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embedTrueTypeFonts="1">
  <p:sldMasterIdLst>
    <p:sldMasterId id="2147483648" r:id="rId1"/>
  </p:sldMasterIdLst>
  <p:notesMasterIdLst>
    <p:notesMasterId r:id="rId11"/>
  </p:notesMasterIdLst>
  <p:sldIdLst>
    <p:sldId id="6116" r:id="rId2"/>
    <p:sldId id="287" r:id="rId3"/>
    <p:sldId id="6118" r:id="rId4"/>
    <p:sldId id="6157" r:id="rId5"/>
    <p:sldId id="6158" r:id="rId6"/>
    <p:sldId id="6161" r:id="rId7"/>
    <p:sldId id="6159" r:id="rId8"/>
    <p:sldId id="6160" r:id="rId9"/>
    <p:sldId id="6119" r:id="rId10"/>
  </p:sldIdLst>
  <p:sldSz cx="12192000" cy="6858000"/>
  <p:notesSz cx="6858000" cy="9144000"/>
  <p:embeddedFontLst>
    <p:embeddedFont>
      <p:font typeface="Exo" panose="02000303000000000000" pitchFamily="2" charset="0"/>
      <p:regular r:id="rId12"/>
      <p:bold r:id="rId13"/>
      <p:italic r:id="rId14"/>
      <p:boldItalic r:id="rId15"/>
    </p:embeddedFont>
    <p:embeddedFont>
      <p:font typeface="Exo DemiBold" panose="02000703000000000000" pitchFamily="2" charset="0"/>
      <p:bold r:id="rId16"/>
    </p:embeddedFont>
    <p:embeddedFont>
      <p:font typeface="Exo Medium" panose="02000603000000000000" pitchFamily="2" charset="0"/>
      <p:regular r:id="rId17"/>
    </p:embeddedFont>
    <p:embeddedFont>
      <p:font typeface="Montserrat" panose="00000500000000000000" pitchFamily="2" charset="0"/>
      <p:regular r:id="rId18"/>
      <p:bold r:id="rId19"/>
      <p:italic r:id="rId20"/>
      <p:boldItalic r:id="rId21"/>
    </p:embeddedFont>
    <p:embeddedFont>
      <p:font typeface="Montserrat Light" panose="00000400000000000000" pitchFamily="2" charset="0"/>
      <p:regular r:id="rId22"/>
      <p:italic r:id="rId23"/>
    </p:embeddedFont>
    <p:embeddedFont>
      <p:font typeface="Roboto" panose="02000000000000000000" pitchFamily="2" charset="0"/>
      <p:regular r:id="rId24"/>
      <p:bold r:id="rId25"/>
      <p:italic r:id="rId26"/>
      <p:boldItalic r:id="rId27"/>
    </p:embeddedFont>
    <p:embeddedFont>
      <p:font typeface="Roboto Condensed Light" panose="02000000000000000000" pitchFamily="2" charset="0"/>
      <p:regular r:id="rId28"/>
      <p:italic r:id="rId29"/>
    </p:embeddedFont>
    <p:embeddedFont>
      <p:font typeface="Roboto Light" panose="02000000000000000000" pitchFamily="2" charset="0"/>
      <p:regular r:id="rId30"/>
      <p:italic r:id="rId3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0000000-0000-0000-0000-000000000000}" name="Author" initials="A" userId="Author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 vertBarState="minimized" horzBarState="maximized">
    <p:restoredLeft sz="3814" autoAdjust="0"/>
    <p:restoredTop sz="94660"/>
  </p:normalViewPr>
  <p:slideViewPr>
    <p:cSldViewPr snapToGrid="0">
      <p:cViewPr>
        <p:scale>
          <a:sx n="100" d="100"/>
          <a:sy n="100" d="100"/>
        </p:scale>
        <p:origin x="1734" y="3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font" Target="fonts/font15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font" Target="fonts/font14.fntdata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29" Type="http://schemas.openxmlformats.org/officeDocument/2006/relationships/font" Target="fonts/font1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font" Target="fonts/font13.fntdata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font" Target="fonts/font17.fntdata"/><Relationship Id="rId36" Type="http://schemas.microsoft.com/office/2018/10/relationships/authors" Target="author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31" Type="http://schemas.openxmlformats.org/officeDocument/2006/relationships/font" Target="fonts/font20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font" Target="fonts/font16.fntdata"/><Relationship Id="rId30" Type="http://schemas.openxmlformats.org/officeDocument/2006/relationships/font" Target="fonts/font19.fntdata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CE2A46-AF55-4CFB-A500-DFC58BFDA4C9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074482-2493-45D1-878F-0EF5714966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62514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7A22F6-D753-4D19-A2A6-95E770B9ECE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5816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A06F87A-B6FB-4FC1-BF92-05A022746CD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BAC04F-3293-6E04-7E99-C719BA461C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99BBB5-EC73-1D71-9F69-690AD9AF47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DC0F-3B40-49B0-9F56-09A7E60C523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11B376-C259-37C5-967C-E95001F44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B76BE0-762F-6BC5-8BBE-CC314A0417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C96-DAAB-49BA-841C-8B1C1EC6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209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667C38-3C68-DEF6-861C-A14DADC54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437F9B-7A53-E16E-4288-90C66C8AE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C9BABA8-6D4B-0775-0560-5E32A6BF15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64DC0F-3B40-49B0-9F56-09A7E60C523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F46CEE-FDE5-9452-2ABD-64E5DD86E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231548-A29F-5391-E32C-9495413B77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00C96-DAAB-49BA-841C-8B1C1EC6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30848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Page 1 column - White B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6D0CCF-3CE8-E0EC-AFBE-7832DBD6DA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520" y="1389028"/>
            <a:ext cx="11316815" cy="1325563"/>
          </a:xfrm>
          <a:prstGeom prst="rect">
            <a:avLst/>
          </a:prstGeo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654752-5A53-18CD-EAF3-9F32C2BBC8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6549" y="2477169"/>
            <a:ext cx="5592292" cy="3699276"/>
          </a:xfrm>
          <a:prstGeom prst="rect">
            <a:avLst/>
          </a:prstGeom>
        </p:spPr>
        <p:txBody>
          <a:bodyPr lIns="0" tIns="0" rIns="0" bIns="0"/>
          <a:lstStyle>
            <a:lvl1pPr>
              <a:defRPr sz="1391">
                <a:solidFill>
                  <a:srgbClr val="000000"/>
                </a:solidFill>
              </a:defRPr>
            </a:lvl1pPr>
            <a:lvl2pPr>
              <a:defRPr sz="1391">
                <a:solidFill>
                  <a:srgbClr val="000000"/>
                </a:solidFill>
              </a:defRPr>
            </a:lvl2pPr>
            <a:lvl3pPr>
              <a:defRPr sz="1391">
                <a:solidFill>
                  <a:srgbClr val="000000"/>
                </a:solidFill>
              </a:defRPr>
            </a:lvl3pPr>
            <a:lvl4pPr>
              <a:defRPr sz="1391">
                <a:solidFill>
                  <a:srgbClr val="000000"/>
                </a:solidFill>
              </a:defRPr>
            </a:lvl4pPr>
            <a:lvl5pPr>
              <a:defRPr sz="1391">
                <a:solidFill>
                  <a:srgbClr val="00000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AE96DE89-8475-D3C2-E5C2-6FF80EA29E3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983954" y="713497"/>
            <a:ext cx="4643437" cy="228600"/>
          </a:xfrm>
          <a:prstGeom prst="rect">
            <a:avLst/>
          </a:prstGeom>
        </p:spPr>
        <p:txBody>
          <a:bodyPr lIns="0" tIns="0" rIns="0" bIns="0"/>
          <a:lstStyle>
            <a:lvl1pPr>
              <a:defRPr sz="869" b="1" i="0" spc="44" baseline="0">
                <a:solidFill>
                  <a:schemeClr val="accent1"/>
                </a:solidFill>
                <a:latin typeface="Exo DemiBold" panose="02000503000000000000" pitchFamily="2" charset="77"/>
              </a:defRPr>
            </a:lvl1pPr>
            <a:lvl2pPr>
              <a:defRPr sz="869">
                <a:latin typeface="Exo" panose="02000503000000000000" pitchFamily="2" charset="77"/>
              </a:defRPr>
            </a:lvl2pPr>
            <a:lvl3pPr>
              <a:defRPr sz="869">
                <a:latin typeface="Exo" panose="02000503000000000000" pitchFamily="2" charset="77"/>
              </a:defRPr>
            </a:lvl3pPr>
            <a:lvl4pPr>
              <a:defRPr sz="869">
                <a:latin typeface="Exo" panose="02000503000000000000" pitchFamily="2" charset="77"/>
              </a:defRPr>
            </a:lvl4pPr>
            <a:lvl5pPr>
              <a:defRPr sz="869">
                <a:latin typeface="Exo" panose="02000503000000000000" pitchFamily="2" charset="77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F6978F75-F351-1DFE-38EF-0D5AFFE9B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28131" y="6522692"/>
            <a:ext cx="3948793" cy="228600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r">
              <a:defRPr lang="en-US" sz="695" b="0" i="0" kern="1200" spc="174" baseline="0" smtClean="0">
                <a:solidFill>
                  <a:schemeClr val="tx1"/>
                </a:solidFill>
                <a:latin typeface="Exo Medium" panose="02000503000000000000" pitchFamily="2" charset="77"/>
                <a:ea typeface="+mn-ea"/>
                <a:cs typeface="+mn-cs"/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95" b="0" i="0" u="none" strike="noStrike" kern="1200" cap="none" spc="174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xo Medium" panose="02000503000000000000" pitchFamily="2" charset="77"/>
                <a:ea typeface="+mn-ea"/>
                <a:cs typeface="+mn-cs"/>
              </a:rPr>
              <a:t>INFO-TECH RESEARCH GROUP /// </a:t>
            </a:r>
            <a:fld id="{AE6B4DE5-720F-B948-A7D7-1D7EE579B5E5}" type="slidenum">
              <a:rPr kumimoji="0" lang="en-CA" sz="695" b="1" i="0" u="none" strike="noStrike" kern="1200" cap="none" spc="174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Exo" panose="02000503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695" b="1" i="0" u="none" strike="noStrike" kern="1200" cap="none" spc="174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Exo" panose="02000503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2496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47D01D-3155-1AF6-AE74-3DC578D585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F6BFE6-74AF-DEFF-9E52-EE237A010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B10594-6037-20A0-406F-3EC15533DB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64DC0F-3B40-49B0-9F56-09A7E60C5232}" type="datetimeFigureOut">
              <a:rPr lang="en-US" smtClean="0"/>
              <a:t>2/22/2024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000A00-AB74-4755-0EC0-18DC697466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4718187-1CA8-562A-0453-4FC5A29616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00C96-DAAB-49BA-841C-8B1C1EC6328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0779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B2A464F1-9DEE-3DFF-81CD-51BE8F8F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447"/>
            <a:ext cx="12190413" cy="6857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EBB4B7-DD40-F287-D0CE-6545AD6D45F5}"/>
              </a:ext>
            </a:extLst>
          </p:cNvPr>
          <p:cNvSpPr/>
          <p:nvPr/>
        </p:nvSpPr>
        <p:spPr>
          <a:xfrm>
            <a:off x="794" y="447"/>
            <a:ext cx="12190413" cy="6857107"/>
          </a:xfrm>
          <a:prstGeom prst="rect">
            <a:avLst/>
          </a:prstGeom>
          <a:gradFill>
            <a:gsLst>
              <a:gs pos="40000">
                <a:srgbClr val="154394">
                  <a:alpha val="0"/>
                </a:srgbClr>
              </a:gs>
              <a:gs pos="0">
                <a:srgbClr val="071D4E">
                  <a:alpha val="99378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6F542974-A09E-5859-361F-149DB7F00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31979" y="2220494"/>
            <a:ext cx="10704291" cy="3335576"/>
          </a:xfrm>
        </p:spPr>
        <p:txBody>
          <a:bodyPr/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Montserrat" panose="00000500000000000000" pitchFamily="2" charset="0"/>
              </a:rPr>
              <a:t>IT Operating Model Executive Summary Section</a:t>
            </a:r>
          </a:p>
        </p:txBody>
      </p:sp>
      <p:sp>
        <p:nvSpPr>
          <p:cNvPr id="13" name="object 40">
            <a:extLst>
              <a:ext uri="{FF2B5EF4-FFF2-40B4-BE49-F238E27FC236}">
                <a16:creationId xmlns:a16="http://schemas.microsoft.com/office/drawing/2014/main" id="{A706FBB3-541A-47AD-BB4C-9326AC82A181}"/>
              </a:ext>
            </a:extLst>
          </p:cNvPr>
          <p:cNvSpPr txBox="1"/>
          <p:nvPr/>
        </p:nvSpPr>
        <p:spPr>
          <a:xfrm>
            <a:off x="7209759" y="6185003"/>
            <a:ext cx="4582350" cy="502404"/>
          </a:xfrm>
          <a:prstGeom prst="rect">
            <a:avLst/>
          </a:prstGeom>
        </p:spPr>
        <p:txBody>
          <a:bodyPr vert="horz" wrap="square" lIns="0" tIns="2310" rIns="0" bIns="0" rtlCol="0">
            <a:noAutofit/>
          </a:bodyPr>
          <a:lstStyle/>
          <a:p>
            <a:pPr marL="7700" marR="3081" lvl="0" indent="33883" algn="r" defTabSz="914305" rtl="0" eaLnBrk="1" fontAlgn="auto" latinLnBrk="0" hangingPunct="1">
              <a:lnSpc>
                <a:spcPts val="958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0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kumimoji="0" sz="788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is </a:t>
            </a:r>
            <a:r>
              <a:rPr kumimoji="0" sz="788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global leader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providing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IT research</a:t>
            </a:r>
            <a:r>
              <a:rPr kumimoji="0" sz="788" b="0" i="0" u="none" strike="noStrike" kern="1200" cap="none" spc="6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</a:t>
            </a:r>
            <a:r>
              <a:rPr kumimoji="0" sz="788" b="0" i="0" u="none" strike="noStrike" kern="1200" cap="none" spc="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advice.  </a:t>
            </a:r>
            <a:r>
              <a:rPr kumimoji="0" sz="788" b="0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Info-Tech’s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products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 services </a:t>
            </a:r>
            <a:r>
              <a:rPr kumimoji="0" sz="788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combine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actionable insight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 relevant</a:t>
            </a:r>
            <a:r>
              <a:rPr kumimoji="0" sz="788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advice</a:t>
            </a:r>
            <a:r>
              <a:rPr kumimoji="0" sz="788" b="0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with 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ready-to-use tools and templates that cover the full spectrum of IT</a:t>
            </a:r>
            <a:r>
              <a:rPr kumimoji="0" sz="788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concerns.</a:t>
            </a:r>
            <a:r>
              <a:rPr kumimoji="0" lang="en-CA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©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1997-20</a:t>
            </a:r>
            <a:r>
              <a:rPr kumimoji="0" lang="en-US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23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kumimoji="0" sz="788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</a:t>
            </a:r>
            <a:r>
              <a:rPr kumimoji="0" sz="788" b="0" i="0" u="none" strike="noStrike" kern="120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</a:t>
            </a:r>
            <a:endParaRPr kumimoji="0" sz="78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8288003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ackground pattern&#10;&#10;Description automatically generated">
            <a:extLst>
              <a:ext uri="{FF2B5EF4-FFF2-40B4-BE49-F238E27FC236}">
                <a16:creationId xmlns:a16="http://schemas.microsoft.com/office/drawing/2014/main" id="{D7CB9718-BB89-4A80-637D-8EF372B85C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4" y="447"/>
            <a:ext cx="3034905" cy="6857107"/>
          </a:xfrm>
          <a:prstGeom prst="rect">
            <a:avLst/>
          </a:prstGeom>
        </p:spPr>
      </p:pic>
      <p:sp>
        <p:nvSpPr>
          <p:cNvPr id="18" name="Title 14">
            <a:extLst>
              <a:ext uri="{FF2B5EF4-FFF2-40B4-BE49-F238E27FC236}">
                <a16:creationId xmlns:a16="http://schemas.microsoft.com/office/drawing/2014/main" id="{6AEB4917-7C88-3D29-CAAA-37F991347E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1432" y="725777"/>
            <a:ext cx="8320112" cy="1325390"/>
          </a:xfrm>
        </p:spPr>
        <p:txBody>
          <a:bodyPr>
            <a:normAutofit/>
          </a:bodyPr>
          <a:lstStyle/>
          <a:p>
            <a:r>
              <a:rPr lang="en-US" sz="3682" dirty="0">
                <a:latin typeface="Montserrat Light" panose="00000400000000000000" pitchFamily="2" charset="0"/>
              </a:rPr>
              <a:t>A message from the Executive Team:</a:t>
            </a:r>
          </a:p>
        </p:txBody>
      </p:sp>
      <p:sp>
        <p:nvSpPr>
          <p:cNvPr id="14" name="Slide Number Placeholder 4">
            <a:extLst>
              <a:ext uri="{FF2B5EF4-FFF2-40B4-BE49-F238E27FC236}">
                <a16:creationId xmlns:a16="http://schemas.microsoft.com/office/drawing/2014/main" id="{719A0F4D-017C-D141-5CE9-90F8186484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8606" y="6355720"/>
            <a:ext cx="3948279" cy="22857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95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Medium" panose="02000503000000000000" pitchFamily="2" charset="77"/>
                <a:ea typeface="+mn-ea"/>
                <a:cs typeface="+mn-cs"/>
              </a:rPr>
              <a:t>/// </a:t>
            </a:r>
            <a:fld id="{AE6B4DE5-720F-B948-A7D7-1D7EE579B5E5}" type="slidenum">
              <a:rPr kumimoji="0" lang="en-CA" sz="695" b="1" i="0" u="none" strike="noStrike" kern="1200" cap="none" spc="17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" panose="02000503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CA" sz="695" b="1" i="0" u="none" strike="noStrike" kern="1200" cap="none" spc="1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" panose="02000503000000000000" pitchFamily="2" charset="77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EE1E3F2-28B7-2AF9-807F-320191935056}"/>
              </a:ext>
            </a:extLst>
          </p:cNvPr>
          <p:cNvSpPr txBox="1"/>
          <p:nvPr/>
        </p:nvSpPr>
        <p:spPr>
          <a:xfrm>
            <a:off x="3341431" y="2461880"/>
            <a:ext cx="7586732" cy="177176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4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“Over the (insert timeframe), leadership from (insert participants) collaborated to design and build an IT operating model. We got together with the goal of (insert objectives).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sz="1364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</a:br>
            <a:r>
              <a:rPr kumimoji="0" lang="en-US" sz="1364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What we found was that (insert what can stay the same).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64" b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Montserrat Light" panose="000004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364" b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Montserrat Light" panose="00000400000000000000" pitchFamily="2" charset="0"/>
                <a:ea typeface="+mn-ea"/>
                <a:cs typeface="+mn-cs"/>
              </a:rPr>
              <a:t>Our next step is to (insert timeline next step). Once this is achieved, we will (insert key second step; ideally around communication). </a:t>
            </a:r>
          </a:p>
        </p:txBody>
      </p:sp>
    </p:spTree>
    <p:extLst>
      <p:ext uri="{BB962C8B-B14F-4D97-AF65-F5344CB8AC3E}">
        <p14:creationId xmlns:p14="http://schemas.microsoft.com/office/powerpoint/2010/main" val="10743913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48D772D2-BA90-75FC-868C-76F4137AB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2385" y="1346726"/>
            <a:ext cx="9246110" cy="796288"/>
          </a:xfrm>
        </p:spPr>
        <p:txBody>
          <a:bodyPr/>
          <a:lstStyle/>
          <a:p>
            <a:r>
              <a:rPr lang="en-US" dirty="0">
                <a:latin typeface="Montserrat Light" pitchFamily="2" charset="77"/>
              </a:rPr>
              <a:t>Table of Contents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C386BEC2-B9F3-DC56-25A5-79F0AFF79855}"/>
              </a:ext>
            </a:extLst>
          </p:cNvPr>
          <p:cNvSpPr txBox="1">
            <a:spLocks/>
          </p:cNvSpPr>
          <p:nvPr/>
        </p:nvSpPr>
        <p:spPr>
          <a:xfrm>
            <a:off x="297197" y="2550048"/>
            <a:ext cx="4576527" cy="369879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794770" rtl="0" eaLnBrk="1" fontAlgn="auto" latinLnBrk="0" hangingPunct="1">
              <a:lnSpc>
                <a:spcPct val="100000"/>
              </a:lnSpc>
              <a:spcBef>
                <a:spcPts val="818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04</a:t>
            </a: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	Company Change Vision</a:t>
            </a:r>
          </a:p>
          <a:p>
            <a:pPr defTabSz="794770">
              <a:lnSpc>
                <a:spcPct val="100000"/>
              </a:lnSpc>
              <a:spcBef>
                <a:spcPts val="818"/>
              </a:spcBef>
              <a:defRPr/>
            </a:pPr>
            <a:r>
              <a:rPr lang="en-US" sz="1909" dirty="0">
                <a:solidFill>
                  <a:srgbClr val="4472C4"/>
                </a:solidFill>
                <a:latin typeface="Montserrat Light" panose="00000400000000000000" pitchFamily="2" charset="0"/>
              </a:rPr>
              <a:t>06</a:t>
            </a:r>
            <a:r>
              <a:rPr lang="en-US" sz="1909" dirty="0">
                <a:latin typeface="Montserrat Light" panose="00000400000000000000" pitchFamily="2" charset="0"/>
              </a:rPr>
              <a:t>	Guiding Principles </a:t>
            </a:r>
          </a:p>
          <a:p>
            <a:pPr marL="0" marR="0" lvl="0" indent="0" algn="l" defTabSz="794770" rtl="0" eaLnBrk="1" fontAlgn="auto" latinLnBrk="0" hangingPunct="1">
              <a:lnSpc>
                <a:spcPct val="100000"/>
              </a:lnSpc>
              <a:spcBef>
                <a:spcPts val="818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07</a:t>
            </a: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	Change Summary</a:t>
            </a:r>
          </a:p>
          <a:p>
            <a:pPr marL="0" marR="0" lvl="0" indent="0" algn="l" defTabSz="794770" rtl="0" eaLnBrk="1" fontAlgn="auto" latinLnBrk="0" hangingPunct="1">
              <a:lnSpc>
                <a:spcPct val="100000"/>
              </a:lnSpc>
              <a:spcBef>
                <a:spcPts val="818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08	</a:t>
            </a: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Timeline of Next Steps</a:t>
            </a:r>
          </a:p>
          <a:p>
            <a:pPr marL="0" marR="0" lvl="0" indent="0" algn="l" defTabSz="794770" rtl="0" eaLnBrk="1" fontAlgn="auto" latinLnBrk="0" hangingPunct="1">
              <a:lnSpc>
                <a:spcPct val="100000"/>
              </a:lnSpc>
              <a:spcBef>
                <a:spcPts val="818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09</a:t>
            </a: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	IT Operating Model Section</a:t>
            </a:r>
          </a:p>
          <a:p>
            <a:pPr defTabSz="794770">
              <a:lnSpc>
                <a:spcPct val="100000"/>
              </a:lnSpc>
              <a:spcBef>
                <a:spcPts val="818"/>
              </a:spcBef>
              <a:defRPr/>
            </a:pPr>
            <a:r>
              <a:rPr lang="en-US" sz="1909" dirty="0">
                <a:solidFill>
                  <a:srgbClr val="4472C4"/>
                </a:solidFill>
                <a:latin typeface="Montserrat Light" panose="00000400000000000000" pitchFamily="2" charset="0"/>
              </a:rPr>
              <a:t>10</a:t>
            </a:r>
            <a:r>
              <a:rPr lang="en-US" sz="1909" dirty="0">
                <a:latin typeface="Montserrat Light" panose="00000400000000000000" pitchFamily="2" charset="0"/>
              </a:rPr>
              <a:t>	Operating Model Cultural 	Norms &amp; Behaviors</a:t>
            </a:r>
          </a:p>
          <a:p>
            <a:pPr marL="0" marR="0" lvl="0" indent="0" algn="l" defTabSz="794770" rtl="0" eaLnBrk="1" fontAlgn="auto" latinLnBrk="0" hangingPunct="1">
              <a:lnSpc>
                <a:spcPct val="100000"/>
              </a:lnSpc>
              <a:spcBef>
                <a:spcPts val="818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09" b="0" i="0" u="none" strike="noStrike" kern="1200" cap="none" spc="0" normalizeH="0" baseline="0" noProof="0" dirty="0">
              <a:ln>
                <a:noFill/>
              </a:ln>
              <a:solidFill>
                <a:srgbClr val="282D38"/>
              </a:solidFill>
              <a:effectLst/>
              <a:uLnTx/>
              <a:uFillTx/>
              <a:latin typeface="Montserrat Light" panose="00000400000000000000" pitchFamily="2" charset="0"/>
              <a:ea typeface="Roboto Light" panose="02000000000000000000" pitchFamily="2" charset="0"/>
              <a:cs typeface="+mn-cs"/>
            </a:endParaRPr>
          </a:p>
        </p:txBody>
      </p:sp>
      <p:sp>
        <p:nvSpPr>
          <p:cNvPr id="26" name="Content Placeholder 3">
            <a:extLst>
              <a:ext uri="{FF2B5EF4-FFF2-40B4-BE49-F238E27FC236}">
                <a16:creationId xmlns:a16="http://schemas.microsoft.com/office/drawing/2014/main" id="{B5A6026A-80CA-190E-F386-8303A52E938D}"/>
              </a:ext>
            </a:extLst>
          </p:cNvPr>
          <p:cNvSpPr txBox="1">
            <a:spLocks/>
          </p:cNvSpPr>
          <p:nvPr/>
        </p:nvSpPr>
        <p:spPr>
          <a:xfrm>
            <a:off x="5440027" y="2631389"/>
            <a:ext cx="4972322" cy="3277395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14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4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4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794770">
              <a:lnSpc>
                <a:spcPct val="100000"/>
              </a:lnSpc>
              <a:spcBef>
                <a:spcPts val="818"/>
              </a:spcBef>
              <a:defRPr/>
            </a:pP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12</a:t>
            </a: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	Level 1: IT Operating Model</a:t>
            </a:r>
          </a:p>
          <a:p>
            <a:pPr marL="0" marR="0" lvl="0" indent="0" algn="l" defTabSz="794770" rtl="0" eaLnBrk="1" fontAlgn="auto" latinLnBrk="0" hangingPunct="1">
              <a:lnSpc>
                <a:spcPct val="100000"/>
              </a:lnSpc>
              <a:spcBef>
                <a:spcPts val="818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13</a:t>
            </a: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	Level 2: IT Operating Model</a:t>
            </a:r>
          </a:p>
          <a:p>
            <a:pPr marL="0" marR="0" lvl="0" indent="0" algn="l" defTabSz="794770" rtl="0" eaLnBrk="1" fontAlgn="auto" latinLnBrk="0" hangingPunct="1">
              <a:lnSpc>
                <a:spcPct val="100000"/>
              </a:lnSpc>
              <a:spcBef>
                <a:spcPts val="818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14</a:t>
            </a: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	Unique Groupings</a:t>
            </a:r>
          </a:p>
          <a:p>
            <a:pPr marL="0" marR="0" lvl="0" indent="0" algn="l" defTabSz="794770" rtl="0" eaLnBrk="1" fontAlgn="auto" latinLnBrk="0" hangingPunct="1">
              <a:lnSpc>
                <a:spcPct val="100000"/>
              </a:lnSpc>
              <a:spcBef>
                <a:spcPts val="818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15</a:t>
            </a: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	Products, Services, and 	Technologies</a:t>
            </a:r>
          </a:p>
          <a:p>
            <a:pPr marL="0" marR="0" lvl="0" indent="0" algn="l" defTabSz="794770" rtl="0" eaLnBrk="1" fontAlgn="auto" latinLnBrk="0" hangingPunct="1">
              <a:lnSpc>
                <a:spcPct val="100000"/>
              </a:lnSpc>
              <a:spcBef>
                <a:spcPts val="818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17</a:t>
            </a: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	</a:t>
            </a:r>
            <a:r>
              <a:rPr lang="en-US" sz="1909" dirty="0">
                <a:latin typeface="Montserrat Light" panose="00000400000000000000" pitchFamily="2" charset="0"/>
              </a:rPr>
              <a:t>Functional Area Overviews 	</a:t>
            </a:r>
            <a:r>
              <a:rPr kumimoji="0" lang="en-US" sz="1909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anose="00000400000000000000" pitchFamily="2" charset="0"/>
                <a:ea typeface="Roboto Light" panose="02000000000000000000" pitchFamily="2" charset="0"/>
                <a:cs typeface="+mn-cs"/>
              </a:rPr>
              <a:t>(2-Pagers)</a:t>
            </a:r>
          </a:p>
          <a:p>
            <a:pPr marL="0" marR="0" lvl="0" indent="0" algn="l" defTabSz="794770" rtl="0" eaLnBrk="1" fontAlgn="auto" latinLnBrk="0" hangingPunct="1">
              <a:lnSpc>
                <a:spcPct val="100000"/>
              </a:lnSpc>
              <a:spcBef>
                <a:spcPts val="818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909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 Light" panose="00000400000000000000" pitchFamily="2" charset="0"/>
              <a:ea typeface="Roboto Light" panose="02000000000000000000" pitchFamily="2" charset="0"/>
              <a:cs typeface="+mn-cs"/>
            </a:endParaRPr>
          </a:p>
        </p:txBody>
      </p:sp>
      <p:pic>
        <p:nvPicPr>
          <p:cNvPr id="7" name="Picture 6" descr="Background pattern&#10;&#10;Description automatically generated">
            <a:extLst>
              <a:ext uri="{FF2B5EF4-FFF2-40B4-BE49-F238E27FC236}">
                <a16:creationId xmlns:a16="http://schemas.microsoft.com/office/drawing/2014/main" id="{B4B51150-381F-F508-99EF-1119C813F0A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663202" y="894"/>
            <a:ext cx="1528798" cy="6857106"/>
          </a:xfrm>
          <a:prstGeom prst="rect">
            <a:avLst/>
          </a:prstGeom>
        </p:spPr>
      </p:pic>
      <p:sp>
        <p:nvSpPr>
          <p:cNvPr id="9" name="Slide Number Placeholder 4">
            <a:extLst>
              <a:ext uri="{FF2B5EF4-FFF2-40B4-BE49-F238E27FC236}">
                <a16:creationId xmlns:a16="http://schemas.microsoft.com/office/drawing/2014/main" id="{7C37B1F0-FF46-28B7-C461-8523FD0F90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8606" y="6355720"/>
            <a:ext cx="3948279" cy="228570"/>
          </a:xfrm>
        </p:spPr>
        <p:txBody>
          <a:bodyPr/>
          <a:lstStyle/>
          <a:p>
            <a:pPr marL="0" marR="0" lvl="0" indent="0" algn="r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95" b="0" i="0" u="none" strike="noStrike" kern="1200" cap="none" spc="174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xo Medium" panose="02000503000000000000" pitchFamily="2" charset="77"/>
                <a:ea typeface="+mn-ea"/>
                <a:cs typeface="+mn-cs"/>
              </a:rPr>
              <a:t>/// </a:t>
            </a:r>
            <a:fld id="{AE6B4DE5-720F-B948-A7D7-1D7EE579B5E5}" type="slidenum">
              <a:rPr kumimoji="0" lang="en-CA" sz="695" b="1" i="0" u="none" strike="noStrike" kern="1200" cap="none" spc="174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Exo" panose="02000503000000000000" pitchFamily="2" charset="77"/>
                <a:ea typeface="+mn-ea"/>
                <a:cs typeface="+mn-cs"/>
              </a:rPr>
              <a:pPr marL="0" marR="0" lvl="0" indent="0" algn="r" defTabSz="914305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CA" sz="695" b="1" i="0" u="none" strike="noStrike" kern="1200" cap="none" spc="174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Exo" panose="02000503000000000000" pitchFamily="2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847633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98E74B81-AAF9-555F-91F8-2EA970A951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456" y="827797"/>
            <a:ext cx="11316816" cy="1325563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Company Change Vision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A5BD2DB-83F1-5B45-E077-878B2CB4C8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01041" y="1879067"/>
            <a:ext cx="10001972" cy="642191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r>
              <a:rPr lang="en-CA" dirty="0">
                <a:solidFill>
                  <a:srgbClr val="C00000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Add vision statement and the reason for the change.</a:t>
            </a:r>
          </a:p>
        </p:txBody>
      </p:sp>
      <p:sp>
        <p:nvSpPr>
          <p:cNvPr id="7" name="Content Placeholder 4">
            <a:extLst>
              <a:ext uri="{FF2B5EF4-FFF2-40B4-BE49-F238E27FC236}">
                <a16:creationId xmlns:a16="http://schemas.microsoft.com/office/drawing/2014/main" id="{C9025020-1E96-AFB9-AC4C-A5F4978BF515}"/>
              </a:ext>
            </a:extLst>
          </p:cNvPr>
          <p:cNvSpPr txBox="1">
            <a:spLocks/>
          </p:cNvSpPr>
          <p:nvPr/>
        </p:nvSpPr>
        <p:spPr>
          <a:xfrm>
            <a:off x="994239" y="4549324"/>
            <a:ext cx="2626794" cy="154555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Insert main driver to review operating model.</a:t>
            </a:r>
          </a:p>
        </p:txBody>
      </p:sp>
      <p:sp>
        <p:nvSpPr>
          <p:cNvPr id="11" name="Content Placeholder 4">
            <a:extLst>
              <a:ext uri="{FF2B5EF4-FFF2-40B4-BE49-F238E27FC236}">
                <a16:creationId xmlns:a16="http://schemas.microsoft.com/office/drawing/2014/main" id="{CFB4A0F1-AFD8-BF0E-EA43-5A0D665383C6}"/>
              </a:ext>
            </a:extLst>
          </p:cNvPr>
          <p:cNvSpPr txBox="1">
            <a:spLocks/>
          </p:cNvSpPr>
          <p:nvPr/>
        </p:nvSpPr>
        <p:spPr>
          <a:xfrm>
            <a:off x="973456" y="4145161"/>
            <a:ext cx="1592191" cy="3460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+mn-cs"/>
              </a:rPr>
              <a:t>Driver  1</a:t>
            </a:r>
          </a:p>
        </p:txBody>
      </p:sp>
      <p:sp>
        <p:nvSpPr>
          <p:cNvPr id="20" name="Content Placeholder 4">
            <a:extLst>
              <a:ext uri="{FF2B5EF4-FFF2-40B4-BE49-F238E27FC236}">
                <a16:creationId xmlns:a16="http://schemas.microsoft.com/office/drawing/2014/main" id="{8ED48C09-4967-A36D-32FC-102566EB83B8}"/>
              </a:ext>
            </a:extLst>
          </p:cNvPr>
          <p:cNvSpPr txBox="1">
            <a:spLocks/>
          </p:cNvSpPr>
          <p:nvPr/>
        </p:nvSpPr>
        <p:spPr>
          <a:xfrm>
            <a:off x="4563122" y="4549324"/>
            <a:ext cx="2579484" cy="154555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Insert secondary driver to review operating model.</a:t>
            </a:r>
          </a:p>
        </p:txBody>
      </p:sp>
      <p:sp>
        <p:nvSpPr>
          <p:cNvPr id="21" name="Content Placeholder 4">
            <a:extLst>
              <a:ext uri="{FF2B5EF4-FFF2-40B4-BE49-F238E27FC236}">
                <a16:creationId xmlns:a16="http://schemas.microsoft.com/office/drawing/2014/main" id="{A2B7523E-5588-4ADA-6AB2-8A65C0307570}"/>
              </a:ext>
            </a:extLst>
          </p:cNvPr>
          <p:cNvSpPr txBox="1">
            <a:spLocks/>
          </p:cNvSpPr>
          <p:nvPr/>
        </p:nvSpPr>
        <p:spPr>
          <a:xfrm>
            <a:off x="4563123" y="4145161"/>
            <a:ext cx="1810258" cy="3460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+mn-cs"/>
              </a:rPr>
              <a:t>Driver  2</a:t>
            </a:r>
          </a:p>
        </p:txBody>
      </p:sp>
      <p:sp>
        <p:nvSpPr>
          <p:cNvPr id="24" name="Content Placeholder 4">
            <a:extLst>
              <a:ext uri="{FF2B5EF4-FFF2-40B4-BE49-F238E27FC236}">
                <a16:creationId xmlns:a16="http://schemas.microsoft.com/office/drawing/2014/main" id="{9BFCFD5B-0C12-9ACA-A2BF-4E7D56C07248}"/>
              </a:ext>
            </a:extLst>
          </p:cNvPr>
          <p:cNvSpPr txBox="1">
            <a:spLocks/>
          </p:cNvSpPr>
          <p:nvPr/>
        </p:nvSpPr>
        <p:spPr>
          <a:xfrm>
            <a:off x="8370858" y="4549324"/>
            <a:ext cx="2879053" cy="1545551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1400" b="0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n-cs"/>
              </a:rPr>
              <a:t>Insert tertiary driver to review operating model.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id="{4680187C-84F2-5861-16BC-1B320BA09EC9}"/>
              </a:ext>
            </a:extLst>
          </p:cNvPr>
          <p:cNvSpPr txBox="1">
            <a:spLocks/>
          </p:cNvSpPr>
          <p:nvPr/>
        </p:nvSpPr>
        <p:spPr>
          <a:xfrm>
            <a:off x="8370858" y="4145161"/>
            <a:ext cx="2109828" cy="346074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spcAft>
                <a:spcPts val="1200"/>
              </a:spcAft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1pPr>
            <a:lvl2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2pPr>
            <a:lvl3pPr marL="0" indent="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None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3pPr>
            <a:lvl4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4pPr>
            <a:lvl5pPr marL="185738" indent="-185738" algn="l" defTabSz="914400" rtl="0" eaLnBrk="1" latinLnBrk="0" hangingPunct="1">
              <a:lnSpc>
                <a:spcPct val="110000"/>
              </a:lnSpc>
              <a:spcBef>
                <a:spcPts val="500"/>
              </a:spcBef>
              <a:spcAft>
                <a:spcPts val="1200"/>
              </a:spcAft>
              <a:buFont typeface="Arial" panose="020B0604020202020204" pitchFamily="34" charset="0"/>
              <a:buChar char="•"/>
              <a:tabLst/>
              <a:defRPr sz="1600" b="0" i="0" kern="1200">
                <a:solidFill>
                  <a:srgbClr val="000000"/>
                </a:solidFill>
                <a:latin typeface="Roboto Light" panose="02000000000000000000" pitchFamily="2" charset="0"/>
                <a:ea typeface="Roboto Light" panose="02000000000000000000" pitchFamily="2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12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4472C4"/>
                </a:solidFill>
                <a:effectLst/>
                <a:uLnTx/>
                <a:uFillTx/>
                <a:latin typeface="Montserrat Light" pitchFamily="2" charset="77"/>
                <a:ea typeface="Roboto Light" panose="02000000000000000000" pitchFamily="2" charset="0"/>
                <a:cs typeface="+mn-cs"/>
              </a:rPr>
              <a:t>Driver  3</a:t>
            </a:r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947046B5-66A4-DB8F-3BD0-8B156D3667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808828" y="6356101"/>
            <a:ext cx="3948793" cy="2286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695" b="0" i="0" u="none" strike="noStrike" kern="1200" cap="none" spc="174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 Medium" panose="02000503000000000000" pitchFamily="2" charset="77"/>
                <a:ea typeface="+mn-ea"/>
                <a:cs typeface="+mn-cs"/>
              </a:rPr>
              <a:t>/// </a:t>
            </a:r>
            <a:fld id="{AE6B4DE5-720F-B948-A7D7-1D7EE579B5E5}" type="slidenum">
              <a:rPr kumimoji="0" lang="en-CA" sz="695" b="1" i="0" u="none" strike="noStrike" kern="1200" cap="none" spc="174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Exo" panose="02000503000000000000" pitchFamily="2" charset="77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CA" sz="695" b="1" i="0" u="none" strike="noStrike" kern="1200" cap="none" spc="174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Exo" panose="02000503000000000000" pitchFamily="2" charset="77"/>
              <a:ea typeface="+mn-ea"/>
              <a:cs typeface="+mn-cs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09686C91-1791-1D45-BBCB-E9995ECA22A3}"/>
              </a:ext>
            </a:extLst>
          </p:cNvPr>
          <p:cNvSpPr txBox="1">
            <a:spLocks/>
          </p:cNvSpPr>
          <p:nvPr/>
        </p:nvSpPr>
        <p:spPr>
          <a:xfrm>
            <a:off x="924320" y="3090330"/>
            <a:ext cx="11316816" cy="1325563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Light" panose="02000000000000000000" pitchFamily="2" charset="0"/>
                <a:ea typeface="Roboto Light" panose="02000000000000000000" pitchFamily="2" charset="0"/>
                <a:cs typeface="+mj-cs"/>
              </a:rPr>
              <a:t>Company Change Goals:</a:t>
            </a:r>
          </a:p>
        </p:txBody>
      </p:sp>
    </p:spTree>
    <p:extLst>
      <p:ext uri="{BB962C8B-B14F-4D97-AF65-F5344CB8AC3E}">
        <p14:creationId xmlns:p14="http://schemas.microsoft.com/office/powerpoint/2010/main" val="26590207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A2F104-A696-3089-9764-57B471DBD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3521" y="1389028"/>
            <a:ext cx="11218480" cy="1325563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Rationale for change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FB8C578-2CF8-B979-CF44-2E80FBD70804}"/>
              </a:ext>
            </a:extLst>
          </p:cNvPr>
          <p:cNvSpPr txBox="1"/>
          <p:nvPr/>
        </p:nvSpPr>
        <p:spPr>
          <a:xfrm>
            <a:off x="1149531" y="2714591"/>
            <a:ext cx="935300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Rationale 1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Rationale 2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Rationale 3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Rationale X</a:t>
            </a:r>
          </a:p>
        </p:txBody>
      </p:sp>
    </p:spTree>
    <p:extLst>
      <p:ext uri="{BB962C8B-B14F-4D97-AF65-F5344CB8AC3E}">
        <p14:creationId xmlns:p14="http://schemas.microsoft.com/office/powerpoint/2010/main" val="42075863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8C9F3A-3173-F1E5-366C-4FCBE615B4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Guiding Design Principles 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4B1B21E7-DE36-BDF1-69E6-D762BD601076}"/>
              </a:ext>
            </a:extLst>
          </p:cNvPr>
          <p:cNvSpPr/>
          <p:nvPr/>
        </p:nvSpPr>
        <p:spPr>
          <a:xfrm>
            <a:off x="653143" y="1754777"/>
            <a:ext cx="609600" cy="5834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9F76123A-F7CC-CE6C-D198-313698C9E72C}"/>
              </a:ext>
            </a:extLst>
          </p:cNvPr>
          <p:cNvSpPr/>
          <p:nvPr/>
        </p:nvSpPr>
        <p:spPr>
          <a:xfrm>
            <a:off x="653143" y="2823448"/>
            <a:ext cx="609600" cy="5834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F79D9F82-B441-D627-1CCC-8327D961090D}"/>
              </a:ext>
            </a:extLst>
          </p:cNvPr>
          <p:cNvSpPr/>
          <p:nvPr/>
        </p:nvSpPr>
        <p:spPr>
          <a:xfrm>
            <a:off x="653143" y="4960790"/>
            <a:ext cx="609600" cy="5834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4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3457AC2A-5B1A-3D16-1B0B-57A27B38E265}"/>
              </a:ext>
            </a:extLst>
          </p:cNvPr>
          <p:cNvSpPr/>
          <p:nvPr/>
        </p:nvSpPr>
        <p:spPr>
          <a:xfrm>
            <a:off x="653143" y="3892119"/>
            <a:ext cx="609600" cy="5834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2DEB975-39B3-B8E4-5254-E4EC9702FA65}"/>
              </a:ext>
            </a:extLst>
          </p:cNvPr>
          <p:cNvSpPr/>
          <p:nvPr/>
        </p:nvSpPr>
        <p:spPr>
          <a:xfrm>
            <a:off x="6078583" y="4958306"/>
            <a:ext cx="609600" cy="5834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8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BAF649BD-6F9F-7CF6-9D63-355E442DEFEB}"/>
              </a:ext>
            </a:extLst>
          </p:cNvPr>
          <p:cNvSpPr/>
          <p:nvPr/>
        </p:nvSpPr>
        <p:spPr>
          <a:xfrm>
            <a:off x="6078583" y="3892119"/>
            <a:ext cx="609600" cy="5834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867A43E-F59A-062F-4878-4AAE594C159A}"/>
              </a:ext>
            </a:extLst>
          </p:cNvPr>
          <p:cNvSpPr/>
          <p:nvPr/>
        </p:nvSpPr>
        <p:spPr>
          <a:xfrm>
            <a:off x="6096000" y="2823448"/>
            <a:ext cx="609600" cy="5834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6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D0B8830-5D21-8B32-AC11-C8DF59B174D1}"/>
              </a:ext>
            </a:extLst>
          </p:cNvPr>
          <p:cNvSpPr/>
          <p:nvPr/>
        </p:nvSpPr>
        <p:spPr>
          <a:xfrm>
            <a:off x="6096000" y="1754777"/>
            <a:ext cx="609600" cy="583474"/>
          </a:xfrm>
          <a:prstGeom prst="ellipse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5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7417175-B030-C55D-0371-9CE5CABF1976}"/>
              </a:ext>
            </a:extLst>
          </p:cNvPr>
          <p:cNvSpPr txBox="1"/>
          <p:nvPr/>
        </p:nvSpPr>
        <p:spPr>
          <a:xfrm>
            <a:off x="1497873" y="1892625"/>
            <a:ext cx="258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Design Principle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069E5EB8-DAB1-1F1B-9557-1F00E6BD5D33}"/>
              </a:ext>
            </a:extLst>
          </p:cNvPr>
          <p:cNvSpPr txBox="1"/>
          <p:nvPr/>
        </p:nvSpPr>
        <p:spPr>
          <a:xfrm>
            <a:off x="1497873" y="2963780"/>
            <a:ext cx="258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Design Principle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2B638E6-3DB9-6212-FDB9-643914F7BF3C}"/>
              </a:ext>
            </a:extLst>
          </p:cNvPr>
          <p:cNvSpPr txBox="1"/>
          <p:nvPr/>
        </p:nvSpPr>
        <p:spPr>
          <a:xfrm>
            <a:off x="1497873" y="4029967"/>
            <a:ext cx="258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Design Principle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DA79984-3227-147F-A081-70D78A585D5C}"/>
              </a:ext>
            </a:extLst>
          </p:cNvPr>
          <p:cNvSpPr txBox="1"/>
          <p:nvPr/>
        </p:nvSpPr>
        <p:spPr>
          <a:xfrm>
            <a:off x="1497873" y="5096154"/>
            <a:ext cx="258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Design Principle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B017AD7-92C3-AE47-62C0-10BC09058828}"/>
              </a:ext>
            </a:extLst>
          </p:cNvPr>
          <p:cNvSpPr txBox="1"/>
          <p:nvPr/>
        </p:nvSpPr>
        <p:spPr>
          <a:xfrm>
            <a:off x="6866707" y="1892625"/>
            <a:ext cx="258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Design Principle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FF690C6-CE39-EBE2-A9EA-BDBAF610D7B9}"/>
              </a:ext>
            </a:extLst>
          </p:cNvPr>
          <p:cNvSpPr txBox="1"/>
          <p:nvPr/>
        </p:nvSpPr>
        <p:spPr>
          <a:xfrm>
            <a:off x="6866707" y="2963780"/>
            <a:ext cx="258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Design Principle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2B60B6-4AB7-FACA-C254-2DAAF3C029D7}"/>
              </a:ext>
            </a:extLst>
          </p:cNvPr>
          <p:cNvSpPr txBox="1"/>
          <p:nvPr/>
        </p:nvSpPr>
        <p:spPr>
          <a:xfrm>
            <a:off x="6866707" y="4029967"/>
            <a:ext cx="258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Design Principle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B027376-5BBE-06BD-3253-AE856D45FFC5}"/>
              </a:ext>
            </a:extLst>
          </p:cNvPr>
          <p:cNvSpPr txBox="1"/>
          <p:nvPr/>
        </p:nvSpPr>
        <p:spPr>
          <a:xfrm>
            <a:off x="6866707" y="5096154"/>
            <a:ext cx="25864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+mn-cs"/>
              </a:rPr>
              <a:t>Design Principle</a:t>
            </a:r>
          </a:p>
        </p:txBody>
      </p:sp>
    </p:spTree>
    <p:extLst>
      <p:ext uri="{BB962C8B-B14F-4D97-AF65-F5344CB8AC3E}">
        <p14:creationId xmlns:p14="http://schemas.microsoft.com/office/powerpoint/2010/main" val="1012675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858809-B84C-6F19-CCBE-069DDC88AA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2263" y="465920"/>
            <a:ext cx="8553657" cy="1325563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Outcomes from work  | Change summary  </a:t>
            </a:r>
          </a:p>
        </p:txBody>
      </p:sp>
    </p:spTree>
    <p:extLst>
      <p:ext uri="{BB962C8B-B14F-4D97-AF65-F5344CB8AC3E}">
        <p14:creationId xmlns:p14="http://schemas.microsoft.com/office/powerpoint/2010/main" val="4296068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8EAC9A-817F-142F-6E07-536236777A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6950" y="1031977"/>
            <a:ext cx="11316815" cy="1325563"/>
          </a:xfrm>
        </p:spPr>
        <p:txBody>
          <a:bodyPr/>
          <a:lstStyle/>
          <a:p>
            <a:r>
              <a:rPr lang="en-US" dirty="0">
                <a:latin typeface="Montserrat" panose="00000500000000000000" pitchFamily="2" charset="0"/>
              </a:rPr>
              <a:t>Timeline </a:t>
            </a:r>
          </a:p>
        </p:txBody>
      </p:sp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9FF46127-D59D-A227-1B24-E669E1DB607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96950" y="2128157"/>
          <a:ext cx="10585450" cy="391559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7090">
                  <a:extLst>
                    <a:ext uri="{9D8B030D-6E8A-4147-A177-3AD203B41FA5}">
                      <a16:colId xmlns:a16="http://schemas.microsoft.com/office/drawing/2014/main" val="39344867"/>
                    </a:ext>
                  </a:extLst>
                </a:gridCol>
                <a:gridCol w="2117090">
                  <a:extLst>
                    <a:ext uri="{9D8B030D-6E8A-4147-A177-3AD203B41FA5}">
                      <a16:colId xmlns:a16="http://schemas.microsoft.com/office/drawing/2014/main" val="66557739"/>
                    </a:ext>
                  </a:extLst>
                </a:gridCol>
                <a:gridCol w="2117090">
                  <a:extLst>
                    <a:ext uri="{9D8B030D-6E8A-4147-A177-3AD203B41FA5}">
                      <a16:colId xmlns:a16="http://schemas.microsoft.com/office/drawing/2014/main" val="3799977081"/>
                    </a:ext>
                  </a:extLst>
                </a:gridCol>
                <a:gridCol w="2117090">
                  <a:extLst>
                    <a:ext uri="{9D8B030D-6E8A-4147-A177-3AD203B41FA5}">
                      <a16:colId xmlns:a16="http://schemas.microsoft.com/office/drawing/2014/main" val="3710254050"/>
                    </a:ext>
                  </a:extLst>
                </a:gridCol>
                <a:gridCol w="2117090">
                  <a:extLst>
                    <a:ext uri="{9D8B030D-6E8A-4147-A177-3AD203B41FA5}">
                      <a16:colId xmlns:a16="http://schemas.microsoft.com/office/drawing/2014/main" val="1000994578"/>
                    </a:ext>
                  </a:extLst>
                </a:gridCol>
              </a:tblGrid>
              <a:tr h="978898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Task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Owner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Key Outcome Desired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Date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Roboto Condensed Light" panose="02000000000000000000" pitchFamily="2" charset="0"/>
                          <a:ea typeface="Roboto Condensed Light" panose="02000000000000000000" pitchFamily="2" charset="0"/>
                        </a:rPr>
                        <a:t>Dependencies</a:t>
                      </a:r>
                    </a:p>
                  </a:txBody>
                  <a:tcPr anchor="ctr">
                    <a:solidFill>
                      <a:schemeClr val="accent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78543682"/>
                  </a:ext>
                </a:extLst>
              </a:tr>
              <a:tr h="978898"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4238550"/>
                  </a:ext>
                </a:extLst>
              </a:tr>
              <a:tr h="978898"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8410079"/>
                  </a:ext>
                </a:extLst>
              </a:tr>
              <a:tr h="978898"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latin typeface="Roboto Condensed Light" panose="02000000000000000000" pitchFamily="2" charset="0"/>
                        <a:ea typeface="Roboto Condensed Light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9604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1453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Background pattern&#10;&#10;Description automatically generated">
            <a:extLst>
              <a:ext uri="{FF2B5EF4-FFF2-40B4-BE49-F238E27FC236}">
                <a16:creationId xmlns:a16="http://schemas.microsoft.com/office/drawing/2014/main" id="{B2A464F1-9DEE-3DFF-81CD-51BE8F8F29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" y="447"/>
            <a:ext cx="12190413" cy="6857107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17EBB4B7-DD40-F287-D0CE-6545AD6D45F5}"/>
              </a:ext>
            </a:extLst>
          </p:cNvPr>
          <p:cNvSpPr/>
          <p:nvPr/>
        </p:nvSpPr>
        <p:spPr>
          <a:xfrm>
            <a:off x="794" y="447"/>
            <a:ext cx="12190413" cy="6857107"/>
          </a:xfrm>
          <a:prstGeom prst="rect">
            <a:avLst/>
          </a:prstGeom>
          <a:gradFill>
            <a:gsLst>
              <a:gs pos="40000">
                <a:srgbClr val="154394">
                  <a:alpha val="0"/>
                </a:srgbClr>
              </a:gs>
              <a:gs pos="0">
                <a:srgbClr val="071D4E">
                  <a:alpha val="99378"/>
                </a:srgbClr>
              </a:gs>
            </a:gsLst>
            <a:lin ang="7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r" defTabSz="91430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itle 7">
            <a:extLst>
              <a:ext uri="{FF2B5EF4-FFF2-40B4-BE49-F238E27FC236}">
                <a16:creationId xmlns:a16="http://schemas.microsoft.com/office/drawing/2014/main" id="{6F542974-A09E-5859-361F-149DB7F009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7777" y="1849186"/>
            <a:ext cx="6764838" cy="3794363"/>
          </a:xfrm>
        </p:spPr>
        <p:txBody>
          <a:bodyPr/>
          <a:lstStyle/>
          <a:p>
            <a:pPr algn="l"/>
            <a:r>
              <a:rPr lang="en-US" sz="5000" dirty="0">
                <a:solidFill>
                  <a:schemeClr val="bg1"/>
                </a:solidFill>
                <a:latin typeface="Montserrat" panose="00000500000000000000" pitchFamily="2" charset="0"/>
              </a:rPr>
              <a:t>IT Operating Model</a:t>
            </a:r>
          </a:p>
        </p:txBody>
      </p:sp>
      <p:sp>
        <p:nvSpPr>
          <p:cNvPr id="13" name="object 40">
            <a:extLst>
              <a:ext uri="{FF2B5EF4-FFF2-40B4-BE49-F238E27FC236}">
                <a16:creationId xmlns:a16="http://schemas.microsoft.com/office/drawing/2014/main" id="{A706FBB3-541A-47AD-BB4C-9326AC82A181}"/>
              </a:ext>
            </a:extLst>
          </p:cNvPr>
          <p:cNvSpPr txBox="1"/>
          <p:nvPr/>
        </p:nvSpPr>
        <p:spPr>
          <a:xfrm>
            <a:off x="7401322" y="6185003"/>
            <a:ext cx="4390786" cy="502404"/>
          </a:xfrm>
          <a:prstGeom prst="rect">
            <a:avLst/>
          </a:prstGeom>
        </p:spPr>
        <p:txBody>
          <a:bodyPr vert="horz" wrap="square" lIns="0" tIns="2310" rIns="0" bIns="0" rtlCol="0">
            <a:noAutofit/>
          </a:bodyPr>
          <a:lstStyle/>
          <a:p>
            <a:pPr marL="7700" marR="3081" lvl="0" indent="33883" algn="r" defTabSz="914305" rtl="0" eaLnBrk="1" fontAlgn="auto" latinLnBrk="0" hangingPunct="1">
              <a:lnSpc>
                <a:spcPts val="958"/>
              </a:lnSpc>
              <a:spcBef>
                <a:spcPts val="18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788" b="0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kumimoji="0" sz="788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is </a:t>
            </a:r>
            <a:r>
              <a:rPr kumimoji="0" sz="788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global leader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providing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IT research</a:t>
            </a:r>
            <a:r>
              <a:rPr kumimoji="0" sz="788" b="0" i="0" u="none" strike="noStrike" kern="1200" cap="none" spc="64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</a:t>
            </a:r>
            <a:r>
              <a:rPr kumimoji="0" sz="788" b="0" i="0" u="none" strike="noStrike" kern="1200" cap="none" spc="9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advice.  </a:t>
            </a:r>
            <a:r>
              <a:rPr kumimoji="0" sz="788" b="0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Info-Tech’s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products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 services </a:t>
            </a:r>
            <a:r>
              <a:rPr kumimoji="0" sz="788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combine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actionable insight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and relevant</a:t>
            </a:r>
            <a:r>
              <a:rPr kumimoji="0" sz="788" b="0" i="0" u="none" strike="noStrike" kern="1200" cap="none" spc="7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advice</a:t>
            </a:r>
            <a:r>
              <a:rPr kumimoji="0" sz="788" b="0" i="0" u="none" strike="noStrike" kern="1200" cap="none" spc="12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with 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ready-to-use tools and templates that cover the full spectrum of IT</a:t>
            </a:r>
            <a:r>
              <a:rPr kumimoji="0" sz="788" b="0" i="0" u="none" strike="noStrike" kern="1200" cap="none" spc="7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concerns.</a:t>
            </a:r>
            <a:r>
              <a:rPr kumimoji="0" lang="en-CA" sz="788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©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1997-20</a:t>
            </a:r>
            <a:r>
              <a:rPr kumimoji="0" lang="en-US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23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-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Info-Tech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Research </a:t>
            </a:r>
            <a:r>
              <a:rPr kumimoji="0" sz="788" b="0" i="0" u="none" strike="noStrike" kern="1200" cap="none" spc="6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Group</a:t>
            </a:r>
            <a:r>
              <a:rPr kumimoji="0" sz="788" b="0" i="0" u="none" strike="noStrike" kern="1200" cap="none" spc="-2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 </a:t>
            </a:r>
            <a:r>
              <a:rPr kumimoji="0" sz="788" b="0" i="0" u="none" strike="noStrike" kern="1200" cap="none" spc="3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Condensed Light" panose="02000000000000000000" pitchFamily="2" charset="0"/>
                <a:ea typeface="Roboto Condensed Light" panose="02000000000000000000" pitchFamily="2" charset="0"/>
                <a:cs typeface="Arial"/>
              </a:rPr>
              <a:t>Inc.</a:t>
            </a:r>
            <a:endParaRPr kumimoji="0" sz="788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Condensed Light" panose="02000000000000000000" pitchFamily="2" charset="0"/>
              <a:ea typeface="Roboto Condensed Light" panose="02000000000000000000" pitchFamily="2" charset="0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0283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369</Words>
  <Application>Microsoft Office PowerPoint</Application>
  <PresentationFormat>Widescreen</PresentationFormat>
  <Paragraphs>66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Montserrat</vt:lpstr>
      <vt:lpstr>Roboto</vt:lpstr>
      <vt:lpstr>Arial</vt:lpstr>
      <vt:lpstr>Exo Medium</vt:lpstr>
      <vt:lpstr>Calibri Light</vt:lpstr>
      <vt:lpstr>Exo</vt:lpstr>
      <vt:lpstr>Calibri</vt:lpstr>
      <vt:lpstr>Exo DemiBold</vt:lpstr>
      <vt:lpstr>Roboto Light</vt:lpstr>
      <vt:lpstr>Montserrat Light</vt:lpstr>
      <vt:lpstr>Roboto Condensed Light</vt:lpstr>
      <vt:lpstr>Office Theme</vt:lpstr>
      <vt:lpstr>IT Operating Model Executive Summary Section</vt:lpstr>
      <vt:lpstr>A message from the Executive Team:</vt:lpstr>
      <vt:lpstr>Table of Contents</vt:lpstr>
      <vt:lpstr>Company Change Vision</vt:lpstr>
      <vt:lpstr>Rationale for change </vt:lpstr>
      <vt:lpstr>Guiding Design Principles </vt:lpstr>
      <vt:lpstr>Outcomes from work  | Change summary  </vt:lpstr>
      <vt:lpstr>Timeline </vt:lpstr>
      <vt:lpstr>IT Operating Model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2024-02-22T13:49:40Z</dcterms:created>
  <dcterms:modified xsi:type="dcterms:W3CDTF">2024-02-22T13:49:48Z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7d24214e-5322-4789-8422-cbe411bc3a74_Enabled">
    <vt:lpwstr>true</vt:lpwstr>
  </property>
  <property fmtid="{D5CDD505-2E9C-101B-9397-08002B2CF9AE}" pid="3" name="MSIP_Label_7d24214e-5322-4789-8422-cbe411bc3a74_SetDate">
    <vt:lpwstr>2024-02-22T13:49:48Z</vt:lpwstr>
  </property>
  <property fmtid="{D5CDD505-2E9C-101B-9397-08002B2CF9AE}" pid="4" name="MSIP_Label_7d24214e-5322-4789-8422-cbe411bc3a74_Method">
    <vt:lpwstr>Standard</vt:lpwstr>
  </property>
  <property fmtid="{D5CDD505-2E9C-101B-9397-08002B2CF9AE}" pid="5" name="MSIP_Label_7d24214e-5322-4789-8422-cbe411bc3a74_Name">
    <vt:lpwstr>7d24214e-5322-4789-8422-cbe411bc3a74</vt:lpwstr>
  </property>
  <property fmtid="{D5CDD505-2E9C-101B-9397-08002B2CF9AE}" pid="6" name="MSIP_Label_7d24214e-5322-4789-8422-cbe411bc3a74_SiteId">
    <vt:lpwstr>113d1920-a1e0-48cf-a70a-868cbb03f3f6</vt:lpwstr>
  </property>
  <property fmtid="{D5CDD505-2E9C-101B-9397-08002B2CF9AE}" pid="7" name="MSIP_Label_7d24214e-5322-4789-8422-cbe411bc3a74_ActionId">
    <vt:lpwstr>0487a3f7-d133-4fa2-bab5-3709d7cddd9d</vt:lpwstr>
  </property>
  <property fmtid="{D5CDD505-2E9C-101B-9397-08002B2CF9AE}" pid="8" name="MSIP_Label_7d24214e-5322-4789-8422-cbe411bc3a74_ContentBits">
    <vt:lpwstr>0</vt:lpwstr>
  </property>
</Properties>
</file>