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5.xml" ContentType="application/vnd.openxmlformats-officedocument.theme+xml"/>
  <Override PartName="/ppt/slideLayouts/slideLayout32.xml" ContentType="application/vnd.openxmlformats-officedocument.presentationml.slideLayout+xml"/>
  <Override PartName="/ppt/theme/theme6.xml" ContentType="application/vnd.openxmlformats-officedocument.theme+xml"/>
  <Override PartName="/ppt/slideLayouts/slideLayout33.xml" ContentType="application/vnd.openxmlformats-officedocument.presentationml.slideLayout+xml"/>
  <Override PartName="/ppt/theme/theme7.xml" ContentType="application/vnd.openxmlformats-officedocument.theme+xml"/>
  <Override PartName="/ppt/slideLayouts/slideLayout34.xml" ContentType="application/vnd.openxmlformats-officedocument.presentationml.slideLayout+xml"/>
  <Override PartName="/ppt/theme/theme8.xml" ContentType="application/vnd.openxmlformats-officedocument.theme+xml"/>
  <Override PartName="/ppt/slideLayouts/slideLayout35.xml" ContentType="application/vnd.openxmlformats-officedocument.presentationml.slideLayout+xml"/>
  <Override PartName="/ppt/theme/theme9.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10.xml" ContentType="application/vnd.openxmlformats-officedocument.theme+xml"/>
  <Override PartName="/ppt/slideLayouts/slideLayout39.xml" ContentType="application/vnd.openxmlformats-officedocument.presentationml.slideLayout+xml"/>
  <Override PartName="/ppt/theme/theme11.xml" ContentType="application/vnd.openxmlformats-officedocument.theme+xml"/>
  <Override PartName="/ppt/slideLayouts/slideLayout40.xml" ContentType="application/vnd.openxmlformats-officedocument.presentationml.slideLayout+xml"/>
  <Override PartName="/ppt/theme/theme12.xml" ContentType="application/vnd.openxmlformats-officedocument.theme+xml"/>
  <Override PartName="/ppt/slideLayouts/slideLayout41.xml" ContentType="application/vnd.openxmlformats-officedocument.presentationml.slideLayout+xml"/>
  <Override PartName="/ppt/theme/theme1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14.xml" ContentType="application/vnd.openxmlformats-officedocument.theme+xml"/>
  <Override PartName="/ppt/slideLayouts/slideLayout44.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648" r:id="rId1"/>
    <p:sldMasterId id="2147483713" r:id="rId2"/>
    <p:sldMasterId id="2147483771" r:id="rId3"/>
    <p:sldMasterId id="2147483788" r:id="rId4"/>
    <p:sldMasterId id="2147483667" r:id="rId5"/>
    <p:sldMasterId id="2147483810" r:id="rId6"/>
    <p:sldMasterId id="2147483812" r:id="rId7"/>
    <p:sldMasterId id="2147483821" r:id="rId8"/>
    <p:sldMasterId id="2147483825" r:id="rId9"/>
    <p:sldMasterId id="2147483841" r:id="rId10"/>
    <p:sldMasterId id="2147483879" r:id="rId11"/>
    <p:sldMasterId id="2147483896" r:id="rId12"/>
    <p:sldMasterId id="2147483904" r:id="rId13"/>
    <p:sldMasterId id="2147484048" r:id="rId14"/>
    <p:sldMasterId id="2147484110" r:id="rId15"/>
  </p:sldMasterIdLst>
  <p:notesMasterIdLst>
    <p:notesMasterId r:id="rId121"/>
  </p:notesMasterIdLst>
  <p:handoutMasterIdLst>
    <p:handoutMasterId r:id="rId122"/>
  </p:handoutMasterIdLst>
  <p:sldIdLst>
    <p:sldId id="347" r:id="rId16"/>
    <p:sldId id="553" r:id="rId17"/>
    <p:sldId id="545" r:id="rId18"/>
    <p:sldId id="308" r:id="rId19"/>
    <p:sldId id="312" r:id="rId20"/>
    <p:sldId id="534" r:id="rId21"/>
    <p:sldId id="535" r:id="rId22"/>
    <p:sldId id="4111" r:id="rId23"/>
    <p:sldId id="5993" r:id="rId24"/>
    <p:sldId id="2147471806" r:id="rId25"/>
    <p:sldId id="2147471695" r:id="rId26"/>
    <p:sldId id="538" r:id="rId27"/>
    <p:sldId id="2147471741" r:id="rId28"/>
    <p:sldId id="542" r:id="rId29"/>
    <p:sldId id="537" r:id="rId30"/>
    <p:sldId id="539" r:id="rId31"/>
    <p:sldId id="356" r:id="rId32"/>
    <p:sldId id="543" r:id="rId33"/>
    <p:sldId id="2147471698" r:id="rId34"/>
    <p:sldId id="383" r:id="rId35"/>
    <p:sldId id="2147471729" r:id="rId36"/>
    <p:sldId id="6040" r:id="rId37"/>
    <p:sldId id="2147471705" r:id="rId38"/>
    <p:sldId id="2147471703" r:id="rId39"/>
    <p:sldId id="6042" r:id="rId40"/>
    <p:sldId id="2147471740" r:id="rId41"/>
    <p:sldId id="5989" r:id="rId42"/>
    <p:sldId id="2147471704" r:id="rId43"/>
    <p:sldId id="2147471743" r:id="rId44"/>
    <p:sldId id="2147471731" r:id="rId45"/>
    <p:sldId id="5501" r:id="rId46"/>
    <p:sldId id="394" r:id="rId47"/>
    <p:sldId id="3340" r:id="rId48"/>
    <p:sldId id="5856" r:id="rId49"/>
    <p:sldId id="2147471805" r:id="rId50"/>
    <p:sldId id="2147471748" r:id="rId51"/>
    <p:sldId id="2147471726" r:id="rId52"/>
    <p:sldId id="2147471697" r:id="rId53"/>
    <p:sldId id="2147471706" r:id="rId54"/>
    <p:sldId id="2147471808" r:id="rId55"/>
    <p:sldId id="2147471759" r:id="rId56"/>
    <p:sldId id="2147471734" r:id="rId57"/>
    <p:sldId id="2147471735" r:id="rId58"/>
    <p:sldId id="2147471653" r:id="rId59"/>
    <p:sldId id="2147471738" r:id="rId60"/>
    <p:sldId id="2147471737" r:id="rId61"/>
    <p:sldId id="2147471736" r:id="rId62"/>
    <p:sldId id="2147471733" r:id="rId63"/>
    <p:sldId id="2147471670" r:id="rId64"/>
    <p:sldId id="2147471687" r:id="rId65"/>
    <p:sldId id="2147471752" r:id="rId66"/>
    <p:sldId id="2147471756" r:id="rId67"/>
    <p:sldId id="5859" r:id="rId68"/>
    <p:sldId id="384" r:id="rId69"/>
    <p:sldId id="561" r:id="rId70"/>
    <p:sldId id="2147471679" r:id="rId71"/>
    <p:sldId id="2147471746" r:id="rId72"/>
    <p:sldId id="557" r:id="rId73"/>
    <p:sldId id="2147471686" r:id="rId74"/>
    <p:sldId id="2147471747" r:id="rId75"/>
    <p:sldId id="2147471749" r:id="rId76"/>
    <p:sldId id="385" r:id="rId77"/>
    <p:sldId id="2147471809" r:id="rId78"/>
    <p:sldId id="2147471728" r:id="rId79"/>
    <p:sldId id="5877" r:id="rId80"/>
    <p:sldId id="2147471727" r:id="rId81"/>
    <p:sldId id="6051" r:id="rId82"/>
    <p:sldId id="5880" r:id="rId83"/>
    <p:sldId id="2147471715" r:id="rId84"/>
    <p:sldId id="2147471716" r:id="rId85"/>
    <p:sldId id="2147471714" r:id="rId86"/>
    <p:sldId id="2147471713" r:id="rId87"/>
    <p:sldId id="2147471717" r:id="rId88"/>
    <p:sldId id="2147471718" r:id="rId89"/>
    <p:sldId id="2147471719" r:id="rId90"/>
    <p:sldId id="2147471720" r:id="rId91"/>
    <p:sldId id="2147471754" r:id="rId92"/>
    <p:sldId id="2147471710" r:id="rId93"/>
    <p:sldId id="5867" r:id="rId94"/>
    <p:sldId id="5875" r:id="rId95"/>
    <p:sldId id="5445" r:id="rId96"/>
    <p:sldId id="5871" r:id="rId97"/>
    <p:sldId id="2147471750" r:id="rId98"/>
    <p:sldId id="2147471688" r:id="rId99"/>
    <p:sldId id="2147471755" r:id="rId100"/>
    <p:sldId id="386" r:id="rId101"/>
    <p:sldId id="2147471724" r:id="rId102"/>
    <p:sldId id="2147471722" r:id="rId103"/>
    <p:sldId id="3470" r:id="rId104"/>
    <p:sldId id="4284" r:id="rId105"/>
    <p:sldId id="2147471723" r:id="rId106"/>
    <p:sldId id="6160" r:id="rId107"/>
    <p:sldId id="2147471760" r:id="rId108"/>
    <p:sldId id="2147471758" r:id="rId109"/>
    <p:sldId id="5826" r:id="rId110"/>
    <p:sldId id="338" r:id="rId111"/>
    <p:sldId id="2147471701" r:id="rId112"/>
    <p:sldId id="2147471761" r:id="rId113"/>
    <p:sldId id="6078" r:id="rId114"/>
    <p:sldId id="741" r:id="rId115"/>
    <p:sldId id="2147470293" r:id="rId116"/>
    <p:sldId id="2147470296" r:id="rId117"/>
    <p:sldId id="2147470295" r:id="rId118"/>
    <p:sldId id="2147470292" r:id="rId119"/>
    <p:sldId id="372" r:id="rId120"/>
  </p:sldIdLst>
  <p:sldSz cx="12193588" cy="6858000"/>
  <p:notesSz cx="11309350" cy="20104100"/>
  <p:embeddedFontLst>
    <p:embeddedFont>
      <p:font typeface="Arial Unicode MS" panose="020B0604020202020204" pitchFamily="34" charset="-128"/>
      <p:regular r:id="rId123"/>
    </p:embeddedFont>
    <p:embeddedFont>
      <p:font typeface="Arial Narrow" panose="020B0606020202030204" pitchFamily="34" charset="0"/>
      <p:regular r:id="rId124"/>
      <p:bold r:id="rId125"/>
      <p:italic r:id="rId126"/>
      <p:boldItalic r:id="rId127"/>
    </p:embeddedFont>
    <p:embeddedFont>
      <p:font typeface="Exo" panose="02000503000000000000" pitchFamily="2" charset="0"/>
      <p:regular r:id="rId128"/>
      <p:bold r:id="rId129"/>
      <p:italic r:id="rId130"/>
      <p:boldItalic r:id="rId131"/>
    </p:embeddedFont>
    <p:embeddedFont>
      <p:font typeface="Exo DemiBold" panose="02000703000000000000" pitchFamily="2" charset="0"/>
      <p:bold r:id="rId132"/>
    </p:embeddedFont>
    <p:embeddedFont>
      <p:font typeface="Exo Light" panose="02000303000000000000" pitchFamily="2" charset="0"/>
      <p:regular r:id="rId133"/>
      <p:italic r:id="rId134"/>
    </p:embeddedFont>
    <p:embeddedFont>
      <p:font typeface="Exo Medium" pitchFamily="2" charset="0"/>
      <p:regular r:id="rId135"/>
      <p:italic r:id="rId136"/>
    </p:embeddedFont>
    <p:embeddedFont>
      <p:font typeface="Montserrat" panose="00000500000000000000" pitchFamily="2" charset="0"/>
      <p:regular r:id="rId137"/>
      <p:bold r:id="rId138"/>
      <p:italic r:id="rId139"/>
      <p:boldItalic r:id="rId140"/>
    </p:embeddedFont>
    <p:embeddedFont>
      <p:font typeface="Montserrat Medium" panose="00000600000000000000" pitchFamily="2" charset="0"/>
      <p:regular r:id="rId141"/>
      <p:bold r:id="rId142"/>
      <p:italic r:id="rId143"/>
    </p:embeddedFont>
    <p:embeddedFont>
      <p:font typeface="Montserrat SemiBold" panose="00000700000000000000" pitchFamily="2" charset="0"/>
      <p:regular r:id="rId144"/>
      <p:bold r:id="rId145"/>
      <p:italic r:id="rId146"/>
      <p:boldItalic r:id="rId147"/>
    </p:embeddedFont>
    <p:embeddedFont>
      <p:font typeface="Roboto" panose="02000000000000000000" pitchFamily="2" charset="0"/>
      <p:regular r:id="rId148"/>
      <p:bold r:id="rId149"/>
      <p:italic r:id="rId150"/>
      <p:boldItalic r:id="rId151"/>
    </p:embeddedFont>
    <p:embeddedFont>
      <p:font typeface="Roboto Condensed Light" panose="02000000000000000000" pitchFamily="2" charset="0"/>
      <p:regular r:id="rId152"/>
      <p:italic r:id="rId153"/>
    </p:embeddedFont>
    <p:embeddedFont>
      <p:font typeface="Roboto Light" panose="02000000000000000000" pitchFamily="2" charset="0"/>
      <p:regular r:id="rId154"/>
      <p:italic r:id="rId155"/>
    </p:embeddedFont>
  </p:embeddedFontLst>
  <p:defaultTex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p:defaultTextStyle>
  <p:extLst>
    <p:ext uri="{521415D9-36F7-43E2-AB2F-B90AF26B5E84}">
      <p14:sectionLst xmlns:p14="http://schemas.microsoft.com/office/powerpoint/2010/main">
        <p14:section name="Blueprint Title Slides (Dark &amp; Light)" id="{CD6E80BA-BDC0-FE4E-B959-0020B9AADB15}">
          <p14:sldIdLst>
            <p14:sldId id="347"/>
            <p14:sldId id="553"/>
          </p14:sldIdLst>
        </p14:section>
        <p14:section name="Executive Brief Content Slides" id="{A311DB59-13B4-49E4-B48F-D68BC3E5D795}">
          <p14:sldIdLst>
            <p14:sldId id="545"/>
            <p14:sldId id="308"/>
            <p14:sldId id="312"/>
            <p14:sldId id="534"/>
            <p14:sldId id="535"/>
            <p14:sldId id="4111"/>
            <p14:sldId id="5993"/>
            <p14:sldId id="2147471806"/>
            <p14:sldId id="2147471695"/>
            <p14:sldId id="538"/>
            <p14:sldId id="2147471741"/>
            <p14:sldId id="542"/>
            <p14:sldId id="537"/>
            <p14:sldId id="539"/>
            <p14:sldId id="356"/>
            <p14:sldId id="543"/>
            <p14:sldId id="2147471698"/>
          </p14:sldIdLst>
        </p14:section>
        <p14:section name="Phase 1" id="{AE2358DE-C68F-2846-AB32-B38237152517}">
          <p14:sldIdLst>
            <p14:sldId id="383"/>
            <p14:sldId id="2147471729"/>
            <p14:sldId id="6040"/>
            <p14:sldId id="2147471705"/>
            <p14:sldId id="2147471703"/>
            <p14:sldId id="6042"/>
            <p14:sldId id="2147471740"/>
            <p14:sldId id="5989"/>
            <p14:sldId id="2147471704"/>
            <p14:sldId id="2147471743"/>
            <p14:sldId id="2147471731"/>
            <p14:sldId id="5501"/>
            <p14:sldId id="394"/>
            <p14:sldId id="3340"/>
            <p14:sldId id="5856"/>
            <p14:sldId id="2147471805"/>
            <p14:sldId id="2147471748"/>
          </p14:sldIdLst>
        </p14:section>
        <p14:section name="Phase 2" id="{12B04703-DF61-444F-A828-708C586E64C9}">
          <p14:sldIdLst>
            <p14:sldId id="2147471726"/>
            <p14:sldId id="2147471697"/>
            <p14:sldId id="2147471706"/>
            <p14:sldId id="2147471808"/>
            <p14:sldId id="2147471759"/>
            <p14:sldId id="2147471734"/>
            <p14:sldId id="2147471735"/>
            <p14:sldId id="2147471653"/>
            <p14:sldId id="2147471738"/>
            <p14:sldId id="2147471737"/>
            <p14:sldId id="2147471736"/>
            <p14:sldId id="2147471733"/>
            <p14:sldId id="2147471670"/>
            <p14:sldId id="2147471687"/>
            <p14:sldId id="2147471752"/>
            <p14:sldId id="2147471756"/>
            <p14:sldId id="5859"/>
            <p14:sldId id="384"/>
            <p14:sldId id="561"/>
            <p14:sldId id="2147471679"/>
            <p14:sldId id="2147471746"/>
            <p14:sldId id="557"/>
            <p14:sldId id="2147471686"/>
            <p14:sldId id="2147471747"/>
            <p14:sldId id="2147471749"/>
          </p14:sldIdLst>
        </p14:section>
        <p14:section name="Phase 3" id="{A05F8843-D2B6-484A-BC62-73CBC0EFDBA4}">
          <p14:sldIdLst>
            <p14:sldId id="385"/>
            <p14:sldId id="2147471809"/>
            <p14:sldId id="2147471728"/>
            <p14:sldId id="5877"/>
            <p14:sldId id="2147471727"/>
            <p14:sldId id="6051"/>
            <p14:sldId id="5880"/>
            <p14:sldId id="2147471715"/>
            <p14:sldId id="2147471716"/>
            <p14:sldId id="2147471714"/>
            <p14:sldId id="2147471713"/>
            <p14:sldId id="2147471717"/>
            <p14:sldId id="2147471718"/>
            <p14:sldId id="2147471719"/>
            <p14:sldId id="2147471720"/>
            <p14:sldId id="2147471754"/>
            <p14:sldId id="2147471710"/>
            <p14:sldId id="5867"/>
            <p14:sldId id="5875"/>
            <p14:sldId id="5445"/>
            <p14:sldId id="5871"/>
            <p14:sldId id="2147471750"/>
            <p14:sldId id="2147471688"/>
            <p14:sldId id="2147471755"/>
          </p14:sldIdLst>
        </p14:section>
        <p14:section name="Phase 4" id="{BD02EA41-E099-4C31-BFDE-FBB60B92FFE9}">
          <p14:sldIdLst>
            <p14:sldId id="386"/>
            <p14:sldId id="2147471724"/>
            <p14:sldId id="2147471722"/>
            <p14:sldId id="3470"/>
            <p14:sldId id="4284"/>
            <p14:sldId id="2147471723"/>
            <p14:sldId id="6160"/>
            <p14:sldId id="2147471760"/>
            <p14:sldId id="2147471758"/>
          </p14:sldIdLst>
        </p14:section>
        <p14:section name="Concluding Slides" id="{B23963F3-C808-454B-B812-D52523E0225E}">
          <p14:sldIdLst>
            <p14:sldId id="5826"/>
            <p14:sldId id="338"/>
            <p14:sldId id="2147471701"/>
            <p14:sldId id="2147471761"/>
          </p14:sldIdLst>
        </p14:section>
        <p14:section name="Appendix" id="{BF62EA45-70A9-4EDD-93DA-871420F8787F}">
          <p14:sldIdLst>
            <p14:sldId id="6078"/>
            <p14:sldId id="741"/>
            <p14:sldId id="2147470293"/>
            <p14:sldId id="2147470296"/>
            <p14:sldId id="2147470295"/>
            <p14:sldId id="2147470292"/>
          </p14:sldIdLst>
        </p14:section>
        <p14:section name="Back Cover" id="{A33FA048-A074-6242-932F-9B3FEE01EFFF}">
          <p14:sldIdLst>
            <p14:sldId id="372"/>
          </p14:sldIdLst>
        </p14:section>
      </p14:sectionLst>
    </p:ext>
    <p:ext uri="{EFAFB233-063F-42B5-8137-9DF3F51BA10A}">
      <p15:sldGuideLst xmlns:p15="http://schemas.microsoft.com/office/powerpoint/2012/main">
        <p15:guide id="1" orient="horz" pos="3792" userDrawn="1">
          <p15:clr>
            <a:srgbClr val="A4A3A4"/>
          </p15:clr>
        </p15:guide>
        <p15:guide id="2" pos="3817"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0"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D9D9"/>
    <a:srgbClr val="5192C7"/>
    <a:srgbClr val="68A0CE"/>
    <a:srgbClr val="71A6D1"/>
    <a:srgbClr val="76B531"/>
    <a:srgbClr val="008C95"/>
    <a:srgbClr val="373737"/>
    <a:srgbClr val="000000"/>
    <a:srgbClr val="CFB5D5"/>
    <a:srgbClr val="0F141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509" autoAdjust="0"/>
    <p:restoredTop sz="96357" autoAdjust="0"/>
  </p:normalViewPr>
  <p:slideViewPr>
    <p:cSldViewPr snapToGrid="0">
      <p:cViewPr varScale="1">
        <p:scale>
          <a:sx n="96" d="100"/>
          <a:sy n="96" d="100"/>
        </p:scale>
        <p:origin x="108" y="360"/>
      </p:cViewPr>
      <p:guideLst>
        <p:guide orient="horz" pos="3792"/>
        <p:guide pos="3817"/>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2.xml"/><Relationship Id="rId21" Type="http://schemas.openxmlformats.org/officeDocument/2006/relationships/slide" Target="slides/slide6.xml"/><Relationship Id="rId42" Type="http://schemas.openxmlformats.org/officeDocument/2006/relationships/slide" Target="slides/slide27.xml"/><Relationship Id="rId63" Type="http://schemas.openxmlformats.org/officeDocument/2006/relationships/slide" Target="slides/slide48.xml"/><Relationship Id="rId84" Type="http://schemas.openxmlformats.org/officeDocument/2006/relationships/slide" Target="slides/slide69.xml"/><Relationship Id="rId138" Type="http://schemas.openxmlformats.org/officeDocument/2006/relationships/font" Target="fonts/font16.fntdata"/><Relationship Id="rId159" Type="http://schemas.openxmlformats.org/officeDocument/2006/relationships/theme" Target="theme/theme1.xml"/><Relationship Id="rId107" Type="http://schemas.openxmlformats.org/officeDocument/2006/relationships/slide" Target="slides/slide92.xml"/><Relationship Id="rId11" Type="http://schemas.openxmlformats.org/officeDocument/2006/relationships/slideMaster" Target="slideMasters/slideMaster11.xml"/><Relationship Id="rId32" Type="http://schemas.openxmlformats.org/officeDocument/2006/relationships/slide" Target="slides/slide17.xml"/><Relationship Id="rId53" Type="http://schemas.openxmlformats.org/officeDocument/2006/relationships/slide" Target="slides/slide38.xml"/><Relationship Id="rId74" Type="http://schemas.openxmlformats.org/officeDocument/2006/relationships/slide" Target="slides/slide59.xml"/><Relationship Id="rId128" Type="http://schemas.openxmlformats.org/officeDocument/2006/relationships/font" Target="fonts/font6.fntdata"/><Relationship Id="rId149" Type="http://schemas.openxmlformats.org/officeDocument/2006/relationships/font" Target="fonts/font27.fntdata"/><Relationship Id="rId5" Type="http://schemas.openxmlformats.org/officeDocument/2006/relationships/slideMaster" Target="slideMasters/slideMaster5.xml"/><Relationship Id="rId95" Type="http://schemas.openxmlformats.org/officeDocument/2006/relationships/slide" Target="slides/slide80.xml"/><Relationship Id="rId160" Type="http://schemas.openxmlformats.org/officeDocument/2006/relationships/tableStyles" Target="tableStyles.xml"/><Relationship Id="rId22" Type="http://schemas.openxmlformats.org/officeDocument/2006/relationships/slide" Target="slides/slide7.xml"/><Relationship Id="rId43" Type="http://schemas.openxmlformats.org/officeDocument/2006/relationships/slide" Target="slides/slide28.xml"/><Relationship Id="rId64" Type="http://schemas.openxmlformats.org/officeDocument/2006/relationships/slide" Target="slides/slide49.xml"/><Relationship Id="rId118" Type="http://schemas.openxmlformats.org/officeDocument/2006/relationships/slide" Target="slides/slide103.xml"/><Relationship Id="rId139" Type="http://schemas.openxmlformats.org/officeDocument/2006/relationships/font" Target="fonts/font17.fntdata"/><Relationship Id="rId85" Type="http://schemas.openxmlformats.org/officeDocument/2006/relationships/slide" Target="slides/slide70.xml"/><Relationship Id="rId150" Type="http://schemas.openxmlformats.org/officeDocument/2006/relationships/font" Target="fonts/font28.fntdata"/><Relationship Id="rId12" Type="http://schemas.openxmlformats.org/officeDocument/2006/relationships/slideMaster" Target="slideMasters/slideMaster12.xml"/><Relationship Id="rId17" Type="http://schemas.openxmlformats.org/officeDocument/2006/relationships/slide" Target="slides/slide2.xml"/><Relationship Id="rId33" Type="http://schemas.openxmlformats.org/officeDocument/2006/relationships/slide" Target="slides/slide18.xml"/><Relationship Id="rId38" Type="http://schemas.openxmlformats.org/officeDocument/2006/relationships/slide" Target="slides/slide23.xml"/><Relationship Id="rId59" Type="http://schemas.openxmlformats.org/officeDocument/2006/relationships/slide" Target="slides/slide44.xml"/><Relationship Id="rId103" Type="http://schemas.openxmlformats.org/officeDocument/2006/relationships/slide" Target="slides/slide88.xml"/><Relationship Id="rId108" Type="http://schemas.openxmlformats.org/officeDocument/2006/relationships/slide" Target="slides/slide93.xml"/><Relationship Id="rId124" Type="http://schemas.openxmlformats.org/officeDocument/2006/relationships/font" Target="fonts/font2.fntdata"/><Relationship Id="rId129" Type="http://schemas.openxmlformats.org/officeDocument/2006/relationships/font" Target="fonts/font7.fntdata"/><Relationship Id="rId54" Type="http://schemas.openxmlformats.org/officeDocument/2006/relationships/slide" Target="slides/slide39.xml"/><Relationship Id="rId70" Type="http://schemas.openxmlformats.org/officeDocument/2006/relationships/slide" Target="slides/slide55.xml"/><Relationship Id="rId75" Type="http://schemas.openxmlformats.org/officeDocument/2006/relationships/slide" Target="slides/slide60.xml"/><Relationship Id="rId91" Type="http://schemas.openxmlformats.org/officeDocument/2006/relationships/slide" Target="slides/slide76.xml"/><Relationship Id="rId96" Type="http://schemas.openxmlformats.org/officeDocument/2006/relationships/slide" Target="slides/slide81.xml"/><Relationship Id="rId140" Type="http://schemas.openxmlformats.org/officeDocument/2006/relationships/font" Target="fonts/font18.fntdata"/><Relationship Id="rId145" Type="http://schemas.openxmlformats.org/officeDocument/2006/relationships/font" Target="fonts/font23.fntdata"/><Relationship Id="rId161"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8.xml"/><Relationship Id="rId28" Type="http://schemas.openxmlformats.org/officeDocument/2006/relationships/slide" Target="slides/slide13.xml"/><Relationship Id="rId49" Type="http://schemas.openxmlformats.org/officeDocument/2006/relationships/slide" Target="slides/slide34.xml"/><Relationship Id="rId114" Type="http://schemas.openxmlformats.org/officeDocument/2006/relationships/slide" Target="slides/slide99.xml"/><Relationship Id="rId119" Type="http://schemas.openxmlformats.org/officeDocument/2006/relationships/slide" Target="slides/slide104.xml"/><Relationship Id="rId44" Type="http://schemas.openxmlformats.org/officeDocument/2006/relationships/slide" Target="slides/slide29.xml"/><Relationship Id="rId60" Type="http://schemas.openxmlformats.org/officeDocument/2006/relationships/slide" Target="slides/slide45.xml"/><Relationship Id="rId65" Type="http://schemas.openxmlformats.org/officeDocument/2006/relationships/slide" Target="slides/slide50.xml"/><Relationship Id="rId81" Type="http://schemas.openxmlformats.org/officeDocument/2006/relationships/slide" Target="slides/slide66.xml"/><Relationship Id="rId86" Type="http://schemas.openxmlformats.org/officeDocument/2006/relationships/slide" Target="slides/slide71.xml"/><Relationship Id="rId130" Type="http://schemas.openxmlformats.org/officeDocument/2006/relationships/font" Target="fonts/font8.fntdata"/><Relationship Id="rId135" Type="http://schemas.openxmlformats.org/officeDocument/2006/relationships/font" Target="fonts/font13.fntdata"/><Relationship Id="rId151" Type="http://schemas.openxmlformats.org/officeDocument/2006/relationships/font" Target="fonts/font29.fntdata"/><Relationship Id="rId156" Type="http://schemas.openxmlformats.org/officeDocument/2006/relationships/commentAuthors" Target="commentAuthors.xml"/><Relationship Id="rId13" Type="http://schemas.openxmlformats.org/officeDocument/2006/relationships/slideMaster" Target="slideMasters/slideMaster13.xml"/><Relationship Id="rId18" Type="http://schemas.openxmlformats.org/officeDocument/2006/relationships/slide" Target="slides/slide3.xml"/><Relationship Id="rId39" Type="http://schemas.openxmlformats.org/officeDocument/2006/relationships/slide" Target="slides/slide24.xml"/><Relationship Id="rId109" Type="http://schemas.openxmlformats.org/officeDocument/2006/relationships/slide" Target="slides/slide94.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slide" Target="slides/slide61.xml"/><Relationship Id="rId97" Type="http://schemas.openxmlformats.org/officeDocument/2006/relationships/slide" Target="slides/slide82.xml"/><Relationship Id="rId104" Type="http://schemas.openxmlformats.org/officeDocument/2006/relationships/slide" Target="slides/slide89.xml"/><Relationship Id="rId120" Type="http://schemas.openxmlformats.org/officeDocument/2006/relationships/slide" Target="slides/slide105.xml"/><Relationship Id="rId125" Type="http://schemas.openxmlformats.org/officeDocument/2006/relationships/font" Target="fonts/font3.fntdata"/><Relationship Id="rId141" Type="http://schemas.openxmlformats.org/officeDocument/2006/relationships/font" Target="fonts/font19.fntdata"/><Relationship Id="rId146" Type="http://schemas.openxmlformats.org/officeDocument/2006/relationships/font" Target="fonts/font24.fntdata"/><Relationship Id="rId7" Type="http://schemas.openxmlformats.org/officeDocument/2006/relationships/slideMaster" Target="slideMasters/slideMaster7.xml"/><Relationship Id="rId71" Type="http://schemas.openxmlformats.org/officeDocument/2006/relationships/slide" Target="slides/slide56.xml"/><Relationship Id="rId92" Type="http://schemas.openxmlformats.org/officeDocument/2006/relationships/slide" Target="slides/slide77.xml"/><Relationship Id="rId2" Type="http://schemas.openxmlformats.org/officeDocument/2006/relationships/slideMaster" Target="slideMasters/slideMaster2.xml"/><Relationship Id="rId29" Type="http://schemas.openxmlformats.org/officeDocument/2006/relationships/slide" Target="slides/slide14.xml"/><Relationship Id="rId24" Type="http://schemas.openxmlformats.org/officeDocument/2006/relationships/slide" Target="slides/slide9.xml"/><Relationship Id="rId40" Type="http://schemas.openxmlformats.org/officeDocument/2006/relationships/slide" Target="slides/slide25.xml"/><Relationship Id="rId45" Type="http://schemas.openxmlformats.org/officeDocument/2006/relationships/slide" Target="slides/slide30.xml"/><Relationship Id="rId66" Type="http://schemas.openxmlformats.org/officeDocument/2006/relationships/slide" Target="slides/slide51.xml"/><Relationship Id="rId87" Type="http://schemas.openxmlformats.org/officeDocument/2006/relationships/slide" Target="slides/slide72.xml"/><Relationship Id="rId110" Type="http://schemas.openxmlformats.org/officeDocument/2006/relationships/slide" Target="slides/slide95.xml"/><Relationship Id="rId115" Type="http://schemas.openxmlformats.org/officeDocument/2006/relationships/slide" Target="slides/slide100.xml"/><Relationship Id="rId131" Type="http://schemas.openxmlformats.org/officeDocument/2006/relationships/font" Target="fonts/font9.fntdata"/><Relationship Id="rId136" Type="http://schemas.openxmlformats.org/officeDocument/2006/relationships/font" Target="fonts/font14.fntdata"/><Relationship Id="rId157" Type="http://schemas.openxmlformats.org/officeDocument/2006/relationships/presProps" Target="presProps.xml"/><Relationship Id="rId61" Type="http://schemas.openxmlformats.org/officeDocument/2006/relationships/slide" Target="slides/slide46.xml"/><Relationship Id="rId82" Type="http://schemas.openxmlformats.org/officeDocument/2006/relationships/slide" Target="slides/slide67.xml"/><Relationship Id="rId152" Type="http://schemas.openxmlformats.org/officeDocument/2006/relationships/font" Target="fonts/font30.fntdata"/><Relationship Id="rId19" Type="http://schemas.openxmlformats.org/officeDocument/2006/relationships/slide" Target="slides/slide4.xml"/><Relationship Id="rId14" Type="http://schemas.openxmlformats.org/officeDocument/2006/relationships/slideMaster" Target="slideMasters/slideMaster14.xml"/><Relationship Id="rId30" Type="http://schemas.openxmlformats.org/officeDocument/2006/relationships/slide" Target="slides/slide15.xml"/><Relationship Id="rId35" Type="http://schemas.openxmlformats.org/officeDocument/2006/relationships/slide" Target="slides/slide20.xml"/><Relationship Id="rId56" Type="http://schemas.openxmlformats.org/officeDocument/2006/relationships/slide" Target="slides/slide41.xml"/><Relationship Id="rId77" Type="http://schemas.openxmlformats.org/officeDocument/2006/relationships/slide" Target="slides/slide62.xml"/><Relationship Id="rId100" Type="http://schemas.openxmlformats.org/officeDocument/2006/relationships/slide" Target="slides/slide85.xml"/><Relationship Id="rId105" Type="http://schemas.openxmlformats.org/officeDocument/2006/relationships/slide" Target="slides/slide90.xml"/><Relationship Id="rId126" Type="http://schemas.openxmlformats.org/officeDocument/2006/relationships/font" Target="fonts/font4.fntdata"/><Relationship Id="rId147" Type="http://schemas.openxmlformats.org/officeDocument/2006/relationships/font" Target="fonts/font25.fntdata"/><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slide" Target="slides/slide57.xml"/><Relationship Id="rId93" Type="http://schemas.openxmlformats.org/officeDocument/2006/relationships/slide" Target="slides/slide78.xml"/><Relationship Id="rId98" Type="http://schemas.openxmlformats.org/officeDocument/2006/relationships/slide" Target="slides/slide83.xml"/><Relationship Id="rId121" Type="http://schemas.openxmlformats.org/officeDocument/2006/relationships/notesMaster" Target="notesMasters/notesMaster1.xml"/><Relationship Id="rId142" Type="http://schemas.openxmlformats.org/officeDocument/2006/relationships/font" Target="fonts/font20.fntdata"/><Relationship Id="rId3" Type="http://schemas.openxmlformats.org/officeDocument/2006/relationships/slideMaster" Target="slideMasters/slideMaster3.xml"/><Relationship Id="rId25" Type="http://schemas.openxmlformats.org/officeDocument/2006/relationships/slide" Target="slides/slide10.xml"/><Relationship Id="rId46" Type="http://schemas.openxmlformats.org/officeDocument/2006/relationships/slide" Target="slides/slide31.xml"/><Relationship Id="rId67" Type="http://schemas.openxmlformats.org/officeDocument/2006/relationships/slide" Target="slides/slide52.xml"/><Relationship Id="rId116" Type="http://schemas.openxmlformats.org/officeDocument/2006/relationships/slide" Target="slides/slide101.xml"/><Relationship Id="rId137" Type="http://schemas.openxmlformats.org/officeDocument/2006/relationships/font" Target="fonts/font15.fntdata"/><Relationship Id="rId158" Type="http://schemas.openxmlformats.org/officeDocument/2006/relationships/viewProps" Target="viewProps.xml"/><Relationship Id="rId20" Type="http://schemas.openxmlformats.org/officeDocument/2006/relationships/slide" Target="slides/slide5.xml"/><Relationship Id="rId41" Type="http://schemas.openxmlformats.org/officeDocument/2006/relationships/slide" Target="slides/slide26.xml"/><Relationship Id="rId62" Type="http://schemas.openxmlformats.org/officeDocument/2006/relationships/slide" Target="slides/slide47.xml"/><Relationship Id="rId83" Type="http://schemas.openxmlformats.org/officeDocument/2006/relationships/slide" Target="slides/slide68.xml"/><Relationship Id="rId88" Type="http://schemas.openxmlformats.org/officeDocument/2006/relationships/slide" Target="slides/slide73.xml"/><Relationship Id="rId111" Type="http://schemas.openxmlformats.org/officeDocument/2006/relationships/slide" Target="slides/slide96.xml"/><Relationship Id="rId132" Type="http://schemas.openxmlformats.org/officeDocument/2006/relationships/font" Target="fonts/font10.fntdata"/><Relationship Id="rId153" Type="http://schemas.openxmlformats.org/officeDocument/2006/relationships/font" Target="fonts/font31.fntdata"/><Relationship Id="rId15" Type="http://schemas.openxmlformats.org/officeDocument/2006/relationships/slideMaster" Target="slideMasters/slideMaster15.xml"/><Relationship Id="rId36" Type="http://schemas.openxmlformats.org/officeDocument/2006/relationships/slide" Target="slides/slide21.xml"/><Relationship Id="rId57" Type="http://schemas.openxmlformats.org/officeDocument/2006/relationships/slide" Target="slides/slide42.xml"/><Relationship Id="rId106" Type="http://schemas.openxmlformats.org/officeDocument/2006/relationships/slide" Target="slides/slide91.xml"/><Relationship Id="rId127" Type="http://schemas.openxmlformats.org/officeDocument/2006/relationships/font" Target="fonts/font5.fntdata"/><Relationship Id="rId10" Type="http://schemas.openxmlformats.org/officeDocument/2006/relationships/slideMaster" Target="slideMasters/slideMaster10.xml"/><Relationship Id="rId31" Type="http://schemas.openxmlformats.org/officeDocument/2006/relationships/slide" Target="slides/slide16.xml"/><Relationship Id="rId52" Type="http://schemas.openxmlformats.org/officeDocument/2006/relationships/slide" Target="slides/slide37.xml"/><Relationship Id="rId73" Type="http://schemas.openxmlformats.org/officeDocument/2006/relationships/slide" Target="slides/slide58.xml"/><Relationship Id="rId78" Type="http://schemas.openxmlformats.org/officeDocument/2006/relationships/slide" Target="slides/slide63.xml"/><Relationship Id="rId94" Type="http://schemas.openxmlformats.org/officeDocument/2006/relationships/slide" Target="slides/slide79.xml"/><Relationship Id="rId99" Type="http://schemas.openxmlformats.org/officeDocument/2006/relationships/slide" Target="slides/slide84.xml"/><Relationship Id="rId101" Type="http://schemas.openxmlformats.org/officeDocument/2006/relationships/slide" Target="slides/slide86.xml"/><Relationship Id="rId122" Type="http://schemas.openxmlformats.org/officeDocument/2006/relationships/handoutMaster" Target="handoutMasters/handoutMaster1.xml"/><Relationship Id="rId143" Type="http://schemas.openxmlformats.org/officeDocument/2006/relationships/font" Target="fonts/font21.fntdata"/><Relationship Id="rId148" Type="http://schemas.openxmlformats.org/officeDocument/2006/relationships/font" Target="fonts/font26.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1.xml"/><Relationship Id="rId47" Type="http://schemas.openxmlformats.org/officeDocument/2006/relationships/slide" Target="slides/slide32.xml"/><Relationship Id="rId68" Type="http://schemas.openxmlformats.org/officeDocument/2006/relationships/slide" Target="slides/slide53.xml"/><Relationship Id="rId89" Type="http://schemas.openxmlformats.org/officeDocument/2006/relationships/slide" Target="slides/slide74.xml"/><Relationship Id="rId112" Type="http://schemas.openxmlformats.org/officeDocument/2006/relationships/slide" Target="slides/slide97.xml"/><Relationship Id="rId133" Type="http://schemas.openxmlformats.org/officeDocument/2006/relationships/font" Target="fonts/font11.fntdata"/><Relationship Id="rId154" Type="http://schemas.openxmlformats.org/officeDocument/2006/relationships/font" Target="fonts/font32.fntdata"/><Relationship Id="rId16" Type="http://schemas.openxmlformats.org/officeDocument/2006/relationships/slide" Target="slides/slide1.xml"/><Relationship Id="rId37" Type="http://schemas.openxmlformats.org/officeDocument/2006/relationships/slide" Target="slides/slide22.xml"/><Relationship Id="rId58" Type="http://schemas.openxmlformats.org/officeDocument/2006/relationships/slide" Target="slides/slide43.xml"/><Relationship Id="rId79" Type="http://schemas.openxmlformats.org/officeDocument/2006/relationships/slide" Target="slides/slide64.xml"/><Relationship Id="rId102" Type="http://schemas.openxmlformats.org/officeDocument/2006/relationships/slide" Target="slides/slide87.xml"/><Relationship Id="rId123" Type="http://schemas.openxmlformats.org/officeDocument/2006/relationships/font" Target="fonts/font1.fntdata"/><Relationship Id="rId144" Type="http://schemas.openxmlformats.org/officeDocument/2006/relationships/font" Target="fonts/font22.fntdata"/><Relationship Id="rId90" Type="http://schemas.openxmlformats.org/officeDocument/2006/relationships/slide" Target="slides/slide75.xml"/><Relationship Id="rId27" Type="http://schemas.openxmlformats.org/officeDocument/2006/relationships/slide" Target="slides/slide12.xml"/><Relationship Id="rId48" Type="http://schemas.openxmlformats.org/officeDocument/2006/relationships/slide" Target="slides/slide33.xml"/><Relationship Id="rId69" Type="http://schemas.openxmlformats.org/officeDocument/2006/relationships/slide" Target="slides/slide54.xml"/><Relationship Id="rId113" Type="http://schemas.openxmlformats.org/officeDocument/2006/relationships/slide" Target="slides/slide98.xml"/><Relationship Id="rId134" Type="http://schemas.openxmlformats.org/officeDocument/2006/relationships/font" Target="fonts/font12.fntdata"/><Relationship Id="rId80" Type="http://schemas.openxmlformats.org/officeDocument/2006/relationships/slide" Target="slides/slide65.xml"/><Relationship Id="rId155" Type="http://schemas.openxmlformats.org/officeDocument/2006/relationships/font" Target="fonts/font33.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doughnutChart>
        <c:varyColors val="1"/>
        <c:ser>
          <c:idx val="0"/>
          <c:order val="0"/>
          <c:tx>
            <c:strRef>
              <c:f>Sheet1!$B$1</c:f>
              <c:strCache>
                <c:ptCount val="1"/>
                <c:pt idx="0">
                  <c:v>Sales</c:v>
                </c:pt>
              </c:strCache>
            </c:strRef>
          </c:tx>
          <c:spPr>
            <a:solidFill>
              <a:srgbClr val="2576B7"/>
            </a:solidFill>
            <a:ln>
              <a:noFill/>
            </a:ln>
          </c:spPr>
          <c:dPt>
            <c:idx val="0"/>
            <c:bubble3D val="0"/>
            <c:spPr>
              <a:gradFill>
                <a:gsLst>
                  <a:gs pos="0">
                    <a:schemeClr val="accent1">
                      <a:lumMod val="40000"/>
                      <a:lumOff val="60000"/>
                    </a:schemeClr>
                  </a:gs>
                  <a:gs pos="65000">
                    <a:srgbClr val="2576B7"/>
                  </a:gs>
                </a:gsLst>
                <a:lin ang="2700000" scaled="0"/>
              </a:gradFill>
              <a:ln w="66675">
                <a:noFill/>
              </a:ln>
              <a:effectLst/>
            </c:spPr>
            <c:extLst>
              <c:ext xmlns:c16="http://schemas.microsoft.com/office/drawing/2014/chart" uri="{C3380CC4-5D6E-409C-BE32-E72D297353CC}">
                <c16:uniqueId val="{00000001-C791-4FBA-9608-BD644F34EB43}"/>
              </c:ext>
            </c:extLst>
          </c:dPt>
          <c:dPt>
            <c:idx val="1"/>
            <c:bubble3D val="0"/>
            <c:spPr>
              <a:gradFill>
                <a:gsLst>
                  <a:gs pos="0">
                    <a:srgbClr val="2576B7">
                      <a:alpha val="3000"/>
                    </a:srgbClr>
                  </a:gs>
                  <a:gs pos="99000">
                    <a:srgbClr val="2576B7">
                      <a:alpha val="26000"/>
                    </a:srgbClr>
                  </a:gs>
                </a:gsLst>
                <a:lin ang="2700000" scaled="0"/>
              </a:gradFill>
              <a:ln w="19050">
                <a:noFill/>
              </a:ln>
              <a:effectLst/>
            </c:spPr>
            <c:extLst>
              <c:ext xmlns:c16="http://schemas.microsoft.com/office/drawing/2014/chart" uri="{C3380CC4-5D6E-409C-BE32-E72D297353CC}">
                <c16:uniqueId val="{00000003-C791-4FBA-9608-BD644F34EB43}"/>
              </c:ext>
            </c:extLst>
          </c:dPt>
          <c:cat>
            <c:strRef>
              <c:f>Sheet1!$A$2:$A$3</c:f>
              <c:strCache>
                <c:ptCount val="2"/>
                <c:pt idx="0">
                  <c:v>1st Qtr</c:v>
                </c:pt>
                <c:pt idx="1">
                  <c:v>2nd Qtr</c:v>
                </c:pt>
              </c:strCache>
            </c:strRef>
          </c:cat>
          <c:val>
            <c:numRef>
              <c:f>Sheet1!$B$2:$B$3</c:f>
              <c:numCache>
                <c:formatCode>General</c:formatCode>
                <c:ptCount val="2"/>
                <c:pt idx="0">
                  <c:v>60</c:v>
                </c:pt>
                <c:pt idx="1">
                  <c:v>40</c:v>
                </c:pt>
              </c:numCache>
            </c:numRef>
          </c:val>
          <c:extLst>
            <c:ext xmlns:c16="http://schemas.microsoft.com/office/drawing/2014/chart" uri="{C3380CC4-5D6E-409C-BE32-E72D297353CC}">
              <c16:uniqueId val="{00000004-C791-4FBA-9608-BD644F34EB43}"/>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doughnutChart>
        <c:varyColors val="1"/>
        <c:ser>
          <c:idx val="0"/>
          <c:order val="0"/>
          <c:tx>
            <c:strRef>
              <c:f>Sheet1!$B$1</c:f>
              <c:strCache>
                <c:ptCount val="1"/>
                <c:pt idx="0">
                  <c:v>Sales</c:v>
                </c:pt>
              </c:strCache>
            </c:strRef>
          </c:tx>
          <c:spPr>
            <a:solidFill>
              <a:srgbClr val="2576B7"/>
            </a:solidFill>
            <a:ln>
              <a:noFill/>
            </a:ln>
          </c:spPr>
          <c:dPt>
            <c:idx val="0"/>
            <c:bubble3D val="0"/>
            <c:spPr>
              <a:gradFill>
                <a:gsLst>
                  <a:gs pos="0">
                    <a:schemeClr val="accent1">
                      <a:lumMod val="40000"/>
                      <a:lumOff val="60000"/>
                    </a:schemeClr>
                  </a:gs>
                  <a:gs pos="65000">
                    <a:srgbClr val="2576B7"/>
                  </a:gs>
                </a:gsLst>
                <a:lin ang="2700000" scaled="0"/>
              </a:gradFill>
              <a:ln w="66675">
                <a:noFill/>
              </a:ln>
              <a:effectLst/>
            </c:spPr>
            <c:extLst>
              <c:ext xmlns:c16="http://schemas.microsoft.com/office/drawing/2014/chart" uri="{C3380CC4-5D6E-409C-BE32-E72D297353CC}">
                <c16:uniqueId val="{00000001-D6B1-481C-A16A-A3C7729E7F5E}"/>
              </c:ext>
            </c:extLst>
          </c:dPt>
          <c:dPt>
            <c:idx val="1"/>
            <c:bubble3D val="0"/>
            <c:spPr>
              <a:gradFill>
                <a:gsLst>
                  <a:gs pos="0">
                    <a:srgbClr val="2576B7">
                      <a:alpha val="3000"/>
                    </a:srgbClr>
                  </a:gs>
                  <a:gs pos="99000">
                    <a:srgbClr val="2576B7">
                      <a:alpha val="26000"/>
                    </a:srgbClr>
                  </a:gs>
                </a:gsLst>
                <a:lin ang="2700000" scaled="0"/>
              </a:gradFill>
              <a:ln w="19050">
                <a:noFill/>
              </a:ln>
              <a:effectLst/>
            </c:spPr>
            <c:extLst>
              <c:ext xmlns:c16="http://schemas.microsoft.com/office/drawing/2014/chart" uri="{C3380CC4-5D6E-409C-BE32-E72D297353CC}">
                <c16:uniqueId val="{00000003-D6B1-481C-A16A-A3C7729E7F5E}"/>
              </c:ext>
            </c:extLst>
          </c:dPt>
          <c:cat>
            <c:strRef>
              <c:f>Sheet1!$A$2:$A$3</c:f>
              <c:strCache>
                <c:ptCount val="2"/>
                <c:pt idx="0">
                  <c:v>1st Qtr</c:v>
                </c:pt>
                <c:pt idx="1">
                  <c:v>2nd Qtr</c:v>
                </c:pt>
              </c:strCache>
            </c:strRef>
          </c:cat>
          <c:val>
            <c:numRef>
              <c:f>Sheet1!$B$2:$B$3</c:f>
              <c:numCache>
                <c:formatCode>General</c:formatCode>
                <c:ptCount val="2"/>
                <c:pt idx="0">
                  <c:v>82</c:v>
                </c:pt>
                <c:pt idx="1">
                  <c:v>18</c:v>
                </c:pt>
              </c:numCache>
            </c:numRef>
          </c:val>
          <c:extLst>
            <c:ext xmlns:c16="http://schemas.microsoft.com/office/drawing/2014/chart" uri="{C3380CC4-5D6E-409C-BE32-E72D297353CC}">
              <c16:uniqueId val="{00000004-D6B1-481C-A16A-A3C7729E7F5E}"/>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6">
  <a:schemeClr val="accent3"/>
</cs:colorStyle>
</file>

<file path=ppt/charts/colors2.xml><?xml version="1.0" encoding="utf-8"?>
<cs:colorStyle xmlns:cs="http://schemas.microsoft.com/office/drawing/2012/chartStyle" xmlns:a="http://schemas.openxmlformats.org/drawingml/2006/main" meth="withinLinear" id="16">
  <a:schemeClr val="accent3"/>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53A58F-395B-E34E-974F-C212E9B9E745}" type="doc">
      <dgm:prSet loTypeId="urn:microsoft.com/office/officeart/2005/8/layout/hChevron3" loCatId="" qsTypeId="urn:microsoft.com/office/officeart/2005/8/quickstyle/simple1" qsCatId="simple" csTypeId="urn:microsoft.com/office/officeart/2005/8/colors/accent1_3" csCatId="accent1" phldr="1"/>
      <dgm:spPr/>
      <dgm:t>
        <a:bodyPr/>
        <a:lstStyle/>
        <a:p>
          <a:endParaRPr lang="en-US"/>
        </a:p>
      </dgm:t>
    </dgm:pt>
    <dgm:pt modelId="{71621DFA-AD3E-CC48-A3D1-088566281118}">
      <dgm:prSet phldrT="[Text]" custT="1"/>
      <dgm:spPr/>
      <dgm:t>
        <a:bodyPr/>
        <a:lstStyle/>
        <a:p>
          <a:r>
            <a:rPr lang="en-US" sz="1200" dirty="0">
              <a:latin typeface="Montserrat" panose="00000500000000000000" pitchFamily="2" charset="0"/>
            </a:rPr>
            <a:t>Phase 1</a:t>
          </a:r>
        </a:p>
      </dgm:t>
    </dgm:pt>
    <dgm:pt modelId="{864DB94F-04A8-1846-AFB3-43417D234F21}" type="sibTrans" cxnId="{00A46D62-97D5-AA4F-9AB8-C84F71CDFFEE}">
      <dgm:prSet/>
      <dgm:spPr/>
      <dgm:t>
        <a:bodyPr/>
        <a:lstStyle/>
        <a:p>
          <a:endParaRPr lang="en-US" sz="1200">
            <a:latin typeface="Montserrat" panose="00000500000000000000" pitchFamily="2" charset="0"/>
          </a:endParaRPr>
        </a:p>
      </dgm:t>
    </dgm:pt>
    <dgm:pt modelId="{CB671421-7FE8-4F41-9B3C-CC2253A545B3}" type="parTrans" cxnId="{00A46D62-97D5-AA4F-9AB8-C84F71CDFFEE}">
      <dgm:prSet/>
      <dgm:spPr/>
      <dgm:t>
        <a:bodyPr/>
        <a:lstStyle/>
        <a:p>
          <a:endParaRPr lang="en-US" sz="1200">
            <a:latin typeface="Montserrat" panose="00000500000000000000" pitchFamily="2" charset="0"/>
          </a:endParaRPr>
        </a:p>
      </dgm:t>
    </dgm:pt>
    <dgm:pt modelId="{1D29978D-6375-461D-AFDD-E12FF6B400FF}">
      <dgm:prSet custT="1"/>
      <dgm:spPr/>
      <dgm:t>
        <a:bodyPr/>
        <a:lstStyle/>
        <a:p>
          <a:r>
            <a:rPr lang="en-US" sz="1200" dirty="0">
              <a:latin typeface="Montserrat" panose="00000500000000000000" pitchFamily="2" charset="0"/>
            </a:rPr>
            <a:t>Phase 2</a:t>
          </a:r>
          <a:endParaRPr lang="en-CA" sz="1200" dirty="0">
            <a:latin typeface="Montserrat" panose="00000500000000000000" pitchFamily="2" charset="0"/>
          </a:endParaRPr>
        </a:p>
      </dgm:t>
    </dgm:pt>
    <dgm:pt modelId="{343F2AF3-CD6D-43F9-9493-B2C1D0FEDA48}" type="sibTrans" cxnId="{E29BECCF-4CD0-4C8B-B367-68F288F0752A}">
      <dgm:prSet/>
      <dgm:spPr/>
      <dgm:t>
        <a:bodyPr/>
        <a:lstStyle/>
        <a:p>
          <a:endParaRPr lang="en-CA" sz="1200">
            <a:latin typeface="Montserrat" panose="00000500000000000000" pitchFamily="2" charset="0"/>
          </a:endParaRPr>
        </a:p>
      </dgm:t>
    </dgm:pt>
    <dgm:pt modelId="{27AF93DC-62EF-490F-BF95-BE2CE58191FD}" type="parTrans" cxnId="{E29BECCF-4CD0-4C8B-B367-68F288F0752A}">
      <dgm:prSet/>
      <dgm:spPr/>
      <dgm:t>
        <a:bodyPr/>
        <a:lstStyle/>
        <a:p>
          <a:endParaRPr lang="en-CA" sz="1200">
            <a:latin typeface="Montserrat" panose="00000500000000000000" pitchFamily="2" charset="0"/>
          </a:endParaRPr>
        </a:p>
      </dgm:t>
    </dgm:pt>
    <dgm:pt modelId="{D3F0A6D6-0FA2-45F8-AF4D-E995798E6A73}">
      <dgm:prSet custT="1"/>
      <dgm:spPr/>
      <dgm:t>
        <a:bodyPr/>
        <a:lstStyle/>
        <a:p>
          <a:r>
            <a:rPr lang="en-US" sz="1200" dirty="0">
              <a:latin typeface="Montserrat" panose="00000500000000000000" pitchFamily="2" charset="0"/>
            </a:rPr>
            <a:t>Phase 3</a:t>
          </a:r>
          <a:endParaRPr lang="en-CA" sz="1200" dirty="0">
            <a:latin typeface="Montserrat" panose="00000500000000000000" pitchFamily="2" charset="0"/>
          </a:endParaRPr>
        </a:p>
      </dgm:t>
    </dgm:pt>
    <dgm:pt modelId="{5F0499E6-A836-4741-8AD6-C1E85B597A6F}" type="sibTrans" cxnId="{9B56F1FF-DF04-4335-BFFE-EC7653E4EA87}">
      <dgm:prSet/>
      <dgm:spPr/>
      <dgm:t>
        <a:bodyPr/>
        <a:lstStyle/>
        <a:p>
          <a:endParaRPr lang="en-CA" sz="1200">
            <a:latin typeface="Montserrat" panose="00000500000000000000" pitchFamily="2" charset="0"/>
          </a:endParaRPr>
        </a:p>
      </dgm:t>
    </dgm:pt>
    <dgm:pt modelId="{1FF7585F-8592-41B5-8A81-C0360E064060}" type="parTrans" cxnId="{9B56F1FF-DF04-4335-BFFE-EC7653E4EA87}">
      <dgm:prSet/>
      <dgm:spPr/>
      <dgm:t>
        <a:bodyPr/>
        <a:lstStyle/>
        <a:p>
          <a:endParaRPr lang="en-CA" sz="1200">
            <a:latin typeface="Montserrat" panose="00000500000000000000" pitchFamily="2" charset="0"/>
          </a:endParaRPr>
        </a:p>
      </dgm:t>
    </dgm:pt>
    <dgm:pt modelId="{7056D383-411B-7148-8C11-DEBBCFD10AE9}">
      <dgm:prSet phldrT="[Text]" custT="1"/>
      <dgm:spPr/>
      <dgm:t>
        <a:bodyPr/>
        <a:lstStyle/>
        <a:p>
          <a:r>
            <a:rPr lang="en-US" sz="1200" dirty="0">
              <a:latin typeface="Montserrat" panose="00000500000000000000" pitchFamily="2" charset="0"/>
            </a:rPr>
            <a:t>Phase 4</a:t>
          </a:r>
        </a:p>
      </dgm:t>
    </dgm:pt>
    <dgm:pt modelId="{A5AF815B-3CF0-6E42-8D38-9ADD345D7F12}" type="sibTrans" cxnId="{DB280919-C679-5349-A63E-298813BEF1C0}">
      <dgm:prSet/>
      <dgm:spPr/>
      <dgm:t>
        <a:bodyPr/>
        <a:lstStyle/>
        <a:p>
          <a:endParaRPr lang="en-US" sz="1200">
            <a:latin typeface="Montserrat" panose="00000500000000000000" pitchFamily="2" charset="0"/>
          </a:endParaRPr>
        </a:p>
      </dgm:t>
    </dgm:pt>
    <dgm:pt modelId="{D1165063-84DD-F249-B58B-B618D7B2D8D6}" type="parTrans" cxnId="{DB280919-C679-5349-A63E-298813BEF1C0}">
      <dgm:prSet/>
      <dgm:spPr/>
      <dgm:t>
        <a:bodyPr/>
        <a:lstStyle/>
        <a:p>
          <a:endParaRPr lang="en-US" sz="1200">
            <a:latin typeface="Montserrat" panose="00000500000000000000" pitchFamily="2" charset="0"/>
          </a:endParaRPr>
        </a:p>
      </dgm:t>
    </dgm:pt>
    <dgm:pt modelId="{9F474F36-DA79-054F-BBFD-666192C13D50}" type="pres">
      <dgm:prSet presAssocID="{FC53A58F-395B-E34E-974F-C212E9B9E745}" presName="Name0" presStyleCnt="0">
        <dgm:presLayoutVars>
          <dgm:dir/>
          <dgm:resizeHandles val="exact"/>
        </dgm:presLayoutVars>
      </dgm:prSet>
      <dgm:spPr/>
    </dgm:pt>
    <dgm:pt modelId="{F66021E2-87C1-414D-A414-56A2AAE44F47}" type="pres">
      <dgm:prSet presAssocID="{71621DFA-AD3E-CC48-A3D1-088566281118}" presName="parTxOnly" presStyleLbl="node1" presStyleIdx="0" presStyleCnt="4">
        <dgm:presLayoutVars>
          <dgm:bulletEnabled val="1"/>
        </dgm:presLayoutVars>
      </dgm:prSet>
      <dgm:spPr/>
    </dgm:pt>
    <dgm:pt modelId="{847D648B-91A5-F24B-A7E9-1B0D1BDDB165}" type="pres">
      <dgm:prSet presAssocID="{864DB94F-04A8-1846-AFB3-43417D234F21}" presName="parSpace" presStyleCnt="0"/>
      <dgm:spPr/>
    </dgm:pt>
    <dgm:pt modelId="{BE840A39-1306-4AEF-ADCD-28099CAE7BE1}" type="pres">
      <dgm:prSet presAssocID="{1D29978D-6375-461D-AFDD-E12FF6B400FF}" presName="parTxOnly" presStyleLbl="node1" presStyleIdx="1" presStyleCnt="4">
        <dgm:presLayoutVars>
          <dgm:bulletEnabled val="1"/>
        </dgm:presLayoutVars>
      </dgm:prSet>
      <dgm:spPr/>
    </dgm:pt>
    <dgm:pt modelId="{9ECB9DCA-17FA-42DF-9A2F-9DB82C0EE3D0}" type="pres">
      <dgm:prSet presAssocID="{343F2AF3-CD6D-43F9-9493-B2C1D0FEDA48}" presName="parSpace" presStyleCnt="0"/>
      <dgm:spPr/>
    </dgm:pt>
    <dgm:pt modelId="{A8612D2A-892A-4F89-A395-9A98FAF04D82}" type="pres">
      <dgm:prSet presAssocID="{D3F0A6D6-0FA2-45F8-AF4D-E995798E6A73}" presName="parTxOnly" presStyleLbl="node1" presStyleIdx="2" presStyleCnt="4">
        <dgm:presLayoutVars>
          <dgm:bulletEnabled val="1"/>
        </dgm:presLayoutVars>
      </dgm:prSet>
      <dgm:spPr/>
    </dgm:pt>
    <dgm:pt modelId="{29175B23-9301-4638-A3F5-836D9EBFA5B8}" type="pres">
      <dgm:prSet presAssocID="{5F0499E6-A836-4741-8AD6-C1E85B597A6F}" presName="parSpace" presStyleCnt="0"/>
      <dgm:spPr/>
    </dgm:pt>
    <dgm:pt modelId="{3DB7A99E-41BC-AC47-994C-7774AEF62FE1}" type="pres">
      <dgm:prSet presAssocID="{7056D383-411B-7148-8C11-DEBBCFD10AE9}" presName="parTxOnly" presStyleLbl="node1" presStyleIdx="3" presStyleCnt="4">
        <dgm:presLayoutVars>
          <dgm:bulletEnabled val="1"/>
        </dgm:presLayoutVars>
      </dgm:prSet>
      <dgm:spPr/>
    </dgm:pt>
  </dgm:ptLst>
  <dgm:cxnLst>
    <dgm:cxn modelId="{DB280919-C679-5349-A63E-298813BEF1C0}" srcId="{FC53A58F-395B-E34E-974F-C212E9B9E745}" destId="{7056D383-411B-7148-8C11-DEBBCFD10AE9}" srcOrd="3" destOrd="0" parTransId="{D1165063-84DD-F249-B58B-B618D7B2D8D6}" sibTransId="{A5AF815B-3CF0-6E42-8D38-9ADD345D7F12}"/>
    <dgm:cxn modelId="{14FA4C2A-7E59-41C0-944A-B3F495779FE3}" type="presOf" srcId="{71621DFA-AD3E-CC48-A3D1-088566281118}" destId="{F66021E2-87C1-414D-A414-56A2AAE44F47}" srcOrd="0" destOrd="0" presId="urn:microsoft.com/office/officeart/2005/8/layout/hChevron3"/>
    <dgm:cxn modelId="{00A46D62-97D5-AA4F-9AB8-C84F71CDFFEE}" srcId="{FC53A58F-395B-E34E-974F-C212E9B9E745}" destId="{71621DFA-AD3E-CC48-A3D1-088566281118}" srcOrd="0" destOrd="0" parTransId="{CB671421-7FE8-4F41-9B3C-CC2253A545B3}" sibTransId="{864DB94F-04A8-1846-AFB3-43417D234F21}"/>
    <dgm:cxn modelId="{4C3E2C7F-1D2E-4655-A78A-27F207E64FF6}" type="presOf" srcId="{FC53A58F-395B-E34E-974F-C212E9B9E745}" destId="{9F474F36-DA79-054F-BBFD-666192C13D50}" srcOrd="0" destOrd="0" presId="urn:microsoft.com/office/officeart/2005/8/layout/hChevron3"/>
    <dgm:cxn modelId="{5185D2AA-7298-4CFD-B9B1-4BC438C9C953}" type="presOf" srcId="{7056D383-411B-7148-8C11-DEBBCFD10AE9}" destId="{3DB7A99E-41BC-AC47-994C-7774AEF62FE1}" srcOrd="0" destOrd="0" presId="urn:microsoft.com/office/officeart/2005/8/layout/hChevron3"/>
    <dgm:cxn modelId="{95C4CAC5-B88A-453B-8D70-13CAC2C88719}" type="presOf" srcId="{D3F0A6D6-0FA2-45F8-AF4D-E995798E6A73}" destId="{A8612D2A-892A-4F89-A395-9A98FAF04D82}" srcOrd="0" destOrd="0" presId="urn:microsoft.com/office/officeart/2005/8/layout/hChevron3"/>
    <dgm:cxn modelId="{E29BECCF-4CD0-4C8B-B367-68F288F0752A}" srcId="{FC53A58F-395B-E34E-974F-C212E9B9E745}" destId="{1D29978D-6375-461D-AFDD-E12FF6B400FF}" srcOrd="1" destOrd="0" parTransId="{27AF93DC-62EF-490F-BF95-BE2CE58191FD}" sibTransId="{343F2AF3-CD6D-43F9-9493-B2C1D0FEDA48}"/>
    <dgm:cxn modelId="{4DE26DF6-AF32-4823-85A2-912511404D97}" type="presOf" srcId="{1D29978D-6375-461D-AFDD-E12FF6B400FF}" destId="{BE840A39-1306-4AEF-ADCD-28099CAE7BE1}" srcOrd="0" destOrd="0" presId="urn:microsoft.com/office/officeart/2005/8/layout/hChevron3"/>
    <dgm:cxn modelId="{9B56F1FF-DF04-4335-BFFE-EC7653E4EA87}" srcId="{FC53A58F-395B-E34E-974F-C212E9B9E745}" destId="{D3F0A6D6-0FA2-45F8-AF4D-E995798E6A73}" srcOrd="2" destOrd="0" parTransId="{1FF7585F-8592-41B5-8A81-C0360E064060}" sibTransId="{5F0499E6-A836-4741-8AD6-C1E85B597A6F}"/>
    <dgm:cxn modelId="{1AE3423E-4818-46D4-B01E-377CB3D326C5}" type="presParOf" srcId="{9F474F36-DA79-054F-BBFD-666192C13D50}" destId="{F66021E2-87C1-414D-A414-56A2AAE44F47}" srcOrd="0" destOrd="0" presId="urn:microsoft.com/office/officeart/2005/8/layout/hChevron3"/>
    <dgm:cxn modelId="{CD45549B-2335-4131-8FE7-D21E988D38B2}" type="presParOf" srcId="{9F474F36-DA79-054F-BBFD-666192C13D50}" destId="{847D648B-91A5-F24B-A7E9-1B0D1BDDB165}" srcOrd="1" destOrd="0" presId="urn:microsoft.com/office/officeart/2005/8/layout/hChevron3"/>
    <dgm:cxn modelId="{24118234-8513-478E-A60D-5E0BB83B8B73}" type="presParOf" srcId="{9F474F36-DA79-054F-BBFD-666192C13D50}" destId="{BE840A39-1306-4AEF-ADCD-28099CAE7BE1}" srcOrd="2" destOrd="0" presId="urn:microsoft.com/office/officeart/2005/8/layout/hChevron3"/>
    <dgm:cxn modelId="{0ADC04EB-47DA-4917-8F5F-2660F595DEE6}" type="presParOf" srcId="{9F474F36-DA79-054F-BBFD-666192C13D50}" destId="{9ECB9DCA-17FA-42DF-9A2F-9DB82C0EE3D0}" srcOrd="3" destOrd="0" presId="urn:microsoft.com/office/officeart/2005/8/layout/hChevron3"/>
    <dgm:cxn modelId="{9B24C2AE-E529-474F-A208-4D2CED6A6E57}" type="presParOf" srcId="{9F474F36-DA79-054F-BBFD-666192C13D50}" destId="{A8612D2A-892A-4F89-A395-9A98FAF04D82}" srcOrd="4" destOrd="0" presId="urn:microsoft.com/office/officeart/2005/8/layout/hChevron3"/>
    <dgm:cxn modelId="{D6DA4E03-2184-4397-BD3A-8022B4BEF974}" type="presParOf" srcId="{9F474F36-DA79-054F-BBFD-666192C13D50}" destId="{29175B23-9301-4638-A3F5-836D9EBFA5B8}" srcOrd="5" destOrd="0" presId="urn:microsoft.com/office/officeart/2005/8/layout/hChevron3"/>
    <dgm:cxn modelId="{0E64C360-D841-4C8A-84C9-D785DD990BD7}" type="presParOf" srcId="{9F474F36-DA79-054F-BBFD-666192C13D50}" destId="{3DB7A99E-41BC-AC47-994C-7774AEF62FE1}" srcOrd="6" destOrd="0" presId="urn:microsoft.com/office/officeart/2005/8/layout/hChevron3"/>
  </dgm:cxnLst>
  <dgm:bg/>
  <dgm:whole/>
  <dgm:extLst>
    <a:ext uri="http://schemas.microsoft.com/office/drawing/2008/diagram">
      <dsp:dataModelExt xmlns:dsp="http://schemas.microsoft.com/office/drawing/2008/diagram" relId="rId2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6021E2-87C1-414D-A414-56A2AAE44F47}">
      <dsp:nvSpPr>
        <dsp:cNvPr id="0" name=""/>
        <dsp:cNvSpPr/>
      </dsp:nvSpPr>
      <dsp:spPr>
        <a:xfrm>
          <a:off x="2533" y="0"/>
          <a:ext cx="2541613" cy="1016192"/>
        </a:xfrm>
        <a:prstGeom prst="homePlate">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Montserrat" panose="00000500000000000000" pitchFamily="2" charset="0"/>
            </a:rPr>
            <a:t>Phase 1</a:t>
          </a:r>
        </a:p>
      </dsp:txBody>
      <dsp:txXfrm>
        <a:off x="2533" y="0"/>
        <a:ext cx="2287565" cy="1016192"/>
      </dsp:txXfrm>
    </dsp:sp>
    <dsp:sp modelId="{BE840A39-1306-4AEF-ADCD-28099CAE7BE1}">
      <dsp:nvSpPr>
        <dsp:cNvPr id="0" name=""/>
        <dsp:cNvSpPr/>
      </dsp:nvSpPr>
      <dsp:spPr>
        <a:xfrm>
          <a:off x="2035823" y="0"/>
          <a:ext cx="2541613" cy="1016192"/>
        </a:xfrm>
        <a:prstGeom prst="chevron">
          <a:avLst/>
        </a:prstGeom>
        <a:solidFill>
          <a:schemeClr val="accent1">
            <a:shade val="80000"/>
            <a:hueOff val="178306"/>
            <a:satOff val="-9891"/>
            <a:lumOff val="1058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Montserrat" panose="00000500000000000000" pitchFamily="2" charset="0"/>
            </a:rPr>
            <a:t>Phase 2</a:t>
          </a:r>
          <a:endParaRPr lang="en-CA" sz="1200" kern="1200" dirty="0">
            <a:latin typeface="Montserrat" panose="00000500000000000000" pitchFamily="2" charset="0"/>
          </a:endParaRPr>
        </a:p>
      </dsp:txBody>
      <dsp:txXfrm>
        <a:off x="2543919" y="0"/>
        <a:ext cx="1525421" cy="1016192"/>
      </dsp:txXfrm>
    </dsp:sp>
    <dsp:sp modelId="{A8612D2A-892A-4F89-A395-9A98FAF04D82}">
      <dsp:nvSpPr>
        <dsp:cNvPr id="0" name=""/>
        <dsp:cNvSpPr/>
      </dsp:nvSpPr>
      <dsp:spPr>
        <a:xfrm>
          <a:off x="4069114" y="0"/>
          <a:ext cx="2541613" cy="1016192"/>
        </a:xfrm>
        <a:prstGeom prst="chevron">
          <a:avLst/>
        </a:prstGeom>
        <a:solidFill>
          <a:schemeClr val="accent1">
            <a:shade val="80000"/>
            <a:hueOff val="356612"/>
            <a:satOff val="-19782"/>
            <a:lumOff val="2116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Montserrat" panose="00000500000000000000" pitchFamily="2" charset="0"/>
            </a:rPr>
            <a:t>Phase 3</a:t>
          </a:r>
          <a:endParaRPr lang="en-CA" sz="1200" kern="1200" dirty="0">
            <a:latin typeface="Montserrat" panose="00000500000000000000" pitchFamily="2" charset="0"/>
          </a:endParaRPr>
        </a:p>
      </dsp:txBody>
      <dsp:txXfrm>
        <a:off x="4577210" y="0"/>
        <a:ext cx="1525421" cy="1016192"/>
      </dsp:txXfrm>
    </dsp:sp>
    <dsp:sp modelId="{3DB7A99E-41BC-AC47-994C-7774AEF62FE1}">
      <dsp:nvSpPr>
        <dsp:cNvPr id="0" name=""/>
        <dsp:cNvSpPr/>
      </dsp:nvSpPr>
      <dsp:spPr>
        <a:xfrm>
          <a:off x="6102404" y="0"/>
          <a:ext cx="2541613" cy="1016192"/>
        </a:xfrm>
        <a:prstGeom prst="chevron">
          <a:avLst/>
        </a:prstGeom>
        <a:solidFill>
          <a:schemeClr val="accent1">
            <a:shade val="80000"/>
            <a:hueOff val="534918"/>
            <a:satOff val="-29673"/>
            <a:lumOff val="3174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Montserrat" panose="00000500000000000000" pitchFamily="2" charset="0"/>
            </a:rPr>
            <a:t>Phase 4</a:t>
          </a:r>
        </a:p>
      </dsp:txBody>
      <dsp:txXfrm>
        <a:off x="6610500" y="0"/>
        <a:ext cx="1525421" cy="1016192"/>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F4BFADC-759D-9A4E-9A09-AD89F1BCC0AE}"/>
              </a:ext>
            </a:extLst>
          </p:cNvPr>
          <p:cNvSpPr>
            <a:spLocks noGrp="1"/>
          </p:cNvSpPr>
          <p:nvPr>
            <p:ph type="hdr" sz="quarter"/>
          </p:nvPr>
        </p:nvSpPr>
        <p:spPr>
          <a:xfrm>
            <a:off x="0" y="0"/>
            <a:ext cx="4900956" cy="1007464"/>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ED62EC22-1B51-694A-94D5-D4CB2538FD12}"/>
              </a:ext>
            </a:extLst>
          </p:cNvPr>
          <p:cNvSpPr>
            <a:spLocks noGrp="1"/>
          </p:cNvSpPr>
          <p:nvPr>
            <p:ph type="dt" sz="quarter" idx="1"/>
          </p:nvPr>
        </p:nvSpPr>
        <p:spPr>
          <a:xfrm>
            <a:off x="6405715" y="0"/>
            <a:ext cx="4900956" cy="1007464"/>
          </a:xfrm>
          <a:prstGeom prst="rect">
            <a:avLst/>
          </a:prstGeom>
        </p:spPr>
        <p:txBody>
          <a:bodyPr vert="horz" lIns="91440" tIns="45720" rIns="91440" bIns="45720" rtlCol="0"/>
          <a:lstStyle>
            <a:lvl1pPr algn="r">
              <a:defRPr sz="1200"/>
            </a:lvl1pPr>
          </a:lstStyle>
          <a:p>
            <a:fld id="{3421FBE2-D7AF-034E-A3E8-B3AFB8825F2F}" type="datetimeFigureOut">
              <a:rPr lang="en-US" smtClean="0"/>
              <a:t>8/7/2024</a:t>
            </a:fld>
            <a:endParaRPr lang="en-US" dirty="0"/>
          </a:p>
        </p:txBody>
      </p:sp>
      <p:sp>
        <p:nvSpPr>
          <p:cNvPr id="4" name="Footer Placeholder 3">
            <a:extLst>
              <a:ext uri="{FF2B5EF4-FFF2-40B4-BE49-F238E27FC236}">
                <a16:creationId xmlns:a16="http://schemas.microsoft.com/office/drawing/2014/main" id="{2202C9E9-64FF-014C-96CA-5B97C999C1FF}"/>
              </a:ext>
            </a:extLst>
          </p:cNvPr>
          <p:cNvSpPr>
            <a:spLocks noGrp="1"/>
          </p:cNvSpPr>
          <p:nvPr>
            <p:ph type="ftr" sz="quarter" idx="2"/>
          </p:nvPr>
        </p:nvSpPr>
        <p:spPr>
          <a:xfrm>
            <a:off x="0" y="19096639"/>
            <a:ext cx="4900956" cy="1007462"/>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E38FAC2-6080-3440-A5EF-CDB292825895}"/>
              </a:ext>
            </a:extLst>
          </p:cNvPr>
          <p:cNvSpPr>
            <a:spLocks noGrp="1"/>
          </p:cNvSpPr>
          <p:nvPr>
            <p:ph type="sldNum" sz="quarter" idx="3"/>
          </p:nvPr>
        </p:nvSpPr>
        <p:spPr>
          <a:xfrm>
            <a:off x="6405715" y="19096639"/>
            <a:ext cx="4900956" cy="1007462"/>
          </a:xfrm>
          <a:prstGeom prst="rect">
            <a:avLst/>
          </a:prstGeom>
        </p:spPr>
        <p:txBody>
          <a:bodyPr vert="horz" lIns="91440" tIns="45720" rIns="91440" bIns="45720" rtlCol="0" anchor="b"/>
          <a:lstStyle>
            <a:lvl1pPr algn="r">
              <a:defRPr sz="1200"/>
            </a:lvl1pPr>
          </a:lstStyle>
          <a:p>
            <a:fld id="{A0D59A62-6DDC-664C-B490-E4412C3B9B65}" type="slidenum">
              <a:rPr lang="en-US" smtClean="0"/>
              <a:t>‹#›</a:t>
            </a:fld>
            <a:endParaRPr lang="en-US" dirty="0"/>
          </a:p>
        </p:txBody>
      </p:sp>
    </p:spTree>
    <p:extLst>
      <p:ext uri="{BB962C8B-B14F-4D97-AF65-F5344CB8AC3E}">
        <p14:creationId xmlns:p14="http://schemas.microsoft.com/office/powerpoint/2010/main" val="12334922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900956" cy="1007464"/>
          </a:xfrm>
          <a:prstGeom prst="rect">
            <a:avLst/>
          </a:prstGeom>
        </p:spPr>
        <p:txBody>
          <a:bodyPr vert="horz" lIns="91440" tIns="45720" rIns="91440" bIns="45720" rtlCol="0"/>
          <a:lstStyle>
            <a:lvl1pPr algn="l">
              <a:defRPr sz="1200" b="0" i="0">
                <a:latin typeface="Roboto Condensed Light" panose="02000000000000000000" pitchFamily="2" charset="0"/>
              </a:defRPr>
            </a:lvl1pPr>
          </a:lstStyle>
          <a:p>
            <a:endParaRPr lang="en-US" dirty="0"/>
          </a:p>
        </p:txBody>
      </p:sp>
      <p:sp>
        <p:nvSpPr>
          <p:cNvPr id="3" name="Date Placeholder 2"/>
          <p:cNvSpPr>
            <a:spLocks noGrp="1"/>
          </p:cNvSpPr>
          <p:nvPr>
            <p:ph type="dt" idx="1"/>
          </p:nvPr>
        </p:nvSpPr>
        <p:spPr>
          <a:xfrm>
            <a:off x="6405715" y="0"/>
            <a:ext cx="4900956" cy="1007464"/>
          </a:xfrm>
          <a:prstGeom prst="rect">
            <a:avLst/>
          </a:prstGeom>
        </p:spPr>
        <p:txBody>
          <a:bodyPr vert="horz" lIns="91440" tIns="45720" rIns="91440" bIns="45720" rtlCol="0"/>
          <a:lstStyle>
            <a:lvl1pPr algn="r">
              <a:defRPr sz="1200" b="0" i="0">
                <a:latin typeface="Roboto Condensed Light" panose="02000000000000000000" pitchFamily="2" charset="0"/>
              </a:defRPr>
            </a:lvl1pPr>
          </a:lstStyle>
          <a:p>
            <a:fld id="{F0A9609A-B772-C646-9832-EF91D164CC90}" type="datetimeFigureOut">
              <a:rPr lang="en-US" smtClean="0"/>
              <a:pPr/>
              <a:t>8/7/2024</a:t>
            </a:fld>
            <a:endParaRPr lang="en-US" dirty="0"/>
          </a:p>
        </p:txBody>
      </p:sp>
      <p:sp>
        <p:nvSpPr>
          <p:cNvPr id="4" name="Slide Image Placeholder 3"/>
          <p:cNvSpPr>
            <a:spLocks noGrp="1" noRot="1" noChangeAspect="1"/>
          </p:cNvSpPr>
          <p:nvPr>
            <p:ph type="sldImg" idx="2"/>
          </p:nvPr>
        </p:nvSpPr>
        <p:spPr>
          <a:xfrm>
            <a:off x="-374650" y="2514600"/>
            <a:ext cx="12058650" cy="6783388"/>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1130578" y="9673900"/>
            <a:ext cx="9048194" cy="79186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9096639"/>
            <a:ext cx="4900956" cy="1007462"/>
          </a:xfrm>
          <a:prstGeom prst="rect">
            <a:avLst/>
          </a:prstGeom>
        </p:spPr>
        <p:txBody>
          <a:bodyPr vert="horz" lIns="91440" tIns="45720" rIns="91440" bIns="45720" rtlCol="0" anchor="b"/>
          <a:lstStyle>
            <a:lvl1pPr algn="l">
              <a:defRPr sz="1200" b="0" i="0">
                <a:latin typeface="Roboto Condensed Light" panose="02000000000000000000" pitchFamily="2" charset="0"/>
              </a:defRPr>
            </a:lvl1pPr>
          </a:lstStyle>
          <a:p>
            <a:endParaRPr lang="en-US" dirty="0"/>
          </a:p>
        </p:txBody>
      </p:sp>
      <p:sp>
        <p:nvSpPr>
          <p:cNvPr id="7" name="Slide Number Placeholder 6"/>
          <p:cNvSpPr>
            <a:spLocks noGrp="1"/>
          </p:cNvSpPr>
          <p:nvPr>
            <p:ph type="sldNum" sz="quarter" idx="5"/>
          </p:nvPr>
        </p:nvSpPr>
        <p:spPr>
          <a:xfrm>
            <a:off x="6405715" y="19096639"/>
            <a:ext cx="4900956" cy="1007462"/>
          </a:xfrm>
          <a:prstGeom prst="rect">
            <a:avLst/>
          </a:prstGeom>
        </p:spPr>
        <p:txBody>
          <a:bodyPr vert="horz" lIns="91440" tIns="45720" rIns="91440" bIns="45720" rtlCol="0" anchor="b"/>
          <a:lstStyle>
            <a:lvl1pPr algn="r">
              <a:defRPr sz="1200" b="0" i="0">
                <a:latin typeface="Roboto Condensed Light" panose="02000000000000000000" pitchFamily="2" charset="0"/>
              </a:defRPr>
            </a:lvl1pPr>
          </a:lstStyle>
          <a:p>
            <a:fld id="{06B0FC7D-8687-9A40-9CA8-0B2F00AB98E3}" type="slidenum">
              <a:rPr lang="en-US" smtClean="0"/>
              <a:pPr/>
              <a:t>‹#›</a:t>
            </a:fld>
            <a:endParaRPr lang="en-US" dirty="0"/>
          </a:p>
        </p:txBody>
      </p:sp>
    </p:spTree>
    <p:extLst>
      <p:ext uri="{BB962C8B-B14F-4D97-AF65-F5344CB8AC3E}">
        <p14:creationId xmlns:p14="http://schemas.microsoft.com/office/powerpoint/2010/main" val="2316559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Roboto Condensed Light" panose="02000000000000000000" pitchFamily="2" charset="0"/>
        <a:ea typeface="+mn-ea"/>
        <a:cs typeface="+mn-cs"/>
      </a:defRPr>
    </a:lvl1pPr>
    <a:lvl2pPr marL="457200" algn="l" defTabSz="914400" rtl="0" eaLnBrk="1" latinLnBrk="0" hangingPunct="1">
      <a:defRPr sz="1200" b="0" i="0" kern="1200">
        <a:solidFill>
          <a:schemeClr val="tx1"/>
        </a:solidFill>
        <a:latin typeface="Roboto Condensed Light" panose="02000000000000000000" pitchFamily="2" charset="0"/>
        <a:ea typeface="+mn-ea"/>
        <a:cs typeface="+mn-cs"/>
      </a:defRPr>
    </a:lvl2pPr>
    <a:lvl3pPr marL="914400" algn="l" defTabSz="914400" rtl="0" eaLnBrk="1" latinLnBrk="0" hangingPunct="1">
      <a:defRPr sz="1200" b="0" i="0" kern="1200">
        <a:solidFill>
          <a:schemeClr val="tx1"/>
        </a:solidFill>
        <a:latin typeface="Roboto Condensed Light" panose="02000000000000000000" pitchFamily="2" charset="0"/>
        <a:ea typeface="+mn-ea"/>
        <a:cs typeface="+mn-cs"/>
      </a:defRPr>
    </a:lvl3pPr>
    <a:lvl4pPr marL="1371600" algn="l" defTabSz="914400" rtl="0" eaLnBrk="1" latinLnBrk="0" hangingPunct="1">
      <a:defRPr sz="1200" b="0" i="0" kern="1200">
        <a:solidFill>
          <a:schemeClr val="tx1"/>
        </a:solidFill>
        <a:latin typeface="Roboto Condensed Light" panose="02000000000000000000" pitchFamily="2" charset="0"/>
        <a:ea typeface="+mn-ea"/>
        <a:cs typeface="+mn-cs"/>
      </a:defRPr>
    </a:lvl4pPr>
    <a:lvl5pPr marL="1828800" algn="l" defTabSz="914400" rtl="0" eaLnBrk="1" latinLnBrk="0" hangingPunct="1">
      <a:defRPr sz="1200" b="0" i="0" kern="1200">
        <a:solidFill>
          <a:schemeClr val="tx1"/>
        </a:solidFill>
        <a:latin typeface="Roboto Condensed Light" panose="020000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1</a:t>
            </a:fld>
            <a:endParaRPr lang="en-US" dirty="0"/>
          </a:p>
        </p:txBody>
      </p:sp>
    </p:spTree>
    <p:extLst>
      <p:ext uri="{BB962C8B-B14F-4D97-AF65-F5344CB8AC3E}">
        <p14:creationId xmlns:p14="http://schemas.microsoft.com/office/powerpoint/2010/main" val="13611213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DECD47-ACAC-4E01-92C3-E988B7551092}" type="slidenum">
              <a:rPr lang="en-US" smtClean="0"/>
              <a:t>24</a:t>
            </a:fld>
            <a:endParaRPr lang="en-US" dirty="0"/>
          </a:p>
        </p:txBody>
      </p:sp>
    </p:spTree>
    <p:extLst>
      <p:ext uri="{BB962C8B-B14F-4D97-AF65-F5344CB8AC3E}">
        <p14:creationId xmlns:p14="http://schemas.microsoft.com/office/powerpoint/2010/main" val="26046091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34523085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1935252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12579111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28</a:t>
            </a:fld>
            <a:endParaRPr lang="en-US" dirty="0"/>
          </a:p>
        </p:txBody>
      </p:sp>
    </p:spTree>
    <p:extLst>
      <p:ext uri="{BB962C8B-B14F-4D97-AF65-F5344CB8AC3E}">
        <p14:creationId xmlns:p14="http://schemas.microsoft.com/office/powerpoint/2010/main" val="27911396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30</a:t>
            </a:fld>
            <a:endParaRPr lang="en-US" dirty="0"/>
          </a:p>
        </p:txBody>
      </p:sp>
    </p:spTree>
    <p:extLst>
      <p:ext uri="{BB962C8B-B14F-4D97-AF65-F5344CB8AC3E}">
        <p14:creationId xmlns:p14="http://schemas.microsoft.com/office/powerpoint/2010/main" val="36593142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32</a:t>
            </a:fld>
            <a:endParaRPr lang="en-US" dirty="0"/>
          </a:p>
        </p:txBody>
      </p:sp>
    </p:spTree>
    <p:extLst>
      <p:ext uri="{BB962C8B-B14F-4D97-AF65-F5344CB8AC3E}">
        <p14:creationId xmlns:p14="http://schemas.microsoft.com/office/powerpoint/2010/main" val="972735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38316973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19182287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89BCE6B0-C1C4-45D8-B42F-196A9289E444}" type="slidenum">
              <a:rPr lang="en-CA" smtClean="0"/>
              <a:t>38</a:t>
            </a:fld>
            <a:endParaRPr lang="en-CA" dirty="0"/>
          </a:p>
        </p:txBody>
      </p:sp>
    </p:spTree>
    <p:extLst>
      <p:ext uri="{BB962C8B-B14F-4D97-AF65-F5344CB8AC3E}">
        <p14:creationId xmlns:p14="http://schemas.microsoft.com/office/powerpoint/2010/main" val="10809100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Roboto" panose="02000000000000000000" pitchFamily="2" charset="0"/>
              <a:ea typeface="Roboto" panose="02000000000000000000" pitchFamily="2" charset="0"/>
            </a:endParaRPr>
          </a:p>
        </p:txBody>
      </p:sp>
      <p:sp>
        <p:nvSpPr>
          <p:cNvPr id="4" name="Slide Number Placeholder 3"/>
          <p:cNvSpPr>
            <a:spLocks noGrp="1"/>
          </p:cNvSpPr>
          <p:nvPr>
            <p:ph type="sldNum" sz="quarter" idx="5"/>
          </p:nvPr>
        </p:nvSpPr>
        <p:spPr/>
        <p:txBody>
          <a:bodyPr/>
          <a:lstStyle/>
          <a:p>
            <a:fld id="{06B0FC7D-8687-9A40-9CA8-0B2F00AB98E3}" type="slidenum">
              <a:rPr lang="en-US" smtClean="0"/>
              <a:pPr/>
              <a:t>4</a:t>
            </a:fld>
            <a:endParaRPr lang="en-US" dirty="0"/>
          </a:p>
        </p:txBody>
      </p:sp>
    </p:spTree>
    <p:extLst>
      <p:ext uri="{BB962C8B-B14F-4D97-AF65-F5344CB8AC3E}">
        <p14:creationId xmlns:p14="http://schemas.microsoft.com/office/powerpoint/2010/main" val="37767712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89BCE6B0-C1C4-45D8-B42F-196A9289E444}" type="slidenum">
              <a:rPr lang="en-CA" smtClean="0"/>
              <a:t>39</a:t>
            </a:fld>
            <a:endParaRPr lang="en-CA" dirty="0"/>
          </a:p>
        </p:txBody>
      </p:sp>
    </p:spTree>
    <p:extLst>
      <p:ext uri="{BB962C8B-B14F-4D97-AF65-F5344CB8AC3E}">
        <p14:creationId xmlns:p14="http://schemas.microsoft.com/office/powerpoint/2010/main" val="35733852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44C65BAA-4C92-45F9-B685-78236DC3BAD1}"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39455561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84283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55060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01289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64563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26141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59582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33042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50</a:t>
            </a:fld>
            <a:endParaRPr lang="en-US" dirty="0"/>
          </a:p>
        </p:txBody>
      </p:sp>
    </p:spTree>
    <p:extLst>
      <p:ext uri="{BB962C8B-B14F-4D97-AF65-F5344CB8AC3E}">
        <p14:creationId xmlns:p14="http://schemas.microsoft.com/office/powerpoint/2010/main" val="28908258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5</a:t>
            </a:fld>
            <a:endParaRPr lang="en-US" dirty="0"/>
          </a:p>
        </p:txBody>
      </p:sp>
    </p:spTree>
    <p:extLst>
      <p:ext uri="{BB962C8B-B14F-4D97-AF65-F5344CB8AC3E}">
        <p14:creationId xmlns:p14="http://schemas.microsoft.com/office/powerpoint/2010/main" val="17022440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12684362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4C65BAA-4C92-45F9-B685-78236DC3BAD1}" type="slidenum">
              <a:rPr lang="en-US" smtClean="0"/>
              <a:pPr>
                <a:defRPr/>
              </a:pPr>
              <a:t>55</a:t>
            </a:fld>
            <a:endParaRPr lang="en-US" dirty="0"/>
          </a:p>
        </p:txBody>
      </p:sp>
    </p:spTree>
    <p:extLst>
      <p:ext uri="{BB962C8B-B14F-4D97-AF65-F5344CB8AC3E}">
        <p14:creationId xmlns:p14="http://schemas.microsoft.com/office/powerpoint/2010/main" val="39455561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56</a:t>
            </a:fld>
            <a:endParaRPr lang="en-US" dirty="0"/>
          </a:p>
        </p:txBody>
      </p:sp>
    </p:spTree>
    <p:extLst>
      <p:ext uri="{BB962C8B-B14F-4D97-AF65-F5344CB8AC3E}">
        <p14:creationId xmlns:p14="http://schemas.microsoft.com/office/powerpoint/2010/main" val="3915562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59</a:t>
            </a:fld>
            <a:endParaRPr lang="en-US" dirty="0"/>
          </a:p>
        </p:txBody>
      </p:sp>
    </p:spTree>
    <p:extLst>
      <p:ext uri="{BB962C8B-B14F-4D97-AF65-F5344CB8AC3E}">
        <p14:creationId xmlns:p14="http://schemas.microsoft.com/office/powerpoint/2010/main" val="29814332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21806262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64</a:t>
            </a:fld>
            <a:endParaRPr lang="en-US" dirty="0"/>
          </a:p>
        </p:txBody>
      </p:sp>
    </p:spTree>
    <p:extLst>
      <p:ext uri="{BB962C8B-B14F-4D97-AF65-F5344CB8AC3E}">
        <p14:creationId xmlns:p14="http://schemas.microsoft.com/office/powerpoint/2010/main" val="12416954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41910751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7A22F6-D753-4D19-A2A6-95E770B9EC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84119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39595515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20351281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F3BC9C-60DA-4FA2-B916-873921F0D6CF}" type="slidenum">
              <a:rPr lang="en-US" smtClean="0"/>
              <a:t>10</a:t>
            </a:fld>
            <a:endParaRPr lang="en-US" dirty="0"/>
          </a:p>
        </p:txBody>
      </p:sp>
    </p:spTree>
    <p:extLst>
      <p:ext uri="{BB962C8B-B14F-4D97-AF65-F5344CB8AC3E}">
        <p14:creationId xmlns:p14="http://schemas.microsoft.com/office/powerpoint/2010/main" val="38269756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23678177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20391757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40524474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9014608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6726591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27808905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426118917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280355032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354424756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28786848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11</a:t>
            </a:fld>
            <a:endParaRPr lang="en-US" dirty="0"/>
          </a:p>
        </p:txBody>
      </p:sp>
    </p:spTree>
    <p:extLst>
      <p:ext uri="{BB962C8B-B14F-4D97-AF65-F5344CB8AC3E}">
        <p14:creationId xmlns:p14="http://schemas.microsoft.com/office/powerpoint/2010/main" val="214363218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83</a:t>
            </a:fld>
            <a:endParaRPr lang="en-US" dirty="0"/>
          </a:p>
        </p:txBody>
      </p:sp>
    </p:spTree>
    <p:extLst>
      <p:ext uri="{BB962C8B-B14F-4D97-AF65-F5344CB8AC3E}">
        <p14:creationId xmlns:p14="http://schemas.microsoft.com/office/powerpoint/2010/main" val="75301665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84</a:t>
            </a:fld>
            <a:endParaRPr lang="en-US" dirty="0"/>
          </a:p>
        </p:txBody>
      </p:sp>
    </p:spTree>
    <p:extLst>
      <p:ext uri="{BB962C8B-B14F-4D97-AF65-F5344CB8AC3E}">
        <p14:creationId xmlns:p14="http://schemas.microsoft.com/office/powerpoint/2010/main" val="153646906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14571450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88</a:t>
            </a:fld>
            <a:endParaRPr lang="en-US" dirty="0"/>
          </a:p>
        </p:txBody>
      </p:sp>
    </p:spTree>
    <p:extLst>
      <p:ext uri="{BB962C8B-B14F-4D97-AF65-F5344CB8AC3E}">
        <p14:creationId xmlns:p14="http://schemas.microsoft.com/office/powerpoint/2010/main" val="101392370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89</a:t>
            </a:fld>
            <a:endParaRPr lang="en-US" dirty="0"/>
          </a:p>
        </p:txBody>
      </p:sp>
    </p:spTree>
    <p:extLst>
      <p:ext uri="{BB962C8B-B14F-4D97-AF65-F5344CB8AC3E}">
        <p14:creationId xmlns:p14="http://schemas.microsoft.com/office/powerpoint/2010/main" val="381828993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90</a:t>
            </a:fld>
            <a:endParaRPr lang="en-US" dirty="0"/>
          </a:p>
        </p:txBody>
      </p:sp>
    </p:spTree>
    <p:extLst>
      <p:ext uri="{BB962C8B-B14F-4D97-AF65-F5344CB8AC3E}">
        <p14:creationId xmlns:p14="http://schemas.microsoft.com/office/powerpoint/2010/main" val="391958767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91</a:t>
            </a:fld>
            <a:endParaRPr lang="en-US" dirty="0"/>
          </a:p>
        </p:txBody>
      </p:sp>
    </p:spTree>
    <p:extLst>
      <p:ext uri="{BB962C8B-B14F-4D97-AF65-F5344CB8AC3E}">
        <p14:creationId xmlns:p14="http://schemas.microsoft.com/office/powerpoint/2010/main" val="83145325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93</a:t>
            </a:fld>
            <a:endParaRPr lang="en-US" dirty="0"/>
          </a:p>
        </p:txBody>
      </p:sp>
    </p:spTree>
    <p:extLst>
      <p:ext uri="{BB962C8B-B14F-4D97-AF65-F5344CB8AC3E}">
        <p14:creationId xmlns:p14="http://schemas.microsoft.com/office/powerpoint/2010/main" val="13763473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195378232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97</a:t>
            </a:fld>
            <a:endParaRPr lang="en-US" dirty="0"/>
          </a:p>
        </p:txBody>
      </p:sp>
    </p:spTree>
    <p:extLst>
      <p:ext uri="{BB962C8B-B14F-4D97-AF65-F5344CB8AC3E}">
        <p14:creationId xmlns:p14="http://schemas.microsoft.com/office/powerpoint/2010/main" val="20449980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12</a:t>
            </a:fld>
            <a:endParaRPr lang="en-US" dirty="0"/>
          </a:p>
        </p:txBody>
      </p:sp>
    </p:spTree>
    <p:extLst>
      <p:ext uri="{BB962C8B-B14F-4D97-AF65-F5344CB8AC3E}">
        <p14:creationId xmlns:p14="http://schemas.microsoft.com/office/powerpoint/2010/main" val="290779940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98</a:t>
            </a:fld>
            <a:endParaRPr lang="en-US" dirty="0"/>
          </a:p>
        </p:txBody>
      </p:sp>
    </p:spTree>
    <p:extLst>
      <p:ext uri="{BB962C8B-B14F-4D97-AF65-F5344CB8AC3E}">
        <p14:creationId xmlns:p14="http://schemas.microsoft.com/office/powerpoint/2010/main" val="151286130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81293697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145130854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370162327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27556008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1950659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18546297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23</a:t>
            </a:fld>
            <a:endParaRPr lang="en-US" dirty="0"/>
          </a:p>
        </p:txBody>
      </p:sp>
    </p:spTree>
    <p:extLst>
      <p:ext uri="{BB962C8B-B14F-4D97-AF65-F5344CB8AC3E}">
        <p14:creationId xmlns:p14="http://schemas.microsoft.com/office/powerpoint/2010/main" val="15951324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3" Type="http://schemas.openxmlformats.org/officeDocument/2006/relationships/hyperlink" Target="http://www.accenture.com/SiteCollectionDocuments/PDF/OutlookPDF_AgileOrganization_02" TargetMode="External"/><Relationship Id="rId2" Type="http://schemas.openxmlformats.org/officeDocument/2006/relationships/hyperlink" Target="http://www.forbes.com/sites/joshbersin/2013/05/06/time-to-scrap-performance-" TargetMode="External"/><Relationship Id="rId1" Type="http://schemas.openxmlformats.org/officeDocument/2006/relationships/slideMaster" Target="../slideMasters/slideMaster5.xml"/><Relationship Id="rId6" Type="http://schemas.openxmlformats.org/officeDocument/2006/relationships/hyperlink" Target="http://ryanestis.com/adobe-interview/" TargetMode="External"/><Relationship Id="rId5" Type="http://schemas.openxmlformats.org/officeDocument/2006/relationships/hyperlink" Target="http://www.forbes.com/sites/stevedenning/2012/04/17/" TargetMode="External"/><Relationship Id="rId4" Type="http://schemas.openxmlformats.org/officeDocument/2006/relationships/hyperlink" Target="http://www.huffingtonpost.com/samuel-culbert/performance-"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Dark-B">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6CED198-04B0-1D4B-9CF9-27BE895D0690}"/>
              </a:ext>
            </a:extLst>
          </p:cNvPr>
          <p:cNvSpPr>
            <a:spLocks noGrp="1"/>
          </p:cNvSpPr>
          <p:nvPr>
            <p:ph type="body" sz="quarter" idx="10" hasCustomPrompt="1"/>
          </p:nvPr>
        </p:nvSpPr>
        <p:spPr>
          <a:xfrm>
            <a:off x="650874" y="1079498"/>
            <a:ext cx="7385845" cy="1306512"/>
          </a:xfrm>
          <a:prstGeom prst="rect">
            <a:avLst/>
          </a:prstGeom>
        </p:spPr>
        <p:txBody>
          <a:bodyPr/>
          <a:lstStyle>
            <a:lvl1pPr>
              <a:lnSpc>
                <a:spcPct val="90000"/>
              </a:lnSpc>
              <a:defRPr sz="4400" b="1" i="0">
                <a:solidFill>
                  <a:schemeClr val="bg1"/>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a:t>Observe the Evolution of Quantum Capacity</a:t>
            </a:r>
          </a:p>
        </p:txBody>
      </p:sp>
      <p:sp>
        <p:nvSpPr>
          <p:cNvPr id="6" name="Text Placeholder 12">
            <a:extLst>
              <a:ext uri="{FF2B5EF4-FFF2-40B4-BE49-F238E27FC236}">
                <a16:creationId xmlns:a16="http://schemas.microsoft.com/office/drawing/2014/main" id="{EACDCC9E-4FFE-3440-9239-AC0300ACAB44}"/>
              </a:ext>
            </a:extLst>
          </p:cNvPr>
          <p:cNvSpPr>
            <a:spLocks noGrp="1"/>
          </p:cNvSpPr>
          <p:nvPr>
            <p:ph type="body" sz="quarter" idx="11" hasCustomPrompt="1"/>
          </p:nvPr>
        </p:nvSpPr>
        <p:spPr>
          <a:xfrm>
            <a:off x="650875" y="2482056"/>
            <a:ext cx="5703626" cy="1893887"/>
          </a:xfrm>
          <a:prstGeom prst="rect">
            <a:avLst/>
          </a:prstGeom>
        </p:spPr>
        <p:txBody>
          <a:bodyPr/>
          <a:lstStyle>
            <a:lvl1pPr>
              <a:lnSpc>
                <a:spcPct val="100000"/>
              </a:lnSpc>
              <a:defRPr sz="2400" b="0" i="0">
                <a:solidFill>
                  <a:schemeClr val="bg1"/>
                </a:solidFill>
                <a:latin typeface="Exo" panose="02000503000000000000"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a:t>Keep track of a transformational technology as it evolves.</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ueprint Overview">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5410086" cy="1130188"/>
          </a:xfrm>
        </p:spPr>
        <p:txBody>
          <a:bodyPr>
            <a:noAutofit/>
          </a:bodyPr>
          <a:lstStyle>
            <a:lvl1pPr>
              <a:defRPr b="0" i="0">
                <a:solidFill>
                  <a:srgbClr val="4A4A4A"/>
                </a:solidFill>
              </a:defRPr>
            </a:lvl1pPr>
          </a:lstStyle>
          <a:p>
            <a:r>
              <a:rPr lang="en-US"/>
              <a:t>Click to edit Master title style</a:t>
            </a:r>
          </a:p>
        </p:txBody>
      </p:sp>
      <p:sp>
        <p:nvSpPr>
          <p:cNvPr id="15" name="Text Placeholder 13">
            <a:extLst>
              <a:ext uri="{FF2B5EF4-FFF2-40B4-BE49-F238E27FC236}">
                <a16:creationId xmlns:a16="http://schemas.microsoft.com/office/drawing/2014/main" id="{74424E38-EBD1-9942-88D3-BFBB97FDAA1A}"/>
              </a:ext>
            </a:extLst>
          </p:cNvPr>
          <p:cNvSpPr>
            <a:spLocks noGrp="1"/>
          </p:cNvSpPr>
          <p:nvPr>
            <p:ph type="body" sz="quarter" idx="10"/>
          </p:nvPr>
        </p:nvSpPr>
        <p:spPr>
          <a:xfrm>
            <a:off x="7177088" y="1085064"/>
            <a:ext cx="4656325" cy="726888"/>
          </a:xfrm>
          <a:prstGeom prst="rect">
            <a:avLst/>
          </a:prstGeom>
        </p:spPr>
        <p:txBody>
          <a:bodyPr lIns="0" tIns="0" rIns="0" bIns="0">
            <a:noAutofit/>
          </a:bodyPr>
          <a:lstStyle>
            <a:lvl1pPr marL="0" indent="0">
              <a:lnSpc>
                <a:spcPct val="100000"/>
              </a:lnSpc>
              <a:buNone/>
              <a:defRPr sz="1200" b="0" i="0">
                <a:solidFill>
                  <a:srgbClr val="2576B7"/>
                </a:solidFill>
                <a:latin typeface="Montserrat SemiBold" pitchFamily="2" charset="77"/>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569714441"/>
      </p:ext>
    </p:extLst>
  </p:cSld>
  <p:clrMapOvr>
    <a:masterClrMapping/>
  </p:clrMapOvr>
  <p:extLst>
    <p:ext uri="{DCECCB84-F9BA-43D5-87BE-67443E8EF086}">
      <p15:sldGuideLst xmlns:p15="http://schemas.microsoft.com/office/powerpoint/2012/main">
        <p15:guide id="1" orient="horz" pos="89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Phases - 1">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F76D18-C940-E84E-830D-6CF9AF3924F1}"/>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dirty="0"/>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93969" y="1527275"/>
            <a:ext cx="9299074" cy="5695683"/>
          </a:xfrm>
          <a:prstGeom prst="rect">
            <a:avLst/>
          </a:prstGeom>
        </p:spPr>
      </p:pic>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814518"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943582"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4099821"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4228885"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948679"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3077743"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5254995"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5384059"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4">
            <a:extLst>
              <a:ext uri="{FF2B5EF4-FFF2-40B4-BE49-F238E27FC236}">
                <a16:creationId xmlns:a16="http://schemas.microsoft.com/office/drawing/2014/main" id="{11F567C2-76D8-5C40-89C6-D69B0FB05A5C}"/>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Box 20">
            <a:extLst>
              <a:ext uri="{FF2B5EF4-FFF2-40B4-BE49-F238E27FC236}">
                <a16:creationId xmlns:a16="http://schemas.microsoft.com/office/drawing/2014/main" id="{345207F7-C52E-B341-AB58-8C4B67B9AE8E}"/>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
        <p:nvSpPr>
          <p:cNvPr id="17" name="Title 9">
            <a:extLst>
              <a:ext uri="{FF2B5EF4-FFF2-40B4-BE49-F238E27FC236}">
                <a16:creationId xmlns:a16="http://schemas.microsoft.com/office/drawing/2014/main" id="{BBF1825F-D3DD-4B7A-8BE4-C5DBA654C410}"/>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18" name="Text Placeholder 11">
            <a:extLst>
              <a:ext uri="{FF2B5EF4-FFF2-40B4-BE49-F238E27FC236}">
                <a16:creationId xmlns:a16="http://schemas.microsoft.com/office/drawing/2014/main" id="{88FAAAF5-6BC6-4BA5-A366-89F49D4EB830}"/>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42724505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Phases - 2">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F76D18-C940-E84E-830D-6CF9AF3924F1}"/>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dirty="0"/>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93969" y="1527275"/>
            <a:ext cx="9299074" cy="5695682"/>
          </a:xfrm>
          <a:prstGeom prst="rect">
            <a:avLst/>
          </a:prstGeom>
        </p:spPr>
      </p:pic>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814518"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943582"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4099821"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4228885"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948679"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3077743"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5254995"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5384059"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4">
            <a:extLst>
              <a:ext uri="{FF2B5EF4-FFF2-40B4-BE49-F238E27FC236}">
                <a16:creationId xmlns:a16="http://schemas.microsoft.com/office/drawing/2014/main" id="{F88C0029-8423-2840-9D9A-D481031AEB21}"/>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Box 20">
            <a:extLst>
              <a:ext uri="{FF2B5EF4-FFF2-40B4-BE49-F238E27FC236}">
                <a16:creationId xmlns:a16="http://schemas.microsoft.com/office/drawing/2014/main" id="{86EA329F-0476-2243-890D-1CF74AB77602}"/>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24720829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Phases - 3">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F76D18-C940-E84E-830D-6CF9AF3924F1}"/>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dirty="0"/>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93970" y="1527275"/>
            <a:ext cx="9299072" cy="5695682"/>
          </a:xfrm>
          <a:prstGeom prst="rect">
            <a:avLst/>
          </a:prstGeom>
        </p:spPr>
      </p:pic>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814518"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943582"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4099821"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4228885"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948679"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3077743"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5254995"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5384059"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4">
            <a:extLst>
              <a:ext uri="{FF2B5EF4-FFF2-40B4-BE49-F238E27FC236}">
                <a16:creationId xmlns:a16="http://schemas.microsoft.com/office/drawing/2014/main" id="{26EB3AA1-C1E1-C840-A0B5-67D720C4643B}"/>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Box 20">
            <a:extLst>
              <a:ext uri="{FF2B5EF4-FFF2-40B4-BE49-F238E27FC236}">
                <a16:creationId xmlns:a16="http://schemas.microsoft.com/office/drawing/2014/main" id="{A453A9C9-4CC4-3945-9AF3-39B2C8D9A5C4}"/>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26242467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Phases - 4">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F76D18-C940-E84E-830D-6CF9AF3924F1}"/>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dirty="0"/>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93970" y="1527275"/>
            <a:ext cx="9299072" cy="5695681"/>
          </a:xfrm>
          <a:prstGeom prst="rect">
            <a:avLst/>
          </a:prstGeom>
        </p:spPr>
      </p:pic>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6" name="Text Placeholder 14">
            <a:extLst>
              <a:ext uri="{FF2B5EF4-FFF2-40B4-BE49-F238E27FC236}">
                <a16:creationId xmlns:a16="http://schemas.microsoft.com/office/drawing/2014/main" id="{8C23CA75-41C7-1B4F-A0B0-3377675711B0}"/>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814518" y="2582793"/>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943582"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4099821" y="2582793"/>
            <a:ext cx="206729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4228885"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948679" y="4515846"/>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3077743"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5254995" y="4515846"/>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5384059"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Box 18">
            <a:extLst>
              <a:ext uri="{FF2B5EF4-FFF2-40B4-BE49-F238E27FC236}">
                <a16:creationId xmlns:a16="http://schemas.microsoft.com/office/drawing/2014/main" id="{B3319451-64B4-1E41-83F2-9E6FFA4414F2}"/>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14545080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eneric-slide">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44769"/>
            <a:ext cx="5632357" cy="1130188"/>
          </a:xfrm>
        </p:spPr>
        <p:txBody>
          <a:bodyPr>
            <a:noAutofit/>
          </a:bodyPr>
          <a:lstStyle>
            <a:lvl1pPr>
              <a:defRPr b="0" i="0"/>
            </a:lvl1pPr>
          </a:lstStyle>
          <a:p>
            <a:r>
              <a:rPr lang="en-US"/>
              <a:t>Click to edit Master title style</a:t>
            </a:r>
          </a:p>
        </p:txBody>
      </p:sp>
    </p:spTree>
    <p:extLst>
      <p:ext uri="{BB962C8B-B14F-4D97-AF65-F5344CB8AC3E}">
        <p14:creationId xmlns:p14="http://schemas.microsoft.com/office/powerpoint/2010/main" val="4057389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eneric-slide-1">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44769"/>
            <a:ext cx="4967041" cy="1130188"/>
          </a:xfrm>
        </p:spPr>
        <p:txBody>
          <a:bodyPr>
            <a:noAutofit/>
          </a:bodyPr>
          <a:lstStyle>
            <a:lvl1pPr>
              <a:lnSpc>
                <a:spcPct val="90000"/>
              </a:lnSpc>
              <a:defRPr b="0" i="0"/>
            </a:lvl1pPr>
          </a:lstStyle>
          <a:p>
            <a:r>
              <a:rPr lang="en-US"/>
              <a:t>Click to edit Master title style</a:t>
            </a:r>
          </a:p>
        </p:txBody>
      </p:sp>
      <p:sp>
        <p:nvSpPr>
          <p:cNvPr id="4" name="Text Placeholder 11">
            <a:extLst>
              <a:ext uri="{FF2B5EF4-FFF2-40B4-BE49-F238E27FC236}">
                <a16:creationId xmlns:a16="http://schemas.microsoft.com/office/drawing/2014/main" id="{DDF1013D-24FA-B04E-AE09-DB6F11760046}"/>
              </a:ext>
            </a:extLst>
          </p:cNvPr>
          <p:cNvSpPr>
            <a:spLocks noGrp="1"/>
          </p:cNvSpPr>
          <p:nvPr>
            <p:ph type="body" sz="quarter" idx="11"/>
          </p:nvPr>
        </p:nvSpPr>
        <p:spPr>
          <a:xfrm>
            <a:off x="367658" y="1643564"/>
            <a:ext cx="4116208" cy="669978"/>
          </a:xfrm>
          <a:prstGeom prst="rect">
            <a:avLst/>
          </a:prstGeom>
        </p:spPr>
        <p:txBody>
          <a:bodyPr lIns="0" tIns="0" rIns="0" bIns="0">
            <a:noAutofit/>
          </a:bodyPr>
          <a:lstStyle>
            <a:lvl1pPr marL="0" indent="0">
              <a:lnSpc>
                <a:spcPct val="110000"/>
              </a:lnSpc>
              <a:buNone/>
              <a:defRPr sz="2000" b="0" i="0" spc="0">
                <a:solidFill>
                  <a:srgbClr val="2576B7"/>
                </a:solidFill>
                <a:latin typeface="Montserrat Medium"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5" name="Text Placeholder 4">
            <a:extLst>
              <a:ext uri="{FF2B5EF4-FFF2-40B4-BE49-F238E27FC236}">
                <a16:creationId xmlns:a16="http://schemas.microsoft.com/office/drawing/2014/main" id="{9881DA12-3A02-104C-8DA9-67C6D34506B4}"/>
              </a:ext>
            </a:extLst>
          </p:cNvPr>
          <p:cNvSpPr>
            <a:spLocks noGrp="1"/>
          </p:cNvSpPr>
          <p:nvPr>
            <p:ph type="body" sz="quarter" idx="33"/>
          </p:nvPr>
        </p:nvSpPr>
        <p:spPr>
          <a:xfrm>
            <a:off x="371476" y="2710334"/>
            <a:ext cx="5689599" cy="2999350"/>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84806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arious Levels of Support">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04D20383-3FCC-7C4F-B1C5-B9D644F808E1}"/>
              </a:ext>
            </a:extLst>
          </p:cNvPr>
          <p:cNvSpPr txBox="1"/>
          <p:nvPr userDrawn="1"/>
        </p:nvSpPr>
        <p:spPr>
          <a:xfrm>
            <a:off x="351314" y="5561419"/>
            <a:ext cx="11572240" cy="283998"/>
          </a:xfrm>
          <a:prstGeom prst="rect">
            <a:avLst/>
          </a:prstGeom>
        </p:spPr>
        <p:txBody>
          <a:bodyPr vert="horz" wrap="square" lIns="0" tIns="6931" rIns="0" bIns="0" rtlCol="0">
            <a:spAutoFit/>
          </a:bodyPr>
          <a:lstStyle/>
          <a:p>
            <a:pPr marL="7701" marR="242975" lvl="0" indent="0" algn="ctr" defTabSz="554492" rtl="0" eaLnBrk="1" fontAlgn="auto" latinLnBrk="0" hangingPunct="1">
              <a:lnSpc>
                <a:spcPct val="90000"/>
              </a:lnSpc>
              <a:spcBef>
                <a:spcPts val="1000"/>
              </a:spcBef>
              <a:spcAft>
                <a:spcPts val="0"/>
              </a:spcAft>
              <a:buClrTx/>
              <a:buSzTx/>
              <a:buFontTx/>
              <a:buNone/>
              <a:tabLst/>
              <a:defRPr/>
            </a:pPr>
            <a:r>
              <a:rPr lang="en-US" sz="2000" b="1" i="0" dirty="0">
                <a:solidFill>
                  <a:srgbClr val="2576B7"/>
                </a:solidFill>
                <a:latin typeface="Montserrat SemiBold" pitchFamily="2" charset="77"/>
              </a:rPr>
              <a:t>Diagnostics and consistent frameworks are used throughout all four options.</a:t>
            </a:r>
          </a:p>
        </p:txBody>
      </p:sp>
      <p:sp>
        <p:nvSpPr>
          <p:cNvPr id="26" name="Oval 25">
            <a:extLst>
              <a:ext uri="{FF2B5EF4-FFF2-40B4-BE49-F238E27FC236}">
                <a16:creationId xmlns:a16="http://schemas.microsoft.com/office/drawing/2014/main" id="{9E98C6B9-9801-2049-89AF-F94E0519AED1}"/>
              </a:ext>
            </a:extLst>
          </p:cNvPr>
          <p:cNvSpPr/>
          <p:nvPr userDrawn="1"/>
        </p:nvSpPr>
        <p:spPr>
          <a:xfrm>
            <a:off x="640080" y="2235200"/>
            <a:ext cx="2834640" cy="2834640"/>
          </a:xfrm>
          <a:prstGeom prst="ellipse">
            <a:avLst/>
          </a:prstGeom>
          <a:solidFill>
            <a:srgbClr val="2576B7">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48C5C57C-EF5C-A14F-8C7D-2C892950EE5D}"/>
              </a:ext>
            </a:extLst>
          </p:cNvPr>
          <p:cNvSpPr txBox="1"/>
          <p:nvPr userDrawn="1"/>
        </p:nvSpPr>
        <p:spPr>
          <a:xfrm>
            <a:off x="746493" y="3021264"/>
            <a:ext cx="2621815" cy="283998"/>
          </a:xfrm>
          <a:prstGeom prst="rect">
            <a:avLst/>
          </a:prstGeom>
        </p:spPr>
        <p:txBody>
          <a:bodyPr vert="horz" wrap="square" lIns="0" tIns="6931" rIns="0" bIns="0" rtlCol="0">
            <a:spAutoFit/>
          </a:bodyPr>
          <a:lstStyle/>
          <a:p>
            <a:pPr algn="ctr" rtl="0">
              <a:lnSpc>
                <a:spcPct val="90000"/>
              </a:lnSpc>
              <a:buSzPts val="2800"/>
              <a:buFont typeface="Arial" panose="020B0604020202020204" pitchFamily="34" charset="0"/>
              <a:buNone/>
            </a:pPr>
            <a:r>
              <a:rPr lang="en-US" sz="2000" b="1" i="0" u="none" strike="noStrike" kern="1200" baseline="0" dirty="0">
                <a:solidFill>
                  <a:schemeClr val="bg1"/>
                </a:solidFill>
                <a:latin typeface="Montserrat SemiBold" pitchFamily="2" charset="77"/>
              </a:rPr>
              <a:t>DIY Toolkit</a:t>
            </a:r>
          </a:p>
        </p:txBody>
      </p:sp>
      <p:sp>
        <p:nvSpPr>
          <p:cNvPr id="28" name="TextBox 27">
            <a:extLst>
              <a:ext uri="{FF2B5EF4-FFF2-40B4-BE49-F238E27FC236}">
                <a16:creationId xmlns:a16="http://schemas.microsoft.com/office/drawing/2014/main" id="{822836B6-57C7-3145-A73C-5DECF33CF9CF}"/>
              </a:ext>
            </a:extLst>
          </p:cNvPr>
          <p:cNvSpPr txBox="1"/>
          <p:nvPr userDrawn="1"/>
        </p:nvSpPr>
        <p:spPr>
          <a:xfrm>
            <a:off x="1031240" y="3439160"/>
            <a:ext cx="2052320" cy="1009837"/>
          </a:xfrm>
          <a:prstGeom prst="rect">
            <a:avLst/>
          </a:prstGeom>
        </p:spPr>
        <p:txBody>
          <a:bodyPr vert="horz" wrap="square" lIns="0" tIns="6931" rIns="0" bIns="0" rtlCol="0">
            <a:spAutoFit/>
          </a:bodyPr>
          <a:lstStyle/>
          <a:p>
            <a:pPr algn="ctr">
              <a:lnSpc>
                <a:spcPct val="110000"/>
              </a:lnSpc>
            </a:pPr>
            <a:r>
              <a:rPr lang="en-CA" sz="1200" b="0" i="0" kern="1200" dirty="0">
                <a:solidFill>
                  <a:schemeClr val="bg1"/>
                </a:solidFill>
                <a:effectLst/>
                <a:latin typeface="Roboto Condensed Light" panose="02000000000000000000" pitchFamily="2" charset="0"/>
                <a:ea typeface="Roboto Condensed Light" panose="02000000000000000000" pitchFamily="2" charset="0"/>
                <a:cs typeface="+mn-cs"/>
              </a:rPr>
              <a:t>“Our team has already made this critical project a priority, and we have the time and capability, but some guidance along the way would be helpful.” </a:t>
            </a:r>
          </a:p>
        </p:txBody>
      </p:sp>
      <p:sp>
        <p:nvSpPr>
          <p:cNvPr id="29" name="Oval 28">
            <a:extLst>
              <a:ext uri="{FF2B5EF4-FFF2-40B4-BE49-F238E27FC236}">
                <a16:creationId xmlns:a16="http://schemas.microsoft.com/office/drawing/2014/main" id="{5F7934EF-7D77-8E47-B92E-DB566035F413}"/>
              </a:ext>
            </a:extLst>
          </p:cNvPr>
          <p:cNvSpPr/>
          <p:nvPr userDrawn="1"/>
        </p:nvSpPr>
        <p:spPr>
          <a:xfrm>
            <a:off x="3312425" y="2235200"/>
            <a:ext cx="2834640" cy="2834640"/>
          </a:xfrm>
          <a:prstGeom prst="ellipse">
            <a:avLst/>
          </a:prstGeom>
          <a:solidFill>
            <a:srgbClr val="2576B7">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2687958E-F387-1B47-A1A1-7456666D95C1}"/>
              </a:ext>
            </a:extLst>
          </p:cNvPr>
          <p:cNvSpPr txBox="1"/>
          <p:nvPr userDrawn="1"/>
        </p:nvSpPr>
        <p:spPr>
          <a:xfrm>
            <a:off x="3409207" y="2746944"/>
            <a:ext cx="2621815" cy="560996"/>
          </a:xfrm>
          <a:prstGeom prst="rect">
            <a:avLst/>
          </a:prstGeom>
        </p:spPr>
        <p:txBody>
          <a:bodyPr vert="horz" wrap="square" lIns="0" tIns="6931" rIns="0" bIns="0" rtlCol="0">
            <a:spAutoFit/>
          </a:bodyPr>
          <a:lstStyle/>
          <a:p>
            <a:pPr algn="ctr" rtl="0">
              <a:lnSpc>
                <a:spcPct val="90000"/>
              </a:lnSpc>
              <a:buSzPts val="2800"/>
              <a:buFont typeface="Arial" panose="020B0604020202020204" pitchFamily="34" charset="0"/>
              <a:buNone/>
            </a:pPr>
            <a:r>
              <a:rPr lang="en-US" sz="2000" b="1" i="0" u="none" strike="noStrike" kern="1200" baseline="0" dirty="0">
                <a:solidFill>
                  <a:schemeClr val="bg1"/>
                </a:solidFill>
                <a:latin typeface="Montserrat SemiBold" pitchFamily="2" charset="77"/>
              </a:rPr>
              <a:t>Guided Implementation</a:t>
            </a:r>
          </a:p>
        </p:txBody>
      </p:sp>
      <p:sp>
        <p:nvSpPr>
          <p:cNvPr id="31" name="TextBox 30">
            <a:extLst>
              <a:ext uri="{FF2B5EF4-FFF2-40B4-BE49-F238E27FC236}">
                <a16:creationId xmlns:a16="http://schemas.microsoft.com/office/drawing/2014/main" id="{39C0FAF0-D25D-C846-9AB6-57D70838B891}"/>
              </a:ext>
            </a:extLst>
          </p:cNvPr>
          <p:cNvSpPr txBox="1"/>
          <p:nvPr userDrawn="1"/>
        </p:nvSpPr>
        <p:spPr>
          <a:xfrm>
            <a:off x="3693954" y="3439160"/>
            <a:ext cx="2052320" cy="1212970"/>
          </a:xfrm>
          <a:prstGeom prst="rect">
            <a:avLst/>
          </a:prstGeom>
        </p:spPr>
        <p:txBody>
          <a:bodyPr vert="horz" wrap="square" lIns="0" tIns="6931" rIns="0" bIns="0" rtlCol="0">
            <a:spAutoFit/>
          </a:bodyPr>
          <a:lstStyle/>
          <a:p>
            <a:pPr algn="ctr">
              <a:lnSpc>
                <a:spcPct val="110000"/>
              </a:lnSpc>
            </a:pPr>
            <a:r>
              <a:rPr lang="en-CA" sz="1200" b="0" i="0" kern="1200" dirty="0">
                <a:solidFill>
                  <a:schemeClr val="bg1"/>
                </a:solidFill>
                <a:effectLst/>
                <a:latin typeface="Roboto Condensed Light" panose="02000000000000000000" pitchFamily="2" charset="0"/>
                <a:ea typeface="Roboto Condensed Light" panose="02000000000000000000" pitchFamily="2" charset="0"/>
                <a:cs typeface="+mn-cs"/>
              </a:rPr>
              <a:t>“Our team knows that we need to fix a process, but we need assistance to determine where to focus. Some check-ins along the way would help keep us on track.”</a:t>
            </a:r>
          </a:p>
          <a:p>
            <a:pPr algn="ctr">
              <a:lnSpc>
                <a:spcPct val="110000"/>
              </a:lnSpc>
            </a:pPr>
            <a:endParaRPr lang="en-CA" sz="1200" b="0" i="0" kern="1200" dirty="0">
              <a:solidFill>
                <a:schemeClr val="bg1"/>
              </a:solidFill>
              <a:effectLst/>
              <a:latin typeface="Roboto Condensed Light" panose="02000000000000000000" pitchFamily="2" charset="0"/>
              <a:ea typeface="Roboto Condensed Light" panose="02000000000000000000" pitchFamily="2" charset="0"/>
              <a:cs typeface="+mn-cs"/>
            </a:endParaRPr>
          </a:p>
        </p:txBody>
      </p:sp>
      <p:sp>
        <p:nvSpPr>
          <p:cNvPr id="32" name="Oval 31">
            <a:extLst>
              <a:ext uri="{FF2B5EF4-FFF2-40B4-BE49-F238E27FC236}">
                <a16:creationId xmlns:a16="http://schemas.microsoft.com/office/drawing/2014/main" id="{2ACC858F-1D39-2B41-949E-070EB0C0418C}"/>
              </a:ext>
            </a:extLst>
          </p:cNvPr>
          <p:cNvSpPr/>
          <p:nvPr userDrawn="1"/>
        </p:nvSpPr>
        <p:spPr>
          <a:xfrm>
            <a:off x="5984770" y="2235200"/>
            <a:ext cx="2834640" cy="2834640"/>
          </a:xfrm>
          <a:prstGeom prst="ellipse">
            <a:avLst/>
          </a:prstGeom>
          <a:solidFill>
            <a:srgbClr val="2576B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7248CF82-0839-1B42-90C6-2565B8E19DAA}"/>
              </a:ext>
            </a:extLst>
          </p:cNvPr>
          <p:cNvSpPr txBox="1"/>
          <p:nvPr userDrawn="1"/>
        </p:nvSpPr>
        <p:spPr>
          <a:xfrm>
            <a:off x="6111767" y="3021264"/>
            <a:ext cx="2621815" cy="283998"/>
          </a:xfrm>
          <a:prstGeom prst="rect">
            <a:avLst/>
          </a:prstGeom>
        </p:spPr>
        <p:txBody>
          <a:bodyPr vert="horz" wrap="square" lIns="0" tIns="6931" rIns="0" bIns="0" rtlCol="0">
            <a:spAutoFit/>
          </a:bodyPr>
          <a:lstStyle/>
          <a:p>
            <a:pPr algn="ctr" rtl="0">
              <a:lnSpc>
                <a:spcPct val="90000"/>
              </a:lnSpc>
              <a:buSzPts val="2800"/>
              <a:buFont typeface="Arial" panose="020B0604020202020204" pitchFamily="34" charset="0"/>
              <a:buNone/>
            </a:pPr>
            <a:r>
              <a:rPr lang="en-US" sz="2000" b="1" i="0" u="none" strike="noStrike" kern="1200" baseline="0" dirty="0">
                <a:solidFill>
                  <a:schemeClr val="bg1"/>
                </a:solidFill>
                <a:latin typeface="Montserrat SemiBold" pitchFamily="2" charset="77"/>
              </a:rPr>
              <a:t>Workshop</a:t>
            </a:r>
          </a:p>
        </p:txBody>
      </p:sp>
      <p:sp>
        <p:nvSpPr>
          <p:cNvPr id="34" name="TextBox 33">
            <a:extLst>
              <a:ext uri="{FF2B5EF4-FFF2-40B4-BE49-F238E27FC236}">
                <a16:creationId xmlns:a16="http://schemas.microsoft.com/office/drawing/2014/main" id="{FFE019FE-4785-EB46-B01D-CB07AB2C430F}"/>
              </a:ext>
            </a:extLst>
          </p:cNvPr>
          <p:cNvSpPr txBox="1"/>
          <p:nvPr userDrawn="1"/>
        </p:nvSpPr>
        <p:spPr>
          <a:xfrm>
            <a:off x="6416834" y="3439160"/>
            <a:ext cx="1944846" cy="1212970"/>
          </a:xfrm>
          <a:prstGeom prst="rect">
            <a:avLst/>
          </a:prstGeom>
        </p:spPr>
        <p:txBody>
          <a:bodyPr vert="horz" wrap="square" lIns="0" tIns="6931" rIns="0" bIns="0" rtlCol="0">
            <a:spAutoFit/>
          </a:bodyPr>
          <a:lstStyle/>
          <a:p>
            <a:pPr algn="ctr">
              <a:lnSpc>
                <a:spcPct val="110000"/>
              </a:lnSpc>
            </a:pPr>
            <a:r>
              <a:rPr lang="en-CA" sz="1200" b="0" i="0" kern="1200" dirty="0">
                <a:solidFill>
                  <a:schemeClr val="bg1"/>
                </a:solidFill>
                <a:effectLst/>
                <a:latin typeface="Roboto Condensed Light" panose="02000000000000000000" pitchFamily="2" charset="0"/>
                <a:ea typeface="Roboto Condensed Light" panose="02000000000000000000" pitchFamily="2" charset="0"/>
                <a:cs typeface="+mn-cs"/>
              </a:rPr>
              <a:t>“We need to hit the ground running and get this project kicked off immediately. Our team has the ability to take this over once we get a framework and strategy in place.”</a:t>
            </a:r>
          </a:p>
        </p:txBody>
      </p:sp>
      <p:sp>
        <p:nvSpPr>
          <p:cNvPr id="36" name="Oval 35">
            <a:extLst>
              <a:ext uri="{FF2B5EF4-FFF2-40B4-BE49-F238E27FC236}">
                <a16:creationId xmlns:a16="http://schemas.microsoft.com/office/drawing/2014/main" id="{4613E971-548E-644E-AC62-5E7A3EB2413E}"/>
              </a:ext>
            </a:extLst>
          </p:cNvPr>
          <p:cNvSpPr/>
          <p:nvPr userDrawn="1"/>
        </p:nvSpPr>
        <p:spPr>
          <a:xfrm>
            <a:off x="8657114" y="2235200"/>
            <a:ext cx="2834640" cy="2834640"/>
          </a:xfrm>
          <a:prstGeom prst="ellipse">
            <a:avLst/>
          </a:prstGeom>
          <a:solidFill>
            <a:srgbClr val="2576B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36">
            <a:extLst>
              <a:ext uri="{FF2B5EF4-FFF2-40B4-BE49-F238E27FC236}">
                <a16:creationId xmlns:a16="http://schemas.microsoft.com/office/drawing/2014/main" id="{4CDDF159-01E9-D844-865D-6938B43C7FC3}"/>
              </a:ext>
            </a:extLst>
          </p:cNvPr>
          <p:cNvSpPr txBox="1"/>
          <p:nvPr userDrawn="1"/>
        </p:nvSpPr>
        <p:spPr>
          <a:xfrm>
            <a:off x="8773687" y="3021264"/>
            <a:ext cx="2621815" cy="283998"/>
          </a:xfrm>
          <a:prstGeom prst="rect">
            <a:avLst/>
          </a:prstGeom>
        </p:spPr>
        <p:txBody>
          <a:bodyPr vert="horz" wrap="square" lIns="0" tIns="6931" rIns="0" bIns="0" rtlCol="0">
            <a:spAutoFit/>
          </a:bodyPr>
          <a:lstStyle/>
          <a:p>
            <a:pPr algn="ctr" rtl="0">
              <a:lnSpc>
                <a:spcPct val="90000"/>
              </a:lnSpc>
              <a:buSzPts val="2800"/>
              <a:buFont typeface="Arial" panose="020B0604020202020204" pitchFamily="34" charset="0"/>
              <a:buNone/>
            </a:pPr>
            <a:r>
              <a:rPr lang="en-US" sz="2000" b="1" i="0" u="none" strike="noStrike" kern="1200" baseline="0" dirty="0">
                <a:solidFill>
                  <a:schemeClr val="bg1"/>
                </a:solidFill>
                <a:latin typeface="Montserrat SemiBold" pitchFamily="2" charset="77"/>
              </a:rPr>
              <a:t>Consulting</a:t>
            </a:r>
          </a:p>
        </p:txBody>
      </p:sp>
      <p:sp>
        <p:nvSpPr>
          <p:cNvPr id="38" name="TextBox 37">
            <a:extLst>
              <a:ext uri="{FF2B5EF4-FFF2-40B4-BE49-F238E27FC236}">
                <a16:creationId xmlns:a16="http://schemas.microsoft.com/office/drawing/2014/main" id="{2A598409-5DD3-E046-B8A2-B2ECEB9E82DB}"/>
              </a:ext>
            </a:extLst>
          </p:cNvPr>
          <p:cNvSpPr txBox="1"/>
          <p:nvPr userDrawn="1"/>
        </p:nvSpPr>
        <p:spPr>
          <a:xfrm>
            <a:off x="9058434" y="3439160"/>
            <a:ext cx="2052320" cy="1009837"/>
          </a:xfrm>
          <a:prstGeom prst="rect">
            <a:avLst/>
          </a:prstGeom>
        </p:spPr>
        <p:txBody>
          <a:bodyPr vert="horz" wrap="square" lIns="0" tIns="6931" rIns="0" bIns="0" rtlCol="0">
            <a:spAutoFit/>
          </a:bodyPr>
          <a:lstStyle/>
          <a:p>
            <a:pPr algn="ctr">
              <a:lnSpc>
                <a:spcPct val="110000"/>
              </a:lnSpc>
            </a:pPr>
            <a:r>
              <a:rPr lang="en-CA" sz="1200" b="0" i="0" kern="1200" dirty="0">
                <a:solidFill>
                  <a:schemeClr val="bg1"/>
                </a:solidFill>
                <a:effectLst/>
                <a:latin typeface="Roboto Condensed Light" panose="02000000000000000000" pitchFamily="2" charset="0"/>
                <a:ea typeface="Roboto Condensed Light" panose="02000000000000000000" pitchFamily="2" charset="0"/>
                <a:cs typeface="+mn-cs"/>
              </a:rPr>
              <a:t>“Our team does not have the time or the knowledge to take this project on. We need assistance through the entirety of this project.”</a:t>
            </a:r>
          </a:p>
          <a:p>
            <a:pPr algn="ctr">
              <a:lnSpc>
                <a:spcPct val="110000"/>
              </a:lnSpc>
            </a:pPr>
            <a:endParaRPr lang="en-CA" sz="1200" b="0" i="0" kern="1200" dirty="0">
              <a:solidFill>
                <a:schemeClr val="bg1"/>
              </a:solidFill>
              <a:effectLst/>
              <a:latin typeface="Roboto Condensed Light" panose="02000000000000000000" pitchFamily="2" charset="0"/>
              <a:ea typeface="Roboto Condensed Light" panose="02000000000000000000" pitchFamily="2" charset="0"/>
              <a:cs typeface="+mn-cs"/>
            </a:endParaRPr>
          </a:p>
        </p:txBody>
      </p:sp>
      <p:sp>
        <p:nvSpPr>
          <p:cNvPr id="39" name="TextBox 38">
            <a:extLst>
              <a:ext uri="{FF2B5EF4-FFF2-40B4-BE49-F238E27FC236}">
                <a16:creationId xmlns:a16="http://schemas.microsoft.com/office/drawing/2014/main" id="{B7A24B53-8F5A-EF4B-A9C9-8343BC4F4E5B}"/>
              </a:ext>
            </a:extLst>
          </p:cNvPr>
          <p:cNvSpPr txBox="1"/>
          <p:nvPr userDrawn="1"/>
        </p:nvSpPr>
        <p:spPr>
          <a:xfrm>
            <a:off x="336885" y="514801"/>
            <a:ext cx="8705515" cy="1032921"/>
          </a:xfrm>
          <a:prstGeom prst="rect">
            <a:avLst/>
          </a:prstGeom>
        </p:spPr>
        <p:txBody>
          <a:bodyPr vert="horz" wrap="square" lIns="0" tIns="6931" rIns="0" bIns="0" rtlCol="0">
            <a:noAutofit/>
          </a:bodyPr>
          <a:lstStyle/>
          <a:p>
            <a:pPr marL="7701" marR="242975" algn="l">
              <a:lnSpc>
                <a:spcPct val="90000"/>
              </a:lnSpc>
              <a:spcBef>
                <a:spcPts val="55"/>
              </a:spcBef>
            </a:pPr>
            <a:r>
              <a:rPr lang="en-US" sz="4000" b="1" i="0" dirty="0">
                <a:solidFill>
                  <a:srgbClr val="4A4A4A"/>
                </a:solidFill>
                <a:latin typeface="Montserrat SemiBold" pitchFamily="2" charset="77"/>
              </a:rPr>
              <a:t>Info-Tech offers various levels of support to best suit your needs</a:t>
            </a:r>
            <a:endParaRPr lang="en-US" sz="4000" b="1" i="0" spc="-30" dirty="0">
              <a:solidFill>
                <a:srgbClr val="4A4A4A"/>
              </a:solidFill>
              <a:latin typeface="Montserrat SemiBold" pitchFamily="2" charset="77"/>
              <a:cs typeface="Arial Narrow"/>
            </a:endParaRPr>
          </a:p>
        </p:txBody>
      </p:sp>
    </p:spTree>
    <p:extLst>
      <p:ext uri="{BB962C8B-B14F-4D97-AF65-F5344CB8AC3E}">
        <p14:creationId xmlns:p14="http://schemas.microsoft.com/office/powerpoint/2010/main" val="3792006705"/>
      </p:ext>
    </p:extLst>
  </p:cSld>
  <p:clrMapOvr>
    <a:masterClrMapping/>
  </p:clrMapOvr>
  <p:extLst>
    <p:ext uri="{DCECCB84-F9BA-43D5-87BE-67443E8EF086}">
      <p15:sldGuideLst xmlns:p15="http://schemas.microsoft.com/office/powerpoint/2012/main">
        <p15:guide id="1" orient="horz" pos="1865" userDrawn="1">
          <p15:clr>
            <a:srgbClr val="FBAE40"/>
          </p15:clr>
        </p15:guide>
        <p15:guide id="2" orient="horz" pos="1979"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elated Research B">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73BF8330-F21B-D442-AE37-1705C7870D32}"/>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aturation sat="79000"/>
                    </a14:imgEffect>
                  </a14:imgLayer>
                </a14:imgProps>
              </a:ext>
              <a:ext uri="{28A0092B-C50C-407E-A947-70E740481C1C}">
                <a14:useLocalDpi xmlns:a14="http://schemas.microsoft.com/office/drawing/2010/main"/>
              </a:ext>
            </a:extLst>
          </a:blip>
          <a:srcRect/>
          <a:stretch/>
        </p:blipFill>
        <p:spPr>
          <a:xfrm>
            <a:off x="0" y="-1"/>
            <a:ext cx="3287713" cy="6873276"/>
          </a:xfrm>
          <a:prstGeom prst="rect">
            <a:avLst/>
          </a:prstGeom>
        </p:spPr>
      </p:pic>
      <p:sp>
        <p:nvSpPr>
          <p:cNvPr id="29" name="Rectangle 28">
            <a:extLst>
              <a:ext uri="{FF2B5EF4-FFF2-40B4-BE49-F238E27FC236}">
                <a16:creationId xmlns:a16="http://schemas.microsoft.com/office/drawing/2014/main" id="{9942D4EE-B043-184F-8E87-10B454B4B973}"/>
              </a:ext>
            </a:extLst>
          </p:cNvPr>
          <p:cNvSpPr/>
          <p:nvPr userDrawn="1"/>
        </p:nvSpPr>
        <p:spPr>
          <a:xfrm>
            <a:off x="2" y="0"/>
            <a:ext cx="3287711" cy="6858000"/>
          </a:xfrm>
          <a:prstGeom prst="rect">
            <a:avLst/>
          </a:prstGeom>
          <a:gradFill>
            <a:gsLst>
              <a:gs pos="19000">
                <a:srgbClr val="2576B7">
                  <a:alpha val="11000"/>
                </a:srgbClr>
              </a:gs>
              <a:gs pos="99000">
                <a:schemeClr val="accent1">
                  <a:lumMod val="60000"/>
                  <a:lumOff val="40000"/>
                  <a:alpha val="59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dirty="0"/>
          </a:p>
        </p:txBody>
      </p:sp>
      <p:sp>
        <p:nvSpPr>
          <p:cNvPr id="34" name="Picture Placeholder 31">
            <a:extLst>
              <a:ext uri="{FF2B5EF4-FFF2-40B4-BE49-F238E27FC236}">
                <a16:creationId xmlns:a16="http://schemas.microsoft.com/office/drawing/2014/main" id="{A16A3254-CD4F-E745-B5D3-9721CB4A246F}"/>
              </a:ext>
            </a:extLst>
          </p:cNvPr>
          <p:cNvSpPr>
            <a:spLocks noGrp="1"/>
          </p:cNvSpPr>
          <p:nvPr>
            <p:ph type="pic" sz="quarter" idx="12"/>
          </p:nvPr>
        </p:nvSpPr>
        <p:spPr>
          <a:xfrm>
            <a:off x="3663983" y="481675"/>
            <a:ext cx="2419409" cy="1217613"/>
          </a:xfrm>
          <a:prstGeom prst="rect">
            <a:avLst/>
          </a:prstGeom>
        </p:spPr>
        <p:txBody>
          <a:bodyPr>
            <a:noAutofit/>
          </a:bodyPr>
          <a:lstStyle>
            <a:lvl1pPr>
              <a:lnSpc>
                <a:spcPct val="110000"/>
              </a:lnSpc>
              <a:defRPr sz="1800" b="1" i="0">
                <a:latin typeface="Montserrat SemiBold" pitchFamily="2" charset="77"/>
              </a:defRPr>
            </a:lvl1pPr>
          </a:lstStyle>
          <a:p>
            <a:endParaRPr lang="en-US" dirty="0"/>
          </a:p>
        </p:txBody>
      </p:sp>
      <p:sp>
        <p:nvSpPr>
          <p:cNvPr id="14" name="Picture Placeholder 31">
            <a:extLst>
              <a:ext uri="{FF2B5EF4-FFF2-40B4-BE49-F238E27FC236}">
                <a16:creationId xmlns:a16="http://schemas.microsoft.com/office/drawing/2014/main" id="{9D81BA75-D3B6-FE4B-9E28-055DAEF016DA}"/>
              </a:ext>
            </a:extLst>
          </p:cNvPr>
          <p:cNvSpPr>
            <a:spLocks noGrp="1"/>
          </p:cNvSpPr>
          <p:nvPr>
            <p:ph type="pic" sz="quarter" idx="13"/>
          </p:nvPr>
        </p:nvSpPr>
        <p:spPr>
          <a:xfrm>
            <a:off x="6463627" y="481675"/>
            <a:ext cx="2419409" cy="1217613"/>
          </a:xfrm>
          <a:prstGeom prst="rect">
            <a:avLst/>
          </a:prstGeom>
        </p:spPr>
        <p:txBody>
          <a:bodyPr>
            <a:noAutofit/>
          </a:bodyPr>
          <a:lstStyle>
            <a:lvl1pPr>
              <a:lnSpc>
                <a:spcPct val="110000"/>
              </a:lnSpc>
              <a:defRPr sz="1800" b="1" i="0">
                <a:latin typeface="Montserrat SemiBold" pitchFamily="2" charset="77"/>
              </a:defRPr>
            </a:lvl1pPr>
          </a:lstStyle>
          <a:p>
            <a:endParaRPr lang="en-US" dirty="0"/>
          </a:p>
        </p:txBody>
      </p:sp>
      <p:sp>
        <p:nvSpPr>
          <p:cNvPr id="15" name="Picture Placeholder 31">
            <a:extLst>
              <a:ext uri="{FF2B5EF4-FFF2-40B4-BE49-F238E27FC236}">
                <a16:creationId xmlns:a16="http://schemas.microsoft.com/office/drawing/2014/main" id="{63BF6C5D-F071-0843-B2AB-0EEC00DDAA7E}"/>
              </a:ext>
            </a:extLst>
          </p:cNvPr>
          <p:cNvSpPr>
            <a:spLocks noGrp="1"/>
          </p:cNvSpPr>
          <p:nvPr>
            <p:ph type="pic" sz="quarter" idx="14"/>
          </p:nvPr>
        </p:nvSpPr>
        <p:spPr>
          <a:xfrm>
            <a:off x="9280205" y="481675"/>
            <a:ext cx="2419409" cy="1217613"/>
          </a:xfrm>
          <a:prstGeom prst="rect">
            <a:avLst/>
          </a:prstGeom>
        </p:spPr>
        <p:txBody>
          <a:bodyPr>
            <a:noAutofit/>
          </a:bodyPr>
          <a:lstStyle>
            <a:lvl1pPr>
              <a:lnSpc>
                <a:spcPct val="110000"/>
              </a:lnSpc>
              <a:defRPr sz="1800" b="1" i="0">
                <a:latin typeface="Montserrat SemiBold" pitchFamily="2" charset="77"/>
              </a:defRPr>
            </a:lvl1pPr>
          </a:lstStyle>
          <a:p>
            <a:endParaRPr lang="en-US" dirty="0"/>
          </a:p>
        </p:txBody>
      </p:sp>
      <p:sp>
        <p:nvSpPr>
          <p:cNvPr id="4" name="Text Placeholder 3">
            <a:extLst>
              <a:ext uri="{FF2B5EF4-FFF2-40B4-BE49-F238E27FC236}">
                <a16:creationId xmlns:a16="http://schemas.microsoft.com/office/drawing/2014/main" id="{35FEB7B1-6275-0248-A0C2-CFA4FE5E587C}"/>
              </a:ext>
            </a:extLst>
          </p:cNvPr>
          <p:cNvSpPr>
            <a:spLocks noGrp="1"/>
          </p:cNvSpPr>
          <p:nvPr>
            <p:ph type="body" sz="quarter" idx="15" hasCustomPrompt="1"/>
          </p:nvPr>
        </p:nvSpPr>
        <p:spPr>
          <a:xfrm>
            <a:off x="3661721" y="2852939"/>
            <a:ext cx="2435073" cy="446087"/>
          </a:xfrm>
          <a:prstGeom prst="rect">
            <a:avLst/>
          </a:prstGeom>
        </p:spPr>
        <p:txBody>
          <a:bodyPr lIns="0" tIns="0" rIns="0" bIns="0">
            <a:noAutofit/>
          </a:bodyPr>
          <a:lstStyle>
            <a:lvl1pPr marL="0" indent="0">
              <a:lnSpc>
                <a:spcPct val="110000"/>
              </a:lnSpc>
              <a:buNone/>
              <a:defRPr sz="1600" b="0" i="0">
                <a:solidFill>
                  <a:srgbClr val="2576B7"/>
                </a:solidFill>
                <a:latin typeface="Exo" panose="020B0604020202020204" charset="0"/>
              </a:defRPr>
            </a:lvl1pPr>
          </a:lstStyle>
          <a:p>
            <a:pPr lvl="0"/>
            <a:r>
              <a:rPr lang="en-US"/>
              <a:t>Observe the Evolution of Quantum Capability</a:t>
            </a:r>
          </a:p>
        </p:txBody>
      </p:sp>
      <p:sp>
        <p:nvSpPr>
          <p:cNvPr id="24" name="Text Placeholder 3">
            <a:extLst>
              <a:ext uri="{FF2B5EF4-FFF2-40B4-BE49-F238E27FC236}">
                <a16:creationId xmlns:a16="http://schemas.microsoft.com/office/drawing/2014/main" id="{108CB76C-02AD-EF41-B531-F5DB3CB2D699}"/>
              </a:ext>
            </a:extLst>
          </p:cNvPr>
          <p:cNvSpPr>
            <a:spLocks noGrp="1"/>
          </p:cNvSpPr>
          <p:nvPr>
            <p:ph type="body" sz="quarter" idx="19" hasCustomPrompt="1"/>
          </p:nvPr>
        </p:nvSpPr>
        <p:spPr>
          <a:xfrm>
            <a:off x="6476173" y="2852939"/>
            <a:ext cx="2435073" cy="446087"/>
          </a:xfrm>
          <a:prstGeom prst="rect">
            <a:avLst/>
          </a:prstGeom>
        </p:spPr>
        <p:txBody>
          <a:bodyPr lIns="0" tIns="0" rIns="0" bIns="0">
            <a:noAutofit/>
          </a:bodyPr>
          <a:lstStyle>
            <a:lvl1pPr marL="0" indent="0">
              <a:lnSpc>
                <a:spcPct val="110000"/>
              </a:lnSpc>
              <a:buNone/>
              <a:defRPr sz="1600" b="0" i="0">
                <a:solidFill>
                  <a:srgbClr val="2576B7"/>
                </a:solidFill>
                <a:latin typeface="Exo" panose="020B0604020202020204" charset="0"/>
              </a:defRPr>
            </a:lvl1pPr>
          </a:lstStyle>
          <a:p>
            <a:pPr lvl="0"/>
            <a:r>
              <a:rPr lang="en-US"/>
              <a:t>Observe the Evolution of Quantum Capability</a:t>
            </a:r>
          </a:p>
        </p:txBody>
      </p:sp>
      <p:sp>
        <p:nvSpPr>
          <p:cNvPr id="26" name="Text Placeholder 3">
            <a:extLst>
              <a:ext uri="{FF2B5EF4-FFF2-40B4-BE49-F238E27FC236}">
                <a16:creationId xmlns:a16="http://schemas.microsoft.com/office/drawing/2014/main" id="{8AD22B1A-68AA-BD46-9959-0E6C0630032C}"/>
              </a:ext>
            </a:extLst>
          </p:cNvPr>
          <p:cNvSpPr>
            <a:spLocks noGrp="1"/>
          </p:cNvSpPr>
          <p:nvPr>
            <p:ph type="body" sz="quarter" idx="21" hasCustomPrompt="1"/>
          </p:nvPr>
        </p:nvSpPr>
        <p:spPr>
          <a:xfrm>
            <a:off x="9284687" y="2852939"/>
            <a:ext cx="2435073" cy="446087"/>
          </a:xfrm>
          <a:prstGeom prst="rect">
            <a:avLst/>
          </a:prstGeom>
        </p:spPr>
        <p:txBody>
          <a:bodyPr lIns="0" tIns="0" rIns="0" bIns="0">
            <a:noAutofit/>
          </a:bodyPr>
          <a:lstStyle>
            <a:lvl1pPr marL="0" indent="0">
              <a:lnSpc>
                <a:spcPct val="110000"/>
              </a:lnSpc>
              <a:buNone/>
              <a:defRPr sz="1600" b="0" i="0">
                <a:solidFill>
                  <a:srgbClr val="2576B7"/>
                </a:solidFill>
                <a:latin typeface="Exo" panose="020B0604020202020204" charset="0"/>
              </a:defRPr>
            </a:lvl1pPr>
          </a:lstStyle>
          <a:p>
            <a:pPr lvl="0"/>
            <a:r>
              <a:rPr lang="en-US"/>
              <a:t>Observe the Evolution of Quantum Capability</a:t>
            </a:r>
          </a:p>
        </p:txBody>
      </p:sp>
      <p:sp>
        <p:nvSpPr>
          <p:cNvPr id="17" name="Title 1">
            <a:extLst>
              <a:ext uri="{FF2B5EF4-FFF2-40B4-BE49-F238E27FC236}">
                <a16:creationId xmlns:a16="http://schemas.microsoft.com/office/drawing/2014/main" id="{0E684A7A-566C-524F-9059-7AED86894B10}"/>
              </a:ext>
            </a:extLst>
          </p:cNvPr>
          <p:cNvSpPr>
            <a:spLocks noGrp="1"/>
          </p:cNvSpPr>
          <p:nvPr>
            <p:ph type="title" hasCustomPrompt="1"/>
          </p:nvPr>
        </p:nvSpPr>
        <p:spPr>
          <a:xfrm>
            <a:off x="354107" y="530020"/>
            <a:ext cx="2528793" cy="1655967"/>
          </a:xfrm>
        </p:spPr>
        <p:txBody>
          <a:bodyPr>
            <a:noAutofit/>
          </a:bodyPr>
          <a:lstStyle>
            <a:lvl1pPr>
              <a:defRPr>
                <a:solidFill>
                  <a:schemeClr val="bg1"/>
                </a:solidFill>
              </a:defRPr>
            </a:lvl1pPr>
          </a:lstStyle>
          <a:p>
            <a:r>
              <a:rPr lang="en-US"/>
              <a:t>Related Info-Tech</a:t>
            </a:r>
            <a:br>
              <a:rPr lang="en-US"/>
            </a:br>
            <a:r>
              <a:rPr lang="en-US"/>
              <a:t>Research</a:t>
            </a:r>
          </a:p>
        </p:txBody>
      </p:sp>
      <p:sp>
        <p:nvSpPr>
          <p:cNvPr id="20" name="Text Placeholder 4">
            <a:extLst>
              <a:ext uri="{FF2B5EF4-FFF2-40B4-BE49-F238E27FC236}">
                <a16:creationId xmlns:a16="http://schemas.microsoft.com/office/drawing/2014/main" id="{601906B8-F10B-5344-931F-79A91218159A}"/>
              </a:ext>
            </a:extLst>
          </p:cNvPr>
          <p:cNvSpPr>
            <a:spLocks noGrp="1"/>
          </p:cNvSpPr>
          <p:nvPr>
            <p:ph type="body" sz="quarter" idx="33"/>
          </p:nvPr>
        </p:nvSpPr>
        <p:spPr>
          <a:xfrm>
            <a:off x="3654167" y="3518409"/>
            <a:ext cx="2551371" cy="2361396"/>
          </a:xfrm>
          <a:prstGeom prst="rect">
            <a:avLst/>
          </a:prstGeom>
        </p:spPr>
        <p:txBody>
          <a:bodyPr lIns="0" tIns="0" rIns="0" bIns="0" numCol="1" spcCol="292608"/>
          <a:lstStyle>
            <a:lvl1pPr marL="179388" indent="-179388">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4">
            <a:extLst>
              <a:ext uri="{FF2B5EF4-FFF2-40B4-BE49-F238E27FC236}">
                <a16:creationId xmlns:a16="http://schemas.microsoft.com/office/drawing/2014/main" id="{7CDAC451-E2DC-5E43-8A65-BDD2C214A4E3}"/>
              </a:ext>
            </a:extLst>
          </p:cNvPr>
          <p:cNvSpPr>
            <a:spLocks noGrp="1"/>
          </p:cNvSpPr>
          <p:nvPr>
            <p:ph type="body" sz="quarter" idx="34"/>
          </p:nvPr>
        </p:nvSpPr>
        <p:spPr>
          <a:xfrm>
            <a:off x="6477794" y="3518409"/>
            <a:ext cx="2551371" cy="2361396"/>
          </a:xfrm>
          <a:prstGeom prst="rect">
            <a:avLst/>
          </a:prstGeom>
        </p:spPr>
        <p:txBody>
          <a:bodyPr lIns="0" tIns="0" rIns="0" bIns="0" numCol="1" spcCol="292608"/>
          <a:lstStyle>
            <a:lvl1pPr marL="179388" indent="-179388">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4">
            <a:extLst>
              <a:ext uri="{FF2B5EF4-FFF2-40B4-BE49-F238E27FC236}">
                <a16:creationId xmlns:a16="http://schemas.microsoft.com/office/drawing/2014/main" id="{20852FC8-6DA5-4540-982F-D5CBC2F29FE2}"/>
              </a:ext>
            </a:extLst>
          </p:cNvPr>
          <p:cNvSpPr>
            <a:spLocks noGrp="1"/>
          </p:cNvSpPr>
          <p:nvPr>
            <p:ph type="body" sz="quarter" idx="35"/>
          </p:nvPr>
        </p:nvSpPr>
        <p:spPr>
          <a:xfrm>
            <a:off x="9297194" y="3518409"/>
            <a:ext cx="2551371" cy="2361396"/>
          </a:xfrm>
          <a:prstGeom prst="rect">
            <a:avLst/>
          </a:prstGeom>
        </p:spPr>
        <p:txBody>
          <a:bodyPr lIns="0" tIns="0" rIns="0" bIns="0" numCol="1" spcCol="292608"/>
          <a:lstStyle>
            <a:lvl1pPr marL="179388" indent="-179388">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64590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ibliograph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64A327A-EE11-AC48-BC31-DE279A6E652A}"/>
              </a:ext>
            </a:extLst>
          </p:cNvPr>
          <p:cNvSpPr>
            <a:spLocks noGrp="1"/>
          </p:cNvSpPr>
          <p:nvPr>
            <p:ph type="title" hasCustomPrompt="1"/>
          </p:nvPr>
        </p:nvSpPr>
        <p:spPr>
          <a:xfrm>
            <a:off x="354106" y="530021"/>
            <a:ext cx="6713321" cy="1130188"/>
          </a:xfrm>
        </p:spPr>
        <p:txBody>
          <a:bodyPr>
            <a:noAutofit/>
          </a:bodyPr>
          <a:lstStyle>
            <a:lvl1pPr>
              <a:defRPr>
                <a:solidFill>
                  <a:srgbClr val="2576B7"/>
                </a:solidFill>
              </a:defRPr>
            </a:lvl1pPr>
          </a:lstStyle>
          <a:p>
            <a:r>
              <a:rPr lang="en-US"/>
              <a:t>Bibliography</a:t>
            </a:r>
          </a:p>
        </p:txBody>
      </p:sp>
      <p:sp>
        <p:nvSpPr>
          <p:cNvPr id="7" name="Text Placeholder 10">
            <a:extLst>
              <a:ext uri="{FF2B5EF4-FFF2-40B4-BE49-F238E27FC236}">
                <a16:creationId xmlns:a16="http://schemas.microsoft.com/office/drawing/2014/main" id="{F31CD5B0-F94C-7D4D-97FF-D8D98F6F0C8E}"/>
              </a:ext>
            </a:extLst>
          </p:cNvPr>
          <p:cNvSpPr>
            <a:spLocks noGrp="1"/>
          </p:cNvSpPr>
          <p:nvPr>
            <p:ph type="body" sz="quarter" idx="13" hasCustomPrompt="1"/>
          </p:nvPr>
        </p:nvSpPr>
        <p:spPr>
          <a:xfrm>
            <a:off x="381794" y="1552498"/>
            <a:ext cx="5477732" cy="4503847"/>
          </a:xfrm>
          <a:prstGeom prst="rect">
            <a:avLst/>
          </a:prstGeom>
        </p:spPr>
        <p:txBody>
          <a:bodyPr lIns="0" tIns="0" rIns="0" bIns="0">
            <a:noAutofit/>
          </a:bodyPr>
          <a:lstStyle>
            <a:lvl1pPr marL="179388" marR="182520" indent="-179388" algn="l">
              <a:lnSpc>
                <a:spcPct val="110000"/>
              </a:lnSpc>
              <a:spcBef>
                <a:spcPts val="3"/>
              </a:spcBef>
              <a:spcAft>
                <a:spcPts val="1200"/>
              </a:spcAft>
              <a:buFont typeface="Arial" panose="020B0604020202020204" pitchFamily="34" charset="0"/>
              <a:buChar char="•"/>
              <a:tabLst/>
              <a:defRPr sz="1600" baseline="0">
                <a:solidFill>
                  <a:srgbClr val="2576B7"/>
                </a:solidFill>
                <a:latin typeface="Roboto Condensed Light" panose="02000000000000000000" pitchFamily="2" charset="0"/>
              </a:defRPr>
            </a:lvl1pPr>
          </a:lstStyle>
          <a:p>
            <a:pPr marL="7701" marR="242975" indent="0" algn="l">
              <a:lnSpc>
                <a:spcPct val="110000"/>
              </a:lnSpc>
              <a:spcBef>
                <a:spcPts val="55"/>
              </a:spcBef>
              <a:spcAft>
                <a:spcPts val="1200"/>
              </a:spcAft>
              <a:buFont typeface="Arial" panose="020B0604020202020204" pitchFamily="34" charset="0"/>
              <a:buNone/>
            </a:pPr>
            <a:r>
              <a:rPr lang="en-CA" sz="1200" spc="-30" err="1">
                <a:solidFill>
                  <a:srgbClr val="000000"/>
                </a:solidFill>
                <a:latin typeface="Roboto Condensed Light" panose="02000000000000000000" pitchFamily="2" charset="0"/>
                <a:cs typeface="Arial Narrow"/>
              </a:rPr>
              <a:t>Bersin</a:t>
            </a:r>
            <a:r>
              <a:rPr lang="en-CA" sz="1200" spc="-30">
                <a:solidFill>
                  <a:srgbClr val="000000"/>
                </a:solidFill>
                <a:latin typeface="Roboto Condensed Light" panose="02000000000000000000" pitchFamily="2" charset="0"/>
                <a:cs typeface="Arial Narrow"/>
              </a:rPr>
              <a:t>,</a:t>
            </a:r>
            <a:r>
              <a:rPr lang="en-CA" sz="1200" spc="-64">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Josh.</a:t>
            </a:r>
            <a:r>
              <a:rPr lang="en-CA" sz="1200" spc="-64">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“Time</a:t>
            </a:r>
            <a:r>
              <a:rPr lang="en-CA" sz="1200" spc="-64">
                <a:solidFill>
                  <a:srgbClr val="000000"/>
                </a:solidFill>
                <a:latin typeface="Roboto Condensed Light" panose="02000000000000000000" pitchFamily="2" charset="0"/>
                <a:cs typeface="Arial Narrow"/>
              </a:rPr>
              <a:t> </a:t>
            </a:r>
            <a:r>
              <a:rPr lang="en-CA" sz="1200" spc="-18">
                <a:solidFill>
                  <a:srgbClr val="000000"/>
                </a:solidFill>
                <a:latin typeface="Roboto Condensed Light" panose="02000000000000000000" pitchFamily="2" charset="0"/>
                <a:cs typeface="Arial Narrow"/>
              </a:rPr>
              <a:t>to</a:t>
            </a:r>
            <a:r>
              <a:rPr lang="en-CA" sz="1200" spc="-64">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Scrap</a:t>
            </a:r>
            <a:r>
              <a:rPr lang="en-CA" sz="1200" spc="-64">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Performance</a:t>
            </a:r>
            <a:r>
              <a:rPr lang="en-CA" sz="1200" spc="-121">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Appraisals?”</a:t>
            </a:r>
            <a:r>
              <a:rPr lang="en-CA" sz="1200" spc="-64">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Forbes</a:t>
            </a:r>
            <a:r>
              <a:rPr lang="en-CA" sz="1200" spc="-61">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Magazine.</a:t>
            </a:r>
            <a:r>
              <a:rPr lang="en-CA" sz="1200" spc="-64">
                <a:solidFill>
                  <a:srgbClr val="000000"/>
                </a:solidFill>
                <a:latin typeface="Roboto Condensed Light" panose="02000000000000000000" pitchFamily="2" charset="0"/>
                <a:cs typeface="Arial Narrow"/>
              </a:rPr>
              <a:t> </a:t>
            </a:r>
            <a:r>
              <a:rPr lang="en-CA" sz="1200" spc="-3">
                <a:solidFill>
                  <a:srgbClr val="000000"/>
                </a:solidFill>
                <a:latin typeface="Roboto Condensed Light" panose="02000000000000000000" pitchFamily="2" charset="0"/>
                <a:cs typeface="Arial Narrow"/>
              </a:rPr>
              <a:t>5</a:t>
            </a:r>
            <a:r>
              <a:rPr lang="en-CA" sz="1200" spc="-64">
                <a:solidFill>
                  <a:srgbClr val="000000"/>
                </a:solidFill>
                <a:latin typeface="Roboto Condensed Light" panose="02000000000000000000" pitchFamily="2" charset="0"/>
                <a:cs typeface="Arial Narrow"/>
              </a:rPr>
              <a:t> </a:t>
            </a:r>
            <a:r>
              <a:rPr lang="en-CA" sz="1200" spc="-27">
                <a:solidFill>
                  <a:srgbClr val="000000"/>
                </a:solidFill>
                <a:latin typeface="Roboto Condensed Light" panose="02000000000000000000" pitchFamily="2" charset="0"/>
                <a:cs typeface="Arial Narrow"/>
              </a:rPr>
              <a:t>June</a:t>
            </a:r>
            <a:r>
              <a:rPr lang="en-CA" sz="1200" spc="-64">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2013.</a:t>
            </a:r>
            <a:r>
              <a:rPr lang="en-CA" sz="1200" spc="-64">
                <a:solidFill>
                  <a:srgbClr val="000000"/>
                </a:solidFill>
                <a:latin typeface="Roboto Condensed Light" panose="02000000000000000000" pitchFamily="2" charset="0"/>
                <a:cs typeface="Arial Narrow"/>
              </a:rPr>
              <a:t> </a:t>
            </a:r>
            <a:r>
              <a:rPr lang="en-CA" sz="1200" spc="-42">
                <a:solidFill>
                  <a:srgbClr val="000000"/>
                </a:solidFill>
                <a:latin typeface="Roboto Condensed Light" panose="02000000000000000000" pitchFamily="2" charset="0"/>
                <a:cs typeface="Arial Narrow"/>
              </a:rPr>
              <a:t>Web.  </a:t>
            </a:r>
            <a:r>
              <a:rPr lang="en-CA" sz="1200" spc="-21">
                <a:solidFill>
                  <a:srgbClr val="000000"/>
                </a:solidFill>
                <a:latin typeface="Roboto Condensed Light" panose="02000000000000000000" pitchFamily="2" charset="0"/>
                <a:cs typeface="Arial Narrow"/>
              </a:rPr>
              <a:t>30 </a:t>
            </a:r>
            <a:r>
              <a:rPr lang="en-CA" sz="1200" spc="-24">
                <a:solidFill>
                  <a:srgbClr val="000000"/>
                </a:solidFill>
                <a:latin typeface="Roboto Condensed Light" panose="02000000000000000000" pitchFamily="2" charset="0"/>
                <a:cs typeface="Arial Narrow"/>
              </a:rPr>
              <a:t>Oct </a:t>
            </a:r>
            <a:r>
              <a:rPr lang="en-CA" sz="1200" spc="-30">
                <a:solidFill>
                  <a:srgbClr val="000000"/>
                </a:solidFill>
                <a:latin typeface="Roboto Condensed Light" panose="02000000000000000000" pitchFamily="2" charset="0"/>
                <a:cs typeface="Arial Narrow"/>
              </a:rPr>
              <a:t>2013. </a:t>
            </a:r>
            <a:r>
              <a:rPr lang="en-CA" sz="1200" spc="-36">
                <a:solidFill>
                  <a:srgbClr val="2576B7"/>
                </a:solidFill>
                <a:latin typeface="Roboto Condensed Light" panose="02000000000000000000" pitchFamily="2" charset="0"/>
                <a:cs typeface="Arial Narrow"/>
                <a:hlinkClick r:id="rId2">
                  <a:extLst>
                    <a:ext uri="{A12FA001-AC4F-418D-AE19-62706E023703}">
                      <ahyp:hlinkClr xmlns:ahyp="http://schemas.microsoft.com/office/drawing/2018/hyperlinkcolor" val="tx"/>
                    </a:ext>
                  </a:extLst>
                </a:hlinkClick>
              </a:rPr>
              <a:t>&lt;http://www.forbes.com/sites/joshbersin/2013/05/06/time-to-scrap-performance- </a:t>
            </a:r>
            <a:r>
              <a:rPr lang="en-CA" sz="1200" spc="-36">
                <a:solidFill>
                  <a:srgbClr val="2576B7"/>
                </a:solidFill>
                <a:latin typeface="Roboto Condensed Light" panose="02000000000000000000" pitchFamily="2" charset="0"/>
                <a:cs typeface="Arial Narrow"/>
              </a:rPr>
              <a:t> </a:t>
            </a:r>
            <a:r>
              <a:rPr lang="en-CA" sz="1200" spc="-33">
                <a:solidFill>
                  <a:srgbClr val="2576B7"/>
                </a:solidFill>
                <a:latin typeface="Roboto Condensed Light" panose="02000000000000000000" pitchFamily="2" charset="0"/>
                <a:cs typeface="Arial Narrow"/>
              </a:rPr>
              <a:t>appraisals/&gt;.</a:t>
            </a:r>
            <a:endParaRPr lang="en-CA" sz="1200" spc="0">
              <a:solidFill>
                <a:srgbClr val="2576B7"/>
              </a:solidFill>
              <a:latin typeface="Roboto Condensed Light" panose="02000000000000000000" pitchFamily="2" charset="0"/>
              <a:cs typeface="Times New Roman"/>
            </a:endParaRPr>
          </a:p>
          <a:p>
            <a:pPr marL="7701" marR="242975" indent="0" algn="l">
              <a:lnSpc>
                <a:spcPct val="110000"/>
              </a:lnSpc>
              <a:spcBef>
                <a:spcPts val="55"/>
              </a:spcBef>
              <a:spcAft>
                <a:spcPts val="1200"/>
              </a:spcAft>
              <a:buFont typeface="Arial" panose="020B0604020202020204" pitchFamily="34" charset="0"/>
              <a:buNone/>
            </a:pPr>
            <a:r>
              <a:rPr lang="en-CA" sz="1200" spc="-30">
                <a:solidFill>
                  <a:srgbClr val="000000"/>
                </a:solidFill>
                <a:latin typeface="Roboto Condensed Light" panose="02000000000000000000" pitchFamily="2" charset="0"/>
                <a:cs typeface="Arial Narrow"/>
              </a:rPr>
              <a:t>Cheese,</a:t>
            </a:r>
            <a:r>
              <a:rPr lang="en-CA" sz="1200" spc="-67">
                <a:solidFill>
                  <a:srgbClr val="000000"/>
                </a:solidFill>
                <a:latin typeface="Roboto Condensed Light" panose="02000000000000000000" pitchFamily="2" charset="0"/>
                <a:cs typeface="Arial Narrow"/>
              </a:rPr>
              <a:t> </a:t>
            </a:r>
            <a:r>
              <a:rPr lang="en-CA" sz="1200" spc="-39">
                <a:solidFill>
                  <a:srgbClr val="000000"/>
                </a:solidFill>
                <a:latin typeface="Roboto Condensed Light" panose="02000000000000000000" pitchFamily="2" charset="0"/>
                <a:cs typeface="Arial Narrow"/>
              </a:rPr>
              <a:t>Peter,</a:t>
            </a:r>
            <a:r>
              <a:rPr lang="en-CA" sz="1200" spc="-64">
                <a:solidFill>
                  <a:srgbClr val="000000"/>
                </a:solidFill>
                <a:latin typeface="Roboto Condensed Light" panose="02000000000000000000" pitchFamily="2" charset="0"/>
                <a:cs typeface="Arial Narrow"/>
              </a:rPr>
              <a:t> </a:t>
            </a:r>
            <a:r>
              <a:rPr lang="en-CA" sz="1200" spc="-18">
                <a:solidFill>
                  <a:srgbClr val="000000"/>
                </a:solidFill>
                <a:latin typeface="Roboto Condensed Light" panose="02000000000000000000" pitchFamily="2" charset="0"/>
                <a:cs typeface="Arial Narrow"/>
              </a:rPr>
              <a:t>et</a:t>
            </a:r>
            <a:r>
              <a:rPr lang="en-CA" sz="1200" spc="-64">
                <a:solidFill>
                  <a:srgbClr val="000000"/>
                </a:solidFill>
                <a:latin typeface="Roboto Condensed Light" panose="02000000000000000000" pitchFamily="2" charset="0"/>
                <a:cs typeface="Arial Narrow"/>
              </a:rPr>
              <a:t> </a:t>
            </a:r>
            <a:r>
              <a:rPr lang="en-CA" sz="1200" spc="-24">
                <a:solidFill>
                  <a:srgbClr val="000000"/>
                </a:solidFill>
                <a:latin typeface="Roboto Condensed Light" panose="02000000000000000000" pitchFamily="2" charset="0"/>
                <a:cs typeface="Arial Narrow"/>
              </a:rPr>
              <a:t>al.</a:t>
            </a:r>
            <a:r>
              <a:rPr lang="en-CA" sz="1200" spc="-64">
                <a:solidFill>
                  <a:srgbClr val="000000"/>
                </a:solidFill>
                <a:latin typeface="Roboto Condensed Light" panose="02000000000000000000" pitchFamily="2" charset="0"/>
                <a:cs typeface="Arial Narrow"/>
              </a:rPr>
              <a:t> </a:t>
            </a:r>
            <a:r>
              <a:rPr lang="en-CA" sz="1200" spc="-3">
                <a:solidFill>
                  <a:srgbClr val="000000"/>
                </a:solidFill>
                <a:latin typeface="Roboto Condensed Light" panose="02000000000000000000" pitchFamily="2" charset="0"/>
                <a:cs typeface="Arial Narrow"/>
              </a:rPr>
              <a:t>“</a:t>
            </a:r>
            <a:r>
              <a:rPr lang="en-CA" sz="1200" spc="-64">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Creating</a:t>
            </a:r>
            <a:r>
              <a:rPr lang="en-CA" sz="1200" spc="-64">
                <a:solidFill>
                  <a:srgbClr val="000000"/>
                </a:solidFill>
                <a:latin typeface="Roboto Condensed Light" panose="02000000000000000000" pitchFamily="2" charset="0"/>
                <a:cs typeface="Arial Narrow"/>
              </a:rPr>
              <a:t> </a:t>
            </a:r>
            <a:r>
              <a:rPr lang="en-CA" sz="1200" spc="-21">
                <a:solidFill>
                  <a:srgbClr val="000000"/>
                </a:solidFill>
                <a:latin typeface="Roboto Condensed Light" panose="02000000000000000000" pitchFamily="2" charset="0"/>
                <a:cs typeface="Arial Narrow"/>
              </a:rPr>
              <a:t>an</a:t>
            </a:r>
            <a:r>
              <a:rPr lang="en-CA" sz="1200" spc="-127">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Agile</a:t>
            </a:r>
            <a:r>
              <a:rPr lang="en-CA" sz="1200" spc="-64">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Organization.”</a:t>
            </a:r>
            <a:r>
              <a:rPr lang="en-CA" sz="1200" spc="-124">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Accenture.</a:t>
            </a:r>
            <a:r>
              <a:rPr lang="en-CA" sz="1200" spc="-64">
                <a:solidFill>
                  <a:srgbClr val="000000"/>
                </a:solidFill>
                <a:latin typeface="Roboto Condensed Light" panose="02000000000000000000" pitchFamily="2" charset="0"/>
                <a:cs typeface="Arial Narrow"/>
              </a:rPr>
              <a:t> </a:t>
            </a:r>
            <a:r>
              <a:rPr lang="en-CA" sz="1200" spc="-27">
                <a:solidFill>
                  <a:srgbClr val="000000"/>
                </a:solidFill>
                <a:latin typeface="Roboto Condensed Light" panose="02000000000000000000" pitchFamily="2" charset="0"/>
                <a:cs typeface="Arial Narrow"/>
              </a:rPr>
              <a:t>Oct.</a:t>
            </a:r>
            <a:r>
              <a:rPr lang="en-CA" sz="1200" spc="-67">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2009.</a:t>
            </a:r>
            <a:r>
              <a:rPr lang="en-CA" sz="1200" spc="-64">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Web.</a:t>
            </a:r>
            <a:r>
              <a:rPr lang="en-CA" sz="1200" spc="-64">
                <a:solidFill>
                  <a:srgbClr val="000000"/>
                </a:solidFill>
                <a:latin typeface="Roboto Condensed Light" panose="02000000000000000000" pitchFamily="2" charset="0"/>
                <a:cs typeface="Arial Narrow"/>
              </a:rPr>
              <a:t> </a:t>
            </a:r>
            <a:r>
              <a:rPr lang="en-CA" sz="1200" spc="-49">
                <a:solidFill>
                  <a:srgbClr val="000000"/>
                </a:solidFill>
                <a:latin typeface="Roboto Condensed Light" panose="02000000000000000000" pitchFamily="2" charset="0"/>
                <a:cs typeface="Arial Narrow"/>
              </a:rPr>
              <a:t>Nov.</a:t>
            </a:r>
            <a:r>
              <a:rPr lang="en-CA" sz="1200" spc="-64">
                <a:solidFill>
                  <a:srgbClr val="000000"/>
                </a:solidFill>
                <a:latin typeface="Roboto Condensed Light" panose="02000000000000000000" pitchFamily="2" charset="0"/>
                <a:cs typeface="Arial Narrow"/>
              </a:rPr>
              <a:t> </a:t>
            </a:r>
            <a:r>
              <a:rPr lang="en-CA" sz="1200" spc="-36">
                <a:solidFill>
                  <a:srgbClr val="000000"/>
                </a:solidFill>
                <a:latin typeface="Roboto Condensed Light" panose="02000000000000000000" pitchFamily="2" charset="0"/>
                <a:cs typeface="Arial Narrow"/>
              </a:rPr>
              <a:t>2013.</a:t>
            </a:r>
            <a:br>
              <a:rPr lang="en-CA" sz="1200" spc="0">
                <a:solidFill>
                  <a:srgbClr val="000000"/>
                </a:solidFill>
                <a:latin typeface="Roboto Condensed Light" panose="02000000000000000000" pitchFamily="2" charset="0"/>
                <a:cs typeface="Arial Narrow"/>
              </a:rPr>
            </a:br>
            <a:r>
              <a:rPr lang="en-CA" sz="1200" spc="-36">
                <a:solidFill>
                  <a:srgbClr val="2576B7"/>
                </a:solidFill>
                <a:latin typeface="Roboto Condensed Light" panose="02000000000000000000" pitchFamily="2" charset="0"/>
                <a:cs typeface="Arial Narrow"/>
                <a:hlinkClick r:id="rId3">
                  <a:extLst>
                    <a:ext uri="{A12FA001-AC4F-418D-AE19-62706E023703}">
                      <ahyp:hlinkClr xmlns:ahyp="http://schemas.microsoft.com/office/drawing/2018/hyperlinkcolor" val="tx"/>
                    </a:ext>
                  </a:extLst>
                </a:hlinkClick>
              </a:rPr>
              <a:t>&lt;http://www.accenture.com/SiteCollectionDocuments/PDF/OutlookPDF_AgileOrganization_02. </a:t>
            </a:r>
            <a:r>
              <a:rPr lang="en-CA" sz="1200" spc="-36">
                <a:solidFill>
                  <a:srgbClr val="2576B7"/>
                </a:solidFill>
                <a:latin typeface="Roboto Condensed Light" panose="02000000000000000000" pitchFamily="2" charset="0"/>
                <a:cs typeface="Arial Narrow"/>
              </a:rPr>
              <a:t> </a:t>
            </a:r>
            <a:r>
              <a:rPr lang="en-CA" sz="1200" spc="-30">
                <a:solidFill>
                  <a:srgbClr val="2576B7"/>
                </a:solidFill>
                <a:latin typeface="Roboto Condensed Light" panose="02000000000000000000" pitchFamily="2" charset="0"/>
                <a:cs typeface="Arial Narrow"/>
              </a:rPr>
              <a:t>pdf&gt;.</a:t>
            </a:r>
            <a:endParaRPr lang="en-CA" sz="1200" spc="0">
              <a:solidFill>
                <a:srgbClr val="2576B7"/>
              </a:solidFill>
              <a:latin typeface="Roboto Condensed Light" panose="02000000000000000000" pitchFamily="2" charset="0"/>
              <a:cs typeface="Times New Roman"/>
            </a:endParaRPr>
          </a:p>
          <a:p>
            <a:pPr marL="7701" marR="242975" indent="0" algn="l">
              <a:lnSpc>
                <a:spcPct val="110000"/>
              </a:lnSpc>
              <a:spcBef>
                <a:spcPts val="55"/>
              </a:spcBef>
              <a:spcAft>
                <a:spcPts val="1200"/>
              </a:spcAft>
              <a:buFont typeface="Arial" panose="020B0604020202020204" pitchFamily="34" charset="0"/>
              <a:buNone/>
            </a:pPr>
            <a:r>
              <a:rPr lang="en-CA" sz="1200" spc="-30" err="1">
                <a:solidFill>
                  <a:srgbClr val="000000"/>
                </a:solidFill>
                <a:latin typeface="Roboto Condensed Light" panose="02000000000000000000" pitchFamily="2" charset="0"/>
                <a:cs typeface="Arial Narrow"/>
              </a:rPr>
              <a:t>Croxon</a:t>
            </a:r>
            <a:r>
              <a:rPr lang="en-CA" sz="1200" spc="-30">
                <a:solidFill>
                  <a:srgbClr val="000000"/>
                </a:solidFill>
                <a:latin typeface="Roboto Condensed Light" panose="02000000000000000000" pitchFamily="2" charset="0"/>
                <a:cs typeface="Arial Narrow"/>
              </a:rPr>
              <a:t>,</a:t>
            </a:r>
            <a:r>
              <a:rPr lang="en-CA" sz="1200" spc="-67">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Bruce</a:t>
            </a:r>
            <a:r>
              <a:rPr lang="en-CA" sz="1200" spc="-67">
                <a:solidFill>
                  <a:srgbClr val="000000"/>
                </a:solidFill>
                <a:latin typeface="Roboto Condensed Light" panose="02000000000000000000" pitchFamily="2" charset="0"/>
                <a:cs typeface="Arial Narrow"/>
              </a:rPr>
              <a:t> </a:t>
            </a:r>
            <a:r>
              <a:rPr lang="en-CA" sz="1200" spc="-18">
                <a:solidFill>
                  <a:srgbClr val="000000"/>
                </a:solidFill>
                <a:latin typeface="Roboto Condensed Light" panose="02000000000000000000" pitchFamily="2" charset="0"/>
                <a:cs typeface="Arial Narrow"/>
              </a:rPr>
              <a:t>et</a:t>
            </a:r>
            <a:r>
              <a:rPr lang="en-CA" sz="1200" spc="-64">
                <a:solidFill>
                  <a:srgbClr val="000000"/>
                </a:solidFill>
                <a:latin typeface="Roboto Condensed Light" panose="02000000000000000000" pitchFamily="2" charset="0"/>
                <a:cs typeface="Arial Narrow"/>
              </a:rPr>
              <a:t> </a:t>
            </a:r>
            <a:r>
              <a:rPr lang="en-CA" sz="1200" spc="-24">
                <a:solidFill>
                  <a:srgbClr val="000000"/>
                </a:solidFill>
                <a:latin typeface="Roboto Condensed Light" panose="02000000000000000000" pitchFamily="2" charset="0"/>
                <a:cs typeface="Arial Narrow"/>
              </a:rPr>
              <a:t>al.</a:t>
            </a:r>
            <a:r>
              <a:rPr lang="en-CA" sz="1200" spc="-67">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“Dinner</a:t>
            </a:r>
            <a:r>
              <a:rPr lang="en-CA" sz="1200" spc="-67">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Series:</a:t>
            </a:r>
            <a:r>
              <a:rPr lang="en-CA" sz="1200" spc="-64">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Performance</a:t>
            </a:r>
            <a:r>
              <a:rPr lang="en-CA" sz="1200" spc="-67">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Management</a:t>
            </a:r>
            <a:r>
              <a:rPr lang="en-CA" sz="1200" spc="-64">
                <a:solidFill>
                  <a:srgbClr val="000000"/>
                </a:solidFill>
                <a:latin typeface="Roboto Condensed Light" panose="02000000000000000000" pitchFamily="2" charset="0"/>
                <a:cs typeface="Arial Narrow"/>
              </a:rPr>
              <a:t> </a:t>
            </a:r>
            <a:r>
              <a:rPr lang="en-CA" sz="1200" spc="-27">
                <a:solidFill>
                  <a:srgbClr val="000000"/>
                </a:solidFill>
                <a:latin typeface="Roboto Condensed Light" panose="02000000000000000000" pitchFamily="2" charset="0"/>
                <a:cs typeface="Arial Narrow"/>
              </a:rPr>
              <a:t>with</a:t>
            </a:r>
            <a:r>
              <a:rPr lang="en-CA" sz="1200" spc="-67">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Bruce</a:t>
            </a:r>
            <a:r>
              <a:rPr lang="en-CA" sz="1200" spc="-67">
                <a:solidFill>
                  <a:srgbClr val="000000"/>
                </a:solidFill>
                <a:latin typeface="Roboto Condensed Light" panose="02000000000000000000" pitchFamily="2" charset="0"/>
                <a:cs typeface="Arial Narrow"/>
              </a:rPr>
              <a:t> </a:t>
            </a:r>
            <a:r>
              <a:rPr lang="en-CA" sz="1200" spc="-30" err="1">
                <a:solidFill>
                  <a:srgbClr val="000000"/>
                </a:solidFill>
                <a:latin typeface="Roboto Condensed Light" panose="02000000000000000000" pitchFamily="2" charset="0"/>
                <a:cs typeface="Arial Narrow"/>
              </a:rPr>
              <a:t>Croxon</a:t>
            </a:r>
            <a:r>
              <a:rPr lang="en-CA" sz="1200" spc="-64">
                <a:solidFill>
                  <a:srgbClr val="000000"/>
                </a:solidFill>
                <a:latin typeface="Roboto Condensed Light" panose="02000000000000000000" pitchFamily="2" charset="0"/>
                <a:cs typeface="Arial Narrow"/>
              </a:rPr>
              <a:t> </a:t>
            </a:r>
            <a:r>
              <a:rPr lang="en-CA" sz="1200" spc="-27">
                <a:solidFill>
                  <a:srgbClr val="000000"/>
                </a:solidFill>
                <a:latin typeface="Roboto Condensed Light" panose="02000000000000000000" pitchFamily="2" charset="0"/>
                <a:cs typeface="Arial Narrow"/>
              </a:rPr>
              <a:t>from</a:t>
            </a:r>
            <a:r>
              <a:rPr lang="en-CA" sz="1200" spc="-67">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CBC’s  ‘Dragon’s </a:t>
            </a:r>
            <a:r>
              <a:rPr lang="en-CA" sz="1200" spc="-30">
                <a:solidFill>
                  <a:srgbClr val="000000"/>
                </a:solidFill>
                <a:latin typeface="Roboto Condensed Light" panose="02000000000000000000" pitchFamily="2" charset="0"/>
                <a:cs typeface="Arial Narrow"/>
              </a:rPr>
              <a:t>Den’” </a:t>
            </a:r>
            <a:r>
              <a:rPr lang="en-CA" sz="1200" spc="-49">
                <a:solidFill>
                  <a:srgbClr val="000000"/>
                </a:solidFill>
                <a:latin typeface="Roboto Condensed Light" panose="02000000000000000000" pitchFamily="2" charset="0"/>
                <a:cs typeface="Arial Narrow"/>
              </a:rPr>
              <a:t>HRPA Toronto </a:t>
            </a:r>
            <a:r>
              <a:rPr lang="en-CA" sz="1200" spc="-39">
                <a:solidFill>
                  <a:srgbClr val="000000"/>
                </a:solidFill>
                <a:latin typeface="Roboto Condensed Light" panose="02000000000000000000" pitchFamily="2" charset="0"/>
                <a:cs typeface="Arial Narrow"/>
              </a:rPr>
              <a:t>Chapter. </a:t>
            </a:r>
            <a:r>
              <a:rPr lang="en-CA" sz="1200" spc="-33">
                <a:solidFill>
                  <a:srgbClr val="000000"/>
                </a:solidFill>
                <a:latin typeface="Roboto Condensed Light" panose="02000000000000000000" pitchFamily="2" charset="0"/>
                <a:cs typeface="Arial Narrow"/>
              </a:rPr>
              <a:t>Sheraton </a:t>
            </a:r>
            <a:r>
              <a:rPr lang="en-CA" sz="1200" spc="-30">
                <a:solidFill>
                  <a:srgbClr val="000000"/>
                </a:solidFill>
                <a:latin typeface="Roboto Condensed Light" panose="02000000000000000000" pitchFamily="2" charset="0"/>
                <a:cs typeface="Arial Narrow"/>
              </a:rPr>
              <a:t>Hotel, </a:t>
            </a:r>
            <a:r>
              <a:rPr lang="en-CA" sz="1200" spc="-45">
                <a:solidFill>
                  <a:srgbClr val="000000"/>
                </a:solidFill>
                <a:latin typeface="Roboto Condensed Light" panose="02000000000000000000" pitchFamily="2" charset="0"/>
                <a:cs typeface="Arial Narrow"/>
              </a:rPr>
              <a:t>Toronto, </a:t>
            </a:r>
            <a:r>
              <a:rPr lang="en-CA" sz="1200" spc="-24">
                <a:solidFill>
                  <a:srgbClr val="000000"/>
                </a:solidFill>
                <a:latin typeface="Roboto Condensed Light" panose="02000000000000000000" pitchFamily="2" charset="0"/>
                <a:cs typeface="Arial Narrow"/>
              </a:rPr>
              <a:t>ON. </a:t>
            </a:r>
            <a:r>
              <a:rPr lang="en-CA" sz="1200" spc="-21">
                <a:solidFill>
                  <a:srgbClr val="000000"/>
                </a:solidFill>
                <a:latin typeface="Roboto Condensed Light" panose="02000000000000000000" pitchFamily="2" charset="0"/>
                <a:cs typeface="Arial Narrow"/>
              </a:rPr>
              <a:t>12 </a:t>
            </a:r>
            <a:r>
              <a:rPr lang="en-CA" sz="1200" spc="-49">
                <a:solidFill>
                  <a:srgbClr val="000000"/>
                </a:solidFill>
                <a:latin typeface="Roboto Condensed Light" panose="02000000000000000000" pitchFamily="2" charset="0"/>
                <a:cs typeface="Arial Narrow"/>
              </a:rPr>
              <a:t>Nov. </a:t>
            </a:r>
            <a:r>
              <a:rPr lang="en-CA" sz="1200" spc="-30">
                <a:solidFill>
                  <a:srgbClr val="000000"/>
                </a:solidFill>
                <a:latin typeface="Roboto Condensed Light" panose="02000000000000000000" pitchFamily="2" charset="0"/>
                <a:cs typeface="Arial Narrow"/>
              </a:rPr>
              <a:t>2013. </a:t>
            </a:r>
            <a:r>
              <a:rPr lang="en-CA" sz="1200" spc="-36">
                <a:solidFill>
                  <a:srgbClr val="000000"/>
                </a:solidFill>
                <a:latin typeface="Roboto Condensed Light" panose="02000000000000000000" pitchFamily="2" charset="0"/>
                <a:cs typeface="Arial Narrow"/>
              </a:rPr>
              <a:t>Panel  discussion.</a:t>
            </a:r>
            <a:endParaRPr lang="en-CA" sz="1200" spc="0">
              <a:solidFill>
                <a:srgbClr val="000000"/>
              </a:solidFill>
              <a:latin typeface="Roboto Condensed Light" panose="02000000000000000000" pitchFamily="2" charset="0"/>
              <a:cs typeface="Times New Roman"/>
            </a:endParaRPr>
          </a:p>
          <a:p>
            <a:pPr marL="7701" marR="182520" indent="0" algn="l">
              <a:lnSpc>
                <a:spcPct val="110000"/>
              </a:lnSpc>
              <a:spcBef>
                <a:spcPts val="3"/>
              </a:spcBef>
              <a:spcAft>
                <a:spcPts val="1200"/>
              </a:spcAft>
              <a:buFont typeface="Arial" panose="020B0604020202020204" pitchFamily="34" charset="0"/>
              <a:buNone/>
            </a:pPr>
            <a:r>
              <a:rPr lang="en-CA" sz="1200" spc="-33" err="1">
                <a:solidFill>
                  <a:srgbClr val="000000"/>
                </a:solidFill>
                <a:latin typeface="Roboto Condensed Light" panose="02000000000000000000" pitchFamily="2" charset="0"/>
                <a:cs typeface="Arial Narrow"/>
              </a:rPr>
              <a:t>Culbert</a:t>
            </a:r>
            <a:r>
              <a:rPr lang="en-CA" sz="1200" spc="-33">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Samuel. </a:t>
            </a:r>
            <a:r>
              <a:rPr lang="en-CA" sz="1200" spc="-24">
                <a:solidFill>
                  <a:srgbClr val="000000"/>
                </a:solidFill>
                <a:latin typeface="Roboto Condensed Light" panose="02000000000000000000" pitchFamily="2" charset="0"/>
                <a:cs typeface="Arial Narrow"/>
              </a:rPr>
              <a:t>“10 </a:t>
            </a:r>
            <a:r>
              <a:rPr lang="en-CA" sz="1200" spc="-33">
                <a:solidFill>
                  <a:srgbClr val="000000"/>
                </a:solidFill>
                <a:latin typeface="Roboto Condensed Light" panose="02000000000000000000" pitchFamily="2" charset="0"/>
                <a:cs typeface="Arial Narrow"/>
              </a:rPr>
              <a:t>Reasons </a:t>
            </a:r>
            <a:r>
              <a:rPr lang="en-CA" sz="1200" spc="-18">
                <a:solidFill>
                  <a:srgbClr val="000000"/>
                </a:solidFill>
                <a:latin typeface="Roboto Condensed Light" panose="02000000000000000000" pitchFamily="2" charset="0"/>
                <a:cs typeface="Arial Narrow"/>
              </a:rPr>
              <a:t>to </a:t>
            </a:r>
            <a:r>
              <a:rPr lang="en-CA" sz="1200" spc="-24">
                <a:solidFill>
                  <a:srgbClr val="000000"/>
                </a:solidFill>
                <a:latin typeface="Roboto Condensed Light" panose="02000000000000000000" pitchFamily="2" charset="0"/>
                <a:cs typeface="Arial Narrow"/>
              </a:rPr>
              <a:t>Get Rid </a:t>
            </a:r>
            <a:r>
              <a:rPr lang="en-CA" sz="1200" spc="-18">
                <a:solidFill>
                  <a:srgbClr val="000000"/>
                </a:solidFill>
                <a:latin typeface="Roboto Condensed Light" panose="02000000000000000000" pitchFamily="2" charset="0"/>
                <a:cs typeface="Arial Narrow"/>
              </a:rPr>
              <a:t>of </a:t>
            </a:r>
            <a:r>
              <a:rPr lang="en-CA" sz="1200" spc="-33">
                <a:solidFill>
                  <a:srgbClr val="000000"/>
                </a:solidFill>
                <a:latin typeface="Roboto Condensed Light" panose="02000000000000000000" pitchFamily="2" charset="0"/>
                <a:cs typeface="Arial Narrow"/>
              </a:rPr>
              <a:t>Performance Reviews.” </a:t>
            </a:r>
            <a:r>
              <a:rPr lang="en-CA" sz="1200" spc="-30">
                <a:solidFill>
                  <a:srgbClr val="000000"/>
                </a:solidFill>
                <a:latin typeface="Roboto Condensed Light" panose="02000000000000000000" pitchFamily="2" charset="0"/>
                <a:cs typeface="Arial Narrow"/>
              </a:rPr>
              <a:t>Huffington </a:t>
            </a:r>
            <a:r>
              <a:rPr lang="en-CA" sz="1200" spc="-27">
                <a:solidFill>
                  <a:srgbClr val="000000"/>
                </a:solidFill>
                <a:latin typeface="Roboto Condensed Light" panose="02000000000000000000" pitchFamily="2" charset="0"/>
                <a:cs typeface="Arial Narrow"/>
              </a:rPr>
              <a:t>Post </a:t>
            </a:r>
            <a:r>
              <a:rPr lang="en-CA" sz="1200" spc="-36">
                <a:solidFill>
                  <a:srgbClr val="000000"/>
                </a:solidFill>
                <a:latin typeface="Roboto Condensed Light" panose="02000000000000000000" pitchFamily="2" charset="0"/>
                <a:cs typeface="Arial Narrow"/>
              </a:rPr>
              <a:t>Business.  </a:t>
            </a:r>
            <a:r>
              <a:rPr lang="en-CA" sz="1200" spc="-21">
                <a:solidFill>
                  <a:srgbClr val="000000"/>
                </a:solidFill>
                <a:latin typeface="Roboto Condensed Light" panose="02000000000000000000" pitchFamily="2" charset="0"/>
                <a:cs typeface="Arial Narrow"/>
              </a:rPr>
              <a:t>18</a:t>
            </a:r>
            <a:r>
              <a:rPr lang="en-CA" sz="1200" spc="-61">
                <a:solidFill>
                  <a:srgbClr val="000000"/>
                </a:solidFill>
                <a:latin typeface="Roboto Condensed Light" panose="02000000000000000000" pitchFamily="2" charset="0"/>
                <a:cs typeface="Arial Narrow"/>
              </a:rPr>
              <a:t> </a:t>
            </a:r>
            <a:r>
              <a:rPr lang="en-CA" sz="1200" spc="-27">
                <a:solidFill>
                  <a:srgbClr val="000000"/>
                </a:solidFill>
                <a:latin typeface="Roboto Condensed Light" panose="02000000000000000000" pitchFamily="2" charset="0"/>
                <a:cs typeface="Arial Narrow"/>
              </a:rPr>
              <a:t>Dec.</a:t>
            </a:r>
            <a:r>
              <a:rPr lang="en-CA" sz="1200" spc="-61">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2012.</a:t>
            </a:r>
            <a:r>
              <a:rPr lang="en-CA" sz="1200" spc="-61">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Web.</a:t>
            </a:r>
            <a:r>
              <a:rPr lang="en-CA" sz="1200" spc="-61">
                <a:solidFill>
                  <a:srgbClr val="000000"/>
                </a:solidFill>
                <a:latin typeface="Roboto Condensed Light" panose="02000000000000000000" pitchFamily="2" charset="0"/>
                <a:cs typeface="Arial Narrow"/>
              </a:rPr>
              <a:t> </a:t>
            </a:r>
            <a:r>
              <a:rPr lang="en-CA" sz="1200" spc="-21">
                <a:solidFill>
                  <a:srgbClr val="000000"/>
                </a:solidFill>
                <a:latin typeface="Roboto Condensed Light" panose="02000000000000000000" pitchFamily="2" charset="0"/>
                <a:cs typeface="Arial Narrow"/>
              </a:rPr>
              <a:t>28</a:t>
            </a:r>
            <a:r>
              <a:rPr lang="en-CA" sz="1200" spc="-61">
                <a:solidFill>
                  <a:srgbClr val="000000"/>
                </a:solidFill>
                <a:latin typeface="Roboto Condensed Light" panose="02000000000000000000" pitchFamily="2" charset="0"/>
                <a:cs typeface="Arial Narrow"/>
              </a:rPr>
              <a:t> </a:t>
            </a:r>
            <a:r>
              <a:rPr lang="en-CA" sz="1200" spc="-27">
                <a:solidFill>
                  <a:srgbClr val="000000"/>
                </a:solidFill>
                <a:latin typeface="Roboto Condensed Light" panose="02000000000000000000" pitchFamily="2" charset="0"/>
                <a:cs typeface="Arial Narrow"/>
              </a:rPr>
              <a:t>Oct.</a:t>
            </a:r>
            <a:r>
              <a:rPr lang="en-CA" sz="1200" spc="-61">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2013</a:t>
            </a:r>
            <a:r>
              <a:rPr lang="en-CA" sz="1200" spc="-30">
                <a:solidFill>
                  <a:srgbClr val="2576B7"/>
                </a:solidFill>
                <a:latin typeface="Roboto Condensed Light" panose="02000000000000000000" pitchFamily="2" charset="0"/>
                <a:cs typeface="Arial Narrow"/>
              </a:rPr>
              <a:t>.</a:t>
            </a:r>
            <a:r>
              <a:rPr lang="en-CA" sz="1200" spc="-58">
                <a:solidFill>
                  <a:srgbClr val="2576B7"/>
                </a:solidFill>
                <a:latin typeface="Roboto Condensed Light" panose="02000000000000000000" pitchFamily="2" charset="0"/>
                <a:cs typeface="Arial Narrow"/>
              </a:rPr>
              <a:t> </a:t>
            </a:r>
            <a:r>
              <a:rPr lang="en-CA" sz="1200" spc="-36">
                <a:solidFill>
                  <a:srgbClr val="2576B7"/>
                </a:solidFill>
                <a:latin typeface="Roboto Condensed Light" panose="02000000000000000000" pitchFamily="2" charset="0"/>
                <a:cs typeface="Arial Narrow"/>
                <a:hlinkClick r:id="rId4">
                  <a:extLst>
                    <a:ext uri="{A12FA001-AC4F-418D-AE19-62706E023703}">
                      <ahyp:hlinkClr xmlns:ahyp="http://schemas.microsoft.com/office/drawing/2018/hyperlinkcolor" val="tx"/>
                    </a:ext>
                  </a:extLst>
                </a:hlinkClick>
              </a:rPr>
              <a:t>&lt;http://www.huffingtonpost.com/samuel-culbert/performance- </a:t>
            </a:r>
            <a:r>
              <a:rPr lang="en-CA" sz="1200" spc="-36">
                <a:solidFill>
                  <a:srgbClr val="2576B7"/>
                </a:solidFill>
                <a:latin typeface="Roboto Condensed Light" panose="02000000000000000000" pitchFamily="2" charset="0"/>
                <a:cs typeface="Arial Narrow"/>
              </a:rPr>
              <a:t> reviews_b_2325104.html&gt;.</a:t>
            </a:r>
            <a:endParaRPr lang="en-CA" sz="1200" spc="0">
              <a:solidFill>
                <a:srgbClr val="2576B7"/>
              </a:solidFill>
              <a:latin typeface="Roboto Condensed Light" panose="02000000000000000000" pitchFamily="2" charset="0"/>
              <a:cs typeface="Times New Roman"/>
            </a:endParaRPr>
          </a:p>
          <a:p>
            <a:pPr marL="7701" marR="182520" indent="0" algn="l">
              <a:lnSpc>
                <a:spcPct val="110000"/>
              </a:lnSpc>
              <a:spcBef>
                <a:spcPts val="3"/>
              </a:spcBef>
              <a:spcAft>
                <a:spcPts val="1200"/>
              </a:spcAft>
              <a:buFont typeface="Arial" panose="020B0604020202020204" pitchFamily="34" charset="0"/>
              <a:buNone/>
            </a:pPr>
            <a:r>
              <a:rPr lang="en-CA" sz="1200" spc="-33">
                <a:solidFill>
                  <a:srgbClr val="000000"/>
                </a:solidFill>
                <a:latin typeface="Roboto Condensed Light" panose="02000000000000000000" pitchFamily="2" charset="0"/>
                <a:cs typeface="Arial Narrow"/>
              </a:rPr>
              <a:t>Denning, </a:t>
            </a:r>
            <a:r>
              <a:rPr lang="en-CA" sz="1200" spc="-30">
                <a:solidFill>
                  <a:srgbClr val="000000"/>
                </a:solidFill>
                <a:latin typeface="Roboto Condensed Light" panose="02000000000000000000" pitchFamily="2" charset="0"/>
                <a:cs typeface="Arial Narrow"/>
              </a:rPr>
              <a:t>Steve. </a:t>
            </a:r>
            <a:r>
              <a:rPr lang="en-CA" sz="1200" spc="-27">
                <a:solidFill>
                  <a:srgbClr val="000000"/>
                </a:solidFill>
                <a:latin typeface="Roboto Condensed Light" panose="02000000000000000000" pitchFamily="2" charset="0"/>
                <a:cs typeface="Arial Narrow"/>
              </a:rPr>
              <a:t>“The Case </a:t>
            </a:r>
            <a:r>
              <a:rPr lang="en-CA" sz="1200" spc="-30">
                <a:solidFill>
                  <a:srgbClr val="000000"/>
                </a:solidFill>
                <a:latin typeface="Roboto Condensed Light" panose="02000000000000000000" pitchFamily="2" charset="0"/>
                <a:cs typeface="Arial Narrow"/>
              </a:rPr>
              <a:t>Against Agile: </a:t>
            </a:r>
            <a:r>
              <a:rPr lang="en-CA" sz="1200" spc="-64">
                <a:solidFill>
                  <a:srgbClr val="000000"/>
                </a:solidFill>
                <a:latin typeface="Roboto Condensed Light" panose="02000000000000000000" pitchFamily="2" charset="0"/>
                <a:cs typeface="Arial Narrow"/>
              </a:rPr>
              <a:t>Ten </a:t>
            </a:r>
            <a:r>
              <a:rPr lang="en-CA" sz="1200" spc="-33">
                <a:solidFill>
                  <a:srgbClr val="000000"/>
                </a:solidFill>
                <a:latin typeface="Roboto Condensed Light" panose="02000000000000000000" pitchFamily="2" charset="0"/>
                <a:cs typeface="Arial Narrow"/>
              </a:rPr>
              <a:t>Perennial Management Objections.” </a:t>
            </a:r>
            <a:r>
              <a:rPr lang="en-CA" sz="1200" spc="-36">
                <a:solidFill>
                  <a:srgbClr val="000000"/>
                </a:solidFill>
                <a:latin typeface="Roboto Condensed Light" panose="02000000000000000000" pitchFamily="2" charset="0"/>
                <a:cs typeface="Arial Narrow"/>
              </a:rPr>
              <a:t>Forbes  </a:t>
            </a:r>
            <a:r>
              <a:rPr lang="en-CA" sz="1200" spc="-33">
                <a:solidFill>
                  <a:srgbClr val="000000"/>
                </a:solidFill>
                <a:latin typeface="Roboto Condensed Light" panose="02000000000000000000" pitchFamily="2" charset="0"/>
                <a:cs typeface="Arial Narrow"/>
              </a:rPr>
              <a:t>Magazine.</a:t>
            </a:r>
            <a:r>
              <a:rPr lang="en-CA" sz="1200" spc="-64">
                <a:solidFill>
                  <a:srgbClr val="000000"/>
                </a:solidFill>
                <a:latin typeface="Roboto Condensed Light" panose="02000000000000000000" pitchFamily="2" charset="0"/>
                <a:cs typeface="Arial Narrow"/>
              </a:rPr>
              <a:t> </a:t>
            </a:r>
            <a:r>
              <a:rPr lang="en-CA" sz="1200" spc="-21">
                <a:solidFill>
                  <a:srgbClr val="000000"/>
                </a:solidFill>
                <a:latin typeface="Roboto Condensed Light" panose="02000000000000000000" pitchFamily="2" charset="0"/>
                <a:cs typeface="Arial Narrow"/>
              </a:rPr>
              <a:t>17</a:t>
            </a:r>
            <a:r>
              <a:rPr lang="en-CA" sz="1200" spc="-124">
                <a:solidFill>
                  <a:srgbClr val="000000"/>
                </a:solidFill>
                <a:latin typeface="Roboto Condensed Light" panose="02000000000000000000" pitchFamily="2" charset="0"/>
                <a:cs typeface="Arial Narrow"/>
              </a:rPr>
              <a:t> </a:t>
            </a:r>
            <a:r>
              <a:rPr lang="en-CA" sz="1200" spc="-42">
                <a:solidFill>
                  <a:srgbClr val="000000"/>
                </a:solidFill>
                <a:latin typeface="Roboto Condensed Light" panose="02000000000000000000" pitchFamily="2" charset="0"/>
                <a:cs typeface="Arial Narrow"/>
              </a:rPr>
              <a:t>Apr.</a:t>
            </a:r>
            <a:r>
              <a:rPr lang="en-CA" sz="1200" spc="-64">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2012.</a:t>
            </a:r>
            <a:r>
              <a:rPr lang="en-CA" sz="1200" spc="-61">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Web.</a:t>
            </a:r>
            <a:r>
              <a:rPr lang="en-CA" sz="1200" spc="-64">
                <a:solidFill>
                  <a:srgbClr val="000000"/>
                </a:solidFill>
                <a:latin typeface="Roboto Condensed Light" panose="02000000000000000000" pitchFamily="2" charset="0"/>
                <a:cs typeface="Arial Narrow"/>
              </a:rPr>
              <a:t> </a:t>
            </a:r>
            <a:r>
              <a:rPr lang="en-CA" sz="1200" spc="-49">
                <a:solidFill>
                  <a:srgbClr val="000000"/>
                </a:solidFill>
                <a:latin typeface="Roboto Condensed Light" panose="02000000000000000000" pitchFamily="2" charset="0"/>
                <a:cs typeface="Arial Narrow"/>
              </a:rPr>
              <a:t>Nov.</a:t>
            </a:r>
            <a:r>
              <a:rPr lang="en-CA" sz="1200" spc="-64">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2013.</a:t>
            </a:r>
            <a:r>
              <a:rPr lang="en-CA" sz="1200" spc="-58">
                <a:solidFill>
                  <a:srgbClr val="000000"/>
                </a:solidFill>
                <a:latin typeface="Roboto Condensed Light" panose="02000000000000000000" pitchFamily="2" charset="0"/>
                <a:cs typeface="Arial Narrow"/>
              </a:rPr>
              <a:t> </a:t>
            </a:r>
            <a:r>
              <a:rPr lang="en-CA" sz="1200" spc="-36">
                <a:solidFill>
                  <a:srgbClr val="2576B7"/>
                </a:solidFill>
                <a:latin typeface="Roboto Condensed Light" panose="02000000000000000000" pitchFamily="2" charset="0"/>
                <a:cs typeface="Arial Narrow"/>
                <a:hlinkClick r:id="rId5">
                  <a:extLst>
                    <a:ext uri="{A12FA001-AC4F-418D-AE19-62706E023703}">
                      <ahyp:hlinkClr xmlns:ahyp="http://schemas.microsoft.com/office/drawing/2018/hyperlinkcolor" val="tx"/>
                    </a:ext>
                  </a:extLst>
                </a:hlinkClick>
              </a:rPr>
              <a:t>&lt;http://www.forbes.com/sites/stevedenning/2012/04/17/ </a:t>
            </a:r>
            <a:r>
              <a:rPr lang="en-CA" sz="1200" spc="-36">
                <a:solidFill>
                  <a:srgbClr val="2576B7"/>
                </a:solidFill>
                <a:latin typeface="Roboto Condensed Light" panose="02000000000000000000" pitchFamily="2" charset="0"/>
                <a:cs typeface="Arial Narrow"/>
              </a:rPr>
              <a:t> </a:t>
            </a:r>
            <a:r>
              <a:rPr lang="en-CA" sz="1200" spc="-36">
                <a:solidFill>
                  <a:srgbClr val="000000"/>
                </a:solidFill>
                <a:latin typeface="Roboto Condensed Light" panose="02000000000000000000" pitchFamily="2" charset="0"/>
                <a:cs typeface="Arial Narrow"/>
              </a:rPr>
              <a:t>the-case-against-agile-ten-perennial-management-objections/&gt;.</a:t>
            </a:r>
            <a:endParaRPr lang="en-CA" sz="1200" spc="0">
              <a:solidFill>
                <a:srgbClr val="000000"/>
              </a:solidFill>
              <a:latin typeface="Roboto Condensed Light" panose="02000000000000000000" pitchFamily="2" charset="0"/>
              <a:cs typeface="Times New Roman"/>
            </a:endParaRPr>
          </a:p>
          <a:p>
            <a:pPr marL="7701" marR="182520" indent="0" algn="l">
              <a:lnSpc>
                <a:spcPct val="110000"/>
              </a:lnSpc>
              <a:spcBef>
                <a:spcPts val="3"/>
              </a:spcBef>
              <a:spcAft>
                <a:spcPts val="1200"/>
              </a:spcAft>
              <a:buFont typeface="Arial" panose="020B0604020202020204" pitchFamily="34" charset="0"/>
              <a:buNone/>
            </a:pPr>
            <a:r>
              <a:rPr lang="en-CA" sz="1200" spc="-30" err="1">
                <a:solidFill>
                  <a:srgbClr val="000000"/>
                </a:solidFill>
                <a:latin typeface="Roboto Condensed Light" panose="02000000000000000000" pitchFamily="2" charset="0"/>
                <a:cs typeface="Arial Narrow"/>
              </a:rPr>
              <a:t>Estis</a:t>
            </a:r>
            <a:r>
              <a:rPr lang="en-CA" sz="1200" spc="-30">
                <a:solidFill>
                  <a:srgbClr val="000000"/>
                </a:solidFill>
                <a:latin typeface="Roboto Condensed Light" panose="02000000000000000000" pitchFamily="2" charset="0"/>
                <a:cs typeface="Arial Narrow"/>
              </a:rPr>
              <a:t>,</a:t>
            </a:r>
            <a:r>
              <a:rPr lang="en-CA" sz="1200" spc="-64">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Ryan.</a:t>
            </a:r>
            <a:r>
              <a:rPr lang="en-CA" sz="1200" spc="-61">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“Blowing</a:t>
            </a:r>
            <a:r>
              <a:rPr lang="en-CA" sz="1200" spc="-61">
                <a:solidFill>
                  <a:srgbClr val="000000"/>
                </a:solidFill>
                <a:latin typeface="Roboto Condensed Light" panose="02000000000000000000" pitchFamily="2" charset="0"/>
                <a:cs typeface="Arial Narrow"/>
              </a:rPr>
              <a:t> </a:t>
            </a:r>
            <a:r>
              <a:rPr lang="en-CA" sz="1200" spc="-21">
                <a:solidFill>
                  <a:srgbClr val="000000"/>
                </a:solidFill>
                <a:latin typeface="Roboto Condensed Light" panose="02000000000000000000" pitchFamily="2" charset="0"/>
                <a:cs typeface="Arial Narrow"/>
              </a:rPr>
              <a:t>up</a:t>
            </a:r>
            <a:r>
              <a:rPr lang="en-CA" sz="1200" spc="-61">
                <a:solidFill>
                  <a:srgbClr val="000000"/>
                </a:solidFill>
                <a:latin typeface="Roboto Condensed Light" panose="02000000000000000000" pitchFamily="2" charset="0"/>
                <a:cs typeface="Arial Narrow"/>
              </a:rPr>
              <a:t> </a:t>
            </a:r>
            <a:r>
              <a:rPr lang="en-CA" sz="1200" spc="-24">
                <a:solidFill>
                  <a:srgbClr val="000000"/>
                </a:solidFill>
                <a:latin typeface="Roboto Condensed Light" panose="02000000000000000000" pitchFamily="2" charset="0"/>
                <a:cs typeface="Arial Narrow"/>
              </a:rPr>
              <a:t>the</a:t>
            </a:r>
            <a:r>
              <a:rPr lang="en-CA" sz="1200" spc="-64">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Performance</a:t>
            </a:r>
            <a:r>
              <a:rPr lang="en-CA" sz="1200" spc="-61">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Review:</a:t>
            </a:r>
            <a:r>
              <a:rPr lang="en-CA" sz="1200" spc="-61">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Interview</a:t>
            </a:r>
            <a:r>
              <a:rPr lang="en-CA" sz="1200" spc="-61">
                <a:solidFill>
                  <a:srgbClr val="000000"/>
                </a:solidFill>
                <a:latin typeface="Roboto Condensed Light" panose="02000000000000000000" pitchFamily="2" charset="0"/>
                <a:cs typeface="Arial Narrow"/>
              </a:rPr>
              <a:t> </a:t>
            </a:r>
            <a:r>
              <a:rPr lang="en-CA" sz="1200" spc="-27">
                <a:solidFill>
                  <a:srgbClr val="000000"/>
                </a:solidFill>
                <a:latin typeface="Roboto Condensed Light" panose="02000000000000000000" pitchFamily="2" charset="0"/>
                <a:cs typeface="Arial Narrow"/>
              </a:rPr>
              <a:t>with</a:t>
            </a:r>
            <a:r>
              <a:rPr lang="en-CA" sz="1200" spc="-121">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Adobe’s</a:t>
            </a:r>
            <a:r>
              <a:rPr lang="en-CA" sz="1200" spc="-61">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Donna</a:t>
            </a:r>
            <a:r>
              <a:rPr lang="en-CA" sz="1200" spc="-61">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Morris.”</a:t>
            </a:r>
            <a:r>
              <a:rPr lang="en-CA" sz="1200" spc="-64">
                <a:solidFill>
                  <a:srgbClr val="000000"/>
                </a:solidFill>
                <a:latin typeface="Roboto Condensed Light" panose="02000000000000000000" pitchFamily="2" charset="0"/>
                <a:cs typeface="Arial Narrow"/>
              </a:rPr>
              <a:t> </a:t>
            </a:r>
            <a:r>
              <a:rPr lang="en-CA" sz="1200" spc="-36">
                <a:solidFill>
                  <a:srgbClr val="000000"/>
                </a:solidFill>
                <a:latin typeface="Roboto Condensed Light" panose="02000000000000000000" pitchFamily="2" charset="0"/>
                <a:cs typeface="Arial Narrow"/>
              </a:rPr>
              <a:t>Ryan  </a:t>
            </a:r>
            <a:r>
              <a:rPr lang="en-CA" sz="1200" spc="-30" err="1">
                <a:solidFill>
                  <a:srgbClr val="000000"/>
                </a:solidFill>
                <a:latin typeface="Roboto Condensed Light" panose="02000000000000000000" pitchFamily="2" charset="0"/>
                <a:cs typeface="Arial Narrow"/>
              </a:rPr>
              <a:t>Estis</a:t>
            </a:r>
            <a:r>
              <a:rPr lang="en-CA" sz="1200" spc="-61">
                <a:solidFill>
                  <a:srgbClr val="000000"/>
                </a:solidFill>
                <a:latin typeface="Roboto Condensed Light" panose="02000000000000000000" pitchFamily="2" charset="0"/>
                <a:cs typeface="Arial Narrow"/>
              </a:rPr>
              <a:t> </a:t>
            </a:r>
            <a:r>
              <a:rPr lang="en-CA" sz="1200" spc="-3">
                <a:solidFill>
                  <a:srgbClr val="000000"/>
                </a:solidFill>
                <a:latin typeface="Roboto Condensed Light" panose="02000000000000000000" pitchFamily="2" charset="0"/>
                <a:cs typeface="Arial Narrow"/>
              </a:rPr>
              <a:t>&amp;</a:t>
            </a:r>
            <a:r>
              <a:rPr lang="en-CA" sz="1200" spc="-118">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Associates.</a:t>
            </a:r>
            <a:r>
              <a:rPr lang="en-CA" sz="1200" spc="-61">
                <a:solidFill>
                  <a:srgbClr val="000000"/>
                </a:solidFill>
                <a:latin typeface="Roboto Condensed Light" panose="02000000000000000000" pitchFamily="2" charset="0"/>
                <a:cs typeface="Arial Narrow"/>
              </a:rPr>
              <a:t> </a:t>
            </a:r>
            <a:r>
              <a:rPr lang="en-CA" sz="1200" spc="-21">
                <a:solidFill>
                  <a:srgbClr val="000000"/>
                </a:solidFill>
                <a:latin typeface="Roboto Condensed Light" panose="02000000000000000000" pitchFamily="2" charset="0"/>
                <a:cs typeface="Arial Narrow"/>
              </a:rPr>
              <a:t>17</a:t>
            </a:r>
            <a:r>
              <a:rPr lang="en-CA" sz="1200" spc="-61">
                <a:solidFill>
                  <a:srgbClr val="000000"/>
                </a:solidFill>
                <a:latin typeface="Roboto Condensed Light" panose="02000000000000000000" pitchFamily="2" charset="0"/>
                <a:cs typeface="Arial Narrow"/>
              </a:rPr>
              <a:t> </a:t>
            </a:r>
            <a:r>
              <a:rPr lang="en-CA" sz="1200" spc="-27">
                <a:solidFill>
                  <a:srgbClr val="000000"/>
                </a:solidFill>
                <a:latin typeface="Roboto Condensed Light" panose="02000000000000000000" pitchFamily="2" charset="0"/>
                <a:cs typeface="Arial Narrow"/>
              </a:rPr>
              <a:t>June</a:t>
            </a:r>
            <a:r>
              <a:rPr lang="en-CA" sz="1200" spc="-58">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2013.</a:t>
            </a:r>
            <a:r>
              <a:rPr lang="en-CA" sz="1200" spc="-61">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Web.</a:t>
            </a:r>
            <a:r>
              <a:rPr lang="en-CA" sz="1200" spc="-61">
                <a:solidFill>
                  <a:srgbClr val="000000"/>
                </a:solidFill>
                <a:latin typeface="Roboto Condensed Light" panose="02000000000000000000" pitchFamily="2" charset="0"/>
                <a:cs typeface="Arial Narrow"/>
              </a:rPr>
              <a:t> </a:t>
            </a:r>
            <a:r>
              <a:rPr lang="en-CA" sz="1200" spc="-27">
                <a:solidFill>
                  <a:srgbClr val="000000"/>
                </a:solidFill>
                <a:latin typeface="Roboto Condensed Light" panose="02000000000000000000" pitchFamily="2" charset="0"/>
                <a:cs typeface="Arial Narrow"/>
              </a:rPr>
              <a:t>Oct.</a:t>
            </a:r>
            <a:r>
              <a:rPr lang="en-CA" sz="1200" spc="-58">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2013</a:t>
            </a:r>
            <a:r>
              <a:rPr lang="en-CA" sz="1200" spc="-30">
                <a:solidFill>
                  <a:srgbClr val="2576B7"/>
                </a:solidFill>
                <a:latin typeface="Roboto Condensed Light" panose="02000000000000000000" pitchFamily="2" charset="0"/>
                <a:cs typeface="Arial Narrow"/>
              </a:rPr>
              <a:t>.</a:t>
            </a:r>
            <a:r>
              <a:rPr lang="en-CA" sz="1200" spc="-61">
                <a:solidFill>
                  <a:srgbClr val="2576B7"/>
                </a:solidFill>
                <a:latin typeface="Roboto Condensed Light" panose="02000000000000000000" pitchFamily="2" charset="0"/>
                <a:cs typeface="Arial Narrow"/>
              </a:rPr>
              <a:t> </a:t>
            </a:r>
            <a:r>
              <a:rPr lang="en-CA" sz="1200" spc="-36">
                <a:solidFill>
                  <a:srgbClr val="2576B7"/>
                </a:solidFill>
                <a:latin typeface="Roboto Condensed Light" panose="02000000000000000000" pitchFamily="2" charset="0"/>
                <a:cs typeface="Arial Narrow"/>
              </a:rPr>
              <a:t>&lt;</a:t>
            </a:r>
            <a:r>
              <a:rPr lang="en-CA" sz="1200" spc="-36">
                <a:solidFill>
                  <a:srgbClr val="2576B7"/>
                </a:solidFill>
                <a:latin typeface="Roboto Condensed Light" panose="02000000000000000000" pitchFamily="2" charset="0"/>
                <a:cs typeface="Arial Narrow"/>
                <a:hlinkClick r:id="rId6">
                  <a:extLst>
                    <a:ext uri="{A12FA001-AC4F-418D-AE19-62706E023703}">
                      <ahyp:hlinkClr xmlns:ahyp="http://schemas.microsoft.com/office/drawing/2018/hyperlinkcolor" val="tx"/>
                    </a:ext>
                  </a:extLst>
                </a:hlinkClick>
              </a:rPr>
              <a:t>http://ryanestis.com/adobe-interview/&gt;</a:t>
            </a:r>
            <a:r>
              <a:rPr lang="en-CA" sz="1200" spc="-36">
                <a:solidFill>
                  <a:srgbClr val="2576B7"/>
                </a:solidFill>
                <a:latin typeface="Roboto Condensed Light" panose="02000000000000000000" pitchFamily="2" charset="0"/>
                <a:cs typeface="Arial Narrow"/>
              </a:rPr>
              <a:t>.</a:t>
            </a:r>
            <a:endParaRPr lang="en-CA" sz="1200">
              <a:solidFill>
                <a:srgbClr val="2576B7"/>
              </a:solidFill>
              <a:latin typeface="Roboto Condensed Light" panose="02000000000000000000" pitchFamily="2" charset="0"/>
              <a:cs typeface="Arial Narrow"/>
            </a:endParaRPr>
          </a:p>
          <a:p>
            <a:pPr marL="0" lvl="0" indent="0" algn="l">
              <a:lnSpc>
                <a:spcPct val="110000"/>
              </a:lnSpc>
              <a:spcAft>
                <a:spcPts val="1200"/>
              </a:spcAft>
              <a:buFont typeface="Arial" panose="020B0604020202020204" pitchFamily="34" charset="0"/>
              <a:buNone/>
            </a:pPr>
            <a:endParaRPr lang="en-US" sz="1200">
              <a:solidFill>
                <a:srgbClr val="000000"/>
              </a:solidFill>
            </a:endParaRPr>
          </a:p>
          <a:p>
            <a:pPr marL="0" indent="0" algn="l">
              <a:lnSpc>
                <a:spcPct val="110000"/>
              </a:lnSpc>
              <a:spcAft>
                <a:spcPts val="1200"/>
              </a:spcAft>
              <a:buFont typeface="Arial" panose="020B0604020202020204" pitchFamily="34" charset="0"/>
              <a:buNone/>
              <a:tabLst/>
            </a:pPr>
            <a:endParaRPr lang="en-US" sz="1200">
              <a:solidFill>
                <a:srgbClr val="000000"/>
              </a:solidFill>
              <a:latin typeface="Roboto Condensed Light" panose="02000000000000000000" pitchFamily="2" charset="0"/>
              <a:ea typeface="Roboto Condensed Light" panose="02000000000000000000" pitchFamily="2" charset="0"/>
            </a:endParaRPr>
          </a:p>
          <a:p>
            <a:pPr marL="179388" indent="-179388" algn="l">
              <a:lnSpc>
                <a:spcPct val="110000"/>
              </a:lnSpc>
              <a:spcAft>
                <a:spcPts val="1200"/>
              </a:spcAft>
              <a:buFont typeface="Arial" panose="020B0604020202020204" pitchFamily="34" charset="0"/>
              <a:buChar char="•"/>
              <a:tabLst/>
            </a:pPr>
            <a:endParaRPr lang="en-US" sz="1200" err="1">
              <a:solidFill>
                <a:srgbClr val="000000"/>
              </a:solidFill>
              <a:latin typeface="Roboto Condensed Light" panose="02000000000000000000" pitchFamily="2" charset="0"/>
              <a:ea typeface="Roboto Condensed Light" panose="02000000000000000000" pitchFamily="2" charset="0"/>
            </a:endParaRPr>
          </a:p>
        </p:txBody>
      </p:sp>
      <p:sp>
        <p:nvSpPr>
          <p:cNvPr id="8" name="Text Placeholder 10">
            <a:extLst>
              <a:ext uri="{FF2B5EF4-FFF2-40B4-BE49-F238E27FC236}">
                <a16:creationId xmlns:a16="http://schemas.microsoft.com/office/drawing/2014/main" id="{1EAEE0FF-8280-464B-BE45-2710E99284E9}"/>
              </a:ext>
            </a:extLst>
          </p:cNvPr>
          <p:cNvSpPr>
            <a:spLocks noGrp="1"/>
          </p:cNvSpPr>
          <p:nvPr>
            <p:ph type="body" sz="quarter" idx="14" hasCustomPrompt="1"/>
          </p:nvPr>
        </p:nvSpPr>
        <p:spPr>
          <a:xfrm>
            <a:off x="6205538" y="1552498"/>
            <a:ext cx="5477732" cy="4503847"/>
          </a:xfrm>
          <a:prstGeom prst="rect">
            <a:avLst/>
          </a:prstGeom>
        </p:spPr>
        <p:txBody>
          <a:bodyPr lIns="0" tIns="0" rIns="0" bIns="0">
            <a:noAutofit/>
          </a:bodyPr>
          <a:lstStyle>
            <a:lvl1pPr marL="179388" marR="182520" indent="-179388" algn="l">
              <a:lnSpc>
                <a:spcPct val="110000"/>
              </a:lnSpc>
              <a:spcBef>
                <a:spcPts val="3"/>
              </a:spcBef>
              <a:spcAft>
                <a:spcPts val="1200"/>
              </a:spcAft>
              <a:buFont typeface="Arial" panose="020B0604020202020204" pitchFamily="34" charset="0"/>
              <a:buChar char="•"/>
              <a:tabLst/>
              <a:defRPr sz="1600" baseline="0">
                <a:solidFill>
                  <a:srgbClr val="2576B7"/>
                </a:solidFill>
                <a:latin typeface="Roboto Condensed Light" panose="02000000000000000000" pitchFamily="2" charset="0"/>
              </a:defRPr>
            </a:lvl1pPr>
          </a:lstStyle>
          <a:p>
            <a:pPr marL="7701" marR="242975" indent="0" algn="l">
              <a:lnSpc>
                <a:spcPct val="110000"/>
              </a:lnSpc>
              <a:spcBef>
                <a:spcPts val="55"/>
              </a:spcBef>
              <a:spcAft>
                <a:spcPts val="1200"/>
              </a:spcAft>
              <a:buFont typeface="Arial" panose="020B0604020202020204" pitchFamily="34" charset="0"/>
              <a:buNone/>
            </a:pPr>
            <a:r>
              <a:rPr lang="en-CA" sz="1200" spc="-30" err="1">
                <a:solidFill>
                  <a:srgbClr val="000000"/>
                </a:solidFill>
                <a:latin typeface="Roboto Condensed Light" panose="02000000000000000000" pitchFamily="2" charset="0"/>
                <a:cs typeface="Arial Narrow"/>
              </a:rPr>
              <a:t>Bersin</a:t>
            </a:r>
            <a:r>
              <a:rPr lang="en-CA" sz="1200" spc="-30">
                <a:solidFill>
                  <a:srgbClr val="000000"/>
                </a:solidFill>
                <a:latin typeface="Roboto Condensed Light" panose="02000000000000000000" pitchFamily="2" charset="0"/>
                <a:cs typeface="Arial Narrow"/>
              </a:rPr>
              <a:t>,</a:t>
            </a:r>
            <a:r>
              <a:rPr lang="en-CA" sz="1200" spc="-64">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Josh.</a:t>
            </a:r>
            <a:r>
              <a:rPr lang="en-CA" sz="1200" spc="-64">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“Time</a:t>
            </a:r>
            <a:r>
              <a:rPr lang="en-CA" sz="1200" spc="-64">
                <a:solidFill>
                  <a:srgbClr val="000000"/>
                </a:solidFill>
                <a:latin typeface="Roboto Condensed Light" panose="02000000000000000000" pitchFamily="2" charset="0"/>
                <a:cs typeface="Arial Narrow"/>
              </a:rPr>
              <a:t> </a:t>
            </a:r>
            <a:r>
              <a:rPr lang="en-CA" sz="1200" spc="-18">
                <a:solidFill>
                  <a:srgbClr val="000000"/>
                </a:solidFill>
                <a:latin typeface="Roboto Condensed Light" panose="02000000000000000000" pitchFamily="2" charset="0"/>
                <a:cs typeface="Arial Narrow"/>
              </a:rPr>
              <a:t>to</a:t>
            </a:r>
            <a:r>
              <a:rPr lang="en-CA" sz="1200" spc="-64">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Scrap</a:t>
            </a:r>
            <a:r>
              <a:rPr lang="en-CA" sz="1200" spc="-64">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Performance</a:t>
            </a:r>
            <a:r>
              <a:rPr lang="en-CA" sz="1200" spc="-121">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Appraisals?”</a:t>
            </a:r>
            <a:r>
              <a:rPr lang="en-CA" sz="1200" spc="-64">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Forbes</a:t>
            </a:r>
            <a:r>
              <a:rPr lang="en-CA" sz="1200" spc="-61">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Magazine.</a:t>
            </a:r>
            <a:r>
              <a:rPr lang="en-CA" sz="1200" spc="-64">
                <a:solidFill>
                  <a:srgbClr val="000000"/>
                </a:solidFill>
                <a:latin typeface="Roboto Condensed Light" panose="02000000000000000000" pitchFamily="2" charset="0"/>
                <a:cs typeface="Arial Narrow"/>
              </a:rPr>
              <a:t> </a:t>
            </a:r>
            <a:r>
              <a:rPr lang="en-CA" sz="1200" spc="-3">
                <a:solidFill>
                  <a:srgbClr val="000000"/>
                </a:solidFill>
                <a:latin typeface="Roboto Condensed Light" panose="02000000000000000000" pitchFamily="2" charset="0"/>
                <a:cs typeface="Arial Narrow"/>
              </a:rPr>
              <a:t>5</a:t>
            </a:r>
            <a:r>
              <a:rPr lang="en-CA" sz="1200" spc="-64">
                <a:solidFill>
                  <a:srgbClr val="000000"/>
                </a:solidFill>
                <a:latin typeface="Roboto Condensed Light" panose="02000000000000000000" pitchFamily="2" charset="0"/>
                <a:cs typeface="Arial Narrow"/>
              </a:rPr>
              <a:t> </a:t>
            </a:r>
            <a:r>
              <a:rPr lang="en-CA" sz="1200" spc="-27">
                <a:solidFill>
                  <a:srgbClr val="000000"/>
                </a:solidFill>
                <a:latin typeface="Roboto Condensed Light" panose="02000000000000000000" pitchFamily="2" charset="0"/>
                <a:cs typeface="Arial Narrow"/>
              </a:rPr>
              <a:t>June</a:t>
            </a:r>
            <a:r>
              <a:rPr lang="en-CA" sz="1200" spc="-64">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2013.</a:t>
            </a:r>
            <a:r>
              <a:rPr lang="en-CA" sz="1200" spc="-64">
                <a:solidFill>
                  <a:srgbClr val="000000"/>
                </a:solidFill>
                <a:latin typeface="Roboto Condensed Light" panose="02000000000000000000" pitchFamily="2" charset="0"/>
                <a:cs typeface="Arial Narrow"/>
              </a:rPr>
              <a:t> </a:t>
            </a:r>
            <a:r>
              <a:rPr lang="en-CA" sz="1200" spc="-42">
                <a:solidFill>
                  <a:srgbClr val="000000"/>
                </a:solidFill>
                <a:latin typeface="Roboto Condensed Light" panose="02000000000000000000" pitchFamily="2" charset="0"/>
                <a:cs typeface="Arial Narrow"/>
              </a:rPr>
              <a:t>Web.  </a:t>
            </a:r>
            <a:r>
              <a:rPr lang="en-CA" sz="1200" spc="-21">
                <a:solidFill>
                  <a:srgbClr val="000000"/>
                </a:solidFill>
                <a:latin typeface="Roboto Condensed Light" panose="02000000000000000000" pitchFamily="2" charset="0"/>
                <a:cs typeface="Arial Narrow"/>
              </a:rPr>
              <a:t>30 </a:t>
            </a:r>
            <a:r>
              <a:rPr lang="en-CA" sz="1200" spc="-24">
                <a:solidFill>
                  <a:srgbClr val="000000"/>
                </a:solidFill>
                <a:latin typeface="Roboto Condensed Light" panose="02000000000000000000" pitchFamily="2" charset="0"/>
                <a:cs typeface="Arial Narrow"/>
              </a:rPr>
              <a:t>Oct </a:t>
            </a:r>
            <a:r>
              <a:rPr lang="en-CA" sz="1200" spc="-30">
                <a:solidFill>
                  <a:srgbClr val="000000"/>
                </a:solidFill>
                <a:latin typeface="Roboto Condensed Light" panose="02000000000000000000" pitchFamily="2" charset="0"/>
                <a:cs typeface="Arial Narrow"/>
              </a:rPr>
              <a:t>2013. </a:t>
            </a:r>
            <a:r>
              <a:rPr lang="en-CA" sz="1200" spc="-36">
                <a:solidFill>
                  <a:srgbClr val="2576B7"/>
                </a:solidFill>
                <a:latin typeface="Roboto Condensed Light" panose="02000000000000000000" pitchFamily="2" charset="0"/>
                <a:cs typeface="Arial Narrow"/>
                <a:hlinkClick r:id="rId2">
                  <a:extLst>
                    <a:ext uri="{A12FA001-AC4F-418D-AE19-62706E023703}">
                      <ahyp:hlinkClr xmlns:ahyp="http://schemas.microsoft.com/office/drawing/2018/hyperlinkcolor" val="tx"/>
                    </a:ext>
                  </a:extLst>
                </a:hlinkClick>
              </a:rPr>
              <a:t>&lt;http://www.forbes.com/sites/joshbersin/2013/05/06/time-to-scrap-performance- </a:t>
            </a:r>
            <a:r>
              <a:rPr lang="en-CA" sz="1200" spc="-36">
                <a:solidFill>
                  <a:srgbClr val="2576B7"/>
                </a:solidFill>
                <a:latin typeface="Roboto Condensed Light" panose="02000000000000000000" pitchFamily="2" charset="0"/>
                <a:cs typeface="Arial Narrow"/>
              </a:rPr>
              <a:t> </a:t>
            </a:r>
            <a:r>
              <a:rPr lang="en-CA" sz="1200" spc="-33">
                <a:solidFill>
                  <a:srgbClr val="2576B7"/>
                </a:solidFill>
                <a:latin typeface="Roboto Condensed Light" panose="02000000000000000000" pitchFamily="2" charset="0"/>
                <a:cs typeface="Arial Narrow"/>
              </a:rPr>
              <a:t>appraisals/&gt;.</a:t>
            </a:r>
            <a:endParaRPr lang="en-CA" sz="1200" spc="0">
              <a:solidFill>
                <a:srgbClr val="2576B7"/>
              </a:solidFill>
              <a:latin typeface="Roboto Condensed Light" panose="02000000000000000000" pitchFamily="2" charset="0"/>
              <a:cs typeface="Times New Roman"/>
            </a:endParaRPr>
          </a:p>
          <a:p>
            <a:pPr marL="7701" marR="242975" indent="0" algn="l">
              <a:lnSpc>
                <a:spcPct val="110000"/>
              </a:lnSpc>
              <a:spcBef>
                <a:spcPts val="55"/>
              </a:spcBef>
              <a:spcAft>
                <a:spcPts val="1200"/>
              </a:spcAft>
              <a:buFont typeface="Arial" panose="020B0604020202020204" pitchFamily="34" charset="0"/>
              <a:buNone/>
            </a:pPr>
            <a:r>
              <a:rPr lang="en-CA" sz="1200" spc="-30">
                <a:solidFill>
                  <a:srgbClr val="000000"/>
                </a:solidFill>
                <a:latin typeface="Roboto Condensed Light" panose="02000000000000000000" pitchFamily="2" charset="0"/>
                <a:cs typeface="Arial Narrow"/>
              </a:rPr>
              <a:t>Cheese,</a:t>
            </a:r>
            <a:r>
              <a:rPr lang="en-CA" sz="1200" spc="-67">
                <a:solidFill>
                  <a:srgbClr val="000000"/>
                </a:solidFill>
                <a:latin typeface="Roboto Condensed Light" panose="02000000000000000000" pitchFamily="2" charset="0"/>
                <a:cs typeface="Arial Narrow"/>
              </a:rPr>
              <a:t> </a:t>
            </a:r>
            <a:r>
              <a:rPr lang="en-CA" sz="1200" spc="-39">
                <a:solidFill>
                  <a:srgbClr val="000000"/>
                </a:solidFill>
                <a:latin typeface="Roboto Condensed Light" panose="02000000000000000000" pitchFamily="2" charset="0"/>
                <a:cs typeface="Arial Narrow"/>
              </a:rPr>
              <a:t>Peter,</a:t>
            </a:r>
            <a:r>
              <a:rPr lang="en-CA" sz="1200" spc="-64">
                <a:solidFill>
                  <a:srgbClr val="000000"/>
                </a:solidFill>
                <a:latin typeface="Roboto Condensed Light" panose="02000000000000000000" pitchFamily="2" charset="0"/>
                <a:cs typeface="Arial Narrow"/>
              </a:rPr>
              <a:t> </a:t>
            </a:r>
            <a:r>
              <a:rPr lang="en-CA" sz="1200" spc="-18">
                <a:solidFill>
                  <a:srgbClr val="000000"/>
                </a:solidFill>
                <a:latin typeface="Roboto Condensed Light" panose="02000000000000000000" pitchFamily="2" charset="0"/>
                <a:cs typeface="Arial Narrow"/>
              </a:rPr>
              <a:t>et</a:t>
            </a:r>
            <a:r>
              <a:rPr lang="en-CA" sz="1200" spc="-64">
                <a:solidFill>
                  <a:srgbClr val="000000"/>
                </a:solidFill>
                <a:latin typeface="Roboto Condensed Light" panose="02000000000000000000" pitchFamily="2" charset="0"/>
                <a:cs typeface="Arial Narrow"/>
              </a:rPr>
              <a:t> </a:t>
            </a:r>
            <a:r>
              <a:rPr lang="en-CA" sz="1200" spc="-24">
                <a:solidFill>
                  <a:srgbClr val="000000"/>
                </a:solidFill>
                <a:latin typeface="Roboto Condensed Light" panose="02000000000000000000" pitchFamily="2" charset="0"/>
                <a:cs typeface="Arial Narrow"/>
              </a:rPr>
              <a:t>al.</a:t>
            </a:r>
            <a:r>
              <a:rPr lang="en-CA" sz="1200" spc="-64">
                <a:solidFill>
                  <a:srgbClr val="000000"/>
                </a:solidFill>
                <a:latin typeface="Roboto Condensed Light" panose="02000000000000000000" pitchFamily="2" charset="0"/>
                <a:cs typeface="Arial Narrow"/>
              </a:rPr>
              <a:t> </a:t>
            </a:r>
            <a:r>
              <a:rPr lang="en-CA" sz="1200" spc="-3">
                <a:solidFill>
                  <a:srgbClr val="000000"/>
                </a:solidFill>
                <a:latin typeface="Roboto Condensed Light" panose="02000000000000000000" pitchFamily="2" charset="0"/>
                <a:cs typeface="Arial Narrow"/>
              </a:rPr>
              <a:t>“</a:t>
            </a:r>
            <a:r>
              <a:rPr lang="en-CA" sz="1200" spc="-64">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Creating</a:t>
            </a:r>
            <a:r>
              <a:rPr lang="en-CA" sz="1200" spc="-64">
                <a:solidFill>
                  <a:srgbClr val="000000"/>
                </a:solidFill>
                <a:latin typeface="Roboto Condensed Light" panose="02000000000000000000" pitchFamily="2" charset="0"/>
                <a:cs typeface="Arial Narrow"/>
              </a:rPr>
              <a:t> </a:t>
            </a:r>
            <a:r>
              <a:rPr lang="en-CA" sz="1200" spc="-21">
                <a:solidFill>
                  <a:srgbClr val="000000"/>
                </a:solidFill>
                <a:latin typeface="Roboto Condensed Light" panose="02000000000000000000" pitchFamily="2" charset="0"/>
                <a:cs typeface="Arial Narrow"/>
              </a:rPr>
              <a:t>an</a:t>
            </a:r>
            <a:r>
              <a:rPr lang="en-CA" sz="1200" spc="-127">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Agile</a:t>
            </a:r>
            <a:r>
              <a:rPr lang="en-CA" sz="1200" spc="-64">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Organization.”</a:t>
            </a:r>
            <a:r>
              <a:rPr lang="en-CA" sz="1200" spc="-124">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Accenture.</a:t>
            </a:r>
            <a:r>
              <a:rPr lang="en-CA" sz="1200" spc="-64">
                <a:solidFill>
                  <a:srgbClr val="000000"/>
                </a:solidFill>
                <a:latin typeface="Roboto Condensed Light" panose="02000000000000000000" pitchFamily="2" charset="0"/>
                <a:cs typeface="Arial Narrow"/>
              </a:rPr>
              <a:t> </a:t>
            </a:r>
            <a:r>
              <a:rPr lang="en-CA" sz="1200" spc="-27">
                <a:solidFill>
                  <a:srgbClr val="000000"/>
                </a:solidFill>
                <a:latin typeface="Roboto Condensed Light" panose="02000000000000000000" pitchFamily="2" charset="0"/>
                <a:cs typeface="Arial Narrow"/>
              </a:rPr>
              <a:t>Oct.</a:t>
            </a:r>
            <a:r>
              <a:rPr lang="en-CA" sz="1200" spc="-67">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2009.</a:t>
            </a:r>
            <a:r>
              <a:rPr lang="en-CA" sz="1200" spc="-64">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Web.</a:t>
            </a:r>
            <a:r>
              <a:rPr lang="en-CA" sz="1200" spc="-64">
                <a:solidFill>
                  <a:srgbClr val="000000"/>
                </a:solidFill>
                <a:latin typeface="Roboto Condensed Light" panose="02000000000000000000" pitchFamily="2" charset="0"/>
                <a:cs typeface="Arial Narrow"/>
              </a:rPr>
              <a:t> </a:t>
            </a:r>
            <a:r>
              <a:rPr lang="en-CA" sz="1200" spc="-49">
                <a:solidFill>
                  <a:srgbClr val="000000"/>
                </a:solidFill>
                <a:latin typeface="Roboto Condensed Light" panose="02000000000000000000" pitchFamily="2" charset="0"/>
                <a:cs typeface="Arial Narrow"/>
              </a:rPr>
              <a:t>Nov.</a:t>
            </a:r>
            <a:r>
              <a:rPr lang="en-CA" sz="1200" spc="-64">
                <a:solidFill>
                  <a:srgbClr val="000000"/>
                </a:solidFill>
                <a:latin typeface="Roboto Condensed Light" panose="02000000000000000000" pitchFamily="2" charset="0"/>
                <a:cs typeface="Arial Narrow"/>
              </a:rPr>
              <a:t> </a:t>
            </a:r>
            <a:r>
              <a:rPr lang="en-CA" sz="1200" spc="-36">
                <a:solidFill>
                  <a:srgbClr val="000000"/>
                </a:solidFill>
                <a:latin typeface="Roboto Condensed Light" panose="02000000000000000000" pitchFamily="2" charset="0"/>
                <a:cs typeface="Arial Narrow"/>
              </a:rPr>
              <a:t>2013.</a:t>
            </a:r>
            <a:br>
              <a:rPr lang="en-CA" sz="1200" spc="0">
                <a:solidFill>
                  <a:srgbClr val="000000"/>
                </a:solidFill>
                <a:latin typeface="Roboto Condensed Light" panose="02000000000000000000" pitchFamily="2" charset="0"/>
                <a:cs typeface="Arial Narrow"/>
              </a:rPr>
            </a:br>
            <a:r>
              <a:rPr lang="en-CA" sz="1200" spc="-36">
                <a:solidFill>
                  <a:srgbClr val="2576B7"/>
                </a:solidFill>
                <a:latin typeface="Roboto Condensed Light" panose="02000000000000000000" pitchFamily="2" charset="0"/>
                <a:cs typeface="Arial Narrow"/>
                <a:hlinkClick r:id="rId3">
                  <a:extLst>
                    <a:ext uri="{A12FA001-AC4F-418D-AE19-62706E023703}">
                      <ahyp:hlinkClr xmlns:ahyp="http://schemas.microsoft.com/office/drawing/2018/hyperlinkcolor" val="tx"/>
                    </a:ext>
                  </a:extLst>
                </a:hlinkClick>
              </a:rPr>
              <a:t>&lt;http://www.accenture.com/SiteCollectionDocuments/PDF/OutlookPDF_AgileOrganization_02. </a:t>
            </a:r>
            <a:r>
              <a:rPr lang="en-CA" sz="1200" spc="-36">
                <a:solidFill>
                  <a:srgbClr val="2576B7"/>
                </a:solidFill>
                <a:latin typeface="Roboto Condensed Light" panose="02000000000000000000" pitchFamily="2" charset="0"/>
                <a:cs typeface="Arial Narrow"/>
              </a:rPr>
              <a:t> </a:t>
            </a:r>
            <a:r>
              <a:rPr lang="en-CA" sz="1200" spc="-30">
                <a:solidFill>
                  <a:srgbClr val="2576B7"/>
                </a:solidFill>
                <a:latin typeface="Roboto Condensed Light" panose="02000000000000000000" pitchFamily="2" charset="0"/>
                <a:cs typeface="Arial Narrow"/>
              </a:rPr>
              <a:t>pdf&gt;.</a:t>
            </a:r>
            <a:endParaRPr lang="en-CA" sz="1200" spc="0">
              <a:solidFill>
                <a:srgbClr val="2576B7"/>
              </a:solidFill>
              <a:latin typeface="Roboto Condensed Light" panose="02000000000000000000" pitchFamily="2" charset="0"/>
              <a:cs typeface="Times New Roman"/>
            </a:endParaRPr>
          </a:p>
          <a:p>
            <a:pPr marL="7701" marR="242975" indent="0" algn="l">
              <a:lnSpc>
                <a:spcPct val="110000"/>
              </a:lnSpc>
              <a:spcBef>
                <a:spcPts val="55"/>
              </a:spcBef>
              <a:spcAft>
                <a:spcPts val="1200"/>
              </a:spcAft>
              <a:buFont typeface="Arial" panose="020B0604020202020204" pitchFamily="34" charset="0"/>
              <a:buNone/>
            </a:pPr>
            <a:r>
              <a:rPr lang="en-CA" sz="1200" spc="-30" err="1">
                <a:solidFill>
                  <a:srgbClr val="000000"/>
                </a:solidFill>
                <a:latin typeface="Roboto Condensed Light" panose="02000000000000000000" pitchFamily="2" charset="0"/>
                <a:cs typeface="Arial Narrow"/>
              </a:rPr>
              <a:t>Croxon</a:t>
            </a:r>
            <a:r>
              <a:rPr lang="en-CA" sz="1200" spc="-30">
                <a:solidFill>
                  <a:srgbClr val="000000"/>
                </a:solidFill>
                <a:latin typeface="Roboto Condensed Light" panose="02000000000000000000" pitchFamily="2" charset="0"/>
                <a:cs typeface="Arial Narrow"/>
              </a:rPr>
              <a:t>,</a:t>
            </a:r>
            <a:r>
              <a:rPr lang="en-CA" sz="1200" spc="-67">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Bruce</a:t>
            </a:r>
            <a:r>
              <a:rPr lang="en-CA" sz="1200" spc="-67">
                <a:solidFill>
                  <a:srgbClr val="000000"/>
                </a:solidFill>
                <a:latin typeface="Roboto Condensed Light" panose="02000000000000000000" pitchFamily="2" charset="0"/>
                <a:cs typeface="Arial Narrow"/>
              </a:rPr>
              <a:t> </a:t>
            </a:r>
            <a:r>
              <a:rPr lang="en-CA" sz="1200" spc="-18">
                <a:solidFill>
                  <a:srgbClr val="000000"/>
                </a:solidFill>
                <a:latin typeface="Roboto Condensed Light" panose="02000000000000000000" pitchFamily="2" charset="0"/>
                <a:cs typeface="Arial Narrow"/>
              </a:rPr>
              <a:t>et</a:t>
            </a:r>
            <a:r>
              <a:rPr lang="en-CA" sz="1200" spc="-64">
                <a:solidFill>
                  <a:srgbClr val="000000"/>
                </a:solidFill>
                <a:latin typeface="Roboto Condensed Light" panose="02000000000000000000" pitchFamily="2" charset="0"/>
                <a:cs typeface="Arial Narrow"/>
              </a:rPr>
              <a:t> </a:t>
            </a:r>
            <a:r>
              <a:rPr lang="en-CA" sz="1200" spc="-24">
                <a:solidFill>
                  <a:srgbClr val="000000"/>
                </a:solidFill>
                <a:latin typeface="Roboto Condensed Light" panose="02000000000000000000" pitchFamily="2" charset="0"/>
                <a:cs typeface="Arial Narrow"/>
              </a:rPr>
              <a:t>al.</a:t>
            </a:r>
            <a:r>
              <a:rPr lang="en-CA" sz="1200" spc="-67">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“Dinner</a:t>
            </a:r>
            <a:r>
              <a:rPr lang="en-CA" sz="1200" spc="-67">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Series:</a:t>
            </a:r>
            <a:r>
              <a:rPr lang="en-CA" sz="1200" spc="-64">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Performance</a:t>
            </a:r>
            <a:r>
              <a:rPr lang="en-CA" sz="1200" spc="-67">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Management</a:t>
            </a:r>
            <a:r>
              <a:rPr lang="en-CA" sz="1200" spc="-64">
                <a:solidFill>
                  <a:srgbClr val="000000"/>
                </a:solidFill>
                <a:latin typeface="Roboto Condensed Light" panose="02000000000000000000" pitchFamily="2" charset="0"/>
                <a:cs typeface="Arial Narrow"/>
              </a:rPr>
              <a:t> </a:t>
            </a:r>
            <a:r>
              <a:rPr lang="en-CA" sz="1200" spc="-27">
                <a:solidFill>
                  <a:srgbClr val="000000"/>
                </a:solidFill>
                <a:latin typeface="Roboto Condensed Light" panose="02000000000000000000" pitchFamily="2" charset="0"/>
                <a:cs typeface="Arial Narrow"/>
              </a:rPr>
              <a:t>with</a:t>
            </a:r>
            <a:r>
              <a:rPr lang="en-CA" sz="1200" spc="-67">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Bruce</a:t>
            </a:r>
            <a:r>
              <a:rPr lang="en-CA" sz="1200" spc="-67">
                <a:solidFill>
                  <a:srgbClr val="000000"/>
                </a:solidFill>
                <a:latin typeface="Roboto Condensed Light" panose="02000000000000000000" pitchFamily="2" charset="0"/>
                <a:cs typeface="Arial Narrow"/>
              </a:rPr>
              <a:t> </a:t>
            </a:r>
            <a:r>
              <a:rPr lang="en-CA" sz="1200" spc="-30" err="1">
                <a:solidFill>
                  <a:srgbClr val="000000"/>
                </a:solidFill>
                <a:latin typeface="Roboto Condensed Light" panose="02000000000000000000" pitchFamily="2" charset="0"/>
                <a:cs typeface="Arial Narrow"/>
              </a:rPr>
              <a:t>Croxon</a:t>
            </a:r>
            <a:r>
              <a:rPr lang="en-CA" sz="1200" spc="-64">
                <a:solidFill>
                  <a:srgbClr val="000000"/>
                </a:solidFill>
                <a:latin typeface="Roboto Condensed Light" panose="02000000000000000000" pitchFamily="2" charset="0"/>
                <a:cs typeface="Arial Narrow"/>
              </a:rPr>
              <a:t> </a:t>
            </a:r>
            <a:r>
              <a:rPr lang="en-CA" sz="1200" spc="-27">
                <a:solidFill>
                  <a:srgbClr val="000000"/>
                </a:solidFill>
                <a:latin typeface="Roboto Condensed Light" panose="02000000000000000000" pitchFamily="2" charset="0"/>
                <a:cs typeface="Arial Narrow"/>
              </a:rPr>
              <a:t>from</a:t>
            </a:r>
            <a:r>
              <a:rPr lang="en-CA" sz="1200" spc="-67">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CBC’s  ‘Dragon’s </a:t>
            </a:r>
            <a:r>
              <a:rPr lang="en-CA" sz="1200" spc="-30">
                <a:solidFill>
                  <a:srgbClr val="000000"/>
                </a:solidFill>
                <a:latin typeface="Roboto Condensed Light" panose="02000000000000000000" pitchFamily="2" charset="0"/>
                <a:cs typeface="Arial Narrow"/>
              </a:rPr>
              <a:t>Den’” </a:t>
            </a:r>
            <a:r>
              <a:rPr lang="en-CA" sz="1200" spc="-49">
                <a:solidFill>
                  <a:srgbClr val="000000"/>
                </a:solidFill>
                <a:latin typeface="Roboto Condensed Light" panose="02000000000000000000" pitchFamily="2" charset="0"/>
                <a:cs typeface="Arial Narrow"/>
              </a:rPr>
              <a:t>HRPA Toronto </a:t>
            </a:r>
            <a:r>
              <a:rPr lang="en-CA" sz="1200" spc="-39">
                <a:solidFill>
                  <a:srgbClr val="000000"/>
                </a:solidFill>
                <a:latin typeface="Roboto Condensed Light" panose="02000000000000000000" pitchFamily="2" charset="0"/>
                <a:cs typeface="Arial Narrow"/>
              </a:rPr>
              <a:t>Chapter. </a:t>
            </a:r>
            <a:r>
              <a:rPr lang="en-CA" sz="1200" spc="-33">
                <a:solidFill>
                  <a:srgbClr val="000000"/>
                </a:solidFill>
                <a:latin typeface="Roboto Condensed Light" panose="02000000000000000000" pitchFamily="2" charset="0"/>
                <a:cs typeface="Arial Narrow"/>
              </a:rPr>
              <a:t>Sheraton </a:t>
            </a:r>
            <a:r>
              <a:rPr lang="en-CA" sz="1200" spc="-30">
                <a:solidFill>
                  <a:srgbClr val="000000"/>
                </a:solidFill>
                <a:latin typeface="Roboto Condensed Light" panose="02000000000000000000" pitchFamily="2" charset="0"/>
                <a:cs typeface="Arial Narrow"/>
              </a:rPr>
              <a:t>Hotel, </a:t>
            </a:r>
            <a:r>
              <a:rPr lang="en-CA" sz="1200" spc="-45">
                <a:solidFill>
                  <a:srgbClr val="000000"/>
                </a:solidFill>
                <a:latin typeface="Roboto Condensed Light" panose="02000000000000000000" pitchFamily="2" charset="0"/>
                <a:cs typeface="Arial Narrow"/>
              </a:rPr>
              <a:t>Toronto, </a:t>
            </a:r>
            <a:r>
              <a:rPr lang="en-CA" sz="1200" spc="-24">
                <a:solidFill>
                  <a:srgbClr val="000000"/>
                </a:solidFill>
                <a:latin typeface="Roboto Condensed Light" panose="02000000000000000000" pitchFamily="2" charset="0"/>
                <a:cs typeface="Arial Narrow"/>
              </a:rPr>
              <a:t>ON. </a:t>
            </a:r>
            <a:r>
              <a:rPr lang="en-CA" sz="1200" spc="-21">
                <a:solidFill>
                  <a:srgbClr val="000000"/>
                </a:solidFill>
                <a:latin typeface="Roboto Condensed Light" panose="02000000000000000000" pitchFamily="2" charset="0"/>
                <a:cs typeface="Arial Narrow"/>
              </a:rPr>
              <a:t>12 </a:t>
            </a:r>
            <a:r>
              <a:rPr lang="en-CA" sz="1200" spc="-49">
                <a:solidFill>
                  <a:srgbClr val="000000"/>
                </a:solidFill>
                <a:latin typeface="Roboto Condensed Light" panose="02000000000000000000" pitchFamily="2" charset="0"/>
                <a:cs typeface="Arial Narrow"/>
              </a:rPr>
              <a:t>Nov. </a:t>
            </a:r>
            <a:r>
              <a:rPr lang="en-CA" sz="1200" spc="-30">
                <a:solidFill>
                  <a:srgbClr val="000000"/>
                </a:solidFill>
                <a:latin typeface="Roboto Condensed Light" panose="02000000000000000000" pitchFamily="2" charset="0"/>
                <a:cs typeface="Arial Narrow"/>
              </a:rPr>
              <a:t>2013. </a:t>
            </a:r>
            <a:r>
              <a:rPr lang="en-CA" sz="1200" spc="-36">
                <a:solidFill>
                  <a:srgbClr val="000000"/>
                </a:solidFill>
                <a:latin typeface="Roboto Condensed Light" panose="02000000000000000000" pitchFamily="2" charset="0"/>
                <a:cs typeface="Arial Narrow"/>
              </a:rPr>
              <a:t>Panel  discussion.</a:t>
            </a:r>
            <a:endParaRPr lang="en-CA" sz="1200" spc="0">
              <a:solidFill>
                <a:srgbClr val="000000"/>
              </a:solidFill>
              <a:latin typeface="Roboto Condensed Light" panose="02000000000000000000" pitchFamily="2" charset="0"/>
              <a:cs typeface="Times New Roman"/>
            </a:endParaRPr>
          </a:p>
          <a:p>
            <a:pPr marL="7701" marR="182520" indent="0" algn="l">
              <a:lnSpc>
                <a:spcPct val="110000"/>
              </a:lnSpc>
              <a:spcBef>
                <a:spcPts val="3"/>
              </a:spcBef>
              <a:spcAft>
                <a:spcPts val="1200"/>
              </a:spcAft>
              <a:buFont typeface="Arial" panose="020B0604020202020204" pitchFamily="34" charset="0"/>
              <a:buNone/>
            </a:pPr>
            <a:r>
              <a:rPr lang="en-CA" sz="1200" spc="-33" err="1">
                <a:solidFill>
                  <a:srgbClr val="000000"/>
                </a:solidFill>
                <a:latin typeface="Roboto Condensed Light" panose="02000000000000000000" pitchFamily="2" charset="0"/>
                <a:cs typeface="Arial Narrow"/>
              </a:rPr>
              <a:t>Culbert</a:t>
            </a:r>
            <a:r>
              <a:rPr lang="en-CA" sz="1200" spc="-33">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Samuel. </a:t>
            </a:r>
            <a:r>
              <a:rPr lang="en-CA" sz="1200" spc="-24">
                <a:solidFill>
                  <a:srgbClr val="000000"/>
                </a:solidFill>
                <a:latin typeface="Roboto Condensed Light" panose="02000000000000000000" pitchFamily="2" charset="0"/>
                <a:cs typeface="Arial Narrow"/>
              </a:rPr>
              <a:t>“10 </a:t>
            </a:r>
            <a:r>
              <a:rPr lang="en-CA" sz="1200" spc="-33">
                <a:solidFill>
                  <a:srgbClr val="000000"/>
                </a:solidFill>
                <a:latin typeface="Roboto Condensed Light" panose="02000000000000000000" pitchFamily="2" charset="0"/>
                <a:cs typeface="Arial Narrow"/>
              </a:rPr>
              <a:t>Reasons </a:t>
            </a:r>
            <a:r>
              <a:rPr lang="en-CA" sz="1200" spc="-18">
                <a:solidFill>
                  <a:srgbClr val="000000"/>
                </a:solidFill>
                <a:latin typeface="Roboto Condensed Light" panose="02000000000000000000" pitchFamily="2" charset="0"/>
                <a:cs typeface="Arial Narrow"/>
              </a:rPr>
              <a:t>to </a:t>
            </a:r>
            <a:r>
              <a:rPr lang="en-CA" sz="1200" spc="-24">
                <a:solidFill>
                  <a:srgbClr val="000000"/>
                </a:solidFill>
                <a:latin typeface="Roboto Condensed Light" panose="02000000000000000000" pitchFamily="2" charset="0"/>
                <a:cs typeface="Arial Narrow"/>
              </a:rPr>
              <a:t>Get Rid </a:t>
            </a:r>
            <a:r>
              <a:rPr lang="en-CA" sz="1200" spc="-18">
                <a:solidFill>
                  <a:srgbClr val="000000"/>
                </a:solidFill>
                <a:latin typeface="Roboto Condensed Light" panose="02000000000000000000" pitchFamily="2" charset="0"/>
                <a:cs typeface="Arial Narrow"/>
              </a:rPr>
              <a:t>of </a:t>
            </a:r>
            <a:r>
              <a:rPr lang="en-CA" sz="1200" spc="-33">
                <a:solidFill>
                  <a:srgbClr val="000000"/>
                </a:solidFill>
                <a:latin typeface="Roboto Condensed Light" panose="02000000000000000000" pitchFamily="2" charset="0"/>
                <a:cs typeface="Arial Narrow"/>
              </a:rPr>
              <a:t>Performance Reviews.” </a:t>
            </a:r>
            <a:r>
              <a:rPr lang="en-CA" sz="1200" spc="-30">
                <a:solidFill>
                  <a:srgbClr val="000000"/>
                </a:solidFill>
                <a:latin typeface="Roboto Condensed Light" panose="02000000000000000000" pitchFamily="2" charset="0"/>
                <a:cs typeface="Arial Narrow"/>
              </a:rPr>
              <a:t>Huffington </a:t>
            </a:r>
            <a:r>
              <a:rPr lang="en-CA" sz="1200" spc="-27">
                <a:solidFill>
                  <a:srgbClr val="000000"/>
                </a:solidFill>
                <a:latin typeface="Roboto Condensed Light" panose="02000000000000000000" pitchFamily="2" charset="0"/>
                <a:cs typeface="Arial Narrow"/>
              </a:rPr>
              <a:t>Post </a:t>
            </a:r>
            <a:r>
              <a:rPr lang="en-CA" sz="1200" spc="-36">
                <a:solidFill>
                  <a:srgbClr val="000000"/>
                </a:solidFill>
                <a:latin typeface="Roboto Condensed Light" panose="02000000000000000000" pitchFamily="2" charset="0"/>
                <a:cs typeface="Arial Narrow"/>
              </a:rPr>
              <a:t>Business.  </a:t>
            </a:r>
            <a:r>
              <a:rPr lang="en-CA" sz="1200" spc="-21">
                <a:solidFill>
                  <a:srgbClr val="000000"/>
                </a:solidFill>
                <a:latin typeface="Roboto Condensed Light" panose="02000000000000000000" pitchFamily="2" charset="0"/>
                <a:cs typeface="Arial Narrow"/>
              </a:rPr>
              <a:t>18</a:t>
            </a:r>
            <a:r>
              <a:rPr lang="en-CA" sz="1200" spc="-61">
                <a:solidFill>
                  <a:srgbClr val="000000"/>
                </a:solidFill>
                <a:latin typeface="Roboto Condensed Light" panose="02000000000000000000" pitchFamily="2" charset="0"/>
                <a:cs typeface="Arial Narrow"/>
              </a:rPr>
              <a:t> </a:t>
            </a:r>
            <a:r>
              <a:rPr lang="en-CA" sz="1200" spc="-27">
                <a:solidFill>
                  <a:srgbClr val="000000"/>
                </a:solidFill>
                <a:latin typeface="Roboto Condensed Light" panose="02000000000000000000" pitchFamily="2" charset="0"/>
                <a:cs typeface="Arial Narrow"/>
              </a:rPr>
              <a:t>Dec.</a:t>
            </a:r>
            <a:r>
              <a:rPr lang="en-CA" sz="1200" spc="-61">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2012.</a:t>
            </a:r>
            <a:r>
              <a:rPr lang="en-CA" sz="1200" spc="-61">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Web.</a:t>
            </a:r>
            <a:r>
              <a:rPr lang="en-CA" sz="1200" spc="-61">
                <a:solidFill>
                  <a:srgbClr val="000000"/>
                </a:solidFill>
                <a:latin typeface="Roboto Condensed Light" panose="02000000000000000000" pitchFamily="2" charset="0"/>
                <a:cs typeface="Arial Narrow"/>
              </a:rPr>
              <a:t> </a:t>
            </a:r>
            <a:r>
              <a:rPr lang="en-CA" sz="1200" spc="-21">
                <a:solidFill>
                  <a:srgbClr val="000000"/>
                </a:solidFill>
                <a:latin typeface="Roboto Condensed Light" panose="02000000000000000000" pitchFamily="2" charset="0"/>
                <a:cs typeface="Arial Narrow"/>
              </a:rPr>
              <a:t>28</a:t>
            </a:r>
            <a:r>
              <a:rPr lang="en-CA" sz="1200" spc="-61">
                <a:solidFill>
                  <a:srgbClr val="000000"/>
                </a:solidFill>
                <a:latin typeface="Roboto Condensed Light" panose="02000000000000000000" pitchFamily="2" charset="0"/>
                <a:cs typeface="Arial Narrow"/>
              </a:rPr>
              <a:t> </a:t>
            </a:r>
            <a:r>
              <a:rPr lang="en-CA" sz="1200" spc="-27">
                <a:solidFill>
                  <a:srgbClr val="000000"/>
                </a:solidFill>
                <a:latin typeface="Roboto Condensed Light" panose="02000000000000000000" pitchFamily="2" charset="0"/>
                <a:cs typeface="Arial Narrow"/>
              </a:rPr>
              <a:t>Oct.</a:t>
            </a:r>
            <a:r>
              <a:rPr lang="en-CA" sz="1200" spc="-61">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2013</a:t>
            </a:r>
            <a:r>
              <a:rPr lang="en-CA" sz="1200" spc="-30">
                <a:solidFill>
                  <a:srgbClr val="2576B7"/>
                </a:solidFill>
                <a:latin typeface="Roboto Condensed Light" panose="02000000000000000000" pitchFamily="2" charset="0"/>
                <a:cs typeface="Arial Narrow"/>
              </a:rPr>
              <a:t>.</a:t>
            </a:r>
            <a:r>
              <a:rPr lang="en-CA" sz="1200" spc="-58">
                <a:solidFill>
                  <a:srgbClr val="2576B7"/>
                </a:solidFill>
                <a:latin typeface="Roboto Condensed Light" panose="02000000000000000000" pitchFamily="2" charset="0"/>
                <a:cs typeface="Arial Narrow"/>
              </a:rPr>
              <a:t> </a:t>
            </a:r>
            <a:r>
              <a:rPr lang="en-CA" sz="1200" spc="-36">
                <a:solidFill>
                  <a:srgbClr val="2576B7"/>
                </a:solidFill>
                <a:latin typeface="Roboto Condensed Light" panose="02000000000000000000" pitchFamily="2" charset="0"/>
                <a:cs typeface="Arial Narrow"/>
                <a:hlinkClick r:id="rId4">
                  <a:extLst>
                    <a:ext uri="{A12FA001-AC4F-418D-AE19-62706E023703}">
                      <ahyp:hlinkClr xmlns:ahyp="http://schemas.microsoft.com/office/drawing/2018/hyperlinkcolor" val="tx"/>
                    </a:ext>
                  </a:extLst>
                </a:hlinkClick>
              </a:rPr>
              <a:t>&lt;http://www.huffingtonpost.com/samuel-culbert/performance- </a:t>
            </a:r>
            <a:r>
              <a:rPr lang="en-CA" sz="1200" spc="-36">
                <a:solidFill>
                  <a:srgbClr val="2576B7"/>
                </a:solidFill>
                <a:latin typeface="Roboto Condensed Light" panose="02000000000000000000" pitchFamily="2" charset="0"/>
                <a:cs typeface="Arial Narrow"/>
              </a:rPr>
              <a:t> reviews_b_2325104.html&gt;.</a:t>
            </a:r>
            <a:endParaRPr lang="en-CA" sz="1200" spc="0">
              <a:solidFill>
                <a:srgbClr val="2576B7"/>
              </a:solidFill>
              <a:latin typeface="Roboto Condensed Light" panose="02000000000000000000" pitchFamily="2" charset="0"/>
              <a:cs typeface="Times New Roman"/>
            </a:endParaRPr>
          </a:p>
          <a:p>
            <a:pPr marL="7701" marR="182520" indent="0" algn="l">
              <a:lnSpc>
                <a:spcPct val="110000"/>
              </a:lnSpc>
              <a:spcBef>
                <a:spcPts val="3"/>
              </a:spcBef>
              <a:spcAft>
                <a:spcPts val="1200"/>
              </a:spcAft>
              <a:buFont typeface="Arial" panose="020B0604020202020204" pitchFamily="34" charset="0"/>
              <a:buNone/>
            </a:pPr>
            <a:r>
              <a:rPr lang="en-CA" sz="1200" spc="-33">
                <a:solidFill>
                  <a:srgbClr val="000000"/>
                </a:solidFill>
                <a:latin typeface="Roboto Condensed Light" panose="02000000000000000000" pitchFamily="2" charset="0"/>
                <a:cs typeface="Arial Narrow"/>
              </a:rPr>
              <a:t>Denning, </a:t>
            </a:r>
            <a:r>
              <a:rPr lang="en-CA" sz="1200" spc="-30">
                <a:solidFill>
                  <a:srgbClr val="000000"/>
                </a:solidFill>
                <a:latin typeface="Roboto Condensed Light" panose="02000000000000000000" pitchFamily="2" charset="0"/>
                <a:cs typeface="Arial Narrow"/>
              </a:rPr>
              <a:t>Steve. </a:t>
            </a:r>
            <a:r>
              <a:rPr lang="en-CA" sz="1200" spc="-27">
                <a:solidFill>
                  <a:srgbClr val="000000"/>
                </a:solidFill>
                <a:latin typeface="Roboto Condensed Light" panose="02000000000000000000" pitchFamily="2" charset="0"/>
                <a:cs typeface="Arial Narrow"/>
              </a:rPr>
              <a:t>“The Case </a:t>
            </a:r>
            <a:r>
              <a:rPr lang="en-CA" sz="1200" spc="-30">
                <a:solidFill>
                  <a:srgbClr val="000000"/>
                </a:solidFill>
                <a:latin typeface="Roboto Condensed Light" panose="02000000000000000000" pitchFamily="2" charset="0"/>
                <a:cs typeface="Arial Narrow"/>
              </a:rPr>
              <a:t>Against Agile: </a:t>
            </a:r>
            <a:r>
              <a:rPr lang="en-CA" sz="1200" spc="-64">
                <a:solidFill>
                  <a:srgbClr val="000000"/>
                </a:solidFill>
                <a:latin typeface="Roboto Condensed Light" panose="02000000000000000000" pitchFamily="2" charset="0"/>
                <a:cs typeface="Arial Narrow"/>
              </a:rPr>
              <a:t>Ten </a:t>
            </a:r>
            <a:r>
              <a:rPr lang="en-CA" sz="1200" spc="-33">
                <a:solidFill>
                  <a:srgbClr val="000000"/>
                </a:solidFill>
                <a:latin typeface="Roboto Condensed Light" panose="02000000000000000000" pitchFamily="2" charset="0"/>
                <a:cs typeface="Arial Narrow"/>
              </a:rPr>
              <a:t>Perennial Management Objections.” </a:t>
            </a:r>
            <a:r>
              <a:rPr lang="en-CA" sz="1200" spc="-36">
                <a:solidFill>
                  <a:srgbClr val="000000"/>
                </a:solidFill>
                <a:latin typeface="Roboto Condensed Light" panose="02000000000000000000" pitchFamily="2" charset="0"/>
                <a:cs typeface="Arial Narrow"/>
              </a:rPr>
              <a:t>Forbes  </a:t>
            </a:r>
            <a:r>
              <a:rPr lang="en-CA" sz="1200" spc="-33">
                <a:solidFill>
                  <a:srgbClr val="000000"/>
                </a:solidFill>
                <a:latin typeface="Roboto Condensed Light" panose="02000000000000000000" pitchFamily="2" charset="0"/>
                <a:cs typeface="Arial Narrow"/>
              </a:rPr>
              <a:t>Magazine.</a:t>
            </a:r>
            <a:r>
              <a:rPr lang="en-CA" sz="1200" spc="-64">
                <a:solidFill>
                  <a:srgbClr val="000000"/>
                </a:solidFill>
                <a:latin typeface="Roboto Condensed Light" panose="02000000000000000000" pitchFamily="2" charset="0"/>
                <a:cs typeface="Arial Narrow"/>
              </a:rPr>
              <a:t> </a:t>
            </a:r>
            <a:r>
              <a:rPr lang="en-CA" sz="1200" spc="-21">
                <a:solidFill>
                  <a:srgbClr val="000000"/>
                </a:solidFill>
                <a:latin typeface="Roboto Condensed Light" panose="02000000000000000000" pitchFamily="2" charset="0"/>
                <a:cs typeface="Arial Narrow"/>
              </a:rPr>
              <a:t>17</a:t>
            </a:r>
            <a:r>
              <a:rPr lang="en-CA" sz="1200" spc="-124">
                <a:solidFill>
                  <a:srgbClr val="000000"/>
                </a:solidFill>
                <a:latin typeface="Roboto Condensed Light" panose="02000000000000000000" pitchFamily="2" charset="0"/>
                <a:cs typeface="Arial Narrow"/>
              </a:rPr>
              <a:t> </a:t>
            </a:r>
            <a:r>
              <a:rPr lang="en-CA" sz="1200" spc="-42">
                <a:solidFill>
                  <a:srgbClr val="000000"/>
                </a:solidFill>
                <a:latin typeface="Roboto Condensed Light" panose="02000000000000000000" pitchFamily="2" charset="0"/>
                <a:cs typeface="Arial Narrow"/>
              </a:rPr>
              <a:t>Apr.</a:t>
            </a:r>
            <a:r>
              <a:rPr lang="en-CA" sz="1200" spc="-64">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2012.</a:t>
            </a:r>
            <a:r>
              <a:rPr lang="en-CA" sz="1200" spc="-61">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Web.</a:t>
            </a:r>
            <a:r>
              <a:rPr lang="en-CA" sz="1200" spc="-64">
                <a:solidFill>
                  <a:srgbClr val="000000"/>
                </a:solidFill>
                <a:latin typeface="Roboto Condensed Light" panose="02000000000000000000" pitchFamily="2" charset="0"/>
                <a:cs typeface="Arial Narrow"/>
              </a:rPr>
              <a:t> </a:t>
            </a:r>
            <a:r>
              <a:rPr lang="en-CA" sz="1200" spc="-49">
                <a:solidFill>
                  <a:srgbClr val="000000"/>
                </a:solidFill>
                <a:latin typeface="Roboto Condensed Light" panose="02000000000000000000" pitchFamily="2" charset="0"/>
                <a:cs typeface="Arial Narrow"/>
              </a:rPr>
              <a:t>Nov.</a:t>
            </a:r>
            <a:r>
              <a:rPr lang="en-CA" sz="1200" spc="-64">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2013.</a:t>
            </a:r>
            <a:r>
              <a:rPr lang="en-CA" sz="1200" spc="-58">
                <a:solidFill>
                  <a:srgbClr val="000000"/>
                </a:solidFill>
                <a:latin typeface="Roboto Condensed Light" panose="02000000000000000000" pitchFamily="2" charset="0"/>
                <a:cs typeface="Arial Narrow"/>
              </a:rPr>
              <a:t> </a:t>
            </a:r>
            <a:r>
              <a:rPr lang="en-CA" sz="1200" spc="-36">
                <a:solidFill>
                  <a:srgbClr val="2576B7"/>
                </a:solidFill>
                <a:latin typeface="Roboto Condensed Light" panose="02000000000000000000" pitchFamily="2" charset="0"/>
                <a:cs typeface="Arial Narrow"/>
                <a:hlinkClick r:id="rId5">
                  <a:extLst>
                    <a:ext uri="{A12FA001-AC4F-418D-AE19-62706E023703}">
                      <ahyp:hlinkClr xmlns:ahyp="http://schemas.microsoft.com/office/drawing/2018/hyperlinkcolor" val="tx"/>
                    </a:ext>
                  </a:extLst>
                </a:hlinkClick>
              </a:rPr>
              <a:t>&lt;http://www.forbes.com/sites/stevedenning/2012/04/17/ </a:t>
            </a:r>
            <a:r>
              <a:rPr lang="en-CA" sz="1200" spc="-36">
                <a:solidFill>
                  <a:srgbClr val="2576B7"/>
                </a:solidFill>
                <a:latin typeface="Roboto Condensed Light" panose="02000000000000000000" pitchFamily="2" charset="0"/>
                <a:cs typeface="Arial Narrow"/>
              </a:rPr>
              <a:t> </a:t>
            </a:r>
            <a:r>
              <a:rPr lang="en-CA" sz="1200" spc="-36">
                <a:solidFill>
                  <a:srgbClr val="000000"/>
                </a:solidFill>
                <a:latin typeface="Roboto Condensed Light" panose="02000000000000000000" pitchFamily="2" charset="0"/>
                <a:cs typeface="Arial Narrow"/>
              </a:rPr>
              <a:t>the-case-against-agile-ten-perennial-management-objections/&gt;.</a:t>
            </a:r>
            <a:endParaRPr lang="en-CA" sz="1200" spc="0">
              <a:solidFill>
                <a:srgbClr val="000000"/>
              </a:solidFill>
              <a:latin typeface="Roboto Condensed Light" panose="02000000000000000000" pitchFamily="2" charset="0"/>
              <a:cs typeface="Times New Roman"/>
            </a:endParaRPr>
          </a:p>
          <a:p>
            <a:pPr marL="7701" marR="182520" indent="0" algn="l">
              <a:lnSpc>
                <a:spcPct val="110000"/>
              </a:lnSpc>
              <a:spcBef>
                <a:spcPts val="3"/>
              </a:spcBef>
              <a:spcAft>
                <a:spcPts val="1200"/>
              </a:spcAft>
              <a:buFont typeface="Arial" panose="020B0604020202020204" pitchFamily="34" charset="0"/>
              <a:buNone/>
            </a:pPr>
            <a:r>
              <a:rPr lang="en-CA" sz="1200" spc="-30" err="1">
                <a:solidFill>
                  <a:srgbClr val="000000"/>
                </a:solidFill>
                <a:latin typeface="Roboto Condensed Light" panose="02000000000000000000" pitchFamily="2" charset="0"/>
                <a:cs typeface="Arial Narrow"/>
              </a:rPr>
              <a:t>Estis</a:t>
            </a:r>
            <a:r>
              <a:rPr lang="en-CA" sz="1200" spc="-30">
                <a:solidFill>
                  <a:srgbClr val="000000"/>
                </a:solidFill>
                <a:latin typeface="Roboto Condensed Light" panose="02000000000000000000" pitchFamily="2" charset="0"/>
                <a:cs typeface="Arial Narrow"/>
              </a:rPr>
              <a:t>,</a:t>
            </a:r>
            <a:r>
              <a:rPr lang="en-CA" sz="1200" spc="-64">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Ryan.</a:t>
            </a:r>
            <a:r>
              <a:rPr lang="en-CA" sz="1200" spc="-61">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“Blowing</a:t>
            </a:r>
            <a:r>
              <a:rPr lang="en-CA" sz="1200" spc="-61">
                <a:solidFill>
                  <a:srgbClr val="000000"/>
                </a:solidFill>
                <a:latin typeface="Roboto Condensed Light" panose="02000000000000000000" pitchFamily="2" charset="0"/>
                <a:cs typeface="Arial Narrow"/>
              </a:rPr>
              <a:t> </a:t>
            </a:r>
            <a:r>
              <a:rPr lang="en-CA" sz="1200" spc="-21">
                <a:solidFill>
                  <a:srgbClr val="000000"/>
                </a:solidFill>
                <a:latin typeface="Roboto Condensed Light" panose="02000000000000000000" pitchFamily="2" charset="0"/>
                <a:cs typeface="Arial Narrow"/>
              </a:rPr>
              <a:t>up</a:t>
            </a:r>
            <a:r>
              <a:rPr lang="en-CA" sz="1200" spc="-61">
                <a:solidFill>
                  <a:srgbClr val="000000"/>
                </a:solidFill>
                <a:latin typeface="Roboto Condensed Light" panose="02000000000000000000" pitchFamily="2" charset="0"/>
                <a:cs typeface="Arial Narrow"/>
              </a:rPr>
              <a:t> </a:t>
            </a:r>
            <a:r>
              <a:rPr lang="en-CA" sz="1200" spc="-24">
                <a:solidFill>
                  <a:srgbClr val="000000"/>
                </a:solidFill>
                <a:latin typeface="Roboto Condensed Light" panose="02000000000000000000" pitchFamily="2" charset="0"/>
                <a:cs typeface="Arial Narrow"/>
              </a:rPr>
              <a:t>the</a:t>
            </a:r>
            <a:r>
              <a:rPr lang="en-CA" sz="1200" spc="-64">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Performance</a:t>
            </a:r>
            <a:r>
              <a:rPr lang="en-CA" sz="1200" spc="-61">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Review:</a:t>
            </a:r>
            <a:r>
              <a:rPr lang="en-CA" sz="1200" spc="-61">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Interview</a:t>
            </a:r>
            <a:r>
              <a:rPr lang="en-CA" sz="1200" spc="-61">
                <a:solidFill>
                  <a:srgbClr val="000000"/>
                </a:solidFill>
                <a:latin typeface="Roboto Condensed Light" panose="02000000000000000000" pitchFamily="2" charset="0"/>
                <a:cs typeface="Arial Narrow"/>
              </a:rPr>
              <a:t> </a:t>
            </a:r>
            <a:r>
              <a:rPr lang="en-CA" sz="1200" spc="-27">
                <a:solidFill>
                  <a:srgbClr val="000000"/>
                </a:solidFill>
                <a:latin typeface="Roboto Condensed Light" panose="02000000000000000000" pitchFamily="2" charset="0"/>
                <a:cs typeface="Arial Narrow"/>
              </a:rPr>
              <a:t>with</a:t>
            </a:r>
            <a:r>
              <a:rPr lang="en-CA" sz="1200" spc="-121">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Adobe’s</a:t>
            </a:r>
            <a:r>
              <a:rPr lang="en-CA" sz="1200" spc="-61">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Donna</a:t>
            </a:r>
            <a:r>
              <a:rPr lang="en-CA" sz="1200" spc="-61">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Morris.”</a:t>
            </a:r>
            <a:r>
              <a:rPr lang="en-CA" sz="1200" spc="-64">
                <a:solidFill>
                  <a:srgbClr val="000000"/>
                </a:solidFill>
                <a:latin typeface="Roboto Condensed Light" panose="02000000000000000000" pitchFamily="2" charset="0"/>
                <a:cs typeface="Arial Narrow"/>
              </a:rPr>
              <a:t> </a:t>
            </a:r>
            <a:r>
              <a:rPr lang="en-CA" sz="1200" spc="-36">
                <a:solidFill>
                  <a:srgbClr val="000000"/>
                </a:solidFill>
                <a:latin typeface="Roboto Condensed Light" panose="02000000000000000000" pitchFamily="2" charset="0"/>
                <a:cs typeface="Arial Narrow"/>
              </a:rPr>
              <a:t>Ryan  </a:t>
            </a:r>
            <a:r>
              <a:rPr lang="en-CA" sz="1200" spc="-30" err="1">
                <a:solidFill>
                  <a:srgbClr val="000000"/>
                </a:solidFill>
                <a:latin typeface="Roboto Condensed Light" panose="02000000000000000000" pitchFamily="2" charset="0"/>
                <a:cs typeface="Arial Narrow"/>
              </a:rPr>
              <a:t>Estis</a:t>
            </a:r>
            <a:r>
              <a:rPr lang="en-CA" sz="1200" spc="-61">
                <a:solidFill>
                  <a:srgbClr val="000000"/>
                </a:solidFill>
                <a:latin typeface="Roboto Condensed Light" panose="02000000000000000000" pitchFamily="2" charset="0"/>
                <a:cs typeface="Arial Narrow"/>
              </a:rPr>
              <a:t> </a:t>
            </a:r>
            <a:r>
              <a:rPr lang="en-CA" sz="1200" spc="-3">
                <a:solidFill>
                  <a:srgbClr val="000000"/>
                </a:solidFill>
                <a:latin typeface="Roboto Condensed Light" panose="02000000000000000000" pitchFamily="2" charset="0"/>
                <a:cs typeface="Arial Narrow"/>
              </a:rPr>
              <a:t>&amp;</a:t>
            </a:r>
            <a:r>
              <a:rPr lang="en-CA" sz="1200" spc="-118">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Associates.</a:t>
            </a:r>
            <a:r>
              <a:rPr lang="en-CA" sz="1200" spc="-61">
                <a:solidFill>
                  <a:srgbClr val="000000"/>
                </a:solidFill>
                <a:latin typeface="Roboto Condensed Light" panose="02000000000000000000" pitchFamily="2" charset="0"/>
                <a:cs typeface="Arial Narrow"/>
              </a:rPr>
              <a:t> </a:t>
            </a:r>
            <a:r>
              <a:rPr lang="en-CA" sz="1200" spc="-21">
                <a:solidFill>
                  <a:srgbClr val="000000"/>
                </a:solidFill>
                <a:latin typeface="Roboto Condensed Light" panose="02000000000000000000" pitchFamily="2" charset="0"/>
                <a:cs typeface="Arial Narrow"/>
              </a:rPr>
              <a:t>17</a:t>
            </a:r>
            <a:r>
              <a:rPr lang="en-CA" sz="1200" spc="-61">
                <a:solidFill>
                  <a:srgbClr val="000000"/>
                </a:solidFill>
                <a:latin typeface="Roboto Condensed Light" panose="02000000000000000000" pitchFamily="2" charset="0"/>
                <a:cs typeface="Arial Narrow"/>
              </a:rPr>
              <a:t> </a:t>
            </a:r>
            <a:r>
              <a:rPr lang="en-CA" sz="1200" spc="-27">
                <a:solidFill>
                  <a:srgbClr val="000000"/>
                </a:solidFill>
                <a:latin typeface="Roboto Condensed Light" panose="02000000000000000000" pitchFamily="2" charset="0"/>
                <a:cs typeface="Arial Narrow"/>
              </a:rPr>
              <a:t>June</a:t>
            </a:r>
            <a:r>
              <a:rPr lang="en-CA" sz="1200" spc="-58">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2013.</a:t>
            </a:r>
            <a:r>
              <a:rPr lang="en-CA" sz="1200" spc="-61">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Web.</a:t>
            </a:r>
            <a:r>
              <a:rPr lang="en-CA" sz="1200" spc="-61">
                <a:solidFill>
                  <a:srgbClr val="000000"/>
                </a:solidFill>
                <a:latin typeface="Roboto Condensed Light" panose="02000000000000000000" pitchFamily="2" charset="0"/>
                <a:cs typeface="Arial Narrow"/>
              </a:rPr>
              <a:t> </a:t>
            </a:r>
            <a:r>
              <a:rPr lang="en-CA" sz="1200" spc="-27">
                <a:solidFill>
                  <a:srgbClr val="000000"/>
                </a:solidFill>
                <a:latin typeface="Roboto Condensed Light" panose="02000000000000000000" pitchFamily="2" charset="0"/>
                <a:cs typeface="Arial Narrow"/>
              </a:rPr>
              <a:t>Oct.</a:t>
            </a:r>
            <a:r>
              <a:rPr lang="en-CA" sz="1200" spc="-58">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2013</a:t>
            </a:r>
            <a:r>
              <a:rPr lang="en-CA" sz="1200" spc="-30">
                <a:solidFill>
                  <a:srgbClr val="2576B7"/>
                </a:solidFill>
                <a:latin typeface="Roboto Condensed Light" panose="02000000000000000000" pitchFamily="2" charset="0"/>
                <a:cs typeface="Arial Narrow"/>
              </a:rPr>
              <a:t>.</a:t>
            </a:r>
            <a:r>
              <a:rPr lang="en-CA" sz="1200" spc="-61">
                <a:solidFill>
                  <a:srgbClr val="2576B7"/>
                </a:solidFill>
                <a:latin typeface="Roboto Condensed Light" panose="02000000000000000000" pitchFamily="2" charset="0"/>
                <a:cs typeface="Arial Narrow"/>
              </a:rPr>
              <a:t> </a:t>
            </a:r>
            <a:r>
              <a:rPr lang="en-CA" sz="1200" spc="-36">
                <a:solidFill>
                  <a:srgbClr val="2576B7"/>
                </a:solidFill>
                <a:latin typeface="Roboto Condensed Light" panose="02000000000000000000" pitchFamily="2" charset="0"/>
                <a:cs typeface="Arial Narrow"/>
              </a:rPr>
              <a:t>&lt;</a:t>
            </a:r>
            <a:r>
              <a:rPr lang="en-CA" sz="1200" spc="-36">
                <a:solidFill>
                  <a:srgbClr val="2576B7"/>
                </a:solidFill>
                <a:latin typeface="Roboto Condensed Light" panose="02000000000000000000" pitchFamily="2" charset="0"/>
                <a:cs typeface="Arial Narrow"/>
                <a:hlinkClick r:id="rId6">
                  <a:extLst>
                    <a:ext uri="{A12FA001-AC4F-418D-AE19-62706E023703}">
                      <ahyp:hlinkClr xmlns:ahyp="http://schemas.microsoft.com/office/drawing/2018/hyperlinkcolor" val="tx"/>
                    </a:ext>
                  </a:extLst>
                </a:hlinkClick>
              </a:rPr>
              <a:t>http://ryanestis.com/adobe-interview/&gt;</a:t>
            </a:r>
            <a:r>
              <a:rPr lang="en-CA" sz="1200" spc="-36">
                <a:solidFill>
                  <a:srgbClr val="2576B7"/>
                </a:solidFill>
                <a:latin typeface="Roboto Condensed Light" panose="02000000000000000000" pitchFamily="2" charset="0"/>
                <a:cs typeface="Arial Narrow"/>
              </a:rPr>
              <a:t>.</a:t>
            </a:r>
            <a:endParaRPr lang="en-CA" sz="1200">
              <a:solidFill>
                <a:srgbClr val="2576B7"/>
              </a:solidFill>
              <a:latin typeface="Roboto Condensed Light" panose="02000000000000000000" pitchFamily="2" charset="0"/>
              <a:cs typeface="Arial Narrow"/>
            </a:endParaRPr>
          </a:p>
          <a:p>
            <a:pPr marL="0" lvl="0" indent="0" algn="l">
              <a:lnSpc>
                <a:spcPct val="110000"/>
              </a:lnSpc>
              <a:spcAft>
                <a:spcPts val="1200"/>
              </a:spcAft>
              <a:buFont typeface="Arial" panose="020B0604020202020204" pitchFamily="34" charset="0"/>
              <a:buNone/>
            </a:pPr>
            <a:endParaRPr lang="en-US" sz="1200">
              <a:solidFill>
                <a:srgbClr val="000000"/>
              </a:solidFill>
            </a:endParaRPr>
          </a:p>
          <a:p>
            <a:pPr marL="0" indent="0" algn="l">
              <a:lnSpc>
                <a:spcPct val="110000"/>
              </a:lnSpc>
              <a:spcAft>
                <a:spcPts val="1200"/>
              </a:spcAft>
              <a:buFont typeface="Arial" panose="020B0604020202020204" pitchFamily="34" charset="0"/>
              <a:buNone/>
              <a:tabLst/>
            </a:pPr>
            <a:endParaRPr lang="en-US" sz="1200">
              <a:solidFill>
                <a:srgbClr val="000000"/>
              </a:solidFill>
              <a:latin typeface="Roboto Condensed Light" panose="02000000000000000000" pitchFamily="2" charset="0"/>
              <a:ea typeface="Roboto Condensed Light" panose="02000000000000000000" pitchFamily="2" charset="0"/>
            </a:endParaRPr>
          </a:p>
          <a:p>
            <a:pPr marL="179388" indent="-179388" algn="l">
              <a:lnSpc>
                <a:spcPct val="110000"/>
              </a:lnSpc>
              <a:spcAft>
                <a:spcPts val="1200"/>
              </a:spcAft>
              <a:buFont typeface="Arial" panose="020B0604020202020204" pitchFamily="34" charset="0"/>
              <a:buChar char="•"/>
              <a:tabLst/>
            </a:pPr>
            <a:endParaRPr lang="en-US" sz="1200" err="1">
              <a:solidFill>
                <a:srgbClr val="000000"/>
              </a:solidFill>
              <a:latin typeface="Roboto Condensed Light" panose="02000000000000000000" pitchFamily="2" charset="0"/>
              <a:ea typeface="Roboto Condensed Light" panose="02000000000000000000" pitchFamily="2" charset="0"/>
            </a:endParaRPr>
          </a:p>
        </p:txBody>
      </p:sp>
    </p:spTree>
    <p:extLst>
      <p:ext uri="{BB962C8B-B14F-4D97-AF65-F5344CB8AC3E}">
        <p14:creationId xmlns:p14="http://schemas.microsoft.com/office/powerpoint/2010/main" val="6167870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03208-8DCF-34BE-4BDE-91AB6A7697A0}"/>
              </a:ext>
            </a:extLst>
          </p:cNvPr>
          <p:cNvSpPr>
            <a:spLocks noGrp="1"/>
          </p:cNvSpPr>
          <p:nvPr>
            <p:ph type="ctrTitle"/>
          </p:nvPr>
        </p:nvSpPr>
        <p:spPr>
          <a:xfrm>
            <a:off x="1524000" y="1122363"/>
            <a:ext cx="9145588"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116F3A5-84B7-9591-9523-ABAFB679C27C}"/>
              </a:ext>
            </a:extLst>
          </p:cNvPr>
          <p:cNvSpPr>
            <a:spLocks noGrp="1"/>
          </p:cNvSpPr>
          <p:nvPr>
            <p:ph type="subTitle" idx="1"/>
          </p:nvPr>
        </p:nvSpPr>
        <p:spPr>
          <a:xfrm>
            <a:off x="1524000" y="3602038"/>
            <a:ext cx="9145588"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1800233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ontent Slide-gray-sidebar">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530021"/>
            <a:ext cx="7885768" cy="1130188"/>
          </a:xfrm>
        </p:spPr>
        <p:txBody>
          <a:bodyPr>
            <a:noAutofit/>
          </a:bodyPr>
          <a:lstStyle>
            <a:lvl1pPr>
              <a:lnSpc>
                <a:spcPct val="90000"/>
              </a:lnSpc>
              <a:defRPr b="0" i="0">
                <a:solidFill>
                  <a:srgbClr val="4A4A4A"/>
                </a:solidFill>
              </a:defRPr>
            </a:lvl1pPr>
          </a:lstStyle>
          <a:p>
            <a:r>
              <a:rPr lang="en-US"/>
              <a:t>Click to edit Master title style</a:t>
            </a:r>
          </a:p>
        </p:txBody>
      </p:sp>
      <p:sp>
        <p:nvSpPr>
          <p:cNvPr id="8" name="Text Placeholder 4">
            <a:extLst>
              <a:ext uri="{FF2B5EF4-FFF2-40B4-BE49-F238E27FC236}">
                <a16:creationId xmlns:a16="http://schemas.microsoft.com/office/drawing/2014/main" id="{D050D33A-BAAD-1241-BF28-F42F2761FBCA}"/>
              </a:ext>
            </a:extLst>
          </p:cNvPr>
          <p:cNvSpPr>
            <a:spLocks noGrp="1"/>
          </p:cNvSpPr>
          <p:nvPr>
            <p:ph type="body" sz="quarter" idx="33"/>
          </p:nvPr>
        </p:nvSpPr>
        <p:spPr>
          <a:xfrm>
            <a:off x="371475" y="3114371"/>
            <a:ext cx="6678613" cy="2403927"/>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12484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Content Slide-blue-leftSidebar">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5252382" y="1648758"/>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5232400" y="530021"/>
            <a:ext cx="4967041" cy="1130188"/>
          </a:xfrm>
        </p:spPr>
        <p:txBody>
          <a:bodyPr>
            <a:noAutofit/>
          </a:bodyPr>
          <a:lstStyle>
            <a:lvl1pPr>
              <a:lnSpc>
                <a:spcPct val="90000"/>
              </a:lnSpc>
              <a:defRPr b="0" i="0"/>
            </a:lvl1pPr>
          </a:lstStyle>
          <a:p>
            <a:r>
              <a:rPr lang="en-US"/>
              <a:t>Click to edit Master title style</a:t>
            </a:r>
          </a:p>
        </p:txBody>
      </p:sp>
      <p:sp>
        <p:nvSpPr>
          <p:cNvPr id="8" name="Rectangle 7">
            <a:extLst>
              <a:ext uri="{FF2B5EF4-FFF2-40B4-BE49-F238E27FC236}">
                <a16:creationId xmlns:a16="http://schemas.microsoft.com/office/drawing/2014/main" id="{F2D5BCB0-D6FF-CC4C-92CC-90D104D4F343}"/>
              </a:ext>
            </a:extLst>
          </p:cNvPr>
          <p:cNvSpPr/>
          <p:nvPr userDrawn="1"/>
        </p:nvSpPr>
        <p:spPr>
          <a:xfrm>
            <a:off x="0" y="0"/>
            <a:ext cx="4260850" cy="6858000"/>
          </a:xfrm>
          <a:prstGeom prst="rect">
            <a:avLst/>
          </a:prstGeom>
          <a:gradFill>
            <a:gsLst>
              <a:gs pos="0">
                <a:schemeClr val="accent1">
                  <a:lumMod val="60000"/>
                  <a:lumOff val="40000"/>
                </a:schemeClr>
              </a:gs>
              <a:gs pos="89000">
                <a:srgbClr val="2576B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dirty="0">
              <a:solidFill>
                <a:srgbClr val="1E5E92"/>
              </a:solidFill>
            </a:endParaRPr>
          </a:p>
        </p:txBody>
      </p:sp>
      <p:sp>
        <p:nvSpPr>
          <p:cNvPr id="9" name="Text Placeholder 11">
            <a:extLst>
              <a:ext uri="{FF2B5EF4-FFF2-40B4-BE49-F238E27FC236}">
                <a16:creationId xmlns:a16="http://schemas.microsoft.com/office/drawing/2014/main" id="{2FD860C3-79CC-434D-9984-9C39951BAE42}"/>
              </a:ext>
            </a:extLst>
          </p:cNvPr>
          <p:cNvSpPr>
            <a:spLocks noGrp="1"/>
          </p:cNvSpPr>
          <p:nvPr>
            <p:ph type="body" sz="quarter" idx="14"/>
          </p:nvPr>
        </p:nvSpPr>
        <p:spPr>
          <a:xfrm>
            <a:off x="367657" y="952499"/>
            <a:ext cx="3289943" cy="5367277"/>
          </a:xfrm>
          <a:prstGeom prst="rect">
            <a:avLst/>
          </a:prstGeom>
        </p:spPr>
        <p:txBody>
          <a:bodyPr lIns="0" tIns="0" rIns="0" bIns="0" anchor="ctr" anchorCtr="0">
            <a:noAutofit/>
          </a:bodyPr>
          <a:lstStyle>
            <a:lvl1pPr marL="0" indent="0">
              <a:lnSpc>
                <a:spcPct val="110000"/>
              </a:lnSpc>
              <a:buNone/>
              <a:defRPr sz="2000" b="0" i="0" spc="0">
                <a:solidFill>
                  <a:schemeClr val="bg1"/>
                </a:solidFill>
                <a:latin typeface="Montserrat Medium"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4">
            <a:extLst>
              <a:ext uri="{FF2B5EF4-FFF2-40B4-BE49-F238E27FC236}">
                <a16:creationId xmlns:a16="http://schemas.microsoft.com/office/drawing/2014/main" id="{BFD1FFC3-1E5E-9546-8506-BC69F33F92C0}"/>
              </a:ext>
            </a:extLst>
          </p:cNvPr>
          <p:cNvSpPr>
            <a:spLocks noGrp="1"/>
          </p:cNvSpPr>
          <p:nvPr>
            <p:ph type="body" sz="quarter" idx="33"/>
          </p:nvPr>
        </p:nvSpPr>
        <p:spPr>
          <a:xfrm>
            <a:off x="5232400" y="2518948"/>
            <a:ext cx="6661150" cy="3275796"/>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67353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Slide-graySidebar">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530021"/>
            <a:ext cx="4967041" cy="1130188"/>
          </a:xfrm>
        </p:spPr>
        <p:txBody>
          <a:bodyPr>
            <a:noAutofit/>
          </a:bodyPr>
          <a:lstStyle>
            <a:lvl1pPr>
              <a:lnSpc>
                <a:spcPct val="90000"/>
              </a:lnSpc>
              <a:defRPr b="0" i="0"/>
            </a:lvl1pPr>
          </a:lstStyle>
          <a:p>
            <a:r>
              <a:rPr lang="en-US"/>
              <a:t>Click to edit Master title style</a:t>
            </a:r>
          </a:p>
        </p:txBody>
      </p:sp>
      <p:sp>
        <p:nvSpPr>
          <p:cNvPr id="8" name="Text Placeholder 4">
            <a:extLst>
              <a:ext uri="{FF2B5EF4-FFF2-40B4-BE49-F238E27FC236}">
                <a16:creationId xmlns:a16="http://schemas.microsoft.com/office/drawing/2014/main" id="{2721BB38-35D8-6041-AE06-91C7C44D942C}"/>
              </a:ext>
            </a:extLst>
          </p:cNvPr>
          <p:cNvSpPr>
            <a:spLocks noGrp="1"/>
          </p:cNvSpPr>
          <p:nvPr>
            <p:ph type="body" sz="quarter" idx="33"/>
          </p:nvPr>
        </p:nvSpPr>
        <p:spPr>
          <a:xfrm>
            <a:off x="371475" y="3125003"/>
            <a:ext cx="6678613" cy="2637843"/>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Box 1">
            <a:extLst>
              <a:ext uri="{FF2B5EF4-FFF2-40B4-BE49-F238E27FC236}">
                <a16:creationId xmlns:a16="http://schemas.microsoft.com/office/drawing/2014/main" id="{F39C547E-7388-DC4A-B7BE-F29EBC5287ED}"/>
              </a:ext>
            </a:extLst>
          </p:cNvPr>
          <p:cNvSpPr txBox="1"/>
          <p:nvPr userDrawn="1"/>
        </p:nvSpPr>
        <p:spPr>
          <a:xfrm>
            <a:off x="11409680" y="6471920"/>
            <a:ext cx="0" cy="0"/>
          </a:xfrm>
          <a:prstGeom prst="rect">
            <a:avLst/>
          </a:prstGeom>
        </p:spPr>
        <p:txBody>
          <a:bodyPr wrap="none" lIns="0" tIns="0" rIns="0" bIns="0" numCol="1" spcCol="360000" rtlCol="0">
            <a:noAutofit/>
          </a:bodyPr>
          <a:lstStyle/>
          <a:p>
            <a:pPr marL="179388" indent="-179388" algn="l">
              <a:lnSpc>
                <a:spcPct val="110000"/>
              </a:lnSpc>
              <a:buFont typeface="Arial" panose="020B0604020202020204" pitchFamily="34" charset="0"/>
              <a:buChar char="•"/>
              <a:tabLst/>
            </a:pPr>
            <a:endParaRPr lang="en-US" sz="1400" dirty="0">
              <a:solidFill>
                <a:schemeClr val="tx1">
                  <a:lumMod val="50000"/>
                </a:schemeClr>
              </a:solidFill>
              <a:latin typeface="Roboto Condensed Light" panose="02000000000000000000" pitchFamily="2" charset="0"/>
              <a:ea typeface="Roboto Condensed Light" panose="02000000000000000000" pitchFamily="2" charset="0"/>
            </a:endParaRPr>
          </a:p>
        </p:txBody>
      </p:sp>
    </p:spTree>
    <p:extLst>
      <p:ext uri="{BB962C8B-B14F-4D97-AF65-F5344CB8AC3E}">
        <p14:creationId xmlns:p14="http://schemas.microsoft.com/office/powerpoint/2010/main" val="13246735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Content Slide-graySidebar-thin">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530021"/>
            <a:ext cx="4967041" cy="1130188"/>
          </a:xfrm>
        </p:spPr>
        <p:txBody>
          <a:bodyPr>
            <a:noAutofit/>
          </a:bodyPr>
          <a:lstStyle>
            <a:lvl1pPr>
              <a:lnSpc>
                <a:spcPct val="90000"/>
              </a:lnSpc>
              <a:defRPr b="0" i="0"/>
            </a:lvl1pPr>
          </a:lstStyle>
          <a:p>
            <a:r>
              <a:rPr lang="en-US"/>
              <a:t>Click to edit Master title style</a:t>
            </a:r>
          </a:p>
        </p:txBody>
      </p:sp>
      <p:sp>
        <p:nvSpPr>
          <p:cNvPr id="9" name="TextBox 8">
            <a:extLst>
              <a:ext uri="{FF2B5EF4-FFF2-40B4-BE49-F238E27FC236}">
                <a16:creationId xmlns:a16="http://schemas.microsoft.com/office/drawing/2014/main" id="{F9E3C8D6-0ED5-894A-BD50-6C9A62AE65FA}"/>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
        <p:nvSpPr>
          <p:cNvPr id="10" name="Rectangle 9">
            <a:extLst>
              <a:ext uri="{FF2B5EF4-FFF2-40B4-BE49-F238E27FC236}">
                <a16:creationId xmlns:a16="http://schemas.microsoft.com/office/drawing/2014/main" id="{11BBAA67-01EA-5442-AE17-60831E18D0A2}"/>
              </a:ext>
            </a:extLst>
          </p:cNvPr>
          <p:cNvSpPr/>
          <p:nvPr userDrawn="1"/>
        </p:nvSpPr>
        <p:spPr>
          <a:xfrm>
            <a:off x="8012624" y="0"/>
            <a:ext cx="4180964" cy="6858000"/>
          </a:xfrm>
          <a:prstGeom prst="rect">
            <a:avLst/>
          </a:prstGeom>
          <a:gradFill>
            <a:gsLst>
              <a:gs pos="15000">
                <a:schemeClr val="bg1"/>
              </a:gs>
              <a:gs pos="85000">
                <a:schemeClr val="bg1">
                  <a:lumMod val="8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dirty="0"/>
          </a:p>
        </p:txBody>
      </p:sp>
      <p:sp>
        <p:nvSpPr>
          <p:cNvPr id="18" name="TextBox 17">
            <a:extLst>
              <a:ext uri="{FF2B5EF4-FFF2-40B4-BE49-F238E27FC236}">
                <a16:creationId xmlns:a16="http://schemas.microsoft.com/office/drawing/2014/main" id="{173855CD-7213-0F47-93AA-736E3E614C05}"/>
              </a:ext>
            </a:extLst>
          </p:cNvPr>
          <p:cNvSpPr txBox="1"/>
          <p:nvPr userDrawn="1"/>
        </p:nvSpPr>
        <p:spPr>
          <a:xfrm>
            <a:off x="8801553" y="6451496"/>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dirty="0">
                <a:solidFill>
                  <a:schemeClr val="tx1">
                    <a:lumMod val="50000"/>
                  </a:schemeClr>
                </a:solidFill>
                <a:latin typeface="Exo" panose="02000503000000000000" pitchFamily="2" charset="77"/>
              </a:rPr>
              <a:t>Info-</a:t>
            </a:r>
            <a:r>
              <a:rPr lang="en-CA" sz="800" spc="-103" dirty="0">
                <a:solidFill>
                  <a:schemeClr val="tx1">
                    <a:lumMod val="50000"/>
                  </a:schemeClr>
                </a:solidFill>
                <a:latin typeface="Exo" panose="02000503000000000000" pitchFamily="2" charset="77"/>
              </a:rPr>
              <a:t>T</a:t>
            </a:r>
            <a:r>
              <a:rPr lang="en-CA" sz="800" spc="-15" dirty="0">
                <a:solidFill>
                  <a:schemeClr val="tx1">
                    <a:lumMod val="50000"/>
                  </a:schemeClr>
                </a:solidFill>
                <a:latin typeface="Exo" panose="02000503000000000000" pitchFamily="2" charset="77"/>
              </a:rPr>
              <a:t>ec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Researc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Grou</a:t>
            </a:r>
            <a:r>
              <a:rPr lang="en-CA" sz="800" spc="6" dirty="0">
                <a:solidFill>
                  <a:schemeClr val="tx1">
                    <a:lumMod val="50000"/>
                  </a:schemeClr>
                </a:solidFill>
                <a:latin typeface="Exo" panose="02000503000000000000" pitchFamily="2" charset="77"/>
              </a:rPr>
              <a:t>p   |   </a:t>
            </a:r>
            <a:fld id="{81D60167-4931-47E6-BA6A-407CBD079E47}" type="slidenum">
              <a:rPr lang="en-CA" sz="800" spc="6" smtClean="0">
                <a:solidFill>
                  <a:schemeClr val="tx1">
                    <a:lumMod val="50000"/>
                  </a:schemeClr>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dirty="0">
              <a:solidFill>
                <a:schemeClr val="tx1">
                  <a:lumMod val="50000"/>
                </a:schemeClr>
              </a:solidFill>
              <a:latin typeface="Exo" panose="02000503000000000000" pitchFamily="2" charset="77"/>
              <a:cs typeface="Arial" panose="020B0604020202020204" pitchFamily="34" charset="0"/>
            </a:endParaRPr>
          </a:p>
        </p:txBody>
      </p:sp>
      <p:sp>
        <p:nvSpPr>
          <p:cNvPr id="13" name="Text Placeholder 4">
            <a:extLst>
              <a:ext uri="{FF2B5EF4-FFF2-40B4-BE49-F238E27FC236}">
                <a16:creationId xmlns:a16="http://schemas.microsoft.com/office/drawing/2014/main" id="{41C2BBAD-B7E6-B347-BE98-685621B93336}"/>
              </a:ext>
            </a:extLst>
          </p:cNvPr>
          <p:cNvSpPr>
            <a:spLocks noGrp="1"/>
          </p:cNvSpPr>
          <p:nvPr>
            <p:ph type="body" sz="quarter" idx="33"/>
          </p:nvPr>
        </p:nvSpPr>
        <p:spPr>
          <a:xfrm>
            <a:off x="371475" y="3135637"/>
            <a:ext cx="5689600" cy="2744168"/>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57011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Content Slide-smaller headers">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628191"/>
            <a:ext cx="4967041" cy="1130188"/>
          </a:xfrm>
        </p:spPr>
        <p:txBody>
          <a:bodyPr>
            <a:noAutofit/>
          </a:bodyPr>
          <a:lstStyle>
            <a:lvl1pPr>
              <a:lnSpc>
                <a:spcPct val="90000"/>
              </a:lnSpc>
              <a:defRPr sz="3000" b="0" i="0">
                <a:solidFill>
                  <a:srgbClr val="2576B7"/>
                </a:solidFill>
              </a:defRPr>
            </a:lvl1pPr>
          </a:lstStyle>
          <a:p>
            <a:r>
              <a:rPr lang="en-US"/>
              <a:t>Click to edit Master title style</a:t>
            </a:r>
          </a:p>
        </p:txBody>
      </p:sp>
      <p:sp>
        <p:nvSpPr>
          <p:cNvPr id="8" name="Text Placeholder 4">
            <a:extLst>
              <a:ext uri="{FF2B5EF4-FFF2-40B4-BE49-F238E27FC236}">
                <a16:creationId xmlns:a16="http://schemas.microsoft.com/office/drawing/2014/main" id="{E2FF14F4-5112-EB4A-875A-8BC71999E52F}"/>
              </a:ext>
            </a:extLst>
          </p:cNvPr>
          <p:cNvSpPr>
            <a:spLocks noGrp="1"/>
          </p:cNvSpPr>
          <p:nvPr>
            <p:ph type="body" sz="quarter" idx="33"/>
          </p:nvPr>
        </p:nvSpPr>
        <p:spPr>
          <a:xfrm>
            <a:off x="371475" y="3135637"/>
            <a:ext cx="6678613" cy="2765433"/>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26972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Header Only">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335404" y="260648"/>
            <a:ext cx="11502538" cy="864096"/>
          </a:xfrm>
        </p:spPr>
        <p:txBody>
          <a:bodyPr/>
          <a:lstStyle>
            <a:lvl1pPr algn="l">
              <a:lnSpc>
                <a:spcPts val="2600"/>
              </a:lnSpc>
              <a:defRPr sz="2400" baseline="0">
                <a:solidFill>
                  <a:schemeClr val="tx1"/>
                </a:solidFill>
              </a:defRPr>
            </a:lvl1pPr>
          </a:lstStyle>
          <a:p>
            <a:r>
              <a:rPr lang="en-US"/>
              <a:t>Page Header (Georgia, 24pt) </a:t>
            </a:r>
            <a:endParaRPr lang="en-CA"/>
          </a:p>
        </p:txBody>
      </p:sp>
    </p:spTree>
    <p:extLst>
      <p:ext uri="{BB962C8B-B14F-4D97-AF65-F5344CB8AC3E}">
        <p14:creationId xmlns:p14="http://schemas.microsoft.com/office/powerpoint/2010/main" val="30153320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Header / Body">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335404" y="260648"/>
            <a:ext cx="11502538" cy="864096"/>
          </a:xfrm>
        </p:spPr>
        <p:txBody>
          <a:bodyPr/>
          <a:lstStyle>
            <a:lvl1pPr algn="l">
              <a:lnSpc>
                <a:spcPts val="2600"/>
              </a:lnSpc>
              <a:defRPr sz="2400" baseline="0">
                <a:solidFill>
                  <a:schemeClr val="tx1"/>
                </a:solidFill>
              </a:defRPr>
            </a:lvl1pPr>
          </a:lstStyle>
          <a:p>
            <a:r>
              <a:rPr lang="en-US"/>
              <a:t>Page Header (Georgia, 24pt) </a:t>
            </a:r>
            <a:endParaRPr lang="en-CA"/>
          </a:p>
        </p:txBody>
      </p:sp>
      <p:sp>
        <p:nvSpPr>
          <p:cNvPr id="55" name="Text Placeholder 41"/>
          <p:cNvSpPr>
            <a:spLocks noGrp="1"/>
          </p:cNvSpPr>
          <p:nvPr>
            <p:ph type="body" sz="quarter" idx="16" hasCustomPrompt="1"/>
          </p:nvPr>
        </p:nvSpPr>
        <p:spPr>
          <a:xfrm>
            <a:off x="332447" y="1232756"/>
            <a:ext cx="11505494" cy="4973925"/>
          </a:xfrm>
        </p:spPr>
        <p:txBody>
          <a:bodyPr/>
          <a:lstStyle>
            <a:lvl1pPr marL="174625" indent="-174625">
              <a:lnSpc>
                <a:spcPct val="100000"/>
              </a:lnSpc>
              <a:spcBef>
                <a:spcPts val="500"/>
              </a:spcBef>
              <a:buClr>
                <a:schemeClr val="tx1"/>
              </a:buClr>
              <a:buSzPct val="120000"/>
              <a:buFont typeface="Arial" pitchFamily="34" charset="0"/>
              <a:buChar char="•"/>
              <a:defRPr sz="1200" baseline="0"/>
            </a:lvl1pPr>
            <a:lvl2pPr marL="361950" indent="-180975">
              <a:lnSpc>
                <a:spcPct val="100000"/>
              </a:lnSpc>
              <a:spcBef>
                <a:spcPts val="500"/>
              </a:spcBef>
              <a:buClr>
                <a:schemeClr val="tx1"/>
              </a:buClr>
              <a:buSzPct val="150000"/>
              <a:buFont typeface="Arial" pitchFamily="34" charset="0"/>
              <a:buChar char="◦"/>
              <a:defRPr sz="1200"/>
            </a:lvl2pPr>
            <a:lvl3pPr marL="542925" indent="-180975">
              <a:lnSpc>
                <a:spcPct val="100000"/>
              </a:lnSpc>
              <a:spcBef>
                <a:spcPts val="500"/>
              </a:spcBef>
              <a:buClr>
                <a:schemeClr val="tx1"/>
              </a:buClr>
              <a:buSzPct val="100000"/>
              <a:buFont typeface="Arial" pitchFamily="34" charset="0"/>
              <a:buChar char="–"/>
              <a:defRPr sz="1200" baseline="0"/>
            </a:lvl3pPr>
            <a:lvl4pPr marL="714375" indent="-171450">
              <a:lnSpc>
                <a:spcPct val="100000"/>
              </a:lnSpc>
              <a:spcBef>
                <a:spcPts val="500"/>
              </a:spcBef>
              <a:buSzPct val="100000"/>
              <a:buFont typeface="Wingdings" pitchFamily="2" charset="2"/>
              <a:buChar char="§"/>
              <a:defRPr sz="1200"/>
            </a:lvl4pPr>
            <a:lvl5pPr marL="1614488" indent="-174625">
              <a:lnSpc>
                <a:spcPts val="1350"/>
              </a:lnSpc>
              <a:spcBef>
                <a:spcPts val="500"/>
              </a:spcBef>
              <a:buSzPct val="150000"/>
              <a:buFont typeface="Arial" pitchFamily="34" charset="0"/>
              <a:buChar char="◦"/>
              <a:tabLst/>
              <a:defRPr sz="1200" baseline="0"/>
            </a:lvl5pPr>
          </a:lstStyle>
          <a:p>
            <a:pPr lvl="0"/>
            <a:r>
              <a:rPr lang="en-US"/>
              <a:t>First Level (Arial, 12pt)</a:t>
            </a:r>
          </a:p>
          <a:p>
            <a:pPr lvl="1"/>
            <a:r>
              <a:rPr lang="en-US"/>
              <a:t>Second Level (Arial, 12pt)</a:t>
            </a:r>
          </a:p>
          <a:p>
            <a:pPr lvl="2"/>
            <a:r>
              <a:rPr lang="en-US"/>
              <a:t>Third Level (Arial, 12pt)</a:t>
            </a:r>
          </a:p>
          <a:p>
            <a:pPr lvl="3"/>
            <a:r>
              <a:rPr lang="en-US"/>
              <a:t>Forth Level (Arial, 12pt)</a:t>
            </a:r>
          </a:p>
        </p:txBody>
      </p:sp>
    </p:spTree>
    <p:extLst>
      <p:ext uri="{BB962C8B-B14F-4D97-AF65-F5344CB8AC3E}">
        <p14:creationId xmlns:p14="http://schemas.microsoft.com/office/powerpoint/2010/main" val="10135961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Header / Bodycopy">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335404" y="260648"/>
            <a:ext cx="11502538" cy="864096"/>
          </a:xfrm>
        </p:spPr>
        <p:txBody>
          <a:bodyPr/>
          <a:lstStyle>
            <a:lvl1pPr algn="l">
              <a:lnSpc>
                <a:spcPts val="2600"/>
              </a:lnSpc>
              <a:defRPr sz="2400" baseline="0">
                <a:solidFill>
                  <a:schemeClr val="tx1"/>
                </a:solidFill>
              </a:defRPr>
            </a:lvl1pPr>
          </a:lstStyle>
          <a:p>
            <a:r>
              <a:rPr lang="en-US"/>
              <a:t>Page Header (Georgia, 24pt) </a:t>
            </a:r>
            <a:endParaRPr lang="en-CA"/>
          </a:p>
        </p:txBody>
      </p:sp>
      <p:sp>
        <p:nvSpPr>
          <p:cNvPr id="55" name="Text Placeholder 41"/>
          <p:cNvSpPr>
            <a:spLocks noGrp="1"/>
          </p:cNvSpPr>
          <p:nvPr>
            <p:ph type="body" sz="quarter" idx="16" hasCustomPrompt="1"/>
          </p:nvPr>
        </p:nvSpPr>
        <p:spPr>
          <a:xfrm>
            <a:off x="332447" y="1376773"/>
            <a:ext cx="11505494" cy="4973925"/>
          </a:xfrm>
        </p:spPr>
        <p:txBody>
          <a:bodyPr/>
          <a:lstStyle>
            <a:lvl1pPr marL="174625" indent="-174625">
              <a:lnSpc>
                <a:spcPct val="100000"/>
              </a:lnSpc>
              <a:spcBef>
                <a:spcPts val="500"/>
              </a:spcBef>
              <a:buClr>
                <a:schemeClr val="tx1"/>
              </a:buClr>
              <a:buSzPct val="120000"/>
              <a:buFont typeface="Arial" pitchFamily="34" charset="0"/>
              <a:buChar char="•"/>
              <a:defRPr sz="1200" baseline="0"/>
            </a:lvl1pPr>
            <a:lvl2pPr marL="361950" indent="-180975">
              <a:lnSpc>
                <a:spcPct val="100000"/>
              </a:lnSpc>
              <a:spcBef>
                <a:spcPts val="500"/>
              </a:spcBef>
              <a:buClr>
                <a:schemeClr val="tx1"/>
              </a:buClr>
              <a:buSzPct val="150000"/>
              <a:buFont typeface="Arial" pitchFamily="34" charset="0"/>
              <a:buChar char="◦"/>
              <a:defRPr sz="1200"/>
            </a:lvl2pPr>
            <a:lvl3pPr marL="542925" indent="-180975">
              <a:lnSpc>
                <a:spcPct val="100000"/>
              </a:lnSpc>
              <a:spcBef>
                <a:spcPts val="500"/>
              </a:spcBef>
              <a:buClr>
                <a:schemeClr val="tx1"/>
              </a:buClr>
              <a:buSzPct val="100000"/>
              <a:buFont typeface="Arial" pitchFamily="34" charset="0"/>
              <a:buChar char="–"/>
              <a:defRPr sz="1200" baseline="0"/>
            </a:lvl3pPr>
            <a:lvl4pPr marL="714375" indent="-171450">
              <a:lnSpc>
                <a:spcPct val="100000"/>
              </a:lnSpc>
              <a:spcBef>
                <a:spcPts val="500"/>
              </a:spcBef>
              <a:buSzPct val="100000"/>
              <a:buFont typeface="Wingdings" pitchFamily="2" charset="2"/>
              <a:buChar char="§"/>
              <a:defRPr sz="1200"/>
            </a:lvl4pPr>
            <a:lvl5pPr marL="1614488" indent="-174625">
              <a:lnSpc>
                <a:spcPts val="1350"/>
              </a:lnSpc>
              <a:spcBef>
                <a:spcPts val="500"/>
              </a:spcBef>
              <a:buSzPct val="150000"/>
              <a:buFont typeface="Arial" pitchFamily="34" charset="0"/>
              <a:buChar char="◦"/>
              <a:tabLst/>
              <a:defRPr sz="1200" baseline="0"/>
            </a:lvl5pPr>
          </a:lstStyle>
          <a:p>
            <a:pPr lvl="0"/>
            <a:r>
              <a:rPr lang="en-US"/>
              <a:t>First Level (Arial, 12pt)</a:t>
            </a:r>
          </a:p>
          <a:p>
            <a:pPr lvl="1"/>
            <a:r>
              <a:rPr lang="en-US"/>
              <a:t>Second Level (Arial, 12pt)</a:t>
            </a:r>
          </a:p>
          <a:p>
            <a:pPr lvl="2"/>
            <a:r>
              <a:rPr lang="en-US"/>
              <a:t>Third Level (Arial, 12pt)</a:t>
            </a:r>
          </a:p>
          <a:p>
            <a:pPr lvl="3"/>
            <a:r>
              <a:rPr lang="en-US"/>
              <a:t>Forth Level (Arial, 12pt)</a:t>
            </a:r>
          </a:p>
        </p:txBody>
      </p:sp>
    </p:spTree>
    <p:extLst>
      <p:ext uri="{BB962C8B-B14F-4D97-AF65-F5344CB8AC3E}">
        <p14:creationId xmlns:p14="http://schemas.microsoft.com/office/powerpoint/2010/main" val="31856862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Head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335404" y="260648"/>
            <a:ext cx="11502538" cy="864096"/>
          </a:xfrm>
        </p:spPr>
        <p:txBody>
          <a:bodyPr/>
          <a:lstStyle>
            <a:lvl1pPr algn="l">
              <a:lnSpc>
                <a:spcPts val="2600"/>
              </a:lnSpc>
              <a:defRPr sz="2400" baseline="0">
                <a:solidFill>
                  <a:schemeClr val="tx1"/>
                </a:solidFill>
              </a:defRPr>
            </a:lvl1pPr>
          </a:lstStyle>
          <a:p>
            <a:r>
              <a:rPr lang="en-US"/>
              <a:t>Page Header (Georgia, 24pt) </a:t>
            </a:r>
            <a:endParaRPr lang="en-CA"/>
          </a:p>
        </p:txBody>
      </p:sp>
    </p:spTree>
    <p:extLst>
      <p:ext uri="{BB962C8B-B14F-4D97-AF65-F5344CB8AC3E}">
        <p14:creationId xmlns:p14="http://schemas.microsoft.com/office/powerpoint/2010/main" val="37641219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Content Page 1 column - White 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D0CCF-3CE8-E0EC-AFBE-7832DBD6DAED}"/>
              </a:ext>
            </a:extLst>
          </p:cNvPr>
          <p:cNvSpPr>
            <a:spLocks noGrp="1"/>
          </p:cNvSpPr>
          <p:nvPr>
            <p:ph type="title"/>
          </p:nvPr>
        </p:nvSpPr>
        <p:spPr>
          <a:xfrm>
            <a:off x="973647" y="1389029"/>
            <a:ext cx="11318289" cy="1325563"/>
          </a:xfrm>
          <a:prstGeom prst="rect">
            <a:avLst/>
          </a:prstGeom>
        </p:spPr>
        <p:txBody>
          <a:bodyPr lIns="0" tIns="0" rIns="0" bIns="0"/>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F654752-5A53-18CD-EAF3-9F32C2BBC8D1}"/>
              </a:ext>
            </a:extLst>
          </p:cNvPr>
          <p:cNvSpPr>
            <a:spLocks noGrp="1"/>
          </p:cNvSpPr>
          <p:nvPr>
            <p:ph idx="1"/>
          </p:nvPr>
        </p:nvSpPr>
        <p:spPr>
          <a:xfrm>
            <a:off x="996679" y="2477169"/>
            <a:ext cx="5593020" cy="3699276"/>
          </a:xfrm>
          <a:prstGeom prst="rect">
            <a:avLst/>
          </a:prstGeom>
        </p:spPr>
        <p:txBody>
          <a:bodyPr lIns="0" tIns="0" rIns="0" bIns="0"/>
          <a:lstStyle>
            <a:lvl1pPr>
              <a:defRPr sz="1391">
                <a:solidFill>
                  <a:srgbClr val="000000"/>
                </a:solidFill>
              </a:defRPr>
            </a:lvl1pPr>
            <a:lvl2pPr>
              <a:defRPr sz="1391">
                <a:solidFill>
                  <a:srgbClr val="000000"/>
                </a:solidFill>
              </a:defRPr>
            </a:lvl2pPr>
            <a:lvl3pPr>
              <a:defRPr sz="1391">
                <a:solidFill>
                  <a:srgbClr val="000000"/>
                </a:solidFill>
              </a:defRPr>
            </a:lvl3pPr>
            <a:lvl4pPr>
              <a:defRPr sz="1391">
                <a:solidFill>
                  <a:srgbClr val="000000"/>
                </a:solidFill>
              </a:defRPr>
            </a:lvl4pPr>
            <a:lvl5pPr>
              <a:defRPr sz="1391">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AE96DE89-8475-D3C2-E5C2-6FF80EA29E34}"/>
              </a:ext>
            </a:extLst>
          </p:cNvPr>
          <p:cNvSpPr>
            <a:spLocks noGrp="1"/>
          </p:cNvSpPr>
          <p:nvPr>
            <p:ph type="body" sz="quarter" idx="10" hasCustomPrompt="1"/>
          </p:nvPr>
        </p:nvSpPr>
        <p:spPr>
          <a:xfrm>
            <a:off x="984083" y="713497"/>
            <a:ext cx="4644042" cy="228600"/>
          </a:xfrm>
          <a:prstGeom prst="rect">
            <a:avLst/>
          </a:prstGeom>
        </p:spPr>
        <p:txBody>
          <a:bodyPr lIns="0" tIns="0" rIns="0" bIns="0"/>
          <a:lstStyle>
            <a:lvl1pPr>
              <a:defRPr sz="869" b="1" i="0" spc="44" baseline="0">
                <a:solidFill>
                  <a:schemeClr val="accent1"/>
                </a:solidFill>
                <a:latin typeface="Exo DemiBold" panose="02000503000000000000" pitchFamily="2" charset="77"/>
              </a:defRPr>
            </a:lvl1pPr>
            <a:lvl2pPr>
              <a:defRPr sz="869">
                <a:latin typeface="Exo" panose="02000503000000000000" pitchFamily="2" charset="77"/>
              </a:defRPr>
            </a:lvl2pPr>
            <a:lvl3pPr>
              <a:defRPr sz="869">
                <a:latin typeface="Exo" panose="02000503000000000000" pitchFamily="2" charset="77"/>
              </a:defRPr>
            </a:lvl3pPr>
            <a:lvl4pPr>
              <a:defRPr sz="869">
                <a:latin typeface="Exo" panose="02000503000000000000" pitchFamily="2" charset="77"/>
              </a:defRPr>
            </a:lvl4pPr>
            <a:lvl5pPr>
              <a:defRPr sz="869">
                <a:latin typeface="Exo" panose="02000503000000000000" pitchFamily="2" charset="77"/>
              </a:defRPr>
            </a:lvl5pPr>
          </a:lstStyle>
          <a:p>
            <a:pPr lvl="0"/>
            <a:r>
              <a:rPr lang="en-US"/>
              <a:t>CLICK TO EDIT MASTER TEXT STYLES</a:t>
            </a:r>
          </a:p>
        </p:txBody>
      </p:sp>
      <p:sp>
        <p:nvSpPr>
          <p:cNvPr id="10" name="Slide Number Placeholder 5">
            <a:extLst>
              <a:ext uri="{FF2B5EF4-FFF2-40B4-BE49-F238E27FC236}">
                <a16:creationId xmlns:a16="http://schemas.microsoft.com/office/drawing/2014/main" id="{F6978F75-F351-1DFE-38EF-0D5AFFE9BF07}"/>
              </a:ext>
            </a:extLst>
          </p:cNvPr>
          <p:cNvSpPr>
            <a:spLocks noGrp="1"/>
          </p:cNvSpPr>
          <p:nvPr>
            <p:ph type="sldNum" sz="quarter" idx="4"/>
          </p:nvPr>
        </p:nvSpPr>
        <p:spPr>
          <a:xfrm>
            <a:off x="7829151" y="6522692"/>
            <a:ext cx="3949307" cy="228600"/>
          </a:xfrm>
          <a:prstGeom prst="rect">
            <a:avLst/>
          </a:prstGeom>
        </p:spPr>
        <p:txBody>
          <a:bodyPr vert="horz" lIns="0" tIns="0" rIns="0" bIns="0" rtlCol="0" anchor="t"/>
          <a:lstStyle>
            <a:lvl1pPr algn="r">
              <a:defRPr lang="en-US" sz="695" b="0" i="0" kern="1200" spc="174" baseline="0" smtClean="0">
                <a:solidFill>
                  <a:schemeClr val="tx1"/>
                </a:solidFill>
                <a:latin typeface="Exo Medium" panose="02000503000000000000" pitchFamily="2" charset="77"/>
                <a:ea typeface="+mn-ea"/>
                <a:cs typeface="+mn-cs"/>
              </a:defRPr>
            </a:lvl1pPr>
          </a:lstStyle>
          <a:p>
            <a:pPr defTabSz="914400">
              <a:defRPr/>
            </a:pPr>
            <a:r>
              <a:rPr lang="en-CA" dirty="0">
                <a:solidFill>
                  <a:prstClr val="black"/>
                </a:solidFill>
              </a:rPr>
              <a:t>INFO-TECH RESEARCH GROUP /// </a:t>
            </a:r>
            <a:fld id="{AE6B4DE5-720F-B948-A7D7-1D7EE579B5E5}" type="slidenum">
              <a:rPr lang="en-CA" b="1" smtClean="0">
                <a:solidFill>
                  <a:prstClr val="black"/>
                </a:solidFill>
                <a:latin typeface="Exo" panose="02000503000000000000" pitchFamily="2" charset="77"/>
              </a:rPr>
              <a:pPr defTabSz="914400">
                <a:defRPr/>
              </a:pPr>
              <a:t>‹#›</a:t>
            </a:fld>
            <a:endParaRPr lang="en-CA" b="1" dirty="0">
              <a:solidFill>
                <a:prstClr val="black"/>
              </a:solidFill>
              <a:latin typeface="Exo" panose="02000503000000000000" pitchFamily="2" charset="77"/>
            </a:endParaRPr>
          </a:p>
        </p:txBody>
      </p:sp>
    </p:spTree>
    <p:extLst>
      <p:ext uri="{BB962C8B-B14F-4D97-AF65-F5344CB8AC3E}">
        <p14:creationId xmlns:p14="http://schemas.microsoft.com/office/powerpoint/2010/main" val="10984632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BackCover-Dark-B">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4AB8C1-6C40-CD43-B475-2AF9EA36EA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687693" y="2785036"/>
            <a:ext cx="2818202" cy="965200"/>
          </a:xfrm>
          <a:prstGeom prst="rect">
            <a:avLst/>
          </a:prstGeom>
        </p:spPr>
      </p:pic>
    </p:spTree>
    <p:extLst>
      <p:ext uri="{BB962C8B-B14F-4D97-AF65-F5344CB8AC3E}">
        <p14:creationId xmlns:p14="http://schemas.microsoft.com/office/powerpoint/2010/main" val="6195411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Divider-Dark-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A14B7172-3763-3F4E-A60C-A4838FED374A}"/>
              </a:ext>
            </a:extLst>
          </p:cNvPr>
          <p:cNvSpPr>
            <a:spLocks noGrp="1"/>
          </p:cNvSpPr>
          <p:nvPr>
            <p:ph type="body" sz="quarter" idx="10" hasCustomPrompt="1"/>
          </p:nvPr>
        </p:nvSpPr>
        <p:spPr>
          <a:xfrm>
            <a:off x="650875" y="1391732"/>
            <a:ext cx="6579266" cy="724147"/>
          </a:xfrm>
          <a:prstGeom prst="rect">
            <a:avLst/>
          </a:prstGeom>
        </p:spPr>
        <p:txBody>
          <a:bodyPr/>
          <a:lstStyle>
            <a:lvl1pPr marL="0" indent="0">
              <a:lnSpc>
                <a:spcPct val="90000"/>
              </a:lnSpc>
              <a:buNone/>
              <a:defRPr sz="4400" b="1" i="0">
                <a:solidFill>
                  <a:schemeClr val="bg1"/>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a:t>Section Title</a:t>
            </a:r>
          </a:p>
        </p:txBody>
      </p:sp>
      <p:sp>
        <p:nvSpPr>
          <p:cNvPr id="4" name="Text Placeholder 12">
            <a:extLst>
              <a:ext uri="{FF2B5EF4-FFF2-40B4-BE49-F238E27FC236}">
                <a16:creationId xmlns:a16="http://schemas.microsoft.com/office/drawing/2014/main" id="{35F93421-B711-D74E-A4F2-F4F97F9D6AFD}"/>
              </a:ext>
            </a:extLst>
          </p:cNvPr>
          <p:cNvSpPr>
            <a:spLocks noGrp="1"/>
          </p:cNvSpPr>
          <p:nvPr>
            <p:ph type="body" sz="quarter" idx="11" hasCustomPrompt="1"/>
          </p:nvPr>
        </p:nvSpPr>
        <p:spPr>
          <a:xfrm>
            <a:off x="650875" y="2166970"/>
            <a:ext cx="6589897" cy="2139216"/>
          </a:xfrm>
          <a:prstGeom prst="rect">
            <a:avLst/>
          </a:prstGeom>
        </p:spPr>
        <p:txBody>
          <a:bodyPr/>
          <a:lstStyle>
            <a:lvl1pPr marL="0" indent="0">
              <a:lnSpc>
                <a:spcPct val="100000"/>
              </a:lnSpc>
              <a:buNone/>
              <a:defRPr sz="2000" b="0" i="0">
                <a:solidFill>
                  <a:schemeClr val="bg1"/>
                </a:solidFill>
                <a:latin typeface="Montserrat Medium"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a:t>Subtitle text here</a:t>
            </a:r>
          </a:p>
        </p:txBody>
      </p:sp>
    </p:spTree>
    <p:extLst>
      <p:ext uri="{BB962C8B-B14F-4D97-AF65-F5344CB8AC3E}">
        <p14:creationId xmlns:p14="http://schemas.microsoft.com/office/powerpoint/2010/main" val="17917966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
        <p:nvSpPr>
          <p:cNvPr id="2" name="Title Placeholder 11">
            <a:extLst>
              <a:ext uri="{FF2B5EF4-FFF2-40B4-BE49-F238E27FC236}">
                <a16:creationId xmlns:a16="http://schemas.microsoft.com/office/drawing/2014/main" id="{E52F795C-27C2-8046-8EBA-637111198D80}"/>
              </a:ext>
            </a:extLst>
          </p:cNvPr>
          <p:cNvSpPr>
            <a:spLocks noGrp="1"/>
          </p:cNvSpPr>
          <p:nvPr>
            <p:ph type="title"/>
          </p:nvPr>
        </p:nvSpPr>
        <p:spPr>
          <a:xfrm>
            <a:off x="369016" y="528897"/>
            <a:ext cx="10516970" cy="1325563"/>
          </a:xfrm>
          <a:prstGeom prst="rect">
            <a:avLst/>
          </a:prstGeom>
        </p:spPr>
        <p:txBody>
          <a:bodyPr vert="horz" lIns="0" tIns="0" rIns="0" bIns="0" rtlCol="0" anchor="t">
            <a:normAutofit/>
          </a:bodyPr>
          <a:lstStyle>
            <a:lvl1pPr>
              <a:defRPr sz="4000" b="1" i="0">
                <a:solidFill>
                  <a:srgbClr val="717171"/>
                </a:solidFill>
                <a:latin typeface="Montserrat SemiBold" pitchFamily="2" charset="77"/>
              </a:defRPr>
            </a:lvl1pPr>
          </a:lstStyle>
          <a:p>
            <a:r>
              <a:rPr lang="en-US"/>
              <a:t>Click to edit Master title style</a:t>
            </a:r>
          </a:p>
        </p:txBody>
      </p:sp>
      <p:sp>
        <p:nvSpPr>
          <p:cNvPr id="3" name="Text Placeholder 4">
            <a:extLst>
              <a:ext uri="{FF2B5EF4-FFF2-40B4-BE49-F238E27FC236}">
                <a16:creationId xmlns:a16="http://schemas.microsoft.com/office/drawing/2014/main" id="{410EDEE3-640B-504D-9EE5-6837D51D0F1B}"/>
              </a:ext>
            </a:extLst>
          </p:cNvPr>
          <p:cNvSpPr>
            <a:spLocks noGrp="1"/>
          </p:cNvSpPr>
          <p:nvPr>
            <p:ph type="body" sz="quarter" idx="10"/>
          </p:nvPr>
        </p:nvSpPr>
        <p:spPr>
          <a:xfrm>
            <a:off x="369938" y="1098120"/>
            <a:ext cx="3832724" cy="616383"/>
          </a:xfrm>
          <a:prstGeom prst="rect">
            <a:avLst/>
          </a:prstGeom>
        </p:spPr>
        <p:txBody>
          <a:bodyPr lIns="0" tIns="0" rIns="0" bIns="0"/>
          <a:lstStyle>
            <a:lvl1pPr marL="0" indent="0">
              <a:lnSpc>
                <a:spcPct val="110000"/>
              </a:lnSpc>
              <a:buNone/>
              <a:defRPr sz="1600" b="0" i="0">
                <a:solidFill>
                  <a:srgbClr val="717171"/>
                </a:solidFill>
                <a:latin typeface="Exo" panose="02000503000000000000" pitchFamily="2" charset="77"/>
              </a:defRPr>
            </a:lvl1pPr>
            <a:lvl2pPr marL="457154" indent="0">
              <a:lnSpc>
                <a:spcPct val="110000"/>
              </a:lnSpc>
              <a:buNone/>
              <a:defRPr sz="1600" b="0" i="0">
                <a:solidFill>
                  <a:srgbClr val="717171"/>
                </a:solidFill>
                <a:latin typeface="Exo" panose="02000503000000000000" pitchFamily="2" charset="77"/>
              </a:defRPr>
            </a:lvl2pPr>
            <a:lvl3pPr marL="914309" indent="0">
              <a:lnSpc>
                <a:spcPct val="110000"/>
              </a:lnSpc>
              <a:buNone/>
              <a:defRPr sz="1600" b="0" i="0">
                <a:solidFill>
                  <a:srgbClr val="717171"/>
                </a:solidFill>
                <a:latin typeface="Exo" panose="02000503000000000000" pitchFamily="2" charset="77"/>
              </a:defRPr>
            </a:lvl3pPr>
            <a:lvl4pPr marL="1371463" indent="0">
              <a:lnSpc>
                <a:spcPct val="110000"/>
              </a:lnSpc>
              <a:buNone/>
              <a:defRPr sz="1600" b="0" i="0">
                <a:solidFill>
                  <a:srgbClr val="717171"/>
                </a:solidFill>
                <a:latin typeface="Exo" panose="02000503000000000000" pitchFamily="2" charset="77"/>
              </a:defRPr>
            </a:lvl4pPr>
            <a:lvl5pPr marL="1828617" indent="0">
              <a:lnSpc>
                <a:spcPct val="110000"/>
              </a:lnSpc>
              <a:buNone/>
              <a:defRPr sz="1600" b="0" i="0">
                <a:solidFill>
                  <a:srgbClr val="717171"/>
                </a:solidFill>
                <a:latin typeface="Exo" panose="02000503000000000000"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9113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Generic-slide">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7" y="544769"/>
            <a:ext cx="5632357" cy="1130188"/>
          </a:xfrm>
        </p:spPr>
        <p:txBody>
          <a:bodyPr>
            <a:noAutofit/>
          </a:bodyPr>
          <a:lstStyle>
            <a:lvl1pPr>
              <a:defRPr b="0" i="0"/>
            </a:lvl1pPr>
          </a:lstStyle>
          <a:p>
            <a:r>
              <a:rPr lang="en-US"/>
              <a:t>Click to edit Master title style</a:t>
            </a:r>
          </a:p>
        </p:txBody>
      </p:sp>
    </p:spTree>
    <p:extLst>
      <p:ext uri="{BB962C8B-B14F-4D97-AF65-F5344CB8AC3E}">
        <p14:creationId xmlns:p14="http://schemas.microsoft.com/office/powerpoint/2010/main" val="23955126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Generic-slide">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8" y="544769"/>
            <a:ext cx="5632357" cy="1130188"/>
          </a:xfrm>
        </p:spPr>
        <p:txBody>
          <a:bodyPr>
            <a:noAutofit/>
          </a:bodyPr>
          <a:lstStyle>
            <a:lvl1pPr>
              <a:defRPr b="0" i="0"/>
            </a:lvl1pPr>
          </a:lstStyle>
          <a:p>
            <a:r>
              <a:rPr lang="en-US"/>
              <a:t>Click to edit Master title style</a:t>
            </a:r>
          </a:p>
        </p:txBody>
      </p:sp>
    </p:spTree>
    <p:extLst>
      <p:ext uri="{BB962C8B-B14F-4D97-AF65-F5344CB8AC3E}">
        <p14:creationId xmlns:p14="http://schemas.microsoft.com/office/powerpoint/2010/main" val="17548517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
        <p:nvSpPr>
          <p:cNvPr id="2" name="Title Placeholder 11">
            <a:extLst>
              <a:ext uri="{FF2B5EF4-FFF2-40B4-BE49-F238E27FC236}">
                <a16:creationId xmlns:a16="http://schemas.microsoft.com/office/drawing/2014/main" id="{E52F795C-27C2-8046-8EBA-637111198D80}"/>
              </a:ext>
            </a:extLst>
          </p:cNvPr>
          <p:cNvSpPr>
            <a:spLocks noGrp="1"/>
          </p:cNvSpPr>
          <p:nvPr>
            <p:ph type="title"/>
          </p:nvPr>
        </p:nvSpPr>
        <p:spPr>
          <a:xfrm>
            <a:off x="369016" y="528897"/>
            <a:ext cx="10516970" cy="1325563"/>
          </a:xfrm>
          <a:prstGeom prst="rect">
            <a:avLst/>
          </a:prstGeom>
        </p:spPr>
        <p:txBody>
          <a:bodyPr vert="horz" lIns="0" tIns="0" rIns="0" bIns="0" rtlCol="0" anchor="t">
            <a:normAutofit/>
          </a:bodyPr>
          <a:lstStyle>
            <a:lvl1pPr>
              <a:defRPr sz="4000" b="1" i="0">
                <a:solidFill>
                  <a:srgbClr val="717171"/>
                </a:solidFill>
                <a:latin typeface="Montserrat SemiBold" pitchFamily="2" charset="77"/>
              </a:defRPr>
            </a:lvl1pPr>
          </a:lstStyle>
          <a:p>
            <a:r>
              <a:rPr lang="en-US"/>
              <a:t>Click to edit Master title style</a:t>
            </a:r>
          </a:p>
        </p:txBody>
      </p:sp>
      <p:sp>
        <p:nvSpPr>
          <p:cNvPr id="3" name="Text Placeholder 4">
            <a:extLst>
              <a:ext uri="{FF2B5EF4-FFF2-40B4-BE49-F238E27FC236}">
                <a16:creationId xmlns:a16="http://schemas.microsoft.com/office/drawing/2014/main" id="{410EDEE3-640B-504D-9EE5-6837D51D0F1B}"/>
              </a:ext>
            </a:extLst>
          </p:cNvPr>
          <p:cNvSpPr>
            <a:spLocks noGrp="1"/>
          </p:cNvSpPr>
          <p:nvPr>
            <p:ph type="body" sz="quarter" idx="10"/>
          </p:nvPr>
        </p:nvSpPr>
        <p:spPr>
          <a:xfrm>
            <a:off x="369938" y="1098120"/>
            <a:ext cx="3832724" cy="616383"/>
          </a:xfrm>
          <a:prstGeom prst="rect">
            <a:avLst/>
          </a:prstGeom>
        </p:spPr>
        <p:txBody>
          <a:bodyPr lIns="0" tIns="0" rIns="0" bIns="0"/>
          <a:lstStyle>
            <a:lvl1pPr marL="0" indent="0">
              <a:lnSpc>
                <a:spcPct val="110000"/>
              </a:lnSpc>
              <a:buNone/>
              <a:defRPr sz="1600" b="0" i="0">
                <a:solidFill>
                  <a:srgbClr val="717171"/>
                </a:solidFill>
                <a:latin typeface="Exo" panose="02000503000000000000" pitchFamily="2" charset="77"/>
              </a:defRPr>
            </a:lvl1pPr>
            <a:lvl2pPr marL="457154" indent="0">
              <a:lnSpc>
                <a:spcPct val="110000"/>
              </a:lnSpc>
              <a:buNone/>
              <a:defRPr sz="1600" b="0" i="0">
                <a:solidFill>
                  <a:srgbClr val="717171"/>
                </a:solidFill>
                <a:latin typeface="Exo" panose="02000503000000000000" pitchFamily="2" charset="77"/>
              </a:defRPr>
            </a:lvl2pPr>
            <a:lvl3pPr marL="914309" indent="0">
              <a:lnSpc>
                <a:spcPct val="110000"/>
              </a:lnSpc>
              <a:buNone/>
              <a:defRPr sz="1600" b="0" i="0">
                <a:solidFill>
                  <a:srgbClr val="717171"/>
                </a:solidFill>
                <a:latin typeface="Exo" panose="02000503000000000000" pitchFamily="2" charset="77"/>
              </a:defRPr>
            </a:lvl3pPr>
            <a:lvl4pPr marL="1371463" indent="0">
              <a:lnSpc>
                <a:spcPct val="110000"/>
              </a:lnSpc>
              <a:buNone/>
              <a:defRPr sz="1600" b="0" i="0">
                <a:solidFill>
                  <a:srgbClr val="717171"/>
                </a:solidFill>
                <a:latin typeface="Exo" panose="02000503000000000000" pitchFamily="2" charset="77"/>
              </a:defRPr>
            </a:lvl4pPr>
            <a:lvl5pPr marL="1828617" indent="0">
              <a:lnSpc>
                <a:spcPct val="110000"/>
              </a:lnSpc>
              <a:buNone/>
              <a:defRPr sz="1600" b="0" i="0">
                <a:solidFill>
                  <a:srgbClr val="717171"/>
                </a:solidFill>
                <a:latin typeface="Exo" panose="02000503000000000000"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38302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Generic-slide">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7" y="544769"/>
            <a:ext cx="5632357" cy="1130188"/>
          </a:xfrm>
        </p:spPr>
        <p:txBody>
          <a:bodyPr>
            <a:noAutofit/>
          </a:bodyPr>
          <a:lstStyle>
            <a:lvl1pPr>
              <a:defRPr b="0" i="0"/>
            </a:lvl1pPr>
          </a:lstStyle>
          <a:p>
            <a:r>
              <a:rPr lang="en-US"/>
              <a:t>Click to edit Master title style</a:t>
            </a:r>
          </a:p>
        </p:txBody>
      </p:sp>
    </p:spTree>
    <p:extLst>
      <p:ext uri="{BB962C8B-B14F-4D97-AF65-F5344CB8AC3E}">
        <p14:creationId xmlns:p14="http://schemas.microsoft.com/office/powerpoint/2010/main" val="35762426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Generic-slide">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7" y="544769"/>
            <a:ext cx="5632357" cy="1130188"/>
          </a:xfrm>
        </p:spPr>
        <p:txBody>
          <a:bodyPr>
            <a:noAutofit/>
          </a:bodyPr>
          <a:lstStyle>
            <a:lvl1pPr>
              <a:defRPr b="0" i="0"/>
            </a:lvl1pPr>
          </a:lstStyle>
          <a:p>
            <a:r>
              <a:rPr lang="en-US"/>
              <a:t>Click to edit Master title style</a:t>
            </a:r>
          </a:p>
        </p:txBody>
      </p:sp>
    </p:spTree>
    <p:extLst>
      <p:ext uri="{BB962C8B-B14F-4D97-AF65-F5344CB8AC3E}">
        <p14:creationId xmlns:p14="http://schemas.microsoft.com/office/powerpoint/2010/main" val="14552848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eneric-slide-1">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44769"/>
            <a:ext cx="4967041" cy="1130188"/>
          </a:xfrm>
        </p:spPr>
        <p:txBody>
          <a:bodyPr>
            <a:noAutofit/>
          </a:bodyPr>
          <a:lstStyle>
            <a:lvl1pPr>
              <a:lnSpc>
                <a:spcPct val="90000"/>
              </a:lnSpc>
              <a:defRPr b="0" i="0"/>
            </a:lvl1pPr>
          </a:lstStyle>
          <a:p>
            <a:r>
              <a:rPr lang="en-US"/>
              <a:t>Click to edit Master title style</a:t>
            </a:r>
          </a:p>
        </p:txBody>
      </p:sp>
      <p:sp>
        <p:nvSpPr>
          <p:cNvPr id="4" name="Text Placeholder 11">
            <a:extLst>
              <a:ext uri="{FF2B5EF4-FFF2-40B4-BE49-F238E27FC236}">
                <a16:creationId xmlns:a16="http://schemas.microsoft.com/office/drawing/2014/main" id="{DDF1013D-24FA-B04E-AE09-DB6F11760046}"/>
              </a:ext>
            </a:extLst>
          </p:cNvPr>
          <p:cNvSpPr>
            <a:spLocks noGrp="1"/>
          </p:cNvSpPr>
          <p:nvPr>
            <p:ph type="body" sz="quarter" idx="11"/>
          </p:nvPr>
        </p:nvSpPr>
        <p:spPr>
          <a:xfrm>
            <a:off x="367658" y="1643564"/>
            <a:ext cx="4116208" cy="669978"/>
          </a:xfrm>
          <a:prstGeom prst="rect">
            <a:avLst/>
          </a:prstGeom>
        </p:spPr>
        <p:txBody>
          <a:bodyPr lIns="0" tIns="0" rIns="0" bIns="0">
            <a:noAutofit/>
          </a:bodyPr>
          <a:lstStyle>
            <a:lvl1pPr marL="0" indent="0">
              <a:lnSpc>
                <a:spcPct val="110000"/>
              </a:lnSpc>
              <a:buNone/>
              <a:defRPr sz="2000" b="0" i="0" spc="0">
                <a:solidFill>
                  <a:srgbClr val="2576B7"/>
                </a:solidFill>
                <a:latin typeface="Montserrat Medium" pitchFamily="2" charset="77"/>
                <a:cs typeface="Arial" panose="020B0604020202020204" pitchFamily="34" charset="0"/>
              </a:defRPr>
            </a:lvl1pPr>
            <a:lvl2pPr marL="457154" indent="0">
              <a:lnSpc>
                <a:spcPts val="2400"/>
              </a:lnSpc>
              <a:buNone/>
              <a:defRPr sz="2000">
                <a:solidFill>
                  <a:srgbClr val="848585"/>
                </a:solidFill>
                <a:latin typeface="Arial" panose="020B0604020202020204" pitchFamily="34" charset="0"/>
                <a:cs typeface="Arial" panose="020B0604020202020204" pitchFamily="34" charset="0"/>
              </a:defRPr>
            </a:lvl2pPr>
            <a:lvl3pPr marL="914309" indent="0">
              <a:lnSpc>
                <a:spcPts val="2400"/>
              </a:lnSpc>
              <a:buNone/>
              <a:defRPr sz="2000">
                <a:solidFill>
                  <a:srgbClr val="848585"/>
                </a:solidFill>
                <a:latin typeface="Arial" panose="020B0604020202020204" pitchFamily="34" charset="0"/>
                <a:cs typeface="Arial" panose="020B0604020202020204" pitchFamily="34" charset="0"/>
              </a:defRPr>
            </a:lvl3pPr>
            <a:lvl4pPr marL="1371463" indent="0">
              <a:lnSpc>
                <a:spcPts val="2400"/>
              </a:lnSpc>
              <a:buNone/>
              <a:defRPr sz="2000">
                <a:solidFill>
                  <a:srgbClr val="848585"/>
                </a:solidFill>
                <a:latin typeface="Arial" panose="020B0604020202020204" pitchFamily="34" charset="0"/>
                <a:cs typeface="Arial" panose="020B0604020202020204" pitchFamily="34" charset="0"/>
              </a:defRPr>
            </a:lvl4pPr>
            <a:lvl5pPr marL="1828617"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5" name="Text Placeholder 4">
            <a:extLst>
              <a:ext uri="{FF2B5EF4-FFF2-40B4-BE49-F238E27FC236}">
                <a16:creationId xmlns:a16="http://schemas.microsoft.com/office/drawing/2014/main" id="{9881DA12-3A02-104C-8DA9-67C6D34506B4}"/>
              </a:ext>
            </a:extLst>
          </p:cNvPr>
          <p:cNvSpPr>
            <a:spLocks noGrp="1"/>
          </p:cNvSpPr>
          <p:nvPr>
            <p:ph type="body" sz="quarter" idx="33"/>
          </p:nvPr>
        </p:nvSpPr>
        <p:spPr>
          <a:xfrm>
            <a:off x="371476" y="2710334"/>
            <a:ext cx="5689599" cy="2999350"/>
          </a:xfrm>
          <a:prstGeom prst="rect">
            <a:avLst/>
          </a:prstGeom>
        </p:spPr>
        <p:txBody>
          <a:bodyPr lIns="0" tIns="0" rIns="0" bIns="0" numCol="1" spcCol="292608"/>
          <a:lstStyle>
            <a:lvl1pPr marL="179370" indent="-17937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587" indent="-171433">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8916" indent="-17460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245" indent="-177782">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050" indent="-171433">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60877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1_Generic-slide">
    <p:spTree>
      <p:nvGrpSpPr>
        <p:cNvPr id="1" name=""/>
        <p:cNvGrpSpPr/>
        <p:nvPr/>
      </p:nvGrpSpPr>
      <p:grpSpPr>
        <a:xfrm>
          <a:off x="0" y="0"/>
          <a:ext cx="0" cy="0"/>
          <a:chOff x="0" y="0"/>
          <a:chExt cx="0" cy="0"/>
        </a:xfrm>
      </p:grpSpPr>
      <p:sp>
        <p:nvSpPr>
          <p:cNvPr id="5" name="Holder 6">
            <a:extLst>
              <a:ext uri="{FF2B5EF4-FFF2-40B4-BE49-F238E27FC236}">
                <a16:creationId xmlns:a16="http://schemas.microsoft.com/office/drawing/2014/main" id="{1FA56046-9BD2-3641-8C40-435AF29B36C7}"/>
              </a:ext>
            </a:extLst>
          </p:cNvPr>
          <p:cNvSpPr>
            <a:spLocks noGrp="1"/>
          </p:cNvSpPr>
          <p:nvPr>
            <p:ph type="sldNum" sz="quarter" idx="4"/>
          </p:nvPr>
        </p:nvSpPr>
        <p:spPr>
          <a:xfrm>
            <a:off x="9649607" y="6453854"/>
            <a:ext cx="2240706" cy="121252"/>
          </a:xfrm>
          <a:prstGeom prst="rect">
            <a:avLst/>
          </a:prstGeom>
        </p:spPr>
        <p:txBody>
          <a:bodyPr wrap="square" lIns="0" tIns="0" rIns="0" bIns="0">
            <a:noAutofit/>
          </a:bodyPr>
          <a:lstStyle>
            <a:lvl1pPr algn="r">
              <a:defRPr sz="788" b="0" i="0" baseline="0">
                <a:solidFill>
                  <a:srgbClr val="636363"/>
                </a:solidFill>
                <a:latin typeface="Exo" pitchFamily="2" charset="77"/>
                <a:cs typeface="Arial"/>
              </a:defRPr>
            </a:lvl1pPr>
          </a:lstStyle>
          <a:p>
            <a:pPr marL="7699">
              <a:spcBef>
                <a:spcPts val="161"/>
              </a:spcBef>
              <a:tabLst>
                <a:tab pos="1309341" algn="l"/>
              </a:tabLst>
            </a:pPr>
            <a:r>
              <a:rPr lang="en-CA" spc="-18" dirty="0"/>
              <a:t>Info-</a:t>
            </a:r>
            <a:r>
              <a:rPr lang="en-CA" spc="-103" dirty="0"/>
              <a:t>T</a:t>
            </a:r>
            <a:r>
              <a:rPr lang="en-CA" spc="-15" dirty="0"/>
              <a:t>ec</a:t>
            </a:r>
            <a:r>
              <a:rPr lang="en-CA" spc="6" dirty="0"/>
              <a:t>h</a:t>
            </a:r>
            <a:r>
              <a:rPr lang="en-CA" spc="-39" dirty="0"/>
              <a:t> </a:t>
            </a:r>
            <a:r>
              <a:rPr lang="en-CA" spc="-15" dirty="0"/>
              <a:t>Researc</a:t>
            </a:r>
            <a:r>
              <a:rPr lang="en-CA" spc="6" dirty="0"/>
              <a:t>h</a:t>
            </a:r>
            <a:r>
              <a:rPr lang="en-CA" spc="-39" dirty="0"/>
              <a:t> </a:t>
            </a:r>
            <a:r>
              <a:rPr lang="en-CA" spc="-15" dirty="0"/>
              <a:t>Grou</a:t>
            </a:r>
            <a:r>
              <a:rPr lang="en-CA" spc="6" dirty="0"/>
              <a:t>p   |   </a:t>
            </a:r>
            <a:fld id="{81D60167-4931-47E6-BA6A-407CBD079E47}" type="slidenum">
              <a:rPr spc="6" smtClean="0">
                <a:cs typeface="Arial" panose="020B0604020202020204" pitchFamily="34" charset="0"/>
              </a:rPr>
              <a:pPr marL="7699">
                <a:spcBef>
                  <a:spcPts val="161"/>
                </a:spcBef>
                <a:tabLst>
                  <a:tab pos="1309341" algn="l"/>
                </a:tabLst>
              </a:pPr>
              <a:t>‹#›</a:t>
            </a:fld>
            <a:endParaRPr spc="6" dirty="0">
              <a:cs typeface="Arial" panose="020B0604020202020204" pitchFamily="34" charset="0"/>
            </a:endParaRPr>
          </a:p>
        </p:txBody>
      </p:sp>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p:txBody>
          <a:bodyPr>
            <a:noAutofit/>
          </a:bodyPr>
          <a:lstStyle>
            <a:lvl1pPr>
              <a:defRPr b="0" i="0"/>
            </a:lvl1pPr>
          </a:lstStyle>
          <a:p>
            <a:r>
              <a:rPr lang="en-US"/>
              <a:t>Click to edit Master title style</a:t>
            </a:r>
          </a:p>
        </p:txBody>
      </p:sp>
    </p:spTree>
    <p:extLst>
      <p:ext uri="{BB962C8B-B14F-4D97-AF65-F5344CB8AC3E}">
        <p14:creationId xmlns:p14="http://schemas.microsoft.com/office/powerpoint/2010/main" val="34510708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6_Content Page 1 column - White BG">
    <p:spTree>
      <p:nvGrpSpPr>
        <p:cNvPr id="1" name=""/>
        <p:cNvGrpSpPr/>
        <p:nvPr/>
      </p:nvGrpSpPr>
      <p:grpSpPr>
        <a:xfrm>
          <a:off x="0" y="0"/>
          <a:ext cx="0" cy="0"/>
          <a:chOff x="0" y="0"/>
          <a:chExt cx="0" cy="0"/>
        </a:xfrm>
      </p:grpSpPr>
      <p:pic>
        <p:nvPicPr>
          <p:cNvPr id="15" name="Picture 14" descr="A picture containing dark, tiled, outdoor object, night sky&#10;&#10;Description automatically generated">
            <a:extLst>
              <a:ext uri="{FF2B5EF4-FFF2-40B4-BE49-F238E27FC236}">
                <a16:creationId xmlns:a16="http://schemas.microsoft.com/office/drawing/2014/main" id="{1627ED15-741B-1EE6-1C8E-19C162F73823}"/>
              </a:ext>
            </a:extLst>
          </p:cNvPr>
          <p:cNvPicPr>
            <a:picLocks noChangeAspect="1"/>
          </p:cNvPicPr>
          <p:nvPr userDrawn="1"/>
        </p:nvPicPr>
        <p:blipFill>
          <a:blip r:embed="rId2" cstate="email">
            <a:alphaModFix amt="60000"/>
            <a:extLst>
              <a:ext uri="{28A0092B-C50C-407E-A947-70E740481C1C}">
                <a14:useLocalDpi xmlns:a14="http://schemas.microsoft.com/office/drawing/2010/main"/>
              </a:ext>
            </a:extLst>
          </a:blip>
          <a:stretch>
            <a:fillRect/>
          </a:stretch>
        </p:blipFill>
        <p:spPr>
          <a:xfrm>
            <a:off x="1" y="893"/>
            <a:ext cx="12190413" cy="6857107"/>
          </a:xfrm>
          <a:prstGeom prst="rect">
            <a:avLst/>
          </a:prstGeom>
        </p:spPr>
      </p:pic>
      <p:sp>
        <p:nvSpPr>
          <p:cNvPr id="10" name="Slide Number Placeholder 5">
            <a:extLst>
              <a:ext uri="{FF2B5EF4-FFF2-40B4-BE49-F238E27FC236}">
                <a16:creationId xmlns:a16="http://schemas.microsoft.com/office/drawing/2014/main" id="{F6978F75-F351-1DFE-38EF-0D5AFFE9BF07}"/>
              </a:ext>
            </a:extLst>
          </p:cNvPr>
          <p:cNvSpPr>
            <a:spLocks noGrp="1"/>
          </p:cNvSpPr>
          <p:nvPr>
            <p:ph type="sldNum" sz="quarter" idx="4"/>
          </p:nvPr>
        </p:nvSpPr>
        <p:spPr>
          <a:xfrm>
            <a:off x="7809624" y="6356101"/>
            <a:ext cx="3949307" cy="228600"/>
          </a:xfrm>
          <a:prstGeom prst="rect">
            <a:avLst/>
          </a:prstGeom>
        </p:spPr>
        <p:txBody>
          <a:bodyPr vert="horz" lIns="0" tIns="0" rIns="0" bIns="0" rtlCol="0" anchor="t"/>
          <a:lstStyle>
            <a:lvl1pPr algn="r">
              <a:defRPr lang="en-US" sz="695" b="0" i="0" kern="1200" spc="174" baseline="0" smtClean="0">
                <a:solidFill>
                  <a:schemeClr val="tx1"/>
                </a:solidFill>
                <a:latin typeface="Exo Medium" panose="02000503000000000000" pitchFamily="2" charset="77"/>
                <a:ea typeface="+mn-ea"/>
                <a:cs typeface="+mn-cs"/>
              </a:defRPr>
            </a:lvl1pPr>
          </a:lstStyle>
          <a:p>
            <a:pPr defTabSz="914400">
              <a:defRPr/>
            </a:pPr>
            <a:r>
              <a:rPr lang="en-CA" dirty="0">
                <a:solidFill>
                  <a:prstClr val="black"/>
                </a:solidFill>
              </a:rPr>
              <a:t>INFO-TECH RESEARCH GROUP /// </a:t>
            </a:r>
            <a:fld id="{AE6B4DE5-720F-B948-A7D7-1D7EE579B5E5}" type="slidenum">
              <a:rPr lang="en-CA" b="1" smtClean="0">
                <a:solidFill>
                  <a:prstClr val="black"/>
                </a:solidFill>
                <a:latin typeface="Exo" panose="02000503000000000000" pitchFamily="2" charset="77"/>
              </a:rPr>
              <a:pPr defTabSz="914400">
                <a:defRPr/>
              </a:pPr>
              <a:t>‹#›</a:t>
            </a:fld>
            <a:endParaRPr lang="en-CA" b="1" dirty="0">
              <a:solidFill>
                <a:prstClr val="black"/>
              </a:solidFill>
              <a:latin typeface="Exo" panose="02000503000000000000" pitchFamily="2" charset="77"/>
            </a:endParaRPr>
          </a:p>
        </p:txBody>
      </p:sp>
    </p:spTree>
    <p:extLst>
      <p:ext uri="{BB962C8B-B14F-4D97-AF65-F5344CB8AC3E}">
        <p14:creationId xmlns:p14="http://schemas.microsoft.com/office/powerpoint/2010/main" val="1814172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Cover-Dark-B">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6CED198-04B0-1D4B-9CF9-27BE895D0690}"/>
              </a:ext>
            </a:extLst>
          </p:cNvPr>
          <p:cNvSpPr>
            <a:spLocks noGrp="1"/>
          </p:cNvSpPr>
          <p:nvPr>
            <p:ph type="body" sz="quarter" idx="10" hasCustomPrompt="1"/>
          </p:nvPr>
        </p:nvSpPr>
        <p:spPr>
          <a:xfrm>
            <a:off x="650874" y="1079498"/>
            <a:ext cx="7385845" cy="1306512"/>
          </a:xfrm>
          <a:prstGeom prst="rect">
            <a:avLst/>
          </a:prstGeom>
        </p:spPr>
        <p:txBody>
          <a:bodyPr/>
          <a:lstStyle>
            <a:lvl1pPr>
              <a:lnSpc>
                <a:spcPct val="90000"/>
              </a:lnSpc>
              <a:defRPr sz="4400" b="1" i="0">
                <a:solidFill>
                  <a:schemeClr val="bg1"/>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a:t>Observe the Evolution of Quantum Capacity</a:t>
            </a:r>
          </a:p>
        </p:txBody>
      </p:sp>
      <p:sp>
        <p:nvSpPr>
          <p:cNvPr id="6" name="Text Placeholder 12">
            <a:extLst>
              <a:ext uri="{FF2B5EF4-FFF2-40B4-BE49-F238E27FC236}">
                <a16:creationId xmlns:a16="http://schemas.microsoft.com/office/drawing/2014/main" id="{DF31F409-10D7-214C-A105-94C6E513151D}"/>
              </a:ext>
            </a:extLst>
          </p:cNvPr>
          <p:cNvSpPr>
            <a:spLocks noGrp="1"/>
          </p:cNvSpPr>
          <p:nvPr>
            <p:ph type="body" sz="quarter" idx="11" hasCustomPrompt="1"/>
          </p:nvPr>
        </p:nvSpPr>
        <p:spPr>
          <a:xfrm>
            <a:off x="650875" y="2482056"/>
            <a:ext cx="5703626" cy="1893887"/>
          </a:xfrm>
          <a:prstGeom prst="rect">
            <a:avLst/>
          </a:prstGeom>
        </p:spPr>
        <p:txBody>
          <a:bodyPr/>
          <a:lstStyle>
            <a:lvl1pPr>
              <a:lnSpc>
                <a:spcPct val="100000"/>
              </a:lnSpc>
              <a:defRPr sz="2400" b="0" i="0">
                <a:solidFill>
                  <a:schemeClr val="bg1"/>
                </a:solidFill>
                <a:latin typeface="Exo" panose="02000503000000000000"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a:t>Keep track of a transformational technology as it evolves.</a:t>
            </a:r>
          </a:p>
        </p:txBody>
      </p:sp>
    </p:spTree>
    <p:extLst>
      <p:ext uri="{BB962C8B-B14F-4D97-AF65-F5344CB8AC3E}">
        <p14:creationId xmlns:p14="http://schemas.microsoft.com/office/powerpoint/2010/main" val="9168146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8E722F-F48D-337B-041F-5500A6CC92A8}"/>
              </a:ext>
            </a:extLst>
          </p:cNvPr>
          <p:cNvSpPr>
            <a:spLocks noGrp="1"/>
          </p:cNvSpPr>
          <p:nvPr>
            <p:ph type="dt" sz="half" idx="10"/>
          </p:nvPr>
        </p:nvSpPr>
        <p:spPr/>
        <p:txBody>
          <a:bodyPr/>
          <a:lstStyle/>
          <a:p>
            <a:fld id="{2910A962-AA59-48C7-B9FB-EA9645AAD4D4}" type="datetimeFigureOut">
              <a:rPr lang="en-US" smtClean="0"/>
              <a:t>8/7/2024</a:t>
            </a:fld>
            <a:endParaRPr lang="en-US" dirty="0"/>
          </a:p>
        </p:txBody>
      </p:sp>
      <p:sp>
        <p:nvSpPr>
          <p:cNvPr id="3" name="Footer Placeholder 2">
            <a:extLst>
              <a:ext uri="{FF2B5EF4-FFF2-40B4-BE49-F238E27FC236}">
                <a16:creationId xmlns:a16="http://schemas.microsoft.com/office/drawing/2014/main" id="{FEB79348-52BC-6D02-06DC-42BD1297627B}"/>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D040ABB-52FD-5033-98AE-7B00A04627F6}"/>
              </a:ext>
            </a:extLst>
          </p:cNvPr>
          <p:cNvSpPr>
            <a:spLocks noGrp="1"/>
          </p:cNvSpPr>
          <p:nvPr>
            <p:ph type="sldNum" sz="quarter" idx="12"/>
          </p:nvPr>
        </p:nvSpPr>
        <p:spPr/>
        <p:txBody>
          <a:bodyPr/>
          <a:lstStyle/>
          <a:p>
            <a:fld id="{1C2B416D-F87C-45BB-93A3-9D5A2D65CC01}" type="slidenum">
              <a:rPr lang="en-US" smtClean="0"/>
              <a:t>‹#›</a:t>
            </a:fld>
            <a:endParaRPr lang="en-US" dirty="0"/>
          </a:p>
        </p:txBody>
      </p:sp>
    </p:spTree>
    <p:extLst>
      <p:ext uri="{BB962C8B-B14F-4D97-AF65-F5344CB8AC3E}">
        <p14:creationId xmlns:p14="http://schemas.microsoft.com/office/powerpoint/2010/main" val="15006858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
        <p:nvSpPr>
          <p:cNvPr id="2" name="Title Placeholder 11">
            <a:extLst>
              <a:ext uri="{FF2B5EF4-FFF2-40B4-BE49-F238E27FC236}">
                <a16:creationId xmlns:a16="http://schemas.microsoft.com/office/drawing/2014/main" id="{E52F795C-27C2-8046-8EBA-637111198D80}"/>
              </a:ext>
            </a:extLst>
          </p:cNvPr>
          <p:cNvSpPr>
            <a:spLocks noGrp="1"/>
          </p:cNvSpPr>
          <p:nvPr>
            <p:ph type="title"/>
          </p:nvPr>
        </p:nvSpPr>
        <p:spPr>
          <a:xfrm>
            <a:off x="369016" y="528895"/>
            <a:ext cx="10516970" cy="1325563"/>
          </a:xfrm>
          <a:prstGeom prst="rect">
            <a:avLst/>
          </a:prstGeom>
        </p:spPr>
        <p:txBody>
          <a:bodyPr vert="horz" lIns="0" tIns="0" rIns="0" bIns="0" rtlCol="0" anchor="t">
            <a:normAutofit/>
          </a:bodyPr>
          <a:lstStyle>
            <a:lvl1pPr>
              <a:defRPr sz="4000" b="1" i="0">
                <a:solidFill>
                  <a:srgbClr val="717171"/>
                </a:solidFill>
                <a:latin typeface="Montserrat SemiBold" pitchFamily="2" charset="77"/>
              </a:defRPr>
            </a:lvl1pPr>
          </a:lstStyle>
          <a:p>
            <a:r>
              <a:rPr lang="en-US"/>
              <a:t>Click to edit Master title style</a:t>
            </a:r>
          </a:p>
        </p:txBody>
      </p:sp>
      <p:sp>
        <p:nvSpPr>
          <p:cNvPr id="3" name="Text Placeholder 4">
            <a:extLst>
              <a:ext uri="{FF2B5EF4-FFF2-40B4-BE49-F238E27FC236}">
                <a16:creationId xmlns:a16="http://schemas.microsoft.com/office/drawing/2014/main" id="{410EDEE3-640B-504D-9EE5-6837D51D0F1B}"/>
              </a:ext>
            </a:extLst>
          </p:cNvPr>
          <p:cNvSpPr>
            <a:spLocks noGrp="1"/>
          </p:cNvSpPr>
          <p:nvPr>
            <p:ph type="body" sz="quarter" idx="10"/>
          </p:nvPr>
        </p:nvSpPr>
        <p:spPr>
          <a:xfrm>
            <a:off x="369937" y="1098118"/>
            <a:ext cx="3832724" cy="616383"/>
          </a:xfrm>
          <a:prstGeom prst="rect">
            <a:avLst/>
          </a:prstGeom>
        </p:spPr>
        <p:txBody>
          <a:bodyPr lIns="0" tIns="0" rIns="0" bIns="0"/>
          <a:lstStyle>
            <a:lvl1pPr marL="0" indent="0">
              <a:lnSpc>
                <a:spcPct val="110000"/>
              </a:lnSpc>
              <a:buNone/>
              <a:defRPr sz="1600" b="0" i="0">
                <a:solidFill>
                  <a:srgbClr val="717171"/>
                </a:solidFill>
                <a:latin typeface="Exo" panose="02000503000000000000" pitchFamily="2" charset="77"/>
              </a:defRPr>
            </a:lvl1pPr>
            <a:lvl2pPr marL="457200" indent="0">
              <a:lnSpc>
                <a:spcPct val="110000"/>
              </a:lnSpc>
              <a:buNone/>
              <a:defRPr sz="1600" b="0" i="0">
                <a:solidFill>
                  <a:srgbClr val="717171"/>
                </a:solidFill>
                <a:latin typeface="Exo" panose="02000503000000000000" pitchFamily="2" charset="77"/>
              </a:defRPr>
            </a:lvl2pPr>
            <a:lvl3pPr marL="914400" indent="0">
              <a:lnSpc>
                <a:spcPct val="110000"/>
              </a:lnSpc>
              <a:buNone/>
              <a:defRPr sz="1600" b="0" i="0">
                <a:solidFill>
                  <a:srgbClr val="717171"/>
                </a:solidFill>
                <a:latin typeface="Exo" panose="02000503000000000000" pitchFamily="2" charset="77"/>
              </a:defRPr>
            </a:lvl3pPr>
            <a:lvl4pPr marL="1371600" indent="0">
              <a:lnSpc>
                <a:spcPct val="110000"/>
              </a:lnSpc>
              <a:buNone/>
              <a:defRPr sz="1600" b="0" i="0">
                <a:solidFill>
                  <a:srgbClr val="717171"/>
                </a:solidFill>
                <a:latin typeface="Exo" panose="02000503000000000000" pitchFamily="2" charset="77"/>
              </a:defRPr>
            </a:lvl4pPr>
            <a:lvl5pPr marL="1828800" indent="0">
              <a:lnSpc>
                <a:spcPct val="110000"/>
              </a:lnSpc>
              <a:buNone/>
              <a:defRPr sz="1600" b="0" i="0">
                <a:solidFill>
                  <a:srgbClr val="717171"/>
                </a:solidFill>
                <a:latin typeface="Exo" panose="02000503000000000000"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09422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aseStudy-Overview">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4933AFED-7F68-D14D-8FF8-7CF369A24AA9}"/>
              </a:ext>
            </a:extLst>
          </p:cNvPr>
          <p:cNvSpPr/>
          <p:nvPr userDrawn="1"/>
        </p:nvSpPr>
        <p:spPr>
          <a:xfrm>
            <a:off x="467838" y="2211575"/>
            <a:ext cx="3678865" cy="3891517"/>
          </a:xfrm>
          <a:prstGeom prst="rect">
            <a:avLst/>
          </a:prstGeom>
          <a:gradFill>
            <a:gsLst>
              <a:gs pos="0">
                <a:srgbClr val="F17A26">
                  <a:alpha val="19000"/>
                </a:srgbClr>
              </a:gs>
              <a:gs pos="55000">
                <a:srgbClr val="F17A26">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sz="1800" dirty="0"/>
          </a:p>
        </p:txBody>
      </p:sp>
      <p:sp>
        <p:nvSpPr>
          <p:cNvPr id="26" name="Rectangle 25">
            <a:extLst>
              <a:ext uri="{FF2B5EF4-FFF2-40B4-BE49-F238E27FC236}">
                <a16:creationId xmlns:a16="http://schemas.microsoft.com/office/drawing/2014/main" id="{B38A9B09-49D1-CE44-A049-6DA802C9A72D}"/>
              </a:ext>
            </a:extLst>
          </p:cNvPr>
          <p:cNvSpPr/>
          <p:nvPr userDrawn="1"/>
        </p:nvSpPr>
        <p:spPr>
          <a:xfrm>
            <a:off x="4354834" y="2200942"/>
            <a:ext cx="3678865" cy="3891517"/>
          </a:xfrm>
          <a:prstGeom prst="rect">
            <a:avLst/>
          </a:prstGeom>
          <a:gradFill>
            <a:gsLst>
              <a:gs pos="0">
                <a:srgbClr val="299D48">
                  <a:alpha val="17000"/>
                </a:srgbClr>
              </a:gs>
              <a:gs pos="55000">
                <a:srgbClr val="299D48">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sz="1800" dirty="0"/>
          </a:p>
        </p:txBody>
      </p:sp>
      <p:sp>
        <p:nvSpPr>
          <p:cNvPr id="2" name="Title 1">
            <a:extLst>
              <a:ext uri="{FF2B5EF4-FFF2-40B4-BE49-F238E27FC236}">
                <a16:creationId xmlns:a16="http://schemas.microsoft.com/office/drawing/2014/main" id="{0ED9F603-5D1D-774A-BC2E-2BB19F77B19A}"/>
              </a:ext>
            </a:extLst>
          </p:cNvPr>
          <p:cNvSpPr>
            <a:spLocks noGrp="1"/>
          </p:cNvSpPr>
          <p:nvPr>
            <p:ph type="title"/>
          </p:nvPr>
        </p:nvSpPr>
        <p:spPr>
          <a:xfrm>
            <a:off x="354106" y="547913"/>
            <a:ext cx="4983207" cy="1130188"/>
          </a:xfrm>
        </p:spPr>
        <p:txBody>
          <a:bodyPr>
            <a:noAutofit/>
          </a:bodyPr>
          <a:lstStyle>
            <a:lvl1pPr>
              <a:lnSpc>
                <a:spcPct val="90000"/>
              </a:lnSpc>
              <a:defRPr b="0" i="0"/>
            </a:lvl1pPr>
          </a:lstStyle>
          <a:p>
            <a:r>
              <a:rPr lang="en-US"/>
              <a:t>Click to edit Master title style</a:t>
            </a:r>
          </a:p>
        </p:txBody>
      </p:sp>
      <p:sp>
        <p:nvSpPr>
          <p:cNvPr id="49" name="Text Placeholder 12">
            <a:extLst>
              <a:ext uri="{FF2B5EF4-FFF2-40B4-BE49-F238E27FC236}">
                <a16:creationId xmlns:a16="http://schemas.microsoft.com/office/drawing/2014/main" id="{83E3CE5B-BC3A-9749-A3C9-0981EBB0D25F}"/>
              </a:ext>
            </a:extLst>
          </p:cNvPr>
          <p:cNvSpPr>
            <a:spLocks noGrp="1"/>
          </p:cNvSpPr>
          <p:nvPr>
            <p:ph type="body" sz="quarter" idx="15"/>
          </p:nvPr>
        </p:nvSpPr>
        <p:spPr>
          <a:xfrm>
            <a:off x="7995992" y="1227460"/>
            <a:ext cx="1411479" cy="381201"/>
          </a:xfrm>
          <a:prstGeom prst="rect">
            <a:avLst/>
          </a:prstGeom>
        </p:spPr>
        <p:txBody>
          <a:bodyPr lIns="0" tIns="0" rIns="0" bIns="0">
            <a:noAutofit/>
          </a:bodyPr>
          <a:lstStyle>
            <a:lvl1pPr marL="0" indent="0" algn="l">
              <a:lnSpc>
                <a:spcPct val="110000"/>
              </a:lnSpc>
              <a:buNone/>
              <a:defRPr sz="1200" b="0" i="0">
                <a:solidFill>
                  <a:srgbClr val="2576B7"/>
                </a:solidFill>
                <a:latin typeface="Montserrat SemiBold" pitchFamily="2" charset="77"/>
                <a:cs typeface="Arial" panose="020B0604020202020204" pitchFamily="34" charset="0"/>
              </a:defRPr>
            </a:lvl1pPr>
            <a:lvl2pPr marL="457154" indent="0">
              <a:buNone/>
              <a:defRPr/>
            </a:lvl2pPr>
            <a:lvl3pPr marL="914309" indent="0">
              <a:buNone/>
              <a:defRPr/>
            </a:lvl3pPr>
            <a:lvl4pPr marL="1371463" indent="0">
              <a:buNone/>
              <a:defRPr/>
            </a:lvl4pPr>
            <a:lvl5pPr marL="1828617" indent="0">
              <a:buNone/>
              <a:defRPr/>
            </a:lvl5pPr>
          </a:lstStyle>
          <a:p>
            <a:pPr lvl="0"/>
            <a:r>
              <a:rPr lang="en-US"/>
              <a:t>Click to edit Master text styles</a:t>
            </a:r>
          </a:p>
        </p:txBody>
      </p:sp>
      <p:sp>
        <p:nvSpPr>
          <p:cNvPr id="50" name="Text Placeholder 12">
            <a:extLst>
              <a:ext uri="{FF2B5EF4-FFF2-40B4-BE49-F238E27FC236}">
                <a16:creationId xmlns:a16="http://schemas.microsoft.com/office/drawing/2014/main" id="{94D26957-23BC-244C-9C15-BD8319838C87}"/>
              </a:ext>
            </a:extLst>
          </p:cNvPr>
          <p:cNvSpPr>
            <a:spLocks noGrp="1"/>
          </p:cNvSpPr>
          <p:nvPr>
            <p:ph type="body" sz="quarter" idx="16" hasCustomPrompt="1"/>
          </p:nvPr>
        </p:nvSpPr>
        <p:spPr>
          <a:xfrm>
            <a:off x="7995993" y="1081050"/>
            <a:ext cx="1364984" cy="138064"/>
          </a:xfrm>
          <a:prstGeom prst="rect">
            <a:avLst/>
          </a:prstGeom>
        </p:spPr>
        <p:txBody>
          <a:bodyPr lIns="0" tIns="0" rIns="0" bIns="0">
            <a:noAutofit/>
          </a:bodyPr>
          <a:lstStyle>
            <a:lvl1pPr marL="0" indent="0" algn="l">
              <a:lnSpc>
                <a:spcPct val="110000"/>
              </a:lnSpc>
              <a:buNone/>
              <a:defRPr sz="800" b="0" i="0">
                <a:solidFill>
                  <a:srgbClr val="2576B7"/>
                </a:solidFill>
                <a:latin typeface="Montserrat SemiBold" pitchFamily="2" charset="77"/>
                <a:cs typeface="Arial" panose="020B0604020202020204" pitchFamily="34" charset="0"/>
              </a:defRPr>
            </a:lvl1pPr>
            <a:lvl2pPr marL="457154" indent="0">
              <a:buNone/>
              <a:defRPr/>
            </a:lvl2pPr>
            <a:lvl3pPr marL="914309" indent="0">
              <a:buNone/>
              <a:defRPr/>
            </a:lvl3pPr>
            <a:lvl4pPr marL="1371463" indent="0">
              <a:buNone/>
              <a:defRPr/>
            </a:lvl4pPr>
            <a:lvl5pPr marL="1828617" indent="0">
              <a:buNone/>
              <a:defRPr/>
            </a:lvl5pPr>
          </a:lstStyle>
          <a:p>
            <a:pPr lvl="0"/>
            <a:r>
              <a:rPr lang="en-US"/>
              <a:t>INDUSTRY</a:t>
            </a:r>
          </a:p>
        </p:txBody>
      </p:sp>
      <p:sp>
        <p:nvSpPr>
          <p:cNvPr id="51" name="Text Placeholder 12">
            <a:extLst>
              <a:ext uri="{FF2B5EF4-FFF2-40B4-BE49-F238E27FC236}">
                <a16:creationId xmlns:a16="http://schemas.microsoft.com/office/drawing/2014/main" id="{1AEFA7E8-5374-634A-90A1-FBA969346214}"/>
              </a:ext>
            </a:extLst>
          </p:cNvPr>
          <p:cNvSpPr>
            <a:spLocks noGrp="1"/>
          </p:cNvSpPr>
          <p:nvPr>
            <p:ph type="body" sz="quarter" idx="17"/>
          </p:nvPr>
        </p:nvSpPr>
        <p:spPr>
          <a:xfrm>
            <a:off x="9443420" y="1227460"/>
            <a:ext cx="2450131" cy="381201"/>
          </a:xfrm>
          <a:prstGeom prst="rect">
            <a:avLst/>
          </a:prstGeom>
        </p:spPr>
        <p:txBody>
          <a:bodyPr lIns="0" tIns="0" rIns="0" bIns="0">
            <a:noAutofit/>
          </a:bodyPr>
          <a:lstStyle>
            <a:lvl1pPr marL="0" indent="0" algn="l">
              <a:lnSpc>
                <a:spcPct val="110000"/>
              </a:lnSpc>
              <a:buNone/>
              <a:defRPr sz="1200" b="0" i="0">
                <a:solidFill>
                  <a:srgbClr val="2576B7"/>
                </a:solidFill>
                <a:latin typeface="Montserrat SemiBold" pitchFamily="2" charset="77"/>
                <a:cs typeface="Arial" panose="020B0604020202020204" pitchFamily="34" charset="0"/>
              </a:defRPr>
            </a:lvl1pPr>
            <a:lvl2pPr marL="457154" indent="0">
              <a:buNone/>
              <a:defRPr/>
            </a:lvl2pPr>
            <a:lvl3pPr marL="914309" indent="0">
              <a:buNone/>
              <a:defRPr/>
            </a:lvl3pPr>
            <a:lvl4pPr marL="1371463" indent="0">
              <a:buNone/>
              <a:defRPr/>
            </a:lvl4pPr>
            <a:lvl5pPr marL="1828617" indent="0">
              <a:buNone/>
              <a:defRPr/>
            </a:lvl5pPr>
          </a:lstStyle>
          <a:p>
            <a:pPr lvl="0"/>
            <a:r>
              <a:rPr lang="en-US"/>
              <a:t>Click to edit Master text styles</a:t>
            </a:r>
          </a:p>
        </p:txBody>
      </p:sp>
      <p:sp>
        <p:nvSpPr>
          <p:cNvPr id="52" name="Text Placeholder 12">
            <a:extLst>
              <a:ext uri="{FF2B5EF4-FFF2-40B4-BE49-F238E27FC236}">
                <a16:creationId xmlns:a16="http://schemas.microsoft.com/office/drawing/2014/main" id="{D8566A2D-58FD-544A-9993-5A75E8DE7954}"/>
              </a:ext>
            </a:extLst>
          </p:cNvPr>
          <p:cNvSpPr>
            <a:spLocks noGrp="1"/>
          </p:cNvSpPr>
          <p:nvPr>
            <p:ph type="body" sz="quarter" idx="18" hasCustomPrompt="1"/>
          </p:nvPr>
        </p:nvSpPr>
        <p:spPr>
          <a:xfrm>
            <a:off x="9446820" y="1081050"/>
            <a:ext cx="2433555" cy="148752"/>
          </a:xfrm>
          <a:prstGeom prst="rect">
            <a:avLst/>
          </a:prstGeom>
        </p:spPr>
        <p:txBody>
          <a:bodyPr lIns="0" tIns="0" rIns="0" bIns="0">
            <a:noAutofit/>
          </a:bodyPr>
          <a:lstStyle>
            <a:lvl1pPr marL="0" indent="0" algn="l">
              <a:lnSpc>
                <a:spcPct val="110000"/>
              </a:lnSpc>
              <a:buNone/>
              <a:defRPr sz="800" b="0" i="0">
                <a:solidFill>
                  <a:srgbClr val="2576B7"/>
                </a:solidFill>
                <a:latin typeface="Montserrat SemiBold" pitchFamily="2" charset="77"/>
                <a:cs typeface="Arial" panose="020B0604020202020204" pitchFamily="34" charset="0"/>
              </a:defRPr>
            </a:lvl1pPr>
            <a:lvl2pPr marL="457154" indent="0">
              <a:buNone/>
              <a:defRPr/>
            </a:lvl2pPr>
            <a:lvl3pPr marL="914309" indent="0">
              <a:buNone/>
              <a:defRPr/>
            </a:lvl3pPr>
            <a:lvl4pPr marL="1371463" indent="0">
              <a:buNone/>
              <a:defRPr/>
            </a:lvl4pPr>
            <a:lvl5pPr marL="1828617" indent="0">
              <a:buNone/>
              <a:defRPr/>
            </a:lvl5pPr>
          </a:lstStyle>
          <a:p>
            <a:pPr lvl="0"/>
            <a:r>
              <a:rPr lang="en-US"/>
              <a:t>SOURCE</a:t>
            </a:r>
          </a:p>
        </p:txBody>
      </p:sp>
      <p:sp>
        <p:nvSpPr>
          <p:cNvPr id="81" name="Text Placeholder 14">
            <a:extLst>
              <a:ext uri="{FF2B5EF4-FFF2-40B4-BE49-F238E27FC236}">
                <a16:creationId xmlns:a16="http://schemas.microsoft.com/office/drawing/2014/main" id="{632DA5D6-4B5D-374C-8DA0-06C05A352A7F}"/>
              </a:ext>
            </a:extLst>
          </p:cNvPr>
          <p:cNvSpPr>
            <a:spLocks noGrp="1"/>
          </p:cNvSpPr>
          <p:nvPr>
            <p:ph type="body" sz="quarter" idx="31" hasCustomPrompt="1"/>
          </p:nvPr>
        </p:nvSpPr>
        <p:spPr>
          <a:xfrm>
            <a:off x="381794" y="1351869"/>
            <a:ext cx="3764382" cy="466166"/>
          </a:xfrm>
          <a:prstGeom prst="rect">
            <a:avLst/>
          </a:prstGeom>
        </p:spPr>
        <p:txBody>
          <a:bodyPr lIns="0" tIns="0" rIns="0" bIns="0">
            <a:noAutofit/>
          </a:bodyPr>
          <a:lstStyle>
            <a:lvl1pPr marL="0" indent="0" algn="l">
              <a:lnSpc>
                <a:spcPct val="110000"/>
              </a:lnSpc>
              <a:buNone/>
              <a:defRPr sz="1600" b="0" i="0">
                <a:solidFill>
                  <a:srgbClr val="000000"/>
                </a:solidFill>
                <a:latin typeface="Exo" panose="02000503000000000000" pitchFamily="2" charset="77"/>
                <a:cs typeface="Arial" panose="020B0604020202020204" pitchFamily="34" charset="0"/>
              </a:defRPr>
            </a:lvl1pPr>
            <a:lvl2pPr marL="457154" indent="0">
              <a:lnSpc>
                <a:spcPts val="1700"/>
              </a:lnSpc>
              <a:buNone/>
              <a:defRPr sz="1400">
                <a:solidFill>
                  <a:srgbClr val="4B4B4B"/>
                </a:solidFill>
                <a:latin typeface="Arial" panose="020B0604020202020204" pitchFamily="34" charset="0"/>
                <a:cs typeface="Arial" panose="020B0604020202020204" pitchFamily="34" charset="0"/>
              </a:defRPr>
            </a:lvl2pPr>
            <a:lvl3pPr marL="914309" indent="0">
              <a:lnSpc>
                <a:spcPts val="1700"/>
              </a:lnSpc>
              <a:buNone/>
              <a:defRPr sz="1400">
                <a:solidFill>
                  <a:srgbClr val="4B4B4B"/>
                </a:solidFill>
                <a:latin typeface="Arial" panose="020B0604020202020204" pitchFamily="34" charset="0"/>
                <a:cs typeface="Arial" panose="020B0604020202020204" pitchFamily="34" charset="0"/>
              </a:defRPr>
            </a:lvl3pPr>
            <a:lvl4pPr marL="1371463" indent="0">
              <a:lnSpc>
                <a:spcPts val="1700"/>
              </a:lnSpc>
              <a:buNone/>
              <a:defRPr sz="1400">
                <a:solidFill>
                  <a:srgbClr val="4B4B4B"/>
                </a:solidFill>
                <a:latin typeface="Arial" panose="020B0604020202020204" pitchFamily="34" charset="0"/>
                <a:cs typeface="Arial" panose="020B0604020202020204" pitchFamily="34" charset="0"/>
              </a:defRPr>
            </a:lvl4pPr>
            <a:lvl5pPr marL="1828617"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Results</a:t>
            </a:r>
          </a:p>
        </p:txBody>
      </p:sp>
      <p:sp>
        <p:nvSpPr>
          <p:cNvPr id="22" name="Text Placeholder 11">
            <a:extLst>
              <a:ext uri="{FF2B5EF4-FFF2-40B4-BE49-F238E27FC236}">
                <a16:creationId xmlns:a16="http://schemas.microsoft.com/office/drawing/2014/main" id="{D99FFE4F-9691-A64B-AC9F-F3ECB412E67D}"/>
              </a:ext>
            </a:extLst>
          </p:cNvPr>
          <p:cNvSpPr>
            <a:spLocks noGrp="1"/>
          </p:cNvSpPr>
          <p:nvPr>
            <p:ph type="body" sz="quarter" idx="11"/>
          </p:nvPr>
        </p:nvSpPr>
        <p:spPr>
          <a:xfrm>
            <a:off x="882008" y="2478201"/>
            <a:ext cx="2777181" cy="939371"/>
          </a:xfrm>
          <a:prstGeom prst="rect">
            <a:avLst/>
          </a:prstGeom>
        </p:spPr>
        <p:txBody>
          <a:bodyPr lIns="0" tIns="0" rIns="0" bIns="0">
            <a:noAutofit/>
          </a:bodyPr>
          <a:lstStyle>
            <a:lvl1pPr marL="0" indent="0">
              <a:lnSpc>
                <a:spcPct val="110000"/>
              </a:lnSpc>
              <a:buNone/>
              <a:defRPr sz="2000" b="1" i="0" spc="0">
                <a:solidFill>
                  <a:srgbClr val="F17A26"/>
                </a:solidFill>
                <a:latin typeface="Montserrat SemiBold" panose="020B0604020202020204" charset="0"/>
                <a:cs typeface="Arial" panose="020B0604020202020204" pitchFamily="34" charset="0"/>
              </a:defRPr>
            </a:lvl1pPr>
            <a:lvl2pPr marL="457154" indent="0">
              <a:lnSpc>
                <a:spcPts val="2400"/>
              </a:lnSpc>
              <a:buNone/>
              <a:defRPr sz="2000">
                <a:solidFill>
                  <a:srgbClr val="848585"/>
                </a:solidFill>
                <a:latin typeface="Arial" panose="020B0604020202020204" pitchFamily="34" charset="0"/>
                <a:cs typeface="Arial" panose="020B0604020202020204" pitchFamily="34" charset="0"/>
              </a:defRPr>
            </a:lvl2pPr>
            <a:lvl3pPr marL="914309" indent="0">
              <a:lnSpc>
                <a:spcPts val="2400"/>
              </a:lnSpc>
              <a:buNone/>
              <a:defRPr sz="2000">
                <a:solidFill>
                  <a:srgbClr val="848585"/>
                </a:solidFill>
                <a:latin typeface="Arial" panose="020B0604020202020204" pitchFamily="34" charset="0"/>
                <a:cs typeface="Arial" panose="020B0604020202020204" pitchFamily="34" charset="0"/>
              </a:defRPr>
            </a:lvl3pPr>
            <a:lvl4pPr marL="1371463" indent="0">
              <a:lnSpc>
                <a:spcPts val="2400"/>
              </a:lnSpc>
              <a:buNone/>
              <a:defRPr sz="2000">
                <a:solidFill>
                  <a:srgbClr val="848585"/>
                </a:solidFill>
                <a:latin typeface="Arial" panose="020B0604020202020204" pitchFamily="34" charset="0"/>
                <a:cs typeface="Arial" panose="020B0604020202020204" pitchFamily="34" charset="0"/>
              </a:defRPr>
            </a:lvl4pPr>
            <a:lvl5pPr marL="1828617"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7" name="Text Placeholder 11">
            <a:extLst>
              <a:ext uri="{FF2B5EF4-FFF2-40B4-BE49-F238E27FC236}">
                <a16:creationId xmlns:a16="http://schemas.microsoft.com/office/drawing/2014/main" id="{12597800-6F28-C54E-B9B2-4BE07EA00286}"/>
              </a:ext>
            </a:extLst>
          </p:cNvPr>
          <p:cNvSpPr>
            <a:spLocks noGrp="1"/>
          </p:cNvSpPr>
          <p:nvPr>
            <p:ph type="body" sz="quarter" idx="33"/>
          </p:nvPr>
        </p:nvSpPr>
        <p:spPr>
          <a:xfrm>
            <a:off x="4782345" y="2478201"/>
            <a:ext cx="2777181" cy="939371"/>
          </a:xfrm>
          <a:prstGeom prst="rect">
            <a:avLst/>
          </a:prstGeom>
        </p:spPr>
        <p:txBody>
          <a:bodyPr lIns="0" tIns="0" rIns="0" bIns="0">
            <a:noAutofit/>
          </a:bodyPr>
          <a:lstStyle>
            <a:lvl1pPr marL="0" indent="0">
              <a:lnSpc>
                <a:spcPct val="110000"/>
              </a:lnSpc>
              <a:buNone/>
              <a:defRPr sz="2000" b="1" i="0" spc="0">
                <a:solidFill>
                  <a:srgbClr val="299D48"/>
                </a:solidFill>
                <a:latin typeface="Montserrat SemiBold" panose="020B0604020202020204" charset="0"/>
                <a:cs typeface="Arial" panose="020B0604020202020204" pitchFamily="34" charset="0"/>
              </a:defRPr>
            </a:lvl1pPr>
            <a:lvl2pPr marL="457154" indent="0">
              <a:lnSpc>
                <a:spcPts val="2400"/>
              </a:lnSpc>
              <a:buNone/>
              <a:defRPr sz="2000">
                <a:solidFill>
                  <a:srgbClr val="848585"/>
                </a:solidFill>
                <a:latin typeface="Arial" panose="020B0604020202020204" pitchFamily="34" charset="0"/>
                <a:cs typeface="Arial" panose="020B0604020202020204" pitchFamily="34" charset="0"/>
              </a:defRPr>
            </a:lvl2pPr>
            <a:lvl3pPr marL="914309" indent="0">
              <a:lnSpc>
                <a:spcPts val="2400"/>
              </a:lnSpc>
              <a:buNone/>
              <a:defRPr sz="2000">
                <a:solidFill>
                  <a:srgbClr val="848585"/>
                </a:solidFill>
                <a:latin typeface="Arial" panose="020B0604020202020204" pitchFamily="34" charset="0"/>
                <a:cs typeface="Arial" panose="020B0604020202020204" pitchFamily="34" charset="0"/>
              </a:defRPr>
            </a:lvl3pPr>
            <a:lvl4pPr marL="1371463" indent="0">
              <a:lnSpc>
                <a:spcPts val="2400"/>
              </a:lnSpc>
              <a:buNone/>
              <a:defRPr sz="2000">
                <a:solidFill>
                  <a:srgbClr val="848585"/>
                </a:solidFill>
                <a:latin typeface="Arial" panose="020B0604020202020204" pitchFamily="34" charset="0"/>
                <a:cs typeface="Arial" panose="020B0604020202020204" pitchFamily="34" charset="0"/>
              </a:defRPr>
            </a:lvl4pPr>
            <a:lvl5pPr marL="1828617"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0" name="Rectangle 19">
            <a:extLst>
              <a:ext uri="{FF2B5EF4-FFF2-40B4-BE49-F238E27FC236}">
                <a16:creationId xmlns:a16="http://schemas.microsoft.com/office/drawing/2014/main" id="{19BB4306-6F73-514A-8275-451C49DE6376}"/>
              </a:ext>
            </a:extLst>
          </p:cNvPr>
          <p:cNvSpPr/>
          <p:nvPr userDrawn="1"/>
        </p:nvSpPr>
        <p:spPr>
          <a:xfrm>
            <a:off x="4274820" y="2124635"/>
            <a:ext cx="7612380" cy="4087906"/>
          </a:xfrm>
          <a:prstGeom prst="rect">
            <a:avLst/>
          </a:prstGeom>
          <a:noFill/>
          <a:ln w="3175">
            <a:solidFill>
              <a:srgbClr val="C9C9C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sz="1800" b="0" i="0" dirty="0">
              <a:latin typeface="Roboto Condensed Light" panose="02000000000000000000" pitchFamily="2" charset="0"/>
            </a:endParaRPr>
          </a:p>
        </p:txBody>
      </p:sp>
      <p:sp>
        <p:nvSpPr>
          <p:cNvPr id="23" name="Rectangle 22">
            <a:extLst>
              <a:ext uri="{FF2B5EF4-FFF2-40B4-BE49-F238E27FC236}">
                <a16:creationId xmlns:a16="http://schemas.microsoft.com/office/drawing/2014/main" id="{06CD7AF2-1439-1042-84B1-9FA17C1579F2}"/>
              </a:ext>
            </a:extLst>
          </p:cNvPr>
          <p:cNvSpPr/>
          <p:nvPr userDrawn="1"/>
        </p:nvSpPr>
        <p:spPr>
          <a:xfrm>
            <a:off x="381795" y="2124635"/>
            <a:ext cx="3887787" cy="4087906"/>
          </a:xfrm>
          <a:prstGeom prst="rect">
            <a:avLst/>
          </a:prstGeom>
          <a:noFill/>
          <a:ln w="3175">
            <a:solidFill>
              <a:srgbClr val="C9C9C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sz="1800" b="0" i="0" dirty="0">
              <a:latin typeface="Roboto Condensed Light" panose="02000000000000000000" pitchFamily="2" charset="0"/>
            </a:endParaRPr>
          </a:p>
        </p:txBody>
      </p:sp>
      <p:sp>
        <p:nvSpPr>
          <p:cNvPr id="32" name="Rectangle 31">
            <a:extLst>
              <a:ext uri="{FF2B5EF4-FFF2-40B4-BE49-F238E27FC236}">
                <a16:creationId xmlns:a16="http://schemas.microsoft.com/office/drawing/2014/main" id="{2ACB767A-45FC-9F48-B418-D7EC7355E710}"/>
              </a:ext>
            </a:extLst>
          </p:cNvPr>
          <p:cNvSpPr/>
          <p:nvPr userDrawn="1"/>
        </p:nvSpPr>
        <p:spPr>
          <a:xfrm>
            <a:off x="8002111" y="2124635"/>
            <a:ext cx="3888000" cy="4087906"/>
          </a:xfrm>
          <a:prstGeom prst="rect">
            <a:avLst/>
          </a:prstGeom>
          <a:solidFill>
            <a:schemeClr val="bg1"/>
          </a:solidFill>
          <a:ln>
            <a:noFill/>
          </a:ln>
          <a:effectLst>
            <a:outerShdw blurRad="266700" sx="105000" sy="105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sz="1800" b="0" i="0" dirty="0">
              <a:latin typeface="Roboto Condensed Light" panose="02000000000000000000" pitchFamily="2" charset="0"/>
            </a:endParaRPr>
          </a:p>
        </p:txBody>
      </p:sp>
      <p:sp>
        <p:nvSpPr>
          <p:cNvPr id="19" name="Text Placeholder 11">
            <a:extLst>
              <a:ext uri="{FF2B5EF4-FFF2-40B4-BE49-F238E27FC236}">
                <a16:creationId xmlns:a16="http://schemas.microsoft.com/office/drawing/2014/main" id="{85DDFA7D-F891-5541-AA0E-D25B89A7FB95}"/>
              </a:ext>
            </a:extLst>
          </p:cNvPr>
          <p:cNvSpPr>
            <a:spLocks noGrp="1"/>
          </p:cNvSpPr>
          <p:nvPr>
            <p:ph type="body" sz="quarter" idx="35"/>
          </p:nvPr>
        </p:nvSpPr>
        <p:spPr>
          <a:xfrm>
            <a:off x="8497095" y="2478201"/>
            <a:ext cx="2777181" cy="939371"/>
          </a:xfrm>
          <a:prstGeom prst="rect">
            <a:avLst/>
          </a:prstGeom>
        </p:spPr>
        <p:txBody>
          <a:bodyPr lIns="0" tIns="0" rIns="0" bIns="0">
            <a:noAutofit/>
          </a:bodyPr>
          <a:lstStyle>
            <a:lvl1pPr marL="0" indent="0">
              <a:lnSpc>
                <a:spcPct val="110000"/>
              </a:lnSpc>
              <a:buNone/>
              <a:defRPr sz="2000" b="1" i="0" spc="0">
                <a:solidFill>
                  <a:srgbClr val="2576B7"/>
                </a:solidFill>
                <a:latin typeface="Montserrat SemiBold" panose="020B0604020202020204" charset="0"/>
                <a:cs typeface="Arial" panose="020B0604020202020204" pitchFamily="34" charset="0"/>
              </a:defRPr>
            </a:lvl1pPr>
            <a:lvl2pPr marL="457154" indent="0">
              <a:lnSpc>
                <a:spcPts val="2400"/>
              </a:lnSpc>
              <a:buNone/>
              <a:defRPr sz="2000">
                <a:solidFill>
                  <a:srgbClr val="848585"/>
                </a:solidFill>
                <a:latin typeface="Arial" panose="020B0604020202020204" pitchFamily="34" charset="0"/>
                <a:cs typeface="Arial" panose="020B0604020202020204" pitchFamily="34" charset="0"/>
              </a:defRPr>
            </a:lvl2pPr>
            <a:lvl3pPr marL="914309" indent="0">
              <a:lnSpc>
                <a:spcPts val="2400"/>
              </a:lnSpc>
              <a:buNone/>
              <a:defRPr sz="2000">
                <a:solidFill>
                  <a:srgbClr val="848585"/>
                </a:solidFill>
                <a:latin typeface="Arial" panose="020B0604020202020204" pitchFamily="34" charset="0"/>
                <a:cs typeface="Arial" panose="020B0604020202020204" pitchFamily="34" charset="0"/>
              </a:defRPr>
            </a:lvl3pPr>
            <a:lvl4pPr marL="1371463" indent="0">
              <a:lnSpc>
                <a:spcPts val="2400"/>
              </a:lnSpc>
              <a:buNone/>
              <a:defRPr sz="2000">
                <a:solidFill>
                  <a:srgbClr val="848585"/>
                </a:solidFill>
                <a:latin typeface="Arial" panose="020B0604020202020204" pitchFamily="34" charset="0"/>
                <a:cs typeface="Arial" panose="020B0604020202020204" pitchFamily="34" charset="0"/>
              </a:defRPr>
            </a:lvl4pPr>
            <a:lvl5pPr marL="1828617"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9" name="Rectangle 28">
            <a:extLst>
              <a:ext uri="{FF2B5EF4-FFF2-40B4-BE49-F238E27FC236}">
                <a16:creationId xmlns:a16="http://schemas.microsoft.com/office/drawing/2014/main" id="{D84F50E7-9C84-0041-B92B-5909E8001F65}"/>
              </a:ext>
            </a:extLst>
          </p:cNvPr>
          <p:cNvSpPr/>
          <p:nvPr userDrawn="1"/>
        </p:nvSpPr>
        <p:spPr>
          <a:xfrm>
            <a:off x="8001845" y="2119122"/>
            <a:ext cx="3888000" cy="54000"/>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sz="1800" dirty="0">
              <a:latin typeface="Roboto Condensed Light" panose="02000000000000000000" pitchFamily="2" charset="0"/>
            </a:endParaRPr>
          </a:p>
        </p:txBody>
      </p:sp>
      <p:sp>
        <p:nvSpPr>
          <p:cNvPr id="21" name="Text Placeholder 4">
            <a:extLst>
              <a:ext uri="{FF2B5EF4-FFF2-40B4-BE49-F238E27FC236}">
                <a16:creationId xmlns:a16="http://schemas.microsoft.com/office/drawing/2014/main" id="{D66884E8-D3EE-4E4C-B7CB-7A9079FAB012}"/>
              </a:ext>
            </a:extLst>
          </p:cNvPr>
          <p:cNvSpPr>
            <a:spLocks noGrp="1"/>
          </p:cNvSpPr>
          <p:nvPr>
            <p:ph type="body" sz="quarter" idx="36"/>
          </p:nvPr>
        </p:nvSpPr>
        <p:spPr>
          <a:xfrm>
            <a:off x="881838" y="2816661"/>
            <a:ext cx="2924618" cy="3084411"/>
          </a:xfrm>
          <a:prstGeom prst="rect">
            <a:avLst/>
          </a:prstGeom>
        </p:spPr>
        <p:txBody>
          <a:bodyPr lIns="0" tIns="0" rIns="0" bIns="0" numCol="1" spcCol="292608"/>
          <a:lstStyle>
            <a:lvl1pPr marL="179370" indent="-17937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587" indent="-171433">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8916" indent="-17460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245" indent="-177782">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050" indent="-171433">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4">
            <a:extLst>
              <a:ext uri="{FF2B5EF4-FFF2-40B4-BE49-F238E27FC236}">
                <a16:creationId xmlns:a16="http://schemas.microsoft.com/office/drawing/2014/main" id="{39AD2FE5-1A1C-8F4A-8981-1B6428087B4F}"/>
              </a:ext>
            </a:extLst>
          </p:cNvPr>
          <p:cNvSpPr>
            <a:spLocks noGrp="1"/>
          </p:cNvSpPr>
          <p:nvPr>
            <p:ph type="body" sz="quarter" idx="37"/>
          </p:nvPr>
        </p:nvSpPr>
        <p:spPr>
          <a:xfrm>
            <a:off x="4788992" y="2816661"/>
            <a:ext cx="2924618" cy="3084411"/>
          </a:xfrm>
          <a:prstGeom prst="rect">
            <a:avLst/>
          </a:prstGeom>
        </p:spPr>
        <p:txBody>
          <a:bodyPr lIns="0" tIns="0" rIns="0" bIns="0" numCol="1" spcCol="292608"/>
          <a:lstStyle>
            <a:lvl1pPr marL="179370" indent="-17937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587" indent="-171433">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8916" indent="-17460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245" indent="-177782">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050" indent="-171433">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Text Placeholder 4">
            <a:extLst>
              <a:ext uri="{FF2B5EF4-FFF2-40B4-BE49-F238E27FC236}">
                <a16:creationId xmlns:a16="http://schemas.microsoft.com/office/drawing/2014/main" id="{9B48A8C3-06D8-B942-939C-E150561466EB}"/>
              </a:ext>
            </a:extLst>
          </p:cNvPr>
          <p:cNvSpPr>
            <a:spLocks noGrp="1"/>
          </p:cNvSpPr>
          <p:nvPr>
            <p:ph type="body" sz="quarter" idx="38"/>
          </p:nvPr>
        </p:nvSpPr>
        <p:spPr>
          <a:xfrm>
            <a:off x="8501527" y="2816661"/>
            <a:ext cx="2924618" cy="3084411"/>
          </a:xfrm>
          <a:prstGeom prst="rect">
            <a:avLst/>
          </a:prstGeom>
        </p:spPr>
        <p:txBody>
          <a:bodyPr lIns="0" tIns="0" rIns="0" bIns="0" numCol="1" spcCol="292608"/>
          <a:lstStyle>
            <a:lvl1pPr marL="179370" indent="-17937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587" indent="-171433">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8916" indent="-17460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245" indent="-177782">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050" indent="-171433">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1755170"/>
      </p:ext>
    </p:extLst>
  </p:cSld>
  <p:clrMapOvr>
    <a:masterClrMapping/>
  </p:clrMapOvr>
  <p:extLst>
    <p:ext uri="{DCECCB84-F9BA-43D5-87BE-67443E8EF086}">
      <p15:sldGuideLst xmlns:p15="http://schemas.microsoft.com/office/powerpoint/2012/main">
        <p15:guide id="1" orient="horz" pos="89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_Content Slide-gray-sidebar">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9" y="1648758"/>
            <a:ext cx="5686987" cy="456696"/>
          </a:xfrm>
          <a:prstGeom prst="rect">
            <a:avLst/>
          </a:prstGeom>
        </p:spPr>
        <p:txBody>
          <a:bodyPr lIns="0" tIns="0" rIns="0" bIns="0">
            <a:noAutofit/>
          </a:bodyPr>
          <a:lstStyle>
            <a:lvl1pPr marL="0" indent="0">
              <a:lnSpc>
                <a:spcPct val="90000"/>
              </a:lnSpc>
              <a:buNone/>
              <a:defRPr sz="2000" b="0" i="0">
                <a:solidFill>
                  <a:srgbClr val="4A4A4A"/>
                </a:solidFill>
                <a:latin typeface="Montserrat SemiBold" pitchFamily="2" charset="77"/>
                <a:cs typeface="Arial" panose="020B0604020202020204" pitchFamily="34" charset="0"/>
              </a:defRPr>
            </a:lvl1pPr>
            <a:lvl2pPr marL="457154" indent="0">
              <a:lnSpc>
                <a:spcPts val="2400"/>
              </a:lnSpc>
              <a:buNone/>
              <a:defRPr sz="2000">
                <a:solidFill>
                  <a:srgbClr val="848585"/>
                </a:solidFill>
                <a:latin typeface="Arial" panose="020B0604020202020204" pitchFamily="34" charset="0"/>
                <a:cs typeface="Arial" panose="020B0604020202020204" pitchFamily="34" charset="0"/>
              </a:defRPr>
            </a:lvl2pPr>
            <a:lvl3pPr marL="914309" indent="0">
              <a:lnSpc>
                <a:spcPts val="2400"/>
              </a:lnSpc>
              <a:buNone/>
              <a:defRPr sz="2000">
                <a:solidFill>
                  <a:srgbClr val="848585"/>
                </a:solidFill>
                <a:latin typeface="Arial" panose="020B0604020202020204" pitchFamily="34" charset="0"/>
                <a:cs typeface="Arial" panose="020B0604020202020204" pitchFamily="34" charset="0"/>
              </a:defRPr>
            </a:lvl3pPr>
            <a:lvl4pPr marL="1371463" indent="0">
              <a:lnSpc>
                <a:spcPts val="2400"/>
              </a:lnSpc>
              <a:buNone/>
              <a:defRPr sz="2000">
                <a:solidFill>
                  <a:srgbClr val="848585"/>
                </a:solidFill>
                <a:latin typeface="Arial" panose="020B0604020202020204" pitchFamily="34" charset="0"/>
                <a:cs typeface="Arial" panose="020B0604020202020204" pitchFamily="34" charset="0"/>
              </a:defRPr>
            </a:lvl4pPr>
            <a:lvl5pPr marL="1828617"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90000"/>
              </a:lnSpc>
              <a:buNone/>
              <a:defRPr sz="1600" b="0" i="0">
                <a:solidFill>
                  <a:srgbClr val="2576B7"/>
                </a:solidFill>
                <a:latin typeface="Exo" panose="02000503000000000000" pitchFamily="2" charset="77"/>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1" name="Text Placeholder 14">
            <a:extLst>
              <a:ext uri="{FF2B5EF4-FFF2-40B4-BE49-F238E27FC236}">
                <a16:creationId xmlns:a16="http://schemas.microsoft.com/office/drawing/2014/main" id="{4B8B8A6C-F3E5-4C48-A9BB-D5FCE566C12E}"/>
              </a:ext>
            </a:extLst>
          </p:cNvPr>
          <p:cNvSpPr>
            <a:spLocks noGrp="1"/>
          </p:cNvSpPr>
          <p:nvPr>
            <p:ph type="body" sz="quarter" idx="12"/>
          </p:nvPr>
        </p:nvSpPr>
        <p:spPr>
          <a:xfrm>
            <a:off x="371476" y="3127759"/>
            <a:ext cx="3744912" cy="2680175"/>
          </a:xfrm>
          <a:prstGeom prst="rect">
            <a:avLst/>
          </a:prstGeom>
        </p:spPr>
        <p:txBody>
          <a:bodyPr lIns="0" tIns="0" rIns="0" bIns="0" numCol="1" spcCol="360000">
            <a:noAutofit/>
          </a:bodyPr>
          <a:lstStyle>
            <a:lvl1pPr marL="0" indent="0">
              <a:lnSpc>
                <a:spcPct val="110000"/>
              </a:lnSpc>
              <a:buNone/>
              <a:defRPr sz="1400" b="0" i="0">
                <a:solidFill>
                  <a:srgbClr val="000000"/>
                </a:solidFill>
                <a:latin typeface="Roboto Condensed Light" panose="02000000000000000000" pitchFamily="2" charset="0"/>
                <a:cs typeface="Arial Narrow" panose="020B0604020202020204" pitchFamily="34" charset="0"/>
              </a:defRPr>
            </a:lvl1pPr>
            <a:lvl2pPr marL="457154" indent="0">
              <a:lnSpc>
                <a:spcPts val="1700"/>
              </a:lnSpc>
              <a:buNone/>
              <a:defRPr sz="1400">
                <a:solidFill>
                  <a:srgbClr val="4B4B4B"/>
                </a:solidFill>
                <a:latin typeface="Arial" panose="020B0604020202020204" pitchFamily="34" charset="0"/>
                <a:cs typeface="Arial" panose="020B0604020202020204" pitchFamily="34" charset="0"/>
              </a:defRPr>
            </a:lvl2pPr>
            <a:lvl3pPr marL="914309" indent="0">
              <a:lnSpc>
                <a:spcPts val="1700"/>
              </a:lnSpc>
              <a:buNone/>
              <a:defRPr sz="1400">
                <a:solidFill>
                  <a:srgbClr val="4B4B4B"/>
                </a:solidFill>
                <a:latin typeface="Arial" panose="020B0604020202020204" pitchFamily="34" charset="0"/>
                <a:cs typeface="Arial" panose="020B0604020202020204" pitchFamily="34" charset="0"/>
              </a:defRPr>
            </a:lvl3pPr>
            <a:lvl4pPr marL="1371463" indent="0">
              <a:lnSpc>
                <a:spcPts val="1700"/>
              </a:lnSpc>
              <a:buNone/>
              <a:defRPr sz="1400">
                <a:solidFill>
                  <a:srgbClr val="4B4B4B"/>
                </a:solidFill>
                <a:latin typeface="Arial" panose="020B0604020202020204" pitchFamily="34" charset="0"/>
                <a:cs typeface="Arial" panose="020B0604020202020204" pitchFamily="34" charset="0"/>
              </a:defRPr>
            </a:lvl4pPr>
            <a:lvl5pPr marL="1828617"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7" y="530021"/>
            <a:ext cx="8533862" cy="1130188"/>
          </a:xfrm>
        </p:spPr>
        <p:txBody>
          <a:bodyPr>
            <a:noAutofit/>
          </a:bodyPr>
          <a:lstStyle>
            <a:lvl1pPr>
              <a:lnSpc>
                <a:spcPct val="90000"/>
              </a:lnSpc>
              <a:defRPr b="0" i="0"/>
            </a:lvl1pPr>
          </a:lstStyle>
          <a:p>
            <a:r>
              <a:rPr lang="en-US"/>
              <a:t>Click to edit Master title style</a:t>
            </a:r>
          </a:p>
        </p:txBody>
      </p:sp>
    </p:spTree>
    <p:extLst>
      <p:ext uri="{BB962C8B-B14F-4D97-AF65-F5344CB8AC3E}">
        <p14:creationId xmlns:p14="http://schemas.microsoft.com/office/powerpoint/2010/main" val="19680900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
        <p:nvSpPr>
          <p:cNvPr id="2" name="Title Placeholder 11">
            <a:extLst>
              <a:ext uri="{FF2B5EF4-FFF2-40B4-BE49-F238E27FC236}">
                <a16:creationId xmlns:a16="http://schemas.microsoft.com/office/drawing/2014/main" id="{E52F795C-27C2-8046-8EBA-637111198D80}"/>
              </a:ext>
            </a:extLst>
          </p:cNvPr>
          <p:cNvSpPr>
            <a:spLocks noGrp="1"/>
          </p:cNvSpPr>
          <p:nvPr>
            <p:ph type="title"/>
          </p:nvPr>
        </p:nvSpPr>
        <p:spPr>
          <a:xfrm>
            <a:off x="369016" y="528899"/>
            <a:ext cx="10516970" cy="1325563"/>
          </a:xfrm>
          <a:prstGeom prst="rect">
            <a:avLst/>
          </a:prstGeom>
        </p:spPr>
        <p:txBody>
          <a:bodyPr vert="horz" lIns="0" tIns="0" rIns="0" bIns="0" rtlCol="0" anchor="t">
            <a:normAutofit/>
          </a:bodyPr>
          <a:lstStyle>
            <a:lvl1pPr>
              <a:defRPr sz="4000" b="1" i="0">
                <a:solidFill>
                  <a:srgbClr val="717171"/>
                </a:solidFill>
                <a:latin typeface="Montserrat SemiBold" pitchFamily="2" charset="77"/>
              </a:defRPr>
            </a:lvl1pPr>
          </a:lstStyle>
          <a:p>
            <a:r>
              <a:rPr lang="en-US"/>
              <a:t>Click to edit Master title style</a:t>
            </a:r>
          </a:p>
        </p:txBody>
      </p:sp>
      <p:sp>
        <p:nvSpPr>
          <p:cNvPr id="3" name="Text Placeholder 4">
            <a:extLst>
              <a:ext uri="{FF2B5EF4-FFF2-40B4-BE49-F238E27FC236}">
                <a16:creationId xmlns:a16="http://schemas.microsoft.com/office/drawing/2014/main" id="{410EDEE3-640B-504D-9EE5-6837D51D0F1B}"/>
              </a:ext>
            </a:extLst>
          </p:cNvPr>
          <p:cNvSpPr>
            <a:spLocks noGrp="1"/>
          </p:cNvSpPr>
          <p:nvPr>
            <p:ph type="body" sz="quarter" idx="10"/>
          </p:nvPr>
        </p:nvSpPr>
        <p:spPr>
          <a:xfrm>
            <a:off x="369939" y="1098122"/>
            <a:ext cx="3832724" cy="616383"/>
          </a:xfrm>
          <a:prstGeom prst="rect">
            <a:avLst/>
          </a:prstGeom>
        </p:spPr>
        <p:txBody>
          <a:bodyPr lIns="0" tIns="0" rIns="0" bIns="0"/>
          <a:lstStyle>
            <a:lvl1pPr marL="0" indent="0">
              <a:lnSpc>
                <a:spcPct val="110000"/>
              </a:lnSpc>
              <a:buNone/>
              <a:defRPr sz="1600" b="0" i="0">
                <a:solidFill>
                  <a:srgbClr val="717171"/>
                </a:solidFill>
                <a:latin typeface="Exo" panose="02000503000000000000" pitchFamily="2" charset="77"/>
              </a:defRPr>
            </a:lvl1pPr>
            <a:lvl2pPr marL="457108" indent="0">
              <a:lnSpc>
                <a:spcPct val="110000"/>
              </a:lnSpc>
              <a:buNone/>
              <a:defRPr sz="1600" b="0" i="0">
                <a:solidFill>
                  <a:srgbClr val="717171"/>
                </a:solidFill>
                <a:latin typeface="Exo" panose="02000503000000000000" pitchFamily="2" charset="77"/>
              </a:defRPr>
            </a:lvl2pPr>
            <a:lvl3pPr marL="914218" indent="0">
              <a:lnSpc>
                <a:spcPct val="110000"/>
              </a:lnSpc>
              <a:buNone/>
              <a:defRPr sz="1600" b="0" i="0">
                <a:solidFill>
                  <a:srgbClr val="717171"/>
                </a:solidFill>
                <a:latin typeface="Exo" panose="02000503000000000000" pitchFamily="2" charset="77"/>
              </a:defRPr>
            </a:lvl3pPr>
            <a:lvl4pPr marL="1371326" indent="0">
              <a:lnSpc>
                <a:spcPct val="110000"/>
              </a:lnSpc>
              <a:buNone/>
              <a:defRPr sz="1600" b="0" i="0">
                <a:solidFill>
                  <a:srgbClr val="717171"/>
                </a:solidFill>
                <a:latin typeface="Exo" panose="02000503000000000000" pitchFamily="2" charset="77"/>
              </a:defRPr>
            </a:lvl4pPr>
            <a:lvl5pPr marL="1828434" indent="0">
              <a:lnSpc>
                <a:spcPct val="110000"/>
              </a:lnSpc>
              <a:buNone/>
              <a:defRPr sz="1600" b="0" i="0">
                <a:solidFill>
                  <a:srgbClr val="717171"/>
                </a:solidFill>
                <a:latin typeface="Exo" panose="02000503000000000000"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80974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lours">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4881123"/>
      </p:ext>
    </p:extLst>
  </p:cSld>
  <p:clrMapOvr>
    <a:masterClrMapping/>
  </p:clrMapOvr>
  <p:extLst>
    <p:ext uri="{DCECCB84-F9BA-43D5-87BE-67443E8EF086}">
      <p15:sldGuideLst xmlns:p15="http://schemas.microsoft.com/office/powerpoint/2012/main">
        <p15:guide id="1" orient="horz" pos="57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 of Contents-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3B3D8F-5786-FC48-873E-3DA295CC8CA4}"/>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aturation sat="79000"/>
                    </a14:imgEffect>
                  </a14:imgLayer>
                </a14:imgProps>
              </a:ext>
              <a:ext uri="{28A0092B-C50C-407E-A947-70E740481C1C}">
                <a14:useLocalDpi xmlns:a14="http://schemas.microsoft.com/office/drawing/2010/main"/>
              </a:ext>
            </a:extLst>
          </a:blip>
          <a:srcRect/>
          <a:stretch/>
        </p:blipFill>
        <p:spPr>
          <a:xfrm>
            <a:off x="0" y="-1"/>
            <a:ext cx="3287713" cy="6873276"/>
          </a:xfrm>
          <a:prstGeom prst="rect">
            <a:avLst/>
          </a:prstGeom>
        </p:spPr>
      </p:pic>
      <p:sp>
        <p:nvSpPr>
          <p:cNvPr id="12" name="Rectangle 11">
            <a:extLst>
              <a:ext uri="{FF2B5EF4-FFF2-40B4-BE49-F238E27FC236}">
                <a16:creationId xmlns:a16="http://schemas.microsoft.com/office/drawing/2014/main" id="{9BA5524D-4A89-5440-A5DA-D262B0A1B43F}"/>
              </a:ext>
            </a:extLst>
          </p:cNvPr>
          <p:cNvSpPr/>
          <p:nvPr userDrawn="1"/>
        </p:nvSpPr>
        <p:spPr>
          <a:xfrm>
            <a:off x="2" y="0"/>
            <a:ext cx="3287711" cy="6858000"/>
          </a:xfrm>
          <a:prstGeom prst="rect">
            <a:avLst/>
          </a:prstGeom>
          <a:gradFill>
            <a:gsLst>
              <a:gs pos="19000">
                <a:srgbClr val="2576B7">
                  <a:alpha val="11000"/>
                </a:srgbClr>
              </a:gs>
              <a:gs pos="99000">
                <a:schemeClr val="accent1">
                  <a:lumMod val="60000"/>
                  <a:lumOff val="40000"/>
                  <a:alpha val="59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 name="Title 1">
            <a:extLst>
              <a:ext uri="{FF2B5EF4-FFF2-40B4-BE49-F238E27FC236}">
                <a16:creationId xmlns:a16="http://schemas.microsoft.com/office/drawing/2014/main" id="{F4ADDE57-4E30-2343-9DAE-39F3DBBD9B61}"/>
              </a:ext>
            </a:extLst>
          </p:cNvPr>
          <p:cNvSpPr>
            <a:spLocks noGrp="1"/>
          </p:cNvSpPr>
          <p:nvPr>
            <p:ph type="title" hasCustomPrompt="1"/>
          </p:nvPr>
        </p:nvSpPr>
        <p:spPr>
          <a:xfrm>
            <a:off x="354106" y="530021"/>
            <a:ext cx="2644071" cy="1163598"/>
          </a:xfrm>
        </p:spPr>
        <p:txBody>
          <a:bodyPr>
            <a:noAutofit/>
          </a:bodyPr>
          <a:lstStyle>
            <a:lvl1pPr>
              <a:defRPr b="0" i="0">
                <a:solidFill>
                  <a:schemeClr val="bg1"/>
                </a:solidFill>
              </a:defRPr>
            </a:lvl1pPr>
          </a:lstStyle>
          <a:p>
            <a:r>
              <a:rPr lang="en-US"/>
              <a:t>Table of Contents</a:t>
            </a:r>
          </a:p>
        </p:txBody>
      </p:sp>
      <p:sp>
        <p:nvSpPr>
          <p:cNvPr id="9" name="Text Placeholder 14">
            <a:extLst>
              <a:ext uri="{FF2B5EF4-FFF2-40B4-BE49-F238E27FC236}">
                <a16:creationId xmlns:a16="http://schemas.microsoft.com/office/drawing/2014/main" id="{D7149EE9-D7CB-2245-A969-E3DC476D8DF6}"/>
              </a:ext>
            </a:extLst>
          </p:cNvPr>
          <p:cNvSpPr>
            <a:spLocks noGrp="1"/>
          </p:cNvSpPr>
          <p:nvPr>
            <p:ph type="body" sz="quarter" idx="12" hasCustomPrompt="1"/>
          </p:nvPr>
        </p:nvSpPr>
        <p:spPr>
          <a:xfrm>
            <a:off x="4260851" y="1713470"/>
            <a:ext cx="7424644" cy="4337706"/>
          </a:xfrm>
          <a:prstGeom prst="rect">
            <a:avLst/>
          </a:prstGeom>
        </p:spPr>
        <p:txBody>
          <a:bodyPr lIns="0" tIns="0" rIns="0" bIns="0" numCol="2" spcCol="360000">
            <a:noAutofit/>
          </a:bodyPr>
          <a:lstStyle>
            <a:lvl1pPr marL="14288" marR="0" indent="-230188" algn="l" defTabSz="914400" rtl="0" eaLnBrk="1" fontAlgn="auto" latinLnBrk="0" hangingPunct="1">
              <a:lnSpc>
                <a:spcPct val="90000"/>
              </a:lnSpc>
              <a:spcBef>
                <a:spcPts val="1000"/>
              </a:spcBef>
              <a:spcAft>
                <a:spcPts val="800"/>
              </a:spcAft>
              <a:buClrTx/>
              <a:buSzTx/>
              <a:buFont typeface="Arial" panose="020B0604020202020204" pitchFamily="34" charset="0"/>
              <a:buNone/>
              <a:tabLst>
                <a:tab pos="439738" algn="l"/>
              </a:tabLst>
              <a:defRPr sz="1600" b="0" i="0">
                <a:solidFill>
                  <a:srgbClr val="4A4A4A"/>
                </a:solidFill>
                <a:latin typeface="Montserrat Medium" pitchFamily="2" charset="77"/>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	Click to edit Master text styles</a:t>
            </a:r>
          </a:p>
          <a:p>
            <a:pPr lvl="0"/>
            <a:r>
              <a:rPr lang="en-US"/>
              <a:t>#	Click to edit Master text styles</a:t>
            </a:r>
          </a:p>
          <a:p>
            <a:pPr lvl="0"/>
            <a:r>
              <a:rPr lang="en-US"/>
              <a:t>#	Click to edit Master text styles</a:t>
            </a:r>
          </a:p>
        </p:txBody>
      </p:sp>
    </p:spTree>
    <p:extLst>
      <p:ext uri="{BB962C8B-B14F-4D97-AF65-F5344CB8AC3E}">
        <p14:creationId xmlns:p14="http://schemas.microsoft.com/office/powerpoint/2010/main" val="3968229900"/>
      </p:ext>
    </p:extLst>
  </p:cSld>
  <p:clrMapOvr>
    <a:masterClrMapping/>
  </p:clrMapOvr>
  <p:extLst>
    <p:ext uri="{DCECCB84-F9BA-43D5-87BE-67443E8EF086}">
      <p15:sldGuideLst xmlns:p15="http://schemas.microsoft.com/office/powerpoint/2012/main">
        <p15:guide id="1" orient="horz" pos="1185">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nalysts Perspectiv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DDE57-4E30-2343-9DAE-39F3DBBD9B61}"/>
              </a:ext>
            </a:extLst>
          </p:cNvPr>
          <p:cNvSpPr>
            <a:spLocks noGrp="1"/>
          </p:cNvSpPr>
          <p:nvPr>
            <p:ph type="title"/>
          </p:nvPr>
        </p:nvSpPr>
        <p:spPr>
          <a:xfrm>
            <a:off x="354106" y="530021"/>
            <a:ext cx="9739219" cy="1130188"/>
          </a:xfrm>
        </p:spPr>
        <p:txBody>
          <a:bodyPr>
            <a:noAutofit/>
          </a:bodyPr>
          <a:lstStyle>
            <a:lvl1pPr>
              <a:defRPr b="0" i="0">
                <a:solidFill>
                  <a:srgbClr val="4A4A4A"/>
                </a:solidFill>
              </a:defRPr>
            </a:lvl1pPr>
          </a:lstStyle>
          <a:p>
            <a:r>
              <a:rPr lang="en-US"/>
              <a:t>Click to edit Master title style</a:t>
            </a:r>
          </a:p>
        </p:txBody>
      </p:sp>
      <p:sp>
        <p:nvSpPr>
          <p:cNvPr id="4" name="Text Placeholder 11">
            <a:extLst>
              <a:ext uri="{FF2B5EF4-FFF2-40B4-BE49-F238E27FC236}">
                <a16:creationId xmlns:a16="http://schemas.microsoft.com/office/drawing/2014/main" id="{04E9795F-CBFB-B94E-B0A4-612B5868B666}"/>
              </a:ext>
            </a:extLst>
          </p:cNvPr>
          <p:cNvSpPr>
            <a:spLocks noGrp="1"/>
          </p:cNvSpPr>
          <p:nvPr>
            <p:ph type="body" sz="quarter" idx="11"/>
          </p:nvPr>
        </p:nvSpPr>
        <p:spPr>
          <a:xfrm>
            <a:off x="367657" y="1667939"/>
            <a:ext cx="4547243" cy="770461"/>
          </a:xfrm>
          <a:prstGeom prst="rect">
            <a:avLst/>
          </a:prstGeom>
        </p:spPr>
        <p:txBody>
          <a:bodyPr lIns="0" tIns="0" rIns="0" bIns="0">
            <a:noAutofit/>
          </a:bodyPr>
          <a:lstStyle>
            <a:lvl1pPr marL="0" indent="0">
              <a:lnSpc>
                <a:spcPct val="110000"/>
              </a:lnSpc>
              <a:buNone/>
              <a:defRPr sz="2000" b="0" i="0" spc="0">
                <a:solidFill>
                  <a:srgbClr val="4A4A4A"/>
                </a:solidFill>
                <a:latin typeface="Montserrat Medium"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6" name="Text Placeholder 17">
            <a:extLst>
              <a:ext uri="{FF2B5EF4-FFF2-40B4-BE49-F238E27FC236}">
                <a16:creationId xmlns:a16="http://schemas.microsoft.com/office/drawing/2014/main" id="{191A5D26-F935-C243-B55A-263E1DDC326D}"/>
              </a:ext>
            </a:extLst>
          </p:cNvPr>
          <p:cNvSpPr>
            <a:spLocks noGrp="1"/>
          </p:cNvSpPr>
          <p:nvPr>
            <p:ph type="body" sz="quarter" idx="13"/>
          </p:nvPr>
        </p:nvSpPr>
        <p:spPr>
          <a:xfrm>
            <a:off x="5238246" y="5120360"/>
            <a:ext cx="2840037" cy="1269682"/>
          </a:xfrm>
          <a:prstGeom prst="rect">
            <a:avLst/>
          </a:prstGeom>
        </p:spPr>
        <p:txBody>
          <a:bodyPr lIns="0" tIns="0" rIns="0" bIns="0">
            <a:noAutofit/>
          </a:bodyPr>
          <a:lstStyle>
            <a:lvl1pPr marL="0" indent="0">
              <a:lnSpc>
                <a:spcPct val="110000"/>
              </a:lnSpc>
              <a:spcBef>
                <a:spcPts val="0"/>
              </a:spcBef>
              <a:buNone/>
              <a:defRPr sz="1200" b="0" i="0">
                <a:solidFill>
                  <a:srgbClr val="2576B7"/>
                </a:solidFill>
                <a:latin typeface="Montserrat SemiBold" pitchFamily="2" charset="77"/>
                <a:cs typeface="Arial" panose="020B0604020202020204" pitchFamily="34" charset="0"/>
              </a:defRPr>
            </a:lvl1pPr>
            <a:lvl2pPr marL="457200" indent="0">
              <a:lnSpc>
                <a:spcPct val="110000"/>
              </a:lnSpc>
              <a:spcBef>
                <a:spcPts val="0"/>
              </a:spcBef>
              <a:buNone/>
              <a:defRPr sz="1200" b="0" i="0">
                <a:solidFill>
                  <a:srgbClr val="2576B7"/>
                </a:solidFill>
                <a:latin typeface="Montserrat Medium" pitchFamily="2" charset="77"/>
                <a:cs typeface="Arial" panose="020B0604020202020204" pitchFamily="34" charset="0"/>
              </a:defRPr>
            </a:lvl2pPr>
            <a:lvl3pPr marL="914400" indent="0">
              <a:lnSpc>
                <a:spcPct val="110000"/>
              </a:lnSpc>
              <a:spcBef>
                <a:spcPts val="0"/>
              </a:spcBef>
              <a:buNone/>
              <a:defRPr sz="1200" b="0" i="0">
                <a:solidFill>
                  <a:srgbClr val="2576B7"/>
                </a:solidFill>
                <a:latin typeface="Montserrat Medium" pitchFamily="2" charset="77"/>
                <a:cs typeface="Arial" panose="020B0604020202020204" pitchFamily="34" charset="0"/>
              </a:defRPr>
            </a:lvl3pPr>
            <a:lvl4pPr marL="1371600" indent="0">
              <a:lnSpc>
                <a:spcPct val="110000"/>
              </a:lnSpc>
              <a:spcBef>
                <a:spcPts val="0"/>
              </a:spcBef>
              <a:buNone/>
              <a:defRPr sz="1200" b="0" i="0">
                <a:solidFill>
                  <a:srgbClr val="2576B7"/>
                </a:solidFill>
                <a:latin typeface="Montserrat Medium" pitchFamily="2" charset="77"/>
                <a:cs typeface="Arial" panose="020B0604020202020204" pitchFamily="34" charset="0"/>
              </a:defRPr>
            </a:lvl4pPr>
            <a:lvl5pPr marL="1828800" indent="0">
              <a:lnSpc>
                <a:spcPct val="110000"/>
              </a:lnSpc>
              <a:spcBef>
                <a:spcPts val="0"/>
              </a:spcBef>
              <a:buNone/>
              <a:defRPr sz="1200" b="0" i="0">
                <a:solidFill>
                  <a:srgbClr val="2576B7"/>
                </a:solidFill>
                <a:latin typeface="Montserrat Medium" pitchFamily="2" charset="77"/>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4">
            <a:extLst>
              <a:ext uri="{FF2B5EF4-FFF2-40B4-BE49-F238E27FC236}">
                <a16:creationId xmlns:a16="http://schemas.microsoft.com/office/drawing/2014/main" id="{127F9FF2-D4F4-2F42-9C38-CF0156BDA8A6}"/>
              </a:ext>
            </a:extLst>
          </p:cNvPr>
          <p:cNvSpPr>
            <a:spLocks noGrp="1"/>
          </p:cNvSpPr>
          <p:nvPr>
            <p:ph type="body" sz="quarter" idx="14"/>
          </p:nvPr>
        </p:nvSpPr>
        <p:spPr>
          <a:xfrm>
            <a:off x="5243286" y="1753404"/>
            <a:ext cx="6661150" cy="4218417"/>
          </a:xfrm>
          <a:prstGeom prst="rect">
            <a:avLst/>
          </a:prstGeom>
        </p:spPr>
        <p:txBody>
          <a:bodyPr lIns="0" tIns="0" rIns="0" bIns="0"/>
          <a:lstStyle>
            <a:lvl1pPr marL="179388" indent="-179388">
              <a:lnSpc>
                <a:spcPct val="110000"/>
              </a:lnSpc>
              <a:spcBef>
                <a:spcPts val="0"/>
              </a:spcBef>
              <a:spcAft>
                <a:spcPts val="800"/>
              </a:spcAft>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spcBef>
                <a:spcPts val="0"/>
              </a:spcBef>
              <a:spcAft>
                <a:spcPts val="800"/>
              </a:spcAft>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spcBef>
                <a:spcPts val="0"/>
              </a:spcBef>
              <a:spcAft>
                <a:spcPts val="800"/>
              </a:spcAft>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spcBef>
                <a:spcPts val="0"/>
              </a:spcBef>
              <a:spcAft>
                <a:spcPts val="800"/>
              </a:spcAft>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spcBef>
                <a:spcPts val="0"/>
              </a:spcBef>
              <a:spcAft>
                <a:spcPts val="800"/>
              </a:spcAft>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7646507"/>
      </p:ext>
    </p:extLst>
  </p:cSld>
  <p:clrMapOvr>
    <a:masterClrMapping/>
  </p:clrMapOvr>
  <p:extLst>
    <p:ext uri="{DCECCB84-F9BA-43D5-87BE-67443E8EF086}">
      <p15:sldGuideLst xmlns:p15="http://schemas.microsoft.com/office/powerpoint/2012/main">
        <p15:guide id="1" orient="horz" pos="1389"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xecSummary-Summ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DDE57-4E30-2343-9DAE-39F3DBBD9B61}"/>
              </a:ext>
            </a:extLst>
          </p:cNvPr>
          <p:cNvSpPr>
            <a:spLocks noGrp="1"/>
          </p:cNvSpPr>
          <p:nvPr>
            <p:ph type="title"/>
          </p:nvPr>
        </p:nvSpPr>
        <p:spPr>
          <a:xfrm>
            <a:off x="354106" y="530021"/>
            <a:ext cx="11220578" cy="1163598"/>
          </a:xfrm>
        </p:spPr>
        <p:txBody>
          <a:bodyPr>
            <a:noAutofit/>
          </a:bodyPr>
          <a:lstStyle>
            <a:lvl1pPr>
              <a:lnSpc>
                <a:spcPct val="90000"/>
              </a:lnSpc>
              <a:defRPr b="0" i="0">
                <a:solidFill>
                  <a:srgbClr val="4A4A4A"/>
                </a:solidFill>
              </a:defRPr>
            </a:lvl1pPr>
          </a:lstStyle>
          <a:p>
            <a:r>
              <a:rPr lang="en-US"/>
              <a:t>Click to edit Master title style</a:t>
            </a:r>
          </a:p>
        </p:txBody>
      </p:sp>
      <p:sp>
        <p:nvSpPr>
          <p:cNvPr id="13" name="Text Placeholder 12">
            <a:extLst>
              <a:ext uri="{FF2B5EF4-FFF2-40B4-BE49-F238E27FC236}">
                <a16:creationId xmlns:a16="http://schemas.microsoft.com/office/drawing/2014/main" id="{A5895281-F05F-284A-93B8-DF31D5A43342}"/>
              </a:ext>
            </a:extLst>
          </p:cNvPr>
          <p:cNvSpPr>
            <a:spLocks noGrp="1"/>
          </p:cNvSpPr>
          <p:nvPr>
            <p:ph type="body" sz="quarter" idx="13"/>
          </p:nvPr>
        </p:nvSpPr>
        <p:spPr>
          <a:xfrm>
            <a:off x="368194" y="1597967"/>
            <a:ext cx="3542400" cy="297314"/>
          </a:xfrm>
          <a:prstGeom prst="rect">
            <a:avLst/>
          </a:prstGeom>
        </p:spPr>
        <p:txBody>
          <a:bodyPr lIns="0" tIns="0" rIns="0" bIns="0">
            <a:noAutofit/>
          </a:bodyPr>
          <a:lstStyle>
            <a:lvl1pPr marL="0" indent="0" algn="l">
              <a:lnSpc>
                <a:spcPct val="90000"/>
              </a:lnSpc>
              <a:buNone/>
              <a:defRPr sz="1800" b="0" i="0">
                <a:solidFill>
                  <a:srgbClr val="B3252E"/>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6" name="Text Placeholder 12">
            <a:extLst>
              <a:ext uri="{FF2B5EF4-FFF2-40B4-BE49-F238E27FC236}">
                <a16:creationId xmlns:a16="http://schemas.microsoft.com/office/drawing/2014/main" id="{9BDD2CC1-5E1E-A249-A7A5-AE4A1333D147}"/>
              </a:ext>
            </a:extLst>
          </p:cNvPr>
          <p:cNvSpPr>
            <a:spLocks noGrp="1"/>
          </p:cNvSpPr>
          <p:nvPr>
            <p:ph type="body" sz="quarter" idx="15"/>
          </p:nvPr>
        </p:nvSpPr>
        <p:spPr>
          <a:xfrm>
            <a:off x="4267994" y="1597967"/>
            <a:ext cx="3542400" cy="297314"/>
          </a:xfrm>
          <a:prstGeom prst="rect">
            <a:avLst/>
          </a:prstGeom>
        </p:spPr>
        <p:txBody>
          <a:bodyPr lIns="0" tIns="0" rIns="0" bIns="0">
            <a:noAutofit/>
          </a:bodyPr>
          <a:lstStyle>
            <a:lvl1pPr marL="0" indent="0" algn="l">
              <a:lnSpc>
                <a:spcPct val="90000"/>
              </a:lnSpc>
              <a:buNone/>
              <a:defRPr sz="1800" b="0" i="0">
                <a:solidFill>
                  <a:srgbClr val="F17A26"/>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8" name="Text Placeholder 12">
            <a:extLst>
              <a:ext uri="{FF2B5EF4-FFF2-40B4-BE49-F238E27FC236}">
                <a16:creationId xmlns:a16="http://schemas.microsoft.com/office/drawing/2014/main" id="{DE52E9E9-EF0F-F148-B77C-A1985515528A}"/>
              </a:ext>
            </a:extLst>
          </p:cNvPr>
          <p:cNvSpPr>
            <a:spLocks noGrp="1"/>
          </p:cNvSpPr>
          <p:nvPr>
            <p:ph type="body" sz="quarter" idx="17"/>
          </p:nvPr>
        </p:nvSpPr>
        <p:spPr>
          <a:xfrm>
            <a:off x="8130748" y="1597967"/>
            <a:ext cx="3542400" cy="297314"/>
          </a:xfrm>
          <a:prstGeom prst="rect">
            <a:avLst/>
          </a:prstGeom>
        </p:spPr>
        <p:txBody>
          <a:bodyPr lIns="0" tIns="0" rIns="0" bIns="0">
            <a:noAutofit/>
          </a:bodyPr>
          <a:lstStyle>
            <a:lvl1pPr marL="0" indent="0" algn="l">
              <a:lnSpc>
                <a:spcPct val="90000"/>
              </a:lnSpc>
              <a:buNone/>
              <a:defRPr sz="1800" b="0" i="0">
                <a:solidFill>
                  <a:srgbClr val="2B9E48"/>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7" name="Text Placeholder 4">
            <a:extLst>
              <a:ext uri="{FF2B5EF4-FFF2-40B4-BE49-F238E27FC236}">
                <a16:creationId xmlns:a16="http://schemas.microsoft.com/office/drawing/2014/main" id="{FA4AA16A-AF07-4A4A-AA0D-C83BCCC518CB}"/>
              </a:ext>
            </a:extLst>
          </p:cNvPr>
          <p:cNvSpPr>
            <a:spLocks noGrp="1"/>
          </p:cNvSpPr>
          <p:nvPr>
            <p:ph type="body" sz="quarter" idx="18"/>
          </p:nvPr>
        </p:nvSpPr>
        <p:spPr>
          <a:xfrm>
            <a:off x="371475" y="1991757"/>
            <a:ext cx="3658265" cy="3190736"/>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4">
            <a:extLst>
              <a:ext uri="{FF2B5EF4-FFF2-40B4-BE49-F238E27FC236}">
                <a16:creationId xmlns:a16="http://schemas.microsoft.com/office/drawing/2014/main" id="{478D611E-AB20-6F4F-AAF0-75575E9D6DB6}"/>
              </a:ext>
            </a:extLst>
          </p:cNvPr>
          <p:cNvSpPr>
            <a:spLocks noGrp="1"/>
          </p:cNvSpPr>
          <p:nvPr>
            <p:ph type="body" sz="quarter" idx="19"/>
          </p:nvPr>
        </p:nvSpPr>
        <p:spPr>
          <a:xfrm>
            <a:off x="4267994" y="1991757"/>
            <a:ext cx="3658265" cy="3190736"/>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4">
            <a:extLst>
              <a:ext uri="{FF2B5EF4-FFF2-40B4-BE49-F238E27FC236}">
                <a16:creationId xmlns:a16="http://schemas.microsoft.com/office/drawing/2014/main" id="{37BEB711-C86D-6A42-AF2D-7578AE11B32E}"/>
              </a:ext>
            </a:extLst>
          </p:cNvPr>
          <p:cNvSpPr>
            <a:spLocks noGrp="1"/>
          </p:cNvSpPr>
          <p:nvPr>
            <p:ph type="body" sz="quarter" idx="20"/>
          </p:nvPr>
        </p:nvSpPr>
        <p:spPr>
          <a:xfrm>
            <a:off x="8154194" y="1991757"/>
            <a:ext cx="3658265" cy="3190736"/>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5014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xecSummary-Insigh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337839D-3E87-9946-9EF1-9F4ECADABFBD}"/>
              </a:ext>
            </a:extLst>
          </p:cNvPr>
          <p:cNvSpPr/>
          <p:nvPr userDrawn="1"/>
        </p:nvSpPr>
        <p:spPr>
          <a:xfrm>
            <a:off x="1" y="0"/>
            <a:ext cx="3293806" cy="6858000"/>
          </a:xfrm>
          <a:prstGeom prst="rect">
            <a:avLst/>
          </a:prstGeom>
          <a:gradFill>
            <a:gsLst>
              <a:gs pos="21000">
                <a:srgbClr val="2576B7"/>
              </a:gs>
              <a:gs pos="87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 name="Title 1">
            <a:extLst>
              <a:ext uri="{FF2B5EF4-FFF2-40B4-BE49-F238E27FC236}">
                <a16:creationId xmlns:a16="http://schemas.microsoft.com/office/drawing/2014/main" id="{F4ADDE57-4E30-2343-9DAE-39F3DBBD9B61}"/>
              </a:ext>
            </a:extLst>
          </p:cNvPr>
          <p:cNvSpPr>
            <a:spLocks noGrp="1"/>
          </p:cNvSpPr>
          <p:nvPr>
            <p:ph type="title"/>
          </p:nvPr>
        </p:nvSpPr>
        <p:spPr>
          <a:xfrm>
            <a:off x="354106" y="530021"/>
            <a:ext cx="2644071" cy="1163598"/>
          </a:xfrm>
        </p:spPr>
        <p:txBody>
          <a:bodyPr>
            <a:noAutofit/>
          </a:bodyPr>
          <a:lstStyle>
            <a:lvl1pPr>
              <a:lnSpc>
                <a:spcPct val="90000"/>
              </a:lnSpc>
              <a:defRPr b="0" i="0">
                <a:solidFill>
                  <a:schemeClr val="bg1"/>
                </a:solidFill>
              </a:defRPr>
            </a:lvl1pPr>
          </a:lstStyle>
          <a:p>
            <a:r>
              <a:rPr lang="en-US"/>
              <a:t>Click to edit Master title style</a:t>
            </a:r>
          </a:p>
        </p:txBody>
      </p:sp>
      <p:pic>
        <p:nvPicPr>
          <p:cNvPr id="10" name="Picture 9" descr="A close up of a logo&#10;&#10;Description automatically generated">
            <a:extLst>
              <a:ext uri="{FF2B5EF4-FFF2-40B4-BE49-F238E27FC236}">
                <a16:creationId xmlns:a16="http://schemas.microsoft.com/office/drawing/2014/main" id="{E5D50CBB-3A71-9340-95F5-5C848CF4D07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2094271"/>
            <a:ext cx="3259394" cy="4763729"/>
          </a:xfrm>
          <a:prstGeom prst="rect">
            <a:avLst/>
          </a:prstGeom>
        </p:spPr>
      </p:pic>
      <p:sp>
        <p:nvSpPr>
          <p:cNvPr id="13" name="Text Placeholder 12">
            <a:extLst>
              <a:ext uri="{FF2B5EF4-FFF2-40B4-BE49-F238E27FC236}">
                <a16:creationId xmlns:a16="http://schemas.microsoft.com/office/drawing/2014/main" id="{A5895281-F05F-284A-93B8-DF31D5A43342}"/>
              </a:ext>
            </a:extLst>
          </p:cNvPr>
          <p:cNvSpPr>
            <a:spLocks noGrp="1"/>
          </p:cNvSpPr>
          <p:nvPr>
            <p:ph type="body" sz="quarter" idx="13"/>
          </p:nvPr>
        </p:nvSpPr>
        <p:spPr>
          <a:xfrm>
            <a:off x="3646192" y="1710797"/>
            <a:ext cx="1363689" cy="1456894"/>
          </a:xfrm>
          <a:prstGeom prst="rect">
            <a:avLst/>
          </a:prstGeom>
        </p:spPr>
        <p:txBody>
          <a:bodyPr lIns="0" tIns="0" rIns="0" bIns="0">
            <a:noAutofit/>
          </a:bodyPr>
          <a:lstStyle>
            <a:lvl1pPr marL="0" indent="0" algn="r">
              <a:lnSpc>
                <a:spcPct val="90000"/>
              </a:lnSpc>
              <a:buNone/>
              <a:defRPr sz="1800" b="0" i="0">
                <a:solidFill>
                  <a:srgbClr val="2576B7"/>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Text Placeholder 12">
            <a:extLst>
              <a:ext uri="{FF2B5EF4-FFF2-40B4-BE49-F238E27FC236}">
                <a16:creationId xmlns:a16="http://schemas.microsoft.com/office/drawing/2014/main" id="{51E67745-F8B6-7742-9C85-BF94D59B17E3}"/>
              </a:ext>
            </a:extLst>
          </p:cNvPr>
          <p:cNvSpPr>
            <a:spLocks noGrp="1"/>
          </p:cNvSpPr>
          <p:nvPr>
            <p:ph type="body" sz="quarter" idx="15"/>
          </p:nvPr>
        </p:nvSpPr>
        <p:spPr>
          <a:xfrm>
            <a:off x="3646192" y="3288813"/>
            <a:ext cx="1363689" cy="1456894"/>
          </a:xfrm>
          <a:prstGeom prst="rect">
            <a:avLst/>
          </a:prstGeom>
        </p:spPr>
        <p:txBody>
          <a:bodyPr lIns="0" tIns="0" rIns="0" bIns="0">
            <a:noAutofit/>
          </a:bodyPr>
          <a:lstStyle>
            <a:lvl1pPr marL="0" indent="0" algn="r">
              <a:lnSpc>
                <a:spcPct val="90000"/>
              </a:lnSpc>
              <a:buNone/>
              <a:defRPr sz="1800" b="0" i="0">
                <a:solidFill>
                  <a:srgbClr val="2576B7"/>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7" name="Text Placeholder 12">
            <a:extLst>
              <a:ext uri="{FF2B5EF4-FFF2-40B4-BE49-F238E27FC236}">
                <a16:creationId xmlns:a16="http://schemas.microsoft.com/office/drawing/2014/main" id="{FD5BBA39-4C80-D648-B340-F00E0C6C3B2C}"/>
              </a:ext>
            </a:extLst>
          </p:cNvPr>
          <p:cNvSpPr>
            <a:spLocks noGrp="1"/>
          </p:cNvSpPr>
          <p:nvPr>
            <p:ph type="body" sz="quarter" idx="17"/>
          </p:nvPr>
        </p:nvSpPr>
        <p:spPr>
          <a:xfrm>
            <a:off x="3646192" y="4890932"/>
            <a:ext cx="1363689" cy="1456894"/>
          </a:xfrm>
          <a:prstGeom prst="rect">
            <a:avLst/>
          </a:prstGeom>
        </p:spPr>
        <p:txBody>
          <a:bodyPr lIns="0" tIns="0" rIns="0" bIns="0">
            <a:noAutofit/>
          </a:bodyPr>
          <a:lstStyle>
            <a:lvl1pPr marL="0" indent="0" algn="r">
              <a:lnSpc>
                <a:spcPct val="90000"/>
              </a:lnSpc>
              <a:buNone/>
              <a:defRPr sz="1800" b="0" i="0">
                <a:solidFill>
                  <a:srgbClr val="2576B7"/>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4" name="Text Placeholder 11">
            <a:extLst>
              <a:ext uri="{FF2B5EF4-FFF2-40B4-BE49-F238E27FC236}">
                <a16:creationId xmlns:a16="http://schemas.microsoft.com/office/drawing/2014/main" id="{D313ADEA-A1F4-A542-85A5-487F1DAC52A4}"/>
              </a:ext>
            </a:extLst>
          </p:cNvPr>
          <p:cNvSpPr>
            <a:spLocks noGrp="1"/>
          </p:cNvSpPr>
          <p:nvPr>
            <p:ph type="body" sz="quarter" idx="11"/>
          </p:nvPr>
        </p:nvSpPr>
        <p:spPr>
          <a:xfrm>
            <a:off x="367657" y="1643564"/>
            <a:ext cx="1938567" cy="1689100"/>
          </a:xfrm>
          <a:prstGeom prst="rect">
            <a:avLst/>
          </a:prstGeom>
        </p:spPr>
        <p:txBody>
          <a:bodyPr lIns="0" tIns="0" rIns="0" bIns="0">
            <a:noAutofit/>
          </a:bodyPr>
          <a:lstStyle>
            <a:lvl1pPr marL="0" indent="0">
              <a:lnSpc>
                <a:spcPct val="90000"/>
              </a:lnSpc>
              <a:buNone/>
              <a:defRPr sz="2000" b="0" i="0" spc="0">
                <a:solidFill>
                  <a:schemeClr val="bg1"/>
                </a:solidFill>
                <a:latin typeface="Montserrat Medium"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ext Placeholder 4">
            <a:extLst>
              <a:ext uri="{FF2B5EF4-FFF2-40B4-BE49-F238E27FC236}">
                <a16:creationId xmlns:a16="http://schemas.microsoft.com/office/drawing/2014/main" id="{2502EE92-7C7A-FA4E-AE72-3E591F5B1581}"/>
              </a:ext>
            </a:extLst>
          </p:cNvPr>
          <p:cNvSpPr>
            <a:spLocks noGrp="1"/>
          </p:cNvSpPr>
          <p:nvPr>
            <p:ph type="body" sz="quarter" idx="18"/>
          </p:nvPr>
        </p:nvSpPr>
        <p:spPr>
          <a:xfrm>
            <a:off x="5232400" y="1710872"/>
            <a:ext cx="6261395" cy="1393834"/>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4">
            <a:extLst>
              <a:ext uri="{FF2B5EF4-FFF2-40B4-BE49-F238E27FC236}">
                <a16:creationId xmlns:a16="http://schemas.microsoft.com/office/drawing/2014/main" id="{98706D75-EAF6-024B-B02C-354058500E9C}"/>
              </a:ext>
            </a:extLst>
          </p:cNvPr>
          <p:cNvSpPr>
            <a:spLocks noGrp="1"/>
          </p:cNvSpPr>
          <p:nvPr>
            <p:ph type="body" sz="quarter" idx="19"/>
          </p:nvPr>
        </p:nvSpPr>
        <p:spPr>
          <a:xfrm>
            <a:off x="5232400" y="3276600"/>
            <a:ext cx="6261395" cy="1393834"/>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4">
            <a:extLst>
              <a:ext uri="{FF2B5EF4-FFF2-40B4-BE49-F238E27FC236}">
                <a16:creationId xmlns:a16="http://schemas.microsoft.com/office/drawing/2014/main" id="{8021F9AD-DC72-2E4A-948D-1084BB950A0D}"/>
              </a:ext>
            </a:extLst>
          </p:cNvPr>
          <p:cNvSpPr>
            <a:spLocks noGrp="1"/>
          </p:cNvSpPr>
          <p:nvPr>
            <p:ph type="body" sz="quarter" idx="20"/>
          </p:nvPr>
        </p:nvSpPr>
        <p:spPr>
          <a:xfrm>
            <a:off x="5232400" y="4876800"/>
            <a:ext cx="6261395" cy="1393834"/>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3373356"/>
      </p:ext>
    </p:extLst>
  </p:cSld>
  <p:clrMapOvr>
    <a:masterClrMapping/>
  </p:clrMapOvr>
  <p:extLst>
    <p:ext uri="{DCECCB84-F9BA-43D5-87BE-67443E8EF086}">
      <p15:sldGuideLst xmlns:p15="http://schemas.microsoft.com/office/powerpoint/2012/main">
        <p15:guide id="1" orient="horz" pos="1185"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slideLayout" Target="../slideLayouts/slideLayout37.xml"/><Relationship Id="rId1" Type="http://schemas.openxmlformats.org/officeDocument/2006/relationships/slideLayout" Target="../slideLayouts/slideLayout36.xml"/><Relationship Id="rId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39.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40.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41.xml"/></Relationships>
</file>

<file path=ppt/slideMasters/_rels/slideMaster14.xml.rels><?xml version="1.0" encoding="UTF-8" standalone="yes"?>
<Relationships xmlns="http://schemas.openxmlformats.org/package/2006/relationships"><Relationship Id="rId3" Type="http://schemas.openxmlformats.org/officeDocument/2006/relationships/theme" Target="../theme/theme14.xml"/><Relationship Id="rId2" Type="http://schemas.openxmlformats.org/officeDocument/2006/relationships/slideLayout" Target="../slideLayouts/slideLayout43.xml"/><Relationship Id="rId1" Type="http://schemas.openxmlformats.org/officeDocument/2006/relationships/slideLayout" Target="../slideLayouts/slideLayout42.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4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18" Type="http://schemas.openxmlformats.org/officeDocument/2006/relationships/slideLayout" Target="../slideLayouts/slideLayout22.xml"/><Relationship Id="rId26" Type="http://schemas.openxmlformats.org/officeDocument/2006/relationships/slideLayout" Target="../slideLayouts/slideLayout30.xml"/><Relationship Id="rId3" Type="http://schemas.openxmlformats.org/officeDocument/2006/relationships/slideLayout" Target="../slideLayouts/slideLayout7.xml"/><Relationship Id="rId21" Type="http://schemas.openxmlformats.org/officeDocument/2006/relationships/slideLayout" Target="../slideLayouts/slideLayout25.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slideLayout" Target="../slideLayouts/slideLayout21.xml"/><Relationship Id="rId25" Type="http://schemas.openxmlformats.org/officeDocument/2006/relationships/slideLayout" Target="../slideLayouts/slideLayout29.xml"/><Relationship Id="rId2" Type="http://schemas.openxmlformats.org/officeDocument/2006/relationships/slideLayout" Target="../slideLayouts/slideLayout6.xml"/><Relationship Id="rId16" Type="http://schemas.openxmlformats.org/officeDocument/2006/relationships/slideLayout" Target="../slideLayouts/slideLayout20.xml"/><Relationship Id="rId20" Type="http://schemas.openxmlformats.org/officeDocument/2006/relationships/slideLayout" Target="../slideLayouts/slideLayout24.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24" Type="http://schemas.openxmlformats.org/officeDocument/2006/relationships/slideLayout" Target="../slideLayouts/slideLayout28.xml"/><Relationship Id="rId5" Type="http://schemas.openxmlformats.org/officeDocument/2006/relationships/slideLayout" Target="../slideLayouts/slideLayout9.xml"/><Relationship Id="rId15" Type="http://schemas.openxmlformats.org/officeDocument/2006/relationships/slideLayout" Target="../slideLayouts/slideLayout19.xml"/><Relationship Id="rId23" Type="http://schemas.openxmlformats.org/officeDocument/2006/relationships/slideLayout" Target="../slideLayouts/slideLayout27.xml"/><Relationship Id="rId28" Type="http://schemas.openxmlformats.org/officeDocument/2006/relationships/theme" Target="../theme/theme5.xml"/><Relationship Id="rId10" Type="http://schemas.openxmlformats.org/officeDocument/2006/relationships/slideLayout" Target="../slideLayouts/slideLayout14.xml"/><Relationship Id="rId19" Type="http://schemas.openxmlformats.org/officeDocument/2006/relationships/slideLayout" Target="../slideLayouts/slideLayout23.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 Id="rId22" Type="http://schemas.openxmlformats.org/officeDocument/2006/relationships/slideLayout" Target="../slideLayouts/slideLayout26.xml"/><Relationship Id="rId27" Type="http://schemas.openxmlformats.org/officeDocument/2006/relationships/slideLayout" Target="../slideLayouts/slideLayout31.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32.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33.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34.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sp>
        <p:nvSpPr>
          <p:cNvPr id="4" name="object 40">
            <a:extLst>
              <a:ext uri="{FF2B5EF4-FFF2-40B4-BE49-F238E27FC236}">
                <a16:creationId xmlns:a16="http://schemas.microsoft.com/office/drawing/2014/main" id="{CAA2DC47-C07C-8841-8398-880188265DC9}"/>
              </a:ext>
            </a:extLst>
          </p:cNvPr>
          <p:cNvSpPr txBox="1"/>
          <p:nvPr userDrawn="1"/>
        </p:nvSpPr>
        <p:spPr>
          <a:xfrm>
            <a:off x="5965031" y="6040551"/>
            <a:ext cx="3221785" cy="502469"/>
          </a:xfrm>
          <a:prstGeom prst="rect">
            <a:avLst/>
          </a:prstGeom>
        </p:spPr>
        <p:txBody>
          <a:bodyPr vert="horz" wrap="square" lIns="0" tIns="2310" rIns="0" bIns="0" rtlCol="0">
            <a:noAutofit/>
          </a:bodyPr>
          <a:lstStyle/>
          <a:p>
            <a:pPr marL="7701" marR="3081" indent="33886" algn="r">
              <a:lnSpc>
                <a:spcPts val="958"/>
              </a:lnSpc>
              <a:spcBef>
                <a:spcPts val="18"/>
              </a:spcBef>
            </a:pPr>
            <a:r>
              <a:rPr sz="788" b="0" i="0" spc="-6" dirty="0">
                <a:solidFill>
                  <a:srgbClr val="DCDCDC"/>
                </a:solidFill>
                <a:latin typeface="Roboto Condensed Light" panose="02000000000000000000" pitchFamily="2" charset="0"/>
                <a:ea typeface="Roboto Condensed Light" panose="02000000000000000000" pitchFamily="2" charset="0"/>
                <a:cs typeface="Arial"/>
              </a:rPr>
              <a:t>Info-Tech </a:t>
            </a:r>
            <a:r>
              <a:rPr sz="788" b="0" i="0" spc="3" dirty="0">
                <a:solidFill>
                  <a:srgbClr val="DCDCDC"/>
                </a:solidFill>
                <a:latin typeface="Roboto Condensed Light" panose="02000000000000000000" pitchFamily="2" charset="0"/>
                <a:ea typeface="Roboto Condensed Light" panose="02000000000000000000" pitchFamily="2" charset="0"/>
                <a:cs typeface="Arial"/>
              </a:rPr>
              <a:t>Research </a:t>
            </a:r>
            <a:r>
              <a:rPr sz="788" b="0" i="0" spc="6" dirty="0">
                <a:solidFill>
                  <a:srgbClr val="DCDCDC"/>
                </a:solidFill>
                <a:latin typeface="Roboto Condensed Light" panose="02000000000000000000" pitchFamily="2" charset="0"/>
                <a:ea typeface="Roboto Condensed Light" panose="02000000000000000000" pitchFamily="2" charset="0"/>
                <a:cs typeface="Arial"/>
              </a:rPr>
              <a:t>Group </a:t>
            </a:r>
            <a:r>
              <a:rPr sz="788" b="0" i="0" spc="3" dirty="0">
                <a:solidFill>
                  <a:srgbClr val="DCDCDC"/>
                </a:solidFill>
                <a:latin typeface="Roboto Condensed Light" panose="02000000000000000000" pitchFamily="2" charset="0"/>
                <a:ea typeface="Roboto Condensed Light" panose="02000000000000000000" pitchFamily="2" charset="0"/>
                <a:cs typeface="Arial"/>
              </a:rPr>
              <a:t>Inc. </a:t>
            </a:r>
            <a:r>
              <a:rPr sz="788" b="0" i="0" dirty="0">
                <a:solidFill>
                  <a:srgbClr val="DCDCDC"/>
                </a:solidFill>
                <a:latin typeface="Roboto Condensed Light" panose="02000000000000000000" pitchFamily="2" charset="0"/>
                <a:ea typeface="Roboto Condensed Light" panose="02000000000000000000" pitchFamily="2" charset="0"/>
                <a:cs typeface="Arial"/>
              </a:rPr>
              <a:t>is </a:t>
            </a:r>
            <a:r>
              <a:rPr sz="788" b="0" i="0" spc="6" dirty="0">
                <a:solidFill>
                  <a:srgbClr val="DCDCDC"/>
                </a:solidFill>
                <a:latin typeface="Roboto Condensed Light" panose="02000000000000000000" pitchFamily="2" charset="0"/>
                <a:ea typeface="Roboto Condensed Light" panose="02000000000000000000" pitchFamily="2" charset="0"/>
                <a:cs typeface="Arial"/>
              </a:rPr>
              <a:t>a </a:t>
            </a:r>
            <a:r>
              <a:rPr sz="788" b="0" i="0" dirty="0">
                <a:solidFill>
                  <a:srgbClr val="DCDCDC"/>
                </a:solidFill>
                <a:latin typeface="Roboto Condensed Light" panose="02000000000000000000" pitchFamily="2" charset="0"/>
                <a:ea typeface="Roboto Condensed Light" panose="02000000000000000000" pitchFamily="2" charset="0"/>
                <a:cs typeface="Arial"/>
              </a:rPr>
              <a:t>global leader </a:t>
            </a:r>
            <a:r>
              <a:rPr sz="788" b="0" i="0" spc="3" dirty="0">
                <a:solidFill>
                  <a:srgbClr val="DCDCDC"/>
                </a:solidFill>
                <a:latin typeface="Roboto Condensed Light" panose="02000000000000000000" pitchFamily="2" charset="0"/>
                <a:ea typeface="Roboto Condensed Light" panose="02000000000000000000" pitchFamily="2" charset="0"/>
                <a:cs typeface="Arial"/>
              </a:rPr>
              <a:t>in </a:t>
            </a:r>
            <a:r>
              <a:rPr sz="788" b="0" i="0" dirty="0">
                <a:solidFill>
                  <a:srgbClr val="DCDCDC"/>
                </a:solidFill>
                <a:latin typeface="Roboto Condensed Light" panose="02000000000000000000" pitchFamily="2" charset="0"/>
                <a:ea typeface="Roboto Condensed Light" panose="02000000000000000000" pitchFamily="2" charset="0"/>
                <a:cs typeface="Arial"/>
              </a:rPr>
              <a:t>providing </a:t>
            </a:r>
            <a:r>
              <a:rPr sz="788" b="0" i="0" spc="3" dirty="0">
                <a:solidFill>
                  <a:srgbClr val="DCDCDC"/>
                </a:solidFill>
                <a:latin typeface="Roboto Condensed Light" panose="02000000000000000000" pitchFamily="2" charset="0"/>
                <a:ea typeface="Roboto Condensed Light" panose="02000000000000000000" pitchFamily="2" charset="0"/>
                <a:cs typeface="Arial"/>
              </a:rPr>
              <a:t>IT research</a:t>
            </a:r>
            <a:r>
              <a:rPr sz="788" b="0" i="0" spc="64" dirty="0">
                <a:solidFill>
                  <a:srgbClr val="DCDCDC"/>
                </a:solidFill>
                <a:latin typeface="Roboto Condensed Light" panose="02000000000000000000" pitchFamily="2" charset="0"/>
                <a:ea typeface="Roboto Condensed Light" panose="02000000000000000000" pitchFamily="2" charset="0"/>
                <a:cs typeface="Arial"/>
              </a:rPr>
              <a:t> </a:t>
            </a:r>
            <a:r>
              <a:rPr sz="788" b="0" i="0" spc="3" dirty="0">
                <a:solidFill>
                  <a:srgbClr val="DCDCDC"/>
                </a:solidFill>
                <a:latin typeface="Roboto Condensed Light" panose="02000000000000000000" pitchFamily="2" charset="0"/>
                <a:ea typeface="Roboto Condensed Light" panose="02000000000000000000" pitchFamily="2" charset="0"/>
                <a:cs typeface="Arial"/>
              </a:rPr>
              <a:t>and</a:t>
            </a:r>
            <a:r>
              <a:rPr sz="788" b="0" i="0" spc="9" dirty="0">
                <a:solidFill>
                  <a:srgbClr val="DCDCDC"/>
                </a:solidFill>
                <a:latin typeface="Roboto Condensed Light" panose="02000000000000000000" pitchFamily="2" charset="0"/>
                <a:ea typeface="Roboto Condensed Light" panose="02000000000000000000" pitchFamily="2" charset="0"/>
                <a:cs typeface="Arial"/>
              </a:rPr>
              <a:t> </a:t>
            </a:r>
            <a:r>
              <a:rPr sz="788" b="0" i="0" dirty="0">
                <a:solidFill>
                  <a:srgbClr val="DCDCDC"/>
                </a:solidFill>
                <a:latin typeface="Roboto Condensed Light" panose="02000000000000000000" pitchFamily="2" charset="0"/>
                <a:ea typeface="Roboto Condensed Light" panose="02000000000000000000" pitchFamily="2" charset="0"/>
                <a:cs typeface="Arial"/>
              </a:rPr>
              <a:t>advice. </a:t>
            </a:r>
            <a:r>
              <a:rPr sz="788" b="0" i="0" spc="-6" dirty="0">
                <a:solidFill>
                  <a:srgbClr val="DCDCDC"/>
                </a:solidFill>
                <a:latin typeface="Roboto Condensed Light" panose="02000000000000000000" pitchFamily="2" charset="0"/>
                <a:ea typeface="Roboto Condensed Light" panose="02000000000000000000" pitchFamily="2" charset="0"/>
                <a:cs typeface="Arial"/>
              </a:rPr>
              <a:t>Info-Tech’s </a:t>
            </a:r>
            <a:r>
              <a:rPr sz="788" b="0" i="0" dirty="0">
                <a:solidFill>
                  <a:srgbClr val="DCDCDC"/>
                </a:solidFill>
                <a:latin typeface="Roboto Condensed Light" panose="02000000000000000000" pitchFamily="2" charset="0"/>
                <a:ea typeface="Roboto Condensed Light" panose="02000000000000000000" pitchFamily="2" charset="0"/>
                <a:cs typeface="Arial"/>
              </a:rPr>
              <a:t>products </a:t>
            </a:r>
            <a:r>
              <a:rPr sz="788" b="0" i="0" spc="3" dirty="0">
                <a:solidFill>
                  <a:srgbClr val="DCDCDC"/>
                </a:solidFill>
                <a:latin typeface="Roboto Condensed Light" panose="02000000000000000000" pitchFamily="2" charset="0"/>
                <a:ea typeface="Roboto Condensed Light" panose="02000000000000000000" pitchFamily="2" charset="0"/>
                <a:cs typeface="Arial"/>
              </a:rPr>
              <a:t>and services </a:t>
            </a:r>
            <a:r>
              <a:rPr sz="788" b="0" i="0" spc="6" dirty="0">
                <a:solidFill>
                  <a:srgbClr val="DCDCDC"/>
                </a:solidFill>
                <a:latin typeface="Roboto Condensed Light" panose="02000000000000000000" pitchFamily="2" charset="0"/>
                <a:ea typeface="Roboto Condensed Light" panose="02000000000000000000" pitchFamily="2" charset="0"/>
                <a:cs typeface="Arial"/>
              </a:rPr>
              <a:t>combine </a:t>
            </a:r>
            <a:r>
              <a:rPr sz="788" b="0" i="0" dirty="0">
                <a:solidFill>
                  <a:srgbClr val="DCDCDC"/>
                </a:solidFill>
                <a:latin typeface="Roboto Condensed Light" panose="02000000000000000000" pitchFamily="2" charset="0"/>
                <a:ea typeface="Roboto Condensed Light" panose="02000000000000000000" pitchFamily="2" charset="0"/>
                <a:cs typeface="Arial"/>
              </a:rPr>
              <a:t>actionable insight </a:t>
            </a:r>
            <a:r>
              <a:rPr sz="788" b="0" i="0" spc="3" dirty="0">
                <a:solidFill>
                  <a:srgbClr val="DCDCDC"/>
                </a:solidFill>
                <a:latin typeface="Roboto Condensed Light" panose="02000000000000000000" pitchFamily="2" charset="0"/>
                <a:ea typeface="Roboto Condensed Light" panose="02000000000000000000" pitchFamily="2" charset="0"/>
                <a:cs typeface="Arial"/>
              </a:rPr>
              <a:t>and relevant</a:t>
            </a:r>
            <a:r>
              <a:rPr sz="788" b="0" i="0" spc="76" dirty="0">
                <a:solidFill>
                  <a:srgbClr val="DCDCDC"/>
                </a:solidFill>
                <a:latin typeface="Roboto Condensed Light" panose="02000000000000000000" pitchFamily="2" charset="0"/>
                <a:ea typeface="Roboto Condensed Light" panose="02000000000000000000" pitchFamily="2" charset="0"/>
                <a:cs typeface="Arial"/>
              </a:rPr>
              <a:t> </a:t>
            </a:r>
            <a:r>
              <a:rPr sz="788" b="0" i="0" spc="3" dirty="0">
                <a:solidFill>
                  <a:srgbClr val="DCDCDC"/>
                </a:solidFill>
                <a:latin typeface="Roboto Condensed Light" panose="02000000000000000000" pitchFamily="2" charset="0"/>
                <a:ea typeface="Roboto Condensed Light" panose="02000000000000000000" pitchFamily="2" charset="0"/>
                <a:cs typeface="Arial"/>
              </a:rPr>
              <a:t>advice</a:t>
            </a:r>
            <a:r>
              <a:rPr sz="788" b="0" i="0" spc="12" dirty="0">
                <a:solidFill>
                  <a:srgbClr val="DCDCDC"/>
                </a:solidFill>
                <a:latin typeface="Roboto Condensed Light" panose="02000000000000000000" pitchFamily="2" charset="0"/>
                <a:ea typeface="Roboto Condensed Light" panose="02000000000000000000" pitchFamily="2" charset="0"/>
                <a:cs typeface="Arial"/>
              </a:rPr>
              <a:t> </a:t>
            </a:r>
            <a:r>
              <a:rPr sz="788" b="0" i="0" dirty="0">
                <a:solidFill>
                  <a:srgbClr val="DCDCDC"/>
                </a:solidFill>
                <a:latin typeface="Roboto Condensed Light" panose="02000000000000000000" pitchFamily="2" charset="0"/>
                <a:ea typeface="Roboto Condensed Light" panose="02000000000000000000" pitchFamily="2" charset="0"/>
                <a:cs typeface="Arial"/>
              </a:rPr>
              <a:t>with </a:t>
            </a:r>
            <a:r>
              <a:rPr sz="788" b="0" i="0" spc="3" dirty="0">
                <a:solidFill>
                  <a:srgbClr val="DCDCDC"/>
                </a:solidFill>
                <a:latin typeface="Roboto Condensed Light" panose="02000000000000000000" pitchFamily="2" charset="0"/>
                <a:ea typeface="Roboto Condensed Light" panose="02000000000000000000" pitchFamily="2" charset="0"/>
                <a:cs typeface="Arial"/>
              </a:rPr>
              <a:t>ready-to-use tools and templates that cover the full spectrum of IT</a:t>
            </a:r>
            <a:r>
              <a:rPr sz="788" b="0" i="0" spc="73" dirty="0">
                <a:solidFill>
                  <a:srgbClr val="DCDCDC"/>
                </a:solidFill>
                <a:latin typeface="Roboto Condensed Light" panose="02000000000000000000" pitchFamily="2" charset="0"/>
                <a:ea typeface="Roboto Condensed Light" panose="02000000000000000000" pitchFamily="2" charset="0"/>
                <a:cs typeface="Arial"/>
              </a:rPr>
              <a:t> </a:t>
            </a:r>
            <a:r>
              <a:rPr sz="788" b="0" i="0" spc="3" dirty="0">
                <a:solidFill>
                  <a:srgbClr val="DCDCDC"/>
                </a:solidFill>
                <a:latin typeface="Roboto Condensed Light" panose="02000000000000000000" pitchFamily="2" charset="0"/>
                <a:ea typeface="Roboto Condensed Light" panose="02000000000000000000" pitchFamily="2" charset="0"/>
                <a:cs typeface="Arial"/>
              </a:rPr>
              <a:t>concerns.</a:t>
            </a:r>
            <a:endParaRPr sz="788" b="0" i="0" dirty="0">
              <a:latin typeface="Roboto Condensed Light" panose="02000000000000000000" pitchFamily="2" charset="0"/>
              <a:ea typeface="Roboto Condensed Light" panose="02000000000000000000" pitchFamily="2" charset="0"/>
              <a:cs typeface="Arial"/>
            </a:endParaRPr>
          </a:p>
          <a:p>
            <a:pPr marR="3851" algn="r">
              <a:lnSpc>
                <a:spcPts val="931"/>
              </a:lnSpc>
            </a:pPr>
            <a:r>
              <a:rPr sz="788" b="0" i="0" spc="6" dirty="0">
                <a:solidFill>
                  <a:srgbClr val="DCDCDC"/>
                </a:solidFill>
                <a:latin typeface="Roboto Condensed Light" panose="02000000000000000000" pitchFamily="2" charset="0"/>
                <a:ea typeface="Roboto Condensed Light" panose="02000000000000000000" pitchFamily="2" charset="0"/>
                <a:cs typeface="Arial"/>
              </a:rPr>
              <a:t>© </a:t>
            </a:r>
            <a:r>
              <a:rPr sz="788" b="0" i="0" spc="3" dirty="0">
                <a:solidFill>
                  <a:srgbClr val="DCDCDC"/>
                </a:solidFill>
                <a:latin typeface="Roboto Condensed Light" panose="02000000000000000000" pitchFamily="2" charset="0"/>
                <a:ea typeface="Roboto Condensed Light" panose="02000000000000000000" pitchFamily="2" charset="0"/>
                <a:cs typeface="Arial"/>
              </a:rPr>
              <a:t>1997-20</a:t>
            </a:r>
            <a:r>
              <a:rPr lang="en-US" sz="788" b="0" i="0" spc="3" dirty="0">
                <a:solidFill>
                  <a:srgbClr val="DCDCDC"/>
                </a:solidFill>
                <a:latin typeface="Roboto Condensed Light" panose="02000000000000000000" pitchFamily="2" charset="0"/>
                <a:ea typeface="Roboto Condensed Light" panose="02000000000000000000" pitchFamily="2" charset="0"/>
                <a:cs typeface="Arial"/>
              </a:rPr>
              <a:t>23</a:t>
            </a:r>
            <a:r>
              <a:rPr sz="788" b="0" i="0" spc="3" dirty="0">
                <a:solidFill>
                  <a:srgbClr val="DCDCDC"/>
                </a:solidFill>
                <a:latin typeface="Roboto Condensed Light" panose="02000000000000000000" pitchFamily="2" charset="0"/>
                <a:ea typeface="Roboto Condensed Light" panose="02000000000000000000" pitchFamily="2" charset="0"/>
                <a:cs typeface="Arial"/>
              </a:rPr>
              <a:t> </a:t>
            </a:r>
            <a:r>
              <a:rPr sz="788" b="0" i="0" spc="-6" dirty="0">
                <a:solidFill>
                  <a:srgbClr val="DCDCDC"/>
                </a:solidFill>
                <a:latin typeface="Roboto Condensed Light" panose="02000000000000000000" pitchFamily="2" charset="0"/>
                <a:ea typeface="Roboto Condensed Light" panose="02000000000000000000" pitchFamily="2" charset="0"/>
                <a:cs typeface="Arial"/>
              </a:rPr>
              <a:t>Info-Tech </a:t>
            </a:r>
            <a:r>
              <a:rPr sz="788" b="0" i="0" spc="3" dirty="0">
                <a:solidFill>
                  <a:srgbClr val="DCDCDC"/>
                </a:solidFill>
                <a:latin typeface="Roboto Condensed Light" panose="02000000000000000000" pitchFamily="2" charset="0"/>
                <a:ea typeface="Roboto Condensed Light" panose="02000000000000000000" pitchFamily="2" charset="0"/>
                <a:cs typeface="Arial"/>
              </a:rPr>
              <a:t>Research </a:t>
            </a:r>
            <a:r>
              <a:rPr sz="788" b="0" i="0" spc="6" dirty="0">
                <a:solidFill>
                  <a:srgbClr val="DCDCDC"/>
                </a:solidFill>
                <a:latin typeface="Roboto Condensed Light" panose="02000000000000000000" pitchFamily="2" charset="0"/>
                <a:ea typeface="Roboto Condensed Light" panose="02000000000000000000" pitchFamily="2" charset="0"/>
                <a:cs typeface="Arial"/>
              </a:rPr>
              <a:t>Group</a:t>
            </a:r>
            <a:r>
              <a:rPr sz="788" b="0" i="0" spc="-27" dirty="0">
                <a:solidFill>
                  <a:srgbClr val="DCDCDC"/>
                </a:solidFill>
                <a:latin typeface="Roboto Condensed Light" panose="02000000000000000000" pitchFamily="2" charset="0"/>
                <a:ea typeface="Roboto Condensed Light" panose="02000000000000000000" pitchFamily="2" charset="0"/>
                <a:cs typeface="Arial"/>
              </a:rPr>
              <a:t> </a:t>
            </a:r>
            <a:r>
              <a:rPr sz="788" b="0" i="0" spc="3" dirty="0">
                <a:solidFill>
                  <a:srgbClr val="DCDCDC"/>
                </a:solidFill>
                <a:latin typeface="Roboto Condensed Light" panose="02000000000000000000" pitchFamily="2" charset="0"/>
                <a:ea typeface="Roboto Condensed Light" panose="02000000000000000000" pitchFamily="2" charset="0"/>
                <a:cs typeface="Arial"/>
              </a:rPr>
              <a:t>Inc.</a:t>
            </a:r>
            <a:endParaRPr sz="788" b="0" i="0" dirty="0">
              <a:latin typeface="Roboto Condensed Light" panose="02000000000000000000" pitchFamily="2" charset="0"/>
              <a:ea typeface="Roboto Condensed Light" panose="02000000000000000000" pitchFamily="2" charset="0"/>
              <a:cs typeface="Arial"/>
            </a:endParaRPr>
          </a:p>
        </p:txBody>
      </p:sp>
      <p:pic>
        <p:nvPicPr>
          <p:cNvPr id="6" name="Picture 5">
            <a:extLst>
              <a:ext uri="{FF2B5EF4-FFF2-40B4-BE49-F238E27FC236}">
                <a16:creationId xmlns:a16="http://schemas.microsoft.com/office/drawing/2014/main" id="{E9D10E23-5B6C-0E46-8E09-10A336299F8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298392" y="5803901"/>
            <a:ext cx="2818202" cy="965200"/>
          </a:xfrm>
          <a:prstGeom prst="rect">
            <a:avLst/>
          </a:prstGeom>
        </p:spPr>
      </p:pic>
    </p:spTree>
  </p:cSld>
  <p:clrMap bg1="lt1" tx1="dk1" bg2="lt2" tx2="dk2" accent1="accent1" accent2="accent2" accent3="accent3" accent4="accent4" accent5="accent5" accent6="accent6" hlink="hlink" folHlink="folHlink"/>
  <p:sldLayoutIdLst>
    <p:sldLayoutId id="2147483662" r:id="rId1"/>
  </p:sldLayoutIdLst>
  <p:hf hdr="0" ftr="0" dt="0"/>
  <p:txStyles>
    <p:titleStyle>
      <a:lvl1pPr>
        <a:defRPr>
          <a:latin typeface="+mj-lt"/>
          <a:ea typeface="+mj-ea"/>
          <a:cs typeface="+mj-cs"/>
        </a:defRPr>
      </a:lvl1pPr>
    </p:titleStyle>
    <p:body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extLst>
    <p:ext uri="{27BBF7A9-308A-43DC-89C8-2F10F3537804}">
      <p15:sldGuideLst xmlns:p15="http://schemas.microsoft.com/office/powerpoint/2012/main">
        <p15:guide id="1" orient="horz" pos="4110" userDrawn="1">
          <p15:clr>
            <a:srgbClr val="F26B43"/>
          </p15:clr>
        </p15:guide>
        <p15:guide id="2" pos="3840" userDrawn="1">
          <p15:clr>
            <a:srgbClr val="F26B43"/>
          </p15:clr>
        </p15:guide>
        <p15:guide id="3" orient="horz" pos="3816"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9D2D98CA-E486-8443-9BF6-95C9C1E815D5}"/>
              </a:ext>
            </a:extLst>
          </p:cNvPr>
          <p:cNvSpPr>
            <a:spLocks noGrp="1"/>
          </p:cNvSpPr>
          <p:nvPr>
            <p:ph type="title"/>
          </p:nvPr>
        </p:nvSpPr>
        <p:spPr>
          <a:xfrm>
            <a:off x="354107" y="530021"/>
            <a:ext cx="5632357" cy="1130188"/>
          </a:xfrm>
          <a:prstGeom prst="rect">
            <a:avLst/>
          </a:prstGeom>
        </p:spPr>
        <p:txBody>
          <a:bodyPr vert="horz" lIns="0" tIns="0" rIns="0" bIns="0" rtlCol="0" anchor="t" anchorCtr="0">
            <a:noAutofit/>
          </a:bodyPr>
          <a:lstStyle/>
          <a:p>
            <a:r>
              <a:rPr lang="en-US"/>
              <a:t>Click to edit Master title style</a:t>
            </a:r>
          </a:p>
        </p:txBody>
      </p:sp>
      <p:sp>
        <p:nvSpPr>
          <p:cNvPr id="12" name="TextBox 11">
            <a:extLst>
              <a:ext uri="{FF2B5EF4-FFF2-40B4-BE49-F238E27FC236}">
                <a16:creationId xmlns:a16="http://schemas.microsoft.com/office/drawing/2014/main" id="{9A5610B7-08DB-7849-96D1-46BF1C785ED5}"/>
              </a:ext>
            </a:extLst>
          </p:cNvPr>
          <p:cNvSpPr txBox="1"/>
          <p:nvPr userDrawn="1"/>
        </p:nvSpPr>
        <p:spPr>
          <a:xfrm>
            <a:off x="8804022" y="6449570"/>
            <a:ext cx="3438335" cy="123111"/>
          </a:xfrm>
          <a:prstGeom prst="rect">
            <a:avLst/>
          </a:prstGeom>
        </p:spPr>
        <p:txBody>
          <a:bodyPr vert="horz" wrap="square" lIns="0" tIns="0" rIns="91428" bIns="0" rtlCol="0">
            <a:spAutoFit/>
          </a:bodyPr>
          <a:lstStyle/>
          <a:p>
            <a:pPr marL="7700" marR="242951" lvl="0" indent="0" algn="r" defTabSz="554437" rtl="0" eaLnBrk="1" fontAlgn="auto" latinLnBrk="0" hangingPunct="1">
              <a:lnSpc>
                <a:spcPct val="100000"/>
              </a:lnSpc>
              <a:spcBef>
                <a:spcPts val="55"/>
              </a:spcBef>
              <a:spcAft>
                <a:spcPts val="0"/>
              </a:spcAft>
              <a:buClrTx/>
              <a:buSzTx/>
              <a:buFontTx/>
              <a:buNone/>
              <a:tabLst/>
              <a:defRPr/>
            </a:pPr>
            <a:r>
              <a:rPr lang="en-CA" sz="800" spc="-18" dirty="0">
                <a:solidFill>
                  <a:schemeClr val="tx1">
                    <a:lumMod val="50000"/>
                  </a:schemeClr>
                </a:solidFill>
                <a:latin typeface="Exo" panose="02000503000000000000" pitchFamily="2" charset="77"/>
              </a:rPr>
              <a:t>Info-</a:t>
            </a:r>
            <a:r>
              <a:rPr lang="en-CA" sz="800" spc="-103" dirty="0">
                <a:solidFill>
                  <a:schemeClr val="tx1">
                    <a:lumMod val="50000"/>
                  </a:schemeClr>
                </a:solidFill>
                <a:latin typeface="Exo" panose="02000503000000000000" pitchFamily="2" charset="77"/>
              </a:rPr>
              <a:t>T</a:t>
            </a:r>
            <a:r>
              <a:rPr lang="en-CA" sz="800" spc="-15" dirty="0">
                <a:solidFill>
                  <a:schemeClr val="tx1">
                    <a:lumMod val="50000"/>
                  </a:schemeClr>
                </a:solidFill>
                <a:latin typeface="Exo" panose="02000503000000000000" pitchFamily="2" charset="77"/>
              </a:rPr>
              <a:t>ec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Researc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Grou</a:t>
            </a:r>
            <a:r>
              <a:rPr lang="en-CA" sz="800" spc="6" dirty="0">
                <a:solidFill>
                  <a:schemeClr val="tx1">
                    <a:lumMod val="50000"/>
                  </a:schemeClr>
                </a:solidFill>
                <a:latin typeface="Exo" panose="02000503000000000000" pitchFamily="2" charset="77"/>
              </a:rPr>
              <a:t>p   |   </a:t>
            </a:r>
            <a:fld id="{81D60167-4931-47E6-BA6A-407CBD079E47}" type="slidenum">
              <a:rPr lang="en-CA" sz="800" spc="6" smtClean="0">
                <a:solidFill>
                  <a:schemeClr val="tx1">
                    <a:lumMod val="50000"/>
                  </a:schemeClr>
                </a:solidFill>
                <a:latin typeface="Exo" panose="02000503000000000000" pitchFamily="2" charset="77"/>
                <a:cs typeface="Arial" panose="020B0604020202020204" pitchFamily="34" charset="0"/>
              </a:rPr>
              <a:pPr marL="7700" marR="242951" lvl="0" indent="0" algn="r" defTabSz="554437" rtl="0" eaLnBrk="1" fontAlgn="auto" latinLnBrk="0" hangingPunct="1">
                <a:lnSpc>
                  <a:spcPct val="100000"/>
                </a:lnSpc>
                <a:spcBef>
                  <a:spcPts val="55"/>
                </a:spcBef>
                <a:spcAft>
                  <a:spcPts val="0"/>
                </a:spcAft>
                <a:buClrTx/>
                <a:buSzTx/>
                <a:buFontTx/>
                <a:buNone/>
                <a:tabLst/>
                <a:defRPr/>
              </a:pPr>
              <a:t>‹#›</a:t>
            </a:fld>
            <a:endParaRPr sz="800" spc="6" dirty="0">
              <a:solidFill>
                <a:schemeClr val="tx1">
                  <a:lumMod val="50000"/>
                </a:schemeClr>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1431224395"/>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68" r:id="rId3"/>
  </p:sldLayoutIdLst>
  <p:hf hdr="0" ftr="0" dt="0"/>
  <p:txStyles>
    <p:titleStyle>
      <a:lvl1pPr algn="l" defTabSz="914309" rtl="0" eaLnBrk="1" latinLnBrk="0" hangingPunct="1">
        <a:lnSpc>
          <a:spcPct val="90000"/>
        </a:lnSpc>
        <a:spcBef>
          <a:spcPct val="0"/>
        </a:spcBef>
        <a:buNone/>
        <a:defRPr sz="4000" b="0" i="0" kern="1200">
          <a:solidFill>
            <a:srgbClr val="4A4A4A"/>
          </a:solidFill>
          <a:latin typeface="Montserrat SemiBold" pitchFamily="2" charset="77"/>
          <a:ea typeface="+mj-ea"/>
          <a:cs typeface="Arial" panose="020B0604020202020204" pitchFamily="34" charset="0"/>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296">
          <p15:clr>
            <a:srgbClr val="F26B43"/>
          </p15:clr>
        </p15:guide>
        <p15:guide id="2" pos="3818">
          <p15:clr>
            <a:srgbClr val="F26B43"/>
          </p15:clr>
        </p15:guide>
        <p15:guide id="3" pos="3909">
          <p15:clr>
            <a:srgbClr val="F26B43"/>
          </p15:clr>
        </p15:guide>
        <p15:guide id="4" pos="4441">
          <p15:clr>
            <a:srgbClr val="F26B43"/>
          </p15:clr>
        </p15:guide>
        <p15:guide id="5" pos="3205">
          <p15:clr>
            <a:srgbClr val="F26B43"/>
          </p15:clr>
        </p15:guide>
        <p15:guide id="6" pos="2684">
          <p15:clr>
            <a:srgbClr val="F26B43"/>
          </p15:clr>
        </p15:guide>
        <p15:guide id="7" pos="2593">
          <p15:clr>
            <a:srgbClr val="F26B43"/>
          </p15:clr>
        </p15:guide>
        <p15:guide id="8" pos="2071">
          <p15:clr>
            <a:srgbClr val="F26B43"/>
          </p15:clr>
        </p15:guide>
        <p15:guide id="9" pos="4521">
          <p15:clr>
            <a:srgbClr val="F26B43"/>
          </p15:clr>
        </p15:guide>
        <p15:guide id="10" pos="5043">
          <p15:clr>
            <a:srgbClr val="F26B43"/>
          </p15:clr>
        </p15:guide>
        <p15:guide id="11" pos="5133">
          <p15:clr>
            <a:srgbClr val="F26B43"/>
          </p15:clr>
        </p15:guide>
        <p15:guide id="12" pos="5655">
          <p15:clr>
            <a:srgbClr val="F26B43"/>
          </p15:clr>
        </p15:guide>
        <p15:guide id="13" pos="5737">
          <p15:clr>
            <a:srgbClr val="F26B43"/>
          </p15:clr>
        </p15:guide>
        <p15:guide id="14" pos="6265">
          <p15:clr>
            <a:srgbClr val="F26B43"/>
          </p15:clr>
        </p15:guide>
        <p15:guide id="15" pos="6358">
          <p15:clr>
            <a:srgbClr val="F26B43"/>
          </p15:clr>
        </p15:guide>
        <p15:guide id="16" pos="6880">
          <p15:clr>
            <a:srgbClr val="F26B43"/>
          </p15:clr>
        </p15:guide>
        <p15:guide id="17" pos="6970">
          <p15:clr>
            <a:srgbClr val="F26B43"/>
          </p15:clr>
        </p15:guide>
        <p15:guide id="18" pos="7492">
          <p15:clr>
            <a:srgbClr val="F26B43"/>
          </p15:clr>
        </p15:guide>
        <p15:guide id="19" pos="1981">
          <p15:clr>
            <a:srgbClr val="F26B43"/>
          </p15:clr>
        </p15:guide>
        <p15:guide id="20" pos="1459">
          <p15:clr>
            <a:srgbClr val="F26B43"/>
          </p15:clr>
        </p15:guide>
        <p15:guide id="21" pos="1368">
          <p15:clr>
            <a:srgbClr val="F26B43"/>
          </p15:clr>
        </p15:guide>
        <p15:guide id="22" pos="847">
          <p15:clr>
            <a:srgbClr val="F26B43"/>
          </p15:clr>
        </p15:guide>
        <p15:guide id="23" pos="756">
          <p15:clr>
            <a:srgbClr val="F26B43"/>
          </p15:clr>
        </p15:guide>
        <p15:guide id="24" pos="234">
          <p15:clr>
            <a:srgbClr val="F26B43"/>
          </p15:clr>
        </p15:guide>
        <p15:guide id="25" orient="horz" pos="600">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52DBF82-28D9-BE9E-BDFD-6A71CB58F9B5}"/>
              </a:ext>
            </a:extLst>
          </p:cNvPr>
          <p:cNvSpPr>
            <a:spLocks noGrp="1"/>
          </p:cNvSpPr>
          <p:nvPr>
            <p:ph type="title"/>
          </p:nvPr>
        </p:nvSpPr>
        <p:spPr>
          <a:xfrm>
            <a:off x="838309" y="365126"/>
            <a:ext cx="1051697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BBC6B52-8269-56C2-6C21-FF47793C2BAD}"/>
              </a:ext>
            </a:extLst>
          </p:cNvPr>
          <p:cNvSpPr>
            <a:spLocks noGrp="1"/>
          </p:cNvSpPr>
          <p:nvPr>
            <p:ph type="body" idx="1"/>
          </p:nvPr>
        </p:nvSpPr>
        <p:spPr>
          <a:xfrm>
            <a:off x="838309" y="1825625"/>
            <a:ext cx="1051697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4E4371-F65A-1032-43B5-50961B01A0A4}"/>
              </a:ext>
            </a:extLst>
          </p:cNvPr>
          <p:cNvSpPr>
            <a:spLocks noGrp="1"/>
          </p:cNvSpPr>
          <p:nvPr>
            <p:ph type="dt" sz="half" idx="2"/>
          </p:nvPr>
        </p:nvSpPr>
        <p:spPr>
          <a:xfrm>
            <a:off x="838309" y="6356351"/>
            <a:ext cx="2743557"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371D4E-7CA6-4900-B7CB-B8648B8D49F0}" type="datetimeFigureOut">
              <a:rPr lang="en-US" smtClean="0"/>
              <a:t>8/7/2024</a:t>
            </a:fld>
            <a:endParaRPr lang="en-US" dirty="0"/>
          </a:p>
        </p:txBody>
      </p:sp>
      <p:sp>
        <p:nvSpPr>
          <p:cNvPr id="5" name="Footer Placeholder 4">
            <a:extLst>
              <a:ext uri="{FF2B5EF4-FFF2-40B4-BE49-F238E27FC236}">
                <a16:creationId xmlns:a16="http://schemas.microsoft.com/office/drawing/2014/main" id="{8C219386-A02C-47B1-9290-30516263A5DF}"/>
              </a:ext>
            </a:extLst>
          </p:cNvPr>
          <p:cNvSpPr>
            <a:spLocks noGrp="1"/>
          </p:cNvSpPr>
          <p:nvPr>
            <p:ph type="ftr" sz="quarter" idx="3"/>
          </p:nvPr>
        </p:nvSpPr>
        <p:spPr>
          <a:xfrm>
            <a:off x="4039126" y="6356351"/>
            <a:ext cx="4115336"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58F852D-5A89-9BB7-046C-FB6EB9EB3EB5}"/>
              </a:ext>
            </a:extLst>
          </p:cNvPr>
          <p:cNvSpPr>
            <a:spLocks noGrp="1"/>
          </p:cNvSpPr>
          <p:nvPr>
            <p:ph type="sldNum" sz="quarter" idx="4"/>
          </p:nvPr>
        </p:nvSpPr>
        <p:spPr>
          <a:xfrm>
            <a:off x="8611722" y="6356351"/>
            <a:ext cx="274355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786881-CCBB-43D3-A9D1-D997D0409FD4}" type="slidenum">
              <a:rPr lang="en-US" smtClean="0"/>
              <a:t>‹#›</a:t>
            </a:fld>
            <a:endParaRPr lang="en-US" dirty="0"/>
          </a:p>
        </p:txBody>
      </p:sp>
    </p:spTree>
    <p:extLst>
      <p:ext uri="{BB962C8B-B14F-4D97-AF65-F5344CB8AC3E}">
        <p14:creationId xmlns:p14="http://schemas.microsoft.com/office/powerpoint/2010/main" val="255117881"/>
      </p:ext>
    </p:extLst>
  </p:cSld>
  <p:clrMap bg1="lt1" tx1="dk1" bg2="lt2" tx2="dk2" accent1="accent1" accent2="accent2" accent3="accent3" accent4="accent4" accent5="accent5" accent6="accent6" hlink="hlink" folHlink="folHlink"/>
  <p:sldLayoutIdLst>
    <p:sldLayoutId id="214748389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475E95-A200-48E7-992E-4E77C2F02A6D}"/>
              </a:ext>
            </a:extLst>
          </p:cNvPr>
          <p:cNvSpPr>
            <a:spLocks noGrp="1"/>
          </p:cNvSpPr>
          <p:nvPr>
            <p:ph type="title"/>
          </p:nvPr>
        </p:nvSpPr>
        <p:spPr>
          <a:xfrm>
            <a:off x="838309" y="365126"/>
            <a:ext cx="1051697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D9BFB2C6-505B-4326-A77E-E42A316ED809}"/>
              </a:ext>
            </a:extLst>
          </p:cNvPr>
          <p:cNvSpPr>
            <a:spLocks noGrp="1"/>
          </p:cNvSpPr>
          <p:nvPr>
            <p:ph type="body" idx="1"/>
          </p:nvPr>
        </p:nvSpPr>
        <p:spPr>
          <a:xfrm>
            <a:off x="838309" y="1825625"/>
            <a:ext cx="1051697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EA7B5342-EC1E-4861-B8BB-F2381DE5ADEC}"/>
              </a:ext>
            </a:extLst>
          </p:cNvPr>
          <p:cNvSpPr>
            <a:spLocks noGrp="1"/>
          </p:cNvSpPr>
          <p:nvPr>
            <p:ph type="dt" sz="half" idx="2"/>
          </p:nvPr>
        </p:nvSpPr>
        <p:spPr>
          <a:xfrm>
            <a:off x="838309" y="6356351"/>
            <a:ext cx="2743557" cy="365125"/>
          </a:xfrm>
          <a:prstGeom prst="rect">
            <a:avLst/>
          </a:prstGeom>
        </p:spPr>
        <p:txBody>
          <a:bodyPr vert="horz" lIns="91440" tIns="45720" rIns="91440" bIns="45720" rtlCol="0" anchor="ctr"/>
          <a:lstStyle>
            <a:lvl1pPr algn="l">
              <a:defRPr sz="1200">
                <a:solidFill>
                  <a:schemeClr val="tx1">
                    <a:tint val="75000"/>
                  </a:schemeClr>
                </a:solidFill>
                <a:latin typeface="Roboto Condensed Light" panose="02000000000000000000" pitchFamily="2" charset="0"/>
              </a:defRPr>
            </a:lvl1pPr>
          </a:lstStyle>
          <a:p>
            <a:fld id="{8A8EFEA3-D0DC-4853-9E6B-34349DC28370}" type="datetimeFigureOut">
              <a:rPr lang="en-CA" smtClean="0"/>
              <a:pPr/>
              <a:t>2024-08-07</a:t>
            </a:fld>
            <a:endParaRPr lang="en-CA" dirty="0"/>
          </a:p>
        </p:txBody>
      </p:sp>
      <p:sp>
        <p:nvSpPr>
          <p:cNvPr id="5" name="Footer Placeholder 4">
            <a:extLst>
              <a:ext uri="{FF2B5EF4-FFF2-40B4-BE49-F238E27FC236}">
                <a16:creationId xmlns:a16="http://schemas.microsoft.com/office/drawing/2014/main" id="{ABC5D486-2B6E-4927-97AE-0EBE49BF3524}"/>
              </a:ext>
            </a:extLst>
          </p:cNvPr>
          <p:cNvSpPr>
            <a:spLocks noGrp="1"/>
          </p:cNvSpPr>
          <p:nvPr>
            <p:ph type="ftr" sz="quarter" idx="3"/>
          </p:nvPr>
        </p:nvSpPr>
        <p:spPr>
          <a:xfrm>
            <a:off x="4039126" y="6356351"/>
            <a:ext cx="4115336" cy="365125"/>
          </a:xfrm>
          <a:prstGeom prst="rect">
            <a:avLst/>
          </a:prstGeom>
        </p:spPr>
        <p:txBody>
          <a:bodyPr vert="horz" lIns="91440" tIns="45720" rIns="91440" bIns="45720" rtlCol="0" anchor="ctr"/>
          <a:lstStyle>
            <a:lvl1pPr algn="ctr">
              <a:defRPr sz="1200">
                <a:solidFill>
                  <a:schemeClr val="tx1">
                    <a:tint val="75000"/>
                  </a:schemeClr>
                </a:solidFill>
                <a:latin typeface="Roboto Condensed Light" panose="02000000000000000000" pitchFamily="2" charset="0"/>
              </a:defRPr>
            </a:lvl1pPr>
          </a:lstStyle>
          <a:p>
            <a:endParaRPr lang="en-CA" dirty="0"/>
          </a:p>
        </p:txBody>
      </p:sp>
      <p:sp>
        <p:nvSpPr>
          <p:cNvPr id="6" name="Slide Number Placeholder 5">
            <a:extLst>
              <a:ext uri="{FF2B5EF4-FFF2-40B4-BE49-F238E27FC236}">
                <a16:creationId xmlns:a16="http://schemas.microsoft.com/office/drawing/2014/main" id="{64BE7BC0-FBA8-4377-943A-62DF0F2998AF}"/>
              </a:ext>
            </a:extLst>
          </p:cNvPr>
          <p:cNvSpPr>
            <a:spLocks noGrp="1"/>
          </p:cNvSpPr>
          <p:nvPr>
            <p:ph type="sldNum" sz="quarter" idx="4"/>
          </p:nvPr>
        </p:nvSpPr>
        <p:spPr>
          <a:xfrm>
            <a:off x="8611722" y="6356351"/>
            <a:ext cx="2743557" cy="365125"/>
          </a:xfrm>
          <a:prstGeom prst="rect">
            <a:avLst/>
          </a:prstGeom>
        </p:spPr>
        <p:txBody>
          <a:bodyPr vert="horz" lIns="91440" tIns="45720" rIns="91440" bIns="45720" rtlCol="0" anchor="ctr"/>
          <a:lstStyle>
            <a:lvl1pPr algn="r">
              <a:defRPr sz="1200">
                <a:solidFill>
                  <a:schemeClr val="tx1">
                    <a:tint val="75000"/>
                  </a:schemeClr>
                </a:solidFill>
                <a:latin typeface="Roboto Condensed Light" panose="02000000000000000000" pitchFamily="2" charset="0"/>
              </a:defRPr>
            </a:lvl1pPr>
          </a:lstStyle>
          <a:p>
            <a:fld id="{6D569D81-47F8-4EAD-B863-7327C32A2A74}" type="slidenum">
              <a:rPr lang="en-CA" smtClean="0"/>
              <a:pPr/>
              <a:t>‹#›</a:t>
            </a:fld>
            <a:endParaRPr lang="en-CA" dirty="0"/>
          </a:p>
        </p:txBody>
      </p:sp>
    </p:spTree>
    <p:extLst>
      <p:ext uri="{BB962C8B-B14F-4D97-AF65-F5344CB8AC3E}">
        <p14:creationId xmlns:p14="http://schemas.microsoft.com/office/powerpoint/2010/main" val="2607740657"/>
      </p:ext>
    </p:extLst>
  </p:cSld>
  <p:clrMap bg1="lt1" tx1="dk1" bg2="lt2" tx2="dk2" accent1="accent1" accent2="accent2" accent3="accent3" accent4="accent4" accent5="accent5" accent6="accent6" hlink="hlink" folHlink="folHlink"/>
  <p:sldLayoutIdLst>
    <p:sldLayoutId id="214748390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Light"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Light"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Light"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Light"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Light"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9D2D98CA-E486-8443-9BF6-95C9C1E815D5}"/>
              </a:ext>
            </a:extLst>
          </p:cNvPr>
          <p:cNvSpPr>
            <a:spLocks noGrp="1"/>
          </p:cNvSpPr>
          <p:nvPr>
            <p:ph type="title"/>
          </p:nvPr>
        </p:nvSpPr>
        <p:spPr>
          <a:xfrm>
            <a:off x="354106" y="530021"/>
            <a:ext cx="5632357" cy="1130188"/>
          </a:xfrm>
          <a:prstGeom prst="rect">
            <a:avLst/>
          </a:prstGeom>
        </p:spPr>
        <p:txBody>
          <a:bodyPr vert="horz" lIns="0" tIns="0" rIns="0" bIns="0" rtlCol="0" anchor="t" anchorCtr="0">
            <a:noAutofit/>
          </a:bodyPr>
          <a:lstStyle/>
          <a:p>
            <a:r>
              <a:rPr lang="en-US"/>
              <a:t>Click to edit Master title style</a:t>
            </a:r>
          </a:p>
        </p:txBody>
      </p:sp>
      <p:sp>
        <p:nvSpPr>
          <p:cNvPr id="12" name="TextBox 11">
            <a:extLst>
              <a:ext uri="{FF2B5EF4-FFF2-40B4-BE49-F238E27FC236}">
                <a16:creationId xmlns:a16="http://schemas.microsoft.com/office/drawing/2014/main" id="{9A5610B7-08DB-7849-96D1-46BF1C785ED5}"/>
              </a:ext>
            </a:extLst>
          </p:cNvPr>
          <p:cNvSpPr txBox="1"/>
          <p:nvPr userDrawn="1"/>
        </p:nvSpPr>
        <p:spPr>
          <a:xfrm>
            <a:off x="8804021" y="6449568"/>
            <a:ext cx="3438335" cy="12311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00000"/>
              </a:lnSpc>
              <a:spcBef>
                <a:spcPts val="55"/>
              </a:spcBef>
              <a:spcAft>
                <a:spcPts val="0"/>
              </a:spcAft>
              <a:buClrTx/>
              <a:buSzTx/>
              <a:buFontTx/>
              <a:buNone/>
              <a:tabLst/>
              <a:defRPr/>
            </a:pPr>
            <a:r>
              <a:rPr lang="en-CA" sz="800" spc="-18" dirty="0">
                <a:solidFill>
                  <a:schemeClr val="tx1">
                    <a:lumMod val="50000"/>
                  </a:schemeClr>
                </a:solidFill>
                <a:latin typeface="Exo" panose="02000503000000000000" pitchFamily="2" charset="77"/>
              </a:rPr>
              <a:t>Info-</a:t>
            </a:r>
            <a:r>
              <a:rPr lang="en-CA" sz="800" spc="-103" dirty="0">
                <a:solidFill>
                  <a:schemeClr val="tx1">
                    <a:lumMod val="50000"/>
                  </a:schemeClr>
                </a:solidFill>
                <a:latin typeface="Exo" panose="02000503000000000000" pitchFamily="2" charset="77"/>
              </a:rPr>
              <a:t>T</a:t>
            </a:r>
            <a:r>
              <a:rPr lang="en-CA" sz="800" spc="-15" dirty="0">
                <a:solidFill>
                  <a:schemeClr val="tx1">
                    <a:lumMod val="50000"/>
                  </a:schemeClr>
                </a:solidFill>
                <a:latin typeface="Exo" panose="02000503000000000000" pitchFamily="2" charset="77"/>
              </a:rPr>
              <a:t>ec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Researc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Grou</a:t>
            </a:r>
            <a:r>
              <a:rPr lang="en-CA" sz="800" spc="6" dirty="0">
                <a:solidFill>
                  <a:schemeClr val="tx1">
                    <a:lumMod val="50000"/>
                  </a:schemeClr>
                </a:solidFill>
                <a:latin typeface="Exo" panose="02000503000000000000" pitchFamily="2" charset="77"/>
              </a:rPr>
              <a:t>p   |   </a:t>
            </a:r>
            <a:fld id="{81D60167-4931-47E6-BA6A-407CBD079E47}" type="slidenum">
              <a:rPr lang="en-CA" sz="800" spc="6" smtClean="0">
                <a:solidFill>
                  <a:schemeClr val="tx1">
                    <a:lumMod val="50000"/>
                  </a:schemeClr>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00000"/>
                </a:lnSpc>
                <a:spcBef>
                  <a:spcPts val="55"/>
                </a:spcBef>
                <a:spcAft>
                  <a:spcPts val="0"/>
                </a:spcAft>
                <a:buClrTx/>
                <a:buSzTx/>
                <a:buFontTx/>
                <a:buNone/>
                <a:tabLst/>
                <a:defRPr/>
              </a:pPr>
              <a:t>‹#›</a:t>
            </a:fld>
            <a:endParaRPr sz="800" spc="6" dirty="0">
              <a:solidFill>
                <a:schemeClr val="tx1">
                  <a:lumMod val="50000"/>
                </a:schemeClr>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2266480625"/>
      </p:ext>
    </p:extLst>
  </p:cSld>
  <p:clrMap bg1="lt1" tx1="dk1" bg2="lt2" tx2="dk2" accent1="accent1" accent2="accent2" accent3="accent3" accent4="accent4" accent5="accent5" accent6="accent6" hlink="hlink" folHlink="folHlink"/>
  <p:sldLayoutIdLst>
    <p:sldLayoutId id="2147483961" r:id="rId1"/>
  </p:sldLayoutIdLst>
  <p:hf hdr="0" ftr="0" dt="0"/>
  <p:txStyles>
    <p:titleStyle>
      <a:lvl1pPr algn="l" defTabSz="914400" rtl="0" eaLnBrk="1" latinLnBrk="0" hangingPunct="1">
        <a:lnSpc>
          <a:spcPct val="90000"/>
        </a:lnSpc>
        <a:spcBef>
          <a:spcPct val="0"/>
        </a:spcBef>
        <a:buNone/>
        <a:defRPr sz="4000" b="0" i="0" kern="1200">
          <a:solidFill>
            <a:srgbClr val="717171"/>
          </a:solidFill>
          <a:latin typeface="Montserrat SemiBold" pitchFamily="2" charset="77"/>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296">
          <p15:clr>
            <a:srgbClr val="F26B43"/>
          </p15:clr>
        </p15:guide>
        <p15:guide id="2" pos="3818">
          <p15:clr>
            <a:srgbClr val="F26B43"/>
          </p15:clr>
        </p15:guide>
        <p15:guide id="3" pos="3909">
          <p15:clr>
            <a:srgbClr val="F26B43"/>
          </p15:clr>
        </p15:guide>
        <p15:guide id="4" pos="4441">
          <p15:clr>
            <a:srgbClr val="F26B43"/>
          </p15:clr>
        </p15:guide>
        <p15:guide id="5" pos="3205">
          <p15:clr>
            <a:srgbClr val="F26B43"/>
          </p15:clr>
        </p15:guide>
        <p15:guide id="6" pos="2684">
          <p15:clr>
            <a:srgbClr val="F26B43"/>
          </p15:clr>
        </p15:guide>
        <p15:guide id="7" pos="2593">
          <p15:clr>
            <a:srgbClr val="F26B43"/>
          </p15:clr>
        </p15:guide>
        <p15:guide id="8" pos="2071">
          <p15:clr>
            <a:srgbClr val="F26B43"/>
          </p15:clr>
        </p15:guide>
        <p15:guide id="9" pos="4521">
          <p15:clr>
            <a:srgbClr val="F26B43"/>
          </p15:clr>
        </p15:guide>
        <p15:guide id="10" pos="5043">
          <p15:clr>
            <a:srgbClr val="F26B43"/>
          </p15:clr>
        </p15:guide>
        <p15:guide id="11" pos="5133">
          <p15:clr>
            <a:srgbClr val="F26B43"/>
          </p15:clr>
        </p15:guide>
        <p15:guide id="12" pos="5655">
          <p15:clr>
            <a:srgbClr val="F26B43"/>
          </p15:clr>
        </p15:guide>
        <p15:guide id="13" pos="5737">
          <p15:clr>
            <a:srgbClr val="F26B43"/>
          </p15:clr>
        </p15:guide>
        <p15:guide id="14" pos="6265">
          <p15:clr>
            <a:srgbClr val="F26B43"/>
          </p15:clr>
        </p15:guide>
        <p15:guide id="15" pos="6358">
          <p15:clr>
            <a:srgbClr val="F26B43"/>
          </p15:clr>
        </p15:guide>
        <p15:guide id="16" pos="6880">
          <p15:clr>
            <a:srgbClr val="F26B43"/>
          </p15:clr>
        </p15:guide>
        <p15:guide id="17" pos="6970">
          <p15:clr>
            <a:srgbClr val="F26B43"/>
          </p15:clr>
        </p15:guide>
        <p15:guide id="18" pos="7492">
          <p15:clr>
            <a:srgbClr val="F26B43"/>
          </p15:clr>
        </p15:guide>
        <p15:guide id="19" pos="1981">
          <p15:clr>
            <a:srgbClr val="F26B43"/>
          </p15:clr>
        </p15:guide>
        <p15:guide id="20" pos="1459">
          <p15:clr>
            <a:srgbClr val="F26B43"/>
          </p15:clr>
        </p15:guide>
        <p15:guide id="21" pos="1368">
          <p15:clr>
            <a:srgbClr val="F26B43"/>
          </p15:clr>
        </p15:guide>
        <p15:guide id="22" pos="847">
          <p15:clr>
            <a:srgbClr val="F26B43"/>
          </p15:clr>
        </p15:guide>
        <p15:guide id="23" pos="756">
          <p15:clr>
            <a:srgbClr val="F26B43"/>
          </p15:clr>
        </p15:guide>
        <p15:guide id="24" pos="234">
          <p15:clr>
            <a:srgbClr val="F26B43"/>
          </p15:clr>
        </p15:guide>
        <p15:guide id="25" orient="horz" pos="600">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9D2D98CA-E486-8443-9BF6-95C9C1E815D5}"/>
              </a:ext>
            </a:extLst>
          </p:cNvPr>
          <p:cNvSpPr>
            <a:spLocks noGrp="1"/>
          </p:cNvSpPr>
          <p:nvPr>
            <p:ph type="title"/>
          </p:nvPr>
        </p:nvSpPr>
        <p:spPr>
          <a:xfrm>
            <a:off x="354107" y="530021"/>
            <a:ext cx="5632357" cy="1130188"/>
          </a:xfrm>
          <a:prstGeom prst="rect">
            <a:avLst/>
          </a:prstGeom>
        </p:spPr>
        <p:txBody>
          <a:bodyPr vert="horz" lIns="0" tIns="0" rIns="0" bIns="0" rtlCol="0" anchor="t" anchorCtr="0">
            <a:noAutofit/>
          </a:bodyPr>
          <a:lstStyle/>
          <a:p>
            <a:r>
              <a:rPr lang="en-US"/>
              <a:t>Click to edit Master title style</a:t>
            </a:r>
          </a:p>
        </p:txBody>
      </p:sp>
      <p:sp>
        <p:nvSpPr>
          <p:cNvPr id="12" name="TextBox 11">
            <a:extLst>
              <a:ext uri="{FF2B5EF4-FFF2-40B4-BE49-F238E27FC236}">
                <a16:creationId xmlns:a16="http://schemas.microsoft.com/office/drawing/2014/main" id="{9A5610B7-08DB-7849-96D1-46BF1C785ED5}"/>
              </a:ext>
            </a:extLst>
          </p:cNvPr>
          <p:cNvSpPr txBox="1"/>
          <p:nvPr userDrawn="1"/>
        </p:nvSpPr>
        <p:spPr>
          <a:xfrm>
            <a:off x="8804022" y="6449570"/>
            <a:ext cx="3438335" cy="123111"/>
          </a:xfrm>
          <a:prstGeom prst="rect">
            <a:avLst/>
          </a:prstGeom>
        </p:spPr>
        <p:txBody>
          <a:bodyPr vert="horz" wrap="square" lIns="0" tIns="0" rIns="91428" bIns="0" rtlCol="0">
            <a:spAutoFit/>
          </a:bodyPr>
          <a:lstStyle/>
          <a:p>
            <a:pPr marL="7700" marR="242951" lvl="0" indent="0" algn="r" defTabSz="554437" rtl="0" eaLnBrk="1" fontAlgn="auto" latinLnBrk="0" hangingPunct="1">
              <a:lnSpc>
                <a:spcPct val="100000"/>
              </a:lnSpc>
              <a:spcBef>
                <a:spcPts val="55"/>
              </a:spcBef>
              <a:spcAft>
                <a:spcPts val="0"/>
              </a:spcAft>
              <a:buClrTx/>
              <a:buSzTx/>
              <a:buFontTx/>
              <a:buNone/>
              <a:tabLst/>
              <a:defRPr/>
            </a:pPr>
            <a:r>
              <a:rPr lang="en-CA" sz="800" spc="-18" dirty="0">
                <a:solidFill>
                  <a:schemeClr val="tx1">
                    <a:lumMod val="50000"/>
                  </a:schemeClr>
                </a:solidFill>
                <a:latin typeface="Exo" panose="02000503000000000000" pitchFamily="2" charset="77"/>
              </a:rPr>
              <a:t>Info-</a:t>
            </a:r>
            <a:r>
              <a:rPr lang="en-CA" sz="800" spc="-103" dirty="0">
                <a:solidFill>
                  <a:schemeClr val="tx1">
                    <a:lumMod val="50000"/>
                  </a:schemeClr>
                </a:solidFill>
                <a:latin typeface="Exo" panose="02000503000000000000" pitchFamily="2" charset="77"/>
              </a:rPr>
              <a:t>T</a:t>
            </a:r>
            <a:r>
              <a:rPr lang="en-CA" sz="800" spc="-15" dirty="0">
                <a:solidFill>
                  <a:schemeClr val="tx1">
                    <a:lumMod val="50000"/>
                  </a:schemeClr>
                </a:solidFill>
                <a:latin typeface="Exo" panose="02000503000000000000" pitchFamily="2" charset="77"/>
              </a:rPr>
              <a:t>ec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Researc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Grou</a:t>
            </a:r>
            <a:r>
              <a:rPr lang="en-CA" sz="800" spc="6" dirty="0">
                <a:solidFill>
                  <a:schemeClr val="tx1">
                    <a:lumMod val="50000"/>
                  </a:schemeClr>
                </a:solidFill>
                <a:latin typeface="Exo" panose="02000503000000000000" pitchFamily="2" charset="77"/>
              </a:rPr>
              <a:t>p   |   </a:t>
            </a:r>
            <a:fld id="{81D60167-4931-47E6-BA6A-407CBD079E47}" type="slidenum">
              <a:rPr lang="en-CA" sz="800" spc="6" smtClean="0">
                <a:solidFill>
                  <a:schemeClr val="tx1">
                    <a:lumMod val="50000"/>
                  </a:schemeClr>
                </a:solidFill>
                <a:latin typeface="Exo" panose="02000503000000000000" pitchFamily="2" charset="77"/>
                <a:cs typeface="Arial" panose="020B0604020202020204" pitchFamily="34" charset="0"/>
              </a:rPr>
              <a:pPr marL="7700" marR="242951" lvl="0" indent="0" algn="r" defTabSz="554437" rtl="0" eaLnBrk="1" fontAlgn="auto" latinLnBrk="0" hangingPunct="1">
                <a:lnSpc>
                  <a:spcPct val="100000"/>
                </a:lnSpc>
                <a:spcBef>
                  <a:spcPts val="55"/>
                </a:spcBef>
                <a:spcAft>
                  <a:spcPts val="0"/>
                </a:spcAft>
                <a:buClrTx/>
                <a:buSzTx/>
                <a:buFontTx/>
                <a:buNone/>
                <a:tabLst/>
                <a:defRPr/>
              </a:pPr>
              <a:t>‹#›</a:t>
            </a:fld>
            <a:endParaRPr sz="800" spc="6" dirty="0">
              <a:solidFill>
                <a:schemeClr val="tx1">
                  <a:lumMod val="50000"/>
                </a:schemeClr>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446575934"/>
      </p:ext>
    </p:extLst>
  </p:cSld>
  <p:clrMap bg1="lt1" tx1="dk1" bg2="lt2" tx2="dk2" accent1="accent1" accent2="accent2" accent3="accent3" accent4="accent4" accent5="accent5" accent6="accent6" hlink="hlink" folHlink="folHlink"/>
  <p:sldLayoutIdLst>
    <p:sldLayoutId id="2147484079" r:id="rId1"/>
    <p:sldLayoutId id="2147484105" r:id="rId2"/>
  </p:sldLayoutIdLst>
  <p:hf hdr="0" ftr="0" dt="0"/>
  <p:txStyles>
    <p:titleStyle>
      <a:lvl1pPr algn="l" defTabSz="914309" rtl="0" eaLnBrk="1" latinLnBrk="0" hangingPunct="1">
        <a:lnSpc>
          <a:spcPct val="90000"/>
        </a:lnSpc>
        <a:spcBef>
          <a:spcPct val="0"/>
        </a:spcBef>
        <a:buNone/>
        <a:defRPr sz="4000" b="0" i="0" kern="1200">
          <a:solidFill>
            <a:srgbClr val="4A4A4A"/>
          </a:solidFill>
          <a:latin typeface="Montserrat SemiBold" pitchFamily="2" charset="77"/>
          <a:ea typeface="+mj-ea"/>
          <a:cs typeface="Arial" panose="020B0604020202020204" pitchFamily="34" charset="0"/>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296">
          <p15:clr>
            <a:srgbClr val="F26B43"/>
          </p15:clr>
        </p15:guide>
        <p15:guide id="2" pos="3818">
          <p15:clr>
            <a:srgbClr val="F26B43"/>
          </p15:clr>
        </p15:guide>
        <p15:guide id="3" pos="3909">
          <p15:clr>
            <a:srgbClr val="F26B43"/>
          </p15:clr>
        </p15:guide>
        <p15:guide id="4" pos="4441">
          <p15:clr>
            <a:srgbClr val="F26B43"/>
          </p15:clr>
        </p15:guide>
        <p15:guide id="5" pos="3205">
          <p15:clr>
            <a:srgbClr val="F26B43"/>
          </p15:clr>
        </p15:guide>
        <p15:guide id="6" pos="2684">
          <p15:clr>
            <a:srgbClr val="F26B43"/>
          </p15:clr>
        </p15:guide>
        <p15:guide id="7" pos="2593">
          <p15:clr>
            <a:srgbClr val="F26B43"/>
          </p15:clr>
        </p15:guide>
        <p15:guide id="8" pos="2071">
          <p15:clr>
            <a:srgbClr val="F26B43"/>
          </p15:clr>
        </p15:guide>
        <p15:guide id="9" pos="4521">
          <p15:clr>
            <a:srgbClr val="F26B43"/>
          </p15:clr>
        </p15:guide>
        <p15:guide id="10" pos="5043">
          <p15:clr>
            <a:srgbClr val="F26B43"/>
          </p15:clr>
        </p15:guide>
        <p15:guide id="11" pos="5133">
          <p15:clr>
            <a:srgbClr val="F26B43"/>
          </p15:clr>
        </p15:guide>
        <p15:guide id="12" pos="5655">
          <p15:clr>
            <a:srgbClr val="F26B43"/>
          </p15:clr>
        </p15:guide>
        <p15:guide id="13" pos="5737">
          <p15:clr>
            <a:srgbClr val="F26B43"/>
          </p15:clr>
        </p15:guide>
        <p15:guide id="14" pos="6265">
          <p15:clr>
            <a:srgbClr val="F26B43"/>
          </p15:clr>
        </p15:guide>
        <p15:guide id="15" pos="6358">
          <p15:clr>
            <a:srgbClr val="F26B43"/>
          </p15:clr>
        </p15:guide>
        <p15:guide id="16" pos="6880">
          <p15:clr>
            <a:srgbClr val="F26B43"/>
          </p15:clr>
        </p15:guide>
        <p15:guide id="17" pos="6970">
          <p15:clr>
            <a:srgbClr val="F26B43"/>
          </p15:clr>
        </p15:guide>
        <p15:guide id="18" pos="7492">
          <p15:clr>
            <a:srgbClr val="F26B43"/>
          </p15:clr>
        </p15:guide>
        <p15:guide id="19" pos="1981">
          <p15:clr>
            <a:srgbClr val="F26B43"/>
          </p15:clr>
        </p15:guide>
        <p15:guide id="20" pos="1459">
          <p15:clr>
            <a:srgbClr val="F26B43"/>
          </p15:clr>
        </p15:guide>
        <p15:guide id="21" pos="1368">
          <p15:clr>
            <a:srgbClr val="F26B43"/>
          </p15:clr>
        </p15:guide>
        <p15:guide id="22" pos="847">
          <p15:clr>
            <a:srgbClr val="F26B43"/>
          </p15:clr>
        </p15:guide>
        <p15:guide id="23" pos="756">
          <p15:clr>
            <a:srgbClr val="F26B43"/>
          </p15:clr>
        </p15:guide>
        <p15:guide id="24" pos="234">
          <p15:clr>
            <a:srgbClr val="F26B43"/>
          </p15:clr>
        </p15:guide>
        <p15:guide id="25" orient="horz" pos="600">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9D2D98CA-E486-8443-9BF6-95C9C1E815D5}"/>
              </a:ext>
            </a:extLst>
          </p:cNvPr>
          <p:cNvSpPr>
            <a:spLocks noGrp="1"/>
          </p:cNvSpPr>
          <p:nvPr>
            <p:ph type="title"/>
          </p:nvPr>
        </p:nvSpPr>
        <p:spPr>
          <a:xfrm>
            <a:off x="354107" y="530021"/>
            <a:ext cx="4239409" cy="1130188"/>
          </a:xfrm>
          <a:prstGeom prst="rect">
            <a:avLst/>
          </a:prstGeom>
        </p:spPr>
        <p:txBody>
          <a:bodyPr vert="horz" lIns="0" tIns="0" rIns="0" bIns="0" rtlCol="0" anchor="t" anchorCtr="0">
            <a:noAutofit/>
          </a:bodyPr>
          <a:lstStyle/>
          <a:p>
            <a:r>
              <a:rPr lang="en-US"/>
              <a:t>Click to edit Master title style</a:t>
            </a:r>
          </a:p>
        </p:txBody>
      </p:sp>
      <p:sp>
        <p:nvSpPr>
          <p:cNvPr id="4" name="Holder 6">
            <a:extLst>
              <a:ext uri="{FF2B5EF4-FFF2-40B4-BE49-F238E27FC236}">
                <a16:creationId xmlns:a16="http://schemas.microsoft.com/office/drawing/2014/main" id="{0C9EF370-3AFB-7744-ACCC-5BBC2EFA3D9B}"/>
              </a:ext>
            </a:extLst>
          </p:cNvPr>
          <p:cNvSpPr>
            <a:spLocks noGrp="1"/>
          </p:cNvSpPr>
          <p:nvPr>
            <p:ph type="sldNum" sz="quarter" idx="4"/>
          </p:nvPr>
        </p:nvSpPr>
        <p:spPr>
          <a:xfrm>
            <a:off x="9649607" y="6453854"/>
            <a:ext cx="2240706" cy="121252"/>
          </a:xfrm>
          <a:prstGeom prst="rect">
            <a:avLst/>
          </a:prstGeom>
        </p:spPr>
        <p:txBody>
          <a:bodyPr wrap="square" lIns="0" tIns="0" rIns="0" bIns="0">
            <a:noAutofit/>
          </a:bodyPr>
          <a:lstStyle>
            <a:lvl1pPr algn="r">
              <a:defRPr sz="788" b="0" i="0" spc="0" baseline="0">
                <a:solidFill>
                  <a:srgbClr val="636363"/>
                </a:solidFill>
                <a:latin typeface="Exo" pitchFamily="2" charset="77"/>
                <a:cs typeface="Arial"/>
              </a:defRPr>
            </a:lvl1pPr>
          </a:lstStyle>
          <a:p>
            <a:pPr marL="7700">
              <a:spcBef>
                <a:spcPts val="161"/>
              </a:spcBef>
              <a:tabLst>
                <a:tab pos="1309472" algn="l"/>
              </a:tabLst>
            </a:pPr>
            <a:r>
              <a:rPr lang="en-CA" dirty="0"/>
              <a:t>Info-Tech Research Group   |   </a:t>
            </a:r>
            <a:fld id="{81D60167-4931-47E6-BA6A-407CBD079E47}" type="slidenum">
              <a:rPr smtClean="0">
                <a:cs typeface="Arial" panose="020B0604020202020204" pitchFamily="34" charset="0"/>
              </a:rPr>
              <a:pPr marL="7700">
                <a:spcBef>
                  <a:spcPts val="161"/>
                </a:spcBef>
                <a:tabLst>
                  <a:tab pos="1309472" algn="l"/>
                </a:tabLst>
              </a:pPr>
              <a:t>‹#›</a:t>
            </a:fld>
            <a:endParaRPr dirty="0">
              <a:cs typeface="Arial" panose="020B0604020202020204" pitchFamily="34" charset="0"/>
            </a:endParaRPr>
          </a:p>
        </p:txBody>
      </p:sp>
    </p:spTree>
    <p:extLst>
      <p:ext uri="{BB962C8B-B14F-4D97-AF65-F5344CB8AC3E}">
        <p14:creationId xmlns:p14="http://schemas.microsoft.com/office/powerpoint/2010/main" val="2728695516"/>
      </p:ext>
    </p:extLst>
  </p:cSld>
  <p:clrMap bg1="lt1" tx1="dk1" bg2="lt2" tx2="dk2" accent1="accent1" accent2="accent2" accent3="accent3" accent4="accent4" accent5="accent5" accent6="accent6" hlink="hlink" folHlink="folHlink"/>
  <p:sldLayoutIdLst>
    <p:sldLayoutId id="2147484114" r:id="rId1"/>
  </p:sldLayoutIdLst>
  <p:hf hdr="0" ftr="0" dt="0"/>
  <p:txStyles>
    <p:titleStyle>
      <a:lvl1pPr algn="l" defTabSz="914309" rtl="0" eaLnBrk="1" latinLnBrk="0" hangingPunct="1">
        <a:lnSpc>
          <a:spcPts val="4000"/>
        </a:lnSpc>
        <a:spcBef>
          <a:spcPct val="0"/>
        </a:spcBef>
        <a:buNone/>
        <a:defRPr sz="4000" b="0" i="0" kern="1200">
          <a:solidFill>
            <a:srgbClr val="717171"/>
          </a:solidFill>
          <a:latin typeface="Montserrat SemiBold" pitchFamily="2" charset="77"/>
          <a:ea typeface="+mj-ea"/>
          <a:cs typeface="Arial" panose="020B0604020202020204" pitchFamily="34" charset="0"/>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296">
          <p15:clr>
            <a:srgbClr val="F26B43"/>
          </p15:clr>
        </p15:guide>
        <p15:guide id="2" pos="3818">
          <p15:clr>
            <a:srgbClr val="F26B43"/>
          </p15:clr>
        </p15:guide>
        <p15:guide id="3" pos="3909">
          <p15:clr>
            <a:srgbClr val="F26B43"/>
          </p15:clr>
        </p15:guide>
        <p15:guide id="4" pos="4430">
          <p15:clr>
            <a:srgbClr val="F26B43"/>
          </p15:clr>
        </p15:guide>
        <p15:guide id="5" pos="3205">
          <p15:clr>
            <a:srgbClr val="F26B43"/>
          </p15:clr>
        </p15:guide>
        <p15:guide id="6" pos="2684">
          <p15:clr>
            <a:srgbClr val="F26B43"/>
          </p15:clr>
        </p15:guide>
        <p15:guide id="7" pos="2593">
          <p15:clr>
            <a:srgbClr val="F26B43"/>
          </p15:clr>
        </p15:guide>
        <p15:guide id="8" pos="2071">
          <p15:clr>
            <a:srgbClr val="F26B43"/>
          </p15:clr>
        </p15:guide>
        <p15:guide id="9" pos="4521">
          <p15:clr>
            <a:srgbClr val="F26B43"/>
          </p15:clr>
        </p15:guide>
        <p15:guide id="10" pos="5043">
          <p15:clr>
            <a:srgbClr val="F26B43"/>
          </p15:clr>
        </p15:guide>
        <p15:guide id="11" pos="5133">
          <p15:clr>
            <a:srgbClr val="F26B43"/>
          </p15:clr>
        </p15:guide>
        <p15:guide id="12" pos="5655">
          <p15:clr>
            <a:srgbClr val="F26B43"/>
          </p15:clr>
        </p15:guide>
        <p15:guide id="13" pos="5746">
          <p15:clr>
            <a:srgbClr val="F26B43"/>
          </p15:clr>
        </p15:guide>
        <p15:guide id="14" pos="6267">
          <p15:clr>
            <a:srgbClr val="F26B43"/>
          </p15:clr>
        </p15:guide>
        <p15:guide id="15" pos="6358">
          <p15:clr>
            <a:srgbClr val="F26B43"/>
          </p15:clr>
        </p15:guide>
        <p15:guide id="16" pos="6880">
          <p15:clr>
            <a:srgbClr val="F26B43"/>
          </p15:clr>
        </p15:guide>
        <p15:guide id="17" pos="6970">
          <p15:clr>
            <a:srgbClr val="F26B43"/>
          </p15:clr>
        </p15:guide>
        <p15:guide id="18" pos="7492">
          <p15:clr>
            <a:srgbClr val="F26B43"/>
          </p15:clr>
        </p15:guide>
        <p15:guide id="19" pos="1981">
          <p15:clr>
            <a:srgbClr val="F26B43"/>
          </p15:clr>
        </p15:guide>
        <p15:guide id="20" pos="1459">
          <p15:clr>
            <a:srgbClr val="F26B43"/>
          </p15:clr>
        </p15:guide>
        <p15:guide id="21" pos="1368">
          <p15:clr>
            <a:srgbClr val="F26B43"/>
          </p15:clr>
        </p15:guide>
        <p15:guide id="22" pos="847">
          <p15:clr>
            <a:srgbClr val="F26B43"/>
          </p15:clr>
        </p15:guide>
        <p15:guide id="23" pos="756">
          <p15:clr>
            <a:srgbClr val="F26B43"/>
          </p15:clr>
        </p15:guide>
        <p15:guide id="24" pos="234">
          <p15:clr>
            <a:srgbClr val="F26B43"/>
          </p15:clr>
        </p15:guide>
        <p15:guide id="25" orient="horz" pos="57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object 40">
            <a:extLst>
              <a:ext uri="{FF2B5EF4-FFF2-40B4-BE49-F238E27FC236}">
                <a16:creationId xmlns:a16="http://schemas.microsoft.com/office/drawing/2014/main" id="{CAA2DC47-C07C-8841-8398-880188265DC9}"/>
              </a:ext>
            </a:extLst>
          </p:cNvPr>
          <p:cNvSpPr txBox="1"/>
          <p:nvPr userDrawn="1"/>
        </p:nvSpPr>
        <p:spPr>
          <a:xfrm>
            <a:off x="5965031" y="6040551"/>
            <a:ext cx="3221785" cy="502469"/>
          </a:xfrm>
          <a:prstGeom prst="rect">
            <a:avLst/>
          </a:prstGeom>
        </p:spPr>
        <p:txBody>
          <a:bodyPr vert="horz" wrap="square" lIns="0" tIns="2310" rIns="0" bIns="0" rtlCol="0">
            <a:noAutofit/>
          </a:bodyPr>
          <a:lstStyle/>
          <a:p>
            <a:pPr marL="7701" marR="3081" indent="33886" algn="r">
              <a:lnSpc>
                <a:spcPts val="958"/>
              </a:lnSpc>
              <a:spcBef>
                <a:spcPts val="18"/>
              </a:spcBef>
            </a:pPr>
            <a:r>
              <a:rPr sz="788" b="0" i="0" spc="-6" dirty="0">
                <a:solidFill>
                  <a:schemeClr val="tx1"/>
                </a:solidFill>
                <a:latin typeface="Roboto Condensed Light" panose="02000000000000000000" pitchFamily="2" charset="0"/>
                <a:ea typeface="Roboto Condensed Light" panose="02000000000000000000" pitchFamily="2" charset="0"/>
                <a:cs typeface="Arial"/>
              </a:rPr>
              <a:t>Info-Tech </a:t>
            </a:r>
            <a:r>
              <a:rPr sz="788" b="0" i="0" spc="3" dirty="0">
                <a:solidFill>
                  <a:schemeClr val="tx1"/>
                </a:solidFill>
                <a:latin typeface="Roboto Condensed Light" panose="02000000000000000000" pitchFamily="2" charset="0"/>
                <a:ea typeface="Roboto Condensed Light" panose="02000000000000000000" pitchFamily="2" charset="0"/>
                <a:cs typeface="Arial"/>
              </a:rPr>
              <a:t>Research </a:t>
            </a:r>
            <a:r>
              <a:rPr sz="788" b="0" i="0" spc="6" dirty="0">
                <a:solidFill>
                  <a:schemeClr val="tx1"/>
                </a:solidFill>
                <a:latin typeface="Roboto Condensed Light" panose="02000000000000000000" pitchFamily="2" charset="0"/>
                <a:ea typeface="Roboto Condensed Light" panose="02000000000000000000" pitchFamily="2" charset="0"/>
                <a:cs typeface="Arial"/>
              </a:rPr>
              <a:t>Group </a:t>
            </a:r>
            <a:r>
              <a:rPr sz="788" b="0" i="0" spc="3" dirty="0">
                <a:solidFill>
                  <a:schemeClr val="tx1"/>
                </a:solidFill>
                <a:latin typeface="Roboto Condensed Light" panose="02000000000000000000" pitchFamily="2" charset="0"/>
                <a:ea typeface="Roboto Condensed Light" panose="02000000000000000000" pitchFamily="2" charset="0"/>
                <a:cs typeface="Arial"/>
              </a:rPr>
              <a:t>Inc. </a:t>
            </a:r>
            <a:r>
              <a:rPr sz="788" b="0" i="0" dirty="0">
                <a:solidFill>
                  <a:schemeClr val="tx1"/>
                </a:solidFill>
                <a:latin typeface="Roboto Condensed Light" panose="02000000000000000000" pitchFamily="2" charset="0"/>
                <a:ea typeface="Roboto Condensed Light" panose="02000000000000000000" pitchFamily="2" charset="0"/>
                <a:cs typeface="Arial"/>
              </a:rPr>
              <a:t>is </a:t>
            </a:r>
            <a:r>
              <a:rPr sz="788" b="0" i="0" spc="6" dirty="0">
                <a:solidFill>
                  <a:schemeClr val="tx1"/>
                </a:solidFill>
                <a:latin typeface="Roboto Condensed Light" panose="02000000000000000000" pitchFamily="2" charset="0"/>
                <a:ea typeface="Roboto Condensed Light" panose="02000000000000000000" pitchFamily="2" charset="0"/>
                <a:cs typeface="Arial"/>
              </a:rPr>
              <a:t>a </a:t>
            </a:r>
            <a:r>
              <a:rPr sz="788" b="0" i="0" dirty="0">
                <a:solidFill>
                  <a:schemeClr val="tx1"/>
                </a:solidFill>
                <a:latin typeface="Roboto Condensed Light" panose="02000000000000000000" pitchFamily="2" charset="0"/>
                <a:ea typeface="Roboto Condensed Light" panose="02000000000000000000" pitchFamily="2" charset="0"/>
                <a:cs typeface="Arial"/>
              </a:rPr>
              <a:t>global leader </a:t>
            </a:r>
            <a:r>
              <a:rPr sz="788" b="0" i="0" spc="3" dirty="0">
                <a:solidFill>
                  <a:schemeClr val="tx1"/>
                </a:solidFill>
                <a:latin typeface="Roboto Condensed Light" panose="02000000000000000000" pitchFamily="2" charset="0"/>
                <a:ea typeface="Roboto Condensed Light" panose="02000000000000000000" pitchFamily="2" charset="0"/>
                <a:cs typeface="Arial"/>
              </a:rPr>
              <a:t>in </a:t>
            </a:r>
            <a:r>
              <a:rPr sz="788" b="0" i="0" dirty="0">
                <a:solidFill>
                  <a:schemeClr val="tx1"/>
                </a:solidFill>
                <a:latin typeface="Roboto Condensed Light" panose="02000000000000000000" pitchFamily="2" charset="0"/>
                <a:ea typeface="Roboto Condensed Light" panose="02000000000000000000" pitchFamily="2" charset="0"/>
                <a:cs typeface="Arial"/>
              </a:rPr>
              <a:t>providing </a:t>
            </a:r>
            <a:r>
              <a:rPr sz="788" b="0" i="0" spc="3" dirty="0">
                <a:solidFill>
                  <a:schemeClr val="tx1"/>
                </a:solidFill>
                <a:latin typeface="Roboto Condensed Light" panose="02000000000000000000" pitchFamily="2" charset="0"/>
                <a:ea typeface="Roboto Condensed Light" panose="02000000000000000000" pitchFamily="2" charset="0"/>
                <a:cs typeface="Arial"/>
              </a:rPr>
              <a:t>IT research</a:t>
            </a:r>
            <a:r>
              <a:rPr sz="788" b="0" i="0" spc="64" dirty="0">
                <a:solidFill>
                  <a:schemeClr val="tx1"/>
                </a:solidFill>
                <a:latin typeface="Roboto Condensed Light" panose="02000000000000000000" pitchFamily="2" charset="0"/>
                <a:ea typeface="Roboto Condensed Light" panose="02000000000000000000" pitchFamily="2" charset="0"/>
                <a:cs typeface="Arial"/>
              </a:rPr>
              <a:t> </a:t>
            </a:r>
            <a:r>
              <a:rPr sz="788" b="0" i="0" spc="3" dirty="0">
                <a:solidFill>
                  <a:schemeClr val="tx1"/>
                </a:solidFill>
                <a:latin typeface="Roboto Condensed Light" panose="02000000000000000000" pitchFamily="2" charset="0"/>
                <a:ea typeface="Roboto Condensed Light" panose="02000000000000000000" pitchFamily="2" charset="0"/>
                <a:cs typeface="Arial"/>
              </a:rPr>
              <a:t>and</a:t>
            </a:r>
            <a:r>
              <a:rPr sz="788" b="0" i="0" spc="9" dirty="0">
                <a:solidFill>
                  <a:schemeClr val="tx1"/>
                </a:solidFill>
                <a:latin typeface="Roboto Condensed Light" panose="02000000000000000000" pitchFamily="2" charset="0"/>
                <a:ea typeface="Roboto Condensed Light" panose="02000000000000000000" pitchFamily="2" charset="0"/>
                <a:cs typeface="Arial"/>
              </a:rPr>
              <a:t> </a:t>
            </a:r>
            <a:r>
              <a:rPr sz="788" b="0" i="0" dirty="0">
                <a:solidFill>
                  <a:schemeClr val="tx1"/>
                </a:solidFill>
                <a:latin typeface="Roboto Condensed Light" panose="02000000000000000000" pitchFamily="2" charset="0"/>
                <a:ea typeface="Roboto Condensed Light" panose="02000000000000000000" pitchFamily="2" charset="0"/>
                <a:cs typeface="Arial"/>
              </a:rPr>
              <a:t>advice. </a:t>
            </a:r>
            <a:r>
              <a:rPr sz="788" b="0" i="0" spc="-6" dirty="0">
                <a:solidFill>
                  <a:schemeClr val="tx1"/>
                </a:solidFill>
                <a:latin typeface="Roboto Condensed Light" panose="02000000000000000000" pitchFamily="2" charset="0"/>
                <a:ea typeface="Roboto Condensed Light" panose="02000000000000000000" pitchFamily="2" charset="0"/>
                <a:cs typeface="Arial"/>
              </a:rPr>
              <a:t>Info-Tech’s </a:t>
            </a:r>
            <a:r>
              <a:rPr sz="788" b="0" i="0" dirty="0">
                <a:solidFill>
                  <a:schemeClr val="tx1"/>
                </a:solidFill>
                <a:latin typeface="Roboto Condensed Light" panose="02000000000000000000" pitchFamily="2" charset="0"/>
                <a:ea typeface="Roboto Condensed Light" panose="02000000000000000000" pitchFamily="2" charset="0"/>
                <a:cs typeface="Arial"/>
              </a:rPr>
              <a:t>products </a:t>
            </a:r>
            <a:r>
              <a:rPr sz="788" b="0" i="0" spc="3" dirty="0">
                <a:solidFill>
                  <a:schemeClr val="tx1"/>
                </a:solidFill>
                <a:latin typeface="Roboto Condensed Light" panose="02000000000000000000" pitchFamily="2" charset="0"/>
                <a:ea typeface="Roboto Condensed Light" panose="02000000000000000000" pitchFamily="2" charset="0"/>
                <a:cs typeface="Arial"/>
              </a:rPr>
              <a:t>and services </a:t>
            </a:r>
            <a:r>
              <a:rPr sz="788" b="0" i="0" spc="6" dirty="0">
                <a:solidFill>
                  <a:schemeClr val="tx1"/>
                </a:solidFill>
                <a:latin typeface="Roboto Condensed Light" panose="02000000000000000000" pitchFamily="2" charset="0"/>
                <a:ea typeface="Roboto Condensed Light" panose="02000000000000000000" pitchFamily="2" charset="0"/>
                <a:cs typeface="Arial"/>
              </a:rPr>
              <a:t>combine </a:t>
            </a:r>
            <a:r>
              <a:rPr sz="788" b="0" i="0" dirty="0">
                <a:solidFill>
                  <a:schemeClr val="tx1"/>
                </a:solidFill>
                <a:latin typeface="Roboto Condensed Light" panose="02000000000000000000" pitchFamily="2" charset="0"/>
                <a:ea typeface="Roboto Condensed Light" panose="02000000000000000000" pitchFamily="2" charset="0"/>
                <a:cs typeface="Arial"/>
              </a:rPr>
              <a:t>actionable insight </a:t>
            </a:r>
            <a:r>
              <a:rPr sz="788" b="0" i="0" spc="3" dirty="0">
                <a:solidFill>
                  <a:schemeClr val="tx1"/>
                </a:solidFill>
                <a:latin typeface="Roboto Condensed Light" panose="02000000000000000000" pitchFamily="2" charset="0"/>
                <a:ea typeface="Roboto Condensed Light" panose="02000000000000000000" pitchFamily="2" charset="0"/>
                <a:cs typeface="Arial"/>
              </a:rPr>
              <a:t>and relevant</a:t>
            </a:r>
            <a:r>
              <a:rPr sz="788" b="0" i="0" spc="76" dirty="0">
                <a:solidFill>
                  <a:schemeClr val="tx1"/>
                </a:solidFill>
                <a:latin typeface="Roboto Condensed Light" panose="02000000000000000000" pitchFamily="2" charset="0"/>
                <a:ea typeface="Roboto Condensed Light" panose="02000000000000000000" pitchFamily="2" charset="0"/>
                <a:cs typeface="Arial"/>
              </a:rPr>
              <a:t> </a:t>
            </a:r>
            <a:r>
              <a:rPr sz="788" b="0" i="0" spc="3" dirty="0">
                <a:solidFill>
                  <a:schemeClr val="tx1"/>
                </a:solidFill>
                <a:latin typeface="Roboto Condensed Light" panose="02000000000000000000" pitchFamily="2" charset="0"/>
                <a:ea typeface="Roboto Condensed Light" panose="02000000000000000000" pitchFamily="2" charset="0"/>
                <a:cs typeface="Arial"/>
              </a:rPr>
              <a:t>advice</a:t>
            </a:r>
            <a:r>
              <a:rPr sz="788" b="0" i="0" spc="12" dirty="0">
                <a:solidFill>
                  <a:schemeClr val="tx1"/>
                </a:solidFill>
                <a:latin typeface="Roboto Condensed Light" panose="02000000000000000000" pitchFamily="2" charset="0"/>
                <a:ea typeface="Roboto Condensed Light" panose="02000000000000000000" pitchFamily="2" charset="0"/>
                <a:cs typeface="Arial"/>
              </a:rPr>
              <a:t> </a:t>
            </a:r>
            <a:r>
              <a:rPr sz="788" b="0" i="0" dirty="0">
                <a:solidFill>
                  <a:schemeClr val="tx1"/>
                </a:solidFill>
                <a:latin typeface="Roboto Condensed Light" panose="02000000000000000000" pitchFamily="2" charset="0"/>
                <a:ea typeface="Roboto Condensed Light" panose="02000000000000000000" pitchFamily="2" charset="0"/>
                <a:cs typeface="Arial"/>
              </a:rPr>
              <a:t>with </a:t>
            </a:r>
            <a:r>
              <a:rPr sz="788" b="0" i="0" spc="3" dirty="0">
                <a:solidFill>
                  <a:schemeClr val="tx1"/>
                </a:solidFill>
                <a:latin typeface="Roboto Condensed Light" panose="02000000000000000000" pitchFamily="2" charset="0"/>
                <a:ea typeface="Roboto Condensed Light" panose="02000000000000000000" pitchFamily="2" charset="0"/>
                <a:cs typeface="Arial"/>
              </a:rPr>
              <a:t>ready-to-use tools and templates that cover the full spectrum of IT</a:t>
            </a:r>
            <a:r>
              <a:rPr sz="788" b="0" i="0" spc="73" dirty="0">
                <a:solidFill>
                  <a:schemeClr val="tx1"/>
                </a:solidFill>
                <a:latin typeface="Roboto Condensed Light" panose="02000000000000000000" pitchFamily="2" charset="0"/>
                <a:ea typeface="Roboto Condensed Light" panose="02000000000000000000" pitchFamily="2" charset="0"/>
                <a:cs typeface="Arial"/>
              </a:rPr>
              <a:t> </a:t>
            </a:r>
            <a:r>
              <a:rPr sz="788" b="0" i="0" spc="3" dirty="0">
                <a:solidFill>
                  <a:schemeClr val="tx1"/>
                </a:solidFill>
                <a:latin typeface="Roboto Condensed Light" panose="02000000000000000000" pitchFamily="2" charset="0"/>
                <a:ea typeface="Roboto Condensed Light" panose="02000000000000000000" pitchFamily="2" charset="0"/>
                <a:cs typeface="Arial"/>
              </a:rPr>
              <a:t>concerns.</a:t>
            </a:r>
            <a:endParaRPr sz="788" b="0" i="0" dirty="0">
              <a:solidFill>
                <a:schemeClr val="tx1"/>
              </a:solidFill>
              <a:latin typeface="Roboto Condensed Light" panose="02000000000000000000" pitchFamily="2" charset="0"/>
              <a:ea typeface="Roboto Condensed Light" panose="02000000000000000000" pitchFamily="2" charset="0"/>
              <a:cs typeface="Arial"/>
            </a:endParaRPr>
          </a:p>
          <a:p>
            <a:pPr marR="3851" algn="r">
              <a:lnSpc>
                <a:spcPts val="931"/>
              </a:lnSpc>
            </a:pPr>
            <a:r>
              <a:rPr sz="788" b="0" i="0" spc="6" dirty="0">
                <a:solidFill>
                  <a:schemeClr val="tx1"/>
                </a:solidFill>
                <a:latin typeface="Roboto Condensed Light" panose="02000000000000000000" pitchFamily="2" charset="0"/>
                <a:ea typeface="Roboto Condensed Light" panose="02000000000000000000" pitchFamily="2" charset="0"/>
                <a:cs typeface="Arial"/>
              </a:rPr>
              <a:t>© </a:t>
            </a:r>
            <a:r>
              <a:rPr sz="788" b="0" i="0" spc="3" dirty="0">
                <a:solidFill>
                  <a:schemeClr val="tx1"/>
                </a:solidFill>
                <a:latin typeface="Roboto Condensed Light" panose="02000000000000000000" pitchFamily="2" charset="0"/>
                <a:ea typeface="Roboto Condensed Light" panose="02000000000000000000" pitchFamily="2" charset="0"/>
                <a:cs typeface="Arial"/>
              </a:rPr>
              <a:t>1997-20</a:t>
            </a:r>
            <a:r>
              <a:rPr lang="en-US" sz="788" b="0" i="0" spc="3" dirty="0">
                <a:solidFill>
                  <a:schemeClr val="tx1"/>
                </a:solidFill>
                <a:latin typeface="Roboto Condensed Light" panose="02000000000000000000" pitchFamily="2" charset="0"/>
                <a:ea typeface="Roboto Condensed Light" panose="02000000000000000000" pitchFamily="2" charset="0"/>
                <a:cs typeface="Arial"/>
              </a:rPr>
              <a:t>23</a:t>
            </a:r>
            <a:r>
              <a:rPr sz="788" b="0" i="0" spc="3" dirty="0">
                <a:solidFill>
                  <a:schemeClr val="tx1"/>
                </a:solidFill>
                <a:latin typeface="Roboto Condensed Light" panose="02000000000000000000" pitchFamily="2" charset="0"/>
                <a:ea typeface="Roboto Condensed Light" panose="02000000000000000000" pitchFamily="2" charset="0"/>
                <a:cs typeface="Arial"/>
              </a:rPr>
              <a:t> </a:t>
            </a:r>
            <a:r>
              <a:rPr sz="788" b="0" i="0" spc="-6" dirty="0">
                <a:solidFill>
                  <a:schemeClr val="tx1"/>
                </a:solidFill>
                <a:latin typeface="Roboto Condensed Light" panose="02000000000000000000" pitchFamily="2" charset="0"/>
                <a:ea typeface="Roboto Condensed Light" panose="02000000000000000000" pitchFamily="2" charset="0"/>
                <a:cs typeface="Arial"/>
              </a:rPr>
              <a:t>Info-Tech </a:t>
            </a:r>
            <a:r>
              <a:rPr sz="788" b="0" i="0" spc="3" dirty="0">
                <a:solidFill>
                  <a:schemeClr val="tx1"/>
                </a:solidFill>
                <a:latin typeface="Roboto Condensed Light" panose="02000000000000000000" pitchFamily="2" charset="0"/>
                <a:ea typeface="Roboto Condensed Light" panose="02000000000000000000" pitchFamily="2" charset="0"/>
                <a:cs typeface="Arial"/>
              </a:rPr>
              <a:t>Research </a:t>
            </a:r>
            <a:r>
              <a:rPr sz="788" b="0" i="0" spc="6" dirty="0">
                <a:solidFill>
                  <a:schemeClr val="tx1"/>
                </a:solidFill>
                <a:latin typeface="Roboto Condensed Light" panose="02000000000000000000" pitchFamily="2" charset="0"/>
                <a:ea typeface="Roboto Condensed Light" panose="02000000000000000000" pitchFamily="2" charset="0"/>
                <a:cs typeface="Arial"/>
              </a:rPr>
              <a:t>Group</a:t>
            </a:r>
            <a:r>
              <a:rPr sz="788" b="0" i="0" spc="-27" dirty="0">
                <a:solidFill>
                  <a:schemeClr val="tx1"/>
                </a:solidFill>
                <a:latin typeface="Roboto Condensed Light" panose="02000000000000000000" pitchFamily="2" charset="0"/>
                <a:ea typeface="Roboto Condensed Light" panose="02000000000000000000" pitchFamily="2" charset="0"/>
                <a:cs typeface="Arial"/>
              </a:rPr>
              <a:t> </a:t>
            </a:r>
            <a:r>
              <a:rPr sz="788" b="0" i="0" spc="3" dirty="0">
                <a:solidFill>
                  <a:schemeClr val="tx1"/>
                </a:solidFill>
                <a:latin typeface="Roboto Condensed Light" panose="02000000000000000000" pitchFamily="2" charset="0"/>
                <a:ea typeface="Roboto Condensed Light" panose="02000000000000000000" pitchFamily="2" charset="0"/>
                <a:cs typeface="Arial"/>
              </a:rPr>
              <a:t>Inc.</a:t>
            </a:r>
            <a:endParaRPr sz="788" b="0" i="0" dirty="0">
              <a:solidFill>
                <a:schemeClr val="tx1"/>
              </a:solidFill>
              <a:latin typeface="Roboto Condensed Light" panose="02000000000000000000" pitchFamily="2" charset="0"/>
              <a:ea typeface="Roboto Condensed Light" panose="02000000000000000000" pitchFamily="2" charset="0"/>
              <a:cs typeface="Arial"/>
            </a:endParaRPr>
          </a:p>
        </p:txBody>
      </p:sp>
      <p:pic>
        <p:nvPicPr>
          <p:cNvPr id="6" name="Picture 5">
            <a:extLst>
              <a:ext uri="{FF2B5EF4-FFF2-40B4-BE49-F238E27FC236}">
                <a16:creationId xmlns:a16="http://schemas.microsoft.com/office/drawing/2014/main" id="{E9D10E23-5B6C-0E46-8E09-10A336299F8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51943" y="6057692"/>
            <a:ext cx="2341433" cy="466933"/>
          </a:xfrm>
          <a:prstGeom prst="rect">
            <a:avLst/>
          </a:prstGeom>
        </p:spPr>
      </p:pic>
    </p:spTree>
    <p:extLst>
      <p:ext uri="{BB962C8B-B14F-4D97-AF65-F5344CB8AC3E}">
        <p14:creationId xmlns:p14="http://schemas.microsoft.com/office/powerpoint/2010/main" val="200115512"/>
      </p:ext>
    </p:extLst>
  </p:cSld>
  <p:clrMap bg1="lt1" tx1="dk1" bg2="lt2" tx2="dk2" accent1="accent1" accent2="accent2" accent3="accent3" accent4="accent4" accent5="accent5" accent6="accent6" hlink="hlink" folHlink="folHlink"/>
  <p:sldLayoutIdLst>
    <p:sldLayoutId id="2147484115" r:id="rId1"/>
  </p:sldLayoutIdLst>
  <p:hf hdr="0" ftr="0" dt="0"/>
  <p:txStyles>
    <p:titleStyle>
      <a:lvl1pPr>
        <a:defRPr>
          <a:latin typeface="+mj-lt"/>
          <a:ea typeface="+mj-ea"/>
          <a:cs typeface="+mj-cs"/>
        </a:defRPr>
      </a:lvl1pPr>
    </p:titleStyle>
    <p:body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extLst>
    <p:ext uri="{27BBF7A9-308A-43DC-89C8-2F10F3537804}">
      <p15:sldGuideLst xmlns:p15="http://schemas.microsoft.com/office/powerpoint/2012/main">
        <p15:guide id="1" orient="horz" pos="4110">
          <p15:clr>
            <a:srgbClr val="F26B43"/>
          </p15:clr>
        </p15:guide>
        <p15:guide id="2" pos="3840">
          <p15:clr>
            <a:srgbClr val="F26B43"/>
          </p15:clr>
        </p15:guide>
        <p15:guide id="3" orient="horz" pos="381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lumMod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4784488"/>
      </p:ext>
    </p:extLst>
  </p:cSld>
  <p:clrMap bg1="lt1" tx1="dk1" bg2="lt2" tx2="dk2" accent1="accent1" accent2="accent2" accent3="accent3" accent4="accent4" accent5="accent5" accent6="accent6" hlink="hlink" folHlink="folHlink"/>
  <p:sldLayoutIdLst>
    <p:sldLayoutId id="2147483802" r:id="rId1"/>
  </p:sldLayoutIdLst>
  <p:hf hdr="0" ftr="0" dt="0"/>
  <p:txStyles>
    <p:titleStyle>
      <a:lvl1pPr>
        <a:defRPr>
          <a:latin typeface="+mj-lt"/>
          <a:ea typeface="+mj-ea"/>
          <a:cs typeface="+mj-cs"/>
        </a:defRPr>
      </a:lvl1pPr>
    </p:titleStyle>
    <p:body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extLst>
    <p:ext uri="{27BBF7A9-308A-43DC-89C8-2F10F3537804}">
      <p15:sldGuideLst xmlns:p15="http://schemas.microsoft.com/office/powerpoint/2012/main">
        <p15:guide id="1" orient="horz" pos="4110">
          <p15:clr>
            <a:srgbClr val="F26B43"/>
          </p15:clr>
        </p15:guide>
        <p15:guide id="2" pos="3840">
          <p15:clr>
            <a:srgbClr val="F26B43"/>
          </p15:clr>
        </p15:guide>
        <p15:guide id="3" orient="horz" pos="381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201997"/>
      </p:ext>
    </p:extLst>
  </p:cSld>
  <p:clrMap bg1="lt1" tx1="dk1" bg2="lt2" tx2="dk2" accent1="accent1" accent2="accent2" accent3="accent3" accent4="accent4" accent5="accent5" accent6="accent6" hlink="hlink" folHlink="folHlink"/>
  <p:sldLayoutIdLst>
    <p:sldLayoutId id="2147483809" r:id="rId1"/>
  </p:sldLayoutIdLst>
  <p:hf hdr="0" ftr="0" dt="0"/>
  <p:txStyles>
    <p:titleStyle>
      <a:lvl1pPr>
        <a:defRPr>
          <a:latin typeface="+mj-lt"/>
          <a:ea typeface="+mj-ea"/>
          <a:cs typeface="+mj-cs"/>
        </a:defRPr>
      </a:lvl1pPr>
    </p:titleStyle>
    <p:body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extLst>
    <p:ext uri="{27BBF7A9-308A-43DC-89C8-2F10F3537804}">
      <p15:sldGuideLst xmlns:p15="http://schemas.microsoft.com/office/powerpoint/2012/main">
        <p15:guide id="1" orient="horz" pos="4110">
          <p15:clr>
            <a:srgbClr val="F26B43"/>
          </p15:clr>
        </p15:guide>
        <p15:guide id="2" pos="3840">
          <p15:clr>
            <a:srgbClr val="F26B43"/>
          </p15:clr>
        </p15:guide>
        <p15:guide id="3" orient="horz" pos="3816">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9D2D98CA-E486-8443-9BF6-95C9C1E815D5}"/>
              </a:ext>
            </a:extLst>
          </p:cNvPr>
          <p:cNvSpPr>
            <a:spLocks noGrp="1"/>
          </p:cNvSpPr>
          <p:nvPr>
            <p:ph type="title"/>
          </p:nvPr>
        </p:nvSpPr>
        <p:spPr>
          <a:xfrm>
            <a:off x="354106" y="530021"/>
            <a:ext cx="5632357" cy="1130188"/>
          </a:xfrm>
          <a:prstGeom prst="rect">
            <a:avLst/>
          </a:prstGeom>
        </p:spPr>
        <p:txBody>
          <a:bodyPr vert="horz" lIns="0" tIns="0" rIns="0" bIns="0" rtlCol="0" anchor="t" anchorCtr="0">
            <a:noAutofit/>
          </a:bodyPr>
          <a:lstStyle/>
          <a:p>
            <a:r>
              <a:rPr lang="en-US"/>
              <a:t>Click to edit Master title style</a:t>
            </a:r>
          </a:p>
        </p:txBody>
      </p:sp>
      <p:sp>
        <p:nvSpPr>
          <p:cNvPr id="12" name="TextBox 11">
            <a:extLst>
              <a:ext uri="{FF2B5EF4-FFF2-40B4-BE49-F238E27FC236}">
                <a16:creationId xmlns:a16="http://schemas.microsoft.com/office/drawing/2014/main" id="{9A5610B7-08DB-7849-96D1-46BF1C785ED5}"/>
              </a:ext>
            </a:extLst>
          </p:cNvPr>
          <p:cNvSpPr txBox="1"/>
          <p:nvPr userDrawn="1"/>
        </p:nvSpPr>
        <p:spPr>
          <a:xfrm>
            <a:off x="8804021" y="6449568"/>
            <a:ext cx="3438335" cy="12311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00000"/>
              </a:lnSpc>
              <a:spcBef>
                <a:spcPts val="55"/>
              </a:spcBef>
              <a:spcAft>
                <a:spcPts val="0"/>
              </a:spcAft>
              <a:buClrTx/>
              <a:buSzTx/>
              <a:buFontTx/>
              <a:buNone/>
              <a:tabLst/>
              <a:defRPr/>
            </a:pPr>
            <a:r>
              <a:rPr lang="en-CA" sz="800" spc="-18" dirty="0">
                <a:solidFill>
                  <a:schemeClr val="tx1">
                    <a:lumMod val="50000"/>
                  </a:schemeClr>
                </a:solidFill>
                <a:latin typeface="Exo" panose="02000503000000000000" pitchFamily="2" charset="77"/>
              </a:rPr>
              <a:t>Info-</a:t>
            </a:r>
            <a:r>
              <a:rPr lang="en-CA" sz="800" spc="-103" dirty="0">
                <a:solidFill>
                  <a:schemeClr val="tx1">
                    <a:lumMod val="50000"/>
                  </a:schemeClr>
                </a:solidFill>
                <a:latin typeface="Exo" panose="02000503000000000000" pitchFamily="2" charset="77"/>
              </a:rPr>
              <a:t>T</a:t>
            </a:r>
            <a:r>
              <a:rPr lang="en-CA" sz="800" spc="-15" dirty="0">
                <a:solidFill>
                  <a:schemeClr val="tx1">
                    <a:lumMod val="50000"/>
                  </a:schemeClr>
                </a:solidFill>
                <a:latin typeface="Exo" panose="02000503000000000000" pitchFamily="2" charset="77"/>
              </a:rPr>
              <a:t>ec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Researc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Grou</a:t>
            </a:r>
            <a:r>
              <a:rPr lang="en-CA" sz="800" spc="6" dirty="0">
                <a:solidFill>
                  <a:schemeClr val="tx1">
                    <a:lumMod val="50000"/>
                  </a:schemeClr>
                </a:solidFill>
                <a:latin typeface="Exo" panose="02000503000000000000" pitchFamily="2" charset="77"/>
              </a:rPr>
              <a:t>p   |   </a:t>
            </a:r>
            <a:fld id="{81D60167-4931-47E6-BA6A-407CBD079E47}" type="slidenum">
              <a:rPr lang="en-CA" sz="800" spc="6" smtClean="0">
                <a:solidFill>
                  <a:schemeClr val="tx1">
                    <a:lumMod val="50000"/>
                  </a:schemeClr>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00000"/>
                </a:lnSpc>
                <a:spcBef>
                  <a:spcPts val="55"/>
                </a:spcBef>
                <a:spcAft>
                  <a:spcPts val="0"/>
                </a:spcAft>
                <a:buClrTx/>
                <a:buSzTx/>
                <a:buFontTx/>
                <a:buNone/>
                <a:tabLst/>
                <a:defRPr/>
              </a:pPr>
              <a:t>‹#›</a:t>
            </a:fld>
            <a:endParaRPr sz="800" spc="6" dirty="0">
              <a:solidFill>
                <a:schemeClr val="tx1">
                  <a:lumMod val="50000"/>
                </a:schemeClr>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3961882258"/>
      </p:ext>
    </p:extLst>
  </p:cSld>
  <p:clrMap bg1="lt1" tx1="dk1" bg2="lt2" tx2="dk2" accent1="accent1" accent2="accent2" accent3="accent3" accent4="accent4" accent5="accent5" accent6="accent6" hlink="hlink" folHlink="folHlink"/>
  <p:sldLayoutIdLst>
    <p:sldLayoutId id="2147483700" r:id="rId1"/>
    <p:sldLayoutId id="2147483718" r:id="rId2"/>
    <p:sldLayoutId id="2147483672" r:id="rId3"/>
    <p:sldLayoutId id="2147483677" r:id="rId4"/>
    <p:sldLayoutId id="2147483676" r:id="rId5"/>
    <p:sldLayoutId id="2147483669" r:id="rId6"/>
    <p:sldLayoutId id="2147483728" r:id="rId7"/>
    <p:sldLayoutId id="2147483729" r:id="rId8"/>
    <p:sldLayoutId id="2147483730" r:id="rId9"/>
    <p:sldLayoutId id="2147483731" r:id="rId10"/>
    <p:sldLayoutId id="2147483682" r:id="rId11"/>
    <p:sldLayoutId id="2147483732" r:id="rId12"/>
    <p:sldLayoutId id="2147483695" r:id="rId13"/>
    <p:sldLayoutId id="2147483686" r:id="rId14"/>
    <p:sldLayoutId id="2147483684" r:id="rId15"/>
    <p:sldLayoutId id="2147483739" r:id="rId16"/>
    <p:sldLayoutId id="2147483741" r:id="rId17"/>
    <p:sldLayoutId id="2147483708" r:id="rId18"/>
    <p:sldLayoutId id="2147483740" r:id="rId19"/>
    <p:sldLayoutId id="2147483736" r:id="rId20"/>
    <p:sldLayoutId id="2147483817" r:id="rId21"/>
    <p:sldLayoutId id="2147483819" r:id="rId22"/>
    <p:sldLayoutId id="2147483820" r:id="rId23"/>
    <p:sldLayoutId id="2147483877" r:id="rId24"/>
    <p:sldLayoutId id="2147483878" r:id="rId25"/>
    <p:sldLayoutId id="2147483895" r:id="rId26"/>
    <p:sldLayoutId id="2147483903" r:id="rId27"/>
  </p:sldLayoutIdLst>
  <p:hf hdr="0" ftr="0" dt="0"/>
  <p:txStyles>
    <p:titleStyle>
      <a:lvl1pPr algn="l" defTabSz="914400" rtl="0" eaLnBrk="1" latinLnBrk="0" hangingPunct="1">
        <a:lnSpc>
          <a:spcPct val="90000"/>
        </a:lnSpc>
        <a:spcBef>
          <a:spcPct val="0"/>
        </a:spcBef>
        <a:buNone/>
        <a:defRPr sz="4000" b="0" i="0" kern="1200">
          <a:solidFill>
            <a:srgbClr val="4A4A4A"/>
          </a:solidFill>
          <a:latin typeface="Montserrat SemiBold" pitchFamily="2" charset="77"/>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296" userDrawn="1">
          <p15:clr>
            <a:srgbClr val="F26B43"/>
          </p15:clr>
        </p15:guide>
        <p15:guide id="2" pos="3818" userDrawn="1">
          <p15:clr>
            <a:srgbClr val="F26B43"/>
          </p15:clr>
        </p15:guide>
        <p15:guide id="3" pos="3909" userDrawn="1">
          <p15:clr>
            <a:srgbClr val="F26B43"/>
          </p15:clr>
        </p15:guide>
        <p15:guide id="4" pos="4441" userDrawn="1">
          <p15:clr>
            <a:srgbClr val="F26B43"/>
          </p15:clr>
        </p15:guide>
        <p15:guide id="5" pos="3205" userDrawn="1">
          <p15:clr>
            <a:srgbClr val="F26B43"/>
          </p15:clr>
        </p15:guide>
        <p15:guide id="6" pos="2684" userDrawn="1">
          <p15:clr>
            <a:srgbClr val="F26B43"/>
          </p15:clr>
        </p15:guide>
        <p15:guide id="7" pos="2593" userDrawn="1">
          <p15:clr>
            <a:srgbClr val="F26B43"/>
          </p15:clr>
        </p15:guide>
        <p15:guide id="8" pos="2071" userDrawn="1">
          <p15:clr>
            <a:srgbClr val="F26B43"/>
          </p15:clr>
        </p15:guide>
        <p15:guide id="9" pos="4521" userDrawn="1">
          <p15:clr>
            <a:srgbClr val="F26B43"/>
          </p15:clr>
        </p15:guide>
        <p15:guide id="10" pos="5043" userDrawn="1">
          <p15:clr>
            <a:srgbClr val="F26B43"/>
          </p15:clr>
        </p15:guide>
        <p15:guide id="11" pos="5133" userDrawn="1">
          <p15:clr>
            <a:srgbClr val="F26B43"/>
          </p15:clr>
        </p15:guide>
        <p15:guide id="12" pos="5655" userDrawn="1">
          <p15:clr>
            <a:srgbClr val="F26B43"/>
          </p15:clr>
        </p15:guide>
        <p15:guide id="13" pos="5737" userDrawn="1">
          <p15:clr>
            <a:srgbClr val="F26B43"/>
          </p15:clr>
        </p15:guide>
        <p15:guide id="14" pos="6265" userDrawn="1">
          <p15:clr>
            <a:srgbClr val="F26B43"/>
          </p15:clr>
        </p15:guide>
        <p15:guide id="15" pos="6358" userDrawn="1">
          <p15:clr>
            <a:srgbClr val="F26B43"/>
          </p15:clr>
        </p15:guide>
        <p15:guide id="16" pos="6880" userDrawn="1">
          <p15:clr>
            <a:srgbClr val="F26B43"/>
          </p15:clr>
        </p15:guide>
        <p15:guide id="17" pos="6970" userDrawn="1">
          <p15:clr>
            <a:srgbClr val="F26B43"/>
          </p15:clr>
        </p15:guide>
        <p15:guide id="18" pos="7492" userDrawn="1">
          <p15:clr>
            <a:srgbClr val="F26B43"/>
          </p15:clr>
        </p15:guide>
        <p15:guide id="19" pos="1981" userDrawn="1">
          <p15:clr>
            <a:srgbClr val="F26B43"/>
          </p15:clr>
        </p15:guide>
        <p15:guide id="20" pos="1459" userDrawn="1">
          <p15:clr>
            <a:srgbClr val="F26B43"/>
          </p15:clr>
        </p15:guide>
        <p15:guide id="21" pos="1368" userDrawn="1">
          <p15:clr>
            <a:srgbClr val="F26B43"/>
          </p15:clr>
        </p15:guide>
        <p15:guide id="22" pos="847" userDrawn="1">
          <p15:clr>
            <a:srgbClr val="F26B43"/>
          </p15:clr>
        </p15:guide>
        <p15:guide id="23" pos="756" userDrawn="1">
          <p15:clr>
            <a:srgbClr val="F26B43"/>
          </p15:clr>
        </p15:guide>
        <p15:guide id="24" pos="234" userDrawn="1">
          <p15:clr>
            <a:srgbClr val="F26B43"/>
          </p15:clr>
        </p15:guide>
        <p15:guide id="25" orient="horz" pos="600"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9D2D98CA-E486-8443-9BF6-95C9C1E815D5}"/>
              </a:ext>
            </a:extLst>
          </p:cNvPr>
          <p:cNvSpPr>
            <a:spLocks noGrp="1"/>
          </p:cNvSpPr>
          <p:nvPr>
            <p:ph type="title"/>
          </p:nvPr>
        </p:nvSpPr>
        <p:spPr>
          <a:xfrm>
            <a:off x="354107" y="530021"/>
            <a:ext cx="5632357" cy="1130188"/>
          </a:xfrm>
          <a:prstGeom prst="rect">
            <a:avLst/>
          </a:prstGeom>
        </p:spPr>
        <p:txBody>
          <a:bodyPr vert="horz" lIns="0" tIns="0" rIns="0" bIns="0" rtlCol="0" anchor="t" anchorCtr="0">
            <a:noAutofit/>
          </a:bodyPr>
          <a:lstStyle/>
          <a:p>
            <a:r>
              <a:rPr lang="en-US"/>
              <a:t>Click to edit Master title style</a:t>
            </a:r>
          </a:p>
        </p:txBody>
      </p:sp>
      <p:sp>
        <p:nvSpPr>
          <p:cNvPr id="12" name="TextBox 11">
            <a:extLst>
              <a:ext uri="{FF2B5EF4-FFF2-40B4-BE49-F238E27FC236}">
                <a16:creationId xmlns:a16="http://schemas.microsoft.com/office/drawing/2014/main" id="{9A5610B7-08DB-7849-96D1-46BF1C785ED5}"/>
              </a:ext>
            </a:extLst>
          </p:cNvPr>
          <p:cNvSpPr txBox="1"/>
          <p:nvPr userDrawn="1"/>
        </p:nvSpPr>
        <p:spPr>
          <a:xfrm>
            <a:off x="8804022" y="6449570"/>
            <a:ext cx="3438335" cy="123111"/>
          </a:xfrm>
          <a:prstGeom prst="rect">
            <a:avLst/>
          </a:prstGeom>
        </p:spPr>
        <p:txBody>
          <a:bodyPr vert="horz" wrap="square" lIns="0" tIns="0" rIns="91428" bIns="0" rtlCol="0">
            <a:spAutoFit/>
          </a:bodyPr>
          <a:lstStyle/>
          <a:p>
            <a:pPr marL="7700" marR="242951" lvl="0" indent="0" algn="r" defTabSz="554437" rtl="0" eaLnBrk="1" fontAlgn="auto" latinLnBrk="0" hangingPunct="1">
              <a:lnSpc>
                <a:spcPct val="100000"/>
              </a:lnSpc>
              <a:spcBef>
                <a:spcPts val="55"/>
              </a:spcBef>
              <a:spcAft>
                <a:spcPts val="0"/>
              </a:spcAft>
              <a:buClrTx/>
              <a:buSzTx/>
              <a:buFontTx/>
              <a:buNone/>
              <a:tabLst/>
              <a:defRPr/>
            </a:pPr>
            <a:r>
              <a:rPr lang="en-CA" sz="800" spc="-18" dirty="0">
                <a:solidFill>
                  <a:schemeClr val="tx1">
                    <a:lumMod val="50000"/>
                  </a:schemeClr>
                </a:solidFill>
                <a:latin typeface="Exo" panose="02000503000000000000" pitchFamily="2" charset="77"/>
              </a:rPr>
              <a:t>Info-</a:t>
            </a:r>
            <a:r>
              <a:rPr lang="en-CA" sz="800" spc="-103" dirty="0">
                <a:solidFill>
                  <a:schemeClr val="tx1">
                    <a:lumMod val="50000"/>
                  </a:schemeClr>
                </a:solidFill>
                <a:latin typeface="Exo" panose="02000503000000000000" pitchFamily="2" charset="77"/>
              </a:rPr>
              <a:t>T</a:t>
            </a:r>
            <a:r>
              <a:rPr lang="en-CA" sz="800" spc="-15" dirty="0">
                <a:solidFill>
                  <a:schemeClr val="tx1">
                    <a:lumMod val="50000"/>
                  </a:schemeClr>
                </a:solidFill>
                <a:latin typeface="Exo" panose="02000503000000000000" pitchFamily="2" charset="77"/>
              </a:rPr>
              <a:t>ec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Researc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Grou</a:t>
            </a:r>
            <a:r>
              <a:rPr lang="en-CA" sz="800" spc="6" dirty="0">
                <a:solidFill>
                  <a:schemeClr val="tx1">
                    <a:lumMod val="50000"/>
                  </a:schemeClr>
                </a:solidFill>
                <a:latin typeface="Exo" panose="02000503000000000000" pitchFamily="2" charset="77"/>
              </a:rPr>
              <a:t>p   |   </a:t>
            </a:r>
            <a:fld id="{81D60167-4931-47E6-BA6A-407CBD079E47}" type="slidenum">
              <a:rPr lang="en-CA" sz="800" spc="6" smtClean="0">
                <a:solidFill>
                  <a:schemeClr val="tx1">
                    <a:lumMod val="50000"/>
                  </a:schemeClr>
                </a:solidFill>
                <a:latin typeface="Exo" panose="02000503000000000000" pitchFamily="2" charset="77"/>
                <a:cs typeface="Arial" panose="020B0604020202020204" pitchFamily="34" charset="0"/>
              </a:rPr>
              <a:pPr marL="7700" marR="242951" lvl="0" indent="0" algn="r" defTabSz="554437" rtl="0" eaLnBrk="1" fontAlgn="auto" latinLnBrk="0" hangingPunct="1">
                <a:lnSpc>
                  <a:spcPct val="100000"/>
                </a:lnSpc>
                <a:spcBef>
                  <a:spcPts val="55"/>
                </a:spcBef>
                <a:spcAft>
                  <a:spcPts val="0"/>
                </a:spcAft>
                <a:buClrTx/>
                <a:buSzTx/>
                <a:buFontTx/>
                <a:buNone/>
                <a:tabLst/>
                <a:defRPr/>
              </a:pPr>
              <a:t>‹#›</a:t>
            </a:fld>
            <a:endParaRPr sz="800" spc="6" dirty="0">
              <a:solidFill>
                <a:schemeClr val="tx1">
                  <a:lumMod val="50000"/>
                </a:schemeClr>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1437692353"/>
      </p:ext>
    </p:extLst>
  </p:cSld>
  <p:clrMap bg1="lt1" tx1="dk1" bg2="lt2" tx2="dk2" accent1="accent1" accent2="accent2" accent3="accent3" accent4="accent4" accent5="accent5" accent6="accent6" hlink="hlink" folHlink="folHlink"/>
  <p:sldLayoutIdLst>
    <p:sldLayoutId id="2147483811" r:id="rId1"/>
  </p:sldLayoutIdLst>
  <p:hf hdr="0" ftr="0" dt="0"/>
  <p:txStyles>
    <p:titleStyle>
      <a:lvl1pPr algn="l" defTabSz="914309" rtl="0" eaLnBrk="1" latinLnBrk="0" hangingPunct="1">
        <a:lnSpc>
          <a:spcPct val="90000"/>
        </a:lnSpc>
        <a:spcBef>
          <a:spcPct val="0"/>
        </a:spcBef>
        <a:buNone/>
        <a:defRPr sz="4000" b="0" i="0" kern="1200">
          <a:solidFill>
            <a:srgbClr val="4A4A4A"/>
          </a:solidFill>
          <a:latin typeface="Montserrat SemiBold" pitchFamily="2" charset="77"/>
          <a:ea typeface="+mj-ea"/>
          <a:cs typeface="Arial" panose="020B0604020202020204" pitchFamily="34" charset="0"/>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296">
          <p15:clr>
            <a:srgbClr val="F26B43"/>
          </p15:clr>
        </p15:guide>
        <p15:guide id="2" pos="3818">
          <p15:clr>
            <a:srgbClr val="F26B43"/>
          </p15:clr>
        </p15:guide>
        <p15:guide id="3" pos="3909">
          <p15:clr>
            <a:srgbClr val="F26B43"/>
          </p15:clr>
        </p15:guide>
        <p15:guide id="4" pos="4441">
          <p15:clr>
            <a:srgbClr val="F26B43"/>
          </p15:clr>
        </p15:guide>
        <p15:guide id="5" pos="3205">
          <p15:clr>
            <a:srgbClr val="F26B43"/>
          </p15:clr>
        </p15:guide>
        <p15:guide id="6" pos="2684">
          <p15:clr>
            <a:srgbClr val="F26B43"/>
          </p15:clr>
        </p15:guide>
        <p15:guide id="7" pos="2593">
          <p15:clr>
            <a:srgbClr val="F26B43"/>
          </p15:clr>
        </p15:guide>
        <p15:guide id="8" pos="2071">
          <p15:clr>
            <a:srgbClr val="F26B43"/>
          </p15:clr>
        </p15:guide>
        <p15:guide id="9" pos="4521">
          <p15:clr>
            <a:srgbClr val="F26B43"/>
          </p15:clr>
        </p15:guide>
        <p15:guide id="10" pos="5043">
          <p15:clr>
            <a:srgbClr val="F26B43"/>
          </p15:clr>
        </p15:guide>
        <p15:guide id="11" pos="5133">
          <p15:clr>
            <a:srgbClr val="F26B43"/>
          </p15:clr>
        </p15:guide>
        <p15:guide id="12" pos="5655">
          <p15:clr>
            <a:srgbClr val="F26B43"/>
          </p15:clr>
        </p15:guide>
        <p15:guide id="13" pos="5737">
          <p15:clr>
            <a:srgbClr val="F26B43"/>
          </p15:clr>
        </p15:guide>
        <p15:guide id="14" pos="6265">
          <p15:clr>
            <a:srgbClr val="F26B43"/>
          </p15:clr>
        </p15:guide>
        <p15:guide id="15" pos="6358">
          <p15:clr>
            <a:srgbClr val="F26B43"/>
          </p15:clr>
        </p15:guide>
        <p15:guide id="16" pos="6880">
          <p15:clr>
            <a:srgbClr val="F26B43"/>
          </p15:clr>
        </p15:guide>
        <p15:guide id="17" pos="6970">
          <p15:clr>
            <a:srgbClr val="F26B43"/>
          </p15:clr>
        </p15:guide>
        <p15:guide id="18" pos="7492">
          <p15:clr>
            <a:srgbClr val="F26B43"/>
          </p15:clr>
        </p15:guide>
        <p15:guide id="19" pos="1981">
          <p15:clr>
            <a:srgbClr val="F26B43"/>
          </p15:clr>
        </p15:guide>
        <p15:guide id="20" pos="1459">
          <p15:clr>
            <a:srgbClr val="F26B43"/>
          </p15:clr>
        </p15:guide>
        <p15:guide id="21" pos="1368">
          <p15:clr>
            <a:srgbClr val="F26B43"/>
          </p15:clr>
        </p15:guide>
        <p15:guide id="22" pos="847">
          <p15:clr>
            <a:srgbClr val="F26B43"/>
          </p15:clr>
        </p15:guide>
        <p15:guide id="23" pos="756">
          <p15:clr>
            <a:srgbClr val="F26B43"/>
          </p15:clr>
        </p15:guide>
        <p15:guide id="24" pos="234">
          <p15:clr>
            <a:srgbClr val="F26B43"/>
          </p15:clr>
        </p15:guide>
        <p15:guide id="25" orient="horz" pos="60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9D2D98CA-E486-8443-9BF6-95C9C1E815D5}"/>
              </a:ext>
            </a:extLst>
          </p:cNvPr>
          <p:cNvSpPr>
            <a:spLocks noGrp="1"/>
          </p:cNvSpPr>
          <p:nvPr>
            <p:ph type="title"/>
          </p:nvPr>
        </p:nvSpPr>
        <p:spPr>
          <a:xfrm>
            <a:off x="354108" y="530021"/>
            <a:ext cx="5632357" cy="1130188"/>
          </a:xfrm>
          <a:prstGeom prst="rect">
            <a:avLst/>
          </a:prstGeom>
        </p:spPr>
        <p:txBody>
          <a:bodyPr vert="horz" lIns="0" tIns="0" rIns="0" bIns="0" rtlCol="0" anchor="t" anchorCtr="0">
            <a:noAutofit/>
          </a:bodyPr>
          <a:lstStyle/>
          <a:p>
            <a:r>
              <a:rPr lang="en-US"/>
              <a:t>Click to edit Master title style</a:t>
            </a:r>
          </a:p>
        </p:txBody>
      </p:sp>
      <p:sp>
        <p:nvSpPr>
          <p:cNvPr id="12" name="TextBox 11">
            <a:extLst>
              <a:ext uri="{FF2B5EF4-FFF2-40B4-BE49-F238E27FC236}">
                <a16:creationId xmlns:a16="http://schemas.microsoft.com/office/drawing/2014/main" id="{9A5610B7-08DB-7849-96D1-46BF1C785ED5}"/>
              </a:ext>
            </a:extLst>
          </p:cNvPr>
          <p:cNvSpPr txBox="1"/>
          <p:nvPr userDrawn="1"/>
        </p:nvSpPr>
        <p:spPr>
          <a:xfrm>
            <a:off x="8804023" y="6449572"/>
            <a:ext cx="3438335" cy="123111"/>
          </a:xfrm>
          <a:prstGeom prst="rect">
            <a:avLst/>
          </a:prstGeom>
        </p:spPr>
        <p:txBody>
          <a:bodyPr vert="horz" wrap="square" lIns="0" tIns="0" rIns="91416" bIns="0" rtlCol="0">
            <a:spAutoFit/>
          </a:bodyPr>
          <a:lstStyle/>
          <a:p>
            <a:pPr marL="7699" marR="242927" lvl="0" indent="0" algn="r" defTabSz="554382" rtl="0" eaLnBrk="1" fontAlgn="auto" latinLnBrk="0" hangingPunct="1">
              <a:lnSpc>
                <a:spcPct val="100000"/>
              </a:lnSpc>
              <a:spcBef>
                <a:spcPts val="55"/>
              </a:spcBef>
              <a:spcAft>
                <a:spcPts val="0"/>
              </a:spcAft>
              <a:buClrTx/>
              <a:buSzTx/>
              <a:buFontTx/>
              <a:buNone/>
              <a:tabLst/>
              <a:defRPr/>
            </a:pPr>
            <a:r>
              <a:rPr lang="en-CA" sz="800" spc="-18" dirty="0">
                <a:solidFill>
                  <a:schemeClr val="tx1">
                    <a:lumMod val="50000"/>
                  </a:schemeClr>
                </a:solidFill>
                <a:latin typeface="Exo" panose="02000503000000000000" pitchFamily="2" charset="77"/>
              </a:rPr>
              <a:t>Info-</a:t>
            </a:r>
            <a:r>
              <a:rPr lang="en-CA" sz="800" spc="-103" dirty="0">
                <a:solidFill>
                  <a:schemeClr val="tx1">
                    <a:lumMod val="50000"/>
                  </a:schemeClr>
                </a:solidFill>
                <a:latin typeface="Exo" panose="02000503000000000000" pitchFamily="2" charset="77"/>
              </a:rPr>
              <a:t>T</a:t>
            </a:r>
            <a:r>
              <a:rPr lang="en-CA" sz="800" spc="-15" dirty="0">
                <a:solidFill>
                  <a:schemeClr val="tx1">
                    <a:lumMod val="50000"/>
                  </a:schemeClr>
                </a:solidFill>
                <a:latin typeface="Exo" panose="02000503000000000000" pitchFamily="2" charset="77"/>
              </a:rPr>
              <a:t>ec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Researc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Grou</a:t>
            </a:r>
            <a:r>
              <a:rPr lang="en-CA" sz="800" spc="6" dirty="0">
                <a:solidFill>
                  <a:schemeClr val="tx1">
                    <a:lumMod val="50000"/>
                  </a:schemeClr>
                </a:solidFill>
                <a:latin typeface="Exo" panose="02000503000000000000" pitchFamily="2" charset="77"/>
              </a:rPr>
              <a:t>p   |   </a:t>
            </a:r>
            <a:fld id="{81D60167-4931-47E6-BA6A-407CBD079E47}" type="slidenum">
              <a:rPr lang="en-CA" sz="800" spc="6" smtClean="0">
                <a:solidFill>
                  <a:schemeClr val="tx1">
                    <a:lumMod val="50000"/>
                  </a:schemeClr>
                </a:solidFill>
                <a:latin typeface="Exo" panose="02000503000000000000" pitchFamily="2" charset="77"/>
                <a:cs typeface="Arial" panose="020B0604020202020204" pitchFamily="34" charset="0"/>
              </a:rPr>
              <a:pPr marL="7699" marR="242927" lvl="0" indent="0" algn="r" defTabSz="554382" rtl="0" eaLnBrk="1" fontAlgn="auto" latinLnBrk="0" hangingPunct="1">
                <a:lnSpc>
                  <a:spcPct val="100000"/>
                </a:lnSpc>
                <a:spcBef>
                  <a:spcPts val="55"/>
                </a:spcBef>
                <a:spcAft>
                  <a:spcPts val="0"/>
                </a:spcAft>
                <a:buClrTx/>
                <a:buSzTx/>
                <a:buFontTx/>
                <a:buNone/>
                <a:tabLst/>
                <a:defRPr/>
              </a:pPr>
              <a:t>‹#›</a:t>
            </a:fld>
            <a:endParaRPr sz="800" spc="6" dirty="0">
              <a:solidFill>
                <a:schemeClr val="tx1">
                  <a:lumMod val="50000"/>
                </a:schemeClr>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1823758918"/>
      </p:ext>
    </p:extLst>
  </p:cSld>
  <p:clrMap bg1="lt1" tx1="dk1" bg2="lt2" tx2="dk2" accent1="accent1" accent2="accent2" accent3="accent3" accent4="accent4" accent5="accent5" accent6="accent6" hlink="hlink" folHlink="folHlink"/>
  <p:sldLayoutIdLst>
    <p:sldLayoutId id="2147483813" r:id="rId1"/>
  </p:sldLayoutIdLst>
  <p:hf hdr="0" ftr="0" dt="0"/>
  <p:txStyles>
    <p:titleStyle>
      <a:lvl1pPr algn="l" defTabSz="914218" rtl="0" eaLnBrk="1" latinLnBrk="0" hangingPunct="1">
        <a:lnSpc>
          <a:spcPct val="90000"/>
        </a:lnSpc>
        <a:spcBef>
          <a:spcPct val="0"/>
        </a:spcBef>
        <a:buNone/>
        <a:defRPr sz="4000" b="0" i="0" kern="1200">
          <a:solidFill>
            <a:srgbClr val="4A4A4A"/>
          </a:solidFill>
          <a:latin typeface="Montserrat SemiBold" pitchFamily="2" charset="77"/>
          <a:ea typeface="+mj-ea"/>
          <a:cs typeface="Arial" panose="020B0604020202020204" pitchFamily="34" charset="0"/>
        </a:defRPr>
      </a:lvl1pPr>
    </p:titleStyle>
    <p:bodyStyle>
      <a:lvl1pPr marL="228554" indent="-228554" algn="l" defTabSz="91421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62" indent="-228554" algn="l" defTabSz="91421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2" indent="-228554" algn="l" defTabSz="91421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8" indent="-228554" algn="l" defTabSz="9142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8" indent="-228554" algn="l" defTabSz="9142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2" indent="-228554" algn="l" defTabSz="9142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8" rtl="0" eaLnBrk="1" latinLnBrk="0" hangingPunct="1">
        <a:defRPr sz="1800" kern="1200">
          <a:solidFill>
            <a:schemeClr val="tx1"/>
          </a:solidFill>
          <a:latin typeface="+mn-lt"/>
          <a:ea typeface="+mn-ea"/>
          <a:cs typeface="+mn-cs"/>
        </a:defRPr>
      </a:lvl1pPr>
      <a:lvl2pPr marL="457108" algn="l" defTabSz="914218" rtl="0" eaLnBrk="1" latinLnBrk="0" hangingPunct="1">
        <a:defRPr sz="1800" kern="1200">
          <a:solidFill>
            <a:schemeClr val="tx1"/>
          </a:solidFill>
          <a:latin typeface="+mn-lt"/>
          <a:ea typeface="+mn-ea"/>
          <a:cs typeface="+mn-cs"/>
        </a:defRPr>
      </a:lvl2pPr>
      <a:lvl3pPr marL="914218" algn="l" defTabSz="914218" rtl="0" eaLnBrk="1" latinLnBrk="0" hangingPunct="1">
        <a:defRPr sz="1800" kern="1200">
          <a:solidFill>
            <a:schemeClr val="tx1"/>
          </a:solidFill>
          <a:latin typeface="+mn-lt"/>
          <a:ea typeface="+mn-ea"/>
          <a:cs typeface="+mn-cs"/>
        </a:defRPr>
      </a:lvl3pPr>
      <a:lvl4pPr marL="1371326" algn="l" defTabSz="914218" rtl="0" eaLnBrk="1" latinLnBrk="0" hangingPunct="1">
        <a:defRPr sz="1800" kern="1200">
          <a:solidFill>
            <a:schemeClr val="tx1"/>
          </a:solidFill>
          <a:latin typeface="+mn-lt"/>
          <a:ea typeface="+mn-ea"/>
          <a:cs typeface="+mn-cs"/>
        </a:defRPr>
      </a:lvl4pPr>
      <a:lvl5pPr marL="1828434" algn="l" defTabSz="914218" rtl="0" eaLnBrk="1" latinLnBrk="0" hangingPunct="1">
        <a:defRPr sz="1800" kern="1200">
          <a:solidFill>
            <a:schemeClr val="tx1"/>
          </a:solidFill>
          <a:latin typeface="+mn-lt"/>
          <a:ea typeface="+mn-ea"/>
          <a:cs typeface="+mn-cs"/>
        </a:defRPr>
      </a:lvl5pPr>
      <a:lvl6pPr marL="2285542" algn="l" defTabSz="914218" rtl="0" eaLnBrk="1" latinLnBrk="0" hangingPunct="1">
        <a:defRPr sz="1800" kern="1200">
          <a:solidFill>
            <a:schemeClr val="tx1"/>
          </a:solidFill>
          <a:latin typeface="+mn-lt"/>
          <a:ea typeface="+mn-ea"/>
          <a:cs typeface="+mn-cs"/>
        </a:defRPr>
      </a:lvl6pPr>
      <a:lvl7pPr marL="2742652" algn="l" defTabSz="914218" rtl="0" eaLnBrk="1" latinLnBrk="0" hangingPunct="1">
        <a:defRPr sz="1800" kern="1200">
          <a:solidFill>
            <a:schemeClr val="tx1"/>
          </a:solidFill>
          <a:latin typeface="+mn-lt"/>
          <a:ea typeface="+mn-ea"/>
          <a:cs typeface="+mn-cs"/>
        </a:defRPr>
      </a:lvl7pPr>
      <a:lvl8pPr marL="3199760" algn="l" defTabSz="914218" rtl="0" eaLnBrk="1" latinLnBrk="0" hangingPunct="1">
        <a:defRPr sz="1800" kern="1200">
          <a:solidFill>
            <a:schemeClr val="tx1"/>
          </a:solidFill>
          <a:latin typeface="+mn-lt"/>
          <a:ea typeface="+mn-ea"/>
          <a:cs typeface="+mn-cs"/>
        </a:defRPr>
      </a:lvl8pPr>
      <a:lvl9pPr marL="3656868" algn="l" defTabSz="91421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296">
          <p15:clr>
            <a:srgbClr val="F26B43"/>
          </p15:clr>
        </p15:guide>
        <p15:guide id="2" pos="3818">
          <p15:clr>
            <a:srgbClr val="F26B43"/>
          </p15:clr>
        </p15:guide>
        <p15:guide id="3" pos="3909">
          <p15:clr>
            <a:srgbClr val="F26B43"/>
          </p15:clr>
        </p15:guide>
        <p15:guide id="4" pos="4441">
          <p15:clr>
            <a:srgbClr val="F26B43"/>
          </p15:clr>
        </p15:guide>
        <p15:guide id="5" pos="3205">
          <p15:clr>
            <a:srgbClr val="F26B43"/>
          </p15:clr>
        </p15:guide>
        <p15:guide id="6" pos="2684">
          <p15:clr>
            <a:srgbClr val="F26B43"/>
          </p15:clr>
        </p15:guide>
        <p15:guide id="7" pos="2593">
          <p15:clr>
            <a:srgbClr val="F26B43"/>
          </p15:clr>
        </p15:guide>
        <p15:guide id="8" pos="2071">
          <p15:clr>
            <a:srgbClr val="F26B43"/>
          </p15:clr>
        </p15:guide>
        <p15:guide id="9" pos="4521">
          <p15:clr>
            <a:srgbClr val="F26B43"/>
          </p15:clr>
        </p15:guide>
        <p15:guide id="10" pos="5043">
          <p15:clr>
            <a:srgbClr val="F26B43"/>
          </p15:clr>
        </p15:guide>
        <p15:guide id="11" pos="5133">
          <p15:clr>
            <a:srgbClr val="F26B43"/>
          </p15:clr>
        </p15:guide>
        <p15:guide id="12" pos="5655">
          <p15:clr>
            <a:srgbClr val="F26B43"/>
          </p15:clr>
        </p15:guide>
        <p15:guide id="13" pos="5737">
          <p15:clr>
            <a:srgbClr val="F26B43"/>
          </p15:clr>
        </p15:guide>
        <p15:guide id="14" pos="6265">
          <p15:clr>
            <a:srgbClr val="F26B43"/>
          </p15:clr>
        </p15:guide>
        <p15:guide id="15" pos="6358">
          <p15:clr>
            <a:srgbClr val="F26B43"/>
          </p15:clr>
        </p15:guide>
        <p15:guide id="16" pos="6880">
          <p15:clr>
            <a:srgbClr val="F26B43"/>
          </p15:clr>
        </p15:guide>
        <p15:guide id="17" pos="6970">
          <p15:clr>
            <a:srgbClr val="F26B43"/>
          </p15:clr>
        </p15:guide>
        <p15:guide id="18" pos="7492">
          <p15:clr>
            <a:srgbClr val="F26B43"/>
          </p15:clr>
        </p15:guide>
        <p15:guide id="19" pos="1981">
          <p15:clr>
            <a:srgbClr val="F26B43"/>
          </p15:clr>
        </p15:guide>
        <p15:guide id="20" pos="1459">
          <p15:clr>
            <a:srgbClr val="F26B43"/>
          </p15:clr>
        </p15:guide>
        <p15:guide id="21" pos="1368">
          <p15:clr>
            <a:srgbClr val="F26B43"/>
          </p15:clr>
        </p15:guide>
        <p15:guide id="22" pos="847">
          <p15:clr>
            <a:srgbClr val="F26B43"/>
          </p15:clr>
        </p15:guide>
        <p15:guide id="23" pos="756">
          <p15:clr>
            <a:srgbClr val="F26B43"/>
          </p15:clr>
        </p15:guide>
        <p15:guide id="24" pos="234">
          <p15:clr>
            <a:srgbClr val="F26B43"/>
          </p15:clr>
        </p15:guide>
        <p15:guide id="25" orient="horz" pos="60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9D2D98CA-E486-8443-9BF6-95C9C1E815D5}"/>
              </a:ext>
            </a:extLst>
          </p:cNvPr>
          <p:cNvSpPr>
            <a:spLocks noGrp="1"/>
          </p:cNvSpPr>
          <p:nvPr>
            <p:ph type="title"/>
          </p:nvPr>
        </p:nvSpPr>
        <p:spPr>
          <a:xfrm>
            <a:off x="354107" y="530021"/>
            <a:ext cx="5632357" cy="1130188"/>
          </a:xfrm>
          <a:prstGeom prst="rect">
            <a:avLst/>
          </a:prstGeom>
        </p:spPr>
        <p:txBody>
          <a:bodyPr vert="horz" lIns="0" tIns="0" rIns="0" bIns="0" rtlCol="0" anchor="t" anchorCtr="0">
            <a:noAutofit/>
          </a:bodyPr>
          <a:lstStyle/>
          <a:p>
            <a:r>
              <a:rPr lang="en-US"/>
              <a:t>Click to edit Master title style</a:t>
            </a:r>
          </a:p>
        </p:txBody>
      </p:sp>
      <p:sp>
        <p:nvSpPr>
          <p:cNvPr id="12" name="TextBox 11">
            <a:extLst>
              <a:ext uri="{FF2B5EF4-FFF2-40B4-BE49-F238E27FC236}">
                <a16:creationId xmlns:a16="http://schemas.microsoft.com/office/drawing/2014/main" id="{9A5610B7-08DB-7849-96D1-46BF1C785ED5}"/>
              </a:ext>
            </a:extLst>
          </p:cNvPr>
          <p:cNvSpPr txBox="1"/>
          <p:nvPr userDrawn="1"/>
        </p:nvSpPr>
        <p:spPr>
          <a:xfrm>
            <a:off x="8804022" y="6449570"/>
            <a:ext cx="3438335" cy="123111"/>
          </a:xfrm>
          <a:prstGeom prst="rect">
            <a:avLst/>
          </a:prstGeom>
        </p:spPr>
        <p:txBody>
          <a:bodyPr vert="horz" wrap="square" lIns="0" tIns="0" rIns="91428" bIns="0" rtlCol="0">
            <a:spAutoFit/>
          </a:bodyPr>
          <a:lstStyle/>
          <a:p>
            <a:pPr marL="7700" marR="242951" lvl="0" indent="0" algn="r" defTabSz="554437" rtl="0" eaLnBrk="1" fontAlgn="auto" latinLnBrk="0" hangingPunct="1">
              <a:lnSpc>
                <a:spcPct val="100000"/>
              </a:lnSpc>
              <a:spcBef>
                <a:spcPts val="55"/>
              </a:spcBef>
              <a:spcAft>
                <a:spcPts val="0"/>
              </a:spcAft>
              <a:buClrTx/>
              <a:buSzTx/>
              <a:buFontTx/>
              <a:buNone/>
              <a:tabLst/>
              <a:defRPr/>
            </a:pPr>
            <a:r>
              <a:rPr lang="en-CA" sz="800" spc="-18" dirty="0">
                <a:solidFill>
                  <a:schemeClr val="tx1">
                    <a:lumMod val="50000"/>
                  </a:schemeClr>
                </a:solidFill>
                <a:latin typeface="Exo" panose="02000503000000000000" pitchFamily="2" charset="77"/>
              </a:rPr>
              <a:t>Info-</a:t>
            </a:r>
            <a:r>
              <a:rPr lang="en-CA" sz="800" spc="-103" dirty="0">
                <a:solidFill>
                  <a:schemeClr val="tx1">
                    <a:lumMod val="50000"/>
                  </a:schemeClr>
                </a:solidFill>
                <a:latin typeface="Exo" panose="02000503000000000000" pitchFamily="2" charset="77"/>
              </a:rPr>
              <a:t>T</a:t>
            </a:r>
            <a:r>
              <a:rPr lang="en-CA" sz="800" spc="-15" dirty="0">
                <a:solidFill>
                  <a:schemeClr val="tx1">
                    <a:lumMod val="50000"/>
                  </a:schemeClr>
                </a:solidFill>
                <a:latin typeface="Exo" panose="02000503000000000000" pitchFamily="2" charset="77"/>
              </a:rPr>
              <a:t>ec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Researc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Grou</a:t>
            </a:r>
            <a:r>
              <a:rPr lang="en-CA" sz="800" spc="6" dirty="0">
                <a:solidFill>
                  <a:schemeClr val="tx1">
                    <a:lumMod val="50000"/>
                  </a:schemeClr>
                </a:solidFill>
                <a:latin typeface="Exo" panose="02000503000000000000" pitchFamily="2" charset="77"/>
              </a:rPr>
              <a:t>p   |   </a:t>
            </a:r>
            <a:fld id="{81D60167-4931-47E6-BA6A-407CBD079E47}" type="slidenum">
              <a:rPr lang="en-CA" sz="800" spc="6" smtClean="0">
                <a:solidFill>
                  <a:schemeClr val="tx1">
                    <a:lumMod val="50000"/>
                  </a:schemeClr>
                </a:solidFill>
                <a:latin typeface="Exo" panose="02000503000000000000" pitchFamily="2" charset="77"/>
                <a:cs typeface="Arial" panose="020B0604020202020204" pitchFamily="34" charset="0"/>
              </a:rPr>
              <a:pPr marL="7700" marR="242951" lvl="0" indent="0" algn="r" defTabSz="554437" rtl="0" eaLnBrk="1" fontAlgn="auto" latinLnBrk="0" hangingPunct="1">
                <a:lnSpc>
                  <a:spcPct val="100000"/>
                </a:lnSpc>
                <a:spcBef>
                  <a:spcPts val="55"/>
                </a:spcBef>
                <a:spcAft>
                  <a:spcPts val="0"/>
                </a:spcAft>
                <a:buClrTx/>
                <a:buSzTx/>
                <a:buFontTx/>
                <a:buNone/>
                <a:tabLst/>
                <a:defRPr/>
              </a:pPr>
              <a:t>‹#›</a:t>
            </a:fld>
            <a:endParaRPr sz="800" spc="6" dirty="0">
              <a:solidFill>
                <a:schemeClr val="tx1">
                  <a:lumMod val="50000"/>
                </a:schemeClr>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4027585401"/>
      </p:ext>
    </p:extLst>
  </p:cSld>
  <p:clrMap bg1="lt1" tx1="dk1" bg2="lt2" tx2="dk2" accent1="accent1" accent2="accent2" accent3="accent3" accent4="accent4" accent5="accent5" accent6="accent6" hlink="hlink" folHlink="folHlink"/>
  <p:sldLayoutIdLst>
    <p:sldLayoutId id="2147483823" r:id="rId1"/>
  </p:sldLayoutIdLst>
  <p:hf hdr="0" ftr="0" dt="0"/>
  <p:txStyles>
    <p:titleStyle>
      <a:lvl1pPr algn="l" defTabSz="914309" rtl="0" eaLnBrk="1" latinLnBrk="0" hangingPunct="1">
        <a:lnSpc>
          <a:spcPct val="90000"/>
        </a:lnSpc>
        <a:spcBef>
          <a:spcPct val="0"/>
        </a:spcBef>
        <a:buNone/>
        <a:defRPr sz="4000" b="0" i="0" kern="1200">
          <a:solidFill>
            <a:srgbClr val="717171"/>
          </a:solidFill>
          <a:latin typeface="Montserrat SemiBold" pitchFamily="2" charset="77"/>
          <a:ea typeface="+mj-ea"/>
          <a:cs typeface="Arial" panose="020B0604020202020204" pitchFamily="34" charset="0"/>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296">
          <p15:clr>
            <a:srgbClr val="F26B43"/>
          </p15:clr>
        </p15:guide>
        <p15:guide id="2" pos="3818">
          <p15:clr>
            <a:srgbClr val="F26B43"/>
          </p15:clr>
        </p15:guide>
        <p15:guide id="3" pos="3909">
          <p15:clr>
            <a:srgbClr val="F26B43"/>
          </p15:clr>
        </p15:guide>
        <p15:guide id="4" pos="4441">
          <p15:clr>
            <a:srgbClr val="F26B43"/>
          </p15:clr>
        </p15:guide>
        <p15:guide id="5" pos="3205">
          <p15:clr>
            <a:srgbClr val="F26B43"/>
          </p15:clr>
        </p15:guide>
        <p15:guide id="6" pos="2684">
          <p15:clr>
            <a:srgbClr val="F26B43"/>
          </p15:clr>
        </p15:guide>
        <p15:guide id="7" pos="2593">
          <p15:clr>
            <a:srgbClr val="F26B43"/>
          </p15:clr>
        </p15:guide>
        <p15:guide id="8" pos="2071">
          <p15:clr>
            <a:srgbClr val="F26B43"/>
          </p15:clr>
        </p15:guide>
        <p15:guide id="9" pos="4521">
          <p15:clr>
            <a:srgbClr val="F26B43"/>
          </p15:clr>
        </p15:guide>
        <p15:guide id="10" pos="5043">
          <p15:clr>
            <a:srgbClr val="F26B43"/>
          </p15:clr>
        </p15:guide>
        <p15:guide id="11" pos="5133">
          <p15:clr>
            <a:srgbClr val="F26B43"/>
          </p15:clr>
        </p15:guide>
        <p15:guide id="12" pos="5655">
          <p15:clr>
            <a:srgbClr val="F26B43"/>
          </p15:clr>
        </p15:guide>
        <p15:guide id="13" pos="5737">
          <p15:clr>
            <a:srgbClr val="F26B43"/>
          </p15:clr>
        </p15:guide>
        <p15:guide id="14" pos="6265">
          <p15:clr>
            <a:srgbClr val="F26B43"/>
          </p15:clr>
        </p15:guide>
        <p15:guide id="15" pos="6358">
          <p15:clr>
            <a:srgbClr val="F26B43"/>
          </p15:clr>
        </p15:guide>
        <p15:guide id="16" pos="6880">
          <p15:clr>
            <a:srgbClr val="F26B43"/>
          </p15:clr>
        </p15:guide>
        <p15:guide id="17" pos="6970">
          <p15:clr>
            <a:srgbClr val="F26B43"/>
          </p15:clr>
        </p15:guide>
        <p15:guide id="18" pos="7492">
          <p15:clr>
            <a:srgbClr val="F26B43"/>
          </p15:clr>
        </p15:guide>
        <p15:guide id="19" pos="1981">
          <p15:clr>
            <a:srgbClr val="F26B43"/>
          </p15:clr>
        </p15:guide>
        <p15:guide id="20" pos="1459">
          <p15:clr>
            <a:srgbClr val="F26B43"/>
          </p15:clr>
        </p15:guide>
        <p15:guide id="21" pos="1368">
          <p15:clr>
            <a:srgbClr val="F26B43"/>
          </p15:clr>
        </p15:guide>
        <p15:guide id="22" pos="847">
          <p15:clr>
            <a:srgbClr val="F26B43"/>
          </p15:clr>
        </p15:guide>
        <p15:guide id="23" pos="756">
          <p15:clr>
            <a:srgbClr val="F26B43"/>
          </p15:clr>
        </p15:guide>
        <p15:guide id="24" pos="234">
          <p15:clr>
            <a:srgbClr val="F26B43"/>
          </p15:clr>
        </p15:guide>
        <p15:guide id="25" orient="horz" pos="60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2D0745-ADA4-996F-5F31-11EF91F0D066}"/>
              </a:ext>
            </a:extLst>
          </p:cNvPr>
          <p:cNvSpPr>
            <a:spLocks noGrp="1"/>
          </p:cNvSpPr>
          <p:nvPr>
            <p:ph type="title"/>
          </p:nvPr>
        </p:nvSpPr>
        <p:spPr>
          <a:xfrm>
            <a:off x="838309" y="365126"/>
            <a:ext cx="1051697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8E9984D-D951-3024-F661-CFB4DC03715B}"/>
              </a:ext>
            </a:extLst>
          </p:cNvPr>
          <p:cNvSpPr>
            <a:spLocks noGrp="1"/>
          </p:cNvSpPr>
          <p:nvPr>
            <p:ph type="body" idx="1"/>
          </p:nvPr>
        </p:nvSpPr>
        <p:spPr>
          <a:xfrm>
            <a:off x="838309" y="1825625"/>
            <a:ext cx="1051697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957266-0128-EE04-DEBF-BF15FF4CE11E}"/>
              </a:ext>
            </a:extLst>
          </p:cNvPr>
          <p:cNvSpPr>
            <a:spLocks noGrp="1"/>
          </p:cNvSpPr>
          <p:nvPr>
            <p:ph type="dt" sz="half" idx="2"/>
          </p:nvPr>
        </p:nvSpPr>
        <p:spPr>
          <a:xfrm>
            <a:off x="838309" y="6356351"/>
            <a:ext cx="2743557"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10A962-AA59-48C7-B9FB-EA9645AAD4D4}" type="datetimeFigureOut">
              <a:rPr lang="en-US" smtClean="0"/>
              <a:t>8/7/2024</a:t>
            </a:fld>
            <a:endParaRPr lang="en-US" dirty="0"/>
          </a:p>
        </p:txBody>
      </p:sp>
      <p:sp>
        <p:nvSpPr>
          <p:cNvPr id="5" name="Footer Placeholder 4">
            <a:extLst>
              <a:ext uri="{FF2B5EF4-FFF2-40B4-BE49-F238E27FC236}">
                <a16:creationId xmlns:a16="http://schemas.microsoft.com/office/drawing/2014/main" id="{2351BAB8-7F3F-9F3B-DB5E-F42DC0059AA9}"/>
              </a:ext>
            </a:extLst>
          </p:cNvPr>
          <p:cNvSpPr>
            <a:spLocks noGrp="1"/>
          </p:cNvSpPr>
          <p:nvPr>
            <p:ph type="ftr" sz="quarter" idx="3"/>
          </p:nvPr>
        </p:nvSpPr>
        <p:spPr>
          <a:xfrm>
            <a:off x="4039126" y="6356351"/>
            <a:ext cx="4115336"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90EC22D-3171-4F7D-5AE5-61DC6660518E}"/>
              </a:ext>
            </a:extLst>
          </p:cNvPr>
          <p:cNvSpPr>
            <a:spLocks noGrp="1"/>
          </p:cNvSpPr>
          <p:nvPr>
            <p:ph type="sldNum" sz="quarter" idx="4"/>
          </p:nvPr>
        </p:nvSpPr>
        <p:spPr>
          <a:xfrm>
            <a:off x="8611722" y="6356351"/>
            <a:ext cx="274355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2B416D-F87C-45BB-93A3-9D5A2D65CC01}" type="slidenum">
              <a:rPr lang="en-US" smtClean="0"/>
              <a:t>‹#›</a:t>
            </a:fld>
            <a:endParaRPr lang="en-US" dirty="0"/>
          </a:p>
        </p:txBody>
      </p:sp>
    </p:spTree>
    <p:extLst>
      <p:ext uri="{BB962C8B-B14F-4D97-AF65-F5344CB8AC3E}">
        <p14:creationId xmlns:p14="http://schemas.microsoft.com/office/powerpoint/2010/main" val="502751847"/>
      </p:ext>
    </p:extLst>
  </p:cSld>
  <p:clrMap bg1="lt1" tx1="dk1" bg2="lt2" tx2="dk2" accent1="accent1" accent2="accent2" accent3="accent3" accent4="accent4" accent5="accent5" accent6="accent6" hlink="hlink" folHlink="folHlink"/>
  <p:sldLayoutIdLst>
    <p:sldLayoutId id="214748383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3.xml"/></Relationships>
</file>

<file path=ppt/slides/_rels/slide100.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5.xml"/></Relationships>
</file>

<file path=ppt/slides/_rels/slide10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1.xml"/><Relationship Id="rId1" Type="http://schemas.openxmlformats.org/officeDocument/2006/relationships/slideLayout" Target="../slideLayouts/slideLayout42.xml"/></Relationships>
</file>

<file path=ppt/slides/_rels/slide10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2.xml"/><Relationship Id="rId1" Type="http://schemas.openxmlformats.org/officeDocument/2006/relationships/slideLayout" Target="../slideLayouts/slideLayout42.xml"/></Relationships>
</file>

<file path=ppt/slides/_rels/slide10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3.xml"/><Relationship Id="rId1" Type="http://schemas.openxmlformats.org/officeDocument/2006/relationships/slideLayout" Target="../slideLayouts/slideLayout42.xml"/></Relationships>
</file>

<file path=ppt/slides/_rels/slide10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4.xml"/><Relationship Id="rId1" Type="http://schemas.openxmlformats.org/officeDocument/2006/relationships/slideLayout" Target="../slideLayouts/slideLayout4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23.svg"/><Relationship Id="rId2" Type="http://schemas.openxmlformats.org/officeDocument/2006/relationships/image" Target="../media/image18.png"/><Relationship Id="rId1" Type="http://schemas.openxmlformats.org/officeDocument/2006/relationships/slideLayout" Target="../slideLayouts/slideLayout20.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hyperlink" Target="https://www.infotech.com/benchmarking/enduser-satisfaction" TargetMode="External"/><Relationship Id="rId2" Type="http://schemas.openxmlformats.org/officeDocument/2006/relationships/hyperlink" Target="https://www.infotech.com/benchmarking/cio-business-vision" TargetMode="External"/><Relationship Id="rId1" Type="http://schemas.openxmlformats.org/officeDocument/2006/relationships/slideLayout" Target="../slideLayouts/slideLayout23.xml"/><Relationship Id="rId5" Type="http://schemas.openxmlformats.org/officeDocument/2006/relationships/hyperlink" Target="https://www.infotech.com/hr-diagnostics/employee-experience-monitor" TargetMode="External"/><Relationship Id="rId4" Type="http://schemas.openxmlformats.org/officeDocument/2006/relationships/hyperlink" Target="https://www.infotech.com/browse/management-and-governance"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1.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tags" Target="../tags/tag18.xml"/><Relationship Id="rId26" Type="http://schemas.openxmlformats.org/officeDocument/2006/relationships/diagramLayout" Target="../diagrams/layout1.xml"/><Relationship Id="rId3" Type="http://schemas.openxmlformats.org/officeDocument/2006/relationships/tags" Target="../tags/tag3.xml"/><Relationship Id="rId21" Type="http://schemas.openxmlformats.org/officeDocument/2006/relationships/tags" Target="../tags/tag21.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diagramData" Target="../diagrams/data1.xml"/><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tags" Target="../tags/tag20.xml"/><Relationship Id="rId29" Type="http://schemas.microsoft.com/office/2007/relationships/diagramDrawing" Target="../diagrams/drawing1.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image" Target="../media/image33.png"/><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slideLayout" Target="../slideLayouts/slideLayout5.xml"/><Relationship Id="rId28" Type="http://schemas.openxmlformats.org/officeDocument/2006/relationships/diagramColors" Target="../diagrams/colors1.xml"/><Relationship Id="rId10" Type="http://schemas.openxmlformats.org/officeDocument/2006/relationships/tags" Target="../tags/tag10.xml"/><Relationship Id="rId19" Type="http://schemas.openxmlformats.org/officeDocument/2006/relationships/tags" Target="../tags/tag19.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2" Type="http://schemas.openxmlformats.org/officeDocument/2006/relationships/hyperlink" Target="mailto:workshops@infotech.com" TargetMode="Externa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15.xml"/><Relationship Id="rId5" Type="http://schemas.openxmlformats.org/officeDocument/2006/relationships/image" Target="../media/image37.sv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hyperlink" Target="https://www.infotech.com/research/it-operating-model-communications-deck" TargetMode="External"/><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3.xml"/><Relationship Id="rId1" Type="http://schemas.openxmlformats.org/officeDocument/2006/relationships/slideLayout" Target="../slideLayouts/slideLayout24.xml"/><Relationship Id="rId4" Type="http://schemas.openxmlformats.org/officeDocument/2006/relationships/slide" Target="slide10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3.png"/><Relationship Id="rId7" Type="http://schemas.openxmlformats.org/officeDocument/2006/relationships/image" Target="../media/image46.png"/><Relationship Id="rId12" Type="http://schemas.openxmlformats.org/officeDocument/2006/relationships/image" Target="../media/image51.svg"/><Relationship Id="rId2" Type="http://schemas.openxmlformats.org/officeDocument/2006/relationships/notesSlide" Target="../notesSlides/notesSlide19.xml"/><Relationship Id="rId1" Type="http://schemas.openxmlformats.org/officeDocument/2006/relationships/slideLayout" Target="../slideLayouts/slideLayout26.xml"/><Relationship Id="rId6" Type="http://schemas.openxmlformats.org/officeDocument/2006/relationships/image" Target="../media/image45.sv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svg"/><Relationship Id="rId4" Type="http://schemas.microsoft.com/office/2007/relationships/hdphoto" Target="../media/hdphoto2.wdp"/><Relationship Id="rId9" Type="http://schemas.openxmlformats.org/officeDocument/2006/relationships/image" Target="../media/image48.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40.xml"/><Relationship Id="rId4" Type="http://schemas.openxmlformats.org/officeDocument/2006/relationships/image" Target="../media/image53.sv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0.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0.xml"/></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40.xml"/><Relationship Id="rId4" Type="http://schemas.openxmlformats.org/officeDocument/2006/relationships/image" Target="../media/image53.svg"/></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40.xml"/><Relationship Id="rId4" Type="http://schemas.openxmlformats.org/officeDocument/2006/relationships/image" Target="../media/image53.sv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16.png"/><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3" Type="http://schemas.openxmlformats.org/officeDocument/2006/relationships/hyperlink" Target="https://www.infotech.com/research/it-operating-model-communications-deck" TargetMode="External"/><Relationship Id="rId2" Type="http://schemas.openxmlformats.org/officeDocument/2006/relationships/notesSlide" Target="../notesSlides/notesSlide29.xml"/><Relationship Id="rId1" Type="http://schemas.openxmlformats.org/officeDocument/2006/relationships/slideLayout" Target="../slideLayouts/slideLayout16.xml"/><Relationship Id="rId4" Type="http://schemas.openxmlformats.org/officeDocument/2006/relationships/image" Target="../media/image38.png"/></Relationships>
</file>

<file path=ppt/slides/_rels/slide51.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5.xml"/></Relationships>
</file>

<file path=ppt/slides/_rels/slide53.xml.rels><?xml version="1.0" encoding="UTF-8" standalone="yes"?>
<Relationships xmlns="http://schemas.openxmlformats.org/package/2006/relationships"><Relationship Id="rId3" Type="http://schemas.openxmlformats.org/officeDocument/2006/relationships/hyperlink" Target="https://www.infotech.com/research/capability-definitions-and-operating-models" TargetMode="External"/><Relationship Id="rId2" Type="http://schemas.openxmlformats.org/officeDocument/2006/relationships/notesSlide" Target="../notesSlides/notesSlide30.xml"/><Relationship Id="rId1" Type="http://schemas.openxmlformats.org/officeDocument/2006/relationships/slideLayout" Target="../slideLayouts/slideLayout37.xml"/><Relationship Id="rId5" Type="http://schemas.openxmlformats.org/officeDocument/2006/relationships/image" Target="../media/image38.png"/><Relationship Id="rId4" Type="http://schemas.openxmlformats.org/officeDocument/2006/relationships/hyperlink" Target="https://www.infotech.com/research/ss/visualize-the-it-operating-model"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svg"/><Relationship Id="rId7" Type="http://schemas.openxmlformats.org/officeDocument/2006/relationships/image" Target="../media/image62.svg"/><Relationship Id="rId2" Type="http://schemas.openxmlformats.org/officeDocument/2006/relationships/image" Target="../media/image57.png"/><Relationship Id="rId1" Type="http://schemas.openxmlformats.org/officeDocument/2006/relationships/slideLayout" Target="../slideLayouts/slideLayout20.xml"/><Relationship Id="rId6" Type="http://schemas.openxmlformats.org/officeDocument/2006/relationships/image" Target="../media/image61.png"/><Relationship Id="rId5" Type="http://schemas.openxmlformats.org/officeDocument/2006/relationships/image" Target="../media/image60.svg"/><Relationship Id="rId4" Type="http://schemas.openxmlformats.org/officeDocument/2006/relationships/image" Target="../media/image59.png"/><Relationship Id="rId9" Type="http://schemas.openxmlformats.org/officeDocument/2006/relationships/image" Target="../media/image64.svg"/></Relationships>
</file>

<file path=ppt/slides/_rels/slide5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7.xml"/></Relationships>
</file>

<file path=ppt/slides/_rels/slide6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9.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6.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81.xml.rels><?xml version="1.0" encoding="UTF-8" standalone="yes"?>
<Relationships xmlns="http://schemas.openxmlformats.org/package/2006/relationships"><Relationship Id="rId2" Type="http://schemas.openxmlformats.org/officeDocument/2006/relationships/hyperlink" Target="https://www.infotech.com/software-reviews/research/are-you-in-or-out-how-to-source-application-development" TargetMode="External"/><Relationship Id="rId1" Type="http://schemas.openxmlformats.org/officeDocument/2006/relationships/slideLayout" Target="../slideLayouts/slideLayout38.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7.xml"/></Relationships>
</file>

<file path=ppt/slides/_rels/slide8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0.xml"/><Relationship Id="rId1" Type="http://schemas.openxmlformats.org/officeDocument/2006/relationships/slideLayout" Target="../slideLayouts/slideLayout3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8" Type="http://schemas.openxmlformats.org/officeDocument/2006/relationships/image" Target="../media/image73.png"/><Relationship Id="rId3" Type="http://schemas.microsoft.com/office/2007/relationships/hdphoto" Target="../media/hdphoto2.wdp"/><Relationship Id="rId7" Type="http://schemas.openxmlformats.org/officeDocument/2006/relationships/image" Target="../media/image72.svg"/><Relationship Id="rId2" Type="http://schemas.openxmlformats.org/officeDocument/2006/relationships/image" Target="../media/image43.png"/><Relationship Id="rId1" Type="http://schemas.openxmlformats.org/officeDocument/2006/relationships/slideLayout" Target="../slideLayouts/slideLayout20.xml"/><Relationship Id="rId6" Type="http://schemas.openxmlformats.org/officeDocument/2006/relationships/image" Target="../media/image71.png"/><Relationship Id="rId11" Type="http://schemas.openxmlformats.org/officeDocument/2006/relationships/image" Target="../media/image76.svg"/><Relationship Id="rId5" Type="http://schemas.openxmlformats.org/officeDocument/2006/relationships/image" Target="../media/image70.sv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sv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6.xml"/></Relationships>
</file>

<file path=ppt/slides/_rels/slide8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4.xml"/><Relationship Id="rId1" Type="http://schemas.openxmlformats.org/officeDocument/2006/relationships/slideLayout" Target="../slideLayouts/slideLayout31.xml"/><Relationship Id="rId4" Type="http://schemas.openxmlformats.org/officeDocument/2006/relationships/image" Target="../media/image78.sv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90.xml.rels><?xml version="1.0" encoding="UTF-8" standalone="yes"?>
<Relationships xmlns="http://schemas.openxmlformats.org/package/2006/relationships"><Relationship Id="rId8" Type="http://schemas.openxmlformats.org/officeDocument/2006/relationships/image" Target="../media/image82.svg"/><Relationship Id="rId13" Type="http://schemas.openxmlformats.org/officeDocument/2006/relationships/image" Target="../media/image87.png"/><Relationship Id="rId3" Type="http://schemas.openxmlformats.org/officeDocument/2006/relationships/image" Target="../media/image43.png"/><Relationship Id="rId7" Type="http://schemas.openxmlformats.org/officeDocument/2006/relationships/image" Target="../media/image81.png"/><Relationship Id="rId12" Type="http://schemas.openxmlformats.org/officeDocument/2006/relationships/image" Target="../media/image86.svg"/><Relationship Id="rId2" Type="http://schemas.openxmlformats.org/officeDocument/2006/relationships/notesSlide" Target="../notesSlides/notesSlide55.xml"/><Relationship Id="rId16" Type="http://schemas.openxmlformats.org/officeDocument/2006/relationships/image" Target="../media/image90.svg"/><Relationship Id="rId1" Type="http://schemas.openxmlformats.org/officeDocument/2006/relationships/slideLayout" Target="../slideLayouts/slideLayout20.xml"/><Relationship Id="rId6" Type="http://schemas.openxmlformats.org/officeDocument/2006/relationships/image" Target="../media/image80.svg"/><Relationship Id="rId11" Type="http://schemas.openxmlformats.org/officeDocument/2006/relationships/image" Target="../media/image85.png"/><Relationship Id="rId5" Type="http://schemas.openxmlformats.org/officeDocument/2006/relationships/image" Target="../media/image79.png"/><Relationship Id="rId15" Type="http://schemas.openxmlformats.org/officeDocument/2006/relationships/image" Target="../media/image89.png"/><Relationship Id="rId10" Type="http://schemas.openxmlformats.org/officeDocument/2006/relationships/image" Target="../media/image84.svg"/><Relationship Id="rId4" Type="http://schemas.microsoft.com/office/2007/relationships/hdphoto" Target="../media/hdphoto2.wdp"/><Relationship Id="rId9" Type="http://schemas.openxmlformats.org/officeDocument/2006/relationships/image" Target="../media/image83.png"/><Relationship Id="rId14" Type="http://schemas.openxmlformats.org/officeDocument/2006/relationships/image" Target="../media/image88.sv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3.xml.rels><?xml version="1.0" encoding="UTF-8" standalone="yes"?>
<Relationships xmlns="http://schemas.openxmlformats.org/package/2006/relationships"><Relationship Id="rId3" Type="http://schemas.openxmlformats.org/officeDocument/2006/relationships/hyperlink" Target="https://www.infotech.com/research/it-operating-model-executive-summary" TargetMode="External"/><Relationship Id="rId2" Type="http://schemas.openxmlformats.org/officeDocument/2006/relationships/notesSlide" Target="../notesSlides/notesSlide57.xml"/><Relationship Id="rId1" Type="http://schemas.openxmlformats.org/officeDocument/2006/relationships/slideLayout" Target="../slideLayouts/slideLayout16.xml"/><Relationship Id="rId4" Type="http://schemas.openxmlformats.org/officeDocument/2006/relationships/image" Target="../media/image38.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3.xml"/></Relationships>
</file>

<file path=ppt/slides/_rels/slide96.xml.rels><?xml version="1.0" encoding="UTF-8" standalone="yes"?>
<Relationships xmlns="http://schemas.openxmlformats.org/package/2006/relationships"><Relationship Id="rId3" Type="http://schemas.openxmlformats.org/officeDocument/2006/relationships/image" Target="../media/image91.jpeg"/><Relationship Id="rId7" Type="http://schemas.openxmlformats.org/officeDocument/2006/relationships/image" Target="../media/image93.jpeg"/><Relationship Id="rId2" Type="http://schemas.openxmlformats.org/officeDocument/2006/relationships/hyperlink" Target="https://www.infotech.com/research/ss/redesign-your-it-organizational-structure" TargetMode="External"/><Relationship Id="rId1" Type="http://schemas.openxmlformats.org/officeDocument/2006/relationships/slideLayout" Target="../slideLayouts/slideLayout18.xml"/><Relationship Id="rId6" Type="http://schemas.openxmlformats.org/officeDocument/2006/relationships/hyperlink" Target="https://www.infotech.com/research/ss/optimize-it-governance-for-dynamic-decision-making" TargetMode="External"/><Relationship Id="rId5" Type="http://schemas.openxmlformats.org/officeDocument/2006/relationships/image" Target="../media/image92.jpeg"/><Relationship Id="rId4" Type="http://schemas.openxmlformats.org/officeDocument/2006/relationships/hyperlink" Target="https://www.infotech.com/research/ss/master-organizational-change-management-practices" TargetMode="External"/></Relationships>
</file>

<file path=ppt/slides/_rels/slide97.xml.rels><?xml version="1.0" encoding="UTF-8" standalone="yes"?>
<Relationships xmlns="http://schemas.openxmlformats.org/package/2006/relationships"><Relationship Id="rId8" Type="http://schemas.openxmlformats.org/officeDocument/2006/relationships/hyperlink" Target="https://www.cio.com/article/473071/deutsche-bahn-cio-on-track-to-decentralize-it.html" TargetMode="External"/><Relationship Id="rId13" Type="http://schemas.openxmlformats.org/officeDocument/2006/relationships/hyperlink" Target="https://www.idc.com/getdoc.jsp?containerId=prAP50457023" TargetMode="External"/><Relationship Id="rId3" Type="http://schemas.openxmlformats.org/officeDocument/2006/relationships/hyperlink" Target="https://www.itbusinessedge.com/business-intelligence/why-business-technologists-are-becoming-indispensable/" TargetMode="External"/><Relationship Id="rId7" Type="http://schemas.openxmlformats.org/officeDocument/2006/relationships/hyperlink" Target="https://diaxion.com/building-an-operating-model/" TargetMode="External"/><Relationship Id="rId12" Type="http://schemas.openxmlformats.org/officeDocument/2006/relationships/hyperlink" Target="https://www.indeed.com/career-advice/career-development/centralized-vs-decentralized" TargetMode="External"/><Relationship Id="rId2" Type="http://schemas.openxmlformats.org/officeDocument/2006/relationships/notesSlide" Target="../notesSlides/notesSlide59.xml"/><Relationship Id="rId1" Type="http://schemas.openxmlformats.org/officeDocument/2006/relationships/slideLayout" Target="../slideLayouts/slideLayout19.xml"/><Relationship Id="rId6" Type="http://schemas.openxmlformats.org/officeDocument/2006/relationships/hyperlink" Target="https://hbr.org/sponsored/2020/01/if-you-want-your-digital-transformation-to-succeed-align-your-operating-model-to-your-strategy" TargetMode="External"/><Relationship Id="rId11" Type="http://schemas.openxmlformats.org/officeDocument/2006/relationships/hyperlink" Target="https://www.indeed.com/career-advice/career-development/what-is-operating-model" TargetMode="External"/><Relationship Id="rId5" Type="http://schemas.openxmlformats.org/officeDocument/2006/relationships/hyperlink" Target="https://www2.deloitte.com/us/en/insights/topics/leadership/five-competencies-tech-leaders.html" TargetMode="External"/><Relationship Id="rId15" Type="http://schemas.openxmlformats.org/officeDocument/2006/relationships/hyperlink" Target="https://hbr.org/2021/06/when-low-code-no-code-development-works-and-when-it-doesnt" TargetMode="External"/><Relationship Id="rId10" Type="http://schemas.openxmlformats.org/officeDocument/2006/relationships/hyperlink" Target="https://resources.foundryco.com/thank-you-state-of-the-cio-executive-summary" TargetMode="External"/><Relationship Id="rId4" Type="http://schemas.openxmlformats.org/officeDocument/2006/relationships/hyperlink" Target="https://mbrjournal.com/2021/11/01/why-you-need-an-operating-model-to-align-your-people-and-deliver-you-strategy/" TargetMode="External"/><Relationship Id="rId9" Type="http://schemas.openxmlformats.org/officeDocument/2006/relationships/hyperlink" Target="https://www.executech.com/insights/what-are-it-services-benefits-of-it-support/" TargetMode="External"/><Relationship Id="rId14" Type="http://schemas.openxmlformats.org/officeDocument/2006/relationships/hyperlink" Target="https://www.ittoolkit.com/articles/IT-strategic-vision" TargetMode="External"/></Relationships>
</file>

<file path=ppt/slides/_rels/slide98.xml.rels><?xml version="1.0" encoding="UTF-8" standalone="yes"?>
<Relationships xmlns="http://schemas.openxmlformats.org/package/2006/relationships"><Relationship Id="rId8" Type="http://schemas.openxmlformats.org/officeDocument/2006/relationships/hyperlink" Target="https://www.cio.com/article/472805/5-cios-on-building-a-service-oriented-it-culture.html" TargetMode="External"/><Relationship Id="rId13" Type="http://schemas.openxmlformats.org/officeDocument/2006/relationships/hyperlink" Target="https://pubs.opengroup.org/architecture/togaf9-doc/arch/chap02.html#:~:text=The%20Technology%20Architecture%20describes%20the,%2C%20processing%2C%20standards%2C%20etc" TargetMode="External"/><Relationship Id="rId3" Type="http://schemas.openxmlformats.org/officeDocument/2006/relationships/hyperlink" Target="https://assets.kpmg.com/content/dam/kpmg/xx/pdf/2021/11/the-data-imperative.pdf" TargetMode="External"/><Relationship Id="rId7" Type="http://schemas.openxmlformats.org/officeDocument/2006/relationships/hyperlink" Target="https://assets.website-files.com/626a518e6507e342004ee1fe/6362a0d554337f1765c0ee16_Nash%20Squared%20Digital%20Leadership%20Report%202022_FINAL.pdf" TargetMode="External"/><Relationship Id="rId12" Type="http://schemas.openxmlformats.org/officeDocument/2006/relationships/hyperlink" Target="https://contentandcloud.com/it-operating-models/" TargetMode="External"/><Relationship Id="rId2" Type="http://schemas.openxmlformats.org/officeDocument/2006/relationships/notesSlide" Target="../notesSlides/notesSlide60.xml"/><Relationship Id="rId1" Type="http://schemas.openxmlformats.org/officeDocument/2006/relationships/slideLayout" Target="../slideLayouts/slideLayout19.xml"/><Relationship Id="rId6" Type="http://schemas.openxmlformats.org/officeDocument/2006/relationships/hyperlink" Target="https://www.betterup.com/blog/operating-model" TargetMode="External"/><Relationship Id="rId11" Type="http://schemas.openxmlformats.org/officeDocument/2006/relationships/hyperlink" Target="https://www.cio.com/article/475494/cios-heed-the-call-for-customer-centric-it.html" TargetMode="External"/><Relationship Id="rId5" Type="http://schemas.openxmlformats.org/officeDocument/2006/relationships/hyperlink" Target="https://www.masterclass.com/articles/decentralized-organizational-structure" TargetMode="External"/><Relationship Id="rId15" Type="http://schemas.openxmlformats.org/officeDocument/2006/relationships/hyperlink" Target="http://heyrod.com/articles/how-to-develop-a-sourcing-strategy.html" TargetMode="External"/><Relationship Id="rId10" Type="http://schemas.openxmlformats.org/officeDocument/2006/relationships/hyperlink" Target="https://hbr.org/2022/07/the-c-suite-skills-that-matter-most" TargetMode="External"/><Relationship Id="rId4" Type="http://schemas.openxmlformats.org/officeDocument/2006/relationships/hyperlink" Target="https://www.softwareadvice.com/resources/it-org-structure-centralize-vs-decentralize/" TargetMode="External"/><Relationship Id="rId9" Type="http://schemas.openxmlformats.org/officeDocument/2006/relationships/hyperlink" Target="https://www.cio.com/article/471997/3-ways-cios-should-drive-the-future-of-work.html" TargetMode="External"/><Relationship Id="rId14" Type="http://schemas.openxmlformats.org/officeDocument/2006/relationships/hyperlink" Target="https://www.cio.com/article/475353/avoiding-the-catch-22-of-it-outsourcing.html" TargetMode="Externa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9F9978C-0D1B-0C53-7FFA-69D36585F66B}"/>
              </a:ext>
            </a:extLst>
          </p:cNvPr>
          <p:cNvSpPr>
            <a:spLocks noGrp="1"/>
          </p:cNvSpPr>
          <p:nvPr>
            <p:ph type="body" sz="quarter" idx="10"/>
          </p:nvPr>
        </p:nvSpPr>
        <p:spPr/>
        <p:txBody>
          <a:bodyPr/>
          <a:lstStyle/>
          <a:p>
            <a:r>
              <a:rPr lang="en-US" dirty="0"/>
              <a:t>Visualize the IT Operating Model </a:t>
            </a:r>
          </a:p>
        </p:txBody>
      </p:sp>
      <p:sp>
        <p:nvSpPr>
          <p:cNvPr id="5" name="Text Placeholder 4">
            <a:extLst>
              <a:ext uri="{FF2B5EF4-FFF2-40B4-BE49-F238E27FC236}">
                <a16:creationId xmlns:a16="http://schemas.microsoft.com/office/drawing/2014/main" id="{E842C386-06BE-B2B2-C4F4-0099D9971B96}"/>
              </a:ext>
            </a:extLst>
          </p:cNvPr>
          <p:cNvSpPr>
            <a:spLocks noGrp="1"/>
          </p:cNvSpPr>
          <p:nvPr>
            <p:ph type="body" sz="quarter" idx="11"/>
          </p:nvPr>
        </p:nvSpPr>
        <p:spPr/>
        <p:txBody>
          <a:bodyPr/>
          <a:lstStyle/>
          <a:p>
            <a:r>
              <a:rPr lang="en-US" dirty="0"/>
              <a:t>Demonstrate how IT continuously enables value for the organization.</a:t>
            </a:r>
          </a:p>
        </p:txBody>
      </p:sp>
    </p:spTree>
    <p:extLst>
      <p:ext uri="{BB962C8B-B14F-4D97-AF65-F5344CB8AC3E}">
        <p14:creationId xmlns:p14="http://schemas.microsoft.com/office/powerpoint/2010/main" val="24618746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05163E4-6AA5-AD90-3661-2306B2320077}"/>
              </a:ext>
            </a:extLst>
          </p:cNvPr>
          <p:cNvSpPr>
            <a:spLocks noGrp="1"/>
          </p:cNvSpPr>
          <p:nvPr>
            <p:ph type="title"/>
          </p:nvPr>
        </p:nvSpPr>
        <p:spPr/>
        <p:txBody>
          <a:bodyPr/>
          <a:lstStyle/>
          <a:p>
            <a:r>
              <a:rPr lang="en-US" dirty="0"/>
              <a:t>+</a:t>
            </a:r>
          </a:p>
        </p:txBody>
      </p:sp>
      <p:pic>
        <p:nvPicPr>
          <p:cNvPr id="3" name="Picture 2">
            <a:extLst>
              <a:ext uri="{FF2B5EF4-FFF2-40B4-BE49-F238E27FC236}">
                <a16:creationId xmlns:a16="http://schemas.microsoft.com/office/drawing/2014/main" id="{6F424B21-F979-6D3B-A7C3-E6709AEFB86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94" y="1244"/>
            <a:ext cx="12192000" cy="6858000"/>
          </a:xfrm>
          <a:prstGeom prst="rect">
            <a:avLst/>
          </a:prstGeom>
        </p:spPr>
      </p:pic>
    </p:spTree>
    <p:extLst>
      <p:ext uri="{BB962C8B-B14F-4D97-AF65-F5344CB8AC3E}">
        <p14:creationId xmlns:p14="http://schemas.microsoft.com/office/powerpoint/2010/main" val="231504859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3EB84A9-A546-414A-A379-75DAB890B423}"/>
              </a:ext>
            </a:extLst>
          </p:cNvPr>
          <p:cNvSpPr>
            <a:spLocks noGrp="1"/>
          </p:cNvSpPr>
          <p:nvPr>
            <p:ph type="title"/>
          </p:nvPr>
        </p:nvSpPr>
        <p:spPr>
          <a:xfrm>
            <a:off x="354855" y="545146"/>
            <a:ext cx="7099685" cy="1066915"/>
          </a:xfrm>
        </p:spPr>
        <p:txBody>
          <a:bodyPr/>
          <a:lstStyle/>
          <a:p>
            <a:r>
              <a:rPr lang="en-CA" dirty="0"/>
              <a:t>IT Culture Framework</a:t>
            </a:r>
          </a:p>
        </p:txBody>
      </p:sp>
      <p:grpSp>
        <p:nvGrpSpPr>
          <p:cNvPr id="2" name="Group 1">
            <a:extLst>
              <a:ext uri="{FF2B5EF4-FFF2-40B4-BE49-F238E27FC236}">
                <a16:creationId xmlns:a16="http://schemas.microsoft.com/office/drawing/2014/main" id="{E0AC3EE4-8F65-B6A8-1E48-D0535B9582A5}"/>
              </a:ext>
            </a:extLst>
          </p:cNvPr>
          <p:cNvGrpSpPr/>
          <p:nvPr/>
        </p:nvGrpSpPr>
        <p:grpSpPr>
          <a:xfrm>
            <a:off x="252488" y="1507559"/>
            <a:ext cx="8181265" cy="4875824"/>
            <a:chOff x="2505724" y="2314790"/>
            <a:chExt cx="8181265" cy="3990619"/>
          </a:xfrm>
        </p:grpSpPr>
        <p:cxnSp>
          <p:nvCxnSpPr>
            <p:cNvPr id="19" name="Straight Connector 4">
              <a:extLst>
                <a:ext uri="{FF2B5EF4-FFF2-40B4-BE49-F238E27FC236}">
                  <a16:creationId xmlns:a16="http://schemas.microsoft.com/office/drawing/2014/main" id="{6E2D1CDE-6A7F-4363-B726-D800CB87C7F5}"/>
                </a:ext>
              </a:extLst>
            </p:cNvPr>
            <p:cNvCxnSpPr/>
            <p:nvPr/>
          </p:nvCxnSpPr>
          <p:spPr>
            <a:xfrm flipV="1">
              <a:off x="6591120" y="2440774"/>
              <a:ext cx="0" cy="3864635"/>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0" name="Straight Connector 6">
              <a:extLst>
                <a:ext uri="{FF2B5EF4-FFF2-40B4-BE49-F238E27FC236}">
                  <a16:creationId xmlns:a16="http://schemas.microsoft.com/office/drawing/2014/main" id="{94F961E7-CE17-436A-B45B-D518CB1450AB}"/>
                </a:ext>
              </a:extLst>
            </p:cNvPr>
            <p:cNvCxnSpPr/>
            <p:nvPr/>
          </p:nvCxnSpPr>
          <p:spPr>
            <a:xfrm>
              <a:off x="2986929" y="4346462"/>
              <a:ext cx="7208383"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3ABF5BB6-3276-4BD4-A080-52093312F4B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62860" y="4026998"/>
              <a:ext cx="602595" cy="602595"/>
            </a:xfrm>
            <a:prstGeom prst="rect">
              <a:avLst/>
            </a:prstGeom>
            <a:noFill/>
            <a:ln>
              <a:noFill/>
            </a:ln>
          </p:spPr>
        </p:pic>
        <p:sp>
          <p:nvSpPr>
            <p:cNvPr id="22" name="Rounded Rectangle 13">
              <a:extLst>
                <a:ext uri="{FF2B5EF4-FFF2-40B4-BE49-F238E27FC236}">
                  <a16:creationId xmlns:a16="http://schemas.microsoft.com/office/drawing/2014/main" id="{6F63AD02-EDB9-4614-A44A-4FDBE8E6BC41}"/>
                </a:ext>
              </a:extLst>
            </p:cNvPr>
            <p:cNvSpPr/>
            <p:nvPr/>
          </p:nvSpPr>
          <p:spPr>
            <a:xfrm>
              <a:off x="2505726" y="2321129"/>
              <a:ext cx="1441337" cy="251967"/>
            </a:xfrm>
            <a:prstGeom prst="round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r>
                <a:rPr lang="en-US" sz="1200" b="1" dirty="0">
                  <a:solidFill>
                    <a:srgbClr val="FFFFFF"/>
                  </a:solidFill>
                  <a:latin typeface="Montserrat" panose="00000500000000000000" pitchFamily="2" charset="0"/>
                  <a:ea typeface="Roboto Condensed Light" panose="02000000000000000000" pitchFamily="2" charset="0"/>
                </a:rPr>
                <a:t>Competitive</a:t>
              </a:r>
              <a:endParaRPr lang="en-US" sz="1200" dirty="0">
                <a:solidFill>
                  <a:srgbClr val="494949"/>
                </a:solidFill>
                <a:latin typeface="Montserrat" panose="00000500000000000000" pitchFamily="2" charset="0"/>
                <a:ea typeface="Roboto Condensed Light" panose="02000000000000000000" pitchFamily="2" charset="0"/>
              </a:endParaRPr>
            </a:p>
          </p:txBody>
        </p:sp>
        <p:sp>
          <p:nvSpPr>
            <p:cNvPr id="23" name="Rounded Rectangle 14">
              <a:extLst>
                <a:ext uri="{FF2B5EF4-FFF2-40B4-BE49-F238E27FC236}">
                  <a16:creationId xmlns:a16="http://schemas.microsoft.com/office/drawing/2014/main" id="{0EBA2CBB-5888-40E4-A08B-526AF79E91D7}"/>
                </a:ext>
              </a:extLst>
            </p:cNvPr>
            <p:cNvSpPr/>
            <p:nvPr/>
          </p:nvSpPr>
          <p:spPr>
            <a:xfrm>
              <a:off x="8861275" y="2314790"/>
              <a:ext cx="1441337" cy="251967"/>
            </a:xfrm>
            <a:prstGeom prst="round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r>
                <a:rPr lang="en-US" sz="1200" b="1" dirty="0">
                  <a:solidFill>
                    <a:srgbClr val="FFFFFF"/>
                  </a:solidFill>
                  <a:latin typeface="Montserrat" panose="00000500000000000000" pitchFamily="2" charset="0"/>
                  <a:ea typeface="Roboto Condensed Light" panose="02000000000000000000" pitchFamily="2" charset="0"/>
                </a:rPr>
                <a:t>Innovative</a:t>
              </a:r>
              <a:endParaRPr lang="en-US" sz="1200" dirty="0">
                <a:solidFill>
                  <a:srgbClr val="494949"/>
                </a:solidFill>
                <a:latin typeface="Montserrat" panose="00000500000000000000" pitchFamily="2" charset="0"/>
                <a:ea typeface="Roboto Condensed Light" panose="02000000000000000000" pitchFamily="2" charset="0"/>
              </a:endParaRPr>
            </a:p>
          </p:txBody>
        </p:sp>
        <p:sp>
          <p:nvSpPr>
            <p:cNvPr id="24" name="Rounded Rectangle 15">
              <a:extLst>
                <a:ext uri="{FF2B5EF4-FFF2-40B4-BE49-F238E27FC236}">
                  <a16:creationId xmlns:a16="http://schemas.microsoft.com/office/drawing/2014/main" id="{9A2C3393-A46C-46FC-A04D-51E9103953AA}"/>
                </a:ext>
              </a:extLst>
            </p:cNvPr>
            <p:cNvSpPr/>
            <p:nvPr/>
          </p:nvSpPr>
          <p:spPr>
            <a:xfrm>
              <a:off x="2505724" y="6023353"/>
              <a:ext cx="1441337" cy="251967"/>
            </a:xfrm>
            <a:prstGeom prst="roundRect">
              <a:avLst/>
            </a:prstGeom>
            <a:solidFill>
              <a:schemeClr val="bg2">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r>
                <a:rPr lang="en-US" sz="1200" b="1" dirty="0">
                  <a:solidFill>
                    <a:srgbClr val="494949"/>
                  </a:solidFill>
                  <a:latin typeface="Montserrat" panose="00000500000000000000" pitchFamily="2" charset="0"/>
                </a:rPr>
                <a:t>Traditional</a:t>
              </a:r>
              <a:endParaRPr lang="en-US" sz="1600" dirty="0">
                <a:solidFill>
                  <a:srgbClr val="494949"/>
                </a:solidFill>
                <a:latin typeface="Montserrat" panose="00000500000000000000" pitchFamily="2" charset="0"/>
              </a:endParaRPr>
            </a:p>
          </p:txBody>
        </p:sp>
        <p:sp>
          <p:nvSpPr>
            <p:cNvPr id="25" name="Rounded Rectangle 16">
              <a:extLst>
                <a:ext uri="{FF2B5EF4-FFF2-40B4-BE49-F238E27FC236}">
                  <a16:creationId xmlns:a16="http://schemas.microsoft.com/office/drawing/2014/main" id="{A2BBA028-8540-4566-8D16-873BC1EF867D}"/>
                </a:ext>
              </a:extLst>
            </p:cNvPr>
            <p:cNvSpPr/>
            <p:nvPr/>
          </p:nvSpPr>
          <p:spPr>
            <a:xfrm>
              <a:off x="8861275" y="6023353"/>
              <a:ext cx="1441337" cy="251967"/>
            </a:xfrm>
            <a:prstGeom prst="roundRect">
              <a:avLst/>
            </a:prstGeom>
            <a:solidFill>
              <a:schemeClr val="tx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r>
                <a:rPr lang="en-US" sz="1200" b="1" dirty="0">
                  <a:solidFill>
                    <a:srgbClr val="FFFFFF"/>
                  </a:solidFill>
                  <a:latin typeface="Montserrat" panose="00000500000000000000" pitchFamily="2" charset="0"/>
                </a:rPr>
                <a:t>Cooperative</a:t>
              </a:r>
              <a:endParaRPr lang="en-US" sz="1600" dirty="0">
                <a:solidFill>
                  <a:srgbClr val="494949"/>
                </a:solidFill>
                <a:latin typeface="Montserrat" panose="00000500000000000000" pitchFamily="2" charset="0"/>
              </a:endParaRPr>
            </a:p>
          </p:txBody>
        </p:sp>
        <p:sp>
          <p:nvSpPr>
            <p:cNvPr id="26" name="TextBox 13">
              <a:extLst>
                <a:ext uri="{FF2B5EF4-FFF2-40B4-BE49-F238E27FC236}">
                  <a16:creationId xmlns:a16="http://schemas.microsoft.com/office/drawing/2014/main" id="{22F50F80-4CBE-41A3-B0F4-77FDE1824D9E}"/>
                </a:ext>
              </a:extLst>
            </p:cNvPr>
            <p:cNvSpPr txBox="1"/>
            <p:nvPr/>
          </p:nvSpPr>
          <p:spPr>
            <a:xfrm>
              <a:off x="2608782" y="2643082"/>
              <a:ext cx="3654078" cy="1628597"/>
            </a:xfrm>
            <a:prstGeom prst="rect">
              <a:avLst/>
            </a:prstGeom>
          </p:spPr>
          <p:txBody>
            <a:bodyPr wrap="square" numCol="2" rtlCol="0">
              <a:noAutofit/>
            </a:bodyPr>
            <a:lstStyle/>
            <a:p>
              <a:pPr marL="171433" indent="-171433" defTabSz="554437">
                <a:buFont typeface="Arial" panose="020B0604020202020204" pitchFamily="34" charset="0"/>
                <a:buChar char="•"/>
              </a:pPr>
              <a:r>
                <a:rPr lang="en-CA" sz="1400" dirty="0">
                  <a:solidFill>
                    <a:srgbClr val="494949"/>
                  </a:solidFill>
                  <a:latin typeface="Roboto Condensed Light" panose="02000000000000000000" pitchFamily="2" charset="0"/>
                  <a:ea typeface="Roboto Condensed Light" panose="02000000000000000000" pitchFamily="2" charset="0"/>
                </a:rPr>
                <a:t>Autonomy</a:t>
              </a:r>
            </a:p>
            <a:p>
              <a:pPr marL="171433" indent="-171433" defTabSz="554437">
                <a:buFont typeface="Arial" panose="020B0604020202020204" pitchFamily="34" charset="0"/>
                <a:buChar char="•"/>
              </a:pPr>
              <a:r>
                <a:rPr lang="en-CA" sz="1400" dirty="0">
                  <a:solidFill>
                    <a:srgbClr val="494949"/>
                  </a:solidFill>
                  <a:latin typeface="Roboto Condensed Light" panose="02000000000000000000" pitchFamily="2" charset="0"/>
                  <a:ea typeface="Roboto Condensed Light" panose="02000000000000000000" pitchFamily="2" charset="0"/>
                </a:rPr>
                <a:t>Confront conflict directly</a:t>
              </a:r>
            </a:p>
            <a:p>
              <a:pPr marL="171433" indent="-171433" defTabSz="554437">
                <a:buFont typeface="Arial" panose="020B0604020202020204" pitchFamily="34" charset="0"/>
                <a:buChar char="•"/>
              </a:pPr>
              <a:r>
                <a:rPr lang="en-CA" sz="1400" dirty="0">
                  <a:solidFill>
                    <a:srgbClr val="494949"/>
                  </a:solidFill>
                  <a:latin typeface="Roboto Condensed Light" panose="02000000000000000000" pitchFamily="2" charset="0"/>
                  <a:ea typeface="Roboto Condensed Light" panose="02000000000000000000" pitchFamily="2" charset="0"/>
                </a:rPr>
                <a:t>Decisive</a:t>
              </a:r>
            </a:p>
            <a:p>
              <a:pPr marL="171433" indent="-171433" defTabSz="554437">
                <a:buFont typeface="Arial" panose="020B0604020202020204" pitchFamily="34" charset="0"/>
                <a:buChar char="•"/>
              </a:pPr>
              <a:r>
                <a:rPr lang="en-CA" sz="1400" dirty="0">
                  <a:solidFill>
                    <a:srgbClr val="494949"/>
                  </a:solidFill>
                  <a:latin typeface="Roboto Condensed Light" panose="02000000000000000000" pitchFamily="2" charset="0"/>
                  <a:ea typeface="Roboto Condensed Light" panose="02000000000000000000" pitchFamily="2" charset="0"/>
                </a:rPr>
                <a:t>Competitive</a:t>
              </a:r>
            </a:p>
            <a:p>
              <a:pPr marL="171433" indent="-171433" defTabSz="554437">
                <a:buFont typeface="Arial" panose="020B0604020202020204" pitchFamily="34" charset="0"/>
                <a:buChar char="•"/>
              </a:pPr>
              <a:r>
                <a:rPr lang="en-CA" sz="1400" dirty="0">
                  <a:solidFill>
                    <a:srgbClr val="494949"/>
                  </a:solidFill>
                  <a:latin typeface="Roboto Condensed Light" panose="02000000000000000000" pitchFamily="2" charset="0"/>
                  <a:ea typeface="Roboto Condensed Light" panose="02000000000000000000" pitchFamily="2" charset="0"/>
                </a:rPr>
                <a:t>Achievement oriented</a:t>
              </a:r>
            </a:p>
            <a:p>
              <a:pPr marL="171433" indent="-171433" defTabSz="554437">
                <a:buFont typeface="Arial" panose="020B0604020202020204" pitchFamily="34" charset="0"/>
                <a:buChar char="•"/>
              </a:pPr>
              <a:r>
                <a:rPr lang="en-CA" sz="1400" dirty="0">
                  <a:solidFill>
                    <a:srgbClr val="494949"/>
                  </a:solidFill>
                  <a:latin typeface="Roboto Condensed Light" panose="02000000000000000000" pitchFamily="2" charset="0"/>
                  <a:ea typeface="Roboto Condensed Light" panose="02000000000000000000" pitchFamily="2" charset="0"/>
                </a:rPr>
                <a:t>Results oriented</a:t>
              </a:r>
            </a:p>
            <a:p>
              <a:pPr marL="171433" indent="-171433" defTabSz="554437">
                <a:buFont typeface="Arial" panose="020B0604020202020204" pitchFamily="34" charset="0"/>
                <a:buChar char="•"/>
              </a:pPr>
              <a:r>
                <a:rPr lang="en-CA" sz="1400" dirty="0">
                  <a:solidFill>
                    <a:srgbClr val="494949"/>
                  </a:solidFill>
                  <a:latin typeface="Roboto Condensed Light" panose="02000000000000000000" pitchFamily="2" charset="0"/>
                  <a:ea typeface="Roboto Condensed Light" panose="02000000000000000000" pitchFamily="2" charset="0"/>
                </a:rPr>
                <a:t>High performance expectations</a:t>
              </a:r>
            </a:p>
            <a:p>
              <a:pPr marL="171433" indent="-171433" defTabSz="554437">
                <a:buFont typeface="Arial" panose="020B0604020202020204" pitchFamily="34" charset="0"/>
                <a:buChar char="•"/>
              </a:pPr>
              <a:r>
                <a:rPr lang="en-CA" sz="1400" dirty="0">
                  <a:solidFill>
                    <a:srgbClr val="494949"/>
                  </a:solidFill>
                  <a:latin typeface="Roboto Condensed Light" panose="02000000000000000000" pitchFamily="2" charset="0"/>
                  <a:ea typeface="Roboto Condensed Light" panose="02000000000000000000" pitchFamily="2" charset="0"/>
                </a:rPr>
                <a:t>Aggressive</a:t>
              </a:r>
            </a:p>
            <a:p>
              <a:pPr marL="171433" indent="-171433" defTabSz="554437">
                <a:buFont typeface="Arial" panose="020B0604020202020204" pitchFamily="34" charset="0"/>
                <a:buChar char="•"/>
              </a:pPr>
              <a:r>
                <a:rPr lang="en-CA" sz="1400" dirty="0">
                  <a:solidFill>
                    <a:srgbClr val="494949"/>
                  </a:solidFill>
                  <a:latin typeface="Roboto Condensed Light" panose="02000000000000000000" pitchFamily="2" charset="0"/>
                  <a:ea typeface="Roboto Condensed Light" panose="02000000000000000000" pitchFamily="2" charset="0"/>
                </a:rPr>
                <a:t>High pay for good performance</a:t>
              </a:r>
            </a:p>
            <a:p>
              <a:pPr marL="171433" indent="-171433" defTabSz="554437">
                <a:buFont typeface="Arial" panose="020B0604020202020204" pitchFamily="34" charset="0"/>
                <a:buChar char="•"/>
              </a:pPr>
              <a:r>
                <a:rPr lang="en-CA" sz="1400" dirty="0">
                  <a:solidFill>
                    <a:srgbClr val="494949"/>
                  </a:solidFill>
                  <a:latin typeface="Roboto Condensed Light" panose="02000000000000000000" pitchFamily="2" charset="0"/>
                  <a:ea typeface="Roboto Condensed Light" panose="02000000000000000000" pitchFamily="2" charset="0"/>
                </a:rPr>
                <a:t>Working long hours</a:t>
              </a:r>
            </a:p>
            <a:p>
              <a:pPr marL="171433" indent="-171433" defTabSz="554437">
                <a:buFont typeface="Arial" panose="020B0604020202020204" pitchFamily="34" charset="0"/>
                <a:buChar char="•"/>
              </a:pPr>
              <a:r>
                <a:rPr lang="en-CA" sz="1400" dirty="0">
                  <a:solidFill>
                    <a:srgbClr val="494949"/>
                  </a:solidFill>
                  <a:latin typeface="Roboto Condensed Light" panose="02000000000000000000" pitchFamily="2" charset="0"/>
                  <a:ea typeface="Roboto Condensed Light" panose="02000000000000000000" pitchFamily="2" charset="0"/>
                </a:rPr>
                <a:t>Having a good reputation</a:t>
              </a:r>
            </a:p>
            <a:p>
              <a:pPr marL="171433" indent="-171433" defTabSz="554437">
                <a:buFont typeface="Arial" panose="020B0604020202020204" pitchFamily="34" charset="0"/>
                <a:buChar char="•"/>
              </a:pPr>
              <a:r>
                <a:rPr lang="en-CA" sz="1400" dirty="0">
                  <a:solidFill>
                    <a:srgbClr val="494949"/>
                  </a:solidFill>
                  <a:latin typeface="Roboto Condensed Light" panose="02000000000000000000" pitchFamily="2" charset="0"/>
                  <a:ea typeface="Roboto Condensed Light" panose="02000000000000000000" pitchFamily="2" charset="0"/>
                </a:rPr>
                <a:t>Being distinctive/different</a:t>
              </a:r>
            </a:p>
          </p:txBody>
        </p:sp>
        <p:sp>
          <p:nvSpPr>
            <p:cNvPr id="27" name="TextBox 15">
              <a:extLst>
                <a:ext uri="{FF2B5EF4-FFF2-40B4-BE49-F238E27FC236}">
                  <a16:creationId xmlns:a16="http://schemas.microsoft.com/office/drawing/2014/main" id="{43129862-A3EE-48F4-95E9-4F168A9C205B}"/>
                </a:ext>
              </a:extLst>
            </p:cNvPr>
            <p:cNvSpPr txBox="1"/>
            <p:nvPr/>
          </p:nvSpPr>
          <p:spPr>
            <a:xfrm>
              <a:off x="6796054" y="4501220"/>
              <a:ext cx="3890935" cy="1628597"/>
            </a:xfrm>
            <a:prstGeom prst="rect">
              <a:avLst/>
            </a:prstGeom>
          </p:spPr>
          <p:txBody>
            <a:bodyPr wrap="square" numCol="2" rtlCol="0">
              <a:noAutofit/>
            </a:bodyPr>
            <a:lstStyle/>
            <a:p>
              <a:pPr marL="171433" indent="-171433" defTabSz="554437">
                <a:buFont typeface="Arial" panose="020B0604020202020204" pitchFamily="34" charset="0"/>
                <a:buChar char="•"/>
              </a:pPr>
              <a:r>
                <a:rPr lang="en-CA" sz="1400" dirty="0">
                  <a:solidFill>
                    <a:srgbClr val="494949"/>
                  </a:solidFill>
                  <a:latin typeface="Roboto Condensed Light" panose="02000000000000000000" pitchFamily="2" charset="0"/>
                  <a:ea typeface="Roboto Condensed Light" panose="02000000000000000000" pitchFamily="2" charset="0"/>
                </a:rPr>
                <a:t>Team oriented</a:t>
              </a:r>
            </a:p>
            <a:p>
              <a:pPr marL="171433" indent="-171433" defTabSz="554437">
                <a:buFont typeface="Arial" panose="020B0604020202020204" pitchFamily="34" charset="0"/>
                <a:buChar char="•"/>
              </a:pPr>
              <a:r>
                <a:rPr lang="en-CA" sz="1400" dirty="0">
                  <a:solidFill>
                    <a:srgbClr val="494949"/>
                  </a:solidFill>
                  <a:latin typeface="Roboto Condensed Light" panose="02000000000000000000" pitchFamily="2" charset="0"/>
                  <a:ea typeface="Roboto Condensed Light" panose="02000000000000000000" pitchFamily="2" charset="0"/>
                </a:rPr>
                <a:t>Fair</a:t>
              </a:r>
            </a:p>
            <a:p>
              <a:pPr marL="171433" indent="-171433" defTabSz="554437">
                <a:buFont typeface="Arial" panose="020B0604020202020204" pitchFamily="34" charset="0"/>
                <a:buChar char="•"/>
              </a:pPr>
              <a:r>
                <a:rPr lang="en-CA" sz="1400" dirty="0">
                  <a:solidFill>
                    <a:srgbClr val="494949"/>
                  </a:solidFill>
                  <a:latin typeface="Roboto Condensed Light" panose="02000000000000000000" pitchFamily="2" charset="0"/>
                  <a:ea typeface="Roboto Condensed Light" panose="02000000000000000000" pitchFamily="2" charset="0"/>
                </a:rPr>
                <a:t>Praise for good performance</a:t>
              </a:r>
            </a:p>
            <a:p>
              <a:pPr marL="171433" indent="-171433" defTabSz="554437">
                <a:buFont typeface="Arial" panose="020B0604020202020204" pitchFamily="34" charset="0"/>
                <a:buChar char="•"/>
              </a:pPr>
              <a:r>
                <a:rPr lang="en-CA" sz="1400" dirty="0">
                  <a:solidFill>
                    <a:srgbClr val="494949"/>
                  </a:solidFill>
                  <a:latin typeface="Roboto Condensed Light" panose="02000000000000000000" pitchFamily="2" charset="0"/>
                  <a:ea typeface="Roboto Condensed Light" panose="02000000000000000000" pitchFamily="2" charset="0"/>
                </a:rPr>
                <a:t>Supportive</a:t>
              </a:r>
            </a:p>
            <a:p>
              <a:pPr marL="171433" indent="-171433" defTabSz="554437">
                <a:buFont typeface="Arial" panose="020B0604020202020204" pitchFamily="34" charset="0"/>
                <a:buChar char="•"/>
              </a:pPr>
              <a:r>
                <a:rPr lang="en-CA" sz="1400" dirty="0">
                  <a:solidFill>
                    <a:srgbClr val="494949"/>
                  </a:solidFill>
                  <a:latin typeface="Roboto Condensed Light" panose="02000000000000000000" pitchFamily="2" charset="0"/>
                  <a:ea typeface="Roboto Condensed Light" panose="02000000000000000000" pitchFamily="2" charset="0"/>
                </a:rPr>
                <a:t>Calm</a:t>
              </a:r>
            </a:p>
            <a:p>
              <a:pPr marL="171433" indent="-171433" defTabSz="554437">
                <a:buFont typeface="Arial" panose="020B0604020202020204" pitchFamily="34" charset="0"/>
                <a:buChar char="•"/>
              </a:pPr>
              <a:r>
                <a:rPr lang="en-CA" sz="1400" dirty="0">
                  <a:solidFill>
                    <a:srgbClr val="494949"/>
                  </a:solidFill>
                  <a:latin typeface="Roboto Condensed Light" panose="02000000000000000000" pitchFamily="2" charset="0"/>
                  <a:ea typeface="Roboto Condensed Light" panose="02000000000000000000" pitchFamily="2" charset="0"/>
                </a:rPr>
                <a:t>Developing friends at work</a:t>
              </a:r>
            </a:p>
            <a:p>
              <a:pPr marL="171433" indent="-171433" defTabSz="554437">
                <a:buFont typeface="Arial" panose="020B0604020202020204" pitchFamily="34" charset="0"/>
                <a:buChar char="•"/>
              </a:pPr>
              <a:r>
                <a:rPr lang="en-CA" sz="1400" dirty="0">
                  <a:solidFill>
                    <a:srgbClr val="494949"/>
                  </a:solidFill>
                  <a:latin typeface="Roboto Condensed Light" panose="02000000000000000000" pitchFamily="2" charset="0"/>
                  <a:ea typeface="Roboto Condensed Light" panose="02000000000000000000" pitchFamily="2" charset="0"/>
                </a:rPr>
                <a:t>Socially responsible</a:t>
              </a:r>
            </a:p>
          </p:txBody>
        </p:sp>
        <p:sp>
          <p:nvSpPr>
            <p:cNvPr id="28" name="TextBox 18">
              <a:extLst>
                <a:ext uri="{FF2B5EF4-FFF2-40B4-BE49-F238E27FC236}">
                  <a16:creationId xmlns:a16="http://schemas.microsoft.com/office/drawing/2014/main" id="{8B10B619-A214-4626-AF7B-904B96AB3EED}"/>
                </a:ext>
              </a:extLst>
            </p:cNvPr>
            <p:cNvSpPr txBox="1"/>
            <p:nvPr/>
          </p:nvSpPr>
          <p:spPr>
            <a:xfrm>
              <a:off x="6796054" y="2569540"/>
              <a:ext cx="3890935" cy="1628597"/>
            </a:xfrm>
            <a:prstGeom prst="rect">
              <a:avLst/>
            </a:prstGeom>
          </p:spPr>
          <p:txBody>
            <a:bodyPr wrap="square" numCol="1" rtlCol="0">
              <a:noAutofit/>
            </a:bodyPr>
            <a:lstStyle/>
            <a:p>
              <a:pPr marL="171433" indent="-171433" defTabSz="554437">
                <a:buFont typeface="Arial" panose="020B0604020202020204" pitchFamily="34" charset="0"/>
                <a:buChar char="•"/>
              </a:pPr>
              <a:r>
                <a:rPr lang="en-CA" sz="1400" dirty="0">
                  <a:solidFill>
                    <a:srgbClr val="494949"/>
                  </a:solidFill>
                  <a:latin typeface="Roboto Condensed Light" panose="02000000000000000000" pitchFamily="2" charset="0"/>
                  <a:ea typeface="Roboto Condensed Light" panose="02000000000000000000" pitchFamily="2" charset="0"/>
                </a:rPr>
                <a:t>Adaptable</a:t>
              </a:r>
            </a:p>
            <a:p>
              <a:pPr marL="171433" indent="-171433" defTabSz="554437">
                <a:buFont typeface="Arial" panose="020B0604020202020204" pitchFamily="34" charset="0"/>
                <a:buChar char="•"/>
              </a:pPr>
              <a:r>
                <a:rPr lang="en-CA" sz="1400" dirty="0">
                  <a:solidFill>
                    <a:srgbClr val="494949"/>
                  </a:solidFill>
                  <a:latin typeface="Roboto Condensed Light" panose="02000000000000000000" pitchFamily="2" charset="0"/>
                  <a:ea typeface="Roboto Condensed Light" panose="02000000000000000000" pitchFamily="2" charset="0"/>
                </a:rPr>
                <a:t>Innovative</a:t>
              </a:r>
            </a:p>
            <a:p>
              <a:pPr marL="171433" indent="-171433" defTabSz="554437">
                <a:buFont typeface="Arial" panose="020B0604020202020204" pitchFamily="34" charset="0"/>
                <a:buChar char="•"/>
              </a:pPr>
              <a:r>
                <a:rPr lang="en-CA" sz="1400" dirty="0">
                  <a:solidFill>
                    <a:srgbClr val="494949"/>
                  </a:solidFill>
                  <a:latin typeface="Roboto Condensed Light" panose="02000000000000000000" pitchFamily="2" charset="0"/>
                  <a:ea typeface="Roboto Condensed Light" panose="02000000000000000000" pitchFamily="2" charset="0"/>
                </a:rPr>
                <a:t>Quick to take advantage of opportunities</a:t>
              </a:r>
            </a:p>
            <a:p>
              <a:pPr marL="171433" indent="-171433" defTabSz="554437">
                <a:buFont typeface="Arial" panose="020B0604020202020204" pitchFamily="34" charset="0"/>
                <a:buChar char="•"/>
              </a:pPr>
              <a:r>
                <a:rPr lang="en-CA" sz="1400" dirty="0">
                  <a:solidFill>
                    <a:srgbClr val="494949"/>
                  </a:solidFill>
                  <a:latin typeface="Roboto Condensed Light" panose="02000000000000000000" pitchFamily="2" charset="0"/>
                  <a:ea typeface="Roboto Condensed Light" panose="02000000000000000000" pitchFamily="2" charset="0"/>
                </a:rPr>
                <a:t>Risk taking</a:t>
              </a:r>
            </a:p>
            <a:p>
              <a:pPr marL="171433" indent="-171433" defTabSz="554437">
                <a:buFont typeface="Arial" panose="020B0604020202020204" pitchFamily="34" charset="0"/>
                <a:buChar char="•"/>
              </a:pPr>
              <a:r>
                <a:rPr lang="en-CA" sz="1400" dirty="0">
                  <a:solidFill>
                    <a:srgbClr val="494949"/>
                  </a:solidFill>
                  <a:latin typeface="Roboto Condensed Light" panose="02000000000000000000" pitchFamily="2" charset="0"/>
                  <a:ea typeface="Roboto Condensed Light" panose="02000000000000000000" pitchFamily="2" charset="0"/>
                </a:rPr>
                <a:t>Opportunities for professional growth</a:t>
              </a:r>
            </a:p>
            <a:p>
              <a:pPr marL="171433" indent="-171433" defTabSz="554437">
                <a:buFont typeface="Arial" panose="020B0604020202020204" pitchFamily="34" charset="0"/>
                <a:buChar char="•"/>
              </a:pPr>
              <a:r>
                <a:rPr lang="en-CA" sz="1400" dirty="0">
                  <a:solidFill>
                    <a:srgbClr val="494949"/>
                  </a:solidFill>
                  <a:latin typeface="Roboto Condensed Light" panose="02000000000000000000" pitchFamily="2" charset="0"/>
                  <a:ea typeface="Roboto Condensed Light" panose="02000000000000000000" pitchFamily="2" charset="0"/>
                </a:rPr>
                <a:t>Not constrained by rules</a:t>
              </a:r>
            </a:p>
            <a:p>
              <a:pPr marL="171433" indent="-171433" defTabSz="554437">
                <a:buFont typeface="Arial" panose="020B0604020202020204" pitchFamily="34" charset="0"/>
                <a:buChar char="•"/>
              </a:pPr>
              <a:r>
                <a:rPr lang="en-CA" sz="1400" dirty="0">
                  <a:solidFill>
                    <a:srgbClr val="494949"/>
                  </a:solidFill>
                  <a:latin typeface="Roboto Condensed Light" panose="02000000000000000000" pitchFamily="2" charset="0"/>
                  <a:ea typeface="Roboto Condensed Light" panose="02000000000000000000" pitchFamily="2" charset="0"/>
                </a:rPr>
                <a:t>Tolerant</a:t>
              </a:r>
            </a:p>
            <a:p>
              <a:pPr marL="171433" indent="-171433" defTabSz="554437">
                <a:buFont typeface="Arial" panose="020B0604020202020204" pitchFamily="34" charset="0"/>
                <a:buChar char="•"/>
              </a:pPr>
              <a:r>
                <a:rPr lang="en-CA" sz="1400" dirty="0">
                  <a:solidFill>
                    <a:srgbClr val="494949"/>
                  </a:solidFill>
                  <a:latin typeface="Roboto Condensed Light" panose="02000000000000000000" pitchFamily="2" charset="0"/>
                  <a:ea typeface="Roboto Condensed Light" panose="02000000000000000000" pitchFamily="2" charset="0"/>
                </a:rPr>
                <a:t>Informal</a:t>
              </a:r>
            </a:p>
            <a:p>
              <a:pPr marL="171433" indent="-171433" defTabSz="554437">
                <a:buFont typeface="Arial" panose="020B0604020202020204" pitchFamily="34" charset="0"/>
                <a:buChar char="•"/>
              </a:pPr>
              <a:r>
                <a:rPr lang="en-CA" sz="1400" dirty="0">
                  <a:solidFill>
                    <a:srgbClr val="494949"/>
                  </a:solidFill>
                  <a:latin typeface="Roboto Condensed Light" panose="02000000000000000000" pitchFamily="2" charset="0"/>
                  <a:ea typeface="Roboto Condensed Light" panose="02000000000000000000" pitchFamily="2" charset="0"/>
                </a:rPr>
                <a:t>Enthusiastic</a:t>
              </a:r>
            </a:p>
          </p:txBody>
        </p:sp>
        <p:sp>
          <p:nvSpPr>
            <p:cNvPr id="29" name="TextBox 19">
              <a:extLst>
                <a:ext uri="{FF2B5EF4-FFF2-40B4-BE49-F238E27FC236}">
                  <a16:creationId xmlns:a16="http://schemas.microsoft.com/office/drawing/2014/main" id="{2C282B83-3ED4-406D-9365-EC5C156D9024}"/>
                </a:ext>
              </a:extLst>
            </p:cNvPr>
            <p:cNvSpPr txBox="1"/>
            <p:nvPr/>
          </p:nvSpPr>
          <p:spPr>
            <a:xfrm>
              <a:off x="2608782" y="4494789"/>
              <a:ext cx="3597961" cy="1528564"/>
            </a:xfrm>
            <a:prstGeom prst="rect">
              <a:avLst/>
            </a:prstGeom>
          </p:spPr>
          <p:txBody>
            <a:bodyPr wrap="square" numCol="2" rtlCol="0">
              <a:noAutofit/>
            </a:bodyPr>
            <a:lstStyle/>
            <a:p>
              <a:pPr marL="171433" indent="-171433" defTabSz="554437">
                <a:buFont typeface="Arial" panose="020B0604020202020204" pitchFamily="34" charset="0"/>
                <a:buChar char="•"/>
              </a:pPr>
              <a:r>
                <a:rPr lang="en-CA" sz="1400" dirty="0">
                  <a:solidFill>
                    <a:srgbClr val="494949"/>
                  </a:solidFill>
                  <a:latin typeface="Roboto Condensed Light" panose="02000000000000000000" pitchFamily="2" charset="0"/>
                  <a:ea typeface="Roboto Condensed Light" panose="02000000000000000000" pitchFamily="2" charset="0"/>
                </a:rPr>
                <a:t>Stability</a:t>
              </a:r>
            </a:p>
            <a:p>
              <a:pPr marL="171433" indent="-171433" defTabSz="554437">
                <a:buFont typeface="Arial" panose="020B0604020202020204" pitchFamily="34" charset="0"/>
                <a:buChar char="•"/>
              </a:pPr>
              <a:r>
                <a:rPr lang="en-CA" sz="1400" dirty="0">
                  <a:solidFill>
                    <a:srgbClr val="494949"/>
                  </a:solidFill>
                  <a:latin typeface="Roboto Condensed Light" panose="02000000000000000000" pitchFamily="2" charset="0"/>
                  <a:ea typeface="Roboto Condensed Light" panose="02000000000000000000" pitchFamily="2" charset="0"/>
                </a:rPr>
                <a:t>Reflective</a:t>
              </a:r>
            </a:p>
            <a:p>
              <a:pPr marL="171433" indent="-171433" defTabSz="554437">
                <a:buFont typeface="Arial" panose="020B0604020202020204" pitchFamily="34" charset="0"/>
                <a:buChar char="•"/>
              </a:pPr>
              <a:r>
                <a:rPr lang="en-CA" sz="1400" dirty="0">
                  <a:solidFill>
                    <a:srgbClr val="494949"/>
                  </a:solidFill>
                  <a:latin typeface="Roboto Condensed Light" panose="02000000000000000000" pitchFamily="2" charset="0"/>
                  <a:ea typeface="Roboto Condensed Light" panose="02000000000000000000" pitchFamily="2" charset="0"/>
                </a:rPr>
                <a:t>Rule oriented</a:t>
              </a:r>
            </a:p>
            <a:p>
              <a:pPr marL="171433" indent="-171433" defTabSz="554437">
                <a:buFont typeface="Arial" panose="020B0604020202020204" pitchFamily="34" charset="0"/>
                <a:buChar char="•"/>
              </a:pPr>
              <a:r>
                <a:rPr lang="en-CA" sz="1400" dirty="0">
                  <a:solidFill>
                    <a:srgbClr val="494949"/>
                  </a:solidFill>
                  <a:latin typeface="Roboto Condensed Light" panose="02000000000000000000" pitchFamily="2" charset="0"/>
                  <a:ea typeface="Roboto Condensed Light" panose="02000000000000000000" pitchFamily="2" charset="0"/>
                </a:rPr>
                <a:t>Analytical</a:t>
              </a:r>
            </a:p>
            <a:p>
              <a:pPr marL="171433" indent="-171433" defTabSz="554437">
                <a:buFont typeface="Arial" panose="020B0604020202020204" pitchFamily="34" charset="0"/>
                <a:buChar char="•"/>
              </a:pPr>
              <a:r>
                <a:rPr lang="en-CA" sz="1400" dirty="0">
                  <a:solidFill>
                    <a:srgbClr val="494949"/>
                  </a:solidFill>
                  <a:latin typeface="Roboto Condensed Light" panose="02000000000000000000" pitchFamily="2" charset="0"/>
                  <a:ea typeface="Roboto Condensed Light" panose="02000000000000000000" pitchFamily="2" charset="0"/>
                </a:rPr>
                <a:t>High attention to detail</a:t>
              </a:r>
            </a:p>
            <a:p>
              <a:pPr marL="171433" indent="-171433" defTabSz="554437">
                <a:buFont typeface="Arial" panose="020B0604020202020204" pitchFamily="34" charset="0"/>
                <a:buChar char="•"/>
              </a:pPr>
              <a:r>
                <a:rPr lang="en-CA" sz="1400" dirty="0">
                  <a:solidFill>
                    <a:srgbClr val="494949"/>
                  </a:solidFill>
                  <a:latin typeface="Roboto Condensed Light" panose="02000000000000000000" pitchFamily="2" charset="0"/>
                  <a:ea typeface="Roboto Condensed Light" panose="02000000000000000000" pitchFamily="2" charset="0"/>
                </a:rPr>
                <a:t>Organized</a:t>
              </a:r>
            </a:p>
            <a:p>
              <a:pPr marL="171433" indent="-171433" defTabSz="554437">
                <a:buFont typeface="Arial" panose="020B0604020202020204" pitchFamily="34" charset="0"/>
                <a:buChar char="•"/>
              </a:pPr>
              <a:r>
                <a:rPr lang="en-CA" sz="1400" dirty="0">
                  <a:solidFill>
                    <a:srgbClr val="494949"/>
                  </a:solidFill>
                  <a:latin typeface="Roboto Condensed Light" panose="02000000000000000000" pitchFamily="2" charset="0"/>
                  <a:ea typeface="Roboto Condensed Light" panose="02000000000000000000" pitchFamily="2" charset="0"/>
                </a:rPr>
                <a:t>Clear guiding philosophy</a:t>
              </a:r>
            </a:p>
            <a:p>
              <a:pPr marL="171433" indent="-171433" defTabSz="554437">
                <a:buFont typeface="Arial" panose="020B0604020202020204" pitchFamily="34" charset="0"/>
                <a:buChar char="•"/>
              </a:pPr>
              <a:r>
                <a:rPr lang="en-CA" sz="1400" dirty="0">
                  <a:solidFill>
                    <a:srgbClr val="494949"/>
                  </a:solidFill>
                  <a:latin typeface="Roboto Condensed Light" panose="02000000000000000000" pitchFamily="2" charset="0"/>
                  <a:ea typeface="Roboto Condensed Light" panose="02000000000000000000" pitchFamily="2" charset="0"/>
                </a:rPr>
                <a:t>Security of employment</a:t>
              </a:r>
            </a:p>
            <a:p>
              <a:pPr marL="171433" indent="-171433" defTabSz="554437">
                <a:buFont typeface="Arial" panose="020B0604020202020204" pitchFamily="34" charset="0"/>
                <a:buChar char="•"/>
              </a:pPr>
              <a:r>
                <a:rPr lang="en-CA" sz="1400" dirty="0">
                  <a:solidFill>
                    <a:srgbClr val="494949"/>
                  </a:solidFill>
                  <a:latin typeface="Roboto Condensed Light" panose="02000000000000000000" pitchFamily="2" charset="0"/>
                  <a:ea typeface="Roboto Condensed Light" panose="02000000000000000000" pitchFamily="2" charset="0"/>
                </a:rPr>
                <a:t>Emphasis on quality</a:t>
              </a:r>
            </a:p>
            <a:p>
              <a:pPr marL="171433" indent="-171433" defTabSz="554437">
                <a:buFont typeface="Arial" panose="020B0604020202020204" pitchFamily="34" charset="0"/>
                <a:buChar char="•"/>
              </a:pPr>
              <a:r>
                <a:rPr lang="en-CA" sz="1400" dirty="0">
                  <a:solidFill>
                    <a:srgbClr val="494949"/>
                  </a:solidFill>
                  <a:latin typeface="Roboto Condensed Light" panose="02000000000000000000" pitchFamily="2" charset="0"/>
                  <a:ea typeface="Roboto Condensed Light" panose="02000000000000000000" pitchFamily="2" charset="0"/>
                </a:rPr>
                <a:t>Focus on safety</a:t>
              </a:r>
            </a:p>
          </p:txBody>
        </p:sp>
      </p:grpSp>
      <p:sp>
        <p:nvSpPr>
          <p:cNvPr id="30" name="TextBox 29">
            <a:extLst>
              <a:ext uri="{FF2B5EF4-FFF2-40B4-BE49-F238E27FC236}">
                <a16:creationId xmlns:a16="http://schemas.microsoft.com/office/drawing/2014/main" id="{322838DE-8123-4BD6-8EE2-59A5FEEFDDCD}"/>
              </a:ext>
            </a:extLst>
          </p:cNvPr>
          <p:cNvSpPr txBox="1"/>
          <p:nvPr/>
        </p:nvSpPr>
        <p:spPr>
          <a:xfrm>
            <a:off x="289143" y="1078603"/>
            <a:ext cx="8532640" cy="307777"/>
          </a:xfrm>
          <a:prstGeom prst="rect">
            <a:avLst/>
          </a:prstGeom>
          <a:noFill/>
        </p:spPr>
        <p:txBody>
          <a:bodyPr wrap="square">
            <a:spAutoFit/>
          </a:bodyPr>
          <a:lstStyle/>
          <a:p>
            <a:pPr defTabSz="554437"/>
            <a:r>
              <a:rPr lang="en-CA" sz="1400" dirty="0">
                <a:solidFill>
                  <a:srgbClr val="0070C0"/>
                </a:solidFill>
                <a:latin typeface="Roboto Condensed Light" panose="02000000000000000000" pitchFamily="2" charset="0"/>
                <a:ea typeface="Roboto Condensed Light" panose="02000000000000000000" pitchFamily="2" charset="0"/>
              </a:rPr>
              <a:t>This framework leverages McLean &amp; Company’s adaptation of Quinn and Rohrbaugh’s Competing Values Approach.</a:t>
            </a:r>
            <a:endParaRPr lang="en-CA" sz="1200" dirty="0">
              <a:solidFill>
                <a:srgbClr val="0070C0"/>
              </a:solidFill>
              <a:latin typeface="Roboto Condensed Light" panose="02000000000000000000" pitchFamily="2" charset="0"/>
              <a:ea typeface="Roboto Condensed Light" panose="02000000000000000000" pitchFamily="2" charset="0"/>
            </a:endParaRPr>
          </a:p>
        </p:txBody>
      </p:sp>
    </p:spTree>
    <p:extLst>
      <p:ext uri="{BB962C8B-B14F-4D97-AF65-F5344CB8AC3E}">
        <p14:creationId xmlns:p14="http://schemas.microsoft.com/office/powerpoint/2010/main" val="377456766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8">
            <a:extLst>
              <a:ext uri="{FF2B5EF4-FFF2-40B4-BE49-F238E27FC236}">
                <a16:creationId xmlns:a16="http://schemas.microsoft.com/office/drawing/2014/main" id="{B935169B-393C-5833-4513-FFF19679F545}"/>
              </a:ext>
            </a:extLst>
          </p:cNvPr>
          <p:cNvSpPr>
            <a:spLocks noGrp="1"/>
          </p:cNvSpPr>
          <p:nvPr>
            <p:ph type="title"/>
          </p:nvPr>
        </p:nvSpPr>
        <p:spPr>
          <a:xfrm>
            <a:off x="354060" y="547913"/>
            <a:ext cx="4982558" cy="1130188"/>
          </a:xfrm>
        </p:spPr>
        <p:txBody>
          <a:bodyPr/>
          <a:lstStyle/>
          <a:p>
            <a:r>
              <a:rPr lang="en-US" dirty="0"/>
              <a:t>Case Study</a:t>
            </a:r>
          </a:p>
        </p:txBody>
      </p:sp>
      <p:sp>
        <p:nvSpPr>
          <p:cNvPr id="21" name="Text Placeholder 2">
            <a:extLst>
              <a:ext uri="{FF2B5EF4-FFF2-40B4-BE49-F238E27FC236}">
                <a16:creationId xmlns:a16="http://schemas.microsoft.com/office/drawing/2014/main" id="{85760924-8AC5-77DA-B485-C4B5FBA16445}"/>
              </a:ext>
            </a:extLst>
          </p:cNvPr>
          <p:cNvSpPr>
            <a:spLocks noGrp="1"/>
          </p:cNvSpPr>
          <p:nvPr>
            <p:ph type="body" sz="quarter" idx="15"/>
          </p:nvPr>
        </p:nvSpPr>
        <p:spPr>
          <a:xfrm>
            <a:off x="7994704" y="1227747"/>
            <a:ext cx="1447051" cy="381151"/>
          </a:xfrm>
          <a:prstGeom prst="rect">
            <a:avLst/>
          </a:prstGeom>
        </p:spPr>
        <p:txBody>
          <a:bodyPr>
            <a:noAutofit/>
          </a:bodyPr>
          <a:lstStyle/>
          <a:p>
            <a:r>
              <a:rPr lang="en-US" dirty="0"/>
              <a:t>City of Bloomington</a:t>
            </a:r>
          </a:p>
        </p:txBody>
      </p:sp>
      <p:sp>
        <p:nvSpPr>
          <p:cNvPr id="22" name="Text Placeholder 3">
            <a:extLst>
              <a:ext uri="{FF2B5EF4-FFF2-40B4-BE49-F238E27FC236}">
                <a16:creationId xmlns:a16="http://schemas.microsoft.com/office/drawing/2014/main" id="{6ABC3639-19E8-FC39-90AD-9872EAE687CE}"/>
              </a:ext>
            </a:extLst>
          </p:cNvPr>
          <p:cNvSpPr>
            <a:spLocks noGrp="1"/>
          </p:cNvSpPr>
          <p:nvPr>
            <p:ph type="body" sz="quarter" idx="16"/>
          </p:nvPr>
        </p:nvSpPr>
        <p:spPr>
          <a:xfrm>
            <a:off x="7994952" y="1081050"/>
            <a:ext cx="1364806" cy="138064"/>
          </a:xfrm>
          <a:prstGeom prst="rect">
            <a:avLst/>
          </a:prstGeom>
        </p:spPr>
        <p:txBody>
          <a:bodyPr>
            <a:noAutofit/>
          </a:bodyPr>
          <a:lstStyle/>
          <a:p>
            <a:r>
              <a:rPr lang="en-US" dirty="0"/>
              <a:t>ORGANIZATION</a:t>
            </a:r>
          </a:p>
        </p:txBody>
      </p:sp>
      <p:sp>
        <p:nvSpPr>
          <p:cNvPr id="23" name="Text Placeholder 4">
            <a:extLst>
              <a:ext uri="{FF2B5EF4-FFF2-40B4-BE49-F238E27FC236}">
                <a16:creationId xmlns:a16="http://schemas.microsoft.com/office/drawing/2014/main" id="{E8B9CCE9-084C-0955-7A2D-88E93158A45E}"/>
              </a:ext>
            </a:extLst>
          </p:cNvPr>
          <p:cNvSpPr>
            <a:spLocks noGrp="1"/>
          </p:cNvSpPr>
          <p:nvPr>
            <p:ph type="body" sz="quarter" idx="17"/>
          </p:nvPr>
        </p:nvSpPr>
        <p:spPr>
          <a:xfrm>
            <a:off x="9442191" y="1227461"/>
            <a:ext cx="2449812" cy="381201"/>
          </a:xfrm>
          <a:prstGeom prst="rect">
            <a:avLst/>
          </a:prstGeom>
        </p:spPr>
        <p:txBody>
          <a:bodyPr>
            <a:noAutofit/>
          </a:bodyPr>
          <a:lstStyle/>
          <a:p>
            <a:pPr>
              <a:lnSpc>
                <a:spcPct val="100000"/>
              </a:lnSpc>
              <a:spcBef>
                <a:spcPts val="0"/>
              </a:spcBef>
            </a:pPr>
            <a:r>
              <a:rPr lang="en-CA" spc="-33" dirty="0">
                <a:cs typeface="Arial"/>
              </a:rPr>
              <a:t>Local Government</a:t>
            </a:r>
            <a:endParaRPr lang="en-CA" dirty="0">
              <a:cs typeface="Arial"/>
            </a:endParaRPr>
          </a:p>
        </p:txBody>
      </p:sp>
      <p:sp>
        <p:nvSpPr>
          <p:cNvPr id="24" name="Text Placeholder 5">
            <a:extLst>
              <a:ext uri="{FF2B5EF4-FFF2-40B4-BE49-F238E27FC236}">
                <a16:creationId xmlns:a16="http://schemas.microsoft.com/office/drawing/2014/main" id="{0337D4AE-30B5-9551-F088-59CB1160E25E}"/>
              </a:ext>
            </a:extLst>
          </p:cNvPr>
          <p:cNvSpPr>
            <a:spLocks noGrp="1"/>
          </p:cNvSpPr>
          <p:nvPr>
            <p:ph type="body" sz="quarter" idx="18"/>
          </p:nvPr>
        </p:nvSpPr>
        <p:spPr>
          <a:xfrm>
            <a:off x="9445590" y="1081050"/>
            <a:ext cx="2433238" cy="148752"/>
          </a:xfrm>
          <a:prstGeom prst="rect">
            <a:avLst/>
          </a:prstGeom>
        </p:spPr>
        <p:txBody>
          <a:bodyPr>
            <a:noAutofit/>
          </a:bodyPr>
          <a:lstStyle/>
          <a:p>
            <a:r>
              <a:rPr lang="en-US" dirty="0"/>
              <a:t>INDUSTRY</a:t>
            </a:r>
          </a:p>
        </p:txBody>
      </p:sp>
      <p:sp>
        <p:nvSpPr>
          <p:cNvPr id="25" name="Text Placeholder 1">
            <a:extLst>
              <a:ext uri="{FF2B5EF4-FFF2-40B4-BE49-F238E27FC236}">
                <a16:creationId xmlns:a16="http://schemas.microsoft.com/office/drawing/2014/main" id="{C978D578-7227-AFD4-6ED8-30D62307D4AC}"/>
              </a:ext>
            </a:extLst>
          </p:cNvPr>
          <p:cNvSpPr>
            <a:spLocks noGrp="1"/>
          </p:cNvSpPr>
          <p:nvPr>
            <p:ph type="body" sz="quarter" idx="31"/>
          </p:nvPr>
        </p:nvSpPr>
        <p:spPr>
          <a:xfrm>
            <a:off x="382488" y="1352140"/>
            <a:ext cx="4303996" cy="466105"/>
          </a:xfrm>
        </p:spPr>
        <p:txBody>
          <a:bodyPr/>
          <a:lstStyle/>
          <a:p>
            <a:r>
              <a:rPr lang="en-CA" dirty="0">
                <a:solidFill>
                  <a:srgbClr val="4A4A4A"/>
                </a:solidFill>
                <a:cs typeface="Arial"/>
              </a:rPr>
              <a:t>Plan-Build-Run Model</a:t>
            </a:r>
            <a:endParaRPr lang="en-US" dirty="0">
              <a:solidFill>
                <a:srgbClr val="4A4A4A"/>
              </a:solidFill>
            </a:endParaRPr>
          </a:p>
        </p:txBody>
      </p:sp>
      <p:sp>
        <p:nvSpPr>
          <p:cNvPr id="26" name="Text Placeholder 37">
            <a:extLst>
              <a:ext uri="{FF2B5EF4-FFF2-40B4-BE49-F238E27FC236}">
                <a16:creationId xmlns:a16="http://schemas.microsoft.com/office/drawing/2014/main" id="{DC1F7CD7-3903-D6EB-0787-1B8DFDFC4093}"/>
              </a:ext>
            </a:extLst>
          </p:cNvPr>
          <p:cNvSpPr>
            <a:spLocks noGrp="1"/>
          </p:cNvSpPr>
          <p:nvPr>
            <p:ph type="body" sz="quarter" idx="11"/>
          </p:nvPr>
        </p:nvSpPr>
        <p:spPr>
          <a:xfrm>
            <a:off x="881894" y="2478202"/>
            <a:ext cx="2776819" cy="939371"/>
          </a:xfrm>
        </p:spPr>
        <p:txBody>
          <a:bodyPr>
            <a:noAutofit/>
          </a:bodyPr>
          <a:lstStyle/>
          <a:p>
            <a:r>
              <a:rPr lang="en-US" dirty="0"/>
              <a:t>Challenge</a:t>
            </a:r>
          </a:p>
        </p:txBody>
      </p:sp>
      <p:sp>
        <p:nvSpPr>
          <p:cNvPr id="27" name="Text Placeholder 41">
            <a:extLst>
              <a:ext uri="{FF2B5EF4-FFF2-40B4-BE49-F238E27FC236}">
                <a16:creationId xmlns:a16="http://schemas.microsoft.com/office/drawing/2014/main" id="{B75AEE94-6418-A738-9BE2-59E942FD97E0}"/>
              </a:ext>
            </a:extLst>
          </p:cNvPr>
          <p:cNvSpPr>
            <a:spLocks noGrp="1"/>
          </p:cNvSpPr>
          <p:nvPr>
            <p:ph type="body" sz="quarter" idx="33"/>
          </p:nvPr>
        </p:nvSpPr>
        <p:spPr>
          <a:xfrm>
            <a:off x="4781723" y="2478202"/>
            <a:ext cx="2776819" cy="939371"/>
          </a:xfrm>
        </p:spPr>
        <p:txBody>
          <a:bodyPr>
            <a:noAutofit/>
          </a:bodyPr>
          <a:lstStyle/>
          <a:p>
            <a:r>
              <a:rPr lang="en-US" dirty="0"/>
              <a:t>Solution</a:t>
            </a:r>
          </a:p>
        </p:txBody>
      </p:sp>
      <p:sp>
        <p:nvSpPr>
          <p:cNvPr id="28" name="Text Placeholder 43">
            <a:extLst>
              <a:ext uri="{FF2B5EF4-FFF2-40B4-BE49-F238E27FC236}">
                <a16:creationId xmlns:a16="http://schemas.microsoft.com/office/drawing/2014/main" id="{158E223F-7C3D-680C-2383-39BB9AB8C249}"/>
              </a:ext>
            </a:extLst>
          </p:cNvPr>
          <p:cNvSpPr>
            <a:spLocks noGrp="1"/>
          </p:cNvSpPr>
          <p:nvPr>
            <p:ph type="body" sz="quarter" idx="35"/>
          </p:nvPr>
        </p:nvSpPr>
        <p:spPr>
          <a:xfrm>
            <a:off x="8495989" y="2478202"/>
            <a:ext cx="2776819" cy="939371"/>
          </a:xfrm>
        </p:spPr>
        <p:txBody>
          <a:bodyPr>
            <a:noAutofit/>
          </a:bodyPr>
          <a:lstStyle/>
          <a:p>
            <a:r>
              <a:rPr lang="en-US" dirty="0"/>
              <a:t>Results</a:t>
            </a:r>
          </a:p>
        </p:txBody>
      </p:sp>
      <p:sp>
        <p:nvSpPr>
          <p:cNvPr id="29" name="Text Placeholder 38">
            <a:extLst>
              <a:ext uri="{FF2B5EF4-FFF2-40B4-BE49-F238E27FC236}">
                <a16:creationId xmlns:a16="http://schemas.microsoft.com/office/drawing/2014/main" id="{1713A70B-B1C8-DEF7-D259-E12AC1DE0D01}"/>
              </a:ext>
            </a:extLst>
          </p:cNvPr>
          <p:cNvSpPr>
            <a:spLocks noGrp="1"/>
          </p:cNvSpPr>
          <p:nvPr>
            <p:ph type="body" sz="quarter" idx="36"/>
          </p:nvPr>
        </p:nvSpPr>
        <p:spPr>
          <a:xfrm>
            <a:off x="882403" y="2816741"/>
            <a:ext cx="3194561" cy="3084009"/>
          </a:xfrm>
          <a:prstGeom prst="rect">
            <a:avLst/>
          </a:prstGeom>
        </p:spPr>
        <p:txBody>
          <a:bodyPr>
            <a:noAutofit/>
          </a:bodyPr>
          <a:lstStyle/>
          <a:p>
            <a:pPr marL="0" indent="0">
              <a:buNone/>
            </a:pPr>
            <a:r>
              <a:rPr lang="en-CA" dirty="0">
                <a:solidFill>
                  <a:srgbClr val="000000"/>
                </a:solidFill>
              </a:rPr>
              <a:t>After reviewing its IT strategy, it became evident for the City of Bloomington that redesigning its organizational structure was a priority. </a:t>
            </a:r>
            <a:r>
              <a:rPr lang="en-CA" dirty="0"/>
              <a:t>The City was facing challenges in effectively managing its IT team due to staffing constraints and unclear roles and responsibilities. Additionally, the organization’s flat structure hindered effective succession planning and  knowledge transfer. Addressing these issues was essential for it to provide adequate support to the City for the long run. </a:t>
            </a:r>
            <a:endParaRPr lang="en-CA" dirty="0">
              <a:solidFill>
                <a:srgbClr val="000000"/>
              </a:solidFill>
            </a:endParaRPr>
          </a:p>
          <a:p>
            <a:pPr marL="0" indent="0">
              <a:buNone/>
            </a:pPr>
            <a:endParaRPr lang="en-CA" dirty="0"/>
          </a:p>
        </p:txBody>
      </p:sp>
      <p:sp>
        <p:nvSpPr>
          <p:cNvPr id="30" name="Text Placeholder 40">
            <a:extLst>
              <a:ext uri="{FF2B5EF4-FFF2-40B4-BE49-F238E27FC236}">
                <a16:creationId xmlns:a16="http://schemas.microsoft.com/office/drawing/2014/main" id="{2296261A-F121-95E4-439F-0CEC3A2D0D09}"/>
              </a:ext>
            </a:extLst>
          </p:cNvPr>
          <p:cNvSpPr>
            <a:spLocks noGrp="1"/>
          </p:cNvSpPr>
          <p:nvPr>
            <p:ph type="body" sz="quarter" idx="37"/>
          </p:nvPr>
        </p:nvSpPr>
        <p:spPr>
          <a:xfrm>
            <a:off x="4788368" y="2816662"/>
            <a:ext cx="2924237" cy="3084411"/>
          </a:xfrm>
          <a:prstGeom prst="rect">
            <a:avLst/>
          </a:prstGeom>
        </p:spPr>
        <p:txBody>
          <a:bodyPr>
            <a:noAutofit/>
          </a:bodyPr>
          <a:lstStyle/>
          <a:p>
            <a:pPr marL="0" indent="0">
              <a:buNone/>
            </a:pPr>
            <a:r>
              <a:rPr lang="en-CA" dirty="0"/>
              <a:t>Compared to the other models of choice, the Plan-Build-Run model was the suitable option for the  organization’s current state. Being a small shop, the team required a simple model that was easy to comprehend and had a clear, distinct focus for planning, building, and running. Additionally, they resonated with the “build” aspect of the model as it could be fulfilled by their partnerships, thereby augmenting that component.</a:t>
            </a:r>
          </a:p>
          <a:p>
            <a:pPr marL="0" indent="0">
              <a:buNone/>
            </a:pPr>
            <a:endParaRPr lang="en-CA" dirty="0"/>
          </a:p>
          <a:p>
            <a:pPr marL="0" indent="0">
              <a:buNone/>
            </a:pPr>
            <a:endParaRPr lang="en-CA" dirty="0"/>
          </a:p>
        </p:txBody>
      </p:sp>
      <p:sp>
        <p:nvSpPr>
          <p:cNvPr id="31" name="Text Placeholder 42">
            <a:extLst>
              <a:ext uri="{FF2B5EF4-FFF2-40B4-BE49-F238E27FC236}">
                <a16:creationId xmlns:a16="http://schemas.microsoft.com/office/drawing/2014/main" id="{A9FC6153-256C-A5C5-BF44-2DC80F5B6C90}"/>
              </a:ext>
            </a:extLst>
          </p:cNvPr>
          <p:cNvSpPr>
            <a:spLocks noGrp="1"/>
          </p:cNvSpPr>
          <p:nvPr>
            <p:ph type="body" sz="quarter" idx="38"/>
          </p:nvPr>
        </p:nvSpPr>
        <p:spPr>
          <a:xfrm>
            <a:off x="8500107" y="2816741"/>
            <a:ext cx="3203484" cy="3427305"/>
          </a:xfrm>
          <a:prstGeom prst="rect">
            <a:avLst/>
          </a:prstGeom>
        </p:spPr>
        <p:txBody>
          <a:bodyPr>
            <a:noAutofit/>
          </a:bodyPr>
          <a:lstStyle/>
          <a:p>
            <a:pPr marL="0" indent="0">
              <a:buNone/>
            </a:pPr>
            <a:r>
              <a:rPr lang="en-CA" dirty="0"/>
              <a:t>By working through the operating model, the City of Bloomington was able to accomplish numerous objectives:</a:t>
            </a:r>
          </a:p>
          <a:p>
            <a:r>
              <a:rPr lang="en-CA" dirty="0"/>
              <a:t>Ability to define work units, responsibilities, and accountabilities added much needed clarity to its workload.</a:t>
            </a:r>
          </a:p>
          <a:p>
            <a:r>
              <a:rPr lang="en-CA" dirty="0"/>
              <a:t>Saw year-over-year improvement in overall business satisfaction and the services it delivers based on its CIO Business Vision diagnostic scores.</a:t>
            </a:r>
          </a:p>
          <a:p>
            <a:r>
              <a:rPr lang="en-CA" dirty="0"/>
              <a:t>Leveraged the outcome to justify staffing, adding seven new positions to the structure. </a:t>
            </a:r>
          </a:p>
        </p:txBody>
      </p:sp>
      <p:pic>
        <p:nvPicPr>
          <p:cNvPr id="32" name="Picture 2" descr="Home | City of Bloomington, Indiana">
            <a:extLst>
              <a:ext uri="{FF2B5EF4-FFF2-40B4-BE49-F238E27FC236}">
                <a16:creationId xmlns:a16="http://schemas.microsoft.com/office/drawing/2014/main" id="{4561DF18-5060-5921-E837-9A43D6A7AA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0802" y="960956"/>
            <a:ext cx="2939368" cy="682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707384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8">
            <a:extLst>
              <a:ext uri="{FF2B5EF4-FFF2-40B4-BE49-F238E27FC236}">
                <a16:creationId xmlns:a16="http://schemas.microsoft.com/office/drawing/2014/main" id="{0FC24A06-764E-FC13-384E-52AC533B29FA}"/>
              </a:ext>
            </a:extLst>
          </p:cNvPr>
          <p:cNvSpPr>
            <a:spLocks noGrp="1"/>
          </p:cNvSpPr>
          <p:nvPr>
            <p:ph type="title"/>
          </p:nvPr>
        </p:nvSpPr>
        <p:spPr>
          <a:xfrm>
            <a:off x="354060" y="547913"/>
            <a:ext cx="4982558" cy="1130188"/>
          </a:xfrm>
        </p:spPr>
        <p:txBody>
          <a:bodyPr/>
          <a:lstStyle/>
          <a:p>
            <a:r>
              <a:rPr lang="en-US" dirty="0"/>
              <a:t>Case Study</a:t>
            </a:r>
          </a:p>
        </p:txBody>
      </p:sp>
      <p:sp>
        <p:nvSpPr>
          <p:cNvPr id="21" name="Text Placeholder 2">
            <a:extLst>
              <a:ext uri="{FF2B5EF4-FFF2-40B4-BE49-F238E27FC236}">
                <a16:creationId xmlns:a16="http://schemas.microsoft.com/office/drawing/2014/main" id="{EF35A327-91E4-1963-EA52-6D2C80C9D0AA}"/>
              </a:ext>
            </a:extLst>
          </p:cNvPr>
          <p:cNvSpPr>
            <a:spLocks noGrp="1"/>
          </p:cNvSpPr>
          <p:nvPr>
            <p:ph type="body" sz="quarter" idx="15"/>
          </p:nvPr>
        </p:nvSpPr>
        <p:spPr>
          <a:xfrm>
            <a:off x="7994704" y="1227747"/>
            <a:ext cx="1263186" cy="381151"/>
          </a:xfrm>
          <a:prstGeom prst="rect">
            <a:avLst/>
          </a:prstGeom>
        </p:spPr>
        <p:txBody>
          <a:bodyPr>
            <a:noAutofit/>
          </a:bodyPr>
          <a:lstStyle/>
          <a:p>
            <a:r>
              <a:rPr lang="en-US" dirty="0"/>
              <a:t>Prairie View A&amp;M University</a:t>
            </a:r>
          </a:p>
        </p:txBody>
      </p:sp>
      <p:sp>
        <p:nvSpPr>
          <p:cNvPr id="22" name="Text Placeholder 3">
            <a:extLst>
              <a:ext uri="{FF2B5EF4-FFF2-40B4-BE49-F238E27FC236}">
                <a16:creationId xmlns:a16="http://schemas.microsoft.com/office/drawing/2014/main" id="{9F22063D-A955-D7C5-1909-75CCF738A4EF}"/>
              </a:ext>
            </a:extLst>
          </p:cNvPr>
          <p:cNvSpPr>
            <a:spLocks noGrp="1"/>
          </p:cNvSpPr>
          <p:nvPr>
            <p:ph type="body" sz="quarter" idx="16"/>
          </p:nvPr>
        </p:nvSpPr>
        <p:spPr>
          <a:xfrm>
            <a:off x="7994952" y="1081050"/>
            <a:ext cx="1364806" cy="138064"/>
          </a:xfrm>
          <a:prstGeom prst="rect">
            <a:avLst/>
          </a:prstGeom>
        </p:spPr>
        <p:txBody>
          <a:bodyPr>
            <a:noAutofit/>
          </a:bodyPr>
          <a:lstStyle/>
          <a:p>
            <a:r>
              <a:rPr lang="en-US" dirty="0"/>
              <a:t>ORGANIZATION</a:t>
            </a:r>
          </a:p>
        </p:txBody>
      </p:sp>
      <p:sp>
        <p:nvSpPr>
          <p:cNvPr id="23" name="Text Placeholder 4">
            <a:extLst>
              <a:ext uri="{FF2B5EF4-FFF2-40B4-BE49-F238E27FC236}">
                <a16:creationId xmlns:a16="http://schemas.microsoft.com/office/drawing/2014/main" id="{BCBEA73A-A94E-9FE0-C402-2607A51F9724}"/>
              </a:ext>
            </a:extLst>
          </p:cNvPr>
          <p:cNvSpPr>
            <a:spLocks noGrp="1"/>
          </p:cNvSpPr>
          <p:nvPr>
            <p:ph type="body" sz="quarter" idx="17"/>
          </p:nvPr>
        </p:nvSpPr>
        <p:spPr>
          <a:xfrm>
            <a:off x="9442191" y="1227461"/>
            <a:ext cx="2449812" cy="381201"/>
          </a:xfrm>
          <a:prstGeom prst="rect">
            <a:avLst/>
          </a:prstGeom>
        </p:spPr>
        <p:txBody>
          <a:bodyPr>
            <a:noAutofit/>
          </a:bodyPr>
          <a:lstStyle/>
          <a:p>
            <a:pPr>
              <a:lnSpc>
                <a:spcPct val="100000"/>
              </a:lnSpc>
              <a:spcBef>
                <a:spcPts val="0"/>
              </a:spcBef>
            </a:pPr>
            <a:r>
              <a:rPr lang="en-CA" spc="-33" dirty="0">
                <a:cs typeface="Arial"/>
              </a:rPr>
              <a:t>Education</a:t>
            </a:r>
            <a:endParaRPr lang="en-CA" dirty="0">
              <a:cs typeface="Arial"/>
            </a:endParaRPr>
          </a:p>
        </p:txBody>
      </p:sp>
      <p:sp>
        <p:nvSpPr>
          <p:cNvPr id="24" name="Text Placeholder 5">
            <a:extLst>
              <a:ext uri="{FF2B5EF4-FFF2-40B4-BE49-F238E27FC236}">
                <a16:creationId xmlns:a16="http://schemas.microsoft.com/office/drawing/2014/main" id="{52DD9DE8-8F20-DED4-A27F-E4FAB46A42C0}"/>
              </a:ext>
            </a:extLst>
          </p:cNvPr>
          <p:cNvSpPr>
            <a:spLocks noGrp="1"/>
          </p:cNvSpPr>
          <p:nvPr>
            <p:ph type="body" sz="quarter" idx="18"/>
          </p:nvPr>
        </p:nvSpPr>
        <p:spPr>
          <a:xfrm>
            <a:off x="9445590" y="1081050"/>
            <a:ext cx="2433238" cy="148752"/>
          </a:xfrm>
          <a:prstGeom prst="rect">
            <a:avLst/>
          </a:prstGeom>
        </p:spPr>
        <p:txBody>
          <a:bodyPr>
            <a:noAutofit/>
          </a:bodyPr>
          <a:lstStyle/>
          <a:p>
            <a:r>
              <a:rPr lang="en-US" dirty="0"/>
              <a:t>INDUSTRY</a:t>
            </a:r>
          </a:p>
        </p:txBody>
      </p:sp>
      <p:sp>
        <p:nvSpPr>
          <p:cNvPr id="25" name="Text Placeholder 1">
            <a:extLst>
              <a:ext uri="{FF2B5EF4-FFF2-40B4-BE49-F238E27FC236}">
                <a16:creationId xmlns:a16="http://schemas.microsoft.com/office/drawing/2014/main" id="{B18C2914-23BE-4813-B102-455A40677F82}"/>
              </a:ext>
            </a:extLst>
          </p:cNvPr>
          <p:cNvSpPr>
            <a:spLocks noGrp="1"/>
          </p:cNvSpPr>
          <p:nvPr>
            <p:ph type="body" sz="quarter" idx="31"/>
          </p:nvPr>
        </p:nvSpPr>
        <p:spPr>
          <a:xfrm>
            <a:off x="382488" y="1352140"/>
            <a:ext cx="4303996" cy="466105"/>
          </a:xfrm>
        </p:spPr>
        <p:txBody>
          <a:bodyPr/>
          <a:lstStyle/>
          <a:p>
            <a:r>
              <a:rPr lang="en-CA" dirty="0">
                <a:solidFill>
                  <a:srgbClr val="4A4A4A"/>
                </a:solidFill>
                <a:cs typeface="Arial"/>
              </a:rPr>
              <a:t>Demand-Develop-Service</a:t>
            </a:r>
            <a:endParaRPr lang="en-US" dirty="0">
              <a:solidFill>
                <a:srgbClr val="4A4A4A"/>
              </a:solidFill>
            </a:endParaRPr>
          </a:p>
        </p:txBody>
      </p:sp>
      <p:sp>
        <p:nvSpPr>
          <p:cNvPr id="26" name="Text Placeholder 37">
            <a:extLst>
              <a:ext uri="{FF2B5EF4-FFF2-40B4-BE49-F238E27FC236}">
                <a16:creationId xmlns:a16="http://schemas.microsoft.com/office/drawing/2014/main" id="{0BE2E2D9-4D25-9AAE-EF1B-C694F688567B}"/>
              </a:ext>
            </a:extLst>
          </p:cNvPr>
          <p:cNvSpPr>
            <a:spLocks noGrp="1"/>
          </p:cNvSpPr>
          <p:nvPr>
            <p:ph type="body" sz="quarter" idx="11"/>
          </p:nvPr>
        </p:nvSpPr>
        <p:spPr>
          <a:xfrm>
            <a:off x="881894" y="2478202"/>
            <a:ext cx="2776819" cy="939371"/>
          </a:xfrm>
        </p:spPr>
        <p:txBody>
          <a:bodyPr>
            <a:noAutofit/>
          </a:bodyPr>
          <a:lstStyle/>
          <a:p>
            <a:r>
              <a:rPr lang="en-US" dirty="0"/>
              <a:t>Challenge</a:t>
            </a:r>
          </a:p>
        </p:txBody>
      </p:sp>
      <p:sp>
        <p:nvSpPr>
          <p:cNvPr id="27" name="Text Placeholder 41">
            <a:extLst>
              <a:ext uri="{FF2B5EF4-FFF2-40B4-BE49-F238E27FC236}">
                <a16:creationId xmlns:a16="http://schemas.microsoft.com/office/drawing/2014/main" id="{2E13A918-B7A9-64DE-A7E8-F7438A842002}"/>
              </a:ext>
            </a:extLst>
          </p:cNvPr>
          <p:cNvSpPr>
            <a:spLocks noGrp="1"/>
          </p:cNvSpPr>
          <p:nvPr>
            <p:ph type="body" sz="quarter" idx="33"/>
          </p:nvPr>
        </p:nvSpPr>
        <p:spPr>
          <a:xfrm>
            <a:off x="4781723" y="2478202"/>
            <a:ext cx="2776819" cy="939371"/>
          </a:xfrm>
        </p:spPr>
        <p:txBody>
          <a:bodyPr>
            <a:noAutofit/>
          </a:bodyPr>
          <a:lstStyle/>
          <a:p>
            <a:r>
              <a:rPr lang="en-US" dirty="0"/>
              <a:t>Solution</a:t>
            </a:r>
          </a:p>
        </p:txBody>
      </p:sp>
      <p:sp>
        <p:nvSpPr>
          <p:cNvPr id="28" name="Text Placeholder 43">
            <a:extLst>
              <a:ext uri="{FF2B5EF4-FFF2-40B4-BE49-F238E27FC236}">
                <a16:creationId xmlns:a16="http://schemas.microsoft.com/office/drawing/2014/main" id="{4DCEB058-EF43-BF14-8E10-BF3860596ED9}"/>
              </a:ext>
            </a:extLst>
          </p:cNvPr>
          <p:cNvSpPr>
            <a:spLocks noGrp="1"/>
          </p:cNvSpPr>
          <p:nvPr>
            <p:ph type="body" sz="quarter" idx="35"/>
          </p:nvPr>
        </p:nvSpPr>
        <p:spPr>
          <a:xfrm>
            <a:off x="8495989" y="2478202"/>
            <a:ext cx="2776819" cy="939371"/>
          </a:xfrm>
        </p:spPr>
        <p:txBody>
          <a:bodyPr>
            <a:noAutofit/>
          </a:bodyPr>
          <a:lstStyle/>
          <a:p>
            <a:r>
              <a:rPr lang="en-US" dirty="0"/>
              <a:t>Results</a:t>
            </a:r>
          </a:p>
        </p:txBody>
      </p:sp>
      <p:sp>
        <p:nvSpPr>
          <p:cNvPr id="29" name="Text Placeholder 38">
            <a:extLst>
              <a:ext uri="{FF2B5EF4-FFF2-40B4-BE49-F238E27FC236}">
                <a16:creationId xmlns:a16="http://schemas.microsoft.com/office/drawing/2014/main" id="{238F4A5E-F790-E928-F9F0-746B9EF7EDE5}"/>
              </a:ext>
            </a:extLst>
          </p:cNvPr>
          <p:cNvSpPr>
            <a:spLocks noGrp="1"/>
          </p:cNvSpPr>
          <p:nvPr>
            <p:ph type="body" sz="quarter" idx="36"/>
          </p:nvPr>
        </p:nvSpPr>
        <p:spPr>
          <a:xfrm>
            <a:off x="882403" y="2816741"/>
            <a:ext cx="3194561" cy="3084009"/>
          </a:xfrm>
          <a:prstGeom prst="rect">
            <a:avLst/>
          </a:prstGeom>
        </p:spPr>
        <p:txBody>
          <a:bodyPr>
            <a:noAutofit/>
          </a:bodyPr>
          <a:lstStyle/>
          <a:p>
            <a:pPr marL="0" indent="0">
              <a:buNone/>
            </a:pPr>
            <a:r>
              <a:rPr lang="en-CA" dirty="0"/>
              <a:t>Prairie View’s IT organization recently concluded a 15-year contract with a managed service provider and looked to pivot, sourcing those functions internally. To achieve this goal, the IT team needed to review their core competencies and define the optimal functional structure, required skills, and staff needed to align with the university’s identified goals. </a:t>
            </a:r>
            <a:endParaRPr lang="en-US" dirty="0">
              <a:solidFill>
                <a:srgbClr val="000000"/>
              </a:solidFill>
            </a:endParaRPr>
          </a:p>
        </p:txBody>
      </p:sp>
      <p:sp>
        <p:nvSpPr>
          <p:cNvPr id="30" name="Text Placeholder 40">
            <a:extLst>
              <a:ext uri="{FF2B5EF4-FFF2-40B4-BE49-F238E27FC236}">
                <a16:creationId xmlns:a16="http://schemas.microsoft.com/office/drawing/2014/main" id="{FF638532-1F55-6100-A072-892F88AB6B87}"/>
              </a:ext>
            </a:extLst>
          </p:cNvPr>
          <p:cNvSpPr>
            <a:spLocks noGrp="1"/>
          </p:cNvSpPr>
          <p:nvPr>
            <p:ph type="body" sz="quarter" idx="37"/>
          </p:nvPr>
        </p:nvSpPr>
        <p:spPr>
          <a:xfrm>
            <a:off x="4788368" y="2816662"/>
            <a:ext cx="2924237" cy="3084411"/>
          </a:xfrm>
          <a:prstGeom prst="rect">
            <a:avLst/>
          </a:prstGeom>
        </p:spPr>
        <p:txBody>
          <a:bodyPr>
            <a:noAutofit/>
          </a:bodyPr>
          <a:lstStyle/>
          <a:p>
            <a:pPr marL="0" indent="0">
              <a:buNone/>
            </a:pPr>
            <a:r>
              <a:rPr lang="en-CA" dirty="0"/>
              <a:t>Prairie View chose the Demand-Develop-Service Model, considering its current state and realistic assessment of its organizational needs and IT competencies. In reviewing their IT strategic initiatives, the IT team evaluated which approach would enable them to efficiently accomplish these initiatives, especially when introducing an insourcing model that would require fresh hires. Ultimately, this model was fit for the agility they required.</a:t>
            </a:r>
          </a:p>
          <a:p>
            <a:pPr marL="0" indent="0">
              <a:buNone/>
            </a:pPr>
            <a:endParaRPr lang="en-CA" dirty="0"/>
          </a:p>
        </p:txBody>
      </p:sp>
      <p:sp>
        <p:nvSpPr>
          <p:cNvPr id="31" name="Text Placeholder 42">
            <a:extLst>
              <a:ext uri="{FF2B5EF4-FFF2-40B4-BE49-F238E27FC236}">
                <a16:creationId xmlns:a16="http://schemas.microsoft.com/office/drawing/2014/main" id="{25E46B2C-6BAE-82F7-EA6A-12D35AD812B6}"/>
              </a:ext>
            </a:extLst>
          </p:cNvPr>
          <p:cNvSpPr>
            <a:spLocks noGrp="1"/>
          </p:cNvSpPr>
          <p:nvPr>
            <p:ph type="body" sz="quarter" idx="38"/>
          </p:nvPr>
        </p:nvSpPr>
        <p:spPr>
          <a:xfrm>
            <a:off x="8500420" y="2816662"/>
            <a:ext cx="2924237" cy="3084411"/>
          </a:xfrm>
          <a:prstGeom prst="rect">
            <a:avLst/>
          </a:prstGeom>
        </p:spPr>
        <p:txBody>
          <a:bodyPr>
            <a:noAutofit/>
          </a:bodyPr>
          <a:lstStyle/>
          <a:p>
            <a:pPr marL="0" indent="0">
              <a:buNone/>
            </a:pPr>
            <a:r>
              <a:rPr lang="en-US" dirty="0"/>
              <a:t>Prairie View is implementing the structure in two phases. Its first phase was completed, providing adequate coverage and achieving 80% of its intended goals. The organization will use the second phase to achieve its full coverage and fulfill the remaining 20% of its objectives. The operating model provided Prairie View with guidance on how to tackle its changing IT landscape and address planning complexities and challenges it was striving to overcome. </a:t>
            </a:r>
          </a:p>
          <a:p>
            <a:pPr marL="0" indent="0">
              <a:buNone/>
            </a:pPr>
            <a:endParaRPr lang="en-CA" dirty="0"/>
          </a:p>
        </p:txBody>
      </p:sp>
      <p:pic>
        <p:nvPicPr>
          <p:cNvPr id="32" name="Picture 2" descr="Equity and Innovation / Prairie View A&amp;M University">
            <a:extLst>
              <a:ext uri="{FF2B5EF4-FFF2-40B4-BE49-F238E27FC236}">
                <a16:creationId xmlns:a16="http://schemas.microsoft.com/office/drawing/2014/main" id="{C172E2E0-4B95-A024-F244-73AD2BB9412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1" y="387669"/>
            <a:ext cx="1616395" cy="1477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370042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8">
            <a:extLst>
              <a:ext uri="{FF2B5EF4-FFF2-40B4-BE49-F238E27FC236}">
                <a16:creationId xmlns:a16="http://schemas.microsoft.com/office/drawing/2014/main" id="{18927C8D-73C7-590B-555B-02C568E7CAAC}"/>
              </a:ext>
            </a:extLst>
          </p:cNvPr>
          <p:cNvSpPr>
            <a:spLocks noGrp="1"/>
          </p:cNvSpPr>
          <p:nvPr>
            <p:ph type="title"/>
          </p:nvPr>
        </p:nvSpPr>
        <p:spPr>
          <a:xfrm>
            <a:off x="354060" y="547913"/>
            <a:ext cx="4982558" cy="1130188"/>
          </a:xfrm>
        </p:spPr>
        <p:txBody>
          <a:bodyPr/>
          <a:lstStyle/>
          <a:p>
            <a:r>
              <a:rPr lang="en-US" dirty="0"/>
              <a:t>Case Study</a:t>
            </a:r>
          </a:p>
        </p:txBody>
      </p:sp>
      <p:sp>
        <p:nvSpPr>
          <p:cNvPr id="34" name="Text Placeholder 2">
            <a:extLst>
              <a:ext uri="{FF2B5EF4-FFF2-40B4-BE49-F238E27FC236}">
                <a16:creationId xmlns:a16="http://schemas.microsoft.com/office/drawing/2014/main" id="{F6B6BF9E-BE52-4EBF-A25B-1433063990BE}"/>
              </a:ext>
            </a:extLst>
          </p:cNvPr>
          <p:cNvSpPr>
            <a:spLocks noGrp="1"/>
          </p:cNvSpPr>
          <p:nvPr>
            <p:ph type="body" sz="quarter" idx="15"/>
          </p:nvPr>
        </p:nvSpPr>
        <p:spPr>
          <a:xfrm>
            <a:off x="7994951" y="1227461"/>
            <a:ext cx="1411295" cy="381201"/>
          </a:xfrm>
          <a:prstGeom prst="rect">
            <a:avLst/>
          </a:prstGeom>
        </p:spPr>
        <p:txBody>
          <a:bodyPr>
            <a:noAutofit/>
          </a:bodyPr>
          <a:lstStyle/>
          <a:p>
            <a:r>
              <a:rPr lang="en-US" dirty="0"/>
              <a:t>PRIDE Industries</a:t>
            </a:r>
          </a:p>
        </p:txBody>
      </p:sp>
      <p:sp>
        <p:nvSpPr>
          <p:cNvPr id="35" name="Text Placeholder 3">
            <a:extLst>
              <a:ext uri="{FF2B5EF4-FFF2-40B4-BE49-F238E27FC236}">
                <a16:creationId xmlns:a16="http://schemas.microsoft.com/office/drawing/2014/main" id="{37D2C3CF-5614-FA7A-ADB3-EF04D6D60DBD}"/>
              </a:ext>
            </a:extLst>
          </p:cNvPr>
          <p:cNvSpPr>
            <a:spLocks noGrp="1"/>
          </p:cNvSpPr>
          <p:nvPr>
            <p:ph type="body" sz="quarter" idx="16"/>
          </p:nvPr>
        </p:nvSpPr>
        <p:spPr>
          <a:xfrm>
            <a:off x="7994952" y="1081050"/>
            <a:ext cx="1364806" cy="138064"/>
          </a:xfrm>
          <a:prstGeom prst="rect">
            <a:avLst/>
          </a:prstGeom>
        </p:spPr>
        <p:txBody>
          <a:bodyPr>
            <a:noAutofit/>
          </a:bodyPr>
          <a:lstStyle/>
          <a:p>
            <a:r>
              <a:rPr lang="en-US" dirty="0"/>
              <a:t>ORGANIZATION</a:t>
            </a:r>
          </a:p>
        </p:txBody>
      </p:sp>
      <p:sp>
        <p:nvSpPr>
          <p:cNvPr id="36" name="Text Placeholder 4">
            <a:extLst>
              <a:ext uri="{FF2B5EF4-FFF2-40B4-BE49-F238E27FC236}">
                <a16:creationId xmlns:a16="http://schemas.microsoft.com/office/drawing/2014/main" id="{68ACDBA7-22DF-DFF6-C022-A1AD473A41FB}"/>
              </a:ext>
            </a:extLst>
          </p:cNvPr>
          <p:cNvSpPr>
            <a:spLocks noGrp="1"/>
          </p:cNvSpPr>
          <p:nvPr>
            <p:ph type="body" sz="quarter" idx="17"/>
          </p:nvPr>
        </p:nvSpPr>
        <p:spPr>
          <a:xfrm>
            <a:off x="9442191" y="1227461"/>
            <a:ext cx="2449812" cy="381201"/>
          </a:xfrm>
          <a:prstGeom prst="rect">
            <a:avLst/>
          </a:prstGeom>
        </p:spPr>
        <p:txBody>
          <a:bodyPr>
            <a:noAutofit/>
          </a:bodyPr>
          <a:lstStyle/>
          <a:p>
            <a:pPr>
              <a:lnSpc>
                <a:spcPct val="100000"/>
              </a:lnSpc>
              <a:spcBef>
                <a:spcPts val="0"/>
              </a:spcBef>
            </a:pPr>
            <a:r>
              <a:rPr lang="en-CA" spc="-33" dirty="0">
                <a:cs typeface="Arial"/>
              </a:rPr>
              <a:t>Not-For-Profit</a:t>
            </a:r>
            <a:endParaRPr lang="en-CA" dirty="0">
              <a:cs typeface="Arial"/>
            </a:endParaRPr>
          </a:p>
        </p:txBody>
      </p:sp>
      <p:sp>
        <p:nvSpPr>
          <p:cNvPr id="37" name="Text Placeholder 5">
            <a:extLst>
              <a:ext uri="{FF2B5EF4-FFF2-40B4-BE49-F238E27FC236}">
                <a16:creationId xmlns:a16="http://schemas.microsoft.com/office/drawing/2014/main" id="{C839CBDC-7C79-1D4D-1D15-A83A5B9AF47B}"/>
              </a:ext>
            </a:extLst>
          </p:cNvPr>
          <p:cNvSpPr>
            <a:spLocks noGrp="1"/>
          </p:cNvSpPr>
          <p:nvPr>
            <p:ph type="body" sz="quarter" idx="18"/>
          </p:nvPr>
        </p:nvSpPr>
        <p:spPr>
          <a:xfrm>
            <a:off x="9445590" y="1081050"/>
            <a:ext cx="2433238" cy="148752"/>
          </a:xfrm>
          <a:prstGeom prst="rect">
            <a:avLst/>
          </a:prstGeom>
        </p:spPr>
        <p:txBody>
          <a:bodyPr>
            <a:noAutofit/>
          </a:bodyPr>
          <a:lstStyle/>
          <a:p>
            <a:r>
              <a:rPr lang="en-US" dirty="0"/>
              <a:t>INDUSTRY</a:t>
            </a:r>
          </a:p>
        </p:txBody>
      </p:sp>
      <p:sp>
        <p:nvSpPr>
          <p:cNvPr id="40" name="Text Placeholder 1">
            <a:extLst>
              <a:ext uri="{FF2B5EF4-FFF2-40B4-BE49-F238E27FC236}">
                <a16:creationId xmlns:a16="http://schemas.microsoft.com/office/drawing/2014/main" id="{630A179F-314B-AA25-314D-1B7C98E9F545}"/>
              </a:ext>
            </a:extLst>
          </p:cNvPr>
          <p:cNvSpPr>
            <a:spLocks noGrp="1"/>
          </p:cNvSpPr>
          <p:nvPr>
            <p:ph type="body" sz="quarter" idx="31"/>
          </p:nvPr>
        </p:nvSpPr>
        <p:spPr>
          <a:xfrm>
            <a:off x="382488" y="1352140"/>
            <a:ext cx="4303996" cy="466105"/>
          </a:xfrm>
        </p:spPr>
        <p:txBody>
          <a:bodyPr/>
          <a:lstStyle/>
          <a:p>
            <a:r>
              <a:rPr lang="en-CA" dirty="0">
                <a:solidFill>
                  <a:srgbClr val="4A4A4A"/>
                </a:solidFill>
                <a:cs typeface="Arial"/>
              </a:rPr>
              <a:t>Hybrid Line of Business Model</a:t>
            </a:r>
            <a:endParaRPr lang="en-US" dirty="0">
              <a:solidFill>
                <a:srgbClr val="4A4A4A"/>
              </a:solidFill>
            </a:endParaRPr>
          </a:p>
        </p:txBody>
      </p:sp>
      <p:sp>
        <p:nvSpPr>
          <p:cNvPr id="45" name="Text Placeholder 37">
            <a:extLst>
              <a:ext uri="{FF2B5EF4-FFF2-40B4-BE49-F238E27FC236}">
                <a16:creationId xmlns:a16="http://schemas.microsoft.com/office/drawing/2014/main" id="{5D5DE79C-E620-6BF6-FCF8-61F4EEA88440}"/>
              </a:ext>
            </a:extLst>
          </p:cNvPr>
          <p:cNvSpPr>
            <a:spLocks noGrp="1"/>
          </p:cNvSpPr>
          <p:nvPr>
            <p:ph type="body" sz="quarter" idx="11"/>
          </p:nvPr>
        </p:nvSpPr>
        <p:spPr>
          <a:xfrm>
            <a:off x="881894" y="2478202"/>
            <a:ext cx="2776819" cy="939371"/>
          </a:xfrm>
        </p:spPr>
        <p:txBody>
          <a:bodyPr>
            <a:noAutofit/>
          </a:bodyPr>
          <a:lstStyle/>
          <a:p>
            <a:r>
              <a:rPr lang="en-US" dirty="0"/>
              <a:t>Challenge</a:t>
            </a:r>
          </a:p>
        </p:txBody>
      </p:sp>
      <p:sp>
        <p:nvSpPr>
          <p:cNvPr id="46" name="Text Placeholder 41">
            <a:extLst>
              <a:ext uri="{FF2B5EF4-FFF2-40B4-BE49-F238E27FC236}">
                <a16:creationId xmlns:a16="http://schemas.microsoft.com/office/drawing/2014/main" id="{16EFBBF2-674E-ED89-C103-876C8C5B8D34}"/>
              </a:ext>
            </a:extLst>
          </p:cNvPr>
          <p:cNvSpPr>
            <a:spLocks noGrp="1"/>
          </p:cNvSpPr>
          <p:nvPr>
            <p:ph type="body" sz="quarter" idx="33"/>
          </p:nvPr>
        </p:nvSpPr>
        <p:spPr>
          <a:xfrm>
            <a:off x="4781723" y="2478202"/>
            <a:ext cx="2776819" cy="939371"/>
          </a:xfrm>
        </p:spPr>
        <p:txBody>
          <a:bodyPr>
            <a:noAutofit/>
          </a:bodyPr>
          <a:lstStyle/>
          <a:p>
            <a:r>
              <a:rPr lang="en-US" dirty="0"/>
              <a:t>Solution</a:t>
            </a:r>
          </a:p>
        </p:txBody>
      </p:sp>
      <p:sp>
        <p:nvSpPr>
          <p:cNvPr id="47" name="Text Placeholder 43">
            <a:extLst>
              <a:ext uri="{FF2B5EF4-FFF2-40B4-BE49-F238E27FC236}">
                <a16:creationId xmlns:a16="http://schemas.microsoft.com/office/drawing/2014/main" id="{5B367E5D-F3A2-EA09-4CAE-964955B2CC6B}"/>
              </a:ext>
            </a:extLst>
          </p:cNvPr>
          <p:cNvSpPr>
            <a:spLocks noGrp="1"/>
          </p:cNvSpPr>
          <p:nvPr>
            <p:ph type="body" sz="quarter" idx="35"/>
          </p:nvPr>
        </p:nvSpPr>
        <p:spPr>
          <a:xfrm>
            <a:off x="8495989" y="2478202"/>
            <a:ext cx="2776819" cy="939371"/>
          </a:xfrm>
        </p:spPr>
        <p:txBody>
          <a:bodyPr>
            <a:noAutofit/>
          </a:bodyPr>
          <a:lstStyle/>
          <a:p>
            <a:r>
              <a:rPr lang="en-US" dirty="0"/>
              <a:t>Results</a:t>
            </a:r>
          </a:p>
        </p:txBody>
      </p:sp>
      <p:sp>
        <p:nvSpPr>
          <p:cNvPr id="48" name="Text Placeholder 38">
            <a:extLst>
              <a:ext uri="{FF2B5EF4-FFF2-40B4-BE49-F238E27FC236}">
                <a16:creationId xmlns:a16="http://schemas.microsoft.com/office/drawing/2014/main" id="{7EABD5EB-A44E-FA5C-27AC-E94A0B1F52DB}"/>
              </a:ext>
            </a:extLst>
          </p:cNvPr>
          <p:cNvSpPr>
            <a:spLocks noGrp="1"/>
          </p:cNvSpPr>
          <p:nvPr>
            <p:ph type="body" sz="quarter" idx="36"/>
          </p:nvPr>
        </p:nvSpPr>
        <p:spPr>
          <a:xfrm>
            <a:off x="882573" y="2947949"/>
            <a:ext cx="3194561" cy="3084009"/>
          </a:xfrm>
          <a:prstGeom prst="rect">
            <a:avLst/>
          </a:prstGeom>
        </p:spPr>
        <p:txBody>
          <a:bodyPr>
            <a:noAutofit/>
          </a:bodyPr>
          <a:lstStyle/>
          <a:p>
            <a:pPr marL="0" indent="0">
              <a:buNone/>
            </a:pPr>
            <a:r>
              <a:rPr lang="en-CA" dirty="0">
                <a:solidFill>
                  <a:srgbClr val="000000"/>
                </a:solidFill>
              </a:rPr>
              <a:t>PRIDE Industries’ IT team needed to address their reactive firefighter mentality towards business demands as it was a </a:t>
            </a:r>
            <a:r>
              <a:rPr lang="en-CA" dirty="0"/>
              <a:t>major factor </a:t>
            </a:r>
            <a:r>
              <a:rPr lang="en-CA" dirty="0">
                <a:solidFill>
                  <a:srgbClr val="000000"/>
                </a:solidFill>
              </a:rPr>
              <a:t>in the shadow IT they were experiencing. They required a new operating model that could align IT with the nonprofit’s mission and strategy, </a:t>
            </a:r>
            <a:r>
              <a:rPr lang="en-CA" dirty="0"/>
              <a:t>support IT maturity, foster innovation, and ensure appropriate and sufficient staff allocation. </a:t>
            </a:r>
            <a:endParaRPr lang="en-US" dirty="0">
              <a:solidFill>
                <a:srgbClr val="000000"/>
              </a:solidFill>
            </a:endParaRPr>
          </a:p>
        </p:txBody>
      </p:sp>
      <p:sp>
        <p:nvSpPr>
          <p:cNvPr id="49" name="Text Placeholder 40">
            <a:extLst>
              <a:ext uri="{FF2B5EF4-FFF2-40B4-BE49-F238E27FC236}">
                <a16:creationId xmlns:a16="http://schemas.microsoft.com/office/drawing/2014/main" id="{0427D517-662D-0B4E-0F62-6A191DB48BCF}"/>
              </a:ext>
            </a:extLst>
          </p:cNvPr>
          <p:cNvSpPr>
            <a:spLocks noGrp="1"/>
          </p:cNvSpPr>
          <p:nvPr>
            <p:ph type="body" sz="quarter" idx="37"/>
          </p:nvPr>
        </p:nvSpPr>
        <p:spPr>
          <a:xfrm>
            <a:off x="4788368" y="2816662"/>
            <a:ext cx="2924237" cy="3084411"/>
          </a:xfrm>
          <a:prstGeom prst="rect">
            <a:avLst/>
          </a:prstGeom>
        </p:spPr>
        <p:txBody>
          <a:bodyPr>
            <a:noAutofit/>
          </a:bodyPr>
          <a:lstStyle/>
          <a:p>
            <a:pPr marL="0" indent="0">
              <a:buNone/>
            </a:pPr>
            <a:r>
              <a:rPr lang="en-US" dirty="0"/>
              <a:t>PRIDE Industries chose a Hybrid Line of Business operating model. </a:t>
            </a:r>
            <a:r>
              <a:rPr lang="en-CA" dirty="0"/>
              <a:t>Since parts of the nonprofit were engaged in practices that were not conducive to the environment, IT needed to embed </a:t>
            </a:r>
            <a:r>
              <a:rPr lang="en-US" dirty="0"/>
              <a:t>functions within the different business areas.​ This hybrid model struck a balance between the need for agility in responding to business demands and the need to centralize for regulatory requirements. In the end, the Hybrid LOB model achieved the desired level of balance required for mission delivery. </a:t>
            </a:r>
          </a:p>
          <a:p>
            <a:pPr marL="0" indent="0">
              <a:buNone/>
            </a:pPr>
            <a:endParaRPr lang="en-US" dirty="0">
              <a:solidFill>
                <a:srgbClr val="000000"/>
              </a:solidFill>
            </a:endParaRPr>
          </a:p>
        </p:txBody>
      </p:sp>
      <p:sp>
        <p:nvSpPr>
          <p:cNvPr id="50" name="Text Placeholder 42">
            <a:extLst>
              <a:ext uri="{FF2B5EF4-FFF2-40B4-BE49-F238E27FC236}">
                <a16:creationId xmlns:a16="http://schemas.microsoft.com/office/drawing/2014/main" id="{9BA52D1D-9CE5-7876-2E53-DA64A9140701}"/>
              </a:ext>
            </a:extLst>
          </p:cNvPr>
          <p:cNvSpPr>
            <a:spLocks noGrp="1"/>
          </p:cNvSpPr>
          <p:nvPr>
            <p:ph type="body" sz="quarter" idx="38"/>
          </p:nvPr>
        </p:nvSpPr>
        <p:spPr>
          <a:xfrm>
            <a:off x="8500420" y="2816662"/>
            <a:ext cx="2924237" cy="3084411"/>
          </a:xfrm>
          <a:prstGeom prst="rect">
            <a:avLst/>
          </a:prstGeom>
        </p:spPr>
        <p:txBody>
          <a:bodyPr>
            <a:noAutofit/>
          </a:bodyPr>
          <a:lstStyle/>
          <a:p>
            <a:pPr marL="0" indent="0">
              <a:buNone/>
            </a:pPr>
            <a:r>
              <a:rPr lang="en-US" dirty="0"/>
              <a:t>The team is currently in the process of implementing their organizational structure, recognizing the nonprofit was not yet mature enough to turn the page overnight. The team is presently focusing on prioritizing change management to address this issue. Regardless, the model has provided the path to solve the challenges they were experiencing. Once the structure is fully implemented, they expect to improve business satisfaction and be viewed as a “Trusted Partner.”</a:t>
            </a:r>
          </a:p>
          <a:p>
            <a:pPr marL="0" indent="0">
              <a:buNone/>
            </a:pPr>
            <a:endParaRPr lang="en-CA" dirty="0"/>
          </a:p>
        </p:txBody>
      </p:sp>
      <p:pic>
        <p:nvPicPr>
          <p:cNvPr id="51" name="Picture 50">
            <a:extLst>
              <a:ext uri="{FF2B5EF4-FFF2-40B4-BE49-F238E27FC236}">
                <a16:creationId xmlns:a16="http://schemas.microsoft.com/office/drawing/2014/main" id="{CE55F84D-2E3B-2E3F-F7CF-D701D232E200}"/>
              </a:ext>
            </a:extLst>
          </p:cNvPr>
          <p:cNvPicPr>
            <a:picLocks noChangeAspect="1"/>
          </p:cNvPicPr>
          <p:nvPr/>
        </p:nvPicPr>
        <p:blipFill>
          <a:blip r:embed="rId3"/>
          <a:stretch>
            <a:fillRect/>
          </a:stretch>
        </p:blipFill>
        <p:spPr>
          <a:xfrm>
            <a:off x="5160293" y="809037"/>
            <a:ext cx="2552103" cy="939250"/>
          </a:xfrm>
          <a:prstGeom prst="rect">
            <a:avLst/>
          </a:prstGeom>
        </p:spPr>
      </p:pic>
    </p:spTree>
    <p:extLst>
      <p:ext uri="{BB962C8B-B14F-4D97-AF65-F5344CB8AC3E}">
        <p14:creationId xmlns:p14="http://schemas.microsoft.com/office/powerpoint/2010/main" val="388031816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8">
            <a:extLst>
              <a:ext uri="{FF2B5EF4-FFF2-40B4-BE49-F238E27FC236}">
                <a16:creationId xmlns:a16="http://schemas.microsoft.com/office/drawing/2014/main" id="{89537D03-9EE5-E497-075B-4FCF04076E6C}"/>
              </a:ext>
            </a:extLst>
          </p:cNvPr>
          <p:cNvSpPr>
            <a:spLocks noGrp="1"/>
          </p:cNvSpPr>
          <p:nvPr>
            <p:ph type="title"/>
          </p:nvPr>
        </p:nvSpPr>
        <p:spPr>
          <a:xfrm>
            <a:off x="354060" y="547913"/>
            <a:ext cx="4982558" cy="1130188"/>
          </a:xfrm>
        </p:spPr>
        <p:txBody>
          <a:bodyPr/>
          <a:lstStyle/>
          <a:p>
            <a:r>
              <a:rPr lang="en-US" dirty="0"/>
              <a:t>Case Study</a:t>
            </a:r>
          </a:p>
        </p:txBody>
      </p:sp>
      <p:sp>
        <p:nvSpPr>
          <p:cNvPr id="21" name="Text Placeholder 2">
            <a:extLst>
              <a:ext uri="{FF2B5EF4-FFF2-40B4-BE49-F238E27FC236}">
                <a16:creationId xmlns:a16="http://schemas.microsoft.com/office/drawing/2014/main" id="{614F1F83-38D6-605C-AE01-BC06DF2DE821}"/>
              </a:ext>
            </a:extLst>
          </p:cNvPr>
          <p:cNvSpPr>
            <a:spLocks noGrp="1"/>
          </p:cNvSpPr>
          <p:nvPr>
            <p:ph type="body" sz="quarter" idx="15"/>
          </p:nvPr>
        </p:nvSpPr>
        <p:spPr>
          <a:xfrm>
            <a:off x="7994704" y="1227747"/>
            <a:ext cx="1447051" cy="381151"/>
          </a:xfrm>
          <a:prstGeom prst="rect">
            <a:avLst/>
          </a:prstGeom>
        </p:spPr>
        <p:txBody>
          <a:bodyPr>
            <a:noAutofit/>
          </a:bodyPr>
          <a:lstStyle/>
          <a:p>
            <a:r>
              <a:rPr lang="en-US" dirty="0"/>
              <a:t>Starkey Hearing Technologies</a:t>
            </a:r>
          </a:p>
        </p:txBody>
      </p:sp>
      <p:sp>
        <p:nvSpPr>
          <p:cNvPr id="22" name="Text Placeholder 3">
            <a:extLst>
              <a:ext uri="{FF2B5EF4-FFF2-40B4-BE49-F238E27FC236}">
                <a16:creationId xmlns:a16="http://schemas.microsoft.com/office/drawing/2014/main" id="{88C19616-AC1E-CB90-5F0E-103A57516612}"/>
              </a:ext>
            </a:extLst>
          </p:cNvPr>
          <p:cNvSpPr>
            <a:spLocks noGrp="1"/>
          </p:cNvSpPr>
          <p:nvPr>
            <p:ph type="body" sz="quarter" idx="16"/>
          </p:nvPr>
        </p:nvSpPr>
        <p:spPr>
          <a:xfrm>
            <a:off x="7994952" y="1081050"/>
            <a:ext cx="1364806" cy="138064"/>
          </a:xfrm>
          <a:prstGeom prst="rect">
            <a:avLst/>
          </a:prstGeom>
        </p:spPr>
        <p:txBody>
          <a:bodyPr>
            <a:noAutofit/>
          </a:bodyPr>
          <a:lstStyle/>
          <a:p>
            <a:r>
              <a:rPr lang="en-US" dirty="0"/>
              <a:t>ORGANIZATION</a:t>
            </a:r>
          </a:p>
        </p:txBody>
      </p:sp>
      <p:sp>
        <p:nvSpPr>
          <p:cNvPr id="23" name="Text Placeholder 4">
            <a:extLst>
              <a:ext uri="{FF2B5EF4-FFF2-40B4-BE49-F238E27FC236}">
                <a16:creationId xmlns:a16="http://schemas.microsoft.com/office/drawing/2014/main" id="{617B7AF1-807C-A52C-0552-786ABDE9AF8A}"/>
              </a:ext>
            </a:extLst>
          </p:cNvPr>
          <p:cNvSpPr>
            <a:spLocks noGrp="1"/>
          </p:cNvSpPr>
          <p:nvPr>
            <p:ph type="body" sz="quarter" idx="17"/>
          </p:nvPr>
        </p:nvSpPr>
        <p:spPr>
          <a:xfrm>
            <a:off x="9442191" y="1227461"/>
            <a:ext cx="2449812" cy="381201"/>
          </a:xfrm>
          <a:prstGeom prst="rect">
            <a:avLst/>
          </a:prstGeom>
        </p:spPr>
        <p:txBody>
          <a:bodyPr>
            <a:noAutofit/>
          </a:bodyPr>
          <a:lstStyle/>
          <a:p>
            <a:pPr>
              <a:lnSpc>
                <a:spcPct val="100000"/>
              </a:lnSpc>
              <a:spcBef>
                <a:spcPts val="0"/>
              </a:spcBef>
            </a:pPr>
            <a:r>
              <a:rPr lang="en-CA" spc="-33" dirty="0">
                <a:cs typeface="Arial"/>
              </a:rPr>
              <a:t>Manufacturing </a:t>
            </a:r>
          </a:p>
          <a:p>
            <a:pPr>
              <a:lnSpc>
                <a:spcPct val="100000"/>
              </a:lnSpc>
              <a:spcBef>
                <a:spcPts val="0"/>
              </a:spcBef>
            </a:pPr>
            <a:r>
              <a:rPr lang="en-CA" spc="-33" dirty="0">
                <a:cs typeface="Arial"/>
              </a:rPr>
              <a:t>(Non-Durable Goods)</a:t>
            </a:r>
            <a:endParaRPr lang="en-CA" dirty="0">
              <a:cs typeface="Arial"/>
            </a:endParaRPr>
          </a:p>
        </p:txBody>
      </p:sp>
      <p:sp>
        <p:nvSpPr>
          <p:cNvPr id="24" name="Text Placeholder 5">
            <a:extLst>
              <a:ext uri="{FF2B5EF4-FFF2-40B4-BE49-F238E27FC236}">
                <a16:creationId xmlns:a16="http://schemas.microsoft.com/office/drawing/2014/main" id="{DF34F1D1-27E2-BC1C-9068-AF68CA740195}"/>
              </a:ext>
            </a:extLst>
          </p:cNvPr>
          <p:cNvSpPr>
            <a:spLocks noGrp="1"/>
          </p:cNvSpPr>
          <p:nvPr>
            <p:ph type="body" sz="quarter" idx="18"/>
          </p:nvPr>
        </p:nvSpPr>
        <p:spPr>
          <a:xfrm>
            <a:off x="9445590" y="1081050"/>
            <a:ext cx="2433238" cy="148752"/>
          </a:xfrm>
          <a:prstGeom prst="rect">
            <a:avLst/>
          </a:prstGeom>
        </p:spPr>
        <p:txBody>
          <a:bodyPr>
            <a:noAutofit/>
          </a:bodyPr>
          <a:lstStyle/>
          <a:p>
            <a:r>
              <a:rPr lang="en-US" dirty="0"/>
              <a:t>INDUSTRY</a:t>
            </a:r>
          </a:p>
        </p:txBody>
      </p:sp>
      <p:sp>
        <p:nvSpPr>
          <p:cNvPr id="25" name="Text Placeholder 1">
            <a:extLst>
              <a:ext uri="{FF2B5EF4-FFF2-40B4-BE49-F238E27FC236}">
                <a16:creationId xmlns:a16="http://schemas.microsoft.com/office/drawing/2014/main" id="{760DCB24-D6BD-B14F-2EC9-28CAD83C2A66}"/>
              </a:ext>
            </a:extLst>
          </p:cNvPr>
          <p:cNvSpPr>
            <a:spLocks noGrp="1"/>
          </p:cNvSpPr>
          <p:nvPr>
            <p:ph type="body" sz="quarter" idx="31"/>
          </p:nvPr>
        </p:nvSpPr>
        <p:spPr>
          <a:xfrm>
            <a:off x="382488" y="1352140"/>
            <a:ext cx="4303996" cy="466105"/>
          </a:xfrm>
        </p:spPr>
        <p:txBody>
          <a:bodyPr/>
          <a:lstStyle/>
          <a:p>
            <a:r>
              <a:rPr lang="en-CA" dirty="0">
                <a:solidFill>
                  <a:srgbClr val="4A4A4A"/>
                </a:solidFill>
                <a:cs typeface="Arial"/>
              </a:rPr>
              <a:t>Hybrid Product Model</a:t>
            </a:r>
            <a:endParaRPr lang="en-US" dirty="0">
              <a:solidFill>
                <a:srgbClr val="4A4A4A"/>
              </a:solidFill>
            </a:endParaRPr>
          </a:p>
        </p:txBody>
      </p:sp>
      <p:sp>
        <p:nvSpPr>
          <p:cNvPr id="26" name="Text Placeholder 37">
            <a:extLst>
              <a:ext uri="{FF2B5EF4-FFF2-40B4-BE49-F238E27FC236}">
                <a16:creationId xmlns:a16="http://schemas.microsoft.com/office/drawing/2014/main" id="{C2BBB3E2-0BA9-1C41-B088-85D4E9C1023F}"/>
              </a:ext>
            </a:extLst>
          </p:cNvPr>
          <p:cNvSpPr>
            <a:spLocks noGrp="1"/>
          </p:cNvSpPr>
          <p:nvPr>
            <p:ph type="body" sz="quarter" idx="11"/>
          </p:nvPr>
        </p:nvSpPr>
        <p:spPr>
          <a:xfrm>
            <a:off x="881894" y="2478202"/>
            <a:ext cx="2776819" cy="939371"/>
          </a:xfrm>
        </p:spPr>
        <p:txBody>
          <a:bodyPr>
            <a:noAutofit/>
          </a:bodyPr>
          <a:lstStyle/>
          <a:p>
            <a:r>
              <a:rPr lang="en-US" dirty="0"/>
              <a:t>Challenge</a:t>
            </a:r>
          </a:p>
        </p:txBody>
      </p:sp>
      <p:sp>
        <p:nvSpPr>
          <p:cNvPr id="27" name="Text Placeholder 41">
            <a:extLst>
              <a:ext uri="{FF2B5EF4-FFF2-40B4-BE49-F238E27FC236}">
                <a16:creationId xmlns:a16="http://schemas.microsoft.com/office/drawing/2014/main" id="{F3C9735B-EAE6-0AE7-2C9D-D9B7D538354B}"/>
              </a:ext>
            </a:extLst>
          </p:cNvPr>
          <p:cNvSpPr>
            <a:spLocks noGrp="1"/>
          </p:cNvSpPr>
          <p:nvPr>
            <p:ph type="body" sz="quarter" idx="33"/>
          </p:nvPr>
        </p:nvSpPr>
        <p:spPr>
          <a:xfrm>
            <a:off x="4781723" y="2478202"/>
            <a:ext cx="2776819" cy="939371"/>
          </a:xfrm>
        </p:spPr>
        <p:txBody>
          <a:bodyPr>
            <a:noAutofit/>
          </a:bodyPr>
          <a:lstStyle/>
          <a:p>
            <a:r>
              <a:rPr lang="en-US" dirty="0"/>
              <a:t>Solution</a:t>
            </a:r>
          </a:p>
        </p:txBody>
      </p:sp>
      <p:sp>
        <p:nvSpPr>
          <p:cNvPr id="28" name="Text Placeholder 43">
            <a:extLst>
              <a:ext uri="{FF2B5EF4-FFF2-40B4-BE49-F238E27FC236}">
                <a16:creationId xmlns:a16="http://schemas.microsoft.com/office/drawing/2014/main" id="{5A3628B5-35C6-934B-224E-274AA8C1BA22}"/>
              </a:ext>
            </a:extLst>
          </p:cNvPr>
          <p:cNvSpPr>
            <a:spLocks noGrp="1"/>
          </p:cNvSpPr>
          <p:nvPr>
            <p:ph type="body" sz="quarter" idx="35"/>
          </p:nvPr>
        </p:nvSpPr>
        <p:spPr>
          <a:xfrm>
            <a:off x="8495989" y="2478202"/>
            <a:ext cx="2776819" cy="939371"/>
          </a:xfrm>
        </p:spPr>
        <p:txBody>
          <a:bodyPr>
            <a:noAutofit/>
          </a:bodyPr>
          <a:lstStyle/>
          <a:p>
            <a:r>
              <a:rPr lang="en-US" dirty="0"/>
              <a:t>Results</a:t>
            </a:r>
          </a:p>
        </p:txBody>
      </p:sp>
      <p:sp>
        <p:nvSpPr>
          <p:cNvPr id="29" name="Text Placeholder 38">
            <a:extLst>
              <a:ext uri="{FF2B5EF4-FFF2-40B4-BE49-F238E27FC236}">
                <a16:creationId xmlns:a16="http://schemas.microsoft.com/office/drawing/2014/main" id="{A3EAD332-91DD-1A84-E33F-4CD55A7574E2}"/>
              </a:ext>
            </a:extLst>
          </p:cNvPr>
          <p:cNvSpPr>
            <a:spLocks noGrp="1"/>
          </p:cNvSpPr>
          <p:nvPr>
            <p:ph type="body" sz="quarter" idx="36"/>
          </p:nvPr>
        </p:nvSpPr>
        <p:spPr>
          <a:xfrm>
            <a:off x="882403" y="2816741"/>
            <a:ext cx="3194561" cy="3084009"/>
          </a:xfrm>
          <a:prstGeom prst="rect">
            <a:avLst/>
          </a:prstGeom>
        </p:spPr>
        <p:txBody>
          <a:bodyPr>
            <a:noAutofit/>
          </a:bodyPr>
          <a:lstStyle/>
          <a:p>
            <a:pPr marL="0" indent="0">
              <a:buNone/>
            </a:pPr>
            <a:r>
              <a:rPr lang="en-US" dirty="0"/>
              <a:t>Starkey Hearing Technologies’ incoming CIO witnessed how the IT organization was operating, identifying maturity gaps in many of its capabilities. Additionally, the IT team was functioning without a clear IT strategy that aligned to the manufacturer’s overall strategic objectives. The key overarching issues that needed to be addressed were whether the IT organization was structured to deliver the appropriate capabilities to support the business and whether the right leadership was in place in the right positions. </a:t>
            </a:r>
          </a:p>
          <a:p>
            <a:pPr marL="0" indent="0">
              <a:buNone/>
            </a:pPr>
            <a:endParaRPr lang="en-US" dirty="0"/>
          </a:p>
        </p:txBody>
      </p:sp>
      <p:sp>
        <p:nvSpPr>
          <p:cNvPr id="30" name="Text Placeholder 40">
            <a:extLst>
              <a:ext uri="{FF2B5EF4-FFF2-40B4-BE49-F238E27FC236}">
                <a16:creationId xmlns:a16="http://schemas.microsoft.com/office/drawing/2014/main" id="{C7B50366-6960-9F7E-AA1F-AE84D7CF3F16}"/>
              </a:ext>
            </a:extLst>
          </p:cNvPr>
          <p:cNvSpPr>
            <a:spLocks noGrp="1"/>
          </p:cNvSpPr>
          <p:nvPr>
            <p:ph type="body" sz="quarter" idx="37"/>
          </p:nvPr>
        </p:nvSpPr>
        <p:spPr>
          <a:xfrm>
            <a:off x="4788368" y="2816662"/>
            <a:ext cx="2924237" cy="3084411"/>
          </a:xfrm>
          <a:prstGeom prst="rect">
            <a:avLst/>
          </a:prstGeom>
        </p:spPr>
        <p:txBody>
          <a:bodyPr>
            <a:noAutofit/>
          </a:bodyPr>
          <a:lstStyle/>
          <a:p>
            <a:pPr marL="0" indent="0">
              <a:buNone/>
            </a:pPr>
            <a:r>
              <a:rPr lang="en-US" dirty="0"/>
              <a:t>The CIO recognized the need for an IT organization that could execute the business’ strategic vision effectively. The hybrid product model allowed this. The model was a significant milestone toward greater maturity in technology management outcome delivery, facilitating productive conversations and enhancing capabilities. The product model shifted the mindset from simply managing technology to actively applying technology to drive business value. </a:t>
            </a:r>
          </a:p>
        </p:txBody>
      </p:sp>
      <p:sp>
        <p:nvSpPr>
          <p:cNvPr id="31" name="Text Placeholder 42">
            <a:extLst>
              <a:ext uri="{FF2B5EF4-FFF2-40B4-BE49-F238E27FC236}">
                <a16:creationId xmlns:a16="http://schemas.microsoft.com/office/drawing/2014/main" id="{959DBDFD-24EF-377D-2974-708B1BB905EF}"/>
              </a:ext>
            </a:extLst>
          </p:cNvPr>
          <p:cNvSpPr>
            <a:spLocks noGrp="1"/>
          </p:cNvSpPr>
          <p:nvPr>
            <p:ph type="body" sz="quarter" idx="38"/>
          </p:nvPr>
        </p:nvSpPr>
        <p:spPr>
          <a:xfrm>
            <a:off x="8500420" y="2816662"/>
            <a:ext cx="2924237" cy="3084411"/>
          </a:xfrm>
          <a:prstGeom prst="rect">
            <a:avLst/>
          </a:prstGeom>
        </p:spPr>
        <p:txBody>
          <a:bodyPr>
            <a:noAutofit/>
          </a:bodyPr>
          <a:lstStyle/>
          <a:p>
            <a:pPr marL="0" indent="0">
              <a:buNone/>
            </a:pPr>
            <a:r>
              <a:rPr lang="en-US" dirty="0"/>
              <a:t>Starkey Technologies accomplished the operational model in two phases, with the redesign highlighting the need for a cultural mindset shift across the organization. It flipped from a reactive, order-taker model to an innovative influencer model. It was refocused on developing capability groups and transitioned to a learning organization that prioritized upskilling, reskilling, and fostering creativity. Now, there is a renewed openness to rethink the way it works and embrace continuous improvement. </a:t>
            </a:r>
          </a:p>
          <a:p>
            <a:pPr marL="0" indent="0">
              <a:buNone/>
            </a:pPr>
            <a:r>
              <a:rPr lang="en-US" dirty="0"/>
              <a:t>	</a:t>
            </a:r>
            <a:endParaRPr lang="en-CA" dirty="0"/>
          </a:p>
        </p:txBody>
      </p:sp>
      <p:pic>
        <p:nvPicPr>
          <p:cNvPr id="32" name="Picture 2" descr="Starkey Hearing Technologies - Wikipedia">
            <a:extLst>
              <a:ext uri="{FF2B5EF4-FFF2-40B4-BE49-F238E27FC236}">
                <a16:creationId xmlns:a16="http://schemas.microsoft.com/office/drawing/2014/main" id="{FD3AC405-ABA4-14BA-53DE-253A240001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1011" y="288468"/>
            <a:ext cx="2521385" cy="1585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724081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08818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F253D6E-2B69-890E-F95E-860FE8984D9F}"/>
              </a:ext>
            </a:extLst>
          </p:cNvPr>
          <p:cNvSpPr txBox="1"/>
          <p:nvPr/>
        </p:nvSpPr>
        <p:spPr>
          <a:xfrm>
            <a:off x="7963362" y="1984260"/>
            <a:ext cx="3656124" cy="3630967"/>
          </a:xfrm>
          <a:prstGeom prst="rect">
            <a:avLst/>
          </a:prstGeom>
        </p:spPr>
        <p:txBody>
          <a:bodyPr wrap="square" lIns="0" tIns="0" rIns="0" bIns="0" numCol="1" spcCol="360000" rtlCol="0">
            <a:noAutofit/>
          </a:bodyPr>
          <a:lstStyle/>
          <a:p>
            <a:pPr marL="179388" indent="-179388">
              <a:lnSpc>
                <a:spcPct val="110000"/>
              </a:lnSpc>
              <a:buFont typeface="Arial" panose="020B0604020202020204" pitchFamily="34" charset="0"/>
              <a:buChar char="•"/>
            </a:pPr>
            <a:r>
              <a:rPr lang="en-US" sz="1600" dirty="0">
                <a:solidFill>
                  <a:srgbClr val="494949"/>
                </a:solidFill>
                <a:latin typeface="Exo" panose="02000303000000000000" pitchFamily="2" charset="0"/>
              </a:rPr>
              <a:t>Improved speed to deliver or move through a transformation.</a:t>
            </a:r>
          </a:p>
          <a:p>
            <a:pPr marL="179388" indent="-179388">
              <a:lnSpc>
                <a:spcPct val="110000"/>
              </a:lnSpc>
              <a:buFont typeface="Arial" panose="020B0604020202020204" pitchFamily="34" charset="0"/>
              <a:buChar char="•"/>
            </a:pPr>
            <a:r>
              <a:rPr lang="en-US" sz="1600" dirty="0">
                <a:solidFill>
                  <a:srgbClr val="494949"/>
                </a:solidFill>
                <a:latin typeface="Exo" panose="02000303000000000000" pitchFamily="2" charset="0"/>
              </a:rPr>
              <a:t>Ability to take informed risks and avoid unnecessary uncertainty.</a:t>
            </a:r>
          </a:p>
          <a:p>
            <a:pPr marL="179388" indent="-179388">
              <a:lnSpc>
                <a:spcPct val="110000"/>
              </a:lnSpc>
              <a:buFont typeface="Arial" panose="020B0604020202020204" pitchFamily="34" charset="0"/>
              <a:buChar char="•"/>
            </a:pPr>
            <a:r>
              <a:rPr lang="en-US" sz="1600" dirty="0">
                <a:solidFill>
                  <a:srgbClr val="494949"/>
                </a:solidFill>
                <a:latin typeface="Exo" panose="02000303000000000000" pitchFamily="2" charset="0"/>
              </a:rPr>
              <a:t>Definition of stakeholders and which products they consume.</a:t>
            </a:r>
          </a:p>
          <a:p>
            <a:pPr marL="179388" indent="-179388">
              <a:lnSpc>
                <a:spcPct val="110000"/>
              </a:lnSpc>
              <a:buFont typeface="Arial" panose="020B0604020202020204" pitchFamily="34" charset="0"/>
              <a:buChar char="•"/>
            </a:pPr>
            <a:r>
              <a:rPr lang="en-US" sz="1600" dirty="0">
                <a:solidFill>
                  <a:srgbClr val="494949"/>
                </a:solidFill>
                <a:latin typeface="Exo" panose="02000303000000000000" pitchFamily="2" charset="0"/>
              </a:rPr>
              <a:t>Clarity on organization priorities.</a:t>
            </a:r>
          </a:p>
          <a:p>
            <a:pPr marL="179388" indent="-179388">
              <a:lnSpc>
                <a:spcPct val="110000"/>
              </a:lnSpc>
              <a:buFont typeface="Arial" panose="020B0604020202020204" pitchFamily="34" charset="0"/>
              <a:buChar char="•"/>
            </a:pPr>
            <a:r>
              <a:rPr lang="en-US" sz="1600" dirty="0">
                <a:solidFill>
                  <a:srgbClr val="494949"/>
                </a:solidFill>
                <a:latin typeface="Exo" panose="02000303000000000000" pitchFamily="2" charset="0"/>
              </a:rPr>
              <a:t>Leaders who are empowered to make decisions over their functional area(s).</a:t>
            </a:r>
          </a:p>
          <a:p>
            <a:pPr marL="179388" indent="-179388">
              <a:lnSpc>
                <a:spcPct val="110000"/>
              </a:lnSpc>
              <a:buFont typeface="Arial" panose="020B0604020202020204" pitchFamily="34" charset="0"/>
              <a:buChar char="•"/>
            </a:pPr>
            <a:r>
              <a:rPr lang="en-US" sz="1600" dirty="0">
                <a:solidFill>
                  <a:srgbClr val="494949"/>
                </a:solidFill>
                <a:latin typeface="Exo" panose="02000303000000000000" pitchFamily="2" charset="0"/>
              </a:rPr>
              <a:t>Decisions that are understood and transparent. </a:t>
            </a:r>
          </a:p>
          <a:p>
            <a:pPr marL="179388" indent="-179388">
              <a:lnSpc>
                <a:spcPct val="110000"/>
              </a:lnSpc>
              <a:buFont typeface="Arial" panose="020B0604020202020204" pitchFamily="34" charset="0"/>
              <a:buChar char="•"/>
            </a:pPr>
            <a:r>
              <a:rPr lang="en-US" sz="1600" dirty="0">
                <a:solidFill>
                  <a:srgbClr val="494949"/>
                </a:solidFill>
                <a:latin typeface="Exo" panose="02000303000000000000" pitchFamily="2" charset="0"/>
              </a:rPr>
              <a:t>Clear roles and responsibilities. </a:t>
            </a:r>
          </a:p>
        </p:txBody>
      </p:sp>
      <p:sp>
        <p:nvSpPr>
          <p:cNvPr id="7" name="Text Placeholder 6">
            <a:extLst>
              <a:ext uri="{FF2B5EF4-FFF2-40B4-BE49-F238E27FC236}">
                <a16:creationId xmlns:a16="http://schemas.microsoft.com/office/drawing/2014/main" id="{FF4406FA-6A26-213D-A7D1-C361FEBE2142}"/>
              </a:ext>
            </a:extLst>
          </p:cNvPr>
          <p:cNvSpPr txBox="1">
            <a:spLocks/>
          </p:cNvSpPr>
          <p:nvPr/>
        </p:nvSpPr>
        <p:spPr>
          <a:xfrm>
            <a:off x="7963362" y="1158535"/>
            <a:ext cx="3745196" cy="825725"/>
          </a:xfrm>
          <a:prstGeom prst="rect">
            <a:avLst/>
          </a:prstGeom>
        </p:spPr>
        <p:txBody>
          <a:bodyPr lIns="0" tIns="0" rIns="0" bIns="0">
            <a:noAutofit/>
          </a:bodyPr>
          <a:lstStyle>
            <a:lvl1pPr marL="0" indent="0" algn="l" defTabSz="914400" rtl="0" eaLnBrk="1" latinLnBrk="0" hangingPunct="1">
              <a:lnSpc>
                <a:spcPts val="2400"/>
              </a:lnSpc>
              <a:spcBef>
                <a:spcPts val="1000"/>
              </a:spcBef>
              <a:buFont typeface="Arial" panose="020B0604020202020204" pitchFamily="34" charset="0"/>
              <a:buNone/>
              <a:defRPr sz="2000" b="0" i="0" kern="1200">
                <a:solidFill>
                  <a:srgbClr val="848585"/>
                </a:solidFill>
                <a:latin typeface="Montserrat SemiBold"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rgbClr val="2576B7"/>
                </a:solidFill>
                <a:latin typeface="Exo" panose="02000303000000000000" pitchFamily="2" charset="0"/>
                <a:cs typeface="Vani" panose="020B0502040204020203" pitchFamily="18" charset="0"/>
              </a:rPr>
              <a:t>When leaders provide an operating model, it leads to:</a:t>
            </a:r>
          </a:p>
        </p:txBody>
      </p:sp>
      <p:sp>
        <p:nvSpPr>
          <p:cNvPr id="8" name="TextBox 7">
            <a:extLst>
              <a:ext uri="{FF2B5EF4-FFF2-40B4-BE49-F238E27FC236}">
                <a16:creationId xmlns:a16="http://schemas.microsoft.com/office/drawing/2014/main" id="{AC075767-3EF1-B444-2264-C06873253C8A}"/>
              </a:ext>
            </a:extLst>
          </p:cNvPr>
          <p:cNvSpPr txBox="1"/>
          <p:nvPr/>
        </p:nvSpPr>
        <p:spPr>
          <a:xfrm>
            <a:off x="7963362" y="5568660"/>
            <a:ext cx="2739094" cy="261610"/>
          </a:xfrm>
          <a:prstGeom prst="rect">
            <a:avLst/>
          </a:prstGeom>
          <a:noFill/>
        </p:spPr>
        <p:txBody>
          <a:bodyPr wrap="square">
            <a:spAutoFit/>
          </a:bodyPr>
          <a:lstStyle/>
          <a:p>
            <a:r>
              <a:rPr lang="en-US" sz="1100" dirty="0">
                <a:solidFill>
                  <a:srgbClr val="494949"/>
                </a:solidFill>
                <a:latin typeface="Roboto Condensed Light"/>
              </a:rPr>
              <a:t>Source: Harvard Business Review, 2020 </a:t>
            </a:r>
            <a:endParaRPr lang="en-US" dirty="0">
              <a:solidFill>
                <a:srgbClr val="494949"/>
              </a:solidFill>
              <a:latin typeface="Roboto Condensed Light"/>
            </a:endParaRPr>
          </a:p>
        </p:txBody>
      </p:sp>
      <p:sp>
        <p:nvSpPr>
          <p:cNvPr id="9" name="Title 2">
            <a:extLst>
              <a:ext uri="{FF2B5EF4-FFF2-40B4-BE49-F238E27FC236}">
                <a16:creationId xmlns:a16="http://schemas.microsoft.com/office/drawing/2014/main" id="{B7DF60C2-4836-2220-A7B3-09C6AE10F849}"/>
              </a:ext>
            </a:extLst>
          </p:cNvPr>
          <p:cNvSpPr>
            <a:spLocks noGrp="1"/>
          </p:cNvSpPr>
          <p:nvPr>
            <p:ph type="title"/>
          </p:nvPr>
        </p:nvSpPr>
        <p:spPr>
          <a:xfrm>
            <a:off x="354013" y="544513"/>
            <a:ext cx="5632450" cy="1130300"/>
          </a:xfrm>
        </p:spPr>
        <p:txBody>
          <a:bodyPr/>
          <a:lstStyle/>
          <a:p>
            <a:r>
              <a:rPr lang="en-US" dirty="0"/>
              <a:t>Blueprint benefits </a:t>
            </a:r>
          </a:p>
        </p:txBody>
      </p:sp>
      <p:sp>
        <p:nvSpPr>
          <p:cNvPr id="10" name="TextBox 9">
            <a:extLst>
              <a:ext uri="{FF2B5EF4-FFF2-40B4-BE49-F238E27FC236}">
                <a16:creationId xmlns:a16="http://schemas.microsoft.com/office/drawing/2014/main" id="{FE5B0B4C-DDAD-F4A8-F97D-9EE8199AE0CD}"/>
              </a:ext>
            </a:extLst>
          </p:cNvPr>
          <p:cNvSpPr txBox="1"/>
          <p:nvPr/>
        </p:nvSpPr>
        <p:spPr>
          <a:xfrm>
            <a:off x="485030" y="1674813"/>
            <a:ext cx="6313334" cy="4463594"/>
          </a:xfrm>
          <a:prstGeom prst="rect">
            <a:avLst/>
          </a:prstGeom>
        </p:spPr>
        <p:txBody>
          <a:bodyPr wrap="square" lIns="0" tIns="0" rIns="0" bIns="0" numCol="1" spcCol="360000" rtlCol="0">
            <a:noAutofit/>
          </a:bodyPr>
          <a:lstStyle/>
          <a:p>
            <a:pPr marL="342900" indent="-342900" algn="l">
              <a:lnSpc>
                <a:spcPct val="110000"/>
              </a:lnSpc>
              <a:spcBef>
                <a:spcPts val="600"/>
              </a:spcBef>
              <a:spcAft>
                <a:spcPts val="600"/>
              </a:spcAft>
              <a:buFont typeface="+mj-lt"/>
              <a:buAutoNum type="arabicPeriod"/>
              <a:tabLst/>
            </a:pPr>
            <a:r>
              <a:rPr lang="en-US" sz="1500" dirty="0">
                <a:solidFill>
                  <a:schemeClr val="tx1">
                    <a:lumMod val="50000"/>
                  </a:schemeClr>
                </a:solidFill>
                <a:latin typeface="Roboto Condensed Light" panose="02000000000000000000" pitchFamily="2" charset="0"/>
                <a:ea typeface="Roboto Condensed Light" panose="02000000000000000000" pitchFamily="2" charset="0"/>
              </a:rPr>
              <a:t>Have a customized IT operating model aligned to industry-standard capabilities that are supportive of both current and future ways of operating.</a:t>
            </a:r>
          </a:p>
          <a:p>
            <a:pPr marL="342900" indent="-342900" algn="l">
              <a:lnSpc>
                <a:spcPct val="110000"/>
              </a:lnSpc>
              <a:spcBef>
                <a:spcPts val="600"/>
              </a:spcBef>
              <a:spcAft>
                <a:spcPts val="600"/>
              </a:spcAft>
              <a:buFont typeface="+mj-lt"/>
              <a:buAutoNum type="arabicPeriod"/>
              <a:tabLst/>
            </a:pPr>
            <a:r>
              <a:rPr lang="en-US" sz="1500" dirty="0">
                <a:solidFill>
                  <a:schemeClr val="tx1">
                    <a:lumMod val="50000"/>
                  </a:schemeClr>
                </a:solidFill>
                <a:latin typeface="Roboto Condensed Light" panose="02000000000000000000" pitchFamily="2" charset="0"/>
                <a:ea typeface="Roboto Condensed Light" panose="02000000000000000000" pitchFamily="2" charset="0"/>
              </a:rPr>
              <a:t>Highlight the primary IT priorities that will be required to enable organization successes.</a:t>
            </a:r>
          </a:p>
          <a:p>
            <a:pPr marL="342900" indent="-342900" algn="l">
              <a:lnSpc>
                <a:spcPct val="110000"/>
              </a:lnSpc>
              <a:spcBef>
                <a:spcPts val="600"/>
              </a:spcBef>
              <a:spcAft>
                <a:spcPts val="600"/>
              </a:spcAft>
              <a:buFont typeface="+mj-lt"/>
              <a:buAutoNum type="arabicPeriod"/>
              <a:tabLst/>
            </a:pPr>
            <a:r>
              <a:rPr lang="en-US" sz="1500" dirty="0">
                <a:solidFill>
                  <a:schemeClr val="tx1">
                    <a:lumMod val="50000"/>
                  </a:schemeClr>
                </a:solidFill>
                <a:latin typeface="Roboto Condensed Light" panose="02000000000000000000" pitchFamily="2" charset="0"/>
                <a:ea typeface="Roboto Condensed Light" panose="02000000000000000000" pitchFamily="2" charset="0"/>
              </a:rPr>
              <a:t>Define the products, services, and technologies that underly the value stream components of the organization’s reference architecture.</a:t>
            </a:r>
          </a:p>
          <a:p>
            <a:pPr marL="342900" indent="-342900" algn="l">
              <a:lnSpc>
                <a:spcPct val="110000"/>
              </a:lnSpc>
              <a:spcBef>
                <a:spcPts val="600"/>
              </a:spcBef>
              <a:spcAft>
                <a:spcPts val="600"/>
              </a:spcAft>
              <a:buFont typeface="+mj-lt"/>
              <a:buAutoNum type="arabicPeriod"/>
              <a:tabLst/>
            </a:pPr>
            <a:r>
              <a:rPr lang="en-US" sz="1500" dirty="0">
                <a:solidFill>
                  <a:schemeClr val="tx1">
                    <a:lumMod val="50000"/>
                  </a:schemeClr>
                </a:solidFill>
                <a:latin typeface="Roboto Condensed Light" panose="02000000000000000000" pitchFamily="2" charset="0"/>
                <a:ea typeface="Roboto Condensed Light" panose="02000000000000000000" pitchFamily="2" charset="0"/>
              </a:rPr>
              <a:t>Clarify the operational decision rights of each functional area.</a:t>
            </a:r>
          </a:p>
          <a:p>
            <a:pPr marL="342900" indent="-342900" algn="l">
              <a:lnSpc>
                <a:spcPct val="110000"/>
              </a:lnSpc>
              <a:spcBef>
                <a:spcPts val="600"/>
              </a:spcBef>
              <a:spcAft>
                <a:spcPts val="600"/>
              </a:spcAft>
              <a:buFont typeface="+mj-lt"/>
              <a:buAutoNum type="arabicPeriod"/>
              <a:tabLst/>
            </a:pPr>
            <a:r>
              <a:rPr lang="en-US" sz="1500" dirty="0">
                <a:solidFill>
                  <a:schemeClr val="tx1">
                    <a:lumMod val="50000"/>
                  </a:schemeClr>
                </a:solidFill>
                <a:latin typeface="Roboto Condensed Light" panose="02000000000000000000" pitchFamily="2" charset="0"/>
                <a:ea typeface="Roboto Condensed Light" panose="02000000000000000000" pitchFamily="2" charset="0"/>
              </a:rPr>
              <a:t>Outline key collaborators within the organization that should be engaged.</a:t>
            </a:r>
          </a:p>
          <a:p>
            <a:pPr marL="342900" indent="-342900" algn="l">
              <a:lnSpc>
                <a:spcPct val="110000"/>
              </a:lnSpc>
              <a:spcBef>
                <a:spcPts val="600"/>
              </a:spcBef>
              <a:spcAft>
                <a:spcPts val="600"/>
              </a:spcAft>
              <a:buFont typeface="+mj-lt"/>
              <a:buAutoNum type="arabicPeriod"/>
              <a:tabLst/>
            </a:pPr>
            <a:r>
              <a:rPr lang="en-US" sz="1500" dirty="0">
                <a:solidFill>
                  <a:schemeClr val="tx1">
                    <a:lumMod val="50000"/>
                  </a:schemeClr>
                </a:solidFill>
                <a:latin typeface="Roboto Condensed Light" panose="02000000000000000000" pitchFamily="2" charset="0"/>
                <a:ea typeface="Roboto Condensed Light" panose="02000000000000000000" pitchFamily="2" charset="0"/>
              </a:rPr>
              <a:t>Identify the right mix and approach to leveraging third-party sources.</a:t>
            </a:r>
          </a:p>
          <a:p>
            <a:pPr marL="342900" indent="-342900" algn="l">
              <a:lnSpc>
                <a:spcPct val="110000"/>
              </a:lnSpc>
              <a:spcBef>
                <a:spcPts val="600"/>
              </a:spcBef>
              <a:spcAft>
                <a:spcPts val="600"/>
              </a:spcAft>
              <a:buFont typeface="+mj-lt"/>
              <a:buAutoNum type="arabicPeriod"/>
              <a:tabLst/>
            </a:pPr>
            <a:r>
              <a:rPr lang="en-US" sz="1500" dirty="0">
                <a:solidFill>
                  <a:schemeClr val="tx1">
                    <a:lumMod val="50000"/>
                  </a:schemeClr>
                </a:solidFill>
                <a:latin typeface="Roboto Condensed Light" panose="02000000000000000000" pitchFamily="2" charset="0"/>
                <a:ea typeface="Roboto Condensed Light" panose="02000000000000000000" pitchFamily="2" charset="0"/>
              </a:rPr>
              <a:t>Have metrics to measure the functional performance of the operating model and report the positive impact to organization leadership and stakeholders.</a:t>
            </a:r>
          </a:p>
          <a:p>
            <a:pPr marL="342900" indent="-342900" algn="l">
              <a:lnSpc>
                <a:spcPct val="110000"/>
              </a:lnSpc>
              <a:spcBef>
                <a:spcPts val="600"/>
              </a:spcBef>
              <a:spcAft>
                <a:spcPts val="600"/>
              </a:spcAft>
              <a:buFont typeface="+mj-lt"/>
              <a:buAutoNum type="arabicPeriod"/>
              <a:tabLst/>
            </a:pPr>
            <a:r>
              <a:rPr lang="en-US" sz="1500" dirty="0">
                <a:solidFill>
                  <a:schemeClr val="tx1">
                    <a:lumMod val="50000"/>
                  </a:schemeClr>
                </a:solidFill>
                <a:latin typeface="Roboto Condensed Light" panose="02000000000000000000" pitchFamily="2" charset="0"/>
                <a:ea typeface="Roboto Condensed Light" panose="02000000000000000000" pitchFamily="2" charset="0"/>
              </a:rPr>
              <a:t>Remove the barrier between IT and end-customers by defining if there are key engagements where IT is delivering direct or indirect value. </a:t>
            </a:r>
          </a:p>
          <a:p>
            <a:pPr marL="342900" indent="-342900" algn="l">
              <a:lnSpc>
                <a:spcPct val="110000"/>
              </a:lnSpc>
              <a:spcBef>
                <a:spcPts val="600"/>
              </a:spcBef>
              <a:spcAft>
                <a:spcPts val="600"/>
              </a:spcAft>
              <a:buFont typeface="+mj-lt"/>
              <a:buAutoNum type="arabicPeriod"/>
              <a:tabLst/>
            </a:pPr>
            <a:endParaRPr lang="en-US" sz="1500" dirty="0">
              <a:solidFill>
                <a:schemeClr val="tx1">
                  <a:lumMod val="50000"/>
                </a:schemeClr>
              </a:solidFill>
              <a:latin typeface="Roboto Condensed Light" panose="02000000000000000000" pitchFamily="2" charset="0"/>
              <a:ea typeface="Roboto Condensed Light" panose="02000000000000000000" pitchFamily="2" charset="0"/>
            </a:endParaRPr>
          </a:p>
        </p:txBody>
      </p:sp>
      <p:sp>
        <p:nvSpPr>
          <p:cNvPr id="11" name="TextBox 10">
            <a:extLst>
              <a:ext uri="{FF2B5EF4-FFF2-40B4-BE49-F238E27FC236}">
                <a16:creationId xmlns:a16="http://schemas.microsoft.com/office/drawing/2014/main" id="{22536650-0AFE-06B3-D04E-2863E47FFE45}"/>
              </a:ext>
            </a:extLst>
          </p:cNvPr>
          <p:cNvSpPr txBox="1"/>
          <p:nvPr/>
        </p:nvSpPr>
        <p:spPr>
          <a:xfrm>
            <a:off x="354013" y="1217613"/>
            <a:ext cx="914400" cy="914400"/>
          </a:xfrm>
          <a:prstGeom prst="rect">
            <a:avLst/>
          </a:prstGeom>
        </p:spPr>
        <p:txBody>
          <a:bodyPr wrap="none" lIns="0" tIns="0" rIns="0" bIns="0" numCol="1" spcCol="360000" rtlCol="0">
            <a:noAutofit/>
          </a:bodyPr>
          <a:lstStyle/>
          <a:p>
            <a:pPr algn="l">
              <a:lnSpc>
                <a:spcPct val="110000"/>
              </a:lnSpc>
              <a:tabLst/>
            </a:pPr>
            <a:r>
              <a:rPr lang="en-US" sz="2000" dirty="0">
                <a:solidFill>
                  <a:schemeClr val="accent1"/>
                </a:solidFill>
                <a:latin typeface="Montserrat" panose="00000500000000000000" pitchFamily="2" charset="0"/>
                <a:ea typeface="Roboto Condensed Light" panose="02000000000000000000" pitchFamily="2" charset="0"/>
                <a:cs typeface="Mongolian Baiti" panose="03000500000000000000" pitchFamily="66" charset="0"/>
              </a:rPr>
              <a:t>By completing this blueprint you will:</a:t>
            </a:r>
          </a:p>
        </p:txBody>
      </p:sp>
      <p:cxnSp>
        <p:nvCxnSpPr>
          <p:cNvPr id="13" name="Straight Connector 12">
            <a:extLst>
              <a:ext uri="{FF2B5EF4-FFF2-40B4-BE49-F238E27FC236}">
                <a16:creationId xmlns:a16="http://schemas.microsoft.com/office/drawing/2014/main" id="{15C70880-2E52-6FA6-97AE-42DF2DB52891}"/>
              </a:ext>
            </a:extLst>
          </p:cNvPr>
          <p:cNvCxnSpPr>
            <a:cxnSpLocks/>
          </p:cNvCxnSpPr>
          <p:nvPr/>
        </p:nvCxnSpPr>
        <p:spPr>
          <a:xfrm>
            <a:off x="7315201" y="1049572"/>
            <a:ext cx="0" cy="5033176"/>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79334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C07F83C-53BE-854C-81B6-A99DD6EDD402}"/>
              </a:ext>
            </a:extLst>
          </p:cNvPr>
          <p:cNvSpPr>
            <a:spLocks noGrp="1"/>
          </p:cNvSpPr>
          <p:nvPr>
            <p:ph type="title"/>
          </p:nvPr>
        </p:nvSpPr>
        <p:spPr/>
        <p:txBody>
          <a:bodyPr/>
          <a:lstStyle/>
          <a:p>
            <a:r>
              <a:rPr lang="en-CA" spc="-79" dirty="0"/>
              <a:t>Insight summary</a:t>
            </a:r>
            <a:endParaRPr lang="en-US" dirty="0"/>
          </a:p>
        </p:txBody>
      </p:sp>
      <p:graphicFrame>
        <p:nvGraphicFramePr>
          <p:cNvPr id="25" name="Table 24">
            <a:extLst>
              <a:ext uri="{FF2B5EF4-FFF2-40B4-BE49-F238E27FC236}">
                <a16:creationId xmlns:a16="http://schemas.microsoft.com/office/drawing/2014/main" id="{33A80B2B-1D03-4BCD-AEB8-647ADC62AD9F}"/>
              </a:ext>
            </a:extLst>
          </p:cNvPr>
          <p:cNvGraphicFramePr>
            <a:graphicFrameLocks noGrp="1"/>
          </p:cNvGraphicFramePr>
          <p:nvPr>
            <p:extLst>
              <p:ext uri="{D42A27DB-BD31-4B8C-83A1-F6EECF244321}">
                <p14:modId xmlns:p14="http://schemas.microsoft.com/office/powerpoint/2010/main" val="2198539045"/>
              </p:ext>
            </p:extLst>
          </p:nvPr>
        </p:nvGraphicFramePr>
        <p:xfrm>
          <a:off x="3553097" y="995005"/>
          <a:ext cx="8120743" cy="892328"/>
        </p:xfrm>
        <a:graphic>
          <a:graphicData uri="http://schemas.openxmlformats.org/drawingml/2006/table">
            <a:tbl>
              <a:tblPr bandRow="1">
                <a:tableStyleId>{5C22544A-7EE6-4342-B048-85BDC9FD1C3A}</a:tableStyleId>
              </a:tblPr>
              <a:tblGrid>
                <a:gridCol w="8120743">
                  <a:extLst>
                    <a:ext uri="{9D8B030D-6E8A-4147-A177-3AD203B41FA5}">
                      <a16:colId xmlns:a16="http://schemas.microsoft.com/office/drawing/2014/main" val="1362635670"/>
                    </a:ext>
                  </a:extLst>
                </a:gridCol>
              </a:tblGrid>
              <a:tr h="0">
                <a:tc>
                  <a:txBody>
                    <a:bodyPr/>
                    <a:lstStyle/>
                    <a:p>
                      <a:pPr marL="0" algn="l" defTabSz="914400" rtl="0" eaLnBrk="1" latinLnBrk="0" hangingPunct="1">
                        <a:spcBef>
                          <a:spcPts val="800"/>
                        </a:spcBef>
                      </a:pPr>
                      <a:r>
                        <a:rPr lang="en-US" sz="1600" b="1" kern="1200" dirty="0">
                          <a:solidFill>
                            <a:srgbClr val="2576B7"/>
                          </a:solidFill>
                          <a:latin typeface="Montserrat SemiBold" pitchFamily="2" charset="77"/>
                          <a:ea typeface="+mn-ea"/>
                          <a:cs typeface="+mn-cs"/>
                        </a:rPr>
                        <a:t>Overarching insight </a:t>
                      </a:r>
                      <a:endParaRPr lang="en-CA" sz="1600" b="1" kern="1200" dirty="0">
                        <a:solidFill>
                          <a:srgbClr val="2576B7"/>
                        </a:solidFill>
                        <a:latin typeface="Montserrat SemiBold" pitchFamily="2" charset="77"/>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60000"/>
                        <a:lumOff val="40000"/>
                        <a:alpha val="23000"/>
                      </a:schemeClr>
                    </a:solidFill>
                  </a:tcPr>
                </a:tc>
                <a:extLst>
                  <a:ext uri="{0D108BD9-81ED-4DB2-BD59-A6C34878D82A}">
                    <a16:rowId xmlns:a16="http://schemas.microsoft.com/office/drawing/2014/main" val="1384045114"/>
                  </a:ext>
                </a:extLst>
              </a:tr>
              <a:tr h="5570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2576B7"/>
                          </a:solidFill>
                          <a:latin typeface="Roboto Condensed Light" panose="02000000000000000000" pitchFamily="2" charset="0"/>
                          <a:ea typeface="Roboto Condensed Light" panose="02000000000000000000" pitchFamily="2" charset="0"/>
                        </a:rPr>
                        <a:t>Visualizing the IT operating model provides an organization-wide perspective on how value is enabled through information and technology.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60000"/>
                        <a:lumOff val="40000"/>
                        <a:alpha val="23000"/>
                      </a:schemeClr>
                    </a:solidFill>
                  </a:tcPr>
                </a:tc>
                <a:extLst>
                  <a:ext uri="{0D108BD9-81ED-4DB2-BD59-A6C34878D82A}">
                    <a16:rowId xmlns:a16="http://schemas.microsoft.com/office/drawing/2014/main" val="4099423048"/>
                  </a:ext>
                </a:extLst>
              </a:tr>
            </a:tbl>
          </a:graphicData>
        </a:graphic>
      </p:graphicFrame>
      <p:graphicFrame>
        <p:nvGraphicFramePr>
          <p:cNvPr id="26" name="Table 25">
            <a:extLst>
              <a:ext uri="{FF2B5EF4-FFF2-40B4-BE49-F238E27FC236}">
                <a16:creationId xmlns:a16="http://schemas.microsoft.com/office/drawing/2014/main" id="{C09FA1B5-E16C-43CC-976D-E5325F4D9615}"/>
              </a:ext>
            </a:extLst>
          </p:cNvPr>
          <p:cNvGraphicFramePr>
            <a:graphicFrameLocks noGrp="1"/>
          </p:cNvGraphicFramePr>
          <p:nvPr>
            <p:extLst>
              <p:ext uri="{D42A27DB-BD31-4B8C-83A1-F6EECF244321}">
                <p14:modId xmlns:p14="http://schemas.microsoft.com/office/powerpoint/2010/main" val="2473186772"/>
              </p:ext>
            </p:extLst>
          </p:nvPr>
        </p:nvGraphicFramePr>
        <p:xfrm>
          <a:off x="3553096" y="2118411"/>
          <a:ext cx="3849190" cy="1947554"/>
        </p:xfrm>
        <a:graphic>
          <a:graphicData uri="http://schemas.openxmlformats.org/drawingml/2006/table">
            <a:tbl>
              <a:tblPr bandRow="1">
                <a:tableStyleId>{5C22544A-7EE6-4342-B048-85BDC9FD1C3A}</a:tableStyleId>
              </a:tblPr>
              <a:tblGrid>
                <a:gridCol w="3849190">
                  <a:extLst>
                    <a:ext uri="{9D8B030D-6E8A-4147-A177-3AD203B41FA5}">
                      <a16:colId xmlns:a16="http://schemas.microsoft.com/office/drawing/2014/main" val="1362635670"/>
                    </a:ext>
                  </a:extLst>
                </a:gridCol>
              </a:tblGrid>
              <a:tr h="310479">
                <a:tc>
                  <a:txBody>
                    <a:bodyPr/>
                    <a:lstStyle/>
                    <a:p>
                      <a:pPr marL="0" algn="l" defTabSz="914400" rtl="0" eaLnBrk="1" latinLnBrk="0" hangingPunct="1">
                        <a:spcBef>
                          <a:spcPts val="800"/>
                        </a:spcBef>
                      </a:pPr>
                      <a:r>
                        <a:rPr lang="en-US" sz="1600" b="1" kern="1200" dirty="0">
                          <a:solidFill>
                            <a:srgbClr val="2576B7"/>
                          </a:solidFill>
                          <a:latin typeface="Montserrat SemiBold" pitchFamily="2" charset="77"/>
                          <a:ea typeface="+mn-ea"/>
                          <a:cs typeface="+mn-cs"/>
                        </a:rPr>
                        <a:t>Phase 1 insight </a:t>
                      </a:r>
                      <a:endParaRPr lang="en-CA" sz="1600" b="1" kern="1200" dirty="0">
                        <a:solidFill>
                          <a:srgbClr val="2576B7"/>
                        </a:solidFill>
                        <a:latin typeface="Montserrat SemiBold" pitchFamily="2" charset="77"/>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alpha val="23000"/>
                      </a:schemeClr>
                    </a:solidFill>
                  </a:tcPr>
                </a:tc>
                <a:extLst>
                  <a:ext uri="{0D108BD9-81ED-4DB2-BD59-A6C34878D82A}">
                    <a16:rowId xmlns:a16="http://schemas.microsoft.com/office/drawing/2014/main" val="1384045114"/>
                  </a:ext>
                </a:extLst>
              </a:tr>
              <a:tr h="16122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2576B7"/>
                          </a:solidFill>
                          <a:latin typeface="Roboto Condensed Light" panose="02000000000000000000" pitchFamily="2" charset="0"/>
                          <a:ea typeface="Roboto Condensed Light" panose="02000000000000000000" pitchFamily="2" charset="0"/>
                        </a:rPr>
                        <a:t>Design principles are not something to casually define to check as complete. They strategically support the selection and customization of the right IT operating model for your organization. Moreover, they help communicate why this operating model was the right one for your organization.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alpha val="23000"/>
                      </a:schemeClr>
                    </a:solidFill>
                  </a:tcPr>
                </a:tc>
                <a:extLst>
                  <a:ext uri="{0D108BD9-81ED-4DB2-BD59-A6C34878D82A}">
                    <a16:rowId xmlns:a16="http://schemas.microsoft.com/office/drawing/2014/main" val="4099423048"/>
                  </a:ext>
                </a:extLst>
              </a:tr>
            </a:tbl>
          </a:graphicData>
        </a:graphic>
      </p:graphicFrame>
      <p:graphicFrame>
        <p:nvGraphicFramePr>
          <p:cNvPr id="27" name="Table 26">
            <a:extLst>
              <a:ext uri="{FF2B5EF4-FFF2-40B4-BE49-F238E27FC236}">
                <a16:creationId xmlns:a16="http://schemas.microsoft.com/office/drawing/2014/main" id="{F3AD3190-68CD-4553-B716-65571393DC30}"/>
              </a:ext>
            </a:extLst>
          </p:cNvPr>
          <p:cNvGraphicFramePr>
            <a:graphicFrameLocks noGrp="1"/>
          </p:cNvGraphicFramePr>
          <p:nvPr>
            <p:extLst>
              <p:ext uri="{D42A27DB-BD31-4B8C-83A1-F6EECF244321}">
                <p14:modId xmlns:p14="http://schemas.microsoft.com/office/powerpoint/2010/main" val="382066437"/>
              </p:ext>
            </p:extLst>
          </p:nvPr>
        </p:nvGraphicFramePr>
        <p:xfrm>
          <a:off x="7824649" y="2117719"/>
          <a:ext cx="3849190" cy="1948195"/>
        </p:xfrm>
        <a:graphic>
          <a:graphicData uri="http://schemas.openxmlformats.org/drawingml/2006/table">
            <a:tbl>
              <a:tblPr bandRow="1">
                <a:tableStyleId>{5C22544A-7EE6-4342-B048-85BDC9FD1C3A}</a:tableStyleId>
              </a:tblPr>
              <a:tblGrid>
                <a:gridCol w="3849190">
                  <a:extLst>
                    <a:ext uri="{9D8B030D-6E8A-4147-A177-3AD203B41FA5}">
                      <a16:colId xmlns:a16="http://schemas.microsoft.com/office/drawing/2014/main" val="1362635670"/>
                    </a:ext>
                  </a:extLst>
                </a:gridCol>
              </a:tblGrid>
              <a:tr h="310479">
                <a:tc>
                  <a:txBody>
                    <a:bodyPr/>
                    <a:lstStyle/>
                    <a:p>
                      <a:pPr marL="0" algn="l" defTabSz="914400" rtl="0" eaLnBrk="1" latinLnBrk="0" hangingPunct="1">
                        <a:spcBef>
                          <a:spcPts val="800"/>
                        </a:spcBef>
                      </a:pPr>
                      <a:r>
                        <a:rPr lang="en-US" sz="1600" b="1" kern="1200" dirty="0">
                          <a:solidFill>
                            <a:srgbClr val="2576B7"/>
                          </a:solidFill>
                          <a:latin typeface="Montserrat SemiBold" pitchFamily="2" charset="77"/>
                          <a:ea typeface="+mn-ea"/>
                          <a:cs typeface="+mn-cs"/>
                        </a:rPr>
                        <a:t>Phase 2 insight </a:t>
                      </a:r>
                      <a:endParaRPr lang="en-CA" sz="1600" b="1" kern="1200" dirty="0">
                        <a:solidFill>
                          <a:srgbClr val="2576B7"/>
                        </a:solidFill>
                        <a:latin typeface="Montserrat SemiBold" pitchFamily="2" charset="77"/>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alpha val="23000"/>
                      </a:schemeClr>
                    </a:solidFill>
                  </a:tcPr>
                </a:tc>
                <a:extLst>
                  <a:ext uri="{0D108BD9-81ED-4DB2-BD59-A6C34878D82A}">
                    <a16:rowId xmlns:a16="http://schemas.microsoft.com/office/drawing/2014/main" val="1384045114"/>
                  </a:ext>
                </a:extLst>
              </a:tr>
              <a:tr h="16129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2576B7"/>
                          </a:solidFill>
                          <a:latin typeface="Roboto Condensed Light" panose="02000000000000000000" pitchFamily="2" charset="0"/>
                          <a:ea typeface="Roboto Condensed Light" panose="02000000000000000000" pitchFamily="2" charset="0"/>
                        </a:rPr>
                        <a:t>Don’t be fooled into selecting the trending operating model archetype. If the selected model will not align with the organizational drivers and expectations, it will be costly for the organization and IT’s reputation.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solidFill>
                          <a:srgbClr val="2576B7"/>
                        </a:solidFill>
                        <a:latin typeface="Roboto Condensed Light" panose="02000000000000000000" pitchFamily="2" charset="0"/>
                        <a:ea typeface="Roboto Condensed Light" panose="02000000000000000000" pitchFamily="2"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alpha val="23000"/>
                      </a:schemeClr>
                    </a:solidFill>
                  </a:tcPr>
                </a:tc>
                <a:extLst>
                  <a:ext uri="{0D108BD9-81ED-4DB2-BD59-A6C34878D82A}">
                    <a16:rowId xmlns:a16="http://schemas.microsoft.com/office/drawing/2014/main" val="4099423048"/>
                  </a:ext>
                </a:extLst>
              </a:tr>
            </a:tbl>
          </a:graphicData>
        </a:graphic>
      </p:graphicFrame>
      <p:graphicFrame>
        <p:nvGraphicFramePr>
          <p:cNvPr id="28" name="Table 27">
            <a:extLst>
              <a:ext uri="{FF2B5EF4-FFF2-40B4-BE49-F238E27FC236}">
                <a16:creationId xmlns:a16="http://schemas.microsoft.com/office/drawing/2014/main" id="{B64523AE-FEE2-428C-838E-7B923146631D}"/>
              </a:ext>
            </a:extLst>
          </p:cNvPr>
          <p:cNvGraphicFramePr>
            <a:graphicFrameLocks noGrp="1"/>
          </p:cNvGraphicFramePr>
          <p:nvPr>
            <p:extLst>
              <p:ext uri="{D42A27DB-BD31-4B8C-83A1-F6EECF244321}">
                <p14:modId xmlns:p14="http://schemas.microsoft.com/office/powerpoint/2010/main" val="1573214302"/>
              </p:ext>
            </p:extLst>
          </p:nvPr>
        </p:nvGraphicFramePr>
        <p:xfrm>
          <a:off x="3553095" y="4321326"/>
          <a:ext cx="3849190" cy="1991064"/>
        </p:xfrm>
        <a:graphic>
          <a:graphicData uri="http://schemas.openxmlformats.org/drawingml/2006/table">
            <a:tbl>
              <a:tblPr bandRow="1">
                <a:tableStyleId>{5C22544A-7EE6-4342-B048-85BDC9FD1C3A}</a:tableStyleId>
              </a:tblPr>
              <a:tblGrid>
                <a:gridCol w="3849190">
                  <a:extLst>
                    <a:ext uri="{9D8B030D-6E8A-4147-A177-3AD203B41FA5}">
                      <a16:colId xmlns:a16="http://schemas.microsoft.com/office/drawing/2014/main" val="1362635670"/>
                    </a:ext>
                  </a:extLst>
                </a:gridCol>
              </a:tblGrid>
              <a:tr h="310479">
                <a:tc>
                  <a:txBody>
                    <a:bodyPr/>
                    <a:lstStyle/>
                    <a:p>
                      <a:pPr marL="0" algn="l" defTabSz="914400" rtl="0" eaLnBrk="1" latinLnBrk="0" hangingPunct="1">
                        <a:spcBef>
                          <a:spcPts val="800"/>
                        </a:spcBef>
                      </a:pPr>
                      <a:r>
                        <a:rPr lang="en-US" sz="1600" b="1" kern="1200" dirty="0">
                          <a:solidFill>
                            <a:srgbClr val="2576B7"/>
                          </a:solidFill>
                          <a:latin typeface="Montserrat SemiBold" pitchFamily="2" charset="77"/>
                          <a:ea typeface="+mn-ea"/>
                          <a:cs typeface="+mn-cs"/>
                        </a:rPr>
                        <a:t>Phase 3 insight </a:t>
                      </a:r>
                      <a:endParaRPr lang="en-CA" sz="1600" b="1" kern="1200" dirty="0">
                        <a:solidFill>
                          <a:srgbClr val="2576B7"/>
                        </a:solidFill>
                        <a:latin typeface="Montserrat SemiBold" pitchFamily="2" charset="77"/>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60000"/>
                        <a:lumOff val="40000"/>
                        <a:alpha val="23000"/>
                      </a:schemeClr>
                    </a:solidFill>
                  </a:tcPr>
                </a:tc>
                <a:extLst>
                  <a:ext uri="{0D108BD9-81ED-4DB2-BD59-A6C34878D82A}">
                    <a16:rowId xmlns:a16="http://schemas.microsoft.com/office/drawing/2014/main" val="1384045114"/>
                  </a:ext>
                </a:extLst>
              </a:tr>
              <a:tr h="165578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2576B7"/>
                          </a:solidFill>
                          <a:latin typeface="Roboto Condensed Light" panose="02000000000000000000" pitchFamily="2" charset="0"/>
                          <a:ea typeface="Roboto Condensed Light" panose="02000000000000000000" pitchFamily="2" charset="0"/>
                        </a:rPr>
                        <a:t>Stop only seeing internal stakeholders as the customer. Operating models tied to the business reference architecture value streams that consider the end-customers’ perspective will recognize greater value for the organization.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60000"/>
                        <a:lumOff val="40000"/>
                        <a:alpha val="23000"/>
                      </a:schemeClr>
                    </a:solidFill>
                  </a:tcPr>
                </a:tc>
                <a:extLst>
                  <a:ext uri="{0D108BD9-81ED-4DB2-BD59-A6C34878D82A}">
                    <a16:rowId xmlns:a16="http://schemas.microsoft.com/office/drawing/2014/main" val="4099423048"/>
                  </a:ext>
                </a:extLst>
              </a:tr>
            </a:tbl>
          </a:graphicData>
        </a:graphic>
      </p:graphicFrame>
      <p:graphicFrame>
        <p:nvGraphicFramePr>
          <p:cNvPr id="2" name="Table 1">
            <a:extLst>
              <a:ext uri="{FF2B5EF4-FFF2-40B4-BE49-F238E27FC236}">
                <a16:creationId xmlns:a16="http://schemas.microsoft.com/office/drawing/2014/main" id="{F9A01A0F-81F3-1FB0-1FBB-9513AF29BFFF}"/>
              </a:ext>
            </a:extLst>
          </p:cNvPr>
          <p:cNvGraphicFramePr>
            <a:graphicFrameLocks noGrp="1"/>
          </p:cNvGraphicFramePr>
          <p:nvPr>
            <p:extLst>
              <p:ext uri="{D42A27DB-BD31-4B8C-83A1-F6EECF244321}">
                <p14:modId xmlns:p14="http://schemas.microsoft.com/office/powerpoint/2010/main" val="649720224"/>
              </p:ext>
            </p:extLst>
          </p:nvPr>
        </p:nvGraphicFramePr>
        <p:xfrm>
          <a:off x="7824649" y="4321326"/>
          <a:ext cx="3849190" cy="1991064"/>
        </p:xfrm>
        <a:graphic>
          <a:graphicData uri="http://schemas.openxmlformats.org/drawingml/2006/table">
            <a:tbl>
              <a:tblPr bandRow="1">
                <a:tableStyleId>{5C22544A-7EE6-4342-B048-85BDC9FD1C3A}</a:tableStyleId>
              </a:tblPr>
              <a:tblGrid>
                <a:gridCol w="3849190">
                  <a:extLst>
                    <a:ext uri="{9D8B030D-6E8A-4147-A177-3AD203B41FA5}">
                      <a16:colId xmlns:a16="http://schemas.microsoft.com/office/drawing/2014/main" val="1362635670"/>
                    </a:ext>
                  </a:extLst>
                </a:gridCol>
              </a:tblGrid>
              <a:tr h="310479">
                <a:tc>
                  <a:txBody>
                    <a:bodyPr/>
                    <a:lstStyle/>
                    <a:p>
                      <a:pPr marL="0" algn="l" defTabSz="914400" rtl="0" eaLnBrk="1" latinLnBrk="0" hangingPunct="1">
                        <a:spcBef>
                          <a:spcPts val="800"/>
                        </a:spcBef>
                      </a:pPr>
                      <a:r>
                        <a:rPr lang="en-US" sz="1600" b="1" kern="1200" dirty="0">
                          <a:solidFill>
                            <a:srgbClr val="2576B7"/>
                          </a:solidFill>
                          <a:latin typeface="Montserrat SemiBold" pitchFamily="2" charset="77"/>
                          <a:ea typeface="+mn-ea"/>
                          <a:cs typeface="+mn-cs"/>
                        </a:rPr>
                        <a:t>Phase 4 insight </a:t>
                      </a:r>
                      <a:endParaRPr lang="en-CA" sz="1600" b="1" kern="1200" dirty="0">
                        <a:solidFill>
                          <a:srgbClr val="2576B7"/>
                        </a:solidFill>
                        <a:latin typeface="Montserrat SemiBold" pitchFamily="2" charset="77"/>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60000"/>
                        <a:lumOff val="40000"/>
                        <a:alpha val="23000"/>
                      </a:schemeClr>
                    </a:solidFill>
                  </a:tcPr>
                </a:tc>
                <a:extLst>
                  <a:ext uri="{0D108BD9-81ED-4DB2-BD59-A6C34878D82A}">
                    <a16:rowId xmlns:a16="http://schemas.microsoft.com/office/drawing/2014/main" val="1384045114"/>
                  </a:ext>
                </a:extLst>
              </a:tr>
              <a:tr h="165578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2576B7"/>
                          </a:solidFill>
                          <a:latin typeface="Roboto Condensed Light" panose="02000000000000000000" pitchFamily="2" charset="0"/>
                          <a:ea typeface="Roboto Condensed Light" panose="02000000000000000000" pitchFamily="2" charset="0"/>
                        </a:rPr>
                        <a:t>Succeed in making the changes to the IT operating model by embedding activities on how the change will be successfully adopted and implemented. Don’t assume the new operating model will succeed without change management activities.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60000"/>
                        <a:lumOff val="40000"/>
                        <a:alpha val="23000"/>
                      </a:schemeClr>
                    </a:solidFill>
                  </a:tcPr>
                </a:tc>
                <a:extLst>
                  <a:ext uri="{0D108BD9-81ED-4DB2-BD59-A6C34878D82A}">
                    <a16:rowId xmlns:a16="http://schemas.microsoft.com/office/drawing/2014/main" val="4099423048"/>
                  </a:ext>
                </a:extLst>
              </a:tr>
            </a:tbl>
          </a:graphicData>
        </a:graphic>
      </p:graphicFrame>
    </p:spTree>
    <p:extLst>
      <p:ext uri="{BB962C8B-B14F-4D97-AF65-F5344CB8AC3E}">
        <p14:creationId xmlns:p14="http://schemas.microsoft.com/office/powerpoint/2010/main" val="23753318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79F849E3-958A-AE4B-AD2E-2927DBB4C8F2}"/>
              </a:ext>
            </a:extLst>
          </p:cNvPr>
          <p:cNvSpPr/>
          <p:nvPr/>
        </p:nvSpPr>
        <p:spPr>
          <a:xfrm>
            <a:off x="0" y="1410346"/>
            <a:ext cx="12193588" cy="4804717"/>
          </a:xfrm>
          <a:prstGeom prst="rect">
            <a:avLst/>
          </a:prstGeom>
          <a:gradFill>
            <a:gsLst>
              <a:gs pos="15000">
                <a:schemeClr val="bg1"/>
              </a:gs>
              <a:gs pos="85000">
                <a:schemeClr val="bg1">
                  <a:lumMod val="85000"/>
                  <a:alpha val="64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 Placeholder 23">
            <a:extLst>
              <a:ext uri="{FF2B5EF4-FFF2-40B4-BE49-F238E27FC236}">
                <a16:creationId xmlns:a16="http://schemas.microsoft.com/office/drawing/2014/main" id="{1A6E38B5-D8C2-E241-8738-63018B4D1A7C}"/>
              </a:ext>
            </a:extLst>
          </p:cNvPr>
          <p:cNvSpPr>
            <a:spLocks noGrp="1"/>
          </p:cNvSpPr>
          <p:nvPr>
            <p:ph type="body" sz="quarter" idx="11"/>
          </p:nvPr>
        </p:nvSpPr>
        <p:spPr>
          <a:xfrm>
            <a:off x="374089" y="1999949"/>
            <a:ext cx="2281648" cy="3565964"/>
          </a:xfrm>
        </p:spPr>
        <p:txBody>
          <a:bodyPr anchor="ctr"/>
          <a:lstStyle/>
          <a:p>
            <a:pPr marL="0" marR="0" lvl="0" indent="0" algn="l" defTabSz="554492" rtl="0" eaLnBrk="1" fontAlgn="auto" latinLnBrk="0" hangingPunct="1">
              <a:lnSpc>
                <a:spcPct val="11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Exo" panose="02000303000000000000" pitchFamily="2" charset="0"/>
                <a:ea typeface="Roboto Condensed Light" panose="02000000000000000000" pitchFamily="2" charset="0"/>
                <a:cs typeface="Mongolian Baiti" panose="03000500000000000000" pitchFamily="66" charset="0"/>
              </a:rPr>
              <a:t>To complete this blueprint you will need to have the following items:</a:t>
            </a:r>
          </a:p>
        </p:txBody>
      </p:sp>
      <p:sp>
        <p:nvSpPr>
          <p:cNvPr id="6" name="Title 5">
            <a:extLst>
              <a:ext uri="{FF2B5EF4-FFF2-40B4-BE49-F238E27FC236}">
                <a16:creationId xmlns:a16="http://schemas.microsoft.com/office/drawing/2014/main" id="{F4CA82B1-EF6B-6442-AFD4-99B7AC11CD83}"/>
              </a:ext>
            </a:extLst>
          </p:cNvPr>
          <p:cNvSpPr>
            <a:spLocks noGrp="1"/>
          </p:cNvSpPr>
          <p:nvPr>
            <p:ph type="title"/>
          </p:nvPr>
        </p:nvSpPr>
        <p:spPr>
          <a:xfrm>
            <a:off x="354106" y="294050"/>
            <a:ext cx="10480584" cy="1130188"/>
          </a:xfrm>
        </p:spPr>
        <p:txBody>
          <a:bodyPr/>
          <a:lstStyle/>
          <a:p>
            <a:r>
              <a:rPr kumimoji="0" lang="en-US" sz="4000" b="0" i="0" u="none" strike="noStrike" kern="1200" cap="none" spc="0" normalizeH="0" baseline="0" noProof="0" dirty="0">
                <a:ln>
                  <a:noFill/>
                </a:ln>
                <a:solidFill>
                  <a:schemeClr val="accent1"/>
                </a:solidFill>
                <a:effectLst/>
                <a:uLnTx/>
                <a:uFillTx/>
                <a:latin typeface="Montserrat SemiBold" pitchFamily="2" charset="77"/>
                <a:ea typeface="+mj-ea"/>
                <a:cs typeface="Arial" panose="020B0604020202020204" pitchFamily="34" charset="0"/>
              </a:rPr>
              <a:t>Critical inputs required for designing the IT operating model</a:t>
            </a:r>
            <a:endParaRPr lang="en-US" dirty="0">
              <a:solidFill>
                <a:schemeClr val="accent1"/>
              </a:solidFill>
            </a:endParaRPr>
          </a:p>
        </p:txBody>
      </p:sp>
      <p:sp>
        <p:nvSpPr>
          <p:cNvPr id="13" name="TextBox 12">
            <a:extLst>
              <a:ext uri="{FF2B5EF4-FFF2-40B4-BE49-F238E27FC236}">
                <a16:creationId xmlns:a16="http://schemas.microsoft.com/office/drawing/2014/main" id="{FF4E92FA-6C75-1147-B331-CACBCA24F696}"/>
              </a:ext>
            </a:extLst>
          </p:cNvPr>
          <p:cNvSpPr txBox="1"/>
          <p:nvPr/>
        </p:nvSpPr>
        <p:spPr>
          <a:xfrm>
            <a:off x="3631004" y="2939727"/>
            <a:ext cx="2104295" cy="492443"/>
          </a:xfrm>
          <a:prstGeom prst="rect">
            <a:avLst/>
          </a:prstGeom>
        </p:spPr>
        <p:txBody>
          <a:bodyPr vert="horz" wrap="square" lIns="0" tIns="0" rIns="0" bIns="0" rtlCol="0">
            <a:spAutoFit/>
          </a:bodyPr>
          <a:lstStyle/>
          <a:p>
            <a:pPr marL="289946" marR="242975" lvl="1" algn="ctr">
              <a:spcBef>
                <a:spcPts val="55"/>
              </a:spcBef>
            </a:pPr>
            <a:r>
              <a:rPr lang="en-US" sz="1600" spc="-30" dirty="0">
                <a:solidFill>
                  <a:srgbClr val="2576B7"/>
                </a:solidFill>
                <a:latin typeface="Montserrat" pitchFamily="2" charset="77"/>
                <a:cs typeface="Arial Narrow"/>
              </a:rPr>
              <a:t>Strategic Objectives</a:t>
            </a:r>
          </a:p>
        </p:txBody>
      </p:sp>
      <p:sp>
        <p:nvSpPr>
          <p:cNvPr id="18" name="Text Placeholder 7">
            <a:extLst>
              <a:ext uri="{FF2B5EF4-FFF2-40B4-BE49-F238E27FC236}">
                <a16:creationId xmlns:a16="http://schemas.microsoft.com/office/drawing/2014/main" id="{6AA867C5-EFF8-6D47-A450-0A2EEDAF523F}"/>
              </a:ext>
            </a:extLst>
          </p:cNvPr>
          <p:cNvSpPr txBox="1">
            <a:spLocks/>
          </p:cNvSpPr>
          <p:nvPr/>
        </p:nvSpPr>
        <p:spPr>
          <a:xfrm>
            <a:off x="3402957" y="3489593"/>
            <a:ext cx="2560391" cy="1485901"/>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2000"/>
              </a:lnSpc>
            </a:pPr>
            <a:r>
              <a:rPr lang="en-US" dirty="0">
                <a:latin typeface="Montserrat Medium" pitchFamily="2" charset="77"/>
              </a:rPr>
              <a:t>What the organization is trying to achieve should inform the way you operate. Without a strategic vision, it’s hard to design the right operating model. </a:t>
            </a:r>
            <a:endParaRPr lang="en-CA" dirty="0">
              <a:latin typeface="Montserrat Medium" pitchFamily="2" charset="77"/>
            </a:endParaRPr>
          </a:p>
        </p:txBody>
      </p:sp>
      <p:sp>
        <p:nvSpPr>
          <p:cNvPr id="20" name="TextBox 19">
            <a:extLst>
              <a:ext uri="{FF2B5EF4-FFF2-40B4-BE49-F238E27FC236}">
                <a16:creationId xmlns:a16="http://schemas.microsoft.com/office/drawing/2014/main" id="{CB7857C9-1C1B-F046-B227-979B5CD23703}"/>
              </a:ext>
            </a:extLst>
          </p:cNvPr>
          <p:cNvSpPr txBox="1"/>
          <p:nvPr/>
        </p:nvSpPr>
        <p:spPr>
          <a:xfrm>
            <a:off x="6281100" y="2939727"/>
            <a:ext cx="2611126" cy="492443"/>
          </a:xfrm>
          <a:prstGeom prst="rect">
            <a:avLst/>
          </a:prstGeom>
        </p:spPr>
        <p:txBody>
          <a:bodyPr vert="horz" wrap="square" lIns="0" tIns="0" rIns="0" bIns="0" rtlCol="0">
            <a:spAutoFit/>
          </a:bodyPr>
          <a:lstStyle/>
          <a:p>
            <a:pPr marL="289946" marR="242975" lvl="1" algn="ctr">
              <a:spcBef>
                <a:spcPts val="55"/>
              </a:spcBef>
            </a:pPr>
            <a:r>
              <a:rPr lang="en-US" sz="1600" spc="-30" dirty="0">
                <a:solidFill>
                  <a:srgbClr val="2576B7"/>
                </a:solidFill>
                <a:latin typeface="Montserrat" pitchFamily="2" charset="77"/>
                <a:cs typeface="Arial Narrow"/>
              </a:rPr>
              <a:t>Reference Architecture</a:t>
            </a:r>
          </a:p>
        </p:txBody>
      </p:sp>
      <p:sp>
        <p:nvSpPr>
          <p:cNvPr id="21" name="Text Placeholder 7">
            <a:extLst>
              <a:ext uri="{FF2B5EF4-FFF2-40B4-BE49-F238E27FC236}">
                <a16:creationId xmlns:a16="http://schemas.microsoft.com/office/drawing/2014/main" id="{31D594A1-4DFD-B34A-913D-C7B18155AFA3}"/>
              </a:ext>
            </a:extLst>
          </p:cNvPr>
          <p:cNvSpPr txBox="1">
            <a:spLocks/>
          </p:cNvSpPr>
          <p:nvPr/>
        </p:nvSpPr>
        <p:spPr>
          <a:xfrm>
            <a:off x="6342063" y="3489593"/>
            <a:ext cx="2500313" cy="1485901"/>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2000"/>
              </a:lnSpc>
            </a:pPr>
            <a:r>
              <a:rPr lang="en-US" dirty="0">
                <a:latin typeface="Montserrat Medium" pitchFamily="2" charset="77"/>
              </a:rPr>
              <a:t>A business reference architecture describes the various value streams your organization uses to deliver value to customers. </a:t>
            </a:r>
            <a:endParaRPr lang="en-CA" dirty="0">
              <a:latin typeface="Montserrat Medium" pitchFamily="2" charset="77"/>
            </a:endParaRPr>
          </a:p>
        </p:txBody>
      </p:sp>
      <p:sp>
        <p:nvSpPr>
          <p:cNvPr id="22" name="TextBox 21">
            <a:extLst>
              <a:ext uri="{FF2B5EF4-FFF2-40B4-BE49-F238E27FC236}">
                <a16:creationId xmlns:a16="http://schemas.microsoft.com/office/drawing/2014/main" id="{54A60402-4C28-C04F-8515-F977FE5E8C9C}"/>
              </a:ext>
            </a:extLst>
          </p:cNvPr>
          <p:cNvSpPr txBox="1"/>
          <p:nvPr/>
        </p:nvSpPr>
        <p:spPr>
          <a:xfrm>
            <a:off x="8984859" y="2939727"/>
            <a:ext cx="2834640" cy="492443"/>
          </a:xfrm>
          <a:prstGeom prst="rect">
            <a:avLst/>
          </a:prstGeom>
        </p:spPr>
        <p:txBody>
          <a:bodyPr vert="horz" wrap="square" lIns="0" tIns="0" rIns="0" bIns="0" rtlCol="0">
            <a:spAutoFit/>
          </a:bodyPr>
          <a:lstStyle/>
          <a:p>
            <a:pPr marL="289946" marR="242975" lvl="1" algn="ctr">
              <a:spcBef>
                <a:spcPts val="55"/>
              </a:spcBef>
            </a:pPr>
            <a:r>
              <a:rPr lang="en-US" sz="1600" spc="-30" dirty="0">
                <a:solidFill>
                  <a:srgbClr val="2576B7"/>
                </a:solidFill>
                <a:latin typeface="Montserrat" pitchFamily="2" charset="77"/>
                <a:cs typeface="Arial Narrow"/>
              </a:rPr>
              <a:t>Product, Service, Technology Inventory</a:t>
            </a:r>
          </a:p>
        </p:txBody>
      </p:sp>
      <p:sp>
        <p:nvSpPr>
          <p:cNvPr id="25" name="Text Placeholder 7">
            <a:extLst>
              <a:ext uri="{FF2B5EF4-FFF2-40B4-BE49-F238E27FC236}">
                <a16:creationId xmlns:a16="http://schemas.microsoft.com/office/drawing/2014/main" id="{A17174E7-0720-2B4A-9000-655897A1E542}"/>
              </a:ext>
            </a:extLst>
          </p:cNvPr>
          <p:cNvSpPr txBox="1">
            <a:spLocks/>
          </p:cNvSpPr>
          <p:nvPr/>
        </p:nvSpPr>
        <p:spPr>
          <a:xfrm>
            <a:off x="9199565" y="3489593"/>
            <a:ext cx="2500313" cy="1485901"/>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2000"/>
              </a:lnSpc>
            </a:pPr>
            <a:r>
              <a:rPr lang="en-US" dirty="0">
                <a:latin typeface="Montserrat Medium" pitchFamily="2" charset="77"/>
              </a:rPr>
              <a:t>A list of the different products, services, and technologies that your organization needs supported informs the functional groupings that are formed. </a:t>
            </a:r>
          </a:p>
          <a:p>
            <a:pPr algn="ctr">
              <a:lnSpc>
                <a:spcPts val="2000"/>
              </a:lnSpc>
            </a:pPr>
            <a:endParaRPr lang="en-US" dirty="0">
              <a:latin typeface="Montserrat Medium" pitchFamily="2" charset="77"/>
            </a:endParaRPr>
          </a:p>
        </p:txBody>
      </p:sp>
      <p:pic>
        <p:nvPicPr>
          <p:cNvPr id="8" name="Graphic 7" descr="Playbook with solid fill">
            <a:extLst>
              <a:ext uri="{FF2B5EF4-FFF2-40B4-BE49-F238E27FC236}">
                <a16:creationId xmlns:a16="http://schemas.microsoft.com/office/drawing/2014/main" id="{AB65CBDB-4C49-9F5B-7B1F-5537F5831ED2}"/>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225951" y="1967904"/>
            <a:ext cx="914400" cy="914400"/>
          </a:xfrm>
          <a:prstGeom prst="rect">
            <a:avLst/>
          </a:prstGeom>
        </p:spPr>
      </p:pic>
      <p:pic>
        <p:nvPicPr>
          <p:cNvPr id="10" name="Graphic 9" descr="Blueprint with solid fill">
            <a:extLst>
              <a:ext uri="{FF2B5EF4-FFF2-40B4-BE49-F238E27FC236}">
                <a16:creationId xmlns:a16="http://schemas.microsoft.com/office/drawing/2014/main" id="{B09E635B-940D-A643-2AEC-9EE8391B203B}"/>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129463" y="1967904"/>
            <a:ext cx="914400" cy="914400"/>
          </a:xfrm>
          <a:prstGeom prst="rect">
            <a:avLst/>
          </a:prstGeom>
        </p:spPr>
      </p:pic>
      <p:pic>
        <p:nvPicPr>
          <p:cNvPr id="12" name="Graphic 11" descr="Clipboard Checked with solid fill">
            <a:extLst>
              <a:ext uri="{FF2B5EF4-FFF2-40B4-BE49-F238E27FC236}">
                <a16:creationId xmlns:a16="http://schemas.microsoft.com/office/drawing/2014/main" id="{A89006C6-9AD1-7839-5D96-92393B0A51FC}"/>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944979" y="1967904"/>
            <a:ext cx="914400" cy="914400"/>
          </a:xfrm>
          <a:prstGeom prst="rect">
            <a:avLst/>
          </a:prstGeom>
        </p:spPr>
      </p:pic>
    </p:spTree>
    <p:extLst>
      <p:ext uri="{BB962C8B-B14F-4D97-AF65-F5344CB8AC3E}">
        <p14:creationId xmlns:p14="http://schemas.microsoft.com/office/powerpoint/2010/main" val="9289192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4CA82B1-EF6B-6442-AFD4-99B7AC11CD83}"/>
              </a:ext>
            </a:extLst>
          </p:cNvPr>
          <p:cNvSpPr>
            <a:spLocks noGrp="1"/>
          </p:cNvSpPr>
          <p:nvPr>
            <p:ph type="title"/>
          </p:nvPr>
        </p:nvSpPr>
        <p:spPr>
          <a:xfrm>
            <a:off x="354106" y="530021"/>
            <a:ext cx="4848089" cy="1130188"/>
          </a:xfrm>
        </p:spPr>
        <p:txBody>
          <a:bodyPr/>
          <a:lstStyle/>
          <a:p>
            <a:r>
              <a:rPr lang="en-CA" dirty="0">
                <a:solidFill>
                  <a:srgbClr val="2576B7"/>
                </a:solidFill>
              </a:rPr>
              <a:t>Measure the value of this blueprint</a:t>
            </a:r>
            <a:endParaRPr lang="en-US" dirty="0">
              <a:solidFill>
                <a:srgbClr val="2576B7"/>
              </a:solidFill>
            </a:endParaRPr>
          </a:p>
        </p:txBody>
      </p:sp>
      <p:sp>
        <p:nvSpPr>
          <p:cNvPr id="7" name="Text Placeholder 6">
            <a:extLst>
              <a:ext uri="{FF2B5EF4-FFF2-40B4-BE49-F238E27FC236}">
                <a16:creationId xmlns:a16="http://schemas.microsoft.com/office/drawing/2014/main" id="{68B9093A-6C76-4D5C-A83A-7045BC4E2AF3}"/>
              </a:ext>
            </a:extLst>
          </p:cNvPr>
          <p:cNvSpPr txBox="1">
            <a:spLocks/>
          </p:cNvSpPr>
          <p:nvPr/>
        </p:nvSpPr>
        <p:spPr>
          <a:xfrm>
            <a:off x="354105" y="1755568"/>
            <a:ext cx="11324089" cy="404158"/>
          </a:xfrm>
          <a:prstGeom prst="rect">
            <a:avLst/>
          </a:prstGeom>
        </p:spPr>
        <p:txBody>
          <a:bodyPr lIns="0" tIns="0" rIns="0" bIns="0">
            <a:noAutofit/>
          </a:bodyPr>
          <a:lstStyle>
            <a:lvl1pPr marL="0" indent="0" algn="l" defTabSz="914400" rtl="0" eaLnBrk="1" latinLnBrk="0" hangingPunct="1">
              <a:lnSpc>
                <a:spcPts val="2400"/>
              </a:lnSpc>
              <a:spcBef>
                <a:spcPts val="1000"/>
              </a:spcBef>
              <a:buFont typeface="Arial" panose="020B0604020202020204" pitchFamily="34" charset="0"/>
              <a:buNone/>
              <a:defRPr sz="2000" b="0" i="0" kern="1200">
                <a:solidFill>
                  <a:srgbClr val="848585"/>
                </a:solidFill>
                <a:latin typeface="Montserrat SemiBold"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rgbClr val="4A4A4A"/>
                </a:solidFill>
              </a:rPr>
              <a:t>The value of the operating model depends on whether intended objectives are achieved</a:t>
            </a:r>
          </a:p>
        </p:txBody>
      </p:sp>
      <p:graphicFrame>
        <p:nvGraphicFramePr>
          <p:cNvPr id="2" name="Table 6">
            <a:extLst>
              <a:ext uri="{FF2B5EF4-FFF2-40B4-BE49-F238E27FC236}">
                <a16:creationId xmlns:a16="http://schemas.microsoft.com/office/drawing/2014/main" id="{C8C22A1B-197A-D345-3B19-5D7C42C978E0}"/>
              </a:ext>
            </a:extLst>
          </p:cNvPr>
          <p:cNvGraphicFramePr>
            <a:graphicFrameLocks noGrp="1"/>
          </p:cNvGraphicFramePr>
          <p:nvPr>
            <p:extLst>
              <p:ext uri="{D42A27DB-BD31-4B8C-83A1-F6EECF244321}">
                <p14:modId xmlns:p14="http://schemas.microsoft.com/office/powerpoint/2010/main" val="1061986538"/>
              </p:ext>
            </p:extLst>
          </p:nvPr>
        </p:nvGraphicFramePr>
        <p:xfrm>
          <a:off x="402734" y="2579945"/>
          <a:ext cx="11388120" cy="3508585"/>
        </p:xfrm>
        <a:graphic>
          <a:graphicData uri="http://schemas.openxmlformats.org/drawingml/2006/table">
            <a:tbl>
              <a:tblPr firstRow="1" bandRow="1">
                <a:tableStyleId>{3B4B98B0-60AC-42C2-AFA5-B58CD77FA1E5}</a:tableStyleId>
              </a:tblPr>
              <a:tblGrid>
                <a:gridCol w="3867425">
                  <a:extLst>
                    <a:ext uri="{9D8B030D-6E8A-4147-A177-3AD203B41FA5}">
                      <a16:colId xmlns:a16="http://schemas.microsoft.com/office/drawing/2014/main" val="2838237432"/>
                    </a:ext>
                  </a:extLst>
                </a:gridCol>
                <a:gridCol w="3835154">
                  <a:extLst>
                    <a:ext uri="{9D8B030D-6E8A-4147-A177-3AD203B41FA5}">
                      <a16:colId xmlns:a16="http://schemas.microsoft.com/office/drawing/2014/main" val="3750608007"/>
                    </a:ext>
                  </a:extLst>
                </a:gridCol>
                <a:gridCol w="3685541">
                  <a:extLst>
                    <a:ext uri="{9D8B030D-6E8A-4147-A177-3AD203B41FA5}">
                      <a16:colId xmlns:a16="http://schemas.microsoft.com/office/drawing/2014/main" val="1943549224"/>
                    </a:ext>
                  </a:extLst>
                </a:gridCol>
              </a:tblGrid>
              <a:tr h="292443">
                <a:tc>
                  <a:txBody>
                    <a:bodyPr/>
                    <a:lstStyle/>
                    <a:p>
                      <a:r>
                        <a:rPr lang="en-US" sz="1600" dirty="0"/>
                        <a:t>Goal</a:t>
                      </a:r>
                    </a:p>
                  </a:txBody>
                  <a:tcPr/>
                </a:tc>
                <a:tc>
                  <a:txBody>
                    <a:bodyPr/>
                    <a:lstStyle/>
                    <a:p>
                      <a:r>
                        <a:rPr lang="en-US" sz="1600" dirty="0"/>
                        <a:t>Key Performance Indicator (KPI)</a:t>
                      </a:r>
                    </a:p>
                  </a:txBody>
                  <a:tcPr/>
                </a:tc>
                <a:tc>
                  <a:txBody>
                    <a:bodyPr/>
                    <a:lstStyle/>
                    <a:p>
                      <a:r>
                        <a:rPr lang="en-US" sz="1600" dirty="0"/>
                        <a:t>Related Resource</a:t>
                      </a:r>
                    </a:p>
                  </a:txBody>
                  <a:tcPr/>
                </a:tc>
                <a:extLst>
                  <a:ext uri="{0D108BD9-81ED-4DB2-BD59-A6C34878D82A}">
                    <a16:rowId xmlns:a16="http://schemas.microsoft.com/office/drawing/2014/main" val="1467451770"/>
                  </a:ext>
                </a:extLst>
              </a:tr>
              <a:tr h="580038">
                <a:tc>
                  <a:txBody>
                    <a:bodyPr/>
                    <a:lstStyle/>
                    <a:p>
                      <a:r>
                        <a:rPr lang="en-US" sz="1400" dirty="0"/>
                        <a:t>IT can effectively deliver on organization objectives. </a:t>
                      </a:r>
                    </a:p>
                  </a:txBody>
                  <a:tcPr/>
                </a:tc>
                <a:tc>
                  <a:txBody>
                    <a:bodyPr/>
                    <a:lstStyle/>
                    <a:p>
                      <a:r>
                        <a:rPr lang="en-US" sz="1400" dirty="0"/>
                        <a:t>Average % of satisfaction for number of business objectives that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Using the </a:t>
                      </a:r>
                      <a:r>
                        <a:rPr lang="en-US" sz="1400" dirty="0">
                          <a:hlinkClick r:id="rId2"/>
                        </a:rPr>
                        <a:t>CIO Business Vision Diagnostic</a:t>
                      </a:r>
                      <a:endParaRPr lang="en-US" sz="1400" dirty="0"/>
                    </a:p>
                    <a:p>
                      <a:endParaRPr lang="en-US" sz="1400" dirty="0"/>
                    </a:p>
                  </a:txBody>
                  <a:tcPr/>
                </a:tc>
                <a:extLst>
                  <a:ext uri="{0D108BD9-81ED-4DB2-BD59-A6C34878D82A}">
                    <a16:rowId xmlns:a16="http://schemas.microsoft.com/office/drawing/2014/main" val="3799056947"/>
                  </a:ext>
                </a:extLst>
              </a:tr>
              <a:tr h="580038">
                <a:tc>
                  <a:txBody>
                    <a:bodyPr/>
                    <a:lstStyle/>
                    <a:p>
                      <a:r>
                        <a:rPr lang="en-US" sz="1400" dirty="0"/>
                        <a:t>Satisfying organization leaders when trying to achieve their objectives. </a:t>
                      </a:r>
                    </a:p>
                  </a:txBody>
                  <a:tcPr/>
                </a:tc>
                <a:tc>
                  <a:txBody>
                    <a:bodyPr/>
                    <a:lstStyle/>
                    <a:p>
                      <a:r>
                        <a:rPr lang="en-US" sz="1400" dirty="0"/>
                        <a:t>X% of business leadership satisfied with the statement “IT communicates with your group effectively.”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Using the </a:t>
                      </a:r>
                      <a:r>
                        <a:rPr lang="en-US" sz="1400" dirty="0">
                          <a:hlinkClick r:id="rId2"/>
                        </a:rPr>
                        <a:t>CIO Business Vision Diagnostic</a:t>
                      </a:r>
                      <a:endParaRPr lang="en-US" sz="1400" dirty="0"/>
                    </a:p>
                    <a:p>
                      <a:endParaRPr lang="en-US" sz="1400" dirty="0"/>
                    </a:p>
                  </a:txBody>
                  <a:tcPr/>
                </a:tc>
                <a:extLst>
                  <a:ext uri="{0D108BD9-81ED-4DB2-BD59-A6C34878D82A}">
                    <a16:rowId xmlns:a16="http://schemas.microsoft.com/office/drawing/2014/main" val="2134966288"/>
                  </a:ext>
                </a:extLst>
              </a:tr>
              <a:tr h="632007">
                <a:tc>
                  <a:txBody>
                    <a:bodyPr/>
                    <a:lstStyle/>
                    <a:p>
                      <a:r>
                        <a:rPr lang="en-US" sz="1400" dirty="0"/>
                        <a:t>End users are satisfied with the services they are offered related to IT. </a:t>
                      </a:r>
                    </a:p>
                  </a:txBody>
                  <a:tcPr/>
                </a:tc>
                <a:tc>
                  <a:txBody>
                    <a:bodyPr/>
                    <a:lstStyle/>
                    <a:p>
                      <a:r>
                        <a:rPr lang="en-US" sz="1400" dirty="0"/>
                        <a:t>X% of end users that are satisfied with IT services. </a:t>
                      </a:r>
                    </a:p>
                  </a:txBody>
                  <a:tcPr/>
                </a:tc>
                <a:tc>
                  <a:txBody>
                    <a:bodyPr/>
                    <a:lstStyle/>
                    <a:p>
                      <a:r>
                        <a:rPr lang="en-US" sz="1400" dirty="0"/>
                        <a:t>Using the </a:t>
                      </a:r>
                      <a:r>
                        <a:rPr lang="en-US" sz="1400" dirty="0">
                          <a:hlinkClick r:id="rId3"/>
                        </a:rPr>
                        <a:t>End User Satisfaction Survey</a:t>
                      </a:r>
                      <a:endParaRPr lang="en-US" sz="1400" dirty="0"/>
                    </a:p>
                  </a:txBody>
                  <a:tcPr/>
                </a:tc>
                <a:extLst>
                  <a:ext uri="{0D108BD9-81ED-4DB2-BD59-A6C34878D82A}">
                    <a16:rowId xmlns:a16="http://schemas.microsoft.com/office/drawing/2014/main" val="341451516"/>
                  </a:ext>
                </a:extLst>
              </a:tr>
              <a:tr h="632007">
                <a:tc>
                  <a:txBody>
                    <a:bodyPr/>
                    <a:lstStyle/>
                    <a:p>
                      <a:r>
                        <a:rPr lang="en-US" sz="1400" dirty="0"/>
                        <a:t>Reduce the number of IT capabilities that are a priority for the organization to mature. </a:t>
                      </a:r>
                    </a:p>
                  </a:txBody>
                  <a:tcPr/>
                </a:tc>
                <a:tc>
                  <a:txBody>
                    <a:bodyPr/>
                    <a:lstStyle/>
                    <a:p>
                      <a:r>
                        <a:rPr lang="en-US" sz="1400" dirty="0"/>
                        <a:t># of IT capabilities that are high priority because they lack effectiveness due to importance.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Using the </a:t>
                      </a:r>
                      <a:r>
                        <a:rPr lang="en-US" sz="1400" dirty="0">
                          <a:hlinkClick r:id="rId4"/>
                        </a:rPr>
                        <a:t>Management &amp; Governance Diagnostic</a:t>
                      </a:r>
                      <a:endParaRPr lang="en-US" sz="1400" dirty="0"/>
                    </a:p>
                  </a:txBody>
                  <a:tcPr/>
                </a:tc>
                <a:extLst>
                  <a:ext uri="{0D108BD9-81ED-4DB2-BD59-A6C34878D82A}">
                    <a16:rowId xmlns:a16="http://schemas.microsoft.com/office/drawing/2014/main" val="784227425"/>
                  </a:ext>
                </a:extLst>
              </a:tr>
              <a:tr h="749215">
                <a:tc>
                  <a:txBody>
                    <a:bodyPr/>
                    <a:lstStyle/>
                    <a:p>
                      <a:r>
                        <a:rPr lang="en-US" sz="1400" dirty="0"/>
                        <a:t>Employees are empowered to deliver on the objectives and outcomes of the functional area they reside in. </a:t>
                      </a:r>
                    </a:p>
                  </a:txBody>
                  <a:tcPr/>
                </a:tc>
                <a:tc>
                  <a:txBody>
                    <a:bodyPr/>
                    <a:lstStyle/>
                    <a:p>
                      <a:r>
                        <a:rPr lang="en-US" sz="1400" dirty="0"/>
                        <a:t>X% satisfaction employees have with statement “I am empowered to make decisions about how I do my job.”</a:t>
                      </a:r>
                    </a:p>
                  </a:txBody>
                  <a:tcPr/>
                </a:tc>
                <a:tc>
                  <a:txBody>
                    <a:bodyPr/>
                    <a:lstStyle/>
                    <a:p>
                      <a:r>
                        <a:rPr lang="en-US" sz="1400" dirty="0"/>
                        <a:t>Using the </a:t>
                      </a:r>
                      <a:r>
                        <a:rPr lang="en-US" sz="1400" dirty="0">
                          <a:hlinkClick r:id="rId5"/>
                        </a:rPr>
                        <a:t>Employee Engagement Diagnostic Program</a:t>
                      </a:r>
                      <a:endParaRPr lang="en-US" sz="1400" dirty="0"/>
                    </a:p>
                  </a:txBody>
                  <a:tcPr/>
                </a:tc>
                <a:extLst>
                  <a:ext uri="{0D108BD9-81ED-4DB2-BD59-A6C34878D82A}">
                    <a16:rowId xmlns:a16="http://schemas.microsoft.com/office/drawing/2014/main" val="1265113099"/>
                  </a:ext>
                </a:extLst>
              </a:tr>
            </a:tbl>
          </a:graphicData>
        </a:graphic>
      </p:graphicFrame>
    </p:spTree>
    <p:extLst>
      <p:ext uri="{BB962C8B-B14F-4D97-AF65-F5344CB8AC3E}">
        <p14:creationId xmlns:p14="http://schemas.microsoft.com/office/powerpoint/2010/main" val="13425200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A579B9F4-F655-8B4D-9FCC-74877991C78F}"/>
              </a:ext>
            </a:extLst>
          </p:cNvPr>
          <p:cNvSpPr>
            <a:spLocks noGrp="1"/>
          </p:cNvSpPr>
          <p:nvPr>
            <p:ph type="title"/>
          </p:nvPr>
        </p:nvSpPr>
        <p:spPr>
          <a:xfrm>
            <a:off x="354105" y="530021"/>
            <a:ext cx="11536205" cy="1130188"/>
          </a:xfrm>
        </p:spPr>
        <p:txBody>
          <a:bodyPr>
            <a:noAutofit/>
          </a:bodyPr>
          <a:lstStyle/>
          <a:p>
            <a:r>
              <a:rPr lang="en-US" dirty="0"/>
              <a:t>Info-Tech’s methodology for Visualizing the IT Operating Model </a:t>
            </a:r>
            <a:endParaRPr lang="en-US" dirty="0">
              <a:solidFill>
                <a:srgbClr val="717272"/>
              </a:solidFill>
            </a:endParaRPr>
          </a:p>
        </p:txBody>
      </p:sp>
      <p:sp>
        <p:nvSpPr>
          <p:cNvPr id="7" name="Rectangle 6">
            <a:extLst>
              <a:ext uri="{FF2B5EF4-FFF2-40B4-BE49-F238E27FC236}">
                <a16:creationId xmlns:a16="http://schemas.microsoft.com/office/drawing/2014/main" id="{CD4FD073-B817-4E3F-89E9-A6CEE16BA7E5}"/>
              </a:ext>
            </a:extLst>
          </p:cNvPr>
          <p:cNvSpPr/>
          <p:nvPr/>
        </p:nvSpPr>
        <p:spPr>
          <a:xfrm flipV="1">
            <a:off x="354105" y="1785789"/>
            <a:ext cx="11536206" cy="83864"/>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graphicFrame>
        <p:nvGraphicFramePr>
          <p:cNvPr id="8" name="Table 7">
            <a:extLst>
              <a:ext uri="{FF2B5EF4-FFF2-40B4-BE49-F238E27FC236}">
                <a16:creationId xmlns:a16="http://schemas.microsoft.com/office/drawing/2014/main" id="{7596626A-A49E-49CC-A20B-FA99D5E0E724}"/>
              </a:ext>
            </a:extLst>
          </p:cNvPr>
          <p:cNvGraphicFramePr>
            <a:graphicFrameLocks noGrp="1"/>
          </p:cNvGraphicFramePr>
          <p:nvPr>
            <p:extLst>
              <p:ext uri="{D42A27DB-BD31-4B8C-83A1-F6EECF244321}">
                <p14:modId xmlns:p14="http://schemas.microsoft.com/office/powerpoint/2010/main" val="2528355915"/>
              </p:ext>
            </p:extLst>
          </p:nvPr>
        </p:nvGraphicFramePr>
        <p:xfrm>
          <a:off x="381794" y="1995233"/>
          <a:ext cx="11430000" cy="4765440"/>
        </p:xfrm>
        <a:graphic>
          <a:graphicData uri="http://schemas.openxmlformats.org/drawingml/2006/table">
            <a:tbl>
              <a:tblPr firstRow="1" bandRow="1">
                <a:tableStyleId>{5C22544A-7EE6-4342-B048-85BDC9FD1C3A}</a:tableStyleId>
              </a:tblPr>
              <a:tblGrid>
                <a:gridCol w="1188720">
                  <a:extLst>
                    <a:ext uri="{9D8B030D-6E8A-4147-A177-3AD203B41FA5}">
                      <a16:colId xmlns:a16="http://schemas.microsoft.com/office/drawing/2014/main" val="976837652"/>
                    </a:ext>
                  </a:extLst>
                </a:gridCol>
                <a:gridCol w="2560320">
                  <a:extLst>
                    <a:ext uri="{9D8B030D-6E8A-4147-A177-3AD203B41FA5}">
                      <a16:colId xmlns:a16="http://schemas.microsoft.com/office/drawing/2014/main" val="2500794229"/>
                    </a:ext>
                  </a:extLst>
                </a:gridCol>
                <a:gridCol w="2560320">
                  <a:extLst>
                    <a:ext uri="{9D8B030D-6E8A-4147-A177-3AD203B41FA5}">
                      <a16:colId xmlns:a16="http://schemas.microsoft.com/office/drawing/2014/main" val="1791260046"/>
                    </a:ext>
                  </a:extLst>
                </a:gridCol>
                <a:gridCol w="2560320">
                  <a:extLst>
                    <a:ext uri="{9D8B030D-6E8A-4147-A177-3AD203B41FA5}">
                      <a16:colId xmlns:a16="http://schemas.microsoft.com/office/drawing/2014/main" val="4002077772"/>
                    </a:ext>
                  </a:extLst>
                </a:gridCol>
                <a:gridCol w="2560320">
                  <a:extLst>
                    <a:ext uri="{9D8B030D-6E8A-4147-A177-3AD203B41FA5}">
                      <a16:colId xmlns:a16="http://schemas.microsoft.com/office/drawing/2014/main" val="1053416248"/>
                    </a:ext>
                  </a:extLst>
                </a:gridCol>
              </a:tblGrid>
              <a:tr h="1070808">
                <a:tc>
                  <a:txBody>
                    <a:bodyPr/>
                    <a:lstStyle/>
                    <a:p>
                      <a:pPr marL="12700" marR="962660" indent="0">
                        <a:lnSpc>
                          <a:spcPct val="101000"/>
                        </a:lnSpc>
                        <a:spcBef>
                          <a:spcPts val="2045"/>
                        </a:spcBef>
                        <a:tabLst/>
                      </a:pPr>
                      <a:endParaRPr sz="1200" b="0" i="0" dirty="0">
                        <a:latin typeface="Montserrat SemiBold" pitchFamily="2" charset="77"/>
                        <a:cs typeface="Arial" panose="020B0604020202020204" pitchFamily="34" charset="0"/>
                      </a:endParaRPr>
                    </a:p>
                  </a:txBody>
                  <a:tcPr marL="108000" marR="0" marT="216000" marB="10800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lang="en-CA" sz="2000" b="0" i="0" spc="6" dirty="0">
                          <a:solidFill>
                            <a:srgbClr val="2576B7"/>
                          </a:solidFill>
                          <a:latin typeface="Montserrat SemiBold" pitchFamily="2" charset="77"/>
                          <a:cs typeface="Arial" panose="020B0604020202020204" pitchFamily="34" charset="0"/>
                        </a:rPr>
                        <a:t>1. Establish Context and Prepare for OCM</a:t>
                      </a:r>
                      <a:endParaRPr lang="en-CA" sz="2000" b="0" i="0" dirty="0">
                        <a:solidFill>
                          <a:srgbClr val="2576B7"/>
                        </a:solidFill>
                        <a:latin typeface="Montserrat SemiBold" pitchFamily="2" charset="77"/>
                        <a:cs typeface="Arial" panose="020B0604020202020204" pitchFamily="34" charset="0"/>
                      </a:endParaRPr>
                    </a:p>
                  </a:txBody>
                  <a:tcPr marL="108000" marR="108000" marT="216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CADD4">
                        <a:alpha val="1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2000" b="0" i="0" spc="6" dirty="0">
                          <a:solidFill>
                            <a:srgbClr val="2576B7"/>
                          </a:solidFill>
                          <a:latin typeface="Montserrat SemiBold" pitchFamily="2" charset="77"/>
                          <a:cs typeface="Arial" panose="020B0604020202020204" pitchFamily="34" charset="0"/>
                        </a:rPr>
                        <a:t>2. Select &amp; Customize the IT Operating Model</a:t>
                      </a:r>
                      <a:endParaRPr lang="en-CA" sz="2000" b="0" i="0" dirty="0">
                        <a:solidFill>
                          <a:srgbClr val="2576B7"/>
                        </a:solidFill>
                        <a:latin typeface="Montserrat SemiBold" pitchFamily="2" charset="77"/>
                        <a:cs typeface="Arial" panose="020B0604020202020204" pitchFamily="34" charset="0"/>
                      </a:endParaRPr>
                    </a:p>
                  </a:txBody>
                  <a:tcPr marL="108000" marR="108000" marT="216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CADD4">
                        <a:alpha val="2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2000" b="0" i="0" spc="6" dirty="0">
                          <a:solidFill>
                            <a:srgbClr val="2576B7"/>
                          </a:solidFill>
                          <a:latin typeface="Montserrat SemiBold" pitchFamily="2" charset="77"/>
                          <a:cs typeface="Arial" panose="020B0604020202020204" pitchFamily="34" charset="0"/>
                        </a:rPr>
                        <a:t>3. Define the IT Operating Model Components</a:t>
                      </a:r>
                      <a:endParaRPr lang="en-CA" sz="2000" b="0" i="0" dirty="0">
                        <a:solidFill>
                          <a:srgbClr val="2576B7"/>
                        </a:solidFill>
                        <a:latin typeface="Montserrat SemiBold" pitchFamily="2" charset="77"/>
                        <a:cs typeface="Arial" panose="020B0604020202020204" pitchFamily="34" charset="0"/>
                      </a:endParaRPr>
                    </a:p>
                  </a:txBody>
                  <a:tcPr marL="108000" marR="108000" marT="216000" marB="108000"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CADD4">
                        <a:alpha val="3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2000" b="0" i="0" dirty="0">
                          <a:solidFill>
                            <a:srgbClr val="2576B7"/>
                          </a:solidFill>
                          <a:latin typeface="Montserrat SemiBold" pitchFamily="2" charset="77"/>
                          <a:cs typeface="Arial" panose="020B0604020202020204" pitchFamily="34" charset="0"/>
                        </a:rPr>
                        <a:t>4. Outline Changes &amp; Plan to Communicate</a:t>
                      </a:r>
                    </a:p>
                  </a:txBody>
                  <a:tcPr marL="108000" marR="108000" marT="216000" marB="108000"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192C7">
                        <a:alpha val="29804"/>
                      </a:srgbClr>
                    </a:solidFill>
                  </a:tcPr>
                </a:tc>
                <a:extLst>
                  <a:ext uri="{0D108BD9-81ED-4DB2-BD59-A6C34878D82A}">
                    <a16:rowId xmlns:a16="http://schemas.microsoft.com/office/drawing/2014/main" val="2052837071"/>
                  </a:ext>
                </a:extLst>
              </a:tr>
              <a:tr h="1078071">
                <a:tc>
                  <a:txBody>
                    <a:bodyPr/>
                    <a:lstStyle/>
                    <a:p>
                      <a:r>
                        <a:rPr lang="en-US" sz="1400" b="1" i="0" dirty="0">
                          <a:solidFill>
                            <a:srgbClr val="4A4A4A"/>
                          </a:solidFill>
                          <a:latin typeface="Montserrat SemiBold" pitchFamily="2" charset="77"/>
                        </a:rPr>
                        <a:t>Phase Steps</a:t>
                      </a:r>
                    </a:p>
                  </a:txBody>
                  <a:tcPr marL="108000" marR="0" marT="36000" marB="14400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28600" marR="0" lvl="0" indent="-228600" algn="ctr" defTabSz="914400" rtl="0" eaLnBrk="1" fontAlgn="auto" latinLnBrk="0" hangingPunct="1">
                        <a:lnSpc>
                          <a:spcPct val="100000"/>
                        </a:lnSpc>
                        <a:spcBef>
                          <a:spcPts val="0"/>
                        </a:spcBef>
                        <a:spcAft>
                          <a:spcPts val="0"/>
                        </a:spcAft>
                        <a:buClrTx/>
                        <a:buSzTx/>
                        <a:buFont typeface="+mj-lt"/>
                        <a:buAutoNum type="arabicPeriod"/>
                        <a:tabLst/>
                        <a:defRPr/>
                      </a:pPr>
                      <a:r>
                        <a:rPr lang="en-CA" sz="1400" b="0" i="0" spc="-5" dirty="0">
                          <a:solidFill>
                            <a:srgbClr val="000000"/>
                          </a:solidFill>
                          <a:latin typeface="Roboto Condensed Light" panose="02000000000000000000" pitchFamily="2" charset="0"/>
                          <a:ea typeface="Roboto Condensed Light" panose="02000000000000000000" pitchFamily="2" charset="0"/>
                          <a:cs typeface="Arial" panose="020B0604020202020204" pitchFamily="34" charset="0"/>
                        </a:rPr>
                        <a:t>Drivers for change</a:t>
                      </a:r>
                      <a:endParaRPr lang="en-CA" sz="1400" b="0" i="0" dirty="0">
                        <a:solidFill>
                          <a:srgbClr val="000000"/>
                        </a:solidFill>
                        <a:latin typeface="Roboto Condensed Light" panose="02000000000000000000" pitchFamily="2" charset="0"/>
                        <a:ea typeface="Roboto Condensed Light" panose="02000000000000000000" pitchFamily="2" charset="0"/>
                        <a:cs typeface="Arial" panose="020B0604020202020204" pitchFamily="34" charset="0"/>
                      </a:endParaRPr>
                    </a:p>
                    <a:p>
                      <a:pPr marL="228600" marR="0" lvl="0" indent="-228600" algn="ctr" defTabSz="914400" rtl="0" eaLnBrk="1" fontAlgn="auto" latinLnBrk="0" hangingPunct="1">
                        <a:lnSpc>
                          <a:spcPct val="100000"/>
                        </a:lnSpc>
                        <a:spcBef>
                          <a:spcPts val="0"/>
                        </a:spcBef>
                        <a:spcAft>
                          <a:spcPts val="0"/>
                        </a:spcAft>
                        <a:buClrTx/>
                        <a:buSzTx/>
                        <a:buFont typeface="+mj-lt"/>
                        <a:buAutoNum type="arabicPeriod"/>
                        <a:tabLst/>
                        <a:defRPr/>
                      </a:pPr>
                      <a:r>
                        <a:rPr lang="en-CA" sz="1400" b="0" i="0" spc="-5" dirty="0">
                          <a:solidFill>
                            <a:srgbClr val="000000"/>
                          </a:solidFill>
                          <a:latin typeface="Roboto Condensed Light" panose="02000000000000000000" pitchFamily="2" charset="0"/>
                          <a:ea typeface="Roboto Condensed Light" panose="02000000000000000000" pitchFamily="2" charset="0"/>
                          <a:cs typeface="Arial" panose="020B0604020202020204" pitchFamily="34" charset="0"/>
                        </a:rPr>
                        <a:t>Vision statement</a:t>
                      </a:r>
                      <a:endParaRPr lang="en-CA" sz="1400" b="0" i="0" dirty="0">
                        <a:solidFill>
                          <a:srgbClr val="000000"/>
                        </a:solidFill>
                        <a:latin typeface="Roboto Condensed Light" panose="02000000000000000000" pitchFamily="2" charset="0"/>
                        <a:ea typeface="Roboto Condensed Light" panose="02000000000000000000" pitchFamily="2" charset="0"/>
                        <a:cs typeface="Arial" panose="020B0604020202020204" pitchFamily="34" charset="0"/>
                      </a:endParaRPr>
                    </a:p>
                    <a:p>
                      <a:pPr marL="228600" marR="0" lvl="0" indent="-228600" algn="ctr" defTabSz="914400" rtl="0" eaLnBrk="1" fontAlgn="auto" latinLnBrk="0" hangingPunct="1">
                        <a:lnSpc>
                          <a:spcPct val="100000"/>
                        </a:lnSpc>
                        <a:spcBef>
                          <a:spcPts val="0"/>
                        </a:spcBef>
                        <a:spcAft>
                          <a:spcPts val="0"/>
                        </a:spcAft>
                        <a:buClrTx/>
                        <a:buSzTx/>
                        <a:buFont typeface="+mj-lt"/>
                        <a:buAutoNum type="arabicPeriod"/>
                        <a:tabLst/>
                        <a:defRPr/>
                      </a:pPr>
                      <a:r>
                        <a:rPr lang="en-CA" sz="1400" b="0" i="0" spc="-5" dirty="0">
                          <a:solidFill>
                            <a:srgbClr val="000000"/>
                          </a:solidFill>
                          <a:latin typeface="Roboto Condensed Light" panose="02000000000000000000" pitchFamily="2" charset="0"/>
                          <a:ea typeface="Roboto Condensed Light" panose="02000000000000000000" pitchFamily="2" charset="0"/>
                          <a:cs typeface="Arial" panose="020B0604020202020204" pitchFamily="34" charset="0"/>
                        </a:rPr>
                        <a:t>Business context</a:t>
                      </a:r>
                    </a:p>
                    <a:p>
                      <a:pPr marL="228600" marR="0" lvl="0" indent="-228600" algn="ctr" defTabSz="914400" rtl="0" eaLnBrk="1" fontAlgn="auto" latinLnBrk="0" hangingPunct="1">
                        <a:lnSpc>
                          <a:spcPct val="100000"/>
                        </a:lnSpc>
                        <a:spcBef>
                          <a:spcPts val="0"/>
                        </a:spcBef>
                        <a:spcAft>
                          <a:spcPts val="0"/>
                        </a:spcAft>
                        <a:buClrTx/>
                        <a:buSzTx/>
                        <a:buFont typeface="+mj-lt"/>
                        <a:buAutoNum type="arabicPeriod"/>
                        <a:tabLst/>
                        <a:defRPr/>
                      </a:pPr>
                      <a:r>
                        <a:rPr lang="en-CA" sz="1400" b="0" i="0" spc="-5" dirty="0">
                          <a:solidFill>
                            <a:srgbClr val="000000"/>
                          </a:solidFill>
                          <a:latin typeface="Roboto Condensed Light" panose="02000000000000000000" pitchFamily="2" charset="0"/>
                          <a:ea typeface="Roboto Condensed Light" panose="02000000000000000000" pitchFamily="2" charset="0"/>
                          <a:cs typeface="Arial" panose="020B0604020202020204" pitchFamily="34" charset="0"/>
                        </a:rPr>
                        <a:t>Design principles</a:t>
                      </a:r>
                      <a:endParaRPr lang="en-CA" sz="1400" b="0" i="0" dirty="0">
                        <a:solidFill>
                          <a:srgbClr val="000000"/>
                        </a:solidFill>
                        <a:latin typeface="Roboto Condensed Light" panose="02000000000000000000" pitchFamily="2" charset="0"/>
                        <a:ea typeface="Roboto Condensed Light" panose="02000000000000000000" pitchFamily="2" charset="0"/>
                        <a:cs typeface="Arial" panose="020B0604020202020204" pitchFamily="34" charset="0"/>
                      </a:endParaRPr>
                    </a:p>
                  </a:txBody>
                  <a:tcPr marL="46800" marR="108000" marT="36000" marB="14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10000"/>
                      </a:srgbClr>
                    </a:solidFill>
                  </a:tcPr>
                </a:tc>
                <a:tc>
                  <a:txBody>
                    <a:bodyPr/>
                    <a:lstStyle/>
                    <a:p>
                      <a:pPr marL="228600" marR="0" lvl="0" indent="-228600" algn="ctr" defTabSz="914400" rtl="0" eaLnBrk="1" fontAlgn="auto" latinLnBrk="0" hangingPunct="1">
                        <a:lnSpc>
                          <a:spcPct val="100000"/>
                        </a:lnSpc>
                        <a:spcBef>
                          <a:spcPts val="0"/>
                        </a:spcBef>
                        <a:spcAft>
                          <a:spcPts val="0"/>
                        </a:spcAft>
                        <a:buClrTx/>
                        <a:buSzTx/>
                        <a:buFont typeface="+mj-lt"/>
                        <a:buAutoNum type="arabicPeriod"/>
                        <a:tabLst/>
                        <a:defRPr/>
                      </a:pPr>
                      <a:r>
                        <a:rPr lang="en-CA" sz="1400" b="0" i="0" spc="-5" dirty="0">
                          <a:solidFill>
                            <a:srgbClr val="000000"/>
                          </a:solidFill>
                          <a:latin typeface="Roboto Condensed Light" panose="02000000000000000000" pitchFamily="2" charset="0"/>
                          <a:ea typeface="Roboto Condensed Light" panose="02000000000000000000" pitchFamily="2" charset="0"/>
                          <a:cs typeface="Arial" panose="020B0604020202020204" pitchFamily="34" charset="0"/>
                        </a:rPr>
                        <a:t>Operating model archetype selection</a:t>
                      </a:r>
                    </a:p>
                    <a:p>
                      <a:pPr marL="228600" marR="0" lvl="0" indent="-228600" algn="ctr" defTabSz="914400" rtl="0" eaLnBrk="1" fontAlgn="auto" latinLnBrk="0" hangingPunct="1">
                        <a:lnSpc>
                          <a:spcPct val="100000"/>
                        </a:lnSpc>
                        <a:spcBef>
                          <a:spcPts val="0"/>
                        </a:spcBef>
                        <a:spcAft>
                          <a:spcPts val="0"/>
                        </a:spcAft>
                        <a:buClrTx/>
                        <a:buSzTx/>
                        <a:buFont typeface="+mj-lt"/>
                        <a:buAutoNum type="arabicPeriod"/>
                        <a:tabLst/>
                        <a:defRPr/>
                      </a:pPr>
                      <a:r>
                        <a:rPr lang="en-CA" sz="1400" b="0" i="0" spc="-5" dirty="0">
                          <a:solidFill>
                            <a:srgbClr val="000000"/>
                          </a:solidFill>
                          <a:latin typeface="Roboto Condensed Light" panose="02000000000000000000" pitchFamily="2" charset="0"/>
                          <a:ea typeface="Roboto Condensed Light" panose="02000000000000000000" pitchFamily="2" charset="0"/>
                          <a:cs typeface="Arial" panose="020B0604020202020204" pitchFamily="34" charset="0"/>
                        </a:rPr>
                        <a:t>List of IT capabilities</a:t>
                      </a:r>
                    </a:p>
                    <a:p>
                      <a:pPr marL="228600" marR="0" lvl="0" indent="-228600" algn="ctr" defTabSz="914400" rtl="0" eaLnBrk="1" fontAlgn="auto" latinLnBrk="0" hangingPunct="1">
                        <a:lnSpc>
                          <a:spcPct val="100000"/>
                        </a:lnSpc>
                        <a:spcBef>
                          <a:spcPts val="0"/>
                        </a:spcBef>
                        <a:spcAft>
                          <a:spcPts val="0"/>
                        </a:spcAft>
                        <a:buClrTx/>
                        <a:buSzTx/>
                        <a:buFont typeface="+mj-lt"/>
                        <a:buAutoNum type="arabicPeriod"/>
                        <a:tabLst/>
                        <a:defRPr/>
                      </a:pPr>
                      <a:r>
                        <a:rPr lang="en-CA" sz="1400" b="0" i="0" dirty="0">
                          <a:solidFill>
                            <a:srgbClr val="000000"/>
                          </a:solidFill>
                          <a:latin typeface="Roboto Condensed Light" panose="02000000000000000000" pitchFamily="2" charset="0"/>
                          <a:ea typeface="Roboto Condensed Light" panose="02000000000000000000" pitchFamily="2" charset="0"/>
                          <a:cs typeface="Arial" panose="020B0604020202020204" pitchFamily="34" charset="0"/>
                        </a:rPr>
                        <a:t>Degree of centralization</a:t>
                      </a:r>
                    </a:p>
                    <a:p>
                      <a:pPr marL="228600" marR="0" lvl="0" indent="-228600" algn="ctr" defTabSz="914400" rtl="0" eaLnBrk="1" fontAlgn="auto" latinLnBrk="0" hangingPunct="1">
                        <a:lnSpc>
                          <a:spcPct val="100000"/>
                        </a:lnSpc>
                        <a:spcBef>
                          <a:spcPts val="0"/>
                        </a:spcBef>
                        <a:spcAft>
                          <a:spcPts val="0"/>
                        </a:spcAft>
                        <a:buClrTx/>
                        <a:buSzTx/>
                        <a:buFont typeface="+mj-lt"/>
                        <a:buAutoNum type="arabicPeriod"/>
                        <a:tabLst/>
                        <a:defRPr/>
                      </a:pPr>
                      <a:r>
                        <a:rPr lang="en-CA" sz="1400" b="0" i="0" dirty="0">
                          <a:solidFill>
                            <a:srgbClr val="000000"/>
                          </a:solidFill>
                          <a:latin typeface="Roboto Condensed Light" panose="02000000000000000000" pitchFamily="2" charset="0"/>
                          <a:ea typeface="Roboto Condensed Light" panose="02000000000000000000" pitchFamily="2" charset="0"/>
                          <a:cs typeface="Arial" panose="020B0604020202020204" pitchFamily="34" charset="0"/>
                        </a:rPr>
                        <a:t>Unique groupings </a:t>
                      </a:r>
                    </a:p>
                  </a:txBody>
                  <a:tcPr marL="46800" marR="108000" marT="36000" marB="14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20000"/>
                      </a:srgbClr>
                    </a:solidFill>
                  </a:tcPr>
                </a:tc>
                <a:tc>
                  <a:txBody>
                    <a:bodyPr/>
                    <a:lstStyle/>
                    <a:p>
                      <a:pPr marL="228600" marR="0" lvl="0" indent="-228600" algn="ctr" defTabSz="914400" rtl="0" eaLnBrk="1" fontAlgn="auto" latinLnBrk="0" hangingPunct="1">
                        <a:lnSpc>
                          <a:spcPct val="100000"/>
                        </a:lnSpc>
                        <a:spcBef>
                          <a:spcPts val="0"/>
                        </a:spcBef>
                        <a:spcAft>
                          <a:spcPts val="0"/>
                        </a:spcAft>
                        <a:buClrTx/>
                        <a:buSzTx/>
                        <a:buFont typeface="+mj-lt"/>
                        <a:buAutoNum type="arabicPeriod"/>
                        <a:tabLst/>
                        <a:defRPr/>
                      </a:pPr>
                      <a:r>
                        <a:rPr lang="en-CA" sz="1400" b="0" i="0" spc="-5" dirty="0">
                          <a:solidFill>
                            <a:srgbClr val="000000"/>
                          </a:solidFill>
                          <a:latin typeface="Roboto Condensed Light" panose="02000000000000000000" pitchFamily="2" charset="0"/>
                          <a:ea typeface="Roboto Condensed Light" panose="02000000000000000000" pitchFamily="2" charset="0"/>
                          <a:cs typeface="Arial" panose="020B0604020202020204" pitchFamily="34" charset="0"/>
                        </a:rPr>
                        <a:t>Functional areas defined</a:t>
                      </a:r>
                    </a:p>
                    <a:p>
                      <a:pPr marL="228600" marR="0" lvl="0" indent="-228600" algn="ctr" defTabSz="914400" rtl="0" eaLnBrk="1" fontAlgn="auto" latinLnBrk="0" hangingPunct="1">
                        <a:lnSpc>
                          <a:spcPct val="100000"/>
                        </a:lnSpc>
                        <a:spcBef>
                          <a:spcPts val="0"/>
                        </a:spcBef>
                        <a:spcAft>
                          <a:spcPts val="0"/>
                        </a:spcAft>
                        <a:buClrTx/>
                        <a:buSzTx/>
                        <a:buFont typeface="+mj-lt"/>
                        <a:buAutoNum type="arabicPeriod"/>
                        <a:tabLst/>
                        <a:defRPr/>
                      </a:pPr>
                      <a:r>
                        <a:rPr lang="en-CA" sz="1400" b="0" i="0" spc="-5" dirty="0">
                          <a:solidFill>
                            <a:srgbClr val="000000"/>
                          </a:solidFill>
                          <a:latin typeface="Roboto Condensed Light" panose="02000000000000000000" pitchFamily="2" charset="0"/>
                          <a:ea typeface="Roboto Condensed Light" panose="02000000000000000000" pitchFamily="2" charset="0"/>
                          <a:cs typeface="Arial" panose="020B0604020202020204" pitchFamily="34" charset="0"/>
                        </a:rPr>
                        <a:t>Customization of IT capability priorities and sourcing</a:t>
                      </a:r>
                      <a:endParaRPr lang="en-CA" sz="1400" b="0" i="0" dirty="0">
                        <a:solidFill>
                          <a:srgbClr val="000000"/>
                        </a:solidFill>
                        <a:latin typeface="Roboto Condensed Light" panose="02000000000000000000" pitchFamily="2" charset="0"/>
                        <a:ea typeface="Roboto Condensed Light" panose="02000000000000000000" pitchFamily="2" charset="0"/>
                        <a:cs typeface="Arial" panose="020B0604020202020204" pitchFamily="34" charset="0"/>
                      </a:endParaRPr>
                    </a:p>
                  </a:txBody>
                  <a:tcPr marL="46800" marR="108000" marT="36000" marB="14400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30000"/>
                      </a:srgbClr>
                    </a:solidFill>
                  </a:tcPr>
                </a:tc>
                <a:tc>
                  <a:txBody>
                    <a:bodyPr/>
                    <a:lstStyle/>
                    <a:p>
                      <a:pPr marL="228600" marR="0" lvl="0" indent="-228600" algn="ctr" defTabSz="914400" rtl="0" eaLnBrk="1" fontAlgn="auto" latinLnBrk="0" hangingPunct="1">
                        <a:lnSpc>
                          <a:spcPct val="100000"/>
                        </a:lnSpc>
                        <a:spcBef>
                          <a:spcPts val="0"/>
                        </a:spcBef>
                        <a:spcAft>
                          <a:spcPts val="0"/>
                        </a:spcAft>
                        <a:buClrTx/>
                        <a:buSzTx/>
                        <a:buFont typeface="+mj-lt"/>
                        <a:buAutoNum type="arabicPeriod"/>
                        <a:tabLst/>
                        <a:defRPr/>
                      </a:pPr>
                      <a:r>
                        <a:rPr lang="en-CA" sz="1400" b="0" i="0" spc="-5" dirty="0">
                          <a:solidFill>
                            <a:srgbClr val="000000"/>
                          </a:solidFill>
                          <a:latin typeface="Roboto Condensed Light" panose="02000000000000000000" pitchFamily="2" charset="0"/>
                          <a:ea typeface="Roboto Condensed Light" panose="02000000000000000000" pitchFamily="2" charset="0"/>
                          <a:cs typeface="Arial" panose="020B0604020202020204" pitchFamily="34" charset="0"/>
                        </a:rPr>
                        <a:t>Summary of changes</a:t>
                      </a:r>
                    </a:p>
                    <a:p>
                      <a:pPr marL="228600" marR="0" lvl="0" indent="-228600" algn="ctr" defTabSz="914400" rtl="0" eaLnBrk="1" fontAlgn="auto" latinLnBrk="0" hangingPunct="1">
                        <a:lnSpc>
                          <a:spcPct val="100000"/>
                        </a:lnSpc>
                        <a:spcBef>
                          <a:spcPts val="0"/>
                        </a:spcBef>
                        <a:spcAft>
                          <a:spcPts val="0"/>
                        </a:spcAft>
                        <a:buClrTx/>
                        <a:buSzTx/>
                        <a:buFont typeface="+mj-lt"/>
                        <a:buAutoNum type="arabicPeriod"/>
                        <a:tabLst/>
                        <a:defRPr/>
                      </a:pPr>
                      <a:r>
                        <a:rPr lang="en-CA" sz="1400" b="0" i="0" spc="-5" dirty="0">
                          <a:solidFill>
                            <a:srgbClr val="000000"/>
                          </a:solidFill>
                          <a:latin typeface="Roboto Condensed Light" panose="02000000000000000000" pitchFamily="2" charset="0"/>
                          <a:ea typeface="Roboto Condensed Light" panose="02000000000000000000" pitchFamily="2" charset="0"/>
                          <a:cs typeface="Arial" panose="020B0604020202020204" pitchFamily="34" charset="0"/>
                        </a:rPr>
                        <a:t>Transition plan and key communications </a:t>
                      </a:r>
                      <a:endParaRPr lang="en-CA" sz="1400" b="0" i="0" dirty="0">
                        <a:solidFill>
                          <a:srgbClr val="000000"/>
                        </a:solidFill>
                        <a:latin typeface="Roboto Condensed Light" panose="02000000000000000000" pitchFamily="2" charset="0"/>
                        <a:ea typeface="Roboto Condensed Light" panose="02000000000000000000" pitchFamily="2" charset="0"/>
                        <a:cs typeface="Arial" panose="020B0604020202020204" pitchFamily="34" charset="0"/>
                      </a:endParaRPr>
                    </a:p>
                  </a:txBody>
                  <a:tcPr marL="46800" marR="108000" marT="36000" marB="14400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5192C7">
                        <a:alpha val="29804"/>
                      </a:srgbClr>
                    </a:solidFill>
                  </a:tcPr>
                </a:tc>
                <a:extLst>
                  <a:ext uri="{0D108BD9-81ED-4DB2-BD59-A6C34878D82A}">
                    <a16:rowId xmlns:a16="http://schemas.microsoft.com/office/drawing/2014/main" val="106570360"/>
                  </a:ext>
                </a:extLst>
              </a:tr>
              <a:tr h="1971656">
                <a:tc>
                  <a:txBody>
                    <a:bodyPr/>
                    <a:lstStyle/>
                    <a:p>
                      <a:r>
                        <a:rPr lang="en-US" sz="1400" b="1" i="0" dirty="0">
                          <a:solidFill>
                            <a:srgbClr val="4A4A4A"/>
                          </a:solidFill>
                          <a:latin typeface="Montserrat SemiBold" pitchFamily="2" charset="77"/>
                        </a:rPr>
                        <a:t>Phase Outcomes</a:t>
                      </a:r>
                    </a:p>
                  </a:txBody>
                  <a:tcPr marL="108000" marR="108000" marT="108000" marB="108000" anchor="ctr">
                    <a:lnL w="12700" cmpd="sng">
                      <a:noFill/>
                    </a:lnL>
                    <a:lnR w="12700" cap="flat" cmpd="sng" algn="ctr">
                      <a:no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dirty="0">
                          <a:solidFill>
                            <a:srgbClr val="000000"/>
                          </a:solidFill>
                          <a:latin typeface="Roboto Condensed Light" panose="02000000000000000000" pitchFamily="2" charset="0"/>
                          <a:ea typeface="Roboto Condensed Light" panose="02000000000000000000" pitchFamily="2" charset="0"/>
                          <a:cs typeface="Arial" panose="020B0604020202020204" pitchFamily="34" charset="0"/>
                        </a:rPr>
                        <a:t>Establish design principles that articulate what the future-state IT operating model will represent and why the organization values this change. This provides the basis for organizational change management (OCM) success.</a:t>
                      </a:r>
                      <a:endParaRPr lang="en-CA" sz="1400" b="0" i="0" dirty="0">
                        <a:solidFill>
                          <a:srgbClr val="000000"/>
                        </a:solidFill>
                        <a:latin typeface="Roboto Condensed Light" panose="02000000000000000000" pitchFamily="2" charset="0"/>
                        <a:ea typeface="Roboto Condensed Light" panose="02000000000000000000" pitchFamily="2" charset="0"/>
                        <a:cs typeface="Arial" panose="020B0604020202020204" pitchFamily="34" charset="0"/>
                      </a:endParaRPr>
                    </a:p>
                  </a:txBody>
                  <a:tcPr marL="180000" marR="180000" marT="180000" marB="18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10000"/>
                      </a:srgbClr>
                    </a:solidFill>
                  </a:tcPr>
                </a:tc>
                <a:tc>
                  <a:txBody>
                    <a:bodyPr/>
                    <a:lstStyle/>
                    <a:p>
                      <a:pPr algn="ctr">
                        <a:lnSpc>
                          <a:spcPct val="100000"/>
                        </a:lnSpc>
                      </a:pPr>
                      <a:r>
                        <a:rPr lang="en-US" sz="1400" b="0" i="0" dirty="0">
                          <a:solidFill>
                            <a:srgbClr val="000000"/>
                          </a:solidFill>
                          <a:latin typeface="Roboto Condensed Light" panose="02000000000000000000" pitchFamily="2" charset="0"/>
                          <a:ea typeface="Roboto Condensed Light" panose="02000000000000000000" pitchFamily="2" charset="0"/>
                          <a:cs typeface="Arial" panose="020B0604020202020204" pitchFamily="34" charset="0"/>
                        </a:rPr>
                        <a:t>Selection and customization of the right IT operating model archetype, outlining when and where IT is embedded within the organization. </a:t>
                      </a:r>
                    </a:p>
                  </a:txBody>
                  <a:tcPr marL="180000" marR="180000" marT="180000" marB="18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20000"/>
                      </a:srgbClr>
                    </a:solidFill>
                  </a:tcPr>
                </a:tc>
                <a:tc>
                  <a:txBody>
                    <a:bodyPr/>
                    <a:lstStyle/>
                    <a:p>
                      <a:pPr algn="ctr">
                        <a:lnSpc>
                          <a:spcPct val="100000"/>
                        </a:lnSpc>
                      </a:pPr>
                      <a:r>
                        <a:rPr lang="en-US" sz="1400" b="0" i="0" dirty="0">
                          <a:solidFill>
                            <a:srgbClr val="000000"/>
                          </a:solidFill>
                          <a:latin typeface="Roboto Condensed Light" panose="02000000000000000000" pitchFamily="2" charset="0"/>
                          <a:ea typeface="Roboto Condensed Light" panose="02000000000000000000" pitchFamily="2" charset="0"/>
                          <a:cs typeface="Arial" panose="020B0604020202020204" pitchFamily="34" charset="0"/>
                        </a:rPr>
                        <a:t>IT operating model visualization that reflects how capabilities are organized and prioritized and stakeholders are engaged, the approach to sourcing, success criteria measures, IT value streams and outputs, and alignment to IT products, services, and technologies.</a:t>
                      </a:r>
                    </a:p>
                  </a:txBody>
                  <a:tcPr marL="180000" marR="180000" marT="180000" marB="180000" anchor="ctr">
                    <a:lnL w="12700" cap="flat" cmpd="sng" algn="ctr">
                      <a:noFill/>
                      <a:prstDash val="solid"/>
                      <a:round/>
                      <a:headEnd type="none" w="med" len="med"/>
                      <a:tailEnd type="none" w="med" len="med"/>
                    </a:lnL>
                    <a:lnR w="12700" cmpd="sng">
                      <a:noFill/>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3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dirty="0">
                          <a:solidFill>
                            <a:srgbClr val="000000"/>
                          </a:solidFill>
                          <a:latin typeface="Roboto Condensed Light" panose="02000000000000000000" pitchFamily="2" charset="0"/>
                          <a:ea typeface="Roboto Condensed Light" panose="02000000000000000000" pitchFamily="2" charset="0"/>
                          <a:cs typeface="Arial" panose="020B0604020202020204" pitchFamily="34" charset="0"/>
                        </a:rPr>
                        <a:t>Understand the changes that are required to deliver on the new IT operating model and next steps for the transformation. </a:t>
                      </a:r>
                    </a:p>
                    <a:p>
                      <a:pPr algn="ctr">
                        <a:lnSpc>
                          <a:spcPct val="100000"/>
                        </a:lnSpc>
                      </a:pPr>
                      <a:endParaRPr lang="en-US" sz="1400" b="0" i="0" dirty="0">
                        <a:solidFill>
                          <a:srgbClr val="000000"/>
                        </a:solidFill>
                        <a:latin typeface="Roboto Condensed Light" panose="02000000000000000000" pitchFamily="2" charset="0"/>
                        <a:ea typeface="Roboto Condensed Light" panose="02000000000000000000" pitchFamily="2" charset="0"/>
                        <a:cs typeface="Arial" panose="020B0604020202020204" pitchFamily="34" charset="0"/>
                      </a:endParaRPr>
                    </a:p>
                  </a:txBody>
                  <a:tcPr marL="180000" marR="180000" marT="180000" marB="180000" anchor="ctr">
                    <a:lnL w="12700" cap="flat" cmpd="sng" algn="ctr">
                      <a:noFill/>
                      <a:prstDash val="solid"/>
                      <a:round/>
                      <a:headEnd type="none" w="med" len="med"/>
                      <a:tailEnd type="none" w="med" len="med"/>
                    </a:lnL>
                    <a:lnR w="12700" cmpd="sng">
                      <a:noFill/>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5192C7">
                        <a:alpha val="29804"/>
                      </a:srgbClr>
                    </a:solidFill>
                  </a:tcPr>
                </a:tc>
                <a:extLst>
                  <a:ext uri="{0D108BD9-81ED-4DB2-BD59-A6C34878D82A}">
                    <a16:rowId xmlns:a16="http://schemas.microsoft.com/office/drawing/2014/main" val="385565625"/>
                  </a:ext>
                </a:extLst>
              </a:tr>
            </a:tbl>
          </a:graphicData>
        </a:graphic>
      </p:graphicFrame>
    </p:spTree>
    <p:extLst>
      <p:ext uri="{BB962C8B-B14F-4D97-AF65-F5344CB8AC3E}">
        <p14:creationId xmlns:p14="http://schemas.microsoft.com/office/powerpoint/2010/main" val="25959729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76BB3CB-E573-174B-83BB-8EEF9C3E5BF1}"/>
              </a:ext>
            </a:extLst>
          </p:cNvPr>
          <p:cNvSpPr/>
          <p:nvPr/>
        </p:nvSpPr>
        <p:spPr>
          <a:xfrm>
            <a:off x="0" y="0"/>
            <a:ext cx="4260850" cy="6858000"/>
          </a:xfrm>
          <a:prstGeom prst="rect">
            <a:avLst/>
          </a:prstGeom>
          <a:gradFill>
            <a:gsLst>
              <a:gs pos="0">
                <a:schemeClr val="accent1">
                  <a:lumMod val="60000"/>
                  <a:lumOff val="40000"/>
                </a:schemeClr>
              </a:gs>
              <a:gs pos="89000">
                <a:srgbClr val="2576B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1E5E92"/>
              </a:solidFill>
              <a:effectLst/>
              <a:uLnTx/>
              <a:uFillTx/>
              <a:latin typeface="Calibri" panose="020F0502020204030204"/>
              <a:ea typeface="+mn-ea"/>
              <a:cs typeface="+mn-cs"/>
            </a:endParaRPr>
          </a:p>
        </p:txBody>
      </p:sp>
      <p:sp>
        <p:nvSpPr>
          <p:cNvPr id="7" name="Text Placeholder 6">
            <a:extLst>
              <a:ext uri="{FF2B5EF4-FFF2-40B4-BE49-F238E27FC236}">
                <a16:creationId xmlns:a16="http://schemas.microsoft.com/office/drawing/2014/main" id="{E26898AF-7A03-F140-B7B4-6BF59FD40A8E}"/>
              </a:ext>
            </a:extLst>
          </p:cNvPr>
          <p:cNvSpPr>
            <a:spLocks noGrp="1"/>
          </p:cNvSpPr>
          <p:nvPr>
            <p:ph type="body" sz="quarter" idx="11"/>
          </p:nvPr>
        </p:nvSpPr>
        <p:spPr>
          <a:xfrm>
            <a:off x="5226982" y="1178421"/>
            <a:ext cx="5686987" cy="456696"/>
          </a:xfrm>
        </p:spPr>
        <p:txBody>
          <a:bodyPr/>
          <a:lstStyle/>
          <a:p>
            <a:pPr lvl="0">
              <a:lnSpc>
                <a:spcPct val="100000"/>
              </a:lnSpc>
            </a:pPr>
            <a:r>
              <a:rPr lang="en-US" sz="1400" dirty="0">
                <a:solidFill>
                  <a:srgbClr val="000000"/>
                </a:solidFill>
                <a:latin typeface="Montserrat" pitchFamily="2" charset="77"/>
              </a:rPr>
              <a:t>Each step of this blueprint is accompanied by supporting deliverables to help you accomplish your goals:</a:t>
            </a:r>
          </a:p>
          <a:p>
            <a:endParaRPr lang="en-US" sz="1800" dirty="0">
              <a:solidFill>
                <a:srgbClr val="000000"/>
              </a:solidFill>
            </a:endParaRPr>
          </a:p>
        </p:txBody>
      </p:sp>
      <p:sp>
        <p:nvSpPr>
          <p:cNvPr id="4" name="Title 3">
            <a:extLst>
              <a:ext uri="{FF2B5EF4-FFF2-40B4-BE49-F238E27FC236}">
                <a16:creationId xmlns:a16="http://schemas.microsoft.com/office/drawing/2014/main" id="{58FD480F-D98C-5C4A-9642-E63AD86D3330}"/>
              </a:ext>
            </a:extLst>
          </p:cNvPr>
          <p:cNvSpPr>
            <a:spLocks noGrp="1"/>
          </p:cNvSpPr>
          <p:nvPr>
            <p:ph type="title"/>
          </p:nvPr>
        </p:nvSpPr>
        <p:spPr>
          <a:xfrm>
            <a:off x="5194300" y="542721"/>
            <a:ext cx="5956300" cy="605627"/>
          </a:xfrm>
        </p:spPr>
        <p:txBody>
          <a:bodyPr/>
          <a:lstStyle/>
          <a:p>
            <a:r>
              <a:rPr lang="en-CA" dirty="0"/>
              <a:t>Blueprint deliverables</a:t>
            </a:r>
            <a:endParaRPr lang="en-US" dirty="0"/>
          </a:p>
        </p:txBody>
      </p:sp>
      <p:sp>
        <p:nvSpPr>
          <p:cNvPr id="10" name="Text Placeholder 6">
            <a:extLst>
              <a:ext uri="{FF2B5EF4-FFF2-40B4-BE49-F238E27FC236}">
                <a16:creationId xmlns:a16="http://schemas.microsoft.com/office/drawing/2014/main" id="{082B9CCD-7DA0-4B2D-BFEC-F2E76798C491}"/>
              </a:ext>
            </a:extLst>
          </p:cNvPr>
          <p:cNvSpPr txBox="1">
            <a:spLocks/>
          </p:cNvSpPr>
          <p:nvPr/>
        </p:nvSpPr>
        <p:spPr>
          <a:xfrm>
            <a:off x="357173" y="641075"/>
            <a:ext cx="2719621" cy="456637"/>
          </a:xfrm>
          <a:prstGeom prst="rect">
            <a:avLst/>
          </a:prstGeom>
        </p:spPr>
        <p:txBody>
          <a:bodyPr lIns="0" tIns="0" rIns="0" bIns="0">
            <a:noAutofit/>
          </a:bodyPr>
          <a:lstStyle>
            <a:lvl1pPr marL="0" indent="0" algn="l" defTabSz="914400" rtl="0" eaLnBrk="1" latinLnBrk="0" hangingPunct="1">
              <a:lnSpc>
                <a:spcPct val="110000"/>
              </a:lnSpc>
              <a:spcBef>
                <a:spcPts val="1000"/>
              </a:spcBef>
              <a:buFont typeface="Arial" panose="020B0604020202020204" pitchFamily="34" charset="0"/>
              <a:buNone/>
              <a:defRPr sz="2000" b="0" i="0" kern="1200">
                <a:solidFill>
                  <a:srgbClr val="848585"/>
                </a:solidFill>
                <a:latin typeface="Montserrat SemiBold"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chemeClr val="bg1"/>
                </a:solidFill>
              </a:rPr>
              <a:t>Key deliverable</a:t>
            </a:r>
            <a:r>
              <a:rPr lang="en-US" dirty="0">
                <a:solidFill>
                  <a:schemeClr val="bg1"/>
                </a:solidFill>
              </a:rPr>
              <a:t>:</a:t>
            </a:r>
          </a:p>
        </p:txBody>
      </p:sp>
      <p:sp>
        <p:nvSpPr>
          <p:cNvPr id="12" name="TextBox 11">
            <a:extLst>
              <a:ext uri="{FF2B5EF4-FFF2-40B4-BE49-F238E27FC236}">
                <a16:creationId xmlns:a16="http://schemas.microsoft.com/office/drawing/2014/main" id="{569449DD-6B21-4B47-B1C6-FB02CD3414D0}"/>
              </a:ext>
            </a:extLst>
          </p:cNvPr>
          <p:cNvSpPr txBox="1"/>
          <p:nvPr/>
        </p:nvSpPr>
        <p:spPr>
          <a:xfrm>
            <a:off x="4513228" y="2581994"/>
            <a:ext cx="2194277" cy="646331"/>
          </a:xfrm>
          <a:prstGeom prst="rect">
            <a:avLst/>
          </a:prstGeom>
        </p:spPr>
        <p:txBody>
          <a:bodyPr vert="horz" wrap="square" lIns="0" tIns="0" rIns="0" bIns="0" rtlCol="0">
            <a:spAutoFit/>
          </a:bodyPr>
          <a:lstStyle/>
          <a:p>
            <a:pPr marL="289917" marR="242951" lvl="1" algn="ctr" defTabSz="554437">
              <a:spcBef>
                <a:spcPts val="55"/>
              </a:spcBef>
            </a:pPr>
            <a:r>
              <a:rPr lang="en-US" sz="1400" spc="-30" dirty="0">
                <a:solidFill>
                  <a:srgbClr val="2576B7"/>
                </a:solidFill>
                <a:latin typeface="Montserrat" pitchFamily="2" charset="77"/>
              </a:rPr>
              <a:t>Rationalized Change Summary &amp; Design Principles</a:t>
            </a:r>
          </a:p>
        </p:txBody>
      </p:sp>
      <p:sp>
        <p:nvSpPr>
          <p:cNvPr id="13" name="Text Placeholder 7">
            <a:extLst>
              <a:ext uri="{FF2B5EF4-FFF2-40B4-BE49-F238E27FC236}">
                <a16:creationId xmlns:a16="http://schemas.microsoft.com/office/drawing/2014/main" id="{883DD862-27A6-49BD-B644-3AA5AA9A8E3B}"/>
              </a:ext>
            </a:extLst>
          </p:cNvPr>
          <p:cNvSpPr txBox="1">
            <a:spLocks/>
          </p:cNvSpPr>
          <p:nvPr/>
        </p:nvSpPr>
        <p:spPr>
          <a:xfrm>
            <a:off x="4954945" y="3247057"/>
            <a:ext cx="1459541" cy="687492"/>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CA" sz="1100" dirty="0">
                <a:solidFill>
                  <a:srgbClr val="000000"/>
                </a:solidFill>
                <a:ea typeface="Roboto Condensed Light" panose="02000000000000000000" pitchFamily="2" charset="0"/>
              </a:rPr>
              <a:t>A summary of the changes that the group has decided to pursue based on the design principles that guided the process. </a:t>
            </a:r>
          </a:p>
        </p:txBody>
      </p:sp>
      <p:pic>
        <p:nvPicPr>
          <p:cNvPr id="15" name="Picture 14">
            <a:extLst>
              <a:ext uri="{FF2B5EF4-FFF2-40B4-BE49-F238E27FC236}">
                <a16:creationId xmlns:a16="http://schemas.microsoft.com/office/drawing/2014/main" id="{B8324E6D-B267-4817-ACC6-F2926C4C6A0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67259" y="1952680"/>
            <a:ext cx="634917" cy="634917"/>
          </a:xfrm>
          <a:prstGeom prst="rect">
            <a:avLst/>
          </a:prstGeom>
        </p:spPr>
      </p:pic>
      <p:sp>
        <p:nvSpPr>
          <p:cNvPr id="19" name="TextBox 18">
            <a:extLst>
              <a:ext uri="{FF2B5EF4-FFF2-40B4-BE49-F238E27FC236}">
                <a16:creationId xmlns:a16="http://schemas.microsoft.com/office/drawing/2014/main" id="{3F40C270-1BB1-47ED-B351-7E5BA06F2437}"/>
              </a:ext>
            </a:extLst>
          </p:cNvPr>
          <p:cNvSpPr txBox="1"/>
          <p:nvPr/>
        </p:nvSpPr>
        <p:spPr>
          <a:xfrm>
            <a:off x="8251458" y="4997074"/>
            <a:ext cx="2383273" cy="430887"/>
          </a:xfrm>
          <a:prstGeom prst="rect">
            <a:avLst/>
          </a:prstGeom>
        </p:spPr>
        <p:txBody>
          <a:bodyPr vert="horz" wrap="square" lIns="0" tIns="0" rIns="0" bIns="0" rtlCol="0">
            <a:spAutoFit/>
          </a:bodyPr>
          <a:lstStyle/>
          <a:p>
            <a:pPr marL="289917" marR="242951" lvl="1" algn="ctr" defTabSz="554437">
              <a:spcBef>
                <a:spcPts val="55"/>
              </a:spcBef>
            </a:pPr>
            <a:r>
              <a:rPr lang="en-US" sz="1400" spc="-30" dirty="0">
                <a:solidFill>
                  <a:srgbClr val="2576B7"/>
                </a:solidFill>
                <a:latin typeface="Montserrat" pitchFamily="2" charset="77"/>
              </a:rPr>
              <a:t>Capability Level Overview</a:t>
            </a:r>
          </a:p>
        </p:txBody>
      </p:sp>
      <p:sp>
        <p:nvSpPr>
          <p:cNvPr id="20" name="Text Placeholder 7">
            <a:extLst>
              <a:ext uri="{FF2B5EF4-FFF2-40B4-BE49-F238E27FC236}">
                <a16:creationId xmlns:a16="http://schemas.microsoft.com/office/drawing/2014/main" id="{E62AF2FE-EEEF-4035-B6A8-B7A5BA0F9FBF}"/>
              </a:ext>
            </a:extLst>
          </p:cNvPr>
          <p:cNvSpPr txBox="1">
            <a:spLocks/>
          </p:cNvSpPr>
          <p:nvPr/>
        </p:nvSpPr>
        <p:spPr>
          <a:xfrm>
            <a:off x="8658944" y="5543288"/>
            <a:ext cx="1568304" cy="594274"/>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CA" sz="1100" dirty="0">
                <a:solidFill>
                  <a:srgbClr val="000000"/>
                </a:solidFill>
                <a:ea typeface="Roboto Condensed Light" panose="02000000000000000000" pitchFamily="2" charset="0"/>
              </a:rPr>
              <a:t>Defines the priority capabilities within that function, the capabilities’ collaborators, and how each function will approach sourcing. </a:t>
            </a:r>
          </a:p>
        </p:txBody>
      </p:sp>
      <p:sp>
        <p:nvSpPr>
          <p:cNvPr id="27" name="TextBox 26">
            <a:extLst>
              <a:ext uri="{FF2B5EF4-FFF2-40B4-BE49-F238E27FC236}">
                <a16:creationId xmlns:a16="http://schemas.microsoft.com/office/drawing/2014/main" id="{452E91F2-C3D3-491F-9B7F-D9C5CECEEB8E}"/>
              </a:ext>
            </a:extLst>
          </p:cNvPr>
          <p:cNvSpPr txBox="1"/>
          <p:nvPr/>
        </p:nvSpPr>
        <p:spPr>
          <a:xfrm>
            <a:off x="8359544" y="2491753"/>
            <a:ext cx="2028747" cy="430887"/>
          </a:xfrm>
          <a:prstGeom prst="rect">
            <a:avLst/>
          </a:prstGeom>
        </p:spPr>
        <p:txBody>
          <a:bodyPr vert="horz" wrap="square" lIns="0" tIns="0" rIns="0" bIns="0" rtlCol="0">
            <a:spAutoFit/>
          </a:bodyPr>
          <a:lstStyle/>
          <a:p>
            <a:pPr marL="289917" marR="242951" lvl="1" algn="ctr" defTabSz="554437">
              <a:spcBef>
                <a:spcPts val="55"/>
              </a:spcBef>
            </a:pPr>
            <a:r>
              <a:rPr lang="en-US" sz="1400" spc="-30" dirty="0">
                <a:solidFill>
                  <a:srgbClr val="2576B7"/>
                </a:solidFill>
                <a:latin typeface="Montserrat" pitchFamily="2" charset="77"/>
              </a:rPr>
              <a:t>Customized IT Operating Model </a:t>
            </a:r>
          </a:p>
        </p:txBody>
      </p:sp>
      <p:sp>
        <p:nvSpPr>
          <p:cNvPr id="28" name="Text Placeholder 7">
            <a:extLst>
              <a:ext uri="{FF2B5EF4-FFF2-40B4-BE49-F238E27FC236}">
                <a16:creationId xmlns:a16="http://schemas.microsoft.com/office/drawing/2014/main" id="{19E9F9A3-3A7C-4D60-83CF-B5632F469E31}"/>
              </a:ext>
            </a:extLst>
          </p:cNvPr>
          <p:cNvSpPr txBox="1">
            <a:spLocks/>
          </p:cNvSpPr>
          <p:nvPr/>
        </p:nvSpPr>
        <p:spPr>
          <a:xfrm>
            <a:off x="8594728" y="2997289"/>
            <a:ext cx="1558382" cy="577613"/>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CA" sz="1100" dirty="0">
                <a:solidFill>
                  <a:srgbClr val="000000"/>
                </a:solidFill>
                <a:ea typeface="Roboto Condensed Light" panose="02000000000000000000" pitchFamily="2" charset="0"/>
              </a:rPr>
              <a:t>A customized IT operating model that reflects the functional groups and alignment of capabilities to enable value. </a:t>
            </a:r>
          </a:p>
        </p:txBody>
      </p:sp>
      <p:sp>
        <p:nvSpPr>
          <p:cNvPr id="29" name="Rectangle 28">
            <a:extLst>
              <a:ext uri="{FF2B5EF4-FFF2-40B4-BE49-F238E27FC236}">
                <a16:creationId xmlns:a16="http://schemas.microsoft.com/office/drawing/2014/main" id="{EF584645-5E2C-4554-AC9F-77DC7EE720BE}"/>
              </a:ext>
            </a:extLst>
          </p:cNvPr>
          <p:cNvSpPr/>
          <p:nvPr/>
        </p:nvSpPr>
        <p:spPr>
          <a:xfrm>
            <a:off x="552290" y="2647828"/>
            <a:ext cx="3152453" cy="1169551"/>
          </a:xfrm>
          <a:prstGeom prst="rect">
            <a:avLst/>
          </a:prstGeom>
        </p:spPr>
        <p:txBody>
          <a:bodyPr wrap="square">
            <a:spAutoFit/>
          </a:bodyPr>
          <a:lstStyle/>
          <a:p>
            <a:pPr defTabSz="554437"/>
            <a:r>
              <a:rPr lang="en-US" sz="1400" dirty="0">
                <a:solidFill>
                  <a:srgbClr val="FFFFFF"/>
                </a:solidFill>
                <a:latin typeface="Montserrat" panose="00000500000000000000" pitchFamily="2" charset="0"/>
              </a:rPr>
              <a:t>A single source that communicates how IT enables value for the organization. Some of the core artifacts in this communication deck are:  </a:t>
            </a:r>
            <a:endParaRPr lang="en-CA" sz="1400" dirty="0">
              <a:solidFill>
                <a:srgbClr val="FFFFFF"/>
              </a:solidFill>
              <a:latin typeface="Montserrat" panose="00000500000000000000" pitchFamily="2" charset="0"/>
            </a:endParaRPr>
          </a:p>
        </p:txBody>
      </p:sp>
      <p:pic>
        <p:nvPicPr>
          <p:cNvPr id="30" name="Picture 29">
            <a:extLst>
              <a:ext uri="{FF2B5EF4-FFF2-40B4-BE49-F238E27FC236}">
                <a16:creationId xmlns:a16="http://schemas.microsoft.com/office/drawing/2014/main" id="{3030017B-7D60-48A7-95E8-B8132DA2DE7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16999" y="1234303"/>
            <a:ext cx="634917" cy="634917"/>
          </a:xfrm>
          <a:prstGeom prst="rect">
            <a:avLst/>
          </a:prstGeom>
        </p:spPr>
      </p:pic>
      <p:sp>
        <p:nvSpPr>
          <p:cNvPr id="31" name="TextBox 30">
            <a:extLst>
              <a:ext uri="{FF2B5EF4-FFF2-40B4-BE49-F238E27FC236}">
                <a16:creationId xmlns:a16="http://schemas.microsoft.com/office/drawing/2014/main" id="{5891C79E-7977-4273-B86A-623CEC9EC3AC}"/>
              </a:ext>
            </a:extLst>
          </p:cNvPr>
          <p:cNvSpPr txBox="1"/>
          <p:nvPr/>
        </p:nvSpPr>
        <p:spPr>
          <a:xfrm>
            <a:off x="542903" y="1852842"/>
            <a:ext cx="2865875" cy="830997"/>
          </a:xfrm>
          <a:prstGeom prst="rect">
            <a:avLst/>
          </a:prstGeom>
        </p:spPr>
        <p:txBody>
          <a:bodyPr vert="horz" wrap="square" lIns="0" tIns="0" rIns="0" bIns="0" rtlCol="0">
            <a:spAutoFit/>
          </a:bodyPr>
          <a:lstStyle/>
          <a:p>
            <a:pPr marL="289917" marR="242951" lvl="1" algn="ctr" defTabSz="554437">
              <a:spcBef>
                <a:spcPts val="55"/>
              </a:spcBef>
            </a:pPr>
            <a:r>
              <a:rPr lang="en-US" sz="1800" b="1" spc="-30" dirty="0">
                <a:solidFill>
                  <a:srgbClr val="FFFFFF"/>
                </a:solidFill>
                <a:latin typeface="Montserrat" pitchFamily="2" charset="77"/>
                <a:cs typeface="Arial Narrow"/>
              </a:rPr>
              <a:t>Operating Model Visualization &amp; Communication </a:t>
            </a:r>
          </a:p>
        </p:txBody>
      </p:sp>
      <p:pic>
        <p:nvPicPr>
          <p:cNvPr id="5" name="Picture 4">
            <a:extLst>
              <a:ext uri="{FF2B5EF4-FFF2-40B4-BE49-F238E27FC236}">
                <a16:creationId xmlns:a16="http://schemas.microsoft.com/office/drawing/2014/main" id="{FDCE4433-D4CD-E06B-F1E8-EE3409CDE7E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125637" y="4360956"/>
            <a:ext cx="634917" cy="634917"/>
          </a:xfrm>
          <a:prstGeom prst="rect">
            <a:avLst/>
          </a:prstGeom>
        </p:spPr>
      </p:pic>
      <p:pic>
        <p:nvPicPr>
          <p:cNvPr id="6" name="Picture 5">
            <a:extLst>
              <a:ext uri="{FF2B5EF4-FFF2-40B4-BE49-F238E27FC236}">
                <a16:creationId xmlns:a16="http://schemas.microsoft.com/office/drawing/2014/main" id="{46AEB974-F764-0B5F-955D-F16BF5EB7CB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056460" y="1856836"/>
            <a:ext cx="634917" cy="634917"/>
          </a:xfrm>
          <a:prstGeom prst="rect">
            <a:avLst/>
          </a:prstGeom>
        </p:spPr>
      </p:pic>
      <p:pic>
        <p:nvPicPr>
          <p:cNvPr id="16" name="Picture 15">
            <a:extLst>
              <a:ext uri="{FF2B5EF4-FFF2-40B4-BE49-F238E27FC236}">
                <a16:creationId xmlns:a16="http://schemas.microsoft.com/office/drawing/2014/main" id="{400F5C61-2698-8C77-DF1E-F865F7490EB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47058" y="4853322"/>
            <a:ext cx="2344871" cy="1284240"/>
          </a:xfrm>
          <a:prstGeom prst="rect">
            <a:avLst/>
          </a:prstGeom>
        </p:spPr>
      </p:pic>
      <p:pic>
        <p:nvPicPr>
          <p:cNvPr id="11" name="Picture 10">
            <a:extLst>
              <a:ext uri="{FF2B5EF4-FFF2-40B4-BE49-F238E27FC236}">
                <a16:creationId xmlns:a16="http://schemas.microsoft.com/office/drawing/2014/main" id="{4B4803CA-EDBB-3AEA-06D0-1B45EC9845F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08565" y="4360956"/>
            <a:ext cx="2311335" cy="1284240"/>
          </a:xfrm>
          <a:prstGeom prst="rect">
            <a:avLst/>
          </a:prstGeom>
        </p:spPr>
      </p:pic>
      <p:pic>
        <p:nvPicPr>
          <p:cNvPr id="25" name="Picture 24">
            <a:extLst>
              <a:ext uri="{FF2B5EF4-FFF2-40B4-BE49-F238E27FC236}">
                <a16:creationId xmlns:a16="http://schemas.microsoft.com/office/drawing/2014/main" id="{3271AECA-D027-74E8-BED1-CE3DCC4BD8A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929372" y="2456750"/>
            <a:ext cx="1506502" cy="828136"/>
          </a:xfrm>
          <a:prstGeom prst="rect">
            <a:avLst/>
          </a:prstGeom>
          <a:ln>
            <a:solidFill>
              <a:schemeClr val="tx1"/>
            </a:solidFill>
          </a:ln>
        </p:spPr>
      </p:pic>
      <p:pic>
        <p:nvPicPr>
          <p:cNvPr id="21" name="Picture 20">
            <a:extLst>
              <a:ext uri="{FF2B5EF4-FFF2-40B4-BE49-F238E27FC236}">
                <a16:creationId xmlns:a16="http://schemas.microsoft.com/office/drawing/2014/main" id="{E161D31B-12C2-5CDF-8DF6-082B3A2C143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99472" y="2020519"/>
            <a:ext cx="1506503" cy="816719"/>
          </a:xfrm>
          <a:prstGeom prst="rect">
            <a:avLst/>
          </a:prstGeom>
          <a:ln>
            <a:solidFill>
              <a:schemeClr val="tx1"/>
            </a:solidFill>
          </a:ln>
        </p:spPr>
      </p:pic>
      <p:pic>
        <p:nvPicPr>
          <p:cNvPr id="47" name="Picture 46">
            <a:extLst>
              <a:ext uri="{FF2B5EF4-FFF2-40B4-BE49-F238E27FC236}">
                <a16:creationId xmlns:a16="http://schemas.microsoft.com/office/drawing/2014/main" id="{76E0CA73-A1A4-60AD-DE9B-C4938DCBBE3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415742" y="4804159"/>
            <a:ext cx="1469715" cy="816719"/>
          </a:xfrm>
          <a:prstGeom prst="rect">
            <a:avLst/>
          </a:prstGeom>
          <a:ln>
            <a:solidFill>
              <a:schemeClr val="tx1"/>
            </a:solidFill>
          </a:ln>
        </p:spPr>
      </p:pic>
      <p:pic>
        <p:nvPicPr>
          <p:cNvPr id="49" name="Picture 48">
            <a:extLst>
              <a:ext uri="{FF2B5EF4-FFF2-40B4-BE49-F238E27FC236}">
                <a16:creationId xmlns:a16="http://schemas.microsoft.com/office/drawing/2014/main" id="{72BF1487-A974-6EE2-68B5-541E2AD4F0F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388291" y="2137768"/>
            <a:ext cx="1524615" cy="864587"/>
          </a:xfrm>
          <a:prstGeom prst="rect">
            <a:avLst/>
          </a:prstGeom>
          <a:ln>
            <a:solidFill>
              <a:schemeClr val="tx1"/>
            </a:solidFill>
          </a:ln>
        </p:spPr>
      </p:pic>
      <p:sp>
        <p:nvSpPr>
          <p:cNvPr id="50" name="TextBox 49">
            <a:extLst>
              <a:ext uri="{FF2B5EF4-FFF2-40B4-BE49-F238E27FC236}">
                <a16:creationId xmlns:a16="http://schemas.microsoft.com/office/drawing/2014/main" id="{94644185-1CD7-B978-E454-C4E95E411846}"/>
              </a:ext>
            </a:extLst>
          </p:cNvPr>
          <p:cNvSpPr txBox="1"/>
          <p:nvPr/>
        </p:nvSpPr>
        <p:spPr>
          <a:xfrm>
            <a:off x="4669415" y="5189991"/>
            <a:ext cx="2110289" cy="430887"/>
          </a:xfrm>
          <a:prstGeom prst="rect">
            <a:avLst/>
          </a:prstGeom>
        </p:spPr>
        <p:txBody>
          <a:bodyPr vert="horz" wrap="square" lIns="0" tIns="0" rIns="0" bIns="0" rtlCol="0">
            <a:spAutoFit/>
          </a:bodyPr>
          <a:lstStyle/>
          <a:p>
            <a:pPr marL="289917" marR="242951" lvl="1" algn="ctr" defTabSz="554437">
              <a:spcBef>
                <a:spcPts val="55"/>
              </a:spcBef>
            </a:pPr>
            <a:r>
              <a:rPr lang="en-US" sz="1400" spc="-30" dirty="0">
                <a:solidFill>
                  <a:srgbClr val="2576B7"/>
                </a:solidFill>
                <a:latin typeface="Montserrat" pitchFamily="2" charset="77"/>
              </a:rPr>
              <a:t>Functional Overview</a:t>
            </a:r>
          </a:p>
        </p:txBody>
      </p:sp>
      <p:sp>
        <p:nvSpPr>
          <p:cNvPr id="51" name="Text Placeholder 7">
            <a:extLst>
              <a:ext uri="{FF2B5EF4-FFF2-40B4-BE49-F238E27FC236}">
                <a16:creationId xmlns:a16="http://schemas.microsoft.com/office/drawing/2014/main" id="{8010F9E6-A0B0-D9F4-C90E-3D8A1FAB1B54}"/>
              </a:ext>
            </a:extLst>
          </p:cNvPr>
          <p:cNvSpPr txBox="1">
            <a:spLocks/>
          </p:cNvSpPr>
          <p:nvPr/>
        </p:nvSpPr>
        <p:spPr>
          <a:xfrm>
            <a:off x="4978500" y="5675801"/>
            <a:ext cx="1492116" cy="702602"/>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CA" sz="1100" dirty="0">
                <a:solidFill>
                  <a:srgbClr val="000000"/>
                </a:solidFill>
                <a:ea typeface="Roboto Condensed Light" panose="02000000000000000000" pitchFamily="2" charset="0"/>
              </a:rPr>
              <a:t>Defines how each function delivers value to the organization, measures that value, and engages with stakeholders. </a:t>
            </a:r>
          </a:p>
        </p:txBody>
      </p:sp>
      <p:pic>
        <p:nvPicPr>
          <p:cNvPr id="52" name="Picture 51">
            <a:extLst>
              <a:ext uri="{FF2B5EF4-FFF2-40B4-BE49-F238E27FC236}">
                <a16:creationId xmlns:a16="http://schemas.microsoft.com/office/drawing/2014/main" id="{A5D23D47-1E3B-E28C-F032-865BDADA8B2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07100" y="4530587"/>
            <a:ext cx="634917" cy="634917"/>
          </a:xfrm>
          <a:prstGeom prst="rect">
            <a:avLst/>
          </a:prstGeom>
        </p:spPr>
      </p:pic>
      <p:pic>
        <p:nvPicPr>
          <p:cNvPr id="53" name="Picture 52">
            <a:extLst>
              <a:ext uri="{FF2B5EF4-FFF2-40B4-BE49-F238E27FC236}">
                <a16:creationId xmlns:a16="http://schemas.microsoft.com/office/drawing/2014/main" id="{8211BAC9-8498-4E05-63FA-FCF8ED24FF46}"/>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608725" y="4688088"/>
            <a:ext cx="1506502" cy="805182"/>
          </a:xfrm>
          <a:prstGeom prst="rect">
            <a:avLst/>
          </a:prstGeom>
          <a:ln>
            <a:solidFill>
              <a:schemeClr val="tx1"/>
            </a:solidFill>
          </a:ln>
        </p:spPr>
      </p:pic>
    </p:spTree>
    <p:extLst>
      <p:ext uri="{BB962C8B-B14F-4D97-AF65-F5344CB8AC3E}">
        <p14:creationId xmlns:p14="http://schemas.microsoft.com/office/powerpoint/2010/main" val="12541921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37620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D383AB38-FA35-4D14-B357-1289235E2CF2}"/>
              </a:ext>
            </a:extLst>
          </p:cNvPr>
          <p:cNvSpPr/>
          <p:nvPr>
            <p:custDataLst>
              <p:tags r:id="rId1"/>
            </p:custDataLst>
          </p:nvPr>
        </p:nvSpPr>
        <p:spPr>
          <a:xfrm>
            <a:off x="9162761" y="1"/>
            <a:ext cx="3030827" cy="6857999"/>
          </a:xfrm>
          <a:prstGeom prst="rect">
            <a:avLst/>
          </a:prstGeom>
          <a:gradFill>
            <a:gsLst>
              <a:gs pos="0">
                <a:schemeClr val="accent1">
                  <a:lumMod val="60000"/>
                  <a:lumOff val="40000"/>
                </a:schemeClr>
              </a:gs>
              <a:gs pos="89000">
                <a:srgbClr val="2576B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37"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1E5E92"/>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C97A6139-8636-49C9-AC94-29F3DD54AD18}"/>
              </a:ext>
            </a:extLst>
          </p:cNvPr>
          <p:cNvSpPr txBox="1">
            <a:spLocks/>
          </p:cNvSpPr>
          <p:nvPr>
            <p:custDataLst>
              <p:tags r:id="rId2"/>
            </p:custDataLst>
          </p:nvPr>
        </p:nvSpPr>
        <p:spPr>
          <a:xfrm>
            <a:off x="9649144" y="6453854"/>
            <a:ext cx="2240414" cy="121252"/>
          </a:xfrm>
          <a:prstGeom prst="rect">
            <a:avLst/>
          </a:prstGeom>
        </p:spPr>
        <p:txBody>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marL="7700" algn="r" defTabSz="914400">
              <a:spcBef>
                <a:spcPts val="161"/>
              </a:spcBef>
              <a:tabLst>
                <a:tab pos="1309472" algn="l"/>
              </a:tabLst>
              <a:defRPr/>
            </a:pPr>
            <a:r>
              <a:rPr lang="en-CA" sz="788" spc="-18" dirty="0">
                <a:solidFill>
                  <a:srgbClr val="FFFFFF"/>
                </a:solidFill>
                <a:latin typeface="Exo" pitchFamily="2" charset="77"/>
                <a:cs typeface="Arial"/>
              </a:rPr>
              <a:t>Info-</a:t>
            </a:r>
            <a:r>
              <a:rPr lang="en-CA" sz="788" spc="-103" dirty="0">
                <a:solidFill>
                  <a:srgbClr val="FFFFFF"/>
                </a:solidFill>
                <a:latin typeface="Exo" pitchFamily="2" charset="77"/>
                <a:cs typeface="Arial"/>
              </a:rPr>
              <a:t>T</a:t>
            </a:r>
            <a:r>
              <a:rPr lang="en-CA" sz="788" spc="-15" dirty="0">
                <a:solidFill>
                  <a:srgbClr val="FFFFFF"/>
                </a:solidFill>
                <a:latin typeface="Exo" pitchFamily="2" charset="77"/>
                <a:cs typeface="Arial"/>
              </a:rPr>
              <a:t>ec</a:t>
            </a:r>
            <a:r>
              <a:rPr lang="en-CA" sz="788" spc="6" dirty="0">
                <a:solidFill>
                  <a:srgbClr val="FFFFFF"/>
                </a:solidFill>
                <a:latin typeface="Exo" pitchFamily="2" charset="77"/>
                <a:cs typeface="Arial"/>
              </a:rPr>
              <a:t>h</a:t>
            </a:r>
            <a:r>
              <a:rPr lang="en-CA" sz="788" spc="-39" dirty="0">
                <a:solidFill>
                  <a:srgbClr val="FFFFFF"/>
                </a:solidFill>
                <a:latin typeface="Exo" pitchFamily="2" charset="77"/>
                <a:cs typeface="Arial"/>
              </a:rPr>
              <a:t> </a:t>
            </a:r>
            <a:r>
              <a:rPr lang="en-CA" sz="788" spc="-15" dirty="0">
                <a:solidFill>
                  <a:srgbClr val="FFFFFF"/>
                </a:solidFill>
                <a:latin typeface="Exo" pitchFamily="2" charset="77"/>
                <a:cs typeface="Arial"/>
              </a:rPr>
              <a:t>Researc</a:t>
            </a:r>
            <a:r>
              <a:rPr lang="en-CA" sz="788" spc="6" dirty="0">
                <a:solidFill>
                  <a:srgbClr val="FFFFFF"/>
                </a:solidFill>
                <a:latin typeface="Exo" pitchFamily="2" charset="77"/>
                <a:cs typeface="Arial"/>
              </a:rPr>
              <a:t>h</a:t>
            </a:r>
            <a:r>
              <a:rPr lang="en-CA" sz="788" spc="-39" dirty="0">
                <a:solidFill>
                  <a:srgbClr val="FFFFFF"/>
                </a:solidFill>
                <a:latin typeface="Exo" pitchFamily="2" charset="77"/>
                <a:cs typeface="Arial"/>
              </a:rPr>
              <a:t> </a:t>
            </a:r>
            <a:r>
              <a:rPr lang="en-CA" sz="788" spc="-15" dirty="0">
                <a:solidFill>
                  <a:srgbClr val="FFFFFF"/>
                </a:solidFill>
                <a:latin typeface="Exo" pitchFamily="2" charset="77"/>
                <a:cs typeface="Arial"/>
              </a:rPr>
              <a:t>Grou</a:t>
            </a:r>
            <a:r>
              <a:rPr lang="en-CA" sz="788" spc="6" dirty="0">
                <a:solidFill>
                  <a:srgbClr val="FFFFFF"/>
                </a:solidFill>
                <a:latin typeface="Exo" pitchFamily="2" charset="77"/>
                <a:cs typeface="Arial"/>
              </a:rPr>
              <a:t>p   |   </a:t>
            </a:r>
            <a:fld id="{81D60167-4931-47E6-BA6A-407CBD079E47}" type="slidenum">
              <a:rPr sz="788" spc="6" smtClean="0">
                <a:solidFill>
                  <a:srgbClr val="FFFFFF"/>
                </a:solidFill>
                <a:latin typeface="Exo" pitchFamily="2" charset="77"/>
                <a:cs typeface="Arial" panose="020B0604020202020204" pitchFamily="34" charset="0"/>
              </a:rPr>
              <a:pPr marL="7700" algn="r" defTabSz="914400">
                <a:spcBef>
                  <a:spcPts val="161"/>
                </a:spcBef>
                <a:tabLst>
                  <a:tab pos="1309472" algn="l"/>
                </a:tabLst>
                <a:defRPr/>
              </a:pPr>
              <a:t>18</a:t>
            </a:fld>
            <a:endParaRPr sz="788" spc="6" dirty="0">
              <a:solidFill>
                <a:srgbClr val="FFFFFF"/>
              </a:solidFill>
              <a:latin typeface="Exo" pitchFamily="2" charset="77"/>
              <a:cs typeface="Arial" panose="020B0604020202020204" pitchFamily="34" charset="0"/>
            </a:endParaRPr>
          </a:p>
        </p:txBody>
      </p:sp>
      <p:sp>
        <p:nvSpPr>
          <p:cNvPr id="3" name="Title 2">
            <a:extLst>
              <a:ext uri="{FF2B5EF4-FFF2-40B4-BE49-F238E27FC236}">
                <a16:creationId xmlns:a16="http://schemas.microsoft.com/office/drawing/2014/main" id="{4A3FF544-102B-48E8-9033-F9A7D5C60557}"/>
              </a:ext>
            </a:extLst>
          </p:cNvPr>
          <p:cNvSpPr txBox="1">
            <a:spLocks/>
          </p:cNvSpPr>
          <p:nvPr>
            <p:custDataLst>
              <p:tags r:id="rId3"/>
            </p:custDataLst>
          </p:nvPr>
        </p:nvSpPr>
        <p:spPr>
          <a:xfrm>
            <a:off x="354855" y="530399"/>
            <a:ext cx="6674475" cy="1130041"/>
          </a:xfrm>
          <a:prstGeom prst="rect">
            <a:avLst/>
          </a:prstGeom>
        </p:spPr>
        <p:txBody>
          <a:bodyPr/>
          <a:lstStyle>
            <a:lvl1pPr algn="l" defTabSz="914400" rtl="0" eaLnBrk="1" latinLnBrk="0" hangingPunct="1">
              <a:lnSpc>
                <a:spcPct val="90000"/>
              </a:lnSpc>
              <a:spcBef>
                <a:spcPct val="0"/>
              </a:spcBef>
              <a:buNone/>
              <a:defRPr sz="4000" b="0" i="0" kern="1200">
                <a:solidFill>
                  <a:srgbClr val="717171"/>
                </a:solidFill>
                <a:latin typeface="Montserrat SemiBold" pitchFamily="2" charset="77"/>
                <a:ea typeface="+mj-ea"/>
                <a:cs typeface="Arial" panose="020B0604020202020204" pitchFamily="34" charset="0"/>
              </a:defRPr>
            </a:lvl1pPr>
          </a:lstStyle>
          <a:p>
            <a:r>
              <a:rPr lang="en-US" dirty="0"/>
              <a:t>Guided Implementation</a:t>
            </a:r>
            <a:endParaRPr lang="en-CA" dirty="0"/>
          </a:p>
        </p:txBody>
      </p:sp>
      <p:sp>
        <p:nvSpPr>
          <p:cNvPr id="4" name="Text Placeholder 3">
            <a:extLst>
              <a:ext uri="{FF2B5EF4-FFF2-40B4-BE49-F238E27FC236}">
                <a16:creationId xmlns:a16="http://schemas.microsoft.com/office/drawing/2014/main" id="{F73541B2-A2ED-44E7-838B-967AFBDA9C3D}"/>
              </a:ext>
            </a:extLst>
          </p:cNvPr>
          <p:cNvSpPr txBox="1">
            <a:spLocks/>
          </p:cNvSpPr>
          <p:nvPr>
            <p:custDataLst>
              <p:tags r:id="rId4"/>
            </p:custDataLst>
          </p:nvPr>
        </p:nvSpPr>
        <p:spPr>
          <a:xfrm>
            <a:off x="354854" y="1230096"/>
            <a:ext cx="7461054" cy="66997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latin typeface="Montserrat Medium" pitchFamily="2" charset="77"/>
              </a:rPr>
              <a:t>What does a typical GI </a:t>
            </a:r>
            <a:r>
              <a:rPr lang="en-US" sz="2000" dirty="0">
                <a:solidFill>
                  <a:srgbClr val="4A4A4A"/>
                </a:solidFill>
                <a:latin typeface="Montserrat Medium" pitchFamily="2" charset="77"/>
              </a:rPr>
              <a:t>on</a:t>
            </a:r>
            <a:r>
              <a:rPr lang="en-US" sz="2000" dirty="0">
                <a:latin typeface="Montserrat Medium" pitchFamily="2" charset="77"/>
              </a:rPr>
              <a:t> this topic look like?</a:t>
            </a:r>
            <a:endParaRPr lang="en-CA" sz="2000" dirty="0">
              <a:latin typeface="Montserrat Medium" pitchFamily="2" charset="77"/>
            </a:endParaRPr>
          </a:p>
        </p:txBody>
      </p:sp>
      <p:pic>
        <p:nvPicPr>
          <p:cNvPr id="5" name="Picture 4">
            <a:extLst>
              <a:ext uri="{FF2B5EF4-FFF2-40B4-BE49-F238E27FC236}">
                <a16:creationId xmlns:a16="http://schemas.microsoft.com/office/drawing/2014/main" id="{366A3DAB-D053-472C-9609-F2792872845E}"/>
              </a:ext>
            </a:extLst>
          </p:cNvPr>
          <p:cNvPicPr>
            <a:picLocks noChangeAspect="1"/>
          </p:cNvPicPr>
          <p:nvPr>
            <p:custDataLst>
              <p:tags r:id="rId5"/>
            </p:custDataLst>
          </p:nvPr>
        </p:nvPicPr>
        <p:blipFill>
          <a:blip r:embed="rId24">
            <a:extLst>
              <a:ext uri="{28A0092B-C50C-407E-A947-70E740481C1C}">
                <a14:useLocalDpi xmlns:a14="http://schemas.microsoft.com/office/drawing/2010/main" val="0"/>
              </a:ext>
            </a:extLst>
          </a:blip>
          <a:srcRect/>
          <a:stretch/>
        </p:blipFill>
        <p:spPr>
          <a:xfrm>
            <a:off x="262862" y="3268453"/>
            <a:ext cx="514895" cy="520953"/>
          </a:xfrm>
          <a:prstGeom prst="rect">
            <a:avLst/>
          </a:prstGeom>
        </p:spPr>
      </p:pic>
      <p:graphicFrame>
        <p:nvGraphicFramePr>
          <p:cNvPr id="7" name="Diagram 6">
            <a:extLst>
              <a:ext uri="{FF2B5EF4-FFF2-40B4-BE49-F238E27FC236}">
                <a16:creationId xmlns:a16="http://schemas.microsoft.com/office/drawing/2014/main" id="{B8CCC49A-D6A3-43EE-9C49-CA6B950D6A07}"/>
              </a:ext>
            </a:extLst>
          </p:cNvPr>
          <p:cNvGraphicFramePr/>
          <p:nvPr>
            <p:custDataLst>
              <p:tags r:id="rId6"/>
            </p:custDataLst>
            <p:extLst>
              <p:ext uri="{D42A27DB-BD31-4B8C-83A1-F6EECF244321}">
                <p14:modId xmlns:p14="http://schemas.microsoft.com/office/powerpoint/2010/main" val="848237442"/>
              </p:ext>
            </p:extLst>
          </p:nvPr>
        </p:nvGraphicFramePr>
        <p:xfrm>
          <a:off x="309838" y="2092161"/>
          <a:ext cx="8646551" cy="1016192"/>
        </p:xfrm>
        <a:graphic>
          <a:graphicData uri="http://schemas.openxmlformats.org/drawingml/2006/diagram">
            <dgm:relIds xmlns:dgm="http://schemas.openxmlformats.org/drawingml/2006/diagram" xmlns:r="http://schemas.openxmlformats.org/officeDocument/2006/relationships" r:dm="rId25" r:lo="rId26" r:qs="rId27" r:cs="rId28"/>
          </a:graphicData>
        </a:graphic>
      </p:graphicFrame>
      <p:sp>
        <p:nvSpPr>
          <p:cNvPr id="8" name="Rectangle 7">
            <a:extLst>
              <a:ext uri="{FF2B5EF4-FFF2-40B4-BE49-F238E27FC236}">
                <a16:creationId xmlns:a16="http://schemas.microsoft.com/office/drawing/2014/main" id="{876C24BD-7B6E-4AFE-84D3-78440DEC4C54}"/>
              </a:ext>
            </a:extLst>
          </p:cNvPr>
          <p:cNvSpPr/>
          <p:nvPr>
            <p:custDataLst>
              <p:tags r:id="rId7"/>
            </p:custDataLst>
          </p:nvPr>
        </p:nvSpPr>
        <p:spPr>
          <a:xfrm>
            <a:off x="745785" y="3315409"/>
            <a:ext cx="1256805" cy="1169551"/>
          </a:xfrm>
          <a:prstGeom prst="rect">
            <a:avLst/>
          </a:prstGeom>
        </p:spPr>
        <p:txBody>
          <a:bodyPr wrap="square">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Call #1:</a:t>
            </a:r>
            <a:r>
              <a:rPr kumimoji="0" lang="en-US" sz="14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 Scope the initiative and determine the drivers for the change. </a:t>
            </a:r>
          </a:p>
        </p:txBody>
      </p:sp>
      <p:pic>
        <p:nvPicPr>
          <p:cNvPr id="9" name="Picture 8">
            <a:extLst>
              <a:ext uri="{FF2B5EF4-FFF2-40B4-BE49-F238E27FC236}">
                <a16:creationId xmlns:a16="http://schemas.microsoft.com/office/drawing/2014/main" id="{C0706F1E-A435-4E93-8FC5-B8319B197A71}"/>
              </a:ext>
            </a:extLst>
          </p:cNvPr>
          <p:cNvPicPr>
            <a:picLocks noChangeAspect="1"/>
          </p:cNvPicPr>
          <p:nvPr>
            <p:custDataLst>
              <p:tags r:id="rId8"/>
            </p:custDataLst>
          </p:nvPr>
        </p:nvPicPr>
        <p:blipFill>
          <a:blip r:embed="rId24">
            <a:extLst>
              <a:ext uri="{28A0092B-C50C-407E-A947-70E740481C1C}">
                <a14:useLocalDpi xmlns:a14="http://schemas.microsoft.com/office/drawing/2010/main" val="0"/>
              </a:ext>
            </a:extLst>
          </a:blip>
          <a:srcRect/>
          <a:stretch/>
        </p:blipFill>
        <p:spPr>
          <a:xfrm>
            <a:off x="2216451" y="3253484"/>
            <a:ext cx="514895" cy="520953"/>
          </a:xfrm>
          <a:prstGeom prst="rect">
            <a:avLst/>
          </a:prstGeom>
        </p:spPr>
      </p:pic>
      <p:sp>
        <p:nvSpPr>
          <p:cNvPr id="10" name="Rectangle 9">
            <a:extLst>
              <a:ext uri="{FF2B5EF4-FFF2-40B4-BE49-F238E27FC236}">
                <a16:creationId xmlns:a16="http://schemas.microsoft.com/office/drawing/2014/main" id="{0A3D6A72-FBE2-44C3-BB5A-FF3B8AE94F0A}"/>
              </a:ext>
            </a:extLst>
          </p:cNvPr>
          <p:cNvSpPr/>
          <p:nvPr>
            <p:custDataLst>
              <p:tags r:id="rId9"/>
            </p:custDataLst>
          </p:nvPr>
        </p:nvSpPr>
        <p:spPr>
          <a:xfrm>
            <a:off x="2699374" y="3300440"/>
            <a:ext cx="1157181" cy="1600438"/>
          </a:xfrm>
          <a:prstGeom prst="rect">
            <a:avLst/>
          </a:prstGeom>
        </p:spPr>
        <p:txBody>
          <a:bodyPr wrap="square">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Call #2:</a:t>
            </a:r>
            <a:r>
              <a:rPr kumimoji="0" lang="en-US" sz="14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 Create the vision statement and implications of the organizational context.</a:t>
            </a:r>
          </a:p>
        </p:txBody>
      </p:sp>
      <p:sp>
        <p:nvSpPr>
          <p:cNvPr id="11" name="Rectangle 10">
            <a:extLst>
              <a:ext uri="{FF2B5EF4-FFF2-40B4-BE49-F238E27FC236}">
                <a16:creationId xmlns:a16="http://schemas.microsoft.com/office/drawing/2014/main" id="{821F6F67-AB2F-4087-9A7A-78D6B956A59F}"/>
              </a:ext>
            </a:extLst>
          </p:cNvPr>
          <p:cNvSpPr/>
          <p:nvPr>
            <p:custDataLst>
              <p:tags r:id="rId10"/>
            </p:custDataLst>
          </p:nvPr>
        </p:nvSpPr>
        <p:spPr>
          <a:xfrm>
            <a:off x="2699374" y="4951244"/>
            <a:ext cx="1118097" cy="954107"/>
          </a:xfrm>
          <a:prstGeom prst="rect">
            <a:avLst/>
          </a:prstGeom>
        </p:spPr>
        <p:txBody>
          <a:bodyPr wrap="square">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Call #3:</a:t>
            </a:r>
            <a:r>
              <a:rPr kumimoji="0" lang="en-US" sz="14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 Establish unique design principles. </a:t>
            </a:r>
            <a:endParaRPr kumimoji="0" lang="en-CA" sz="14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endParaRPr>
          </a:p>
        </p:txBody>
      </p:sp>
      <p:cxnSp>
        <p:nvCxnSpPr>
          <p:cNvPr id="12" name="Straight Connector 11">
            <a:extLst>
              <a:ext uri="{FF2B5EF4-FFF2-40B4-BE49-F238E27FC236}">
                <a16:creationId xmlns:a16="http://schemas.microsoft.com/office/drawing/2014/main" id="{8BC4D908-63E3-4DF4-BF38-40DDD2D98765}"/>
              </a:ext>
            </a:extLst>
          </p:cNvPr>
          <p:cNvCxnSpPr>
            <a:cxnSpLocks/>
            <a:stCxn id="9" idx="2"/>
          </p:cNvCxnSpPr>
          <p:nvPr>
            <p:custDataLst>
              <p:tags r:id="rId11"/>
            </p:custDataLst>
          </p:nvPr>
        </p:nvCxnSpPr>
        <p:spPr>
          <a:xfrm flipH="1">
            <a:off x="2465987" y="3774437"/>
            <a:ext cx="7912" cy="1165366"/>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9D994C6C-B107-4965-8D1C-052FDFE2543D}"/>
              </a:ext>
            </a:extLst>
          </p:cNvPr>
          <p:cNvPicPr>
            <a:picLocks noChangeAspect="1"/>
          </p:cNvPicPr>
          <p:nvPr>
            <p:custDataLst>
              <p:tags r:id="rId12"/>
            </p:custDataLst>
          </p:nvPr>
        </p:nvPicPr>
        <p:blipFill>
          <a:blip r:embed="rId24">
            <a:extLst>
              <a:ext uri="{28A0092B-C50C-407E-A947-70E740481C1C}">
                <a14:useLocalDpi xmlns:a14="http://schemas.microsoft.com/office/drawing/2010/main" val="0"/>
              </a:ext>
            </a:extLst>
          </a:blip>
          <a:srcRect/>
          <a:stretch/>
        </p:blipFill>
        <p:spPr>
          <a:xfrm>
            <a:off x="2181450" y="4944309"/>
            <a:ext cx="514895" cy="520953"/>
          </a:xfrm>
          <a:prstGeom prst="rect">
            <a:avLst/>
          </a:prstGeom>
        </p:spPr>
      </p:pic>
      <p:pic>
        <p:nvPicPr>
          <p:cNvPr id="14" name="Picture 13">
            <a:extLst>
              <a:ext uri="{FF2B5EF4-FFF2-40B4-BE49-F238E27FC236}">
                <a16:creationId xmlns:a16="http://schemas.microsoft.com/office/drawing/2014/main" id="{F3EADD81-E9B1-4D37-B4F5-B9C527649DDC}"/>
              </a:ext>
            </a:extLst>
          </p:cNvPr>
          <p:cNvPicPr>
            <a:picLocks noChangeAspect="1"/>
          </p:cNvPicPr>
          <p:nvPr>
            <p:custDataLst>
              <p:tags r:id="rId13"/>
            </p:custDataLst>
          </p:nvPr>
        </p:nvPicPr>
        <p:blipFill>
          <a:blip r:embed="rId24">
            <a:extLst>
              <a:ext uri="{28A0092B-C50C-407E-A947-70E740481C1C}">
                <a14:useLocalDpi xmlns:a14="http://schemas.microsoft.com/office/drawing/2010/main" val="0"/>
              </a:ext>
            </a:extLst>
          </a:blip>
          <a:srcRect/>
          <a:stretch/>
        </p:blipFill>
        <p:spPr>
          <a:xfrm>
            <a:off x="4176511" y="3228321"/>
            <a:ext cx="514895" cy="520953"/>
          </a:xfrm>
          <a:prstGeom prst="rect">
            <a:avLst/>
          </a:prstGeom>
        </p:spPr>
      </p:pic>
      <p:sp>
        <p:nvSpPr>
          <p:cNvPr id="15" name="Rectangle 14">
            <a:extLst>
              <a:ext uri="{FF2B5EF4-FFF2-40B4-BE49-F238E27FC236}">
                <a16:creationId xmlns:a16="http://schemas.microsoft.com/office/drawing/2014/main" id="{F995F532-DAD3-413C-BF05-3C3734A69655}"/>
              </a:ext>
            </a:extLst>
          </p:cNvPr>
          <p:cNvSpPr/>
          <p:nvPr>
            <p:custDataLst>
              <p:tags r:id="rId14"/>
            </p:custDataLst>
          </p:nvPr>
        </p:nvSpPr>
        <p:spPr>
          <a:xfrm>
            <a:off x="4671346" y="3300440"/>
            <a:ext cx="1351485" cy="1169551"/>
          </a:xfrm>
          <a:prstGeom prst="rect">
            <a:avLst/>
          </a:prstGeom>
        </p:spPr>
        <p:txBody>
          <a:bodyPr wrap="square">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Call #4:</a:t>
            </a:r>
            <a:r>
              <a:rPr kumimoji="0" lang="en-US" sz="14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 </a:t>
            </a:r>
            <a:r>
              <a:rPr kumimoji="0" lang="en-CA" sz="14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Select and customize the IT operating model.</a:t>
            </a:r>
          </a:p>
          <a:p>
            <a:pPr marL="0" marR="0" lvl="0" indent="0" algn="l" defTabSz="55443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endParaRPr>
          </a:p>
        </p:txBody>
      </p:sp>
      <p:pic>
        <p:nvPicPr>
          <p:cNvPr id="19" name="Picture 18">
            <a:extLst>
              <a:ext uri="{FF2B5EF4-FFF2-40B4-BE49-F238E27FC236}">
                <a16:creationId xmlns:a16="http://schemas.microsoft.com/office/drawing/2014/main" id="{02B68E01-79DA-4B1C-AD8C-903D8F9A8CE5}"/>
              </a:ext>
            </a:extLst>
          </p:cNvPr>
          <p:cNvPicPr>
            <a:picLocks noChangeAspect="1"/>
          </p:cNvPicPr>
          <p:nvPr>
            <p:custDataLst>
              <p:tags r:id="rId15"/>
            </p:custDataLst>
          </p:nvPr>
        </p:nvPicPr>
        <p:blipFill>
          <a:blip r:embed="rId24">
            <a:extLst>
              <a:ext uri="{28A0092B-C50C-407E-A947-70E740481C1C}">
                <a14:useLocalDpi xmlns:a14="http://schemas.microsoft.com/office/drawing/2010/main" val="0"/>
              </a:ext>
            </a:extLst>
          </a:blip>
          <a:srcRect/>
          <a:stretch/>
        </p:blipFill>
        <p:spPr>
          <a:xfrm>
            <a:off x="6040377" y="3240684"/>
            <a:ext cx="514895" cy="520953"/>
          </a:xfrm>
          <a:prstGeom prst="rect">
            <a:avLst/>
          </a:prstGeom>
        </p:spPr>
      </p:pic>
      <p:sp>
        <p:nvSpPr>
          <p:cNvPr id="20" name="Rectangle 19">
            <a:extLst>
              <a:ext uri="{FF2B5EF4-FFF2-40B4-BE49-F238E27FC236}">
                <a16:creationId xmlns:a16="http://schemas.microsoft.com/office/drawing/2014/main" id="{0D51DD75-BDD9-416B-996F-FBF3F604DDBE}"/>
              </a:ext>
            </a:extLst>
          </p:cNvPr>
          <p:cNvSpPr/>
          <p:nvPr>
            <p:custDataLst>
              <p:tags r:id="rId16"/>
            </p:custDataLst>
          </p:nvPr>
        </p:nvSpPr>
        <p:spPr>
          <a:xfrm>
            <a:off x="6523300" y="3287640"/>
            <a:ext cx="1256805" cy="1384995"/>
          </a:xfrm>
          <a:prstGeom prst="rect">
            <a:avLst/>
          </a:prstGeom>
        </p:spPr>
        <p:txBody>
          <a:bodyPr wrap="square">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Call #5:</a:t>
            </a:r>
            <a:r>
              <a:rPr kumimoji="0" lang="en-US" sz="14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 </a:t>
            </a:r>
            <a:r>
              <a:rPr kumimoji="0" lang="en-CA" sz="14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Visualize the functional areas of the model. </a:t>
            </a:r>
          </a:p>
          <a:p>
            <a:pPr marL="0" marR="0" lvl="0" indent="0" algn="l" defTabSz="55443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endParaRPr>
          </a:p>
        </p:txBody>
      </p:sp>
      <p:sp>
        <p:nvSpPr>
          <p:cNvPr id="21" name="Rectangle 20">
            <a:extLst>
              <a:ext uri="{FF2B5EF4-FFF2-40B4-BE49-F238E27FC236}">
                <a16:creationId xmlns:a16="http://schemas.microsoft.com/office/drawing/2014/main" id="{0D40DC66-C24E-4113-9799-023CEE0F10C5}"/>
              </a:ext>
            </a:extLst>
          </p:cNvPr>
          <p:cNvSpPr/>
          <p:nvPr>
            <p:custDataLst>
              <p:tags r:id="rId17"/>
            </p:custDataLst>
          </p:nvPr>
        </p:nvSpPr>
        <p:spPr>
          <a:xfrm>
            <a:off x="6523300" y="4609352"/>
            <a:ext cx="1059096" cy="1384995"/>
          </a:xfrm>
          <a:prstGeom prst="rect">
            <a:avLst/>
          </a:prstGeom>
        </p:spPr>
        <p:txBody>
          <a:bodyPr wrap="square">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Call #6: </a:t>
            </a:r>
            <a:r>
              <a:rPr lang="en-US" sz="1400" dirty="0">
                <a:solidFill>
                  <a:srgbClr val="000000"/>
                </a:solidFill>
                <a:latin typeface="Roboto Condensed Light" panose="02000000000000000000" pitchFamily="2" charset="0"/>
                <a:ea typeface="Roboto Condensed Light" panose="02000000000000000000" pitchFamily="2" charset="0"/>
              </a:rPr>
              <a:t>Define the capability priorities and sourcing approach. </a:t>
            </a:r>
            <a:endParaRPr kumimoji="0" lang="en-US" sz="14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endParaRPr>
          </a:p>
        </p:txBody>
      </p:sp>
      <p:cxnSp>
        <p:nvCxnSpPr>
          <p:cNvPr id="22" name="Straight Connector 21">
            <a:extLst>
              <a:ext uri="{FF2B5EF4-FFF2-40B4-BE49-F238E27FC236}">
                <a16:creationId xmlns:a16="http://schemas.microsoft.com/office/drawing/2014/main" id="{01A375F6-4276-4357-9BBD-ECB456564305}"/>
              </a:ext>
            </a:extLst>
          </p:cNvPr>
          <p:cNvCxnSpPr>
            <a:stCxn id="19" idx="2"/>
            <a:endCxn id="23" idx="0"/>
          </p:cNvCxnSpPr>
          <p:nvPr>
            <p:custDataLst>
              <p:tags r:id="rId18"/>
            </p:custDataLst>
          </p:nvPr>
        </p:nvCxnSpPr>
        <p:spPr>
          <a:xfrm flipH="1">
            <a:off x="6289912" y="3761636"/>
            <a:ext cx="0" cy="836274"/>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C841EA5F-C7CE-4EE6-8CAB-638CE452BC69}"/>
              </a:ext>
            </a:extLst>
          </p:cNvPr>
          <p:cNvPicPr>
            <a:picLocks noChangeAspect="1"/>
          </p:cNvPicPr>
          <p:nvPr>
            <p:custDataLst>
              <p:tags r:id="rId19"/>
            </p:custDataLst>
          </p:nvPr>
        </p:nvPicPr>
        <p:blipFill>
          <a:blip r:embed="rId24">
            <a:extLst>
              <a:ext uri="{28A0092B-C50C-407E-A947-70E740481C1C}">
                <a14:useLocalDpi xmlns:a14="http://schemas.microsoft.com/office/drawing/2010/main" val="0"/>
              </a:ext>
            </a:extLst>
          </a:blip>
          <a:srcRect/>
          <a:stretch/>
        </p:blipFill>
        <p:spPr>
          <a:xfrm>
            <a:off x="6032465" y="4597911"/>
            <a:ext cx="514895" cy="520953"/>
          </a:xfrm>
          <a:prstGeom prst="rect">
            <a:avLst/>
          </a:prstGeom>
        </p:spPr>
      </p:pic>
      <p:pic>
        <p:nvPicPr>
          <p:cNvPr id="24" name="Picture 23">
            <a:extLst>
              <a:ext uri="{FF2B5EF4-FFF2-40B4-BE49-F238E27FC236}">
                <a16:creationId xmlns:a16="http://schemas.microsoft.com/office/drawing/2014/main" id="{368B60EB-C827-4EC6-A97F-5F8A688424CC}"/>
              </a:ext>
            </a:extLst>
          </p:cNvPr>
          <p:cNvPicPr>
            <a:picLocks noChangeAspect="1"/>
          </p:cNvPicPr>
          <p:nvPr>
            <p:custDataLst>
              <p:tags r:id="rId20"/>
            </p:custDataLst>
          </p:nvPr>
        </p:nvPicPr>
        <p:blipFill>
          <a:blip r:embed="rId24">
            <a:extLst>
              <a:ext uri="{28A0092B-C50C-407E-A947-70E740481C1C}">
                <a14:useLocalDpi xmlns:a14="http://schemas.microsoft.com/office/drawing/2010/main" val="0"/>
              </a:ext>
            </a:extLst>
          </a:blip>
          <a:srcRect/>
          <a:stretch/>
        </p:blipFill>
        <p:spPr>
          <a:xfrm>
            <a:off x="7447323" y="3240685"/>
            <a:ext cx="514895" cy="520953"/>
          </a:xfrm>
          <a:prstGeom prst="rect">
            <a:avLst/>
          </a:prstGeom>
        </p:spPr>
      </p:pic>
      <p:sp>
        <p:nvSpPr>
          <p:cNvPr id="25" name="Rectangle 24">
            <a:extLst>
              <a:ext uri="{FF2B5EF4-FFF2-40B4-BE49-F238E27FC236}">
                <a16:creationId xmlns:a16="http://schemas.microsoft.com/office/drawing/2014/main" id="{41B92865-F37C-4DD3-84FE-E43198CB0221}"/>
              </a:ext>
            </a:extLst>
          </p:cNvPr>
          <p:cNvSpPr/>
          <p:nvPr>
            <p:custDataLst>
              <p:tags r:id="rId21"/>
            </p:custDataLst>
          </p:nvPr>
        </p:nvSpPr>
        <p:spPr>
          <a:xfrm>
            <a:off x="7893302" y="3287640"/>
            <a:ext cx="1256805" cy="1384995"/>
          </a:xfrm>
          <a:prstGeom prst="rect">
            <a:avLst/>
          </a:prstGeom>
        </p:spPr>
        <p:txBody>
          <a:bodyPr wrap="square">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Call #</a:t>
            </a:r>
            <a:r>
              <a:rPr lang="en-US" sz="1400" b="1" dirty="0">
                <a:solidFill>
                  <a:srgbClr val="000000"/>
                </a:solidFill>
                <a:latin typeface="Roboto Condensed Light" panose="02000000000000000000" pitchFamily="2" charset="0"/>
                <a:ea typeface="Roboto Condensed Light" panose="02000000000000000000" pitchFamily="2" charset="0"/>
              </a:rPr>
              <a:t>7:</a:t>
            </a:r>
            <a:r>
              <a:rPr kumimoji="0" lang="en-US" sz="14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 Outline the summary of changes and create a next step action plan. </a:t>
            </a:r>
          </a:p>
        </p:txBody>
      </p:sp>
      <p:sp>
        <p:nvSpPr>
          <p:cNvPr id="31" name="TextBox 30">
            <a:extLst>
              <a:ext uri="{FF2B5EF4-FFF2-40B4-BE49-F238E27FC236}">
                <a16:creationId xmlns:a16="http://schemas.microsoft.com/office/drawing/2014/main" id="{3C951CA7-C56F-4944-A437-B07E96483324}"/>
              </a:ext>
            </a:extLst>
          </p:cNvPr>
          <p:cNvSpPr txBox="1"/>
          <p:nvPr>
            <p:custDataLst>
              <p:tags r:id="rId22"/>
            </p:custDataLst>
          </p:nvPr>
        </p:nvSpPr>
        <p:spPr>
          <a:xfrm>
            <a:off x="9423238" y="943806"/>
            <a:ext cx="2693370" cy="4354342"/>
          </a:xfrm>
          <a:prstGeom prst="rect">
            <a:avLst/>
          </a:prstGeom>
        </p:spPr>
        <p:txBody>
          <a:bodyPr vert="horz" wrap="square" lIns="0" tIns="6930" rIns="0" bIns="0" rtlCol="0" anchor="t">
            <a:spAutoFit/>
          </a:bodyPr>
          <a:lstStyle/>
          <a:p>
            <a:pPr marL="7620" marR="242570" lvl="0" indent="0" algn="l" defTabSz="554437" rtl="0" eaLnBrk="1" fontAlgn="auto" latinLnBrk="0" hangingPunct="1">
              <a:lnSpc>
                <a:spcPct val="100000"/>
              </a:lnSpc>
              <a:spcBef>
                <a:spcPts val="55"/>
              </a:spcBef>
              <a:spcAft>
                <a:spcPts val="0"/>
              </a:spcAft>
              <a:buClrTx/>
              <a:buSzTx/>
              <a:buFontTx/>
              <a:buNone/>
              <a:tabLst/>
              <a:defRPr/>
            </a:pPr>
            <a:r>
              <a:rPr kumimoji="0" lang="en-US" sz="2000" u="none" strike="noStrike" kern="1200" cap="none" spc="-30" normalizeH="0" baseline="0" noProof="0" dirty="0">
                <a:ln>
                  <a:noFill/>
                </a:ln>
                <a:solidFill>
                  <a:srgbClr val="FFFFFF"/>
                </a:solidFill>
                <a:effectLst/>
                <a:uLnTx/>
                <a:uFillTx/>
                <a:latin typeface="Montserrat Medium" pitchFamily="2" charset="77"/>
                <a:cs typeface="Arial Narrow"/>
              </a:rPr>
              <a:t>A Guided Implementation (GI) is a series </a:t>
            </a:r>
            <a:endParaRPr lang="en-US" dirty="0"/>
          </a:p>
          <a:p>
            <a:pPr marL="7620" marR="242570" lvl="0" indent="0" algn="l" defTabSz="554437" rtl="0" eaLnBrk="1" fontAlgn="auto" latinLnBrk="0" hangingPunct="1">
              <a:lnSpc>
                <a:spcPct val="100000"/>
              </a:lnSpc>
              <a:spcBef>
                <a:spcPts val="55"/>
              </a:spcBef>
              <a:spcAft>
                <a:spcPts val="0"/>
              </a:spcAft>
              <a:buClrTx/>
              <a:buSzTx/>
              <a:buFontTx/>
              <a:buNone/>
              <a:tabLst/>
              <a:defRPr/>
            </a:pPr>
            <a:r>
              <a:rPr kumimoji="0" lang="en-US" sz="2000" u="none" strike="noStrike" kern="1200" cap="none" spc="-30" normalizeH="0" baseline="0" noProof="0" dirty="0">
                <a:ln>
                  <a:noFill/>
                </a:ln>
                <a:solidFill>
                  <a:srgbClr val="FFFFFF"/>
                </a:solidFill>
                <a:effectLst/>
                <a:uLnTx/>
                <a:uFillTx/>
                <a:latin typeface="Montserrat Medium" pitchFamily="2" charset="77"/>
                <a:cs typeface="Arial Narrow"/>
              </a:rPr>
              <a:t>of calls with an Info-Tech analyst to help implement our best practices in your organization.</a:t>
            </a:r>
            <a:endParaRPr lang="en-US" sz="2000" u="none" strike="noStrike" kern="1200" cap="none" spc="-30" normalizeH="0" baseline="0" noProof="0" dirty="0">
              <a:ln>
                <a:noFill/>
              </a:ln>
              <a:solidFill>
                <a:srgbClr val="FFFFFF"/>
              </a:solidFill>
              <a:effectLst/>
              <a:uLnTx/>
              <a:uFillTx/>
              <a:latin typeface="Montserrat Medium" pitchFamily="2" charset="77"/>
              <a:cs typeface="Arial Narrow"/>
            </a:endParaRPr>
          </a:p>
          <a:p>
            <a:pPr marL="7620" marR="242570" lvl="0" indent="0" algn="l" defTabSz="554437" rtl="0" eaLnBrk="1" fontAlgn="auto" latinLnBrk="0" hangingPunct="1">
              <a:lnSpc>
                <a:spcPct val="100000"/>
              </a:lnSpc>
              <a:spcBef>
                <a:spcPts val="55"/>
              </a:spcBef>
              <a:spcAft>
                <a:spcPts val="0"/>
              </a:spcAft>
              <a:buClrTx/>
              <a:buSzTx/>
              <a:buFontTx/>
              <a:buNone/>
              <a:tabLst/>
              <a:defRPr/>
            </a:pPr>
            <a:endParaRPr lang="en-US" sz="2000" u="none" strike="noStrike" kern="1200" cap="none" spc="-30" normalizeH="0" baseline="0" noProof="0" dirty="0">
              <a:ln>
                <a:noFill/>
              </a:ln>
              <a:solidFill>
                <a:srgbClr val="FFFFFF"/>
              </a:solidFill>
              <a:effectLst/>
              <a:uLnTx/>
              <a:uFillTx/>
              <a:latin typeface="Montserrat Medium" pitchFamily="2" charset="77"/>
              <a:cs typeface="Arial Narrow"/>
            </a:endParaRPr>
          </a:p>
          <a:p>
            <a:pPr marL="7620" marR="242570" lvl="0" indent="0" algn="l" defTabSz="554437" rtl="0" eaLnBrk="1" fontAlgn="auto" latinLnBrk="0" hangingPunct="1">
              <a:lnSpc>
                <a:spcPct val="100000"/>
              </a:lnSpc>
              <a:spcBef>
                <a:spcPts val="55"/>
              </a:spcBef>
              <a:spcAft>
                <a:spcPts val="0"/>
              </a:spcAft>
              <a:buClrTx/>
              <a:buSzTx/>
              <a:buFontTx/>
              <a:buNone/>
              <a:tabLst/>
              <a:defRPr/>
            </a:pPr>
            <a:r>
              <a:rPr kumimoji="0" lang="en-US" sz="2000" u="none" strike="noStrike" kern="1200" cap="none" spc="-30" normalizeH="0" baseline="0" noProof="0" dirty="0">
                <a:ln>
                  <a:noFill/>
                </a:ln>
                <a:solidFill>
                  <a:srgbClr val="FFFFFF"/>
                </a:solidFill>
                <a:effectLst/>
                <a:uLnTx/>
                <a:uFillTx/>
                <a:latin typeface="Montserrat Medium"/>
                <a:cs typeface="Arial Narrow"/>
              </a:rPr>
              <a:t>A typical GI is 6 to 10 calls over the course of 2 to 6 months.</a:t>
            </a:r>
            <a:endParaRPr lang="en-US" sz="2000" u="none" strike="noStrike" kern="1200" cap="none" spc="-30" normalizeH="0" baseline="0" noProof="0" dirty="0">
              <a:ln>
                <a:noFill/>
              </a:ln>
              <a:solidFill>
                <a:srgbClr val="FFFFFF"/>
              </a:solidFill>
              <a:effectLst/>
              <a:uLnTx/>
              <a:uFillTx/>
              <a:latin typeface="Montserrat Medium"/>
              <a:cs typeface="Arial Narrow"/>
            </a:endParaRPr>
          </a:p>
        </p:txBody>
      </p:sp>
    </p:spTree>
    <p:extLst>
      <p:ext uri="{BB962C8B-B14F-4D97-AF65-F5344CB8AC3E}">
        <p14:creationId xmlns:p14="http://schemas.microsoft.com/office/powerpoint/2010/main" val="2299178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7EA4694C-54A6-46F0-8E70-B717AA3158DE}"/>
              </a:ext>
            </a:extLst>
          </p:cNvPr>
          <p:cNvSpPr txBox="1">
            <a:spLocks/>
          </p:cNvSpPr>
          <p:nvPr/>
        </p:nvSpPr>
        <p:spPr>
          <a:xfrm>
            <a:off x="354855" y="147701"/>
            <a:ext cx="8622085" cy="542645"/>
          </a:xfrm>
          <a:prstGeom prst="rect">
            <a:avLst/>
          </a:prstGeom>
        </p:spPr>
        <p:txBody>
          <a:bodyPr/>
          <a:lstStyle>
            <a:lvl1pPr algn="l" defTabSz="914400" rtl="0" eaLnBrk="1" latinLnBrk="0" hangingPunct="1">
              <a:lnSpc>
                <a:spcPct val="90000"/>
              </a:lnSpc>
              <a:spcBef>
                <a:spcPct val="0"/>
              </a:spcBef>
              <a:buNone/>
              <a:defRPr sz="4000" b="0" i="0" kern="1200">
                <a:solidFill>
                  <a:srgbClr val="717171"/>
                </a:solidFill>
                <a:latin typeface="Montserrat SemiBold" pitchFamily="2" charset="77"/>
                <a:ea typeface="+mj-ea"/>
                <a:cs typeface="Arial" panose="020B0604020202020204" pitchFamily="34" charset="0"/>
              </a:defRPr>
            </a:lvl1pPr>
          </a:lstStyle>
          <a:p>
            <a:pPr defTabSz="914309"/>
            <a:r>
              <a:rPr lang="en-CA" dirty="0">
                <a:solidFill>
                  <a:srgbClr val="4A4A4A"/>
                </a:solidFill>
              </a:rPr>
              <a:t>Workshop Overview</a:t>
            </a:r>
          </a:p>
        </p:txBody>
      </p:sp>
      <p:graphicFrame>
        <p:nvGraphicFramePr>
          <p:cNvPr id="5" name="Table 2">
            <a:extLst>
              <a:ext uri="{FF2B5EF4-FFF2-40B4-BE49-F238E27FC236}">
                <a16:creationId xmlns:a16="http://schemas.microsoft.com/office/drawing/2014/main" id="{A2C116FC-287E-48F3-B2A5-369EDCD091AC}"/>
              </a:ext>
            </a:extLst>
          </p:cNvPr>
          <p:cNvGraphicFramePr>
            <a:graphicFrameLocks noGrp="1"/>
          </p:cNvGraphicFramePr>
          <p:nvPr>
            <p:extLst>
              <p:ext uri="{D42A27DB-BD31-4B8C-83A1-F6EECF244321}">
                <p14:modId xmlns:p14="http://schemas.microsoft.com/office/powerpoint/2010/main" val="1457313151"/>
              </p:ext>
            </p:extLst>
          </p:nvPr>
        </p:nvGraphicFramePr>
        <p:xfrm>
          <a:off x="214613" y="918138"/>
          <a:ext cx="11885991" cy="5505044"/>
        </p:xfrm>
        <a:graphic>
          <a:graphicData uri="http://schemas.openxmlformats.org/drawingml/2006/table">
            <a:tbl>
              <a:tblPr firstRow="1" bandRow="1">
                <a:tableStyleId>{5C22544A-7EE6-4342-B048-85BDC9FD1C3A}</a:tableStyleId>
              </a:tblPr>
              <a:tblGrid>
                <a:gridCol w="364551">
                  <a:extLst>
                    <a:ext uri="{9D8B030D-6E8A-4147-A177-3AD203B41FA5}">
                      <a16:colId xmlns:a16="http://schemas.microsoft.com/office/drawing/2014/main" val="20000"/>
                    </a:ext>
                  </a:extLst>
                </a:gridCol>
                <a:gridCol w="1554480">
                  <a:extLst>
                    <a:ext uri="{9D8B030D-6E8A-4147-A177-3AD203B41FA5}">
                      <a16:colId xmlns:a16="http://schemas.microsoft.com/office/drawing/2014/main" val="1891533974"/>
                    </a:ext>
                  </a:extLst>
                </a:gridCol>
                <a:gridCol w="2103120">
                  <a:extLst>
                    <a:ext uri="{9D8B030D-6E8A-4147-A177-3AD203B41FA5}">
                      <a16:colId xmlns:a16="http://schemas.microsoft.com/office/drawing/2014/main" val="20001"/>
                    </a:ext>
                  </a:extLst>
                </a:gridCol>
                <a:gridCol w="2103120">
                  <a:extLst>
                    <a:ext uri="{9D8B030D-6E8A-4147-A177-3AD203B41FA5}">
                      <a16:colId xmlns:a16="http://schemas.microsoft.com/office/drawing/2014/main" val="20002"/>
                    </a:ext>
                  </a:extLst>
                </a:gridCol>
                <a:gridCol w="2103120">
                  <a:extLst>
                    <a:ext uri="{9D8B030D-6E8A-4147-A177-3AD203B41FA5}">
                      <a16:colId xmlns:a16="http://schemas.microsoft.com/office/drawing/2014/main" val="20003"/>
                    </a:ext>
                  </a:extLst>
                </a:gridCol>
                <a:gridCol w="2103120">
                  <a:extLst>
                    <a:ext uri="{9D8B030D-6E8A-4147-A177-3AD203B41FA5}">
                      <a16:colId xmlns:a16="http://schemas.microsoft.com/office/drawing/2014/main" val="20004"/>
                    </a:ext>
                  </a:extLst>
                </a:gridCol>
                <a:gridCol w="1554480">
                  <a:extLst>
                    <a:ext uri="{9D8B030D-6E8A-4147-A177-3AD203B41FA5}">
                      <a16:colId xmlns:a16="http://schemas.microsoft.com/office/drawing/2014/main" val="20005"/>
                    </a:ext>
                  </a:extLst>
                </a:gridCol>
              </a:tblGrid>
              <a:tr h="360712">
                <a:tc>
                  <a:txBody>
                    <a:bodyPr/>
                    <a:lstStyle/>
                    <a:p>
                      <a:pPr algn="ctr"/>
                      <a:endParaRPr lang="en-CA" sz="1200" b="1" dirty="0">
                        <a:solidFill>
                          <a:schemeClr val="bg1"/>
                        </a:solidFill>
                        <a:latin typeface="Roboto" panose="02000000000000000000" pitchFamily="2" charset="0"/>
                        <a:ea typeface="Roboto" panose="02000000000000000000" pitchFamily="2" charset="0"/>
                      </a:endParaRPr>
                    </a:p>
                  </a:txBody>
                  <a:tcPr marL="91428" marR="91428" marT="45714" marB="45714" anchor="ctr">
                    <a:lnL w="12700" cap="flat" cmpd="sng" algn="ctr">
                      <a:no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2000" b="1" i="0" dirty="0">
                          <a:solidFill>
                            <a:schemeClr val="accent1"/>
                          </a:solidFill>
                          <a:latin typeface="Montserrat SemiBold"/>
                          <a:ea typeface="Roboto"/>
                        </a:rPr>
                        <a:t>Pre-Work </a:t>
                      </a:r>
                    </a:p>
                  </a:txBody>
                  <a:tcPr marL="91428" marR="91428" marT="45714" marB="45714"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CA" sz="2000" b="1" i="0" dirty="0">
                          <a:solidFill>
                            <a:schemeClr val="bg1"/>
                          </a:solidFill>
                          <a:latin typeface="Montserrat SemiBold"/>
                          <a:ea typeface="Roboto"/>
                        </a:rPr>
                        <a:t>Day 1</a:t>
                      </a:r>
                    </a:p>
                  </a:txBody>
                  <a:tcPr marL="91428" marR="91428" marT="45714" marB="45714" anchor="ctr">
                    <a:lnL w="3175" cap="flat" cmpd="sng" algn="ctr">
                      <a:solidFill>
                        <a:schemeClr val="bg1">
                          <a:lumMod val="75000"/>
                        </a:schemeClr>
                      </a:solid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7CAED4"/>
                    </a:solidFill>
                  </a:tcPr>
                </a:tc>
                <a:tc>
                  <a:txBody>
                    <a:bodyPr/>
                    <a:lstStyle/>
                    <a:p>
                      <a:pPr algn="ctr"/>
                      <a:r>
                        <a:rPr lang="en-CA" sz="2000" b="1" i="0" dirty="0">
                          <a:solidFill>
                            <a:schemeClr val="bg1"/>
                          </a:solidFill>
                          <a:latin typeface="Montserrat SemiBold"/>
                          <a:ea typeface="Roboto"/>
                        </a:rPr>
                        <a:t>Day 2</a:t>
                      </a:r>
                    </a:p>
                  </a:txBody>
                  <a:tcPr marL="91428" marR="91428" marT="45714" marB="45714"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5191C5"/>
                    </a:solidFill>
                  </a:tcPr>
                </a:tc>
                <a:tc>
                  <a:txBody>
                    <a:bodyPr/>
                    <a:lstStyle/>
                    <a:p>
                      <a:pPr algn="ctr"/>
                      <a:r>
                        <a:rPr lang="en-CA" sz="2000" b="1" i="0" dirty="0">
                          <a:solidFill>
                            <a:schemeClr val="bg1"/>
                          </a:solidFill>
                          <a:latin typeface="Montserrat SemiBold"/>
                          <a:ea typeface="Roboto"/>
                        </a:rPr>
                        <a:t>Day 3</a:t>
                      </a:r>
                    </a:p>
                  </a:txBody>
                  <a:tcPr marL="91428" marR="91428" marT="45714" marB="45714"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2576B7"/>
                    </a:solidFill>
                  </a:tcPr>
                </a:tc>
                <a:tc>
                  <a:txBody>
                    <a:bodyPr/>
                    <a:lstStyle/>
                    <a:p>
                      <a:pPr algn="ctr"/>
                      <a:r>
                        <a:rPr lang="en-CA" sz="2000" b="1" i="0" dirty="0">
                          <a:solidFill>
                            <a:schemeClr val="bg1"/>
                          </a:solidFill>
                          <a:latin typeface="Montserrat SemiBold"/>
                          <a:ea typeface="Roboto"/>
                        </a:rPr>
                        <a:t>Day 4</a:t>
                      </a:r>
                    </a:p>
                  </a:txBody>
                  <a:tcPr marL="91428" marR="91428" marT="45714" marB="45714"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1E5E92"/>
                    </a:solidFill>
                  </a:tcPr>
                </a:tc>
                <a:tc>
                  <a:txBody>
                    <a:bodyPr/>
                    <a:lstStyle/>
                    <a:p>
                      <a:pPr algn="ctr"/>
                      <a:r>
                        <a:rPr lang="en-CA" sz="2000" b="1" i="0" baseline="0" dirty="0">
                          <a:solidFill>
                            <a:schemeClr val="bg1"/>
                          </a:solidFill>
                          <a:latin typeface="Montserrat SemiBold"/>
                          <a:ea typeface="Roboto"/>
                        </a:rPr>
                        <a:t>Day 5</a:t>
                      </a:r>
                      <a:endParaRPr lang="en-CA" sz="2000" b="1" i="0" dirty="0">
                        <a:solidFill>
                          <a:schemeClr val="bg1"/>
                        </a:solidFill>
                        <a:latin typeface="Montserrat SemiBold"/>
                        <a:ea typeface="Roboto"/>
                      </a:endParaRPr>
                    </a:p>
                  </a:txBody>
                  <a:tcPr marL="91428" marR="91428" marT="45714" marB="45714" anchor="ctr">
                    <a:lnL w="31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16476E"/>
                    </a:solidFill>
                  </a:tcPr>
                </a:tc>
                <a:extLst>
                  <a:ext uri="{0D108BD9-81ED-4DB2-BD59-A6C34878D82A}">
                    <a16:rowId xmlns:a16="http://schemas.microsoft.com/office/drawing/2014/main" val="10000"/>
                  </a:ext>
                </a:extLst>
              </a:tr>
              <a:tr h="630538">
                <a:tc rowSpan="2">
                  <a:txBody>
                    <a:bodyPr/>
                    <a:lstStyle/>
                    <a:p>
                      <a:pPr marL="215900" indent="-457200" algn="ctr">
                        <a:spcAft>
                          <a:spcPts val="500"/>
                        </a:spcAft>
                      </a:pPr>
                      <a:r>
                        <a:rPr lang="en-CA" sz="1600" b="1" i="0" baseline="0" dirty="0">
                          <a:solidFill>
                            <a:srgbClr val="2576B7"/>
                          </a:solidFill>
                          <a:latin typeface="Montserrat SemiBold"/>
                          <a:ea typeface="Roboto"/>
                        </a:rPr>
                        <a:t>Activities</a:t>
                      </a:r>
                    </a:p>
                  </a:txBody>
                  <a:tcPr marL="91428" marR="91428" marT="45714" marB="45714" vert="vert270" anchor="ctr">
                    <a:lnL w="19050" cap="flat" cmpd="sng" algn="ctr">
                      <a:solidFill>
                        <a:schemeClr val="bg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9050"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rgbClr val="7CAED4"/>
                          </a:solidFill>
                          <a:latin typeface="Montserrat SemiBold"/>
                          <a:ea typeface="Roboto"/>
                        </a:rPr>
                        <a:t>CIO Workshop Inputs </a:t>
                      </a:r>
                    </a:p>
                  </a:txBody>
                  <a:tcPr marL="107986" marR="107986" marT="143981" marB="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rgbClr val="7CAED4"/>
                          </a:solidFill>
                          <a:latin typeface="Montserrat SemiBold"/>
                          <a:ea typeface="Roboto"/>
                        </a:rPr>
                        <a:t>Define the Operating Model Foundation </a:t>
                      </a:r>
                    </a:p>
                  </a:txBody>
                  <a:tcPr marL="107986" marR="107986" marT="143981" marB="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2700" marR="0" lvl="0" indent="0" algn="ctr" defTabSz="914400" rtl="0" eaLnBrk="1" fontAlgn="auto" latinLnBrk="0" hangingPunct="1">
                        <a:lnSpc>
                          <a:spcPts val="1500"/>
                        </a:lnSpc>
                        <a:spcBef>
                          <a:spcPts val="0"/>
                        </a:spcBef>
                        <a:spcAft>
                          <a:spcPts val="0"/>
                        </a:spcAft>
                        <a:buClrTx/>
                        <a:buSzTx/>
                        <a:buFontTx/>
                        <a:buNone/>
                        <a:tabLst/>
                        <a:defRPr/>
                      </a:pPr>
                      <a:r>
                        <a:rPr lang="en-US" sz="1200" b="1" i="0" dirty="0">
                          <a:solidFill>
                            <a:srgbClr val="5191C5"/>
                          </a:solidFill>
                          <a:latin typeface="Montserrat SemiBold"/>
                          <a:ea typeface="Roboto"/>
                        </a:rPr>
                        <a:t>Customize the IT Operating Model </a:t>
                      </a:r>
                    </a:p>
                  </a:txBody>
                  <a:tcPr marL="107986" marR="107986" marT="143981" marB="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lang="en-CA" sz="1200" b="1" i="0" dirty="0">
                          <a:solidFill>
                            <a:srgbClr val="2576B7"/>
                          </a:solidFill>
                          <a:latin typeface="Montserrat SemiBold"/>
                          <a:ea typeface="Roboto"/>
                        </a:rPr>
                        <a:t>Outline How IT Will Enable Value </a:t>
                      </a:r>
                    </a:p>
                  </a:txBody>
                  <a:tcPr marL="107986" marR="107986" marT="143981" marB="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rgbClr val="1E5E92"/>
                          </a:solidFill>
                          <a:latin typeface="Montserrat SemiBold"/>
                          <a:ea typeface="Roboto"/>
                        </a:rPr>
                        <a:t>Finish the Visualization &amp; Plan for the Change</a:t>
                      </a:r>
                    </a:p>
                  </a:txBody>
                  <a:tcPr marL="107986" marR="107986" marT="143981" marB="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lang="en-CA" sz="1200" b="1" i="0" dirty="0">
                          <a:solidFill>
                            <a:srgbClr val="16476E"/>
                          </a:solidFill>
                          <a:latin typeface="Montserrat SemiBold"/>
                          <a:ea typeface="Roboto"/>
                        </a:rPr>
                        <a:t>Next Steps and </a:t>
                      </a:r>
                      <a:br>
                        <a:rPr lang="en-CA" sz="1200" b="1" i="0" dirty="0">
                          <a:solidFill>
                            <a:srgbClr val="16476E"/>
                          </a:solidFill>
                          <a:latin typeface="Montserrat SemiBold"/>
                          <a:ea typeface="Roboto"/>
                        </a:rPr>
                      </a:br>
                      <a:r>
                        <a:rPr lang="en-CA" sz="1200" b="1" i="0" dirty="0">
                          <a:solidFill>
                            <a:srgbClr val="16476E"/>
                          </a:solidFill>
                          <a:latin typeface="Montserrat SemiBold"/>
                          <a:ea typeface="Roboto"/>
                        </a:rPr>
                        <a:t>Wrap-Up (offsite)</a:t>
                      </a:r>
                    </a:p>
                  </a:txBody>
                  <a:tcPr marL="107986" marR="107986" marT="143981" marB="0">
                    <a:lnL w="3175" cap="flat" cmpd="sng" algn="ctr">
                      <a:solidFill>
                        <a:schemeClr val="bg1">
                          <a:lumMod val="75000"/>
                        </a:schemeClr>
                      </a:solidFill>
                      <a:prstDash val="solid"/>
                      <a:round/>
                      <a:headEnd type="none" w="med" len="med"/>
                      <a:tailEnd type="none" w="med" len="med"/>
                    </a:lnL>
                    <a:lnR w="19050"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7225850"/>
                  </a:ext>
                </a:extLst>
              </a:tr>
              <a:tr h="2626475">
                <a:tc vMerge="1">
                  <a:txBody>
                    <a:bodyPr/>
                    <a:lstStyle/>
                    <a:p>
                      <a:pPr marL="216000" indent="-457200" algn="ctr">
                        <a:spcAft>
                          <a:spcPts val="500"/>
                        </a:spcAft>
                      </a:pPr>
                      <a:endParaRPr lang="en-CA" sz="1600" b="1" i="0" baseline="0">
                        <a:solidFill>
                          <a:schemeClr val="bg1"/>
                        </a:solidFill>
                        <a:latin typeface="Montserrat SemiBold" pitchFamily="2" charset="77"/>
                        <a:ea typeface="Roboto" panose="02000000000000000000" pitchFamily="2" charset="0"/>
                      </a:endParaRPr>
                    </a:p>
                  </a:txBody>
                  <a:tcPr vert="vert27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576B7"/>
                    </a:solidFill>
                  </a:tcPr>
                </a:tc>
                <a:tc>
                  <a:txBody>
                    <a:bodyPr/>
                    <a:lstStyle/>
                    <a:p>
                      <a:pPr marL="216000" marR="0" lvl="0" indent="-457200" algn="l" defTabSz="914400" rtl="0" eaLnBrk="1" fontAlgn="auto" latinLnBrk="0" hangingPunct="1">
                        <a:lnSpc>
                          <a:spcPts val="1300"/>
                        </a:lnSpc>
                        <a:spcBef>
                          <a:spcPts val="600"/>
                        </a:spcBef>
                        <a:spcAft>
                          <a:spcPts val="0"/>
                        </a:spcAft>
                        <a:buClrTx/>
                        <a:buSzTx/>
                        <a:buFontTx/>
                        <a:buNone/>
                        <a:tabLst/>
                        <a:defRPr/>
                      </a:pPr>
                      <a:r>
                        <a:rPr lang="en-CA" sz="1200" b="0" i="0" dirty="0">
                          <a:solidFill>
                            <a:srgbClr val="000000"/>
                          </a:solidFill>
                          <a:latin typeface="Roboto Condensed Light" panose="02000000000000000000" pitchFamily="2" charset="0"/>
                          <a:ea typeface="Roboto Condensed Light" panose="02000000000000000000" pitchFamily="2" charset="0"/>
                        </a:rPr>
                        <a:t>0.1 Business reference architecture</a:t>
                      </a:r>
                    </a:p>
                    <a:p>
                      <a:pPr marL="216000" marR="0" lvl="0" indent="-457200" algn="l" defTabSz="914400" rtl="0" eaLnBrk="1" fontAlgn="auto" latinLnBrk="0" hangingPunct="1">
                        <a:lnSpc>
                          <a:spcPts val="1300"/>
                        </a:lnSpc>
                        <a:spcBef>
                          <a:spcPts val="600"/>
                        </a:spcBef>
                        <a:spcAft>
                          <a:spcPts val="0"/>
                        </a:spcAft>
                        <a:buClrTx/>
                        <a:buSzTx/>
                        <a:buFontTx/>
                        <a:buNone/>
                        <a:tabLst/>
                        <a:defRPr/>
                      </a:pPr>
                      <a:r>
                        <a:rPr lang="en-CA" sz="1200" b="0" i="0" dirty="0">
                          <a:solidFill>
                            <a:srgbClr val="000000"/>
                          </a:solidFill>
                          <a:latin typeface="Roboto Condensed Light" panose="02000000000000000000" pitchFamily="2" charset="0"/>
                          <a:ea typeface="Roboto Condensed Light" panose="02000000000000000000" pitchFamily="2" charset="0"/>
                        </a:rPr>
                        <a:t>0.2 List of the products, programs, and services of the IT organization </a:t>
                      </a:r>
                    </a:p>
                    <a:p>
                      <a:pPr marL="216000" marR="0" lvl="0" indent="-457200" algn="l" defTabSz="914400" rtl="0" eaLnBrk="1" fontAlgn="auto" latinLnBrk="0" hangingPunct="1">
                        <a:lnSpc>
                          <a:spcPts val="1300"/>
                        </a:lnSpc>
                        <a:spcBef>
                          <a:spcPts val="600"/>
                        </a:spcBef>
                        <a:spcAft>
                          <a:spcPts val="0"/>
                        </a:spcAft>
                        <a:buClrTx/>
                        <a:buSzTx/>
                        <a:buFontTx/>
                        <a:buNone/>
                        <a:tabLst/>
                        <a:defRPr/>
                      </a:pPr>
                      <a:r>
                        <a:rPr lang="en-CA" sz="1200" b="0" i="0" dirty="0">
                          <a:solidFill>
                            <a:srgbClr val="000000"/>
                          </a:solidFill>
                          <a:latin typeface="Roboto Condensed Light" panose="02000000000000000000" pitchFamily="2" charset="0"/>
                          <a:ea typeface="Roboto Condensed Light" panose="02000000000000000000" pitchFamily="2" charset="0"/>
                        </a:rPr>
                        <a:t>0.3 Outline of IT’s strategic objectives</a:t>
                      </a:r>
                    </a:p>
                  </a:txBody>
                  <a:tcPr marL="143981" marR="143981" marT="71991" marB="107986">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16000" indent="-457200">
                        <a:lnSpc>
                          <a:spcPts val="1300"/>
                        </a:lnSpc>
                        <a:spcBef>
                          <a:spcPts val="600"/>
                        </a:spcBef>
                        <a:spcAft>
                          <a:spcPts val="0"/>
                        </a:spcAft>
                      </a:pPr>
                      <a:r>
                        <a:rPr lang="en-CA" sz="1200" b="0" i="0" dirty="0">
                          <a:solidFill>
                            <a:srgbClr val="000000"/>
                          </a:solidFill>
                          <a:latin typeface="Roboto Condensed Light" panose="02000000000000000000" pitchFamily="2" charset="0"/>
                          <a:ea typeface="Roboto Condensed Light" panose="02000000000000000000" pitchFamily="2" charset="0"/>
                        </a:rPr>
                        <a:t>1.1 Document the underlying drivers of the operating model. </a:t>
                      </a:r>
                    </a:p>
                    <a:p>
                      <a:pPr marL="216000" indent="-457200">
                        <a:lnSpc>
                          <a:spcPts val="1300"/>
                        </a:lnSpc>
                        <a:spcBef>
                          <a:spcPts val="600"/>
                        </a:spcBef>
                        <a:spcAft>
                          <a:spcPts val="0"/>
                        </a:spcAft>
                      </a:pPr>
                      <a:r>
                        <a:rPr lang="en-CA" sz="1200" b="0" i="0" dirty="0">
                          <a:solidFill>
                            <a:srgbClr val="000000"/>
                          </a:solidFill>
                          <a:latin typeface="Roboto Condensed Light" panose="02000000000000000000" pitchFamily="2" charset="0"/>
                          <a:ea typeface="Roboto Condensed Light" panose="02000000000000000000" pitchFamily="2" charset="0"/>
                        </a:rPr>
                        <a:t>1.2 Outline the implications of the business context on the operating model. </a:t>
                      </a:r>
                    </a:p>
                    <a:p>
                      <a:pPr marL="216000" indent="-457200">
                        <a:lnSpc>
                          <a:spcPts val="1300"/>
                        </a:lnSpc>
                        <a:spcBef>
                          <a:spcPts val="600"/>
                        </a:spcBef>
                        <a:spcAft>
                          <a:spcPts val="0"/>
                        </a:spcAft>
                      </a:pPr>
                      <a:r>
                        <a:rPr lang="en-CA" sz="1200" b="0" i="0" dirty="0">
                          <a:solidFill>
                            <a:srgbClr val="000000"/>
                          </a:solidFill>
                          <a:latin typeface="Roboto Condensed Light" panose="02000000000000000000" pitchFamily="2" charset="0"/>
                          <a:ea typeface="Roboto Condensed Light" panose="02000000000000000000" pitchFamily="2" charset="0"/>
                        </a:rPr>
                        <a:t>1.3 Create a vision statement for the future of IT. </a:t>
                      </a:r>
                    </a:p>
                    <a:p>
                      <a:pPr marL="216000" indent="-457200">
                        <a:lnSpc>
                          <a:spcPts val="1300"/>
                        </a:lnSpc>
                        <a:spcBef>
                          <a:spcPts val="600"/>
                        </a:spcBef>
                        <a:spcAft>
                          <a:spcPts val="0"/>
                        </a:spcAft>
                      </a:pPr>
                      <a:r>
                        <a:rPr lang="en-CA" sz="1200" b="0" i="0" dirty="0">
                          <a:solidFill>
                            <a:srgbClr val="000000"/>
                          </a:solidFill>
                          <a:latin typeface="Roboto Condensed Light" panose="02000000000000000000" pitchFamily="2" charset="0"/>
                          <a:ea typeface="Roboto Condensed Light" panose="02000000000000000000" pitchFamily="2" charset="0"/>
                        </a:rPr>
                        <a:t>1.4 Establish design principles. </a:t>
                      </a:r>
                    </a:p>
                    <a:p>
                      <a:pPr marL="216000" indent="-457200">
                        <a:lnSpc>
                          <a:spcPts val="1300"/>
                        </a:lnSpc>
                        <a:spcBef>
                          <a:spcPts val="600"/>
                        </a:spcBef>
                        <a:spcAft>
                          <a:spcPts val="0"/>
                        </a:spcAft>
                      </a:pPr>
                      <a:endParaRPr lang="en-CA" sz="1200" b="0" i="0" baseline="0" dirty="0">
                        <a:solidFill>
                          <a:srgbClr val="000000"/>
                        </a:solidFill>
                        <a:latin typeface="Roboto Condensed Light" panose="02000000000000000000" pitchFamily="2" charset="0"/>
                        <a:ea typeface="Roboto Condensed Light" panose="02000000000000000000" pitchFamily="2" charset="0"/>
                      </a:endParaRPr>
                    </a:p>
                  </a:txBody>
                  <a:tcPr marL="143981" marR="143981" marT="71991" marB="107986">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16000" marR="0" lvl="0" indent="-457200" algn="l" defTabSz="914400" rtl="0" eaLnBrk="1" fontAlgn="auto" latinLnBrk="0" hangingPunct="1">
                        <a:lnSpc>
                          <a:spcPts val="1300"/>
                        </a:lnSpc>
                        <a:spcBef>
                          <a:spcPts val="600"/>
                        </a:spcBef>
                        <a:spcAft>
                          <a:spcPts val="0"/>
                        </a:spcAft>
                        <a:buClrTx/>
                        <a:buSzTx/>
                        <a:buFontTx/>
                        <a:buNone/>
                        <a:tabLst/>
                        <a:defRPr/>
                      </a:pPr>
                      <a:r>
                        <a:rPr lang="en-CA" sz="1200" b="0" i="0" dirty="0">
                          <a:solidFill>
                            <a:srgbClr val="000000"/>
                          </a:solidFill>
                          <a:latin typeface="Roboto Condensed Light" panose="02000000000000000000" pitchFamily="2" charset="0"/>
                          <a:ea typeface="Roboto Condensed Light" panose="02000000000000000000" pitchFamily="2" charset="0"/>
                        </a:rPr>
                        <a:t>2.1</a:t>
                      </a:r>
                      <a:r>
                        <a:rPr lang="en-CA" sz="1200" b="0" i="0" baseline="0" dirty="0">
                          <a:solidFill>
                            <a:srgbClr val="000000"/>
                          </a:solidFill>
                          <a:latin typeface="Roboto Condensed Light" panose="02000000000000000000" pitchFamily="2" charset="0"/>
                          <a:ea typeface="Roboto Condensed Light" panose="02000000000000000000" pitchFamily="2" charset="0"/>
                        </a:rPr>
                        <a:t> Select a base operating model archetype.</a:t>
                      </a:r>
                      <a:endParaRPr lang="en-CA" sz="1200" b="0" i="0" dirty="0">
                        <a:solidFill>
                          <a:srgbClr val="000000"/>
                        </a:solidFill>
                        <a:latin typeface="Roboto Condensed Light" panose="02000000000000000000" pitchFamily="2" charset="0"/>
                        <a:ea typeface="Roboto Condensed Light" panose="02000000000000000000" pitchFamily="2" charset="0"/>
                      </a:endParaRPr>
                    </a:p>
                    <a:p>
                      <a:pPr marL="216000" indent="-457200">
                        <a:lnSpc>
                          <a:spcPts val="1300"/>
                        </a:lnSpc>
                        <a:spcBef>
                          <a:spcPts val="600"/>
                        </a:spcBef>
                        <a:spcAft>
                          <a:spcPts val="0"/>
                        </a:spcAft>
                      </a:pPr>
                      <a:r>
                        <a:rPr lang="en-CA" sz="1200" b="0" i="0" baseline="0" dirty="0">
                          <a:solidFill>
                            <a:srgbClr val="000000"/>
                          </a:solidFill>
                          <a:latin typeface="Roboto Condensed Light" panose="02000000000000000000" pitchFamily="2" charset="0"/>
                          <a:ea typeface="Roboto Condensed Light" panose="02000000000000000000" pitchFamily="2" charset="0"/>
                        </a:rPr>
                        <a:t>2.2 Augment the list of IT capabilities.</a:t>
                      </a:r>
                    </a:p>
                    <a:p>
                      <a:pPr marL="216000" indent="-457200">
                        <a:lnSpc>
                          <a:spcPts val="1300"/>
                        </a:lnSpc>
                        <a:spcBef>
                          <a:spcPts val="600"/>
                        </a:spcBef>
                        <a:spcAft>
                          <a:spcPts val="0"/>
                        </a:spcAft>
                      </a:pPr>
                      <a:r>
                        <a:rPr lang="en-CA" sz="1200" b="0" i="0" baseline="0" dirty="0">
                          <a:solidFill>
                            <a:srgbClr val="000000"/>
                          </a:solidFill>
                          <a:latin typeface="Roboto Condensed Light" panose="02000000000000000000" pitchFamily="2" charset="0"/>
                          <a:ea typeface="Roboto Condensed Light" panose="02000000000000000000" pitchFamily="2" charset="0"/>
                        </a:rPr>
                        <a:t>2.3 </a:t>
                      </a:r>
                      <a:r>
                        <a:rPr lang="en-CA" sz="1200" b="0" i="0" dirty="0">
                          <a:solidFill>
                            <a:srgbClr val="000000"/>
                          </a:solidFill>
                          <a:latin typeface="Roboto Condensed Light" panose="02000000000000000000" pitchFamily="2" charset="0"/>
                          <a:ea typeface="Roboto Condensed Light" panose="02000000000000000000" pitchFamily="2" charset="0"/>
                        </a:rPr>
                        <a:t>Customize the IT operating model sketch and reflect appropriate centralization. </a:t>
                      </a:r>
                    </a:p>
                    <a:p>
                      <a:pPr marL="216000" marR="0" lvl="0" indent="-457200" algn="l" defTabSz="914400" rtl="0" eaLnBrk="1" fontAlgn="auto" latinLnBrk="0" hangingPunct="1">
                        <a:lnSpc>
                          <a:spcPts val="1300"/>
                        </a:lnSpc>
                        <a:spcBef>
                          <a:spcPts val="600"/>
                        </a:spcBef>
                        <a:spcAft>
                          <a:spcPts val="0"/>
                        </a:spcAft>
                        <a:buClrTx/>
                        <a:buSzTx/>
                        <a:buFontTx/>
                        <a:buNone/>
                        <a:tabLst/>
                        <a:defRPr/>
                      </a:pPr>
                      <a:r>
                        <a:rPr lang="en-CA" sz="1200" b="0" i="0" dirty="0">
                          <a:solidFill>
                            <a:srgbClr val="000000"/>
                          </a:solidFill>
                          <a:latin typeface="Roboto Condensed Light" panose="02000000000000000000" pitchFamily="2" charset="0"/>
                          <a:ea typeface="Roboto Condensed Light" panose="02000000000000000000" pitchFamily="2" charset="0"/>
                        </a:rPr>
                        <a:t>2.4 Create unique groups by aligning with the business reference architecture and </a:t>
                      </a:r>
                      <a:r>
                        <a:rPr lang="en-CA" sz="1200" b="0" i="0" baseline="0" dirty="0">
                          <a:solidFill>
                            <a:srgbClr val="000000"/>
                          </a:solidFill>
                          <a:latin typeface="Roboto Condensed Light" panose="02000000000000000000" pitchFamily="2" charset="0"/>
                          <a:ea typeface="Roboto Condensed Light" panose="02000000000000000000" pitchFamily="2" charset="0"/>
                        </a:rPr>
                        <a:t>assign products, services, and technology to each group. </a:t>
                      </a:r>
                    </a:p>
                  </a:txBody>
                  <a:tcPr marL="143981" marR="143981" marT="71991" marB="107986">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16000" indent="-457200">
                        <a:lnSpc>
                          <a:spcPts val="1300"/>
                        </a:lnSpc>
                        <a:spcBef>
                          <a:spcPts val="600"/>
                        </a:spcBef>
                        <a:spcAft>
                          <a:spcPts val="0"/>
                        </a:spcAft>
                      </a:pPr>
                      <a:r>
                        <a:rPr lang="en-CA" sz="1200" b="0" i="0" dirty="0">
                          <a:solidFill>
                            <a:srgbClr val="000000"/>
                          </a:solidFill>
                          <a:latin typeface="Roboto Condensed Light" panose="02000000000000000000" pitchFamily="2" charset="0"/>
                          <a:ea typeface="Roboto Condensed Light" panose="02000000000000000000" pitchFamily="2" charset="0"/>
                        </a:rPr>
                        <a:t>3.1 Create functional area purpose statements. </a:t>
                      </a:r>
                    </a:p>
                    <a:p>
                      <a:pPr marL="216000" indent="-457200">
                        <a:lnSpc>
                          <a:spcPts val="1300"/>
                        </a:lnSpc>
                        <a:spcBef>
                          <a:spcPts val="600"/>
                        </a:spcBef>
                        <a:spcAft>
                          <a:spcPts val="0"/>
                        </a:spcAft>
                      </a:pPr>
                      <a:r>
                        <a:rPr lang="en-CA" sz="1200" b="0" i="0" dirty="0">
                          <a:solidFill>
                            <a:srgbClr val="000000"/>
                          </a:solidFill>
                          <a:latin typeface="Roboto Condensed Light" panose="02000000000000000000" pitchFamily="2" charset="0"/>
                          <a:ea typeface="Roboto Condensed Light" panose="02000000000000000000" pitchFamily="2" charset="0"/>
                        </a:rPr>
                        <a:t>3.2 Define critical success criteria. </a:t>
                      </a:r>
                    </a:p>
                    <a:p>
                      <a:pPr marL="216000" indent="-457200">
                        <a:lnSpc>
                          <a:spcPts val="1300"/>
                        </a:lnSpc>
                        <a:spcBef>
                          <a:spcPts val="600"/>
                        </a:spcBef>
                        <a:spcAft>
                          <a:spcPts val="0"/>
                        </a:spcAft>
                      </a:pPr>
                      <a:r>
                        <a:rPr lang="en-CA" sz="1200" b="0" i="0" dirty="0">
                          <a:solidFill>
                            <a:srgbClr val="000000"/>
                          </a:solidFill>
                          <a:latin typeface="Roboto Condensed Light" panose="02000000000000000000" pitchFamily="2" charset="0"/>
                          <a:ea typeface="Roboto Condensed Light" panose="02000000000000000000" pitchFamily="2" charset="0"/>
                        </a:rPr>
                        <a:t>3.3 Determine stakeholder engagement plan.</a:t>
                      </a:r>
                    </a:p>
                    <a:p>
                      <a:pPr marL="216000" indent="-457200">
                        <a:lnSpc>
                          <a:spcPts val="1300"/>
                        </a:lnSpc>
                        <a:spcBef>
                          <a:spcPts val="600"/>
                        </a:spcBef>
                        <a:spcAft>
                          <a:spcPts val="0"/>
                        </a:spcAft>
                      </a:pPr>
                      <a:r>
                        <a:rPr lang="en-CA" sz="1200" b="0" i="0" dirty="0">
                          <a:solidFill>
                            <a:srgbClr val="000000"/>
                          </a:solidFill>
                          <a:latin typeface="Roboto Condensed Light" panose="02000000000000000000" pitchFamily="2" charset="0"/>
                          <a:ea typeface="Roboto Condensed Light" panose="02000000000000000000" pitchFamily="2" charset="0"/>
                        </a:rPr>
                        <a:t>3.4 Assign decision-making authority rights.</a:t>
                      </a:r>
                    </a:p>
                    <a:p>
                      <a:pPr marL="216000" marR="0" lvl="0" indent="-457200" algn="l" defTabSz="914400" rtl="0" eaLnBrk="1" fontAlgn="auto" latinLnBrk="0" hangingPunct="1">
                        <a:lnSpc>
                          <a:spcPts val="1300"/>
                        </a:lnSpc>
                        <a:spcBef>
                          <a:spcPts val="600"/>
                        </a:spcBef>
                        <a:spcAft>
                          <a:spcPts val="0"/>
                        </a:spcAft>
                        <a:buClrTx/>
                        <a:buSzTx/>
                        <a:buFontTx/>
                        <a:buNone/>
                        <a:tabLst/>
                        <a:defRPr/>
                      </a:pPr>
                      <a:r>
                        <a:rPr lang="en-CA" sz="1200" b="0" i="0" dirty="0">
                          <a:solidFill>
                            <a:srgbClr val="000000"/>
                          </a:solidFill>
                          <a:latin typeface="Roboto Condensed Light" panose="02000000000000000000" pitchFamily="2" charset="0"/>
                          <a:ea typeface="Roboto Condensed Light" panose="02000000000000000000" pitchFamily="2" charset="0"/>
                        </a:rPr>
                        <a:t>3.5 Establish the </a:t>
                      </a:r>
                      <a:r>
                        <a:rPr lang="en-US" sz="1200" b="0" i="0" dirty="0">
                          <a:solidFill>
                            <a:srgbClr val="000000"/>
                          </a:solidFill>
                          <a:latin typeface="Roboto Condensed Light" panose="02000000000000000000" pitchFamily="2" charset="0"/>
                          <a:ea typeface="Roboto Condensed Light" panose="02000000000000000000" pitchFamily="2" charset="0"/>
                        </a:rPr>
                        <a:t>value stream of each functional area. </a:t>
                      </a:r>
                    </a:p>
                    <a:p>
                      <a:pPr marL="216000" marR="0" lvl="0" indent="-457200" algn="l" defTabSz="914400" rtl="0" eaLnBrk="1" fontAlgn="auto" latinLnBrk="0" hangingPunct="1">
                        <a:lnSpc>
                          <a:spcPts val="1300"/>
                        </a:lnSpc>
                        <a:spcBef>
                          <a:spcPts val="600"/>
                        </a:spcBef>
                        <a:spcAft>
                          <a:spcPts val="0"/>
                        </a:spcAft>
                        <a:buClrTx/>
                        <a:buSzTx/>
                        <a:buFontTx/>
                        <a:buNone/>
                        <a:tabLst/>
                        <a:defRPr/>
                      </a:pPr>
                      <a:r>
                        <a:rPr lang="en-US" sz="1200" b="0" i="0" dirty="0">
                          <a:solidFill>
                            <a:srgbClr val="000000"/>
                          </a:solidFill>
                          <a:latin typeface="Roboto Condensed Light" panose="02000000000000000000" pitchFamily="2" charset="0"/>
                          <a:ea typeface="Roboto Condensed Light" panose="02000000000000000000" pitchFamily="2" charset="0"/>
                        </a:rPr>
                        <a:t>3.6 Articulate the core output(s) of each functional area.</a:t>
                      </a:r>
                      <a:endParaRPr lang="en-CA" sz="1200" b="0" i="0" dirty="0">
                        <a:solidFill>
                          <a:srgbClr val="000000"/>
                        </a:solidFill>
                        <a:latin typeface="Roboto Condensed Light" panose="02000000000000000000" pitchFamily="2" charset="0"/>
                        <a:ea typeface="Roboto Condensed Light" panose="02000000000000000000" pitchFamily="2" charset="0"/>
                      </a:endParaRPr>
                    </a:p>
                  </a:txBody>
                  <a:tcPr marL="143981" marR="143981" marT="71991" marB="107986">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16000" indent="-457200">
                        <a:lnSpc>
                          <a:spcPts val="1300"/>
                        </a:lnSpc>
                        <a:spcBef>
                          <a:spcPts val="600"/>
                        </a:spcBef>
                        <a:spcAft>
                          <a:spcPts val="0"/>
                        </a:spcAft>
                      </a:pPr>
                      <a:r>
                        <a:rPr lang="en-CA" sz="1200" b="0" i="0" dirty="0">
                          <a:solidFill>
                            <a:srgbClr val="000000"/>
                          </a:solidFill>
                          <a:latin typeface="Roboto Condensed Light" panose="02000000000000000000" pitchFamily="2" charset="0"/>
                          <a:ea typeface="Roboto Condensed Light" panose="02000000000000000000" pitchFamily="2" charset="0"/>
                        </a:rPr>
                        <a:t>4.1 Heatmap the capability map. </a:t>
                      </a:r>
                    </a:p>
                    <a:p>
                      <a:pPr marL="216000" indent="-457200">
                        <a:lnSpc>
                          <a:spcPts val="1300"/>
                        </a:lnSpc>
                        <a:spcBef>
                          <a:spcPts val="600"/>
                        </a:spcBef>
                        <a:spcAft>
                          <a:spcPts val="0"/>
                        </a:spcAft>
                      </a:pPr>
                      <a:r>
                        <a:rPr lang="en-CA" sz="1200" b="0" i="0" dirty="0">
                          <a:solidFill>
                            <a:srgbClr val="000000"/>
                          </a:solidFill>
                          <a:latin typeface="Roboto Condensed Light" panose="02000000000000000000" pitchFamily="2" charset="0"/>
                          <a:ea typeface="Roboto Condensed Light" panose="02000000000000000000" pitchFamily="2" charset="0"/>
                        </a:rPr>
                        <a:t>4.2 </a:t>
                      </a:r>
                      <a:r>
                        <a:rPr lang="en-US" sz="1200" b="0" i="0" dirty="0">
                          <a:solidFill>
                            <a:srgbClr val="000000"/>
                          </a:solidFill>
                          <a:latin typeface="Roboto Condensed Light" panose="02000000000000000000" pitchFamily="2" charset="0"/>
                          <a:ea typeface="Roboto Condensed Light" panose="02000000000000000000" pitchFamily="2" charset="0"/>
                        </a:rPr>
                        <a:t>Define core collaborators and stakeholders. </a:t>
                      </a:r>
                    </a:p>
                    <a:p>
                      <a:pPr marL="216000" indent="-457200">
                        <a:lnSpc>
                          <a:spcPts val="1300"/>
                        </a:lnSpc>
                        <a:spcBef>
                          <a:spcPts val="600"/>
                        </a:spcBef>
                        <a:spcAft>
                          <a:spcPts val="0"/>
                        </a:spcAft>
                      </a:pPr>
                      <a:r>
                        <a:rPr lang="en-CA" sz="1200" b="0" i="0" dirty="0">
                          <a:solidFill>
                            <a:srgbClr val="000000"/>
                          </a:solidFill>
                          <a:latin typeface="Roboto Condensed Light" panose="02000000000000000000" pitchFamily="2" charset="0"/>
                          <a:ea typeface="Roboto Condensed Light" panose="02000000000000000000" pitchFamily="2" charset="0"/>
                        </a:rPr>
                        <a:t>4.3 Identify capabilities for outsourcing.</a:t>
                      </a:r>
                    </a:p>
                    <a:p>
                      <a:pPr marL="216000" indent="-457200">
                        <a:lnSpc>
                          <a:spcPts val="1300"/>
                        </a:lnSpc>
                        <a:spcBef>
                          <a:spcPts val="600"/>
                        </a:spcBef>
                        <a:spcAft>
                          <a:spcPts val="0"/>
                        </a:spcAft>
                      </a:pPr>
                      <a:r>
                        <a:rPr lang="en-US" sz="1200" b="0" i="0" dirty="0">
                          <a:solidFill>
                            <a:srgbClr val="000000"/>
                          </a:solidFill>
                          <a:latin typeface="Roboto Condensed Light" panose="02000000000000000000" pitchFamily="2" charset="0"/>
                          <a:ea typeface="Roboto Condensed Light" panose="02000000000000000000" pitchFamily="2" charset="0"/>
                        </a:rPr>
                        <a:t>4.4 Create a change summary.</a:t>
                      </a:r>
                    </a:p>
                    <a:p>
                      <a:pPr marL="216000" indent="-457200">
                        <a:lnSpc>
                          <a:spcPts val="1300"/>
                        </a:lnSpc>
                        <a:spcBef>
                          <a:spcPts val="600"/>
                        </a:spcBef>
                        <a:spcAft>
                          <a:spcPts val="0"/>
                        </a:spcAft>
                      </a:pPr>
                      <a:r>
                        <a:rPr lang="en-US" sz="1200" b="0" i="0" dirty="0">
                          <a:solidFill>
                            <a:srgbClr val="000000"/>
                          </a:solidFill>
                          <a:latin typeface="Roboto Condensed Light" panose="02000000000000000000" pitchFamily="2" charset="0"/>
                          <a:ea typeface="Roboto Condensed Light" panose="02000000000000000000" pitchFamily="2" charset="0"/>
                        </a:rPr>
                        <a:t>4.5 Establish next-step action and communication plans. </a:t>
                      </a:r>
                    </a:p>
                  </a:txBody>
                  <a:tcPr marL="143981" marR="143981" marT="71991" marB="107986">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15900" indent="-457200">
                        <a:lnSpc>
                          <a:spcPts val="1300"/>
                        </a:lnSpc>
                        <a:spcBef>
                          <a:spcPts val="600"/>
                        </a:spcBef>
                        <a:spcAft>
                          <a:spcPts val="0"/>
                        </a:spcAft>
                      </a:pPr>
                      <a:r>
                        <a:rPr lang="en-CA" sz="1200" b="0" i="0" baseline="0" dirty="0">
                          <a:solidFill>
                            <a:srgbClr val="000000"/>
                          </a:solidFill>
                          <a:latin typeface="Roboto Condensed Light"/>
                          <a:ea typeface="Roboto Condensed Light"/>
                        </a:rPr>
                        <a:t>5.1 Complete in-progress deliverables from previous four days.</a:t>
                      </a:r>
                    </a:p>
                    <a:p>
                      <a:pPr marL="215900" indent="-457200">
                        <a:lnSpc>
                          <a:spcPts val="1300"/>
                        </a:lnSpc>
                        <a:spcBef>
                          <a:spcPts val="600"/>
                        </a:spcBef>
                        <a:spcAft>
                          <a:spcPts val="0"/>
                        </a:spcAft>
                      </a:pPr>
                      <a:r>
                        <a:rPr lang="en-CA" sz="1200" b="0" i="0" baseline="0" dirty="0">
                          <a:solidFill>
                            <a:srgbClr val="000000"/>
                          </a:solidFill>
                          <a:latin typeface="Roboto Condensed Light"/>
                          <a:ea typeface="Roboto Condensed Light"/>
                        </a:rPr>
                        <a:t>5.2 Set up review time for workshop deliverables and to discuss next steps.</a:t>
                      </a:r>
                    </a:p>
                  </a:txBody>
                  <a:tcPr marL="143981" marR="143981" marT="71991" marB="107986">
                    <a:lnL w="3175" cap="flat" cmpd="sng" algn="ctr">
                      <a:solidFill>
                        <a:schemeClr val="bg1">
                          <a:lumMod val="75000"/>
                        </a:schemeClr>
                      </a:solidFill>
                      <a:prstDash val="solid"/>
                      <a:round/>
                      <a:headEnd type="none" w="med" len="med"/>
                      <a:tailEnd type="none" w="med" len="med"/>
                    </a:lnL>
                    <a:lnR w="19050"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789720">
                <a:tc>
                  <a:txBody>
                    <a:bodyPr/>
                    <a:lstStyle/>
                    <a:p>
                      <a:pPr marL="215900" marR="0" indent="-457200" algn="ctr" defTabSz="914400" rtl="0" eaLnBrk="1" fontAlgn="auto" latinLnBrk="0" hangingPunct="1">
                        <a:lnSpc>
                          <a:spcPct val="100000"/>
                        </a:lnSpc>
                        <a:spcBef>
                          <a:spcPts val="0"/>
                        </a:spcBef>
                        <a:spcAft>
                          <a:spcPts val="500"/>
                        </a:spcAft>
                        <a:buClrTx/>
                        <a:buSzTx/>
                        <a:buFontTx/>
                        <a:buNone/>
                        <a:tabLst/>
                        <a:defRPr/>
                      </a:pPr>
                      <a:r>
                        <a:rPr lang="en-CA" sz="1600" b="1" i="0" dirty="0">
                          <a:solidFill>
                            <a:srgbClr val="2576B7"/>
                          </a:solidFill>
                          <a:latin typeface="Montserrat SemiBold"/>
                          <a:ea typeface="Roboto"/>
                        </a:rPr>
                        <a:t>Deliverables</a:t>
                      </a:r>
                    </a:p>
                  </a:txBody>
                  <a:tcPr marL="91428" marR="91428" marT="45714" marB="45714" vert="vert270" anchor="ctr">
                    <a:lnL w="19050" cap="flat" cmpd="sng" algn="ctr">
                      <a:solidFill>
                        <a:schemeClr val="bg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0" marR="0" lvl="0" indent="-342900" algn="l" defTabSz="914400" rtl="0" eaLnBrk="1" fontAlgn="auto" latinLnBrk="0" hangingPunct="1">
                        <a:lnSpc>
                          <a:spcPct val="100000"/>
                        </a:lnSpc>
                        <a:spcBef>
                          <a:spcPts val="0"/>
                        </a:spcBef>
                        <a:spcAft>
                          <a:spcPts val="600"/>
                        </a:spcAft>
                        <a:buClrTx/>
                        <a:buSzTx/>
                        <a:buFont typeface="+mj-lt"/>
                        <a:buAutoNum type="arabicPeriod"/>
                        <a:tabLst/>
                        <a:defRPr/>
                      </a:pPr>
                      <a:r>
                        <a:rPr lang="en-CA" sz="1200" b="0" dirty="0">
                          <a:solidFill>
                            <a:schemeClr val="tx1"/>
                          </a:solidFill>
                          <a:latin typeface="Roboto Condensed Light" panose="02000000000000000000" pitchFamily="2" charset="0"/>
                          <a:ea typeface="Roboto Condensed Light" panose="02000000000000000000" pitchFamily="2" charset="0"/>
                        </a:rPr>
                        <a:t>Workshop meeting desired objectives</a:t>
                      </a:r>
                    </a:p>
                  </a:txBody>
                  <a:tcPr marL="91416" marR="91416" marT="45708" marB="45708">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0" marR="0" lvl="0" indent="-342900" algn="l" defTabSz="914400" rtl="0" eaLnBrk="1" fontAlgn="auto" latinLnBrk="0" hangingPunct="1">
                        <a:lnSpc>
                          <a:spcPct val="100000"/>
                        </a:lnSpc>
                        <a:spcBef>
                          <a:spcPts val="0"/>
                        </a:spcBef>
                        <a:spcAft>
                          <a:spcPts val="600"/>
                        </a:spcAft>
                        <a:buClrTx/>
                        <a:buSzTx/>
                        <a:buFont typeface="+mj-lt"/>
                        <a:buAutoNum type="arabicPeriod"/>
                        <a:tabLst/>
                        <a:defRPr/>
                      </a:pPr>
                      <a:r>
                        <a:rPr lang="en-US" sz="1200" b="0" dirty="0">
                          <a:solidFill>
                            <a:schemeClr val="tx1"/>
                          </a:solidFill>
                          <a:latin typeface="Roboto Condensed Light" panose="02000000000000000000" pitchFamily="2" charset="0"/>
                          <a:ea typeface="Roboto Condensed Light" panose="02000000000000000000" pitchFamily="2" charset="0"/>
                        </a:rPr>
                        <a:t>Foundational components to the operating model</a:t>
                      </a:r>
                    </a:p>
                    <a:p>
                      <a:pPr marL="342900" marR="0" lvl="0" indent="-342900" algn="l" defTabSz="914400" rtl="0" eaLnBrk="1" fontAlgn="auto" latinLnBrk="0" hangingPunct="1">
                        <a:lnSpc>
                          <a:spcPct val="100000"/>
                        </a:lnSpc>
                        <a:spcBef>
                          <a:spcPts val="0"/>
                        </a:spcBef>
                        <a:spcAft>
                          <a:spcPts val="600"/>
                        </a:spcAft>
                        <a:buClrTx/>
                        <a:buSzTx/>
                        <a:buFont typeface="+mj-lt"/>
                        <a:buAutoNum type="arabicPeriod"/>
                        <a:tabLst/>
                        <a:defRPr/>
                      </a:pPr>
                      <a:r>
                        <a:rPr lang="en-US" sz="1200" b="0" dirty="0">
                          <a:solidFill>
                            <a:schemeClr val="tx1"/>
                          </a:solidFill>
                          <a:latin typeface="Roboto Condensed Light" panose="02000000000000000000" pitchFamily="2" charset="0"/>
                          <a:ea typeface="Roboto Condensed Light" panose="02000000000000000000" pitchFamily="2" charset="0"/>
                        </a:rPr>
                        <a:t>Rationale for change and a change</a:t>
                      </a:r>
                      <a:r>
                        <a:rPr lang="en-US" sz="1200" b="0" baseline="0" dirty="0">
                          <a:solidFill>
                            <a:schemeClr val="tx1"/>
                          </a:solidFill>
                          <a:latin typeface="Roboto Condensed Light" panose="02000000000000000000" pitchFamily="2" charset="0"/>
                          <a:ea typeface="Roboto Condensed Light" panose="02000000000000000000" pitchFamily="2" charset="0"/>
                        </a:rPr>
                        <a:t> vision</a:t>
                      </a:r>
                      <a:endParaRPr lang="en-US" sz="1200" b="0" dirty="0">
                        <a:solidFill>
                          <a:schemeClr val="tx1"/>
                        </a:solidFill>
                        <a:latin typeface="Roboto Condensed Light" panose="02000000000000000000" pitchFamily="2" charset="0"/>
                        <a:ea typeface="Roboto Condensed Light" panose="02000000000000000000" pitchFamily="2" charset="0"/>
                      </a:endParaRPr>
                    </a:p>
                    <a:p>
                      <a:pPr marL="342900" marR="0" lvl="0" indent="-342900" algn="l" defTabSz="914400" rtl="0" eaLnBrk="1" fontAlgn="auto" latinLnBrk="0" hangingPunct="1">
                        <a:lnSpc>
                          <a:spcPct val="100000"/>
                        </a:lnSpc>
                        <a:spcBef>
                          <a:spcPts val="0"/>
                        </a:spcBef>
                        <a:spcAft>
                          <a:spcPts val="600"/>
                        </a:spcAft>
                        <a:buClrTx/>
                        <a:buSzTx/>
                        <a:buFont typeface="+mj-lt"/>
                        <a:buAutoNum type="arabicPeriod"/>
                        <a:tabLst/>
                        <a:defRPr/>
                      </a:pPr>
                      <a:r>
                        <a:rPr lang="en-US" sz="1200" b="0" dirty="0">
                          <a:solidFill>
                            <a:schemeClr val="tx1"/>
                          </a:solidFill>
                          <a:latin typeface="Roboto Condensed Light" panose="02000000000000000000" pitchFamily="2" charset="0"/>
                          <a:ea typeface="Roboto Condensed Light" panose="02000000000000000000" pitchFamily="2" charset="0"/>
                        </a:rPr>
                        <a:t>Customized design principles</a:t>
                      </a:r>
                      <a:endParaRPr lang="en-CA" sz="1200" b="0" dirty="0">
                        <a:solidFill>
                          <a:schemeClr val="tx1"/>
                        </a:solidFill>
                        <a:latin typeface="Roboto Condensed Light" panose="02000000000000000000" pitchFamily="2" charset="0"/>
                        <a:ea typeface="Roboto Condensed Light" panose="02000000000000000000" pitchFamily="2" charset="0"/>
                      </a:endParaRPr>
                    </a:p>
                  </a:txBody>
                  <a:tcPr marL="91416" marR="91416" marT="45708" marB="45708">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0" marR="0" lvl="0" indent="-342900" algn="l" defTabSz="914400" rtl="0" eaLnBrk="1" fontAlgn="auto" latinLnBrk="0" hangingPunct="1">
                        <a:lnSpc>
                          <a:spcPct val="100000"/>
                        </a:lnSpc>
                        <a:spcBef>
                          <a:spcPts val="0"/>
                        </a:spcBef>
                        <a:spcAft>
                          <a:spcPts val="600"/>
                        </a:spcAft>
                        <a:buClrTx/>
                        <a:buSzTx/>
                        <a:buFont typeface="+mj-lt"/>
                        <a:buAutoNum type="arabicPeriod"/>
                        <a:tabLst/>
                        <a:defRPr/>
                      </a:pPr>
                      <a:r>
                        <a:rPr lang="en-US" sz="1200" b="0" dirty="0">
                          <a:solidFill>
                            <a:schemeClr val="tx1"/>
                          </a:solidFill>
                          <a:latin typeface="Roboto Condensed Light" panose="02000000000000000000" pitchFamily="2" charset="0"/>
                          <a:ea typeface="Roboto Condensed Light" panose="02000000000000000000" pitchFamily="2" charset="0"/>
                        </a:rPr>
                        <a:t>Customized IT operating model</a:t>
                      </a:r>
                    </a:p>
                    <a:p>
                      <a:pPr marL="342900" marR="0" lvl="0" indent="-342900" algn="l" defTabSz="914400" rtl="0" eaLnBrk="1" fontAlgn="auto" latinLnBrk="0" hangingPunct="1">
                        <a:lnSpc>
                          <a:spcPct val="100000"/>
                        </a:lnSpc>
                        <a:spcBef>
                          <a:spcPts val="0"/>
                        </a:spcBef>
                        <a:spcAft>
                          <a:spcPts val="600"/>
                        </a:spcAft>
                        <a:buClrTx/>
                        <a:buSzTx/>
                        <a:buFont typeface="+mj-lt"/>
                        <a:buAutoNum type="arabicPeriod"/>
                        <a:tabLst/>
                        <a:defRPr/>
                      </a:pPr>
                      <a:r>
                        <a:rPr lang="en-US" sz="1200" b="0" dirty="0">
                          <a:solidFill>
                            <a:schemeClr val="tx1"/>
                          </a:solidFill>
                          <a:latin typeface="Roboto Condensed Light" panose="02000000000000000000" pitchFamily="2" charset="0"/>
                          <a:ea typeface="Roboto Condensed Light" panose="02000000000000000000" pitchFamily="2" charset="0"/>
                        </a:rPr>
                        <a:t>Unique groups within the IT operating model that align to the business reference architecture</a:t>
                      </a:r>
                    </a:p>
                  </a:txBody>
                  <a:tcPr marL="91416" marR="91416" marT="45708" marB="45708">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0" indent="-342900">
                        <a:spcAft>
                          <a:spcPts val="600"/>
                        </a:spcAft>
                        <a:buFont typeface="+mj-lt"/>
                        <a:buAutoNum type="arabicPeriod"/>
                      </a:pPr>
                      <a:r>
                        <a:rPr lang="en-US" sz="1200" b="0" dirty="0">
                          <a:solidFill>
                            <a:schemeClr val="tx1"/>
                          </a:solidFill>
                          <a:latin typeface="Roboto Condensed Light" panose="02000000000000000000" pitchFamily="2" charset="0"/>
                          <a:ea typeface="Roboto Condensed Light" panose="02000000000000000000" pitchFamily="2" charset="0"/>
                        </a:rPr>
                        <a:t>A placemat for each functional area of the IT operating model that reflects purpose, metrics, stakeholders, decision rights, value streams, and outputs</a:t>
                      </a:r>
                    </a:p>
                    <a:p>
                      <a:pPr marL="342900" indent="-342900">
                        <a:spcAft>
                          <a:spcPts val="600"/>
                        </a:spcAft>
                        <a:buFont typeface="+mj-lt"/>
                        <a:buAutoNum type="arabicPeriod"/>
                      </a:pPr>
                      <a:endParaRPr lang="en-US" sz="1200" b="0" dirty="0">
                        <a:solidFill>
                          <a:schemeClr val="tx1"/>
                        </a:solidFill>
                        <a:latin typeface="Roboto Condensed Light" panose="02000000000000000000" pitchFamily="2" charset="0"/>
                        <a:ea typeface="Roboto Condensed Light" panose="02000000000000000000" pitchFamily="2" charset="0"/>
                      </a:endParaRPr>
                    </a:p>
                  </a:txBody>
                  <a:tcPr marL="91416" marR="91416" marT="45708" marB="45708">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0" marR="0" lvl="0" indent="-342900" algn="l" defTabSz="914400" rtl="0" eaLnBrk="1" fontAlgn="auto" latinLnBrk="0" hangingPunct="1">
                        <a:lnSpc>
                          <a:spcPct val="100000"/>
                        </a:lnSpc>
                        <a:spcBef>
                          <a:spcPts val="0"/>
                        </a:spcBef>
                        <a:spcAft>
                          <a:spcPts val="600"/>
                        </a:spcAft>
                        <a:buClrTx/>
                        <a:buSzTx/>
                        <a:buFont typeface="+mj-lt"/>
                        <a:buAutoNum type="arabicPeriod"/>
                        <a:tabLst/>
                        <a:defRPr/>
                      </a:pPr>
                      <a:r>
                        <a:rPr lang="en-US" sz="1200" b="0" dirty="0">
                          <a:solidFill>
                            <a:schemeClr val="tx1"/>
                          </a:solidFill>
                          <a:latin typeface="Roboto Condensed Light" panose="02000000000000000000" pitchFamily="2" charset="0"/>
                          <a:ea typeface="Roboto Condensed Light" panose="02000000000000000000" pitchFamily="2" charset="0"/>
                        </a:rPr>
                        <a:t>Gap analysis of IT capabilities</a:t>
                      </a:r>
                    </a:p>
                    <a:p>
                      <a:pPr marL="342900" marR="0" lvl="0" indent="-342900" algn="l" defTabSz="914400" rtl="0" eaLnBrk="1" fontAlgn="auto" latinLnBrk="0" hangingPunct="1">
                        <a:lnSpc>
                          <a:spcPct val="100000"/>
                        </a:lnSpc>
                        <a:spcBef>
                          <a:spcPts val="0"/>
                        </a:spcBef>
                        <a:spcAft>
                          <a:spcPts val="600"/>
                        </a:spcAft>
                        <a:buClrTx/>
                        <a:buSzTx/>
                        <a:buFont typeface="+mj-lt"/>
                        <a:buAutoNum type="arabicPeriod"/>
                        <a:tabLst/>
                        <a:defRPr/>
                      </a:pPr>
                      <a:r>
                        <a:rPr lang="en-US" sz="1200" b="0" dirty="0">
                          <a:solidFill>
                            <a:schemeClr val="tx1"/>
                          </a:solidFill>
                          <a:latin typeface="Roboto Condensed Light" panose="02000000000000000000" pitchFamily="2" charset="0"/>
                          <a:ea typeface="Roboto Condensed Light" panose="02000000000000000000" pitchFamily="2" charset="0"/>
                        </a:rPr>
                        <a:t>Stakeholder groups defined and critical collaborators</a:t>
                      </a:r>
                    </a:p>
                    <a:p>
                      <a:pPr marL="342900" marR="0" lvl="0" indent="-342900" algn="l" defTabSz="914400" rtl="0" eaLnBrk="1" fontAlgn="auto" latinLnBrk="0" hangingPunct="1">
                        <a:lnSpc>
                          <a:spcPct val="100000"/>
                        </a:lnSpc>
                        <a:spcBef>
                          <a:spcPts val="0"/>
                        </a:spcBef>
                        <a:spcAft>
                          <a:spcPts val="600"/>
                        </a:spcAft>
                        <a:buClrTx/>
                        <a:buSzTx/>
                        <a:buFont typeface="+mj-lt"/>
                        <a:buAutoNum type="arabicPeriod"/>
                        <a:tabLst/>
                        <a:defRPr/>
                      </a:pPr>
                      <a:r>
                        <a:rPr lang="en-US" sz="1200" b="0" dirty="0">
                          <a:solidFill>
                            <a:schemeClr val="tx1"/>
                          </a:solidFill>
                          <a:latin typeface="Roboto Condensed Light" panose="02000000000000000000" pitchFamily="2" charset="0"/>
                          <a:ea typeface="Roboto Condensed Light" panose="02000000000000000000" pitchFamily="2" charset="0"/>
                        </a:rPr>
                        <a:t>Defined outsourcing strategy</a:t>
                      </a:r>
                    </a:p>
                    <a:p>
                      <a:pPr marL="342900" indent="-342900">
                        <a:spcAft>
                          <a:spcPts val="600"/>
                        </a:spcAft>
                        <a:buFont typeface="+mj-lt"/>
                        <a:buAutoNum type="arabicPeriod"/>
                      </a:pPr>
                      <a:r>
                        <a:rPr lang="en-US" sz="1200" b="0" dirty="0">
                          <a:solidFill>
                            <a:schemeClr val="tx1"/>
                          </a:solidFill>
                          <a:latin typeface="Roboto Condensed Light" panose="02000000000000000000" pitchFamily="2" charset="0"/>
                          <a:ea typeface="Roboto Condensed Light" panose="02000000000000000000" pitchFamily="2" charset="0"/>
                        </a:rPr>
                        <a:t>Change summary &amp; next- step plans </a:t>
                      </a:r>
                    </a:p>
                  </a:txBody>
                  <a:tcPr marL="91416" marR="91416" marT="45708" marB="45708">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28600" indent="-228600">
                        <a:lnSpc>
                          <a:spcPts val="1300"/>
                        </a:lnSpc>
                        <a:spcBef>
                          <a:spcPts val="600"/>
                        </a:spcBef>
                        <a:spcAft>
                          <a:spcPts val="0"/>
                        </a:spcAft>
                        <a:buClrTx/>
                        <a:buFont typeface="+mj-lt"/>
                        <a:buAutoNum type="arabicPeriod"/>
                      </a:pPr>
                      <a:r>
                        <a:rPr lang="en-CA" sz="1200" b="0" i="0" baseline="0" dirty="0">
                          <a:solidFill>
                            <a:srgbClr val="000000"/>
                          </a:solidFill>
                          <a:latin typeface="Roboto Condensed Light" panose="02000000000000000000" pitchFamily="2" charset="0"/>
                          <a:ea typeface="Roboto Condensed Light" panose="02000000000000000000" pitchFamily="2" charset="0"/>
                        </a:rPr>
                        <a:t>Completed organizational design executive summary</a:t>
                      </a:r>
                    </a:p>
                    <a:p>
                      <a:pPr marL="228600" indent="-228600">
                        <a:lnSpc>
                          <a:spcPts val="1300"/>
                        </a:lnSpc>
                        <a:spcBef>
                          <a:spcPts val="600"/>
                        </a:spcBef>
                        <a:spcAft>
                          <a:spcPts val="0"/>
                        </a:spcAft>
                        <a:buClrTx/>
                        <a:buFont typeface="+mj-lt"/>
                        <a:buAutoNum type="arabicPeriod"/>
                      </a:pPr>
                      <a:endParaRPr lang="en-CA" sz="1200" b="0" i="0" baseline="0" dirty="0">
                        <a:solidFill>
                          <a:srgbClr val="000000"/>
                        </a:solidFill>
                        <a:latin typeface="Roboto Condensed Light" panose="02000000000000000000" pitchFamily="2" charset="0"/>
                        <a:ea typeface="Roboto Condensed Light" panose="02000000000000000000" pitchFamily="2" charset="0"/>
                      </a:endParaRPr>
                    </a:p>
                  </a:txBody>
                  <a:tcPr marL="143981" marR="143981" marT="71991" marB="107986">
                    <a:lnL w="3175" cap="flat" cmpd="sng" algn="ctr">
                      <a:solidFill>
                        <a:schemeClr val="bg1">
                          <a:lumMod val="75000"/>
                        </a:schemeClr>
                      </a:solidFill>
                      <a:prstDash val="solid"/>
                      <a:round/>
                      <a:headEnd type="none" w="med" len="med"/>
                      <a:tailEnd type="none" w="med" len="med"/>
                    </a:lnL>
                    <a:lnR w="19050" cap="flat" cmpd="sng" algn="ctr">
                      <a:solidFill>
                        <a:schemeClr val="bg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
        <p:nvSpPr>
          <p:cNvPr id="6" name="Text Placeholder 29">
            <a:extLst>
              <a:ext uri="{FF2B5EF4-FFF2-40B4-BE49-F238E27FC236}">
                <a16:creationId xmlns:a16="http://schemas.microsoft.com/office/drawing/2014/main" id="{237E9D5F-7F5E-48E1-80EF-8DF1F5E7936B}"/>
              </a:ext>
            </a:extLst>
          </p:cNvPr>
          <p:cNvSpPr txBox="1">
            <a:spLocks/>
          </p:cNvSpPr>
          <p:nvPr/>
        </p:nvSpPr>
        <p:spPr>
          <a:xfrm>
            <a:off x="7237079" y="200365"/>
            <a:ext cx="4655719" cy="43731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09">
              <a:buNone/>
            </a:pPr>
            <a:r>
              <a:rPr lang="en-CA" sz="1200" dirty="0">
                <a:solidFill>
                  <a:srgbClr val="2576B7"/>
                </a:solidFill>
                <a:latin typeface="Montserrat Medium" pitchFamily="2" charset="77"/>
                <a:cs typeface="Arial"/>
              </a:rPr>
              <a:t>Contact your account representative for more information.</a:t>
            </a:r>
            <a:br>
              <a:rPr lang="en-CA" dirty="0">
                <a:solidFill>
                  <a:srgbClr val="494949"/>
                </a:solidFill>
                <a:latin typeface="Arial" panose="020B0604020202020204" pitchFamily="34" charset="0"/>
                <a:cs typeface="Arial"/>
              </a:rPr>
            </a:br>
            <a:r>
              <a:rPr lang="en-CA" sz="1200" b="1" dirty="0">
                <a:solidFill>
                  <a:srgbClr val="2576B7"/>
                </a:solidFill>
                <a:latin typeface="Montserrat SemiBold" pitchFamily="2" charset="77"/>
                <a:cs typeface="Arial" panose="020B0604020202020204" pitchFamily="34" charset="0"/>
                <a:hlinkClick r:id="rId2">
                  <a:extLst>
                    <a:ext uri="{A12FA001-AC4F-418D-AE19-62706E023703}">
                      <ahyp:hlinkClr xmlns:ahyp="http://schemas.microsoft.com/office/drawing/2018/hyperlinkcolor" val="tx"/>
                    </a:ext>
                  </a:extLst>
                </a:hlinkClick>
              </a:rPr>
              <a:t>workshops@infotech.com</a:t>
            </a:r>
            <a:r>
              <a:rPr lang="en-CA" sz="1200" b="1" dirty="0">
                <a:solidFill>
                  <a:srgbClr val="2576B7"/>
                </a:solidFill>
                <a:latin typeface="Montserrat SemiBold" pitchFamily="2" charset="77"/>
                <a:cs typeface="Arial" panose="020B0604020202020204" pitchFamily="34" charset="0"/>
              </a:rPr>
              <a:t>   1-888-670-8889</a:t>
            </a:r>
          </a:p>
        </p:txBody>
      </p:sp>
    </p:spTree>
    <p:extLst>
      <p:ext uri="{BB962C8B-B14F-4D97-AF65-F5344CB8AC3E}">
        <p14:creationId xmlns:p14="http://schemas.microsoft.com/office/powerpoint/2010/main" val="34532791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60E1619-3DFE-8F4D-B3F0-D432A9862129}"/>
              </a:ext>
            </a:extLst>
          </p:cNvPr>
          <p:cNvSpPr>
            <a:spLocks noGrp="1"/>
          </p:cNvSpPr>
          <p:nvPr>
            <p:ph type="title"/>
          </p:nvPr>
        </p:nvSpPr>
        <p:spPr/>
        <p:txBody>
          <a:bodyPr/>
          <a:lstStyle/>
          <a:p>
            <a:r>
              <a:rPr lang="en-US" dirty="0"/>
              <a:t>Table of Contents</a:t>
            </a:r>
          </a:p>
        </p:txBody>
      </p:sp>
      <p:sp>
        <p:nvSpPr>
          <p:cNvPr id="8" name="Text Placeholder 5">
            <a:extLst>
              <a:ext uri="{FF2B5EF4-FFF2-40B4-BE49-F238E27FC236}">
                <a16:creationId xmlns:a16="http://schemas.microsoft.com/office/drawing/2014/main" id="{6E324E48-8535-4169-BC50-6AAC6D2E0D9F}"/>
              </a:ext>
            </a:extLst>
          </p:cNvPr>
          <p:cNvSpPr>
            <a:spLocks noGrp="1"/>
          </p:cNvSpPr>
          <p:nvPr>
            <p:ph type="body" sz="quarter" idx="12"/>
          </p:nvPr>
        </p:nvSpPr>
        <p:spPr>
          <a:xfrm>
            <a:off x="4260851" y="1713469"/>
            <a:ext cx="7424643" cy="3633593"/>
          </a:xfrm>
        </p:spPr>
        <p:txBody>
          <a:bodyPr/>
          <a:lstStyle/>
          <a:p>
            <a:pPr marL="460375" indent="-450850"/>
            <a:r>
              <a:rPr lang="en-US" dirty="0">
                <a:solidFill>
                  <a:srgbClr val="2576B7"/>
                </a:solidFill>
              </a:rPr>
              <a:t>3</a:t>
            </a:r>
            <a:r>
              <a:rPr lang="en-US" sz="1600" dirty="0"/>
              <a:t>	</a:t>
            </a:r>
            <a:r>
              <a:rPr lang="en-CA" sz="1600" dirty="0"/>
              <a:t>Executive Brief</a:t>
            </a:r>
            <a:endParaRPr lang="en-US" dirty="0"/>
          </a:p>
          <a:p>
            <a:pPr marL="460375" indent="-450850">
              <a:spcAft>
                <a:spcPts val="800"/>
              </a:spcAft>
            </a:pPr>
            <a:r>
              <a:rPr lang="en-CA" sz="1600" dirty="0">
                <a:solidFill>
                  <a:srgbClr val="2576B7"/>
                </a:solidFill>
              </a:rPr>
              <a:t>4</a:t>
            </a:r>
            <a:r>
              <a:rPr lang="en-CA" sz="1600" dirty="0"/>
              <a:t>	Analyst Perspective</a:t>
            </a:r>
          </a:p>
          <a:p>
            <a:pPr marL="460375" indent="-450850"/>
            <a:r>
              <a:rPr lang="en-CA" dirty="0">
                <a:solidFill>
                  <a:srgbClr val="2576B7"/>
                </a:solidFill>
              </a:rPr>
              <a:t>5</a:t>
            </a:r>
            <a:r>
              <a:rPr lang="en-CA" sz="1600" dirty="0"/>
              <a:t>	Executive Summary</a:t>
            </a:r>
            <a:endParaRPr lang="en-US" sz="1600" dirty="0"/>
          </a:p>
          <a:p>
            <a:pPr marL="461963" indent="-452438">
              <a:spcAft>
                <a:spcPts val="800"/>
              </a:spcAft>
            </a:pPr>
            <a:r>
              <a:rPr lang="en-CA" dirty="0">
                <a:solidFill>
                  <a:srgbClr val="2576B7"/>
                </a:solidFill>
              </a:rPr>
              <a:t>20</a:t>
            </a:r>
            <a:r>
              <a:rPr lang="en-CA" sz="1600" dirty="0"/>
              <a:t>	Phase 1: </a:t>
            </a:r>
            <a:r>
              <a:rPr lang="en-US" dirty="0"/>
              <a:t>Establish Context &amp; Prepare for Organizational Change Management </a:t>
            </a:r>
            <a:endParaRPr lang="en-US" sz="1600" dirty="0"/>
          </a:p>
          <a:p>
            <a:pPr marL="460375" indent="-450850"/>
            <a:r>
              <a:rPr lang="en-CA" sz="1600" dirty="0">
                <a:solidFill>
                  <a:srgbClr val="2576B7"/>
                </a:solidFill>
              </a:rPr>
              <a:t>37</a:t>
            </a:r>
            <a:r>
              <a:rPr lang="en-CA" sz="1600" dirty="0"/>
              <a:t>	Phase 2: </a:t>
            </a:r>
            <a:r>
              <a:rPr lang="en-US" dirty="0"/>
              <a:t>Select &amp; Customize the IT Operating Model </a:t>
            </a:r>
          </a:p>
          <a:p>
            <a:pPr marL="460375" indent="-450850">
              <a:spcAft>
                <a:spcPts val="800"/>
              </a:spcAft>
            </a:pPr>
            <a:r>
              <a:rPr lang="en-CA" dirty="0">
                <a:solidFill>
                  <a:srgbClr val="2576B7"/>
                </a:solidFill>
              </a:rPr>
              <a:t>61</a:t>
            </a:r>
            <a:r>
              <a:rPr lang="en-CA" sz="1600" dirty="0"/>
              <a:t>	Phase 3: </a:t>
            </a:r>
            <a:r>
              <a:rPr lang="en-US" dirty="0"/>
              <a:t>Define the IT Operating Model Components</a:t>
            </a:r>
          </a:p>
          <a:p>
            <a:pPr marL="460375" indent="-450850"/>
            <a:r>
              <a:rPr lang="en-CA" sz="1600" dirty="0">
                <a:solidFill>
                  <a:srgbClr val="2576B7"/>
                </a:solidFill>
              </a:rPr>
              <a:t>85</a:t>
            </a:r>
            <a:r>
              <a:rPr lang="en-CA" sz="1600" dirty="0"/>
              <a:t>	Phase 4: </a:t>
            </a:r>
            <a:r>
              <a:rPr lang="en-US" dirty="0">
                <a:cs typeface="Arial"/>
              </a:rPr>
              <a:t>Outline Changes &amp; Plan to Communicate</a:t>
            </a:r>
            <a:endParaRPr lang="en-CA" dirty="0"/>
          </a:p>
          <a:p>
            <a:pPr marL="460375" indent="-450850">
              <a:spcAft>
                <a:spcPts val="800"/>
              </a:spcAft>
            </a:pPr>
            <a:r>
              <a:rPr lang="en-CA" dirty="0">
                <a:solidFill>
                  <a:srgbClr val="2576B7"/>
                </a:solidFill>
              </a:rPr>
              <a:t>95</a:t>
            </a:r>
            <a:r>
              <a:rPr lang="en-CA" sz="1600" dirty="0"/>
              <a:t>	</a:t>
            </a:r>
            <a:r>
              <a:rPr lang="en-US" sz="1600" dirty="0"/>
              <a:t>Contributors</a:t>
            </a:r>
          </a:p>
          <a:p>
            <a:pPr marL="460375" indent="-450850">
              <a:spcAft>
                <a:spcPts val="800"/>
              </a:spcAft>
            </a:pPr>
            <a:r>
              <a:rPr lang="en-CA" dirty="0">
                <a:solidFill>
                  <a:srgbClr val="2576B7"/>
                </a:solidFill>
              </a:rPr>
              <a:t>96</a:t>
            </a:r>
            <a:r>
              <a:rPr lang="en-CA" sz="1600" dirty="0"/>
              <a:t>	</a:t>
            </a:r>
            <a:r>
              <a:rPr lang="en-US" dirty="0"/>
              <a:t>Related Research</a:t>
            </a:r>
            <a:endParaRPr lang="en-US" sz="1600" dirty="0"/>
          </a:p>
          <a:p>
            <a:pPr marL="460375" indent="-450850">
              <a:spcAft>
                <a:spcPts val="800"/>
              </a:spcAft>
            </a:pPr>
            <a:r>
              <a:rPr lang="en-CA" sz="1600" dirty="0">
                <a:solidFill>
                  <a:srgbClr val="2576B7"/>
                </a:solidFill>
              </a:rPr>
              <a:t>97</a:t>
            </a:r>
            <a:r>
              <a:rPr lang="en-CA" sz="1600" dirty="0"/>
              <a:t>	</a:t>
            </a:r>
            <a:r>
              <a:rPr lang="en-US" sz="1600" dirty="0"/>
              <a:t>Bibliography</a:t>
            </a:r>
          </a:p>
          <a:p>
            <a:pPr marL="460375" indent="-450850"/>
            <a:r>
              <a:rPr lang="en-CA" dirty="0">
                <a:solidFill>
                  <a:srgbClr val="2576B7"/>
                </a:solidFill>
              </a:rPr>
              <a:t>100</a:t>
            </a:r>
            <a:r>
              <a:rPr lang="en-CA" sz="1600" dirty="0"/>
              <a:t>	</a:t>
            </a:r>
            <a:r>
              <a:rPr lang="en-US" sz="1600" dirty="0"/>
              <a:t>Appendix</a:t>
            </a:r>
          </a:p>
          <a:p>
            <a:pPr marL="460375" indent="-450850">
              <a:spcAft>
                <a:spcPts val="800"/>
              </a:spcAft>
            </a:pPr>
            <a:endParaRPr lang="en-US" sz="1600" dirty="0"/>
          </a:p>
        </p:txBody>
      </p:sp>
    </p:spTree>
    <p:extLst>
      <p:ext uri="{BB962C8B-B14F-4D97-AF65-F5344CB8AC3E}">
        <p14:creationId xmlns:p14="http://schemas.microsoft.com/office/powerpoint/2010/main" val="34034027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Text Placeholder 92">
            <a:extLst>
              <a:ext uri="{FF2B5EF4-FFF2-40B4-BE49-F238E27FC236}">
                <a16:creationId xmlns:a16="http://schemas.microsoft.com/office/drawing/2014/main" id="{090DBE26-3DB1-724E-85FC-A199A7150EB7}"/>
              </a:ext>
            </a:extLst>
          </p:cNvPr>
          <p:cNvSpPr>
            <a:spLocks noGrp="1"/>
          </p:cNvSpPr>
          <p:nvPr>
            <p:ph type="body" sz="quarter" idx="16"/>
          </p:nvPr>
        </p:nvSpPr>
        <p:spPr>
          <a:xfrm>
            <a:off x="1814518" y="2604059"/>
            <a:ext cx="2076769" cy="371902"/>
          </a:xfrm>
        </p:spPr>
        <p:txBody>
          <a:bodyPr>
            <a:noAutofit/>
          </a:bodyPr>
          <a:lstStyle/>
          <a:p>
            <a:r>
              <a:rPr lang="en-US" dirty="0"/>
              <a:t>Phase 1</a:t>
            </a:r>
          </a:p>
        </p:txBody>
      </p:sp>
      <p:sp>
        <p:nvSpPr>
          <p:cNvPr id="94" name="Text Placeholder 93">
            <a:extLst>
              <a:ext uri="{FF2B5EF4-FFF2-40B4-BE49-F238E27FC236}">
                <a16:creationId xmlns:a16="http://schemas.microsoft.com/office/drawing/2014/main" id="{631CBB7A-02D0-FB41-A88C-2B3C715E9A88}"/>
              </a:ext>
            </a:extLst>
          </p:cNvPr>
          <p:cNvSpPr>
            <a:spLocks noGrp="1"/>
          </p:cNvSpPr>
          <p:nvPr>
            <p:ph type="body" sz="quarter" idx="17"/>
          </p:nvPr>
        </p:nvSpPr>
        <p:spPr>
          <a:xfrm>
            <a:off x="1943582" y="2947634"/>
            <a:ext cx="1818640" cy="1048604"/>
          </a:xfrm>
        </p:spPr>
        <p:txBody>
          <a:bodyPr>
            <a:noAutofit/>
          </a:bodyPr>
          <a:lstStyle/>
          <a:p>
            <a:r>
              <a:rPr lang="en-US" dirty="0"/>
              <a:t>1.1 Drivers for change</a:t>
            </a:r>
          </a:p>
          <a:p>
            <a:r>
              <a:rPr lang="en-US" dirty="0"/>
              <a:t>1.2 Vision statement</a:t>
            </a:r>
          </a:p>
          <a:p>
            <a:r>
              <a:rPr lang="en-US" dirty="0"/>
              <a:t>1.3 Business context</a:t>
            </a:r>
          </a:p>
          <a:p>
            <a:r>
              <a:rPr lang="en-US" dirty="0"/>
              <a:t>1.4 Design principles</a:t>
            </a:r>
          </a:p>
          <a:p>
            <a:endParaRPr lang="en-US" dirty="0"/>
          </a:p>
          <a:p>
            <a:endParaRPr lang="en-US" dirty="0"/>
          </a:p>
        </p:txBody>
      </p:sp>
      <p:sp>
        <p:nvSpPr>
          <p:cNvPr id="95" name="Text Placeholder 94">
            <a:extLst>
              <a:ext uri="{FF2B5EF4-FFF2-40B4-BE49-F238E27FC236}">
                <a16:creationId xmlns:a16="http://schemas.microsoft.com/office/drawing/2014/main" id="{6D45175C-96B0-FA42-A01D-C9921B5CAC73}"/>
              </a:ext>
            </a:extLst>
          </p:cNvPr>
          <p:cNvSpPr>
            <a:spLocks noGrp="1"/>
          </p:cNvSpPr>
          <p:nvPr>
            <p:ph type="body" sz="quarter" idx="18"/>
          </p:nvPr>
        </p:nvSpPr>
        <p:spPr>
          <a:xfrm>
            <a:off x="4099820" y="2610863"/>
            <a:ext cx="2076769" cy="371902"/>
          </a:xfrm>
        </p:spPr>
        <p:txBody>
          <a:bodyPr>
            <a:noAutofit/>
          </a:bodyPr>
          <a:lstStyle/>
          <a:p>
            <a:r>
              <a:rPr lang="en-US" dirty="0"/>
              <a:t>Phase 2</a:t>
            </a:r>
          </a:p>
          <a:p>
            <a:endParaRPr lang="en-US" dirty="0"/>
          </a:p>
        </p:txBody>
      </p:sp>
      <p:sp>
        <p:nvSpPr>
          <p:cNvPr id="96" name="Text Placeholder 95">
            <a:extLst>
              <a:ext uri="{FF2B5EF4-FFF2-40B4-BE49-F238E27FC236}">
                <a16:creationId xmlns:a16="http://schemas.microsoft.com/office/drawing/2014/main" id="{E0D30565-EA5F-364C-9855-6D400FD652F1}"/>
              </a:ext>
            </a:extLst>
          </p:cNvPr>
          <p:cNvSpPr>
            <a:spLocks noGrp="1"/>
          </p:cNvSpPr>
          <p:nvPr>
            <p:ph type="body" sz="quarter" idx="19"/>
          </p:nvPr>
        </p:nvSpPr>
        <p:spPr>
          <a:xfrm>
            <a:off x="4228885" y="2947634"/>
            <a:ext cx="1818640" cy="1048604"/>
          </a:xfrm>
        </p:spPr>
        <p:txBody>
          <a:bodyPr>
            <a:noAutofit/>
          </a:bodyPr>
          <a:lstStyle/>
          <a:p>
            <a:r>
              <a:rPr lang="en-US" dirty="0"/>
              <a:t>2.1 Operating model archetype selection</a:t>
            </a:r>
          </a:p>
          <a:p>
            <a:r>
              <a:rPr lang="en-US" dirty="0"/>
              <a:t>2.2 List of IT capabilities</a:t>
            </a:r>
          </a:p>
          <a:p>
            <a:r>
              <a:rPr lang="en-US" dirty="0"/>
              <a:t>2.3 Degree of centralization</a:t>
            </a:r>
          </a:p>
          <a:p>
            <a:r>
              <a:rPr lang="en-US" dirty="0"/>
              <a:t>2.4 Unique groupings </a:t>
            </a:r>
          </a:p>
          <a:p>
            <a:endParaRPr lang="en-US" dirty="0"/>
          </a:p>
        </p:txBody>
      </p:sp>
      <p:sp>
        <p:nvSpPr>
          <p:cNvPr id="91" name="Text Placeholder 90">
            <a:extLst>
              <a:ext uri="{FF2B5EF4-FFF2-40B4-BE49-F238E27FC236}">
                <a16:creationId xmlns:a16="http://schemas.microsoft.com/office/drawing/2014/main" id="{FF25254A-0B75-B54A-A0EC-5FB311ABF968}"/>
              </a:ext>
            </a:extLst>
          </p:cNvPr>
          <p:cNvSpPr>
            <a:spLocks noGrp="1"/>
          </p:cNvSpPr>
          <p:nvPr>
            <p:ph type="body" sz="quarter" idx="14"/>
          </p:nvPr>
        </p:nvSpPr>
        <p:spPr>
          <a:xfrm>
            <a:off x="9362364" y="4720830"/>
            <a:ext cx="2542732" cy="473616"/>
          </a:xfrm>
        </p:spPr>
        <p:txBody>
          <a:bodyPr>
            <a:noAutofit/>
          </a:bodyPr>
          <a:lstStyle/>
          <a:p>
            <a:r>
              <a:rPr lang="en-US" dirty="0"/>
              <a:t>Visualize the IT Operating Model </a:t>
            </a:r>
          </a:p>
        </p:txBody>
      </p:sp>
      <p:sp>
        <p:nvSpPr>
          <p:cNvPr id="97" name="Text Placeholder 96">
            <a:extLst>
              <a:ext uri="{FF2B5EF4-FFF2-40B4-BE49-F238E27FC236}">
                <a16:creationId xmlns:a16="http://schemas.microsoft.com/office/drawing/2014/main" id="{ECED2766-C2B7-DD48-95E2-7B3E7D31497C}"/>
              </a:ext>
            </a:extLst>
          </p:cNvPr>
          <p:cNvSpPr>
            <a:spLocks noGrp="1"/>
          </p:cNvSpPr>
          <p:nvPr>
            <p:ph type="body" sz="quarter" idx="22"/>
          </p:nvPr>
        </p:nvSpPr>
        <p:spPr>
          <a:xfrm>
            <a:off x="2948679" y="4537112"/>
            <a:ext cx="2076769" cy="371902"/>
          </a:xfrm>
        </p:spPr>
        <p:txBody>
          <a:bodyPr>
            <a:noAutofit/>
          </a:bodyPr>
          <a:lstStyle/>
          <a:p>
            <a:r>
              <a:rPr lang="en-US" dirty="0"/>
              <a:t>Phase 3</a:t>
            </a:r>
          </a:p>
          <a:p>
            <a:endParaRPr lang="en-US" dirty="0"/>
          </a:p>
        </p:txBody>
      </p:sp>
      <p:sp>
        <p:nvSpPr>
          <p:cNvPr id="98" name="Text Placeholder 97">
            <a:extLst>
              <a:ext uri="{FF2B5EF4-FFF2-40B4-BE49-F238E27FC236}">
                <a16:creationId xmlns:a16="http://schemas.microsoft.com/office/drawing/2014/main" id="{6D79000E-8AF7-1846-B977-08F305610EAA}"/>
              </a:ext>
            </a:extLst>
          </p:cNvPr>
          <p:cNvSpPr>
            <a:spLocks noGrp="1"/>
          </p:cNvSpPr>
          <p:nvPr>
            <p:ph type="body" sz="quarter" idx="23"/>
          </p:nvPr>
        </p:nvSpPr>
        <p:spPr>
          <a:xfrm>
            <a:off x="3077743" y="4880687"/>
            <a:ext cx="1818640" cy="1048604"/>
          </a:xfrm>
        </p:spPr>
        <p:txBody>
          <a:bodyPr>
            <a:noAutofit/>
          </a:bodyPr>
          <a:lstStyle/>
          <a:p>
            <a:r>
              <a:rPr lang="en-US" dirty="0"/>
              <a:t>3.1 Functional areas defined</a:t>
            </a:r>
          </a:p>
          <a:p>
            <a:r>
              <a:rPr lang="en-US" dirty="0"/>
              <a:t>3.2 Customize of IT capability priorities and sourcing</a:t>
            </a:r>
          </a:p>
          <a:p>
            <a:endParaRPr lang="en-US" dirty="0"/>
          </a:p>
          <a:p>
            <a:endParaRPr lang="en-US" dirty="0"/>
          </a:p>
        </p:txBody>
      </p:sp>
      <p:sp>
        <p:nvSpPr>
          <p:cNvPr id="99" name="Text Placeholder 98">
            <a:extLst>
              <a:ext uri="{FF2B5EF4-FFF2-40B4-BE49-F238E27FC236}">
                <a16:creationId xmlns:a16="http://schemas.microsoft.com/office/drawing/2014/main" id="{ACE32365-1642-014C-9DDC-D50886466CED}"/>
              </a:ext>
            </a:extLst>
          </p:cNvPr>
          <p:cNvSpPr>
            <a:spLocks noGrp="1"/>
          </p:cNvSpPr>
          <p:nvPr>
            <p:ph type="body" sz="quarter" idx="24"/>
          </p:nvPr>
        </p:nvSpPr>
        <p:spPr>
          <a:xfrm>
            <a:off x="5254995" y="4537112"/>
            <a:ext cx="2076769" cy="371902"/>
          </a:xfrm>
        </p:spPr>
        <p:txBody>
          <a:bodyPr>
            <a:noAutofit/>
          </a:bodyPr>
          <a:lstStyle/>
          <a:p>
            <a:r>
              <a:rPr lang="en-US" dirty="0"/>
              <a:t>Phase 4</a:t>
            </a:r>
          </a:p>
        </p:txBody>
      </p:sp>
      <p:sp>
        <p:nvSpPr>
          <p:cNvPr id="100" name="Text Placeholder 99">
            <a:extLst>
              <a:ext uri="{FF2B5EF4-FFF2-40B4-BE49-F238E27FC236}">
                <a16:creationId xmlns:a16="http://schemas.microsoft.com/office/drawing/2014/main" id="{AF600F82-CFD7-0044-A551-83FAB59A639D}"/>
              </a:ext>
            </a:extLst>
          </p:cNvPr>
          <p:cNvSpPr>
            <a:spLocks noGrp="1"/>
          </p:cNvSpPr>
          <p:nvPr>
            <p:ph type="body" sz="quarter" idx="25"/>
          </p:nvPr>
        </p:nvSpPr>
        <p:spPr>
          <a:xfrm>
            <a:off x="5384059" y="4880687"/>
            <a:ext cx="1818640" cy="1048604"/>
          </a:xfrm>
        </p:spPr>
        <p:txBody>
          <a:bodyPr>
            <a:noAutofit/>
          </a:bodyPr>
          <a:lstStyle/>
          <a:p>
            <a:r>
              <a:rPr lang="en-US" dirty="0"/>
              <a:t>4.1 Summary of changes</a:t>
            </a:r>
          </a:p>
          <a:p>
            <a:r>
              <a:rPr lang="en-US" dirty="0"/>
              <a:t>4.2 Transition plan and key communications </a:t>
            </a:r>
          </a:p>
          <a:p>
            <a:endParaRPr lang="en-US" dirty="0"/>
          </a:p>
          <a:p>
            <a:endParaRPr lang="en-US" dirty="0"/>
          </a:p>
          <a:p>
            <a:endParaRPr lang="en-US" dirty="0"/>
          </a:p>
        </p:txBody>
      </p:sp>
      <p:sp>
        <p:nvSpPr>
          <p:cNvPr id="104" name="Text Placeholder 103">
            <a:extLst>
              <a:ext uri="{FF2B5EF4-FFF2-40B4-BE49-F238E27FC236}">
                <a16:creationId xmlns:a16="http://schemas.microsoft.com/office/drawing/2014/main" id="{74945CFD-538C-D74D-BCA6-EAFFCAFFE3AF}"/>
              </a:ext>
            </a:extLst>
          </p:cNvPr>
          <p:cNvSpPr>
            <a:spLocks noGrp="1"/>
          </p:cNvSpPr>
          <p:nvPr>
            <p:ph type="body" sz="quarter" idx="12"/>
          </p:nvPr>
        </p:nvSpPr>
        <p:spPr>
          <a:xfrm>
            <a:off x="9362364" y="662318"/>
            <a:ext cx="2531187" cy="3783558"/>
          </a:xfrm>
          <a:prstGeom prst="rect">
            <a:avLst/>
          </a:prstGeom>
        </p:spPr>
        <p:txBody>
          <a:bodyPr>
            <a:noAutofit/>
          </a:bodyPr>
          <a:lstStyle/>
          <a:p>
            <a:r>
              <a:rPr lang="en-CA" b="1" dirty="0"/>
              <a:t>Phase Outcomes:</a:t>
            </a:r>
          </a:p>
          <a:p>
            <a:r>
              <a:rPr lang="en-US" dirty="0"/>
              <a:t>Establish design principles that articulate what the future-state IT operating model will represent. </a:t>
            </a:r>
          </a:p>
          <a:p>
            <a:r>
              <a:rPr lang="en-CA" b="1" dirty="0"/>
              <a:t>This phase involves the following participants:</a:t>
            </a:r>
          </a:p>
          <a:p>
            <a:pPr marL="171450" indent="-171450">
              <a:buFont typeface="Arial" panose="020B0604020202020204" pitchFamily="34" charset="0"/>
              <a:buChar char="•"/>
            </a:pPr>
            <a:r>
              <a:rPr lang="en-US" dirty="0"/>
              <a:t>CIO</a:t>
            </a:r>
          </a:p>
          <a:p>
            <a:pPr marL="171450" indent="-171450">
              <a:buFont typeface="Arial" panose="020B0604020202020204" pitchFamily="34" charset="0"/>
              <a:buChar char="•"/>
            </a:pPr>
            <a:r>
              <a:rPr lang="en-US" dirty="0"/>
              <a:t>Executive IT Leader</a:t>
            </a:r>
          </a:p>
          <a:p>
            <a:pPr marL="171450" indent="-171450">
              <a:buFont typeface="Arial" panose="020B0604020202020204" pitchFamily="34" charset="0"/>
              <a:buChar char="•"/>
            </a:pPr>
            <a:r>
              <a:rPr lang="en-US" dirty="0"/>
              <a:t>Business Leadership </a:t>
            </a:r>
          </a:p>
        </p:txBody>
      </p:sp>
      <p:sp>
        <p:nvSpPr>
          <p:cNvPr id="83" name="Title 82">
            <a:extLst>
              <a:ext uri="{FF2B5EF4-FFF2-40B4-BE49-F238E27FC236}">
                <a16:creationId xmlns:a16="http://schemas.microsoft.com/office/drawing/2014/main" id="{AA1245FF-C799-1E46-8B7E-4881D150B6B0}"/>
              </a:ext>
            </a:extLst>
          </p:cNvPr>
          <p:cNvSpPr>
            <a:spLocks noGrp="1"/>
          </p:cNvSpPr>
          <p:nvPr>
            <p:ph type="title"/>
          </p:nvPr>
        </p:nvSpPr>
        <p:spPr>
          <a:xfrm>
            <a:off x="354106" y="530021"/>
            <a:ext cx="8480612" cy="519691"/>
          </a:xfrm>
        </p:spPr>
        <p:txBody>
          <a:bodyPr>
            <a:noAutofit/>
          </a:bodyPr>
          <a:lstStyle/>
          <a:p>
            <a:r>
              <a:rPr lang="en-CA" dirty="0"/>
              <a:t>Phase 1</a:t>
            </a:r>
            <a:endParaRPr lang="en-US" dirty="0"/>
          </a:p>
        </p:txBody>
      </p:sp>
      <p:sp>
        <p:nvSpPr>
          <p:cNvPr id="4" name="Text Placeholder 3"/>
          <p:cNvSpPr>
            <a:spLocks noGrp="1"/>
          </p:cNvSpPr>
          <p:nvPr>
            <p:ph type="body" sz="quarter" idx="11"/>
          </p:nvPr>
        </p:nvSpPr>
        <p:spPr>
          <a:prstGeom prst="rect">
            <a:avLst/>
          </a:prstGeom>
        </p:spPr>
        <p:txBody>
          <a:bodyPr>
            <a:noAutofit/>
          </a:bodyPr>
          <a:lstStyle/>
          <a:p>
            <a:r>
              <a:rPr lang="en-CA" dirty="0"/>
              <a:t>Establish context &amp; prepare for organizational change management </a:t>
            </a:r>
          </a:p>
          <a:p>
            <a:endParaRPr lang="en-CA" dirty="0"/>
          </a:p>
        </p:txBody>
      </p:sp>
      <p:sp>
        <p:nvSpPr>
          <p:cNvPr id="18" name="object 19">
            <a:extLst>
              <a:ext uri="{FF2B5EF4-FFF2-40B4-BE49-F238E27FC236}">
                <a16:creationId xmlns:a16="http://schemas.microsoft.com/office/drawing/2014/main" id="{77A429DF-B0A2-4744-97E1-C69E0B50C7D2}"/>
              </a:ext>
            </a:extLst>
          </p:cNvPr>
          <p:cNvSpPr/>
          <p:nvPr/>
        </p:nvSpPr>
        <p:spPr>
          <a:xfrm rot="5400000" flipH="1">
            <a:off x="10528109" y="3250481"/>
            <a:ext cx="72994" cy="2392942"/>
          </a:xfrm>
          <a:custGeom>
            <a:avLst/>
            <a:gdLst/>
            <a:ahLst/>
            <a:cxnLst/>
            <a:rect l="l" t="t" r="r" b="b"/>
            <a:pathLst>
              <a:path h="7791450">
                <a:moveTo>
                  <a:pt x="0" y="0"/>
                </a:moveTo>
                <a:lnTo>
                  <a:pt x="0" y="7790956"/>
                </a:lnTo>
              </a:path>
            </a:pathLst>
          </a:custGeom>
          <a:ln w="3175">
            <a:solidFill>
              <a:schemeClr val="bg1">
                <a:alpha val="40000"/>
              </a:schemeClr>
            </a:solidFill>
          </a:ln>
        </p:spPr>
        <p:txBody>
          <a:bodyPr wrap="square" lIns="0" tIns="0" rIns="0" bIns="0" rtlCol="0">
            <a:no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662" b="0" i="0" u="none" strike="noStrike" kern="1200" cap="none" spc="0" normalizeH="0" baseline="0" noProof="0" dirty="0">
              <a:ln>
                <a:noFill/>
              </a:ln>
              <a:solidFill>
                <a:srgbClr val="494949"/>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29061763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84C97-8B3F-85E6-09EB-1CA444C19E44}"/>
              </a:ext>
            </a:extLst>
          </p:cNvPr>
          <p:cNvSpPr>
            <a:spLocks noGrp="1"/>
          </p:cNvSpPr>
          <p:nvPr>
            <p:ph type="title"/>
          </p:nvPr>
        </p:nvSpPr>
        <p:spPr>
          <a:xfrm>
            <a:off x="354106" y="544769"/>
            <a:ext cx="6865678" cy="1130188"/>
          </a:xfrm>
        </p:spPr>
        <p:txBody>
          <a:bodyPr/>
          <a:lstStyle/>
          <a:p>
            <a:r>
              <a:rPr lang="en-US" dirty="0"/>
              <a:t>Embed change management up front </a:t>
            </a:r>
          </a:p>
        </p:txBody>
      </p:sp>
      <p:sp>
        <p:nvSpPr>
          <p:cNvPr id="3" name="Text Placeholder 2">
            <a:extLst>
              <a:ext uri="{FF2B5EF4-FFF2-40B4-BE49-F238E27FC236}">
                <a16:creationId xmlns:a16="http://schemas.microsoft.com/office/drawing/2014/main" id="{9C3B9C01-176B-78E6-2452-9617A85C4C7E}"/>
              </a:ext>
            </a:extLst>
          </p:cNvPr>
          <p:cNvSpPr>
            <a:spLocks noGrp="1"/>
          </p:cNvSpPr>
          <p:nvPr>
            <p:ph type="body" sz="quarter" idx="11"/>
          </p:nvPr>
        </p:nvSpPr>
        <p:spPr>
          <a:xfrm>
            <a:off x="354105" y="1857656"/>
            <a:ext cx="10833379" cy="669978"/>
          </a:xfrm>
        </p:spPr>
        <p:txBody>
          <a:bodyPr/>
          <a:lstStyle/>
          <a:p>
            <a:r>
              <a:rPr lang="en-US" dirty="0"/>
              <a:t>The successful implementation and adoption of your operating model will be dependent on good change management practices.</a:t>
            </a:r>
          </a:p>
        </p:txBody>
      </p:sp>
      <p:sp>
        <p:nvSpPr>
          <p:cNvPr id="4" name="Text Placeholder 3">
            <a:extLst>
              <a:ext uri="{FF2B5EF4-FFF2-40B4-BE49-F238E27FC236}">
                <a16:creationId xmlns:a16="http://schemas.microsoft.com/office/drawing/2014/main" id="{2FAD85A4-79EB-9FD6-C331-F33B280F1358}"/>
              </a:ext>
            </a:extLst>
          </p:cNvPr>
          <p:cNvSpPr>
            <a:spLocks noGrp="1"/>
          </p:cNvSpPr>
          <p:nvPr>
            <p:ph type="body" sz="quarter" idx="33"/>
          </p:nvPr>
        </p:nvSpPr>
        <p:spPr>
          <a:xfrm>
            <a:off x="584499" y="5085749"/>
            <a:ext cx="10953084" cy="966168"/>
          </a:xfrm>
        </p:spPr>
        <p:txBody>
          <a:bodyPr/>
          <a:lstStyle/>
          <a:p>
            <a:pPr marL="0" indent="0" algn="ctr">
              <a:buNone/>
            </a:pPr>
            <a:r>
              <a:rPr lang="en-US" dirty="0"/>
              <a:t>For many organizations, the struggles associated with implementing a new operating model include a lack of understanding around what the new model is and why it might be needed – a lack of awareness and desire. Executives, employees, and customers are not properly informed on the benefits that can result from making a change to IT’s operating model. It is necessary to articulate how the current ways of enabling value for the organization are not working and are limiting desired successes. Identify opportunities on how IT could operate to deliver on the promise of increased organization value.</a:t>
            </a:r>
          </a:p>
        </p:txBody>
      </p:sp>
      <p:grpSp>
        <p:nvGrpSpPr>
          <p:cNvPr id="55" name="Group 54">
            <a:extLst>
              <a:ext uri="{FF2B5EF4-FFF2-40B4-BE49-F238E27FC236}">
                <a16:creationId xmlns:a16="http://schemas.microsoft.com/office/drawing/2014/main" id="{39404172-2036-82AF-ED9D-F539376CE678}"/>
              </a:ext>
            </a:extLst>
          </p:cNvPr>
          <p:cNvGrpSpPr/>
          <p:nvPr/>
        </p:nvGrpSpPr>
        <p:grpSpPr>
          <a:xfrm>
            <a:off x="1989945" y="3084414"/>
            <a:ext cx="8213696" cy="1518974"/>
            <a:chOff x="1065963" y="4172354"/>
            <a:chExt cx="10121521" cy="2141257"/>
          </a:xfrm>
        </p:grpSpPr>
        <p:grpSp>
          <p:nvGrpSpPr>
            <p:cNvPr id="30" name="Group 29">
              <a:extLst>
                <a:ext uri="{FF2B5EF4-FFF2-40B4-BE49-F238E27FC236}">
                  <a16:creationId xmlns:a16="http://schemas.microsoft.com/office/drawing/2014/main" id="{B03B7047-2973-7DDD-0A6E-7AF6CCA8542D}"/>
                </a:ext>
              </a:extLst>
            </p:cNvPr>
            <p:cNvGrpSpPr/>
            <p:nvPr/>
          </p:nvGrpSpPr>
          <p:grpSpPr>
            <a:xfrm>
              <a:off x="1065963" y="4172354"/>
              <a:ext cx="1613754" cy="1595629"/>
              <a:chOff x="2050473" y="4048203"/>
              <a:chExt cx="3227506" cy="3191257"/>
            </a:xfrm>
          </p:grpSpPr>
          <p:sp>
            <p:nvSpPr>
              <p:cNvPr id="31" name="Half Frame 30">
                <a:extLst>
                  <a:ext uri="{FF2B5EF4-FFF2-40B4-BE49-F238E27FC236}">
                    <a16:creationId xmlns:a16="http://schemas.microsoft.com/office/drawing/2014/main" id="{95D6A5EB-3B58-2BDD-889B-7FA10D925B24}"/>
                  </a:ext>
                </a:extLst>
              </p:cNvPr>
              <p:cNvSpPr/>
              <p:nvPr/>
            </p:nvSpPr>
            <p:spPr>
              <a:xfrm>
                <a:off x="2050473" y="4048203"/>
                <a:ext cx="3017615" cy="3017615"/>
              </a:xfrm>
              <a:prstGeom prst="halfFrame">
                <a:avLst>
                  <a:gd name="adj1" fmla="val 10277"/>
                  <a:gd name="adj2" fmla="val 10936"/>
                </a:avLst>
              </a:prstGeom>
              <a:solidFill>
                <a:srgbClr val="2576B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494949"/>
                  </a:solidFill>
                  <a:effectLst/>
                  <a:uLnTx/>
                  <a:uFillTx/>
                  <a:latin typeface="Arial" panose="020B0604020202020204" pitchFamily="34" charset="0"/>
                  <a:ea typeface="+mn-ea"/>
                  <a:cs typeface="+mn-cs"/>
                </a:endParaRPr>
              </a:p>
            </p:txBody>
          </p:sp>
          <p:sp>
            <p:nvSpPr>
              <p:cNvPr id="32" name="Half Frame 31">
                <a:extLst>
                  <a:ext uri="{FF2B5EF4-FFF2-40B4-BE49-F238E27FC236}">
                    <a16:creationId xmlns:a16="http://schemas.microsoft.com/office/drawing/2014/main" id="{5C5BC098-32AE-0DD4-1989-DD9962703284}"/>
                  </a:ext>
                </a:extLst>
              </p:cNvPr>
              <p:cNvSpPr/>
              <p:nvPr/>
            </p:nvSpPr>
            <p:spPr>
              <a:xfrm rot="10800000">
                <a:off x="2260364" y="4221845"/>
                <a:ext cx="3017615" cy="3017615"/>
              </a:xfrm>
              <a:prstGeom prst="halfFrame">
                <a:avLst>
                  <a:gd name="adj1" fmla="val 10277"/>
                  <a:gd name="adj2" fmla="val 10936"/>
                </a:avLst>
              </a:prstGeom>
              <a:solidFill>
                <a:srgbClr val="2576B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494949"/>
                  </a:solidFill>
                  <a:effectLst/>
                  <a:uLnTx/>
                  <a:uFillTx/>
                  <a:latin typeface="Arial" panose="020B0604020202020204" pitchFamily="34" charset="0"/>
                  <a:ea typeface="+mn-ea"/>
                  <a:cs typeface="+mn-cs"/>
                </a:endParaRPr>
              </a:p>
            </p:txBody>
          </p:sp>
        </p:grpSp>
        <p:grpSp>
          <p:nvGrpSpPr>
            <p:cNvPr id="33" name="Group 32">
              <a:extLst>
                <a:ext uri="{FF2B5EF4-FFF2-40B4-BE49-F238E27FC236}">
                  <a16:creationId xmlns:a16="http://schemas.microsoft.com/office/drawing/2014/main" id="{8B729D71-BF8B-D96F-960E-C7DAEE0E8E37}"/>
                </a:ext>
              </a:extLst>
            </p:cNvPr>
            <p:cNvGrpSpPr/>
            <p:nvPr/>
          </p:nvGrpSpPr>
          <p:grpSpPr>
            <a:xfrm>
              <a:off x="5328263" y="4172354"/>
              <a:ext cx="1613754" cy="1595629"/>
              <a:chOff x="2050473" y="4048203"/>
              <a:chExt cx="3227506" cy="3191257"/>
            </a:xfrm>
            <a:solidFill>
              <a:srgbClr val="15466D"/>
            </a:solidFill>
          </p:grpSpPr>
          <p:sp>
            <p:nvSpPr>
              <p:cNvPr id="34" name="Half Frame 33">
                <a:extLst>
                  <a:ext uri="{FF2B5EF4-FFF2-40B4-BE49-F238E27FC236}">
                    <a16:creationId xmlns:a16="http://schemas.microsoft.com/office/drawing/2014/main" id="{E8BA5E00-E6D2-4F60-B0B3-F05557516D17}"/>
                  </a:ext>
                </a:extLst>
              </p:cNvPr>
              <p:cNvSpPr/>
              <p:nvPr/>
            </p:nvSpPr>
            <p:spPr>
              <a:xfrm>
                <a:off x="2050473" y="4048203"/>
                <a:ext cx="3017615" cy="3017615"/>
              </a:xfrm>
              <a:prstGeom prst="halfFrame">
                <a:avLst>
                  <a:gd name="adj1" fmla="val 10277"/>
                  <a:gd name="adj2" fmla="val 10936"/>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494949"/>
                  </a:solidFill>
                  <a:effectLst/>
                  <a:uLnTx/>
                  <a:uFillTx/>
                  <a:latin typeface="Arial" panose="020B0604020202020204" pitchFamily="34" charset="0"/>
                  <a:ea typeface="+mn-ea"/>
                  <a:cs typeface="+mn-cs"/>
                </a:endParaRPr>
              </a:p>
            </p:txBody>
          </p:sp>
          <p:sp>
            <p:nvSpPr>
              <p:cNvPr id="35" name="Half Frame 34">
                <a:extLst>
                  <a:ext uri="{FF2B5EF4-FFF2-40B4-BE49-F238E27FC236}">
                    <a16:creationId xmlns:a16="http://schemas.microsoft.com/office/drawing/2014/main" id="{F27410A3-46A4-6115-DEB7-1C7B18210E79}"/>
                  </a:ext>
                </a:extLst>
              </p:cNvPr>
              <p:cNvSpPr/>
              <p:nvPr/>
            </p:nvSpPr>
            <p:spPr>
              <a:xfrm rot="10800000">
                <a:off x="2260364" y="4221845"/>
                <a:ext cx="3017615" cy="3017615"/>
              </a:xfrm>
              <a:prstGeom prst="halfFrame">
                <a:avLst>
                  <a:gd name="adj1" fmla="val 10277"/>
                  <a:gd name="adj2" fmla="val 10936"/>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494949"/>
                  </a:solidFill>
                  <a:effectLst/>
                  <a:uLnTx/>
                  <a:uFillTx/>
                  <a:latin typeface="Arial" panose="020B0604020202020204" pitchFamily="34" charset="0"/>
                  <a:ea typeface="+mn-ea"/>
                  <a:cs typeface="+mn-cs"/>
                </a:endParaRPr>
              </a:p>
            </p:txBody>
          </p:sp>
        </p:grpSp>
        <p:grpSp>
          <p:nvGrpSpPr>
            <p:cNvPr id="36" name="Group 35">
              <a:extLst>
                <a:ext uri="{FF2B5EF4-FFF2-40B4-BE49-F238E27FC236}">
                  <a16:creationId xmlns:a16="http://schemas.microsoft.com/office/drawing/2014/main" id="{B847F4A9-527D-AD93-A9D6-E0B839D61ED6}"/>
                </a:ext>
              </a:extLst>
            </p:cNvPr>
            <p:cNvGrpSpPr/>
            <p:nvPr/>
          </p:nvGrpSpPr>
          <p:grpSpPr>
            <a:xfrm>
              <a:off x="9485617" y="4172354"/>
              <a:ext cx="1613754" cy="1595629"/>
              <a:chOff x="2050473" y="4048203"/>
              <a:chExt cx="3227506" cy="3191257"/>
            </a:xfrm>
            <a:solidFill>
              <a:srgbClr val="494A4A"/>
            </a:solidFill>
          </p:grpSpPr>
          <p:sp>
            <p:nvSpPr>
              <p:cNvPr id="37" name="Half Frame 36">
                <a:extLst>
                  <a:ext uri="{FF2B5EF4-FFF2-40B4-BE49-F238E27FC236}">
                    <a16:creationId xmlns:a16="http://schemas.microsoft.com/office/drawing/2014/main" id="{CB5BC00D-398E-5B9C-2E3D-302847CF9343}"/>
                  </a:ext>
                </a:extLst>
              </p:cNvPr>
              <p:cNvSpPr/>
              <p:nvPr/>
            </p:nvSpPr>
            <p:spPr>
              <a:xfrm>
                <a:off x="2050473" y="4048203"/>
                <a:ext cx="3017615" cy="3017615"/>
              </a:xfrm>
              <a:prstGeom prst="halfFrame">
                <a:avLst>
                  <a:gd name="adj1" fmla="val 10277"/>
                  <a:gd name="adj2" fmla="val 10936"/>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494949"/>
                  </a:solidFill>
                  <a:effectLst/>
                  <a:uLnTx/>
                  <a:uFillTx/>
                  <a:latin typeface="Arial" panose="020B0604020202020204" pitchFamily="34" charset="0"/>
                  <a:ea typeface="+mn-ea"/>
                  <a:cs typeface="+mn-cs"/>
                </a:endParaRPr>
              </a:p>
            </p:txBody>
          </p:sp>
          <p:sp>
            <p:nvSpPr>
              <p:cNvPr id="38" name="Half Frame 37">
                <a:extLst>
                  <a:ext uri="{FF2B5EF4-FFF2-40B4-BE49-F238E27FC236}">
                    <a16:creationId xmlns:a16="http://schemas.microsoft.com/office/drawing/2014/main" id="{DEC59A9E-11CB-45B2-4628-3648023B7816}"/>
                  </a:ext>
                </a:extLst>
              </p:cNvPr>
              <p:cNvSpPr/>
              <p:nvPr/>
            </p:nvSpPr>
            <p:spPr>
              <a:xfrm rot="10800000">
                <a:off x="2260364" y="4221845"/>
                <a:ext cx="3017615" cy="3017615"/>
              </a:xfrm>
              <a:prstGeom prst="halfFrame">
                <a:avLst>
                  <a:gd name="adj1" fmla="val 10277"/>
                  <a:gd name="adj2" fmla="val 10936"/>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494949"/>
                  </a:solidFill>
                  <a:effectLst/>
                  <a:uLnTx/>
                  <a:uFillTx/>
                  <a:latin typeface="Arial" panose="020B0604020202020204" pitchFamily="34" charset="0"/>
                  <a:ea typeface="+mn-ea"/>
                  <a:cs typeface="+mn-cs"/>
                </a:endParaRPr>
              </a:p>
            </p:txBody>
          </p:sp>
        </p:grpSp>
        <p:grpSp>
          <p:nvGrpSpPr>
            <p:cNvPr id="39" name="Group 38">
              <a:extLst>
                <a:ext uri="{FF2B5EF4-FFF2-40B4-BE49-F238E27FC236}">
                  <a16:creationId xmlns:a16="http://schemas.microsoft.com/office/drawing/2014/main" id="{CFAF92E0-6451-1933-4909-D3F320F25B52}"/>
                </a:ext>
              </a:extLst>
            </p:cNvPr>
            <p:cNvGrpSpPr/>
            <p:nvPr/>
          </p:nvGrpSpPr>
          <p:grpSpPr>
            <a:xfrm>
              <a:off x="7406940" y="4172354"/>
              <a:ext cx="1613754" cy="1595629"/>
              <a:chOff x="2050473" y="4048203"/>
              <a:chExt cx="3227506" cy="3191257"/>
            </a:xfrm>
            <a:solidFill>
              <a:srgbClr val="299C47"/>
            </a:solidFill>
          </p:grpSpPr>
          <p:sp>
            <p:nvSpPr>
              <p:cNvPr id="40" name="Half Frame 39">
                <a:extLst>
                  <a:ext uri="{FF2B5EF4-FFF2-40B4-BE49-F238E27FC236}">
                    <a16:creationId xmlns:a16="http://schemas.microsoft.com/office/drawing/2014/main" id="{9AD78D6A-4DFE-5A94-E62C-33797B30FB80}"/>
                  </a:ext>
                </a:extLst>
              </p:cNvPr>
              <p:cNvSpPr/>
              <p:nvPr/>
            </p:nvSpPr>
            <p:spPr>
              <a:xfrm>
                <a:off x="2050473" y="4048203"/>
                <a:ext cx="3017615" cy="3017615"/>
              </a:xfrm>
              <a:prstGeom prst="halfFrame">
                <a:avLst>
                  <a:gd name="adj1" fmla="val 10277"/>
                  <a:gd name="adj2" fmla="val 10936"/>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494949"/>
                  </a:solidFill>
                  <a:effectLst/>
                  <a:uLnTx/>
                  <a:uFillTx/>
                  <a:latin typeface="Arial" panose="020B0604020202020204" pitchFamily="34" charset="0"/>
                  <a:ea typeface="+mn-ea"/>
                  <a:cs typeface="+mn-cs"/>
                </a:endParaRPr>
              </a:p>
            </p:txBody>
          </p:sp>
          <p:sp>
            <p:nvSpPr>
              <p:cNvPr id="41" name="Half Frame 40">
                <a:extLst>
                  <a:ext uri="{FF2B5EF4-FFF2-40B4-BE49-F238E27FC236}">
                    <a16:creationId xmlns:a16="http://schemas.microsoft.com/office/drawing/2014/main" id="{633F67F9-9CB9-586F-3B1F-420FEAF7B965}"/>
                  </a:ext>
                </a:extLst>
              </p:cNvPr>
              <p:cNvSpPr/>
              <p:nvPr/>
            </p:nvSpPr>
            <p:spPr>
              <a:xfrm rot="10800000">
                <a:off x="2260364" y="4221845"/>
                <a:ext cx="3017615" cy="3017615"/>
              </a:xfrm>
              <a:prstGeom prst="halfFrame">
                <a:avLst>
                  <a:gd name="adj1" fmla="val 10277"/>
                  <a:gd name="adj2" fmla="val 10936"/>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494949"/>
                  </a:solidFill>
                  <a:effectLst/>
                  <a:uLnTx/>
                  <a:uFillTx/>
                  <a:latin typeface="Arial" panose="020B0604020202020204" pitchFamily="34" charset="0"/>
                  <a:ea typeface="+mn-ea"/>
                  <a:cs typeface="+mn-cs"/>
                </a:endParaRPr>
              </a:p>
            </p:txBody>
          </p:sp>
        </p:grpSp>
        <p:grpSp>
          <p:nvGrpSpPr>
            <p:cNvPr id="42" name="Group 41">
              <a:extLst>
                <a:ext uri="{FF2B5EF4-FFF2-40B4-BE49-F238E27FC236}">
                  <a16:creationId xmlns:a16="http://schemas.microsoft.com/office/drawing/2014/main" id="{4B9AB990-FFC8-DD9C-0F25-979BE7E0B591}"/>
                </a:ext>
              </a:extLst>
            </p:cNvPr>
            <p:cNvGrpSpPr/>
            <p:nvPr/>
          </p:nvGrpSpPr>
          <p:grpSpPr>
            <a:xfrm>
              <a:off x="3197113" y="4172354"/>
              <a:ext cx="1613754" cy="1595629"/>
              <a:chOff x="2050473" y="4048203"/>
              <a:chExt cx="3227506" cy="3191257"/>
            </a:xfrm>
            <a:solidFill>
              <a:srgbClr val="5090C4"/>
            </a:solidFill>
          </p:grpSpPr>
          <p:sp>
            <p:nvSpPr>
              <p:cNvPr id="43" name="Half Frame 42">
                <a:extLst>
                  <a:ext uri="{FF2B5EF4-FFF2-40B4-BE49-F238E27FC236}">
                    <a16:creationId xmlns:a16="http://schemas.microsoft.com/office/drawing/2014/main" id="{F312E312-F6E2-08C9-1BC5-0CA90A0A0404}"/>
                  </a:ext>
                </a:extLst>
              </p:cNvPr>
              <p:cNvSpPr/>
              <p:nvPr/>
            </p:nvSpPr>
            <p:spPr>
              <a:xfrm>
                <a:off x="2050473" y="4048203"/>
                <a:ext cx="3017615" cy="3017615"/>
              </a:xfrm>
              <a:prstGeom prst="halfFrame">
                <a:avLst>
                  <a:gd name="adj1" fmla="val 10277"/>
                  <a:gd name="adj2" fmla="val 10936"/>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494949"/>
                  </a:solidFill>
                  <a:effectLst/>
                  <a:uLnTx/>
                  <a:uFillTx/>
                  <a:latin typeface="Arial" panose="020B0604020202020204" pitchFamily="34" charset="0"/>
                  <a:ea typeface="+mn-ea"/>
                  <a:cs typeface="+mn-cs"/>
                </a:endParaRPr>
              </a:p>
            </p:txBody>
          </p:sp>
          <p:sp>
            <p:nvSpPr>
              <p:cNvPr id="44" name="Half Frame 43">
                <a:extLst>
                  <a:ext uri="{FF2B5EF4-FFF2-40B4-BE49-F238E27FC236}">
                    <a16:creationId xmlns:a16="http://schemas.microsoft.com/office/drawing/2014/main" id="{B7BCFDB3-26A6-68B9-7FA8-20A1A2BA31F6}"/>
                  </a:ext>
                </a:extLst>
              </p:cNvPr>
              <p:cNvSpPr/>
              <p:nvPr/>
            </p:nvSpPr>
            <p:spPr>
              <a:xfrm rot="10800000">
                <a:off x="2260364" y="4221845"/>
                <a:ext cx="3017615" cy="3017615"/>
              </a:xfrm>
              <a:prstGeom prst="halfFrame">
                <a:avLst>
                  <a:gd name="adj1" fmla="val 10277"/>
                  <a:gd name="adj2" fmla="val 10936"/>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494949"/>
                  </a:solidFill>
                  <a:effectLst/>
                  <a:uLnTx/>
                  <a:uFillTx/>
                  <a:latin typeface="Arial" panose="020B0604020202020204" pitchFamily="34" charset="0"/>
                  <a:ea typeface="+mn-ea"/>
                  <a:cs typeface="+mn-cs"/>
                </a:endParaRPr>
              </a:p>
            </p:txBody>
          </p:sp>
        </p:grpSp>
        <p:sp>
          <p:nvSpPr>
            <p:cNvPr id="45" name="Freeform 29">
              <a:extLst>
                <a:ext uri="{FF2B5EF4-FFF2-40B4-BE49-F238E27FC236}">
                  <a16:creationId xmlns:a16="http://schemas.microsoft.com/office/drawing/2014/main" id="{3C8F5154-9846-26AA-951C-909BEBF1B104}"/>
                </a:ext>
              </a:extLst>
            </p:cNvPr>
            <p:cNvSpPr>
              <a:spLocks noChangeAspect="1" noChangeArrowheads="1"/>
            </p:cNvSpPr>
            <p:nvPr/>
          </p:nvSpPr>
          <p:spPr bwMode="auto">
            <a:xfrm>
              <a:off x="7875585" y="4629500"/>
              <a:ext cx="675903" cy="676770"/>
            </a:xfrm>
            <a:custGeom>
              <a:avLst/>
              <a:gdLst>
                <a:gd name="connsiteX0" fmla="*/ 509588 w 1145140"/>
                <a:gd name="connsiteY0" fmla="*/ 613568 h 1146608"/>
                <a:gd name="connsiteX1" fmla="*/ 525002 w 1145140"/>
                <a:gd name="connsiteY1" fmla="*/ 619969 h 1146608"/>
                <a:gd name="connsiteX2" fmla="*/ 531455 w 1145140"/>
                <a:gd name="connsiteY2" fmla="*/ 635615 h 1146608"/>
                <a:gd name="connsiteX3" fmla="*/ 525002 w 1145140"/>
                <a:gd name="connsiteY3" fmla="*/ 651262 h 1146608"/>
                <a:gd name="connsiteX4" fmla="*/ 509588 w 1145140"/>
                <a:gd name="connsiteY4" fmla="*/ 657663 h 1146608"/>
                <a:gd name="connsiteX5" fmla="*/ 493816 w 1145140"/>
                <a:gd name="connsiteY5" fmla="*/ 651262 h 1146608"/>
                <a:gd name="connsiteX6" fmla="*/ 487363 w 1145140"/>
                <a:gd name="connsiteY6" fmla="*/ 635615 h 1146608"/>
                <a:gd name="connsiteX7" fmla="*/ 493816 w 1145140"/>
                <a:gd name="connsiteY7" fmla="*/ 619969 h 1146608"/>
                <a:gd name="connsiteX8" fmla="*/ 509588 w 1145140"/>
                <a:gd name="connsiteY8" fmla="*/ 613568 h 1146608"/>
                <a:gd name="connsiteX9" fmla="*/ 511833 w 1145140"/>
                <a:gd name="connsiteY9" fmla="*/ 503279 h 1146608"/>
                <a:gd name="connsiteX10" fmla="*/ 382644 w 1145140"/>
                <a:gd name="connsiteY10" fmla="*/ 633188 h 1146608"/>
                <a:gd name="connsiteX11" fmla="*/ 511833 w 1145140"/>
                <a:gd name="connsiteY11" fmla="*/ 763096 h 1146608"/>
                <a:gd name="connsiteX12" fmla="*/ 641741 w 1145140"/>
                <a:gd name="connsiteY12" fmla="*/ 633188 h 1146608"/>
                <a:gd name="connsiteX13" fmla="*/ 617991 w 1145140"/>
                <a:gd name="connsiteY13" fmla="*/ 558697 h 1146608"/>
                <a:gd name="connsiteX14" fmla="*/ 578407 w 1145140"/>
                <a:gd name="connsiteY14" fmla="*/ 598281 h 1146608"/>
                <a:gd name="connsiteX15" fmla="*/ 562573 w 1145140"/>
                <a:gd name="connsiteY15" fmla="*/ 604759 h 1146608"/>
                <a:gd name="connsiteX16" fmla="*/ 546739 w 1145140"/>
                <a:gd name="connsiteY16" fmla="*/ 598281 h 1146608"/>
                <a:gd name="connsiteX17" fmla="*/ 546739 w 1145140"/>
                <a:gd name="connsiteY17" fmla="*/ 566614 h 1146608"/>
                <a:gd name="connsiteX18" fmla="*/ 586683 w 1145140"/>
                <a:gd name="connsiteY18" fmla="*/ 527030 h 1146608"/>
                <a:gd name="connsiteX19" fmla="*/ 511833 w 1145140"/>
                <a:gd name="connsiteY19" fmla="*/ 503279 h 1146608"/>
                <a:gd name="connsiteX20" fmla="*/ 310177 w 1145140"/>
                <a:gd name="connsiteY20" fmla="*/ 407770 h 1146608"/>
                <a:gd name="connsiteX21" fmla="*/ 325982 w 1145140"/>
                <a:gd name="connsiteY21" fmla="*/ 414264 h 1146608"/>
                <a:gd name="connsiteX22" fmla="*/ 325982 w 1145140"/>
                <a:gd name="connsiteY22" fmla="*/ 446014 h 1146608"/>
                <a:gd name="connsiteX23" fmla="*/ 325982 w 1145140"/>
                <a:gd name="connsiteY23" fmla="*/ 446375 h 1146608"/>
                <a:gd name="connsiteX24" fmla="*/ 310177 w 1145140"/>
                <a:gd name="connsiteY24" fmla="*/ 452869 h 1146608"/>
                <a:gd name="connsiteX25" fmla="*/ 294012 w 1145140"/>
                <a:gd name="connsiteY25" fmla="*/ 446375 h 1146608"/>
                <a:gd name="connsiteX26" fmla="*/ 294012 w 1145140"/>
                <a:gd name="connsiteY26" fmla="*/ 414625 h 1146608"/>
                <a:gd name="connsiteX27" fmla="*/ 294371 w 1145140"/>
                <a:gd name="connsiteY27" fmla="*/ 414264 h 1146608"/>
                <a:gd name="connsiteX28" fmla="*/ 310177 w 1145140"/>
                <a:gd name="connsiteY28" fmla="*/ 407770 h 1146608"/>
                <a:gd name="connsiteX29" fmla="*/ 999799 w 1145140"/>
                <a:gd name="connsiteY29" fmla="*/ 176890 h 1146608"/>
                <a:gd name="connsiteX30" fmla="*/ 877447 w 1145140"/>
                <a:gd name="connsiteY30" fmla="*/ 299241 h 1146608"/>
                <a:gd name="connsiteX31" fmla="*/ 814472 w 1145140"/>
                <a:gd name="connsiteY31" fmla="*/ 362216 h 1146608"/>
                <a:gd name="connsiteX32" fmla="*/ 950498 w 1145140"/>
                <a:gd name="connsiteY32" fmla="*/ 362216 h 1146608"/>
                <a:gd name="connsiteX33" fmla="*/ 1093001 w 1145140"/>
                <a:gd name="connsiteY33" fmla="*/ 219713 h 1146608"/>
                <a:gd name="connsiteX34" fmla="*/ 1098039 w 1145140"/>
                <a:gd name="connsiteY34" fmla="*/ 192364 h 1146608"/>
                <a:gd name="connsiteX35" fmla="*/ 1075368 w 1145140"/>
                <a:gd name="connsiteY35" fmla="*/ 176890 h 1146608"/>
                <a:gd name="connsiteX36" fmla="*/ 444862 w 1145140"/>
                <a:gd name="connsiteY36" fmla="*/ 121443 h 1146608"/>
                <a:gd name="connsiteX37" fmla="*/ 579942 w 1145140"/>
                <a:gd name="connsiteY37" fmla="*/ 121443 h 1146608"/>
                <a:gd name="connsiteX38" fmla="*/ 622447 w 1145140"/>
                <a:gd name="connsiteY38" fmla="*/ 163918 h 1146608"/>
                <a:gd name="connsiteX39" fmla="*/ 622447 w 1145140"/>
                <a:gd name="connsiteY39" fmla="*/ 220792 h 1146608"/>
                <a:gd name="connsiteX40" fmla="*/ 655947 w 1145140"/>
                <a:gd name="connsiteY40" fmla="*/ 230870 h 1146608"/>
                <a:gd name="connsiteX41" fmla="*/ 669275 w 1145140"/>
                <a:gd name="connsiteY41" fmla="*/ 259667 h 1146608"/>
                <a:gd name="connsiteX42" fmla="*/ 640818 w 1145140"/>
                <a:gd name="connsiteY42" fmla="*/ 273346 h 1146608"/>
                <a:gd name="connsiteX43" fmla="*/ 609120 w 1145140"/>
                <a:gd name="connsiteY43" fmla="*/ 263627 h 1146608"/>
                <a:gd name="connsiteX44" fmla="*/ 577421 w 1145140"/>
                <a:gd name="connsiteY44" fmla="*/ 222591 h 1146608"/>
                <a:gd name="connsiteX45" fmla="*/ 577421 w 1145140"/>
                <a:gd name="connsiteY45" fmla="*/ 166438 h 1146608"/>
                <a:gd name="connsiteX46" fmla="*/ 447384 w 1145140"/>
                <a:gd name="connsiteY46" fmla="*/ 166438 h 1146608"/>
                <a:gd name="connsiteX47" fmla="*/ 447384 w 1145140"/>
                <a:gd name="connsiteY47" fmla="*/ 222591 h 1146608"/>
                <a:gd name="connsiteX48" fmla="*/ 415685 w 1145140"/>
                <a:gd name="connsiteY48" fmla="*/ 263627 h 1146608"/>
                <a:gd name="connsiteX49" fmla="*/ 319148 w 1145140"/>
                <a:gd name="connsiteY49" fmla="*/ 303942 h 1146608"/>
                <a:gd name="connsiteX50" fmla="*/ 267998 w 1145140"/>
                <a:gd name="connsiteY50" fmla="*/ 297103 h 1146608"/>
                <a:gd name="connsiteX51" fmla="*/ 228014 w 1145140"/>
                <a:gd name="connsiteY51" fmla="*/ 257148 h 1146608"/>
                <a:gd name="connsiteX52" fmla="*/ 135440 w 1145140"/>
                <a:gd name="connsiteY52" fmla="*/ 349297 h 1146608"/>
                <a:gd name="connsiteX53" fmla="*/ 175783 w 1145140"/>
                <a:gd name="connsiteY53" fmla="*/ 389613 h 1146608"/>
                <a:gd name="connsiteX54" fmla="*/ 182627 w 1145140"/>
                <a:gd name="connsiteY54" fmla="*/ 440727 h 1146608"/>
                <a:gd name="connsiteX55" fmla="*/ 142644 w 1145140"/>
                <a:gd name="connsiteY55" fmla="*/ 537196 h 1146608"/>
                <a:gd name="connsiteX56" fmla="*/ 101580 w 1145140"/>
                <a:gd name="connsiteY56" fmla="*/ 568513 h 1146608"/>
                <a:gd name="connsiteX57" fmla="*/ 44666 w 1145140"/>
                <a:gd name="connsiteY57" fmla="*/ 568513 h 1146608"/>
                <a:gd name="connsiteX58" fmla="*/ 44666 w 1145140"/>
                <a:gd name="connsiteY58" fmla="*/ 699178 h 1146608"/>
                <a:gd name="connsiteX59" fmla="*/ 101580 w 1145140"/>
                <a:gd name="connsiteY59" fmla="*/ 699178 h 1146608"/>
                <a:gd name="connsiteX60" fmla="*/ 142644 w 1145140"/>
                <a:gd name="connsiteY60" fmla="*/ 730495 h 1146608"/>
                <a:gd name="connsiteX61" fmla="*/ 182627 w 1145140"/>
                <a:gd name="connsiteY61" fmla="*/ 826964 h 1146608"/>
                <a:gd name="connsiteX62" fmla="*/ 175783 w 1145140"/>
                <a:gd name="connsiteY62" fmla="*/ 878078 h 1146608"/>
                <a:gd name="connsiteX63" fmla="*/ 135440 w 1145140"/>
                <a:gd name="connsiteY63" fmla="*/ 918394 h 1146608"/>
                <a:gd name="connsiteX64" fmla="*/ 228014 w 1145140"/>
                <a:gd name="connsiteY64" fmla="*/ 1010903 h 1146608"/>
                <a:gd name="connsiteX65" fmla="*/ 268358 w 1145140"/>
                <a:gd name="connsiteY65" fmla="*/ 970228 h 1146608"/>
                <a:gd name="connsiteX66" fmla="*/ 319508 w 1145140"/>
                <a:gd name="connsiteY66" fmla="*/ 963749 h 1146608"/>
                <a:gd name="connsiteX67" fmla="*/ 415685 w 1145140"/>
                <a:gd name="connsiteY67" fmla="*/ 1003704 h 1146608"/>
                <a:gd name="connsiteX68" fmla="*/ 447384 w 1145140"/>
                <a:gd name="connsiteY68" fmla="*/ 1044380 h 1146608"/>
                <a:gd name="connsiteX69" fmla="*/ 447384 w 1145140"/>
                <a:gd name="connsiteY69" fmla="*/ 1101613 h 1146608"/>
                <a:gd name="connsiteX70" fmla="*/ 577781 w 1145140"/>
                <a:gd name="connsiteY70" fmla="*/ 1101613 h 1146608"/>
                <a:gd name="connsiteX71" fmla="*/ 577781 w 1145140"/>
                <a:gd name="connsiteY71" fmla="*/ 1044740 h 1146608"/>
                <a:gd name="connsiteX72" fmla="*/ 609120 w 1145140"/>
                <a:gd name="connsiteY72" fmla="*/ 1003704 h 1146608"/>
                <a:gd name="connsiteX73" fmla="*/ 705657 w 1145140"/>
                <a:gd name="connsiteY73" fmla="*/ 964109 h 1146608"/>
                <a:gd name="connsiteX74" fmla="*/ 756807 w 1145140"/>
                <a:gd name="connsiteY74" fmla="*/ 970588 h 1146608"/>
                <a:gd name="connsiteX75" fmla="*/ 797150 w 1145140"/>
                <a:gd name="connsiteY75" fmla="*/ 1010903 h 1146608"/>
                <a:gd name="connsiteX76" fmla="*/ 889365 w 1145140"/>
                <a:gd name="connsiteY76" fmla="*/ 918394 h 1146608"/>
                <a:gd name="connsiteX77" fmla="*/ 849381 w 1145140"/>
                <a:gd name="connsiteY77" fmla="*/ 878438 h 1146608"/>
                <a:gd name="connsiteX78" fmla="*/ 842897 w 1145140"/>
                <a:gd name="connsiteY78" fmla="*/ 827324 h 1146608"/>
                <a:gd name="connsiteX79" fmla="*/ 882881 w 1145140"/>
                <a:gd name="connsiteY79" fmla="*/ 730495 h 1146608"/>
                <a:gd name="connsiteX80" fmla="*/ 923945 w 1145140"/>
                <a:gd name="connsiteY80" fmla="*/ 699178 h 1146608"/>
                <a:gd name="connsiteX81" fmla="*/ 980138 w 1145140"/>
                <a:gd name="connsiteY81" fmla="*/ 699178 h 1146608"/>
                <a:gd name="connsiteX82" fmla="*/ 980138 w 1145140"/>
                <a:gd name="connsiteY82" fmla="*/ 568513 h 1146608"/>
                <a:gd name="connsiteX83" fmla="*/ 923945 w 1145140"/>
                <a:gd name="connsiteY83" fmla="*/ 568513 h 1146608"/>
                <a:gd name="connsiteX84" fmla="*/ 882881 w 1145140"/>
                <a:gd name="connsiteY84" fmla="*/ 537196 h 1146608"/>
                <a:gd name="connsiteX85" fmla="*/ 873155 w 1145140"/>
                <a:gd name="connsiteY85" fmla="*/ 504800 h 1146608"/>
                <a:gd name="connsiteX86" fmla="*/ 886483 w 1145140"/>
                <a:gd name="connsiteY86" fmla="*/ 476363 h 1146608"/>
                <a:gd name="connsiteX87" fmla="*/ 915300 w 1145140"/>
                <a:gd name="connsiteY87" fmla="*/ 489681 h 1146608"/>
                <a:gd name="connsiteX88" fmla="*/ 925746 w 1145140"/>
                <a:gd name="connsiteY88" fmla="*/ 523878 h 1146608"/>
                <a:gd name="connsiteX89" fmla="*/ 982660 w 1145140"/>
                <a:gd name="connsiteY89" fmla="*/ 523878 h 1146608"/>
                <a:gd name="connsiteX90" fmla="*/ 1025165 w 1145140"/>
                <a:gd name="connsiteY90" fmla="*/ 565993 h 1146608"/>
                <a:gd name="connsiteX91" fmla="*/ 1025165 w 1145140"/>
                <a:gd name="connsiteY91" fmla="*/ 701698 h 1146608"/>
                <a:gd name="connsiteX92" fmla="*/ 982660 w 1145140"/>
                <a:gd name="connsiteY92" fmla="*/ 743813 h 1146608"/>
                <a:gd name="connsiteX93" fmla="*/ 925746 w 1145140"/>
                <a:gd name="connsiteY93" fmla="*/ 743813 h 1146608"/>
                <a:gd name="connsiteX94" fmla="*/ 882521 w 1145140"/>
                <a:gd name="connsiteY94" fmla="*/ 848202 h 1146608"/>
                <a:gd name="connsiteX95" fmla="*/ 922865 w 1145140"/>
                <a:gd name="connsiteY95" fmla="*/ 888517 h 1146608"/>
                <a:gd name="connsiteX96" fmla="*/ 922865 w 1145140"/>
                <a:gd name="connsiteY96" fmla="*/ 948271 h 1146608"/>
                <a:gd name="connsiteX97" fmla="*/ 827048 w 1145140"/>
                <a:gd name="connsiteY97" fmla="*/ 1044020 h 1146608"/>
                <a:gd name="connsiteX98" fmla="*/ 766893 w 1145140"/>
                <a:gd name="connsiteY98" fmla="*/ 1044020 h 1146608"/>
                <a:gd name="connsiteX99" fmla="*/ 726549 w 1145140"/>
                <a:gd name="connsiteY99" fmla="*/ 1003704 h 1146608"/>
                <a:gd name="connsiteX100" fmla="*/ 622447 w 1145140"/>
                <a:gd name="connsiteY100" fmla="*/ 1046539 h 1146608"/>
                <a:gd name="connsiteX101" fmla="*/ 622447 w 1145140"/>
                <a:gd name="connsiteY101" fmla="*/ 1104133 h 1146608"/>
                <a:gd name="connsiteX102" fmla="*/ 579942 w 1145140"/>
                <a:gd name="connsiteY102" fmla="*/ 1146608 h 1146608"/>
                <a:gd name="connsiteX103" fmla="*/ 444862 w 1145140"/>
                <a:gd name="connsiteY103" fmla="*/ 1146608 h 1146608"/>
                <a:gd name="connsiteX104" fmla="*/ 402357 w 1145140"/>
                <a:gd name="connsiteY104" fmla="*/ 1104133 h 1146608"/>
                <a:gd name="connsiteX105" fmla="*/ 402357 w 1145140"/>
                <a:gd name="connsiteY105" fmla="*/ 1046539 h 1146608"/>
                <a:gd name="connsiteX106" fmla="*/ 298616 w 1145140"/>
                <a:gd name="connsiteY106" fmla="*/ 1003344 h 1146608"/>
                <a:gd name="connsiteX107" fmla="*/ 257552 w 1145140"/>
                <a:gd name="connsiteY107" fmla="*/ 1044020 h 1146608"/>
                <a:gd name="connsiteX108" fmla="*/ 197756 w 1145140"/>
                <a:gd name="connsiteY108" fmla="*/ 1044020 h 1146608"/>
                <a:gd name="connsiteX109" fmla="*/ 101940 w 1145140"/>
                <a:gd name="connsiteY109" fmla="*/ 948271 h 1146608"/>
                <a:gd name="connsiteX110" fmla="*/ 101940 w 1145140"/>
                <a:gd name="connsiteY110" fmla="*/ 888517 h 1146608"/>
                <a:gd name="connsiteX111" fmla="*/ 143004 w 1145140"/>
                <a:gd name="connsiteY111" fmla="*/ 847842 h 1146608"/>
                <a:gd name="connsiteX112" fmla="*/ 99779 w 1145140"/>
                <a:gd name="connsiteY112" fmla="*/ 743813 h 1146608"/>
                <a:gd name="connsiteX113" fmla="*/ 42145 w 1145140"/>
                <a:gd name="connsiteY113" fmla="*/ 743813 h 1146608"/>
                <a:gd name="connsiteX114" fmla="*/ 0 w 1145140"/>
                <a:gd name="connsiteY114" fmla="*/ 701698 h 1146608"/>
                <a:gd name="connsiteX115" fmla="*/ 0 w 1145140"/>
                <a:gd name="connsiteY115" fmla="*/ 565993 h 1146608"/>
                <a:gd name="connsiteX116" fmla="*/ 42145 w 1145140"/>
                <a:gd name="connsiteY116" fmla="*/ 523878 h 1146608"/>
                <a:gd name="connsiteX117" fmla="*/ 99779 w 1145140"/>
                <a:gd name="connsiteY117" fmla="*/ 523878 h 1146608"/>
                <a:gd name="connsiteX118" fmla="*/ 142644 w 1145140"/>
                <a:gd name="connsiteY118" fmla="*/ 419849 h 1146608"/>
                <a:gd name="connsiteX119" fmla="*/ 101940 w 1145140"/>
                <a:gd name="connsiteY119" fmla="*/ 379174 h 1146608"/>
                <a:gd name="connsiteX120" fmla="*/ 101940 w 1145140"/>
                <a:gd name="connsiteY120" fmla="*/ 319421 h 1146608"/>
                <a:gd name="connsiteX121" fmla="*/ 197756 w 1145140"/>
                <a:gd name="connsiteY121" fmla="*/ 223671 h 1146608"/>
                <a:gd name="connsiteX122" fmla="*/ 257552 w 1145140"/>
                <a:gd name="connsiteY122" fmla="*/ 223671 h 1146608"/>
                <a:gd name="connsiteX123" fmla="*/ 298256 w 1145140"/>
                <a:gd name="connsiteY123" fmla="*/ 264347 h 1146608"/>
                <a:gd name="connsiteX124" fmla="*/ 402357 w 1145140"/>
                <a:gd name="connsiteY124" fmla="*/ 220792 h 1146608"/>
                <a:gd name="connsiteX125" fmla="*/ 402357 w 1145140"/>
                <a:gd name="connsiteY125" fmla="*/ 163918 h 1146608"/>
                <a:gd name="connsiteX126" fmla="*/ 444862 w 1145140"/>
                <a:gd name="connsiteY126" fmla="*/ 121443 h 1146608"/>
                <a:gd name="connsiteX127" fmla="*/ 941862 w 1145140"/>
                <a:gd name="connsiteY127" fmla="*/ 44823 h 1146608"/>
                <a:gd name="connsiteX128" fmla="*/ 925668 w 1145140"/>
                <a:gd name="connsiteY128" fmla="*/ 52380 h 1146608"/>
                <a:gd name="connsiteX129" fmla="*/ 782805 w 1145140"/>
                <a:gd name="connsiteY129" fmla="*/ 194883 h 1146608"/>
                <a:gd name="connsiteX130" fmla="*/ 782805 w 1145140"/>
                <a:gd name="connsiteY130" fmla="*/ 330548 h 1146608"/>
                <a:gd name="connsiteX131" fmla="*/ 845780 w 1145140"/>
                <a:gd name="connsiteY131" fmla="*/ 267574 h 1146608"/>
                <a:gd name="connsiteX132" fmla="*/ 968131 w 1145140"/>
                <a:gd name="connsiteY132" fmla="*/ 145222 h 1146608"/>
                <a:gd name="connsiteX133" fmla="*/ 968131 w 1145140"/>
                <a:gd name="connsiteY133" fmla="*/ 70013 h 1146608"/>
                <a:gd name="connsiteX134" fmla="*/ 952657 w 1145140"/>
                <a:gd name="connsiteY134" fmla="*/ 46982 h 1146608"/>
                <a:gd name="connsiteX135" fmla="*/ 941862 w 1145140"/>
                <a:gd name="connsiteY135" fmla="*/ 44823 h 1146608"/>
                <a:gd name="connsiteX136" fmla="*/ 929672 w 1145140"/>
                <a:gd name="connsiteY136" fmla="*/ 1280 h 1146608"/>
                <a:gd name="connsiteX137" fmla="*/ 969930 w 1145140"/>
                <a:gd name="connsiteY137" fmla="*/ 5598 h 1146608"/>
                <a:gd name="connsiteX138" fmla="*/ 1012753 w 1145140"/>
                <a:gd name="connsiteY138" fmla="*/ 69653 h 1146608"/>
                <a:gd name="connsiteX139" fmla="*/ 1013113 w 1145140"/>
                <a:gd name="connsiteY139" fmla="*/ 132268 h 1146608"/>
                <a:gd name="connsiteX140" fmla="*/ 1075368 w 1145140"/>
                <a:gd name="connsiteY140" fmla="*/ 132268 h 1146608"/>
                <a:gd name="connsiteX141" fmla="*/ 1139783 w 1145140"/>
                <a:gd name="connsiteY141" fmla="*/ 175450 h 1146608"/>
                <a:gd name="connsiteX142" fmla="*/ 1124669 w 1145140"/>
                <a:gd name="connsiteY142" fmla="*/ 251380 h 1146608"/>
                <a:gd name="connsiteX143" fmla="*/ 975328 w 1145140"/>
                <a:gd name="connsiteY143" fmla="*/ 400720 h 1146608"/>
                <a:gd name="connsiteX144" fmla="*/ 959854 w 1145140"/>
                <a:gd name="connsiteY144" fmla="*/ 407198 h 1146608"/>
                <a:gd name="connsiteX145" fmla="*/ 769490 w 1145140"/>
                <a:gd name="connsiteY145" fmla="*/ 407198 h 1146608"/>
                <a:gd name="connsiteX146" fmla="*/ 745380 w 1145140"/>
                <a:gd name="connsiteY146" fmla="*/ 431308 h 1146608"/>
                <a:gd name="connsiteX147" fmla="*/ 819870 w 1145140"/>
                <a:gd name="connsiteY147" fmla="*/ 610516 h 1146608"/>
                <a:gd name="connsiteX148" fmla="*/ 845780 w 1145140"/>
                <a:gd name="connsiteY148" fmla="*/ 610516 h 1146608"/>
                <a:gd name="connsiteX149" fmla="*/ 868451 w 1145140"/>
                <a:gd name="connsiteY149" fmla="*/ 633188 h 1146608"/>
                <a:gd name="connsiteX150" fmla="*/ 845780 w 1145140"/>
                <a:gd name="connsiteY150" fmla="*/ 655499 h 1146608"/>
                <a:gd name="connsiteX151" fmla="*/ 819870 w 1145140"/>
                <a:gd name="connsiteY151" fmla="*/ 655499 h 1146608"/>
                <a:gd name="connsiteX152" fmla="*/ 730266 w 1145140"/>
                <a:gd name="connsiteY152" fmla="*/ 851261 h 1146608"/>
                <a:gd name="connsiteX153" fmla="*/ 534144 w 1145140"/>
                <a:gd name="connsiteY153" fmla="*/ 941225 h 1146608"/>
                <a:gd name="connsiteX154" fmla="*/ 534144 w 1145140"/>
                <a:gd name="connsiteY154" fmla="*/ 967134 h 1146608"/>
                <a:gd name="connsiteX155" fmla="*/ 511833 w 1145140"/>
                <a:gd name="connsiteY155" fmla="*/ 989445 h 1146608"/>
                <a:gd name="connsiteX156" fmla="*/ 489882 w 1145140"/>
                <a:gd name="connsiteY156" fmla="*/ 967134 h 1146608"/>
                <a:gd name="connsiteX157" fmla="*/ 489882 w 1145140"/>
                <a:gd name="connsiteY157" fmla="*/ 941225 h 1146608"/>
                <a:gd name="connsiteX158" fmla="*/ 293760 w 1145140"/>
                <a:gd name="connsiteY158" fmla="*/ 851261 h 1146608"/>
                <a:gd name="connsiteX159" fmla="*/ 204515 w 1145140"/>
                <a:gd name="connsiteY159" fmla="*/ 655499 h 1146608"/>
                <a:gd name="connsiteX160" fmla="*/ 178246 w 1145140"/>
                <a:gd name="connsiteY160" fmla="*/ 655499 h 1146608"/>
                <a:gd name="connsiteX161" fmla="*/ 155575 w 1145140"/>
                <a:gd name="connsiteY161" fmla="*/ 633188 h 1146608"/>
                <a:gd name="connsiteX162" fmla="*/ 178246 w 1145140"/>
                <a:gd name="connsiteY162" fmla="*/ 610516 h 1146608"/>
                <a:gd name="connsiteX163" fmla="*/ 204515 w 1145140"/>
                <a:gd name="connsiteY163" fmla="*/ 610516 h 1146608"/>
                <a:gd name="connsiteX164" fmla="*/ 233304 w 1145140"/>
                <a:gd name="connsiteY164" fmla="*/ 500760 h 1146608"/>
                <a:gd name="connsiteX165" fmla="*/ 263172 w 1145140"/>
                <a:gd name="connsiteY165" fmla="*/ 489965 h 1146608"/>
                <a:gd name="connsiteX166" fmla="*/ 273608 w 1145140"/>
                <a:gd name="connsiteY166" fmla="*/ 519833 h 1146608"/>
                <a:gd name="connsiteX167" fmla="*/ 249137 w 1145140"/>
                <a:gd name="connsiteY167" fmla="*/ 610516 h 1146608"/>
                <a:gd name="connsiteX168" fmla="*/ 269289 w 1145140"/>
                <a:gd name="connsiteY168" fmla="*/ 610516 h 1146608"/>
                <a:gd name="connsiteX169" fmla="*/ 291601 w 1145140"/>
                <a:gd name="connsiteY169" fmla="*/ 633188 h 1146608"/>
                <a:gd name="connsiteX170" fmla="*/ 269289 w 1145140"/>
                <a:gd name="connsiteY170" fmla="*/ 655499 h 1146608"/>
                <a:gd name="connsiteX171" fmla="*/ 249497 w 1145140"/>
                <a:gd name="connsiteY171" fmla="*/ 655499 h 1146608"/>
                <a:gd name="connsiteX172" fmla="*/ 325787 w 1145140"/>
                <a:gd name="connsiteY172" fmla="*/ 819593 h 1146608"/>
                <a:gd name="connsiteX173" fmla="*/ 489882 w 1145140"/>
                <a:gd name="connsiteY173" fmla="*/ 895883 h 1146608"/>
                <a:gd name="connsiteX174" fmla="*/ 489882 w 1145140"/>
                <a:gd name="connsiteY174" fmla="*/ 876091 h 1146608"/>
                <a:gd name="connsiteX175" fmla="*/ 511833 w 1145140"/>
                <a:gd name="connsiteY175" fmla="*/ 853780 h 1146608"/>
                <a:gd name="connsiteX176" fmla="*/ 534144 w 1145140"/>
                <a:gd name="connsiteY176" fmla="*/ 876091 h 1146608"/>
                <a:gd name="connsiteX177" fmla="*/ 534144 w 1145140"/>
                <a:gd name="connsiteY177" fmla="*/ 895883 h 1146608"/>
                <a:gd name="connsiteX178" fmla="*/ 698599 w 1145140"/>
                <a:gd name="connsiteY178" fmla="*/ 819593 h 1146608"/>
                <a:gd name="connsiteX179" fmla="*/ 774888 w 1145140"/>
                <a:gd name="connsiteY179" fmla="*/ 655499 h 1146608"/>
                <a:gd name="connsiteX180" fmla="*/ 755096 w 1145140"/>
                <a:gd name="connsiteY180" fmla="*/ 655499 h 1146608"/>
                <a:gd name="connsiteX181" fmla="*/ 732785 w 1145140"/>
                <a:gd name="connsiteY181" fmla="*/ 633188 h 1146608"/>
                <a:gd name="connsiteX182" fmla="*/ 755096 w 1145140"/>
                <a:gd name="connsiteY182" fmla="*/ 610516 h 1146608"/>
                <a:gd name="connsiteX183" fmla="*/ 774888 w 1145140"/>
                <a:gd name="connsiteY183" fmla="*/ 610516 h 1146608"/>
                <a:gd name="connsiteX184" fmla="*/ 713713 w 1145140"/>
                <a:gd name="connsiteY184" fmla="*/ 462975 h 1146608"/>
                <a:gd name="connsiteX185" fmla="*/ 650018 w 1145140"/>
                <a:gd name="connsiteY185" fmla="*/ 526670 h 1146608"/>
                <a:gd name="connsiteX186" fmla="*/ 686364 w 1145140"/>
                <a:gd name="connsiteY186" fmla="*/ 633188 h 1146608"/>
                <a:gd name="connsiteX187" fmla="*/ 511833 w 1145140"/>
                <a:gd name="connsiteY187" fmla="*/ 807358 h 1146608"/>
                <a:gd name="connsiteX188" fmla="*/ 337662 w 1145140"/>
                <a:gd name="connsiteY188" fmla="*/ 633188 h 1146608"/>
                <a:gd name="connsiteX189" fmla="*/ 511833 w 1145140"/>
                <a:gd name="connsiteY189" fmla="*/ 458657 h 1146608"/>
                <a:gd name="connsiteX190" fmla="*/ 618351 w 1145140"/>
                <a:gd name="connsiteY190" fmla="*/ 495003 h 1146608"/>
                <a:gd name="connsiteX191" fmla="*/ 682045 w 1145140"/>
                <a:gd name="connsiteY191" fmla="*/ 431308 h 1146608"/>
                <a:gd name="connsiteX192" fmla="*/ 534144 w 1145140"/>
                <a:gd name="connsiteY192" fmla="*/ 370133 h 1146608"/>
                <a:gd name="connsiteX193" fmla="*/ 534144 w 1145140"/>
                <a:gd name="connsiteY193" fmla="*/ 389925 h 1146608"/>
                <a:gd name="connsiteX194" fmla="*/ 511833 w 1145140"/>
                <a:gd name="connsiteY194" fmla="*/ 412236 h 1146608"/>
                <a:gd name="connsiteX195" fmla="*/ 489882 w 1145140"/>
                <a:gd name="connsiteY195" fmla="*/ 389925 h 1146608"/>
                <a:gd name="connsiteX196" fmla="*/ 489882 w 1145140"/>
                <a:gd name="connsiteY196" fmla="*/ 370133 h 1146608"/>
                <a:gd name="connsiteX197" fmla="*/ 395239 w 1145140"/>
                <a:gd name="connsiteY197" fmla="*/ 396042 h 1146608"/>
                <a:gd name="connsiteX198" fmla="*/ 365371 w 1145140"/>
                <a:gd name="connsiteY198" fmla="*/ 385966 h 1146608"/>
                <a:gd name="connsiteX199" fmla="*/ 375447 w 1145140"/>
                <a:gd name="connsiteY199" fmla="*/ 356098 h 1146608"/>
                <a:gd name="connsiteX200" fmla="*/ 489882 w 1145140"/>
                <a:gd name="connsiteY200" fmla="*/ 325151 h 1146608"/>
                <a:gd name="connsiteX201" fmla="*/ 489882 w 1145140"/>
                <a:gd name="connsiteY201" fmla="*/ 298881 h 1146608"/>
                <a:gd name="connsiteX202" fmla="*/ 511833 w 1145140"/>
                <a:gd name="connsiteY202" fmla="*/ 276570 h 1146608"/>
                <a:gd name="connsiteX203" fmla="*/ 534144 w 1145140"/>
                <a:gd name="connsiteY203" fmla="*/ 298881 h 1146608"/>
                <a:gd name="connsiteX204" fmla="*/ 534144 w 1145140"/>
                <a:gd name="connsiteY204" fmla="*/ 325151 h 1146608"/>
                <a:gd name="connsiteX205" fmla="*/ 713713 w 1145140"/>
                <a:gd name="connsiteY205" fmla="*/ 399641 h 1146608"/>
                <a:gd name="connsiteX206" fmla="*/ 738183 w 1145140"/>
                <a:gd name="connsiteY206" fmla="*/ 375530 h 1146608"/>
                <a:gd name="connsiteX207" fmla="*/ 738183 w 1145140"/>
                <a:gd name="connsiteY207" fmla="*/ 185526 h 1146608"/>
                <a:gd name="connsiteX208" fmla="*/ 744660 w 1145140"/>
                <a:gd name="connsiteY208" fmla="*/ 169693 h 1146608"/>
                <a:gd name="connsiteX209" fmla="*/ 894001 w 1145140"/>
                <a:gd name="connsiteY209" fmla="*/ 20712 h 1146608"/>
                <a:gd name="connsiteX210" fmla="*/ 929672 w 1145140"/>
                <a:gd name="connsiteY210" fmla="*/ 1280 h 114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Lst>
              <a:rect l="l" t="t" r="r" b="b"/>
              <a:pathLst>
                <a:path w="1145140" h="1146608">
                  <a:moveTo>
                    <a:pt x="509588" y="613568"/>
                  </a:moveTo>
                  <a:cubicBezTo>
                    <a:pt x="515324" y="613568"/>
                    <a:pt x="521059" y="615702"/>
                    <a:pt x="525002" y="619969"/>
                  </a:cubicBezTo>
                  <a:cubicBezTo>
                    <a:pt x="529304" y="624236"/>
                    <a:pt x="531455" y="629926"/>
                    <a:pt x="531455" y="635615"/>
                  </a:cubicBezTo>
                  <a:cubicBezTo>
                    <a:pt x="531455" y="641661"/>
                    <a:pt x="529304" y="646995"/>
                    <a:pt x="525002" y="651262"/>
                  </a:cubicBezTo>
                  <a:cubicBezTo>
                    <a:pt x="521059" y="655173"/>
                    <a:pt x="515324" y="657663"/>
                    <a:pt x="509588" y="657663"/>
                  </a:cubicBezTo>
                  <a:cubicBezTo>
                    <a:pt x="503494" y="657663"/>
                    <a:pt x="497759" y="655173"/>
                    <a:pt x="493816" y="651262"/>
                  </a:cubicBezTo>
                  <a:cubicBezTo>
                    <a:pt x="489873" y="646995"/>
                    <a:pt x="487363" y="641661"/>
                    <a:pt x="487363" y="635615"/>
                  </a:cubicBezTo>
                  <a:cubicBezTo>
                    <a:pt x="487363" y="629926"/>
                    <a:pt x="489873" y="624236"/>
                    <a:pt x="493816" y="619969"/>
                  </a:cubicBezTo>
                  <a:cubicBezTo>
                    <a:pt x="497759" y="615702"/>
                    <a:pt x="503494" y="613568"/>
                    <a:pt x="509588" y="613568"/>
                  </a:cubicBezTo>
                  <a:close/>
                  <a:moveTo>
                    <a:pt x="511833" y="503279"/>
                  </a:moveTo>
                  <a:cubicBezTo>
                    <a:pt x="440581" y="503279"/>
                    <a:pt x="382644" y="561576"/>
                    <a:pt x="382644" y="633188"/>
                  </a:cubicBezTo>
                  <a:cubicBezTo>
                    <a:pt x="382644" y="704439"/>
                    <a:pt x="440581" y="763096"/>
                    <a:pt x="511833" y="763096"/>
                  </a:cubicBezTo>
                  <a:cubicBezTo>
                    <a:pt x="583445" y="763096"/>
                    <a:pt x="641741" y="704439"/>
                    <a:pt x="641741" y="633188"/>
                  </a:cubicBezTo>
                  <a:cubicBezTo>
                    <a:pt x="641741" y="605478"/>
                    <a:pt x="632745" y="579929"/>
                    <a:pt x="617991" y="558697"/>
                  </a:cubicBezTo>
                  <a:lnTo>
                    <a:pt x="578407" y="598281"/>
                  </a:lnTo>
                  <a:cubicBezTo>
                    <a:pt x="574088" y="602600"/>
                    <a:pt x="568331" y="604759"/>
                    <a:pt x="562573" y="604759"/>
                  </a:cubicBezTo>
                  <a:cubicBezTo>
                    <a:pt x="556815" y="604759"/>
                    <a:pt x="551417" y="602600"/>
                    <a:pt x="546739" y="598281"/>
                  </a:cubicBezTo>
                  <a:cubicBezTo>
                    <a:pt x="538103" y="589645"/>
                    <a:pt x="538103" y="575251"/>
                    <a:pt x="546739" y="566614"/>
                  </a:cubicBezTo>
                  <a:lnTo>
                    <a:pt x="586683" y="527030"/>
                  </a:lnTo>
                  <a:cubicBezTo>
                    <a:pt x="565452" y="512276"/>
                    <a:pt x="539542" y="503279"/>
                    <a:pt x="511833" y="503279"/>
                  </a:cubicBezTo>
                  <a:close/>
                  <a:moveTo>
                    <a:pt x="310177" y="407770"/>
                  </a:moveTo>
                  <a:cubicBezTo>
                    <a:pt x="315924" y="407770"/>
                    <a:pt x="321672" y="409934"/>
                    <a:pt x="325982" y="414264"/>
                  </a:cubicBezTo>
                  <a:cubicBezTo>
                    <a:pt x="334604" y="423284"/>
                    <a:pt x="334604" y="437355"/>
                    <a:pt x="325982" y="446014"/>
                  </a:cubicBezTo>
                  <a:lnTo>
                    <a:pt x="325982" y="446375"/>
                  </a:lnTo>
                  <a:cubicBezTo>
                    <a:pt x="321672" y="450704"/>
                    <a:pt x="315565" y="452869"/>
                    <a:pt x="310177" y="452869"/>
                  </a:cubicBezTo>
                  <a:cubicBezTo>
                    <a:pt x="304429" y="452869"/>
                    <a:pt x="298682" y="450704"/>
                    <a:pt x="294012" y="446375"/>
                  </a:cubicBezTo>
                  <a:cubicBezTo>
                    <a:pt x="285750" y="437716"/>
                    <a:pt x="285750" y="423284"/>
                    <a:pt x="294012" y="414625"/>
                  </a:cubicBezTo>
                  <a:lnTo>
                    <a:pt x="294371" y="414264"/>
                  </a:lnTo>
                  <a:cubicBezTo>
                    <a:pt x="298682" y="409934"/>
                    <a:pt x="304429" y="407770"/>
                    <a:pt x="310177" y="407770"/>
                  </a:cubicBezTo>
                  <a:close/>
                  <a:moveTo>
                    <a:pt x="999799" y="176890"/>
                  </a:moveTo>
                  <a:lnTo>
                    <a:pt x="877447" y="299241"/>
                  </a:lnTo>
                  <a:lnTo>
                    <a:pt x="814472" y="362216"/>
                  </a:lnTo>
                  <a:lnTo>
                    <a:pt x="950498" y="362216"/>
                  </a:lnTo>
                  <a:lnTo>
                    <a:pt x="1093001" y="219713"/>
                  </a:lnTo>
                  <a:cubicBezTo>
                    <a:pt x="1103797" y="208917"/>
                    <a:pt x="1099839" y="195962"/>
                    <a:pt x="1098039" y="192364"/>
                  </a:cubicBezTo>
                  <a:cubicBezTo>
                    <a:pt x="1096960" y="188765"/>
                    <a:pt x="1090842" y="176890"/>
                    <a:pt x="1075368" y="176890"/>
                  </a:cubicBezTo>
                  <a:close/>
                  <a:moveTo>
                    <a:pt x="444862" y="121443"/>
                  </a:moveTo>
                  <a:lnTo>
                    <a:pt x="579942" y="121443"/>
                  </a:lnTo>
                  <a:cubicBezTo>
                    <a:pt x="603356" y="121443"/>
                    <a:pt x="622447" y="140521"/>
                    <a:pt x="622447" y="163918"/>
                  </a:cubicBezTo>
                  <a:lnTo>
                    <a:pt x="622447" y="220792"/>
                  </a:lnTo>
                  <a:cubicBezTo>
                    <a:pt x="633614" y="223671"/>
                    <a:pt x="644781" y="227271"/>
                    <a:pt x="655947" y="230870"/>
                  </a:cubicBezTo>
                  <a:cubicBezTo>
                    <a:pt x="667474" y="235190"/>
                    <a:pt x="673598" y="247789"/>
                    <a:pt x="669275" y="259667"/>
                  </a:cubicBezTo>
                  <a:cubicBezTo>
                    <a:pt x="665313" y="271186"/>
                    <a:pt x="652345" y="277305"/>
                    <a:pt x="640818" y="273346"/>
                  </a:cubicBezTo>
                  <a:cubicBezTo>
                    <a:pt x="630372" y="269386"/>
                    <a:pt x="619926" y="266147"/>
                    <a:pt x="609120" y="263627"/>
                  </a:cubicBezTo>
                  <a:cubicBezTo>
                    <a:pt x="590749" y="258587"/>
                    <a:pt x="577421" y="241669"/>
                    <a:pt x="577421" y="222591"/>
                  </a:cubicBezTo>
                  <a:lnTo>
                    <a:pt x="577421" y="166438"/>
                  </a:lnTo>
                  <a:lnTo>
                    <a:pt x="447384" y="166438"/>
                  </a:lnTo>
                  <a:lnTo>
                    <a:pt x="447384" y="222591"/>
                  </a:lnTo>
                  <a:cubicBezTo>
                    <a:pt x="447384" y="242029"/>
                    <a:pt x="434416" y="258587"/>
                    <a:pt x="415685" y="263627"/>
                  </a:cubicBezTo>
                  <a:cubicBezTo>
                    <a:pt x="381825" y="272266"/>
                    <a:pt x="349406" y="285944"/>
                    <a:pt x="319148" y="303942"/>
                  </a:cubicBezTo>
                  <a:cubicBezTo>
                    <a:pt x="302578" y="313301"/>
                    <a:pt x="281686" y="310782"/>
                    <a:pt x="267998" y="297103"/>
                  </a:cubicBezTo>
                  <a:lnTo>
                    <a:pt x="228014" y="257148"/>
                  </a:lnTo>
                  <a:lnTo>
                    <a:pt x="135440" y="349297"/>
                  </a:lnTo>
                  <a:lnTo>
                    <a:pt x="175783" y="389613"/>
                  </a:lnTo>
                  <a:cubicBezTo>
                    <a:pt x="189472" y="402931"/>
                    <a:pt x="191993" y="424169"/>
                    <a:pt x="182627" y="440727"/>
                  </a:cubicBezTo>
                  <a:cubicBezTo>
                    <a:pt x="164617" y="470964"/>
                    <a:pt x="151289" y="503360"/>
                    <a:pt x="142644" y="537196"/>
                  </a:cubicBezTo>
                  <a:cubicBezTo>
                    <a:pt x="137601" y="555914"/>
                    <a:pt x="121031" y="568513"/>
                    <a:pt x="101580" y="568513"/>
                  </a:cubicBezTo>
                  <a:lnTo>
                    <a:pt x="44666" y="568513"/>
                  </a:lnTo>
                  <a:lnTo>
                    <a:pt x="44666" y="699178"/>
                  </a:lnTo>
                  <a:lnTo>
                    <a:pt x="101580" y="699178"/>
                  </a:lnTo>
                  <a:cubicBezTo>
                    <a:pt x="121031" y="699178"/>
                    <a:pt x="137961" y="712137"/>
                    <a:pt x="142644" y="730495"/>
                  </a:cubicBezTo>
                  <a:cubicBezTo>
                    <a:pt x="151289" y="764331"/>
                    <a:pt x="164977" y="796727"/>
                    <a:pt x="182627" y="826964"/>
                  </a:cubicBezTo>
                  <a:cubicBezTo>
                    <a:pt x="191993" y="843522"/>
                    <a:pt x="189832" y="864400"/>
                    <a:pt x="175783" y="878078"/>
                  </a:cubicBezTo>
                  <a:lnTo>
                    <a:pt x="135440" y="918394"/>
                  </a:lnTo>
                  <a:lnTo>
                    <a:pt x="228014" y="1010903"/>
                  </a:lnTo>
                  <a:lnTo>
                    <a:pt x="268358" y="970228"/>
                  </a:lnTo>
                  <a:cubicBezTo>
                    <a:pt x="282046" y="956910"/>
                    <a:pt x="302938" y="954030"/>
                    <a:pt x="319508" y="963749"/>
                  </a:cubicBezTo>
                  <a:cubicBezTo>
                    <a:pt x="349406" y="981387"/>
                    <a:pt x="382185" y="994705"/>
                    <a:pt x="415685" y="1003704"/>
                  </a:cubicBezTo>
                  <a:cubicBezTo>
                    <a:pt x="434416" y="1008744"/>
                    <a:pt x="447384" y="1025302"/>
                    <a:pt x="447384" y="1044380"/>
                  </a:cubicBezTo>
                  <a:lnTo>
                    <a:pt x="447384" y="1101613"/>
                  </a:lnTo>
                  <a:lnTo>
                    <a:pt x="577781" y="1101613"/>
                  </a:lnTo>
                  <a:lnTo>
                    <a:pt x="577781" y="1044740"/>
                  </a:lnTo>
                  <a:cubicBezTo>
                    <a:pt x="577781" y="1025662"/>
                    <a:pt x="590749" y="1008744"/>
                    <a:pt x="609120" y="1003704"/>
                  </a:cubicBezTo>
                  <a:cubicBezTo>
                    <a:pt x="642980" y="995065"/>
                    <a:pt x="675399" y="981387"/>
                    <a:pt x="705657" y="964109"/>
                  </a:cubicBezTo>
                  <a:cubicBezTo>
                    <a:pt x="722226" y="954390"/>
                    <a:pt x="743119" y="956910"/>
                    <a:pt x="756807" y="970588"/>
                  </a:cubicBezTo>
                  <a:lnTo>
                    <a:pt x="797150" y="1010903"/>
                  </a:lnTo>
                  <a:lnTo>
                    <a:pt x="889365" y="918394"/>
                  </a:lnTo>
                  <a:lnTo>
                    <a:pt x="849381" y="878438"/>
                  </a:lnTo>
                  <a:cubicBezTo>
                    <a:pt x="835693" y="864760"/>
                    <a:pt x="833172" y="843882"/>
                    <a:pt x="842897" y="827324"/>
                  </a:cubicBezTo>
                  <a:cubicBezTo>
                    <a:pt x="860548" y="797087"/>
                    <a:pt x="873876" y="764691"/>
                    <a:pt x="882881" y="730495"/>
                  </a:cubicBezTo>
                  <a:cubicBezTo>
                    <a:pt x="887564" y="712137"/>
                    <a:pt x="904494" y="699178"/>
                    <a:pt x="923945" y="699178"/>
                  </a:cubicBezTo>
                  <a:lnTo>
                    <a:pt x="980138" y="699178"/>
                  </a:lnTo>
                  <a:lnTo>
                    <a:pt x="980138" y="568513"/>
                  </a:lnTo>
                  <a:lnTo>
                    <a:pt x="923945" y="568513"/>
                  </a:lnTo>
                  <a:cubicBezTo>
                    <a:pt x="904494" y="568513"/>
                    <a:pt x="887924" y="555914"/>
                    <a:pt x="882881" y="537196"/>
                  </a:cubicBezTo>
                  <a:cubicBezTo>
                    <a:pt x="879999" y="526037"/>
                    <a:pt x="876757" y="515239"/>
                    <a:pt x="873155" y="504800"/>
                  </a:cubicBezTo>
                  <a:cubicBezTo>
                    <a:pt x="868833" y="493281"/>
                    <a:pt x="874956" y="480323"/>
                    <a:pt x="886483" y="476363"/>
                  </a:cubicBezTo>
                  <a:cubicBezTo>
                    <a:pt x="898370" y="472043"/>
                    <a:pt x="910978" y="478163"/>
                    <a:pt x="915300" y="489681"/>
                  </a:cubicBezTo>
                  <a:cubicBezTo>
                    <a:pt x="919263" y="500840"/>
                    <a:pt x="922865" y="512359"/>
                    <a:pt x="925746" y="523878"/>
                  </a:cubicBezTo>
                  <a:lnTo>
                    <a:pt x="982660" y="523878"/>
                  </a:lnTo>
                  <a:cubicBezTo>
                    <a:pt x="1006074" y="523878"/>
                    <a:pt x="1025165" y="542955"/>
                    <a:pt x="1025165" y="565993"/>
                  </a:cubicBezTo>
                  <a:lnTo>
                    <a:pt x="1025165" y="701698"/>
                  </a:lnTo>
                  <a:cubicBezTo>
                    <a:pt x="1025165" y="724736"/>
                    <a:pt x="1006074" y="743813"/>
                    <a:pt x="982660" y="743813"/>
                  </a:cubicBezTo>
                  <a:lnTo>
                    <a:pt x="925746" y="743813"/>
                  </a:lnTo>
                  <a:cubicBezTo>
                    <a:pt x="916021" y="780529"/>
                    <a:pt x="901252" y="815445"/>
                    <a:pt x="882521" y="848202"/>
                  </a:cubicBezTo>
                  <a:lnTo>
                    <a:pt x="922865" y="888517"/>
                  </a:lnTo>
                  <a:cubicBezTo>
                    <a:pt x="939074" y="905075"/>
                    <a:pt x="939074" y="931712"/>
                    <a:pt x="922865" y="948271"/>
                  </a:cubicBezTo>
                  <a:lnTo>
                    <a:pt x="827048" y="1044020"/>
                  </a:lnTo>
                  <a:cubicBezTo>
                    <a:pt x="810478" y="1060578"/>
                    <a:pt x="783462" y="1060578"/>
                    <a:pt x="766893" y="1044020"/>
                  </a:cubicBezTo>
                  <a:lnTo>
                    <a:pt x="726549" y="1003704"/>
                  </a:lnTo>
                  <a:cubicBezTo>
                    <a:pt x="693770" y="1022422"/>
                    <a:pt x="658829" y="1036821"/>
                    <a:pt x="622447" y="1046539"/>
                  </a:cubicBezTo>
                  <a:lnTo>
                    <a:pt x="622447" y="1104133"/>
                  </a:lnTo>
                  <a:cubicBezTo>
                    <a:pt x="622447" y="1127530"/>
                    <a:pt x="603356" y="1146608"/>
                    <a:pt x="579942" y="1146608"/>
                  </a:cubicBezTo>
                  <a:lnTo>
                    <a:pt x="444862" y="1146608"/>
                  </a:lnTo>
                  <a:cubicBezTo>
                    <a:pt x="421448" y="1146608"/>
                    <a:pt x="402357" y="1127530"/>
                    <a:pt x="402357" y="1104133"/>
                  </a:cubicBezTo>
                  <a:lnTo>
                    <a:pt x="402357" y="1046539"/>
                  </a:lnTo>
                  <a:cubicBezTo>
                    <a:pt x="365976" y="1036821"/>
                    <a:pt x="331035" y="1022422"/>
                    <a:pt x="298616" y="1003344"/>
                  </a:cubicBezTo>
                  <a:lnTo>
                    <a:pt x="257552" y="1044020"/>
                  </a:lnTo>
                  <a:cubicBezTo>
                    <a:pt x="241342" y="1060578"/>
                    <a:pt x="214326" y="1060578"/>
                    <a:pt x="197756" y="1044020"/>
                  </a:cubicBezTo>
                  <a:lnTo>
                    <a:pt x="101940" y="948271"/>
                  </a:lnTo>
                  <a:cubicBezTo>
                    <a:pt x="85730" y="931712"/>
                    <a:pt x="85730" y="905075"/>
                    <a:pt x="101940" y="888517"/>
                  </a:cubicBezTo>
                  <a:lnTo>
                    <a:pt x="143004" y="847842"/>
                  </a:lnTo>
                  <a:cubicBezTo>
                    <a:pt x="123913" y="815085"/>
                    <a:pt x="109504" y="780169"/>
                    <a:pt x="99779" y="743813"/>
                  </a:cubicBezTo>
                  <a:lnTo>
                    <a:pt x="42145" y="743813"/>
                  </a:lnTo>
                  <a:cubicBezTo>
                    <a:pt x="19091" y="743813"/>
                    <a:pt x="0" y="724736"/>
                    <a:pt x="0" y="701698"/>
                  </a:cubicBezTo>
                  <a:lnTo>
                    <a:pt x="0" y="565993"/>
                  </a:lnTo>
                  <a:cubicBezTo>
                    <a:pt x="0" y="542955"/>
                    <a:pt x="19091" y="523878"/>
                    <a:pt x="42145" y="523878"/>
                  </a:cubicBezTo>
                  <a:lnTo>
                    <a:pt x="99779" y="523878"/>
                  </a:lnTo>
                  <a:cubicBezTo>
                    <a:pt x="109144" y="487522"/>
                    <a:pt x="123913" y="452606"/>
                    <a:pt x="142644" y="419849"/>
                  </a:cubicBezTo>
                  <a:lnTo>
                    <a:pt x="101940" y="379174"/>
                  </a:lnTo>
                  <a:cubicBezTo>
                    <a:pt x="85730" y="362616"/>
                    <a:pt x="85730" y="335979"/>
                    <a:pt x="101940" y="319421"/>
                  </a:cubicBezTo>
                  <a:lnTo>
                    <a:pt x="197756" y="223671"/>
                  </a:lnTo>
                  <a:cubicBezTo>
                    <a:pt x="214326" y="207113"/>
                    <a:pt x="241342" y="207113"/>
                    <a:pt x="257552" y="223671"/>
                  </a:cubicBezTo>
                  <a:lnTo>
                    <a:pt x="298256" y="264347"/>
                  </a:lnTo>
                  <a:cubicBezTo>
                    <a:pt x="331035" y="245269"/>
                    <a:pt x="365976" y="230511"/>
                    <a:pt x="402357" y="220792"/>
                  </a:cubicBezTo>
                  <a:lnTo>
                    <a:pt x="402357" y="163918"/>
                  </a:lnTo>
                  <a:cubicBezTo>
                    <a:pt x="402357" y="140521"/>
                    <a:pt x="421448" y="121443"/>
                    <a:pt x="444862" y="121443"/>
                  </a:cubicBezTo>
                  <a:close/>
                  <a:moveTo>
                    <a:pt x="941862" y="44823"/>
                  </a:moveTo>
                  <a:cubicBezTo>
                    <a:pt x="936914" y="45003"/>
                    <a:pt x="931066" y="46802"/>
                    <a:pt x="925668" y="52380"/>
                  </a:cubicBezTo>
                  <a:lnTo>
                    <a:pt x="782805" y="194883"/>
                  </a:lnTo>
                  <a:lnTo>
                    <a:pt x="782805" y="330548"/>
                  </a:lnTo>
                  <a:lnTo>
                    <a:pt x="845780" y="267574"/>
                  </a:lnTo>
                  <a:lnTo>
                    <a:pt x="968131" y="145222"/>
                  </a:lnTo>
                  <a:lnTo>
                    <a:pt x="968131" y="70013"/>
                  </a:lnTo>
                  <a:cubicBezTo>
                    <a:pt x="968131" y="54539"/>
                    <a:pt x="956256" y="48421"/>
                    <a:pt x="952657" y="46982"/>
                  </a:cubicBezTo>
                  <a:cubicBezTo>
                    <a:pt x="950858" y="46082"/>
                    <a:pt x="946810" y="44643"/>
                    <a:pt x="941862" y="44823"/>
                  </a:cubicBezTo>
                  <a:close/>
                  <a:moveTo>
                    <a:pt x="929672" y="1280"/>
                  </a:moveTo>
                  <a:cubicBezTo>
                    <a:pt x="942761" y="-1329"/>
                    <a:pt x="956616" y="21"/>
                    <a:pt x="969930" y="5598"/>
                  </a:cubicBezTo>
                  <a:cubicBezTo>
                    <a:pt x="996200" y="16394"/>
                    <a:pt x="1012753" y="41224"/>
                    <a:pt x="1012753" y="69653"/>
                  </a:cubicBezTo>
                  <a:lnTo>
                    <a:pt x="1013113" y="132268"/>
                  </a:lnTo>
                  <a:lnTo>
                    <a:pt x="1075368" y="132268"/>
                  </a:lnTo>
                  <a:cubicBezTo>
                    <a:pt x="1104157" y="132268"/>
                    <a:pt x="1128627" y="148821"/>
                    <a:pt x="1139783" y="175450"/>
                  </a:cubicBezTo>
                  <a:cubicBezTo>
                    <a:pt x="1150578" y="201720"/>
                    <a:pt x="1144821" y="230868"/>
                    <a:pt x="1124669" y="251380"/>
                  </a:cubicBezTo>
                  <a:lnTo>
                    <a:pt x="975328" y="400720"/>
                  </a:lnTo>
                  <a:cubicBezTo>
                    <a:pt x="971370" y="405039"/>
                    <a:pt x="965612" y="407198"/>
                    <a:pt x="959854" y="407198"/>
                  </a:cubicBezTo>
                  <a:lnTo>
                    <a:pt x="769490" y="407198"/>
                  </a:lnTo>
                  <a:lnTo>
                    <a:pt x="745380" y="431308"/>
                  </a:lnTo>
                  <a:cubicBezTo>
                    <a:pt x="789282" y="481688"/>
                    <a:pt x="814832" y="544303"/>
                    <a:pt x="819870" y="610516"/>
                  </a:cubicBezTo>
                  <a:lnTo>
                    <a:pt x="845780" y="610516"/>
                  </a:lnTo>
                  <a:cubicBezTo>
                    <a:pt x="858375" y="610516"/>
                    <a:pt x="868451" y="620593"/>
                    <a:pt x="868451" y="633188"/>
                  </a:cubicBezTo>
                  <a:cubicBezTo>
                    <a:pt x="868451" y="645423"/>
                    <a:pt x="858375" y="655499"/>
                    <a:pt x="845780" y="655499"/>
                  </a:cubicBezTo>
                  <a:lnTo>
                    <a:pt x="819870" y="655499"/>
                  </a:lnTo>
                  <a:cubicBezTo>
                    <a:pt x="814472" y="729629"/>
                    <a:pt x="783165" y="798362"/>
                    <a:pt x="730266" y="851261"/>
                  </a:cubicBezTo>
                  <a:cubicBezTo>
                    <a:pt x="677367" y="904519"/>
                    <a:pt x="608275" y="935827"/>
                    <a:pt x="534144" y="941225"/>
                  </a:cubicBezTo>
                  <a:lnTo>
                    <a:pt x="534144" y="967134"/>
                  </a:lnTo>
                  <a:cubicBezTo>
                    <a:pt x="534144" y="979369"/>
                    <a:pt x="524068" y="989445"/>
                    <a:pt x="511833" y="989445"/>
                  </a:cubicBezTo>
                  <a:cubicBezTo>
                    <a:pt x="499598" y="989445"/>
                    <a:pt x="489882" y="979369"/>
                    <a:pt x="489882" y="967134"/>
                  </a:cubicBezTo>
                  <a:lnTo>
                    <a:pt x="489882" y="941225"/>
                  </a:lnTo>
                  <a:cubicBezTo>
                    <a:pt x="416111" y="935827"/>
                    <a:pt x="347018" y="904519"/>
                    <a:pt x="293760" y="851261"/>
                  </a:cubicBezTo>
                  <a:cubicBezTo>
                    <a:pt x="240501" y="797642"/>
                    <a:pt x="209913" y="727830"/>
                    <a:pt x="204515" y="655499"/>
                  </a:cubicBezTo>
                  <a:lnTo>
                    <a:pt x="178246" y="655499"/>
                  </a:lnTo>
                  <a:cubicBezTo>
                    <a:pt x="166011" y="655499"/>
                    <a:pt x="155575" y="645423"/>
                    <a:pt x="155575" y="633188"/>
                  </a:cubicBezTo>
                  <a:cubicBezTo>
                    <a:pt x="155575" y="620593"/>
                    <a:pt x="166011" y="610516"/>
                    <a:pt x="178246" y="610516"/>
                  </a:cubicBezTo>
                  <a:lnTo>
                    <a:pt x="204515" y="610516"/>
                  </a:lnTo>
                  <a:cubicBezTo>
                    <a:pt x="207034" y="573451"/>
                    <a:pt x="216750" y="536026"/>
                    <a:pt x="233304" y="500760"/>
                  </a:cubicBezTo>
                  <a:cubicBezTo>
                    <a:pt x="238702" y="489605"/>
                    <a:pt x="252016" y="484927"/>
                    <a:pt x="263172" y="489965"/>
                  </a:cubicBezTo>
                  <a:cubicBezTo>
                    <a:pt x="274327" y="495362"/>
                    <a:pt x="279006" y="508677"/>
                    <a:pt x="273608" y="519833"/>
                  </a:cubicBezTo>
                  <a:cubicBezTo>
                    <a:pt x="259933" y="548981"/>
                    <a:pt x="252016" y="579569"/>
                    <a:pt x="249137" y="610516"/>
                  </a:cubicBezTo>
                  <a:lnTo>
                    <a:pt x="269289" y="610516"/>
                  </a:lnTo>
                  <a:cubicBezTo>
                    <a:pt x="281525" y="610516"/>
                    <a:pt x="291601" y="620593"/>
                    <a:pt x="291601" y="633188"/>
                  </a:cubicBezTo>
                  <a:cubicBezTo>
                    <a:pt x="291601" y="645423"/>
                    <a:pt x="281525" y="655499"/>
                    <a:pt x="269289" y="655499"/>
                  </a:cubicBezTo>
                  <a:lnTo>
                    <a:pt x="249497" y="655499"/>
                  </a:lnTo>
                  <a:cubicBezTo>
                    <a:pt x="254535" y="716315"/>
                    <a:pt x="280805" y="774611"/>
                    <a:pt x="325787" y="819593"/>
                  </a:cubicBezTo>
                  <a:cubicBezTo>
                    <a:pt x="371489" y="865655"/>
                    <a:pt x="429785" y="890845"/>
                    <a:pt x="489882" y="895883"/>
                  </a:cubicBezTo>
                  <a:lnTo>
                    <a:pt x="489882" y="876091"/>
                  </a:lnTo>
                  <a:cubicBezTo>
                    <a:pt x="489882" y="863856"/>
                    <a:pt x="499598" y="853780"/>
                    <a:pt x="511833" y="853780"/>
                  </a:cubicBezTo>
                  <a:cubicBezTo>
                    <a:pt x="524068" y="853780"/>
                    <a:pt x="534144" y="863856"/>
                    <a:pt x="534144" y="876091"/>
                  </a:cubicBezTo>
                  <a:lnTo>
                    <a:pt x="534144" y="895883"/>
                  </a:lnTo>
                  <a:cubicBezTo>
                    <a:pt x="594240" y="890845"/>
                    <a:pt x="652897" y="865655"/>
                    <a:pt x="698599" y="819593"/>
                  </a:cubicBezTo>
                  <a:cubicBezTo>
                    <a:pt x="744300" y="773892"/>
                    <a:pt x="769850" y="715235"/>
                    <a:pt x="774888" y="655499"/>
                  </a:cubicBezTo>
                  <a:lnTo>
                    <a:pt x="755096" y="655499"/>
                  </a:lnTo>
                  <a:cubicBezTo>
                    <a:pt x="742861" y="655499"/>
                    <a:pt x="732785" y="645423"/>
                    <a:pt x="732785" y="633188"/>
                  </a:cubicBezTo>
                  <a:cubicBezTo>
                    <a:pt x="732785" y="620593"/>
                    <a:pt x="742861" y="610516"/>
                    <a:pt x="755096" y="610516"/>
                  </a:cubicBezTo>
                  <a:lnTo>
                    <a:pt x="774888" y="610516"/>
                  </a:lnTo>
                  <a:cubicBezTo>
                    <a:pt x="770210" y="557618"/>
                    <a:pt x="750058" y="505798"/>
                    <a:pt x="713713" y="462975"/>
                  </a:cubicBezTo>
                  <a:lnTo>
                    <a:pt x="650018" y="526670"/>
                  </a:lnTo>
                  <a:cubicBezTo>
                    <a:pt x="672689" y="556178"/>
                    <a:pt x="686364" y="593243"/>
                    <a:pt x="686364" y="633188"/>
                  </a:cubicBezTo>
                  <a:cubicBezTo>
                    <a:pt x="686364" y="729269"/>
                    <a:pt x="608275" y="807358"/>
                    <a:pt x="511833" y="807358"/>
                  </a:cubicBezTo>
                  <a:cubicBezTo>
                    <a:pt x="416111" y="807358"/>
                    <a:pt x="337662" y="729269"/>
                    <a:pt x="337662" y="633188"/>
                  </a:cubicBezTo>
                  <a:cubicBezTo>
                    <a:pt x="337662" y="537106"/>
                    <a:pt x="416111" y="458657"/>
                    <a:pt x="511833" y="458657"/>
                  </a:cubicBezTo>
                  <a:cubicBezTo>
                    <a:pt x="552137" y="458657"/>
                    <a:pt x="588842" y="472332"/>
                    <a:pt x="618351" y="495003"/>
                  </a:cubicBezTo>
                  <a:lnTo>
                    <a:pt x="682045" y="431308"/>
                  </a:lnTo>
                  <a:cubicBezTo>
                    <a:pt x="639582" y="395322"/>
                    <a:pt x="587763" y="374451"/>
                    <a:pt x="534144" y="370133"/>
                  </a:cubicBezTo>
                  <a:lnTo>
                    <a:pt x="534144" y="389925"/>
                  </a:lnTo>
                  <a:cubicBezTo>
                    <a:pt x="534144" y="402160"/>
                    <a:pt x="524068" y="412236"/>
                    <a:pt x="511833" y="412236"/>
                  </a:cubicBezTo>
                  <a:cubicBezTo>
                    <a:pt x="499598" y="412236"/>
                    <a:pt x="489882" y="402160"/>
                    <a:pt x="489882" y="389925"/>
                  </a:cubicBezTo>
                  <a:lnTo>
                    <a:pt x="489882" y="370133"/>
                  </a:lnTo>
                  <a:cubicBezTo>
                    <a:pt x="457854" y="372652"/>
                    <a:pt x="425467" y="381288"/>
                    <a:pt x="395239" y="396042"/>
                  </a:cubicBezTo>
                  <a:cubicBezTo>
                    <a:pt x="384443" y="401800"/>
                    <a:pt x="370769" y="397122"/>
                    <a:pt x="365371" y="385966"/>
                  </a:cubicBezTo>
                  <a:cubicBezTo>
                    <a:pt x="359973" y="375171"/>
                    <a:pt x="364651" y="361496"/>
                    <a:pt x="375447" y="356098"/>
                  </a:cubicBezTo>
                  <a:cubicBezTo>
                    <a:pt x="412152" y="338105"/>
                    <a:pt x="451017" y="328029"/>
                    <a:pt x="489882" y="325151"/>
                  </a:cubicBezTo>
                  <a:lnTo>
                    <a:pt x="489882" y="298881"/>
                  </a:lnTo>
                  <a:cubicBezTo>
                    <a:pt x="489882" y="286646"/>
                    <a:pt x="499598" y="276570"/>
                    <a:pt x="511833" y="276570"/>
                  </a:cubicBezTo>
                  <a:cubicBezTo>
                    <a:pt x="524068" y="276570"/>
                    <a:pt x="534144" y="286646"/>
                    <a:pt x="534144" y="298881"/>
                  </a:cubicBezTo>
                  <a:lnTo>
                    <a:pt x="534144" y="325151"/>
                  </a:lnTo>
                  <a:cubicBezTo>
                    <a:pt x="599278" y="329829"/>
                    <a:pt x="662613" y="355019"/>
                    <a:pt x="713713" y="399641"/>
                  </a:cubicBezTo>
                  <a:lnTo>
                    <a:pt x="738183" y="375530"/>
                  </a:lnTo>
                  <a:lnTo>
                    <a:pt x="738183" y="185526"/>
                  </a:lnTo>
                  <a:cubicBezTo>
                    <a:pt x="738183" y="179409"/>
                    <a:pt x="740342" y="173651"/>
                    <a:pt x="744660" y="169693"/>
                  </a:cubicBezTo>
                  <a:lnTo>
                    <a:pt x="894001" y="20712"/>
                  </a:lnTo>
                  <a:cubicBezTo>
                    <a:pt x="904257" y="10456"/>
                    <a:pt x="916582" y="3889"/>
                    <a:pt x="929672" y="1280"/>
                  </a:cubicBezTo>
                  <a:close/>
                </a:path>
              </a:pathLst>
            </a:custGeom>
            <a:solidFill>
              <a:srgbClr val="299C47"/>
            </a:solidFill>
            <a:ln>
              <a:noFill/>
            </a:ln>
            <a:effectLst/>
          </p:spPr>
          <p:txBody>
            <a:bodyPr wrap="square"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46" name="Freeform 30">
              <a:extLst>
                <a:ext uri="{FF2B5EF4-FFF2-40B4-BE49-F238E27FC236}">
                  <a16:creationId xmlns:a16="http://schemas.microsoft.com/office/drawing/2014/main" id="{E38CF3A9-012F-CEBF-A4C4-675034C19353}"/>
                </a:ext>
              </a:extLst>
            </p:cNvPr>
            <p:cNvSpPr>
              <a:spLocks noChangeAspect="1" noChangeArrowheads="1"/>
            </p:cNvSpPr>
            <p:nvPr/>
          </p:nvSpPr>
          <p:spPr bwMode="auto">
            <a:xfrm>
              <a:off x="1535175" y="4742076"/>
              <a:ext cx="675890" cy="451422"/>
            </a:xfrm>
            <a:custGeom>
              <a:avLst/>
              <a:gdLst>
                <a:gd name="connsiteX0" fmla="*/ 1048678 w 1145117"/>
                <a:gd name="connsiteY0" fmla="*/ 645265 h 764815"/>
                <a:gd name="connsiteX1" fmla="*/ 1064235 w 1145117"/>
                <a:gd name="connsiteY1" fmla="*/ 651889 h 764815"/>
                <a:gd name="connsiteX2" fmla="*/ 1063878 w 1145117"/>
                <a:gd name="connsiteY2" fmla="*/ 683400 h 764815"/>
                <a:gd name="connsiteX3" fmla="*/ 1048187 w 1145117"/>
                <a:gd name="connsiteY3" fmla="*/ 690204 h 764815"/>
                <a:gd name="connsiteX4" fmla="*/ 1032496 w 1145117"/>
                <a:gd name="connsiteY4" fmla="*/ 683758 h 764815"/>
                <a:gd name="connsiteX5" fmla="*/ 1032496 w 1145117"/>
                <a:gd name="connsiteY5" fmla="*/ 652247 h 764815"/>
                <a:gd name="connsiteX6" fmla="*/ 1032853 w 1145117"/>
                <a:gd name="connsiteY6" fmla="*/ 651531 h 764815"/>
                <a:gd name="connsiteX7" fmla="*/ 1048678 w 1145117"/>
                <a:gd name="connsiteY7" fmla="*/ 645265 h 764815"/>
                <a:gd name="connsiteX8" fmla="*/ 572411 w 1145117"/>
                <a:gd name="connsiteY8" fmla="*/ 533500 h 764815"/>
                <a:gd name="connsiteX9" fmla="*/ 541110 w 1145117"/>
                <a:gd name="connsiteY9" fmla="*/ 564798 h 764815"/>
                <a:gd name="connsiteX10" fmla="*/ 572411 w 1145117"/>
                <a:gd name="connsiteY10" fmla="*/ 596096 h 764815"/>
                <a:gd name="connsiteX11" fmla="*/ 603711 w 1145117"/>
                <a:gd name="connsiteY11" fmla="*/ 564798 h 764815"/>
                <a:gd name="connsiteX12" fmla="*/ 572411 w 1145117"/>
                <a:gd name="connsiteY12" fmla="*/ 533500 h 764815"/>
                <a:gd name="connsiteX13" fmla="*/ 274872 w 1145117"/>
                <a:gd name="connsiteY13" fmla="*/ 259016 h 764815"/>
                <a:gd name="connsiteX14" fmla="*/ 44613 w 1145117"/>
                <a:gd name="connsiteY14" fmla="*/ 489611 h 764815"/>
                <a:gd name="connsiteX15" fmla="*/ 82390 w 1145117"/>
                <a:gd name="connsiteY15" fmla="*/ 616241 h 764815"/>
                <a:gd name="connsiteX16" fmla="*/ 212630 w 1145117"/>
                <a:gd name="connsiteY16" fmla="*/ 486014 h 764815"/>
                <a:gd name="connsiteX17" fmla="*/ 228461 w 1145117"/>
                <a:gd name="connsiteY17" fmla="*/ 479539 h 764815"/>
                <a:gd name="connsiteX18" fmla="*/ 244291 w 1145117"/>
                <a:gd name="connsiteY18" fmla="*/ 486014 h 764815"/>
                <a:gd name="connsiteX19" fmla="*/ 290343 w 1145117"/>
                <a:gd name="connsiteY19" fmla="*/ 532061 h 764815"/>
                <a:gd name="connsiteX20" fmla="*/ 342151 w 1145117"/>
                <a:gd name="connsiteY20" fmla="*/ 480618 h 764815"/>
                <a:gd name="connsiteX21" fmla="*/ 325242 w 1145117"/>
                <a:gd name="connsiteY21" fmla="*/ 459033 h 764815"/>
                <a:gd name="connsiteX22" fmla="*/ 347908 w 1145117"/>
                <a:gd name="connsiteY22" fmla="*/ 436729 h 764815"/>
                <a:gd name="connsiteX23" fmla="*/ 395039 w 1145117"/>
                <a:gd name="connsiteY23" fmla="*/ 436729 h 764815"/>
                <a:gd name="connsiteX24" fmla="*/ 417345 w 1145117"/>
                <a:gd name="connsiteY24" fmla="*/ 459033 h 764815"/>
                <a:gd name="connsiteX25" fmla="*/ 417345 w 1145117"/>
                <a:gd name="connsiteY25" fmla="*/ 506519 h 764815"/>
                <a:gd name="connsiteX26" fmla="*/ 395039 w 1145117"/>
                <a:gd name="connsiteY26" fmla="*/ 528823 h 764815"/>
                <a:gd name="connsiteX27" fmla="*/ 373452 w 1145117"/>
                <a:gd name="connsiteY27" fmla="*/ 512275 h 764815"/>
                <a:gd name="connsiteX28" fmla="*/ 306173 w 1145117"/>
                <a:gd name="connsiteY28" fmla="*/ 579547 h 764815"/>
                <a:gd name="connsiteX29" fmla="*/ 274513 w 1145117"/>
                <a:gd name="connsiteY29" fmla="*/ 579547 h 764815"/>
                <a:gd name="connsiteX30" fmla="*/ 228461 w 1145117"/>
                <a:gd name="connsiteY30" fmla="*/ 533500 h 764815"/>
                <a:gd name="connsiteX31" fmla="*/ 110813 w 1145117"/>
                <a:gd name="connsiteY31" fmla="*/ 651136 h 764815"/>
                <a:gd name="connsiteX32" fmla="*/ 274872 w 1145117"/>
                <a:gd name="connsiteY32" fmla="*/ 719847 h 764815"/>
                <a:gd name="connsiteX33" fmla="*/ 505491 w 1145117"/>
                <a:gd name="connsiteY33" fmla="*/ 489611 h 764815"/>
                <a:gd name="connsiteX34" fmla="*/ 274872 w 1145117"/>
                <a:gd name="connsiteY34" fmla="*/ 259016 h 764815"/>
                <a:gd name="connsiteX35" fmla="*/ 526872 w 1145117"/>
                <a:gd name="connsiteY35" fmla="*/ 153987 h 764815"/>
                <a:gd name="connsiteX36" fmla="*/ 542519 w 1145117"/>
                <a:gd name="connsiteY36" fmla="*/ 160388 h 764815"/>
                <a:gd name="connsiteX37" fmla="*/ 548920 w 1145117"/>
                <a:gd name="connsiteY37" fmla="*/ 176034 h 764815"/>
                <a:gd name="connsiteX38" fmla="*/ 542519 w 1145117"/>
                <a:gd name="connsiteY38" fmla="*/ 191681 h 764815"/>
                <a:gd name="connsiteX39" fmla="*/ 526872 w 1145117"/>
                <a:gd name="connsiteY39" fmla="*/ 198081 h 764815"/>
                <a:gd name="connsiteX40" fmla="*/ 511226 w 1145117"/>
                <a:gd name="connsiteY40" fmla="*/ 191681 h 764815"/>
                <a:gd name="connsiteX41" fmla="*/ 504825 w 1145117"/>
                <a:gd name="connsiteY41" fmla="*/ 176034 h 764815"/>
                <a:gd name="connsiteX42" fmla="*/ 511226 w 1145117"/>
                <a:gd name="connsiteY42" fmla="*/ 160388 h 764815"/>
                <a:gd name="connsiteX43" fmla="*/ 526872 w 1145117"/>
                <a:gd name="connsiteY43" fmla="*/ 153987 h 764815"/>
                <a:gd name="connsiteX44" fmla="*/ 572770 w 1145117"/>
                <a:gd name="connsiteY44" fmla="*/ 44608 h 764815"/>
                <a:gd name="connsiteX45" fmla="*/ 534274 w 1145117"/>
                <a:gd name="connsiteY45" fmla="*/ 83461 h 764815"/>
                <a:gd name="connsiteX46" fmla="*/ 511968 w 1145117"/>
                <a:gd name="connsiteY46" fmla="*/ 105765 h 764815"/>
                <a:gd name="connsiteX47" fmla="*/ 304734 w 1145117"/>
                <a:gd name="connsiteY47" fmla="*/ 105765 h 764815"/>
                <a:gd name="connsiteX48" fmla="*/ 215509 w 1145117"/>
                <a:gd name="connsiteY48" fmla="*/ 154690 h 764815"/>
                <a:gd name="connsiteX49" fmla="*/ 161901 w 1145117"/>
                <a:gd name="connsiteY49" fmla="*/ 238510 h 764815"/>
                <a:gd name="connsiteX50" fmla="*/ 274872 w 1145117"/>
                <a:gd name="connsiteY50" fmla="*/ 214407 h 764815"/>
                <a:gd name="connsiteX51" fmla="*/ 505491 w 1145117"/>
                <a:gd name="connsiteY51" fmla="*/ 339238 h 764815"/>
                <a:gd name="connsiteX52" fmla="*/ 505491 w 1145117"/>
                <a:gd name="connsiteY52" fmla="*/ 252540 h 764815"/>
                <a:gd name="connsiteX53" fmla="*/ 527798 w 1145117"/>
                <a:gd name="connsiteY53" fmla="*/ 230236 h 764815"/>
                <a:gd name="connsiteX54" fmla="*/ 550104 w 1145117"/>
                <a:gd name="connsiteY54" fmla="*/ 252540 h 764815"/>
                <a:gd name="connsiteX55" fmla="*/ 550104 w 1145117"/>
                <a:gd name="connsiteY55" fmla="*/ 489611 h 764815"/>
                <a:gd name="connsiteX56" fmla="*/ 550104 w 1145117"/>
                <a:gd name="connsiteY56" fmla="*/ 492130 h 764815"/>
                <a:gd name="connsiteX57" fmla="*/ 572411 w 1145117"/>
                <a:gd name="connsiteY57" fmla="*/ 488892 h 764815"/>
                <a:gd name="connsiteX58" fmla="*/ 595077 w 1145117"/>
                <a:gd name="connsiteY58" fmla="*/ 492130 h 764815"/>
                <a:gd name="connsiteX59" fmla="*/ 595077 w 1145117"/>
                <a:gd name="connsiteY59" fmla="*/ 489611 h 764815"/>
                <a:gd name="connsiteX60" fmla="*/ 595077 w 1145117"/>
                <a:gd name="connsiteY60" fmla="*/ 176634 h 764815"/>
                <a:gd name="connsiteX61" fmla="*/ 617023 w 1145117"/>
                <a:gd name="connsiteY61" fmla="*/ 154330 h 764815"/>
                <a:gd name="connsiteX62" fmla="*/ 639689 w 1145117"/>
                <a:gd name="connsiteY62" fmla="*/ 176634 h 764815"/>
                <a:gd name="connsiteX63" fmla="*/ 639689 w 1145117"/>
                <a:gd name="connsiteY63" fmla="*/ 338879 h 764815"/>
                <a:gd name="connsiteX64" fmla="*/ 675308 w 1145117"/>
                <a:gd name="connsiteY64" fmla="*/ 294990 h 764815"/>
                <a:gd name="connsiteX65" fmla="*/ 982920 w 1145117"/>
                <a:gd name="connsiteY65" fmla="*/ 238510 h 764815"/>
                <a:gd name="connsiteX66" fmla="*/ 929313 w 1145117"/>
                <a:gd name="connsiteY66" fmla="*/ 154690 h 764815"/>
                <a:gd name="connsiteX67" fmla="*/ 840087 w 1145117"/>
                <a:gd name="connsiteY67" fmla="*/ 105765 h 764815"/>
                <a:gd name="connsiteX68" fmla="*/ 633573 w 1145117"/>
                <a:gd name="connsiteY68" fmla="*/ 105765 h 764815"/>
                <a:gd name="connsiteX69" fmla="*/ 611267 w 1145117"/>
                <a:gd name="connsiteY69" fmla="*/ 83461 h 764815"/>
                <a:gd name="connsiteX70" fmla="*/ 572770 w 1145117"/>
                <a:gd name="connsiteY70" fmla="*/ 44608 h 764815"/>
                <a:gd name="connsiteX71" fmla="*/ 572770 w 1145117"/>
                <a:gd name="connsiteY71" fmla="*/ 0 h 764815"/>
                <a:gd name="connsiteX72" fmla="*/ 653001 w 1145117"/>
                <a:gd name="connsiteY72" fmla="*/ 61156 h 764815"/>
                <a:gd name="connsiteX73" fmla="*/ 840087 w 1145117"/>
                <a:gd name="connsiteY73" fmla="*/ 61156 h 764815"/>
                <a:gd name="connsiteX74" fmla="*/ 967090 w 1145117"/>
                <a:gd name="connsiteY74" fmla="*/ 130587 h 764815"/>
                <a:gd name="connsiteX75" fmla="*/ 1099129 w 1145117"/>
                <a:gd name="connsiteY75" fmla="*/ 337440 h 764815"/>
                <a:gd name="connsiteX76" fmla="*/ 1102367 w 1145117"/>
                <a:gd name="connsiteY76" fmla="*/ 342476 h 764815"/>
                <a:gd name="connsiteX77" fmla="*/ 1105965 w 1145117"/>
                <a:gd name="connsiteY77" fmla="*/ 347513 h 764815"/>
                <a:gd name="connsiteX78" fmla="*/ 1107044 w 1145117"/>
                <a:gd name="connsiteY78" fmla="*/ 350031 h 764815"/>
                <a:gd name="connsiteX79" fmla="*/ 1142302 w 1145117"/>
                <a:gd name="connsiteY79" fmla="*/ 450040 h 764815"/>
                <a:gd name="connsiteX80" fmla="*/ 1113520 w 1145117"/>
                <a:gd name="connsiteY80" fmla="*/ 617680 h 764815"/>
                <a:gd name="connsiteX81" fmla="*/ 1083299 w 1145117"/>
                <a:gd name="connsiteY81" fmla="*/ 627033 h 764815"/>
                <a:gd name="connsiteX82" fmla="*/ 1073944 w 1145117"/>
                <a:gd name="connsiteY82" fmla="*/ 596815 h 764815"/>
                <a:gd name="connsiteX83" fmla="*/ 1067108 w 1145117"/>
                <a:gd name="connsiteY83" fmla="*/ 369817 h 764815"/>
                <a:gd name="connsiteX84" fmla="*/ 1062071 w 1145117"/>
                <a:gd name="connsiteY84" fmla="*/ 361902 h 764815"/>
                <a:gd name="connsiteX85" fmla="*/ 1032929 w 1145117"/>
                <a:gd name="connsiteY85" fmla="*/ 326647 h 764815"/>
                <a:gd name="connsiteX86" fmla="*/ 707328 w 1145117"/>
                <a:gd name="connsiteY86" fmla="*/ 326647 h 764815"/>
                <a:gd name="connsiteX87" fmla="*/ 675308 w 1145117"/>
                <a:gd name="connsiteY87" fmla="*/ 613003 h 764815"/>
                <a:gd name="connsiteX88" fmla="*/ 802670 w 1145117"/>
                <a:gd name="connsiteY88" fmla="*/ 486014 h 764815"/>
                <a:gd name="connsiteX89" fmla="*/ 833971 w 1145117"/>
                <a:gd name="connsiteY89" fmla="*/ 486014 h 764815"/>
                <a:gd name="connsiteX90" fmla="*/ 880023 w 1145117"/>
                <a:gd name="connsiteY90" fmla="*/ 532061 h 764815"/>
                <a:gd name="connsiteX91" fmla="*/ 931471 w 1145117"/>
                <a:gd name="connsiteY91" fmla="*/ 480618 h 764815"/>
                <a:gd name="connsiteX92" fmla="*/ 915281 w 1145117"/>
                <a:gd name="connsiteY92" fmla="*/ 459033 h 764815"/>
                <a:gd name="connsiteX93" fmla="*/ 937588 w 1145117"/>
                <a:gd name="connsiteY93" fmla="*/ 436729 h 764815"/>
                <a:gd name="connsiteX94" fmla="*/ 984719 w 1145117"/>
                <a:gd name="connsiteY94" fmla="*/ 436729 h 764815"/>
                <a:gd name="connsiteX95" fmla="*/ 1007385 w 1145117"/>
                <a:gd name="connsiteY95" fmla="*/ 459033 h 764815"/>
                <a:gd name="connsiteX96" fmla="*/ 1007385 w 1145117"/>
                <a:gd name="connsiteY96" fmla="*/ 506519 h 764815"/>
                <a:gd name="connsiteX97" fmla="*/ 984719 w 1145117"/>
                <a:gd name="connsiteY97" fmla="*/ 528823 h 764815"/>
                <a:gd name="connsiteX98" fmla="*/ 963132 w 1145117"/>
                <a:gd name="connsiteY98" fmla="*/ 512275 h 764815"/>
                <a:gd name="connsiteX99" fmla="*/ 895853 w 1145117"/>
                <a:gd name="connsiteY99" fmla="*/ 579547 h 764815"/>
                <a:gd name="connsiteX100" fmla="*/ 880023 w 1145117"/>
                <a:gd name="connsiteY100" fmla="*/ 586382 h 764815"/>
                <a:gd name="connsiteX101" fmla="*/ 864552 w 1145117"/>
                <a:gd name="connsiteY101" fmla="*/ 579547 h 764815"/>
                <a:gd name="connsiteX102" fmla="*/ 818140 w 1145117"/>
                <a:gd name="connsiteY102" fmla="*/ 533500 h 764815"/>
                <a:gd name="connsiteX103" fmla="*/ 703371 w 1145117"/>
                <a:gd name="connsiteY103" fmla="*/ 648618 h 764815"/>
                <a:gd name="connsiteX104" fmla="*/ 707328 w 1145117"/>
                <a:gd name="connsiteY104" fmla="*/ 652216 h 764815"/>
                <a:gd name="connsiteX105" fmla="*/ 971407 w 1145117"/>
                <a:gd name="connsiteY105" fmla="*/ 696464 h 764815"/>
                <a:gd name="connsiteX106" fmla="*/ 1001628 w 1145117"/>
                <a:gd name="connsiteY106" fmla="*/ 706537 h 764815"/>
                <a:gd name="connsiteX107" fmla="*/ 991555 w 1145117"/>
                <a:gd name="connsiteY107" fmla="*/ 736396 h 764815"/>
                <a:gd name="connsiteX108" fmla="*/ 869949 w 1145117"/>
                <a:gd name="connsiteY108" fmla="*/ 764815 h 764815"/>
                <a:gd name="connsiteX109" fmla="*/ 675308 w 1145117"/>
                <a:gd name="connsiteY109" fmla="*/ 684233 h 764815"/>
                <a:gd name="connsiteX110" fmla="*/ 626737 w 1145117"/>
                <a:gd name="connsiteY110" fmla="*/ 618040 h 764815"/>
                <a:gd name="connsiteX111" fmla="*/ 572411 w 1145117"/>
                <a:gd name="connsiteY111" fmla="*/ 640704 h 764815"/>
                <a:gd name="connsiteX112" fmla="*/ 518444 w 1145117"/>
                <a:gd name="connsiteY112" fmla="*/ 618040 h 764815"/>
                <a:gd name="connsiteX113" fmla="*/ 274872 w 1145117"/>
                <a:gd name="connsiteY113" fmla="*/ 764456 h 764815"/>
                <a:gd name="connsiteX114" fmla="*/ 0 w 1145117"/>
                <a:gd name="connsiteY114" fmla="*/ 489611 h 764815"/>
                <a:gd name="connsiteX115" fmla="*/ 37417 w 1145117"/>
                <a:gd name="connsiteY115" fmla="*/ 350750 h 764815"/>
                <a:gd name="connsiteX116" fmla="*/ 38857 w 1145117"/>
                <a:gd name="connsiteY116" fmla="*/ 347513 h 764815"/>
                <a:gd name="connsiteX117" fmla="*/ 178091 w 1145117"/>
                <a:gd name="connsiteY117" fmla="*/ 130587 h 764815"/>
                <a:gd name="connsiteX118" fmla="*/ 304734 w 1145117"/>
                <a:gd name="connsiteY118" fmla="*/ 61156 h 764815"/>
                <a:gd name="connsiteX119" fmla="*/ 492539 w 1145117"/>
                <a:gd name="connsiteY119" fmla="*/ 61156 h 764815"/>
                <a:gd name="connsiteX120" fmla="*/ 572770 w 1145117"/>
                <a:gd name="connsiteY120" fmla="*/ 0 h 764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145117" h="764815">
                  <a:moveTo>
                    <a:pt x="1048678" y="645265"/>
                  </a:moveTo>
                  <a:cubicBezTo>
                    <a:pt x="1054339" y="645354"/>
                    <a:pt x="1059955" y="647592"/>
                    <a:pt x="1064235" y="651889"/>
                  </a:cubicBezTo>
                  <a:cubicBezTo>
                    <a:pt x="1072794" y="660483"/>
                    <a:pt x="1072794" y="674806"/>
                    <a:pt x="1063878" y="683400"/>
                  </a:cubicBezTo>
                  <a:cubicBezTo>
                    <a:pt x="1059599" y="687697"/>
                    <a:pt x="1053893" y="690204"/>
                    <a:pt x="1048187" y="690204"/>
                  </a:cubicBezTo>
                  <a:cubicBezTo>
                    <a:pt x="1042481" y="690204"/>
                    <a:pt x="1036775" y="688055"/>
                    <a:pt x="1032496" y="683758"/>
                  </a:cubicBezTo>
                  <a:cubicBezTo>
                    <a:pt x="1023937" y="675165"/>
                    <a:pt x="1023937" y="661199"/>
                    <a:pt x="1032496" y="652247"/>
                  </a:cubicBezTo>
                  <a:lnTo>
                    <a:pt x="1032853" y="651531"/>
                  </a:lnTo>
                  <a:cubicBezTo>
                    <a:pt x="1037311" y="647234"/>
                    <a:pt x="1043016" y="645175"/>
                    <a:pt x="1048678" y="645265"/>
                  </a:cubicBezTo>
                  <a:close/>
                  <a:moveTo>
                    <a:pt x="572411" y="533500"/>
                  </a:moveTo>
                  <a:cubicBezTo>
                    <a:pt x="555141" y="533500"/>
                    <a:pt x="541110" y="547530"/>
                    <a:pt x="541110" y="564798"/>
                  </a:cubicBezTo>
                  <a:cubicBezTo>
                    <a:pt x="541110" y="582066"/>
                    <a:pt x="555141" y="596096"/>
                    <a:pt x="572411" y="596096"/>
                  </a:cubicBezTo>
                  <a:cubicBezTo>
                    <a:pt x="589680" y="596096"/>
                    <a:pt x="603711" y="582066"/>
                    <a:pt x="603711" y="564798"/>
                  </a:cubicBezTo>
                  <a:cubicBezTo>
                    <a:pt x="603711" y="547530"/>
                    <a:pt x="589680" y="533500"/>
                    <a:pt x="572411" y="533500"/>
                  </a:cubicBezTo>
                  <a:close/>
                  <a:moveTo>
                    <a:pt x="274872" y="259016"/>
                  </a:moveTo>
                  <a:cubicBezTo>
                    <a:pt x="147870" y="259016"/>
                    <a:pt x="44613" y="362622"/>
                    <a:pt x="44613" y="489611"/>
                  </a:cubicBezTo>
                  <a:cubicBezTo>
                    <a:pt x="44613" y="536018"/>
                    <a:pt x="58644" y="579907"/>
                    <a:pt x="82390" y="616241"/>
                  </a:cubicBezTo>
                  <a:lnTo>
                    <a:pt x="212630" y="486014"/>
                  </a:lnTo>
                  <a:cubicBezTo>
                    <a:pt x="216948" y="481697"/>
                    <a:pt x="222704" y="479539"/>
                    <a:pt x="228461" y="479539"/>
                  </a:cubicBezTo>
                  <a:cubicBezTo>
                    <a:pt x="234577" y="479539"/>
                    <a:pt x="239974" y="481697"/>
                    <a:pt x="244291" y="486014"/>
                  </a:cubicBezTo>
                  <a:lnTo>
                    <a:pt x="290343" y="532061"/>
                  </a:lnTo>
                  <a:lnTo>
                    <a:pt x="342151" y="480618"/>
                  </a:lnTo>
                  <a:cubicBezTo>
                    <a:pt x="332437" y="478100"/>
                    <a:pt x="325242" y="469466"/>
                    <a:pt x="325242" y="459033"/>
                  </a:cubicBezTo>
                  <a:cubicBezTo>
                    <a:pt x="325242" y="446802"/>
                    <a:pt x="335315" y="436729"/>
                    <a:pt x="347908" y="436729"/>
                  </a:cubicBezTo>
                  <a:lnTo>
                    <a:pt x="395039" y="436729"/>
                  </a:lnTo>
                  <a:cubicBezTo>
                    <a:pt x="407631" y="436729"/>
                    <a:pt x="417345" y="446802"/>
                    <a:pt x="417345" y="459033"/>
                  </a:cubicBezTo>
                  <a:lnTo>
                    <a:pt x="417345" y="506519"/>
                  </a:lnTo>
                  <a:cubicBezTo>
                    <a:pt x="417345" y="518751"/>
                    <a:pt x="407631" y="528823"/>
                    <a:pt x="395039" y="528823"/>
                  </a:cubicBezTo>
                  <a:cubicBezTo>
                    <a:pt x="384965" y="528823"/>
                    <a:pt x="375971" y="521629"/>
                    <a:pt x="373452" y="512275"/>
                  </a:cubicBezTo>
                  <a:lnTo>
                    <a:pt x="306173" y="579547"/>
                  </a:lnTo>
                  <a:cubicBezTo>
                    <a:pt x="297538" y="588181"/>
                    <a:pt x="283147" y="588181"/>
                    <a:pt x="274513" y="579547"/>
                  </a:cubicBezTo>
                  <a:lnTo>
                    <a:pt x="228461" y="533500"/>
                  </a:lnTo>
                  <a:lnTo>
                    <a:pt x="110813" y="651136"/>
                  </a:lnTo>
                  <a:cubicBezTo>
                    <a:pt x="152547" y="693586"/>
                    <a:pt x="210831" y="719847"/>
                    <a:pt x="274872" y="719847"/>
                  </a:cubicBezTo>
                  <a:cubicBezTo>
                    <a:pt x="402235" y="719847"/>
                    <a:pt x="505491" y="616601"/>
                    <a:pt x="505491" y="489611"/>
                  </a:cubicBezTo>
                  <a:cubicBezTo>
                    <a:pt x="505491" y="362622"/>
                    <a:pt x="402235" y="259016"/>
                    <a:pt x="274872" y="259016"/>
                  </a:cubicBezTo>
                  <a:close/>
                  <a:moveTo>
                    <a:pt x="526872" y="153987"/>
                  </a:moveTo>
                  <a:cubicBezTo>
                    <a:pt x="532562" y="153987"/>
                    <a:pt x="538252" y="156476"/>
                    <a:pt x="542519" y="160388"/>
                  </a:cubicBezTo>
                  <a:cubicBezTo>
                    <a:pt x="546430" y="164299"/>
                    <a:pt x="548920" y="170345"/>
                    <a:pt x="548920" y="176034"/>
                  </a:cubicBezTo>
                  <a:cubicBezTo>
                    <a:pt x="548920" y="181724"/>
                    <a:pt x="546430" y="187769"/>
                    <a:pt x="542519" y="191681"/>
                  </a:cubicBezTo>
                  <a:cubicBezTo>
                    <a:pt x="538252" y="195948"/>
                    <a:pt x="532562" y="198081"/>
                    <a:pt x="526872" y="198081"/>
                  </a:cubicBezTo>
                  <a:cubicBezTo>
                    <a:pt x="521183" y="198081"/>
                    <a:pt x="515493" y="195948"/>
                    <a:pt x="511226" y="191681"/>
                  </a:cubicBezTo>
                  <a:cubicBezTo>
                    <a:pt x="506959" y="187769"/>
                    <a:pt x="504825" y="181724"/>
                    <a:pt x="504825" y="176034"/>
                  </a:cubicBezTo>
                  <a:cubicBezTo>
                    <a:pt x="504825" y="170345"/>
                    <a:pt x="506959" y="164299"/>
                    <a:pt x="511226" y="160388"/>
                  </a:cubicBezTo>
                  <a:cubicBezTo>
                    <a:pt x="515493" y="156476"/>
                    <a:pt x="521183" y="153987"/>
                    <a:pt x="526872" y="153987"/>
                  </a:cubicBezTo>
                  <a:close/>
                  <a:moveTo>
                    <a:pt x="572770" y="44608"/>
                  </a:moveTo>
                  <a:cubicBezTo>
                    <a:pt x="551543" y="44608"/>
                    <a:pt x="534274" y="61876"/>
                    <a:pt x="534274" y="83461"/>
                  </a:cubicBezTo>
                  <a:cubicBezTo>
                    <a:pt x="534274" y="95692"/>
                    <a:pt x="524200" y="105765"/>
                    <a:pt x="511968" y="105765"/>
                  </a:cubicBezTo>
                  <a:lnTo>
                    <a:pt x="304734" y="105765"/>
                  </a:lnTo>
                  <a:cubicBezTo>
                    <a:pt x="268396" y="105765"/>
                    <a:pt x="235297" y="124112"/>
                    <a:pt x="215509" y="154690"/>
                  </a:cubicBezTo>
                  <a:lnTo>
                    <a:pt x="161901" y="238510"/>
                  </a:lnTo>
                  <a:cubicBezTo>
                    <a:pt x="196440" y="223041"/>
                    <a:pt x="234577" y="214407"/>
                    <a:pt x="274872" y="214407"/>
                  </a:cubicBezTo>
                  <a:cubicBezTo>
                    <a:pt x="371293" y="214407"/>
                    <a:pt x="456202" y="264412"/>
                    <a:pt x="505491" y="339238"/>
                  </a:cubicBezTo>
                  <a:lnTo>
                    <a:pt x="505491" y="252540"/>
                  </a:lnTo>
                  <a:cubicBezTo>
                    <a:pt x="505491" y="240309"/>
                    <a:pt x="515206" y="230236"/>
                    <a:pt x="527798" y="230236"/>
                  </a:cubicBezTo>
                  <a:cubicBezTo>
                    <a:pt x="540030" y="230236"/>
                    <a:pt x="550104" y="240309"/>
                    <a:pt x="550104" y="252540"/>
                  </a:cubicBezTo>
                  <a:lnTo>
                    <a:pt x="550104" y="489611"/>
                  </a:lnTo>
                  <a:cubicBezTo>
                    <a:pt x="550104" y="490331"/>
                    <a:pt x="550104" y="491050"/>
                    <a:pt x="550104" y="492130"/>
                  </a:cubicBezTo>
                  <a:cubicBezTo>
                    <a:pt x="556940" y="489971"/>
                    <a:pt x="564855" y="488892"/>
                    <a:pt x="572411" y="488892"/>
                  </a:cubicBezTo>
                  <a:cubicBezTo>
                    <a:pt x="580326" y="488892"/>
                    <a:pt x="587881" y="489971"/>
                    <a:pt x="595077" y="492130"/>
                  </a:cubicBezTo>
                  <a:cubicBezTo>
                    <a:pt x="595077" y="491050"/>
                    <a:pt x="595077" y="490331"/>
                    <a:pt x="595077" y="489611"/>
                  </a:cubicBezTo>
                  <a:lnTo>
                    <a:pt x="595077" y="176634"/>
                  </a:lnTo>
                  <a:cubicBezTo>
                    <a:pt x="595077" y="164403"/>
                    <a:pt x="604791" y="154330"/>
                    <a:pt x="617023" y="154330"/>
                  </a:cubicBezTo>
                  <a:cubicBezTo>
                    <a:pt x="629616" y="154330"/>
                    <a:pt x="639689" y="164403"/>
                    <a:pt x="639689" y="176634"/>
                  </a:cubicBezTo>
                  <a:lnTo>
                    <a:pt x="639689" y="338879"/>
                  </a:lnTo>
                  <a:cubicBezTo>
                    <a:pt x="649763" y="323410"/>
                    <a:pt x="661636" y="308660"/>
                    <a:pt x="675308" y="294990"/>
                  </a:cubicBezTo>
                  <a:cubicBezTo>
                    <a:pt x="758417" y="211889"/>
                    <a:pt x="881822" y="193182"/>
                    <a:pt x="982920" y="238510"/>
                  </a:cubicBezTo>
                  <a:lnTo>
                    <a:pt x="929313" y="154690"/>
                  </a:lnTo>
                  <a:cubicBezTo>
                    <a:pt x="909884" y="124112"/>
                    <a:pt x="876425" y="105765"/>
                    <a:pt x="840087" y="105765"/>
                  </a:cubicBezTo>
                  <a:lnTo>
                    <a:pt x="633573" y="105765"/>
                  </a:lnTo>
                  <a:cubicBezTo>
                    <a:pt x="621341" y="105765"/>
                    <a:pt x="611267" y="95692"/>
                    <a:pt x="611267" y="83461"/>
                  </a:cubicBezTo>
                  <a:cubicBezTo>
                    <a:pt x="611267" y="61876"/>
                    <a:pt x="593997" y="44608"/>
                    <a:pt x="572770" y="44608"/>
                  </a:cubicBezTo>
                  <a:close/>
                  <a:moveTo>
                    <a:pt x="572770" y="0"/>
                  </a:moveTo>
                  <a:cubicBezTo>
                    <a:pt x="610907" y="0"/>
                    <a:pt x="643287" y="25902"/>
                    <a:pt x="653001" y="61156"/>
                  </a:cubicBezTo>
                  <a:lnTo>
                    <a:pt x="840087" y="61156"/>
                  </a:lnTo>
                  <a:cubicBezTo>
                    <a:pt x="891895" y="61156"/>
                    <a:pt x="939027" y="87058"/>
                    <a:pt x="967090" y="130587"/>
                  </a:cubicBezTo>
                  <a:lnTo>
                    <a:pt x="1099129" y="337440"/>
                  </a:lnTo>
                  <a:cubicBezTo>
                    <a:pt x="1100568" y="338879"/>
                    <a:pt x="1101647" y="340677"/>
                    <a:pt x="1102367" y="342476"/>
                  </a:cubicBezTo>
                  <a:lnTo>
                    <a:pt x="1105965" y="347513"/>
                  </a:lnTo>
                  <a:cubicBezTo>
                    <a:pt x="1106324" y="348592"/>
                    <a:pt x="1107044" y="349311"/>
                    <a:pt x="1107044" y="350031"/>
                  </a:cubicBezTo>
                  <a:cubicBezTo>
                    <a:pt x="1125033" y="380249"/>
                    <a:pt x="1137266" y="414425"/>
                    <a:pt x="1142302" y="450040"/>
                  </a:cubicBezTo>
                  <a:cubicBezTo>
                    <a:pt x="1150577" y="507239"/>
                    <a:pt x="1140504" y="566956"/>
                    <a:pt x="1113520" y="617680"/>
                  </a:cubicBezTo>
                  <a:cubicBezTo>
                    <a:pt x="1107764" y="628472"/>
                    <a:pt x="1094452" y="632789"/>
                    <a:pt x="1083299" y="627033"/>
                  </a:cubicBezTo>
                  <a:cubicBezTo>
                    <a:pt x="1072505" y="620918"/>
                    <a:pt x="1068188" y="607607"/>
                    <a:pt x="1073944" y="596815"/>
                  </a:cubicBezTo>
                  <a:cubicBezTo>
                    <a:pt x="1112441" y="523427"/>
                    <a:pt x="1108483" y="437808"/>
                    <a:pt x="1067108" y="369817"/>
                  </a:cubicBezTo>
                  <a:lnTo>
                    <a:pt x="1062071" y="361902"/>
                  </a:lnTo>
                  <a:cubicBezTo>
                    <a:pt x="1053797" y="349671"/>
                    <a:pt x="1044082" y="337440"/>
                    <a:pt x="1032929" y="326647"/>
                  </a:cubicBezTo>
                  <a:cubicBezTo>
                    <a:pt x="942984" y="236711"/>
                    <a:pt x="796913" y="236711"/>
                    <a:pt x="707328" y="326647"/>
                  </a:cubicBezTo>
                  <a:cubicBezTo>
                    <a:pt x="629256" y="404352"/>
                    <a:pt x="618822" y="524147"/>
                    <a:pt x="675308" y="613003"/>
                  </a:cubicBezTo>
                  <a:lnTo>
                    <a:pt x="802670" y="486014"/>
                  </a:lnTo>
                  <a:cubicBezTo>
                    <a:pt x="810945" y="477380"/>
                    <a:pt x="825336" y="477380"/>
                    <a:pt x="833971" y="486014"/>
                  </a:cubicBezTo>
                  <a:lnTo>
                    <a:pt x="880023" y="532061"/>
                  </a:lnTo>
                  <a:lnTo>
                    <a:pt x="931471" y="480618"/>
                  </a:lnTo>
                  <a:cubicBezTo>
                    <a:pt x="922117" y="478100"/>
                    <a:pt x="915281" y="469466"/>
                    <a:pt x="915281" y="459033"/>
                  </a:cubicBezTo>
                  <a:cubicBezTo>
                    <a:pt x="915281" y="446802"/>
                    <a:pt x="925355" y="436729"/>
                    <a:pt x="937588" y="436729"/>
                  </a:cubicBezTo>
                  <a:lnTo>
                    <a:pt x="984719" y="436729"/>
                  </a:lnTo>
                  <a:cubicBezTo>
                    <a:pt x="997311" y="436729"/>
                    <a:pt x="1007385" y="446802"/>
                    <a:pt x="1007385" y="459033"/>
                  </a:cubicBezTo>
                  <a:lnTo>
                    <a:pt x="1007385" y="506519"/>
                  </a:lnTo>
                  <a:cubicBezTo>
                    <a:pt x="1007385" y="518751"/>
                    <a:pt x="997311" y="528823"/>
                    <a:pt x="984719" y="528823"/>
                  </a:cubicBezTo>
                  <a:cubicBezTo>
                    <a:pt x="974285" y="528823"/>
                    <a:pt x="965650" y="521629"/>
                    <a:pt x="963132" y="512275"/>
                  </a:cubicBezTo>
                  <a:lnTo>
                    <a:pt x="895853" y="579547"/>
                  </a:lnTo>
                  <a:cubicBezTo>
                    <a:pt x="891536" y="583864"/>
                    <a:pt x="886139" y="586382"/>
                    <a:pt x="880023" y="586382"/>
                  </a:cubicBezTo>
                  <a:cubicBezTo>
                    <a:pt x="873906" y="586382"/>
                    <a:pt x="868510" y="583864"/>
                    <a:pt x="864552" y="579547"/>
                  </a:cubicBezTo>
                  <a:lnTo>
                    <a:pt x="818140" y="533500"/>
                  </a:lnTo>
                  <a:lnTo>
                    <a:pt x="703371" y="648618"/>
                  </a:lnTo>
                  <a:cubicBezTo>
                    <a:pt x="704810" y="649697"/>
                    <a:pt x="705529" y="651136"/>
                    <a:pt x="707328" y="652216"/>
                  </a:cubicBezTo>
                  <a:cubicBezTo>
                    <a:pt x="776766" y="722006"/>
                    <a:pt x="883261" y="739993"/>
                    <a:pt x="971407" y="696464"/>
                  </a:cubicBezTo>
                  <a:cubicBezTo>
                    <a:pt x="982560" y="690708"/>
                    <a:pt x="995872" y="695385"/>
                    <a:pt x="1001628" y="706537"/>
                  </a:cubicBezTo>
                  <a:cubicBezTo>
                    <a:pt x="1007025" y="717689"/>
                    <a:pt x="1002348" y="730999"/>
                    <a:pt x="991555" y="736396"/>
                  </a:cubicBezTo>
                  <a:cubicBezTo>
                    <a:pt x="952698" y="755462"/>
                    <a:pt x="911324" y="764815"/>
                    <a:pt x="869949" y="764815"/>
                  </a:cubicBezTo>
                  <a:cubicBezTo>
                    <a:pt x="798712" y="764815"/>
                    <a:pt x="728195" y="736755"/>
                    <a:pt x="675308" y="684233"/>
                  </a:cubicBezTo>
                  <a:cubicBezTo>
                    <a:pt x="655520" y="664087"/>
                    <a:pt x="639330" y="641783"/>
                    <a:pt x="626737" y="618040"/>
                  </a:cubicBezTo>
                  <a:cubicBezTo>
                    <a:pt x="613066" y="632070"/>
                    <a:pt x="593638" y="640704"/>
                    <a:pt x="572411" y="640704"/>
                  </a:cubicBezTo>
                  <a:cubicBezTo>
                    <a:pt x="551184" y="640704"/>
                    <a:pt x="532115" y="632070"/>
                    <a:pt x="518444" y="618040"/>
                  </a:cubicBezTo>
                  <a:cubicBezTo>
                    <a:pt x="472032" y="705098"/>
                    <a:pt x="380288" y="764456"/>
                    <a:pt x="274872" y="764456"/>
                  </a:cubicBezTo>
                  <a:cubicBezTo>
                    <a:pt x="123405" y="764456"/>
                    <a:pt x="0" y="641063"/>
                    <a:pt x="0" y="489611"/>
                  </a:cubicBezTo>
                  <a:cubicBezTo>
                    <a:pt x="0" y="438887"/>
                    <a:pt x="13312" y="391761"/>
                    <a:pt x="37417" y="350750"/>
                  </a:cubicBezTo>
                  <a:cubicBezTo>
                    <a:pt x="38137" y="349671"/>
                    <a:pt x="38497" y="348952"/>
                    <a:pt x="38857" y="347513"/>
                  </a:cubicBezTo>
                  <a:lnTo>
                    <a:pt x="178091" y="130587"/>
                  </a:lnTo>
                  <a:cubicBezTo>
                    <a:pt x="205795" y="87058"/>
                    <a:pt x="253286" y="61156"/>
                    <a:pt x="304734" y="61156"/>
                  </a:cubicBezTo>
                  <a:lnTo>
                    <a:pt x="492539" y="61156"/>
                  </a:lnTo>
                  <a:cubicBezTo>
                    <a:pt x="502253" y="25902"/>
                    <a:pt x="534634" y="0"/>
                    <a:pt x="572770" y="0"/>
                  </a:cubicBezTo>
                  <a:close/>
                </a:path>
              </a:pathLst>
            </a:custGeom>
            <a:solidFill>
              <a:srgbClr val="2576B7"/>
            </a:solidFill>
            <a:ln>
              <a:noFill/>
            </a:ln>
            <a:effectLst/>
          </p:spPr>
          <p:txBody>
            <a:bodyPr wrap="square"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47" name="Freeform 31">
              <a:extLst>
                <a:ext uri="{FF2B5EF4-FFF2-40B4-BE49-F238E27FC236}">
                  <a16:creationId xmlns:a16="http://schemas.microsoft.com/office/drawing/2014/main" id="{8DBB9F42-3F15-2C9C-1F06-9E06951AD7A7}"/>
                </a:ext>
              </a:extLst>
            </p:cNvPr>
            <p:cNvSpPr>
              <a:spLocks noChangeAspect="1" noChangeArrowheads="1"/>
            </p:cNvSpPr>
            <p:nvPr/>
          </p:nvSpPr>
          <p:spPr bwMode="auto">
            <a:xfrm>
              <a:off x="3666219" y="4629500"/>
              <a:ext cx="676302" cy="676302"/>
            </a:xfrm>
            <a:custGeom>
              <a:avLst/>
              <a:gdLst>
                <a:gd name="connsiteX0" fmla="*/ 67316 w 1145815"/>
                <a:gd name="connsiteY0" fmla="*/ 1020222 h 1145815"/>
                <a:gd name="connsiteX1" fmla="*/ 44997 w 1145815"/>
                <a:gd name="connsiteY1" fmla="*/ 1042893 h 1145815"/>
                <a:gd name="connsiteX2" fmla="*/ 44997 w 1145815"/>
                <a:gd name="connsiteY2" fmla="*/ 1100832 h 1145815"/>
                <a:gd name="connsiteX3" fmla="*/ 366819 w 1145815"/>
                <a:gd name="connsiteY3" fmla="*/ 1100832 h 1145815"/>
                <a:gd name="connsiteX4" fmla="*/ 366819 w 1145815"/>
                <a:gd name="connsiteY4" fmla="*/ 1042893 h 1145815"/>
                <a:gd name="connsiteX5" fmla="*/ 344860 w 1145815"/>
                <a:gd name="connsiteY5" fmla="*/ 1020222 h 1145815"/>
                <a:gd name="connsiteX6" fmla="*/ 434135 w 1145815"/>
                <a:gd name="connsiteY6" fmla="*/ 912982 h 1145815"/>
                <a:gd name="connsiteX7" fmla="*/ 411816 w 1145815"/>
                <a:gd name="connsiteY7" fmla="*/ 935293 h 1145815"/>
                <a:gd name="connsiteX8" fmla="*/ 411816 w 1145815"/>
                <a:gd name="connsiteY8" fmla="*/ 1100832 h 1145815"/>
                <a:gd name="connsiteX9" fmla="*/ 733998 w 1145815"/>
                <a:gd name="connsiteY9" fmla="*/ 1100832 h 1145815"/>
                <a:gd name="connsiteX10" fmla="*/ 733998 w 1145815"/>
                <a:gd name="connsiteY10" fmla="*/ 935293 h 1145815"/>
                <a:gd name="connsiteX11" fmla="*/ 711679 w 1145815"/>
                <a:gd name="connsiteY11" fmla="*/ 912982 h 1145815"/>
                <a:gd name="connsiteX12" fmla="*/ 801314 w 1145815"/>
                <a:gd name="connsiteY12" fmla="*/ 841368 h 1145815"/>
                <a:gd name="connsiteX13" fmla="*/ 778996 w 1145815"/>
                <a:gd name="connsiteY13" fmla="*/ 863680 h 1145815"/>
                <a:gd name="connsiteX14" fmla="*/ 778996 w 1145815"/>
                <a:gd name="connsiteY14" fmla="*/ 1100832 h 1145815"/>
                <a:gd name="connsiteX15" fmla="*/ 1101178 w 1145815"/>
                <a:gd name="connsiteY15" fmla="*/ 1100832 h 1145815"/>
                <a:gd name="connsiteX16" fmla="*/ 1101178 w 1145815"/>
                <a:gd name="connsiteY16" fmla="*/ 863680 h 1145815"/>
                <a:gd name="connsiteX17" fmla="*/ 1078859 w 1145815"/>
                <a:gd name="connsiteY17" fmla="*/ 841368 h 1145815"/>
                <a:gd name="connsiteX18" fmla="*/ 292894 w 1145815"/>
                <a:gd name="connsiteY18" fmla="*/ 747713 h 1145815"/>
                <a:gd name="connsiteX19" fmla="*/ 308971 w 1145815"/>
                <a:gd name="connsiteY19" fmla="*/ 754114 h 1145815"/>
                <a:gd name="connsiteX20" fmla="*/ 315547 w 1145815"/>
                <a:gd name="connsiteY20" fmla="*/ 769760 h 1145815"/>
                <a:gd name="connsiteX21" fmla="*/ 308971 w 1145815"/>
                <a:gd name="connsiteY21" fmla="*/ 785407 h 1145815"/>
                <a:gd name="connsiteX22" fmla="*/ 292894 w 1145815"/>
                <a:gd name="connsiteY22" fmla="*/ 791808 h 1145815"/>
                <a:gd name="connsiteX23" fmla="*/ 276817 w 1145815"/>
                <a:gd name="connsiteY23" fmla="*/ 785407 h 1145815"/>
                <a:gd name="connsiteX24" fmla="*/ 269875 w 1145815"/>
                <a:gd name="connsiteY24" fmla="*/ 769760 h 1145815"/>
                <a:gd name="connsiteX25" fmla="*/ 276817 w 1145815"/>
                <a:gd name="connsiteY25" fmla="*/ 754114 h 1145815"/>
                <a:gd name="connsiteX26" fmla="*/ 292894 w 1145815"/>
                <a:gd name="connsiteY26" fmla="*/ 747713 h 1145815"/>
                <a:gd name="connsiteX27" fmla="*/ 895172 w 1145815"/>
                <a:gd name="connsiteY27" fmla="*/ 704850 h 1145815"/>
                <a:gd name="connsiteX28" fmla="*/ 910819 w 1145815"/>
                <a:gd name="connsiteY28" fmla="*/ 711251 h 1145815"/>
                <a:gd name="connsiteX29" fmla="*/ 917220 w 1145815"/>
                <a:gd name="connsiteY29" fmla="*/ 726897 h 1145815"/>
                <a:gd name="connsiteX30" fmla="*/ 910819 w 1145815"/>
                <a:gd name="connsiteY30" fmla="*/ 742544 h 1145815"/>
                <a:gd name="connsiteX31" fmla="*/ 895172 w 1145815"/>
                <a:gd name="connsiteY31" fmla="*/ 748945 h 1145815"/>
                <a:gd name="connsiteX32" fmla="*/ 879526 w 1145815"/>
                <a:gd name="connsiteY32" fmla="*/ 742544 h 1145815"/>
                <a:gd name="connsiteX33" fmla="*/ 873125 w 1145815"/>
                <a:gd name="connsiteY33" fmla="*/ 726897 h 1145815"/>
                <a:gd name="connsiteX34" fmla="*/ 879526 w 1145815"/>
                <a:gd name="connsiteY34" fmla="*/ 711251 h 1145815"/>
                <a:gd name="connsiteX35" fmla="*/ 895172 w 1145815"/>
                <a:gd name="connsiteY35" fmla="*/ 704850 h 1145815"/>
                <a:gd name="connsiteX36" fmla="*/ 411816 w 1145815"/>
                <a:gd name="connsiteY36" fmla="*/ 671151 h 1145815"/>
                <a:gd name="connsiteX37" fmla="*/ 411816 w 1145815"/>
                <a:gd name="connsiteY37" fmla="*/ 871957 h 1145815"/>
                <a:gd name="connsiteX38" fmla="*/ 434135 w 1145815"/>
                <a:gd name="connsiteY38" fmla="*/ 867998 h 1145815"/>
                <a:gd name="connsiteX39" fmla="*/ 467973 w 1145815"/>
                <a:gd name="connsiteY39" fmla="*/ 867998 h 1145815"/>
                <a:gd name="connsiteX40" fmla="*/ 467973 w 1145815"/>
                <a:gd name="connsiteY40" fmla="*/ 671151 h 1145815"/>
                <a:gd name="connsiteX41" fmla="*/ 326861 w 1145815"/>
                <a:gd name="connsiteY41" fmla="*/ 228515 h 1145815"/>
                <a:gd name="connsiteX42" fmla="*/ 223907 w 1145815"/>
                <a:gd name="connsiteY42" fmla="*/ 331437 h 1145815"/>
                <a:gd name="connsiteX43" fmla="*/ 223907 w 1145815"/>
                <a:gd name="connsiteY43" fmla="*/ 447314 h 1145815"/>
                <a:gd name="connsiteX44" fmla="*/ 268545 w 1145815"/>
                <a:gd name="connsiteY44" fmla="*/ 510651 h 1145815"/>
                <a:gd name="connsiteX45" fmla="*/ 268545 w 1145815"/>
                <a:gd name="connsiteY45" fmla="*/ 354109 h 1145815"/>
                <a:gd name="connsiteX46" fmla="*/ 291223 w 1145815"/>
                <a:gd name="connsiteY46" fmla="*/ 331797 h 1145815"/>
                <a:gd name="connsiteX47" fmla="*/ 313542 w 1145815"/>
                <a:gd name="connsiteY47" fmla="*/ 354109 h 1145815"/>
                <a:gd name="connsiteX48" fmla="*/ 313542 w 1145815"/>
                <a:gd name="connsiteY48" fmla="*/ 509931 h 1145815"/>
                <a:gd name="connsiteX49" fmla="*/ 428015 w 1145815"/>
                <a:gd name="connsiteY49" fmla="*/ 509931 h 1145815"/>
                <a:gd name="connsiteX50" fmla="*/ 428015 w 1145815"/>
                <a:gd name="connsiteY50" fmla="*/ 354109 h 1145815"/>
                <a:gd name="connsiteX51" fmla="*/ 450334 w 1145815"/>
                <a:gd name="connsiteY51" fmla="*/ 331797 h 1145815"/>
                <a:gd name="connsiteX52" fmla="*/ 472653 w 1145815"/>
                <a:gd name="connsiteY52" fmla="*/ 354109 h 1145815"/>
                <a:gd name="connsiteX53" fmla="*/ 472653 w 1145815"/>
                <a:gd name="connsiteY53" fmla="*/ 413487 h 1145815"/>
                <a:gd name="connsiteX54" fmla="*/ 503611 w 1145815"/>
                <a:gd name="connsiteY54" fmla="*/ 444435 h 1145815"/>
                <a:gd name="connsiteX55" fmla="*/ 619525 w 1145815"/>
                <a:gd name="connsiteY55" fmla="*/ 444435 h 1145815"/>
                <a:gd name="connsiteX56" fmla="*/ 641123 w 1145815"/>
                <a:gd name="connsiteY56" fmla="*/ 422843 h 1145815"/>
                <a:gd name="connsiteX57" fmla="*/ 619525 w 1145815"/>
                <a:gd name="connsiteY57" fmla="*/ 401251 h 1145815"/>
                <a:gd name="connsiteX58" fmla="*/ 539969 w 1145815"/>
                <a:gd name="connsiteY58" fmla="*/ 401251 h 1145815"/>
                <a:gd name="connsiteX59" fmla="*/ 517290 w 1145815"/>
                <a:gd name="connsiteY59" fmla="*/ 378939 h 1145815"/>
                <a:gd name="connsiteX60" fmla="*/ 517290 w 1145815"/>
                <a:gd name="connsiteY60" fmla="*/ 331437 h 1145815"/>
                <a:gd name="connsiteX61" fmla="*/ 414336 w 1145815"/>
                <a:gd name="connsiteY61" fmla="*/ 228515 h 1145815"/>
                <a:gd name="connsiteX62" fmla="*/ 372579 w 1145815"/>
                <a:gd name="connsiteY62" fmla="*/ 44623 h 1145815"/>
                <a:gd name="connsiteX63" fmla="*/ 313542 w 1145815"/>
                <a:gd name="connsiteY63" fmla="*/ 104001 h 1145815"/>
                <a:gd name="connsiteX64" fmla="*/ 313542 w 1145815"/>
                <a:gd name="connsiteY64" fmla="*/ 124514 h 1145815"/>
                <a:gd name="connsiteX65" fmla="*/ 372579 w 1145815"/>
                <a:gd name="connsiteY65" fmla="*/ 183892 h 1145815"/>
                <a:gd name="connsiteX66" fmla="*/ 431975 w 1145815"/>
                <a:gd name="connsiteY66" fmla="*/ 124514 h 1145815"/>
                <a:gd name="connsiteX67" fmla="*/ 431975 w 1145815"/>
                <a:gd name="connsiteY67" fmla="*/ 104001 h 1145815"/>
                <a:gd name="connsiteX68" fmla="*/ 372579 w 1145815"/>
                <a:gd name="connsiteY68" fmla="*/ 44623 h 1145815"/>
                <a:gd name="connsiteX69" fmla="*/ 372579 w 1145815"/>
                <a:gd name="connsiteY69" fmla="*/ 0 h 1145815"/>
                <a:gd name="connsiteX70" fmla="*/ 476973 w 1145815"/>
                <a:gd name="connsiteY70" fmla="*/ 104001 h 1145815"/>
                <a:gd name="connsiteX71" fmla="*/ 476973 w 1145815"/>
                <a:gd name="connsiteY71" fmla="*/ 124514 h 1145815"/>
                <a:gd name="connsiteX72" fmla="*/ 453934 w 1145815"/>
                <a:gd name="connsiteY72" fmla="*/ 189290 h 1145815"/>
                <a:gd name="connsiteX73" fmla="*/ 562288 w 1145815"/>
                <a:gd name="connsiteY73" fmla="*/ 331437 h 1145815"/>
                <a:gd name="connsiteX74" fmla="*/ 562288 w 1145815"/>
                <a:gd name="connsiteY74" fmla="*/ 356628 h 1145815"/>
                <a:gd name="connsiteX75" fmla="*/ 619525 w 1145815"/>
                <a:gd name="connsiteY75" fmla="*/ 356628 h 1145815"/>
                <a:gd name="connsiteX76" fmla="*/ 686121 w 1145815"/>
                <a:gd name="connsiteY76" fmla="*/ 422843 h 1145815"/>
                <a:gd name="connsiteX77" fmla="*/ 619525 w 1145815"/>
                <a:gd name="connsiteY77" fmla="*/ 489059 h 1145815"/>
                <a:gd name="connsiteX78" fmla="*/ 503611 w 1145815"/>
                <a:gd name="connsiteY78" fmla="*/ 489059 h 1145815"/>
                <a:gd name="connsiteX79" fmla="*/ 472653 w 1145815"/>
                <a:gd name="connsiteY79" fmla="*/ 482581 h 1145815"/>
                <a:gd name="connsiteX80" fmla="*/ 472653 w 1145815"/>
                <a:gd name="connsiteY80" fmla="*/ 509931 h 1145815"/>
                <a:gd name="connsiteX81" fmla="*/ 499291 w 1145815"/>
                <a:gd name="connsiteY81" fmla="*/ 509931 h 1145815"/>
                <a:gd name="connsiteX82" fmla="*/ 611245 w 1145815"/>
                <a:gd name="connsiteY82" fmla="*/ 621849 h 1145815"/>
                <a:gd name="connsiteX83" fmla="*/ 611245 w 1145815"/>
                <a:gd name="connsiteY83" fmla="*/ 867998 h 1145815"/>
                <a:gd name="connsiteX84" fmla="*/ 711679 w 1145815"/>
                <a:gd name="connsiteY84" fmla="*/ 867998 h 1145815"/>
                <a:gd name="connsiteX85" fmla="*/ 733998 w 1145815"/>
                <a:gd name="connsiteY85" fmla="*/ 871957 h 1145815"/>
                <a:gd name="connsiteX86" fmla="*/ 733998 w 1145815"/>
                <a:gd name="connsiteY86" fmla="*/ 863680 h 1145815"/>
                <a:gd name="connsiteX87" fmla="*/ 801314 w 1145815"/>
                <a:gd name="connsiteY87" fmla="*/ 796385 h 1145815"/>
                <a:gd name="connsiteX88" fmla="*/ 962586 w 1145815"/>
                <a:gd name="connsiteY88" fmla="*/ 796385 h 1145815"/>
                <a:gd name="connsiteX89" fmla="*/ 962586 w 1145815"/>
                <a:gd name="connsiteY89" fmla="*/ 186051 h 1145815"/>
                <a:gd name="connsiteX90" fmla="*/ 975545 w 1145815"/>
                <a:gd name="connsiteY90" fmla="*/ 165898 h 1145815"/>
                <a:gd name="connsiteX91" fmla="*/ 939907 w 1145815"/>
                <a:gd name="connsiteY91" fmla="*/ 109399 h 1145815"/>
                <a:gd name="connsiteX92" fmla="*/ 904629 w 1145815"/>
                <a:gd name="connsiteY92" fmla="*/ 165898 h 1145815"/>
                <a:gd name="connsiteX93" fmla="*/ 917588 w 1145815"/>
                <a:gd name="connsiteY93" fmla="*/ 186051 h 1145815"/>
                <a:gd name="connsiteX94" fmla="*/ 917588 w 1145815"/>
                <a:gd name="connsiteY94" fmla="*/ 642362 h 1145815"/>
                <a:gd name="connsiteX95" fmla="*/ 895269 w 1145815"/>
                <a:gd name="connsiteY95" fmla="*/ 664673 h 1145815"/>
                <a:gd name="connsiteX96" fmla="*/ 872950 w 1145815"/>
                <a:gd name="connsiteY96" fmla="*/ 642362 h 1145815"/>
                <a:gd name="connsiteX97" fmla="*/ 872950 w 1145815"/>
                <a:gd name="connsiteY97" fmla="*/ 208363 h 1145815"/>
                <a:gd name="connsiteX98" fmla="*/ 865391 w 1145815"/>
                <a:gd name="connsiteY98" fmla="*/ 208363 h 1145815"/>
                <a:gd name="connsiteX99" fmla="*/ 845952 w 1145815"/>
                <a:gd name="connsiteY99" fmla="*/ 197207 h 1145815"/>
                <a:gd name="connsiteX100" fmla="*/ 846672 w 1145815"/>
                <a:gd name="connsiteY100" fmla="*/ 174175 h 1145815"/>
                <a:gd name="connsiteX101" fmla="*/ 921188 w 1145815"/>
                <a:gd name="connsiteY101" fmla="*/ 55419 h 1145815"/>
                <a:gd name="connsiteX102" fmla="*/ 939907 w 1145815"/>
                <a:gd name="connsiteY102" fmla="*/ 44983 h 1145815"/>
                <a:gd name="connsiteX103" fmla="*/ 958986 w 1145815"/>
                <a:gd name="connsiteY103" fmla="*/ 55419 h 1145815"/>
                <a:gd name="connsiteX104" fmla="*/ 1033502 w 1145815"/>
                <a:gd name="connsiteY104" fmla="*/ 174175 h 1145815"/>
                <a:gd name="connsiteX105" fmla="*/ 1033862 w 1145815"/>
                <a:gd name="connsiteY105" fmla="*/ 197207 h 1145815"/>
                <a:gd name="connsiteX106" fmla="*/ 1014423 w 1145815"/>
                <a:gd name="connsiteY106" fmla="*/ 208363 h 1145815"/>
                <a:gd name="connsiteX107" fmla="*/ 1007223 w 1145815"/>
                <a:gd name="connsiteY107" fmla="*/ 208363 h 1145815"/>
                <a:gd name="connsiteX108" fmla="*/ 1007223 w 1145815"/>
                <a:gd name="connsiteY108" fmla="*/ 796385 h 1145815"/>
                <a:gd name="connsiteX109" fmla="*/ 1078859 w 1145815"/>
                <a:gd name="connsiteY109" fmla="*/ 796385 h 1145815"/>
                <a:gd name="connsiteX110" fmla="*/ 1145815 w 1145815"/>
                <a:gd name="connsiteY110" fmla="*/ 863680 h 1145815"/>
                <a:gd name="connsiteX111" fmla="*/ 1145815 w 1145815"/>
                <a:gd name="connsiteY111" fmla="*/ 1123144 h 1145815"/>
                <a:gd name="connsiteX112" fmla="*/ 1123496 w 1145815"/>
                <a:gd name="connsiteY112" fmla="*/ 1145815 h 1145815"/>
                <a:gd name="connsiteX113" fmla="*/ 22318 w 1145815"/>
                <a:gd name="connsiteY113" fmla="*/ 1145815 h 1145815"/>
                <a:gd name="connsiteX114" fmla="*/ 0 w 1145815"/>
                <a:gd name="connsiteY114" fmla="*/ 1123144 h 1145815"/>
                <a:gd name="connsiteX115" fmla="*/ 0 w 1145815"/>
                <a:gd name="connsiteY115" fmla="*/ 1042893 h 1145815"/>
                <a:gd name="connsiteX116" fmla="*/ 67316 w 1145815"/>
                <a:gd name="connsiteY116" fmla="*/ 975598 h 1145815"/>
                <a:gd name="connsiteX117" fmla="*/ 268545 w 1145815"/>
                <a:gd name="connsiteY117" fmla="*/ 975598 h 1145815"/>
                <a:gd name="connsiteX118" fmla="*/ 268545 w 1145815"/>
                <a:gd name="connsiteY118" fmla="*/ 865839 h 1145815"/>
                <a:gd name="connsiteX119" fmla="*/ 291223 w 1145815"/>
                <a:gd name="connsiteY119" fmla="*/ 843527 h 1145815"/>
                <a:gd name="connsiteX120" fmla="*/ 313542 w 1145815"/>
                <a:gd name="connsiteY120" fmla="*/ 865839 h 1145815"/>
                <a:gd name="connsiteX121" fmla="*/ 313542 w 1145815"/>
                <a:gd name="connsiteY121" fmla="*/ 975598 h 1145815"/>
                <a:gd name="connsiteX122" fmla="*/ 366819 w 1145815"/>
                <a:gd name="connsiteY122" fmla="*/ 975598 h 1145815"/>
                <a:gd name="connsiteX123" fmla="*/ 366819 w 1145815"/>
                <a:gd name="connsiteY123" fmla="*/ 648839 h 1145815"/>
                <a:gd name="connsiteX124" fmla="*/ 389498 w 1145815"/>
                <a:gd name="connsiteY124" fmla="*/ 626168 h 1145815"/>
                <a:gd name="connsiteX125" fmla="*/ 490292 w 1145815"/>
                <a:gd name="connsiteY125" fmla="*/ 626168 h 1145815"/>
                <a:gd name="connsiteX126" fmla="*/ 512611 w 1145815"/>
                <a:gd name="connsiteY126" fmla="*/ 648839 h 1145815"/>
                <a:gd name="connsiteX127" fmla="*/ 512611 w 1145815"/>
                <a:gd name="connsiteY127" fmla="*/ 867998 h 1145815"/>
                <a:gd name="connsiteX128" fmla="*/ 566248 w 1145815"/>
                <a:gd name="connsiteY128" fmla="*/ 867998 h 1145815"/>
                <a:gd name="connsiteX129" fmla="*/ 566248 w 1145815"/>
                <a:gd name="connsiteY129" fmla="*/ 621849 h 1145815"/>
                <a:gd name="connsiteX130" fmla="*/ 499291 w 1145815"/>
                <a:gd name="connsiteY130" fmla="*/ 554554 h 1145815"/>
                <a:gd name="connsiteX131" fmla="*/ 313542 w 1145815"/>
                <a:gd name="connsiteY131" fmla="*/ 554554 h 1145815"/>
                <a:gd name="connsiteX132" fmla="*/ 313542 w 1145815"/>
                <a:gd name="connsiteY132" fmla="*/ 683746 h 1145815"/>
                <a:gd name="connsiteX133" fmla="*/ 291223 w 1145815"/>
                <a:gd name="connsiteY133" fmla="*/ 705698 h 1145815"/>
                <a:gd name="connsiteX134" fmla="*/ 268545 w 1145815"/>
                <a:gd name="connsiteY134" fmla="*/ 683746 h 1145815"/>
                <a:gd name="connsiteX135" fmla="*/ 268545 w 1145815"/>
                <a:gd name="connsiteY135" fmla="*/ 556713 h 1145815"/>
                <a:gd name="connsiteX136" fmla="*/ 179270 w 1145815"/>
                <a:gd name="connsiteY136" fmla="*/ 447314 h 1145815"/>
                <a:gd name="connsiteX137" fmla="*/ 179270 w 1145815"/>
                <a:gd name="connsiteY137" fmla="*/ 331437 h 1145815"/>
                <a:gd name="connsiteX138" fmla="*/ 290503 w 1145815"/>
                <a:gd name="connsiteY138" fmla="*/ 188210 h 1145815"/>
                <a:gd name="connsiteX139" fmla="*/ 268545 w 1145815"/>
                <a:gd name="connsiteY139" fmla="*/ 124514 h 1145815"/>
                <a:gd name="connsiteX140" fmla="*/ 268545 w 1145815"/>
                <a:gd name="connsiteY140" fmla="*/ 104001 h 1145815"/>
                <a:gd name="connsiteX141" fmla="*/ 372579 w 1145815"/>
                <a:gd name="connsiteY141" fmla="*/ 0 h 114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1145815" h="1145815">
                  <a:moveTo>
                    <a:pt x="67316" y="1020222"/>
                  </a:moveTo>
                  <a:cubicBezTo>
                    <a:pt x="55077" y="1020222"/>
                    <a:pt x="44997" y="1030298"/>
                    <a:pt x="44997" y="1042893"/>
                  </a:cubicBezTo>
                  <a:lnTo>
                    <a:pt x="44997" y="1100832"/>
                  </a:lnTo>
                  <a:lnTo>
                    <a:pt x="366819" y="1100832"/>
                  </a:lnTo>
                  <a:lnTo>
                    <a:pt x="366819" y="1042893"/>
                  </a:lnTo>
                  <a:cubicBezTo>
                    <a:pt x="366819" y="1030298"/>
                    <a:pt x="357100" y="1020222"/>
                    <a:pt x="344860" y="1020222"/>
                  </a:cubicBezTo>
                  <a:close/>
                  <a:moveTo>
                    <a:pt x="434135" y="912982"/>
                  </a:moveTo>
                  <a:cubicBezTo>
                    <a:pt x="421896" y="912982"/>
                    <a:pt x="411816" y="923058"/>
                    <a:pt x="411816" y="935293"/>
                  </a:cubicBezTo>
                  <a:lnTo>
                    <a:pt x="411816" y="1100832"/>
                  </a:lnTo>
                  <a:lnTo>
                    <a:pt x="733998" y="1100832"/>
                  </a:lnTo>
                  <a:lnTo>
                    <a:pt x="733998" y="935293"/>
                  </a:lnTo>
                  <a:cubicBezTo>
                    <a:pt x="733998" y="923058"/>
                    <a:pt x="723919" y="912982"/>
                    <a:pt x="711679" y="912982"/>
                  </a:cubicBezTo>
                  <a:close/>
                  <a:moveTo>
                    <a:pt x="801314" y="841368"/>
                  </a:moveTo>
                  <a:cubicBezTo>
                    <a:pt x="789075" y="841368"/>
                    <a:pt x="778996" y="851444"/>
                    <a:pt x="778996" y="863680"/>
                  </a:cubicBezTo>
                  <a:lnTo>
                    <a:pt x="778996" y="1100832"/>
                  </a:lnTo>
                  <a:lnTo>
                    <a:pt x="1101178" y="1100832"/>
                  </a:lnTo>
                  <a:lnTo>
                    <a:pt x="1101178" y="863680"/>
                  </a:lnTo>
                  <a:cubicBezTo>
                    <a:pt x="1101178" y="851444"/>
                    <a:pt x="1091098" y="841368"/>
                    <a:pt x="1078859" y="841368"/>
                  </a:cubicBezTo>
                  <a:close/>
                  <a:moveTo>
                    <a:pt x="292894" y="747713"/>
                  </a:moveTo>
                  <a:cubicBezTo>
                    <a:pt x="298740" y="747713"/>
                    <a:pt x="304586" y="750202"/>
                    <a:pt x="308971" y="754114"/>
                  </a:cubicBezTo>
                  <a:cubicBezTo>
                    <a:pt x="313355" y="758381"/>
                    <a:pt x="315547" y="764071"/>
                    <a:pt x="315547" y="769760"/>
                  </a:cubicBezTo>
                  <a:cubicBezTo>
                    <a:pt x="315547" y="775450"/>
                    <a:pt x="313355" y="781140"/>
                    <a:pt x="308971" y="785407"/>
                  </a:cubicBezTo>
                  <a:cubicBezTo>
                    <a:pt x="304586" y="789674"/>
                    <a:pt x="298740" y="791808"/>
                    <a:pt x="292894" y="791808"/>
                  </a:cubicBezTo>
                  <a:cubicBezTo>
                    <a:pt x="286682" y="791808"/>
                    <a:pt x="280836" y="789674"/>
                    <a:pt x="276817" y="785407"/>
                  </a:cubicBezTo>
                  <a:cubicBezTo>
                    <a:pt x="272432" y="781140"/>
                    <a:pt x="269875" y="775450"/>
                    <a:pt x="269875" y="769760"/>
                  </a:cubicBezTo>
                  <a:cubicBezTo>
                    <a:pt x="269875" y="764071"/>
                    <a:pt x="272432" y="758381"/>
                    <a:pt x="276817" y="754114"/>
                  </a:cubicBezTo>
                  <a:cubicBezTo>
                    <a:pt x="280836" y="750202"/>
                    <a:pt x="286682" y="747713"/>
                    <a:pt x="292894" y="747713"/>
                  </a:cubicBezTo>
                  <a:close/>
                  <a:moveTo>
                    <a:pt x="895172" y="704850"/>
                  </a:moveTo>
                  <a:cubicBezTo>
                    <a:pt x="901218" y="704850"/>
                    <a:pt x="906907" y="706984"/>
                    <a:pt x="910819" y="711251"/>
                  </a:cubicBezTo>
                  <a:cubicBezTo>
                    <a:pt x="915086" y="715163"/>
                    <a:pt x="917220" y="720852"/>
                    <a:pt x="917220" y="726897"/>
                  </a:cubicBezTo>
                  <a:cubicBezTo>
                    <a:pt x="917220" y="732587"/>
                    <a:pt x="915086" y="738277"/>
                    <a:pt x="910819" y="742544"/>
                  </a:cubicBezTo>
                  <a:cubicBezTo>
                    <a:pt x="906907" y="746455"/>
                    <a:pt x="901218" y="748945"/>
                    <a:pt x="895172" y="748945"/>
                  </a:cubicBezTo>
                  <a:cubicBezTo>
                    <a:pt x="889483" y="748945"/>
                    <a:pt x="883438" y="746455"/>
                    <a:pt x="879526" y="742544"/>
                  </a:cubicBezTo>
                  <a:cubicBezTo>
                    <a:pt x="875614" y="738277"/>
                    <a:pt x="873125" y="732587"/>
                    <a:pt x="873125" y="726897"/>
                  </a:cubicBezTo>
                  <a:cubicBezTo>
                    <a:pt x="873125" y="720852"/>
                    <a:pt x="875614" y="715163"/>
                    <a:pt x="879526" y="711251"/>
                  </a:cubicBezTo>
                  <a:cubicBezTo>
                    <a:pt x="883438" y="706984"/>
                    <a:pt x="889483" y="704850"/>
                    <a:pt x="895172" y="704850"/>
                  </a:cubicBezTo>
                  <a:close/>
                  <a:moveTo>
                    <a:pt x="411816" y="671151"/>
                  </a:moveTo>
                  <a:lnTo>
                    <a:pt x="411816" y="871957"/>
                  </a:lnTo>
                  <a:cubicBezTo>
                    <a:pt x="418656" y="869438"/>
                    <a:pt x="426576" y="867998"/>
                    <a:pt x="434135" y="867998"/>
                  </a:cubicBezTo>
                  <a:lnTo>
                    <a:pt x="467973" y="867998"/>
                  </a:lnTo>
                  <a:lnTo>
                    <a:pt x="467973" y="671151"/>
                  </a:lnTo>
                  <a:close/>
                  <a:moveTo>
                    <a:pt x="326861" y="228515"/>
                  </a:moveTo>
                  <a:cubicBezTo>
                    <a:pt x="270344" y="228515"/>
                    <a:pt x="223907" y="274578"/>
                    <a:pt x="223907" y="331437"/>
                  </a:cubicBezTo>
                  <a:lnTo>
                    <a:pt x="223907" y="447314"/>
                  </a:lnTo>
                  <a:cubicBezTo>
                    <a:pt x="223907" y="476463"/>
                    <a:pt x="242626" y="501294"/>
                    <a:pt x="268545" y="510651"/>
                  </a:cubicBezTo>
                  <a:lnTo>
                    <a:pt x="268545" y="354109"/>
                  </a:lnTo>
                  <a:cubicBezTo>
                    <a:pt x="268545" y="341873"/>
                    <a:pt x="278984" y="331797"/>
                    <a:pt x="291223" y="331797"/>
                  </a:cubicBezTo>
                  <a:cubicBezTo>
                    <a:pt x="303463" y="331797"/>
                    <a:pt x="313542" y="341873"/>
                    <a:pt x="313542" y="354109"/>
                  </a:cubicBezTo>
                  <a:lnTo>
                    <a:pt x="313542" y="509931"/>
                  </a:lnTo>
                  <a:lnTo>
                    <a:pt x="428015" y="509931"/>
                  </a:lnTo>
                  <a:lnTo>
                    <a:pt x="428015" y="354109"/>
                  </a:lnTo>
                  <a:cubicBezTo>
                    <a:pt x="428015" y="341873"/>
                    <a:pt x="438095" y="331797"/>
                    <a:pt x="450334" y="331797"/>
                  </a:cubicBezTo>
                  <a:cubicBezTo>
                    <a:pt x="462934" y="331797"/>
                    <a:pt x="472653" y="341873"/>
                    <a:pt x="472653" y="354109"/>
                  </a:cubicBezTo>
                  <a:lnTo>
                    <a:pt x="472653" y="413487"/>
                  </a:lnTo>
                  <a:cubicBezTo>
                    <a:pt x="472653" y="430760"/>
                    <a:pt x="486692" y="444435"/>
                    <a:pt x="503611" y="444435"/>
                  </a:cubicBezTo>
                  <a:lnTo>
                    <a:pt x="619525" y="444435"/>
                  </a:lnTo>
                  <a:cubicBezTo>
                    <a:pt x="631404" y="444435"/>
                    <a:pt x="641123" y="434719"/>
                    <a:pt x="641123" y="422843"/>
                  </a:cubicBezTo>
                  <a:cubicBezTo>
                    <a:pt x="641123" y="410967"/>
                    <a:pt x="631404" y="401251"/>
                    <a:pt x="619525" y="401251"/>
                  </a:cubicBezTo>
                  <a:lnTo>
                    <a:pt x="539969" y="401251"/>
                  </a:lnTo>
                  <a:cubicBezTo>
                    <a:pt x="527370" y="401251"/>
                    <a:pt x="517290" y="391535"/>
                    <a:pt x="517290" y="378939"/>
                  </a:cubicBezTo>
                  <a:lnTo>
                    <a:pt x="517290" y="331437"/>
                  </a:lnTo>
                  <a:cubicBezTo>
                    <a:pt x="517290" y="274578"/>
                    <a:pt x="471213" y="228515"/>
                    <a:pt x="414336" y="228515"/>
                  </a:cubicBezTo>
                  <a:close/>
                  <a:moveTo>
                    <a:pt x="372579" y="44623"/>
                  </a:moveTo>
                  <a:cubicBezTo>
                    <a:pt x="340180" y="44623"/>
                    <a:pt x="313542" y="71254"/>
                    <a:pt x="313542" y="104001"/>
                  </a:cubicBezTo>
                  <a:lnTo>
                    <a:pt x="313542" y="124514"/>
                  </a:lnTo>
                  <a:cubicBezTo>
                    <a:pt x="313542" y="157262"/>
                    <a:pt x="340180" y="183892"/>
                    <a:pt x="372579" y="183892"/>
                  </a:cubicBezTo>
                  <a:cubicBezTo>
                    <a:pt x="405697" y="183892"/>
                    <a:pt x="431975" y="157262"/>
                    <a:pt x="431975" y="124514"/>
                  </a:cubicBezTo>
                  <a:lnTo>
                    <a:pt x="431975" y="104001"/>
                  </a:lnTo>
                  <a:cubicBezTo>
                    <a:pt x="431975" y="71254"/>
                    <a:pt x="405697" y="44623"/>
                    <a:pt x="372579" y="44623"/>
                  </a:cubicBezTo>
                  <a:close/>
                  <a:moveTo>
                    <a:pt x="372579" y="0"/>
                  </a:moveTo>
                  <a:cubicBezTo>
                    <a:pt x="430175" y="0"/>
                    <a:pt x="476973" y="46423"/>
                    <a:pt x="476973" y="104001"/>
                  </a:cubicBezTo>
                  <a:lnTo>
                    <a:pt x="476973" y="124514"/>
                  </a:lnTo>
                  <a:cubicBezTo>
                    <a:pt x="476973" y="148985"/>
                    <a:pt x="468333" y="171656"/>
                    <a:pt x="453934" y="189290"/>
                  </a:cubicBezTo>
                  <a:cubicBezTo>
                    <a:pt x="516570" y="206563"/>
                    <a:pt x="562288" y="263782"/>
                    <a:pt x="562288" y="331437"/>
                  </a:cubicBezTo>
                  <a:lnTo>
                    <a:pt x="562288" y="356628"/>
                  </a:lnTo>
                  <a:lnTo>
                    <a:pt x="619525" y="356628"/>
                  </a:lnTo>
                  <a:cubicBezTo>
                    <a:pt x="656243" y="356628"/>
                    <a:pt x="686121" y="386137"/>
                    <a:pt x="686121" y="422843"/>
                  </a:cubicBezTo>
                  <a:cubicBezTo>
                    <a:pt x="686121" y="459190"/>
                    <a:pt x="656243" y="489059"/>
                    <a:pt x="619525" y="489059"/>
                  </a:cubicBezTo>
                  <a:lnTo>
                    <a:pt x="503611" y="489059"/>
                  </a:lnTo>
                  <a:cubicBezTo>
                    <a:pt x="492812" y="489059"/>
                    <a:pt x="482372" y="486899"/>
                    <a:pt x="472653" y="482581"/>
                  </a:cubicBezTo>
                  <a:lnTo>
                    <a:pt x="472653" y="509931"/>
                  </a:lnTo>
                  <a:lnTo>
                    <a:pt x="499291" y="509931"/>
                  </a:lnTo>
                  <a:cubicBezTo>
                    <a:pt x="561208" y="509931"/>
                    <a:pt x="611245" y="559952"/>
                    <a:pt x="611245" y="621849"/>
                  </a:cubicBezTo>
                  <a:lnTo>
                    <a:pt x="611245" y="867998"/>
                  </a:lnTo>
                  <a:lnTo>
                    <a:pt x="711679" y="867998"/>
                  </a:lnTo>
                  <a:cubicBezTo>
                    <a:pt x="719599" y="867998"/>
                    <a:pt x="727159" y="869438"/>
                    <a:pt x="733998" y="871957"/>
                  </a:cubicBezTo>
                  <a:lnTo>
                    <a:pt x="733998" y="863680"/>
                  </a:lnTo>
                  <a:cubicBezTo>
                    <a:pt x="733998" y="826614"/>
                    <a:pt x="764236" y="796385"/>
                    <a:pt x="801314" y="796385"/>
                  </a:cubicBezTo>
                  <a:lnTo>
                    <a:pt x="962586" y="796385"/>
                  </a:lnTo>
                  <a:lnTo>
                    <a:pt x="962586" y="186051"/>
                  </a:lnTo>
                  <a:cubicBezTo>
                    <a:pt x="962586" y="177054"/>
                    <a:pt x="967625" y="169497"/>
                    <a:pt x="975545" y="165898"/>
                  </a:cubicBezTo>
                  <a:lnTo>
                    <a:pt x="939907" y="109399"/>
                  </a:lnTo>
                  <a:lnTo>
                    <a:pt x="904629" y="165898"/>
                  </a:lnTo>
                  <a:cubicBezTo>
                    <a:pt x="912188" y="169497"/>
                    <a:pt x="917588" y="177054"/>
                    <a:pt x="917588" y="186051"/>
                  </a:cubicBezTo>
                  <a:lnTo>
                    <a:pt x="917588" y="642362"/>
                  </a:lnTo>
                  <a:cubicBezTo>
                    <a:pt x="917588" y="654597"/>
                    <a:pt x="907509" y="664673"/>
                    <a:pt x="895269" y="664673"/>
                  </a:cubicBezTo>
                  <a:cubicBezTo>
                    <a:pt x="883030" y="664673"/>
                    <a:pt x="872950" y="654597"/>
                    <a:pt x="872950" y="642362"/>
                  </a:cubicBezTo>
                  <a:lnTo>
                    <a:pt x="872950" y="208363"/>
                  </a:lnTo>
                  <a:lnTo>
                    <a:pt x="865391" y="208363"/>
                  </a:lnTo>
                  <a:cubicBezTo>
                    <a:pt x="857471" y="208363"/>
                    <a:pt x="849912" y="204044"/>
                    <a:pt x="845952" y="197207"/>
                  </a:cubicBezTo>
                  <a:cubicBezTo>
                    <a:pt x="841992" y="190009"/>
                    <a:pt x="842352" y="181373"/>
                    <a:pt x="846672" y="174175"/>
                  </a:cubicBezTo>
                  <a:lnTo>
                    <a:pt x="921188" y="55419"/>
                  </a:lnTo>
                  <a:cubicBezTo>
                    <a:pt x="925148" y="48942"/>
                    <a:pt x="932347" y="44983"/>
                    <a:pt x="939907" y="44983"/>
                  </a:cubicBezTo>
                  <a:cubicBezTo>
                    <a:pt x="947826" y="44983"/>
                    <a:pt x="955026" y="48942"/>
                    <a:pt x="958986" y="55419"/>
                  </a:cubicBezTo>
                  <a:lnTo>
                    <a:pt x="1033502" y="174175"/>
                  </a:lnTo>
                  <a:cubicBezTo>
                    <a:pt x="1037821" y="181373"/>
                    <a:pt x="1038181" y="190009"/>
                    <a:pt x="1033862" y="197207"/>
                  </a:cubicBezTo>
                  <a:cubicBezTo>
                    <a:pt x="1030262" y="204044"/>
                    <a:pt x="1022702" y="208363"/>
                    <a:pt x="1014423" y="208363"/>
                  </a:cubicBezTo>
                  <a:lnTo>
                    <a:pt x="1007223" y="208363"/>
                  </a:lnTo>
                  <a:lnTo>
                    <a:pt x="1007223" y="796385"/>
                  </a:lnTo>
                  <a:lnTo>
                    <a:pt x="1078859" y="796385"/>
                  </a:lnTo>
                  <a:cubicBezTo>
                    <a:pt x="1115937" y="796385"/>
                    <a:pt x="1145815" y="826614"/>
                    <a:pt x="1145815" y="863680"/>
                  </a:cubicBezTo>
                  <a:lnTo>
                    <a:pt x="1145815" y="1123144"/>
                  </a:lnTo>
                  <a:cubicBezTo>
                    <a:pt x="1145815" y="1135739"/>
                    <a:pt x="1136096" y="1145815"/>
                    <a:pt x="1123496" y="1145815"/>
                  </a:cubicBezTo>
                  <a:lnTo>
                    <a:pt x="22318" y="1145815"/>
                  </a:lnTo>
                  <a:cubicBezTo>
                    <a:pt x="10079" y="1145815"/>
                    <a:pt x="0" y="1135739"/>
                    <a:pt x="0" y="1123144"/>
                  </a:cubicBezTo>
                  <a:lnTo>
                    <a:pt x="0" y="1042893"/>
                  </a:lnTo>
                  <a:cubicBezTo>
                    <a:pt x="0" y="1005827"/>
                    <a:pt x="30238" y="975598"/>
                    <a:pt x="67316" y="975598"/>
                  </a:cubicBezTo>
                  <a:lnTo>
                    <a:pt x="268545" y="975598"/>
                  </a:lnTo>
                  <a:lnTo>
                    <a:pt x="268545" y="865839"/>
                  </a:lnTo>
                  <a:cubicBezTo>
                    <a:pt x="268545" y="853604"/>
                    <a:pt x="278984" y="843527"/>
                    <a:pt x="291223" y="843527"/>
                  </a:cubicBezTo>
                  <a:cubicBezTo>
                    <a:pt x="303463" y="843527"/>
                    <a:pt x="313542" y="853604"/>
                    <a:pt x="313542" y="865839"/>
                  </a:cubicBezTo>
                  <a:lnTo>
                    <a:pt x="313542" y="975598"/>
                  </a:lnTo>
                  <a:lnTo>
                    <a:pt x="366819" y="975598"/>
                  </a:lnTo>
                  <a:lnTo>
                    <a:pt x="366819" y="648839"/>
                  </a:lnTo>
                  <a:cubicBezTo>
                    <a:pt x="366819" y="636244"/>
                    <a:pt x="377258" y="626168"/>
                    <a:pt x="389498" y="626168"/>
                  </a:cubicBezTo>
                  <a:lnTo>
                    <a:pt x="490292" y="626168"/>
                  </a:lnTo>
                  <a:cubicBezTo>
                    <a:pt x="502891" y="626168"/>
                    <a:pt x="512611" y="636244"/>
                    <a:pt x="512611" y="648839"/>
                  </a:cubicBezTo>
                  <a:lnTo>
                    <a:pt x="512611" y="867998"/>
                  </a:lnTo>
                  <a:lnTo>
                    <a:pt x="566248" y="867998"/>
                  </a:lnTo>
                  <a:lnTo>
                    <a:pt x="566248" y="621849"/>
                  </a:lnTo>
                  <a:cubicBezTo>
                    <a:pt x="566248" y="584783"/>
                    <a:pt x="536369" y="554554"/>
                    <a:pt x="499291" y="554554"/>
                  </a:cubicBezTo>
                  <a:lnTo>
                    <a:pt x="313542" y="554554"/>
                  </a:lnTo>
                  <a:lnTo>
                    <a:pt x="313542" y="683746"/>
                  </a:lnTo>
                  <a:cubicBezTo>
                    <a:pt x="313542" y="695982"/>
                    <a:pt x="303463" y="705698"/>
                    <a:pt x="291223" y="705698"/>
                  </a:cubicBezTo>
                  <a:cubicBezTo>
                    <a:pt x="278984" y="705698"/>
                    <a:pt x="268545" y="695982"/>
                    <a:pt x="268545" y="683746"/>
                  </a:cubicBezTo>
                  <a:lnTo>
                    <a:pt x="268545" y="556713"/>
                  </a:lnTo>
                  <a:cubicBezTo>
                    <a:pt x="217787" y="546277"/>
                    <a:pt x="179270" y="501294"/>
                    <a:pt x="179270" y="447314"/>
                  </a:cubicBezTo>
                  <a:lnTo>
                    <a:pt x="179270" y="331437"/>
                  </a:lnTo>
                  <a:cubicBezTo>
                    <a:pt x="179270" y="262343"/>
                    <a:pt x="226787" y="204404"/>
                    <a:pt x="290503" y="188210"/>
                  </a:cubicBezTo>
                  <a:cubicBezTo>
                    <a:pt x="276824" y="170577"/>
                    <a:pt x="268545" y="148625"/>
                    <a:pt x="268545" y="124514"/>
                  </a:cubicBezTo>
                  <a:lnTo>
                    <a:pt x="268545" y="104001"/>
                  </a:lnTo>
                  <a:cubicBezTo>
                    <a:pt x="268545" y="46423"/>
                    <a:pt x="315342" y="0"/>
                    <a:pt x="372579" y="0"/>
                  </a:cubicBezTo>
                  <a:close/>
                </a:path>
              </a:pathLst>
            </a:custGeom>
            <a:solidFill>
              <a:srgbClr val="5090C4"/>
            </a:solidFill>
            <a:ln>
              <a:noFill/>
            </a:ln>
            <a:effectLst/>
          </p:spPr>
          <p:txBody>
            <a:bodyPr wrap="square"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48" name="Freeform 32">
              <a:extLst>
                <a:ext uri="{FF2B5EF4-FFF2-40B4-BE49-F238E27FC236}">
                  <a16:creationId xmlns:a16="http://schemas.microsoft.com/office/drawing/2014/main" id="{C6B67590-53A2-4010-3B35-9C2AC5B51C9B}"/>
                </a:ext>
              </a:extLst>
            </p:cNvPr>
            <p:cNvSpPr>
              <a:spLocks noChangeAspect="1" noChangeArrowheads="1"/>
            </p:cNvSpPr>
            <p:nvPr/>
          </p:nvSpPr>
          <p:spPr bwMode="auto">
            <a:xfrm>
              <a:off x="9954183" y="4748944"/>
              <a:ext cx="676304" cy="437414"/>
            </a:xfrm>
            <a:custGeom>
              <a:avLst/>
              <a:gdLst>
                <a:gd name="connsiteX0" fmla="*/ 541769 w 1145819"/>
                <a:gd name="connsiteY0" fmla="*/ 621171 h 741084"/>
                <a:gd name="connsiteX1" fmla="*/ 539250 w 1145819"/>
                <a:gd name="connsiteY1" fmla="*/ 621531 h 741084"/>
                <a:gd name="connsiteX2" fmla="*/ 521251 w 1145819"/>
                <a:gd name="connsiteY2" fmla="*/ 630894 h 741084"/>
                <a:gd name="connsiteX3" fmla="*/ 503252 w 1145819"/>
                <a:gd name="connsiteY3" fmla="*/ 652860 h 741084"/>
                <a:gd name="connsiteX4" fmla="*/ 506851 w 1145819"/>
                <a:gd name="connsiteY4" fmla="*/ 689950 h 741084"/>
                <a:gd name="connsiteX5" fmla="*/ 526290 w 1145819"/>
                <a:gd name="connsiteY5" fmla="*/ 696072 h 741084"/>
                <a:gd name="connsiteX6" fmla="*/ 543929 w 1145819"/>
                <a:gd name="connsiteY6" fmla="*/ 686349 h 741084"/>
                <a:gd name="connsiteX7" fmla="*/ 562288 w 1145819"/>
                <a:gd name="connsiteY7" fmla="*/ 664383 h 741084"/>
                <a:gd name="connsiteX8" fmla="*/ 568048 w 1145819"/>
                <a:gd name="connsiteY8" fmla="*/ 644938 h 741084"/>
                <a:gd name="connsiteX9" fmla="*/ 558689 w 1145819"/>
                <a:gd name="connsiteY9" fmla="*/ 627293 h 741084"/>
                <a:gd name="connsiteX10" fmla="*/ 541769 w 1145819"/>
                <a:gd name="connsiteY10" fmla="*/ 621171 h 741084"/>
                <a:gd name="connsiteX11" fmla="*/ 466534 w 1145819"/>
                <a:gd name="connsiteY11" fmla="*/ 559234 h 741084"/>
                <a:gd name="connsiteX12" fmla="*/ 446015 w 1145819"/>
                <a:gd name="connsiteY12" fmla="*/ 568597 h 741084"/>
                <a:gd name="connsiteX13" fmla="*/ 428016 w 1145819"/>
                <a:gd name="connsiteY13" fmla="*/ 590923 h 741084"/>
                <a:gd name="connsiteX14" fmla="*/ 421896 w 1145819"/>
                <a:gd name="connsiteY14" fmla="*/ 610008 h 741084"/>
                <a:gd name="connsiteX15" fmla="*/ 431616 w 1145819"/>
                <a:gd name="connsiteY15" fmla="*/ 628013 h 741084"/>
                <a:gd name="connsiteX16" fmla="*/ 450695 w 1145819"/>
                <a:gd name="connsiteY16" fmla="*/ 634135 h 741084"/>
                <a:gd name="connsiteX17" fmla="*/ 468694 w 1145819"/>
                <a:gd name="connsiteY17" fmla="*/ 624412 h 741084"/>
                <a:gd name="connsiteX18" fmla="*/ 486693 w 1145819"/>
                <a:gd name="connsiteY18" fmla="*/ 602446 h 741084"/>
                <a:gd name="connsiteX19" fmla="*/ 483093 w 1145819"/>
                <a:gd name="connsiteY19" fmla="*/ 564996 h 741084"/>
                <a:gd name="connsiteX20" fmla="*/ 466534 w 1145819"/>
                <a:gd name="connsiteY20" fmla="*/ 559234 h 741084"/>
                <a:gd name="connsiteX21" fmla="*/ 390938 w 1145819"/>
                <a:gd name="connsiteY21" fmla="*/ 496937 h 741084"/>
                <a:gd name="connsiteX22" fmla="*/ 388418 w 1145819"/>
                <a:gd name="connsiteY22" fmla="*/ 497297 h 741084"/>
                <a:gd name="connsiteX23" fmla="*/ 370779 w 1145819"/>
                <a:gd name="connsiteY23" fmla="*/ 506660 h 741084"/>
                <a:gd name="connsiteX24" fmla="*/ 352420 w 1145819"/>
                <a:gd name="connsiteY24" fmla="*/ 528626 h 741084"/>
                <a:gd name="connsiteX25" fmla="*/ 346661 w 1145819"/>
                <a:gd name="connsiteY25" fmla="*/ 548071 h 741084"/>
                <a:gd name="connsiteX26" fmla="*/ 356020 w 1145819"/>
                <a:gd name="connsiteY26" fmla="*/ 566076 h 741084"/>
                <a:gd name="connsiteX27" fmla="*/ 393458 w 1145819"/>
                <a:gd name="connsiteY27" fmla="*/ 562475 h 741084"/>
                <a:gd name="connsiteX28" fmla="*/ 411457 w 1145819"/>
                <a:gd name="connsiteY28" fmla="*/ 540509 h 741084"/>
                <a:gd name="connsiteX29" fmla="*/ 417577 w 1145819"/>
                <a:gd name="connsiteY29" fmla="*/ 520704 h 741084"/>
                <a:gd name="connsiteX30" fmla="*/ 407857 w 1145819"/>
                <a:gd name="connsiteY30" fmla="*/ 503059 h 741084"/>
                <a:gd name="connsiteX31" fmla="*/ 390938 w 1145819"/>
                <a:gd name="connsiteY31" fmla="*/ 496937 h 741084"/>
                <a:gd name="connsiteX32" fmla="*/ 313182 w 1145819"/>
                <a:gd name="connsiteY32" fmla="*/ 435000 h 741084"/>
                <a:gd name="connsiteX33" fmla="*/ 295183 w 1145819"/>
                <a:gd name="connsiteY33" fmla="*/ 444363 h 741084"/>
                <a:gd name="connsiteX34" fmla="*/ 277185 w 1145819"/>
                <a:gd name="connsiteY34" fmla="*/ 466689 h 741084"/>
                <a:gd name="connsiteX35" fmla="*/ 280784 w 1145819"/>
                <a:gd name="connsiteY35" fmla="*/ 503779 h 741084"/>
                <a:gd name="connsiteX36" fmla="*/ 317862 w 1145819"/>
                <a:gd name="connsiteY36" fmla="*/ 500538 h 741084"/>
                <a:gd name="connsiteX37" fmla="*/ 336221 w 1145819"/>
                <a:gd name="connsiteY37" fmla="*/ 478212 h 741084"/>
                <a:gd name="connsiteX38" fmla="*/ 332621 w 1145819"/>
                <a:gd name="connsiteY38" fmla="*/ 440762 h 741084"/>
                <a:gd name="connsiteX39" fmla="*/ 315702 w 1145819"/>
                <a:gd name="connsiteY39" fmla="*/ 435000 h 741084"/>
                <a:gd name="connsiteX40" fmla="*/ 313182 w 1145819"/>
                <a:gd name="connsiteY40" fmla="*/ 435000 h 741084"/>
                <a:gd name="connsiteX41" fmla="*/ 1123772 w 1145819"/>
                <a:gd name="connsiteY41" fmla="*/ 235031 h 741084"/>
                <a:gd name="connsiteX42" fmla="*/ 1139419 w 1145819"/>
                <a:gd name="connsiteY42" fmla="*/ 241432 h 741084"/>
                <a:gd name="connsiteX43" fmla="*/ 1145819 w 1145819"/>
                <a:gd name="connsiteY43" fmla="*/ 257078 h 741084"/>
                <a:gd name="connsiteX44" fmla="*/ 1139419 w 1145819"/>
                <a:gd name="connsiteY44" fmla="*/ 272369 h 741084"/>
                <a:gd name="connsiteX45" fmla="*/ 1123772 w 1145819"/>
                <a:gd name="connsiteY45" fmla="*/ 279126 h 741084"/>
                <a:gd name="connsiteX46" fmla="*/ 1108126 w 1145819"/>
                <a:gd name="connsiteY46" fmla="*/ 272369 h 741084"/>
                <a:gd name="connsiteX47" fmla="*/ 1101725 w 1145819"/>
                <a:gd name="connsiteY47" fmla="*/ 257078 h 741084"/>
                <a:gd name="connsiteX48" fmla="*/ 1108126 w 1145819"/>
                <a:gd name="connsiteY48" fmla="*/ 241432 h 741084"/>
                <a:gd name="connsiteX49" fmla="*/ 1123772 w 1145819"/>
                <a:gd name="connsiteY49" fmla="*/ 235031 h 741084"/>
                <a:gd name="connsiteX50" fmla="*/ 22047 w 1145819"/>
                <a:gd name="connsiteY50" fmla="*/ 235031 h 741084"/>
                <a:gd name="connsiteX51" fmla="*/ 37694 w 1145819"/>
                <a:gd name="connsiteY51" fmla="*/ 241432 h 741084"/>
                <a:gd name="connsiteX52" fmla="*/ 44095 w 1145819"/>
                <a:gd name="connsiteY52" fmla="*/ 257078 h 741084"/>
                <a:gd name="connsiteX53" fmla="*/ 37694 w 1145819"/>
                <a:gd name="connsiteY53" fmla="*/ 272369 h 741084"/>
                <a:gd name="connsiteX54" fmla="*/ 22047 w 1145819"/>
                <a:gd name="connsiteY54" fmla="*/ 279126 h 741084"/>
                <a:gd name="connsiteX55" fmla="*/ 6401 w 1145819"/>
                <a:gd name="connsiteY55" fmla="*/ 272369 h 741084"/>
                <a:gd name="connsiteX56" fmla="*/ 0 w 1145819"/>
                <a:gd name="connsiteY56" fmla="*/ 257078 h 741084"/>
                <a:gd name="connsiteX57" fmla="*/ 6401 w 1145819"/>
                <a:gd name="connsiteY57" fmla="*/ 241432 h 741084"/>
                <a:gd name="connsiteX58" fmla="*/ 22047 w 1145819"/>
                <a:gd name="connsiteY58" fmla="*/ 235031 h 741084"/>
                <a:gd name="connsiteX59" fmla="*/ 641124 w 1145819"/>
                <a:gd name="connsiteY59" fmla="*/ 75981 h 741084"/>
                <a:gd name="connsiteX60" fmla="*/ 521251 w 1145819"/>
                <a:gd name="connsiteY60" fmla="*/ 125314 h 741084"/>
                <a:gd name="connsiteX61" fmla="*/ 352060 w 1145819"/>
                <a:gd name="connsiteY61" fmla="*/ 292761 h 741084"/>
                <a:gd name="connsiteX62" fmla="*/ 351340 w 1145819"/>
                <a:gd name="connsiteY62" fmla="*/ 341374 h 741084"/>
                <a:gd name="connsiteX63" fmla="*/ 393098 w 1145819"/>
                <a:gd name="connsiteY63" fmla="*/ 347496 h 741084"/>
                <a:gd name="connsiteX64" fmla="*/ 575968 w 1145819"/>
                <a:gd name="connsiteY64" fmla="*/ 244148 h 741084"/>
                <a:gd name="connsiteX65" fmla="*/ 586767 w 1145819"/>
                <a:gd name="connsiteY65" fmla="*/ 241267 h 741084"/>
                <a:gd name="connsiteX66" fmla="*/ 733999 w 1145819"/>
                <a:gd name="connsiteY66" fmla="*/ 241267 h 741084"/>
                <a:gd name="connsiteX67" fmla="*/ 756317 w 1145819"/>
                <a:gd name="connsiteY67" fmla="*/ 263593 h 741084"/>
                <a:gd name="connsiteX68" fmla="*/ 733999 w 1145819"/>
                <a:gd name="connsiteY68" fmla="*/ 286279 h 741084"/>
                <a:gd name="connsiteX69" fmla="*/ 718159 w 1145819"/>
                <a:gd name="connsiteY69" fmla="*/ 286279 h 741084"/>
                <a:gd name="connsiteX70" fmla="*/ 757915 w 1145819"/>
                <a:gd name="connsiteY70" fmla="*/ 325063 h 741084"/>
                <a:gd name="connsiteX71" fmla="*/ 877990 w 1145819"/>
                <a:gd name="connsiteY71" fmla="*/ 442202 h 741084"/>
                <a:gd name="connsiteX72" fmla="*/ 957906 w 1145819"/>
                <a:gd name="connsiteY72" fmla="*/ 399350 h 741084"/>
                <a:gd name="connsiteX73" fmla="*/ 957906 w 1145819"/>
                <a:gd name="connsiteY73" fmla="*/ 252432 h 741084"/>
                <a:gd name="connsiteX74" fmla="*/ 957906 w 1145819"/>
                <a:gd name="connsiteY74" fmla="*/ 75981 h 741084"/>
                <a:gd name="connsiteX75" fmla="*/ 506492 w 1145819"/>
                <a:gd name="connsiteY75" fmla="*/ 46993 h 741084"/>
                <a:gd name="connsiteX76" fmla="*/ 460054 w 1145819"/>
                <a:gd name="connsiteY76" fmla="*/ 51854 h 741084"/>
                <a:gd name="connsiteX77" fmla="*/ 276825 w 1145819"/>
                <a:gd name="connsiteY77" fmla="*/ 87864 h 741084"/>
                <a:gd name="connsiteX78" fmla="*/ 272505 w 1145819"/>
                <a:gd name="connsiteY78" fmla="*/ 88224 h 741084"/>
                <a:gd name="connsiteX79" fmla="*/ 187910 w 1145819"/>
                <a:gd name="connsiteY79" fmla="*/ 88224 h 741084"/>
                <a:gd name="connsiteX80" fmla="*/ 187910 w 1145819"/>
                <a:gd name="connsiteY80" fmla="*/ 423117 h 741084"/>
                <a:gd name="connsiteX81" fmla="*/ 238307 w 1145819"/>
                <a:gd name="connsiteY81" fmla="*/ 444003 h 741084"/>
                <a:gd name="connsiteX82" fmla="*/ 242626 w 1145819"/>
                <a:gd name="connsiteY82" fmla="*/ 438241 h 741084"/>
                <a:gd name="connsiteX83" fmla="*/ 260985 w 1145819"/>
                <a:gd name="connsiteY83" fmla="*/ 416275 h 741084"/>
                <a:gd name="connsiteX84" fmla="*/ 308863 w 1145819"/>
                <a:gd name="connsiteY84" fmla="*/ 390708 h 741084"/>
                <a:gd name="connsiteX85" fmla="*/ 361060 w 1145819"/>
                <a:gd name="connsiteY85" fmla="*/ 406552 h 741084"/>
                <a:gd name="connsiteX86" fmla="*/ 386258 w 1145819"/>
                <a:gd name="connsiteY86" fmla="*/ 452285 h 741084"/>
                <a:gd name="connsiteX87" fmla="*/ 402087 w 1145819"/>
                <a:gd name="connsiteY87" fmla="*/ 454291 h 741084"/>
                <a:gd name="connsiteX88" fmla="*/ 412897 w 1145819"/>
                <a:gd name="connsiteY88" fmla="*/ 455661 h 741084"/>
                <a:gd name="connsiteX89" fmla="*/ 436295 w 1145819"/>
                <a:gd name="connsiteY89" fmla="*/ 468489 h 741084"/>
                <a:gd name="connsiteX90" fmla="*/ 461494 w 1145819"/>
                <a:gd name="connsiteY90" fmla="*/ 514582 h 741084"/>
                <a:gd name="connsiteX91" fmla="*/ 511891 w 1145819"/>
                <a:gd name="connsiteY91" fmla="*/ 530786 h 741084"/>
                <a:gd name="connsiteX92" fmla="*/ 537090 w 1145819"/>
                <a:gd name="connsiteY92" fmla="*/ 576879 h 741084"/>
                <a:gd name="connsiteX93" fmla="*/ 587127 w 1145819"/>
                <a:gd name="connsiteY93" fmla="*/ 592723 h 741084"/>
                <a:gd name="connsiteX94" fmla="*/ 588207 w 1145819"/>
                <a:gd name="connsiteY94" fmla="*/ 593804 h 741084"/>
                <a:gd name="connsiteX95" fmla="*/ 590727 w 1145819"/>
                <a:gd name="connsiteY95" fmla="*/ 595604 h 741084"/>
                <a:gd name="connsiteX96" fmla="*/ 623125 w 1145819"/>
                <a:gd name="connsiteY96" fmla="*/ 627293 h 741084"/>
                <a:gd name="connsiteX97" fmla="*/ 644004 w 1145819"/>
                <a:gd name="connsiteY97" fmla="*/ 635575 h 741084"/>
                <a:gd name="connsiteX98" fmla="*/ 664523 w 1145819"/>
                <a:gd name="connsiteY98" fmla="*/ 626933 h 741084"/>
                <a:gd name="connsiteX99" fmla="*/ 664163 w 1145819"/>
                <a:gd name="connsiteY99" fmla="*/ 585161 h 741084"/>
                <a:gd name="connsiteX100" fmla="*/ 547889 w 1145819"/>
                <a:gd name="connsiteY100" fmla="*/ 472090 h 741084"/>
                <a:gd name="connsiteX101" fmla="*/ 547529 w 1145819"/>
                <a:gd name="connsiteY101" fmla="*/ 440402 h 741084"/>
                <a:gd name="connsiteX102" fmla="*/ 578847 w 1145819"/>
                <a:gd name="connsiteY102" fmla="*/ 440041 h 741084"/>
                <a:gd name="connsiteX103" fmla="*/ 635004 w 1145819"/>
                <a:gd name="connsiteY103" fmla="*/ 494416 h 741084"/>
                <a:gd name="connsiteX104" fmla="*/ 635724 w 1145819"/>
                <a:gd name="connsiteY104" fmla="*/ 495137 h 741084"/>
                <a:gd name="connsiteX105" fmla="*/ 751638 w 1145819"/>
                <a:gd name="connsiteY105" fmla="*/ 607848 h 741084"/>
                <a:gd name="connsiteX106" fmla="*/ 793395 w 1145819"/>
                <a:gd name="connsiteY106" fmla="*/ 607487 h 741084"/>
                <a:gd name="connsiteX107" fmla="*/ 792675 w 1145819"/>
                <a:gd name="connsiteY107" fmla="*/ 566076 h 741084"/>
                <a:gd name="connsiteX108" fmla="*/ 676402 w 1145819"/>
                <a:gd name="connsiteY108" fmla="*/ 453005 h 741084"/>
                <a:gd name="connsiteX109" fmla="*/ 676042 w 1145819"/>
                <a:gd name="connsiteY109" fmla="*/ 421316 h 741084"/>
                <a:gd name="connsiteX110" fmla="*/ 707720 w 1145819"/>
                <a:gd name="connsiteY110" fmla="*/ 420956 h 741084"/>
                <a:gd name="connsiteX111" fmla="*/ 780796 w 1145819"/>
                <a:gd name="connsiteY111" fmla="*/ 491896 h 741084"/>
                <a:gd name="connsiteX112" fmla="*/ 781156 w 1145819"/>
                <a:gd name="connsiteY112" fmla="*/ 491896 h 741084"/>
                <a:gd name="connsiteX113" fmla="*/ 855312 w 1145819"/>
                <a:gd name="connsiteY113" fmla="*/ 564276 h 741084"/>
                <a:gd name="connsiteX114" fmla="*/ 896709 w 1145819"/>
                <a:gd name="connsiteY114" fmla="*/ 563555 h 741084"/>
                <a:gd name="connsiteX115" fmla="*/ 904989 w 1145819"/>
                <a:gd name="connsiteY115" fmla="*/ 542670 h 741084"/>
                <a:gd name="connsiteX116" fmla="*/ 895989 w 1145819"/>
                <a:gd name="connsiteY116" fmla="*/ 522144 h 741084"/>
                <a:gd name="connsiteX117" fmla="*/ 711244 w 1145819"/>
                <a:gd name="connsiteY117" fmla="*/ 342013 h 741084"/>
                <a:gd name="connsiteX118" fmla="*/ 654083 w 1145819"/>
                <a:gd name="connsiteY118" fmla="*/ 286279 h 741084"/>
                <a:gd name="connsiteX119" fmla="*/ 592887 w 1145819"/>
                <a:gd name="connsiteY119" fmla="*/ 286279 h 741084"/>
                <a:gd name="connsiteX120" fmla="*/ 415057 w 1145819"/>
                <a:gd name="connsiteY120" fmla="*/ 386387 h 741084"/>
                <a:gd name="connsiteX121" fmla="*/ 376179 w 1145819"/>
                <a:gd name="connsiteY121" fmla="*/ 396830 h 741084"/>
                <a:gd name="connsiteX122" fmla="*/ 319302 w 1145819"/>
                <a:gd name="connsiteY122" fmla="*/ 372703 h 741084"/>
                <a:gd name="connsiteX123" fmla="*/ 320382 w 1145819"/>
                <a:gd name="connsiteY123" fmla="*/ 261072 h 741084"/>
                <a:gd name="connsiteX124" fmla="*/ 489932 w 1145819"/>
                <a:gd name="connsiteY124" fmla="*/ 93266 h 741084"/>
                <a:gd name="connsiteX125" fmla="*/ 552929 w 1145819"/>
                <a:gd name="connsiteY125" fmla="*/ 49694 h 741084"/>
                <a:gd name="connsiteX126" fmla="*/ 506492 w 1145819"/>
                <a:gd name="connsiteY126" fmla="*/ 46993 h 741084"/>
                <a:gd name="connsiteX127" fmla="*/ 22319 w 1145819"/>
                <a:gd name="connsiteY127" fmla="*/ 0 h 741084"/>
                <a:gd name="connsiteX128" fmla="*/ 143272 w 1145819"/>
                <a:gd name="connsiteY128" fmla="*/ 0 h 741084"/>
                <a:gd name="connsiteX129" fmla="*/ 187910 w 1145819"/>
                <a:gd name="connsiteY129" fmla="*/ 43212 h 741084"/>
                <a:gd name="connsiteX130" fmla="*/ 270705 w 1145819"/>
                <a:gd name="connsiteY130" fmla="*/ 43212 h 741084"/>
                <a:gd name="connsiteX131" fmla="*/ 451415 w 1145819"/>
                <a:gd name="connsiteY131" fmla="*/ 7922 h 741084"/>
                <a:gd name="connsiteX132" fmla="*/ 644364 w 1145819"/>
                <a:gd name="connsiteY132" fmla="*/ 30969 h 741084"/>
                <a:gd name="connsiteX133" fmla="*/ 645084 w 1145819"/>
                <a:gd name="connsiteY133" fmla="*/ 30969 h 741084"/>
                <a:gd name="connsiteX134" fmla="*/ 960066 w 1145819"/>
                <a:gd name="connsiteY134" fmla="*/ 30969 h 741084"/>
                <a:gd name="connsiteX135" fmla="*/ 1002543 w 1145819"/>
                <a:gd name="connsiteY135" fmla="*/ 0 h 741084"/>
                <a:gd name="connsiteX136" fmla="*/ 1123496 w 1145819"/>
                <a:gd name="connsiteY136" fmla="*/ 0 h 741084"/>
                <a:gd name="connsiteX137" fmla="*/ 1145815 w 1145819"/>
                <a:gd name="connsiteY137" fmla="*/ 22326 h 741084"/>
                <a:gd name="connsiteX138" fmla="*/ 1145815 w 1145819"/>
                <a:gd name="connsiteY138" fmla="*/ 169607 h 741084"/>
                <a:gd name="connsiteX139" fmla="*/ 1123496 w 1145819"/>
                <a:gd name="connsiteY139" fmla="*/ 192293 h 741084"/>
                <a:gd name="connsiteX140" fmla="*/ 1101178 w 1145819"/>
                <a:gd name="connsiteY140" fmla="*/ 169607 h 741084"/>
                <a:gd name="connsiteX141" fmla="*/ 1101178 w 1145819"/>
                <a:gd name="connsiteY141" fmla="*/ 44652 h 741084"/>
                <a:gd name="connsiteX142" fmla="*/ 1002543 w 1145819"/>
                <a:gd name="connsiteY142" fmla="*/ 44652 h 741084"/>
                <a:gd name="connsiteX143" fmla="*/ 1002543 w 1145819"/>
                <a:gd name="connsiteY143" fmla="*/ 236220 h 741084"/>
                <a:gd name="connsiteX144" fmla="*/ 1002543 w 1145819"/>
                <a:gd name="connsiteY144" fmla="*/ 469209 h 741084"/>
                <a:gd name="connsiteX145" fmla="*/ 1101178 w 1145819"/>
                <a:gd name="connsiteY145" fmla="*/ 469209 h 741084"/>
                <a:gd name="connsiteX146" fmla="*/ 1101178 w 1145819"/>
                <a:gd name="connsiteY146" fmla="*/ 343175 h 741084"/>
                <a:gd name="connsiteX147" fmla="*/ 1123496 w 1145819"/>
                <a:gd name="connsiteY147" fmla="*/ 320849 h 741084"/>
                <a:gd name="connsiteX148" fmla="*/ 1145815 w 1145819"/>
                <a:gd name="connsiteY148" fmla="*/ 343175 h 741084"/>
                <a:gd name="connsiteX149" fmla="*/ 1145815 w 1145819"/>
                <a:gd name="connsiteY149" fmla="*/ 491536 h 741084"/>
                <a:gd name="connsiteX150" fmla="*/ 1123496 w 1145819"/>
                <a:gd name="connsiteY150" fmla="*/ 514222 h 741084"/>
                <a:gd name="connsiteX151" fmla="*/ 1002543 w 1145819"/>
                <a:gd name="connsiteY151" fmla="*/ 514222 h 741084"/>
                <a:gd name="connsiteX152" fmla="*/ 957906 w 1145819"/>
                <a:gd name="connsiteY152" fmla="*/ 469209 h 741084"/>
                <a:gd name="connsiteX153" fmla="*/ 957906 w 1145819"/>
                <a:gd name="connsiteY153" fmla="*/ 450124 h 741084"/>
                <a:gd name="connsiteX154" fmla="*/ 911829 w 1145819"/>
                <a:gd name="connsiteY154" fmla="*/ 474971 h 741084"/>
                <a:gd name="connsiteX155" fmla="*/ 927308 w 1145819"/>
                <a:gd name="connsiteY155" fmla="*/ 490095 h 741084"/>
                <a:gd name="connsiteX156" fmla="*/ 949986 w 1145819"/>
                <a:gd name="connsiteY156" fmla="*/ 542310 h 741084"/>
                <a:gd name="connsiteX157" fmla="*/ 928748 w 1145819"/>
                <a:gd name="connsiteY157" fmla="*/ 594884 h 741084"/>
                <a:gd name="connsiteX158" fmla="*/ 875831 w 1145819"/>
                <a:gd name="connsiteY158" fmla="*/ 617210 h 741084"/>
                <a:gd name="connsiteX159" fmla="*/ 843072 w 1145819"/>
                <a:gd name="connsiteY159" fmla="*/ 609648 h 741084"/>
                <a:gd name="connsiteX160" fmla="*/ 825433 w 1145819"/>
                <a:gd name="connsiteY160" fmla="*/ 638816 h 741084"/>
                <a:gd name="connsiteX161" fmla="*/ 772156 w 1145819"/>
                <a:gd name="connsiteY161" fmla="*/ 661142 h 741084"/>
                <a:gd name="connsiteX162" fmla="*/ 720679 w 1145819"/>
                <a:gd name="connsiteY162" fmla="*/ 640256 h 741084"/>
                <a:gd name="connsiteX163" fmla="*/ 712760 w 1145819"/>
                <a:gd name="connsiteY163" fmla="*/ 632694 h 741084"/>
                <a:gd name="connsiteX164" fmla="*/ 696921 w 1145819"/>
                <a:gd name="connsiteY164" fmla="*/ 657901 h 741084"/>
                <a:gd name="connsiteX165" fmla="*/ 644364 w 1145819"/>
                <a:gd name="connsiteY165" fmla="*/ 680227 h 741084"/>
                <a:gd name="connsiteX166" fmla="*/ 643644 w 1145819"/>
                <a:gd name="connsiteY166" fmla="*/ 680227 h 741084"/>
                <a:gd name="connsiteX167" fmla="*/ 608726 w 1145819"/>
                <a:gd name="connsiteY167" fmla="*/ 671585 h 741084"/>
                <a:gd name="connsiteX168" fmla="*/ 596846 w 1145819"/>
                <a:gd name="connsiteY168" fmla="*/ 692831 h 741084"/>
                <a:gd name="connsiteX169" fmla="*/ 578487 w 1145819"/>
                <a:gd name="connsiteY169" fmla="*/ 715157 h 741084"/>
                <a:gd name="connsiteX170" fmla="*/ 530250 w 1145819"/>
                <a:gd name="connsiteY170" fmla="*/ 740724 h 741084"/>
                <a:gd name="connsiteX171" fmla="*/ 523411 w 1145819"/>
                <a:gd name="connsiteY171" fmla="*/ 741084 h 741084"/>
                <a:gd name="connsiteX172" fmla="*/ 478413 w 1145819"/>
                <a:gd name="connsiteY172" fmla="*/ 724880 h 741084"/>
                <a:gd name="connsiteX173" fmla="*/ 453215 w 1145819"/>
                <a:gd name="connsiteY173" fmla="*/ 678787 h 741084"/>
                <a:gd name="connsiteX174" fmla="*/ 448175 w 1145819"/>
                <a:gd name="connsiteY174" fmla="*/ 678787 h 741084"/>
                <a:gd name="connsiteX175" fmla="*/ 402817 w 1145819"/>
                <a:gd name="connsiteY175" fmla="*/ 662583 h 741084"/>
                <a:gd name="connsiteX176" fmla="*/ 377619 w 1145819"/>
                <a:gd name="connsiteY176" fmla="*/ 616490 h 741084"/>
                <a:gd name="connsiteX177" fmla="*/ 372939 w 1145819"/>
                <a:gd name="connsiteY177" fmla="*/ 616490 h 741084"/>
                <a:gd name="connsiteX178" fmla="*/ 327582 w 1145819"/>
                <a:gd name="connsiteY178" fmla="*/ 600646 h 741084"/>
                <a:gd name="connsiteX179" fmla="*/ 302383 w 1145819"/>
                <a:gd name="connsiteY179" fmla="*/ 554553 h 741084"/>
                <a:gd name="connsiteX180" fmla="*/ 297343 w 1145819"/>
                <a:gd name="connsiteY180" fmla="*/ 554553 h 741084"/>
                <a:gd name="connsiteX181" fmla="*/ 252346 w 1145819"/>
                <a:gd name="connsiteY181" fmla="*/ 538348 h 741084"/>
                <a:gd name="connsiteX182" fmla="*/ 226787 w 1145819"/>
                <a:gd name="connsiteY182" fmla="*/ 491536 h 741084"/>
                <a:gd name="connsiteX183" fmla="*/ 216348 w 1145819"/>
                <a:gd name="connsiteY183" fmla="*/ 483253 h 741084"/>
                <a:gd name="connsiteX184" fmla="*/ 187910 w 1145819"/>
                <a:gd name="connsiteY184" fmla="*/ 469209 h 741084"/>
                <a:gd name="connsiteX185" fmla="*/ 143272 w 1145819"/>
                <a:gd name="connsiteY185" fmla="*/ 514222 h 741084"/>
                <a:gd name="connsiteX186" fmla="*/ 22319 w 1145819"/>
                <a:gd name="connsiteY186" fmla="*/ 514222 h 741084"/>
                <a:gd name="connsiteX187" fmla="*/ 0 w 1145819"/>
                <a:gd name="connsiteY187" fmla="*/ 491536 h 741084"/>
                <a:gd name="connsiteX188" fmla="*/ 0 w 1145819"/>
                <a:gd name="connsiteY188" fmla="*/ 350017 h 741084"/>
                <a:gd name="connsiteX189" fmla="*/ 22319 w 1145819"/>
                <a:gd name="connsiteY189" fmla="*/ 327691 h 741084"/>
                <a:gd name="connsiteX190" fmla="*/ 44638 w 1145819"/>
                <a:gd name="connsiteY190" fmla="*/ 350017 h 741084"/>
                <a:gd name="connsiteX191" fmla="*/ 44638 w 1145819"/>
                <a:gd name="connsiteY191" fmla="*/ 469209 h 741084"/>
                <a:gd name="connsiteX192" fmla="*/ 143272 w 1145819"/>
                <a:gd name="connsiteY192" fmla="*/ 469209 h 741084"/>
                <a:gd name="connsiteX193" fmla="*/ 143272 w 1145819"/>
                <a:gd name="connsiteY193" fmla="*/ 44652 h 741084"/>
                <a:gd name="connsiteX194" fmla="*/ 44638 w 1145819"/>
                <a:gd name="connsiteY194" fmla="*/ 44652 h 741084"/>
                <a:gd name="connsiteX195" fmla="*/ 44638 w 1145819"/>
                <a:gd name="connsiteY195" fmla="*/ 166366 h 741084"/>
                <a:gd name="connsiteX196" fmla="*/ 22319 w 1145819"/>
                <a:gd name="connsiteY196" fmla="*/ 188692 h 741084"/>
                <a:gd name="connsiteX197" fmla="*/ 0 w 1145819"/>
                <a:gd name="connsiteY197" fmla="*/ 166366 h 741084"/>
                <a:gd name="connsiteX198" fmla="*/ 0 w 1145819"/>
                <a:gd name="connsiteY198" fmla="*/ 22326 h 741084"/>
                <a:gd name="connsiteX199" fmla="*/ 22319 w 1145819"/>
                <a:gd name="connsiteY199" fmla="*/ 0 h 741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1145819" h="741084">
                  <a:moveTo>
                    <a:pt x="541769" y="621171"/>
                  </a:moveTo>
                  <a:cubicBezTo>
                    <a:pt x="541050" y="621171"/>
                    <a:pt x="539970" y="621531"/>
                    <a:pt x="539250" y="621531"/>
                  </a:cubicBezTo>
                  <a:cubicBezTo>
                    <a:pt x="532410" y="621891"/>
                    <a:pt x="525930" y="625492"/>
                    <a:pt x="521251" y="630894"/>
                  </a:cubicBezTo>
                  <a:lnTo>
                    <a:pt x="503252" y="652860"/>
                  </a:lnTo>
                  <a:cubicBezTo>
                    <a:pt x="493892" y="664383"/>
                    <a:pt x="495332" y="680948"/>
                    <a:pt x="506851" y="689950"/>
                  </a:cubicBezTo>
                  <a:cubicBezTo>
                    <a:pt x="512251" y="694631"/>
                    <a:pt x="519091" y="696792"/>
                    <a:pt x="526290" y="696072"/>
                  </a:cubicBezTo>
                  <a:cubicBezTo>
                    <a:pt x="533130" y="695352"/>
                    <a:pt x="539610" y="692111"/>
                    <a:pt x="543929" y="686349"/>
                  </a:cubicBezTo>
                  <a:lnTo>
                    <a:pt x="562288" y="664383"/>
                  </a:lnTo>
                  <a:cubicBezTo>
                    <a:pt x="566608" y="658982"/>
                    <a:pt x="568768" y="652140"/>
                    <a:pt x="568048" y="644938"/>
                  </a:cubicBezTo>
                  <a:cubicBezTo>
                    <a:pt x="567328" y="638096"/>
                    <a:pt x="564088" y="631614"/>
                    <a:pt x="558689" y="627293"/>
                  </a:cubicBezTo>
                  <a:cubicBezTo>
                    <a:pt x="553649" y="623332"/>
                    <a:pt x="547889" y="621171"/>
                    <a:pt x="541769" y="621171"/>
                  </a:cubicBezTo>
                  <a:close/>
                  <a:moveTo>
                    <a:pt x="466534" y="559234"/>
                  </a:moveTo>
                  <a:cubicBezTo>
                    <a:pt x="458974" y="559234"/>
                    <a:pt x="451415" y="562475"/>
                    <a:pt x="446015" y="568597"/>
                  </a:cubicBezTo>
                  <a:lnTo>
                    <a:pt x="428016" y="590923"/>
                  </a:lnTo>
                  <a:cubicBezTo>
                    <a:pt x="423336" y="596324"/>
                    <a:pt x="421176" y="603166"/>
                    <a:pt x="421896" y="610008"/>
                  </a:cubicBezTo>
                  <a:cubicBezTo>
                    <a:pt x="422616" y="617210"/>
                    <a:pt x="425856" y="623692"/>
                    <a:pt x="431616" y="628013"/>
                  </a:cubicBezTo>
                  <a:cubicBezTo>
                    <a:pt x="437015" y="632694"/>
                    <a:pt x="443495" y="634495"/>
                    <a:pt x="450695" y="634135"/>
                  </a:cubicBezTo>
                  <a:cubicBezTo>
                    <a:pt x="457894" y="633415"/>
                    <a:pt x="464374" y="629814"/>
                    <a:pt x="468694" y="624412"/>
                  </a:cubicBezTo>
                  <a:lnTo>
                    <a:pt x="486693" y="602446"/>
                  </a:lnTo>
                  <a:cubicBezTo>
                    <a:pt x="496052" y="590923"/>
                    <a:pt x="494252" y="574358"/>
                    <a:pt x="483093" y="564996"/>
                  </a:cubicBezTo>
                  <a:cubicBezTo>
                    <a:pt x="478413" y="561035"/>
                    <a:pt x="472293" y="559234"/>
                    <a:pt x="466534" y="559234"/>
                  </a:cubicBezTo>
                  <a:close/>
                  <a:moveTo>
                    <a:pt x="390938" y="496937"/>
                  </a:moveTo>
                  <a:cubicBezTo>
                    <a:pt x="390218" y="496937"/>
                    <a:pt x="389138" y="496937"/>
                    <a:pt x="388418" y="497297"/>
                  </a:cubicBezTo>
                  <a:cubicBezTo>
                    <a:pt x="381579" y="497657"/>
                    <a:pt x="375099" y="501258"/>
                    <a:pt x="370779" y="506660"/>
                  </a:cubicBezTo>
                  <a:lnTo>
                    <a:pt x="352420" y="528626"/>
                  </a:lnTo>
                  <a:cubicBezTo>
                    <a:pt x="348100" y="534387"/>
                    <a:pt x="345581" y="541229"/>
                    <a:pt x="346661" y="548071"/>
                  </a:cubicBezTo>
                  <a:cubicBezTo>
                    <a:pt x="347381" y="555273"/>
                    <a:pt x="350620" y="561395"/>
                    <a:pt x="356020" y="566076"/>
                  </a:cubicBezTo>
                  <a:cubicBezTo>
                    <a:pt x="367179" y="575079"/>
                    <a:pt x="384098" y="573638"/>
                    <a:pt x="393458" y="562475"/>
                  </a:cubicBezTo>
                  <a:lnTo>
                    <a:pt x="411457" y="540509"/>
                  </a:lnTo>
                  <a:cubicBezTo>
                    <a:pt x="416137" y="534747"/>
                    <a:pt x="417937" y="527906"/>
                    <a:pt x="417577" y="520704"/>
                  </a:cubicBezTo>
                  <a:cubicBezTo>
                    <a:pt x="416497" y="513862"/>
                    <a:pt x="413257" y="507380"/>
                    <a:pt x="407857" y="503059"/>
                  </a:cubicBezTo>
                  <a:cubicBezTo>
                    <a:pt x="403177" y="499098"/>
                    <a:pt x="397058" y="496937"/>
                    <a:pt x="390938" y="496937"/>
                  </a:cubicBezTo>
                  <a:close/>
                  <a:moveTo>
                    <a:pt x="313182" y="435000"/>
                  </a:moveTo>
                  <a:cubicBezTo>
                    <a:pt x="306343" y="435720"/>
                    <a:pt x="299863" y="438961"/>
                    <a:pt x="295183" y="444363"/>
                  </a:cubicBezTo>
                  <a:lnTo>
                    <a:pt x="277185" y="466689"/>
                  </a:lnTo>
                  <a:cubicBezTo>
                    <a:pt x="267825" y="477852"/>
                    <a:pt x="269265" y="494776"/>
                    <a:pt x="280784" y="503779"/>
                  </a:cubicBezTo>
                  <a:cubicBezTo>
                    <a:pt x="291944" y="513142"/>
                    <a:pt x="308503" y="511701"/>
                    <a:pt x="317862" y="500538"/>
                  </a:cubicBezTo>
                  <a:lnTo>
                    <a:pt x="336221" y="478212"/>
                  </a:lnTo>
                  <a:cubicBezTo>
                    <a:pt x="345221" y="467049"/>
                    <a:pt x="343781" y="450124"/>
                    <a:pt x="332621" y="440762"/>
                  </a:cubicBezTo>
                  <a:cubicBezTo>
                    <a:pt x="327942" y="437161"/>
                    <a:pt x="321822" y="435000"/>
                    <a:pt x="315702" y="435000"/>
                  </a:cubicBezTo>
                  <a:cubicBezTo>
                    <a:pt x="314982" y="435000"/>
                    <a:pt x="314262" y="435000"/>
                    <a:pt x="313182" y="435000"/>
                  </a:cubicBezTo>
                  <a:close/>
                  <a:moveTo>
                    <a:pt x="1123772" y="235031"/>
                  </a:moveTo>
                  <a:cubicBezTo>
                    <a:pt x="1129462" y="235031"/>
                    <a:pt x="1135151" y="237165"/>
                    <a:pt x="1139419" y="241432"/>
                  </a:cubicBezTo>
                  <a:cubicBezTo>
                    <a:pt x="1143330" y="245344"/>
                    <a:pt x="1145819" y="251033"/>
                    <a:pt x="1145819" y="257078"/>
                  </a:cubicBezTo>
                  <a:cubicBezTo>
                    <a:pt x="1145819" y="262768"/>
                    <a:pt x="1143330" y="268458"/>
                    <a:pt x="1139419" y="272369"/>
                  </a:cubicBezTo>
                  <a:cubicBezTo>
                    <a:pt x="1135151" y="276636"/>
                    <a:pt x="1129462" y="279126"/>
                    <a:pt x="1123772" y="279126"/>
                  </a:cubicBezTo>
                  <a:cubicBezTo>
                    <a:pt x="1117727" y="279126"/>
                    <a:pt x="1112037" y="276636"/>
                    <a:pt x="1108126" y="272369"/>
                  </a:cubicBezTo>
                  <a:cubicBezTo>
                    <a:pt x="1103859" y="268458"/>
                    <a:pt x="1101725" y="262768"/>
                    <a:pt x="1101725" y="257078"/>
                  </a:cubicBezTo>
                  <a:cubicBezTo>
                    <a:pt x="1101725" y="251033"/>
                    <a:pt x="1103859" y="245344"/>
                    <a:pt x="1108126" y="241432"/>
                  </a:cubicBezTo>
                  <a:cubicBezTo>
                    <a:pt x="1112037" y="237165"/>
                    <a:pt x="1117727" y="235031"/>
                    <a:pt x="1123772" y="235031"/>
                  </a:cubicBezTo>
                  <a:close/>
                  <a:moveTo>
                    <a:pt x="22047" y="235031"/>
                  </a:moveTo>
                  <a:cubicBezTo>
                    <a:pt x="27737" y="235031"/>
                    <a:pt x="33427" y="237165"/>
                    <a:pt x="37694" y="241432"/>
                  </a:cubicBezTo>
                  <a:cubicBezTo>
                    <a:pt x="41605" y="245344"/>
                    <a:pt x="44095" y="251033"/>
                    <a:pt x="44095" y="257078"/>
                  </a:cubicBezTo>
                  <a:cubicBezTo>
                    <a:pt x="44095" y="262768"/>
                    <a:pt x="41605" y="268458"/>
                    <a:pt x="37694" y="272369"/>
                  </a:cubicBezTo>
                  <a:cubicBezTo>
                    <a:pt x="33427" y="276636"/>
                    <a:pt x="27737" y="279126"/>
                    <a:pt x="22047" y="279126"/>
                  </a:cubicBezTo>
                  <a:cubicBezTo>
                    <a:pt x="16358" y="279126"/>
                    <a:pt x="10668" y="276636"/>
                    <a:pt x="6401" y="272369"/>
                  </a:cubicBezTo>
                  <a:cubicBezTo>
                    <a:pt x="2134" y="268458"/>
                    <a:pt x="0" y="262768"/>
                    <a:pt x="0" y="257078"/>
                  </a:cubicBezTo>
                  <a:cubicBezTo>
                    <a:pt x="0" y="251033"/>
                    <a:pt x="2134" y="245344"/>
                    <a:pt x="6401" y="241432"/>
                  </a:cubicBezTo>
                  <a:cubicBezTo>
                    <a:pt x="10668" y="237165"/>
                    <a:pt x="16358" y="235031"/>
                    <a:pt x="22047" y="235031"/>
                  </a:cubicBezTo>
                  <a:close/>
                  <a:moveTo>
                    <a:pt x="641124" y="75981"/>
                  </a:moveTo>
                  <a:cubicBezTo>
                    <a:pt x="595766" y="75981"/>
                    <a:pt x="553289" y="93266"/>
                    <a:pt x="521251" y="125314"/>
                  </a:cubicBezTo>
                  <a:lnTo>
                    <a:pt x="352060" y="292761"/>
                  </a:lnTo>
                  <a:cubicBezTo>
                    <a:pt x="338741" y="306085"/>
                    <a:pt x="338021" y="328051"/>
                    <a:pt x="351340" y="341374"/>
                  </a:cubicBezTo>
                  <a:cubicBezTo>
                    <a:pt x="362500" y="352537"/>
                    <a:pt x="379419" y="355418"/>
                    <a:pt x="393098" y="347496"/>
                  </a:cubicBezTo>
                  <a:lnTo>
                    <a:pt x="575968" y="244148"/>
                  </a:lnTo>
                  <a:cubicBezTo>
                    <a:pt x="579207" y="242347"/>
                    <a:pt x="583167" y="241267"/>
                    <a:pt x="586767" y="241267"/>
                  </a:cubicBezTo>
                  <a:lnTo>
                    <a:pt x="733999" y="241267"/>
                  </a:lnTo>
                  <a:cubicBezTo>
                    <a:pt x="746238" y="241267"/>
                    <a:pt x="756317" y="251350"/>
                    <a:pt x="756317" y="263593"/>
                  </a:cubicBezTo>
                  <a:cubicBezTo>
                    <a:pt x="756317" y="276196"/>
                    <a:pt x="746238" y="286279"/>
                    <a:pt x="733999" y="286279"/>
                  </a:cubicBezTo>
                  <a:lnTo>
                    <a:pt x="718159" y="286279"/>
                  </a:lnTo>
                  <a:lnTo>
                    <a:pt x="757915" y="325063"/>
                  </a:lnTo>
                  <a:lnTo>
                    <a:pt x="877990" y="442202"/>
                  </a:lnTo>
                  <a:lnTo>
                    <a:pt x="957906" y="399350"/>
                  </a:lnTo>
                  <a:lnTo>
                    <a:pt x="957906" y="252432"/>
                  </a:lnTo>
                  <a:lnTo>
                    <a:pt x="957906" y="75981"/>
                  </a:lnTo>
                  <a:close/>
                  <a:moveTo>
                    <a:pt x="506492" y="46993"/>
                  </a:moveTo>
                  <a:cubicBezTo>
                    <a:pt x="490922" y="47353"/>
                    <a:pt x="475353" y="48974"/>
                    <a:pt x="460054" y="51854"/>
                  </a:cubicBezTo>
                  <a:lnTo>
                    <a:pt x="276825" y="87864"/>
                  </a:lnTo>
                  <a:cubicBezTo>
                    <a:pt x="275745" y="87864"/>
                    <a:pt x="274305" y="88224"/>
                    <a:pt x="272505" y="88224"/>
                  </a:cubicBezTo>
                  <a:lnTo>
                    <a:pt x="187910" y="88224"/>
                  </a:lnTo>
                  <a:lnTo>
                    <a:pt x="187910" y="423117"/>
                  </a:lnTo>
                  <a:cubicBezTo>
                    <a:pt x="205909" y="426358"/>
                    <a:pt x="223188" y="433560"/>
                    <a:pt x="238307" y="444003"/>
                  </a:cubicBezTo>
                  <a:cubicBezTo>
                    <a:pt x="239747" y="441842"/>
                    <a:pt x="241187" y="440041"/>
                    <a:pt x="242626" y="438241"/>
                  </a:cubicBezTo>
                  <a:lnTo>
                    <a:pt x="260985" y="416275"/>
                  </a:lnTo>
                  <a:cubicBezTo>
                    <a:pt x="272865" y="401511"/>
                    <a:pt x="290144" y="392148"/>
                    <a:pt x="308863" y="390708"/>
                  </a:cubicBezTo>
                  <a:cubicBezTo>
                    <a:pt x="327942" y="388547"/>
                    <a:pt x="346301" y="394309"/>
                    <a:pt x="361060" y="406552"/>
                  </a:cubicBezTo>
                  <a:cubicBezTo>
                    <a:pt x="375459" y="418435"/>
                    <a:pt x="384098" y="435000"/>
                    <a:pt x="386258" y="452285"/>
                  </a:cubicBezTo>
                  <a:lnTo>
                    <a:pt x="402087" y="454291"/>
                  </a:lnTo>
                  <a:lnTo>
                    <a:pt x="412897" y="455661"/>
                  </a:lnTo>
                  <a:cubicBezTo>
                    <a:pt x="421356" y="458407"/>
                    <a:pt x="429276" y="462728"/>
                    <a:pt x="436295" y="468489"/>
                  </a:cubicBezTo>
                  <a:cubicBezTo>
                    <a:pt x="450335" y="480012"/>
                    <a:pt x="459334" y="496577"/>
                    <a:pt x="461494" y="514582"/>
                  </a:cubicBezTo>
                  <a:cubicBezTo>
                    <a:pt x="479133" y="513502"/>
                    <a:pt x="497132" y="518543"/>
                    <a:pt x="511891" y="530786"/>
                  </a:cubicBezTo>
                  <a:cubicBezTo>
                    <a:pt x="526290" y="542670"/>
                    <a:pt x="534930" y="559234"/>
                    <a:pt x="537090" y="576879"/>
                  </a:cubicBezTo>
                  <a:cubicBezTo>
                    <a:pt x="554369" y="575439"/>
                    <a:pt x="572368" y="580840"/>
                    <a:pt x="587127" y="592723"/>
                  </a:cubicBezTo>
                  <a:cubicBezTo>
                    <a:pt x="587487" y="593083"/>
                    <a:pt x="587847" y="593444"/>
                    <a:pt x="588207" y="593804"/>
                  </a:cubicBezTo>
                  <a:cubicBezTo>
                    <a:pt x="589287" y="594164"/>
                    <a:pt x="589647" y="594884"/>
                    <a:pt x="590727" y="595604"/>
                  </a:cubicBezTo>
                  <a:lnTo>
                    <a:pt x="623125" y="627293"/>
                  </a:lnTo>
                  <a:cubicBezTo>
                    <a:pt x="628525" y="632694"/>
                    <a:pt x="636444" y="635575"/>
                    <a:pt x="644004" y="635575"/>
                  </a:cubicBezTo>
                  <a:cubicBezTo>
                    <a:pt x="651563" y="635575"/>
                    <a:pt x="659123" y="632334"/>
                    <a:pt x="664523" y="626933"/>
                  </a:cubicBezTo>
                  <a:cubicBezTo>
                    <a:pt x="675682" y="615049"/>
                    <a:pt x="675682" y="596684"/>
                    <a:pt x="664163" y="585161"/>
                  </a:cubicBezTo>
                  <a:lnTo>
                    <a:pt x="547889" y="472090"/>
                  </a:lnTo>
                  <a:cubicBezTo>
                    <a:pt x="538890" y="463448"/>
                    <a:pt x="538890" y="449404"/>
                    <a:pt x="547529" y="440402"/>
                  </a:cubicBezTo>
                  <a:cubicBezTo>
                    <a:pt x="555809" y="431759"/>
                    <a:pt x="570208" y="431759"/>
                    <a:pt x="578847" y="440041"/>
                  </a:cubicBezTo>
                  <a:lnTo>
                    <a:pt x="635004" y="494416"/>
                  </a:lnTo>
                  <a:cubicBezTo>
                    <a:pt x="635004" y="494776"/>
                    <a:pt x="635364" y="494776"/>
                    <a:pt x="635724" y="495137"/>
                  </a:cubicBezTo>
                  <a:lnTo>
                    <a:pt x="751638" y="607848"/>
                  </a:lnTo>
                  <a:cubicBezTo>
                    <a:pt x="763517" y="619011"/>
                    <a:pt x="781876" y="619011"/>
                    <a:pt x="793395" y="607487"/>
                  </a:cubicBezTo>
                  <a:cubicBezTo>
                    <a:pt x="804555" y="595604"/>
                    <a:pt x="804195" y="577239"/>
                    <a:pt x="792675" y="566076"/>
                  </a:cubicBezTo>
                  <a:lnTo>
                    <a:pt x="676402" y="453005"/>
                  </a:lnTo>
                  <a:cubicBezTo>
                    <a:pt x="667762" y="444363"/>
                    <a:pt x="667402" y="429959"/>
                    <a:pt x="676042" y="421316"/>
                  </a:cubicBezTo>
                  <a:cubicBezTo>
                    <a:pt x="684681" y="412314"/>
                    <a:pt x="698721" y="411954"/>
                    <a:pt x="707720" y="420956"/>
                  </a:cubicBezTo>
                  <a:lnTo>
                    <a:pt x="780796" y="491896"/>
                  </a:lnTo>
                  <a:cubicBezTo>
                    <a:pt x="780796" y="491896"/>
                    <a:pt x="780796" y="491896"/>
                    <a:pt x="781156" y="491896"/>
                  </a:cubicBezTo>
                  <a:lnTo>
                    <a:pt x="855312" y="564276"/>
                  </a:lnTo>
                  <a:cubicBezTo>
                    <a:pt x="866831" y="575439"/>
                    <a:pt x="885550" y="575079"/>
                    <a:pt x="896709" y="563555"/>
                  </a:cubicBezTo>
                  <a:cubicBezTo>
                    <a:pt x="902109" y="558154"/>
                    <a:pt x="905349" y="550592"/>
                    <a:pt x="904989" y="542670"/>
                  </a:cubicBezTo>
                  <a:cubicBezTo>
                    <a:pt x="904989" y="534747"/>
                    <a:pt x="901749" y="527545"/>
                    <a:pt x="895989" y="522144"/>
                  </a:cubicBezTo>
                  <a:lnTo>
                    <a:pt x="711244" y="342013"/>
                  </a:lnTo>
                  <a:lnTo>
                    <a:pt x="654083" y="286279"/>
                  </a:lnTo>
                  <a:lnTo>
                    <a:pt x="592887" y="286279"/>
                  </a:lnTo>
                  <a:lnTo>
                    <a:pt x="415057" y="386387"/>
                  </a:lnTo>
                  <a:cubicBezTo>
                    <a:pt x="402817" y="393229"/>
                    <a:pt x="389498" y="396830"/>
                    <a:pt x="376179" y="396830"/>
                  </a:cubicBezTo>
                  <a:cubicBezTo>
                    <a:pt x="355300" y="396830"/>
                    <a:pt x="334421" y="388547"/>
                    <a:pt x="319302" y="372703"/>
                  </a:cubicBezTo>
                  <a:cubicBezTo>
                    <a:pt x="289064" y="341374"/>
                    <a:pt x="289784" y="291321"/>
                    <a:pt x="320382" y="261072"/>
                  </a:cubicBezTo>
                  <a:lnTo>
                    <a:pt x="489932" y="93266"/>
                  </a:lnTo>
                  <a:cubicBezTo>
                    <a:pt x="508291" y="74901"/>
                    <a:pt x="529890" y="60497"/>
                    <a:pt x="552929" y="49694"/>
                  </a:cubicBezTo>
                  <a:cubicBezTo>
                    <a:pt x="537630" y="47533"/>
                    <a:pt x="522061" y="46633"/>
                    <a:pt x="506492" y="46993"/>
                  </a:cubicBezTo>
                  <a:close/>
                  <a:moveTo>
                    <a:pt x="22319" y="0"/>
                  </a:moveTo>
                  <a:lnTo>
                    <a:pt x="143272" y="0"/>
                  </a:lnTo>
                  <a:cubicBezTo>
                    <a:pt x="167391" y="0"/>
                    <a:pt x="187190" y="19445"/>
                    <a:pt x="187910" y="43212"/>
                  </a:cubicBezTo>
                  <a:lnTo>
                    <a:pt x="270705" y="43212"/>
                  </a:lnTo>
                  <a:lnTo>
                    <a:pt x="451415" y="7922"/>
                  </a:lnTo>
                  <a:cubicBezTo>
                    <a:pt x="516931" y="-4681"/>
                    <a:pt x="583527" y="3241"/>
                    <a:pt x="644364" y="30969"/>
                  </a:cubicBezTo>
                  <a:cubicBezTo>
                    <a:pt x="644364" y="30969"/>
                    <a:pt x="644724" y="30969"/>
                    <a:pt x="645084" y="30969"/>
                  </a:cubicBezTo>
                  <a:lnTo>
                    <a:pt x="960066" y="30969"/>
                  </a:lnTo>
                  <a:cubicBezTo>
                    <a:pt x="965825" y="12964"/>
                    <a:pt x="982744" y="0"/>
                    <a:pt x="1002543" y="0"/>
                  </a:cubicBezTo>
                  <a:lnTo>
                    <a:pt x="1123496" y="0"/>
                  </a:lnTo>
                  <a:cubicBezTo>
                    <a:pt x="1135736" y="0"/>
                    <a:pt x="1145815" y="10083"/>
                    <a:pt x="1145815" y="22326"/>
                  </a:cubicBezTo>
                  <a:lnTo>
                    <a:pt x="1145815" y="169607"/>
                  </a:lnTo>
                  <a:cubicBezTo>
                    <a:pt x="1145815" y="181850"/>
                    <a:pt x="1135736" y="192293"/>
                    <a:pt x="1123496" y="192293"/>
                  </a:cubicBezTo>
                  <a:cubicBezTo>
                    <a:pt x="1111257" y="192293"/>
                    <a:pt x="1101178" y="181850"/>
                    <a:pt x="1101178" y="169607"/>
                  </a:cubicBezTo>
                  <a:lnTo>
                    <a:pt x="1101178" y="44652"/>
                  </a:lnTo>
                  <a:lnTo>
                    <a:pt x="1002543" y="44652"/>
                  </a:lnTo>
                  <a:lnTo>
                    <a:pt x="1002543" y="236220"/>
                  </a:lnTo>
                  <a:lnTo>
                    <a:pt x="1002543" y="469209"/>
                  </a:lnTo>
                  <a:lnTo>
                    <a:pt x="1101178" y="469209"/>
                  </a:lnTo>
                  <a:lnTo>
                    <a:pt x="1101178" y="343175"/>
                  </a:lnTo>
                  <a:cubicBezTo>
                    <a:pt x="1101178" y="330931"/>
                    <a:pt x="1111257" y="320849"/>
                    <a:pt x="1123496" y="320849"/>
                  </a:cubicBezTo>
                  <a:cubicBezTo>
                    <a:pt x="1135736" y="320849"/>
                    <a:pt x="1145815" y="330931"/>
                    <a:pt x="1145815" y="343175"/>
                  </a:cubicBezTo>
                  <a:lnTo>
                    <a:pt x="1145815" y="491536"/>
                  </a:lnTo>
                  <a:cubicBezTo>
                    <a:pt x="1145815" y="503779"/>
                    <a:pt x="1135736" y="514222"/>
                    <a:pt x="1123496" y="514222"/>
                  </a:cubicBezTo>
                  <a:lnTo>
                    <a:pt x="1002543" y="514222"/>
                  </a:lnTo>
                  <a:cubicBezTo>
                    <a:pt x="978065" y="514222"/>
                    <a:pt x="957906" y="494056"/>
                    <a:pt x="957906" y="469209"/>
                  </a:cubicBezTo>
                  <a:lnTo>
                    <a:pt x="957906" y="450124"/>
                  </a:lnTo>
                  <a:lnTo>
                    <a:pt x="911829" y="474971"/>
                  </a:lnTo>
                  <a:lnTo>
                    <a:pt x="927308" y="490095"/>
                  </a:lnTo>
                  <a:cubicBezTo>
                    <a:pt x="941707" y="503779"/>
                    <a:pt x="949626" y="522504"/>
                    <a:pt x="949986" y="542310"/>
                  </a:cubicBezTo>
                  <a:cubicBezTo>
                    <a:pt x="949986" y="561755"/>
                    <a:pt x="942787" y="580840"/>
                    <a:pt x="928748" y="594884"/>
                  </a:cubicBezTo>
                  <a:cubicBezTo>
                    <a:pt x="914348" y="609648"/>
                    <a:pt x="894909" y="617210"/>
                    <a:pt x="875831" y="617210"/>
                  </a:cubicBezTo>
                  <a:cubicBezTo>
                    <a:pt x="864311" y="617210"/>
                    <a:pt x="853152" y="614689"/>
                    <a:pt x="843072" y="609648"/>
                  </a:cubicBezTo>
                  <a:cubicBezTo>
                    <a:pt x="839473" y="620091"/>
                    <a:pt x="833353" y="630174"/>
                    <a:pt x="825433" y="638816"/>
                  </a:cubicBezTo>
                  <a:cubicBezTo>
                    <a:pt x="811034" y="653580"/>
                    <a:pt x="791595" y="661142"/>
                    <a:pt x="772156" y="661142"/>
                  </a:cubicBezTo>
                  <a:cubicBezTo>
                    <a:pt x="753437" y="661142"/>
                    <a:pt x="735079" y="654300"/>
                    <a:pt x="720679" y="640256"/>
                  </a:cubicBezTo>
                  <a:lnTo>
                    <a:pt x="712760" y="632694"/>
                  </a:lnTo>
                  <a:cubicBezTo>
                    <a:pt x="709520" y="641697"/>
                    <a:pt x="704120" y="650699"/>
                    <a:pt x="696921" y="657901"/>
                  </a:cubicBezTo>
                  <a:cubicBezTo>
                    <a:pt x="682881" y="671945"/>
                    <a:pt x="664523" y="680227"/>
                    <a:pt x="644364" y="680227"/>
                  </a:cubicBezTo>
                  <a:cubicBezTo>
                    <a:pt x="644364" y="680227"/>
                    <a:pt x="644004" y="680227"/>
                    <a:pt x="643644" y="680227"/>
                  </a:cubicBezTo>
                  <a:cubicBezTo>
                    <a:pt x="631404" y="680227"/>
                    <a:pt x="619525" y="677347"/>
                    <a:pt x="608726" y="671585"/>
                  </a:cubicBezTo>
                  <a:cubicBezTo>
                    <a:pt x="606206" y="679147"/>
                    <a:pt x="602246" y="686349"/>
                    <a:pt x="596846" y="692831"/>
                  </a:cubicBezTo>
                  <a:lnTo>
                    <a:pt x="578487" y="715157"/>
                  </a:lnTo>
                  <a:cubicBezTo>
                    <a:pt x="566608" y="729561"/>
                    <a:pt x="549329" y="738563"/>
                    <a:pt x="530250" y="740724"/>
                  </a:cubicBezTo>
                  <a:cubicBezTo>
                    <a:pt x="528090" y="740724"/>
                    <a:pt x="525930" y="741084"/>
                    <a:pt x="523411" y="741084"/>
                  </a:cubicBezTo>
                  <a:cubicBezTo>
                    <a:pt x="506851" y="741084"/>
                    <a:pt x="491372" y="735323"/>
                    <a:pt x="478413" y="724880"/>
                  </a:cubicBezTo>
                  <a:cubicBezTo>
                    <a:pt x="463654" y="712636"/>
                    <a:pt x="455014" y="696072"/>
                    <a:pt x="453215" y="678787"/>
                  </a:cubicBezTo>
                  <a:cubicBezTo>
                    <a:pt x="451415" y="678787"/>
                    <a:pt x="449975" y="678787"/>
                    <a:pt x="448175" y="678787"/>
                  </a:cubicBezTo>
                  <a:cubicBezTo>
                    <a:pt x="431616" y="678787"/>
                    <a:pt x="415777" y="673025"/>
                    <a:pt x="402817" y="662583"/>
                  </a:cubicBezTo>
                  <a:cubicBezTo>
                    <a:pt x="388778" y="651059"/>
                    <a:pt x="379779" y="634495"/>
                    <a:pt x="377619" y="616490"/>
                  </a:cubicBezTo>
                  <a:cubicBezTo>
                    <a:pt x="376179" y="616490"/>
                    <a:pt x="374379" y="616490"/>
                    <a:pt x="372939" y="616490"/>
                  </a:cubicBezTo>
                  <a:cubicBezTo>
                    <a:pt x="356740" y="616490"/>
                    <a:pt x="340901" y="611449"/>
                    <a:pt x="327582" y="600646"/>
                  </a:cubicBezTo>
                  <a:cubicBezTo>
                    <a:pt x="313542" y="589122"/>
                    <a:pt x="304543" y="572558"/>
                    <a:pt x="302383" y="554553"/>
                  </a:cubicBezTo>
                  <a:cubicBezTo>
                    <a:pt x="300943" y="554553"/>
                    <a:pt x="299143" y="554553"/>
                    <a:pt x="297343" y="554553"/>
                  </a:cubicBezTo>
                  <a:cubicBezTo>
                    <a:pt x="281504" y="554553"/>
                    <a:pt x="265305" y="549511"/>
                    <a:pt x="252346" y="538348"/>
                  </a:cubicBezTo>
                  <a:cubicBezTo>
                    <a:pt x="237227" y="526105"/>
                    <a:pt x="228947" y="509180"/>
                    <a:pt x="226787" y="491536"/>
                  </a:cubicBezTo>
                  <a:lnTo>
                    <a:pt x="216348" y="483253"/>
                  </a:lnTo>
                  <a:cubicBezTo>
                    <a:pt x="208068" y="476772"/>
                    <a:pt x="198349" y="472090"/>
                    <a:pt x="187910" y="469209"/>
                  </a:cubicBezTo>
                  <a:cubicBezTo>
                    <a:pt x="187910" y="494056"/>
                    <a:pt x="167751" y="514222"/>
                    <a:pt x="143272" y="514222"/>
                  </a:cubicBezTo>
                  <a:lnTo>
                    <a:pt x="22319" y="514222"/>
                  </a:lnTo>
                  <a:cubicBezTo>
                    <a:pt x="9720" y="514222"/>
                    <a:pt x="0" y="503779"/>
                    <a:pt x="0" y="491536"/>
                  </a:cubicBezTo>
                  <a:lnTo>
                    <a:pt x="0" y="350017"/>
                  </a:lnTo>
                  <a:cubicBezTo>
                    <a:pt x="0" y="337413"/>
                    <a:pt x="9720" y="327691"/>
                    <a:pt x="22319" y="327691"/>
                  </a:cubicBezTo>
                  <a:cubicBezTo>
                    <a:pt x="34558" y="327691"/>
                    <a:pt x="44638" y="337413"/>
                    <a:pt x="44638" y="350017"/>
                  </a:cubicBezTo>
                  <a:lnTo>
                    <a:pt x="44638" y="469209"/>
                  </a:lnTo>
                  <a:lnTo>
                    <a:pt x="143272" y="469209"/>
                  </a:lnTo>
                  <a:lnTo>
                    <a:pt x="143272" y="44652"/>
                  </a:lnTo>
                  <a:lnTo>
                    <a:pt x="44638" y="44652"/>
                  </a:lnTo>
                  <a:lnTo>
                    <a:pt x="44638" y="166366"/>
                  </a:lnTo>
                  <a:cubicBezTo>
                    <a:pt x="44638" y="178609"/>
                    <a:pt x="34558" y="188692"/>
                    <a:pt x="22319" y="188692"/>
                  </a:cubicBezTo>
                  <a:cubicBezTo>
                    <a:pt x="9720" y="188692"/>
                    <a:pt x="0" y="178609"/>
                    <a:pt x="0" y="166366"/>
                  </a:cubicBezTo>
                  <a:lnTo>
                    <a:pt x="0" y="22326"/>
                  </a:lnTo>
                  <a:cubicBezTo>
                    <a:pt x="0" y="10083"/>
                    <a:pt x="9720" y="0"/>
                    <a:pt x="22319" y="0"/>
                  </a:cubicBezTo>
                  <a:close/>
                </a:path>
              </a:pathLst>
            </a:custGeom>
            <a:solidFill>
              <a:srgbClr val="494A4A"/>
            </a:solidFill>
            <a:ln>
              <a:noFill/>
            </a:ln>
            <a:effectLst/>
          </p:spPr>
          <p:txBody>
            <a:bodyPr wrap="square"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49" name="Freeform 33">
              <a:extLst>
                <a:ext uri="{FF2B5EF4-FFF2-40B4-BE49-F238E27FC236}">
                  <a16:creationId xmlns:a16="http://schemas.microsoft.com/office/drawing/2014/main" id="{6E76C6A0-96E5-A152-DD9A-B2BB5025D8CD}"/>
                </a:ext>
              </a:extLst>
            </p:cNvPr>
            <p:cNvSpPr>
              <a:spLocks noChangeAspect="1" noChangeArrowheads="1"/>
            </p:cNvSpPr>
            <p:nvPr/>
          </p:nvSpPr>
          <p:spPr bwMode="auto">
            <a:xfrm>
              <a:off x="5812450" y="4601860"/>
              <a:ext cx="645381" cy="731585"/>
            </a:xfrm>
            <a:custGeom>
              <a:avLst/>
              <a:gdLst>
                <a:gd name="connsiteX0" fmla="*/ 216332 w 1093427"/>
                <a:gd name="connsiteY0" fmla="*/ 1190625 h 1239478"/>
                <a:gd name="connsiteX1" fmla="*/ 233701 w 1093427"/>
                <a:gd name="connsiteY1" fmla="*/ 1197916 h 1239478"/>
                <a:gd name="connsiteX2" fmla="*/ 240938 w 1093427"/>
                <a:gd name="connsiteY2" fmla="*/ 1215049 h 1239478"/>
                <a:gd name="connsiteX3" fmla="*/ 233701 w 1093427"/>
                <a:gd name="connsiteY3" fmla="*/ 1232547 h 1239478"/>
                <a:gd name="connsiteX4" fmla="*/ 216332 w 1093427"/>
                <a:gd name="connsiteY4" fmla="*/ 1239474 h 1239478"/>
                <a:gd name="connsiteX5" fmla="*/ 199324 w 1093427"/>
                <a:gd name="connsiteY5" fmla="*/ 1232547 h 1239478"/>
                <a:gd name="connsiteX6" fmla="*/ 192087 w 1093427"/>
                <a:gd name="connsiteY6" fmla="*/ 1215049 h 1239478"/>
                <a:gd name="connsiteX7" fmla="*/ 199324 w 1093427"/>
                <a:gd name="connsiteY7" fmla="*/ 1197916 h 1239478"/>
                <a:gd name="connsiteX8" fmla="*/ 216332 w 1093427"/>
                <a:gd name="connsiteY8" fmla="*/ 1190625 h 1239478"/>
                <a:gd name="connsiteX9" fmla="*/ 927894 w 1093427"/>
                <a:gd name="connsiteY9" fmla="*/ 1060450 h 1239478"/>
                <a:gd name="connsiteX10" fmla="*/ 944901 w 1093427"/>
                <a:gd name="connsiteY10" fmla="*/ 1067741 h 1239478"/>
                <a:gd name="connsiteX11" fmla="*/ 952138 w 1093427"/>
                <a:gd name="connsiteY11" fmla="*/ 1084874 h 1239478"/>
                <a:gd name="connsiteX12" fmla="*/ 944901 w 1093427"/>
                <a:gd name="connsiteY12" fmla="*/ 1102372 h 1239478"/>
                <a:gd name="connsiteX13" fmla="*/ 927894 w 1093427"/>
                <a:gd name="connsiteY13" fmla="*/ 1109299 h 1239478"/>
                <a:gd name="connsiteX14" fmla="*/ 910524 w 1093427"/>
                <a:gd name="connsiteY14" fmla="*/ 1102372 h 1239478"/>
                <a:gd name="connsiteX15" fmla="*/ 903287 w 1093427"/>
                <a:gd name="connsiteY15" fmla="*/ 1084874 h 1239478"/>
                <a:gd name="connsiteX16" fmla="*/ 910524 w 1093427"/>
                <a:gd name="connsiteY16" fmla="*/ 1067741 h 1239478"/>
                <a:gd name="connsiteX17" fmla="*/ 927894 w 1093427"/>
                <a:gd name="connsiteY17" fmla="*/ 1060450 h 1239478"/>
                <a:gd name="connsiteX18" fmla="*/ 753142 w 1093427"/>
                <a:gd name="connsiteY18" fmla="*/ 1060450 h 1239478"/>
                <a:gd name="connsiteX19" fmla="*/ 835944 w 1093427"/>
                <a:gd name="connsiteY19" fmla="*/ 1060450 h 1239478"/>
                <a:gd name="connsiteX20" fmla="*/ 860065 w 1093427"/>
                <a:gd name="connsiteY20" fmla="*/ 1084874 h 1239478"/>
                <a:gd name="connsiteX21" fmla="*/ 835944 w 1093427"/>
                <a:gd name="connsiteY21" fmla="*/ 1109299 h 1239478"/>
                <a:gd name="connsiteX22" fmla="*/ 753142 w 1093427"/>
                <a:gd name="connsiteY22" fmla="*/ 1109299 h 1239478"/>
                <a:gd name="connsiteX23" fmla="*/ 728662 w 1093427"/>
                <a:gd name="connsiteY23" fmla="*/ 1084874 h 1239478"/>
                <a:gd name="connsiteX24" fmla="*/ 753142 w 1093427"/>
                <a:gd name="connsiteY24" fmla="*/ 1060450 h 1239478"/>
                <a:gd name="connsiteX25" fmla="*/ 463842 w 1093427"/>
                <a:gd name="connsiteY25" fmla="*/ 844951 h 1239478"/>
                <a:gd name="connsiteX26" fmla="*/ 463842 w 1093427"/>
                <a:gd name="connsiteY26" fmla="*/ 917678 h 1239478"/>
                <a:gd name="connsiteX27" fmla="*/ 497725 w 1093427"/>
                <a:gd name="connsiteY27" fmla="*/ 951161 h 1239478"/>
                <a:gd name="connsiteX28" fmla="*/ 604421 w 1093427"/>
                <a:gd name="connsiteY28" fmla="*/ 951161 h 1239478"/>
                <a:gd name="connsiteX29" fmla="*/ 638305 w 1093427"/>
                <a:gd name="connsiteY29" fmla="*/ 917678 h 1239478"/>
                <a:gd name="connsiteX30" fmla="*/ 638305 w 1093427"/>
                <a:gd name="connsiteY30" fmla="*/ 844951 h 1239478"/>
                <a:gd name="connsiteX31" fmla="*/ 280557 w 1093427"/>
                <a:gd name="connsiteY31" fmla="*/ 831046 h 1239478"/>
                <a:gd name="connsiteX32" fmla="*/ 310373 w 1093427"/>
                <a:gd name="connsiteY32" fmla="*/ 847239 h 1239478"/>
                <a:gd name="connsiteX33" fmla="*/ 293849 w 1093427"/>
                <a:gd name="connsiteY33" fmla="*/ 877467 h 1239478"/>
                <a:gd name="connsiteX34" fmla="*/ 178177 w 1093427"/>
                <a:gd name="connsiteY34" fmla="*/ 910933 h 1239478"/>
                <a:gd name="connsiteX35" fmla="*/ 48496 w 1093427"/>
                <a:gd name="connsiteY35" fmla="*/ 1083303 h 1239478"/>
                <a:gd name="connsiteX36" fmla="*/ 48496 w 1093427"/>
                <a:gd name="connsiteY36" fmla="*/ 1191258 h 1239478"/>
                <a:gd name="connsiteX37" fmla="*/ 116031 w 1093427"/>
                <a:gd name="connsiteY37" fmla="*/ 1191258 h 1239478"/>
                <a:gd name="connsiteX38" fmla="*/ 140099 w 1093427"/>
                <a:gd name="connsiteY38" fmla="*/ 1215368 h 1239478"/>
                <a:gd name="connsiteX39" fmla="*/ 116031 w 1093427"/>
                <a:gd name="connsiteY39" fmla="*/ 1239478 h 1239478"/>
                <a:gd name="connsiteX40" fmla="*/ 24068 w 1093427"/>
                <a:gd name="connsiteY40" fmla="*/ 1239478 h 1239478"/>
                <a:gd name="connsiteX41" fmla="*/ 0 w 1093427"/>
                <a:gd name="connsiteY41" fmla="*/ 1215368 h 1239478"/>
                <a:gd name="connsiteX42" fmla="*/ 0 w 1093427"/>
                <a:gd name="connsiteY42" fmla="*/ 1083303 h 1239478"/>
                <a:gd name="connsiteX43" fmla="*/ 45981 w 1093427"/>
                <a:gd name="connsiteY43" fmla="*/ 946199 h 1239478"/>
                <a:gd name="connsiteX44" fmla="*/ 164527 w 1093427"/>
                <a:gd name="connsiteY44" fmla="*/ 864152 h 1239478"/>
                <a:gd name="connsiteX45" fmla="*/ 796541 w 1093427"/>
                <a:gd name="connsiteY45" fmla="*/ 825924 h 1239478"/>
                <a:gd name="connsiteX46" fmla="*/ 928611 w 1093427"/>
                <a:gd name="connsiteY46" fmla="*/ 864076 h 1239478"/>
                <a:gd name="connsiteX47" fmla="*/ 1047725 w 1093427"/>
                <a:gd name="connsiteY47" fmla="*/ 946139 h 1239478"/>
                <a:gd name="connsiteX48" fmla="*/ 1093427 w 1093427"/>
                <a:gd name="connsiteY48" fmla="*/ 1083271 h 1239478"/>
                <a:gd name="connsiteX49" fmla="*/ 1093427 w 1093427"/>
                <a:gd name="connsiteY49" fmla="*/ 1215363 h 1239478"/>
                <a:gd name="connsiteX50" fmla="*/ 1069317 w 1093427"/>
                <a:gd name="connsiteY50" fmla="*/ 1239478 h 1239478"/>
                <a:gd name="connsiteX51" fmla="*/ 311448 w 1093427"/>
                <a:gd name="connsiteY51" fmla="*/ 1239478 h 1239478"/>
                <a:gd name="connsiteX52" fmla="*/ 287337 w 1093427"/>
                <a:gd name="connsiteY52" fmla="*/ 1215363 h 1239478"/>
                <a:gd name="connsiteX53" fmla="*/ 311448 w 1093427"/>
                <a:gd name="connsiteY53" fmla="*/ 1191248 h 1239478"/>
                <a:gd name="connsiteX54" fmla="*/ 1045206 w 1093427"/>
                <a:gd name="connsiteY54" fmla="*/ 1191248 h 1239478"/>
                <a:gd name="connsiteX55" fmla="*/ 1045206 w 1093427"/>
                <a:gd name="connsiteY55" fmla="*/ 1083271 h 1239478"/>
                <a:gd name="connsiteX56" fmla="*/ 915296 w 1093427"/>
                <a:gd name="connsiteY56" fmla="*/ 910866 h 1239478"/>
                <a:gd name="connsiteX57" fmla="*/ 782866 w 1093427"/>
                <a:gd name="connsiteY57" fmla="*/ 872354 h 1239478"/>
                <a:gd name="connsiteX58" fmla="*/ 766673 w 1093427"/>
                <a:gd name="connsiteY58" fmla="*/ 842481 h 1239478"/>
                <a:gd name="connsiteX59" fmla="*/ 796541 w 1093427"/>
                <a:gd name="connsiteY59" fmla="*/ 825924 h 1239478"/>
                <a:gd name="connsiteX60" fmla="*/ 546100 w 1093427"/>
                <a:gd name="connsiteY60" fmla="*/ 445197 h 1239478"/>
                <a:gd name="connsiteX61" fmla="*/ 521517 w 1093427"/>
                <a:gd name="connsiteY61" fmla="*/ 469719 h 1239478"/>
                <a:gd name="connsiteX62" fmla="*/ 546100 w 1093427"/>
                <a:gd name="connsiteY62" fmla="*/ 493881 h 1239478"/>
                <a:gd name="connsiteX63" fmla="*/ 570321 w 1093427"/>
                <a:gd name="connsiteY63" fmla="*/ 469719 h 1239478"/>
                <a:gd name="connsiteX64" fmla="*/ 546100 w 1093427"/>
                <a:gd name="connsiteY64" fmla="*/ 445197 h 1239478"/>
                <a:gd name="connsiteX65" fmla="*/ 546100 w 1093427"/>
                <a:gd name="connsiteY65" fmla="*/ 396875 h 1239478"/>
                <a:gd name="connsiteX66" fmla="*/ 618763 w 1093427"/>
                <a:gd name="connsiteY66" fmla="*/ 469719 h 1239478"/>
                <a:gd name="connsiteX67" fmla="*/ 546100 w 1093427"/>
                <a:gd name="connsiteY67" fmla="*/ 542564 h 1239478"/>
                <a:gd name="connsiteX68" fmla="*/ 473075 w 1093427"/>
                <a:gd name="connsiteY68" fmla="*/ 469719 h 1239478"/>
                <a:gd name="connsiteX69" fmla="*/ 546100 w 1093427"/>
                <a:gd name="connsiteY69" fmla="*/ 396875 h 1239478"/>
                <a:gd name="connsiteX70" fmla="*/ 548910 w 1093427"/>
                <a:gd name="connsiteY70" fmla="*/ 179253 h 1239478"/>
                <a:gd name="connsiteX71" fmla="*/ 410854 w 1093427"/>
                <a:gd name="connsiteY71" fmla="*/ 214896 h 1239478"/>
                <a:gd name="connsiteX72" fmla="*/ 324344 w 1093427"/>
                <a:gd name="connsiteY72" fmla="*/ 302744 h 1239478"/>
                <a:gd name="connsiteX73" fmla="*/ 364715 w 1093427"/>
                <a:gd name="connsiteY73" fmla="*/ 618132 h 1239478"/>
                <a:gd name="connsiteX74" fmla="*/ 435005 w 1093427"/>
                <a:gd name="connsiteY74" fmla="*/ 792387 h 1239478"/>
                <a:gd name="connsiteX75" fmla="*/ 438970 w 1093427"/>
                <a:gd name="connsiteY75" fmla="*/ 796347 h 1239478"/>
                <a:gd name="connsiteX76" fmla="*/ 524039 w 1093427"/>
                <a:gd name="connsiteY76" fmla="*/ 796347 h 1239478"/>
                <a:gd name="connsiteX77" fmla="*/ 524039 w 1093427"/>
                <a:gd name="connsiteY77" fmla="*/ 619572 h 1239478"/>
                <a:gd name="connsiteX78" fmla="*/ 548190 w 1093427"/>
                <a:gd name="connsiteY78" fmla="*/ 595450 h 1239478"/>
                <a:gd name="connsiteX79" fmla="*/ 572340 w 1093427"/>
                <a:gd name="connsiteY79" fmla="*/ 619572 h 1239478"/>
                <a:gd name="connsiteX80" fmla="*/ 572340 w 1093427"/>
                <a:gd name="connsiteY80" fmla="*/ 796347 h 1239478"/>
                <a:gd name="connsiteX81" fmla="*/ 658130 w 1093427"/>
                <a:gd name="connsiteY81" fmla="*/ 796347 h 1239478"/>
                <a:gd name="connsiteX82" fmla="*/ 662095 w 1093427"/>
                <a:gd name="connsiteY82" fmla="*/ 792387 h 1239478"/>
                <a:gd name="connsiteX83" fmla="*/ 732745 w 1093427"/>
                <a:gd name="connsiteY83" fmla="*/ 617771 h 1239478"/>
                <a:gd name="connsiteX84" fmla="*/ 807000 w 1093427"/>
                <a:gd name="connsiteY84" fmla="*/ 437036 h 1239478"/>
                <a:gd name="connsiteX85" fmla="*/ 681920 w 1093427"/>
                <a:gd name="connsiteY85" fmla="*/ 216337 h 1239478"/>
                <a:gd name="connsiteX86" fmla="*/ 548910 w 1093427"/>
                <a:gd name="connsiteY86" fmla="*/ 179253 h 1239478"/>
                <a:gd name="connsiteX87" fmla="*/ 552019 w 1093427"/>
                <a:gd name="connsiteY87" fmla="*/ 130649 h 1239478"/>
                <a:gd name="connsiteX88" fmla="*/ 707152 w 1093427"/>
                <a:gd name="connsiteY88" fmla="*/ 174933 h 1239478"/>
                <a:gd name="connsiteX89" fmla="*/ 814569 w 1093427"/>
                <a:gd name="connsiteY89" fmla="*/ 284382 h 1239478"/>
                <a:gd name="connsiteX90" fmla="*/ 855301 w 1093427"/>
                <a:gd name="connsiteY90" fmla="*/ 437036 h 1239478"/>
                <a:gd name="connsiteX91" fmla="*/ 767349 w 1093427"/>
                <a:gd name="connsiteY91" fmla="*/ 651974 h 1239478"/>
                <a:gd name="connsiteX92" fmla="*/ 710397 w 1093427"/>
                <a:gd name="connsiteY92" fmla="*/ 792387 h 1239478"/>
                <a:gd name="connsiteX93" fmla="*/ 686606 w 1093427"/>
                <a:gd name="connsiteY93" fmla="*/ 836311 h 1239478"/>
                <a:gd name="connsiteX94" fmla="*/ 686606 w 1093427"/>
                <a:gd name="connsiteY94" fmla="*/ 917678 h 1239478"/>
                <a:gd name="connsiteX95" fmla="*/ 604421 w 1093427"/>
                <a:gd name="connsiteY95" fmla="*/ 999765 h 1239478"/>
                <a:gd name="connsiteX96" fmla="*/ 497725 w 1093427"/>
                <a:gd name="connsiteY96" fmla="*/ 999765 h 1239478"/>
                <a:gd name="connsiteX97" fmla="*/ 415180 w 1093427"/>
                <a:gd name="connsiteY97" fmla="*/ 917678 h 1239478"/>
                <a:gd name="connsiteX98" fmla="*/ 415180 w 1093427"/>
                <a:gd name="connsiteY98" fmla="*/ 838831 h 1239478"/>
                <a:gd name="connsiteX99" fmla="*/ 386703 w 1093427"/>
                <a:gd name="connsiteY99" fmla="*/ 792387 h 1239478"/>
                <a:gd name="connsiteX100" fmla="*/ 329751 w 1093427"/>
                <a:gd name="connsiteY100" fmla="*/ 651974 h 1239478"/>
                <a:gd name="connsiteX101" fmla="*/ 245764 w 1093427"/>
                <a:gd name="connsiteY101" fmla="*/ 485640 h 1239478"/>
                <a:gd name="connsiteX102" fmla="*/ 281089 w 1093427"/>
                <a:gd name="connsiteY102" fmla="*/ 280422 h 1239478"/>
                <a:gd name="connsiteX103" fmla="*/ 388506 w 1093427"/>
                <a:gd name="connsiteY103" fmla="*/ 171693 h 1239478"/>
                <a:gd name="connsiteX104" fmla="*/ 552019 w 1093427"/>
                <a:gd name="connsiteY104" fmla="*/ 130649 h 1239478"/>
                <a:gd name="connsiteX105" fmla="*/ 755759 w 1093427"/>
                <a:gd name="connsiteY105" fmla="*/ 35763 h 1239478"/>
                <a:gd name="connsiteX106" fmla="*/ 772993 w 1093427"/>
                <a:gd name="connsiteY106" fmla="*/ 43037 h 1239478"/>
                <a:gd name="connsiteX107" fmla="*/ 772993 w 1093427"/>
                <a:gd name="connsiteY107" fmla="*/ 77162 h 1239478"/>
                <a:gd name="connsiteX108" fmla="*/ 725844 w 1093427"/>
                <a:gd name="connsiteY108" fmla="*/ 124219 h 1239478"/>
                <a:gd name="connsiteX109" fmla="*/ 709057 w 1093427"/>
                <a:gd name="connsiteY109" fmla="*/ 131404 h 1239478"/>
                <a:gd name="connsiteX110" fmla="*/ 691912 w 1093427"/>
                <a:gd name="connsiteY110" fmla="*/ 124219 h 1239478"/>
                <a:gd name="connsiteX111" fmla="*/ 691912 w 1093427"/>
                <a:gd name="connsiteY111" fmla="*/ 90094 h 1239478"/>
                <a:gd name="connsiteX112" fmla="*/ 739060 w 1093427"/>
                <a:gd name="connsiteY112" fmla="*/ 43037 h 1239478"/>
                <a:gd name="connsiteX113" fmla="*/ 755759 w 1093427"/>
                <a:gd name="connsiteY113" fmla="*/ 35763 h 1239478"/>
                <a:gd name="connsiteX114" fmla="*/ 337725 w 1093427"/>
                <a:gd name="connsiteY114" fmla="*/ 35754 h 1239478"/>
                <a:gd name="connsiteX115" fmla="*/ 354899 w 1093427"/>
                <a:gd name="connsiteY115" fmla="*/ 43001 h 1239478"/>
                <a:gd name="connsiteX116" fmla="*/ 402626 w 1093427"/>
                <a:gd name="connsiteY116" fmla="*/ 90245 h 1239478"/>
                <a:gd name="connsiteX117" fmla="*/ 402626 w 1093427"/>
                <a:gd name="connsiteY117" fmla="*/ 124247 h 1239478"/>
                <a:gd name="connsiteX118" fmla="*/ 385632 w 1093427"/>
                <a:gd name="connsiteY118" fmla="*/ 131405 h 1239478"/>
                <a:gd name="connsiteX119" fmla="*/ 368277 w 1093427"/>
                <a:gd name="connsiteY119" fmla="*/ 124247 h 1239478"/>
                <a:gd name="connsiteX120" fmla="*/ 320551 w 1093427"/>
                <a:gd name="connsiteY120" fmla="*/ 76645 h 1239478"/>
                <a:gd name="connsiteX121" fmla="*/ 320551 w 1093427"/>
                <a:gd name="connsiteY121" fmla="*/ 43001 h 1239478"/>
                <a:gd name="connsiteX122" fmla="*/ 337725 w 1093427"/>
                <a:gd name="connsiteY122" fmla="*/ 35754 h 1239478"/>
                <a:gd name="connsiteX123" fmla="*/ 548481 w 1093427"/>
                <a:gd name="connsiteY123" fmla="*/ 0 h 1239478"/>
                <a:gd name="connsiteX124" fmla="*/ 572725 w 1093427"/>
                <a:gd name="connsiteY124" fmla="*/ 24067 h 1239478"/>
                <a:gd name="connsiteX125" fmla="*/ 572725 w 1093427"/>
                <a:gd name="connsiteY125" fmla="*/ 73998 h 1239478"/>
                <a:gd name="connsiteX126" fmla="*/ 548481 w 1093427"/>
                <a:gd name="connsiteY126" fmla="*/ 98066 h 1239478"/>
                <a:gd name="connsiteX127" fmla="*/ 523875 w 1093427"/>
                <a:gd name="connsiteY127" fmla="*/ 73998 h 1239478"/>
                <a:gd name="connsiteX128" fmla="*/ 523875 w 1093427"/>
                <a:gd name="connsiteY128" fmla="*/ 24067 h 1239478"/>
                <a:gd name="connsiteX129" fmla="*/ 548481 w 1093427"/>
                <a:gd name="connsiteY129" fmla="*/ 0 h 1239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1093427" h="1239478">
                  <a:moveTo>
                    <a:pt x="216332" y="1190625"/>
                  </a:moveTo>
                  <a:cubicBezTo>
                    <a:pt x="222845" y="1190625"/>
                    <a:pt x="228997" y="1193542"/>
                    <a:pt x="233701" y="1197916"/>
                  </a:cubicBezTo>
                  <a:cubicBezTo>
                    <a:pt x="238043" y="1202291"/>
                    <a:pt x="240938" y="1208852"/>
                    <a:pt x="240938" y="1215049"/>
                  </a:cubicBezTo>
                  <a:cubicBezTo>
                    <a:pt x="240938" y="1221611"/>
                    <a:pt x="238043" y="1227808"/>
                    <a:pt x="233701" y="1232547"/>
                  </a:cubicBezTo>
                  <a:cubicBezTo>
                    <a:pt x="228997" y="1236922"/>
                    <a:pt x="222845" y="1239474"/>
                    <a:pt x="216332" y="1239474"/>
                  </a:cubicBezTo>
                  <a:cubicBezTo>
                    <a:pt x="209818" y="1239474"/>
                    <a:pt x="203666" y="1236922"/>
                    <a:pt x="199324" y="1232547"/>
                  </a:cubicBezTo>
                  <a:cubicBezTo>
                    <a:pt x="194620" y="1227808"/>
                    <a:pt x="192087" y="1221611"/>
                    <a:pt x="192087" y="1215049"/>
                  </a:cubicBezTo>
                  <a:cubicBezTo>
                    <a:pt x="192087" y="1208852"/>
                    <a:pt x="194620" y="1202291"/>
                    <a:pt x="199324" y="1197916"/>
                  </a:cubicBezTo>
                  <a:cubicBezTo>
                    <a:pt x="203666" y="1193542"/>
                    <a:pt x="209818" y="1190625"/>
                    <a:pt x="216332" y="1190625"/>
                  </a:cubicBezTo>
                  <a:close/>
                  <a:moveTo>
                    <a:pt x="927894" y="1060450"/>
                  </a:moveTo>
                  <a:cubicBezTo>
                    <a:pt x="934045" y="1060450"/>
                    <a:pt x="940559" y="1063002"/>
                    <a:pt x="944901" y="1067741"/>
                  </a:cubicBezTo>
                  <a:cubicBezTo>
                    <a:pt x="949605" y="1072116"/>
                    <a:pt x="952138" y="1078677"/>
                    <a:pt x="952138" y="1084874"/>
                  </a:cubicBezTo>
                  <a:cubicBezTo>
                    <a:pt x="952138" y="1091436"/>
                    <a:pt x="949605" y="1097633"/>
                    <a:pt x="944901" y="1102372"/>
                  </a:cubicBezTo>
                  <a:cubicBezTo>
                    <a:pt x="940559" y="1106747"/>
                    <a:pt x="934045" y="1109299"/>
                    <a:pt x="927894" y="1109299"/>
                  </a:cubicBezTo>
                  <a:cubicBezTo>
                    <a:pt x="921380" y="1109299"/>
                    <a:pt x="915229" y="1106747"/>
                    <a:pt x="910524" y="1102372"/>
                  </a:cubicBezTo>
                  <a:cubicBezTo>
                    <a:pt x="906182" y="1097633"/>
                    <a:pt x="903287" y="1091436"/>
                    <a:pt x="903287" y="1084874"/>
                  </a:cubicBezTo>
                  <a:cubicBezTo>
                    <a:pt x="903287" y="1078677"/>
                    <a:pt x="906182" y="1072116"/>
                    <a:pt x="910524" y="1067741"/>
                  </a:cubicBezTo>
                  <a:cubicBezTo>
                    <a:pt x="915229" y="1063002"/>
                    <a:pt x="921380" y="1060450"/>
                    <a:pt x="927894" y="1060450"/>
                  </a:cubicBezTo>
                  <a:close/>
                  <a:moveTo>
                    <a:pt x="753142" y="1060450"/>
                  </a:moveTo>
                  <a:lnTo>
                    <a:pt x="835944" y="1060450"/>
                  </a:lnTo>
                  <a:cubicBezTo>
                    <a:pt x="849265" y="1060450"/>
                    <a:pt x="860065" y="1071386"/>
                    <a:pt x="860065" y="1084874"/>
                  </a:cubicBezTo>
                  <a:cubicBezTo>
                    <a:pt x="860065" y="1098362"/>
                    <a:pt x="849265" y="1109299"/>
                    <a:pt x="835944" y="1109299"/>
                  </a:cubicBezTo>
                  <a:lnTo>
                    <a:pt x="753142" y="1109299"/>
                  </a:lnTo>
                  <a:cubicBezTo>
                    <a:pt x="739462" y="1109299"/>
                    <a:pt x="728662" y="1098362"/>
                    <a:pt x="728662" y="1084874"/>
                  </a:cubicBezTo>
                  <a:cubicBezTo>
                    <a:pt x="728662" y="1071386"/>
                    <a:pt x="739462" y="1060450"/>
                    <a:pt x="753142" y="1060450"/>
                  </a:cubicBezTo>
                  <a:close/>
                  <a:moveTo>
                    <a:pt x="463842" y="844951"/>
                  </a:moveTo>
                  <a:lnTo>
                    <a:pt x="463842" y="917678"/>
                  </a:lnTo>
                  <a:cubicBezTo>
                    <a:pt x="463842" y="936039"/>
                    <a:pt x="478981" y="951161"/>
                    <a:pt x="497725" y="951161"/>
                  </a:cubicBezTo>
                  <a:lnTo>
                    <a:pt x="604421" y="951161"/>
                  </a:lnTo>
                  <a:cubicBezTo>
                    <a:pt x="623165" y="951161"/>
                    <a:pt x="638305" y="936039"/>
                    <a:pt x="638305" y="917678"/>
                  </a:cubicBezTo>
                  <a:lnTo>
                    <a:pt x="638305" y="844951"/>
                  </a:lnTo>
                  <a:close/>
                  <a:moveTo>
                    <a:pt x="280557" y="831046"/>
                  </a:moveTo>
                  <a:cubicBezTo>
                    <a:pt x="293130" y="827088"/>
                    <a:pt x="306781" y="834645"/>
                    <a:pt x="310373" y="847239"/>
                  </a:cubicBezTo>
                  <a:cubicBezTo>
                    <a:pt x="313966" y="860194"/>
                    <a:pt x="306781" y="873509"/>
                    <a:pt x="293849" y="877467"/>
                  </a:cubicBezTo>
                  <a:lnTo>
                    <a:pt x="178177" y="910933"/>
                  </a:lnTo>
                  <a:cubicBezTo>
                    <a:pt x="101662" y="932884"/>
                    <a:pt x="48496" y="1003775"/>
                    <a:pt x="48496" y="1083303"/>
                  </a:cubicBezTo>
                  <a:lnTo>
                    <a:pt x="48496" y="1191258"/>
                  </a:lnTo>
                  <a:lnTo>
                    <a:pt x="116031" y="1191258"/>
                  </a:lnTo>
                  <a:cubicBezTo>
                    <a:pt x="129322" y="1191258"/>
                    <a:pt x="140099" y="1202054"/>
                    <a:pt x="140099" y="1215368"/>
                  </a:cubicBezTo>
                  <a:cubicBezTo>
                    <a:pt x="140099" y="1228683"/>
                    <a:pt x="129322" y="1239478"/>
                    <a:pt x="116031" y="1239478"/>
                  </a:cubicBezTo>
                  <a:lnTo>
                    <a:pt x="24068" y="1239478"/>
                  </a:lnTo>
                  <a:cubicBezTo>
                    <a:pt x="10777" y="1239478"/>
                    <a:pt x="0" y="1228683"/>
                    <a:pt x="0" y="1215368"/>
                  </a:cubicBezTo>
                  <a:lnTo>
                    <a:pt x="0" y="1083303"/>
                  </a:lnTo>
                  <a:cubicBezTo>
                    <a:pt x="0" y="1033643"/>
                    <a:pt x="15806" y="986142"/>
                    <a:pt x="45981" y="946199"/>
                  </a:cubicBezTo>
                  <a:cubicBezTo>
                    <a:pt x="75438" y="906255"/>
                    <a:pt x="116749" y="878187"/>
                    <a:pt x="164527" y="864152"/>
                  </a:cubicBezTo>
                  <a:close/>
                  <a:moveTo>
                    <a:pt x="796541" y="825924"/>
                  </a:moveTo>
                  <a:lnTo>
                    <a:pt x="928611" y="864076"/>
                  </a:lnTo>
                  <a:cubicBezTo>
                    <a:pt x="976472" y="878113"/>
                    <a:pt x="1017856" y="906187"/>
                    <a:pt x="1047725" y="946139"/>
                  </a:cubicBezTo>
                  <a:cubicBezTo>
                    <a:pt x="1077593" y="986091"/>
                    <a:pt x="1093427" y="1033601"/>
                    <a:pt x="1093427" y="1083271"/>
                  </a:cubicBezTo>
                  <a:lnTo>
                    <a:pt x="1093427" y="1215363"/>
                  </a:lnTo>
                  <a:cubicBezTo>
                    <a:pt x="1093427" y="1228681"/>
                    <a:pt x="1082631" y="1239478"/>
                    <a:pt x="1069317" y="1239478"/>
                  </a:cubicBezTo>
                  <a:lnTo>
                    <a:pt x="311448" y="1239478"/>
                  </a:lnTo>
                  <a:cubicBezTo>
                    <a:pt x="298133" y="1239478"/>
                    <a:pt x="287337" y="1228681"/>
                    <a:pt x="287337" y="1215363"/>
                  </a:cubicBezTo>
                  <a:cubicBezTo>
                    <a:pt x="287337" y="1202046"/>
                    <a:pt x="298133" y="1191248"/>
                    <a:pt x="311448" y="1191248"/>
                  </a:cubicBezTo>
                  <a:lnTo>
                    <a:pt x="1045206" y="1191248"/>
                  </a:lnTo>
                  <a:lnTo>
                    <a:pt x="1045206" y="1083271"/>
                  </a:lnTo>
                  <a:cubicBezTo>
                    <a:pt x="1045206" y="1003727"/>
                    <a:pt x="991586" y="932822"/>
                    <a:pt x="915296" y="910866"/>
                  </a:cubicBezTo>
                  <a:lnTo>
                    <a:pt x="782866" y="872354"/>
                  </a:lnTo>
                  <a:cubicBezTo>
                    <a:pt x="770271" y="868755"/>
                    <a:pt x="762714" y="855438"/>
                    <a:pt x="766673" y="842481"/>
                  </a:cubicBezTo>
                  <a:cubicBezTo>
                    <a:pt x="770271" y="829883"/>
                    <a:pt x="783586" y="822325"/>
                    <a:pt x="796541" y="825924"/>
                  </a:cubicBezTo>
                  <a:close/>
                  <a:moveTo>
                    <a:pt x="546100" y="445197"/>
                  </a:moveTo>
                  <a:cubicBezTo>
                    <a:pt x="532362" y="445197"/>
                    <a:pt x="521517" y="456016"/>
                    <a:pt x="521517" y="469719"/>
                  </a:cubicBezTo>
                  <a:cubicBezTo>
                    <a:pt x="521517" y="483062"/>
                    <a:pt x="532362" y="493881"/>
                    <a:pt x="546100" y="493881"/>
                  </a:cubicBezTo>
                  <a:cubicBezTo>
                    <a:pt x="559114" y="493881"/>
                    <a:pt x="570321" y="483062"/>
                    <a:pt x="570321" y="469719"/>
                  </a:cubicBezTo>
                  <a:cubicBezTo>
                    <a:pt x="570321" y="456016"/>
                    <a:pt x="559114" y="445197"/>
                    <a:pt x="546100" y="445197"/>
                  </a:cubicBezTo>
                  <a:close/>
                  <a:moveTo>
                    <a:pt x="546100" y="396875"/>
                  </a:moveTo>
                  <a:cubicBezTo>
                    <a:pt x="586227" y="396875"/>
                    <a:pt x="618763" y="429691"/>
                    <a:pt x="618763" y="469719"/>
                  </a:cubicBezTo>
                  <a:cubicBezTo>
                    <a:pt x="618763" y="509748"/>
                    <a:pt x="586227" y="542564"/>
                    <a:pt x="546100" y="542564"/>
                  </a:cubicBezTo>
                  <a:cubicBezTo>
                    <a:pt x="505972" y="542564"/>
                    <a:pt x="473075" y="509748"/>
                    <a:pt x="473075" y="469719"/>
                  </a:cubicBezTo>
                  <a:cubicBezTo>
                    <a:pt x="473075" y="429691"/>
                    <a:pt x="505972" y="396875"/>
                    <a:pt x="546100" y="396875"/>
                  </a:cubicBezTo>
                  <a:close/>
                  <a:moveTo>
                    <a:pt x="548910" y="179253"/>
                  </a:moveTo>
                  <a:cubicBezTo>
                    <a:pt x="503132" y="179253"/>
                    <a:pt x="456272" y="191134"/>
                    <a:pt x="410854" y="214896"/>
                  </a:cubicBezTo>
                  <a:cubicBezTo>
                    <a:pt x="374087" y="234338"/>
                    <a:pt x="343809" y="264581"/>
                    <a:pt x="324344" y="302744"/>
                  </a:cubicBezTo>
                  <a:cubicBezTo>
                    <a:pt x="255857" y="435956"/>
                    <a:pt x="300193" y="552966"/>
                    <a:pt x="364715" y="618132"/>
                  </a:cubicBezTo>
                  <a:cubicBezTo>
                    <a:pt x="410133" y="664216"/>
                    <a:pt x="435005" y="726141"/>
                    <a:pt x="435005" y="792387"/>
                  </a:cubicBezTo>
                  <a:cubicBezTo>
                    <a:pt x="435005" y="794547"/>
                    <a:pt x="436807" y="796347"/>
                    <a:pt x="438970" y="796347"/>
                  </a:cubicBezTo>
                  <a:lnTo>
                    <a:pt x="524039" y="796347"/>
                  </a:lnTo>
                  <a:lnTo>
                    <a:pt x="524039" y="619572"/>
                  </a:lnTo>
                  <a:cubicBezTo>
                    <a:pt x="524039" y="606250"/>
                    <a:pt x="534853" y="595450"/>
                    <a:pt x="548190" y="595450"/>
                  </a:cubicBezTo>
                  <a:cubicBezTo>
                    <a:pt x="561887" y="595450"/>
                    <a:pt x="572340" y="606250"/>
                    <a:pt x="572340" y="619572"/>
                  </a:cubicBezTo>
                  <a:lnTo>
                    <a:pt x="572340" y="796347"/>
                  </a:lnTo>
                  <a:lnTo>
                    <a:pt x="658130" y="796347"/>
                  </a:lnTo>
                  <a:cubicBezTo>
                    <a:pt x="660293" y="796347"/>
                    <a:pt x="662095" y="794547"/>
                    <a:pt x="662095" y="792387"/>
                  </a:cubicBezTo>
                  <a:cubicBezTo>
                    <a:pt x="662095" y="726141"/>
                    <a:pt x="686967" y="664216"/>
                    <a:pt x="732745" y="617771"/>
                  </a:cubicBezTo>
                  <a:cubicBezTo>
                    <a:pt x="780326" y="569527"/>
                    <a:pt x="807000" y="505082"/>
                    <a:pt x="807000" y="437036"/>
                  </a:cubicBezTo>
                  <a:cubicBezTo>
                    <a:pt x="807000" y="345948"/>
                    <a:pt x="760140" y="263501"/>
                    <a:pt x="681920" y="216337"/>
                  </a:cubicBezTo>
                  <a:cubicBezTo>
                    <a:pt x="641188" y="191494"/>
                    <a:pt x="595770" y="179253"/>
                    <a:pt x="548910" y="179253"/>
                  </a:cubicBezTo>
                  <a:close/>
                  <a:moveTo>
                    <a:pt x="552019" y="130649"/>
                  </a:moveTo>
                  <a:cubicBezTo>
                    <a:pt x="606404" y="131189"/>
                    <a:pt x="659391" y="145950"/>
                    <a:pt x="707152" y="174933"/>
                  </a:cubicBezTo>
                  <a:cubicBezTo>
                    <a:pt x="751489" y="201575"/>
                    <a:pt x="788616" y="239739"/>
                    <a:pt x="814569" y="284382"/>
                  </a:cubicBezTo>
                  <a:cubicBezTo>
                    <a:pt x="841243" y="330826"/>
                    <a:pt x="855301" y="383391"/>
                    <a:pt x="855301" y="437036"/>
                  </a:cubicBezTo>
                  <a:cubicBezTo>
                    <a:pt x="855301" y="518043"/>
                    <a:pt x="823941" y="594009"/>
                    <a:pt x="767349" y="651974"/>
                  </a:cubicBezTo>
                  <a:cubicBezTo>
                    <a:pt x="730582" y="689058"/>
                    <a:pt x="710397" y="739102"/>
                    <a:pt x="710397" y="792387"/>
                  </a:cubicBezTo>
                  <a:cubicBezTo>
                    <a:pt x="710397" y="810748"/>
                    <a:pt x="701025" y="826950"/>
                    <a:pt x="686606" y="836311"/>
                  </a:cubicBezTo>
                  <a:lnTo>
                    <a:pt x="686606" y="917678"/>
                  </a:lnTo>
                  <a:cubicBezTo>
                    <a:pt x="686606" y="963042"/>
                    <a:pt x="649839" y="999765"/>
                    <a:pt x="604421" y="999765"/>
                  </a:cubicBezTo>
                  <a:lnTo>
                    <a:pt x="497725" y="999765"/>
                  </a:lnTo>
                  <a:cubicBezTo>
                    <a:pt x="452307" y="999765"/>
                    <a:pt x="415180" y="963042"/>
                    <a:pt x="415180" y="917678"/>
                  </a:cubicBezTo>
                  <a:lnTo>
                    <a:pt x="415180" y="838831"/>
                  </a:lnTo>
                  <a:cubicBezTo>
                    <a:pt x="398238" y="830550"/>
                    <a:pt x="386703" y="812908"/>
                    <a:pt x="386703" y="792387"/>
                  </a:cubicBezTo>
                  <a:cubicBezTo>
                    <a:pt x="386703" y="739102"/>
                    <a:pt x="366518" y="689058"/>
                    <a:pt x="329751" y="651974"/>
                  </a:cubicBezTo>
                  <a:cubicBezTo>
                    <a:pt x="284693" y="606250"/>
                    <a:pt x="255857" y="548645"/>
                    <a:pt x="245764" y="485640"/>
                  </a:cubicBezTo>
                  <a:cubicBezTo>
                    <a:pt x="234950" y="417954"/>
                    <a:pt x="247206" y="347028"/>
                    <a:pt x="281089" y="280422"/>
                  </a:cubicBezTo>
                  <a:cubicBezTo>
                    <a:pt x="305240" y="233618"/>
                    <a:pt x="342367" y="196175"/>
                    <a:pt x="388506" y="171693"/>
                  </a:cubicBezTo>
                  <a:cubicBezTo>
                    <a:pt x="441854" y="143790"/>
                    <a:pt x="497635" y="130109"/>
                    <a:pt x="552019" y="130649"/>
                  </a:cubicBezTo>
                  <a:close/>
                  <a:moveTo>
                    <a:pt x="755759" y="35763"/>
                  </a:moveTo>
                  <a:cubicBezTo>
                    <a:pt x="761920" y="35763"/>
                    <a:pt x="768171" y="38187"/>
                    <a:pt x="772993" y="43037"/>
                  </a:cubicBezTo>
                  <a:cubicBezTo>
                    <a:pt x="782280" y="52376"/>
                    <a:pt x="782280" y="67463"/>
                    <a:pt x="772993" y="77162"/>
                  </a:cubicBezTo>
                  <a:lnTo>
                    <a:pt x="725844" y="124219"/>
                  </a:lnTo>
                  <a:cubicBezTo>
                    <a:pt x="721201" y="128889"/>
                    <a:pt x="715129" y="131404"/>
                    <a:pt x="709057" y="131404"/>
                  </a:cubicBezTo>
                  <a:cubicBezTo>
                    <a:pt x="702984" y="131404"/>
                    <a:pt x="696555" y="128889"/>
                    <a:pt x="691912" y="124219"/>
                  </a:cubicBezTo>
                  <a:cubicBezTo>
                    <a:pt x="682625" y="114880"/>
                    <a:pt x="682625" y="99433"/>
                    <a:pt x="691912" y="90094"/>
                  </a:cubicBezTo>
                  <a:lnTo>
                    <a:pt x="739060" y="43037"/>
                  </a:lnTo>
                  <a:cubicBezTo>
                    <a:pt x="743525" y="38187"/>
                    <a:pt x="749597" y="35763"/>
                    <a:pt x="755759" y="35763"/>
                  </a:cubicBezTo>
                  <a:close/>
                  <a:moveTo>
                    <a:pt x="337725" y="35754"/>
                  </a:moveTo>
                  <a:cubicBezTo>
                    <a:pt x="343962" y="35754"/>
                    <a:pt x="350199" y="38170"/>
                    <a:pt x="354899" y="43001"/>
                  </a:cubicBezTo>
                  <a:lnTo>
                    <a:pt x="402626" y="90245"/>
                  </a:lnTo>
                  <a:cubicBezTo>
                    <a:pt x="412388" y="99551"/>
                    <a:pt x="412388" y="114941"/>
                    <a:pt x="402626" y="124247"/>
                  </a:cubicBezTo>
                  <a:cubicBezTo>
                    <a:pt x="397926" y="128899"/>
                    <a:pt x="391779" y="131405"/>
                    <a:pt x="385632" y="131405"/>
                  </a:cubicBezTo>
                  <a:cubicBezTo>
                    <a:pt x="379486" y="131405"/>
                    <a:pt x="373339" y="128899"/>
                    <a:pt x="368277" y="124247"/>
                  </a:cubicBezTo>
                  <a:lnTo>
                    <a:pt x="320551" y="76645"/>
                  </a:lnTo>
                  <a:cubicBezTo>
                    <a:pt x="311150" y="67339"/>
                    <a:pt x="311150" y="51949"/>
                    <a:pt x="320551" y="43001"/>
                  </a:cubicBezTo>
                  <a:cubicBezTo>
                    <a:pt x="325251" y="38170"/>
                    <a:pt x="331488" y="35754"/>
                    <a:pt x="337725" y="35754"/>
                  </a:cubicBezTo>
                  <a:close/>
                  <a:moveTo>
                    <a:pt x="548481" y="0"/>
                  </a:moveTo>
                  <a:cubicBezTo>
                    <a:pt x="561869" y="0"/>
                    <a:pt x="572725" y="10417"/>
                    <a:pt x="572725" y="24067"/>
                  </a:cubicBezTo>
                  <a:lnTo>
                    <a:pt x="572725" y="73998"/>
                  </a:lnTo>
                  <a:cubicBezTo>
                    <a:pt x="572725" y="87289"/>
                    <a:pt x="561869" y="98066"/>
                    <a:pt x="548481" y="98066"/>
                  </a:cubicBezTo>
                  <a:cubicBezTo>
                    <a:pt x="535092" y="98066"/>
                    <a:pt x="523875" y="87289"/>
                    <a:pt x="523875" y="73998"/>
                  </a:cubicBezTo>
                  <a:lnTo>
                    <a:pt x="523875" y="24067"/>
                  </a:lnTo>
                  <a:cubicBezTo>
                    <a:pt x="523875" y="10417"/>
                    <a:pt x="535092" y="0"/>
                    <a:pt x="548481" y="0"/>
                  </a:cubicBezTo>
                  <a:close/>
                </a:path>
              </a:pathLst>
            </a:custGeom>
            <a:solidFill>
              <a:srgbClr val="15466D"/>
            </a:solidFill>
            <a:ln>
              <a:noFill/>
            </a:ln>
            <a:effectLst/>
          </p:spPr>
          <p:txBody>
            <a:bodyPr wrap="square"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50" name="TextBox 49">
              <a:extLst>
                <a:ext uri="{FF2B5EF4-FFF2-40B4-BE49-F238E27FC236}">
                  <a16:creationId xmlns:a16="http://schemas.microsoft.com/office/drawing/2014/main" id="{7B2A4F08-B3A1-733F-B2AB-B854381ABEAB}"/>
                </a:ext>
              </a:extLst>
            </p:cNvPr>
            <p:cNvSpPr txBox="1"/>
            <p:nvPr/>
          </p:nvSpPr>
          <p:spPr>
            <a:xfrm>
              <a:off x="1189280" y="5974677"/>
              <a:ext cx="1367682" cy="338554"/>
            </a:xfrm>
            <a:prstGeom prst="rect">
              <a:avLst/>
            </a:prstGeom>
            <a:noFill/>
          </p:spPr>
          <p:txBody>
            <a:bodyPr wrap="none" rtlCol="0" anchor="ctr">
              <a:spAutoFit/>
            </a:bodyPr>
            <a:lstStyle/>
            <a:p>
              <a:pPr algn="ctr"/>
              <a:r>
                <a:rPr lang="en-US" sz="1600" b="1" dirty="0">
                  <a:solidFill>
                    <a:srgbClr val="494949"/>
                  </a:solidFill>
                  <a:latin typeface="Montserrat" pitchFamily="2" charset="77"/>
                  <a:cs typeface="Poppins" pitchFamily="2" charset="77"/>
                </a:rPr>
                <a:t>Awareness</a:t>
              </a:r>
            </a:p>
          </p:txBody>
        </p:sp>
        <p:sp>
          <p:nvSpPr>
            <p:cNvPr id="51" name="TextBox 50">
              <a:extLst>
                <a:ext uri="{FF2B5EF4-FFF2-40B4-BE49-F238E27FC236}">
                  <a16:creationId xmlns:a16="http://schemas.microsoft.com/office/drawing/2014/main" id="{48D21FDA-F063-08BE-E74C-9C0D4BC9F1E0}"/>
                </a:ext>
              </a:extLst>
            </p:cNvPr>
            <p:cNvSpPr txBox="1"/>
            <p:nvPr/>
          </p:nvSpPr>
          <p:spPr>
            <a:xfrm>
              <a:off x="3567392" y="5974678"/>
              <a:ext cx="873957" cy="338554"/>
            </a:xfrm>
            <a:prstGeom prst="rect">
              <a:avLst/>
            </a:prstGeom>
            <a:noFill/>
          </p:spPr>
          <p:txBody>
            <a:bodyPr wrap="none" rtlCol="0" anchor="ctr">
              <a:spAutoFit/>
            </a:bodyPr>
            <a:lstStyle/>
            <a:p>
              <a:pPr algn="ctr"/>
              <a:r>
                <a:rPr lang="en-US" sz="1600" b="1" dirty="0">
                  <a:solidFill>
                    <a:srgbClr val="494949"/>
                  </a:solidFill>
                  <a:latin typeface="Montserrat" pitchFamily="2" charset="77"/>
                  <a:cs typeface="Poppins" pitchFamily="2" charset="77"/>
                </a:rPr>
                <a:t>Desire</a:t>
              </a:r>
            </a:p>
          </p:txBody>
        </p:sp>
        <p:sp>
          <p:nvSpPr>
            <p:cNvPr id="52" name="TextBox 51">
              <a:extLst>
                <a:ext uri="{FF2B5EF4-FFF2-40B4-BE49-F238E27FC236}">
                  <a16:creationId xmlns:a16="http://schemas.microsoft.com/office/drawing/2014/main" id="{5C26FD6F-4C28-E849-D34D-F27813A9AC29}"/>
                </a:ext>
              </a:extLst>
            </p:cNvPr>
            <p:cNvSpPr txBox="1"/>
            <p:nvPr/>
          </p:nvSpPr>
          <p:spPr>
            <a:xfrm>
              <a:off x="5428056" y="5974677"/>
              <a:ext cx="1414170" cy="338554"/>
            </a:xfrm>
            <a:prstGeom prst="rect">
              <a:avLst/>
            </a:prstGeom>
            <a:noFill/>
          </p:spPr>
          <p:txBody>
            <a:bodyPr wrap="none" rtlCol="0" anchor="ctr">
              <a:spAutoFit/>
            </a:bodyPr>
            <a:lstStyle/>
            <a:p>
              <a:pPr algn="ctr"/>
              <a:r>
                <a:rPr lang="en-US" sz="1600" b="1" dirty="0">
                  <a:solidFill>
                    <a:srgbClr val="494949"/>
                  </a:solidFill>
                  <a:latin typeface="Montserrat" pitchFamily="2" charset="77"/>
                  <a:cs typeface="Poppins" pitchFamily="2" charset="77"/>
                </a:rPr>
                <a:t>Knowledge</a:t>
              </a:r>
            </a:p>
          </p:txBody>
        </p:sp>
        <p:sp>
          <p:nvSpPr>
            <p:cNvPr id="53" name="TextBox 52">
              <a:extLst>
                <a:ext uri="{FF2B5EF4-FFF2-40B4-BE49-F238E27FC236}">
                  <a16:creationId xmlns:a16="http://schemas.microsoft.com/office/drawing/2014/main" id="{BE15D74F-3715-056D-4AE7-AB1AB3431D3A}"/>
                </a:ext>
              </a:extLst>
            </p:cNvPr>
            <p:cNvSpPr txBox="1"/>
            <p:nvPr/>
          </p:nvSpPr>
          <p:spPr>
            <a:xfrm>
              <a:off x="7771749" y="5974677"/>
              <a:ext cx="883575" cy="338554"/>
            </a:xfrm>
            <a:prstGeom prst="rect">
              <a:avLst/>
            </a:prstGeom>
            <a:noFill/>
          </p:spPr>
          <p:txBody>
            <a:bodyPr wrap="none" rtlCol="0" anchor="ctr">
              <a:spAutoFit/>
            </a:bodyPr>
            <a:lstStyle/>
            <a:p>
              <a:pPr algn="ctr"/>
              <a:r>
                <a:rPr lang="en-US" sz="1600" b="1" dirty="0">
                  <a:solidFill>
                    <a:srgbClr val="494949"/>
                  </a:solidFill>
                  <a:latin typeface="Montserrat" pitchFamily="2" charset="77"/>
                  <a:cs typeface="Poppins" pitchFamily="2" charset="77"/>
                </a:rPr>
                <a:t>Ability</a:t>
              </a:r>
            </a:p>
          </p:txBody>
        </p:sp>
        <p:sp>
          <p:nvSpPr>
            <p:cNvPr id="54" name="TextBox 53">
              <a:extLst>
                <a:ext uri="{FF2B5EF4-FFF2-40B4-BE49-F238E27FC236}">
                  <a16:creationId xmlns:a16="http://schemas.microsoft.com/office/drawing/2014/main" id="{A5950BAD-AA2D-5154-7428-0D1A385570C3}"/>
                </a:ext>
              </a:extLst>
            </p:cNvPr>
            <p:cNvSpPr txBox="1"/>
            <p:nvPr/>
          </p:nvSpPr>
          <p:spPr>
            <a:xfrm>
              <a:off x="9388594" y="5975057"/>
              <a:ext cx="1798890" cy="338554"/>
            </a:xfrm>
            <a:prstGeom prst="rect">
              <a:avLst/>
            </a:prstGeom>
            <a:noFill/>
          </p:spPr>
          <p:txBody>
            <a:bodyPr wrap="none" rtlCol="0" anchor="ctr">
              <a:spAutoFit/>
            </a:bodyPr>
            <a:lstStyle/>
            <a:p>
              <a:pPr algn="ctr"/>
              <a:r>
                <a:rPr lang="en-US" sz="1600" b="1" dirty="0">
                  <a:solidFill>
                    <a:srgbClr val="494949"/>
                  </a:solidFill>
                  <a:latin typeface="Montserrat" pitchFamily="2" charset="77"/>
                  <a:cs typeface="Poppins" pitchFamily="2" charset="77"/>
                </a:rPr>
                <a:t>Reinforcement</a:t>
              </a:r>
            </a:p>
          </p:txBody>
        </p:sp>
      </p:grpSp>
    </p:spTree>
    <p:extLst>
      <p:ext uri="{BB962C8B-B14F-4D97-AF65-F5344CB8AC3E}">
        <p14:creationId xmlns:p14="http://schemas.microsoft.com/office/powerpoint/2010/main" val="5316660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0ED3C-5427-47BA-99F6-4357C03AE36B}"/>
              </a:ext>
            </a:extLst>
          </p:cNvPr>
          <p:cNvSpPr>
            <a:spLocks noGrp="1"/>
          </p:cNvSpPr>
          <p:nvPr>
            <p:ph type="title"/>
          </p:nvPr>
        </p:nvSpPr>
        <p:spPr>
          <a:xfrm>
            <a:off x="354856" y="545146"/>
            <a:ext cx="5854356" cy="1169399"/>
          </a:xfrm>
        </p:spPr>
        <p:txBody>
          <a:bodyPr/>
          <a:lstStyle/>
          <a:p>
            <a:r>
              <a:rPr lang="en-US" dirty="0"/>
              <a:t>Drivers to define the IT operating model</a:t>
            </a:r>
            <a:endParaRPr lang="en-CA" dirty="0"/>
          </a:p>
        </p:txBody>
      </p:sp>
      <p:sp>
        <p:nvSpPr>
          <p:cNvPr id="14" name="Title 1">
            <a:extLst>
              <a:ext uri="{FF2B5EF4-FFF2-40B4-BE49-F238E27FC236}">
                <a16:creationId xmlns:a16="http://schemas.microsoft.com/office/drawing/2014/main" id="{F2CDF62C-BB12-4F56-92CD-1E89B02F53E1}"/>
              </a:ext>
            </a:extLst>
          </p:cNvPr>
          <p:cNvSpPr txBox="1">
            <a:spLocks/>
          </p:cNvSpPr>
          <p:nvPr/>
        </p:nvSpPr>
        <p:spPr>
          <a:xfrm>
            <a:off x="1218709" y="1993087"/>
            <a:ext cx="4878085" cy="1130041"/>
          </a:xfrm>
          <a:prstGeom prst="rect">
            <a:avLst/>
          </a:prstGeom>
        </p:spPr>
        <p:txBody>
          <a:bodyPr vert="horz" lIns="0" tIns="0" rIns="0" bIns="0" rtlCol="0" anchor="t" anchorCtr="0">
            <a:noAutofit/>
          </a:bodyPr>
          <a:lstStyle>
            <a:lvl1pPr algn="l" defTabSz="914400" rtl="0" eaLnBrk="1" latinLnBrk="0" hangingPunct="1">
              <a:lnSpc>
                <a:spcPts val="2600"/>
              </a:lnSpc>
              <a:spcBef>
                <a:spcPct val="0"/>
              </a:spcBef>
              <a:buNone/>
              <a:defRPr sz="2400" b="0" i="0" kern="1200" baseline="0">
                <a:solidFill>
                  <a:schemeClr val="tx1"/>
                </a:solidFill>
                <a:latin typeface="Montserrat SemiBold" pitchFamily="2" charset="77"/>
                <a:ea typeface="+mj-ea"/>
                <a:cs typeface="Arial" panose="020B0604020202020204" pitchFamily="34" charset="0"/>
              </a:defRPr>
            </a:lvl1pPr>
          </a:lstStyle>
          <a:p>
            <a:pPr defTabSz="914309">
              <a:lnSpc>
                <a:spcPct val="100000"/>
              </a:lnSpc>
            </a:pPr>
            <a:r>
              <a:rPr lang="en-US" sz="3000" dirty="0">
                <a:solidFill>
                  <a:srgbClr val="289D48"/>
                </a:solidFill>
              </a:rPr>
              <a:t>Good reasons to define the operating model:</a:t>
            </a:r>
            <a:endParaRPr lang="en-CA" sz="3000" dirty="0">
              <a:solidFill>
                <a:srgbClr val="289D48"/>
              </a:solidFill>
            </a:endParaRPr>
          </a:p>
        </p:txBody>
      </p:sp>
      <p:sp>
        <p:nvSpPr>
          <p:cNvPr id="16" name="TextBox 15">
            <a:extLst>
              <a:ext uri="{FF2B5EF4-FFF2-40B4-BE49-F238E27FC236}">
                <a16:creationId xmlns:a16="http://schemas.microsoft.com/office/drawing/2014/main" id="{3310ED7C-3477-42A2-9814-373B06ADAF33}"/>
              </a:ext>
            </a:extLst>
          </p:cNvPr>
          <p:cNvSpPr txBox="1"/>
          <p:nvPr/>
        </p:nvSpPr>
        <p:spPr>
          <a:xfrm>
            <a:off x="544017" y="2885310"/>
            <a:ext cx="5854355" cy="3908762"/>
          </a:xfrm>
          <a:prstGeom prst="rect">
            <a:avLst/>
          </a:prstGeom>
          <a:noFill/>
        </p:spPr>
        <p:txBody>
          <a:bodyPr wrap="square">
            <a:spAutoFit/>
          </a:bodyPr>
          <a:lstStyle/>
          <a:p>
            <a:pPr marL="158734" lvl="1" defTabSz="554437" fontAlgn="ctr"/>
            <a:r>
              <a:rPr lang="en-US" sz="1400" b="1" dirty="0">
                <a:solidFill>
                  <a:srgbClr val="494949"/>
                </a:solidFill>
                <a:latin typeface="Roboto Condensed Light" panose="02000000000000000000" pitchFamily="2" charset="0"/>
                <a:ea typeface="Roboto Condensed Light" panose="02000000000000000000" pitchFamily="2" charset="0"/>
              </a:rPr>
              <a:t>Effectiveness is a concern:</a:t>
            </a:r>
          </a:p>
          <a:p>
            <a:pPr marL="444456" lvl="1" indent="-285721" defTabSz="554437" fontAlgn="ctr">
              <a:buFont typeface="Arial" panose="020B0604020202020204" pitchFamily="34" charset="0"/>
              <a:buChar char="•"/>
            </a:pPr>
            <a:r>
              <a:rPr lang="en-US" sz="1400" dirty="0">
                <a:solidFill>
                  <a:srgbClr val="494949"/>
                </a:solidFill>
                <a:latin typeface="Roboto Condensed Light" panose="02000000000000000000" pitchFamily="2" charset="0"/>
                <a:ea typeface="Roboto Condensed Light" panose="02000000000000000000" pitchFamily="2" charset="0"/>
              </a:rPr>
              <a:t>The organization’s operating model is unclear </a:t>
            </a:r>
          </a:p>
          <a:p>
            <a:pPr marL="444456" lvl="1" indent="-285721" defTabSz="554437" fontAlgn="ctr">
              <a:buFont typeface="Arial" panose="020B0604020202020204" pitchFamily="34" charset="0"/>
              <a:buChar char="•"/>
            </a:pPr>
            <a:r>
              <a:rPr lang="en-US" sz="1400" dirty="0">
                <a:solidFill>
                  <a:srgbClr val="494949"/>
                </a:solidFill>
                <a:latin typeface="Roboto Condensed Light" panose="02000000000000000000" pitchFamily="2" charset="0"/>
                <a:ea typeface="Roboto Condensed Light" panose="02000000000000000000" pitchFamily="2" charset="0"/>
              </a:rPr>
              <a:t>Misalignment of strategies (IT, digital, organization)</a:t>
            </a:r>
          </a:p>
          <a:p>
            <a:pPr marL="444456" lvl="1" indent="-285721" defTabSz="554437" fontAlgn="ctr">
              <a:buFont typeface="Arial" panose="020B0604020202020204" pitchFamily="34" charset="0"/>
              <a:buChar char="•"/>
            </a:pPr>
            <a:r>
              <a:rPr lang="en-US" sz="1400" dirty="0">
                <a:solidFill>
                  <a:srgbClr val="494949"/>
                </a:solidFill>
                <a:latin typeface="Roboto Condensed Light" panose="02000000000000000000" pitchFamily="2" charset="0"/>
                <a:ea typeface="Roboto Condensed Light" panose="02000000000000000000" pitchFamily="2" charset="0"/>
              </a:rPr>
              <a:t>IT functions operating in silos throughout the organization</a:t>
            </a:r>
          </a:p>
          <a:p>
            <a:pPr marL="444456" lvl="1" indent="-285721" defTabSz="554437" fontAlgn="ctr">
              <a:buFont typeface="Arial" panose="020B0604020202020204" pitchFamily="34" charset="0"/>
              <a:buChar char="•"/>
            </a:pPr>
            <a:r>
              <a:rPr lang="en-US" sz="1400" dirty="0">
                <a:solidFill>
                  <a:srgbClr val="494949"/>
                </a:solidFill>
                <a:latin typeface="Roboto Condensed Light" panose="02000000000000000000" pitchFamily="2" charset="0"/>
                <a:ea typeface="Roboto Condensed Light" panose="02000000000000000000" pitchFamily="2" charset="0"/>
              </a:rPr>
              <a:t>The wrong areas are making critical decisions </a:t>
            </a:r>
          </a:p>
          <a:p>
            <a:pPr marL="158734" lvl="1" defTabSz="554437" fontAlgn="ctr"/>
            <a:endParaRPr lang="en-US" sz="800" b="1" dirty="0">
              <a:solidFill>
                <a:srgbClr val="494949"/>
              </a:solidFill>
              <a:latin typeface="Roboto Condensed Light" panose="02000000000000000000" pitchFamily="2" charset="0"/>
              <a:ea typeface="Roboto Condensed Light" panose="02000000000000000000" pitchFamily="2" charset="0"/>
            </a:endParaRPr>
          </a:p>
          <a:p>
            <a:pPr marL="158734" lvl="1" defTabSz="554437" fontAlgn="ctr"/>
            <a:r>
              <a:rPr lang="en-US" sz="1400" b="1" dirty="0">
                <a:solidFill>
                  <a:srgbClr val="494949"/>
                </a:solidFill>
                <a:latin typeface="Roboto Condensed Light" panose="02000000000000000000" pitchFamily="2" charset="0"/>
                <a:ea typeface="Roboto Condensed Light" panose="02000000000000000000" pitchFamily="2" charset="0"/>
              </a:rPr>
              <a:t>New capabilities are needed:</a:t>
            </a:r>
          </a:p>
          <a:p>
            <a:pPr marL="444456" lvl="1" indent="-285721" defTabSz="554437" fontAlgn="ctr">
              <a:buFont typeface="Arial" panose="020B0604020202020204" pitchFamily="34" charset="0"/>
              <a:buChar char="•"/>
            </a:pPr>
            <a:r>
              <a:rPr lang="en-US" sz="1400" dirty="0">
                <a:solidFill>
                  <a:srgbClr val="494949"/>
                </a:solidFill>
                <a:latin typeface="Roboto Condensed Light" panose="02000000000000000000" pitchFamily="2" charset="0"/>
                <a:ea typeface="Roboto Condensed Light" panose="02000000000000000000" pitchFamily="2" charset="0"/>
              </a:rPr>
              <a:t>Organization is taking on new capabilities (digital, cloud, M&amp;A)</a:t>
            </a:r>
          </a:p>
          <a:p>
            <a:pPr marL="444456" lvl="1" indent="-285721" defTabSz="554437" fontAlgn="ctr">
              <a:buFont typeface="Arial" panose="020B0604020202020204" pitchFamily="34" charset="0"/>
              <a:buChar char="•"/>
            </a:pPr>
            <a:r>
              <a:rPr lang="en-US" sz="1400" dirty="0">
                <a:solidFill>
                  <a:srgbClr val="494949"/>
                </a:solidFill>
                <a:latin typeface="Roboto Condensed Light" panose="02000000000000000000" pitchFamily="2" charset="0"/>
                <a:ea typeface="Roboto Condensed Light" panose="02000000000000000000" pitchFamily="2" charset="0"/>
              </a:rPr>
              <a:t>Innovation is not prioritized and becomes lost among other capabilities</a:t>
            </a:r>
          </a:p>
          <a:p>
            <a:pPr marL="444456" lvl="1" indent="-285721" defTabSz="554437" fontAlgn="ctr">
              <a:buFont typeface="Arial" panose="020B0604020202020204" pitchFamily="34" charset="0"/>
              <a:buChar char="•"/>
            </a:pPr>
            <a:r>
              <a:rPr lang="en-US" sz="1400" dirty="0">
                <a:solidFill>
                  <a:srgbClr val="494949"/>
                </a:solidFill>
                <a:latin typeface="Roboto Condensed Light" panose="02000000000000000000" pitchFamily="2" charset="0"/>
                <a:ea typeface="Roboto Condensed Light" panose="02000000000000000000" pitchFamily="2" charset="0"/>
              </a:rPr>
              <a:t>Gaps in the capabilities or services of IT</a:t>
            </a:r>
          </a:p>
          <a:p>
            <a:pPr marL="444456" lvl="1" indent="-285721" defTabSz="554437" fontAlgn="ctr">
              <a:buFont typeface="Arial" panose="020B0604020202020204" pitchFamily="34" charset="0"/>
              <a:buChar char="•"/>
            </a:pPr>
            <a:r>
              <a:rPr lang="en-US" sz="1400" dirty="0">
                <a:solidFill>
                  <a:srgbClr val="494949"/>
                </a:solidFill>
                <a:latin typeface="Roboto Condensed Light" panose="02000000000000000000" pitchFamily="2" charset="0"/>
                <a:ea typeface="Roboto Condensed Light" panose="02000000000000000000" pitchFamily="2" charset="0"/>
              </a:rPr>
              <a:t>Organization is shifting its business model or operating in new markets</a:t>
            </a:r>
          </a:p>
          <a:p>
            <a:pPr marL="444456" lvl="1" indent="-285721" defTabSz="554437" fontAlgn="ctr">
              <a:buFont typeface="Arial" panose="020B0604020202020204" pitchFamily="34" charset="0"/>
              <a:buChar char="•"/>
            </a:pPr>
            <a:r>
              <a:rPr lang="en-US" sz="1400" dirty="0">
                <a:solidFill>
                  <a:srgbClr val="494949"/>
                </a:solidFill>
                <a:latin typeface="Roboto Condensed Light" panose="02000000000000000000" pitchFamily="2" charset="0"/>
                <a:ea typeface="Roboto Condensed Light" panose="02000000000000000000" pitchFamily="2" charset="0"/>
              </a:rPr>
              <a:t>Other external environmental influences or changes in strategic direction</a:t>
            </a:r>
          </a:p>
          <a:p>
            <a:pPr marL="158734" lvl="1" defTabSz="554437" fontAlgn="ctr"/>
            <a:endParaRPr lang="en-US" sz="800" b="1" dirty="0">
              <a:solidFill>
                <a:srgbClr val="494949"/>
              </a:solidFill>
              <a:latin typeface="Roboto Condensed Light" panose="02000000000000000000" pitchFamily="2" charset="0"/>
              <a:ea typeface="Roboto Condensed Light" panose="02000000000000000000" pitchFamily="2" charset="0"/>
            </a:endParaRPr>
          </a:p>
          <a:p>
            <a:pPr marL="158734" lvl="1" defTabSz="554437" fontAlgn="ctr"/>
            <a:r>
              <a:rPr lang="en-US" sz="1400" b="1" dirty="0">
                <a:solidFill>
                  <a:srgbClr val="494949"/>
                </a:solidFill>
                <a:latin typeface="Roboto Condensed Light" panose="02000000000000000000" pitchFamily="2" charset="0"/>
                <a:ea typeface="Roboto Condensed Light" panose="02000000000000000000" pitchFamily="2" charset="0"/>
              </a:rPr>
              <a:t>Organizational alignment has problems:</a:t>
            </a:r>
          </a:p>
          <a:p>
            <a:pPr marL="444456" lvl="1" indent="-285721" defTabSz="554437" fontAlgn="ctr">
              <a:buFont typeface="Arial" panose="020B0604020202020204" pitchFamily="34" charset="0"/>
              <a:buChar char="•"/>
            </a:pPr>
            <a:r>
              <a:rPr lang="en-US" sz="1400" dirty="0">
                <a:solidFill>
                  <a:srgbClr val="494949"/>
                </a:solidFill>
                <a:latin typeface="Roboto Condensed Light" panose="02000000000000000000" pitchFamily="2" charset="0"/>
                <a:ea typeface="Roboto Condensed Light" panose="02000000000000000000" pitchFamily="2" charset="0"/>
              </a:rPr>
              <a:t>Misalignment between organization and IT on objectives </a:t>
            </a:r>
          </a:p>
          <a:p>
            <a:pPr marL="444456" indent="-285721" defTabSz="554437" fontAlgn="ctr">
              <a:buFont typeface="Arial" panose="020B0604020202020204" pitchFamily="34" charset="0"/>
              <a:buChar char="•"/>
            </a:pPr>
            <a:r>
              <a:rPr lang="en-US" sz="1400" dirty="0">
                <a:solidFill>
                  <a:srgbClr val="494949"/>
                </a:solidFill>
                <a:latin typeface="Roboto Condensed Light" panose="02000000000000000000" pitchFamily="2" charset="0"/>
                <a:ea typeface="Roboto Condensed Light" panose="02000000000000000000" pitchFamily="2" charset="0"/>
              </a:rPr>
              <a:t>Unhappy customers (internal or external)</a:t>
            </a:r>
          </a:p>
          <a:p>
            <a:pPr marL="444456" indent="-285721" defTabSz="554437" fontAlgn="ctr">
              <a:buFont typeface="Arial" panose="020B0604020202020204" pitchFamily="34" charset="0"/>
              <a:buChar char="•"/>
            </a:pPr>
            <a:r>
              <a:rPr lang="en-US" sz="1400" dirty="0">
                <a:solidFill>
                  <a:srgbClr val="494949"/>
                </a:solidFill>
                <a:latin typeface="Roboto Condensed Light" panose="02000000000000000000" pitchFamily="2" charset="0"/>
                <a:ea typeface="Roboto Condensed Light" panose="02000000000000000000" pitchFamily="2" charset="0"/>
              </a:rPr>
              <a:t>Products and services within IT do not align to organization </a:t>
            </a:r>
          </a:p>
          <a:p>
            <a:pPr marL="444456" indent="-285721" defTabSz="554437" fontAlgn="ctr">
              <a:buFont typeface="Arial" panose="020B0604020202020204" pitchFamily="34" charset="0"/>
              <a:buChar char="•"/>
            </a:pPr>
            <a:r>
              <a:rPr lang="en-US" sz="1400" dirty="0">
                <a:solidFill>
                  <a:srgbClr val="494949"/>
                </a:solidFill>
                <a:latin typeface="Roboto Condensed Light" panose="02000000000000000000" pitchFamily="2" charset="0"/>
                <a:ea typeface="Roboto Condensed Light" panose="02000000000000000000" pitchFamily="2" charset="0"/>
              </a:rPr>
              <a:t>Stakeholders and collaborators are not defined </a:t>
            </a:r>
          </a:p>
          <a:p>
            <a:pPr marL="158734" defTabSz="554437" fontAlgn="ctr"/>
            <a:endParaRPr lang="en-US" sz="800" b="1" dirty="0">
              <a:solidFill>
                <a:srgbClr val="494949"/>
              </a:solidFill>
              <a:latin typeface="Roboto Condensed Light" panose="02000000000000000000" pitchFamily="2" charset="0"/>
              <a:ea typeface="Roboto Condensed Light" panose="02000000000000000000" pitchFamily="2" charset="0"/>
            </a:endParaRPr>
          </a:p>
        </p:txBody>
      </p:sp>
      <p:sp>
        <p:nvSpPr>
          <p:cNvPr id="20" name="Title 1">
            <a:extLst>
              <a:ext uri="{FF2B5EF4-FFF2-40B4-BE49-F238E27FC236}">
                <a16:creationId xmlns:a16="http://schemas.microsoft.com/office/drawing/2014/main" id="{A04329F4-99BD-4793-BCE7-2C0A0BD1343F}"/>
              </a:ext>
            </a:extLst>
          </p:cNvPr>
          <p:cNvSpPr txBox="1">
            <a:spLocks/>
          </p:cNvSpPr>
          <p:nvPr/>
        </p:nvSpPr>
        <p:spPr>
          <a:xfrm>
            <a:off x="7219404" y="3632706"/>
            <a:ext cx="4255096" cy="1130041"/>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0" i="0" kern="1200">
                <a:solidFill>
                  <a:srgbClr val="4A4A4A"/>
                </a:solidFill>
                <a:latin typeface="Montserrat SemiBold" pitchFamily="2" charset="77"/>
                <a:ea typeface="+mj-ea"/>
                <a:cs typeface="Arial" panose="020B0604020202020204" pitchFamily="34" charset="0"/>
              </a:defRPr>
            </a:lvl1pPr>
          </a:lstStyle>
          <a:p>
            <a:pPr defTabSz="914309">
              <a:lnSpc>
                <a:spcPct val="100000"/>
              </a:lnSpc>
            </a:pPr>
            <a:r>
              <a:rPr lang="en-US" sz="3000" dirty="0">
                <a:solidFill>
                  <a:srgbClr val="B3242E"/>
                </a:solidFill>
              </a:rPr>
              <a:t>These are not good-enough reasons …</a:t>
            </a:r>
            <a:endParaRPr lang="en-CA" sz="3000" dirty="0">
              <a:solidFill>
                <a:srgbClr val="B3242E"/>
              </a:solidFill>
            </a:endParaRPr>
          </a:p>
        </p:txBody>
      </p:sp>
      <p:sp>
        <p:nvSpPr>
          <p:cNvPr id="21" name="TextBox 20">
            <a:extLst>
              <a:ext uri="{FF2B5EF4-FFF2-40B4-BE49-F238E27FC236}">
                <a16:creationId xmlns:a16="http://schemas.microsoft.com/office/drawing/2014/main" id="{33605694-DFCB-402E-BCC3-B5355EB9F0F3}"/>
              </a:ext>
            </a:extLst>
          </p:cNvPr>
          <p:cNvSpPr txBox="1"/>
          <p:nvPr/>
        </p:nvSpPr>
        <p:spPr>
          <a:xfrm>
            <a:off x="7219405" y="4762747"/>
            <a:ext cx="4556959" cy="1169551"/>
          </a:xfrm>
          <a:prstGeom prst="rect">
            <a:avLst/>
          </a:prstGeom>
          <a:noFill/>
        </p:spPr>
        <p:txBody>
          <a:bodyPr wrap="square">
            <a:spAutoFit/>
          </a:bodyPr>
          <a:lstStyle/>
          <a:p>
            <a:pPr marL="444456" lvl="1" indent="-285721" defTabSz="554437" fontAlgn="ctr">
              <a:buFont typeface="Arial" panose="020B0604020202020204" pitchFamily="34" charset="0"/>
              <a:buChar char="•"/>
            </a:pPr>
            <a:r>
              <a:rPr lang="en-US" sz="1400" dirty="0">
                <a:solidFill>
                  <a:srgbClr val="494949"/>
                </a:solidFill>
                <a:latin typeface="Roboto Condensed Light" panose="02000000000000000000" pitchFamily="2" charset="0"/>
                <a:ea typeface="Roboto Condensed Light" panose="02000000000000000000" pitchFamily="2" charset="0"/>
              </a:rPr>
              <a:t>New IT leader looking to make a change for the sake of change or looking to make their legacy known</a:t>
            </a:r>
          </a:p>
          <a:p>
            <a:pPr marL="444456" lvl="1" indent="-285721" defTabSz="554437" fontAlgn="ctr">
              <a:buFont typeface="Arial" panose="020B0604020202020204" pitchFamily="34" charset="0"/>
              <a:buChar char="•"/>
            </a:pPr>
            <a:r>
              <a:rPr lang="en-US" sz="1400" dirty="0">
                <a:solidFill>
                  <a:srgbClr val="494949"/>
                </a:solidFill>
                <a:latin typeface="Roboto Condensed Light" panose="02000000000000000000" pitchFamily="2" charset="0"/>
                <a:ea typeface="Roboto Condensed Light" panose="02000000000000000000" pitchFamily="2" charset="0"/>
              </a:rPr>
              <a:t>To “shake things up” to see what happens </a:t>
            </a:r>
          </a:p>
          <a:p>
            <a:pPr marL="444456" lvl="1" indent="-285721" defTabSz="554437" fontAlgn="ctr">
              <a:buFont typeface="Arial" panose="020B0604020202020204" pitchFamily="34" charset="0"/>
              <a:buChar char="•"/>
            </a:pPr>
            <a:r>
              <a:rPr lang="en-US" sz="1400" dirty="0">
                <a:solidFill>
                  <a:srgbClr val="494949"/>
                </a:solidFill>
                <a:latin typeface="Roboto Condensed Light" panose="02000000000000000000" pitchFamily="2" charset="0"/>
                <a:ea typeface="Roboto Condensed Light" panose="02000000000000000000" pitchFamily="2" charset="0"/>
              </a:rPr>
              <a:t>To force the organization to see IT differently</a:t>
            </a:r>
          </a:p>
          <a:p>
            <a:pPr marL="444456" lvl="1" indent="-285721" defTabSz="554437" fontAlgn="ctr">
              <a:buFont typeface="Arial" panose="020B0604020202020204" pitchFamily="34" charset="0"/>
              <a:buChar char="•"/>
            </a:pPr>
            <a:r>
              <a:rPr lang="en-US" sz="1400" dirty="0">
                <a:solidFill>
                  <a:srgbClr val="494949"/>
                </a:solidFill>
                <a:latin typeface="Roboto Condensed Light" panose="02000000000000000000" pitchFamily="2" charset="0"/>
                <a:ea typeface="Roboto Condensed Light" panose="02000000000000000000" pitchFamily="2" charset="0"/>
              </a:rPr>
              <a:t>To adopt an operating model that is trending among peers</a:t>
            </a:r>
          </a:p>
        </p:txBody>
      </p:sp>
      <p:pic>
        <p:nvPicPr>
          <p:cNvPr id="32" name="Graphic 31" descr="Lightbulb and gear outline">
            <a:extLst>
              <a:ext uri="{FF2B5EF4-FFF2-40B4-BE49-F238E27FC236}">
                <a16:creationId xmlns:a16="http://schemas.microsoft.com/office/drawing/2014/main" id="{378067C4-C768-416E-A9C6-E2075BE3A84F}"/>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1012" y="2108379"/>
            <a:ext cx="632072" cy="632072"/>
          </a:xfrm>
          <a:prstGeom prst="rect">
            <a:avLst/>
          </a:prstGeom>
        </p:spPr>
      </p:pic>
      <p:pic>
        <p:nvPicPr>
          <p:cNvPr id="33" name="Graphic 32" descr="No sign outline">
            <a:extLst>
              <a:ext uri="{FF2B5EF4-FFF2-40B4-BE49-F238E27FC236}">
                <a16:creationId xmlns:a16="http://schemas.microsoft.com/office/drawing/2014/main" id="{16D11BD8-24D7-4104-A383-A58DDEAC8BFF}"/>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484696" y="3747998"/>
            <a:ext cx="649083" cy="649083"/>
          </a:xfrm>
          <a:prstGeom prst="rect">
            <a:avLst/>
          </a:prstGeom>
        </p:spPr>
      </p:pic>
      <p:sp>
        <p:nvSpPr>
          <p:cNvPr id="4" name="TextBox 3">
            <a:extLst>
              <a:ext uri="{FF2B5EF4-FFF2-40B4-BE49-F238E27FC236}">
                <a16:creationId xmlns:a16="http://schemas.microsoft.com/office/drawing/2014/main" id="{440D89D2-574F-CFBB-2270-50036E7D27E1}"/>
              </a:ext>
            </a:extLst>
          </p:cNvPr>
          <p:cNvSpPr txBox="1"/>
          <p:nvPr/>
        </p:nvSpPr>
        <p:spPr>
          <a:xfrm>
            <a:off x="6294837" y="893495"/>
            <a:ext cx="5278854" cy="2739211"/>
          </a:xfrm>
          <a:prstGeom prst="rect">
            <a:avLst/>
          </a:prstGeom>
          <a:noFill/>
        </p:spPr>
        <p:txBody>
          <a:bodyPr wrap="square">
            <a:spAutoFit/>
          </a:bodyPr>
          <a:lstStyle/>
          <a:p>
            <a:r>
              <a:rPr lang="en-US" sz="2400" dirty="0">
                <a:solidFill>
                  <a:schemeClr val="accent1"/>
                </a:solidFill>
                <a:latin typeface="Exo" panose="02000303000000000000" pitchFamily="2" charset="0"/>
              </a:rPr>
              <a:t>“Entire industries are </a:t>
            </a:r>
            <a:r>
              <a:rPr lang="en-US" sz="2400" b="1" dirty="0">
                <a:solidFill>
                  <a:schemeClr val="accent1"/>
                </a:solidFill>
                <a:latin typeface="Exo" panose="02000303000000000000" pitchFamily="2" charset="0"/>
              </a:rPr>
              <a:t>pivoting</a:t>
            </a:r>
            <a:r>
              <a:rPr lang="en-US" sz="2400" dirty="0">
                <a:solidFill>
                  <a:schemeClr val="accent1"/>
                </a:solidFill>
                <a:latin typeface="Exo" panose="02000303000000000000" pitchFamily="2" charset="0"/>
              </a:rPr>
              <a:t>, and even ‘traditional’ companies are </a:t>
            </a:r>
            <a:r>
              <a:rPr lang="en-US" sz="2400" b="1" dirty="0">
                <a:solidFill>
                  <a:schemeClr val="accent1"/>
                </a:solidFill>
                <a:latin typeface="Exo" panose="02000303000000000000" pitchFamily="2" charset="0"/>
              </a:rPr>
              <a:t>transforming </a:t>
            </a:r>
            <a:r>
              <a:rPr lang="en-US" sz="2400" dirty="0">
                <a:solidFill>
                  <a:schemeClr val="accent1"/>
                </a:solidFill>
                <a:latin typeface="Exo" panose="02000303000000000000" pitchFamily="2" charset="0"/>
              </a:rPr>
              <a:t>into</a:t>
            </a:r>
            <a:r>
              <a:rPr lang="en-US" sz="2400" b="1" dirty="0">
                <a:solidFill>
                  <a:schemeClr val="accent1"/>
                </a:solidFill>
                <a:latin typeface="Exo" panose="02000303000000000000" pitchFamily="2" charset="0"/>
              </a:rPr>
              <a:t> technology-led businesses</a:t>
            </a:r>
            <a:r>
              <a:rPr lang="en-US" sz="2400" dirty="0">
                <a:solidFill>
                  <a:schemeClr val="accent1"/>
                </a:solidFill>
                <a:latin typeface="Exo" panose="02000303000000000000" pitchFamily="2" charset="0"/>
              </a:rPr>
              <a:t>, with </a:t>
            </a:r>
            <a:r>
              <a:rPr lang="en-US" sz="2400" b="1" dirty="0">
                <a:solidFill>
                  <a:schemeClr val="accent1"/>
                </a:solidFill>
                <a:latin typeface="Exo" panose="02000303000000000000" pitchFamily="2" charset="0"/>
              </a:rPr>
              <a:t>entirely new operating models </a:t>
            </a:r>
            <a:r>
              <a:rPr lang="en-US" sz="2400" dirty="0">
                <a:solidFill>
                  <a:schemeClr val="accent1"/>
                </a:solidFill>
                <a:latin typeface="Exo" panose="02000303000000000000" pitchFamily="2" charset="0"/>
              </a:rPr>
              <a:t>and revenue streams.” </a:t>
            </a:r>
          </a:p>
          <a:p>
            <a:r>
              <a:rPr lang="en-US" sz="1400" dirty="0"/>
              <a:t>–Lily Haake, Head of CIO Practice at Harvey Nash in Nash Squared’s “Digital Leadership Report 2022”</a:t>
            </a:r>
          </a:p>
        </p:txBody>
      </p:sp>
    </p:spTree>
    <p:extLst>
      <p:ext uri="{BB962C8B-B14F-4D97-AF65-F5344CB8AC3E}">
        <p14:creationId xmlns:p14="http://schemas.microsoft.com/office/powerpoint/2010/main" val="41966976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75BB4F-3BD6-3E47-844A-0D1C1B77ED32}"/>
              </a:ext>
            </a:extLst>
          </p:cNvPr>
          <p:cNvSpPr>
            <a:spLocks noGrp="1"/>
          </p:cNvSpPr>
          <p:nvPr>
            <p:ph type="title"/>
          </p:nvPr>
        </p:nvSpPr>
        <p:spPr>
          <a:xfrm>
            <a:off x="354106" y="544769"/>
            <a:ext cx="5666467" cy="1130188"/>
          </a:xfrm>
        </p:spPr>
        <p:txBody>
          <a:bodyPr/>
          <a:lstStyle/>
          <a:p>
            <a:r>
              <a:rPr lang="en-US" dirty="0">
                <a:solidFill>
                  <a:srgbClr val="2576B7"/>
                </a:solidFill>
              </a:rPr>
              <a:t>1.1 </a:t>
            </a:r>
            <a:r>
              <a:rPr lang="en-US" dirty="0"/>
              <a:t>Clearly articulate the drivers for the change</a:t>
            </a:r>
          </a:p>
        </p:txBody>
      </p:sp>
      <p:sp>
        <p:nvSpPr>
          <p:cNvPr id="4" name="Text Placeholder 3">
            <a:extLst>
              <a:ext uri="{FF2B5EF4-FFF2-40B4-BE49-F238E27FC236}">
                <a16:creationId xmlns:a16="http://schemas.microsoft.com/office/drawing/2014/main" id="{7E6D4A53-04AD-4347-B2E1-D571EE0378C6}"/>
              </a:ext>
            </a:extLst>
          </p:cNvPr>
          <p:cNvSpPr>
            <a:spLocks noGrp="1"/>
          </p:cNvSpPr>
          <p:nvPr>
            <p:ph type="body" sz="quarter" idx="11"/>
          </p:nvPr>
        </p:nvSpPr>
        <p:spPr>
          <a:xfrm>
            <a:off x="367663" y="2275994"/>
            <a:ext cx="4116208" cy="669978"/>
          </a:xfrm>
        </p:spPr>
        <p:txBody>
          <a:bodyPr/>
          <a:lstStyle/>
          <a:p>
            <a:r>
              <a:rPr lang="en-US" sz="1600" dirty="0">
                <a:latin typeface="Exo" panose="02000503000000000000" pitchFamily="2" charset="77"/>
              </a:rPr>
              <a:t>1 hours</a:t>
            </a:r>
          </a:p>
        </p:txBody>
      </p:sp>
      <p:sp>
        <p:nvSpPr>
          <p:cNvPr id="5" name="Text Placeholder 4">
            <a:extLst>
              <a:ext uri="{FF2B5EF4-FFF2-40B4-BE49-F238E27FC236}">
                <a16:creationId xmlns:a16="http://schemas.microsoft.com/office/drawing/2014/main" id="{EF339750-B68F-5E41-8400-5569775AF401}"/>
              </a:ext>
            </a:extLst>
          </p:cNvPr>
          <p:cNvSpPr>
            <a:spLocks noGrp="1"/>
          </p:cNvSpPr>
          <p:nvPr>
            <p:ph type="body" sz="quarter" idx="33"/>
          </p:nvPr>
        </p:nvSpPr>
        <p:spPr>
          <a:xfrm>
            <a:off x="392216" y="2671636"/>
            <a:ext cx="5666467" cy="3546284"/>
          </a:xfrm>
          <a:prstGeom prst="rect">
            <a:avLst/>
          </a:prstGeom>
        </p:spPr>
        <p:txBody>
          <a:bodyPr/>
          <a:lstStyle/>
          <a:p>
            <a:pPr marL="177800" indent="-177800">
              <a:buFont typeface="+mj-lt"/>
              <a:buAutoNum type="arabicPeriod"/>
            </a:pPr>
            <a:r>
              <a:rPr lang="en-US" dirty="0">
                <a:ea typeface="Roboto Condensed Light" panose="02000000000000000000" pitchFamily="2" charset="0"/>
              </a:rPr>
              <a:t>Convene a group meeting with all the key stakeholders involved in your operating model visualization initiative. </a:t>
            </a:r>
          </a:p>
          <a:p>
            <a:pPr marL="177800" indent="-177800">
              <a:buFont typeface="+mj-lt"/>
              <a:buAutoNum type="arabicPeriod"/>
            </a:pPr>
            <a:r>
              <a:rPr lang="en-US" dirty="0">
                <a:ea typeface="Roboto Condensed Light" panose="02000000000000000000" pitchFamily="2" charset="0"/>
              </a:rPr>
              <a:t>Provide each participant with a marker and stack of sticky notes. Have them openly brainstorm a list of pain points or inhibitors related to the current operating model along with a set of opportunities that can be realized through the definition and visualization of the operating model. </a:t>
            </a:r>
          </a:p>
          <a:p>
            <a:pPr marL="177800" indent="-177800">
              <a:buFont typeface="+mj-lt"/>
              <a:buAutoNum type="arabicPeriod"/>
            </a:pPr>
            <a:r>
              <a:rPr lang="en-US" dirty="0">
                <a:ea typeface="Roboto Condensed Light" panose="02000000000000000000" pitchFamily="2" charset="0"/>
              </a:rPr>
              <a:t>As a group, review the sticky notes and group similar topics and themes. Create a high-level label for each of the groupings that can be used for consideration during the crafting of your design principles. The goal here is to understand why the IT operating model needs to be defined and visualized and why it needs to change. </a:t>
            </a:r>
          </a:p>
          <a:p>
            <a:pPr marL="173736" indent="-173736">
              <a:buFont typeface="+mj-lt"/>
              <a:buAutoNum type="arabicPeriod"/>
            </a:pPr>
            <a:r>
              <a:rPr lang="en-US" dirty="0"/>
              <a:t>Download the </a:t>
            </a:r>
            <a:r>
              <a:rPr lang="en-US" i="1" dirty="0"/>
              <a:t>IT Operating Model Executive Summary Section </a:t>
            </a:r>
            <a:r>
              <a:rPr lang="en-US" dirty="0"/>
              <a:t>and document these as the rationale for change on slide 5.</a:t>
            </a:r>
          </a:p>
        </p:txBody>
      </p:sp>
      <p:sp>
        <p:nvSpPr>
          <p:cNvPr id="23" name="Rectangle 22">
            <a:extLst>
              <a:ext uri="{FF2B5EF4-FFF2-40B4-BE49-F238E27FC236}">
                <a16:creationId xmlns:a16="http://schemas.microsoft.com/office/drawing/2014/main" id="{2867C691-3874-E043-A610-CEB7D2987D7F}"/>
              </a:ext>
            </a:extLst>
          </p:cNvPr>
          <p:cNvSpPr/>
          <p:nvPr/>
        </p:nvSpPr>
        <p:spPr>
          <a:xfrm>
            <a:off x="6400800" y="1857829"/>
            <a:ext cx="5196114" cy="4078514"/>
          </a:xfrm>
          <a:prstGeom prst="rect">
            <a:avLst/>
          </a:prstGeom>
          <a:solidFill>
            <a:schemeClr val="bg2"/>
          </a:solidFill>
          <a:ln>
            <a:noFill/>
          </a:ln>
          <a:effectLst>
            <a:outerShdw blurRad="254000" sx="105000" sy="105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25" name="Table 24">
            <a:extLst>
              <a:ext uri="{FF2B5EF4-FFF2-40B4-BE49-F238E27FC236}">
                <a16:creationId xmlns:a16="http://schemas.microsoft.com/office/drawing/2014/main" id="{E0E7B936-D546-7941-96C6-E625862A3DC1}"/>
              </a:ext>
            </a:extLst>
          </p:cNvPr>
          <p:cNvGraphicFramePr>
            <a:graphicFrameLocks noGrp="1"/>
          </p:cNvGraphicFramePr>
          <p:nvPr>
            <p:extLst>
              <p:ext uri="{D42A27DB-BD31-4B8C-83A1-F6EECF244321}">
                <p14:modId xmlns:p14="http://schemas.microsoft.com/office/powerpoint/2010/main" val="3677875286"/>
              </p:ext>
            </p:extLst>
          </p:nvPr>
        </p:nvGraphicFramePr>
        <p:xfrm>
          <a:off x="6400800" y="1828934"/>
          <a:ext cx="5196114" cy="4460977"/>
        </p:xfrm>
        <a:graphic>
          <a:graphicData uri="http://schemas.openxmlformats.org/drawingml/2006/table">
            <a:tbl>
              <a:tblPr firstRow="1" bandRow="1">
                <a:effectLst/>
                <a:tableStyleId>{5C22544A-7EE6-4342-B048-85BDC9FD1C3A}</a:tableStyleId>
              </a:tblPr>
              <a:tblGrid>
                <a:gridCol w="2598057">
                  <a:extLst>
                    <a:ext uri="{9D8B030D-6E8A-4147-A177-3AD203B41FA5}">
                      <a16:colId xmlns:a16="http://schemas.microsoft.com/office/drawing/2014/main" val="866264451"/>
                    </a:ext>
                  </a:extLst>
                </a:gridCol>
                <a:gridCol w="2598057">
                  <a:extLst>
                    <a:ext uri="{9D8B030D-6E8A-4147-A177-3AD203B41FA5}">
                      <a16:colId xmlns:a16="http://schemas.microsoft.com/office/drawing/2014/main" val="2703970457"/>
                    </a:ext>
                  </a:extLst>
                </a:gridCol>
              </a:tblGrid>
              <a:tr h="684197">
                <a:tc>
                  <a:txBody>
                    <a:bodyPr/>
                    <a:lstStyle/>
                    <a:p>
                      <a:pPr marL="0" indent="0" algn="ctr">
                        <a:lnSpc>
                          <a:spcPts val="1000"/>
                        </a:lnSpc>
                        <a:spcBef>
                          <a:spcPts val="1000"/>
                        </a:spcBef>
                        <a:buFont typeface="Arial" panose="020B0604020202020204" pitchFamily="34" charset="0"/>
                        <a:buNone/>
                      </a:pPr>
                      <a:r>
                        <a:rPr lang="en-US" sz="1800" b="0" i="0" dirty="0">
                          <a:solidFill>
                            <a:schemeClr val="bg1"/>
                          </a:solidFill>
                          <a:latin typeface="Exo" panose="02000503000000000000" pitchFamily="2" charset="77"/>
                          <a:ea typeface="Roboto Condensed Light" panose="02000000000000000000" pitchFamily="2" charset="0"/>
                        </a:rPr>
                        <a:t>Input</a:t>
                      </a:r>
                    </a:p>
                  </a:txBody>
                  <a:tcPr marL="0" marR="0" marT="320040" marB="22860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tc>
                  <a:txBody>
                    <a:bodyPr/>
                    <a:lstStyle/>
                    <a:p>
                      <a:pPr marL="0" indent="0" algn="ctr">
                        <a:lnSpc>
                          <a:spcPts val="1000"/>
                        </a:lnSpc>
                        <a:spcBef>
                          <a:spcPts val="1000"/>
                        </a:spcBef>
                        <a:buFont typeface="Arial" panose="020B0604020202020204" pitchFamily="34" charset="0"/>
                        <a:buNone/>
                      </a:pPr>
                      <a:r>
                        <a:rPr lang="en-US" sz="1800" b="0" i="0" dirty="0">
                          <a:solidFill>
                            <a:schemeClr val="bg1"/>
                          </a:solidFill>
                          <a:latin typeface="Exo" panose="02000503000000000000" pitchFamily="2" charset="77"/>
                          <a:ea typeface="Roboto Condensed Light" panose="02000000000000000000" pitchFamily="2" charset="0"/>
                        </a:rPr>
                        <a:t>Output</a:t>
                      </a:r>
                    </a:p>
                  </a:txBody>
                  <a:tcPr marL="0" marR="0" marT="320040" marB="22860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1610303713"/>
                  </a:ext>
                </a:extLst>
              </a:tr>
              <a:tr h="1190667">
                <a:tc>
                  <a:txBody>
                    <a:bodyPr/>
                    <a:lstStyle/>
                    <a:p>
                      <a:pPr marL="176213" indent="-176213">
                        <a:buFont typeface="Arial" panose="020B0604020202020204" pitchFamily="34" charset="0"/>
                        <a:buChar char="•"/>
                      </a:pPr>
                      <a:r>
                        <a:rPr lang="en-US" sz="1200" dirty="0">
                          <a:solidFill>
                            <a:schemeClr val="tx1"/>
                          </a:solidFill>
                        </a:rPr>
                        <a:t>Stakeholder feedback</a:t>
                      </a:r>
                    </a:p>
                    <a:p>
                      <a:pPr marL="176213" indent="-176213">
                        <a:buFont typeface="Arial" panose="020B0604020202020204" pitchFamily="34" charset="0"/>
                        <a:buChar char="•"/>
                      </a:pPr>
                      <a:r>
                        <a:rPr lang="en-US" sz="1200" dirty="0">
                          <a:solidFill>
                            <a:schemeClr val="tx1"/>
                          </a:solidFill>
                        </a:rPr>
                        <a:t>Current pain points</a:t>
                      </a:r>
                    </a:p>
                    <a:p>
                      <a:pPr marL="176213" indent="-176213">
                        <a:buFont typeface="Arial" panose="020B0604020202020204" pitchFamily="34" charset="0"/>
                        <a:buChar char="•"/>
                      </a:pPr>
                      <a:r>
                        <a:rPr lang="en-US" sz="1200" dirty="0">
                          <a:solidFill>
                            <a:schemeClr val="tx1"/>
                          </a:solidFill>
                        </a:rPr>
                        <a:t>Identified opportunities</a:t>
                      </a:r>
                    </a:p>
                  </a:txBody>
                  <a:tcPr marL="288000" marR="288000" marT="251999" marB="288000">
                    <a:lnR w="3175" cap="flat" cmpd="sng" algn="ctr">
                      <a:solidFill>
                        <a:schemeClr val="bg1">
                          <a:lumMod val="75000"/>
                        </a:schemeClr>
                      </a:solidFill>
                      <a:prstDash val="solid"/>
                      <a:round/>
                      <a:headEnd type="none" w="med" len="med"/>
                      <a:tailEnd type="none" w="med" len="med"/>
                    </a:lnR>
                    <a:lnT w="38100" cmpd="sng">
                      <a:noFill/>
                    </a:lnT>
                    <a:lnB w="12700" cmpd="sng">
                      <a:noFill/>
                    </a:lnB>
                    <a:solidFill>
                      <a:schemeClr val="bg1"/>
                    </a:solidFill>
                  </a:tcPr>
                </a:tc>
                <a:tc>
                  <a:txBody>
                    <a:bodyPr/>
                    <a:lstStyle/>
                    <a:p>
                      <a:pPr marL="176213" indent="-176213">
                        <a:buFont typeface="Arial" panose="020B0604020202020204" pitchFamily="34" charset="0"/>
                        <a:buChar char="•"/>
                      </a:pPr>
                      <a:r>
                        <a:rPr lang="en-US" sz="1200" dirty="0">
                          <a:solidFill>
                            <a:schemeClr val="tx1"/>
                          </a:solidFill>
                        </a:rPr>
                        <a:t>Drivers for the change </a:t>
                      </a:r>
                    </a:p>
                  </a:txBody>
                  <a:tcPr marL="288000" marR="288000" marT="251999" marB="288000">
                    <a:lnL w="3175" cap="flat" cmpd="sng" algn="ctr">
                      <a:solidFill>
                        <a:schemeClr val="bg1">
                          <a:lumMod val="75000"/>
                        </a:schemeClr>
                      </a:solidFill>
                      <a:prstDash val="solid"/>
                      <a:round/>
                      <a:headEnd type="none" w="med" len="med"/>
                      <a:tailEnd type="none" w="med" len="med"/>
                    </a:lnL>
                    <a:lnT w="38100" cmpd="sng">
                      <a:noFill/>
                    </a:lnT>
                    <a:lnB w="12700" cmpd="sng">
                      <a:noFill/>
                    </a:lnB>
                    <a:solidFill>
                      <a:schemeClr val="bg1"/>
                    </a:solidFill>
                  </a:tcPr>
                </a:tc>
                <a:extLst>
                  <a:ext uri="{0D108BD9-81ED-4DB2-BD59-A6C34878D82A}">
                    <a16:rowId xmlns:a16="http://schemas.microsoft.com/office/drawing/2014/main" val="686074955"/>
                  </a:ext>
                </a:extLst>
              </a:tr>
              <a:tr h="684197">
                <a:tc>
                  <a:txBody>
                    <a:bodyPr/>
                    <a:lstStyle/>
                    <a:p>
                      <a:pPr marL="0" marR="0" lvl="0" indent="0" algn="ctr" defTabSz="914400" rtl="0" eaLnBrk="1" fontAlgn="auto" latinLnBrk="0" hangingPunct="1">
                        <a:lnSpc>
                          <a:spcPts val="1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chemeClr val="bg1"/>
                          </a:solidFill>
                          <a:effectLst/>
                          <a:uLnTx/>
                          <a:uFillTx/>
                          <a:latin typeface="Exo" panose="02000503000000000000" pitchFamily="2" charset="77"/>
                          <a:ea typeface="Roboto Condensed Light" panose="02000000000000000000" pitchFamily="2" charset="0"/>
                          <a:cs typeface="+mn-cs"/>
                        </a:rPr>
                        <a:t>Materials</a:t>
                      </a:r>
                    </a:p>
                  </a:txBody>
                  <a:tcPr marL="0" marR="0" marT="320040" marB="22860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tc>
                  <a:txBody>
                    <a:bodyPr/>
                    <a:lstStyle/>
                    <a:p>
                      <a:pPr marL="0" marR="0" lvl="0" indent="0" algn="ctr" defTabSz="914400" rtl="0" eaLnBrk="1" fontAlgn="auto" latinLnBrk="0" hangingPunct="1">
                        <a:lnSpc>
                          <a:spcPts val="1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chemeClr val="bg1"/>
                          </a:solidFill>
                          <a:effectLst/>
                          <a:uLnTx/>
                          <a:uFillTx/>
                          <a:latin typeface="Exo" panose="02000503000000000000" pitchFamily="2" charset="77"/>
                          <a:ea typeface="Roboto Condensed Light" panose="02000000000000000000" pitchFamily="2" charset="0"/>
                          <a:cs typeface="+mn-cs"/>
                        </a:rPr>
                        <a:t>Participants</a:t>
                      </a:r>
                    </a:p>
                  </a:txBody>
                  <a:tcPr marL="0" marR="0" marT="320040" marB="22860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4151227522"/>
                  </a:ext>
                </a:extLst>
              </a:tr>
              <a:tr h="1483815">
                <a:tc>
                  <a:txBody>
                    <a:bodyPr/>
                    <a:lstStyle/>
                    <a:p>
                      <a:pPr marL="173038" indent="-173038" rtl="0">
                        <a:lnSpc>
                          <a:spcPts val="1600"/>
                        </a:lnSpc>
                        <a:spcBef>
                          <a:spcPts val="800"/>
                        </a:spcBef>
                        <a:buSzPts val="1100"/>
                        <a:buFont typeface="Arial" panose="020B0604020202020204" pitchFamily="34" charset="0"/>
                        <a:buChar char="•"/>
                        <a:tabLst/>
                      </a:pPr>
                      <a:r>
                        <a:rPr lang="en-US" sz="1200" b="0" i="0" u="none" strike="noStrike" baseline="0" dirty="0">
                          <a:solidFill>
                            <a:srgbClr val="000000"/>
                          </a:solidFill>
                          <a:latin typeface="Roboto Condensed Light" panose="02000000000000000000" pitchFamily="2" charset="0"/>
                          <a:ea typeface="Roboto Condensed Light" panose="02000000000000000000" pitchFamily="2" charset="0"/>
                        </a:rPr>
                        <a:t>Whiteboard/Flip Charts</a:t>
                      </a:r>
                    </a:p>
                    <a:p>
                      <a:pPr marL="173038" indent="-173038" rtl="0">
                        <a:lnSpc>
                          <a:spcPts val="1600"/>
                        </a:lnSpc>
                        <a:spcBef>
                          <a:spcPts val="800"/>
                        </a:spcBef>
                        <a:buSzPts val="1100"/>
                        <a:buFont typeface="Arial" panose="020B0604020202020204" pitchFamily="34" charset="0"/>
                        <a:buChar char="•"/>
                        <a:tabLst/>
                      </a:pPr>
                      <a:r>
                        <a:rPr lang="en-US" sz="1200" b="0" i="0" u="none" strike="noStrike" baseline="0" dirty="0">
                          <a:solidFill>
                            <a:srgbClr val="000000"/>
                          </a:solidFill>
                          <a:latin typeface="Roboto Condensed Light" panose="02000000000000000000" pitchFamily="2" charset="0"/>
                          <a:ea typeface="Roboto Condensed Light" panose="02000000000000000000" pitchFamily="2" charset="0"/>
                        </a:rPr>
                        <a:t>Sticky Notes</a:t>
                      </a:r>
                    </a:p>
                    <a:p>
                      <a:pPr marL="173038" indent="-173038" rtl="0">
                        <a:lnSpc>
                          <a:spcPts val="1600"/>
                        </a:lnSpc>
                        <a:spcBef>
                          <a:spcPts val="800"/>
                        </a:spcBef>
                        <a:buSzPts val="1100"/>
                        <a:buFont typeface="Arial" panose="020B0604020202020204" pitchFamily="34" charset="0"/>
                        <a:buChar char="•"/>
                        <a:tabLst/>
                      </a:pPr>
                      <a:r>
                        <a:rPr lang="en-US" sz="1200" b="0" i="1" u="none" strike="noStrike" baseline="0" dirty="0">
                          <a:solidFill>
                            <a:srgbClr val="000000"/>
                          </a:solidFill>
                          <a:latin typeface="Roboto Condensed Light" panose="02000000000000000000" pitchFamily="2" charset="0"/>
                          <a:ea typeface="Roboto Condensed Light" panose="02000000000000000000" pitchFamily="2" charset="0"/>
                        </a:rPr>
                        <a:t>IT Operating Model Executive Summary Section</a:t>
                      </a:r>
                    </a:p>
                    <a:p>
                      <a:pPr marL="173038" indent="-173038" rtl="0">
                        <a:lnSpc>
                          <a:spcPts val="1600"/>
                        </a:lnSpc>
                        <a:spcBef>
                          <a:spcPts val="800"/>
                        </a:spcBef>
                        <a:buSzPts val="1100"/>
                        <a:buFont typeface="Arial" panose="020B0604020202020204" pitchFamily="34" charset="0"/>
                        <a:buChar char="•"/>
                        <a:tabLst/>
                      </a:pPr>
                      <a:endParaRPr lang="en-US" sz="1200" b="0" i="0" u="none" strike="noStrike" baseline="0" dirty="0">
                        <a:solidFill>
                          <a:srgbClr val="000000"/>
                        </a:solidFill>
                        <a:latin typeface="Roboto Condensed Light" panose="02000000000000000000" pitchFamily="2" charset="0"/>
                        <a:ea typeface="Roboto Condensed Light" panose="02000000000000000000" pitchFamily="2" charset="0"/>
                      </a:endParaRPr>
                    </a:p>
                  </a:txBody>
                  <a:tcPr marL="288000" marR="288000" marT="251999" marB="288000">
                    <a:lnR w="3175" cap="flat" cmpd="sng" algn="ctr">
                      <a:solidFill>
                        <a:schemeClr val="bg1">
                          <a:lumMod val="75000"/>
                        </a:schemeClr>
                      </a:solidFill>
                      <a:prstDash val="solid"/>
                      <a:round/>
                      <a:headEnd type="none" w="med" len="med"/>
                      <a:tailEnd type="none" w="med" len="med"/>
                    </a:lnR>
                    <a:lnT w="38100" cmpd="sng">
                      <a:noFill/>
                    </a:lnT>
                    <a:solidFill>
                      <a:schemeClr val="bg1"/>
                    </a:solidFill>
                  </a:tcPr>
                </a:tc>
                <a:tc>
                  <a:txBody>
                    <a:bodyPr/>
                    <a:lstStyle/>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CIO</a:t>
                      </a:r>
                    </a:p>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Executive IT Leader</a:t>
                      </a:r>
                    </a:p>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Business Leadership </a:t>
                      </a:r>
                    </a:p>
                    <a:p>
                      <a:pPr marL="0" indent="0">
                        <a:lnSpc>
                          <a:spcPts val="1600"/>
                        </a:lnSpc>
                        <a:spcBef>
                          <a:spcPts val="800"/>
                        </a:spcBef>
                        <a:buFont typeface="Arial" panose="020B0604020202020204" pitchFamily="34" charset="0"/>
                        <a:buNone/>
                        <a:tabLst/>
                      </a:pPr>
                      <a:endParaRPr lang="en-US" sz="1200" b="0" i="0" dirty="0">
                        <a:solidFill>
                          <a:srgbClr val="000000"/>
                        </a:solidFill>
                        <a:latin typeface="Roboto Condensed Light" panose="02000000000000000000" pitchFamily="2" charset="0"/>
                        <a:ea typeface="Roboto Condensed Light" panose="02000000000000000000" pitchFamily="2" charset="0"/>
                      </a:endParaRPr>
                    </a:p>
                  </a:txBody>
                  <a:tcPr marL="288000" marR="288000" marT="251999" marB="288000">
                    <a:lnL w="3175" cap="flat" cmpd="sng" algn="ctr">
                      <a:solidFill>
                        <a:schemeClr val="bg1">
                          <a:lumMod val="75000"/>
                        </a:schemeClr>
                      </a:solidFill>
                      <a:prstDash val="solid"/>
                      <a:round/>
                      <a:headEnd type="none" w="med" len="med"/>
                      <a:tailEnd type="none" w="med" len="med"/>
                    </a:lnL>
                    <a:lnT w="38100" cmpd="sng">
                      <a:noFill/>
                    </a:lnT>
                    <a:solidFill>
                      <a:schemeClr val="bg1"/>
                    </a:solidFill>
                  </a:tcPr>
                </a:tc>
                <a:extLst>
                  <a:ext uri="{0D108BD9-81ED-4DB2-BD59-A6C34878D82A}">
                    <a16:rowId xmlns:a16="http://schemas.microsoft.com/office/drawing/2014/main" val="2918002838"/>
                  </a:ext>
                </a:extLst>
              </a:tr>
            </a:tbl>
          </a:graphicData>
        </a:graphic>
      </p:graphicFrame>
      <p:grpSp>
        <p:nvGrpSpPr>
          <p:cNvPr id="2" name="Group 1">
            <a:extLst>
              <a:ext uri="{FF2B5EF4-FFF2-40B4-BE49-F238E27FC236}">
                <a16:creationId xmlns:a16="http://schemas.microsoft.com/office/drawing/2014/main" id="{0A74FC95-EA46-ED4B-9752-6F783225E979}"/>
              </a:ext>
            </a:extLst>
          </p:cNvPr>
          <p:cNvGrpSpPr/>
          <p:nvPr/>
        </p:nvGrpSpPr>
        <p:grpSpPr>
          <a:xfrm>
            <a:off x="250367" y="6079260"/>
            <a:ext cx="5967025" cy="467941"/>
            <a:chOff x="469425" y="5628818"/>
            <a:chExt cx="4585351" cy="554002"/>
          </a:xfrm>
        </p:grpSpPr>
        <p:sp>
          <p:nvSpPr>
            <p:cNvPr id="6" name="Rectangle 5">
              <a:hlinkClick r:id="rId3"/>
              <a:extLst>
                <a:ext uri="{FF2B5EF4-FFF2-40B4-BE49-F238E27FC236}">
                  <a16:creationId xmlns:a16="http://schemas.microsoft.com/office/drawing/2014/main" id="{75EC530D-A842-CD71-804A-8366974562F4}"/>
                </a:ext>
              </a:extLst>
            </p:cNvPr>
            <p:cNvSpPr/>
            <p:nvPr/>
          </p:nvSpPr>
          <p:spPr>
            <a:xfrm>
              <a:off x="1022782" y="5628818"/>
              <a:ext cx="4031994" cy="554000"/>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r>
                <a:rPr lang="en-US" sz="1200" dirty="0">
                  <a:solidFill>
                    <a:srgbClr val="FFFFFF"/>
                  </a:solidFill>
                  <a:latin typeface="Exo" panose="02000503000000000000" pitchFamily="2" charset="77"/>
                </a:rPr>
                <a:t>Record the results in the </a:t>
              </a:r>
              <a:r>
                <a:rPr lang="en-US" sz="1200" i="1" dirty="0">
                  <a:solidFill>
                    <a:srgbClr val="FFFFFF"/>
                  </a:solidFill>
                  <a:latin typeface="Exo" panose="02000503000000000000" pitchFamily="2" charset="77"/>
                </a:rPr>
                <a:t>IT</a:t>
              </a:r>
              <a:r>
                <a:rPr lang="en-US" sz="1200" dirty="0">
                  <a:solidFill>
                    <a:srgbClr val="FFFFFF"/>
                  </a:solidFill>
                  <a:latin typeface="Exo" panose="02000503000000000000" pitchFamily="2" charset="77"/>
                </a:rPr>
                <a:t> </a:t>
              </a:r>
              <a:r>
                <a:rPr lang="en-US" sz="1200" i="1" dirty="0">
                  <a:solidFill>
                    <a:srgbClr val="FFFFFF"/>
                  </a:solidFill>
                  <a:latin typeface="Exo" panose="02000503000000000000" pitchFamily="2" charset="77"/>
                </a:rPr>
                <a:t>Operating Model Executive Summary Section</a:t>
              </a:r>
            </a:p>
          </p:txBody>
        </p:sp>
        <p:sp>
          <p:nvSpPr>
            <p:cNvPr id="7" name="Rectangle 6">
              <a:extLst>
                <a:ext uri="{FF2B5EF4-FFF2-40B4-BE49-F238E27FC236}">
                  <a16:creationId xmlns:a16="http://schemas.microsoft.com/office/drawing/2014/main" id="{83C28D25-3199-903B-3E4B-784CDCBE942F}"/>
                </a:ext>
              </a:extLst>
            </p:cNvPr>
            <p:cNvSpPr>
              <a:spLocks noChangeAspect="1"/>
            </p:cNvSpPr>
            <p:nvPr/>
          </p:nvSpPr>
          <p:spPr>
            <a:xfrm>
              <a:off x="469425" y="5628820"/>
              <a:ext cx="554000" cy="554000"/>
            </a:xfrm>
            <a:prstGeom prst="rect">
              <a:avLst/>
            </a:prstGeom>
            <a:solidFill>
              <a:srgbClr val="1E5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endParaRPr lang="en-US" sz="1600" dirty="0">
                <a:solidFill>
                  <a:srgbClr val="FFFFFF"/>
                </a:solidFill>
                <a:latin typeface="Exo" panose="02000503000000000000" pitchFamily="2" charset="77"/>
              </a:endParaRPr>
            </a:p>
          </p:txBody>
        </p:sp>
        <p:pic>
          <p:nvPicPr>
            <p:cNvPr id="8" name="Picture 7">
              <a:extLst>
                <a:ext uri="{FF2B5EF4-FFF2-40B4-BE49-F238E27FC236}">
                  <a16:creationId xmlns:a16="http://schemas.microsoft.com/office/drawing/2014/main" id="{6736B6E2-BC4A-01CF-4EE5-B4237A8CA29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400000">
              <a:off x="494873" y="5741144"/>
              <a:ext cx="435754" cy="282837"/>
            </a:xfrm>
            <a:prstGeom prst="rect">
              <a:avLst/>
            </a:prstGeom>
          </p:spPr>
        </p:pic>
      </p:grpSp>
    </p:spTree>
    <p:extLst>
      <p:ext uri="{BB962C8B-B14F-4D97-AF65-F5344CB8AC3E}">
        <p14:creationId xmlns:p14="http://schemas.microsoft.com/office/powerpoint/2010/main" val="25628802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3" name="Group 112">
            <a:extLst>
              <a:ext uri="{FF2B5EF4-FFF2-40B4-BE49-F238E27FC236}">
                <a16:creationId xmlns:a16="http://schemas.microsoft.com/office/drawing/2014/main" id="{438DB322-557D-43DC-C9D7-056CE7CDC102}"/>
              </a:ext>
            </a:extLst>
          </p:cNvPr>
          <p:cNvGrpSpPr/>
          <p:nvPr/>
        </p:nvGrpSpPr>
        <p:grpSpPr>
          <a:xfrm>
            <a:off x="808926" y="1410536"/>
            <a:ext cx="10575736" cy="3983251"/>
            <a:chOff x="662667" y="1967506"/>
            <a:chExt cx="10575736" cy="3983251"/>
          </a:xfrm>
        </p:grpSpPr>
        <p:sp>
          <p:nvSpPr>
            <p:cNvPr id="51" name="Rectangle 50">
              <a:extLst>
                <a:ext uri="{FF2B5EF4-FFF2-40B4-BE49-F238E27FC236}">
                  <a16:creationId xmlns:a16="http://schemas.microsoft.com/office/drawing/2014/main" id="{76EC565F-2AE7-3FBA-D662-41CD015A5101}"/>
                </a:ext>
              </a:extLst>
            </p:cNvPr>
            <p:cNvSpPr/>
            <p:nvPr/>
          </p:nvSpPr>
          <p:spPr>
            <a:xfrm>
              <a:off x="4887296" y="3301343"/>
              <a:ext cx="2190598" cy="1209697"/>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2FB7266E-2142-3456-6109-2BA68ABE8ACC}"/>
                </a:ext>
              </a:extLst>
            </p:cNvPr>
            <p:cNvSpPr txBox="1"/>
            <p:nvPr/>
          </p:nvSpPr>
          <p:spPr>
            <a:xfrm>
              <a:off x="5044050" y="3570136"/>
              <a:ext cx="1907177" cy="693998"/>
            </a:xfrm>
            <a:prstGeom prst="rect">
              <a:avLst/>
            </a:prstGeom>
            <a:noFill/>
            <a:ln>
              <a:noFill/>
            </a:ln>
          </p:spPr>
          <p:txBody>
            <a:bodyPr wrap="square" lIns="0" tIns="0" rIns="0" bIns="0" numCol="1" spcCol="360000" rtlCol="0" anchor="ctr">
              <a:noAutofit/>
            </a:bodyPr>
            <a:lstStyle/>
            <a:p>
              <a:pPr algn="ctr">
                <a:lnSpc>
                  <a:spcPct val="110000"/>
                </a:lnSpc>
                <a:tabLst/>
              </a:pPr>
              <a:r>
                <a:rPr lang="en-US" sz="2400" b="1" dirty="0">
                  <a:solidFill>
                    <a:schemeClr val="bg1"/>
                  </a:solidFill>
                  <a:latin typeface="Roboto Condensed Light" panose="02000000000000000000" pitchFamily="2" charset="0"/>
                  <a:ea typeface="Roboto Condensed Light" panose="02000000000000000000" pitchFamily="2" charset="0"/>
                </a:rPr>
                <a:t>Operating Model Influencers </a:t>
              </a:r>
            </a:p>
          </p:txBody>
        </p:sp>
        <p:cxnSp>
          <p:nvCxnSpPr>
            <p:cNvPr id="53" name="Connector: Curved 52">
              <a:extLst>
                <a:ext uri="{FF2B5EF4-FFF2-40B4-BE49-F238E27FC236}">
                  <a16:creationId xmlns:a16="http://schemas.microsoft.com/office/drawing/2014/main" id="{AD464971-8145-EE84-EE02-6BD6554390E5}"/>
                </a:ext>
              </a:extLst>
            </p:cNvPr>
            <p:cNvCxnSpPr>
              <a:cxnSpLocks/>
              <a:stCxn id="32" idx="3"/>
              <a:endCxn id="54" idx="4"/>
            </p:cNvCxnSpPr>
            <p:nvPr/>
          </p:nvCxnSpPr>
          <p:spPr>
            <a:xfrm flipV="1">
              <a:off x="6951227" y="3252784"/>
              <a:ext cx="1513635" cy="664351"/>
            </a:xfrm>
            <a:prstGeom prst="curvedConnector2">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54" name="Oval 53">
              <a:extLst>
                <a:ext uri="{FF2B5EF4-FFF2-40B4-BE49-F238E27FC236}">
                  <a16:creationId xmlns:a16="http://schemas.microsoft.com/office/drawing/2014/main" id="{8A09CF9C-A6A4-7C5A-1A3A-A44D8D95101A}"/>
                </a:ext>
              </a:extLst>
            </p:cNvPr>
            <p:cNvSpPr/>
            <p:nvPr/>
          </p:nvSpPr>
          <p:spPr>
            <a:xfrm>
              <a:off x="7733342" y="1972624"/>
              <a:ext cx="1463040" cy="1280160"/>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6" name="Connector: Curved 55">
              <a:extLst>
                <a:ext uri="{FF2B5EF4-FFF2-40B4-BE49-F238E27FC236}">
                  <a16:creationId xmlns:a16="http://schemas.microsoft.com/office/drawing/2014/main" id="{BFD3E8C3-E20E-1733-7E0F-CBD7E4F727D7}"/>
                </a:ext>
              </a:extLst>
            </p:cNvPr>
            <p:cNvCxnSpPr>
              <a:cxnSpLocks/>
              <a:stCxn id="32" idx="1"/>
              <a:endCxn id="57" idx="4"/>
            </p:cNvCxnSpPr>
            <p:nvPr/>
          </p:nvCxnSpPr>
          <p:spPr>
            <a:xfrm rot="10800000">
              <a:off x="3434444" y="3247667"/>
              <a:ext cx="1609607" cy="669469"/>
            </a:xfrm>
            <a:prstGeom prst="curvedConnector2">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57" name="Oval 56">
              <a:extLst>
                <a:ext uri="{FF2B5EF4-FFF2-40B4-BE49-F238E27FC236}">
                  <a16:creationId xmlns:a16="http://schemas.microsoft.com/office/drawing/2014/main" id="{F21A2CC3-753A-E717-2188-FA3CD0CC88F4}"/>
                </a:ext>
              </a:extLst>
            </p:cNvPr>
            <p:cNvSpPr/>
            <p:nvPr/>
          </p:nvSpPr>
          <p:spPr>
            <a:xfrm flipH="1">
              <a:off x="2702923" y="1967506"/>
              <a:ext cx="1463040" cy="1280160"/>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5" name="Connector: Curved 94">
              <a:extLst>
                <a:ext uri="{FF2B5EF4-FFF2-40B4-BE49-F238E27FC236}">
                  <a16:creationId xmlns:a16="http://schemas.microsoft.com/office/drawing/2014/main" id="{D831B90A-F9FB-37DD-FC9A-E106D2AAEE16}"/>
                </a:ext>
              </a:extLst>
            </p:cNvPr>
            <p:cNvCxnSpPr>
              <a:cxnSpLocks/>
              <a:stCxn id="32" idx="3"/>
              <a:endCxn id="96" idx="4"/>
            </p:cNvCxnSpPr>
            <p:nvPr/>
          </p:nvCxnSpPr>
          <p:spPr>
            <a:xfrm>
              <a:off x="6951227" y="3917135"/>
              <a:ext cx="1513635" cy="753462"/>
            </a:xfrm>
            <a:prstGeom prst="curvedConnector2">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96" name="Oval 95">
              <a:extLst>
                <a:ext uri="{FF2B5EF4-FFF2-40B4-BE49-F238E27FC236}">
                  <a16:creationId xmlns:a16="http://schemas.microsoft.com/office/drawing/2014/main" id="{945DF654-DCF4-FFE4-9103-25D9C2FD3C14}"/>
                </a:ext>
              </a:extLst>
            </p:cNvPr>
            <p:cNvSpPr/>
            <p:nvPr/>
          </p:nvSpPr>
          <p:spPr>
            <a:xfrm flipV="1">
              <a:off x="7733342" y="4670597"/>
              <a:ext cx="1463040" cy="1280160"/>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7" name="Connector: Curved 96">
              <a:extLst>
                <a:ext uri="{FF2B5EF4-FFF2-40B4-BE49-F238E27FC236}">
                  <a16:creationId xmlns:a16="http://schemas.microsoft.com/office/drawing/2014/main" id="{6AC36E4A-C766-D065-FD26-CA34911B8271}"/>
                </a:ext>
              </a:extLst>
            </p:cNvPr>
            <p:cNvCxnSpPr>
              <a:cxnSpLocks/>
              <a:stCxn id="32" idx="1"/>
              <a:endCxn id="98" idx="4"/>
            </p:cNvCxnSpPr>
            <p:nvPr/>
          </p:nvCxnSpPr>
          <p:spPr>
            <a:xfrm rot="10800000" flipV="1">
              <a:off x="3434444" y="3917135"/>
              <a:ext cx="1609607" cy="753462"/>
            </a:xfrm>
            <a:prstGeom prst="curvedConnector2">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98" name="Oval 97">
              <a:extLst>
                <a:ext uri="{FF2B5EF4-FFF2-40B4-BE49-F238E27FC236}">
                  <a16:creationId xmlns:a16="http://schemas.microsoft.com/office/drawing/2014/main" id="{3604834C-DA70-9665-8927-C6ADDF3A56A1}"/>
                </a:ext>
              </a:extLst>
            </p:cNvPr>
            <p:cNvSpPr/>
            <p:nvPr/>
          </p:nvSpPr>
          <p:spPr>
            <a:xfrm flipH="1" flipV="1">
              <a:off x="2702923" y="4670597"/>
              <a:ext cx="1463040" cy="1280160"/>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4" name="Straight Connector 103">
              <a:extLst>
                <a:ext uri="{FF2B5EF4-FFF2-40B4-BE49-F238E27FC236}">
                  <a16:creationId xmlns:a16="http://schemas.microsoft.com/office/drawing/2014/main" id="{D84399D5-7CB8-D7EF-C40C-8A5BFF85F0A2}"/>
                </a:ext>
              </a:extLst>
            </p:cNvPr>
            <p:cNvCxnSpPr>
              <a:cxnSpLocks/>
              <a:stCxn id="32" idx="3"/>
              <a:endCxn id="106" idx="2"/>
            </p:cNvCxnSpPr>
            <p:nvPr/>
          </p:nvCxnSpPr>
          <p:spPr>
            <a:xfrm>
              <a:off x="6951227" y="3917135"/>
              <a:ext cx="2824136" cy="24288"/>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F3631367-9887-FC09-B455-F74EEDBCFF9E}"/>
                </a:ext>
              </a:extLst>
            </p:cNvPr>
            <p:cNvCxnSpPr>
              <a:cxnSpLocks/>
              <a:stCxn id="107" idx="2"/>
              <a:endCxn id="32" idx="1"/>
            </p:cNvCxnSpPr>
            <p:nvPr/>
          </p:nvCxnSpPr>
          <p:spPr>
            <a:xfrm>
              <a:off x="2125707" y="3848627"/>
              <a:ext cx="2918343" cy="68508"/>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106" name="Oval 105">
              <a:extLst>
                <a:ext uri="{FF2B5EF4-FFF2-40B4-BE49-F238E27FC236}">
                  <a16:creationId xmlns:a16="http://schemas.microsoft.com/office/drawing/2014/main" id="{0BBDB5D7-4004-FBFA-0035-BCD942396640}"/>
                </a:ext>
              </a:extLst>
            </p:cNvPr>
            <p:cNvSpPr/>
            <p:nvPr/>
          </p:nvSpPr>
          <p:spPr>
            <a:xfrm>
              <a:off x="9775363" y="3301343"/>
              <a:ext cx="1463040" cy="1280160"/>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Oval 106">
              <a:extLst>
                <a:ext uri="{FF2B5EF4-FFF2-40B4-BE49-F238E27FC236}">
                  <a16:creationId xmlns:a16="http://schemas.microsoft.com/office/drawing/2014/main" id="{7C5456BE-3865-C723-7DC9-3609CE71406E}"/>
                </a:ext>
              </a:extLst>
            </p:cNvPr>
            <p:cNvSpPr/>
            <p:nvPr/>
          </p:nvSpPr>
          <p:spPr>
            <a:xfrm flipH="1">
              <a:off x="662667" y="3208547"/>
              <a:ext cx="1463040" cy="1280160"/>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4AD6F710-331B-65AF-6DC7-00AE517B0A23}"/>
                </a:ext>
              </a:extLst>
            </p:cNvPr>
            <p:cNvSpPr txBox="1"/>
            <p:nvPr/>
          </p:nvSpPr>
          <p:spPr>
            <a:xfrm>
              <a:off x="2778674" y="5126011"/>
              <a:ext cx="1280160" cy="369332"/>
            </a:xfrm>
            <a:prstGeom prst="rect">
              <a:avLst/>
            </a:prstGeom>
            <a:noFill/>
            <a:ln>
              <a:noFill/>
            </a:ln>
          </p:spPr>
          <p:txBody>
            <a:bodyPr wrap="square" anchor="ctr">
              <a:spAutoFit/>
            </a:bodyPr>
            <a:lstStyle/>
            <a:p>
              <a:pPr algn="ctr"/>
              <a:r>
                <a:rPr lang="en-US" sz="1800" b="1" dirty="0">
                  <a:solidFill>
                    <a:schemeClr val="bg1"/>
                  </a:solidFill>
                  <a:latin typeface="Roboto Condensed Light" panose="02000000000000000000" pitchFamily="2" charset="0"/>
                  <a:ea typeface="Roboto Condensed Light" panose="02000000000000000000" pitchFamily="2" charset="0"/>
                </a:rPr>
                <a:t>Culture</a:t>
              </a:r>
            </a:p>
          </p:txBody>
        </p:sp>
        <p:sp>
          <p:nvSpPr>
            <p:cNvPr id="38" name="TextBox 37">
              <a:extLst>
                <a:ext uri="{FF2B5EF4-FFF2-40B4-BE49-F238E27FC236}">
                  <a16:creationId xmlns:a16="http://schemas.microsoft.com/office/drawing/2014/main" id="{9F9E5DC7-E8EE-A2D3-98D1-C38A61E7D0D2}"/>
                </a:ext>
              </a:extLst>
            </p:cNvPr>
            <p:cNvSpPr txBox="1"/>
            <p:nvPr/>
          </p:nvSpPr>
          <p:spPr>
            <a:xfrm>
              <a:off x="716056" y="3392781"/>
              <a:ext cx="1280160" cy="914400"/>
            </a:xfrm>
            <a:prstGeom prst="rect">
              <a:avLst/>
            </a:prstGeom>
            <a:noFill/>
            <a:ln>
              <a:noFill/>
            </a:ln>
          </p:spPr>
          <p:txBody>
            <a:bodyPr wrap="square" anchor="ctr">
              <a:spAutoFit/>
            </a:bodyPr>
            <a:lstStyle/>
            <a:p>
              <a:pPr algn="ctr"/>
              <a:r>
                <a:rPr lang="en-US" sz="1800" b="1" dirty="0">
                  <a:solidFill>
                    <a:schemeClr val="bg1"/>
                  </a:solidFill>
                  <a:latin typeface="Roboto Condensed Light" panose="02000000000000000000" pitchFamily="2" charset="0"/>
                  <a:ea typeface="Roboto Condensed Light" panose="02000000000000000000" pitchFamily="2" charset="0"/>
                </a:rPr>
                <a:t>IT Strategy &amp; </a:t>
              </a:r>
            </a:p>
            <a:p>
              <a:pPr algn="ctr"/>
              <a:r>
                <a:rPr lang="en-US" sz="1800" b="1" dirty="0">
                  <a:solidFill>
                    <a:schemeClr val="bg1"/>
                  </a:solidFill>
                  <a:latin typeface="Roboto Condensed Light" panose="02000000000000000000" pitchFamily="2" charset="0"/>
                  <a:ea typeface="Roboto Condensed Light" panose="02000000000000000000" pitchFamily="2" charset="0"/>
                </a:rPr>
                <a:t>Objectives</a:t>
              </a:r>
            </a:p>
          </p:txBody>
        </p:sp>
        <p:sp>
          <p:nvSpPr>
            <p:cNvPr id="41" name="TextBox 40">
              <a:extLst>
                <a:ext uri="{FF2B5EF4-FFF2-40B4-BE49-F238E27FC236}">
                  <a16:creationId xmlns:a16="http://schemas.microsoft.com/office/drawing/2014/main" id="{82855DCF-2CDB-9D5B-AFC5-8E09C549807F}"/>
                </a:ext>
              </a:extLst>
            </p:cNvPr>
            <p:cNvSpPr txBox="1"/>
            <p:nvPr/>
          </p:nvSpPr>
          <p:spPr>
            <a:xfrm>
              <a:off x="7822229" y="4963223"/>
              <a:ext cx="1280160" cy="646331"/>
            </a:xfrm>
            <a:prstGeom prst="rect">
              <a:avLst/>
            </a:prstGeom>
            <a:noFill/>
            <a:ln>
              <a:noFill/>
            </a:ln>
          </p:spPr>
          <p:txBody>
            <a:bodyPr wrap="square" anchor="ctr">
              <a:spAutoFit/>
            </a:bodyPr>
            <a:lstStyle/>
            <a:p>
              <a:pPr algn="ctr"/>
              <a:r>
                <a:rPr lang="en-US" sz="1800" b="1" dirty="0">
                  <a:solidFill>
                    <a:schemeClr val="bg1"/>
                  </a:solidFill>
                  <a:latin typeface="Roboto Condensed Light" panose="02000000000000000000" pitchFamily="2" charset="0"/>
                  <a:ea typeface="Roboto Condensed Light" panose="02000000000000000000" pitchFamily="2" charset="0"/>
                </a:rPr>
                <a:t>Risk Appetite</a:t>
              </a:r>
            </a:p>
          </p:txBody>
        </p:sp>
        <p:sp>
          <p:nvSpPr>
            <p:cNvPr id="43" name="TextBox 42">
              <a:extLst>
                <a:ext uri="{FF2B5EF4-FFF2-40B4-BE49-F238E27FC236}">
                  <a16:creationId xmlns:a16="http://schemas.microsoft.com/office/drawing/2014/main" id="{98E4A252-AC77-10B5-DDDA-ABF4743C7889}"/>
                </a:ext>
              </a:extLst>
            </p:cNvPr>
            <p:cNvSpPr txBox="1"/>
            <p:nvPr/>
          </p:nvSpPr>
          <p:spPr>
            <a:xfrm>
              <a:off x="9885745" y="3708341"/>
              <a:ext cx="1280160" cy="646331"/>
            </a:xfrm>
            <a:prstGeom prst="rect">
              <a:avLst/>
            </a:prstGeom>
            <a:noFill/>
            <a:ln>
              <a:noFill/>
            </a:ln>
          </p:spPr>
          <p:txBody>
            <a:bodyPr wrap="square" anchor="ctr">
              <a:spAutoFit/>
            </a:bodyPr>
            <a:lstStyle/>
            <a:p>
              <a:pPr algn="ctr"/>
              <a:r>
                <a:rPr lang="en-US" sz="1800" b="1" dirty="0">
                  <a:solidFill>
                    <a:schemeClr val="bg1"/>
                  </a:solidFill>
                  <a:latin typeface="Roboto Condensed Light" panose="02000000000000000000" pitchFamily="2" charset="0"/>
                  <a:ea typeface="Roboto Condensed Light" panose="02000000000000000000" pitchFamily="2" charset="0"/>
                </a:rPr>
                <a:t>Perception of IT</a:t>
              </a:r>
            </a:p>
          </p:txBody>
        </p:sp>
        <p:sp>
          <p:nvSpPr>
            <p:cNvPr id="45" name="TextBox 44">
              <a:extLst>
                <a:ext uri="{FF2B5EF4-FFF2-40B4-BE49-F238E27FC236}">
                  <a16:creationId xmlns:a16="http://schemas.microsoft.com/office/drawing/2014/main" id="{1A845042-4215-51C4-BB64-1F10AA62E4B6}"/>
                </a:ext>
              </a:extLst>
            </p:cNvPr>
            <p:cNvSpPr txBox="1"/>
            <p:nvPr/>
          </p:nvSpPr>
          <p:spPr>
            <a:xfrm>
              <a:off x="7824782" y="2154615"/>
              <a:ext cx="1280160" cy="914400"/>
            </a:xfrm>
            <a:prstGeom prst="rect">
              <a:avLst/>
            </a:prstGeom>
            <a:noFill/>
            <a:ln>
              <a:noFill/>
            </a:ln>
          </p:spPr>
          <p:txBody>
            <a:bodyPr wrap="square" anchor="ctr">
              <a:spAutoFit/>
            </a:bodyPr>
            <a:lstStyle/>
            <a:p>
              <a:pPr algn="ctr"/>
              <a:r>
                <a:rPr lang="en-US" sz="1800" b="1" dirty="0">
                  <a:solidFill>
                    <a:schemeClr val="bg1"/>
                  </a:solidFill>
                  <a:latin typeface="Roboto Condensed Light" panose="02000000000000000000" pitchFamily="2" charset="0"/>
                  <a:ea typeface="Roboto Condensed Light" panose="02000000000000000000" pitchFamily="2" charset="0"/>
                </a:rPr>
                <a:t>Organization Size &amp; Structure</a:t>
              </a:r>
            </a:p>
          </p:txBody>
        </p:sp>
        <p:sp>
          <p:nvSpPr>
            <p:cNvPr id="16" name="TextBox 15">
              <a:extLst>
                <a:ext uri="{FF2B5EF4-FFF2-40B4-BE49-F238E27FC236}">
                  <a16:creationId xmlns:a16="http://schemas.microsoft.com/office/drawing/2014/main" id="{5EF4A0B8-86AB-9746-9416-B3EA70BD36A4}"/>
                </a:ext>
              </a:extLst>
            </p:cNvPr>
            <p:cNvSpPr txBox="1"/>
            <p:nvPr/>
          </p:nvSpPr>
          <p:spPr>
            <a:xfrm>
              <a:off x="2794362" y="2149497"/>
              <a:ext cx="1280160" cy="914400"/>
            </a:xfrm>
            <a:prstGeom prst="rect">
              <a:avLst/>
            </a:prstGeom>
            <a:noFill/>
            <a:ln>
              <a:noFill/>
            </a:ln>
          </p:spPr>
          <p:txBody>
            <a:bodyPr wrap="square" anchor="ctr">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mn-cs"/>
                </a:rPr>
                <a:t>Organization Operating Model</a:t>
              </a:r>
            </a:p>
          </p:txBody>
        </p:sp>
      </p:grpSp>
      <p:grpSp>
        <p:nvGrpSpPr>
          <p:cNvPr id="110" name="Group 109">
            <a:extLst>
              <a:ext uri="{FF2B5EF4-FFF2-40B4-BE49-F238E27FC236}">
                <a16:creationId xmlns:a16="http://schemas.microsoft.com/office/drawing/2014/main" id="{515FFB74-E728-0CEC-3376-54C54D2D94B6}"/>
              </a:ext>
            </a:extLst>
          </p:cNvPr>
          <p:cNvGrpSpPr/>
          <p:nvPr/>
        </p:nvGrpSpPr>
        <p:grpSpPr>
          <a:xfrm>
            <a:off x="313769" y="5644805"/>
            <a:ext cx="9857842" cy="1009777"/>
            <a:chOff x="6353842" y="3127248"/>
            <a:chExt cx="3887438" cy="1664208"/>
          </a:xfrm>
        </p:grpSpPr>
        <p:sp>
          <p:nvSpPr>
            <p:cNvPr id="111" name="Rectangle 110">
              <a:extLst>
                <a:ext uri="{FF2B5EF4-FFF2-40B4-BE49-F238E27FC236}">
                  <a16:creationId xmlns:a16="http://schemas.microsoft.com/office/drawing/2014/main" id="{ABEB4CEA-27B8-FFB1-9EBE-DEA653498BD4}"/>
                </a:ext>
              </a:extLst>
            </p:cNvPr>
            <p:cNvSpPr/>
            <p:nvPr/>
          </p:nvSpPr>
          <p:spPr>
            <a:xfrm>
              <a:off x="6353842" y="3127248"/>
              <a:ext cx="3887438" cy="1664208"/>
            </a:xfrm>
            <a:prstGeom prst="rect">
              <a:avLst/>
            </a:prstGeom>
            <a:gradFill>
              <a:gsLst>
                <a:gs pos="0">
                  <a:srgbClr val="2576B7"/>
                </a:gs>
                <a:gs pos="100000">
                  <a:schemeClr val="accent1">
                    <a:lumMod val="60000"/>
                    <a:lumOff val="40000"/>
                  </a:schemeClr>
                </a:gs>
              </a:gsLst>
              <a:lin ang="2700000" scaled="0"/>
            </a:gradFill>
            <a:ln w="187325"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23958" tIns="323958" rIns="323958" bIns="323958" rtlCol="0" anchor="ctr">
              <a:noAutofit/>
            </a:bodyPr>
            <a:lstStyle/>
            <a:p>
              <a:pPr defTabSz="554437">
                <a:spcBef>
                  <a:spcPts val="800"/>
                </a:spcBef>
              </a:pPr>
              <a:r>
                <a:rPr lang="en-US" sz="1600" dirty="0">
                  <a:solidFill>
                    <a:srgbClr val="FFFFFF"/>
                  </a:solidFill>
                  <a:latin typeface="Montserrat Medium" pitchFamily="2" charset="77"/>
                </a:rPr>
                <a:t>Info-Tech Insight</a:t>
              </a:r>
            </a:p>
            <a:p>
              <a:pPr defTabSz="554437">
                <a:lnSpc>
                  <a:spcPts val="1800"/>
                </a:lnSpc>
                <a:spcBef>
                  <a:spcPts val="800"/>
                </a:spcBef>
              </a:pPr>
              <a:r>
                <a:rPr lang="en-US" sz="1400" dirty="0">
                  <a:solidFill>
                    <a:srgbClr val="FFFFFF"/>
                  </a:solidFill>
                  <a:latin typeface="Roboto Condensed Light" panose="02000000000000000000" pitchFamily="2" charset="0"/>
                  <a:ea typeface="Roboto Condensed Light" panose="02000000000000000000" pitchFamily="2" charset="0"/>
                </a:rPr>
                <a:t>Don’t assume the culture can change to accommodate the new operating model selected. Culture is one of the most influential components for whether the operating model will be successfully adopted and leveraged. </a:t>
              </a:r>
            </a:p>
          </p:txBody>
        </p:sp>
        <p:sp>
          <p:nvSpPr>
            <p:cNvPr id="112" name="Rectangle 111">
              <a:extLst>
                <a:ext uri="{FF2B5EF4-FFF2-40B4-BE49-F238E27FC236}">
                  <a16:creationId xmlns:a16="http://schemas.microsoft.com/office/drawing/2014/main" id="{28177291-0123-E99E-6AB6-460CF4998E6F}"/>
                </a:ext>
              </a:extLst>
            </p:cNvPr>
            <p:cNvSpPr/>
            <p:nvPr/>
          </p:nvSpPr>
          <p:spPr>
            <a:xfrm>
              <a:off x="6353842" y="3127248"/>
              <a:ext cx="3887438" cy="1664208"/>
            </a:xfrm>
            <a:prstGeom prst="rect">
              <a:avLst/>
            </a:prstGeom>
            <a:noFill/>
            <a:ln w="3175" cmpd="thinThick">
              <a:gradFill>
                <a:gsLst>
                  <a:gs pos="0">
                    <a:srgbClr val="2576B7"/>
                  </a:gs>
                  <a:gs pos="50000">
                    <a:srgbClr val="2576B7">
                      <a:alpha val="0"/>
                    </a:srgbClr>
                  </a:gs>
                  <a:gs pos="99000">
                    <a:srgbClr val="2576B7"/>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215972" tIns="215972" rIns="215972" bIns="215972" rtlCol="0" anchor="ctr">
              <a:noAutofit/>
            </a:bodyPr>
            <a:lstStyle/>
            <a:p>
              <a:pPr defTabSz="554437">
                <a:spcBef>
                  <a:spcPts val="800"/>
                </a:spcBef>
              </a:pPr>
              <a:endParaRPr lang="en-US" sz="1400" dirty="0">
                <a:solidFill>
                  <a:srgbClr val="2576B7"/>
                </a:solidFill>
                <a:latin typeface="Roboto Condensed Light" panose="02000000000000000000" pitchFamily="2" charset="0"/>
                <a:ea typeface="Roboto Condensed Light" panose="02000000000000000000" pitchFamily="2" charset="0"/>
              </a:endParaRPr>
            </a:p>
          </p:txBody>
        </p:sp>
      </p:grpSp>
      <p:sp>
        <p:nvSpPr>
          <p:cNvPr id="114" name="Title 1">
            <a:extLst>
              <a:ext uri="{FF2B5EF4-FFF2-40B4-BE49-F238E27FC236}">
                <a16:creationId xmlns:a16="http://schemas.microsoft.com/office/drawing/2014/main" id="{F3ED0426-0A9B-E25A-B74F-CCB4E321B535}"/>
              </a:ext>
            </a:extLst>
          </p:cNvPr>
          <p:cNvSpPr>
            <a:spLocks noGrp="1"/>
          </p:cNvSpPr>
          <p:nvPr>
            <p:ph type="title"/>
          </p:nvPr>
        </p:nvSpPr>
        <p:spPr>
          <a:xfrm>
            <a:off x="313769" y="294814"/>
            <a:ext cx="10998395" cy="1169399"/>
          </a:xfrm>
        </p:spPr>
        <p:txBody>
          <a:bodyPr/>
          <a:lstStyle/>
          <a:p>
            <a:r>
              <a:rPr lang="en-US" dirty="0"/>
              <a:t>Selecting the right IT operating model is rooted in the context</a:t>
            </a:r>
            <a:endParaRPr lang="en-CA" dirty="0"/>
          </a:p>
        </p:txBody>
      </p:sp>
    </p:spTree>
    <p:extLst>
      <p:ext uri="{BB962C8B-B14F-4D97-AF65-F5344CB8AC3E}">
        <p14:creationId xmlns:p14="http://schemas.microsoft.com/office/powerpoint/2010/main" val="854462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15" name="Table 15">
            <a:extLst>
              <a:ext uri="{FF2B5EF4-FFF2-40B4-BE49-F238E27FC236}">
                <a16:creationId xmlns:a16="http://schemas.microsoft.com/office/drawing/2014/main" id="{9CC361A7-36F2-4AC4-A2D8-E200E229B46D}"/>
              </a:ext>
            </a:extLst>
          </p:cNvPr>
          <p:cNvGraphicFramePr>
            <a:graphicFrameLocks noGrp="1"/>
          </p:cNvGraphicFramePr>
          <p:nvPr>
            <p:extLst>
              <p:ext uri="{D42A27DB-BD31-4B8C-83A1-F6EECF244321}">
                <p14:modId xmlns:p14="http://schemas.microsoft.com/office/powerpoint/2010/main" val="2207614843"/>
              </p:ext>
            </p:extLst>
          </p:nvPr>
        </p:nvGraphicFramePr>
        <p:xfrm>
          <a:off x="294427" y="2120865"/>
          <a:ext cx="11604734" cy="4582132"/>
        </p:xfrm>
        <a:graphic>
          <a:graphicData uri="http://schemas.openxmlformats.org/drawingml/2006/table">
            <a:tbl>
              <a:tblPr firstRow="1">
                <a:tableStyleId>{9D7B26C5-4107-4FEC-AEDC-1716B250A1EF}</a:tableStyleId>
              </a:tblPr>
              <a:tblGrid>
                <a:gridCol w="5796272">
                  <a:extLst>
                    <a:ext uri="{9D8B030D-6E8A-4147-A177-3AD203B41FA5}">
                      <a16:colId xmlns:a16="http://schemas.microsoft.com/office/drawing/2014/main" val="4185747690"/>
                    </a:ext>
                  </a:extLst>
                </a:gridCol>
                <a:gridCol w="5808462">
                  <a:extLst>
                    <a:ext uri="{9D8B030D-6E8A-4147-A177-3AD203B41FA5}">
                      <a16:colId xmlns:a16="http://schemas.microsoft.com/office/drawing/2014/main" val="996112844"/>
                    </a:ext>
                  </a:extLst>
                </a:gridCol>
              </a:tblGrid>
              <a:tr h="345436">
                <a:tc>
                  <a:txBody>
                    <a:bodyPr/>
                    <a:lstStyle/>
                    <a:p>
                      <a:r>
                        <a:rPr lang="en-US" sz="1400" dirty="0">
                          <a:solidFill>
                            <a:schemeClr val="tx1">
                              <a:lumMod val="50000"/>
                            </a:schemeClr>
                          </a:solidFill>
                          <a:latin typeface="Roboto Condensed Light" panose="02000000000000000000" pitchFamily="2" charset="0"/>
                          <a:ea typeface="Roboto Condensed Light" panose="02000000000000000000" pitchFamily="2" charset="0"/>
                        </a:rPr>
                        <a:t>Business Context Consideration</a:t>
                      </a:r>
                      <a:endParaRPr lang="en-CA" sz="1400" dirty="0">
                        <a:solidFill>
                          <a:schemeClr val="tx1">
                            <a:lumMod val="50000"/>
                          </a:schemeClr>
                        </a:solidFill>
                        <a:latin typeface="Roboto Condensed Light" panose="02000000000000000000" pitchFamily="2" charset="0"/>
                        <a:ea typeface="Roboto Condensed Light" panose="02000000000000000000" pitchFamily="2" charset="0"/>
                      </a:endParaRPr>
                    </a:p>
                  </a:txBody>
                  <a:tcPr marL="91428" marR="91428" marT="45714" marB="45714"/>
                </a:tc>
                <a:tc>
                  <a:txBody>
                    <a:bodyPr/>
                    <a:lstStyle/>
                    <a:p>
                      <a:r>
                        <a:rPr lang="en-US" sz="1400" dirty="0">
                          <a:solidFill>
                            <a:schemeClr val="tx1">
                              <a:lumMod val="50000"/>
                            </a:schemeClr>
                          </a:solidFill>
                          <a:latin typeface="Roboto Condensed Light" panose="02000000000000000000" pitchFamily="2" charset="0"/>
                          <a:ea typeface="Roboto Condensed Light" panose="02000000000000000000" pitchFamily="2" charset="0"/>
                        </a:rPr>
                        <a:t>Operating Model Implications </a:t>
                      </a:r>
                      <a:endParaRPr lang="en-CA" sz="1400" dirty="0">
                        <a:solidFill>
                          <a:schemeClr val="tx1">
                            <a:lumMod val="50000"/>
                          </a:schemeClr>
                        </a:solidFill>
                        <a:latin typeface="Roboto Condensed Light" panose="02000000000000000000" pitchFamily="2" charset="0"/>
                        <a:ea typeface="Roboto Condensed Light" panose="02000000000000000000" pitchFamily="2" charset="0"/>
                      </a:endParaRPr>
                    </a:p>
                  </a:txBody>
                  <a:tcPr marL="91428" marR="91428" marT="45714" marB="45714"/>
                </a:tc>
                <a:extLst>
                  <a:ext uri="{0D108BD9-81ED-4DB2-BD59-A6C34878D82A}">
                    <a16:rowId xmlns:a16="http://schemas.microsoft.com/office/drawing/2014/main" val="3600727065"/>
                  </a:ext>
                </a:extLst>
              </a:tr>
              <a:tr h="1850845">
                <a:tc>
                  <a:txBody>
                    <a:bodyPr/>
                    <a:lstStyle/>
                    <a:p>
                      <a:r>
                        <a:rPr lang="en-US" sz="1400" b="1" dirty="0">
                          <a:solidFill>
                            <a:schemeClr val="accent1"/>
                          </a:solidFill>
                          <a:latin typeface="Roboto Condensed Light" panose="02000000000000000000" pitchFamily="2" charset="0"/>
                          <a:ea typeface="Roboto Condensed Light" panose="02000000000000000000" pitchFamily="2" charset="0"/>
                        </a:rPr>
                        <a:t>Organization Operating Model</a:t>
                      </a:r>
                    </a:p>
                    <a:p>
                      <a:pPr marL="0" indent="0">
                        <a:buFont typeface="Arial" panose="020B0604020202020204" pitchFamily="34" charset="0"/>
                        <a:buNone/>
                      </a:pPr>
                      <a:r>
                        <a:rPr lang="en-US" sz="1400" dirty="0">
                          <a:solidFill>
                            <a:schemeClr val="tx1">
                              <a:lumMod val="50000"/>
                            </a:schemeClr>
                          </a:solidFill>
                          <a:latin typeface="Roboto Condensed Light" panose="02000000000000000000" pitchFamily="2" charset="0"/>
                          <a:ea typeface="Roboto Condensed Light" panose="02000000000000000000" pitchFamily="2" charset="0"/>
                        </a:rPr>
                        <a:t>Consider how the organization enables value for the organization.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lumMod val="50000"/>
                            </a:schemeClr>
                          </a:solidFill>
                          <a:latin typeface="Roboto Condensed Light" panose="02000000000000000000" pitchFamily="2" charset="0"/>
                          <a:ea typeface="Roboto Condensed Light" panose="02000000000000000000" pitchFamily="2" charset="0"/>
                        </a:rPr>
                        <a:t>What does the organization create or provide?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lumMod val="50000"/>
                            </a:schemeClr>
                          </a:solidFill>
                          <a:latin typeface="Roboto Condensed Light" panose="02000000000000000000" pitchFamily="2" charset="0"/>
                          <a:ea typeface="Roboto Condensed Light" panose="02000000000000000000" pitchFamily="2" charset="0"/>
                        </a:rPr>
                        <a:t>Are these products and services changing?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lumMod val="50000"/>
                            </a:schemeClr>
                          </a:solidFill>
                          <a:latin typeface="Roboto Condensed Light" panose="02000000000000000000" pitchFamily="2" charset="0"/>
                          <a:ea typeface="Roboto Condensed Light" panose="02000000000000000000" pitchFamily="2" charset="0"/>
                        </a:rPr>
                        <a:t>What are the most critical capabilities for your organization?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lumMod val="50000"/>
                            </a:schemeClr>
                          </a:solidFill>
                          <a:latin typeface="Roboto Condensed Light" panose="02000000000000000000" pitchFamily="2" charset="0"/>
                          <a:ea typeface="Roboto Condensed Light" panose="02000000000000000000" pitchFamily="2" charset="0"/>
                        </a:rPr>
                        <a:t>What makes your organization a success? What are critical success factors of the organization and how are they measuring this to determine success?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lumMod val="50000"/>
                            </a:schemeClr>
                          </a:solidFill>
                          <a:latin typeface="Roboto Condensed Light" panose="02000000000000000000" pitchFamily="2" charset="0"/>
                          <a:ea typeface="Roboto Condensed Light" panose="02000000000000000000" pitchFamily="2" charset="0"/>
                        </a:rPr>
                        <a:t>How do decisions get considered and approved in your organization? Are there specific influences that impact the priorities of the organization? </a:t>
                      </a:r>
                    </a:p>
                  </a:txBody>
                  <a:tcPr marL="91428" marR="91428" marT="45714" marB="45714"/>
                </a:tc>
                <a:tc>
                  <a:txBody>
                    <a:bodyPr/>
                    <a:lstStyle/>
                    <a:p>
                      <a:r>
                        <a:rPr lang="en-CA" sz="1400" dirty="0">
                          <a:solidFill>
                            <a:schemeClr val="tx1">
                              <a:lumMod val="50000"/>
                            </a:schemeClr>
                          </a:solidFill>
                          <a:latin typeface="Roboto Condensed Light" panose="02000000000000000000" pitchFamily="2" charset="0"/>
                          <a:ea typeface="Roboto Condensed Light" panose="02000000000000000000" pitchFamily="2" charset="0"/>
                        </a:rPr>
                        <a:t>Here you are focused on how the organization enables value and reaches its strategic vision. Consider the organization’s overall approach to elements like stakeholders and collaboration, measurement of performance, decision rights and authority, sourcing and vendor performance, value streams, capabilities required to deliver on those value streams, and products and services. </a:t>
                      </a:r>
                    </a:p>
                    <a:p>
                      <a:endParaRPr lang="en-CA" sz="1400" dirty="0">
                        <a:solidFill>
                          <a:schemeClr val="tx1">
                            <a:lumMod val="50000"/>
                          </a:schemeClr>
                        </a:solidFill>
                        <a:latin typeface="Roboto Condensed Light" panose="02000000000000000000" pitchFamily="2" charset="0"/>
                        <a:ea typeface="Roboto Condensed Light" panose="02000000000000000000" pitchFamily="2" charset="0"/>
                      </a:endParaRPr>
                    </a:p>
                    <a:p>
                      <a:r>
                        <a:rPr lang="en-CA" sz="1400" dirty="0">
                          <a:solidFill>
                            <a:schemeClr val="tx1">
                              <a:lumMod val="50000"/>
                            </a:schemeClr>
                          </a:solidFill>
                          <a:latin typeface="Roboto Condensed Light" panose="02000000000000000000" pitchFamily="2" charset="0"/>
                          <a:ea typeface="Roboto Condensed Light" panose="02000000000000000000" pitchFamily="2" charset="0"/>
                        </a:rPr>
                        <a:t>Should the IT organization be aligned to the value streams of the products or services your organization offers?</a:t>
                      </a:r>
                    </a:p>
                  </a:txBody>
                  <a:tcPr marL="91428" marR="91428" marT="45714" marB="45714"/>
                </a:tc>
                <a:extLst>
                  <a:ext uri="{0D108BD9-81ED-4DB2-BD59-A6C34878D82A}">
                    <a16:rowId xmlns:a16="http://schemas.microsoft.com/office/drawing/2014/main" val="758036062"/>
                  </a:ext>
                </a:extLst>
              </a:tr>
              <a:tr h="18673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accent1"/>
                          </a:solidFill>
                          <a:latin typeface="Roboto Condensed Light" panose="02000000000000000000" pitchFamily="2" charset="0"/>
                          <a:ea typeface="Roboto Condensed Light" panose="02000000000000000000" pitchFamily="2" charset="0"/>
                        </a:rPr>
                        <a:t>Organization Size and Structure: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lumMod val="50000"/>
                            </a:schemeClr>
                          </a:solidFill>
                          <a:latin typeface="Roboto Condensed Light" panose="02000000000000000000" pitchFamily="2" charset="0"/>
                          <a:ea typeface="Roboto Condensed Light" panose="02000000000000000000" pitchFamily="2" charset="0"/>
                        </a:rPr>
                        <a:t>How is the overall organization structured: Centralized/decentralized?  Functionally aligned? Divided by regions?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lumMod val="50000"/>
                            </a:schemeClr>
                          </a:solidFill>
                          <a:latin typeface="Roboto Condensed Light" panose="02000000000000000000" pitchFamily="2" charset="0"/>
                          <a:ea typeface="Roboto Condensed Light" panose="02000000000000000000" pitchFamily="2" charset="0"/>
                        </a:rPr>
                        <a:t>In what areas does the organization prioritize investments?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lumMod val="50000"/>
                            </a:schemeClr>
                          </a:solidFill>
                          <a:latin typeface="Roboto Condensed Light" panose="02000000000000000000" pitchFamily="2" charset="0"/>
                          <a:ea typeface="Roboto Condensed Light" panose="02000000000000000000" pitchFamily="2" charset="0"/>
                        </a:rPr>
                        <a:t>Is the organization located across a diverse geography?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lumMod val="50000"/>
                            </a:schemeClr>
                          </a:solidFill>
                          <a:latin typeface="Roboto Condensed Light" panose="02000000000000000000" pitchFamily="2" charset="0"/>
                          <a:ea typeface="Roboto Condensed Light" panose="02000000000000000000" pitchFamily="2" charset="0"/>
                        </a:rPr>
                        <a:t>How big is the organization?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lumMod val="50000"/>
                            </a:schemeClr>
                          </a:solidFill>
                          <a:latin typeface="Roboto Condensed Light" panose="02000000000000000000" pitchFamily="2" charset="0"/>
                          <a:ea typeface="Roboto Condensed Light" panose="02000000000000000000" pitchFamily="2" charset="0"/>
                        </a:rPr>
                        <a:t>How is the organization growing and changing – by mergers and acquisitions?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lumMod val="50000"/>
                            </a:schemeClr>
                          </a:solidFill>
                          <a:latin typeface="Roboto Condensed Light" panose="02000000000000000000" pitchFamily="2" charset="0"/>
                          <a:ea typeface="Roboto Condensed Light" panose="02000000000000000000" pitchFamily="2" charset="0"/>
                        </a:rPr>
                        <a:t>Does the organization’s structure influence the intended funding model? </a:t>
                      </a:r>
                    </a:p>
                  </a:txBody>
                  <a:tcPr marL="91428" marR="91428" marT="45714" marB="45714"/>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lumMod val="50000"/>
                            </a:schemeClr>
                          </a:solidFill>
                          <a:latin typeface="Roboto Condensed Light" panose="02000000000000000000" pitchFamily="2" charset="0"/>
                          <a:ea typeface="Roboto Condensed Light" panose="02000000000000000000" pitchFamily="2" charset="0"/>
                          <a:cs typeface="+mn-cs"/>
                        </a:rPr>
                        <a:t>A global organization will require different IT needs than a single location. Specifically, site reliability engineering (SRE) or IT support services might be deployed in each region.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kern="1200" dirty="0">
                        <a:solidFill>
                          <a:schemeClr val="tx1">
                            <a:lumMod val="50000"/>
                          </a:schemeClr>
                        </a:solidFill>
                        <a:latin typeface="Roboto Condensed Light" panose="02000000000000000000" pitchFamily="2" charset="0"/>
                        <a:ea typeface="Roboto Condensed Light"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lumMod val="50000"/>
                            </a:schemeClr>
                          </a:solidFill>
                          <a:latin typeface="Roboto Condensed Light" panose="02000000000000000000" pitchFamily="2" charset="0"/>
                          <a:ea typeface="Roboto Condensed Light" panose="02000000000000000000" pitchFamily="2" charset="0"/>
                          <a:cs typeface="+mn-cs"/>
                        </a:rPr>
                        <a:t>Organizations growing through mergers and acquisitions can be structured differently depending on what the organization needs from the transaction.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kern="1200" dirty="0">
                        <a:solidFill>
                          <a:schemeClr val="tx1">
                            <a:lumMod val="50000"/>
                          </a:schemeClr>
                        </a:solidFill>
                        <a:latin typeface="Roboto Condensed Light" panose="02000000000000000000" pitchFamily="2" charset="0"/>
                        <a:ea typeface="Roboto Condensed Light"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lumMod val="50000"/>
                            </a:schemeClr>
                          </a:solidFill>
                          <a:latin typeface="Roboto Condensed Light" panose="02000000000000000000" pitchFamily="2" charset="0"/>
                          <a:ea typeface="Roboto Condensed Light" panose="02000000000000000000" pitchFamily="2" charset="0"/>
                          <a:cs typeface="+mn-cs"/>
                        </a:rPr>
                        <a:t>A more centralized organization may be appropriate if the driver is to create a more holistic approach or the organization may need a more decentralized organization if the acquisitions need to be handled uniquely. </a:t>
                      </a:r>
                    </a:p>
                  </a:txBody>
                  <a:tcPr marL="91428" marR="91428" marT="45714" marB="45714"/>
                </a:tc>
                <a:extLst>
                  <a:ext uri="{0D108BD9-81ED-4DB2-BD59-A6C34878D82A}">
                    <a16:rowId xmlns:a16="http://schemas.microsoft.com/office/drawing/2014/main" val="1131460662"/>
                  </a:ext>
                </a:extLst>
              </a:tr>
            </a:tbl>
          </a:graphicData>
        </a:graphic>
      </p:graphicFrame>
      <p:sp>
        <p:nvSpPr>
          <p:cNvPr id="4" name="Title 3">
            <a:extLst>
              <a:ext uri="{FF2B5EF4-FFF2-40B4-BE49-F238E27FC236}">
                <a16:creationId xmlns:a16="http://schemas.microsoft.com/office/drawing/2014/main" id="{C0A1392A-DBA9-43A1-A26B-133BD0937841}"/>
              </a:ext>
            </a:extLst>
          </p:cNvPr>
          <p:cNvSpPr>
            <a:spLocks noGrp="1"/>
          </p:cNvSpPr>
          <p:nvPr>
            <p:ph type="title"/>
          </p:nvPr>
        </p:nvSpPr>
        <p:spPr>
          <a:xfrm>
            <a:off x="354855" y="155003"/>
            <a:ext cx="3938849" cy="1818421"/>
          </a:xfrm>
        </p:spPr>
        <p:txBody>
          <a:bodyPr/>
          <a:lstStyle/>
          <a:p>
            <a:r>
              <a:rPr lang="en-US" sz="4000" dirty="0"/>
              <a:t>Business context considerations</a:t>
            </a:r>
            <a:endParaRPr lang="en-CA" sz="4000" dirty="0"/>
          </a:p>
        </p:txBody>
      </p:sp>
      <p:pic>
        <p:nvPicPr>
          <p:cNvPr id="3" name="Picture 2">
            <a:extLst>
              <a:ext uri="{FF2B5EF4-FFF2-40B4-BE49-F238E27FC236}">
                <a16:creationId xmlns:a16="http://schemas.microsoft.com/office/drawing/2014/main" id="{56F3A643-599A-26AF-5525-058CA8AA26DA}"/>
              </a:ext>
            </a:extLst>
          </p:cNvPr>
          <p:cNvPicPr>
            <a:picLocks noChangeAspect="1" noChangeArrowheads="1"/>
          </p:cNvPicPr>
          <p:nvPr/>
        </p:nvPicPr>
        <p:blipFill rotWithShape="1">
          <a:blip r:embed="rId3" cstate="print">
            <a:alphaModFix amt="20000"/>
            <a:extLst>
              <a:ext uri="{28A0092B-C50C-407E-A947-70E740481C1C}">
                <a14:useLocalDpi xmlns:a14="http://schemas.microsoft.com/office/drawing/2010/main" val="0"/>
              </a:ext>
            </a:extLst>
          </a:blip>
          <a:srcRect/>
          <a:stretch/>
        </p:blipFill>
        <p:spPr bwMode="auto">
          <a:xfrm>
            <a:off x="5518468" y="0"/>
            <a:ext cx="6675120" cy="2128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24190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336EB04E-A51D-272E-1D0E-3D9F4F61987A}"/>
              </a:ext>
            </a:extLst>
          </p:cNvPr>
          <p:cNvPicPr>
            <a:picLocks noChangeAspect="1" noChangeArrowheads="1"/>
          </p:cNvPicPr>
          <p:nvPr/>
        </p:nvPicPr>
        <p:blipFill rotWithShape="1">
          <a:blip r:embed="rId3" cstate="print">
            <a:alphaModFix amt="20000"/>
            <a:extLst>
              <a:ext uri="{28A0092B-C50C-407E-A947-70E740481C1C}">
                <a14:useLocalDpi xmlns:a14="http://schemas.microsoft.com/office/drawing/2010/main" val="0"/>
              </a:ext>
            </a:extLst>
          </a:blip>
          <a:srcRect/>
          <a:stretch/>
        </p:blipFill>
        <p:spPr bwMode="auto">
          <a:xfrm>
            <a:off x="5518468" y="0"/>
            <a:ext cx="6675120" cy="230374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5" name="Table 15">
            <a:extLst>
              <a:ext uri="{FF2B5EF4-FFF2-40B4-BE49-F238E27FC236}">
                <a16:creationId xmlns:a16="http://schemas.microsoft.com/office/drawing/2014/main" id="{9CC361A7-36F2-4AC4-A2D8-E200E229B46D}"/>
              </a:ext>
            </a:extLst>
          </p:cNvPr>
          <p:cNvGraphicFramePr>
            <a:graphicFrameLocks noGrp="1"/>
          </p:cNvGraphicFramePr>
          <p:nvPr>
            <p:extLst>
              <p:ext uri="{D42A27DB-BD31-4B8C-83A1-F6EECF244321}">
                <p14:modId xmlns:p14="http://schemas.microsoft.com/office/powerpoint/2010/main" val="391488558"/>
              </p:ext>
            </p:extLst>
          </p:nvPr>
        </p:nvGraphicFramePr>
        <p:xfrm>
          <a:off x="354855" y="2303745"/>
          <a:ext cx="11604734" cy="4072022"/>
        </p:xfrm>
        <a:graphic>
          <a:graphicData uri="http://schemas.openxmlformats.org/drawingml/2006/table">
            <a:tbl>
              <a:tblPr firstRow="1">
                <a:tableStyleId>{9D7B26C5-4107-4FEC-AEDC-1716B250A1EF}</a:tableStyleId>
              </a:tblPr>
              <a:tblGrid>
                <a:gridCol w="6419814">
                  <a:extLst>
                    <a:ext uri="{9D8B030D-6E8A-4147-A177-3AD203B41FA5}">
                      <a16:colId xmlns:a16="http://schemas.microsoft.com/office/drawing/2014/main" val="4185747690"/>
                    </a:ext>
                  </a:extLst>
                </a:gridCol>
                <a:gridCol w="5184920">
                  <a:extLst>
                    <a:ext uri="{9D8B030D-6E8A-4147-A177-3AD203B41FA5}">
                      <a16:colId xmlns:a16="http://schemas.microsoft.com/office/drawing/2014/main" val="996112844"/>
                    </a:ext>
                  </a:extLst>
                </a:gridCol>
              </a:tblGrid>
              <a:tr h="345436">
                <a:tc>
                  <a:txBody>
                    <a:bodyPr/>
                    <a:lstStyle/>
                    <a:p>
                      <a:r>
                        <a:rPr lang="en-US" sz="1400" dirty="0">
                          <a:solidFill>
                            <a:schemeClr val="tx1">
                              <a:lumMod val="50000"/>
                            </a:schemeClr>
                          </a:solidFill>
                          <a:latin typeface="Roboto Condensed Light" panose="02000000000000000000" pitchFamily="2" charset="0"/>
                          <a:ea typeface="Roboto Condensed Light" panose="02000000000000000000" pitchFamily="2" charset="0"/>
                        </a:rPr>
                        <a:t>Business Context Consideration</a:t>
                      </a:r>
                      <a:endParaRPr lang="en-CA" sz="1400" dirty="0">
                        <a:solidFill>
                          <a:schemeClr val="tx1">
                            <a:lumMod val="50000"/>
                          </a:schemeClr>
                        </a:solidFill>
                        <a:latin typeface="Roboto Condensed Light" panose="02000000000000000000" pitchFamily="2" charset="0"/>
                        <a:ea typeface="Roboto Condensed Light" panose="02000000000000000000" pitchFamily="2" charset="0"/>
                      </a:endParaRPr>
                    </a:p>
                  </a:txBody>
                  <a:tcPr marL="91428" marR="91428" marT="45714" marB="45714"/>
                </a:tc>
                <a:tc>
                  <a:txBody>
                    <a:bodyPr/>
                    <a:lstStyle/>
                    <a:p>
                      <a:r>
                        <a:rPr lang="en-US" sz="1400" dirty="0">
                          <a:solidFill>
                            <a:schemeClr val="tx1">
                              <a:lumMod val="50000"/>
                            </a:schemeClr>
                          </a:solidFill>
                          <a:latin typeface="Roboto Condensed Light" panose="02000000000000000000" pitchFamily="2" charset="0"/>
                          <a:ea typeface="Roboto Condensed Light" panose="02000000000000000000" pitchFamily="2" charset="0"/>
                        </a:rPr>
                        <a:t>Operating Model Implications</a:t>
                      </a:r>
                      <a:endParaRPr lang="en-CA" sz="1400" dirty="0">
                        <a:solidFill>
                          <a:schemeClr val="tx1">
                            <a:lumMod val="50000"/>
                          </a:schemeClr>
                        </a:solidFill>
                        <a:latin typeface="Roboto Condensed Light" panose="02000000000000000000" pitchFamily="2" charset="0"/>
                        <a:ea typeface="Roboto Condensed Light" panose="02000000000000000000" pitchFamily="2" charset="0"/>
                      </a:endParaRPr>
                    </a:p>
                  </a:txBody>
                  <a:tcPr marL="91428" marR="91428" marT="45714" marB="45714"/>
                </a:tc>
                <a:extLst>
                  <a:ext uri="{0D108BD9-81ED-4DB2-BD59-A6C34878D82A}">
                    <a16:rowId xmlns:a16="http://schemas.microsoft.com/office/drawing/2014/main" val="3600727065"/>
                  </a:ext>
                </a:extLst>
              </a:tr>
              <a:tr h="185084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accent1"/>
                          </a:solidFill>
                          <a:effectLst/>
                          <a:uLnTx/>
                          <a:uFillTx/>
                          <a:latin typeface="Roboto Condensed Light" panose="02000000000000000000" pitchFamily="2" charset="0"/>
                          <a:ea typeface="Roboto Condensed Light" panose="02000000000000000000" pitchFamily="2" charset="0"/>
                          <a:cs typeface="+mn-cs"/>
                        </a:rPr>
                        <a:t>IT Strategy &amp; Objectives: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chemeClr val="tx1">
                              <a:lumMod val="50000"/>
                            </a:schemeClr>
                          </a:solidFill>
                          <a:effectLst/>
                          <a:uLnTx/>
                          <a:uFillTx/>
                          <a:latin typeface="Roboto Condensed Light" panose="02000000000000000000" pitchFamily="2" charset="0"/>
                          <a:ea typeface="Roboto Condensed Light" panose="02000000000000000000" pitchFamily="2" charset="0"/>
                          <a:cs typeface="+mn-cs"/>
                        </a:rPr>
                        <a:t>What is the strategic vision for IT within your organization?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chemeClr val="tx1">
                              <a:lumMod val="50000"/>
                            </a:schemeClr>
                          </a:solidFill>
                          <a:effectLst/>
                          <a:uLnTx/>
                          <a:uFillTx/>
                          <a:latin typeface="Roboto Condensed Light" panose="02000000000000000000" pitchFamily="2" charset="0"/>
                          <a:ea typeface="Roboto Condensed Light" panose="02000000000000000000" pitchFamily="2" charset="0"/>
                          <a:cs typeface="+mn-cs"/>
                        </a:rPr>
                        <a:t>How are people empowered to make decisions that support that direction?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chemeClr val="tx1">
                              <a:lumMod val="50000"/>
                            </a:schemeClr>
                          </a:solidFill>
                          <a:effectLst/>
                          <a:uLnTx/>
                          <a:uFillTx/>
                          <a:latin typeface="Roboto Condensed Light" panose="02000000000000000000" pitchFamily="2" charset="0"/>
                          <a:ea typeface="Roboto Condensed Light" panose="02000000000000000000" pitchFamily="2" charset="0"/>
                          <a:cs typeface="+mn-cs"/>
                        </a:rPr>
                        <a:t>What initiatives need to be implemented to deliver on this strategy?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chemeClr val="tx1">
                              <a:lumMod val="50000"/>
                            </a:schemeClr>
                          </a:solidFill>
                          <a:effectLst/>
                          <a:uLnTx/>
                          <a:uFillTx/>
                          <a:latin typeface="Roboto Condensed Light" panose="02000000000000000000" pitchFamily="2" charset="0"/>
                          <a:ea typeface="Roboto Condensed Light" panose="02000000000000000000" pitchFamily="2" charset="0"/>
                          <a:cs typeface="+mn-cs"/>
                        </a:rPr>
                        <a:t>Is the current way you operate supporting the delivery of that vision?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chemeClr val="tx1">
                              <a:lumMod val="50000"/>
                            </a:schemeClr>
                          </a:solidFill>
                          <a:effectLst/>
                          <a:uLnTx/>
                          <a:uFillTx/>
                          <a:latin typeface="Roboto Condensed Light" panose="02000000000000000000" pitchFamily="2" charset="0"/>
                          <a:ea typeface="Roboto Condensed Light" panose="02000000000000000000" pitchFamily="2" charset="0"/>
                          <a:cs typeface="+mn-cs"/>
                        </a:rPr>
                        <a:t>How are IT objectives funded? Who decides when that funding can and should be changed? Are they aligned to specific projects, products, or services?</a:t>
                      </a:r>
                    </a:p>
                    <a:p>
                      <a:endParaRPr lang="en-US" dirty="0">
                        <a:solidFill>
                          <a:schemeClr val="tx1">
                            <a:lumMod val="50000"/>
                          </a:schemeClr>
                        </a:solidFill>
                      </a:endParaRPr>
                    </a:p>
                  </a:txBody>
                  <a:tcPr marL="91428" marR="91428" marT="45714" marB="45714"/>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50000"/>
                            </a:schemeClr>
                          </a:solidFill>
                          <a:effectLst/>
                          <a:uLnTx/>
                          <a:uFillTx/>
                          <a:latin typeface="Roboto Condensed Light" panose="02000000000000000000" pitchFamily="2" charset="0"/>
                          <a:ea typeface="Roboto Condensed Light" panose="02000000000000000000" pitchFamily="2" charset="0"/>
                          <a:cs typeface="+mn-cs"/>
                        </a:rPr>
                        <a:t>Determine if you can move forward with a new model or if you can adjust your existing one to suit the financial constraints. </a:t>
                      </a:r>
                    </a:p>
                    <a:p>
                      <a:r>
                        <a:rPr kumimoji="0" lang="en-US" sz="1400" b="0" i="0" u="none" strike="noStrike" kern="1200" cap="none" spc="0" normalizeH="0" baseline="0" noProof="0" dirty="0">
                          <a:ln>
                            <a:noFill/>
                          </a:ln>
                          <a:solidFill>
                            <a:schemeClr val="tx1">
                              <a:lumMod val="50000"/>
                            </a:schemeClr>
                          </a:solidFill>
                          <a:effectLst/>
                          <a:uLnTx/>
                          <a:uFillTx/>
                          <a:latin typeface="Roboto Condensed Light" panose="02000000000000000000" pitchFamily="2" charset="0"/>
                          <a:ea typeface="Roboto Condensed Light" panose="02000000000000000000" pitchFamily="2" charset="0"/>
                          <a:cs typeface="+mn-cs"/>
                        </a:rPr>
                        <a:t>Budgets for digital transformation might come from specific areas of the business, so resources may need to be aligned to support that. You’ll have to consider how you will work with those areas.</a:t>
                      </a:r>
                      <a:endParaRPr lang="en-US" dirty="0">
                        <a:solidFill>
                          <a:schemeClr val="tx1">
                            <a:lumMod val="50000"/>
                          </a:schemeClr>
                        </a:solidFill>
                      </a:endParaRPr>
                    </a:p>
                  </a:txBody>
                  <a:tcPr marL="91428" marR="91428" marT="45714" marB="45714"/>
                </a:tc>
                <a:extLst>
                  <a:ext uri="{0D108BD9-81ED-4DB2-BD59-A6C34878D82A}">
                    <a16:rowId xmlns:a16="http://schemas.microsoft.com/office/drawing/2014/main" val="758036062"/>
                  </a:ext>
                </a:extLst>
              </a:tr>
              <a:tr h="1867318">
                <a:tc>
                  <a:txBody>
                    <a:bodyPr/>
                    <a:lstStyle/>
                    <a:p>
                      <a:r>
                        <a:rPr lang="en-US" sz="1400" b="1" dirty="0">
                          <a:solidFill>
                            <a:schemeClr val="accent1"/>
                          </a:solidFill>
                          <a:latin typeface="Roboto Condensed Light" panose="02000000000000000000" pitchFamily="2" charset="0"/>
                          <a:ea typeface="Roboto Condensed Light" panose="02000000000000000000" pitchFamily="2" charset="0"/>
                        </a:rPr>
                        <a:t>Business Perspective of IT: </a:t>
                      </a:r>
                    </a:p>
                    <a:p>
                      <a:pPr marL="0" indent="0">
                        <a:buFont typeface="Arial" panose="020B0604020202020204" pitchFamily="34" charset="0"/>
                        <a:buNone/>
                      </a:pPr>
                      <a:r>
                        <a:rPr lang="en-US" sz="1400" dirty="0">
                          <a:solidFill>
                            <a:schemeClr val="tx1">
                              <a:lumMod val="50000"/>
                            </a:schemeClr>
                          </a:solidFill>
                          <a:latin typeface="Roboto Condensed Light" panose="02000000000000000000" pitchFamily="2" charset="0"/>
                          <a:ea typeface="Roboto Condensed Light" panose="02000000000000000000" pitchFamily="2" charset="0"/>
                        </a:rPr>
                        <a:t>How the business perceives IT and how IT perceives itself are sometimes not aligned. Make sure the business’ goals for IT are well understood.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lumMod val="50000"/>
                            </a:schemeClr>
                          </a:solidFill>
                          <a:latin typeface="Roboto Condensed Light" panose="02000000000000000000" pitchFamily="2" charset="0"/>
                          <a:ea typeface="Roboto Condensed Light" panose="02000000000000000000" pitchFamily="2" charset="0"/>
                        </a:rPr>
                        <a:t>Are your business partners satisfied if IT is an order taker? Do they agree with the need for IT to become a business partner? Is IT expected to innovate and transform the organization? </a:t>
                      </a:r>
                    </a:p>
                    <a:p>
                      <a:pPr marL="285750" indent="-285750">
                        <a:buFont typeface="Arial" panose="020B0604020202020204" pitchFamily="34" charset="0"/>
                        <a:buChar char="•"/>
                      </a:pPr>
                      <a:r>
                        <a:rPr lang="en-US" sz="1400" dirty="0">
                          <a:solidFill>
                            <a:schemeClr val="tx1">
                              <a:lumMod val="50000"/>
                            </a:schemeClr>
                          </a:solidFill>
                          <a:latin typeface="Roboto Condensed Light" panose="02000000000000000000" pitchFamily="2" charset="0"/>
                          <a:ea typeface="Roboto Condensed Light" panose="02000000000000000000" pitchFamily="2" charset="0"/>
                        </a:rPr>
                        <a:t>Is what the business needs from IT the same as what IT is providing currently? </a:t>
                      </a:r>
                    </a:p>
                    <a:p>
                      <a:pPr marL="285750" indent="-285750">
                        <a:buFont typeface="Arial" panose="020B0604020202020204" pitchFamily="34" charset="0"/>
                        <a:buChar char="•"/>
                      </a:pPr>
                      <a:r>
                        <a:rPr lang="en-US" sz="1400" dirty="0">
                          <a:solidFill>
                            <a:schemeClr val="tx1">
                              <a:lumMod val="50000"/>
                            </a:schemeClr>
                          </a:solidFill>
                          <a:latin typeface="Roboto Condensed Light" panose="02000000000000000000" pitchFamily="2" charset="0"/>
                          <a:ea typeface="Roboto Condensed Light" panose="02000000000000000000" pitchFamily="2" charset="0"/>
                        </a:rPr>
                        <a:t>Does the business consider itself a customer or user of IT services?</a:t>
                      </a:r>
                    </a:p>
                  </a:txBody>
                  <a:tcPr marL="91428" marR="91428" marT="45714" marB="45714"/>
                </a:tc>
                <a:tc>
                  <a:txBody>
                    <a:bodyPr/>
                    <a:lstStyle/>
                    <a:p>
                      <a:r>
                        <a:rPr lang="en-US" sz="1400" dirty="0">
                          <a:solidFill>
                            <a:schemeClr val="tx1">
                              <a:lumMod val="50000"/>
                            </a:schemeClr>
                          </a:solidFill>
                          <a:latin typeface="Roboto Condensed Light" panose="02000000000000000000" pitchFamily="2" charset="0"/>
                          <a:ea typeface="Roboto Condensed Light" panose="02000000000000000000" pitchFamily="2" charset="0"/>
                        </a:rPr>
                        <a:t>If IT needs to become more of a business partner, you’ll want to define what that means to your organization and focus on the capabilities to enable this. Educating your partners might also be required if you’re not aligned.</a:t>
                      </a:r>
                    </a:p>
                    <a:p>
                      <a:r>
                        <a:rPr lang="en-US" sz="1400" dirty="0">
                          <a:solidFill>
                            <a:schemeClr val="tx1">
                              <a:lumMod val="50000"/>
                            </a:schemeClr>
                          </a:solidFill>
                          <a:latin typeface="Roboto Condensed Light" panose="02000000000000000000" pitchFamily="2" charset="0"/>
                          <a:ea typeface="Roboto Condensed Light" panose="02000000000000000000" pitchFamily="2" charset="0"/>
                        </a:rPr>
                        <a:t>For many organizations, this will include stakeholder management, innovation, and product/project management. </a:t>
                      </a:r>
                    </a:p>
                    <a:p>
                      <a:r>
                        <a:rPr lang="en-US" sz="1400" dirty="0">
                          <a:solidFill>
                            <a:schemeClr val="tx1">
                              <a:lumMod val="50000"/>
                            </a:schemeClr>
                          </a:solidFill>
                          <a:latin typeface="Roboto Condensed Light" panose="02000000000000000000" pitchFamily="2" charset="0"/>
                          <a:ea typeface="Roboto Condensed Light" panose="02000000000000000000" pitchFamily="2" charset="0"/>
                        </a:rPr>
                        <a:t>If IT and its business partners are satisfied with an order-taker relationship, be prepared for the consequences of that.  </a:t>
                      </a:r>
                      <a:endParaRPr lang="en-CA" sz="1400" dirty="0">
                        <a:solidFill>
                          <a:schemeClr val="tx1">
                            <a:lumMod val="50000"/>
                          </a:schemeClr>
                        </a:solidFill>
                        <a:latin typeface="Roboto Condensed Light" panose="02000000000000000000" pitchFamily="2" charset="0"/>
                        <a:ea typeface="Roboto Condensed Light" panose="02000000000000000000" pitchFamily="2" charset="0"/>
                      </a:endParaRPr>
                    </a:p>
                  </a:txBody>
                  <a:tcPr marL="91428" marR="91428" marT="45714" marB="45714"/>
                </a:tc>
                <a:extLst>
                  <a:ext uri="{0D108BD9-81ED-4DB2-BD59-A6C34878D82A}">
                    <a16:rowId xmlns:a16="http://schemas.microsoft.com/office/drawing/2014/main" val="1131460662"/>
                  </a:ext>
                </a:extLst>
              </a:tr>
            </a:tbl>
          </a:graphicData>
        </a:graphic>
      </p:graphicFrame>
      <p:sp>
        <p:nvSpPr>
          <p:cNvPr id="4" name="Title 3">
            <a:extLst>
              <a:ext uri="{FF2B5EF4-FFF2-40B4-BE49-F238E27FC236}">
                <a16:creationId xmlns:a16="http://schemas.microsoft.com/office/drawing/2014/main" id="{C0A1392A-DBA9-43A1-A26B-133BD0937841}"/>
              </a:ext>
            </a:extLst>
          </p:cNvPr>
          <p:cNvSpPr>
            <a:spLocks noGrp="1"/>
          </p:cNvSpPr>
          <p:nvPr>
            <p:ph type="title"/>
          </p:nvPr>
        </p:nvSpPr>
        <p:spPr>
          <a:xfrm>
            <a:off x="354855" y="238539"/>
            <a:ext cx="3978606" cy="1734885"/>
          </a:xfrm>
        </p:spPr>
        <p:txBody>
          <a:bodyPr/>
          <a:lstStyle/>
          <a:p>
            <a:r>
              <a:rPr lang="en-US" sz="4000" dirty="0"/>
              <a:t>Business context considerations</a:t>
            </a:r>
            <a:endParaRPr lang="en-CA" sz="4000" dirty="0"/>
          </a:p>
        </p:txBody>
      </p:sp>
    </p:spTree>
    <p:extLst>
      <p:ext uri="{BB962C8B-B14F-4D97-AF65-F5344CB8AC3E}">
        <p14:creationId xmlns:p14="http://schemas.microsoft.com/office/powerpoint/2010/main" val="34508926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6148" name="Picture 4">
            <a:extLst>
              <a:ext uri="{FF2B5EF4-FFF2-40B4-BE49-F238E27FC236}">
                <a16:creationId xmlns:a16="http://schemas.microsoft.com/office/drawing/2014/main" id="{51F1D406-4DE6-DCC8-2A5D-D81E2700F0A4}"/>
              </a:ext>
            </a:extLst>
          </p:cNvPr>
          <p:cNvPicPr>
            <a:picLocks noChangeAspect="1" noChangeArrowheads="1"/>
          </p:cNvPicPr>
          <p:nvPr/>
        </p:nvPicPr>
        <p:blipFill rotWithShape="1">
          <a:blip r:embed="rId3" cstate="print">
            <a:alphaModFix amt="20000"/>
            <a:extLst>
              <a:ext uri="{28A0092B-C50C-407E-A947-70E740481C1C}">
                <a14:useLocalDpi xmlns:a14="http://schemas.microsoft.com/office/drawing/2010/main" val="0"/>
              </a:ext>
            </a:extLst>
          </a:blip>
          <a:srcRect/>
          <a:stretch/>
        </p:blipFill>
        <p:spPr bwMode="auto">
          <a:xfrm>
            <a:off x="5518468" y="-1"/>
            <a:ext cx="6675120" cy="216843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5" name="Table 15">
            <a:extLst>
              <a:ext uri="{FF2B5EF4-FFF2-40B4-BE49-F238E27FC236}">
                <a16:creationId xmlns:a16="http://schemas.microsoft.com/office/drawing/2014/main" id="{9CC361A7-36F2-4AC4-A2D8-E200E229B46D}"/>
              </a:ext>
            </a:extLst>
          </p:cNvPr>
          <p:cNvGraphicFramePr>
            <a:graphicFrameLocks noGrp="1"/>
          </p:cNvGraphicFramePr>
          <p:nvPr>
            <p:extLst>
              <p:ext uri="{D42A27DB-BD31-4B8C-83A1-F6EECF244321}">
                <p14:modId xmlns:p14="http://schemas.microsoft.com/office/powerpoint/2010/main" val="4142775354"/>
              </p:ext>
            </p:extLst>
          </p:nvPr>
        </p:nvGraphicFramePr>
        <p:xfrm>
          <a:off x="354106" y="2168433"/>
          <a:ext cx="11570387" cy="4494863"/>
        </p:xfrm>
        <a:graphic>
          <a:graphicData uri="http://schemas.openxmlformats.org/drawingml/2006/table">
            <a:tbl>
              <a:tblPr firstRow="1">
                <a:tableStyleId>{9D7B26C5-4107-4FEC-AEDC-1716B250A1EF}</a:tableStyleId>
              </a:tblPr>
              <a:tblGrid>
                <a:gridCol w="6864841">
                  <a:extLst>
                    <a:ext uri="{9D8B030D-6E8A-4147-A177-3AD203B41FA5}">
                      <a16:colId xmlns:a16="http://schemas.microsoft.com/office/drawing/2014/main" val="4185747690"/>
                    </a:ext>
                  </a:extLst>
                </a:gridCol>
                <a:gridCol w="4705546">
                  <a:extLst>
                    <a:ext uri="{9D8B030D-6E8A-4147-A177-3AD203B41FA5}">
                      <a16:colId xmlns:a16="http://schemas.microsoft.com/office/drawing/2014/main" val="996112844"/>
                    </a:ext>
                  </a:extLst>
                </a:gridCol>
              </a:tblGrid>
              <a:tr h="274806">
                <a:tc>
                  <a:txBody>
                    <a:bodyPr/>
                    <a:lstStyle/>
                    <a:p>
                      <a:r>
                        <a:rPr lang="en-US" sz="1400" dirty="0">
                          <a:solidFill>
                            <a:schemeClr val="tx1">
                              <a:lumMod val="50000"/>
                            </a:schemeClr>
                          </a:solidFill>
                          <a:latin typeface="Roboto Condensed Light" panose="02000000000000000000" pitchFamily="2" charset="0"/>
                          <a:ea typeface="Roboto Condensed Light" panose="02000000000000000000" pitchFamily="2" charset="0"/>
                        </a:rPr>
                        <a:t>Business Context Consideration</a:t>
                      </a:r>
                      <a:endParaRPr lang="en-CA" sz="1400" dirty="0">
                        <a:solidFill>
                          <a:schemeClr val="tx1">
                            <a:lumMod val="50000"/>
                          </a:schemeClr>
                        </a:solidFill>
                        <a:latin typeface="Roboto Condensed Light" panose="02000000000000000000" pitchFamily="2" charset="0"/>
                        <a:ea typeface="Roboto Condensed Light" panose="02000000000000000000" pitchFamily="2" charset="0"/>
                      </a:endParaRPr>
                    </a:p>
                  </a:txBody>
                  <a:tcPr marL="91428" marR="91428" marT="45714" marB="45714"/>
                </a:tc>
                <a:tc>
                  <a:txBody>
                    <a:bodyPr/>
                    <a:lstStyle/>
                    <a:p>
                      <a:r>
                        <a:rPr lang="en-US" sz="1400" dirty="0">
                          <a:solidFill>
                            <a:schemeClr val="tx1">
                              <a:lumMod val="50000"/>
                            </a:schemeClr>
                          </a:solidFill>
                          <a:latin typeface="Roboto Condensed Light" panose="02000000000000000000" pitchFamily="2" charset="0"/>
                          <a:ea typeface="Roboto Condensed Light" panose="02000000000000000000" pitchFamily="2" charset="0"/>
                        </a:rPr>
                        <a:t>Operating Model Implications </a:t>
                      </a:r>
                      <a:endParaRPr lang="en-CA" sz="1400" dirty="0">
                        <a:solidFill>
                          <a:schemeClr val="tx1">
                            <a:lumMod val="50000"/>
                          </a:schemeClr>
                        </a:solidFill>
                        <a:latin typeface="Roboto Condensed Light" panose="02000000000000000000" pitchFamily="2" charset="0"/>
                        <a:ea typeface="Roboto Condensed Light" panose="02000000000000000000" pitchFamily="2" charset="0"/>
                      </a:endParaRPr>
                    </a:p>
                  </a:txBody>
                  <a:tcPr marL="91428" marR="91428" marT="45714" marB="45714"/>
                </a:tc>
                <a:extLst>
                  <a:ext uri="{0D108BD9-81ED-4DB2-BD59-A6C34878D82A}">
                    <a16:rowId xmlns:a16="http://schemas.microsoft.com/office/drawing/2014/main" val="3600727065"/>
                  </a:ext>
                </a:extLst>
              </a:tr>
              <a:tr h="1920325">
                <a:tc>
                  <a:txBody>
                    <a:bodyPr/>
                    <a:lstStyle/>
                    <a:p>
                      <a:r>
                        <a:rPr lang="en-US" sz="1400" b="1" dirty="0">
                          <a:solidFill>
                            <a:schemeClr val="accent1"/>
                          </a:solidFill>
                          <a:latin typeface="Roboto Condensed Light" panose="02000000000000000000" pitchFamily="2" charset="0"/>
                          <a:ea typeface="Roboto Condensed Light" panose="02000000000000000000" pitchFamily="2" charset="0"/>
                        </a:rPr>
                        <a:t>Culture:</a:t>
                      </a:r>
                      <a:r>
                        <a:rPr lang="en-US" sz="1400" dirty="0">
                          <a:solidFill>
                            <a:schemeClr val="accent1"/>
                          </a:solidFill>
                          <a:latin typeface="Roboto Condensed Light" panose="02000000000000000000" pitchFamily="2" charset="0"/>
                          <a:ea typeface="Roboto Condensed Light" panose="02000000000000000000" pitchFamily="2" charset="0"/>
                        </a:rPr>
                        <a:t> </a:t>
                      </a:r>
                    </a:p>
                    <a:p>
                      <a:r>
                        <a:rPr lang="en-US" sz="1400" dirty="0">
                          <a:solidFill>
                            <a:schemeClr val="tx1">
                              <a:lumMod val="50000"/>
                            </a:schemeClr>
                          </a:solidFill>
                          <a:latin typeface="Roboto Condensed Light" panose="02000000000000000000" pitchFamily="2" charset="0"/>
                          <a:ea typeface="Roboto Condensed Light" panose="02000000000000000000" pitchFamily="2" charset="0"/>
                        </a:rPr>
                        <a:t>Culture, "the way we do things here,” has huge implications for executing strategy, driving engagement, and providing a guiding force that ensures organizations can work together toward common goals.</a:t>
                      </a:r>
                    </a:p>
                    <a:p>
                      <a:endParaRPr lang="en-US" sz="1400" dirty="0">
                        <a:solidFill>
                          <a:schemeClr val="tx1">
                            <a:lumMod val="50000"/>
                          </a:schemeClr>
                        </a:solidFill>
                        <a:latin typeface="Roboto Condensed Light" panose="02000000000000000000" pitchFamily="2" charset="0"/>
                        <a:ea typeface="Roboto Condensed Light" panose="02000000000000000000" pitchFamily="2" charset="0"/>
                      </a:endParaRPr>
                    </a:p>
                    <a:p>
                      <a:pPr marL="285750" indent="-285750">
                        <a:buFont typeface="Arial" panose="020B0604020202020204" pitchFamily="34" charset="0"/>
                        <a:buChar char="•"/>
                      </a:pPr>
                      <a:r>
                        <a:rPr lang="en-US" sz="1400" dirty="0">
                          <a:solidFill>
                            <a:schemeClr val="tx1">
                              <a:lumMod val="50000"/>
                            </a:schemeClr>
                          </a:solidFill>
                          <a:latin typeface="Roboto Condensed Light" panose="02000000000000000000" pitchFamily="2" charset="0"/>
                          <a:ea typeface="Roboto Condensed Light" panose="02000000000000000000" pitchFamily="2" charset="0"/>
                        </a:rPr>
                        <a:t>How is the organization’s culture described when trying to attain talent?</a:t>
                      </a:r>
                    </a:p>
                    <a:p>
                      <a:pPr marL="285750" indent="-285750">
                        <a:buFont typeface="Arial" panose="020B0604020202020204" pitchFamily="34" charset="0"/>
                        <a:buChar char="•"/>
                      </a:pPr>
                      <a:r>
                        <a:rPr lang="en-US" sz="1400" dirty="0">
                          <a:solidFill>
                            <a:schemeClr val="tx1">
                              <a:lumMod val="50000"/>
                            </a:schemeClr>
                          </a:solidFill>
                          <a:latin typeface="Roboto Condensed Light" panose="02000000000000000000" pitchFamily="2" charset="0"/>
                          <a:ea typeface="Roboto Condensed Light" panose="02000000000000000000" pitchFamily="2" charset="0"/>
                        </a:rPr>
                        <a:t>What is the culture of your organization? Is it cooperative, traditional, competitive, or innovative? (See </a:t>
                      </a:r>
                      <a:r>
                        <a:rPr lang="en-US" sz="1400" dirty="0">
                          <a:solidFill>
                            <a:schemeClr val="tx1">
                              <a:lumMod val="50000"/>
                            </a:schemeClr>
                          </a:solidFill>
                          <a:latin typeface="Roboto Condensed Light" panose="02000000000000000000" pitchFamily="2" charset="0"/>
                          <a:ea typeface="Roboto Condensed Light" panose="02000000000000000000" pitchFamily="2" charset="0"/>
                          <a:hlinkClick r:id="rId4" action="ppaction://hlinksldjump">
                            <a:extLst>
                              <a:ext uri="{A12FA001-AC4F-418D-AE19-62706E023703}">
                                <ahyp:hlinkClr xmlns:ahyp="http://schemas.microsoft.com/office/drawing/2018/hyperlinkcolor" val="tx"/>
                              </a:ext>
                            </a:extLst>
                          </a:hlinkClick>
                        </a:rPr>
                        <a:t>appendix</a:t>
                      </a:r>
                      <a:r>
                        <a:rPr lang="en-US" sz="1400" dirty="0">
                          <a:solidFill>
                            <a:schemeClr val="tx1">
                              <a:lumMod val="50000"/>
                            </a:schemeClr>
                          </a:solidFill>
                          <a:latin typeface="Roboto Condensed Light" panose="02000000000000000000" pitchFamily="2" charset="0"/>
                          <a:ea typeface="Roboto Condensed Light" panose="02000000000000000000" pitchFamily="2" charset="0"/>
                        </a:rPr>
                        <a:t> for details.) Most organizations have components of each to support this. </a:t>
                      </a:r>
                    </a:p>
                    <a:p>
                      <a:pPr marL="285750" indent="-285750">
                        <a:buFont typeface="Arial" panose="020B0604020202020204" pitchFamily="34" charset="0"/>
                        <a:buChar char="•"/>
                      </a:pPr>
                      <a:r>
                        <a:rPr lang="en-US" sz="1400" dirty="0">
                          <a:solidFill>
                            <a:schemeClr val="tx1">
                              <a:lumMod val="50000"/>
                            </a:schemeClr>
                          </a:solidFill>
                          <a:latin typeface="Roboto Condensed Light" panose="02000000000000000000" pitchFamily="2" charset="0"/>
                          <a:ea typeface="Roboto Condensed Light" panose="02000000000000000000" pitchFamily="2" charset="0"/>
                        </a:rPr>
                        <a:t>Is this the target culture or a stepping stone to the ideal culture? </a:t>
                      </a:r>
                    </a:p>
                    <a:p>
                      <a:pPr marL="285750" indent="-285750">
                        <a:buFont typeface="Arial" panose="020B0604020202020204" pitchFamily="34" charset="0"/>
                        <a:buChar char="•"/>
                      </a:pPr>
                      <a:r>
                        <a:rPr lang="en-US" sz="1400" dirty="0">
                          <a:solidFill>
                            <a:schemeClr val="tx1">
                              <a:lumMod val="50000"/>
                            </a:schemeClr>
                          </a:solidFill>
                          <a:latin typeface="Roboto Condensed Light" panose="02000000000000000000" pitchFamily="2" charset="0"/>
                          <a:ea typeface="Roboto Condensed Light" panose="02000000000000000000" pitchFamily="2" charset="0"/>
                        </a:rPr>
                        <a:t>How do the attitudes and behaviors of senior leaders in the organization reinforce this culture?</a:t>
                      </a:r>
                    </a:p>
                  </a:txBody>
                  <a:tcPr marL="91428" marR="91428" marT="45714" marB="45714"/>
                </a:tc>
                <a:tc>
                  <a:txBody>
                    <a:bodyPr/>
                    <a:lstStyle/>
                    <a:p>
                      <a:r>
                        <a:rPr lang="en-US" sz="1400" dirty="0">
                          <a:solidFill>
                            <a:schemeClr val="tx1">
                              <a:lumMod val="50000"/>
                            </a:schemeClr>
                          </a:solidFill>
                          <a:latin typeface="Roboto Condensed Light" panose="02000000000000000000" pitchFamily="2" charset="0"/>
                          <a:ea typeface="Roboto Condensed Light" panose="02000000000000000000" pitchFamily="2" charset="0"/>
                        </a:rPr>
                        <a:t>Certain cultures may lean toward particular operating models. For example, centralized operating models generally often focus on setting the tone and direction toward staff while hybrid models might be more focused on IT-business collaboration. </a:t>
                      </a:r>
                    </a:p>
                    <a:p>
                      <a:endParaRPr lang="en-US" sz="1400" dirty="0">
                        <a:solidFill>
                          <a:schemeClr val="tx1">
                            <a:lumMod val="50000"/>
                          </a:schemeClr>
                        </a:solidFill>
                        <a:latin typeface="Roboto Condensed Light" panose="02000000000000000000" pitchFamily="2" charset="0"/>
                        <a:ea typeface="Roboto Condensed Light" panose="02000000000000000000" pitchFamily="2" charset="0"/>
                      </a:endParaRPr>
                    </a:p>
                    <a:p>
                      <a:r>
                        <a:rPr lang="en-US" sz="1400" dirty="0">
                          <a:solidFill>
                            <a:schemeClr val="tx1">
                              <a:lumMod val="50000"/>
                            </a:schemeClr>
                          </a:solidFill>
                          <a:latin typeface="Roboto Condensed Light" panose="02000000000000000000" pitchFamily="2" charset="0"/>
                          <a:ea typeface="Roboto Condensed Light" panose="02000000000000000000" pitchFamily="2" charset="0"/>
                        </a:rPr>
                        <a:t>Accurately consider your current culture and be sure not to select an operating model that would fail in it. </a:t>
                      </a:r>
                    </a:p>
                  </a:txBody>
                  <a:tcPr marL="91428" marR="91428" marT="45714" marB="45714"/>
                </a:tc>
                <a:extLst>
                  <a:ext uri="{0D108BD9-81ED-4DB2-BD59-A6C34878D82A}">
                    <a16:rowId xmlns:a16="http://schemas.microsoft.com/office/drawing/2014/main" val="2310621470"/>
                  </a:ext>
                </a:extLst>
              </a:tr>
              <a:tr h="19650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accent1"/>
                          </a:solidFill>
                          <a:latin typeface="Roboto Condensed Light" panose="02000000000000000000" pitchFamily="2" charset="0"/>
                          <a:ea typeface="Roboto Condensed Light" panose="02000000000000000000" pitchFamily="2" charset="0"/>
                        </a:rPr>
                        <a:t>Risk Appetite: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lumMod val="50000"/>
                            </a:schemeClr>
                          </a:solidFill>
                          <a:latin typeface="Roboto Condensed Light" panose="02000000000000000000" pitchFamily="2" charset="0"/>
                          <a:ea typeface="Roboto Condensed Light" panose="02000000000000000000" pitchFamily="2" charset="0"/>
                        </a:rPr>
                        <a:t>What’s your organization’s tolerance to make changes around organizational design?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lumMod val="50000"/>
                            </a:schemeClr>
                          </a:solidFill>
                          <a:latin typeface="Roboto Condensed Light" panose="02000000000000000000" pitchFamily="2" charset="0"/>
                          <a:ea typeface="Roboto Condensed Light" panose="02000000000000000000" pitchFamily="2" charset="0"/>
                        </a:rPr>
                        <a:t>What's the appetite and threshold for risk?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lumMod val="50000"/>
                            </a:schemeClr>
                          </a:solidFill>
                          <a:latin typeface="Roboto Condensed Light" panose="02000000000000000000" pitchFamily="2" charset="0"/>
                          <a:ea typeface="Roboto Condensed Light" panose="02000000000000000000" pitchFamily="2" charset="0"/>
                        </a:rPr>
                        <a:t>Does the organization require a command-and-control approach to avoid unnecessary risk?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lumMod val="50000"/>
                            </a:schemeClr>
                          </a:solidFill>
                          <a:latin typeface="Roboto Condensed Light" panose="02000000000000000000" pitchFamily="2" charset="0"/>
                          <a:ea typeface="Roboto Condensed Light" panose="02000000000000000000" pitchFamily="2" charset="0"/>
                        </a:rPr>
                        <a:t>Are the current barriers in how the organization operates intended to prevent unwanted calculated risks?</a:t>
                      </a:r>
                      <a:endParaRPr lang="en-CA" sz="1400" dirty="0">
                        <a:solidFill>
                          <a:schemeClr val="tx1">
                            <a:lumMod val="50000"/>
                          </a:schemeClr>
                        </a:solidFill>
                        <a:latin typeface="Roboto Condensed Light" panose="02000000000000000000" pitchFamily="2" charset="0"/>
                        <a:ea typeface="Roboto Condensed Light" panose="02000000000000000000" pitchFamily="2" charset="0"/>
                      </a:endParaRPr>
                    </a:p>
                  </a:txBody>
                  <a:tcPr marL="91428" marR="91428" marT="45714" marB="45714"/>
                </a:tc>
                <a:tc>
                  <a:txBody>
                    <a:bodyPr/>
                    <a:lstStyle/>
                    <a:p>
                      <a:r>
                        <a:rPr lang="en-US" sz="1400" dirty="0">
                          <a:solidFill>
                            <a:schemeClr val="tx1">
                              <a:lumMod val="50000"/>
                            </a:schemeClr>
                          </a:solidFill>
                          <a:latin typeface="Roboto Condensed Light" panose="02000000000000000000" pitchFamily="2" charset="0"/>
                          <a:ea typeface="Roboto Condensed Light" panose="02000000000000000000" pitchFamily="2" charset="0"/>
                        </a:rPr>
                        <a:t>If your organization is going to push back if there are big structural changes, consider whether the changes are truly necessary. It may be preferred to take baby steps – use an incremental versus big-bang approach. </a:t>
                      </a:r>
                    </a:p>
                    <a:p>
                      <a:endParaRPr lang="en-US" sz="1400" dirty="0">
                        <a:solidFill>
                          <a:schemeClr val="tx1">
                            <a:lumMod val="50000"/>
                          </a:schemeClr>
                        </a:solidFill>
                        <a:latin typeface="Roboto Condensed Light" panose="02000000000000000000" pitchFamily="2" charset="0"/>
                        <a:ea typeface="Roboto Condensed Light" panose="02000000000000000000" pitchFamily="2" charset="0"/>
                      </a:endParaRPr>
                    </a:p>
                    <a:p>
                      <a:r>
                        <a:rPr lang="en-US" sz="1400" dirty="0">
                          <a:solidFill>
                            <a:schemeClr val="tx1">
                              <a:lumMod val="50000"/>
                            </a:schemeClr>
                          </a:solidFill>
                          <a:latin typeface="Roboto Condensed Light" panose="02000000000000000000" pitchFamily="2" charset="0"/>
                          <a:ea typeface="Roboto Condensed Light" panose="02000000000000000000" pitchFamily="2" charset="0"/>
                        </a:rPr>
                        <a:t>A need for incremental change might mean not making a major operating model change.</a:t>
                      </a:r>
                    </a:p>
                  </a:txBody>
                  <a:tcPr marL="91428" marR="91428" marT="45714" marB="45714"/>
                </a:tc>
                <a:extLst>
                  <a:ext uri="{0D108BD9-81ED-4DB2-BD59-A6C34878D82A}">
                    <a16:rowId xmlns:a16="http://schemas.microsoft.com/office/drawing/2014/main" val="2702944803"/>
                  </a:ext>
                </a:extLst>
              </a:tr>
            </a:tbl>
          </a:graphicData>
        </a:graphic>
      </p:graphicFrame>
      <p:sp>
        <p:nvSpPr>
          <p:cNvPr id="5" name="Title 4">
            <a:extLst>
              <a:ext uri="{FF2B5EF4-FFF2-40B4-BE49-F238E27FC236}">
                <a16:creationId xmlns:a16="http://schemas.microsoft.com/office/drawing/2014/main" id="{ADCD2A12-0B7A-D641-6C6A-FE43FC3B3DB9}"/>
              </a:ext>
            </a:extLst>
          </p:cNvPr>
          <p:cNvSpPr>
            <a:spLocks noGrp="1"/>
          </p:cNvSpPr>
          <p:nvPr>
            <p:ph type="title"/>
          </p:nvPr>
        </p:nvSpPr>
        <p:spPr>
          <a:xfrm>
            <a:off x="354106" y="194704"/>
            <a:ext cx="3987306" cy="1973729"/>
          </a:xfrm>
        </p:spPr>
        <p:txBody>
          <a:bodyPr/>
          <a:lstStyle/>
          <a:p>
            <a:r>
              <a:rPr lang="en-US" sz="4000" dirty="0"/>
              <a:t>Business context considerations</a:t>
            </a:r>
            <a:br>
              <a:rPr lang="en-CA" sz="4000" dirty="0"/>
            </a:br>
            <a:endParaRPr lang="en-US" sz="3600" dirty="0"/>
          </a:p>
        </p:txBody>
      </p:sp>
    </p:spTree>
    <p:extLst>
      <p:ext uri="{BB962C8B-B14F-4D97-AF65-F5344CB8AC3E}">
        <p14:creationId xmlns:p14="http://schemas.microsoft.com/office/powerpoint/2010/main" val="18217427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75BB4F-3BD6-3E47-844A-0D1C1B77ED32}"/>
              </a:ext>
            </a:extLst>
          </p:cNvPr>
          <p:cNvSpPr>
            <a:spLocks noGrp="1"/>
          </p:cNvSpPr>
          <p:nvPr>
            <p:ph type="title"/>
          </p:nvPr>
        </p:nvSpPr>
        <p:spPr/>
        <p:txBody>
          <a:bodyPr/>
          <a:lstStyle/>
          <a:p>
            <a:r>
              <a:rPr lang="en-US" dirty="0">
                <a:solidFill>
                  <a:srgbClr val="2576B7"/>
                </a:solidFill>
              </a:rPr>
              <a:t>1.2 </a:t>
            </a:r>
            <a:r>
              <a:rPr lang="en-US" dirty="0"/>
              <a:t>Define the context influences</a:t>
            </a:r>
          </a:p>
        </p:txBody>
      </p:sp>
      <p:sp>
        <p:nvSpPr>
          <p:cNvPr id="4" name="Text Placeholder 3">
            <a:extLst>
              <a:ext uri="{FF2B5EF4-FFF2-40B4-BE49-F238E27FC236}">
                <a16:creationId xmlns:a16="http://schemas.microsoft.com/office/drawing/2014/main" id="{7E6D4A53-04AD-4347-B2E1-D571EE0378C6}"/>
              </a:ext>
            </a:extLst>
          </p:cNvPr>
          <p:cNvSpPr>
            <a:spLocks noGrp="1"/>
          </p:cNvSpPr>
          <p:nvPr>
            <p:ph type="body" sz="quarter" idx="11"/>
          </p:nvPr>
        </p:nvSpPr>
        <p:spPr/>
        <p:txBody>
          <a:bodyPr/>
          <a:lstStyle/>
          <a:p>
            <a:r>
              <a:rPr lang="en-US" sz="1600" dirty="0">
                <a:latin typeface="Exo" panose="02000503000000000000" pitchFamily="2" charset="77"/>
              </a:rPr>
              <a:t>2 hours</a:t>
            </a:r>
          </a:p>
        </p:txBody>
      </p:sp>
      <p:sp>
        <p:nvSpPr>
          <p:cNvPr id="5" name="Text Placeholder 4">
            <a:extLst>
              <a:ext uri="{FF2B5EF4-FFF2-40B4-BE49-F238E27FC236}">
                <a16:creationId xmlns:a16="http://schemas.microsoft.com/office/drawing/2014/main" id="{EF339750-B68F-5E41-8400-5569775AF401}"/>
              </a:ext>
            </a:extLst>
          </p:cNvPr>
          <p:cNvSpPr>
            <a:spLocks noGrp="1"/>
          </p:cNvSpPr>
          <p:nvPr>
            <p:ph type="body" sz="quarter" idx="33"/>
          </p:nvPr>
        </p:nvSpPr>
        <p:spPr>
          <a:xfrm>
            <a:off x="371476" y="2008585"/>
            <a:ext cx="5666467" cy="4406638"/>
          </a:xfrm>
          <a:prstGeom prst="rect">
            <a:avLst/>
          </a:prstGeom>
        </p:spPr>
        <p:txBody>
          <a:bodyPr/>
          <a:lstStyle/>
          <a:p>
            <a:pPr marL="177800" indent="-177800">
              <a:buFont typeface="+mj-lt"/>
              <a:buAutoNum type="arabicPeriod"/>
            </a:pPr>
            <a:r>
              <a:rPr lang="en-US" dirty="0">
                <a:ea typeface="Roboto Condensed Light" panose="02000000000000000000" pitchFamily="2" charset="0"/>
              </a:rPr>
              <a:t>Discuss the business context in which the IT operating model will be situated.  Consider the following standard components of the business context; include other relevant components specific to your organization: </a:t>
            </a:r>
          </a:p>
          <a:p>
            <a:pPr marL="803275" indent="-174625"/>
            <a:r>
              <a:rPr lang="en-US" dirty="0">
                <a:ea typeface="Roboto Condensed Light" panose="02000000000000000000" pitchFamily="2" charset="0"/>
              </a:rPr>
              <a:t>Organization Operating Model</a:t>
            </a:r>
          </a:p>
          <a:p>
            <a:pPr marL="803275" indent="-174625"/>
            <a:r>
              <a:rPr lang="en-US" dirty="0">
                <a:ea typeface="Roboto Condensed Light" panose="02000000000000000000" pitchFamily="2" charset="0"/>
              </a:rPr>
              <a:t>Organization Size &amp; Structure</a:t>
            </a:r>
          </a:p>
          <a:p>
            <a:pPr marL="803275" indent="-174625"/>
            <a:r>
              <a:rPr lang="en-US" dirty="0"/>
              <a:t>IT Strategic Objectives</a:t>
            </a:r>
          </a:p>
          <a:p>
            <a:pPr marL="803275" indent="-174625"/>
            <a:r>
              <a:rPr lang="en-US" dirty="0">
                <a:ea typeface="Roboto Condensed Light" panose="02000000000000000000" pitchFamily="2" charset="0"/>
              </a:rPr>
              <a:t>Perspective of IT</a:t>
            </a:r>
          </a:p>
          <a:p>
            <a:pPr marL="803275" indent="-174625"/>
            <a:r>
              <a:rPr lang="en-US" dirty="0">
                <a:ea typeface="Roboto Condensed Light" panose="02000000000000000000" pitchFamily="2" charset="0"/>
              </a:rPr>
              <a:t>Culture</a:t>
            </a:r>
          </a:p>
          <a:p>
            <a:pPr marL="803275" indent="-174625"/>
            <a:r>
              <a:rPr lang="en-US" dirty="0"/>
              <a:t>Risk Appetite</a:t>
            </a:r>
            <a:endParaRPr lang="en-US" dirty="0">
              <a:ea typeface="Roboto Condensed Light" panose="02000000000000000000" pitchFamily="2" charset="0"/>
            </a:endParaRPr>
          </a:p>
          <a:p>
            <a:pPr marL="342900" indent="-342900">
              <a:buFont typeface="+mj-lt"/>
              <a:buAutoNum type="arabicPeriod" startAt="2"/>
            </a:pPr>
            <a:r>
              <a:rPr lang="en-US" dirty="0">
                <a:ea typeface="Roboto Condensed Light" panose="02000000000000000000" pitchFamily="2" charset="0"/>
              </a:rPr>
              <a:t>Different stakeholders can have different perspectives on these questions. Be sure to consider a holistic approach and engage these individuals as you define the implications of each factor. </a:t>
            </a:r>
          </a:p>
          <a:p>
            <a:pPr marL="177800" indent="-177800">
              <a:buFont typeface="+mj-lt"/>
              <a:buAutoNum type="arabicPeriod" startAt="2"/>
            </a:pPr>
            <a:r>
              <a:rPr lang="en-US" dirty="0">
                <a:ea typeface="Roboto Condensed Light" panose="02000000000000000000" pitchFamily="2" charset="0"/>
              </a:rPr>
              <a:t>Capture your findings in the </a:t>
            </a:r>
            <a:r>
              <a:rPr lang="en-US" i="1" dirty="0">
                <a:ea typeface="Roboto Condensed Light" panose="02000000000000000000" pitchFamily="2" charset="0"/>
              </a:rPr>
              <a:t>IT Operating Model Executive Summary Section </a:t>
            </a:r>
            <a:r>
              <a:rPr lang="en-US" dirty="0">
                <a:ea typeface="Roboto Condensed Light" panose="02000000000000000000" pitchFamily="2" charset="0"/>
              </a:rPr>
              <a:t>and</a:t>
            </a:r>
            <a:r>
              <a:rPr lang="en-US" i="1" dirty="0">
                <a:ea typeface="Roboto Condensed Light" panose="02000000000000000000" pitchFamily="2" charset="0"/>
              </a:rPr>
              <a:t> </a:t>
            </a:r>
            <a:r>
              <a:rPr lang="en-US" dirty="0">
                <a:ea typeface="Roboto Condensed Light" panose="02000000000000000000" pitchFamily="2" charset="0"/>
              </a:rPr>
              <a:t>use them to support the creation of design principles.</a:t>
            </a:r>
          </a:p>
          <a:p>
            <a:pPr marL="177800" indent="-177800">
              <a:buFont typeface="+mj-lt"/>
              <a:buAutoNum type="arabicPeriod" startAt="2"/>
            </a:pPr>
            <a:endParaRPr lang="en-US" dirty="0">
              <a:latin typeface="Roboto Condensed Light" panose="02000000000000000000" pitchFamily="2" charset="0"/>
              <a:ea typeface="Roboto Condensed Light" panose="02000000000000000000" pitchFamily="2" charset="0"/>
            </a:endParaRPr>
          </a:p>
        </p:txBody>
      </p:sp>
      <p:sp>
        <p:nvSpPr>
          <p:cNvPr id="23" name="Rectangle 22">
            <a:extLst>
              <a:ext uri="{FF2B5EF4-FFF2-40B4-BE49-F238E27FC236}">
                <a16:creationId xmlns:a16="http://schemas.microsoft.com/office/drawing/2014/main" id="{2867C691-3874-E043-A610-CEB7D2987D7F}"/>
              </a:ext>
            </a:extLst>
          </p:cNvPr>
          <p:cNvSpPr/>
          <p:nvPr/>
        </p:nvSpPr>
        <p:spPr>
          <a:xfrm>
            <a:off x="6400800" y="1857829"/>
            <a:ext cx="5196114" cy="4078514"/>
          </a:xfrm>
          <a:prstGeom prst="rect">
            <a:avLst/>
          </a:prstGeom>
          <a:solidFill>
            <a:schemeClr val="bg2"/>
          </a:solidFill>
          <a:ln>
            <a:noFill/>
          </a:ln>
          <a:effectLst>
            <a:outerShdw blurRad="254000" sx="105000" sy="105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25" name="Table 24">
            <a:extLst>
              <a:ext uri="{FF2B5EF4-FFF2-40B4-BE49-F238E27FC236}">
                <a16:creationId xmlns:a16="http://schemas.microsoft.com/office/drawing/2014/main" id="{E0E7B936-D546-7941-96C6-E625862A3DC1}"/>
              </a:ext>
            </a:extLst>
          </p:cNvPr>
          <p:cNvGraphicFramePr>
            <a:graphicFrameLocks noGrp="1"/>
          </p:cNvGraphicFramePr>
          <p:nvPr>
            <p:extLst>
              <p:ext uri="{D42A27DB-BD31-4B8C-83A1-F6EECF244321}">
                <p14:modId xmlns:p14="http://schemas.microsoft.com/office/powerpoint/2010/main" val="976181565"/>
              </p:ext>
            </p:extLst>
          </p:nvPr>
        </p:nvGraphicFramePr>
        <p:xfrm>
          <a:off x="6400800" y="1588618"/>
          <a:ext cx="5196114" cy="4406638"/>
        </p:xfrm>
        <a:graphic>
          <a:graphicData uri="http://schemas.openxmlformats.org/drawingml/2006/table">
            <a:tbl>
              <a:tblPr firstRow="1" bandRow="1">
                <a:effectLst/>
                <a:tableStyleId>{5C22544A-7EE6-4342-B048-85BDC9FD1C3A}</a:tableStyleId>
              </a:tblPr>
              <a:tblGrid>
                <a:gridCol w="2598057">
                  <a:extLst>
                    <a:ext uri="{9D8B030D-6E8A-4147-A177-3AD203B41FA5}">
                      <a16:colId xmlns:a16="http://schemas.microsoft.com/office/drawing/2014/main" val="866264451"/>
                    </a:ext>
                  </a:extLst>
                </a:gridCol>
                <a:gridCol w="2598057">
                  <a:extLst>
                    <a:ext uri="{9D8B030D-6E8A-4147-A177-3AD203B41FA5}">
                      <a16:colId xmlns:a16="http://schemas.microsoft.com/office/drawing/2014/main" val="2703970457"/>
                    </a:ext>
                  </a:extLst>
                </a:gridCol>
              </a:tblGrid>
              <a:tr h="684197">
                <a:tc>
                  <a:txBody>
                    <a:bodyPr/>
                    <a:lstStyle/>
                    <a:p>
                      <a:pPr marL="0" indent="0" algn="ctr">
                        <a:lnSpc>
                          <a:spcPts val="1000"/>
                        </a:lnSpc>
                        <a:spcBef>
                          <a:spcPts val="1000"/>
                        </a:spcBef>
                        <a:buFont typeface="Arial" panose="020B0604020202020204" pitchFamily="34" charset="0"/>
                        <a:buNone/>
                      </a:pPr>
                      <a:r>
                        <a:rPr lang="en-US" sz="1800" b="0" i="0" dirty="0">
                          <a:solidFill>
                            <a:schemeClr val="bg1"/>
                          </a:solidFill>
                          <a:latin typeface="Exo" panose="02000503000000000000" pitchFamily="2" charset="77"/>
                          <a:ea typeface="Roboto Condensed Light" panose="02000000000000000000" pitchFamily="2" charset="0"/>
                        </a:rPr>
                        <a:t>Input</a:t>
                      </a:r>
                    </a:p>
                  </a:txBody>
                  <a:tcPr marL="0" marR="0" marT="320040" marB="22860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tc>
                  <a:txBody>
                    <a:bodyPr/>
                    <a:lstStyle/>
                    <a:p>
                      <a:pPr marL="0" indent="0" algn="ctr">
                        <a:lnSpc>
                          <a:spcPts val="1000"/>
                        </a:lnSpc>
                        <a:spcBef>
                          <a:spcPts val="1000"/>
                        </a:spcBef>
                        <a:buFont typeface="Arial" panose="020B0604020202020204" pitchFamily="34" charset="0"/>
                        <a:buNone/>
                      </a:pPr>
                      <a:r>
                        <a:rPr lang="en-US" sz="1800" b="0" i="0" dirty="0">
                          <a:solidFill>
                            <a:schemeClr val="bg1"/>
                          </a:solidFill>
                          <a:latin typeface="Exo" panose="02000503000000000000" pitchFamily="2" charset="77"/>
                          <a:ea typeface="Roboto Condensed Light" panose="02000000000000000000" pitchFamily="2" charset="0"/>
                        </a:rPr>
                        <a:t>Output</a:t>
                      </a:r>
                    </a:p>
                  </a:txBody>
                  <a:tcPr marL="0" marR="0" marT="320040" marB="22860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1610303713"/>
                  </a:ext>
                </a:extLst>
              </a:tr>
              <a:tr h="1190667">
                <a:tc>
                  <a:txBody>
                    <a:bodyPr/>
                    <a:lstStyle/>
                    <a:p>
                      <a:pPr marL="173038" indent="-173038" rtl="0">
                        <a:lnSpc>
                          <a:spcPts val="1600"/>
                        </a:lnSpc>
                        <a:spcBef>
                          <a:spcPts val="800"/>
                        </a:spcBef>
                        <a:buSzPts val="1100"/>
                        <a:buFont typeface="Arial" panose="020B0604020202020204" pitchFamily="34" charset="0"/>
                        <a:buChar char="•"/>
                        <a:tabLst/>
                      </a:pPr>
                      <a:r>
                        <a:rPr lang="en-US" sz="1200" b="0" i="0" u="none" strike="noStrike" baseline="0" dirty="0">
                          <a:solidFill>
                            <a:srgbClr val="000000"/>
                          </a:solidFill>
                          <a:latin typeface="Roboto Condensed Light" panose="02000000000000000000" pitchFamily="2" charset="0"/>
                          <a:ea typeface="Roboto Condensed Light" panose="02000000000000000000" pitchFamily="2" charset="0"/>
                        </a:rPr>
                        <a:t>Drivers to define the operating model for IT</a:t>
                      </a:r>
                    </a:p>
                    <a:p>
                      <a:pPr marL="173038" indent="-173038" rtl="0">
                        <a:lnSpc>
                          <a:spcPts val="1600"/>
                        </a:lnSpc>
                        <a:spcBef>
                          <a:spcPts val="800"/>
                        </a:spcBef>
                        <a:buSzPts val="1100"/>
                        <a:buFont typeface="Arial" panose="020B0604020202020204" pitchFamily="34" charset="0"/>
                        <a:buChar char="•"/>
                        <a:tabLst/>
                      </a:pPr>
                      <a:r>
                        <a:rPr lang="en-US" sz="1200" b="0" i="0" u="none" strike="noStrike" baseline="0" dirty="0">
                          <a:solidFill>
                            <a:srgbClr val="000000"/>
                          </a:solidFill>
                          <a:latin typeface="Roboto Condensed Light" panose="02000000000000000000" pitchFamily="2" charset="0"/>
                          <a:ea typeface="Roboto Condensed Light" panose="02000000000000000000" pitchFamily="2" charset="0"/>
                        </a:rPr>
                        <a:t>Implications of business context considerations</a:t>
                      </a:r>
                    </a:p>
                  </a:txBody>
                  <a:tcPr marL="288000" marR="288000" marT="251999" marB="288000">
                    <a:lnR w="3175" cap="flat" cmpd="sng" algn="ctr">
                      <a:solidFill>
                        <a:schemeClr val="bg1">
                          <a:lumMod val="75000"/>
                        </a:schemeClr>
                      </a:solidFill>
                      <a:prstDash val="solid"/>
                      <a:round/>
                      <a:headEnd type="none" w="med" len="med"/>
                      <a:tailEnd type="none" w="med" len="med"/>
                    </a:lnR>
                    <a:lnT w="38100" cmpd="sng">
                      <a:noFill/>
                    </a:lnT>
                    <a:lnB w="12700" cmpd="sng">
                      <a:noFill/>
                    </a:lnB>
                    <a:solidFill>
                      <a:schemeClr val="bg1"/>
                    </a:solidFill>
                  </a:tcPr>
                </a:tc>
                <a:tc>
                  <a:txBody>
                    <a:bodyPr/>
                    <a:lstStyle/>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Clear understanding of how the business context will inform and influence the IT operating model</a:t>
                      </a:r>
                    </a:p>
                  </a:txBody>
                  <a:tcPr marL="288000" marR="288000" marT="251999" marB="288000">
                    <a:lnL w="3175" cap="flat" cmpd="sng" algn="ctr">
                      <a:solidFill>
                        <a:schemeClr val="bg1">
                          <a:lumMod val="75000"/>
                        </a:schemeClr>
                      </a:solidFill>
                      <a:prstDash val="solid"/>
                      <a:round/>
                      <a:headEnd type="none" w="med" len="med"/>
                      <a:tailEnd type="none" w="med" len="med"/>
                    </a:lnL>
                    <a:lnT w="38100" cmpd="sng">
                      <a:noFill/>
                    </a:lnT>
                    <a:lnB w="12700" cmpd="sng">
                      <a:noFill/>
                    </a:lnB>
                    <a:solidFill>
                      <a:schemeClr val="bg1"/>
                    </a:solidFill>
                  </a:tcPr>
                </a:tc>
                <a:extLst>
                  <a:ext uri="{0D108BD9-81ED-4DB2-BD59-A6C34878D82A}">
                    <a16:rowId xmlns:a16="http://schemas.microsoft.com/office/drawing/2014/main" val="686074955"/>
                  </a:ext>
                </a:extLst>
              </a:tr>
              <a:tr h="684197">
                <a:tc>
                  <a:txBody>
                    <a:bodyPr/>
                    <a:lstStyle/>
                    <a:p>
                      <a:pPr marL="0" marR="0" lvl="0" indent="0" algn="ctr" defTabSz="914400" rtl="0" eaLnBrk="1" fontAlgn="auto" latinLnBrk="0" hangingPunct="1">
                        <a:lnSpc>
                          <a:spcPts val="1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chemeClr val="bg1"/>
                          </a:solidFill>
                          <a:effectLst/>
                          <a:uLnTx/>
                          <a:uFillTx/>
                          <a:latin typeface="Exo" panose="02000503000000000000" pitchFamily="2" charset="77"/>
                          <a:ea typeface="Roboto Condensed Light" panose="02000000000000000000" pitchFamily="2" charset="0"/>
                          <a:cs typeface="+mn-cs"/>
                        </a:rPr>
                        <a:t>Materials</a:t>
                      </a:r>
                    </a:p>
                  </a:txBody>
                  <a:tcPr marL="0" marR="0" marT="320040" marB="22860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tc>
                  <a:txBody>
                    <a:bodyPr/>
                    <a:lstStyle/>
                    <a:p>
                      <a:pPr marL="0" marR="0" lvl="0" indent="0" algn="ctr" defTabSz="914400" rtl="0" eaLnBrk="1" fontAlgn="auto" latinLnBrk="0" hangingPunct="1">
                        <a:lnSpc>
                          <a:spcPts val="1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chemeClr val="bg1"/>
                          </a:solidFill>
                          <a:effectLst/>
                          <a:uLnTx/>
                          <a:uFillTx/>
                          <a:latin typeface="Exo" panose="02000503000000000000" pitchFamily="2" charset="77"/>
                          <a:ea typeface="Roboto Condensed Light" panose="02000000000000000000" pitchFamily="2" charset="0"/>
                          <a:cs typeface="+mn-cs"/>
                        </a:rPr>
                        <a:t>Participants</a:t>
                      </a:r>
                    </a:p>
                  </a:txBody>
                  <a:tcPr marL="0" marR="0" marT="320040" marB="22860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4151227522"/>
                  </a:ext>
                </a:extLst>
              </a:tr>
              <a:tr h="1483815">
                <a:tc>
                  <a:txBody>
                    <a:bodyPr/>
                    <a:lstStyle/>
                    <a:p>
                      <a:pPr marL="173038" indent="-173038" rtl="0">
                        <a:lnSpc>
                          <a:spcPts val="1600"/>
                        </a:lnSpc>
                        <a:spcBef>
                          <a:spcPts val="800"/>
                        </a:spcBef>
                        <a:buSzPts val="1100"/>
                        <a:buFont typeface="Arial" panose="020B0604020202020204" pitchFamily="34" charset="0"/>
                        <a:buChar char="•"/>
                        <a:tabLst/>
                      </a:pPr>
                      <a:r>
                        <a:rPr lang="en-US" sz="1200" b="0" i="0" u="none" strike="noStrike" baseline="0" dirty="0">
                          <a:solidFill>
                            <a:srgbClr val="000000"/>
                          </a:solidFill>
                          <a:latin typeface="Roboto Condensed Light" panose="02000000000000000000" pitchFamily="2" charset="0"/>
                          <a:ea typeface="Roboto Condensed Light" panose="02000000000000000000" pitchFamily="2" charset="0"/>
                        </a:rPr>
                        <a:t>Whiteboard/Flip Charts</a:t>
                      </a:r>
                    </a:p>
                    <a:p>
                      <a:pPr marL="173038" indent="-173038" rtl="0">
                        <a:lnSpc>
                          <a:spcPts val="1600"/>
                        </a:lnSpc>
                        <a:spcBef>
                          <a:spcPts val="800"/>
                        </a:spcBef>
                        <a:buSzPts val="1100"/>
                        <a:buFont typeface="Arial" panose="020B0604020202020204" pitchFamily="34" charset="0"/>
                        <a:buChar char="•"/>
                        <a:tabLst/>
                      </a:pPr>
                      <a:r>
                        <a:rPr lang="en-US" sz="1200" b="0" i="0" u="none" strike="noStrike" baseline="0" dirty="0">
                          <a:solidFill>
                            <a:srgbClr val="000000"/>
                          </a:solidFill>
                          <a:latin typeface="Roboto Condensed Light" panose="02000000000000000000" pitchFamily="2" charset="0"/>
                          <a:ea typeface="Roboto Condensed Light" panose="02000000000000000000" pitchFamily="2" charset="0"/>
                        </a:rPr>
                        <a:t>Business Context Questions </a:t>
                      </a:r>
                    </a:p>
                    <a:p>
                      <a:pPr marL="173038" indent="-173038" rtl="0">
                        <a:lnSpc>
                          <a:spcPts val="1600"/>
                        </a:lnSpc>
                        <a:spcBef>
                          <a:spcPts val="800"/>
                        </a:spcBef>
                        <a:buSzPts val="1100"/>
                        <a:buFont typeface="Arial" panose="020B0604020202020204" pitchFamily="34" charset="0"/>
                        <a:buChar char="•"/>
                        <a:tabLst/>
                      </a:pPr>
                      <a:r>
                        <a:rPr lang="en-US" sz="1200" b="0" i="1" u="none" strike="noStrike" baseline="0" dirty="0">
                          <a:solidFill>
                            <a:srgbClr val="000000"/>
                          </a:solidFill>
                          <a:latin typeface="Roboto Condensed Light" panose="02000000000000000000" pitchFamily="2" charset="0"/>
                          <a:ea typeface="Roboto Condensed Light" panose="02000000000000000000" pitchFamily="2" charset="0"/>
                        </a:rPr>
                        <a:t>IT Operating Model Executive Summary Section</a:t>
                      </a:r>
                    </a:p>
                  </a:txBody>
                  <a:tcPr marL="288000" marR="288000" marT="251999" marB="288000">
                    <a:lnR w="3175" cap="flat" cmpd="sng" algn="ctr">
                      <a:solidFill>
                        <a:schemeClr val="bg1">
                          <a:lumMod val="75000"/>
                        </a:schemeClr>
                      </a:solidFill>
                      <a:prstDash val="solid"/>
                      <a:round/>
                      <a:headEnd type="none" w="med" len="med"/>
                      <a:tailEnd type="none" w="med" len="med"/>
                    </a:lnR>
                    <a:lnT w="38100" cmpd="sng">
                      <a:noFill/>
                    </a:lnT>
                    <a:solidFill>
                      <a:schemeClr val="bg1"/>
                    </a:solidFill>
                  </a:tcPr>
                </a:tc>
                <a:tc>
                  <a:txBody>
                    <a:bodyPr/>
                    <a:lstStyle/>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Executive IT Leader</a:t>
                      </a:r>
                    </a:p>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Business Leadership </a:t>
                      </a:r>
                    </a:p>
                    <a:p>
                      <a:pPr marL="0" indent="0">
                        <a:lnSpc>
                          <a:spcPts val="1600"/>
                        </a:lnSpc>
                        <a:spcBef>
                          <a:spcPts val="800"/>
                        </a:spcBef>
                        <a:buFont typeface="Arial" panose="020B0604020202020204" pitchFamily="34" charset="0"/>
                        <a:buNone/>
                        <a:tabLst/>
                      </a:pPr>
                      <a:endParaRPr lang="en-US" sz="1200" b="0" i="0" dirty="0">
                        <a:solidFill>
                          <a:srgbClr val="000000"/>
                        </a:solidFill>
                        <a:latin typeface="Roboto Condensed Light" panose="02000000000000000000" pitchFamily="2" charset="0"/>
                        <a:ea typeface="Roboto Condensed Light" panose="02000000000000000000" pitchFamily="2" charset="0"/>
                      </a:endParaRPr>
                    </a:p>
                  </a:txBody>
                  <a:tcPr marL="288000" marR="288000" marT="251999" marB="288000">
                    <a:lnL w="3175" cap="flat" cmpd="sng" algn="ctr">
                      <a:solidFill>
                        <a:schemeClr val="bg1">
                          <a:lumMod val="75000"/>
                        </a:schemeClr>
                      </a:solidFill>
                      <a:prstDash val="solid"/>
                      <a:round/>
                      <a:headEnd type="none" w="med" len="med"/>
                      <a:tailEnd type="none" w="med" len="med"/>
                    </a:lnL>
                    <a:lnT w="38100" cmpd="sng">
                      <a:noFill/>
                    </a:lnT>
                    <a:solidFill>
                      <a:schemeClr val="bg1"/>
                    </a:solidFill>
                  </a:tcPr>
                </a:tc>
                <a:extLst>
                  <a:ext uri="{0D108BD9-81ED-4DB2-BD59-A6C34878D82A}">
                    <a16:rowId xmlns:a16="http://schemas.microsoft.com/office/drawing/2014/main" val="2918002838"/>
                  </a:ext>
                </a:extLst>
              </a:tr>
            </a:tbl>
          </a:graphicData>
        </a:graphic>
      </p:graphicFrame>
    </p:spTree>
    <p:extLst>
      <p:ext uri="{BB962C8B-B14F-4D97-AF65-F5344CB8AC3E}">
        <p14:creationId xmlns:p14="http://schemas.microsoft.com/office/powerpoint/2010/main" val="5756259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FEF1B-80B0-FBA0-2D9C-E70F6E9D9B52}"/>
              </a:ext>
            </a:extLst>
          </p:cNvPr>
          <p:cNvSpPr>
            <a:spLocks noGrp="1"/>
          </p:cNvSpPr>
          <p:nvPr>
            <p:ph type="title"/>
          </p:nvPr>
        </p:nvSpPr>
        <p:spPr>
          <a:xfrm>
            <a:off x="354106" y="544769"/>
            <a:ext cx="9538831" cy="1130188"/>
          </a:xfrm>
        </p:spPr>
        <p:txBody>
          <a:bodyPr/>
          <a:lstStyle/>
          <a:p>
            <a:r>
              <a:rPr lang="en-US" dirty="0"/>
              <a:t>What should IT represent to enable the organization in its future state?</a:t>
            </a:r>
          </a:p>
        </p:txBody>
      </p:sp>
      <p:sp>
        <p:nvSpPr>
          <p:cNvPr id="3" name="Text Placeholder 2">
            <a:extLst>
              <a:ext uri="{FF2B5EF4-FFF2-40B4-BE49-F238E27FC236}">
                <a16:creationId xmlns:a16="http://schemas.microsoft.com/office/drawing/2014/main" id="{5B418B89-B34B-D480-1FDD-97701377231D}"/>
              </a:ext>
            </a:extLst>
          </p:cNvPr>
          <p:cNvSpPr>
            <a:spLocks noGrp="1"/>
          </p:cNvSpPr>
          <p:nvPr>
            <p:ph type="body" sz="quarter" idx="11"/>
          </p:nvPr>
        </p:nvSpPr>
        <p:spPr>
          <a:xfrm>
            <a:off x="367657" y="1643564"/>
            <a:ext cx="5353873" cy="669978"/>
          </a:xfrm>
        </p:spPr>
        <p:txBody>
          <a:bodyPr anchor="ctr"/>
          <a:lstStyle/>
          <a:p>
            <a:r>
              <a:rPr lang="en-US" dirty="0"/>
              <a:t>Focus on what IT is aspiring toward.</a:t>
            </a:r>
          </a:p>
        </p:txBody>
      </p:sp>
      <p:sp>
        <p:nvSpPr>
          <p:cNvPr id="4" name="Text Placeholder 3">
            <a:extLst>
              <a:ext uri="{FF2B5EF4-FFF2-40B4-BE49-F238E27FC236}">
                <a16:creationId xmlns:a16="http://schemas.microsoft.com/office/drawing/2014/main" id="{10EFF4FA-F721-7581-837C-0733122A6124}"/>
              </a:ext>
            </a:extLst>
          </p:cNvPr>
          <p:cNvSpPr>
            <a:spLocks noGrp="1"/>
          </p:cNvSpPr>
          <p:nvPr>
            <p:ph type="body" sz="quarter" idx="33"/>
          </p:nvPr>
        </p:nvSpPr>
        <p:spPr>
          <a:xfrm>
            <a:off x="492499" y="5748239"/>
            <a:ext cx="11133443" cy="598336"/>
          </a:xfrm>
        </p:spPr>
        <p:txBody>
          <a:bodyPr/>
          <a:lstStyle/>
          <a:p>
            <a:pPr marL="0" indent="0">
              <a:buNone/>
            </a:pPr>
            <a:r>
              <a:rPr lang="en-US" dirty="0"/>
              <a:t>The IT vision statement communicates a desired future state for the IT organization. The statement is expressed in the present tense. It seeks to articulate the desired role of IT and how IT will be perceived. </a:t>
            </a:r>
          </a:p>
        </p:txBody>
      </p:sp>
      <p:sp>
        <p:nvSpPr>
          <p:cNvPr id="7" name="Text Placeholder 7">
            <a:extLst>
              <a:ext uri="{FF2B5EF4-FFF2-40B4-BE49-F238E27FC236}">
                <a16:creationId xmlns:a16="http://schemas.microsoft.com/office/drawing/2014/main" id="{9D8F6E1B-A4E3-A402-9F4E-C7BBD54A71EB}"/>
              </a:ext>
            </a:extLst>
          </p:cNvPr>
          <p:cNvSpPr txBox="1">
            <a:spLocks/>
          </p:cNvSpPr>
          <p:nvPr/>
        </p:nvSpPr>
        <p:spPr>
          <a:xfrm>
            <a:off x="492500" y="2466358"/>
            <a:ext cx="4968080" cy="2491739"/>
          </a:xfrm>
          <a:prstGeom prst="rect">
            <a:avLst/>
          </a:prstGeom>
        </p:spPr>
        <p:txBody>
          <a:bodyPr lIns="0" tIns="0" rIns="0" bIns="0">
            <a:noAutofit/>
          </a:bodyPr>
          <a:lstStyle>
            <a:lvl1pPr marL="0" indent="0" algn="l" defTabSz="914400" rtl="0" eaLnBrk="1" latinLnBrk="0" hangingPunct="1">
              <a:lnSpc>
                <a:spcPct val="110000"/>
              </a:lnSpc>
              <a:spcBef>
                <a:spcPts val="1000"/>
              </a:spcBef>
              <a:buFont typeface="Arial" panose="020B0604020202020204" pitchFamily="34" charset="0"/>
              <a:buNone/>
              <a:defRPr sz="1600" b="0" i="0" kern="1200">
                <a:solidFill>
                  <a:srgbClr val="000000"/>
                </a:solidFill>
                <a:latin typeface="Exo" panose="02000503000000000000" pitchFamily="2" charset="77"/>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tx1"/>
                </a:solidFill>
                <a:latin typeface="Roboto Condensed Light" panose="02000000000000000000" pitchFamily="2" charset="0"/>
                <a:ea typeface="Roboto Condensed Light" panose="02000000000000000000" pitchFamily="2" charset="0"/>
              </a:rPr>
              <a:t>Strong IT vision statements have the following characteristics:</a:t>
            </a:r>
          </a:p>
          <a:p>
            <a:pPr marL="285750" indent="-285750">
              <a:lnSpc>
                <a:spcPct val="100000"/>
              </a:lnSpc>
              <a:spcBef>
                <a:spcPts val="0"/>
              </a:spcBef>
              <a:buSzPct val="100000"/>
              <a:buFont typeface="Arial" panose="020B0604020202020204" pitchFamily="34" charset="0"/>
              <a:buChar char="•"/>
            </a:pPr>
            <a:r>
              <a:rPr lang="en-US" dirty="0">
                <a:latin typeface="Roboto Condensed Light" panose="02000000000000000000" pitchFamily="2" charset="0"/>
                <a:ea typeface="Roboto Condensed Light" panose="02000000000000000000" pitchFamily="2" charset="0"/>
              </a:rPr>
              <a:t>Describe a desired future</a:t>
            </a:r>
            <a:endParaRPr lang="en-CA" dirty="0">
              <a:latin typeface="Roboto Condensed Light" panose="02000000000000000000" pitchFamily="2" charset="0"/>
              <a:ea typeface="Roboto Condensed Light" panose="02000000000000000000" pitchFamily="2" charset="0"/>
            </a:endParaRPr>
          </a:p>
          <a:p>
            <a:pPr marL="285750" indent="-285750">
              <a:lnSpc>
                <a:spcPct val="100000"/>
              </a:lnSpc>
              <a:spcBef>
                <a:spcPts val="0"/>
              </a:spcBef>
              <a:buFont typeface="Arial" panose="020B0604020202020204" pitchFamily="34" charset="0"/>
              <a:buChar char="•"/>
            </a:pPr>
            <a:r>
              <a:rPr lang="en-US" dirty="0">
                <a:latin typeface="Roboto Condensed Light" panose="02000000000000000000" pitchFamily="2" charset="0"/>
                <a:ea typeface="Roboto Condensed Light" panose="02000000000000000000" pitchFamily="2" charset="0"/>
              </a:rPr>
              <a:t>Focus on ends, not means</a:t>
            </a:r>
            <a:endParaRPr lang="en-CA" dirty="0">
              <a:latin typeface="Roboto Condensed Light" panose="02000000000000000000" pitchFamily="2" charset="0"/>
              <a:ea typeface="Roboto Condensed Light" panose="02000000000000000000" pitchFamily="2" charset="0"/>
            </a:endParaRPr>
          </a:p>
          <a:p>
            <a:pPr marL="285750" indent="-285750">
              <a:lnSpc>
                <a:spcPct val="100000"/>
              </a:lnSpc>
              <a:spcBef>
                <a:spcPts val="0"/>
              </a:spcBef>
              <a:buFont typeface="Arial" panose="020B0604020202020204" pitchFamily="34" charset="0"/>
              <a:buChar char="•"/>
            </a:pPr>
            <a:r>
              <a:rPr lang="en-US" dirty="0">
                <a:latin typeface="Roboto Condensed Light" panose="02000000000000000000" pitchFamily="2" charset="0"/>
                <a:ea typeface="Roboto Condensed Light" panose="02000000000000000000" pitchFamily="2" charset="0"/>
              </a:rPr>
              <a:t>Communicate promise</a:t>
            </a:r>
          </a:p>
          <a:p>
            <a:pPr marL="285750" indent="-285750">
              <a:lnSpc>
                <a:spcPct val="100000"/>
              </a:lnSpc>
              <a:spcBef>
                <a:spcPts val="0"/>
              </a:spcBef>
              <a:buFont typeface="Arial" panose="020B0604020202020204" pitchFamily="34" charset="0"/>
              <a:buChar char="•"/>
            </a:pPr>
            <a:r>
              <a:rPr lang="en-US" dirty="0">
                <a:latin typeface="Roboto Condensed Light" panose="02000000000000000000" pitchFamily="2" charset="0"/>
                <a:ea typeface="Roboto Condensed Light" panose="02000000000000000000" pitchFamily="2" charset="0"/>
              </a:rPr>
              <a:t>Should be:</a:t>
            </a:r>
            <a:endParaRPr lang="en-CA" dirty="0">
              <a:latin typeface="Roboto Condensed Light" panose="02000000000000000000" pitchFamily="2" charset="0"/>
              <a:ea typeface="Roboto Condensed Light" panose="02000000000000000000" pitchFamily="2" charset="0"/>
            </a:endParaRPr>
          </a:p>
          <a:p>
            <a:pPr marL="742950" lvl="1" indent="-285750">
              <a:lnSpc>
                <a:spcPct val="100000"/>
              </a:lnSpc>
              <a:spcBef>
                <a:spcPts val="0"/>
              </a:spcBef>
              <a:buFont typeface="Courier New" panose="02070309020205020404" pitchFamily="49" charset="0"/>
              <a:buChar char="o"/>
            </a:pPr>
            <a:r>
              <a:rPr lang="en-US" sz="1600" dirty="0">
                <a:solidFill>
                  <a:schemeClr val="tx1">
                    <a:lumMod val="50000"/>
                  </a:schemeClr>
                </a:solidFill>
                <a:latin typeface="Roboto Condensed Light" panose="02000000000000000000" pitchFamily="2" charset="0"/>
                <a:ea typeface="Roboto Condensed Light" panose="02000000000000000000" pitchFamily="2" charset="0"/>
              </a:rPr>
              <a:t>Concise; no unnecessary words</a:t>
            </a:r>
            <a:endParaRPr lang="en-CA" sz="1600" dirty="0">
              <a:solidFill>
                <a:schemeClr val="tx1">
                  <a:lumMod val="50000"/>
                </a:schemeClr>
              </a:solidFill>
              <a:latin typeface="Roboto Condensed Light" panose="02000000000000000000" pitchFamily="2" charset="0"/>
              <a:ea typeface="Roboto Condensed Light" panose="02000000000000000000" pitchFamily="2" charset="0"/>
            </a:endParaRPr>
          </a:p>
          <a:p>
            <a:pPr marL="742950" lvl="1" indent="-285750">
              <a:lnSpc>
                <a:spcPct val="100000"/>
              </a:lnSpc>
              <a:spcBef>
                <a:spcPts val="0"/>
              </a:spcBef>
              <a:buFont typeface="Courier New" panose="02070309020205020404" pitchFamily="49" charset="0"/>
              <a:buChar char="o"/>
            </a:pPr>
            <a:r>
              <a:rPr lang="en-US" sz="1600" dirty="0">
                <a:solidFill>
                  <a:schemeClr val="tx1">
                    <a:lumMod val="50000"/>
                  </a:schemeClr>
                </a:solidFill>
                <a:latin typeface="Roboto Condensed Light" panose="02000000000000000000" pitchFamily="2" charset="0"/>
                <a:ea typeface="Roboto Condensed Light" panose="02000000000000000000" pitchFamily="2" charset="0"/>
              </a:rPr>
              <a:t>Compelling</a:t>
            </a:r>
            <a:endParaRPr lang="en-CA" sz="1600" dirty="0">
              <a:solidFill>
                <a:schemeClr val="tx1">
                  <a:lumMod val="50000"/>
                </a:schemeClr>
              </a:solidFill>
              <a:latin typeface="Roboto Condensed Light" panose="02000000000000000000" pitchFamily="2" charset="0"/>
              <a:ea typeface="Roboto Condensed Light" panose="02000000000000000000" pitchFamily="2" charset="0"/>
            </a:endParaRPr>
          </a:p>
          <a:p>
            <a:pPr marL="742950" lvl="1" indent="-285750">
              <a:lnSpc>
                <a:spcPct val="100000"/>
              </a:lnSpc>
              <a:spcBef>
                <a:spcPts val="0"/>
              </a:spcBef>
              <a:buFont typeface="Courier New" panose="02070309020205020404" pitchFamily="49" charset="0"/>
              <a:buChar char="o"/>
            </a:pPr>
            <a:r>
              <a:rPr lang="en-US" sz="1600" dirty="0">
                <a:solidFill>
                  <a:schemeClr val="tx1">
                    <a:lumMod val="50000"/>
                  </a:schemeClr>
                </a:solidFill>
                <a:latin typeface="Roboto Condensed Light" panose="02000000000000000000" pitchFamily="2" charset="0"/>
                <a:ea typeface="Roboto Condensed Light" panose="02000000000000000000" pitchFamily="2" charset="0"/>
              </a:rPr>
              <a:t>Achievable</a:t>
            </a:r>
            <a:endParaRPr lang="en-CA" sz="1600" dirty="0">
              <a:solidFill>
                <a:schemeClr val="tx1">
                  <a:lumMod val="50000"/>
                </a:schemeClr>
              </a:solidFill>
              <a:latin typeface="Roboto Condensed Light" panose="02000000000000000000" pitchFamily="2" charset="0"/>
              <a:ea typeface="Roboto Condensed Light" panose="02000000000000000000" pitchFamily="2" charset="0"/>
            </a:endParaRPr>
          </a:p>
          <a:p>
            <a:pPr marL="742950" lvl="1" indent="-285750">
              <a:lnSpc>
                <a:spcPct val="100000"/>
              </a:lnSpc>
              <a:spcBef>
                <a:spcPts val="0"/>
              </a:spcBef>
              <a:buFont typeface="Courier New" panose="02070309020205020404" pitchFamily="49" charset="0"/>
              <a:buChar char="o"/>
            </a:pPr>
            <a:r>
              <a:rPr lang="en-US" sz="1600" dirty="0">
                <a:solidFill>
                  <a:schemeClr val="tx1">
                    <a:lumMod val="50000"/>
                  </a:schemeClr>
                </a:solidFill>
                <a:latin typeface="Roboto Condensed Light" panose="02000000000000000000" pitchFamily="2" charset="0"/>
                <a:ea typeface="Roboto Condensed Light" panose="02000000000000000000" pitchFamily="2" charset="0"/>
              </a:rPr>
              <a:t>Inspirational</a:t>
            </a:r>
            <a:endParaRPr lang="en-CA" sz="1600" dirty="0">
              <a:solidFill>
                <a:schemeClr val="tx1">
                  <a:lumMod val="50000"/>
                </a:schemeClr>
              </a:solidFill>
              <a:latin typeface="Roboto Condensed Light" panose="02000000000000000000" pitchFamily="2" charset="0"/>
              <a:ea typeface="Roboto Condensed Light" panose="02000000000000000000" pitchFamily="2" charset="0"/>
            </a:endParaRPr>
          </a:p>
          <a:p>
            <a:pPr marL="742950" lvl="1" indent="-285750">
              <a:lnSpc>
                <a:spcPct val="100000"/>
              </a:lnSpc>
              <a:spcBef>
                <a:spcPts val="0"/>
              </a:spcBef>
              <a:buFont typeface="Courier New" panose="02070309020205020404" pitchFamily="49" charset="0"/>
              <a:buChar char="o"/>
            </a:pPr>
            <a:r>
              <a:rPr lang="en-US" sz="1600" dirty="0">
                <a:solidFill>
                  <a:schemeClr val="tx1">
                    <a:lumMod val="50000"/>
                  </a:schemeClr>
                </a:solidFill>
                <a:latin typeface="Roboto Condensed Light" panose="02000000000000000000" pitchFamily="2" charset="0"/>
                <a:ea typeface="Roboto Condensed Light" panose="02000000000000000000" pitchFamily="2" charset="0"/>
              </a:rPr>
              <a:t>Memorable</a:t>
            </a:r>
            <a:endParaRPr lang="en-CA" sz="1600" dirty="0">
              <a:solidFill>
                <a:schemeClr val="tx1">
                  <a:lumMod val="50000"/>
                </a:schemeClr>
              </a:solidFill>
              <a:latin typeface="Roboto Condensed Light" panose="02000000000000000000" pitchFamily="2" charset="0"/>
              <a:ea typeface="Roboto Condensed Light" panose="02000000000000000000" pitchFamily="2" charset="0"/>
            </a:endParaRPr>
          </a:p>
          <a:p>
            <a:endParaRPr lang="en-CA" dirty="0">
              <a:latin typeface="Roboto Condensed Light" panose="02000000000000000000" pitchFamily="2" charset="0"/>
              <a:ea typeface="Roboto Condensed Light" panose="02000000000000000000" pitchFamily="2" charset="0"/>
            </a:endParaRPr>
          </a:p>
        </p:txBody>
      </p:sp>
      <p:sp>
        <p:nvSpPr>
          <p:cNvPr id="8" name="Text Placeholder 8">
            <a:extLst>
              <a:ext uri="{FF2B5EF4-FFF2-40B4-BE49-F238E27FC236}">
                <a16:creationId xmlns:a16="http://schemas.microsoft.com/office/drawing/2014/main" id="{5F3389F3-C6AC-AE52-CC16-D6C6DAD45F71}"/>
              </a:ext>
            </a:extLst>
          </p:cNvPr>
          <p:cNvSpPr txBox="1">
            <a:spLocks/>
          </p:cNvSpPr>
          <p:nvPr/>
        </p:nvSpPr>
        <p:spPr>
          <a:xfrm>
            <a:off x="603319" y="3108882"/>
            <a:ext cx="4746442" cy="842049"/>
          </a:xfrm>
          <a:prstGeom prst="rect">
            <a:avLst/>
          </a:prstGeom>
        </p:spPr>
        <p:txBody>
          <a:bodyPr lIns="0" tIns="0" rIns="0" bIns="0">
            <a:noAutofit/>
          </a:bodyPr>
          <a:lstStyle>
            <a:lvl1pPr marL="0" indent="0" algn="l" defTabSz="914400" rtl="0" eaLnBrk="1" latinLnBrk="0" hangingPunct="1">
              <a:lnSpc>
                <a:spcPct val="110000"/>
              </a:lnSpc>
              <a:spcBef>
                <a:spcPts val="1000"/>
              </a:spcBef>
              <a:buFont typeface="Arial" panose="020B0604020202020204" pitchFamily="34" charset="0"/>
              <a:buNone/>
              <a:defRPr sz="2000" b="1" i="0" kern="1200" spc="0">
                <a:solidFill>
                  <a:srgbClr val="2576B7"/>
                </a:solidFill>
                <a:latin typeface="Montserrat SemiBold" panose="020B0604020202020204" charset="0"/>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endParaRPr kumimoji="0" lang="en-US" sz="1200" b="1" i="0" u="none" strike="noStrike" kern="1200" cap="none" spc="0" normalizeH="0" baseline="0" noProof="0" dirty="0">
              <a:ln>
                <a:noFill/>
              </a:ln>
              <a:solidFill>
                <a:srgbClr val="2576B7"/>
              </a:solidFill>
              <a:effectLst/>
              <a:uLnTx/>
              <a:uFillTx/>
              <a:latin typeface="Montserrat SemiBold" panose="020B0604020202020204" charset="0"/>
              <a:ea typeface="+mn-ea"/>
              <a:cs typeface="Arial" panose="020B0604020202020204" pitchFamily="34" charset="0"/>
            </a:endParaRPr>
          </a:p>
        </p:txBody>
      </p:sp>
      <p:grpSp>
        <p:nvGrpSpPr>
          <p:cNvPr id="9" name="Group 8">
            <a:extLst>
              <a:ext uri="{FF2B5EF4-FFF2-40B4-BE49-F238E27FC236}">
                <a16:creationId xmlns:a16="http://schemas.microsoft.com/office/drawing/2014/main" id="{A76D0F94-8237-2613-89F7-2EEE35F137FD}"/>
              </a:ext>
            </a:extLst>
          </p:cNvPr>
          <p:cNvGrpSpPr/>
          <p:nvPr/>
        </p:nvGrpSpPr>
        <p:grpSpPr>
          <a:xfrm>
            <a:off x="6984275" y="2030231"/>
            <a:ext cx="3526971" cy="2999350"/>
            <a:chOff x="6353842" y="3127248"/>
            <a:chExt cx="3887438" cy="1664208"/>
          </a:xfrm>
        </p:grpSpPr>
        <p:sp>
          <p:nvSpPr>
            <p:cNvPr id="10" name="Rectangle 9">
              <a:extLst>
                <a:ext uri="{FF2B5EF4-FFF2-40B4-BE49-F238E27FC236}">
                  <a16:creationId xmlns:a16="http://schemas.microsoft.com/office/drawing/2014/main" id="{F717D5BA-61C5-1E60-C32E-099188276ECE}"/>
                </a:ext>
              </a:extLst>
            </p:cNvPr>
            <p:cNvSpPr/>
            <p:nvPr/>
          </p:nvSpPr>
          <p:spPr>
            <a:xfrm>
              <a:off x="6353842" y="3127248"/>
              <a:ext cx="3887438" cy="1664208"/>
            </a:xfrm>
            <a:prstGeom prst="rect">
              <a:avLst/>
            </a:prstGeom>
            <a:gradFill>
              <a:gsLst>
                <a:gs pos="0">
                  <a:srgbClr val="2576B7"/>
                </a:gs>
                <a:gs pos="100000">
                  <a:schemeClr val="accent1">
                    <a:lumMod val="60000"/>
                    <a:lumOff val="40000"/>
                  </a:schemeClr>
                </a:gs>
              </a:gsLst>
              <a:lin ang="2700000" scaled="0"/>
            </a:gradFill>
            <a:ln w="187325"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23958" tIns="323958" rIns="323958" bIns="323958" rtlCol="0" anchor="ctr">
              <a:noAutofit/>
            </a:bodyPr>
            <a:lstStyle/>
            <a:p>
              <a:pPr defTabSz="554437">
                <a:spcBef>
                  <a:spcPts val="800"/>
                </a:spcBef>
              </a:pPr>
              <a:r>
                <a:rPr lang="en-US" sz="1600" dirty="0">
                  <a:solidFill>
                    <a:srgbClr val="FFFFFF"/>
                  </a:solidFill>
                  <a:latin typeface="Montserrat Medium" pitchFamily="2" charset="77"/>
                </a:rPr>
                <a:t>Info-Tech Insight</a:t>
              </a:r>
            </a:p>
            <a:p>
              <a:pPr>
                <a:spcBef>
                  <a:spcPts val="600"/>
                </a:spcBef>
                <a:spcAft>
                  <a:spcPts val="600"/>
                </a:spcAft>
              </a:pPr>
              <a:r>
                <a:rPr lang="en-CA" sz="1400" dirty="0"/>
                <a:t>How IT organizes itself to operate and enable organization value is dependent on what IT is aspiring to be. Without a vision statement, it is hard to imagine, let alone reflect, the future state of IT for the organization. </a:t>
              </a:r>
            </a:p>
          </p:txBody>
        </p:sp>
        <p:sp>
          <p:nvSpPr>
            <p:cNvPr id="11" name="Rectangle 10">
              <a:extLst>
                <a:ext uri="{FF2B5EF4-FFF2-40B4-BE49-F238E27FC236}">
                  <a16:creationId xmlns:a16="http://schemas.microsoft.com/office/drawing/2014/main" id="{D94FDDEB-BADD-892A-B8E5-3F598615113D}"/>
                </a:ext>
              </a:extLst>
            </p:cNvPr>
            <p:cNvSpPr/>
            <p:nvPr/>
          </p:nvSpPr>
          <p:spPr>
            <a:xfrm>
              <a:off x="6353842" y="3127248"/>
              <a:ext cx="3887438" cy="1664208"/>
            </a:xfrm>
            <a:prstGeom prst="rect">
              <a:avLst/>
            </a:prstGeom>
            <a:noFill/>
            <a:ln w="3175" cmpd="thinThick">
              <a:gradFill>
                <a:gsLst>
                  <a:gs pos="0">
                    <a:srgbClr val="2576B7"/>
                  </a:gs>
                  <a:gs pos="50000">
                    <a:srgbClr val="2576B7">
                      <a:alpha val="0"/>
                    </a:srgbClr>
                  </a:gs>
                  <a:gs pos="99000">
                    <a:srgbClr val="2576B7"/>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215972" tIns="215972" rIns="215972" bIns="215972" rtlCol="0" anchor="ctr">
              <a:noAutofit/>
            </a:bodyPr>
            <a:lstStyle/>
            <a:p>
              <a:pPr defTabSz="554437">
                <a:spcBef>
                  <a:spcPts val="800"/>
                </a:spcBef>
              </a:pPr>
              <a:endParaRPr lang="en-US" sz="1400" dirty="0">
                <a:solidFill>
                  <a:srgbClr val="2576B7"/>
                </a:solidFill>
                <a:latin typeface="Roboto Condensed Light" panose="02000000000000000000" pitchFamily="2" charset="0"/>
                <a:ea typeface="Roboto Condensed Light" panose="02000000000000000000" pitchFamily="2" charset="0"/>
              </a:endParaRPr>
            </a:p>
          </p:txBody>
        </p:sp>
      </p:grpSp>
    </p:spTree>
    <p:extLst>
      <p:ext uri="{BB962C8B-B14F-4D97-AF65-F5344CB8AC3E}">
        <p14:creationId xmlns:p14="http://schemas.microsoft.com/office/powerpoint/2010/main" val="15126424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6AE35BF-99FE-5743-87D9-787924F11775}"/>
              </a:ext>
            </a:extLst>
          </p:cNvPr>
          <p:cNvSpPr>
            <a:spLocks noGrp="1"/>
          </p:cNvSpPr>
          <p:nvPr>
            <p:ph type="body" sz="quarter" idx="10"/>
          </p:nvPr>
        </p:nvSpPr>
        <p:spPr/>
        <p:txBody>
          <a:bodyPr/>
          <a:lstStyle/>
          <a:p>
            <a:r>
              <a:rPr lang="en-US" dirty="0"/>
              <a:t>Visualize the IT Operating Model </a:t>
            </a:r>
          </a:p>
        </p:txBody>
      </p:sp>
      <p:sp>
        <p:nvSpPr>
          <p:cNvPr id="3" name="Text Placeholder 2">
            <a:extLst>
              <a:ext uri="{FF2B5EF4-FFF2-40B4-BE49-F238E27FC236}">
                <a16:creationId xmlns:a16="http://schemas.microsoft.com/office/drawing/2014/main" id="{B005E9F4-4E2B-FE4D-A8A9-AD07A0B1C590}"/>
              </a:ext>
            </a:extLst>
          </p:cNvPr>
          <p:cNvSpPr>
            <a:spLocks noGrp="1"/>
          </p:cNvSpPr>
          <p:nvPr>
            <p:ph type="body" sz="quarter" idx="11"/>
          </p:nvPr>
        </p:nvSpPr>
        <p:spPr/>
        <p:txBody>
          <a:bodyPr/>
          <a:lstStyle/>
          <a:p>
            <a:r>
              <a:rPr lang="en-US" dirty="0"/>
              <a:t>Demonstrate how IT continuously enables value for the organization.</a:t>
            </a:r>
          </a:p>
        </p:txBody>
      </p:sp>
      <p:sp>
        <p:nvSpPr>
          <p:cNvPr id="8" name="Rectangle 7">
            <a:extLst>
              <a:ext uri="{FF2B5EF4-FFF2-40B4-BE49-F238E27FC236}">
                <a16:creationId xmlns:a16="http://schemas.microsoft.com/office/drawing/2014/main" id="{A1972B69-D9D9-4454-B519-2B708C7CFEB3}"/>
              </a:ext>
            </a:extLst>
          </p:cNvPr>
          <p:cNvSpPr/>
          <p:nvPr/>
        </p:nvSpPr>
        <p:spPr>
          <a:xfrm>
            <a:off x="0" y="4785448"/>
            <a:ext cx="12193588" cy="902525"/>
          </a:xfrm>
          <a:prstGeom prst="rect">
            <a:avLst/>
          </a:prstGeom>
          <a:gradFill>
            <a:gsLst>
              <a:gs pos="74000">
                <a:srgbClr val="2576B7">
                  <a:alpha val="9000"/>
                </a:srgbClr>
              </a:gs>
              <a:gs pos="0">
                <a:srgbClr val="2576B7">
                  <a:alpha val="47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36CF35F2-63BF-4447-81F9-8E2132EC4F08}"/>
              </a:ext>
            </a:extLst>
          </p:cNvPr>
          <p:cNvSpPr txBox="1"/>
          <p:nvPr/>
        </p:nvSpPr>
        <p:spPr>
          <a:xfrm>
            <a:off x="658368" y="5182558"/>
            <a:ext cx="7498080" cy="553998"/>
          </a:xfrm>
          <a:prstGeom prst="rect">
            <a:avLst/>
          </a:prstGeom>
          <a:noFill/>
        </p:spPr>
        <p:txBody>
          <a:bodyPr wrap="square" lIns="0" tIns="0" rIns="0" bIns="0" rtlCol="0">
            <a:spAutoFit/>
          </a:bodyPr>
          <a:lstStyle/>
          <a:p>
            <a:pPr>
              <a:lnSpc>
                <a:spcPts val="1600"/>
              </a:lnSpc>
            </a:pPr>
            <a:r>
              <a:rPr lang="en-US" sz="2800" spc="500" dirty="0">
                <a:solidFill>
                  <a:schemeClr val="bg1"/>
                </a:solidFill>
                <a:latin typeface="Montserrat Medium" pitchFamily="2" charset="77"/>
                <a:ea typeface="Roboto Condensed Light" panose="02000000000000000000" pitchFamily="2" charset="0"/>
              </a:rPr>
              <a:t>EXECUTIVE BRIEF</a:t>
            </a:r>
          </a:p>
          <a:p>
            <a:pPr>
              <a:lnSpc>
                <a:spcPts val="1400"/>
              </a:lnSpc>
            </a:pPr>
            <a:br>
              <a:rPr lang="en-US" spc="500" dirty="0">
                <a:solidFill>
                  <a:schemeClr val="bg1"/>
                </a:solidFill>
                <a:latin typeface="Montserrat" pitchFamily="2" charset="77"/>
              </a:rPr>
            </a:br>
            <a:endParaRPr lang="en-US" spc="500" dirty="0">
              <a:solidFill>
                <a:schemeClr val="bg1"/>
              </a:solidFill>
              <a:latin typeface="Montserrat" pitchFamily="2" charset="77"/>
            </a:endParaRPr>
          </a:p>
        </p:txBody>
      </p:sp>
    </p:spTree>
    <p:extLst>
      <p:ext uri="{BB962C8B-B14F-4D97-AF65-F5344CB8AC3E}">
        <p14:creationId xmlns:p14="http://schemas.microsoft.com/office/powerpoint/2010/main" val="17637558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75BB4F-3BD6-3E47-844A-0D1C1B77ED32}"/>
              </a:ext>
            </a:extLst>
          </p:cNvPr>
          <p:cNvSpPr>
            <a:spLocks noGrp="1"/>
          </p:cNvSpPr>
          <p:nvPr>
            <p:ph type="title"/>
          </p:nvPr>
        </p:nvSpPr>
        <p:spPr>
          <a:xfrm>
            <a:off x="354106" y="544769"/>
            <a:ext cx="6141585" cy="1130188"/>
          </a:xfrm>
        </p:spPr>
        <p:txBody>
          <a:bodyPr/>
          <a:lstStyle/>
          <a:p>
            <a:r>
              <a:rPr lang="en-US" dirty="0">
                <a:solidFill>
                  <a:srgbClr val="2576B7"/>
                </a:solidFill>
              </a:rPr>
              <a:t>1.3 </a:t>
            </a:r>
            <a:r>
              <a:rPr lang="en-US" dirty="0"/>
              <a:t>Create the IT vision statement (optional)</a:t>
            </a:r>
          </a:p>
        </p:txBody>
      </p:sp>
      <p:sp>
        <p:nvSpPr>
          <p:cNvPr id="4" name="Text Placeholder 3">
            <a:extLst>
              <a:ext uri="{FF2B5EF4-FFF2-40B4-BE49-F238E27FC236}">
                <a16:creationId xmlns:a16="http://schemas.microsoft.com/office/drawing/2014/main" id="{7E6D4A53-04AD-4347-B2E1-D571EE0378C6}"/>
              </a:ext>
            </a:extLst>
          </p:cNvPr>
          <p:cNvSpPr>
            <a:spLocks noGrp="1"/>
          </p:cNvSpPr>
          <p:nvPr>
            <p:ph type="body" sz="quarter" idx="11"/>
          </p:nvPr>
        </p:nvSpPr>
        <p:spPr>
          <a:xfrm>
            <a:off x="367663" y="1660451"/>
            <a:ext cx="4116208" cy="669978"/>
          </a:xfrm>
        </p:spPr>
        <p:txBody>
          <a:bodyPr/>
          <a:lstStyle/>
          <a:p>
            <a:r>
              <a:rPr lang="en-US" sz="1600" dirty="0">
                <a:latin typeface="Exo" panose="02000503000000000000" pitchFamily="2" charset="77"/>
              </a:rPr>
              <a:t>1.5 hours</a:t>
            </a:r>
          </a:p>
        </p:txBody>
      </p:sp>
      <p:sp>
        <p:nvSpPr>
          <p:cNvPr id="5" name="Text Placeholder 4">
            <a:extLst>
              <a:ext uri="{FF2B5EF4-FFF2-40B4-BE49-F238E27FC236}">
                <a16:creationId xmlns:a16="http://schemas.microsoft.com/office/drawing/2014/main" id="{EF339750-B68F-5E41-8400-5569775AF401}"/>
              </a:ext>
            </a:extLst>
          </p:cNvPr>
          <p:cNvSpPr>
            <a:spLocks noGrp="1"/>
          </p:cNvSpPr>
          <p:nvPr>
            <p:ph type="body" sz="quarter" idx="33"/>
          </p:nvPr>
        </p:nvSpPr>
        <p:spPr>
          <a:xfrm>
            <a:off x="367664" y="1995439"/>
            <a:ext cx="5871212" cy="4753703"/>
          </a:xfrm>
          <a:prstGeom prst="rect">
            <a:avLst/>
          </a:prstGeom>
        </p:spPr>
        <p:txBody>
          <a:bodyPr lIns="0" tIns="0" rIns="0" bIns="0" numCol="1" spcCol="292608" anchor="t"/>
          <a:lstStyle/>
          <a:p>
            <a:pPr marL="177800" indent="-177800">
              <a:lnSpc>
                <a:spcPct val="100000"/>
              </a:lnSpc>
              <a:spcBef>
                <a:spcPts val="600"/>
              </a:spcBef>
              <a:buFont typeface="+mj-lt"/>
              <a:buAutoNum type="arabicPeriod"/>
            </a:pPr>
            <a:r>
              <a:rPr lang="en-US" dirty="0">
                <a:latin typeface="Roboto Condensed Light"/>
                <a:ea typeface="Roboto Condensed Light"/>
                <a:cs typeface="Roboto Condensed Light"/>
              </a:rPr>
              <a:t>To define how IT needs to operate, it is important to understand where IT is aspiring to be. </a:t>
            </a:r>
            <a:endParaRPr lang="en-US" dirty="0">
              <a:ea typeface="Roboto Condensed Light" panose="02000000000000000000" pitchFamily="2" charset="0"/>
            </a:endParaRPr>
          </a:p>
          <a:p>
            <a:pPr marL="177800" indent="-177800">
              <a:lnSpc>
                <a:spcPct val="100000"/>
              </a:lnSpc>
              <a:spcBef>
                <a:spcPts val="600"/>
              </a:spcBef>
              <a:buFont typeface="+mj-lt"/>
              <a:buAutoNum type="arabicPeriod"/>
            </a:pPr>
            <a:r>
              <a:rPr lang="en-US" dirty="0">
                <a:latin typeface="Roboto Condensed Light"/>
                <a:ea typeface="Roboto Condensed Light"/>
                <a:cs typeface="Roboto Condensed Light"/>
              </a:rPr>
              <a:t>Review the characteristics of vision statements on the previous slide. Explore samples of what other organization vision statements are on the next slide. </a:t>
            </a:r>
            <a:endParaRPr lang="en-US" dirty="0">
              <a:latin typeface="Roboto Condensed Light" panose="02000000000000000000" pitchFamily="2" charset="0"/>
              <a:cs typeface="Roboto Condensed Light"/>
            </a:endParaRPr>
          </a:p>
          <a:p>
            <a:pPr marL="177800" indent="-177800">
              <a:lnSpc>
                <a:spcPct val="100000"/>
              </a:lnSpc>
              <a:spcBef>
                <a:spcPts val="600"/>
              </a:spcBef>
              <a:buFont typeface="+mj-lt"/>
              <a:buAutoNum type="arabicPeriod"/>
            </a:pPr>
            <a:r>
              <a:rPr lang="en-US" dirty="0">
                <a:latin typeface="Roboto Condensed Light"/>
                <a:ea typeface="Roboto Condensed Light"/>
                <a:cs typeface="Roboto Condensed Light"/>
              </a:rPr>
              <a:t>Consider your organization’s own vision statement and how it defines its future aspired state. </a:t>
            </a:r>
            <a:endParaRPr lang="en-US" dirty="0">
              <a:cs typeface="Roboto Condensed Light"/>
            </a:endParaRPr>
          </a:p>
          <a:p>
            <a:pPr marL="177800" indent="-177800">
              <a:lnSpc>
                <a:spcPct val="100000"/>
              </a:lnSpc>
              <a:spcBef>
                <a:spcPts val="600"/>
              </a:spcBef>
              <a:buFont typeface="+mj-lt"/>
              <a:buAutoNum type="arabicPeriod"/>
            </a:pPr>
            <a:r>
              <a:rPr lang="en-US" dirty="0">
                <a:latin typeface="Roboto Condensed Light"/>
                <a:ea typeface="Roboto Condensed Light"/>
                <a:cs typeface="Roboto Condensed Light"/>
              </a:rPr>
              <a:t>Provide participants with sticky notes and writing materials, and ask them to work individually for this step. Ask participants to brainstorm using the following questions:</a:t>
            </a:r>
          </a:p>
          <a:p>
            <a:pPr lvl="1">
              <a:lnSpc>
                <a:spcPct val="100000"/>
              </a:lnSpc>
              <a:spcBef>
                <a:spcPts val="600"/>
              </a:spcBef>
            </a:pPr>
            <a:r>
              <a:rPr lang="en-US" dirty="0">
                <a:latin typeface="Roboto Condensed Light"/>
                <a:ea typeface="Roboto Condensed Light"/>
                <a:cs typeface="Roboto Condensed Light"/>
              </a:rPr>
              <a:t>What is the desired future state of the IT organization? </a:t>
            </a:r>
            <a:endParaRPr lang="en-US" dirty="0">
              <a:latin typeface="Roboto Condensed Light" panose="02000000000000000000" pitchFamily="2" charset="0"/>
              <a:ea typeface="Roboto Condensed Light" panose="02000000000000000000" pitchFamily="2" charset="0"/>
              <a:cs typeface="Roboto Condensed Light"/>
            </a:endParaRPr>
          </a:p>
          <a:p>
            <a:pPr lvl="1">
              <a:lnSpc>
                <a:spcPct val="100000"/>
              </a:lnSpc>
              <a:spcBef>
                <a:spcPts val="600"/>
              </a:spcBef>
            </a:pPr>
            <a:r>
              <a:rPr lang="en-US" dirty="0">
                <a:latin typeface="Roboto Condensed Light"/>
                <a:ea typeface="Roboto Condensed Light"/>
                <a:cs typeface="Roboto Condensed Light"/>
              </a:rPr>
              <a:t>How should we work to attain the desired state? </a:t>
            </a:r>
            <a:endParaRPr lang="en-US" dirty="0">
              <a:latin typeface="Roboto Condensed Light" panose="02000000000000000000" pitchFamily="2" charset="0"/>
              <a:ea typeface="Roboto Condensed Light" panose="02000000000000000000" pitchFamily="2" charset="0"/>
              <a:cs typeface="Roboto Condensed Light"/>
            </a:endParaRPr>
          </a:p>
          <a:p>
            <a:pPr lvl="1">
              <a:lnSpc>
                <a:spcPct val="100000"/>
              </a:lnSpc>
              <a:spcBef>
                <a:spcPts val="600"/>
              </a:spcBef>
            </a:pPr>
            <a:r>
              <a:rPr lang="en-US" dirty="0">
                <a:latin typeface="Roboto Condensed Light"/>
                <a:ea typeface="Roboto Condensed Light"/>
                <a:cs typeface="Roboto Condensed Light"/>
              </a:rPr>
              <a:t>How do we want IT to be perceived in the desired state? </a:t>
            </a:r>
            <a:endParaRPr lang="en-US" dirty="0">
              <a:latin typeface="Roboto Condensed Light" panose="02000000000000000000" pitchFamily="2" charset="0"/>
              <a:ea typeface="Roboto Condensed Light" panose="02000000000000000000" pitchFamily="2" charset="0"/>
              <a:cs typeface="Roboto Condensed Light"/>
            </a:endParaRPr>
          </a:p>
          <a:p>
            <a:pPr marL="177800" indent="-177800">
              <a:lnSpc>
                <a:spcPct val="100000"/>
              </a:lnSpc>
              <a:spcBef>
                <a:spcPts val="600"/>
              </a:spcBef>
              <a:buFont typeface="+mj-lt"/>
              <a:buAutoNum type="arabicPeriod"/>
            </a:pPr>
            <a:r>
              <a:rPr lang="en-US" dirty="0">
                <a:latin typeface="Roboto Condensed Light"/>
                <a:ea typeface="Roboto Condensed Light"/>
                <a:cs typeface="Roboto Condensed Light"/>
              </a:rPr>
              <a:t>Review the sticky notes and group similar themes into categories. </a:t>
            </a:r>
            <a:endParaRPr lang="en-US" dirty="0">
              <a:latin typeface="Roboto Condensed Light" panose="02000000000000000000" pitchFamily="2" charset="0"/>
              <a:ea typeface="Roboto Condensed Light" panose="02000000000000000000" pitchFamily="2" charset="0"/>
              <a:cs typeface="Roboto Condensed Light"/>
            </a:endParaRPr>
          </a:p>
          <a:p>
            <a:pPr marL="177800" indent="-177800">
              <a:lnSpc>
                <a:spcPct val="100000"/>
              </a:lnSpc>
              <a:spcBef>
                <a:spcPts val="600"/>
              </a:spcBef>
              <a:buFont typeface="+mj-lt"/>
              <a:buAutoNum type="arabicPeriod"/>
            </a:pPr>
            <a:r>
              <a:rPr lang="en-US" dirty="0">
                <a:latin typeface="Roboto Condensed Light"/>
                <a:ea typeface="Roboto Condensed Light"/>
                <a:cs typeface="Roboto Condensed Light"/>
              </a:rPr>
              <a:t>Using the categories, define the IT vision statement to reflect the future state IT is striving toward. Wordsmith the statement until all participants are satisfied and document the outcome in the </a:t>
            </a:r>
            <a:r>
              <a:rPr lang="en-US" i="1" dirty="0">
                <a:latin typeface="Roboto Condensed Light"/>
                <a:ea typeface="Roboto Condensed Light"/>
                <a:cs typeface="Roboto Condensed Light"/>
              </a:rPr>
              <a:t>IT Operating Model </a:t>
            </a:r>
            <a:r>
              <a:rPr lang="en-US" sz="1400" b="0" i="1" u="none" strike="noStrike" baseline="0" dirty="0">
                <a:solidFill>
                  <a:srgbClr val="000000"/>
                </a:solidFill>
                <a:latin typeface="Roboto Condensed Light" panose="02000000000000000000" pitchFamily="2" charset="0"/>
                <a:ea typeface="Roboto Condensed Light" panose="02000000000000000000" pitchFamily="2" charset="0"/>
              </a:rPr>
              <a:t>Executive Summary Section</a:t>
            </a:r>
            <a:r>
              <a:rPr lang="en-US" i="1" dirty="0">
                <a:latin typeface="Roboto Condensed Light"/>
                <a:ea typeface="Roboto Condensed Light"/>
                <a:cs typeface="Roboto Condensed Light"/>
              </a:rPr>
              <a:t>.  </a:t>
            </a:r>
            <a:endParaRPr lang="en-US" i="1" dirty="0">
              <a:cs typeface="Roboto Condensed Light"/>
            </a:endParaRPr>
          </a:p>
          <a:p>
            <a:pPr marL="0" indent="0">
              <a:lnSpc>
                <a:spcPct val="100000"/>
              </a:lnSpc>
              <a:spcBef>
                <a:spcPts val="600"/>
              </a:spcBef>
              <a:buNone/>
            </a:pPr>
            <a:r>
              <a:rPr lang="en-US" dirty="0">
                <a:latin typeface="Roboto Condensed Light"/>
                <a:ea typeface="Roboto Condensed Light"/>
                <a:cs typeface="Roboto Condensed Light"/>
              </a:rPr>
              <a:t>If your organization already has an IT vision statement, discuss how this might impact the operating model. Is everyone still satisfied with this statement?</a:t>
            </a:r>
          </a:p>
        </p:txBody>
      </p:sp>
      <p:sp>
        <p:nvSpPr>
          <p:cNvPr id="23" name="Rectangle 22">
            <a:extLst>
              <a:ext uri="{FF2B5EF4-FFF2-40B4-BE49-F238E27FC236}">
                <a16:creationId xmlns:a16="http://schemas.microsoft.com/office/drawing/2014/main" id="{2867C691-3874-E043-A610-CEB7D2987D7F}"/>
              </a:ext>
            </a:extLst>
          </p:cNvPr>
          <p:cNvSpPr/>
          <p:nvPr/>
        </p:nvSpPr>
        <p:spPr>
          <a:xfrm>
            <a:off x="6569818" y="1420128"/>
            <a:ext cx="5196114" cy="4078514"/>
          </a:xfrm>
          <a:prstGeom prst="rect">
            <a:avLst/>
          </a:prstGeom>
          <a:solidFill>
            <a:schemeClr val="bg2"/>
          </a:solidFill>
          <a:ln>
            <a:noFill/>
          </a:ln>
          <a:effectLst>
            <a:outerShdw blurRad="254000" sx="105000" sy="105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25" name="Table 24">
            <a:extLst>
              <a:ext uri="{FF2B5EF4-FFF2-40B4-BE49-F238E27FC236}">
                <a16:creationId xmlns:a16="http://schemas.microsoft.com/office/drawing/2014/main" id="{E0E7B936-D546-7941-96C6-E625862A3DC1}"/>
              </a:ext>
            </a:extLst>
          </p:cNvPr>
          <p:cNvGraphicFramePr>
            <a:graphicFrameLocks noGrp="1"/>
          </p:cNvGraphicFramePr>
          <p:nvPr>
            <p:extLst>
              <p:ext uri="{D42A27DB-BD31-4B8C-83A1-F6EECF244321}">
                <p14:modId xmlns:p14="http://schemas.microsoft.com/office/powerpoint/2010/main" val="3066401386"/>
              </p:ext>
            </p:extLst>
          </p:nvPr>
        </p:nvGraphicFramePr>
        <p:xfrm>
          <a:off x="6569818" y="1401378"/>
          <a:ext cx="5196114" cy="4914638"/>
        </p:xfrm>
        <a:graphic>
          <a:graphicData uri="http://schemas.openxmlformats.org/drawingml/2006/table">
            <a:tbl>
              <a:tblPr firstRow="1" bandRow="1">
                <a:effectLst/>
                <a:tableStyleId>{5C22544A-7EE6-4342-B048-85BDC9FD1C3A}</a:tableStyleId>
              </a:tblPr>
              <a:tblGrid>
                <a:gridCol w="2598057">
                  <a:extLst>
                    <a:ext uri="{9D8B030D-6E8A-4147-A177-3AD203B41FA5}">
                      <a16:colId xmlns:a16="http://schemas.microsoft.com/office/drawing/2014/main" val="866264451"/>
                    </a:ext>
                  </a:extLst>
                </a:gridCol>
                <a:gridCol w="2598057">
                  <a:extLst>
                    <a:ext uri="{9D8B030D-6E8A-4147-A177-3AD203B41FA5}">
                      <a16:colId xmlns:a16="http://schemas.microsoft.com/office/drawing/2014/main" val="2703970457"/>
                    </a:ext>
                  </a:extLst>
                </a:gridCol>
              </a:tblGrid>
              <a:tr h="684197">
                <a:tc>
                  <a:txBody>
                    <a:bodyPr/>
                    <a:lstStyle/>
                    <a:p>
                      <a:pPr marL="0" indent="0" algn="ctr">
                        <a:lnSpc>
                          <a:spcPts val="1000"/>
                        </a:lnSpc>
                        <a:spcBef>
                          <a:spcPts val="1000"/>
                        </a:spcBef>
                        <a:buFont typeface="Arial" panose="020B0604020202020204" pitchFamily="34" charset="0"/>
                        <a:buNone/>
                      </a:pPr>
                      <a:r>
                        <a:rPr lang="en-US" sz="1800" b="0" i="0" dirty="0">
                          <a:solidFill>
                            <a:schemeClr val="bg1"/>
                          </a:solidFill>
                          <a:latin typeface="Exo" panose="02000503000000000000" pitchFamily="2" charset="77"/>
                          <a:ea typeface="Roboto Condensed Light" panose="02000000000000000000" pitchFamily="2" charset="0"/>
                        </a:rPr>
                        <a:t>Input</a:t>
                      </a:r>
                    </a:p>
                  </a:txBody>
                  <a:tcPr marL="0" marR="0" marT="320040" marB="22860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tc>
                  <a:txBody>
                    <a:bodyPr/>
                    <a:lstStyle/>
                    <a:p>
                      <a:pPr marL="0" indent="0" algn="ctr">
                        <a:lnSpc>
                          <a:spcPts val="1000"/>
                        </a:lnSpc>
                        <a:spcBef>
                          <a:spcPts val="1000"/>
                        </a:spcBef>
                        <a:buFont typeface="Arial" panose="020B0604020202020204" pitchFamily="34" charset="0"/>
                        <a:buNone/>
                      </a:pPr>
                      <a:r>
                        <a:rPr lang="en-US" sz="1800" b="0" i="0" dirty="0">
                          <a:solidFill>
                            <a:schemeClr val="bg1"/>
                          </a:solidFill>
                          <a:latin typeface="Exo" panose="02000503000000000000" pitchFamily="2" charset="77"/>
                          <a:ea typeface="Roboto Condensed Light" panose="02000000000000000000" pitchFamily="2" charset="0"/>
                        </a:rPr>
                        <a:t>Output</a:t>
                      </a:r>
                    </a:p>
                  </a:txBody>
                  <a:tcPr marL="0" marR="0" marT="320040" marB="22860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1610303713"/>
                  </a:ext>
                </a:extLst>
              </a:tr>
              <a:tr h="1190667">
                <a:tc>
                  <a:txBody>
                    <a:bodyPr/>
                    <a:lstStyle/>
                    <a:p>
                      <a:pPr marL="173038" indent="-173038" rtl="0">
                        <a:lnSpc>
                          <a:spcPts val="1600"/>
                        </a:lnSpc>
                        <a:spcBef>
                          <a:spcPts val="800"/>
                        </a:spcBef>
                        <a:buSzPts val="1100"/>
                        <a:buFont typeface="Arial" panose="020B0604020202020204" pitchFamily="34" charset="0"/>
                        <a:buChar char="•"/>
                        <a:tabLst/>
                      </a:pPr>
                      <a:r>
                        <a:rPr lang="en-US" sz="1200" b="0" i="0" u="none" strike="noStrike" baseline="0" dirty="0">
                          <a:solidFill>
                            <a:srgbClr val="000000"/>
                          </a:solidFill>
                          <a:latin typeface="Roboto Condensed Light" panose="02000000000000000000" pitchFamily="2" charset="0"/>
                          <a:ea typeface="Roboto Condensed Light" panose="02000000000000000000" pitchFamily="2" charset="0"/>
                        </a:rPr>
                        <a:t>Organization’s vision statement</a:t>
                      </a:r>
                    </a:p>
                    <a:p>
                      <a:pPr marL="173038" indent="-173038" rtl="0">
                        <a:lnSpc>
                          <a:spcPts val="1600"/>
                        </a:lnSpc>
                        <a:spcBef>
                          <a:spcPts val="800"/>
                        </a:spcBef>
                        <a:buSzPts val="1100"/>
                        <a:buFont typeface="Arial" panose="020B0604020202020204" pitchFamily="34" charset="0"/>
                        <a:buChar char="•"/>
                        <a:tabLst/>
                      </a:pPr>
                      <a:r>
                        <a:rPr lang="en-US" sz="1200" b="0" i="0" u="none" strike="noStrike" baseline="0" dirty="0">
                          <a:solidFill>
                            <a:srgbClr val="000000"/>
                          </a:solidFill>
                          <a:latin typeface="Roboto Condensed Light" panose="02000000000000000000" pitchFamily="2" charset="0"/>
                          <a:ea typeface="Roboto Condensed Light" panose="02000000000000000000" pitchFamily="2" charset="0"/>
                        </a:rPr>
                        <a:t>Drivers for the change</a:t>
                      </a:r>
                    </a:p>
                    <a:p>
                      <a:pPr marL="173038" indent="-173038" rtl="0">
                        <a:lnSpc>
                          <a:spcPts val="1600"/>
                        </a:lnSpc>
                        <a:spcBef>
                          <a:spcPts val="800"/>
                        </a:spcBef>
                        <a:buSzPts val="1100"/>
                        <a:buFont typeface="Arial" panose="020B0604020202020204" pitchFamily="34" charset="0"/>
                        <a:buChar char="•"/>
                        <a:tabLst/>
                      </a:pPr>
                      <a:r>
                        <a:rPr lang="en-US" sz="1200" b="0" i="0" u="none" strike="noStrike" baseline="0" dirty="0">
                          <a:solidFill>
                            <a:srgbClr val="000000"/>
                          </a:solidFill>
                          <a:latin typeface="Roboto Condensed Light" panose="02000000000000000000" pitchFamily="2" charset="0"/>
                          <a:ea typeface="Roboto Condensed Light" panose="02000000000000000000" pitchFamily="2" charset="0"/>
                        </a:rPr>
                        <a:t>Business context considerations</a:t>
                      </a:r>
                    </a:p>
                  </a:txBody>
                  <a:tcPr marL="288000" marR="288000" marT="251999" marB="288000">
                    <a:lnR w="3175" cap="flat" cmpd="sng" algn="ctr">
                      <a:solidFill>
                        <a:schemeClr val="bg1">
                          <a:lumMod val="75000"/>
                        </a:schemeClr>
                      </a:solidFill>
                      <a:prstDash val="solid"/>
                      <a:round/>
                      <a:headEnd type="none" w="med" len="med"/>
                      <a:tailEnd type="none" w="med" len="med"/>
                    </a:lnR>
                    <a:lnT w="38100" cmpd="sng">
                      <a:noFill/>
                    </a:lnT>
                    <a:lnB w="12700" cmpd="sng">
                      <a:noFill/>
                    </a:lnB>
                    <a:solidFill>
                      <a:schemeClr val="bg1"/>
                    </a:solidFill>
                  </a:tcPr>
                </a:tc>
                <a:tc>
                  <a:txBody>
                    <a:bodyPr/>
                    <a:lstStyle/>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The future state IT is striving to be in the form of a vision statement</a:t>
                      </a:r>
                    </a:p>
                  </a:txBody>
                  <a:tcPr marL="288000" marR="288000" marT="251999" marB="288000">
                    <a:lnL w="3175" cap="flat" cmpd="sng" algn="ctr">
                      <a:solidFill>
                        <a:schemeClr val="bg1">
                          <a:lumMod val="75000"/>
                        </a:schemeClr>
                      </a:solidFill>
                      <a:prstDash val="solid"/>
                      <a:round/>
                      <a:headEnd type="none" w="med" len="med"/>
                      <a:tailEnd type="none" w="med" len="med"/>
                    </a:lnL>
                    <a:lnT w="38100" cmpd="sng">
                      <a:noFill/>
                    </a:lnT>
                    <a:lnB w="12700" cmpd="sng">
                      <a:noFill/>
                    </a:lnB>
                    <a:solidFill>
                      <a:schemeClr val="bg1"/>
                    </a:solidFill>
                  </a:tcPr>
                </a:tc>
                <a:extLst>
                  <a:ext uri="{0D108BD9-81ED-4DB2-BD59-A6C34878D82A}">
                    <a16:rowId xmlns:a16="http://schemas.microsoft.com/office/drawing/2014/main" val="686074955"/>
                  </a:ext>
                </a:extLst>
              </a:tr>
              <a:tr h="684197">
                <a:tc>
                  <a:txBody>
                    <a:bodyPr/>
                    <a:lstStyle/>
                    <a:p>
                      <a:pPr marL="0" marR="0" lvl="0" indent="0" algn="ctr" defTabSz="914400" rtl="0" eaLnBrk="1" fontAlgn="auto" latinLnBrk="0" hangingPunct="1">
                        <a:lnSpc>
                          <a:spcPts val="1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chemeClr val="bg1"/>
                          </a:solidFill>
                          <a:effectLst/>
                          <a:uLnTx/>
                          <a:uFillTx/>
                          <a:latin typeface="Exo" panose="02000503000000000000" pitchFamily="2" charset="77"/>
                          <a:ea typeface="Roboto Condensed Light" panose="02000000000000000000" pitchFamily="2" charset="0"/>
                          <a:cs typeface="+mn-cs"/>
                        </a:rPr>
                        <a:t>Materials</a:t>
                      </a:r>
                    </a:p>
                  </a:txBody>
                  <a:tcPr marL="0" marR="0" marT="320040" marB="22860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tc>
                  <a:txBody>
                    <a:bodyPr/>
                    <a:lstStyle/>
                    <a:p>
                      <a:pPr marL="0" marR="0" lvl="0" indent="0" algn="ctr" defTabSz="914400" rtl="0" eaLnBrk="1" fontAlgn="auto" latinLnBrk="0" hangingPunct="1">
                        <a:lnSpc>
                          <a:spcPts val="1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chemeClr val="bg1"/>
                          </a:solidFill>
                          <a:effectLst/>
                          <a:uLnTx/>
                          <a:uFillTx/>
                          <a:latin typeface="Exo" panose="02000503000000000000" pitchFamily="2" charset="77"/>
                          <a:ea typeface="Roboto Condensed Light" panose="02000000000000000000" pitchFamily="2" charset="0"/>
                          <a:cs typeface="+mn-cs"/>
                        </a:rPr>
                        <a:t>Participants</a:t>
                      </a:r>
                    </a:p>
                  </a:txBody>
                  <a:tcPr marL="0" marR="0" marT="320040" marB="22860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4151227522"/>
                  </a:ext>
                </a:extLst>
              </a:tr>
              <a:tr h="1483815">
                <a:tc>
                  <a:txBody>
                    <a:bodyPr/>
                    <a:lstStyle/>
                    <a:p>
                      <a:pPr marL="173038" indent="-173038" rtl="0">
                        <a:lnSpc>
                          <a:spcPts val="1600"/>
                        </a:lnSpc>
                        <a:spcBef>
                          <a:spcPts val="800"/>
                        </a:spcBef>
                        <a:buSzPts val="1100"/>
                        <a:buFont typeface="Arial" panose="020B0604020202020204" pitchFamily="34" charset="0"/>
                        <a:buChar char="•"/>
                        <a:tabLst/>
                      </a:pPr>
                      <a:r>
                        <a:rPr lang="en-US" sz="1200" b="0" i="0" u="none" strike="noStrike" baseline="0" dirty="0">
                          <a:solidFill>
                            <a:srgbClr val="000000"/>
                          </a:solidFill>
                          <a:latin typeface="Roboto Condensed Light" panose="02000000000000000000" pitchFamily="2" charset="0"/>
                          <a:ea typeface="Roboto Condensed Light" panose="02000000000000000000" pitchFamily="2" charset="0"/>
                        </a:rPr>
                        <a:t>Sticky Notes and Writing Materials</a:t>
                      </a:r>
                    </a:p>
                    <a:p>
                      <a:pPr marL="173038" indent="-173038" rtl="0">
                        <a:lnSpc>
                          <a:spcPts val="1600"/>
                        </a:lnSpc>
                        <a:spcBef>
                          <a:spcPts val="800"/>
                        </a:spcBef>
                        <a:buSzPts val="1100"/>
                        <a:buFont typeface="Arial" panose="020B0604020202020204" pitchFamily="34" charset="0"/>
                        <a:buChar char="•"/>
                        <a:tabLst/>
                      </a:pPr>
                      <a:r>
                        <a:rPr lang="en-US" sz="1200" b="0" i="0" u="none" strike="noStrike" baseline="0" dirty="0">
                          <a:solidFill>
                            <a:srgbClr val="000000"/>
                          </a:solidFill>
                          <a:latin typeface="Roboto Condensed Light" panose="02000000000000000000" pitchFamily="2" charset="0"/>
                          <a:ea typeface="Roboto Condensed Light" panose="02000000000000000000" pitchFamily="2" charset="0"/>
                        </a:rPr>
                        <a:t>Characteristics of a Vision Statement</a:t>
                      </a:r>
                    </a:p>
                    <a:p>
                      <a:pPr marL="173038" indent="-173038" rtl="0">
                        <a:lnSpc>
                          <a:spcPts val="1600"/>
                        </a:lnSpc>
                        <a:spcBef>
                          <a:spcPts val="800"/>
                        </a:spcBef>
                        <a:buSzPts val="1100"/>
                        <a:buFont typeface="Arial" panose="020B0604020202020204" pitchFamily="34" charset="0"/>
                        <a:buChar char="•"/>
                        <a:tabLst/>
                      </a:pPr>
                      <a:r>
                        <a:rPr lang="en-US" sz="1200" b="0" i="1" u="none" strike="noStrike" baseline="0" dirty="0">
                          <a:solidFill>
                            <a:srgbClr val="000000"/>
                          </a:solidFill>
                          <a:latin typeface="Roboto Condensed Light" panose="02000000000000000000" pitchFamily="2" charset="0"/>
                          <a:ea typeface="Roboto Condensed Light" panose="02000000000000000000" pitchFamily="2" charset="0"/>
                        </a:rPr>
                        <a:t>IT Operating Model Executive Summary Section</a:t>
                      </a:r>
                    </a:p>
                  </a:txBody>
                  <a:tcPr marL="288000" marR="288000" marT="251999" marB="288000">
                    <a:lnR w="3175" cap="flat" cmpd="sng" algn="ctr">
                      <a:solidFill>
                        <a:schemeClr val="bg1">
                          <a:lumMod val="75000"/>
                        </a:schemeClr>
                      </a:solidFill>
                      <a:prstDash val="solid"/>
                      <a:round/>
                      <a:headEnd type="none" w="med" len="med"/>
                      <a:tailEnd type="none" w="med" len="med"/>
                    </a:lnR>
                    <a:lnT w="38100" cmpd="sng">
                      <a:noFill/>
                    </a:lnT>
                    <a:solidFill>
                      <a:schemeClr val="bg1"/>
                    </a:solidFill>
                  </a:tcPr>
                </a:tc>
                <a:tc>
                  <a:txBody>
                    <a:bodyPr/>
                    <a:lstStyle/>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Executive IT Leader</a:t>
                      </a:r>
                    </a:p>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Business Leadership </a:t>
                      </a:r>
                    </a:p>
                    <a:p>
                      <a:pPr marL="0" indent="0">
                        <a:lnSpc>
                          <a:spcPts val="1600"/>
                        </a:lnSpc>
                        <a:spcBef>
                          <a:spcPts val="800"/>
                        </a:spcBef>
                        <a:buFont typeface="Arial" panose="020B0604020202020204" pitchFamily="34" charset="0"/>
                        <a:buNone/>
                        <a:tabLst/>
                      </a:pPr>
                      <a:endParaRPr lang="en-US" sz="1200" b="0" i="0" dirty="0">
                        <a:solidFill>
                          <a:srgbClr val="000000"/>
                        </a:solidFill>
                        <a:latin typeface="Roboto Condensed Light" panose="02000000000000000000" pitchFamily="2" charset="0"/>
                        <a:ea typeface="Roboto Condensed Light" panose="02000000000000000000" pitchFamily="2" charset="0"/>
                      </a:endParaRPr>
                    </a:p>
                  </a:txBody>
                  <a:tcPr marL="288000" marR="288000" marT="251999" marB="288000">
                    <a:lnL w="3175" cap="flat" cmpd="sng" algn="ctr">
                      <a:solidFill>
                        <a:schemeClr val="bg1">
                          <a:lumMod val="75000"/>
                        </a:schemeClr>
                      </a:solidFill>
                      <a:prstDash val="solid"/>
                      <a:round/>
                      <a:headEnd type="none" w="med" len="med"/>
                      <a:tailEnd type="none" w="med" len="med"/>
                    </a:lnL>
                    <a:lnT w="38100" cmpd="sng">
                      <a:noFill/>
                    </a:lnT>
                    <a:solidFill>
                      <a:schemeClr val="bg1"/>
                    </a:solidFill>
                  </a:tcPr>
                </a:tc>
                <a:extLst>
                  <a:ext uri="{0D108BD9-81ED-4DB2-BD59-A6C34878D82A}">
                    <a16:rowId xmlns:a16="http://schemas.microsoft.com/office/drawing/2014/main" val="2918002838"/>
                  </a:ext>
                </a:extLst>
              </a:tr>
            </a:tbl>
          </a:graphicData>
        </a:graphic>
      </p:graphicFrame>
    </p:spTree>
    <p:extLst>
      <p:ext uri="{BB962C8B-B14F-4D97-AF65-F5344CB8AC3E}">
        <p14:creationId xmlns:p14="http://schemas.microsoft.com/office/powerpoint/2010/main" val="9701051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D0862-4EC5-4221-B059-C5250C091545}"/>
              </a:ext>
            </a:extLst>
          </p:cNvPr>
          <p:cNvSpPr>
            <a:spLocks noGrp="1"/>
          </p:cNvSpPr>
          <p:nvPr>
            <p:ph type="title"/>
          </p:nvPr>
        </p:nvSpPr>
        <p:spPr>
          <a:xfrm>
            <a:off x="354106" y="530021"/>
            <a:ext cx="10675844" cy="1130188"/>
          </a:xfrm>
        </p:spPr>
        <p:txBody>
          <a:bodyPr/>
          <a:lstStyle/>
          <a:p>
            <a:r>
              <a:rPr lang="en-US" dirty="0"/>
              <a:t>Sample vision statements</a:t>
            </a:r>
            <a:endParaRPr lang="en-CA" dirty="0"/>
          </a:p>
        </p:txBody>
      </p:sp>
      <p:sp>
        <p:nvSpPr>
          <p:cNvPr id="3" name="Text Placeholder 2">
            <a:extLst>
              <a:ext uri="{FF2B5EF4-FFF2-40B4-BE49-F238E27FC236}">
                <a16:creationId xmlns:a16="http://schemas.microsoft.com/office/drawing/2014/main" id="{EA7E4464-887C-4846-B2C2-7727B975B01C}"/>
              </a:ext>
            </a:extLst>
          </p:cNvPr>
          <p:cNvSpPr>
            <a:spLocks noGrp="1"/>
          </p:cNvSpPr>
          <p:nvPr>
            <p:ph type="body" sz="quarter" idx="10"/>
          </p:nvPr>
        </p:nvSpPr>
        <p:spPr>
          <a:xfrm>
            <a:off x="354106" y="1456023"/>
            <a:ext cx="10675844" cy="2622918"/>
          </a:xfrm>
        </p:spPr>
        <p:txBody>
          <a:bodyPr/>
          <a:lstStyle/>
          <a:p>
            <a:pPr marL="171450" indent="-171450">
              <a:buFont typeface="Arial" panose="020B0604020202020204" pitchFamily="34" charset="0"/>
              <a:buChar char="•"/>
            </a:pPr>
            <a:r>
              <a:rPr lang="en-US" sz="1600" dirty="0">
                <a:solidFill>
                  <a:schemeClr val="tx1"/>
                </a:solidFill>
                <a:latin typeface="Roboto Condensed Light" panose="02000000000000000000" pitchFamily="2" charset="0"/>
                <a:ea typeface="Roboto Condensed Light" panose="02000000000000000000" pitchFamily="2" charset="0"/>
              </a:rPr>
              <a:t>Alignment: To ensure that the IT organizational model and all related operational services and duties are properly aligned with all underlying business goals and objectives. Alignment reflects an IT operation "that makes sense," considering the business served, its interests, and its operational imperatives.</a:t>
            </a:r>
          </a:p>
          <a:p>
            <a:pPr marL="171450" indent="-171450">
              <a:buFont typeface="Arial" panose="020B0604020202020204" pitchFamily="34" charset="0"/>
              <a:buChar char="•"/>
            </a:pPr>
            <a:r>
              <a:rPr lang="en-US" sz="1600" dirty="0">
                <a:solidFill>
                  <a:schemeClr val="tx1"/>
                </a:solidFill>
                <a:latin typeface="Roboto Condensed Light" panose="02000000000000000000" pitchFamily="2" charset="0"/>
                <a:ea typeface="Roboto Condensed Light" panose="02000000000000000000" pitchFamily="2" charset="0"/>
              </a:rPr>
              <a:t>Engagement: To ensure that all IT “vision” stakeholders are fully engaged in technology related planning and the operational parameters of the IT service portfolio. IT stakeholders include the IT performing organization (IT department), company executives, and end users.</a:t>
            </a:r>
          </a:p>
          <a:p>
            <a:pPr marL="171450" indent="-171450">
              <a:buFont typeface="Arial" panose="020B0604020202020204" pitchFamily="34" charset="0"/>
              <a:buChar char="•"/>
            </a:pPr>
            <a:r>
              <a:rPr lang="en-US" sz="1600" dirty="0">
                <a:solidFill>
                  <a:schemeClr val="tx1"/>
                </a:solidFill>
                <a:latin typeface="Roboto Condensed Light" panose="02000000000000000000" pitchFamily="2" charset="0"/>
                <a:ea typeface="Roboto Condensed Light" panose="02000000000000000000" pitchFamily="2" charset="0"/>
              </a:rPr>
              <a:t>Best Practices: To ensure that IT operates in a standardized fashion, relying on practical management standards and strategies properly sized to technology needs and organizational capabilities.</a:t>
            </a:r>
          </a:p>
          <a:p>
            <a:pPr marL="171450" indent="-171450">
              <a:buFont typeface="Arial" panose="020B0604020202020204" pitchFamily="34" charset="0"/>
              <a:buChar char="•"/>
            </a:pPr>
            <a:r>
              <a:rPr lang="en-US" sz="1600" dirty="0">
                <a:solidFill>
                  <a:schemeClr val="tx1"/>
                </a:solidFill>
                <a:latin typeface="Roboto Condensed Light" panose="02000000000000000000" pitchFamily="2" charset="0"/>
                <a:ea typeface="Roboto Condensed Light" panose="02000000000000000000" pitchFamily="2" charset="0"/>
              </a:rPr>
              <a:t>Commitment to Customer Service: To ensure that IT services are provided in a timely, high-quality manner, designed to fill the operational needs of the front-line end users, working within the boundaries established by business interests and technology best practices.</a:t>
            </a:r>
            <a:endParaRPr lang="en-CA" sz="1600" dirty="0">
              <a:solidFill>
                <a:schemeClr val="tx1"/>
              </a:solidFill>
              <a:latin typeface="Roboto Condensed Light" panose="02000000000000000000" pitchFamily="2" charset="0"/>
              <a:ea typeface="Roboto Condensed Light" panose="02000000000000000000" pitchFamily="2" charset="0"/>
            </a:endParaRPr>
          </a:p>
        </p:txBody>
      </p:sp>
      <p:sp>
        <p:nvSpPr>
          <p:cNvPr id="4" name="TextBox 3">
            <a:extLst>
              <a:ext uri="{FF2B5EF4-FFF2-40B4-BE49-F238E27FC236}">
                <a16:creationId xmlns:a16="http://schemas.microsoft.com/office/drawing/2014/main" id="{FEBB778B-CDDF-4F3A-86B6-3E4F714E39C8}"/>
              </a:ext>
            </a:extLst>
          </p:cNvPr>
          <p:cNvSpPr txBox="1"/>
          <p:nvPr/>
        </p:nvSpPr>
        <p:spPr>
          <a:xfrm>
            <a:off x="354105" y="6167229"/>
            <a:ext cx="5309847" cy="321500"/>
          </a:xfrm>
          <a:prstGeom prst="rect">
            <a:avLst/>
          </a:prstGeom>
        </p:spPr>
        <p:txBody>
          <a:bodyPr wrap="none" lIns="0" tIns="0" rIns="0" bIns="0" numCol="1" spcCol="360000" rtlCol="0">
            <a:noAutofit/>
          </a:bodyPr>
          <a:lstStyle/>
          <a:p>
            <a:pPr marL="0" marR="0" lvl="0" indent="0" algn="l" defTabSz="554492" rtl="0" eaLnBrk="1" fontAlgn="auto" latinLnBrk="0" hangingPunct="1">
              <a:lnSpc>
                <a:spcPct val="11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94949">
                    <a:lumMod val="50000"/>
                  </a:srgbClr>
                </a:solidFill>
                <a:effectLst/>
                <a:uLnTx/>
                <a:uFillTx/>
                <a:latin typeface="Roboto Condensed Light" panose="02000000000000000000" pitchFamily="2" charset="0"/>
                <a:ea typeface="Roboto Condensed Light" panose="02000000000000000000" pitchFamily="2" charset="0"/>
                <a:cs typeface="+mn-cs"/>
              </a:rPr>
              <a:t>Quoted from ITtoolkit, 2020</a:t>
            </a:r>
            <a:endParaRPr kumimoji="0" lang="en-CA" sz="1400" b="0" i="0" u="none" strike="noStrike" kern="1200" cap="none" spc="0" normalizeH="0" baseline="0" noProof="0" dirty="0">
              <a:ln>
                <a:noFill/>
              </a:ln>
              <a:solidFill>
                <a:srgbClr val="494949">
                  <a:lumMod val="50000"/>
                </a:srgbClr>
              </a:solidFill>
              <a:effectLst/>
              <a:uLnTx/>
              <a:uFillTx/>
              <a:latin typeface="Roboto Condensed Light" panose="02000000000000000000" pitchFamily="2" charset="0"/>
              <a:ea typeface="Roboto Condensed Light" panose="02000000000000000000" pitchFamily="2" charset="0"/>
              <a:cs typeface="+mn-cs"/>
            </a:endParaRPr>
          </a:p>
        </p:txBody>
      </p:sp>
    </p:spTree>
    <p:extLst>
      <p:ext uri="{BB962C8B-B14F-4D97-AF65-F5344CB8AC3E}">
        <p14:creationId xmlns:p14="http://schemas.microsoft.com/office/powerpoint/2010/main" val="40104398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078" y="148046"/>
            <a:ext cx="11270785" cy="976698"/>
          </a:xfrm>
        </p:spPr>
        <p:txBody>
          <a:bodyPr/>
          <a:lstStyle/>
          <a:p>
            <a:pPr>
              <a:lnSpc>
                <a:spcPct val="100000"/>
              </a:lnSpc>
            </a:pPr>
            <a:r>
              <a:rPr lang="en-CA" sz="3200" dirty="0"/>
              <a:t>Articulate the objective of the operating model through clear design principles</a:t>
            </a:r>
          </a:p>
        </p:txBody>
      </p:sp>
      <p:sp>
        <p:nvSpPr>
          <p:cNvPr id="13" name="Rectangle 24"/>
          <p:cNvSpPr/>
          <p:nvPr/>
        </p:nvSpPr>
        <p:spPr>
          <a:xfrm>
            <a:off x="477078" y="1297170"/>
            <a:ext cx="5860471" cy="1261884"/>
          </a:xfrm>
          <a:prstGeom prst="rect">
            <a:avLst/>
          </a:prstGeom>
        </p:spPr>
        <p:txBody>
          <a:bodyPr wrap="square">
            <a:spAutoFit/>
          </a:bodyPr>
          <a:lstStyle/>
          <a:p>
            <a:pPr>
              <a:spcAft>
                <a:spcPts val="600"/>
              </a:spcAft>
            </a:pPr>
            <a:r>
              <a:rPr lang="en-CA" sz="2200" b="1" dirty="0">
                <a:solidFill>
                  <a:schemeClr val="accent1"/>
                </a:solidFill>
              </a:rPr>
              <a:t>WHAT ARE ORGANIZATIONAL DESIGN PRINCIPLES?</a:t>
            </a:r>
          </a:p>
          <a:p>
            <a:pPr>
              <a:spcAft>
                <a:spcPts val="600"/>
              </a:spcAft>
            </a:pPr>
            <a:endParaRPr lang="en-CA" sz="2200" b="1" dirty="0">
              <a:solidFill>
                <a:schemeClr val="accent1"/>
              </a:solidFill>
            </a:endParaRPr>
          </a:p>
          <a:p>
            <a:pPr>
              <a:spcAft>
                <a:spcPts val="600"/>
              </a:spcAft>
            </a:pPr>
            <a:endParaRPr lang="en-CA" sz="2200" b="1" dirty="0">
              <a:solidFill>
                <a:schemeClr val="accent1"/>
              </a:solidFill>
            </a:endParaRPr>
          </a:p>
        </p:txBody>
      </p:sp>
      <p:sp>
        <p:nvSpPr>
          <p:cNvPr id="15" name="TextBox 25"/>
          <p:cNvSpPr txBox="1"/>
          <p:nvPr/>
        </p:nvSpPr>
        <p:spPr>
          <a:xfrm>
            <a:off x="7297783" y="1793154"/>
            <a:ext cx="3753394" cy="3908762"/>
          </a:xfrm>
          <a:prstGeom prst="rect">
            <a:avLst/>
          </a:prstGeom>
        </p:spPr>
        <p:txBody>
          <a:bodyPr wrap="square" rtlCol="0">
            <a:spAutoFit/>
          </a:bodyPr>
          <a:lstStyle/>
          <a:p>
            <a:pPr>
              <a:spcBef>
                <a:spcPts val="600"/>
              </a:spcBef>
              <a:spcAft>
                <a:spcPts val="600"/>
              </a:spcAft>
            </a:pPr>
            <a:r>
              <a:rPr lang="en-CA" sz="1400" dirty="0"/>
              <a:t>Your organizational design principles should define a simple but tactical set of </a:t>
            </a:r>
            <a:r>
              <a:rPr lang="en-CA" sz="1400" b="1" dirty="0"/>
              <a:t>loose rules </a:t>
            </a:r>
            <a:r>
              <a:rPr lang="en-CA" sz="1400" dirty="0"/>
              <a:t>that can be used to design your operating model to the </a:t>
            </a:r>
            <a:r>
              <a:rPr lang="en-CA" sz="1400" b="1" dirty="0"/>
              <a:t>specific needs </a:t>
            </a:r>
            <a:r>
              <a:rPr lang="en-CA" sz="1400" dirty="0"/>
              <a:t>of the work that needs to be done. </a:t>
            </a:r>
            <a:r>
              <a:rPr lang="en-CA" sz="1400" i="1" dirty="0"/>
              <a:t>Think of them as your guardrails during the operating model definition process. </a:t>
            </a:r>
          </a:p>
          <a:p>
            <a:pPr>
              <a:spcBef>
                <a:spcPts val="600"/>
              </a:spcBef>
              <a:spcAft>
                <a:spcPts val="600"/>
              </a:spcAft>
            </a:pPr>
            <a:r>
              <a:rPr lang="en-CA" sz="1400" dirty="0"/>
              <a:t>These rules will guide you through the selection and customization of the appropriate operating model that will </a:t>
            </a:r>
            <a:r>
              <a:rPr lang="en-CA" sz="1400" b="1" dirty="0"/>
              <a:t>meet organizational needs</a:t>
            </a:r>
            <a:r>
              <a:rPr lang="en-CA" sz="1400" dirty="0"/>
              <a:t>. There are multiple ways you can hypothetically organize yourself to meet these needs, and the design principles will point you in the direction of which solution is the most appropriate. They can also provide stakeholders with an </a:t>
            </a:r>
            <a:r>
              <a:rPr lang="en-CA" sz="1400" b="1" dirty="0"/>
              <a:t>awareness</a:t>
            </a:r>
            <a:r>
              <a:rPr lang="en-CA" sz="1400" dirty="0"/>
              <a:t> of and possibly even a </a:t>
            </a:r>
            <a:r>
              <a:rPr lang="en-CA" sz="1400" b="1" dirty="0"/>
              <a:t>desire</a:t>
            </a:r>
            <a:r>
              <a:rPr lang="en-CA" sz="1400" dirty="0"/>
              <a:t> for how and why the new operating model is necessary for the organization’s success. </a:t>
            </a:r>
          </a:p>
        </p:txBody>
      </p:sp>
      <p:sp>
        <p:nvSpPr>
          <p:cNvPr id="12" name="TextBox 11">
            <a:extLst>
              <a:ext uri="{FF2B5EF4-FFF2-40B4-BE49-F238E27FC236}">
                <a16:creationId xmlns:a16="http://schemas.microsoft.com/office/drawing/2014/main" id="{7F3C10D5-DE88-7B4C-3900-4974F2853D23}"/>
              </a:ext>
            </a:extLst>
          </p:cNvPr>
          <p:cNvSpPr txBox="1"/>
          <p:nvPr/>
        </p:nvSpPr>
        <p:spPr>
          <a:xfrm>
            <a:off x="294276" y="6335742"/>
            <a:ext cx="6122504" cy="261610"/>
          </a:xfrm>
          <a:prstGeom prst="rect">
            <a:avLst/>
          </a:prstGeom>
          <a:noFill/>
        </p:spPr>
        <p:txBody>
          <a:bodyPr wrap="square">
            <a:spAutoFit/>
          </a:bodyPr>
          <a:lstStyle/>
          <a:p>
            <a:r>
              <a:rPr lang="en-US" sz="1100" dirty="0">
                <a:solidFill>
                  <a:srgbClr val="595959"/>
                </a:solidFill>
                <a:effectLst/>
              </a:rPr>
              <a:t>Source: Content + cloud, “IT Operating Models: aligning strategy to operations,” 2018</a:t>
            </a:r>
            <a:endParaRPr lang="en-US" dirty="0"/>
          </a:p>
        </p:txBody>
      </p:sp>
      <p:pic>
        <p:nvPicPr>
          <p:cNvPr id="2052" name="Picture 4">
            <a:extLst>
              <a:ext uri="{FF2B5EF4-FFF2-40B4-BE49-F238E27FC236}">
                <a16:creationId xmlns:a16="http://schemas.microsoft.com/office/drawing/2014/main" id="{24B2DEFD-2B98-1B5C-6607-424839EEFE5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590078" y="1793155"/>
            <a:ext cx="5504118" cy="3672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50949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AA7B131-E03D-B846-9387-749C28C0DE85}"/>
              </a:ext>
            </a:extLst>
          </p:cNvPr>
          <p:cNvGrpSpPr/>
          <p:nvPr/>
        </p:nvGrpSpPr>
        <p:grpSpPr>
          <a:xfrm>
            <a:off x="1542593" y="1478855"/>
            <a:ext cx="1515823" cy="1306744"/>
            <a:chOff x="6490010" y="3925229"/>
            <a:chExt cx="3207983" cy="2765503"/>
          </a:xfrm>
        </p:grpSpPr>
        <p:sp>
          <p:nvSpPr>
            <p:cNvPr id="2" name="Hexagon 1">
              <a:extLst>
                <a:ext uri="{FF2B5EF4-FFF2-40B4-BE49-F238E27FC236}">
                  <a16:creationId xmlns:a16="http://schemas.microsoft.com/office/drawing/2014/main" id="{A26686DD-9723-024F-899D-96F2EC791D83}"/>
                </a:ext>
              </a:extLst>
            </p:cNvPr>
            <p:cNvSpPr/>
            <p:nvPr/>
          </p:nvSpPr>
          <p:spPr>
            <a:xfrm>
              <a:off x="6490010" y="3925229"/>
              <a:ext cx="3207983" cy="2765503"/>
            </a:xfrm>
            <a:prstGeom prst="hex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3" name="Hexagon 2">
              <a:extLst>
                <a:ext uri="{FF2B5EF4-FFF2-40B4-BE49-F238E27FC236}">
                  <a16:creationId xmlns:a16="http://schemas.microsoft.com/office/drawing/2014/main" id="{F8952A0C-9D0C-6F4B-9E0E-FF511C11E59E}"/>
                </a:ext>
              </a:extLst>
            </p:cNvPr>
            <p:cNvSpPr/>
            <p:nvPr/>
          </p:nvSpPr>
          <p:spPr>
            <a:xfrm>
              <a:off x="6785210" y="4179712"/>
              <a:ext cx="2617582" cy="2256536"/>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grpSp>
      <p:grpSp>
        <p:nvGrpSpPr>
          <p:cNvPr id="5" name="Group 4">
            <a:extLst>
              <a:ext uri="{FF2B5EF4-FFF2-40B4-BE49-F238E27FC236}">
                <a16:creationId xmlns:a16="http://schemas.microsoft.com/office/drawing/2014/main" id="{0AD5DFCD-4B13-9A4B-AAAB-E180DFF9FEF8}"/>
              </a:ext>
            </a:extLst>
          </p:cNvPr>
          <p:cNvGrpSpPr/>
          <p:nvPr/>
        </p:nvGrpSpPr>
        <p:grpSpPr>
          <a:xfrm>
            <a:off x="1542593" y="3378847"/>
            <a:ext cx="1515823" cy="1306744"/>
            <a:chOff x="6490010" y="3925229"/>
            <a:chExt cx="3207983" cy="2765503"/>
          </a:xfrm>
        </p:grpSpPr>
        <p:sp>
          <p:nvSpPr>
            <p:cNvPr id="6" name="Hexagon 5">
              <a:extLst>
                <a:ext uri="{FF2B5EF4-FFF2-40B4-BE49-F238E27FC236}">
                  <a16:creationId xmlns:a16="http://schemas.microsoft.com/office/drawing/2014/main" id="{95F1D12A-6BC8-1B47-B3AF-0624626FAFC1}"/>
                </a:ext>
              </a:extLst>
            </p:cNvPr>
            <p:cNvSpPr/>
            <p:nvPr/>
          </p:nvSpPr>
          <p:spPr>
            <a:xfrm>
              <a:off x="6490010" y="3925229"/>
              <a:ext cx="3207983" cy="2765503"/>
            </a:xfrm>
            <a:prstGeom prst="hexag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7" name="Hexagon 6">
              <a:extLst>
                <a:ext uri="{FF2B5EF4-FFF2-40B4-BE49-F238E27FC236}">
                  <a16:creationId xmlns:a16="http://schemas.microsoft.com/office/drawing/2014/main" id="{5F37F8E1-2293-5C46-99DB-14D696994B9C}"/>
                </a:ext>
              </a:extLst>
            </p:cNvPr>
            <p:cNvSpPr/>
            <p:nvPr/>
          </p:nvSpPr>
          <p:spPr>
            <a:xfrm>
              <a:off x="6785210" y="4179712"/>
              <a:ext cx="2617582" cy="2256536"/>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grpSp>
      <p:grpSp>
        <p:nvGrpSpPr>
          <p:cNvPr id="8" name="Group 7">
            <a:extLst>
              <a:ext uri="{FF2B5EF4-FFF2-40B4-BE49-F238E27FC236}">
                <a16:creationId xmlns:a16="http://schemas.microsoft.com/office/drawing/2014/main" id="{D3F50C4C-3183-E94E-8849-BFCD3F964F73}"/>
              </a:ext>
            </a:extLst>
          </p:cNvPr>
          <p:cNvGrpSpPr/>
          <p:nvPr/>
        </p:nvGrpSpPr>
        <p:grpSpPr>
          <a:xfrm>
            <a:off x="1542593" y="5194137"/>
            <a:ext cx="1515823" cy="1306744"/>
            <a:chOff x="6490010" y="3925229"/>
            <a:chExt cx="3207983" cy="2765503"/>
          </a:xfrm>
        </p:grpSpPr>
        <p:sp>
          <p:nvSpPr>
            <p:cNvPr id="9" name="Hexagon 8">
              <a:extLst>
                <a:ext uri="{FF2B5EF4-FFF2-40B4-BE49-F238E27FC236}">
                  <a16:creationId xmlns:a16="http://schemas.microsoft.com/office/drawing/2014/main" id="{CA70BA96-CE1B-2741-8C8C-12289C3D3894}"/>
                </a:ext>
              </a:extLst>
            </p:cNvPr>
            <p:cNvSpPr/>
            <p:nvPr/>
          </p:nvSpPr>
          <p:spPr>
            <a:xfrm>
              <a:off x="6490010" y="3925229"/>
              <a:ext cx="3207983" cy="2765503"/>
            </a:xfrm>
            <a:prstGeom prst="hexagon">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0" name="Hexagon 9">
              <a:extLst>
                <a:ext uri="{FF2B5EF4-FFF2-40B4-BE49-F238E27FC236}">
                  <a16:creationId xmlns:a16="http://schemas.microsoft.com/office/drawing/2014/main" id="{B2382094-EADA-534B-87D4-0E1052EF9B08}"/>
                </a:ext>
              </a:extLst>
            </p:cNvPr>
            <p:cNvSpPr/>
            <p:nvPr/>
          </p:nvSpPr>
          <p:spPr>
            <a:xfrm>
              <a:off x="6785210" y="4179712"/>
              <a:ext cx="2617582" cy="2256536"/>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grpSp>
      <p:grpSp>
        <p:nvGrpSpPr>
          <p:cNvPr id="11" name="Group 10">
            <a:extLst>
              <a:ext uri="{FF2B5EF4-FFF2-40B4-BE49-F238E27FC236}">
                <a16:creationId xmlns:a16="http://schemas.microsoft.com/office/drawing/2014/main" id="{4CEDE06A-EDB6-3449-9937-3B177A876E06}"/>
              </a:ext>
            </a:extLst>
          </p:cNvPr>
          <p:cNvGrpSpPr/>
          <p:nvPr/>
        </p:nvGrpSpPr>
        <p:grpSpPr>
          <a:xfrm>
            <a:off x="3197903" y="2436400"/>
            <a:ext cx="1515823" cy="1306744"/>
            <a:chOff x="6490010" y="3925229"/>
            <a:chExt cx="3207983" cy="2765503"/>
          </a:xfrm>
        </p:grpSpPr>
        <p:sp>
          <p:nvSpPr>
            <p:cNvPr id="12" name="Hexagon 11">
              <a:extLst>
                <a:ext uri="{FF2B5EF4-FFF2-40B4-BE49-F238E27FC236}">
                  <a16:creationId xmlns:a16="http://schemas.microsoft.com/office/drawing/2014/main" id="{E2E4C0B2-3753-F445-9F55-8A72BC73D7FD}"/>
                </a:ext>
              </a:extLst>
            </p:cNvPr>
            <p:cNvSpPr/>
            <p:nvPr/>
          </p:nvSpPr>
          <p:spPr>
            <a:xfrm>
              <a:off x="6490010" y="3925229"/>
              <a:ext cx="3207983" cy="2765503"/>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3" name="Hexagon 12">
              <a:extLst>
                <a:ext uri="{FF2B5EF4-FFF2-40B4-BE49-F238E27FC236}">
                  <a16:creationId xmlns:a16="http://schemas.microsoft.com/office/drawing/2014/main" id="{15EC86F3-2033-0345-A377-84DB13FD8252}"/>
                </a:ext>
              </a:extLst>
            </p:cNvPr>
            <p:cNvSpPr/>
            <p:nvPr/>
          </p:nvSpPr>
          <p:spPr>
            <a:xfrm>
              <a:off x="6785210" y="4179712"/>
              <a:ext cx="2617582" cy="2256536"/>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grpSp>
      <p:grpSp>
        <p:nvGrpSpPr>
          <p:cNvPr id="14" name="Group 13">
            <a:extLst>
              <a:ext uri="{FF2B5EF4-FFF2-40B4-BE49-F238E27FC236}">
                <a16:creationId xmlns:a16="http://schemas.microsoft.com/office/drawing/2014/main" id="{CCDC17E1-8715-8240-B74D-73A65AD08EB3}"/>
              </a:ext>
            </a:extLst>
          </p:cNvPr>
          <p:cNvGrpSpPr/>
          <p:nvPr/>
        </p:nvGrpSpPr>
        <p:grpSpPr>
          <a:xfrm>
            <a:off x="3197903" y="4276259"/>
            <a:ext cx="1515823" cy="1306744"/>
            <a:chOff x="6490010" y="3925229"/>
            <a:chExt cx="3207983" cy="2765503"/>
          </a:xfrm>
        </p:grpSpPr>
        <p:sp>
          <p:nvSpPr>
            <p:cNvPr id="15" name="Hexagon 14">
              <a:extLst>
                <a:ext uri="{FF2B5EF4-FFF2-40B4-BE49-F238E27FC236}">
                  <a16:creationId xmlns:a16="http://schemas.microsoft.com/office/drawing/2014/main" id="{60350BD6-763A-4846-B36D-4B1ED0E91845}"/>
                </a:ext>
              </a:extLst>
            </p:cNvPr>
            <p:cNvSpPr/>
            <p:nvPr/>
          </p:nvSpPr>
          <p:spPr>
            <a:xfrm>
              <a:off x="6490010" y="3925229"/>
              <a:ext cx="3207983" cy="2765503"/>
            </a:xfrm>
            <a:prstGeom prst="hexag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6" name="Hexagon 15">
              <a:extLst>
                <a:ext uri="{FF2B5EF4-FFF2-40B4-BE49-F238E27FC236}">
                  <a16:creationId xmlns:a16="http://schemas.microsoft.com/office/drawing/2014/main" id="{69929382-FA04-E14E-9A75-79341D771553}"/>
                </a:ext>
              </a:extLst>
            </p:cNvPr>
            <p:cNvSpPr/>
            <p:nvPr/>
          </p:nvSpPr>
          <p:spPr>
            <a:xfrm>
              <a:off x="6785210" y="4179712"/>
              <a:ext cx="2617582" cy="2256536"/>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grpSp>
      <p:sp>
        <p:nvSpPr>
          <p:cNvPr id="18" name="Oval 17">
            <a:extLst>
              <a:ext uri="{FF2B5EF4-FFF2-40B4-BE49-F238E27FC236}">
                <a16:creationId xmlns:a16="http://schemas.microsoft.com/office/drawing/2014/main" id="{DC08F4DD-9576-164C-B072-69D25ED721FC}"/>
              </a:ext>
            </a:extLst>
          </p:cNvPr>
          <p:cNvSpPr/>
          <p:nvPr/>
        </p:nvSpPr>
        <p:spPr>
          <a:xfrm>
            <a:off x="7908223" y="1478855"/>
            <a:ext cx="1307592" cy="130674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21" name="Oval 20">
            <a:extLst>
              <a:ext uri="{FF2B5EF4-FFF2-40B4-BE49-F238E27FC236}">
                <a16:creationId xmlns:a16="http://schemas.microsoft.com/office/drawing/2014/main" id="{0CA8EBBD-1362-1243-AB28-635BB042FFE4}"/>
              </a:ext>
            </a:extLst>
          </p:cNvPr>
          <p:cNvSpPr/>
          <p:nvPr/>
        </p:nvSpPr>
        <p:spPr>
          <a:xfrm>
            <a:off x="7908223" y="3378847"/>
            <a:ext cx="1307592" cy="130674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24" name="Oval 23">
            <a:extLst>
              <a:ext uri="{FF2B5EF4-FFF2-40B4-BE49-F238E27FC236}">
                <a16:creationId xmlns:a16="http://schemas.microsoft.com/office/drawing/2014/main" id="{A8E0D210-716E-204E-8E14-41E506A48E57}"/>
              </a:ext>
            </a:extLst>
          </p:cNvPr>
          <p:cNvSpPr/>
          <p:nvPr/>
        </p:nvSpPr>
        <p:spPr>
          <a:xfrm>
            <a:off x="7908223" y="5194137"/>
            <a:ext cx="1307592" cy="130674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27" name="Oval 26">
            <a:extLst>
              <a:ext uri="{FF2B5EF4-FFF2-40B4-BE49-F238E27FC236}">
                <a16:creationId xmlns:a16="http://schemas.microsoft.com/office/drawing/2014/main" id="{6EEAB39A-D593-B94C-8838-46D6A13BAAA9}"/>
              </a:ext>
            </a:extLst>
          </p:cNvPr>
          <p:cNvSpPr/>
          <p:nvPr/>
        </p:nvSpPr>
        <p:spPr>
          <a:xfrm>
            <a:off x="9563532" y="2436400"/>
            <a:ext cx="1307592" cy="130674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30" name="Oval 29">
            <a:extLst>
              <a:ext uri="{FF2B5EF4-FFF2-40B4-BE49-F238E27FC236}">
                <a16:creationId xmlns:a16="http://schemas.microsoft.com/office/drawing/2014/main" id="{83850FFE-6176-3C44-8200-8E5128AD3228}"/>
              </a:ext>
            </a:extLst>
          </p:cNvPr>
          <p:cNvSpPr/>
          <p:nvPr/>
        </p:nvSpPr>
        <p:spPr>
          <a:xfrm>
            <a:off x="9563532" y="4276259"/>
            <a:ext cx="1307592" cy="130674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32" name="TextBox 31">
            <a:extLst>
              <a:ext uri="{FF2B5EF4-FFF2-40B4-BE49-F238E27FC236}">
                <a16:creationId xmlns:a16="http://schemas.microsoft.com/office/drawing/2014/main" id="{B5F582DE-D35B-3C4C-8179-92D5C396FD7C}"/>
              </a:ext>
            </a:extLst>
          </p:cNvPr>
          <p:cNvSpPr txBox="1"/>
          <p:nvPr/>
        </p:nvSpPr>
        <p:spPr>
          <a:xfrm>
            <a:off x="9490544" y="4608654"/>
            <a:ext cx="1453569" cy="615553"/>
          </a:xfrm>
          <a:prstGeom prst="rect">
            <a:avLst/>
          </a:prstGeom>
          <a:noFill/>
        </p:spPr>
        <p:txBody>
          <a:bodyPr wrap="square" rtlCol="0" anchor="ctr">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FFFFFF"/>
                </a:solidFill>
                <a:effectLst/>
                <a:uLnTx/>
                <a:uFillTx/>
                <a:latin typeface="Montserrat" pitchFamily="2" charset="77"/>
                <a:ea typeface="+mn-ea"/>
                <a:cs typeface="Poppins" pitchFamily="2" charset="77"/>
              </a:rPr>
              <a:t>Action-Oriented</a:t>
            </a:r>
          </a:p>
        </p:txBody>
      </p:sp>
      <p:sp>
        <p:nvSpPr>
          <p:cNvPr id="33" name="TextBox 32">
            <a:extLst>
              <a:ext uri="{FF2B5EF4-FFF2-40B4-BE49-F238E27FC236}">
                <a16:creationId xmlns:a16="http://schemas.microsoft.com/office/drawing/2014/main" id="{A9E205BF-DBF8-F943-B0E6-F8AC3995A7B1}"/>
              </a:ext>
            </a:extLst>
          </p:cNvPr>
          <p:cNvSpPr txBox="1"/>
          <p:nvPr/>
        </p:nvSpPr>
        <p:spPr>
          <a:xfrm>
            <a:off x="9640888" y="2947965"/>
            <a:ext cx="1152880" cy="353943"/>
          </a:xfrm>
          <a:prstGeom prst="rect">
            <a:avLst/>
          </a:prstGeom>
          <a:noFill/>
        </p:spPr>
        <p:txBody>
          <a:bodyPr wrap="none" rtlCol="0" anchor="ctr">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FFFFFF"/>
                </a:solidFill>
                <a:effectLst/>
                <a:uLnTx/>
                <a:uFillTx/>
                <a:latin typeface="Montserrat" pitchFamily="2" charset="77"/>
                <a:ea typeface="+mn-ea"/>
                <a:cs typeface="Poppins" pitchFamily="2" charset="77"/>
              </a:rPr>
              <a:t>Realistic</a:t>
            </a:r>
          </a:p>
        </p:txBody>
      </p:sp>
      <p:sp>
        <p:nvSpPr>
          <p:cNvPr id="34" name="TextBox 33">
            <a:extLst>
              <a:ext uri="{FF2B5EF4-FFF2-40B4-BE49-F238E27FC236}">
                <a16:creationId xmlns:a16="http://schemas.microsoft.com/office/drawing/2014/main" id="{3872B021-D99A-E24A-A52C-5796080AFCC3}"/>
              </a:ext>
            </a:extLst>
          </p:cNvPr>
          <p:cNvSpPr txBox="1"/>
          <p:nvPr/>
        </p:nvSpPr>
        <p:spPr>
          <a:xfrm>
            <a:off x="8015147" y="3735842"/>
            <a:ext cx="1085554" cy="615553"/>
          </a:xfrm>
          <a:prstGeom prst="rect">
            <a:avLst/>
          </a:prstGeom>
          <a:noFill/>
        </p:spPr>
        <p:txBody>
          <a:bodyPr wrap="none" rtlCol="0" anchor="ctr">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FFFFFF"/>
                </a:solidFill>
                <a:effectLst/>
                <a:uLnTx/>
                <a:uFillTx/>
                <a:latin typeface="Montserrat" pitchFamily="2" charset="77"/>
                <a:ea typeface="+mn-ea"/>
                <a:cs typeface="Poppins" pitchFamily="2" charset="77"/>
              </a:rPr>
              <a:t>Value </a:t>
            </a:r>
          </a:p>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FFFFFF"/>
                </a:solidFill>
                <a:effectLst/>
                <a:uLnTx/>
                <a:uFillTx/>
                <a:latin typeface="Montserrat" pitchFamily="2" charset="77"/>
                <a:ea typeface="+mn-ea"/>
                <a:cs typeface="Poppins" pitchFamily="2" charset="77"/>
              </a:rPr>
              <a:t>Specific</a:t>
            </a:r>
          </a:p>
        </p:txBody>
      </p:sp>
      <p:sp>
        <p:nvSpPr>
          <p:cNvPr id="36" name="TextBox 35">
            <a:extLst>
              <a:ext uri="{FF2B5EF4-FFF2-40B4-BE49-F238E27FC236}">
                <a16:creationId xmlns:a16="http://schemas.microsoft.com/office/drawing/2014/main" id="{0F6E2FB2-7684-2342-8B9F-E46FC849DB28}"/>
              </a:ext>
            </a:extLst>
          </p:cNvPr>
          <p:cNvSpPr txBox="1"/>
          <p:nvPr/>
        </p:nvSpPr>
        <p:spPr>
          <a:xfrm>
            <a:off x="7998402" y="5698008"/>
            <a:ext cx="1127233" cy="369332"/>
          </a:xfrm>
          <a:prstGeom prst="rect">
            <a:avLst/>
          </a:prstGeom>
          <a:noFill/>
        </p:spPr>
        <p:txBody>
          <a:bodyPr wrap="none" rtlCol="0" anchor="ctr">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Montserrat" pitchFamily="2" charset="77"/>
                <a:ea typeface="+mn-ea"/>
                <a:cs typeface="Poppins" pitchFamily="2" charset="77"/>
              </a:rPr>
              <a:t>Flexible</a:t>
            </a:r>
          </a:p>
        </p:txBody>
      </p:sp>
      <p:sp>
        <p:nvSpPr>
          <p:cNvPr id="37" name="Freeform 36">
            <a:extLst>
              <a:ext uri="{FF2B5EF4-FFF2-40B4-BE49-F238E27FC236}">
                <a16:creationId xmlns:a16="http://schemas.microsoft.com/office/drawing/2014/main" id="{5D591B6C-5127-C04C-8AAA-128B20468142}"/>
              </a:ext>
            </a:extLst>
          </p:cNvPr>
          <p:cNvSpPr>
            <a:spLocks noChangeAspect="1" noChangeArrowheads="1"/>
          </p:cNvSpPr>
          <p:nvPr/>
        </p:nvSpPr>
        <p:spPr bwMode="auto">
          <a:xfrm>
            <a:off x="1969399" y="1911084"/>
            <a:ext cx="662211" cy="442286"/>
          </a:xfrm>
          <a:custGeom>
            <a:avLst/>
            <a:gdLst>
              <a:gd name="connsiteX0" fmla="*/ 1048678 w 1145117"/>
              <a:gd name="connsiteY0" fmla="*/ 645265 h 764815"/>
              <a:gd name="connsiteX1" fmla="*/ 1064235 w 1145117"/>
              <a:gd name="connsiteY1" fmla="*/ 651889 h 764815"/>
              <a:gd name="connsiteX2" fmla="*/ 1063878 w 1145117"/>
              <a:gd name="connsiteY2" fmla="*/ 683400 h 764815"/>
              <a:gd name="connsiteX3" fmla="*/ 1048187 w 1145117"/>
              <a:gd name="connsiteY3" fmla="*/ 690204 h 764815"/>
              <a:gd name="connsiteX4" fmla="*/ 1032496 w 1145117"/>
              <a:gd name="connsiteY4" fmla="*/ 683758 h 764815"/>
              <a:gd name="connsiteX5" fmla="*/ 1032496 w 1145117"/>
              <a:gd name="connsiteY5" fmla="*/ 652247 h 764815"/>
              <a:gd name="connsiteX6" fmla="*/ 1032853 w 1145117"/>
              <a:gd name="connsiteY6" fmla="*/ 651531 h 764815"/>
              <a:gd name="connsiteX7" fmla="*/ 1048678 w 1145117"/>
              <a:gd name="connsiteY7" fmla="*/ 645265 h 764815"/>
              <a:gd name="connsiteX8" fmla="*/ 572411 w 1145117"/>
              <a:gd name="connsiteY8" fmla="*/ 533500 h 764815"/>
              <a:gd name="connsiteX9" fmla="*/ 541110 w 1145117"/>
              <a:gd name="connsiteY9" fmla="*/ 564798 h 764815"/>
              <a:gd name="connsiteX10" fmla="*/ 572411 w 1145117"/>
              <a:gd name="connsiteY10" fmla="*/ 596096 h 764815"/>
              <a:gd name="connsiteX11" fmla="*/ 603711 w 1145117"/>
              <a:gd name="connsiteY11" fmla="*/ 564798 h 764815"/>
              <a:gd name="connsiteX12" fmla="*/ 572411 w 1145117"/>
              <a:gd name="connsiteY12" fmla="*/ 533500 h 764815"/>
              <a:gd name="connsiteX13" fmla="*/ 274872 w 1145117"/>
              <a:gd name="connsiteY13" fmla="*/ 259016 h 764815"/>
              <a:gd name="connsiteX14" fmla="*/ 44613 w 1145117"/>
              <a:gd name="connsiteY14" fmla="*/ 489611 h 764815"/>
              <a:gd name="connsiteX15" fmla="*/ 82390 w 1145117"/>
              <a:gd name="connsiteY15" fmla="*/ 616241 h 764815"/>
              <a:gd name="connsiteX16" fmla="*/ 212630 w 1145117"/>
              <a:gd name="connsiteY16" fmla="*/ 486014 h 764815"/>
              <a:gd name="connsiteX17" fmla="*/ 228461 w 1145117"/>
              <a:gd name="connsiteY17" fmla="*/ 479539 h 764815"/>
              <a:gd name="connsiteX18" fmla="*/ 244291 w 1145117"/>
              <a:gd name="connsiteY18" fmla="*/ 486014 h 764815"/>
              <a:gd name="connsiteX19" fmla="*/ 290343 w 1145117"/>
              <a:gd name="connsiteY19" fmla="*/ 532061 h 764815"/>
              <a:gd name="connsiteX20" fmla="*/ 342151 w 1145117"/>
              <a:gd name="connsiteY20" fmla="*/ 480618 h 764815"/>
              <a:gd name="connsiteX21" fmla="*/ 325242 w 1145117"/>
              <a:gd name="connsiteY21" fmla="*/ 459033 h 764815"/>
              <a:gd name="connsiteX22" fmla="*/ 347908 w 1145117"/>
              <a:gd name="connsiteY22" fmla="*/ 436729 h 764815"/>
              <a:gd name="connsiteX23" fmla="*/ 395039 w 1145117"/>
              <a:gd name="connsiteY23" fmla="*/ 436729 h 764815"/>
              <a:gd name="connsiteX24" fmla="*/ 417345 w 1145117"/>
              <a:gd name="connsiteY24" fmla="*/ 459033 h 764815"/>
              <a:gd name="connsiteX25" fmla="*/ 417345 w 1145117"/>
              <a:gd name="connsiteY25" fmla="*/ 506519 h 764815"/>
              <a:gd name="connsiteX26" fmla="*/ 395039 w 1145117"/>
              <a:gd name="connsiteY26" fmla="*/ 528823 h 764815"/>
              <a:gd name="connsiteX27" fmla="*/ 373452 w 1145117"/>
              <a:gd name="connsiteY27" fmla="*/ 512275 h 764815"/>
              <a:gd name="connsiteX28" fmla="*/ 306173 w 1145117"/>
              <a:gd name="connsiteY28" fmla="*/ 579547 h 764815"/>
              <a:gd name="connsiteX29" fmla="*/ 274513 w 1145117"/>
              <a:gd name="connsiteY29" fmla="*/ 579547 h 764815"/>
              <a:gd name="connsiteX30" fmla="*/ 228461 w 1145117"/>
              <a:gd name="connsiteY30" fmla="*/ 533500 h 764815"/>
              <a:gd name="connsiteX31" fmla="*/ 110813 w 1145117"/>
              <a:gd name="connsiteY31" fmla="*/ 651136 h 764815"/>
              <a:gd name="connsiteX32" fmla="*/ 274872 w 1145117"/>
              <a:gd name="connsiteY32" fmla="*/ 719847 h 764815"/>
              <a:gd name="connsiteX33" fmla="*/ 505491 w 1145117"/>
              <a:gd name="connsiteY33" fmla="*/ 489611 h 764815"/>
              <a:gd name="connsiteX34" fmla="*/ 274872 w 1145117"/>
              <a:gd name="connsiteY34" fmla="*/ 259016 h 764815"/>
              <a:gd name="connsiteX35" fmla="*/ 526872 w 1145117"/>
              <a:gd name="connsiteY35" fmla="*/ 153987 h 764815"/>
              <a:gd name="connsiteX36" fmla="*/ 542519 w 1145117"/>
              <a:gd name="connsiteY36" fmla="*/ 160388 h 764815"/>
              <a:gd name="connsiteX37" fmla="*/ 548920 w 1145117"/>
              <a:gd name="connsiteY37" fmla="*/ 176034 h 764815"/>
              <a:gd name="connsiteX38" fmla="*/ 542519 w 1145117"/>
              <a:gd name="connsiteY38" fmla="*/ 191681 h 764815"/>
              <a:gd name="connsiteX39" fmla="*/ 526872 w 1145117"/>
              <a:gd name="connsiteY39" fmla="*/ 198081 h 764815"/>
              <a:gd name="connsiteX40" fmla="*/ 511226 w 1145117"/>
              <a:gd name="connsiteY40" fmla="*/ 191681 h 764815"/>
              <a:gd name="connsiteX41" fmla="*/ 504825 w 1145117"/>
              <a:gd name="connsiteY41" fmla="*/ 176034 h 764815"/>
              <a:gd name="connsiteX42" fmla="*/ 511226 w 1145117"/>
              <a:gd name="connsiteY42" fmla="*/ 160388 h 764815"/>
              <a:gd name="connsiteX43" fmla="*/ 526872 w 1145117"/>
              <a:gd name="connsiteY43" fmla="*/ 153987 h 764815"/>
              <a:gd name="connsiteX44" fmla="*/ 572770 w 1145117"/>
              <a:gd name="connsiteY44" fmla="*/ 44608 h 764815"/>
              <a:gd name="connsiteX45" fmla="*/ 534274 w 1145117"/>
              <a:gd name="connsiteY45" fmla="*/ 83461 h 764815"/>
              <a:gd name="connsiteX46" fmla="*/ 511968 w 1145117"/>
              <a:gd name="connsiteY46" fmla="*/ 105765 h 764815"/>
              <a:gd name="connsiteX47" fmla="*/ 304734 w 1145117"/>
              <a:gd name="connsiteY47" fmla="*/ 105765 h 764815"/>
              <a:gd name="connsiteX48" fmla="*/ 215509 w 1145117"/>
              <a:gd name="connsiteY48" fmla="*/ 154690 h 764815"/>
              <a:gd name="connsiteX49" fmla="*/ 161901 w 1145117"/>
              <a:gd name="connsiteY49" fmla="*/ 238510 h 764815"/>
              <a:gd name="connsiteX50" fmla="*/ 274872 w 1145117"/>
              <a:gd name="connsiteY50" fmla="*/ 214407 h 764815"/>
              <a:gd name="connsiteX51" fmla="*/ 505491 w 1145117"/>
              <a:gd name="connsiteY51" fmla="*/ 339238 h 764815"/>
              <a:gd name="connsiteX52" fmla="*/ 505491 w 1145117"/>
              <a:gd name="connsiteY52" fmla="*/ 252540 h 764815"/>
              <a:gd name="connsiteX53" fmla="*/ 527798 w 1145117"/>
              <a:gd name="connsiteY53" fmla="*/ 230236 h 764815"/>
              <a:gd name="connsiteX54" fmla="*/ 550104 w 1145117"/>
              <a:gd name="connsiteY54" fmla="*/ 252540 h 764815"/>
              <a:gd name="connsiteX55" fmla="*/ 550104 w 1145117"/>
              <a:gd name="connsiteY55" fmla="*/ 489611 h 764815"/>
              <a:gd name="connsiteX56" fmla="*/ 550104 w 1145117"/>
              <a:gd name="connsiteY56" fmla="*/ 492130 h 764815"/>
              <a:gd name="connsiteX57" fmla="*/ 572411 w 1145117"/>
              <a:gd name="connsiteY57" fmla="*/ 488892 h 764815"/>
              <a:gd name="connsiteX58" fmla="*/ 595077 w 1145117"/>
              <a:gd name="connsiteY58" fmla="*/ 492130 h 764815"/>
              <a:gd name="connsiteX59" fmla="*/ 595077 w 1145117"/>
              <a:gd name="connsiteY59" fmla="*/ 489611 h 764815"/>
              <a:gd name="connsiteX60" fmla="*/ 595077 w 1145117"/>
              <a:gd name="connsiteY60" fmla="*/ 176634 h 764815"/>
              <a:gd name="connsiteX61" fmla="*/ 617023 w 1145117"/>
              <a:gd name="connsiteY61" fmla="*/ 154330 h 764815"/>
              <a:gd name="connsiteX62" fmla="*/ 639689 w 1145117"/>
              <a:gd name="connsiteY62" fmla="*/ 176634 h 764815"/>
              <a:gd name="connsiteX63" fmla="*/ 639689 w 1145117"/>
              <a:gd name="connsiteY63" fmla="*/ 338879 h 764815"/>
              <a:gd name="connsiteX64" fmla="*/ 675308 w 1145117"/>
              <a:gd name="connsiteY64" fmla="*/ 294990 h 764815"/>
              <a:gd name="connsiteX65" fmla="*/ 982920 w 1145117"/>
              <a:gd name="connsiteY65" fmla="*/ 238510 h 764815"/>
              <a:gd name="connsiteX66" fmla="*/ 929313 w 1145117"/>
              <a:gd name="connsiteY66" fmla="*/ 154690 h 764815"/>
              <a:gd name="connsiteX67" fmla="*/ 840087 w 1145117"/>
              <a:gd name="connsiteY67" fmla="*/ 105765 h 764815"/>
              <a:gd name="connsiteX68" fmla="*/ 633573 w 1145117"/>
              <a:gd name="connsiteY68" fmla="*/ 105765 h 764815"/>
              <a:gd name="connsiteX69" fmla="*/ 611267 w 1145117"/>
              <a:gd name="connsiteY69" fmla="*/ 83461 h 764815"/>
              <a:gd name="connsiteX70" fmla="*/ 572770 w 1145117"/>
              <a:gd name="connsiteY70" fmla="*/ 44608 h 764815"/>
              <a:gd name="connsiteX71" fmla="*/ 572770 w 1145117"/>
              <a:gd name="connsiteY71" fmla="*/ 0 h 764815"/>
              <a:gd name="connsiteX72" fmla="*/ 653001 w 1145117"/>
              <a:gd name="connsiteY72" fmla="*/ 61156 h 764815"/>
              <a:gd name="connsiteX73" fmla="*/ 840087 w 1145117"/>
              <a:gd name="connsiteY73" fmla="*/ 61156 h 764815"/>
              <a:gd name="connsiteX74" fmla="*/ 967090 w 1145117"/>
              <a:gd name="connsiteY74" fmla="*/ 130587 h 764815"/>
              <a:gd name="connsiteX75" fmla="*/ 1099129 w 1145117"/>
              <a:gd name="connsiteY75" fmla="*/ 337440 h 764815"/>
              <a:gd name="connsiteX76" fmla="*/ 1102367 w 1145117"/>
              <a:gd name="connsiteY76" fmla="*/ 342476 h 764815"/>
              <a:gd name="connsiteX77" fmla="*/ 1105965 w 1145117"/>
              <a:gd name="connsiteY77" fmla="*/ 347513 h 764815"/>
              <a:gd name="connsiteX78" fmla="*/ 1107044 w 1145117"/>
              <a:gd name="connsiteY78" fmla="*/ 350031 h 764815"/>
              <a:gd name="connsiteX79" fmla="*/ 1142302 w 1145117"/>
              <a:gd name="connsiteY79" fmla="*/ 450040 h 764815"/>
              <a:gd name="connsiteX80" fmla="*/ 1113520 w 1145117"/>
              <a:gd name="connsiteY80" fmla="*/ 617680 h 764815"/>
              <a:gd name="connsiteX81" fmla="*/ 1083299 w 1145117"/>
              <a:gd name="connsiteY81" fmla="*/ 627033 h 764815"/>
              <a:gd name="connsiteX82" fmla="*/ 1073944 w 1145117"/>
              <a:gd name="connsiteY82" fmla="*/ 596815 h 764815"/>
              <a:gd name="connsiteX83" fmla="*/ 1067108 w 1145117"/>
              <a:gd name="connsiteY83" fmla="*/ 369817 h 764815"/>
              <a:gd name="connsiteX84" fmla="*/ 1062071 w 1145117"/>
              <a:gd name="connsiteY84" fmla="*/ 361902 h 764815"/>
              <a:gd name="connsiteX85" fmla="*/ 1032929 w 1145117"/>
              <a:gd name="connsiteY85" fmla="*/ 326647 h 764815"/>
              <a:gd name="connsiteX86" fmla="*/ 707328 w 1145117"/>
              <a:gd name="connsiteY86" fmla="*/ 326647 h 764815"/>
              <a:gd name="connsiteX87" fmla="*/ 675308 w 1145117"/>
              <a:gd name="connsiteY87" fmla="*/ 613003 h 764815"/>
              <a:gd name="connsiteX88" fmla="*/ 802670 w 1145117"/>
              <a:gd name="connsiteY88" fmla="*/ 486014 h 764815"/>
              <a:gd name="connsiteX89" fmla="*/ 833971 w 1145117"/>
              <a:gd name="connsiteY89" fmla="*/ 486014 h 764815"/>
              <a:gd name="connsiteX90" fmla="*/ 880023 w 1145117"/>
              <a:gd name="connsiteY90" fmla="*/ 532061 h 764815"/>
              <a:gd name="connsiteX91" fmla="*/ 931471 w 1145117"/>
              <a:gd name="connsiteY91" fmla="*/ 480618 h 764815"/>
              <a:gd name="connsiteX92" fmla="*/ 915281 w 1145117"/>
              <a:gd name="connsiteY92" fmla="*/ 459033 h 764815"/>
              <a:gd name="connsiteX93" fmla="*/ 937588 w 1145117"/>
              <a:gd name="connsiteY93" fmla="*/ 436729 h 764815"/>
              <a:gd name="connsiteX94" fmla="*/ 984719 w 1145117"/>
              <a:gd name="connsiteY94" fmla="*/ 436729 h 764815"/>
              <a:gd name="connsiteX95" fmla="*/ 1007385 w 1145117"/>
              <a:gd name="connsiteY95" fmla="*/ 459033 h 764815"/>
              <a:gd name="connsiteX96" fmla="*/ 1007385 w 1145117"/>
              <a:gd name="connsiteY96" fmla="*/ 506519 h 764815"/>
              <a:gd name="connsiteX97" fmla="*/ 984719 w 1145117"/>
              <a:gd name="connsiteY97" fmla="*/ 528823 h 764815"/>
              <a:gd name="connsiteX98" fmla="*/ 963132 w 1145117"/>
              <a:gd name="connsiteY98" fmla="*/ 512275 h 764815"/>
              <a:gd name="connsiteX99" fmla="*/ 895853 w 1145117"/>
              <a:gd name="connsiteY99" fmla="*/ 579547 h 764815"/>
              <a:gd name="connsiteX100" fmla="*/ 880023 w 1145117"/>
              <a:gd name="connsiteY100" fmla="*/ 586382 h 764815"/>
              <a:gd name="connsiteX101" fmla="*/ 864552 w 1145117"/>
              <a:gd name="connsiteY101" fmla="*/ 579547 h 764815"/>
              <a:gd name="connsiteX102" fmla="*/ 818140 w 1145117"/>
              <a:gd name="connsiteY102" fmla="*/ 533500 h 764815"/>
              <a:gd name="connsiteX103" fmla="*/ 703371 w 1145117"/>
              <a:gd name="connsiteY103" fmla="*/ 648618 h 764815"/>
              <a:gd name="connsiteX104" fmla="*/ 707328 w 1145117"/>
              <a:gd name="connsiteY104" fmla="*/ 652216 h 764815"/>
              <a:gd name="connsiteX105" fmla="*/ 971407 w 1145117"/>
              <a:gd name="connsiteY105" fmla="*/ 696464 h 764815"/>
              <a:gd name="connsiteX106" fmla="*/ 1001628 w 1145117"/>
              <a:gd name="connsiteY106" fmla="*/ 706537 h 764815"/>
              <a:gd name="connsiteX107" fmla="*/ 991555 w 1145117"/>
              <a:gd name="connsiteY107" fmla="*/ 736396 h 764815"/>
              <a:gd name="connsiteX108" fmla="*/ 869949 w 1145117"/>
              <a:gd name="connsiteY108" fmla="*/ 764815 h 764815"/>
              <a:gd name="connsiteX109" fmla="*/ 675308 w 1145117"/>
              <a:gd name="connsiteY109" fmla="*/ 684233 h 764815"/>
              <a:gd name="connsiteX110" fmla="*/ 626737 w 1145117"/>
              <a:gd name="connsiteY110" fmla="*/ 618040 h 764815"/>
              <a:gd name="connsiteX111" fmla="*/ 572411 w 1145117"/>
              <a:gd name="connsiteY111" fmla="*/ 640704 h 764815"/>
              <a:gd name="connsiteX112" fmla="*/ 518444 w 1145117"/>
              <a:gd name="connsiteY112" fmla="*/ 618040 h 764815"/>
              <a:gd name="connsiteX113" fmla="*/ 274872 w 1145117"/>
              <a:gd name="connsiteY113" fmla="*/ 764456 h 764815"/>
              <a:gd name="connsiteX114" fmla="*/ 0 w 1145117"/>
              <a:gd name="connsiteY114" fmla="*/ 489611 h 764815"/>
              <a:gd name="connsiteX115" fmla="*/ 37417 w 1145117"/>
              <a:gd name="connsiteY115" fmla="*/ 350750 h 764815"/>
              <a:gd name="connsiteX116" fmla="*/ 38857 w 1145117"/>
              <a:gd name="connsiteY116" fmla="*/ 347513 h 764815"/>
              <a:gd name="connsiteX117" fmla="*/ 178091 w 1145117"/>
              <a:gd name="connsiteY117" fmla="*/ 130587 h 764815"/>
              <a:gd name="connsiteX118" fmla="*/ 304734 w 1145117"/>
              <a:gd name="connsiteY118" fmla="*/ 61156 h 764815"/>
              <a:gd name="connsiteX119" fmla="*/ 492539 w 1145117"/>
              <a:gd name="connsiteY119" fmla="*/ 61156 h 764815"/>
              <a:gd name="connsiteX120" fmla="*/ 572770 w 1145117"/>
              <a:gd name="connsiteY120" fmla="*/ 0 h 764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145117" h="764815">
                <a:moveTo>
                  <a:pt x="1048678" y="645265"/>
                </a:moveTo>
                <a:cubicBezTo>
                  <a:pt x="1054339" y="645354"/>
                  <a:pt x="1059955" y="647592"/>
                  <a:pt x="1064235" y="651889"/>
                </a:cubicBezTo>
                <a:cubicBezTo>
                  <a:pt x="1072794" y="660483"/>
                  <a:pt x="1072794" y="674806"/>
                  <a:pt x="1063878" y="683400"/>
                </a:cubicBezTo>
                <a:cubicBezTo>
                  <a:pt x="1059599" y="687697"/>
                  <a:pt x="1053893" y="690204"/>
                  <a:pt x="1048187" y="690204"/>
                </a:cubicBezTo>
                <a:cubicBezTo>
                  <a:pt x="1042481" y="690204"/>
                  <a:pt x="1036775" y="688055"/>
                  <a:pt x="1032496" y="683758"/>
                </a:cubicBezTo>
                <a:cubicBezTo>
                  <a:pt x="1023937" y="675165"/>
                  <a:pt x="1023937" y="661199"/>
                  <a:pt x="1032496" y="652247"/>
                </a:cubicBezTo>
                <a:lnTo>
                  <a:pt x="1032853" y="651531"/>
                </a:lnTo>
                <a:cubicBezTo>
                  <a:pt x="1037311" y="647234"/>
                  <a:pt x="1043016" y="645175"/>
                  <a:pt x="1048678" y="645265"/>
                </a:cubicBezTo>
                <a:close/>
                <a:moveTo>
                  <a:pt x="572411" y="533500"/>
                </a:moveTo>
                <a:cubicBezTo>
                  <a:pt x="555141" y="533500"/>
                  <a:pt x="541110" y="547530"/>
                  <a:pt x="541110" y="564798"/>
                </a:cubicBezTo>
                <a:cubicBezTo>
                  <a:pt x="541110" y="582066"/>
                  <a:pt x="555141" y="596096"/>
                  <a:pt x="572411" y="596096"/>
                </a:cubicBezTo>
                <a:cubicBezTo>
                  <a:pt x="589680" y="596096"/>
                  <a:pt x="603711" y="582066"/>
                  <a:pt x="603711" y="564798"/>
                </a:cubicBezTo>
                <a:cubicBezTo>
                  <a:pt x="603711" y="547530"/>
                  <a:pt x="589680" y="533500"/>
                  <a:pt x="572411" y="533500"/>
                </a:cubicBezTo>
                <a:close/>
                <a:moveTo>
                  <a:pt x="274872" y="259016"/>
                </a:moveTo>
                <a:cubicBezTo>
                  <a:pt x="147870" y="259016"/>
                  <a:pt x="44613" y="362622"/>
                  <a:pt x="44613" y="489611"/>
                </a:cubicBezTo>
                <a:cubicBezTo>
                  <a:pt x="44613" y="536018"/>
                  <a:pt x="58644" y="579907"/>
                  <a:pt x="82390" y="616241"/>
                </a:cubicBezTo>
                <a:lnTo>
                  <a:pt x="212630" y="486014"/>
                </a:lnTo>
                <a:cubicBezTo>
                  <a:pt x="216948" y="481697"/>
                  <a:pt x="222704" y="479539"/>
                  <a:pt x="228461" y="479539"/>
                </a:cubicBezTo>
                <a:cubicBezTo>
                  <a:pt x="234577" y="479539"/>
                  <a:pt x="239974" y="481697"/>
                  <a:pt x="244291" y="486014"/>
                </a:cubicBezTo>
                <a:lnTo>
                  <a:pt x="290343" y="532061"/>
                </a:lnTo>
                <a:lnTo>
                  <a:pt x="342151" y="480618"/>
                </a:lnTo>
                <a:cubicBezTo>
                  <a:pt x="332437" y="478100"/>
                  <a:pt x="325242" y="469466"/>
                  <a:pt x="325242" y="459033"/>
                </a:cubicBezTo>
                <a:cubicBezTo>
                  <a:pt x="325242" y="446802"/>
                  <a:pt x="335315" y="436729"/>
                  <a:pt x="347908" y="436729"/>
                </a:cubicBezTo>
                <a:lnTo>
                  <a:pt x="395039" y="436729"/>
                </a:lnTo>
                <a:cubicBezTo>
                  <a:pt x="407631" y="436729"/>
                  <a:pt x="417345" y="446802"/>
                  <a:pt x="417345" y="459033"/>
                </a:cubicBezTo>
                <a:lnTo>
                  <a:pt x="417345" y="506519"/>
                </a:lnTo>
                <a:cubicBezTo>
                  <a:pt x="417345" y="518751"/>
                  <a:pt x="407631" y="528823"/>
                  <a:pt x="395039" y="528823"/>
                </a:cubicBezTo>
                <a:cubicBezTo>
                  <a:pt x="384965" y="528823"/>
                  <a:pt x="375971" y="521629"/>
                  <a:pt x="373452" y="512275"/>
                </a:cubicBezTo>
                <a:lnTo>
                  <a:pt x="306173" y="579547"/>
                </a:lnTo>
                <a:cubicBezTo>
                  <a:pt x="297538" y="588181"/>
                  <a:pt x="283147" y="588181"/>
                  <a:pt x="274513" y="579547"/>
                </a:cubicBezTo>
                <a:lnTo>
                  <a:pt x="228461" y="533500"/>
                </a:lnTo>
                <a:lnTo>
                  <a:pt x="110813" y="651136"/>
                </a:lnTo>
                <a:cubicBezTo>
                  <a:pt x="152547" y="693586"/>
                  <a:pt x="210831" y="719847"/>
                  <a:pt x="274872" y="719847"/>
                </a:cubicBezTo>
                <a:cubicBezTo>
                  <a:pt x="402235" y="719847"/>
                  <a:pt x="505491" y="616601"/>
                  <a:pt x="505491" y="489611"/>
                </a:cubicBezTo>
                <a:cubicBezTo>
                  <a:pt x="505491" y="362622"/>
                  <a:pt x="402235" y="259016"/>
                  <a:pt x="274872" y="259016"/>
                </a:cubicBezTo>
                <a:close/>
                <a:moveTo>
                  <a:pt x="526872" y="153987"/>
                </a:moveTo>
                <a:cubicBezTo>
                  <a:pt x="532562" y="153987"/>
                  <a:pt x="538252" y="156476"/>
                  <a:pt x="542519" y="160388"/>
                </a:cubicBezTo>
                <a:cubicBezTo>
                  <a:pt x="546430" y="164299"/>
                  <a:pt x="548920" y="170345"/>
                  <a:pt x="548920" y="176034"/>
                </a:cubicBezTo>
                <a:cubicBezTo>
                  <a:pt x="548920" y="181724"/>
                  <a:pt x="546430" y="187769"/>
                  <a:pt x="542519" y="191681"/>
                </a:cubicBezTo>
                <a:cubicBezTo>
                  <a:pt x="538252" y="195948"/>
                  <a:pt x="532562" y="198081"/>
                  <a:pt x="526872" y="198081"/>
                </a:cubicBezTo>
                <a:cubicBezTo>
                  <a:pt x="521183" y="198081"/>
                  <a:pt x="515493" y="195948"/>
                  <a:pt x="511226" y="191681"/>
                </a:cubicBezTo>
                <a:cubicBezTo>
                  <a:pt x="506959" y="187769"/>
                  <a:pt x="504825" y="181724"/>
                  <a:pt x="504825" y="176034"/>
                </a:cubicBezTo>
                <a:cubicBezTo>
                  <a:pt x="504825" y="170345"/>
                  <a:pt x="506959" y="164299"/>
                  <a:pt x="511226" y="160388"/>
                </a:cubicBezTo>
                <a:cubicBezTo>
                  <a:pt x="515493" y="156476"/>
                  <a:pt x="521183" y="153987"/>
                  <a:pt x="526872" y="153987"/>
                </a:cubicBezTo>
                <a:close/>
                <a:moveTo>
                  <a:pt x="572770" y="44608"/>
                </a:moveTo>
                <a:cubicBezTo>
                  <a:pt x="551543" y="44608"/>
                  <a:pt x="534274" y="61876"/>
                  <a:pt x="534274" y="83461"/>
                </a:cubicBezTo>
                <a:cubicBezTo>
                  <a:pt x="534274" y="95692"/>
                  <a:pt x="524200" y="105765"/>
                  <a:pt x="511968" y="105765"/>
                </a:cubicBezTo>
                <a:lnTo>
                  <a:pt x="304734" y="105765"/>
                </a:lnTo>
                <a:cubicBezTo>
                  <a:pt x="268396" y="105765"/>
                  <a:pt x="235297" y="124112"/>
                  <a:pt x="215509" y="154690"/>
                </a:cubicBezTo>
                <a:lnTo>
                  <a:pt x="161901" y="238510"/>
                </a:lnTo>
                <a:cubicBezTo>
                  <a:pt x="196440" y="223041"/>
                  <a:pt x="234577" y="214407"/>
                  <a:pt x="274872" y="214407"/>
                </a:cubicBezTo>
                <a:cubicBezTo>
                  <a:pt x="371293" y="214407"/>
                  <a:pt x="456202" y="264412"/>
                  <a:pt x="505491" y="339238"/>
                </a:cubicBezTo>
                <a:lnTo>
                  <a:pt x="505491" y="252540"/>
                </a:lnTo>
                <a:cubicBezTo>
                  <a:pt x="505491" y="240309"/>
                  <a:pt x="515206" y="230236"/>
                  <a:pt x="527798" y="230236"/>
                </a:cubicBezTo>
                <a:cubicBezTo>
                  <a:pt x="540030" y="230236"/>
                  <a:pt x="550104" y="240309"/>
                  <a:pt x="550104" y="252540"/>
                </a:cubicBezTo>
                <a:lnTo>
                  <a:pt x="550104" y="489611"/>
                </a:lnTo>
                <a:cubicBezTo>
                  <a:pt x="550104" y="490331"/>
                  <a:pt x="550104" y="491050"/>
                  <a:pt x="550104" y="492130"/>
                </a:cubicBezTo>
                <a:cubicBezTo>
                  <a:pt x="556940" y="489971"/>
                  <a:pt x="564855" y="488892"/>
                  <a:pt x="572411" y="488892"/>
                </a:cubicBezTo>
                <a:cubicBezTo>
                  <a:pt x="580326" y="488892"/>
                  <a:pt x="587881" y="489971"/>
                  <a:pt x="595077" y="492130"/>
                </a:cubicBezTo>
                <a:cubicBezTo>
                  <a:pt x="595077" y="491050"/>
                  <a:pt x="595077" y="490331"/>
                  <a:pt x="595077" y="489611"/>
                </a:cubicBezTo>
                <a:lnTo>
                  <a:pt x="595077" y="176634"/>
                </a:lnTo>
                <a:cubicBezTo>
                  <a:pt x="595077" y="164403"/>
                  <a:pt x="604791" y="154330"/>
                  <a:pt x="617023" y="154330"/>
                </a:cubicBezTo>
                <a:cubicBezTo>
                  <a:pt x="629616" y="154330"/>
                  <a:pt x="639689" y="164403"/>
                  <a:pt x="639689" y="176634"/>
                </a:cubicBezTo>
                <a:lnTo>
                  <a:pt x="639689" y="338879"/>
                </a:lnTo>
                <a:cubicBezTo>
                  <a:pt x="649763" y="323410"/>
                  <a:pt x="661636" y="308660"/>
                  <a:pt x="675308" y="294990"/>
                </a:cubicBezTo>
                <a:cubicBezTo>
                  <a:pt x="758417" y="211889"/>
                  <a:pt x="881822" y="193182"/>
                  <a:pt x="982920" y="238510"/>
                </a:cubicBezTo>
                <a:lnTo>
                  <a:pt x="929313" y="154690"/>
                </a:lnTo>
                <a:cubicBezTo>
                  <a:pt x="909884" y="124112"/>
                  <a:pt x="876425" y="105765"/>
                  <a:pt x="840087" y="105765"/>
                </a:cubicBezTo>
                <a:lnTo>
                  <a:pt x="633573" y="105765"/>
                </a:lnTo>
                <a:cubicBezTo>
                  <a:pt x="621341" y="105765"/>
                  <a:pt x="611267" y="95692"/>
                  <a:pt x="611267" y="83461"/>
                </a:cubicBezTo>
                <a:cubicBezTo>
                  <a:pt x="611267" y="61876"/>
                  <a:pt x="593997" y="44608"/>
                  <a:pt x="572770" y="44608"/>
                </a:cubicBezTo>
                <a:close/>
                <a:moveTo>
                  <a:pt x="572770" y="0"/>
                </a:moveTo>
                <a:cubicBezTo>
                  <a:pt x="610907" y="0"/>
                  <a:pt x="643287" y="25902"/>
                  <a:pt x="653001" y="61156"/>
                </a:cubicBezTo>
                <a:lnTo>
                  <a:pt x="840087" y="61156"/>
                </a:lnTo>
                <a:cubicBezTo>
                  <a:pt x="891895" y="61156"/>
                  <a:pt x="939027" y="87058"/>
                  <a:pt x="967090" y="130587"/>
                </a:cubicBezTo>
                <a:lnTo>
                  <a:pt x="1099129" y="337440"/>
                </a:lnTo>
                <a:cubicBezTo>
                  <a:pt x="1100568" y="338879"/>
                  <a:pt x="1101647" y="340677"/>
                  <a:pt x="1102367" y="342476"/>
                </a:cubicBezTo>
                <a:lnTo>
                  <a:pt x="1105965" y="347513"/>
                </a:lnTo>
                <a:cubicBezTo>
                  <a:pt x="1106324" y="348592"/>
                  <a:pt x="1107044" y="349311"/>
                  <a:pt x="1107044" y="350031"/>
                </a:cubicBezTo>
                <a:cubicBezTo>
                  <a:pt x="1125033" y="380249"/>
                  <a:pt x="1137266" y="414425"/>
                  <a:pt x="1142302" y="450040"/>
                </a:cubicBezTo>
                <a:cubicBezTo>
                  <a:pt x="1150577" y="507239"/>
                  <a:pt x="1140504" y="566956"/>
                  <a:pt x="1113520" y="617680"/>
                </a:cubicBezTo>
                <a:cubicBezTo>
                  <a:pt x="1107764" y="628472"/>
                  <a:pt x="1094452" y="632789"/>
                  <a:pt x="1083299" y="627033"/>
                </a:cubicBezTo>
                <a:cubicBezTo>
                  <a:pt x="1072505" y="620918"/>
                  <a:pt x="1068188" y="607607"/>
                  <a:pt x="1073944" y="596815"/>
                </a:cubicBezTo>
                <a:cubicBezTo>
                  <a:pt x="1112441" y="523427"/>
                  <a:pt x="1108483" y="437808"/>
                  <a:pt x="1067108" y="369817"/>
                </a:cubicBezTo>
                <a:lnTo>
                  <a:pt x="1062071" y="361902"/>
                </a:lnTo>
                <a:cubicBezTo>
                  <a:pt x="1053797" y="349671"/>
                  <a:pt x="1044082" y="337440"/>
                  <a:pt x="1032929" y="326647"/>
                </a:cubicBezTo>
                <a:cubicBezTo>
                  <a:pt x="942984" y="236711"/>
                  <a:pt x="796913" y="236711"/>
                  <a:pt x="707328" y="326647"/>
                </a:cubicBezTo>
                <a:cubicBezTo>
                  <a:pt x="629256" y="404352"/>
                  <a:pt x="618822" y="524147"/>
                  <a:pt x="675308" y="613003"/>
                </a:cubicBezTo>
                <a:lnTo>
                  <a:pt x="802670" y="486014"/>
                </a:lnTo>
                <a:cubicBezTo>
                  <a:pt x="810945" y="477380"/>
                  <a:pt x="825336" y="477380"/>
                  <a:pt x="833971" y="486014"/>
                </a:cubicBezTo>
                <a:lnTo>
                  <a:pt x="880023" y="532061"/>
                </a:lnTo>
                <a:lnTo>
                  <a:pt x="931471" y="480618"/>
                </a:lnTo>
                <a:cubicBezTo>
                  <a:pt x="922117" y="478100"/>
                  <a:pt x="915281" y="469466"/>
                  <a:pt x="915281" y="459033"/>
                </a:cubicBezTo>
                <a:cubicBezTo>
                  <a:pt x="915281" y="446802"/>
                  <a:pt x="925355" y="436729"/>
                  <a:pt x="937588" y="436729"/>
                </a:cubicBezTo>
                <a:lnTo>
                  <a:pt x="984719" y="436729"/>
                </a:lnTo>
                <a:cubicBezTo>
                  <a:pt x="997311" y="436729"/>
                  <a:pt x="1007385" y="446802"/>
                  <a:pt x="1007385" y="459033"/>
                </a:cubicBezTo>
                <a:lnTo>
                  <a:pt x="1007385" y="506519"/>
                </a:lnTo>
                <a:cubicBezTo>
                  <a:pt x="1007385" y="518751"/>
                  <a:pt x="997311" y="528823"/>
                  <a:pt x="984719" y="528823"/>
                </a:cubicBezTo>
                <a:cubicBezTo>
                  <a:pt x="974285" y="528823"/>
                  <a:pt x="965650" y="521629"/>
                  <a:pt x="963132" y="512275"/>
                </a:cubicBezTo>
                <a:lnTo>
                  <a:pt x="895853" y="579547"/>
                </a:lnTo>
                <a:cubicBezTo>
                  <a:pt x="891536" y="583864"/>
                  <a:pt x="886139" y="586382"/>
                  <a:pt x="880023" y="586382"/>
                </a:cubicBezTo>
                <a:cubicBezTo>
                  <a:pt x="873906" y="586382"/>
                  <a:pt x="868510" y="583864"/>
                  <a:pt x="864552" y="579547"/>
                </a:cubicBezTo>
                <a:lnTo>
                  <a:pt x="818140" y="533500"/>
                </a:lnTo>
                <a:lnTo>
                  <a:pt x="703371" y="648618"/>
                </a:lnTo>
                <a:cubicBezTo>
                  <a:pt x="704810" y="649697"/>
                  <a:pt x="705529" y="651136"/>
                  <a:pt x="707328" y="652216"/>
                </a:cubicBezTo>
                <a:cubicBezTo>
                  <a:pt x="776766" y="722006"/>
                  <a:pt x="883261" y="739993"/>
                  <a:pt x="971407" y="696464"/>
                </a:cubicBezTo>
                <a:cubicBezTo>
                  <a:pt x="982560" y="690708"/>
                  <a:pt x="995872" y="695385"/>
                  <a:pt x="1001628" y="706537"/>
                </a:cubicBezTo>
                <a:cubicBezTo>
                  <a:pt x="1007025" y="717689"/>
                  <a:pt x="1002348" y="730999"/>
                  <a:pt x="991555" y="736396"/>
                </a:cubicBezTo>
                <a:cubicBezTo>
                  <a:pt x="952698" y="755462"/>
                  <a:pt x="911324" y="764815"/>
                  <a:pt x="869949" y="764815"/>
                </a:cubicBezTo>
                <a:cubicBezTo>
                  <a:pt x="798712" y="764815"/>
                  <a:pt x="728195" y="736755"/>
                  <a:pt x="675308" y="684233"/>
                </a:cubicBezTo>
                <a:cubicBezTo>
                  <a:pt x="655520" y="664087"/>
                  <a:pt x="639330" y="641783"/>
                  <a:pt x="626737" y="618040"/>
                </a:cubicBezTo>
                <a:cubicBezTo>
                  <a:pt x="613066" y="632070"/>
                  <a:pt x="593638" y="640704"/>
                  <a:pt x="572411" y="640704"/>
                </a:cubicBezTo>
                <a:cubicBezTo>
                  <a:pt x="551184" y="640704"/>
                  <a:pt x="532115" y="632070"/>
                  <a:pt x="518444" y="618040"/>
                </a:cubicBezTo>
                <a:cubicBezTo>
                  <a:pt x="472032" y="705098"/>
                  <a:pt x="380288" y="764456"/>
                  <a:pt x="274872" y="764456"/>
                </a:cubicBezTo>
                <a:cubicBezTo>
                  <a:pt x="123405" y="764456"/>
                  <a:pt x="0" y="641063"/>
                  <a:pt x="0" y="489611"/>
                </a:cubicBezTo>
                <a:cubicBezTo>
                  <a:pt x="0" y="438887"/>
                  <a:pt x="13312" y="391761"/>
                  <a:pt x="37417" y="350750"/>
                </a:cubicBezTo>
                <a:cubicBezTo>
                  <a:pt x="38137" y="349671"/>
                  <a:pt x="38497" y="348952"/>
                  <a:pt x="38857" y="347513"/>
                </a:cubicBezTo>
                <a:lnTo>
                  <a:pt x="178091" y="130587"/>
                </a:lnTo>
                <a:cubicBezTo>
                  <a:pt x="205795" y="87058"/>
                  <a:pt x="253286" y="61156"/>
                  <a:pt x="304734" y="61156"/>
                </a:cubicBezTo>
                <a:lnTo>
                  <a:pt x="492539" y="61156"/>
                </a:lnTo>
                <a:cubicBezTo>
                  <a:pt x="502253" y="25902"/>
                  <a:pt x="534634" y="0"/>
                  <a:pt x="572770" y="0"/>
                </a:cubicBezTo>
                <a:close/>
              </a:path>
            </a:pathLst>
          </a:custGeom>
          <a:solidFill>
            <a:schemeClr val="accent1">
              <a:lumMod val="75000"/>
            </a:schemeClr>
          </a:solidFill>
          <a:ln>
            <a:noFill/>
          </a:ln>
          <a:effectLst/>
        </p:spPr>
        <p:txBody>
          <a:bodyPr wrap="square" anchor="ctr">
            <a:no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494949"/>
              </a:solidFill>
              <a:effectLst/>
              <a:uLnTx/>
              <a:uFillTx/>
              <a:latin typeface="Arial" panose="020B0604020202020204" pitchFamily="34" charset="0"/>
              <a:ea typeface="+mn-ea"/>
              <a:cs typeface="+mn-cs"/>
            </a:endParaRPr>
          </a:p>
        </p:txBody>
      </p:sp>
      <p:sp>
        <p:nvSpPr>
          <p:cNvPr id="38" name="Freeform 37">
            <a:extLst>
              <a:ext uri="{FF2B5EF4-FFF2-40B4-BE49-F238E27FC236}">
                <a16:creationId xmlns:a16="http://schemas.microsoft.com/office/drawing/2014/main" id="{007E3A91-51A8-F248-BBDD-954F54AAEA63}"/>
              </a:ext>
            </a:extLst>
          </p:cNvPr>
          <p:cNvSpPr>
            <a:spLocks noChangeAspect="1" noChangeArrowheads="1"/>
          </p:cNvSpPr>
          <p:nvPr/>
        </p:nvSpPr>
        <p:spPr bwMode="auto">
          <a:xfrm>
            <a:off x="3655956" y="4629389"/>
            <a:ext cx="599714" cy="600484"/>
          </a:xfrm>
          <a:custGeom>
            <a:avLst/>
            <a:gdLst>
              <a:gd name="connsiteX0" fmla="*/ 509588 w 1145140"/>
              <a:gd name="connsiteY0" fmla="*/ 613568 h 1146608"/>
              <a:gd name="connsiteX1" fmla="*/ 525002 w 1145140"/>
              <a:gd name="connsiteY1" fmla="*/ 619969 h 1146608"/>
              <a:gd name="connsiteX2" fmla="*/ 531455 w 1145140"/>
              <a:gd name="connsiteY2" fmla="*/ 635615 h 1146608"/>
              <a:gd name="connsiteX3" fmla="*/ 525002 w 1145140"/>
              <a:gd name="connsiteY3" fmla="*/ 651262 h 1146608"/>
              <a:gd name="connsiteX4" fmla="*/ 509588 w 1145140"/>
              <a:gd name="connsiteY4" fmla="*/ 657663 h 1146608"/>
              <a:gd name="connsiteX5" fmla="*/ 493816 w 1145140"/>
              <a:gd name="connsiteY5" fmla="*/ 651262 h 1146608"/>
              <a:gd name="connsiteX6" fmla="*/ 487363 w 1145140"/>
              <a:gd name="connsiteY6" fmla="*/ 635615 h 1146608"/>
              <a:gd name="connsiteX7" fmla="*/ 493816 w 1145140"/>
              <a:gd name="connsiteY7" fmla="*/ 619969 h 1146608"/>
              <a:gd name="connsiteX8" fmla="*/ 509588 w 1145140"/>
              <a:gd name="connsiteY8" fmla="*/ 613568 h 1146608"/>
              <a:gd name="connsiteX9" fmla="*/ 511833 w 1145140"/>
              <a:gd name="connsiteY9" fmla="*/ 503279 h 1146608"/>
              <a:gd name="connsiteX10" fmla="*/ 382644 w 1145140"/>
              <a:gd name="connsiteY10" fmla="*/ 633188 h 1146608"/>
              <a:gd name="connsiteX11" fmla="*/ 511833 w 1145140"/>
              <a:gd name="connsiteY11" fmla="*/ 763096 h 1146608"/>
              <a:gd name="connsiteX12" fmla="*/ 641741 w 1145140"/>
              <a:gd name="connsiteY12" fmla="*/ 633188 h 1146608"/>
              <a:gd name="connsiteX13" fmla="*/ 617991 w 1145140"/>
              <a:gd name="connsiteY13" fmla="*/ 558697 h 1146608"/>
              <a:gd name="connsiteX14" fmla="*/ 578407 w 1145140"/>
              <a:gd name="connsiteY14" fmla="*/ 598281 h 1146608"/>
              <a:gd name="connsiteX15" fmla="*/ 562573 w 1145140"/>
              <a:gd name="connsiteY15" fmla="*/ 604759 h 1146608"/>
              <a:gd name="connsiteX16" fmla="*/ 546739 w 1145140"/>
              <a:gd name="connsiteY16" fmla="*/ 598281 h 1146608"/>
              <a:gd name="connsiteX17" fmla="*/ 546739 w 1145140"/>
              <a:gd name="connsiteY17" fmla="*/ 566614 h 1146608"/>
              <a:gd name="connsiteX18" fmla="*/ 586683 w 1145140"/>
              <a:gd name="connsiteY18" fmla="*/ 527030 h 1146608"/>
              <a:gd name="connsiteX19" fmla="*/ 511833 w 1145140"/>
              <a:gd name="connsiteY19" fmla="*/ 503279 h 1146608"/>
              <a:gd name="connsiteX20" fmla="*/ 310177 w 1145140"/>
              <a:gd name="connsiteY20" fmla="*/ 407770 h 1146608"/>
              <a:gd name="connsiteX21" fmla="*/ 325982 w 1145140"/>
              <a:gd name="connsiteY21" fmla="*/ 414264 h 1146608"/>
              <a:gd name="connsiteX22" fmla="*/ 325982 w 1145140"/>
              <a:gd name="connsiteY22" fmla="*/ 446014 h 1146608"/>
              <a:gd name="connsiteX23" fmla="*/ 325982 w 1145140"/>
              <a:gd name="connsiteY23" fmla="*/ 446375 h 1146608"/>
              <a:gd name="connsiteX24" fmla="*/ 310177 w 1145140"/>
              <a:gd name="connsiteY24" fmla="*/ 452869 h 1146608"/>
              <a:gd name="connsiteX25" fmla="*/ 294012 w 1145140"/>
              <a:gd name="connsiteY25" fmla="*/ 446375 h 1146608"/>
              <a:gd name="connsiteX26" fmla="*/ 294012 w 1145140"/>
              <a:gd name="connsiteY26" fmla="*/ 414625 h 1146608"/>
              <a:gd name="connsiteX27" fmla="*/ 294371 w 1145140"/>
              <a:gd name="connsiteY27" fmla="*/ 414264 h 1146608"/>
              <a:gd name="connsiteX28" fmla="*/ 310177 w 1145140"/>
              <a:gd name="connsiteY28" fmla="*/ 407770 h 1146608"/>
              <a:gd name="connsiteX29" fmla="*/ 999799 w 1145140"/>
              <a:gd name="connsiteY29" fmla="*/ 176890 h 1146608"/>
              <a:gd name="connsiteX30" fmla="*/ 877447 w 1145140"/>
              <a:gd name="connsiteY30" fmla="*/ 299241 h 1146608"/>
              <a:gd name="connsiteX31" fmla="*/ 814472 w 1145140"/>
              <a:gd name="connsiteY31" fmla="*/ 362216 h 1146608"/>
              <a:gd name="connsiteX32" fmla="*/ 950498 w 1145140"/>
              <a:gd name="connsiteY32" fmla="*/ 362216 h 1146608"/>
              <a:gd name="connsiteX33" fmla="*/ 1093001 w 1145140"/>
              <a:gd name="connsiteY33" fmla="*/ 219713 h 1146608"/>
              <a:gd name="connsiteX34" fmla="*/ 1098039 w 1145140"/>
              <a:gd name="connsiteY34" fmla="*/ 192364 h 1146608"/>
              <a:gd name="connsiteX35" fmla="*/ 1075368 w 1145140"/>
              <a:gd name="connsiteY35" fmla="*/ 176890 h 1146608"/>
              <a:gd name="connsiteX36" fmla="*/ 444862 w 1145140"/>
              <a:gd name="connsiteY36" fmla="*/ 121443 h 1146608"/>
              <a:gd name="connsiteX37" fmla="*/ 579942 w 1145140"/>
              <a:gd name="connsiteY37" fmla="*/ 121443 h 1146608"/>
              <a:gd name="connsiteX38" fmla="*/ 622447 w 1145140"/>
              <a:gd name="connsiteY38" fmla="*/ 163918 h 1146608"/>
              <a:gd name="connsiteX39" fmla="*/ 622447 w 1145140"/>
              <a:gd name="connsiteY39" fmla="*/ 220792 h 1146608"/>
              <a:gd name="connsiteX40" fmla="*/ 655947 w 1145140"/>
              <a:gd name="connsiteY40" fmla="*/ 230870 h 1146608"/>
              <a:gd name="connsiteX41" fmla="*/ 669275 w 1145140"/>
              <a:gd name="connsiteY41" fmla="*/ 259667 h 1146608"/>
              <a:gd name="connsiteX42" fmla="*/ 640818 w 1145140"/>
              <a:gd name="connsiteY42" fmla="*/ 273346 h 1146608"/>
              <a:gd name="connsiteX43" fmla="*/ 609120 w 1145140"/>
              <a:gd name="connsiteY43" fmla="*/ 263627 h 1146608"/>
              <a:gd name="connsiteX44" fmla="*/ 577421 w 1145140"/>
              <a:gd name="connsiteY44" fmla="*/ 222591 h 1146608"/>
              <a:gd name="connsiteX45" fmla="*/ 577421 w 1145140"/>
              <a:gd name="connsiteY45" fmla="*/ 166438 h 1146608"/>
              <a:gd name="connsiteX46" fmla="*/ 447384 w 1145140"/>
              <a:gd name="connsiteY46" fmla="*/ 166438 h 1146608"/>
              <a:gd name="connsiteX47" fmla="*/ 447384 w 1145140"/>
              <a:gd name="connsiteY47" fmla="*/ 222591 h 1146608"/>
              <a:gd name="connsiteX48" fmla="*/ 415685 w 1145140"/>
              <a:gd name="connsiteY48" fmla="*/ 263627 h 1146608"/>
              <a:gd name="connsiteX49" fmla="*/ 319148 w 1145140"/>
              <a:gd name="connsiteY49" fmla="*/ 303942 h 1146608"/>
              <a:gd name="connsiteX50" fmla="*/ 267998 w 1145140"/>
              <a:gd name="connsiteY50" fmla="*/ 297103 h 1146608"/>
              <a:gd name="connsiteX51" fmla="*/ 228014 w 1145140"/>
              <a:gd name="connsiteY51" fmla="*/ 257148 h 1146608"/>
              <a:gd name="connsiteX52" fmla="*/ 135440 w 1145140"/>
              <a:gd name="connsiteY52" fmla="*/ 349297 h 1146608"/>
              <a:gd name="connsiteX53" fmla="*/ 175783 w 1145140"/>
              <a:gd name="connsiteY53" fmla="*/ 389613 h 1146608"/>
              <a:gd name="connsiteX54" fmla="*/ 182627 w 1145140"/>
              <a:gd name="connsiteY54" fmla="*/ 440727 h 1146608"/>
              <a:gd name="connsiteX55" fmla="*/ 142644 w 1145140"/>
              <a:gd name="connsiteY55" fmla="*/ 537196 h 1146608"/>
              <a:gd name="connsiteX56" fmla="*/ 101580 w 1145140"/>
              <a:gd name="connsiteY56" fmla="*/ 568513 h 1146608"/>
              <a:gd name="connsiteX57" fmla="*/ 44666 w 1145140"/>
              <a:gd name="connsiteY57" fmla="*/ 568513 h 1146608"/>
              <a:gd name="connsiteX58" fmla="*/ 44666 w 1145140"/>
              <a:gd name="connsiteY58" fmla="*/ 699178 h 1146608"/>
              <a:gd name="connsiteX59" fmla="*/ 101580 w 1145140"/>
              <a:gd name="connsiteY59" fmla="*/ 699178 h 1146608"/>
              <a:gd name="connsiteX60" fmla="*/ 142644 w 1145140"/>
              <a:gd name="connsiteY60" fmla="*/ 730495 h 1146608"/>
              <a:gd name="connsiteX61" fmla="*/ 182627 w 1145140"/>
              <a:gd name="connsiteY61" fmla="*/ 826964 h 1146608"/>
              <a:gd name="connsiteX62" fmla="*/ 175783 w 1145140"/>
              <a:gd name="connsiteY62" fmla="*/ 878078 h 1146608"/>
              <a:gd name="connsiteX63" fmla="*/ 135440 w 1145140"/>
              <a:gd name="connsiteY63" fmla="*/ 918394 h 1146608"/>
              <a:gd name="connsiteX64" fmla="*/ 228014 w 1145140"/>
              <a:gd name="connsiteY64" fmla="*/ 1010903 h 1146608"/>
              <a:gd name="connsiteX65" fmla="*/ 268358 w 1145140"/>
              <a:gd name="connsiteY65" fmla="*/ 970228 h 1146608"/>
              <a:gd name="connsiteX66" fmla="*/ 319508 w 1145140"/>
              <a:gd name="connsiteY66" fmla="*/ 963749 h 1146608"/>
              <a:gd name="connsiteX67" fmla="*/ 415685 w 1145140"/>
              <a:gd name="connsiteY67" fmla="*/ 1003704 h 1146608"/>
              <a:gd name="connsiteX68" fmla="*/ 447384 w 1145140"/>
              <a:gd name="connsiteY68" fmla="*/ 1044380 h 1146608"/>
              <a:gd name="connsiteX69" fmla="*/ 447384 w 1145140"/>
              <a:gd name="connsiteY69" fmla="*/ 1101613 h 1146608"/>
              <a:gd name="connsiteX70" fmla="*/ 577781 w 1145140"/>
              <a:gd name="connsiteY70" fmla="*/ 1101613 h 1146608"/>
              <a:gd name="connsiteX71" fmla="*/ 577781 w 1145140"/>
              <a:gd name="connsiteY71" fmla="*/ 1044740 h 1146608"/>
              <a:gd name="connsiteX72" fmla="*/ 609120 w 1145140"/>
              <a:gd name="connsiteY72" fmla="*/ 1003704 h 1146608"/>
              <a:gd name="connsiteX73" fmla="*/ 705657 w 1145140"/>
              <a:gd name="connsiteY73" fmla="*/ 964109 h 1146608"/>
              <a:gd name="connsiteX74" fmla="*/ 756807 w 1145140"/>
              <a:gd name="connsiteY74" fmla="*/ 970588 h 1146608"/>
              <a:gd name="connsiteX75" fmla="*/ 797150 w 1145140"/>
              <a:gd name="connsiteY75" fmla="*/ 1010903 h 1146608"/>
              <a:gd name="connsiteX76" fmla="*/ 889365 w 1145140"/>
              <a:gd name="connsiteY76" fmla="*/ 918394 h 1146608"/>
              <a:gd name="connsiteX77" fmla="*/ 849381 w 1145140"/>
              <a:gd name="connsiteY77" fmla="*/ 878438 h 1146608"/>
              <a:gd name="connsiteX78" fmla="*/ 842897 w 1145140"/>
              <a:gd name="connsiteY78" fmla="*/ 827324 h 1146608"/>
              <a:gd name="connsiteX79" fmla="*/ 882881 w 1145140"/>
              <a:gd name="connsiteY79" fmla="*/ 730495 h 1146608"/>
              <a:gd name="connsiteX80" fmla="*/ 923945 w 1145140"/>
              <a:gd name="connsiteY80" fmla="*/ 699178 h 1146608"/>
              <a:gd name="connsiteX81" fmla="*/ 980138 w 1145140"/>
              <a:gd name="connsiteY81" fmla="*/ 699178 h 1146608"/>
              <a:gd name="connsiteX82" fmla="*/ 980138 w 1145140"/>
              <a:gd name="connsiteY82" fmla="*/ 568513 h 1146608"/>
              <a:gd name="connsiteX83" fmla="*/ 923945 w 1145140"/>
              <a:gd name="connsiteY83" fmla="*/ 568513 h 1146608"/>
              <a:gd name="connsiteX84" fmla="*/ 882881 w 1145140"/>
              <a:gd name="connsiteY84" fmla="*/ 537196 h 1146608"/>
              <a:gd name="connsiteX85" fmla="*/ 873155 w 1145140"/>
              <a:gd name="connsiteY85" fmla="*/ 504800 h 1146608"/>
              <a:gd name="connsiteX86" fmla="*/ 886483 w 1145140"/>
              <a:gd name="connsiteY86" fmla="*/ 476363 h 1146608"/>
              <a:gd name="connsiteX87" fmla="*/ 915300 w 1145140"/>
              <a:gd name="connsiteY87" fmla="*/ 489681 h 1146608"/>
              <a:gd name="connsiteX88" fmla="*/ 925746 w 1145140"/>
              <a:gd name="connsiteY88" fmla="*/ 523878 h 1146608"/>
              <a:gd name="connsiteX89" fmla="*/ 982660 w 1145140"/>
              <a:gd name="connsiteY89" fmla="*/ 523878 h 1146608"/>
              <a:gd name="connsiteX90" fmla="*/ 1025165 w 1145140"/>
              <a:gd name="connsiteY90" fmla="*/ 565993 h 1146608"/>
              <a:gd name="connsiteX91" fmla="*/ 1025165 w 1145140"/>
              <a:gd name="connsiteY91" fmla="*/ 701698 h 1146608"/>
              <a:gd name="connsiteX92" fmla="*/ 982660 w 1145140"/>
              <a:gd name="connsiteY92" fmla="*/ 743813 h 1146608"/>
              <a:gd name="connsiteX93" fmla="*/ 925746 w 1145140"/>
              <a:gd name="connsiteY93" fmla="*/ 743813 h 1146608"/>
              <a:gd name="connsiteX94" fmla="*/ 882521 w 1145140"/>
              <a:gd name="connsiteY94" fmla="*/ 848202 h 1146608"/>
              <a:gd name="connsiteX95" fmla="*/ 922865 w 1145140"/>
              <a:gd name="connsiteY95" fmla="*/ 888517 h 1146608"/>
              <a:gd name="connsiteX96" fmla="*/ 922865 w 1145140"/>
              <a:gd name="connsiteY96" fmla="*/ 948271 h 1146608"/>
              <a:gd name="connsiteX97" fmla="*/ 827048 w 1145140"/>
              <a:gd name="connsiteY97" fmla="*/ 1044020 h 1146608"/>
              <a:gd name="connsiteX98" fmla="*/ 766893 w 1145140"/>
              <a:gd name="connsiteY98" fmla="*/ 1044020 h 1146608"/>
              <a:gd name="connsiteX99" fmla="*/ 726549 w 1145140"/>
              <a:gd name="connsiteY99" fmla="*/ 1003704 h 1146608"/>
              <a:gd name="connsiteX100" fmla="*/ 622447 w 1145140"/>
              <a:gd name="connsiteY100" fmla="*/ 1046539 h 1146608"/>
              <a:gd name="connsiteX101" fmla="*/ 622447 w 1145140"/>
              <a:gd name="connsiteY101" fmla="*/ 1104133 h 1146608"/>
              <a:gd name="connsiteX102" fmla="*/ 579942 w 1145140"/>
              <a:gd name="connsiteY102" fmla="*/ 1146608 h 1146608"/>
              <a:gd name="connsiteX103" fmla="*/ 444862 w 1145140"/>
              <a:gd name="connsiteY103" fmla="*/ 1146608 h 1146608"/>
              <a:gd name="connsiteX104" fmla="*/ 402357 w 1145140"/>
              <a:gd name="connsiteY104" fmla="*/ 1104133 h 1146608"/>
              <a:gd name="connsiteX105" fmla="*/ 402357 w 1145140"/>
              <a:gd name="connsiteY105" fmla="*/ 1046539 h 1146608"/>
              <a:gd name="connsiteX106" fmla="*/ 298616 w 1145140"/>
              <a:gd name="connsiteY106" fmla="*/ 1003344 h 1146608"/>
              <a:gd name="connsiteX107" fmla="*/ 257552 w 1145140"/>
              <a:gd name="connsiteY107" fmla="*/ 1044020 h 1146608"/>
              <a:gd name="connsiteX108" fmla="*/ 197756 w 1145140"/>
              <a:gd name="connsiteY108" fmla="*/ 1044020 h 1146608"/>
              <a:gd name="connsiteX109" fmla="*/ 101940 w 1145140"/>
              <a:gd name="connsiteY109" fmla="*/ 948271 h 1146608"/>
              <a:gd name="connsiteX110" fmla="*/ 101940 w 1145140"/>
              <a:gd name="connsiteY110" fmla="*/ 888517 h 1146608"/>
              <a:gd name="connsiteX111" fmla="*/ 143004 w 1145140"/>
              <a:gd name="connsiteY111" fmla="*/ 847842 h 1146608"/>
              <a:gd name="connsiteX112" fmla="*/ 99779 w 1145140"/>
              <a:gd name="connsiteY112" fmla="*/ 743813 h 1146608"/>
              <a:gd name="connsiteX113" fmla="*/ 42145 w 1145140"/>
              <a:gd name="connsiteY113" fmla="*/ 743813 h 1146608"/>
              <a:gd name="connsiteX114" fmla="*/ 0 w 1145140"/>
              <a:gd name="connsiteY114" fmla="*/ 701698 h 1146608"/>
              <a:gd name="connsiteX115" fmla="*/ 0 w 1145140"/>
              <a:gd name="connsiteY115" fmla="*/ 565993 h 1146608"/>
              <a:gd name="connsiteX116" fmla="*/ 42145 w 1145140"/>
              <a:gd name="connsiteY116" fmla="*/ 523878 h 1146608"/>
              <a:gd name="connsiteX117" fmla="*/ 99779 w 1145140"/>
              <a:gd name="connsiteY117" fmla="*/ 523878 h 1146608"/>
              <a:gd name="connsiteX118" fmla="*/ 142644 w 1145140"/>
              <a:gd name="connsiteY118" fmla="*/ 419849 h 1146608"/>
              <a:gd name="connsiteX119" fmla="*/ 101940 w 1145140"/>
              <a:gd name="connsiteY119" fmla="*/ 379174 h 1146608"/>
              <a:gd name="connsiteX120" fmla="*/ 101940 w 1145140"/>
              <a:gd name="connsiteY120" fmla="*/ 319421 h 1146608"/>
              <a:gd name="connsiteX121" fmla="*/ 197756 w 1145140"/>
              <a:gd name="connsiteY121" fmla="*/ 223671 h 1146608"/>
              <a:gd name="connsiteX122" fmla="*/ 257552 w 1145140"/>
              <a:gd name="connsiteY122" fmla="*/ 223671 h 1146608"/>
              <a:gd name="connsiteX123" fmla="*/ 298256 w 1145140"/>
              <a:gd name="connsiteY123" fmla="*/ 264347 h 1146608"/>
              <a:gd name="connsiteX124" fmla="*/ 402357 w 1145140"/>
              <a:gd name="connsiteY124" fmla="*/ 220792 h 1146608"/>
              <a:gd name="connsiteX125" fmla="*/ 402357 w 1145140"/>
              <a:gd name="connsiteY125" fmla="*/ 163918 h 1146608"/>
              <a:gd name="connsiteX126" fmla="*/ 444862 w 1145140"/>
              <a:gd name="connsiteY126" fmla="*/ 121443 h 1146608"/>
              <a:gd name="connsiteX127" fmla="*/ 941862 w 1145140"/>
              <a:gd name="connsiteY127" fmla="*/ 44823 h 1146608"/>
              <a:gd name="connsiteX128" fmla="*/ 925668 w 1145140"/>
              <a:gd name="connsiteY128" fmla="*/ 52380 h 1146608"/>
              <a:gd name="connsiteX129" fmla="*/ 782805 w 1145140"/>
              <a:gd name="connsiteY129" fmla="*/ 194883 h 1146608"/>
              <a:gd name="connsiteX130" fmla="*/ 782805 w 1145140"/>
              <a:gd name="connsiteY130" fmla="*/ 330548 h 1146608"/>
              <a:gd name="connsiteX131" fmla="*/ 845780 w 1145140"/>
              <a:gd name="connsiteY131" fmla="*/ 267574 h 1146608"/>
              <a:gd name="connsiteX132" fmla="*/ 968131 w 1145140"/>
              <a:gd name="connsiteY132" fmla="*/ 145222 h 1146608"/>
              <a:gd name="connsiteX133" fmla="*/ 968131 w 1145140"/>
              <a:gd name="connsiteY133" fmla="*/ 70013 h 1146608"/>
              <a:gd name="connsiteX134" fmla="*/ 952657 w 1145140"/>
              <a:gd name="connsiteY134" fmla="*/ 46982 h 1146608"/>
              <a:gd name="connsiteX135" fmla="*/ 941862 w 1145140"/>
              <a:gd name="connsiteY135" fmla="*/ 44823 h 1146608"/>
              <a:gd name="connsiteX136" fmla="*/ 929672 w 1145140"/>
              <a:gd name="connsiteY136" fmla="*/ 1280 h 1146608"/>
              <a:gd name="connsiteX137" fmla="*/ 969930 w 1145140"/>
              <a:gd name="connsiteY137" fmla="*/ 5598 h 1146608"/>
              <a:gd name="connsiteX138" fmla="*/ 1012753 w 1145140"/>
              <a:gd name="connsiteY138" fmla="*/ 69653 h 1146608"/>
              <a:gd name="connsiteX139" fmla="*/ 1013113 w 1145140"/>
              <a:gd name="connsiteY139" fmla="*/ 132268 h 1146608"/>
              <a:gd name="connsiteX140" fmla="*/ 1075368 w 1145140"/>
              <a:gd name="connsiteY140" fmla="*/ 132268 h 1146608"/>
              <a:gd name="connsiteX141" fmla="*/ 1139783 w 1145140"/>
              <a:gd name="connsiteY141" fmla="*/ 175450 h 1146608"/>
              <a:gd name="connsiteX142" fmla="*/ 1124669 w 1145140"/>
              <a:gd name="connsiteY142" fmla="*/ 251380 h 1146608"/>
              <a:gd name="connsiteX143" fmla="*/ 975328 w 1145140"/>
              <a:gd name="connsiteY143" fmla="*/ 400720 h 1146608"/>
              <a:gd name="connsiteX144" fmla="*/ 959854 w 1145140"/>
              <a:gd name="connsiteY144" fmla="*/ 407198 h 1146608"/>
              <a:gd name="connsiteX145" fmla="*/ 769490 w 1145140"/>
              <a:gd name="connsiteY145" fmla="*/ 407198 h 1146608"/>
              <a:gd name="connsiteX146" fmla="*/ 745380 w 1145140"/>
              <a:gd name="connsiteY146" fmla="*/ 431308 h 1146608"/>
              <a:gd name="connsiteX147" fmla="*/ 819870 w 1145140"/>
              <a:gd name="connsiteY147" fmla="*/ 610516 h 1146608"/>
              <a:gd name="connsiteX148" fmla="*/ 845780 w 1145140"/>
              <a:gd name="connsiteY148" fmla="*/ 610516 h 1146608"/>
              <a:gd name="connsiteX149" fmla="*/ 868451 w 1145140"/>
              <a:gd name="connsiteY149" fmla="*/ 633188 h 1146608"/>
              <a:gd name="connsiteX150" fmla="*/ 845780 w 1145140"/>
              <a:gd name="connsiteY150" fmla="*/ 655499 h 1146608"/>
              <a:gd name="connsiteX151" fmla="*/ 819870 w 1145140"/>
              <a:gd name="connsiteY151" fmla="*/ 655499 h 1146608"/>
              <a:gd name="connsiteX152" fmla="*/ 730266 w 1145140"/>
              <a:gd name="connsiteY152" fmla="*/ 851261 h 1146608"/>
              <a:gd name="connsiteX153" fmla="*/ 534144 w 1145140"/>
              <a:gd name="connsiteY153" fmla="*/ 941225 h 1146608"/>
              <a:gd name="connsiteX154" fmla="*/ 534144 w 1145140"/>
              <a:gd name="connsiteY154" fmla="*/ 967134 h 1146608"/>
              <a:gd name="connsiteX155" fmla="*/ 511833 w 1145140"/>
              <a:gd name="connsiteY155" fmla="*/ 989445 h 1146608"/>
              <a:gd name="connsiteX156" fmla="*/ 489882 w 1145140"/>
              <a:gd name="connsiteY156" fmla="*/ 967134 h 1146608"/>
              <a:gd name="connsiteX157" fmla="*/ 489882 w 1145140"/>
              <a:gd name="connsiteY157" fmla="*/ 941225 h 1146608"/>
              <a:gd name="connsiteX158" fmla="*/ 293760 w 1145140"/>
              <a:gd name="connsiteY158" fmla="*/ 851261 h 1146608"/>
              <a:gd name="connsiteX159" fmla="*/ 204515 w 1145140"/>
              <a:gd name="connsiteY159" fmla="*/ 655499 h 1146608"/>
              <a:gd name="connsiteX160" fmla="*/ 178246 w 1145140"/>
              <a:gd name="connsiteY160" fmla="*/ 655499 h 1146608"/>
              <a:gd name="connsiteX161" fmla="*/ 155575 w 1145140"/>
              <a:gd name="connsiteY161" fmla="*/ 633188 h 1146608"/>
              <a:gd name="connsiteX162" fmla="*/ 178246 w 1145140"/>
              <a:gd name="connsiteY162" fmla="*/ 610516 h 1146608"/>
              <a:gd name="connsiteX163" fmla="*/ 204515 w 1145140"/>
              <a:gd name="connsiteY163" fmla="*/ 610516 h 1146608"/>
              <a:gd name="connsiteX164" fmla="*/ 233304 w 1145140"/>
              <a:gd name="connsiteY164" fmla="*/ 500760 h 1146608"/>
              <a:gd name="connsiteX165" fmla="*/ 263172 w 1145140"/>
              <a:gd name="connsiteY165" fmla="*/ 489965 h 1146608"/>
              <a:gd name="connsiteX166" fmla="*/ 273608 w 1145140"/>
              <a:gd name="connsiteY166" fmla="*/ 519833 h 1146608"/>
              <a:gd name="connsiteX167" fmla="*/ 249137 w 1145140"/>
              <a:gd name="connsiteY167" fmla="*/ 610516 h 1146608"/>
              <a:gd name="connsiteX168" fmla="*/ 269289 w 1145140"/>
              <a:gd name="connsiteY168" fmla="*/ 610516 h 1146608"/>
              <a:gd name="connsiteX169" fmla="*/ 291601 w 1145140"/>
              <a:gd name="connsiteY169" fmla="*/ 633188 h 1146608"/>
              <a:gd name="connsiteX170" fmla="*/ 269289 w 1145140"/>
              <a:gd name="connsiteY170" fmla="*/ 655499 h 1146608"/>
              <a:gd name="connsiteX171" fmla="*/ 249497 w 1145140"/>
              <a:gd name="connsiteY171" fmla="*/ 655499 h 1146608"/>
              <a:gd name="connsiteX172" fmla="*/ 325787 w 1145140"/>
              <a:gd name="connsiteY172" fmla="*/ 819593 h 1146608"/>
              <a:gd name="connsiteX173" fmla="*/ 489882 w 1145140"/>
              <a:gd name="connsiteY173" fmla="*/ 895883 h 1146608"/>
              <a:gd name="connsiteX174" fmla="*/ 489882 w 1145140"/>
              <a:gd name="connsiteY174" fmla="*/ 876091 h 1146608"/>
              <a:gd name="connsiteX175" fmla="*/ 511833 w 1145140"/>
              <a:gd name="connsiteY175" fmla="*/ 853780 h 1146608"/>
              <a:gd name="connsiteX176" fmla="*/ 534144 w 1145140"/>
              <a:gd name="connsiteY176" fmla="*/ 876091 h 1146608"/>
              <a:gd name="connsiteX177" fmla="*/ 534144 w 1145140"/>
              <a:gd name="connsiteY177" fmla="*/ 895883 h 1146608"/>
              <a:gd name="connsiteX178" fmla="*/ 698599 w 1145140"/>
              <a:gd name="connsiteY178" fmla="*/ 819593 h 1146608"/>
              <a:gd name="connsiteX179" fmla="*/ 774888 w 1145140"/>
              <a:gd name="connsiteY179" fmla="*/ 655499 h 1146608"/>
              <a:gd name="connsiteX180" fmla="*/ 755096 w 1145140"/>
              <a:gd name="connsiteY180" fmla="*/ 655499 h 1146608"/>
              <a:gd name="connsiteX181" fmla="*/ 732785 w 1145140"/>
              <a:gd name="connsiteY181" fmla="*/ 633188 h 1146608"/>
              <a:gd name="connsiteX182" fmla="*/ 755096 w 1145140"/>
              <a:gd name="connsiteY182" fmla="*/ 610516 h 1146608"/>
              <a:gd name="connsiteX183" fmla="*/ 774888 w 1145140"/>
              <a:gd name="connsiteY183" fmla="*/ 610516 h 1146608"/>
              <a:gd name="connsiteX184" fmla="*/ 713713 w 1145140"/>
              <a:gd name="connsiteY184" fmla="*/ 462975 h 1146608"/>
              <a:gd name="connsiteX185" fmla="*/ 650018 w 1145140"/>
              <a:gd name="connsiteY185" fmla="*/ 526670 h 1146608"/>
              <a:gd name="connsiteX186" fmla="*/ 686364 w 1145140"/>
              <a:gd name="connsiteY186" fmla="*/ 633188 h 1146608"/>
              <a:gd name="connsiteX187" fmla="*/ 511833 w 1145140"/>
              <a:gd name="connsiteY187" fmla="*/ 807358 h 1146608"/>
              <a:gd name="connsiteX188" fmla="*/ 337662 w 1145140"/>
              <a:gd name="connsiteY188" fmla="*/ 633188 h 1146608"/>
              <a:gd name="connsiteX189" fmla="*/ 511833 w 1145140"/>
              <a:gd name="connsiteY189" fmla="*/ 458657 h 1146608"/>
              <a:gd name="connsiteX190" fmla="*/ 618351 w 1145140"/>
              <a:gd name="connsiteY190" fmla="*/ 495003 h 1146608"/>
              <a:gd name="connsiteX191" fmla="*/ 682045 w 1145140"/>
              <a:gd name="connsiteY191" fmla="*/ 431308 h 1146608"/>
              <a:gd name="connsiteX192" fmla="*/ 534144 w 1145140"/>
              <a:gd name="connsiteY192" fmla="*/ 370133 h 1146608"/>
              <a:gd name="connsiteX193" fmla="*/ 534144 w 1145140"/>
              <a:gd name="connsiteY193" fmla="*/ 389925 h 1146608"/>
              <a:gd name="connsiteX194" fmla="*/ 511833 w 1145140"/>
              <a:gd name="connsiteY194" fmla="*/ 412236 h 1146608"/>
              <a:gd name="connsiteX195" fmla="*/ 489882 w 1145140"/>
              <a:gd name="connsiteY195" fmla="*/ 389925 h 1146608"/>
              <a:gd name="connsiteX196" fmla="*/ 489882 w 1145140"/>
              <a:gd name="connsiteY196" fmla="*/ 370133 h 1146608"/>
              <a:gd name="connsiteX197" fmla="*/ 395239 w 1145140"/>
              <a:gd name="connsiteY197" fmla="*/ 396042 h 1146608"/>
              <a:gd name="connsiteX198" fmla="*/ 365371 w 1145140"/>
              <a:gd name="connsiteY198" fmla="*/ 385966 h 1146608"/>
              <a:gd name="connsiteX199" fmla="*/ 375447 w 1145140"/>
              <a:gd name="connsiteY199" fmla="*/ 356098 h 1146608"/>
              <a:gd name="connsiteX200" fmla="*/ 489882 w 1145140"/>
              <a:gd name="connsiteY200" fmla="*/ 325151 h 1146608"/>
              <a:gd name="connsiteX201" fmla="*/ 489882 w 1145140"/>
              <a:gd name="connsiteY201" fmla="*/ 298881 h 1146608"/>
              <a:gd name="connsiteX202" fmla="*/ 511833 w 1145140"/>
              <a:gd name="connsiteY202" fmla="*/ 276570 h 1146608"/>
              <a:gd name="connsiteX203" fmla="*/ 534144 w 1145140"/>
              <a:gd name="connsiteY203" fmla="*/ 298881 h 1146608"/>
              <a:gd name="connsiteX204" fmla="*/ 534144 w 1145140"/>
              <a:gd name="connsiteY204" fmla="*/ 325151 h 1146608"/>
              <a:gd name="connsiteX205" fmla="*/ 713713 w 1145140"/>
              <a:gd name="connsiteY205" fmla="*/ 399641 h 1146608"/>
              <a:gd name="connsiteX206" fmla="*/ 738183 w 1145140"/>
              <a:gd name="connsiteY206" fmla="*/ 375530 h 1146608"/>
              <a:gd name="connsiteX207" fmla="*/ 738183 w 1145140"/>
              <a:gd name="connsiteY207" fmla="*/ 185526 h 1146608"/>
              <a:gd name="connsiteX208" fmla="*/ 744660 w 1145140"/>
              <a:gd name="connsiteY208" fmla="*/ 169693 h 1146608"/>
              <a:gd name="connsiteX209" fmla="*/ 894001 w 1145140"/>
              <a:gd name="connsiteY209" fmla="*/ 20712 h 1146608"/>
              <a:gd name="connsiteX210" fmla="*/ 929672 w 1145140"/>
              <a:gd name="connsiteY210" fmla="*/ 1280 h 114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Lst>
            <a:rect l="l" t="t" r="r" b="b"/>
            <a:pathLst>
              <a:path w="1145140" h="1146608">
                <a:moveTo>
                  <a:pt x="509588" y="613568"/>
                </a:moveTo>
                <a:cubicBezTo>
                  <a:pt x="515324" y="613568"/>
                  <a:pt x="521059" y="615702"/>
                  <a:pt x="525002" y="619969"/>
                </a:cubicBezTo>
                <a:cubicBezTo>
                  <a:pt x="529304" y="624236"/>
                  <a:pt x="531455" y="629926"/>
                  <a:pt x="531455" y="635615"/>
                </a:cubicBezTo>
                <a:cubicBezTo>
                  <a:pt x="531455" y="641661"/>
                  <a:pt x="529304" y="646995"/>
                  <a:pt x="525002" y="651262"/>
                </a:cubicBezTo>
                <a:cubicBezTo>
                  <a:pt x="521059" y="655173"/>
                  <a:pt x="515324" y="657663"/>
                  <a:pt x="509588" y="657663"/>
                </a:cubicBezTo>
                <a:cubicBezTo>
                  <a:pt x="503494" y="657663"/>
                  <a:pt x="497759" y="655173"/>
                  <a:pt x="493816" y="651262"/>
                </a:cubicBezTo>
                <a:cubicBezTo>
                  <a:pt x="489873" y="646995"/>
                  <a:pt x="487363" y="641661"/>
                  <a:pt x="487363" y="635615"/>
                </a:cubicBezTo>
                <a:cubicBezTo>
                  <a:pt x="487363" y="629926"/>
                  <a:pt x="489873" y="624236"/>
                  <a:pt x="493816" y="619969"/>
                </a:cubicBezTo>
                <a:cubicBezTo>
                  <a:pt x="497759" y="615702"/>
                  <a:pt x="503494" y="613568"/>
                  <a:pt x="509588" y="613568"/>
                </a:cubicBezTo>
                <a:close/>
                <a:moveTo>
                  <a:pt x="511833" y="503279"/>
                </a:moveTo>
                <a:cubicBezTo>
                  <a:pt x="440581" y="503279"/>
                  <a:pt x="382644" y="561576"/>
                  <a:pt x="382644" y="633188"/>
                </a:cubicBezTo>
                <a:cubicBezTo>
                  <a:pt x="382644" y="704439"/>
                  <a:pt x="440581" y="763096"/>
                  <a:pt x="511833" y="763096"/>
                </a:cubicBezTo>
                <a:cubicBezTo>
                  <a:pt x="583445" y="763096"/>
                  <a:pt x="641741" y="704439"/>
                  <a:pt x="641741" y="633188"/>
                </a:cubicBezTo>
                <a:cubicBezTo>
                  <a:pt x="641741" y="605478"/>
                  <a:pt x="632745" y="579929"/>
                  <a:pt x="617991" y="558697"/>
                </a:cubicBezTo>
                <a:lnTo>
                  <a:pt x="578407" y="598281"/>
                </a:lnTo>
                <a:cubicBezTo>
                  <a:pt x="574088" y="602600"/>
                  <a:pt x="568331" y="604759"/>
                  <a:pt x="562573" y="604759"/>
                </a:cubicBezTo>
                <a:cubicBezTo>
                  <a:pt x="556815" y="604759"/>
                  <a:pt x="551417" y="602600"/>
                  <a:pt x="546739" y="598281"/>
                </a:cubicBezTo>
                <a:cubicBezTo>
                  <a:pt x="538103" y="589645"/>
                  <a:pt x="538103" y="575251"/>
                  <a:pt x="546739" y="566614"/>
                </a:cubicBezTo>
                <a:lnTo>
                  <a:pt x="586683" y="527030"/>
                </a:lnTo>
                <a:cubicBezTo>
                  <a:pt x="565452" y="512276"/>
                  <a:pt x="539542" y="503279"/>
                  <a:pt x="511833" y="503279"/>
                </a:cubicBezTo>
                <a:close/>
                <a:moveTo>
                  <a:pt x="310177" y="407770"/>
                </a:moveTo>
                <a:cubicBezTo>
                  <a:pt x="315924" y="407770"/>
                  <a:pt x="321672" y="409934"/>
                  <a:pt x="325982" y="414264"/>
                </a:cubicBezTo>
                <a:cubicBezTo>
                  <a:pt x="334604" y="423284"/>
                  <a:pt x="334604" y="437355"/>
                  <a:pt x="325982" y="446014"/>
                </a:cubicBezTo>
                <a:lnTo>
                  <a:pt x="325982" y="446375"/>
                </a:lnTo>
                <a:cubicBezTo>
                  <a:pt x="321672" y="450704"/>
                  <a:pt x="315565" y="452869"/>
                  <a:pt x="310177" y="452869"/>
                </a:cubicBezTo>
                <a:cubicBezTo>
                  <a:pt x="304429" y="452869"/>
                  <a:pt x="298682" y="450704"/>
                  <a:pt x="294012" y="446375"/>
                </a:cubicBezTo>
                <a:cubicBezTo>
                  <a:pt x="285750" y="437716"/>
                  <a:pt x="285750" y="423284"/>
                  <a:pt x="294012" y="414625"/>
                </a:cubicBezTo>
                <a:lnTo>
                  <a:pt x="294371" y="414264"/>
                </a:lnTo>
                <a:cubicBezTo>
                  <a:pt x="298682" y="409934"/>
                  <a:pt x="304429" y="407770"/>
                  <a:pt x="310177" y="407770"/>
                </a:cubicBezTo>
                <a:close/>
                <a:moveTo>
                  <a:pt x="999799" y="176890"/>
                </a:moveTo>
                <a:lnTo>
                  <a:pt x="877447" y="299241"/>
                </a:lnTo>
                <a:lnTo>
                  <a:pt x="814472" y="362216"/>
                </a:lnTo>
                <a:lnTo>
                  <a:pt x="950498" y="362216"/>
                </a:lnTo>
                <a:lnTo>
                  <a:pt x="1093001" y="219713"/>
                </a:lnTo>
                <a:cubicBezTo>
                  <a:pt x="1103797" y="208917"/>
                  <a:pt x="1099839" y="195962"/>
                  <a:pt x="1098039" y="192364"/>
                </a:cubicBezTo>
                <a:cubicBezTo>
                  <a:pt x="1096960" y="188765"/>
                  <a:pt x="1090842" y="176890"/>
                  <a:pt x="1075368" y="176890"/>
                </a:cubicBezTo>
                <a:close/>
                <a:moveTo>
                  <a:pt x="444862" y="121443"/>
                </a:moveTo>
                <a:lnTo>
                  <a:pt x="579942" y="121443"/>
                </a:lnTo>
                <a:cubicBezTo>
                  <a:pt x="603356" y="121443"/>
                  <a:pt x="622447" y="140521"/>
                  <a:pt x="622447" y="163918"/>
                </a:cubicBezTo>
                <a:lnTo>
                  <a:pt x="622447" y="220792"/>
                </a:lnTo>
                <a:cubicBezTo>
                  <a:pt x="633614" y="223671"/>
                  <a:pt x="644781" y="227271"/>
                  <a:pt x="655947" y="230870"/>
                </a:cubicBezTo>
                <a:cubicBezTo>
                  <a:pt x="667474" y="235190"/>
                  <a:pt x="673598" y="247789"/>
                  <a:pt x="669275" y="259667"/>
                </a:cubicBezTo>
                <a:cubicBezTo>
                  <a:pt x="665313" y="271186"/>
                  <a:pt x="652345" y="277305"/>
                  <a:pt x="640818" y="273346"/>
                </a:cubicBezTo>
                <a:cubicBezTo>
                  <a:pt x="630372" y="269386"/>
                  <a:pt x="619926" y="266147"/>
                  <a:pt x="609120" y="263627"/>
                </a:cubicBezTo>
                <a:cubicBezTo>
                  <a:pt x="590749" y="258587"/>
                  <a:pt x="577421" y="241669"/>
                  <a:pt x="577421" y="222591"/>
                </a:cubicBezTo>
                <a:lnTo>
                  <a:pt x="577421" y="166438"/>
                </a:lnTo>
                <a:lnTo>
                  <a:pt x="447384" y="166438"/>
                </a:lnTo>
                <a:lnTo>
                  <a:pt x="447384" y="222591"/>
                </a:lnTo>
                <a:cubicBezTo>
                  <a:pt x="447384" y="242029"/>
                  <a:pt x="434416" y="258587"/>
                  <a:pt x="415685" y="263627"/>
                </a:cubicBezTo>
                <a:cubicBezTo>
                  <a:pt x="381825" y="272266"/>
                  <a:pt x="349406" y="285944"/>
                  <a:pt x="319148" y="303942"/>
                </a:cubicBezTo>
                <a:cubicBezTo>
                  <a:pt x="302578" y="313301"/>
                  <a:pt x="281686" y="310782"/>
                  <a:pt x="267998" y="297103"/>
                </a:cubicBezTo>
                <a:lnTo>
                  <a:pt x="228014" y="257148"/>
                </a:lnTo>
                <a:lnTo>
                  <a:pt x="135440" y="349297"/>
                </a:lnTo>
                <a:lnTo>
                  <a:pt x="175783" y="389613"/>
                </a:lnTo>
                <a:cubicBezTo>
                  <a:pt x="189472" y="402931"/>
                  <a:pt x="191993" y="424169"/>
                  <a:pt x="182627" y="440727"/>
                </a:cubicBezTo>
                <a:cubicBezTo>
                  <a:pt x="164617" y="470964"/>
                  <a:pt x="151289" y="503360"/>
                  <a:pt x="142644" y="537196"/>
                </a:cubicBezTo>
                <a:cubicBezTo>
                  <a:pt x="137601" y="555914"/>
                  <a:pt x="121031" y="568513"/>
                  <a:pt x="101580" y="568513"/>
                </a:cubicBezTo>
                <a:lnTo>
                  <a:pt x="44666" y="568513"/>
                </a:lnTo>
                <a:lnTo>
                  <a:pt x="44666" y="699178"/>
                </a:lnTo>
                <a:lnTo>
                  <a:pt x="101580" y="699178"/>
                </a:lnTo>
                <a:cubicBezTo>
                  <a:pt x="121031" y="699178"/>
                  <a:pt x="137961" y="712137"/>
                  <a:pt x="142644" y="730495"/>
                </a:cubicBezTo>
                <a:cubicBezTo>
                  <a:pt x="151289" y="764331"/>
                  <a:pt x="164977" y="796727"/>
                  <a:pt x="182627" y="826964"/>
                </a:cubicBezTo>
                <a:cubicBezTo>
                  <a:pt x="191993" y="843522"/>
                  <a:pt x="189832" y="864400"/>
                  <a:pt x="175783" y="878078"/>
                </a:cubicBezTo>
                <a:lnTo>
                  <a:pt x="135440" y="918394"/>
                </a:lnTo>
                <a:lnTo>
                  <a:pt x="228014" y="1010903"/>
                </a:lnTo>
                <a:lnTo>
                  <a:pt x="268358" y="970228"/>
                </a:lnTo>
                <a:cubicBezTo>
                  <a:pt x="282046" y="956910"/>
                  <a:pt x="302938" y="954030"/>
                  <a:pt x="319508" y="963749"/>
                </a:cubicBezTo>
                <a:cubicBezTo>
                  <a:pt x="349406" y="981387"/>
                  <a:pt x="382185" y="994705"/>
                  <a:pt x="415685" y="1003704"/>
                </a:cubicBezTo>
                <a:cubicBezTo>
                  <a:pt x="434416" y="1008744"/>
                  <a:pt x="447384" y="1025302"/>
                  <a:pt x="447384" y="1044380"/>
                </a:cubicBezTo>
                <a:lnTo>
                  <a:pt x="447384" y="1101613"/>
                </a:lnTo>
                <a:lnTo>
                  <a:pt x="577781" y="1101613"/>
                </a:lnTo>
                <a:lnTo>
                  <a:pt x="577781" y="1044740"/>
                </a:lnTo>
                <a:cubicBezTo>
                  <a:pt x="577781" y="1025662"/>
                  <a:pt x="590749" y="1008744"/>
                  <a:pt x="609120" y="1003704"/>
                </a:cubicBezTo>
                <a:cubicBezTo>
                  <a:pt x="642980" y="995065"/>
                  <a:pt x="675399" y="981387"/>
                  <a:pt x="705657" y="964109"/>
                </a:cubicBezTo>
                <a:cubicBezTo>
                  <a:pt x="722226" y="954390"/>
                  <a:pt x="743119" y="956910"/>
                  <a:pt x="756807" y="970588"/>
                </a:cubicBezTo>
                <a:lnTo>
                  <a:pt x="797150" y="1010903"/>
                </a:lnTo>
                <a:lnTo>
                  <a:pt x="889365" y="918394"/>
                </a:lnTo>
                <a:lnTo>
                  <a:pt x="849381" y="878438"/>
                </a:lnTo>
                <a:cubicBezTo>
                  <a:pt x="835693" y="864760"/>
                  <a:pt x="833172" y="843882"/>
                  <a:pt x="842897" y="827324"/>
                </a:cubicBezTo>
                <a:cubicBezTo>
                  <a:pt x="860548" y="797087"/>
                  <a:pt x="873876" y="764691"/>
                  <a:pt x="882881" y="730495"/>
                </a:cubicBezTo>
                <a:cubicBezTo>
                  <a:pt x="887564" y="712137"/>
                  <a:pt x="904494" y="699178"/>
                  <a:pt x="923945" y="699178"/>
                </a:cubicBezTo>
                <a:lnTo>
                  <a:pt x="980138" y="699178"/>
                </a:lnTo>
                <a:lnTo>
                  <a:pt x="980138" y="568513"/>
                </a:lnTo>
                <a:lnTo>
                  <a:pt x="923945" y="568513"/>
                </a:lnTo>
                <a:cubicBezTo>
                  <a:pt x="904494" y="568513"/>
                  <a:pt x="887924" y="555914"/>
                  <a:pt x="882881" y="537196"/>
                </a:cubicBezTo>
                <a:cubicBezTo>
                  <a:pt x="879999" y="526037"/>
                  <a:pt x="876757" y="515239"/>
                  <a:pt x="873155" y="504800"/>
                </a:cubicBezTo>
                <a:cubicBezTo>
                  <a:pt x="868833" y="493281"/>
                  <a:pt x="874956" y="480323"/>
                  <a:pt x="886483" y="476363"/>
                </a:cubicBezTo>
                <a:cubicBezTo>
                  <a:pt x="898370" y="472043"/>
                  <a:pt x="910978" y="478163"/>
                  <a:pt x="915300" y="489681"/>
                </a:cubicBezTo>
                <a:cubicBezTo>
                  <a:pt x="919263" y="500840"/>
                  <a:pt x="922865" y="512359"/>
                  <a:pt x="925746" y="523878"/>
                </a:cubicBezTo>
                <a:lnTo>
                  <a:pt x="982660" y="523878"/>
                </a:lnTo>
                <a:cubicBezTo>
                  <a:pt x="1006074" y="523878"/>
                  <a:pt x="1025165" y="542955"/>
                  <a:pt x="1025165" y="565993"/>
                </a:cubicBezTo>
                <a:lnTo>
                  <a:pt x="1025165" y="701698"/>
                </a:lnTo>
                <a:cubicBezTo>
                  <a:pt x="1025165" y="724736"/>
                  <a:pt x="1006074" y="743813"/>
                  <a:pt x="982660" y="743813"/>
                </a:cubicBezTo>
                <a:lnTo>
                  <a:pt x="925746" y="743813"/>
                </a:lnTo>
                <a:cubicBezTo>
                  <a:pt x="916021" y="780529"/>
                  <a:pt x="901252" y="815445"/>
                  <a:pt x="882521" y="848202"/>
                </a:cubicBezTo>
                <a:lnTo>
                  <a:pt x="922865" y="888517"/>
                </a:lnTo>
                <a:cubicBezTo>
                  <a:pt x="939074" y="905075"/>
                  <a:pt x="939074" y="931712"/>
                  <a:pt x="922865" y="948271"/>
                </a:cubicBezTo>
                <a:lnTo>
                  <a:pt x="827048" y="1044020"/>
                </a:lnTo>
                <a:cubicBezTo>
                  <a:pt x="810478" y="1060578"/>
                  <a:pt x="783462" y="1060578"/>
                  <a:pt x="766893" y="1044020"/>
                </a:cubicBezTo>
                <a:lnTo>
                  <a:pt x="726549" y="1003704"/>
                </a:lnTo>
                <a:cubicBezTo>
                  <a:pt x="693770" y="1022422"/>
                  <a:pt x="658829" y="1036821"/>
                  <a:pt x="622447" y="1046539"/>
                </a:cubicBezTo>
                <a:lnTo>
                  <a:pt x="622447" y="1104133"/>
                </a:lnTo>
                <a:cubicBezTo>
                  <a:pt x="622447" y="1127530"/>
                  <a:pt x="603356" y="1146608"/>
                  <a:pt x="579942" y="1146608"/>
                </a:cubicBezTo>
                <a:lnTo>
                  <a:pt x="444862" y="1146608"/>
                </a:lnTo>
                <a:cubicBezTo>
                  <a:pt x="421448" y="1146608"/>
                  <a:pt x="402357" y="1127530"/>
                  <a:pt x="402357" y="1104133"/>
                </a:cubicBezTo>
                <a:lnTo>
                  <a:pt x="402357" y="1046539"/>
                </a:lnTo>
                <a:cubicBezTo>
                  <a:pt x="365976" y="1036821"/>
                  <a:pt x="331035" y="1022422"/>
                  <a:pt x="298616" y="1003344"/>
                </a:cubicBezTo>
                <a:lnTo>
                  <a:pt x="257552" y="1044020"/>
                </a:lnTo>
                <a:cubicBezTo>
                  <a:pt x="241342" y="1060578"/>
                  <a:pt x="214326" y="1060578"/>
                  <a:pt x="197756" y="1044020"/>
                </a:cubicBezTo>
                <a:lnTo>
                  <a:pt x="101940" y="948271"/>
                </a:lnTo>
                <a:cubicBezTo>
                  <a:pt x="85730" y="931712"/>
                  <a:pt x="85730" y="905075"/>
                  <a:pt x="101940" y="888517"/>
                </a:cubicBezTo>
                <a:lnTo>
                  <a:pt x="143004" y="847842"/>
                </a:lnTo>
                <a:cubicBezTo>
                  <a:pt x="123913" y="815085"/>
                  <a:pt x="109504" y="780169"/>
                  <a:pt x="99779" y="743813"/>
                </a:cubicBezTo>
                <a:lnTo>
                  <a:pt x="42145" y="743813"/>
                </a:lnTo>
                <a:cubicBezTo>
                  <a:pt x="19091" y="743813"/>
                  <a:pt x="0" y="724736"/>
                  <a:pt x="0" y="701698"/>
                </a:cubicBezTo>
                <a:lnTo>
                  <a:pt x="0" y="565993"/>
                </a:lnTo>
                <a:cubicBezTo>
                  <a:pt x="0" y="542955"/>
                  <a:pt x="19091" y="523878"/>
                  <a:pt x="42145" y="523878"/>
                </a:cubicBezTo>
                <a:lnTo>
                  <a:pt x="99779" y="523878"/>
                </a:lnTo>
                <a:cubicBezTo>
                  <a:pt x="109144" y="487522"/>
                  <a:pt x="123913" y="452606"/>
                  <a:pt x="142644" y="419849"/>
                </a:cubicBezTo>
                <a:lnTo>
                  <a:pt x="101940" y="379174"/>
                </a:lnTo>
                <a:cubicBezTo>
                  <a:pt x="85730" y="362616"/>
                  <a:pt x="85730" y="335979"/>
                  <a:pt x="101940" y="319421"/>
                </a:cubicBezTo>
                <a:lnTo>
                  <a:pt x="197756" y="223671"/>
                </a:lnTo>
                <a:cubicBezTo>
                  <a:pt x="214326" y="207113"/>
                  <a:pt x="241342" y="207113"/>
                  <a:pt x="257552" y="223671"/>
                </a:cubicBezTo>
                <a:lnTo>
                  <a:pt x="298256" y="264347"/>
                </a:lnTo>
                <a:cubicBezTo>
                  <a:pt x="331035" y="245269"/>
                  <a:pt x="365976" y="230511"/>
                  <a:pt x="402357" y="220792"/>
                </a:cubicBezTo>
                <a:lnTo>
                  <a:pt x="402357" y="163918"/>
                </a:lnTo>
                <a:cubicBezTo>
                  <a:pt x="402357" y="140521"/>
                  <a:pt x="421448" y="121443"/>
                  <a:pt x="444862" y="121443"/>
                </a:cubicBezTo>
                <a:close/>
                <a:moveTo>
                  <a:pt x="941862" y="44823"/>
                </a:moveTo>
                <a:cubicBezTo>
                  <a:pt x="936914" y="45003"/>
                  <a:pt x="931066" y="46802"/>
                  <a:pt x="925668" y="52380"/>
                </a:cubicBezTo>
                <a:lnTo>
                  <a:pt x="782805" y="194883"/>
                </a:lnTo>
                <a:lnTo>
                  <a:pt x="782805" y="330548"/>
                </a:lnTo>
                <a:lnTo>
                  <a:pt x="845780" y="267574"/>
                </a:lnTo>
                <a:lnTo>
                  <a:pt x="968131" y="145222"/>
                </a:lnTo>
                <a:lnTo>
                  <a:pt x="968131" y="70013"/>
                </a:lnTo>
                <a:cubicBezTo>
                  <a:pt x="968131" y="54539"/>
                  <a:pt x="956256" y="48421"/>
                  <a:pt x="952657" y="46982"/>
                </a:cubicBezTo>
                <a:cubicBezTo>
                  <a:pt x="950858" y="46082"/>
                  <a:pt x="946810" y="44643"/>
                  <a:pt x="941862" y="44823"/>
                </a:cubicBezTo>
                <a:close/>
                <a:moveTo>
                  <a:pt x="929672" y="1280"/>
                </a:moveTo>
                <a:cubicBezTo>
                  <a:pt x="942761" y="-1329"/>
                  <a:pt x="956616" y="21"/>
                  <a:pt x="969930" y="5598"/>
                </a:cubicBezTo>
                <a:cubicBezTo>
                  <a:pt x="996200" y="16394"/>
                  <a:pt x="1012753" y="41224"/>
                  <a:pt x="1012753" y="69653"/>
                </a:cubicBezTo>
                <a:lnTo>
                  <a:pt x="1013113" y="132268"/>
                </a:lnTo>
                <a:lnTo>
                  <a:pt x="1075368" y="132268"/>
                </a:lnTo>
                <a:cubicBezTo>
                  <a:pt x="1104157" y="132268"/>
                  <a:pt x="1128627" y="148821"/>
                  <a:pt x="1139783" y="175450"/>
                </a:cubicBezTo>
                <a:cubicBezTo>
                  <a:pt x="1150578" y="201720"/>
                  <a:pt x="1144821" y="230868"/>
                  <a:pt x="1124669" y="251380"/>
                </a:cubicBezTo>
                <a:lnTo>
                  <a:pt x="975328" y="400720"/>
                </a:lnTo>
                <a:cubicBezTo>
                  <a:pt x="971370" y="405039"/>
                  <a:pt x="965612" y="407198"/>
                  <a:pt x="959854" y="407198"/>
                </a:cubicBezTo>
                <a:lnTo>
                  <a:pt x="769490" y="407198"/>
                </a:lnTo>
                <a:lnTo>
                  <a:pt x="745380" y="431308"/>
                </a:lnTo>
                <a:cubicBezTo>
                  <a:pt x="789282" y="481688"/>
                  <a:pt x="814832" y="544303"/>
                  <a:pt x="819870" y="610516"/>
                </a:cubicBezTo>
                <a:lnTo>
                  <a:pt x="845780" y="610516"/>
                </a:lnTo>
                <a:cubicBezTo>
                  <a:pt x="858375" y="610516"/>
                  <a:pt x="868451" y="620593"/>
                  <a:pt x="868451" y="633188"/>
                </a:cubicBezTo>
                <a:cubicBezTo>
                  <a:pt x="868451" y="645423"/>
                  <a:pt x="858375" y="655499"/>
                  <a:pt x="845780" y="655499"/>
                </a:cubicBezTo>
                <a:lnTo>
                  <a:pt x="819870" y="655499"/>
                </a:lnTo>
                <a:cubicBezTo>
                  <a:pt x="814472" y="729629"/>
                  <a:pt x="783165" y="798362"/>
                  <a:pt x="730266" y="851261"/>
                </a:cubicBezTo>
                <a:cubicBezTo>
                  <a:pt x="677367" y="904519"/>
                  <a:pt x="608275" y="935827"/>
                  <a:pt x="534144" y="941225"/>
                </a:cubicBezTo>
                <a:lnTo>
                  <a:pt x="534144" y="967134"/>
                </a:lnTo>
                <a:cubicBezTo>
                  <a:pt x="534144" y="979369"/>
                  <a:pt x="524068" y="989445"/>
                  <a:pt x="511833" y="989445"/>
                </a:cubicBezTo>
                <a:cubicBezTo>
                  <a:pt x="499598" y="989445"/>
                  <a:pt x="489882" y="979369"/>
                  <a:pt x="489882" y="967134"/>
                </a:cubicBezTo>
                <a:lnTo>
                  <a:pt x="489882" y="941225"/>
                </a:lnTo>
                <a:cubicBezTo>
                  <a:pt x="416111" y="935827"/>
                  <a:pt x="347018" y="904519"/>
                  <a:pt x="293760" y="851261"/>
                </a:cubicBezTo>
                <a:cubicBezTo>
                  <a:pt x="240501" y="797642"/>
                  <a:pt x="209913" y="727830"/>
                  <a:pt x="204515" y="655499"/>
                </a:cubicBezTo>
                <a:lnTo>
                  <a:pt x="178246" y="655499"/>
                </a:lnTo>
                <a:cubicBezTo>
                  <a:pt x="166011" y="655499"/>
                  <a:pt x="155575" y="645423"/>
                  <a:pt x="155575" y="633188"/>
                </a:cubicBezTo>
                <a:cubicBezTo>
                  <a:pt x="155575" y="620593"/>
                  <a:pt x="166011" y="610516"/>
                  <a:pt x="178246" y="610516"/>
                </a:cubicBezTo>
                <a:lnTo>
                  <a:pt x="204515" y="610516"/>
                </a:lnTo>
                <a:cubicBezTo>
                  <a:pt x="207034" y="573451"/>
                  <a:pt x="216750" y="536026"/>
                  <a:pt x="233304" y="500760"/>
                </a:cubicBezTo>
                <a:cubicBezTo>
                  <a:pt x="238702" y="489605"/>
                  <a:pt x="252016" y="484927"/>
                  <a:pt x="263172" y="489965"/>
                </a:cubicBezTo>
                <a:cubicBezTo>
                  <a:pt x="274327" y="495362"/>
                  <a:pt x="279006" y="508677"/>
                  <a:pt x="273608" y="519833"/>
                </a:cubicBezTo>
                <a:cubicBezTo>
                  <a:pt x="259933" y="548981"/>
                  <a:pt x="252016" y="579569"/>
                  <a:pt x="249137" y="610516"/>
                </a:cubicBezTo>
                <a:lnTo>
                  <a:pt x="269289" y="610516"/>
                </a:lnTo>
                <a:cubicBezTo>
                  <a:pt x="281525" y="610516"/>
                  <a:pt x="291601" y="620593"/>
                  <a:pt x="291601" y="633188"/>
                </a:cubicBezTo>
                <a:cubicBezTo>
                  <a:pt x="291601" y="645423"/>
                  <a:pt x="281525" y="655499"/>
                  <a:pt x="269289" y="655499"/>
                </a:cubicBezTo>
                <a:lnTo>
                  <a:pt x="249497" y="655499"/>
                </a:lnTo>
                <a:cubicBezTo>
                  <a:pt x="254535" y="716315"/>
                  <a:pt x="280805" y="774611"/>
                  <a:pt x="325787" y="819593"/>
                </a:cubicBezTo>
                <a:cubicBezTo>
                  <a:pt x="371489" y="865655"/>
                  <a:pt x="429785" y="890845"/>
                  <a:pt x="489882" y="895883"/>
                </a:cubicBezTo>
                <a:lnTo>
                  <a:pt x="489882" y="876091"/>
                </a:lnTo>
                <a:cubicBezTo>
                  <a:pt x="489882" y="863856"/>
                  <a:pt x="499598" y="853780"/>
                  <a:pt x="511833" y="853780"/>
                </a:cubicBezTo>
                <a:cubicBezTo>
                  <a:pt x="524068" y="853780"/>
                  <a:pt x="534144" y="863856"/>
                  <a:pt x="534144" y="876091"/>
                </a:cubicBezTo>
                <a:lnTo>
                  <a:pt x="534144" y="895883"/>
                </a:lnTo>
                <a:cubicBezTo>
                  <a:pt x="594240" y="890845"/>
                  <a:pt x="652897" y="865655"/>
                  <a:pt x="698599" y="819593"/>
                </a:cubicBezTo>
                <a:cubicBezTo>
                  <a:pt x="744300" y="773892"/>
                  <a:pt x="769850" y="715235"/>
                  <a:pt x="774888" y="655499"/>
                </a:cubicBezTo>
                <a:lnTo>
                  <a:pt x="755096" y="655499"/>
                </a:lnTo>
                <a:cubicBezTo>
                  <a:pt x="742861" y="655499"/>
                  <a:pt x="732785" y="645423"/>
                  <a:pt x="732785" y="633188"/>
                </a:cubicBezTo>
                <a:cubicBezTo>
                  <a:pt x="732785" y="620593"/>
                  <a:pt x="742861" y="610516"/>
                  <a:pt x="755096" y="610516"/>
                </a:cubicBezTo>
                <a:lnTo>
                  <a:pt x="774888" y="610516"/>
                </a:lnTo>
                <a:cubicBezTo>
                  <a:pt x="770210" y="557618"/>
                  <a:pt x="750058" y="505798"/>
                  <a:pt x="713713" y="462975"/>
                </a:cubicBezTo>
                <a:lnTo>
                  <a:pt x="650018" y="526670"/>
                </a:lnTo>
                <a:cubicBezTo>
                  <a:pt x="672689" y="556178"/>
                  <a:pt x="686364" y="593243"/>
                  <a:pt x="686364" y="633188"/>
                </a:cubicBezTo>
                <a:cubicBezTo>
                  <a:pt x="686364" y="729269"/>
                  <a:pt x="608275" y="807358"/>
                  <a:pt x="511833" y="807358"/>
                </a:cubicBezTo>
                <a:cubicBezTo>
                  <a:pt x="416111" y="807358"/>
                  <a:pt x="337662" y="729269"/>
                  <a:pt x="337662" y="633188"/>
                </a:cubicBezTo>
                <a:cubicBezTo>
                  <a:pt x="337662" y="537106"/>
                  <a:pt x="416111" y="458657"/>
                  <a:pt x="511833" y="458657"/>
                </a:cubicBezTo>
                <a:cubicBezTo>
                  <a:pt x="552137" y="458657"/>
                  <a:pt x="588842" y="472332"/>
                  <a:pt x="618351" y="495003"/>
                </a:cubicBezTo>
                <a:lnTo>
                  <a:pt x="682045" y="431308"/>
                </a:lnTo>
                <a:cubicBezTo>
                  <a:pt x="639582" y="395322"/>
                  <a:pt x="587763" y="374451"/>
                  <a:pt x="534144" y="370133"/>
                </a:cubicBezTo>
                <a:lnTo>
                  <a:pt x="534144" y="389925"/>
                </a:lnTo>
                <a:cubicBezTo>
                  <a:pt x="534144" y="402160"/>
                  <a:pt x="524068" y="412236"/>
                  <a:pt x="511833" y="412236"/>
                </a:cubicBezTo>
                <a:cubicBezTo>
                  <a:pt x="499598" y="412236"/>
                  <a:pt x="489882" y="402160"/>
                  <a:pt x="489882" y="389925"/>
                </a:cubicBezTo>
                <a:lnTo>
                  <a:pt x="489882" y="370133"/>
                </a:lnTo>
                <a:cubicBezTo>
                  <a:pt x="457854" y="372652"/>
                  <a:pt x="425467" y="381288"/>
                  <a:pt x="395239" y="396042"/>
                </a:cubicBezTo>
                <a:cubicBezTo>
                  <a:pt x="384443" y="401800"/>
                  <a:pt x="370769" y="397122"/>
                  <a:pt x="365371" y="385966"/>
                </a:cubicBezTo>
                <a:cubicBezTo>
                  <a:pt x="359973" y="375171"/>
                  <a:pt x="364651" y="361496"/>
                  <a:pt x="375447" y="356098"/>
                </a:cubicBezTo>
                <a:cubicBezTo>
                  <a:pt x="412152" y="338105"/>
                  <a:pt x="451017" y="328029"/>
                  <a:pt x="489882" y="325151"/>
                </a:cubicBezTo>
                <a:lnTo>
                  <a:pt x="489882" y="298881"/>
                </a:lnTo>
                <a:cubicBezTo>
                  <a:pt x="489882" y="286646"/>
                  <a:pt x="499598" y="276570"/>
                  <a:pt x="511833" y="276570"/>
                </a:cubicBezTo>
                <a:cubicBezTo>
                  <a:pt x="524068" y="276570"/>
                  <a:pt x="534144" y="286646"/>
                  <a:pt x="534144" y="298881"/>
                </a:cubicBezTo>
                <a:lnTo>
                  <a:pt x="534144" y="325151"/>
                </a:lnTo>
                <a:cubicBezTo>
                  <a:pt x="599278" y="329829"/>
                  <a:pt x="662613" y="355019"/>
                  <a:pt x="713713" y="399641"/>
                </a:cubicBezTo>
                <a:lnTo>
                  <a:pt x="738183" y="375530"/>
                </a:lnTo>
                <a:lnTo>
                  <a:pt x="738183" y="185526"/>
                </a:lnTo>
                <a:cubicBezTo>
                  <a:pt x="738183" y="179409"/>
                  <a:pt x="740342" y="173651"/>
                  <a:pt x="744660" y="169693"/>
                </a:cubicBezTo>
                <a:lnTo>
                  <a:pt x="894001" y="20712"/>
                </a:lnTo>
                <a:cubicBezTo>
                  <a:pt x="904257" y="10456"/>
                  <a:pt x="916582" y="3889"/>
                  <a:pt x="929672" y="1280"/>
                </a:cubicBezTo>
                <a:close/>
              </a:path>
            </a:pathLst>
          </a:custGeom>
          <a:solidFill>
            <a:schemeClr val="accent4">
              <a:lumMod val="75000"/>
            </a:schemeClr>
          </a:solidFill>
          <a:ln>
            <a:noFill/>
          </a:ln>
          <a:effectLst/>
        </p:spPr>
        <p:txBody>
          <a:bodyPr wrap="square" anchor="ctr">
            <a:no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494949"/>
              </a:solidFill>
              <a:effectLst/>
              <a:uLnTx/>
              <a:uFillTx/>
              <a:latin typeface="Arial" panose="020B0604020202020204" pitchFamily="34" charset="0"/>
              <a:ea typeface="+mn-ea"/>
              <a:cs typeface="+mn-cs"/>
            </a:endParaRPr>
          </a:p>
        </p:txBody>
      </p:sp>
      <p:sp>
        <p:nvSpPr>
          <p:cNvPr id="39" name="Freeform 38">
            <a:extLst>
              <a:ext uri="{FF2B5EF4-FFF2-40B4-BE49-F238E27FC236}">
                <a16:creationId xmlns:a16="http://schemas.microsoft.com/office/drawing/2014/main" id="{C5A02C7D-5E7E-6A4F-9406-B3FFB349041A}"/>
              </a:ext>
            </a:extLst>
          </p:cNvPr>
          <p:cNvSpPr>
            <a:spLocks noChangeAspect="1" noChangeArrowheads="1"/>
          </p:cNvSpPr>
          <p:nvPr/>
        </p:nvSpPr>
        <p:spPr bwMode="auto">
          <a:xfrm>
            <a:off x="3653519" y="2787478"/>
            <a:ext cx="604588" cy="604588"/>
          </a:xfrm>
          <a:custGeom>
            <a:avLst/>
            <a:gdLst>
              <a:gd name="connsiteX0" fmla="*/ 67316 w 1145815"/>
              <a:gd name="connsiteY0" fmla="*/ 1020222 h 1145815"/>
              <a:gd name="connsiteX1" fmla="*/ 44997 w 1145815"/>
              <a:gd name="connsiteY1" fmla="*/ 1042893 h 1145815"/>
              <a:gd name="connsiteX2" fmla="*/ 44997 w 1145815"/>
              <a:gd name="connsiteY2" fmla="*/ 1100832 h 1145815"/>
              <a:gd name="connsiteX3" fmla="*/ 366819 w 1145815"/>
              <a:gd name="connsiteY3" fmla="*/ 1100832 h 1145815"/>
              <a:gd name="connsiteX4" fmla="*/ 366819 w 1145815"/>
              <a:gd name="connsiteY4" fmla="*/ 1042893 h 1145815"/>
              <a:gd name="connsiteX5" fmla="*/ 344860 w 1145815"/>
              <a:gd name="connsiteY5" fmla="*/ 1020222 h 1145815"/>
              <a:gd name="connsiteX6" fmla="*/ 434135 w 1145815"/>
              <a:gd name="connsiteY6" fmla="*/ 912982 h 1145815"/>
              <a:gd name="connsiteX7" fmla="*/ 411816 w 1145815"/>
              <a:gd name="connsiteY7" fmla="*/ 935293 h 1145815"/>
              <a:gd name="connsiteX8" fmla="*/ 411816 w 1145815"/>
              <a:gd name="connsiteY8" fmla="*/ 1100832 h 1145815"/>
              <a:gd name="connsiteX9" fmla="*/ 733998 w 1145815"/>
              <a:gd name="connsiteY9" fmla="*/ 1100832 h 1145815"/>
              <a:gd name="connsiteX10" fmla="*/ 733998 w 1145815"/>
              <a:gd name="connsiteY10" fmla="*/ 935293 h 1145815"/>
              <a:gd name="connsiteX11" fmla="*/ 711679 w 1145815"/>
              <a:gd name="connsiteY11" fmla="*/ 912982 h 1145815"/>
              <a:gd name="connsiteX12" fmla="*/ 801314 w 1145815"/>
              <a:gd name="connsiteY12" fmla="*/ 841368 h 1145815"/>
              <a:gd name="connsiteX13" fmla="*/ 778996 w 1145815"/>
              <a:gd name="connsiteY13" fmla="*/ 863680 h 1145815"/>
              <a:gd name="connsiteX14" fmla="*/ 778996 w 1145815"/>
              <a:gd name="connsiteY14" fmla="*/ 1100832 h 1145815"/>
              <a:gd name="connsiteX15" fmla="*/ 1101178 w 1145815"/>
              <a:gd name="connsiteY15" fmla="*/ 1100832 h 1145815"/>
              <a:gd name="connsiteX16" fmla="*/ 1101178 w 1145815"/>
              <a:gd name="connsiteY16" fmla="*/ 863680 h 1145815"/>
              <a:gd name="connsiteX17" fmla="*/ 1078859 w 1145815"/>
              <a:gd name="connsiteY17" fmla="*/ 841368 h 1145815"/>
              <a:gd name="connsiteX18" fmla="*/ 292894 w 1145815"/>
              <a:gd name="connsiteY18" fmla="*/ 747713 h 1145815"/>
              <a:gd name="connsiteX19" fmla="*/ 308971 w 1145815"/>
              <a:gd name="connsiteY19" fmla="*/ 754114 h 1145815"/>
              <a:gd name="connsiteX20" fmla="*/ 315547 w 1145815"/>
              <a:gd name="connsiteY20" fmla="*/ 769760 h 1145815"/>
              <a:gd name="connsiteX21" fmla="*/ 308971 w 1145815"/>
              <a:gd name="connsiteY21" fmla="*/ 785407 h 1145815"/>
              <a:gd name="connsiteX22" fmla="*/ 292894 w 1145815"/>
              <a:gd name="connsiteY22" fmla="*/ 791808 h 1145815"/>
              <a:gd name="connsiteX23" fmla="*/ 276817 w 1145815"/>
              <a:gd name="connsiteY23" fmla="*/ 785407 h 1145815"/>
              <a:gd name="connsiteX24" fmla="*/ 269875 w 1145815"/>
              <a:gd name="connsiteY24" fmla="*/ 769760 h 1145815"/>
              <a:gd name="connsiteX25" fmla="*/ 276817 w 1145815"/>
              <a:gd name="connsiteY25" fmla="*/ 754114 h 1145815"/>
              <a:gd name="connsiteX26" fmla="*/ 292894 w 1145815"/>
              <a:gd name="connsiteY26" fmla="*/ 747713 h 1145815"/>
              <a:gd name="connsiteX27" fmla="*/ 895172 w 1145815"/>
              <a:gd name="connsiteY27" fmla="*/ 704850 h 1145815"/>
              <a:gd name="connsiteX28" fmla="*/ 910819 w 1145815"/>
              <a:gd name="connsiteY28" fmla="*/ 711251 h 1145815"/>
              <a:gd name="connsiteX29" fmla="*/ 917220 w 1145815"/>
              <a:gd name="connsiteY29" fmla="*/ 726897 h 1145815"/>
              <a:gd name="connsiteX30" fmla="*/ 910819 w 1145815"/>
              <a:gd name="connsiteY30" fmla="*/ 742544 h 1145815"/>
              <a:gd name="connsiteX31" fmla="*/ 895172 w 1145815"/>
              <a:gd name="connsiteY31" fmla="*/ 748945 h 1145815"/>
              <a:gd name="connsiteX32" fmla="*/ 879526 w 1145815"/>
              <a:gd name="connsiteY32" fmla="*/ 742544 h 1145815"/>
              <a:gd name="connsiteX33" fmla="*/ 873125 w 1145815"/>
              <a:gd name="connsiteY33" fmla="*/ 726897 h 1145815"/>
              <a:gd name="connsiteX34" fmla="*/ 879526 w 1145815"/>
              <a:gd name="connsiteY34" fmla="*/ 711251 h 1145815"/>
              <a:gd name="connsiteX35" fmla="*/ 895172 w 1145815"/>
              <a:gd name="connsiteY35" fmla="*/ 704850 h 1145815"/>
              <a:gd name="connsiteX36" fmla="*/ 411816 w 1145815"/>
              <a:gd name="connsiteY36" fmla="*/ 671151 h 1145815"/>
              <a:gd name="connsiteX37" fmla="*/ 411816 w 1145815"/>
              <a:gd name="connsiteY37" fmla="*/ 871957 h 1145815"/>
              <a:gd name="connsiteX38" fmla="*/ 434135 w 1145815"/>
              <a:gd name="connsiteY38" fmla="*/ 867998 h 1145815"/>
              <a:gd name="connsiteX39" fmla="*/ 467973 w 1145815"/>
              <a:gd name="connsiteY39" fmla="*/ 867998 h 1145815"/>
              <a:gd name="connsiteX40" fmla="*/ 467973 w 1145815"/>
              <a:gd name="connsiteY40" fmla="*/ 671151 h 1145815"/>
              <a:gd name="connsiteX41" fmla="*/ 326861 w 1145815"/>
              <a:gd name="connsiteY41" fmla="*/ 228515 h 1145815"/>
              <a:gd name="connsiteX42" fmla="*/ 223907 w 1145815"/>
              <a:gd name="connsiteY42" fmla="*/ 331437 h 1145815"/>
              <a:gd name="connsiteX43" fmla="*/ 223907 w 1145815"/>
              <a:gd name="connsiteY43" fmla="*/ 447314 h 1145815"/>
              <a:gd name="connsiteX44" fmla="*/ 268545 w 1145815"/>
              <a:gd name="connsiteY44" fmla="*/ 510651 h 1145815"/>
              <a:gd name="connsiteX45" fmla="*/ 268545 w 1145815"/>
              <a:gd name="connsiteY45" fmla="*/ 354109 h 1145815"/>
              <a:gd name="connsiteX46" fmla="*/ 291223 w 1145815"/>
              <a:gd name="connsiteY46" fmla="*/ 331797 h 1145815"/>
              <a:gd name="connsiteX47" fmla="*/ 313542 w 1145815"/>
              <a:gd name="connsiteY47" fmla="*/ 354109 h 1145815"/>
              <a:gd name="connsiteX48" fmla="*/ 313542 w 1145815"/>
              <a:gd name="connsiteY48" fmla="*/ 509931 h 1145815"/>
              <a:gd name="connsiteX49" fmla="*/ 428015 w 1145815"/>
              <a:gd name="connsiteY49" fmla="*/ 509931 h 1145815"/>
              <a:gd name="connsiteX50" fmla="*/ 428015 w 1145815"/>
              <a:gd name="connsiteY50" fmla="*/ 354109 h 1145815"/>
              <a:gd name="connsiteX51" fmla="*/ 450334 w 1145815"/>
              <a:gd name="connsiteY51" fmla="*/ 331797 h 1145815"/>
              <a:gd name="connsiteX52" fmla="*/ 472653 w 1145815"/>
              <a:gd name="connsiteY52" fmla="*/ 354109 h 1145815"/>
              <a:gd name="connsiteX53" fmla="*/ 472653 w 1145815"/>
              <a:gd name="connsiteY53" fmla="*/ 413487 h 1145815"/>
              <a:gd name="connsiteX54" fmla="*/ 503611 w 1145815"/>
              <a:gd name="connsiteY54" fmla="*/ 444435 h 1145815"/>
              <a:gd name="connsiteX55" fmla="*/ 619525 w 1145815"/>
              <a:gd name="connsiteY55" fmla="*/ 444435 h 1145815"/>
              <a:gd name="connsiteX56" fmla="*/ 641123 w 1145815"/>
              <a:gd name="connsiteY56" fmla="*/ 422843 h 1145815"/>
              <a:gd name="connsiteX57" fmla="*/ 619525 w 1145815"/>
              <a:gd name="connsiteY57" fmla="*/ 401251 h 1145815"/>
              <a:gd name="connsiteX58" fmla="*/ 539969 w 1145815"/>
              <a:gd name="connsiteY58" fmla="*/ 401251 h 1145815"/>
              <a:gd name="connsiteX59" fmla="*/ 517290 w 1145815"/>
              <a:gd name="connsiteY59" fmla="*/ 378939 h 1145815"/>
              <a:gd name="connsiteX60" fmla="*/ 517290 w 1145815"/>
              <a:gd name="connsiteY60" fmla="*/ 331437 h 1145815"/>
              <a:gd name="connsiteX61" fmla="*/ 414336 w 1145815"/>
              <a:gd name="connsiteY61" fmla="*/ 228515 h 1145815"/>
              <a:gd name="connsiteX62" fmla="*/ 372579 w 1145815"/>
              <a:gd name="connsiteY62" fmla="*/ 44623 h 1145815"/>
              <a:gd name="connsiteX63" fmla="*/ 313542 w 1145815"/>
              <a:gd name="connsiteY63" fmla="*/ 104001 h 1145815"/>
              <a:gd name="connsiteX64" fmla="*/ 313542 w 1145815"/>
              <a:gd name="connsiteY64" fmla="*/ 124514 h 1145815"/>
              <a:gd name="connsiteX65" fmla="*/ 372579 w 1145815"/>
              <a:gd name="connsiteY65" fmla="*/ 183892 h 1145815"/>
              <a:gd name="connsiteX66" fmla="*/ 431975 w 1145815"/>
              <a:gd name="connsiteY66" fmla="*/ 124514 h 1145815"/>
              <a:gd name="connsiteX67" fmla="*/ 431975 w 1145815"/>
              <a:gd name="connsiteY67" fmla="*/ 104001 h 1145815"/>
              <a:gd name="connsiteX68" fmla="*/ 372579 w 1145815"/>
              <a:gd name="connsiteY68" fmla="*/ 44623 h 1145815"/>
              <a:gd name="connsiteX69" fmla="*/ 372579 w 1145815"/>
              <a:gd name="connsiteY69" fmla="*/ 0 h 1145815"/>
              <a:gd name="connsiteX70" fmla="*/ 476973 w 1145815"/>
              <a:gd name="connsiteY70" fmla="*/ 104001 h 1145815"/>
              <a:gd name="connsiteX71" fmla="*/ 476973 w 1145815"/>
              <a:gd name="connsiteY71" fmla="*/ 124514 h 1145815"/>
              <a:gd name="connsiteX72" fmla="*/ 453934 w 1145815"/>
              <a:gd name="connsiteY72" fmla="*/ 189290 h 1145815"/>
              <a:gd name="connsiteX73" fmla="*/ 562288 w 1145815"/>
              <a:gd name="connsiteY73" fmla="*/ 331437 h 1145815"/>
              <a:gd name="connsiteX74" fmla="*/ 562288 w 1145815"/>
              <a:gd name="connsiteY74" fmla="*/ 356628 h 1145815"/>
              <a:gd name="connsiteX75" fmla="*/ 619525 w 1145815"/>
              <a:gd name="connsiteY75" fmla="*/ 356628 h 1145815"/>
              <a:gd name="connsiteX76" fmla="*/ 686121 w 1145815"/>
              <a:gd name="connsiteY76" fmla="*/ 422843 h 1145815"/>
              <a:gd name="connsiteX77" fmla="*/ 619525 w 1145815"/>
              <a:gd name="connsiteY77" fmla="*/ 489059 h 1145815"/>
              <a:gd name="connsiteX78" fmla="*/ 503611 w 1145815"/>
              <a:gd name="connsiteY78" fmla="*/ 489059 h 1145815"/>
              <a:gd name="connsiteX79" fmla="*/ 472653 w 1145815"/>
              <a:gd name="connsiteY79" fmla="*/ 482581 h 1145815"/>
              <a:gd name="connsiteX80" fmla="*/ 472653 w 1145815"/>
              <a:gd name="connsiteY80" fmla="*/ 509931 h 1145815"/>
              <a:gd name="connsiteX81" fmla="*/ 499291 w 1145815"/>
              <a:gd name="connsiteY81" fmla="*/ 509931 h 1145815"/>
              <a:gd name="connsiteX82" fmla="*/ 611245 w 1145815"/>
              <a:gd name="connsiteY82" fmla="*/ 621849 h 1145815"/>
              <a:gd name="connsiteX83" fmla="*/ 611245 w 1145815"/>
              <a:gd name="connsiteY83" fmla="*/ 867998 h 1145815"/>
              <a:gd name="connsiteX84" fmla="*/ 711679 w 1145815"/>
              <a:gd name="connsiteY84" fmla="*/ 867998 h 1145815"/>
              <a:gd name="connsiteX85" fmla="*/ 733998 w 1145815"/>
              <a:gd name="connsiteY85" fmla="*/ 871957 h 1145815"/>
              <a:gd name="connsiteX86" fmla="*/ 733998 w 1145815"/>
              <a:gd name="connsiteY86" fmla="*/ 863680 h 1145815"/>
              <a:gd name="connsiteX87" fmla="*/ 801314 w 1145815"/>
              <a:gd name="connsiteY87" fmla="*/ 796385 h 1145815"/>
              <a:gd name="connsiteX88" fmla="*/ 962586 w 1145815"/>
              <a:gd name="connsiteY88" fmla="*/ 796385 h 1145815"/>
              <a:gd name="connsiteX89" fmla="*/ 962586 w 1145815"/>
              <a:gd name="connsiteY89" fmla="*/ 186051 h 1145815"/>
              <a:gd name="connsiteX90" fmla="*/ 975545 w 1145815"/>
              <a:gd name="connsiteY90" fmla="*/ 165898 h 1145815"/>
              <a:gd name="connsiteX91" fmla="*/ 939907 w 1145815"/>
              <a:gd name="connsiteY91" fmla="*/ 109399 h 1145815"/>
              <a:gd name="connsiteX92" fmla="*/ 904629 w 1145815"/>
              <a:gd name="connsiteY92" fmla="*/ 165898 h 1145815"/>
              <a:gd name="connsiteX93" fmla="*/ 917588 w 1145815"/>
              <a:gd name="connsiteY93" fmla="*/ 186051 h 1145815"/>
              <a:gd name="connsiteX94" fmla="*/ 917588 w 1145815"/>
              <a:gd name="connsiteY94" fmla="*/ 642362 h 1145815"/>
              <a:gd name="connsiteX95" fmla="*/ 895269 w 1145815"/>
              <a:gd name="connsiteY95" fmla="*/ 664673 h 1145815"/>
              <a:gd name="connsiteX96" fmla="*/ 872950 w 1145815"/>
              <a:gd name="connsiteY96" fmla="*/ 642362 h 1145815"/>
              <a:gd name="connsiteX97" fmla="*/ 872950 w 1145815"/>
              <a:gd name="connsiteY97" fmla="*/ 208363 h 1145815"/>
              <a:gd name="connsiteX98" fmla="*/ 865391 w 1145815"/>
              <a:gd name="connsiteY98" fmla="*/ 208363 h 1145815"/>
              <a:gd name="connsiteX99" fmla="*/ 845952 w 1145815"/>
              <a:gd name="connsiteY99" fmla="*/ 197207 h 1145815"/>
              <a:gd name="connsiteX100" fmla="*/ 846672 w 1145815"/>
              <a:gd name="connsiteY100" fmla="*/ 174175 h 1145815"/>
              <a:gd name="connsiteX101" fmla="*/ 921188 w 1145815"/>
              <a:gd name="connsiteY101" fmla="*/ 55419 h 1145815"/>
              <a:gd name="connsiteX102" fmla="*/ 939907 w 1145815"/>
              <a:gd name="connsiteY102" fmla="*/ 44983 h 1145815"/>
              <a:gd name="connsiteX103" fmla="*/ 958986 w 1145815"/>
              <a:gd name="connsiteY103" fmla="*/ 55419 h 1145815"/>
              <a:gd name="connsiteX104" fmla="*/ 1033502 w 1145815"/>
              <a:gd name="connsiteY104" fmla="*/ 174175 h 1145815"/>
              <a:gd name="connsiteX105" fmla="*/ 1033862 w 1145815"/>
              <a:gd name="connsiteY105" fmla="*/ 197207 h 1145815"/>
              <a:gd name="connsiteX106" fmla="*/ 1014423 w 1145815"/>
              <a:gd name="connsiteY106" fmla="*/ 208363 h 1145815"/>
              <a:gd name="connsiteX107" fmla="*/ 1007223 w 1145815"/>
              <a:gd name="connsiteY107" fmla="*/ 208363 h 1145815"/>
              <a:gd name="connsiteX108" fmla="*/ 1007223 w 1145815"/>
              <a:gd name="connsiteY108" fmla="*/ 796385 h 1145815"/>
              <a:gd name="connsiteX109" fmla="*/ 1078859 w 1145815"/>
              <a:gd name="connsiteY109" fmla="*/ 796385 h 1145815"/>
              <a:gd name="connsiteX110" fmla="*/ 1145815 w 1145815"/>
              <a:gd name="connsiteY110" fmla="*/ 863680 h 1145815"/>
              <a:gd name="connsiteX111" fmla="*/ 1145815 w 1145815"/>
              <a:gd name="connsiteY111" fmla="*/ 1123144 h 1145815"/>
              <a:gd name="connsiteX112" fmla="*/ 1123496 w 1145815"/>
              <a:gd name="connsiteY112" fmla="*/ 1145815 h 1145815"/>
              <a:gd name="connsiteX113" fmla="*/ 22318 w 1145815"/>
              <a:gd name="connsiteY113" fmla="*/ 1145815 h 1145815"/>
              <a:gd name="connsiteX114" fmla="*/ 0 w 1145815"/>
              <a:gd name="connsiteY114" fmla="*/ 1123144 h 1145815"/>
              <a:gd name="connsiteX115" fmla="*/ 0 w 1145815"/>
              <a:gd name="connsiteY115" fmla="*/ 1042893 h 1145815"/>
              <a:gd name="connsiteX116" fmla="*/ 67316 w 1145815"/>
              <a:gd name="connsiteY116" fmla="*/ 975598 h 1145815"/>
              <a:gd name="connsiteX117" fmla="*/ 268545 w 1145815"/>
              <a:gd name="connsiteY117" fmla="*/ 975598 h 1145815"/>
              <a:gd name="connsiteX118" fmla="*/ 268545 w 1145815"/>
              <a:gd name="connsiteY118" fmla="*/ 865839 h 1145815"/>
              <a:gd name="connsiteX119" fmla="*/ 291223 w 1145815"/>
              <a:gd name="connsiteY119" fmla="*/ 843527 h 1145815"/>
              <a:gd name="connsiteX120" fmla="*/ 313542 w 1145815"/>
              <a:gd name="connsiteY120" fmla="*/ 865839 h 1145815"/>
              <a:gd name="connsiteX121" fmla="*/ 313542 w 1145815"/>
              <a:gd name="connsiteY121" fmla="*/ 975598 h 1145815"/>
              <a:gd name="connsiteX122" fmla="*/ 366819 w 1145815"/>
              <a:gd name="connsiteY122" fmla="*/ 975598 h 1145815"/>
              <a:gd name="connsiteX123" fmla="*/ 366819 w 1145815"/>
              <a:gd name="connsiteY123" fmla="*/ 648839 h 1145815"/>
              <a:gd name="connsiteX124" fmla="*/ 389498 w 1145815"/>
              <a:gd name="connsiteY124" fmla="*/ 626168 h 1145815"/>
              <a:gd name="connsiteX125" fmla="*/ 490292 w 1145815"/>
              <a:gd name="connsiteY125" fmla="*/ 626168 h 1145815"/>
              <a:gd name="connsiteX126" fmla="*/ 512611 w 1145815"/>
              <a:gd name="connsiteY126" fmla="*/ 648839 h 1145815"/>
              <a:gd name="connsiteX127" fmla="*/ 512611 w 1145815"/>
              <a:gd name="connsiteY127" fmla="*/ 867998 h 1145815"/>
              <a:gd name="connsiteX128" fmla="*/ 566248 w 1145815"/>
              <a:gd name="connsiteY128" fmla="*/ 867998 h 1145815"/>
              <a:gd name="connsiteX129" fmla="*/ 566248 w 1145815"/>
              <a:gd name="connsiteY129" fmla="*/ 621849 h 1145815"/>
              <a:gd name="connsiteX130" fmla="*/ 499291 w 1145815"/>
              <a:gd name="connsiteY130" fmla="*/ 554554 h 1145815"/>
              <a:gd name="connsiteX131" fmla="*/ 313542 w 1145815"/>
              <a:gd name="connsiteY131" fmla="*/ 554554 h 1145815"/>
              <a:gd name="connsiteX132" fmla="*/ 313542 w 1145815"/>
              <a:gd name="connsiteY132" fmla="*/ 683746 h 1145815"/>
              <a:gd name="connsiteX133" fmla="*/ 291223 w 1145815"/>
              <a:gd name="connsiteY133" fmla="*/ 705698 h 1145815"/>
              <a:gd name="connsiteX134" fmla="*/ 268545 w 1145815"/>
              <a:gd name="connsiteY134" fmla="*/ 683746 h 1145815"/>
              <a:gd name="connsiteX135" fmla="*/ 268545 w 1145815"/>
              <a:gd name="connsiteY135" fmla="*/ 556713 h 1145815"/>
              <a:gd name="connsiteX136" fmla="*/ 179270 w 1145815"/>
              <a:gd name="connsiteY136" fmla="*/ 447314 h 1145815"/>
              <a:gd name="connsiteX137" fmla="*/ 179270 w 1145815"/>
              <a:gd name="connsiteY137" fmla="*/ 331437 h 1145815"/>
              <a:gd name="connsiteX138" fmla="*/ 290503 w 1145815"/>
              <a:gd name="connsiteY138" fmla="*/ 188210 h 1145815"/>
              <a:gd name="connsiteX139" fmla="*/ 268545 w 1145815"/>
              <a:gd name="connsiteY139" fmla="*/ 124514 h 1145815"/>
              <a:gd name="connsiteX140" fmla="*/ 268545 w 1145815"/>
              <a:gd name="connsiteY140" fmla="*/ 104001 h 1145815"/>
              <a:gd name="connsiteX141" fmla="*/ 372579 w 1145815"/>
              <a:gd name="connsiteY141" fmla="*/ 0 h 114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1145815" h="1145815">
                <a:moveTo>
                  <a:pt x="67316" y="1020222"/>
                </a:moveTo>
                <a:cubicBezTo>
                  <a:pt x="55077" y="1020222"/>
                  <a:pt x="44997" y="1030298"/>
                  <a:pt x="44997" y="1042893"/>
                </a:cubicBezTo>
                <a:lnTo>
                  <a:pt x="44997" y="1100832"/>
                </a:lnTo>
                <a:lnTo>
                  <a:pt x="366819" y="1100832"/>
                </a:lnTo>
                <a:lnTo>
                  <a:pt x="366819" y="1042893"/>
                </a:lnTo>
                <a:cubicBezTo>
                  <a:pt x="366819" y="1030298"/>
                  <a:pt x="357100" y="1020222"/>
                  <a:pt x="344860" y="1020222"/>
                </a:cubicBezTo>
                <a:close/>
                <a:moveTo>
                  <a:pt x="434135" y="912982"/>
                </a:moveTo>
                <a:cubicBezTo>
                  <a:pt x="421896" y="912982"/>
                  <a:pt x="411816" y="923058"/>
                  <a:pt x="411816" y="935293"/>
                </a:cubicBezTo>
                <a:lnTo>
                  <a:pt x="411816" y="1100832"/>
                </a:lnTo>
                <a:lnTo>
                  <a:pt x="733998" y="1100832"/>
                </a:lnTo>
                <a:lnTo>
                  <a:pt x="733998" y="935293"/>
                </a:lnTo>
                <a:cubicBezTo>
                  <a:pt x="733998" y="923058"/>
                  <a:pt x="723919" y="912982"/>
                  <a:pt x="711679" y="912982"/>
                </a:cubicBezTo>
                <a:close/>
                <a:moveTo>
                  <a:pt x="801314" y="841368"/>
                </a:moveTo>
                <a:cubicBezTo>
                  <a:pt x="789075" y="841368"/>
                  <a:pt x="778996" y="851444"/>
                  <a:pt x="778996" y="863680"/>
                </a:cubicBezTo>
                <a:lnTo>
                  <a:pt x="778996" y="1100832"/>
                </a:lnTo>
                <a:lnTo>
                  <a:pt x="1101178" y="1100832"/>
                </a:lnTo>
                <a:lnTo>
                  <a:pt x="1101178" y="863680"/>
                </a:lnTo>
                <a:cubicBezTo>
                  <a:pt x="1101178" y="851444"/>
                  <a:pt x="1091098" y="841368"/>
                  <a:pt x="1078859" y="841368"/>
                </a:cubicBezTo>
                <a:close/>
                <a:moveTo>
                  <a:pt x="292894" y="747713"/>
                </a:moveTo>
                <a:cubicBezTo>
                  <a:pt x="298740" y="747713"/>
                  <a:pt x="304586" y="750202"/>
                  <a:pt x="308971" y="754114"/>
                </a:cubicBezTo>
                <a:cubicBezTo>
                  <a:pt x="313355" y="758381"/>
                  <a:pt x="315547" y="764071"/>
                  <a:pt x="315547" y="769760"/>
                </a:cubicBezTo>
                <a:cubicBezTo>
                  <a:pt x="315547" y="775450"/>
                  <a:pt x="313355" y="781140"/>
                  <a:pt x="308971" y="785407"/>
                </a:cubicBezTo>
                <a:cubicBezTo>
                  <a:pt x="304586" y="789674"/>
                  <a:pt x="298740" y="791808"/>
                  <a:pt x="292894" y="791808"/>
                </a:cubicBezTo>
                <a:cubicBezTo>
                  <a:pt x="286682" y="791808"/>
                  <a:pt x="280836" y="789674"/>
                  <a:pt x="276817" y="785407"/>
                </a:cubicBezTo>
                <a:cubicBezTo>
                  <a:pt x="272432" y="781140"/>
                  <a:pt x="269875" y="775450"/>
                  <a:pt x="269875" y="769760"/>
                </a:cubicBezTo>
                <a:cubicBezTo>
                  <a:pt x="269875" y="764071"/>
                  <a:pt x="272432" y="758381"/>
                  <a:pt x="276817" y="754114"/>
                </a:cubicBezTo>
                <a:cubicBezTo>
                  <a:pt x="280836" y="750202"/>
                  <a:pt x="286682" y="747713"/>
                  <a:pt x="292894" y="747713"/>
                </a:cubicBezTo>
                <a:close/>
                <a:moveTo>
                  <a:pt x="895172" y="704850"/>
                </a:moveTo>
                <a:cubicBezTo>
                  <a:pt x="901218" y="704850"/>
                  <a:pt x="906907" y="706984"/>
                  <a:pt x="910819" y="711251"/>
                </a:cubicBezTo>
                <a:cubicBezTo>
                  <a:pt x="915086" y="715163"/>
                  <a:pt x="917220" y="720852"/>
                  <a:pt x="917220" y="726897"/>
                </a:cubicBezTo>
                <a:cubicBezTo>
                  <a:pt x="917220" y="732587"/>
                  <a:pt x="915086" y="738277"/>
                  <a:pt x="910819" y="742544"/>
                </a:cubicBezTo>
                <a:cubicBezTo>
                  <a:pt x="906907" y="746455"/>
                  <a:pt x="901218" y="748945"/>
                  <a:pt x="895172" y="748945"/>
                </a:cubicBezTo>
                <a:cubicBezTo>
                  <a:pt x="889483" y="748945"/>
                  <a:pt x="883438" y="746455"/>
                  <a:pt x="879526" y="742544"/>
                </a:cubicBezTo>
                <a:cubicBezTo>
                  <a:pt x="875614" y="738277"/>
                  <a:pt x="873125" y="732587"/>
                  <a:pt x="873125" y="726897"/>
                </a:cubicBezTo>
                <a:cubicBezTo>
                  <a:pt x="873125" y="720852"/>
                  <a:pt x="875614" y="715163"/>
                  <a:pt x="879526" y="711251"/>
                </a:cubicBezTo>
                <a:cubicBezTo>
                  <a:pt x="883438" y="706984"/>
                  <a:pt x="889483" y="704850"/>
                  <a:pt x="895172" y="704850"/>
                </a:cubicBezTo>
                <a:close/>
                <a:moveTo>
                  <a:pt x="411816" y="671151"/>
                </a:moveTo>
                <a:lnTo>
                  <a:pt x="411816" y="871957"/>
                </a:lnTo>
                <a:cubicBezTo>
                  <a:pt x="418656" y="869438"/>
                  <a:pt x="426576" y="867998"/>
                  <a:pt x="434135" y="867998"/>
                </a:cubicBezTo>
                <a:lnTo>
                  <a:pt x="467973" y="867998"/>
                </a:lnTo>
                <a:lnTo>
                  <a:pt x="467973" y="671151"/>
                </a:lnTo>
                <a:close/>
                <a:moveTo>
                  <a:pt x="326861" y="228515"/>
                </a:moveTo>
                <a:cubicBezTo>
                  <a:pt x="270344" y="228515"/>
                  <a:pt x="223907" y="274578"/>
                  <a:pt x="223907" y="331437"/>
                </a:cubicBezTo>
                <a:lnTo>
                  <a:pt x="223907" y="447314"/>
                </a:lnTo>
                <a:cubicBezTo>
                  <a:pt x="223907" y="476463"/>
                  <a:pt x="242626" y="501294"/>
                  <a:pt x="268545" y="510651"/>
                </a:cubicBezTo>
                <a:lnTo>
                  <a:pt x="268545" y="354109"/>
                </a:lnTo>
                <a:cubicBezTo>
                  <a:pt x="268545" y="341873"/>
                  <a:pt x="278984" y="331797"/>
                  <a:pt x="291223" y="331797"/>
                </a:cubicBezTo>
                <a:cubicBezTo>
                  <a:pt x="303463" y="331797"/>
                  <a:pt x="313542" y="341873"/>
                  <a:pt x="313542" y="354109"/>
                </a:cubicBezTo>
                <a:lnTo>
                  <a:pt x="313542" y="509931"/>
                </a:lnTo>
                <a:lnTo>
                  <a:pt x="428015" y="509931"/>
                </a:lnTo>
                <a:lnTo>
                  <a:pt x="428015" y="354109"/>
                </a:lnTo>
                <a:cubicBezTo>
                  <a:pt x="428015" y="341873"/>
                  <a:pt x="438095" y="331797"/>
                  <a:pt x="450334" y="331797"/>
                </a:cubicBezTo>
                <a:cubicBezTo>
                  <a:pt x="462934" y="331797"/>
                  <a:pt x="472653" y="341873"/>
                  <a:pt x="472653" y="354109"/>
                </a:cubicBezTo>
                <a:lnTo>
                  <a:pt x="472653" y="413487"/>
                </a:lnTo>
                <a:cubicBezTo>
                  <a:pt x="472653" y="430760"/>
                  <a:pt x="486692" y="444435"/>
                  <a:pt x="503611" y="444435"/>
                </a:cubicBezTo>
                <a:lnTo>
                  <a:pt x="619525" y="444435"/>
                </a:lnTo>
                <a:cubicBezTo>
                  <a:pt x="631404" y="444435"/>
                  <a:pt x="641123" y="434719"/>
                  <a:pt x="641123" y="422843"/>
                </a:cubicBezTo>
                <a:cubicBezTo>
                  <a:pt x="641123" y="410967"/>
                  <a:pt x="631404" y="401251"/>
                  <a:pt x="619525" y="401251"/>
                </a:cubicBezTo>
                <a:lnTo>
                  <a:pt x="539969" y="401251"/>
                </a:lnTo>
                <a:cubicBezTo>
                  <a:pt x="527370" y="401251"/>
                  <a:pt x="517290" y="391535"/>
                  <a:pt x="517290" y="378939"/>
                </a:cubicBezTo>
                <a:lnTo>
                  <a:pt x="517290" y="331437"/>
                </a:lnTo>
                <a:cubicBezTo>
                  <a:pt x="517290" y="274578"/>
                  <a:pt x="471213" y="228515"/>
                  <a:pt x="414336" y="228515"/>
                </a:cubicBezTo>
                <a:close/>
                <a:moveTo>
                  <a:pt x="372579" y="44623"/>
                </a:moveTo>
                <a:cubicBezTo>
                  <a:pt x="340180" y="44623"/>
                  <a:pt x="313542" y="71254"/>
                  <a:pt x="313542" y="104001"/>
                </a:cubicBezTo>
                <a:lnTo>
                  <a:pt x="313542" y="124514"/>
                </a:lnTo>
                <a:cubicBezTo>
                  <a:pt x="313542" y="157262"/>
                  <a:pt x="340180" y="183892"/>
                  <a:pt x="372579" y="183892"/>
                </a:cubicBezTo>
                <a:cubicBezTo>
                  <a:pt x="405697" y="183892"/>
                  <a:pt x="431975" y="157262"/>
                  <a:pt x="431975" y="124514"/>
                </a:cubicBezTo>
                <a:lnTo>
                  <a:pt x="431975" y="104001"/>
                </a:lnTo>
                <a:cubicBezTo>
                  <a:pt x="431975" y="71254"/>
                  <a:pt x="405697" y="44623"/>
                  <a:pt x="372579" y="44623"/>
                </a:cubicBezTo>
                <a:close/>
                <a:moveTo>
                  <a:pt x="372579" y="0"/>
                </a:moveTo>
                <a:cubicBezTo>
                  <a:pt x="430175" y="0"/>
                  <a:pt x="476973" y="46423"/>
                  <a:pt x="476973" y="104001"/>
                </a:cubicBezTo>
                <a:lnTo>
                  <a:pt x="476973" y="124514"/>
                </a:lnTo>
                <a:cubicBezTo>
                  <a:pt x="476973" y="148985"/>
                  <a:pt x="468333" y="171656"/>
                  <a:pt x="453934" y="189290"/>
                </a:cubicBezTo>
                <a:cubicBezTo>
                  <a:pt x="516570" y="206563"/>
                  <a:pt x="562288" y="263782"/>
                  <a:pt x="562288" y="331437"/>
                </a:cubicBezTo>
                <a:lnTo>
                  <a:pt x="562288" y="356628"/>
                </a:lnTo>
                <a:lnTo>
                  <a:pt x="619525" y="356628"/>
                </a:lnTo>
                <a:cubicBezTo>
                  <a:pt x="656243" y="356628"/>
                  <a:pt x="686121" y="386137"/>
                  <a:pt x="686121" y="422843"/>
                </a:cubicBezTo>
                <a:cubicBezTo>
                  <a:pt x="686121" y="459190"/>
                  <a:pt x="656243" y="489059"/>
                  <a:pt x="619525" y="489059"/>
                </a:cubicBezTo>
                <a:lnTo>
                  <a:pt x="503611" y="489059"/>
                </a:lnTo>
                <a:cubicBezTo>
                  <a:pt x="492812" y="489059"/>
                  <a:pt x="482372" y="486899"/>
                  <a:pt x="472653" y="482581"/>
                </a:cubicBezTo>
                <a:lnTo>
                  <a:pt x="472653" y="509931"/>
                </a:lnTo>
                <a:lnTo>
                  <a:pt x="499291" y="509931"/>
                </a:lnTo>
                <a:cubicBezTo>
                  <a:pt x="561208" y="509931"/>
                  <a:pt x="611245" y="559952"/>
                  <a:pt x="611245" y="621849"/>
                </a:cubicBezTo>
                <a:lnTo>
                  <a:pt x="611245" y="867998"/>
                </a:lnTo>
                <a:lnTo>
                  <a:pt x="711679" y="867998"/>
                </a:lnTo>
                <a:cubicBezTo>
                  <a:pt x="719599" y="867998"/>
                  <a:pt x="727159" y="869438"/>
                  <a:pt x="733998" y="871957"/>
                </a:cubicBezTo>
                <a:lnTo>
                  <a:pt x="733998" y="863680"/>
                </a:lnTo>
                <a:cubicBezTo>
                  <a:pt x="733998" y="826614"/>
                  <a:pt x="764236" y="796385"/>
                  <a:pt x="801314" y="796385"/>
                </a:cubicBezTo>
                <a:lnTo>
                  <a:pt x="962586" y="796385"/>
                </a:lnTo>
                <a:lnTo>
                  <a:pt x="962586" y="186051"/>
                </a:lnTo>
                <a:cubicBezTo>
                  <a:pt x="962586" y="177054"/>
                  <a:pt x="967625" y="169497"/>
                  <a:pt x="975545" y="165898"/>
                </a:cubicBezTo>
                <a:lnTo>
                  <a:pt x="939907" y="109399"/>
                </a:lnTo>
                <a:lnTo>
                  <a:pt x="904629" y="165898"/>
                </a:lnTo>
                <a:cubicBezTo>
                  <a:pt x="912188" y="169497"/>
                  <a:pt x="917588" y="177054"/>
                  <a:pt x="917588" y="186051"/>
                </a:cubicBezTo>
                <a:lnTo>
                  <a:pt x="917588" y="642362"/>
                </a:lnTo>
                <a:cubicBezTo>
                  <a:pt x="917588" y="654597"/>
                  <a:pt x="907509" y="664673"/>
                  <a:pt x="895269" y="664673"/>
                </a:cubicBezTo>
                <a:cubicBezTo>
                  <a:pt x="883030" y="664673"/>
                  <a:pt x="872950" y="654597"/>
                  <a:pt x="872950" y="642362"/>
                </a:cubicBezTo>
                <a:lnTo>
                  <a:pt x="872950" y="208363"/>
                </a:lnTo>
                <a:lnTo>
                  <a:pt x="865391" y="208363"/>
                </a:lnTo>
                <a:cubicBezTo>
                  <a:pt x="857471" y="208363"/>
                  <a:pt x="849912" y="204044"/>
                  <a:pt x="845952" y="197207"/>
                </a:cubicBezTo>
                <a:cubicBezTo>
                  <a:pt x="841992" y="190009"/>
                  <a:pt x="842352" y="181373"/>
                  <a:pt x="846672" y="174175"/>
                </a:cubicBezTo>
                <a:lnTo>
                  <a:pt x="921188" y="55419"/>
                </a:lnTo>
                <a:cubicBezTo>
                  <a:pt x="925148" y="48942"/>
                  <a:pt x="932347" y="44983"/>
                  <a:pt x="939907" y="44983"/>
                </a:cubicBezTo>
                <a:cubicBezTo>
                  <a:pt x="947826" y="44983"/>
                  <a:pt x="955026" y="48942"/>
                  <a:pt x="958986" y="55419"/>
                </a:cubicBezTo>
                <a:lnTo>
                  <a:pt x="1033502" y="174175"/>
                </a:lnTo>
                <a:cubicBezTo>
                  <a:pt x="1037821" y="181373"/>
                  <a:pt x="1038181" y="190009"/>
                  <a:pt x="1033862" y="197207"/>
                </a:cubicBezTo>
                <a:cubicBezTo>
                  <a:pt x="1030262" y="204044"/>
                  <a:pt x="1022702" y="208363"/>
                  <a:pt x="1014423" y="208363"/>
                </a:cubicBezTo>
                <a:lnTo>
                  <a:pt x="1007223" y="208363"/>
                </a:lnTo>
                <a:lnTo>
                  <a:pt x="1007223" y="796385"/>
                </a:lnTo>
                <a:lnTo>
                  <a:pt x="1078859" y="796385"/>
                </a:lnTo>
                <a:cubicBezTo>
                  <a:pt x="1115937" y="796385"/>
                  <a:pt x="1145815" y="826614"/>
                  <a:pt x="1145815" y="863680"/>
                </a:cubicBezTo>
                <a:lnTo>
                  <a:pt x="1145815" y="1123144"/>
                </a:lnTo>
                <a:cubicBezTo>
                  <a:pt x="1145815" y="1135739"/>
                  <a:pt x="1136096" y="1145815"/>
                  <a:pt x="1123496" y="1145815"/>
                </a:cubicBezTo>
                <a:lnTo>
                  <a:pt x="22318" y="1145815"/>
                </a:lnTo>
                <a:cubicBezTo>
                  <a:pt x="10079" y="1145815"/>
                  <a:pt x="0" y="1135739"/>
                  <a:pt x="0" y="1123144"/>
                </a:cubicBezTo>
                <a:lnTo>
                  <a:pt x="0" y="1042893"/>
                </a:lnTo>
                <a:cubicBezTo>
                  <a:pt x="0" y="1005827"/>
                  <a:pt x="30238" y="975598"/>
                  <a:pt x="67316" y="975598"/>
                </a:cubicBezTo>
                <a:lnTo>
                  <a:pt x="268545" y="975598"/>
                </a:lnTo>
                <a:lnTo>
                  <a:pt x="268545" y="865839"/>
                </a:lnTo>
                <a:cubicBezTo>
                  <a:pt x="268545" y="853604"/>
                  <a:pt x="278984" y="843527"/>
                  <a:pt x="291223" y="843527"/>
                </a:cubicBezTo>
                <a:cubicBezTo>
                  <a:pt x="303463" y="843527"/>
                  <a:pt x="313542" y="853604"/>
                  <a:pt x="313542" y="865839"/>
                </a:cubicBezTo>
                <a:lnTo>
                  <a:pt x="313542" y="975598"/>
                </a:lnTo>
                <a:lnTo>
                  <a:pt x="366819" y="975598"/>
                </a:lnTo>
                <a:lnTo>
                  <a:pt x="366819" y="648839"/>
                </a:lnTo>
                <a:cubicBezTo>
                  <a:pt x="366819" y="636244"/>
                  <a:pt x="377258" y="626168"/>
                  <a:pt x="389498" y="626168"/>
                </a:cubicBezTo>
                <a:lnTo>
                  <a:pt x="490292" y="626168"/>
                </a:lnTo>
                <a:cubicBezTo>
                  <a:pt x="502891" y="626168"/>
                  <a:pt x="512611" y="636244"/>
                  <a:pt x="512611" y="648839"/>
                </a:cubicBezTo>
                <a:lnTo>
                  <a:pt x="512611" y="867998"/>
                </a:lnTo>
                <a:lnTo>
                  <a:pt x="566248" y="867998"/>
                </a:lnTo>
                <a:lnTo>
                  <a:pt x="566248" y="621849"/>
                </a:lnTo>
                <a:cubicBezTo>
                  <a:pt x="566248" y="584783"/>
                  <a:pt x="536369" y="554554"/>
                  <a:pt x="499291" y="554554"/>
                </a:cubicBezTo>
                <a:lnTo>
                  <a:pt x="313542" y="554554"/>
                </a:lnTo>
                <a:lnTo>
                  <a:pt x="313542" y="683746"/>
                </a:lnTo>
                <a:cubicBezTo>
                  <a:pt x="313542" y="695982"/>
                  <a:pt x="303463" y="705698"/>
                  <a:pt x="291223" y="705698"/>
                </a:cubicBezTo>
                <a:cubicBezTo>
                  <a:pt x="278984" y="705698"/>
                  <a:pt x="268545" y="695982"/>
                  <a:pt x="268545" y="683746"/>
                </a:cubicBezTo>
                <a:lnTo>
                  <a:pt x="268545" y="556713"/>
                </a:lnTo>
                <a:cubicBezTo>
                  <a:pt x="217787" y="546277"/>
                  <a:pt x="179270" y="501294"/>
                  <a:pt x="179270" y="447314"/>
                </a:cubicBezTo>
                <a:lnTo>
                  <a:pt x="179270" y="331437"/>
                </a:lnTo>
                <a:cubicBezTo>
                  <a:pt x="179270" y="262343"/>
                  <a:pt x="226787" y="204404"/>
                  <a:pt x="290503" y="188210"/>
                </a:cubicBezTo>
                <a:cubicBezTo>
                  <a:pt x="276824" y="170577"/>
                  <a:pt x="268545" y="148625"/>
                  <a:pt x="268545" y="124514"/>
                </a:cubicBezTo>
                <a:lnTo>
                  <a:pt x="268545" y="104001"/>
                </a:lnTo>
                <a:cubicBezTo>
                  <a:pt x="268545" y="46423"/>
                  <a:pt x="315342" y="0"/>
                  <a:pt x="372579" y="0"/>
                </a:cubicBezTo>
                <a:close/>
              </a:path>
            </a:pathLst>
          </a:custGeom>
          <a:solidFill>
            <a:schemeClr val="accent2">
              <a:lumMod val="75000"/>
            </a:schemeClr>
          </a:solidFill>
          <a:ln>
            <a:noFill/>
          </a:ln>
          <a:effectLst/>
        </p:spPr>
        <p:txBody>
          <a:bodyPr wrap="square" anchor="ctr">
            <a:no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494949"/>
              </a:solidFill>
              <a:effectLst/>
              <a:uLnTx/>
              <a:uFillTx/>
              <a:latin typeface="Arial" panose="020B0604020202020204" pitchFamily="34" charset="0"/>
              <a:ea typeface="+mn-ea"/>
              <a:cs typeface="+mn-cs"/>
            </a:endParaRPr>
          </a:p>
        </p:txBody>
      </p:sp>
      <p:sp>
        <p:nvSpPr>
          <p:cNvPr id="40" name="Freeform 39">
            <a:extLst>
              <a:ext uri="{FF2B5EF4-FFF2-40B4-BE49-F238E27FC236}">
                <a16:creationId xmlns:a16="http://schemas.microsoft.com/office/drawing/2014/main" id="{42F08374-8199-7D45-BC65-7C265A0A8E93}"/>
              </a:ext>
            </a:extLst>
          </p:cNvPr>
          <p:cNvSpPr>
            <a:spLocks noChangeAspect="1" noChangeArrowheads="1"/>
          </p:cNvSpPr>
          <p:nvPr/>
        </p:nvSpPr>
        <p:spPr bwMode="auto">
          <a:xfrm>
            <a:off x="1976994" y="5673443"/>
            <a:ext cx="647018" cy="418473"/>
          </a:xfrm>
          <a:custGeom>
            <a:avLst/>
            <a:gdLst>
              <a:gd name="connsiteX0" fmla="*/ 541769 w 1145819"/>
              <a:gd name="connsiteY0" fmla="*/ 621171 h 741084"/>
              <a:gd name="connsiteX1" fmla="*/ 539250 w 1145819"/>
              <a:gd name="connsiteY1" fmla="*/ 621531 h 741084"/>
              <a:gd name="connsiteX2" fmla="*/ 521251 w 1145819"/>
              <a:gd name="connsiteY2" fmla="*/ 630894 h 741084"/>
              <a:gd name="connsiteX3" fmla="*/ 503252 w 1145819"/>
              <a:gd name="connsiteY3" fmla="*/ 652860 h 741084"/>
              <a:gd name="connsiteX4" fmla="*/ 506851 w 1145819"/>
              <a:gd name="connsiteY4" fmla="*/ 689950 h 741084"/>
              <a:gd name="connsiteX5" fmla="*/ 526290 w 1145819"/>
              <a:gd name="connsiteY5" fmla="*/ 696072 h 741084"/>
              <a:gd name="connsiteX6" fmla="*/ 543929 w 1145819"/>
              <a:gd name="connsiteY6" fmla="*/ 686349 h 741084"/>
              <a:gd name="connsiteX7" fmla="*/ 562288 w 1145819"/>
              <a:gd name="connsiteY7" fmla="*/ 664383 h 741084"/>
              <a:gd name="connsiteX8" fmla="*/ 568048 w 1145819"/>
              <a:gd name="connsiteY8" fmla="*/ 644938 h 741084"/>
              <a:gd name="connsiteX9" fmla="*/ 558689 w 1145819"/>
              <a:gd name="connsiteY9" fmla="*/ 627293 h 741084"/>
              <a:gd name="connsiteX10" fmla="*/ 541769 w 1145819"/>
              <a:gd name="connsiteY10" fmla="*/ 621171 h 741084"/>
              <a:gd name="connsiteX11" fmla="*/ 466534 w 1145819"/>
              <a:gd name="connsiteY11" fmla="*/ 559234 h 741084"/>
              <a:gd name="connsiteX12" fmla="*/ 446015 w 1145819"/>
              <a:gd name="connsiteY12" fmla="*/ 568597 h 741084"/>
              <a:gd name="connsiteX13" fmla="*/ 428016 w 1145819"/>
              <a:gd name="connsiteY13" fmla="*/ 590923 h 741084"/>
              <a:gd name="connsiteX14" fmla="*/ 421896 w 1145819"/>
              <a:gd name="connsiteY14" fmla="*/ 610008 h 741084"/>
              <a:gd name="connsiteX15" fmla="*/ 431616 w 1145819"/>
              <a:gd name="connsiteY15" fmla="*/ 628013 h 741084"/>
              <a:gd name="connsiteX16" fmla="*/ 450695 w 1145819"/>
              <a:gd name="connsiteY16" fmla="*/ 634135 h 741084"/>
              <a:gd name="connsiteX17" fmla="*/ 468694 w 1145819"/>
              <a:gd name="connsiteY17" fmla="*/ 624412 h 741084"/>
              <a:gd name="connsiteX18" fmla="*/ 486693 w 1145819"/>
              <a:gd name="connsiteY18" fmla="*/ 602446 h 741084"/>
              <a:gd name="connsiteX19" fmla="*/ 483093 w 1145819"/>
              <a:gd name="connsiteY19" fmla="*/ 564996 h 741084"/>
              <a:gd name="connsiteX20" fmla="*/ 466534 w 1145819"/>
              <a:gd name="connsiteY20" fmla="*/ 559234 h 741084"/>
              <a:gd name="connsiteX21" fmla="*/ 390938 w 1145819"/>
              <a:gd name="connsiteY21" fmla="*/ 496937 h 741084"/>
              <a:gd name="connsiteX22" fmla="*/ 388418 w 1145819"/>
              <a:gd name="connsiteY22" fmla="*/ 497297 h 741084"/>
              <a:gd name="connsiteX23" fmla="*/ 370779 w 1145819"/>
              <a:gd name="connsiteY23" fmla="*/ 506660 h 741084"/>
              <a:gd name="connsiteX24" fmla="*/ 352420 w 1145819"/>
              <a:gd name="connsiteY24" fmla="*/ 528626 h 741084"/>
              <a:gd name="connsiteX25" fmla="*/ 346661 w 1145819"/>
              <a:gd name="connsiteY25" fmla="*/ 548071 h 741084"/>
              <a:gd name="connsiteX26" fmla="*/ 356020 w 1145819"/>
              <a:gd name="connsiteY26" fmla="*/ 566076 h 741084"/>
              <a:gd name="connsiteX27" fmla="*/ 393458 w 1145819"/>
              <a:gd name="connsiteY27" fmla="*/ 562475 h 741084"/>
              <a:gd name="connsiteX28" fmla="*/ 411457 w 1145819"/>
              <a:gd name="connsiteY28" fmla="*/ 540509 h 741084"/>
              <a:gd name="connsiteX29" fmla="*/ 417577 w 1145819"/>
              <a:gd name="connsiteY29" fmla="*/ 520704 h 741084"/>
              <a:gd name="connsiteX30" fmla="*/ 407857 w 1145819"/>
              <a:gd name="connsiteY30" fmla="*/ 503059 h 741084"/>
              <a:gd name="connsiteX31" fmla="*/ 390938 w 1145819"/>
              <a:gd name="connsiteY31" fmla="*/ 496937 h 741084"/>
              <a:gd name="connsiteX32" fmla="*/ 313182 w 1145819"/>
              <a:gd name="connsiteY32" fmla="*/ 435000 h 741084"/>
              <a:gd name="connsiteX33" fmla="*/ 295183 w 1145819"/>
              <a:gd name="connsiteY33" fmla="*/ 444363 h 741084"/>
              <a:gd name="connsiteX34" fmla="*/ 277185 w 1145819"/>
              <a:gd name="connsiteY34" fmla="*/ 466689 h 741084"/>
              <a:gd name="connsiteX35" fmla="*/ 280784 w 1145819"/>
              <a:gd name="connsiteY35" fmla="*/ 503779 h 741084"/>
              <a:gd name="connsiteX36" fmla="*/ 317862 w 1145819"/>
              <a:gd name="connsiteY36" fmla="*/ 500538 h 741084"/>
              <a:gd name="connsiteX37" fmla="*/ 336221 w 1145819"/>
              <a:gd name="connsiteY37" fmla="*/ 478212 h 741084"/>
              <a:gd name="connsiteX38" fmla="*/ 332621 w 1145819"/>
              <a:gd name="connsiteY38" fmla="*/ 440762 h 741084"/>
              <a:gd name="connsiteX39" fmla="*/ 315702 w 1145819"/>
              <a:gd name="connsiteY39" fmla="*/ 435000 h 741084"/>
              <a:gd name="connsiteX40" fmla="*/ 313182 w 1145819"/>
              <a:gd name="connsiteY40" fmla="*/ 435000 h 741084"/>
              <a:gd name="connsiteX41" fmla="*/ 1123772 w 1145819"/>
              <a:gd name="connsiteY41" fmla="*/ 235031 h 741084"/>
              <a:gd name="connsiteX42" fmla="*/ 1139419 w 1145819"/>
              <a:gd name="connsiteY42" fmla="*/ 241432 h 741084"/>
              <a:gd name="connsiteX43" fmla="*/ 1145819 w 1145819"/>
              <a:gd name="connsiteY43" fmla="*/ 257078 h 741084"/>
              <a:gd name="connsiteX44" fmla="*/ 1139419 w 1145819"/>
              <a:gd name="connsiteY44" fmla="*/ 272369 h 741084"/>
              <a:gd name="connsiteX45" fmla="*/ 1123772 w 1145819"/>
              <a:gd name="connsiteY45" fmla="*/ 279126 h 741084"/>
              <a:gd name="connsiteX46" fmla="*/ 1108126 w 1145819"/>
              <a:gd name="connsiteY46" fmla="*/ 272369 h 741084"/>
              <a:gd name="connsiteX47" fmla="*/ 1101725 w 1145819"/>
              <a:gd name="connsiteY47" fmla="*/ 257078 h 741084"/>
              <a:gd name="connsiteX48" fmla="*/ 1108126 w 1145819"/>
              <a:gd name="connsiteY48" fmla="*/ 241432 h 741084"/>
              <a:gd name="connsiteX49" fmla="*/ 1123772 w 1145819"/>
              <a:gd name="connsiteY49" fmla="*/ 235031 h 741084"/>
              <a:gd name="connsiteX50" fmla="*/ 22047 w 1145819"/>
              <a:gd name="connsiteY50" fmla="*/ 235031 h 741084"/>
              <a:gd name="connsiteX51" fmla="*/ 37694 w 1145819"/>
              <a:gd name="connsiteY51" fmla="*/ 241432 h 741084"/>
              <a:gd name="connsiteX52" fmla="*/ 44095 w 1145819"/>
              <a:gd name="connsiteY52" fmla="*/ 257078 h 741084"/>
              <a:gd name="connsiteX53" fmla="*/ 37694 w 1145819"/>
              <a:gd name="connsiteY53" fmla="*/ 272369 h 741084"/>
              <a:gd name="connsiteX54" fmla="*/ 22047 w 1145819"/>
              <a:gd name="connsiteY54" fmla="*/ 279126 h 741084"/>
              <a:gd name="connsiteX55" fmla="*/ 6401 w 1145819"/>
              <a:gd name="connsiteY55" fmla="*/ 272369 h 741084"/>
              <a:gd name="connsiteX56" fmla="*/ 0 w 1145819"/>
              <a:gd name="connsiteY56" fmla="*/ 257078 h 741084"/>
              <a:gd name="connsiteX57" fmla="*/ 6401 w 1145819"/>
              <a:gd name="connsiteY57" fmla="*/ 241432 h 741084"/>
              <a:gd name="connsiteX58" fmla="*/ 22047 w 1145819"/>
              <a:gd name="connsiteY58" fmla="*/ 235031 h 741084"/>
              <a:gd name="connsiteX59" fmla="*/ 641124 w 1145819"/>
              <a:gd name="connsiteY59" fmla="*/ 75981 h 741084"/>
              <a:gd name="connsiteX60" fmla="*/ 521251 w 1145819"/>
              <a:gd name="connsiteY60" fmla="*/ 125314 h 741084"/>
              <a:gd name="connsiteX61" fmla="*/ 352060 w 1145819"/>
              <a:gd name="connsiteY61" fmla="*/ 292761 h 741084"/>
              <a:gd name="connsiteX62" fmla="*/ 351340 w 1145819"/>
              <a:gd name="connsiteY62" fmla="*/ 341374 h 741084"/>
              <a:gd name="connsiteX63" fmla="*/ 393098 w 1145819"/>
              <a:gd name="connsiteY63" fmla="*/ 347496 h 741084"/>
              <a:gd name="connsiteX64" fmla="*/ 575968 w 1145819"/>
              <a:gd name="connsiteY64" fmla="*/ 244148 h 741084"/>
              <a:gd name="connsiteX65" fmla="*/ 586767 w 1145819"/>
              <a:gd name="connsiteY65" fmla="*/ 241267 h 741084"/>
              <a:gd name="connsiteX66" fmla="*/ 733999 w 1145819"/>
              <a:gd name="connsiteY66" fmla="*/ 241267 h 741084"/>
              <a:gd name="connsiteX67" fmla="*/ 756317 w 1145819"/>
              <a:gd name="connsiteY67" fmla="*/ 263593 h 741084"/>
              <a:gd name="connsiteX68" fmla="*/ 733999 w 1145819"/>
              <a:gd name="connsiteY68" fmla="*/ 286279 h 741084"/>
              <a:gd name="connsiteX69" fmla="*/ 718159 w 1145819"/>
              <a:gd name="connsiteY69" fmla="*/ 286279 h 741084"/>
              <a:gd name="connsiteX70" fmla="*/ 757915 w 1145819"/>
              <a:gd name="connsiteY70" fmla="*/ 325063 h 741084"/>
              <a:gd name="connsiteX71" fmla="*/ 877990 w 1145819"/>
              <a:gd name="connsiteY71" fmla="*/ 442202 h 741084"/>
              <a:gd name="connsiteX72" fmla="*/ 957906 w 1145819"/>
              <a:gd name="connsiteY72" fmla="*/ 399350 h 741084"/>
              <a:gd name="connsiteX73" fmla="*/ 957906 w 1145819"/>
              <a:gd name="connsiteY73" fmla="*/ 252432 h 741084"/>
              <a:gd name="connsiteX74" fmla="*/ 957906 w 1145819"/>
              <a:gd name="connsiteY74" fmla="*/ 75981 h 741084"/>
              <a:gd name="connsiteX75" fmla="*/ 506492 w 1145819"/>
              <a:gd name="connsiteY75" fmla="*/ 46993 h 741084"/>
              <a:gd name="connsiteX76" fmla="*/ 460054 w 1145819"/>
              <a:gd name="connsiteY76" fmla="*/ 51854 h 741084"/>
              <a:gd name="connsiteX77" fmla="*/ 276825 w 1145819"/>
              <a:gd name="connsiteY77" fmla="*/ 87864 h 741084"/>
              <a:gd name="connsiteX78" fmla="*/ 272505 w 1145819"/>
              <a:gd name="connsiteY78" fmla="*/ 88224 h 741084"/>
              <a:gd name="connsiteX79" fmla="*/ 187910 w 1145819"/>
              <a:gd name="connsiteY79" fmla="*/ 88224 h 741084"/>
              <a:gd name="connsiteX80" fmla="*/ 187910 w 1145819"/>
              <a:gd name="connsiteY80" fmla="*/ 423117 h 741084"/>
              <a:gd name="connsiteX81" fmla="*/ 238307 w 1145819"/>
              <a:gd name="connsiteY81" fmla="*/ 444003 h 741084"/>
              <a:gd name="connsiteX82" fmla="*/ 242626 w 1145819"/>
              <a:gd name="connsiteY82" fmla="*/ 438241 h 741084"/>
              <a:gd name="connsiteX83" fmla="*/ 260985 w 1145819"/>
              <a:gd name="connsiteY83" fmla="*/ 416275 h 741084"/>
              <a:gd name="connsiteX84" fmla="*/ 308863 w 1145819"/>
              <a:gd name="connsiteY84" fmla="*/ 390708 h 741084"/>
              <a:gd name="connsiteX85" fmla="*/ 361060 w 1145819"/>
              <a:gd name="connsiteY85" fmla="*/ 406552 h 741084"/>
              <a:gd name="connsiteX86" fmla="*/ 386258 w 1145819"/>
              <a:gd name="connsiteY86" fmla="*/ 452285 h 741084"/>
              <a:gd name="connsiteX87" fmla="*/ 402087 w 1145819"/>
              <a:gd name="connsiteY87" fmla="*/ 454291 h 741084"/>
              <a:gd name="connsiteX88" fmla="*/ 412897 w 1145819"/>
              <a:gd name="connsiteY88" fmla="*/ 455661 h 741084"/>
              <a:gd name="connsiteX89" fmla="*/ 436295 w 1145819"/>
              <a:gd name="connsiteY89" fmla="*/ 468489 h 741084"/>
              <a:gd name="connsiteX90" fmla="*/ 461494 w 1145819"/>
              <a:gd name="connsiteY90" fmla="*/ 514582 h 741084"/>
              <a:gd name="connsiteX91" fmla="*/ 511891 w 1145819"/>
              <a:gd name="connsiteY91" fmla="*/ 530786 h 741084"/>
              <a:gd name="connsiteX92" fmla="*/ 537090 w 1145819"/>
              <a:gd name="connsiteY92" fmla="*/ 576879 h 741084"/>
              <a:gd name="connsiteX93" fmla="*/ 587127 w 1145819"/>
              <a:gd name="connsiteY93" fmla="*/ 592723 h 741084"/>
              <a:gd name="connsiteX94" fmla="*/ 588207 w 1145819"/>
              <a:gd name="connsiteY94" fmla="*/ 593804 h 741084"/>
              <a:gd name="connsiteX95" fmla="*/ 590727 w 1145819"/>
              <a:gd name="connsiteY95" fmla="*/ 595604 h 741084"/>
              <a:gd name="connsiteX96" fmla="*/ 623125 w 1145819"/>
              <a:gd name="connsiteY96" fmla="*/ 627293 h 741084"/>
              <a:gd name="connsiteX97" fmla="*/ 644004 w 1145819"/>
              <a:gd name="connsiteY97" fmla="*/ 635575 h 741084"/>
              <a:gd name="connsiteX98" fmla="*/ 664523 w 1145819"/>
              <a:gd name="connsiteY98" fmla="*/ 626933 h 741084"/>
              <a:gd name="connsiteX99" fmla="*/ 664163 w 1145819"/>
              <a:gd name="connsiteY99" fmla="*/ 585161 h 741084"/>
              <a:gd name="connsiteX100" fmla="*/ 547889 w 1145819"/>
              <a:gd name="connsiteY100" fmla="*/ 472090 h 741084"/>
              <a:gd name="connsiteX101" fmla="*/ 547529 w 1145819"/>
              <a:gd name="connsiteY101" fmla="*/ 440402 h 741084"/>
              <a:gd name="connsiteX102" fmla="*/ 578847 w 1145819"/>
              <a:gd name="connsiteY102" fmla="*/ 440041 h 741084"/>
              <a:gd name="connsiteX103" fmla="*/ 635004 w 1145819"/>
              <a:gd name="connsiteY103" fmla="*/ 494416 h 741084"/>
              <a:gd name="connsiteX104" fmla="*/ 635724 w 1145819"/>
              <a:gd name="connsiteY104" fmla="*/ 495137 h 741084"/>
              <a:gd name="connsiteX105" fmla="*/ 751638 w 1145819"/>
              <a:gd name="connsiteY105" fmla="*/ 607848 h 741084"/>
              <a:gd name="connsiteX106" fmla="*/ 793395 w 1145819"/>
              <a:gd name="connsiteY106" fmla="*/ 607487 h 741084"/>
              <a:gd name="connsiteX107" fmla="*/ 792675 w 1145819"/>
              <a:gd name="connsiteY107" fmla="*/ 566076 h 741084"/>
              <a:gd name="connsiteX108" fmla="*/ 676402 w 1145819"/>
              <a:gd name="connsiteY108" fmla="*/ 453005 h 741084"/>
              <a:gd name="connsiteX109" fmla="*/ 676042 w 1145819"/>
              <a:gd name="connsiteY109" fmla="*/ 421316 h 741084"/>
              <a:gd name="connsiteX110" fmla="*/ 707720 w 1145819"/>
              <a:gd name="connsiteY110" fmla="*/ 420956 h 741084"/>
              <a:gd name="connsiteX111" fmla="*/ 780796 w 1145819"/>
              <a:gd name="connsiteY111" fmla="*/ 491896 h 741084"/>
              <a:gd name="connsiteX112" fmla="*/ 781156 w 1145819"/>
              <a:gd name="connsiteY112" fmla="*/ 491896 h 741084"/>
              <a:gd name="connsiteX113" fmla="*/ 855312 w 1145819"/>
              <a:gd name="connsiteY113" fmla="*/ 564276 h 741084"/>
              <a:gd name="connsiteX114" fmla="*/ 896709 w 1145819"/>
              <a:gd name="connsiteY114" fmla="*/ 563555 h 741084"/>
              <a:gd name="connsiteX115" fmla="*/ 904989 w 1145819"/>
              <a:gd name="connsiteY115" fmla="*/ 542670 h 741084"/>
              <a:gd name="connsiteX116" fmla="*/ 895989 w 1145819"/>
              <a:gd name="connsiteY116" fmla="*/ 522144 h 741084"/>
              <a:gd name="connsiteX117" fmla="*/ 711244 w 1145819"/>
              <a:gd name="connsiteY117" fmla="*/ 342013 h 741084"/>
              <a:gd name="connsiteX118" fmla="*/ 654083 w 1145819"/>
              <a:gd name="connsiteY118" fmla="*/ 286279 h 741084"/>
              <a:gd name="connsiteX119" fmla="*/ 592887 w 1145819"/>
              <a:gd name="connsiteY119" fmla="*/ 286279 h 741084"/>
              <a:gd name="connsiteX120" fmla="*/ 415057 w 1145819"/>
              <a:gd name="connsiteY120" fmla="*/ 386387 h 741084"/>
              <a:gd name="connsiteX121" fmla="*/ 376179 w 1145819"/>
              <a:gd name="connsiteY121" fmla="*/ 396830 h 741084"/>
              <a:gd name="connsiteX122" fmla="*/ 319302 w 1145819"/>
              <a:gd name="connsiteY122" fmla="*/ 372703 h 741084"/>
              <a:gd name="connsiteX123" fmla="*/ 320382 w 1145819"/>
              <a:gd name="connsiteY123" fmla="*/ 261072 h 741084"/>
              <a:gd name="connsiteX124" fmla="*/ 489932 w 1145819"/>
              <a:gd name="connsiteY124" fmla="*/ 93266 h 741084"/>
              <a:gd name="connsiteX125" fmla="*/ 552929 w 1145819"/>
              <a:gd name="connsiteY125" fmla="*/ 49694 h 741084"/>
              <a:gd name="connsiteX126" fmla="*/ 506492 w 1145819"/>
              <a:gd name="connsiteY126" fmla="*/ 46993 h 741084"/>
              <a:gd name="connsiteX127" fmla="*/ 22319 w 1145819"/>
              <a:gd name="connsiteY127" fmla="*/ 0 h 741084"/>
              <a:gd name="connsiteX128" fmla="*/ 143272 w 1145819"/>
              <a:gd name="connsiteY128" fmla="*/ 0 h 741084"/>
              <a:gd name="connsiteX129" fmla="*/ 187910 w 1145819"/>
              <a:gd name="connsiteY129" fmla="*/ 43212 h 741084"/>
              <a:gd name="connsiteX130" fmla="*/ 270705 w 1145819"/>
              <a:gd name="connsiteY130" fmla="*/ 43212 h 741084"/>
              <a:gd name="connsiteX131" fmla="*/ 451415 w 1145819"/>
              <a:gd name="connsiteY131" fmla="*/ 7922 h 741084"/>
              <a:gd name="connsiteX132" fmla="*/ 644364 w 1145819"/>
              <a:gd name="connsiteY132" fmla="*/ 30969 h 741084"/>
              <a:gd name="connsiteX133" fmla="*/ 645084 w 1145819"/>
              <a:gd name="connsiteY133" fmla="*/ 30969 h 741084"/>
              <a:gd name="connsiteX134" fmla="*/ 960066 w 1145819"/>
              <a:gd name="connsiteY134" fmla="*/ 30969 h 741084"/>
              <a:gd name="connsiteX135" fmla="*/ 1002543 w 1145819"/>
              <a:gd name="connsiteY135" fmla="*/ 0 h 741084"/>
              <a:gd name="connsiteX136" fmla="*/ 1123496 w 1145819"/>
              <a:gd name="connsiteY136" fmla="*/ 0 h 741084"/>
              <a:gd name="connsiteX137" fmla="*/ 1145815 w 1145819"/>
              <a:gd name="connsiteY137" fmla="*/ 22326 h 741084"/>
              <a:gd name="connsiteX138" fmla="*/ 1145815 w 1145819"/>
              <a:gd name="connsiteY138" fmla="*/ 169607 h 741084"/>
              <a:gd name="connsiteX139" fmla="*/ 1123496 w 1145819"/>
              <a:gd name="connsiteY139" fmla="*/ 192293 h 741084"/>
              <a:gd name="connsiteX140" fmla="*/ 1101178 w 1145819"/>
              <a:gd name="connsiteY140" fmla="*/ 169607 h 741084"/>
              <a:gd name="connsiteX141" fmla="*/ 1101178 w 1145819"/>
              <a:gd name="connsiteY141" fmla="*/ 44652 h 741084"/>
              <a:gd name="connsiteX142" fmla="*/ 1002543 w 1145819"/>
              <a:gd name="connsiteY142" fmla="*/ 44652 h 741084"/>
              <a:gd name="connsiteX143" fmla="*/ 1002543 w 1145819"/>
              <a:gd name="connsiteY143" fmla="*/ 236220 h 741084"/>
              <a:gd name="connsiteX144" fmla="*/ 1002543 w 1145819"/>
              <a:gd name="connsiteY144" fmla="*/ 469209 h 741084"/>
              <a:gd name="connsiteX145" fmla="*/ 1101178 w 1145819"/>
              <a:gd name="connsiteY145" fmla="*/ 469209 h 741084"/>
              <a:gd name="connsiteX146" fmla="*/ 1101178 w 1145819"/>
              <a:gd name="connsiteY146" fmla="*/ 343175 h 741084"/>
              <a:gd name="connsiteX147" fmla="*/ 1123496 w 1145819"/>
              <a:gd name="connsiteY147" fmla="*/ 320849 h 741084"/>
              <a:gd name="connsiteX148" fmla="*/ 1145815 w 1145819"/>
              <a:gd name="connsiteY148" fmla="*/ 343175 h 741084"/>
              <a:gd name="connsiteX149" fmla="*/ 1145815 w 1145819"/>
              <a:gd name="connsiteY149" fmla="*/ 491536 h 741084"/>
              <a:gd name="connsiteX150" fmla="*/ 1123496 w 1145819"/>
              <a:gd name="connsiteY150" fmla="*/ 514222 h 741084"/>
              <a:gd name="connsiteX151" fmla="*/ 1002543 w 1145819"/>
              <a:gd name="connsiteY151" fmla="*/ 514222 h 741084"/>
              <a:gd name="connsiteX152" fmla="*/ 957906 w 1145819"/>
              <a:gd name="connsiteY152" fmla="*/ 469209 h 741084"/>
              <a:gd name="connsiteX153" fmla="*/ 957906 w 1145819"/>
              <a:gd name="connsiteY153" fmla="*/ 450124 h 741084"/>
              <a:gd name="connsiteX154" fmla="*/ 911829 w 1145819"/>
              <a:gd name="connsiteY154" fmla="*/ 474971 h 741084"/>
              <a:gd name="connsiteX155" fmla="*/ 927308 w 1145819"/>
              <a:gd name="connsiteY155" fmla="*/ 490095 h 741084"/>
              <a:gd name="connsiteX156" fmla="*/ 949986 w 1145819"/>
              <a:gd name="connsiteY156" fmla="*/ 542310 h 741084"/>
              <a:gd name="connsiteX157" fmla="*/ 928748 w 1145819"/>
              <a:gd name="connsiteY157" fmla="*/ 594884 h 741084"/>
              <a:gd name="connsiteX158" fmla="*/ 875831 w 1145819"/>
              <a:gd name="connsiteY158" fmla="*/ 617210 h 741084"/>
              <a:gd name="connsiteX159" fmla="*/ 843072 w 1145819"/>
              <a:gd name="connsiteY159" fmla="*/ 609648 h 741084"/>
              <a:gd name="connsiteX160" fmla="*/ 825433 w 1145819"/>
              <a:gd name="connsiteY160" fmla="*/ 638816 h 741084"/>
              <a:gd name="connsiteX161" fmla="*/ 772156 w 1145819"/>
              <a:gd name="connsiteY161" fmla="*/ 661142 h 741084"/>
              <a:gd name="connsiteX162" fmla="*/ 720679 w 1145819"/>
              <a:gd name="connsiteY162" fmla="*/ 640256 h 741084"/>
              <a:gd name="connsiteX163" fmla="*/ 712760 w 1145819"/>
              <a:gd name="connsiteY163" fmla="*/ 632694 h 741084"/>
              <a:gd name="connsiteX164" fmla="*/ 696921 w 1145819"/>
              <a:gd name="connsiteY164" fmla="*/ 657901 h 741084"/>
              <a:gd name="connsiteX165" fmla="*/ 644364 w 1145819"/>
              <a:gd name="connsiteY165" fmla="*/ 680227 h 741084"/>
              <a:gd name="connsiteX166" fmla="*/ 643644 w 1145819"/>
              <a:gd name="connsiteY166" fmla="*/ 680227 h 741084"/>
              <a:gd name="connsiteX167" fmla="*/ 608726 w 1145819"/>
              <a:gd name="connsiteY167" fmla="*/ 671585 h 741084"/>
              <a:gd name="connsiteX168" fmla="*/ 596846 w 1145819"/>
              <a:gd name="connsiteY168" fmla="*/ 692831 h 741084"/>
              <a:gd name="connsiteX169" fmla="*/ 578487 w 1145819"/>
              <a:gd name="connsiteY169" fmla="*/ 715157 h 741084"/>
              <a:gd name="connsiteX170" fmla="*/ 530250 w 1145819"/>
              <a:gd name="connsiteY170" fmla="*/ 740724 h 741084"/>
              <a:gd name="connsiteX171" fmla="*/ 523411 w 1145819"/>
              <a:gd name="connsiteY171" fmla="*/ 741084 h 741084"/>
              <a:gd name="connsiteX172" fmla="*/ 478413 w 1145819"/>
              <a:gd name="connsiteY172" fmla="*/ 724880 h 741084"/>
              <a:gd name="connsiteX173" fmla="*/ 453215 w 1145819"/>
              <a:gd name="connsiteY173" fmla="*/ 678787 h 741084"/>
              <a:gd name="connsiteX174" fmla="*/ 448175 w 1145819"/>
              <a:gd name="connsiteY174" fmla="*/ 678787 h 741084"/>
              <a:gd name="connsiteX175" fmla="*/ 402817 w 1145819"/>
              <a:gd name="connsiteY175" fmla="*/ 662583 h 741084"/>
              <a:gd name="connsiteX176" fmla="*/ 377619 w 1145819"/>
              <a:gd name="connsiteY176" fmla="*/ 616490 h 741084"/>
              <a:gd name="connsiteX177" fmla="*/ 372939 w 1145819"/>
              <a:gd name="connsiteY177" fmla="*/ 616490 h 741084"/>
              <a:gd name="connsiteX178" fmla="*/ 327582 w 1145819"/>
              <a:gd name="connsiteY178" fmla="*/ 600646 h 741084"/>
              <a:gd name="connsiteX179" fmla="*/ 302383 w 1145819"/>
              <a:gd name="connsiteY179" fmla="*/ 554553 h 741084"/>
              <a:gd name="connsiteX180" fmla="*/ 297343 w 1145819"/>
              <a:gd name="connsiteY180" fmla="*/ 554553 h 741084"/>
              <a:gd name="connsiteX181" fmla="*/ 252346 w 1145819"/>
              <a:gd name="connsiteY181" fmla="*/ 538348 h 741084"/>
              <a:gd name="connsiteX182" fmla="*/ 226787 w 1145819"/>
              <a:gd name="connsiteY182" fmla="*/ 491536 h 741084"/>
              <a:gd name="connsiteX183" fmla="*/ 216348 w 1145819"/>
              <a:gd name="connsiteY183" fmla="*/ 483253 h 741084"/>
              <a:gd name="connsiteX184" fmla="*/ 187910 w 1145819"/>
              <a:gd name="connsiteY184" fmla="*/ 469209 h 741084"/>
              <a:gd name="connsiteX185" fmla="*/ 143272 w 1145819"/>
              <a:gd name="connsiteY185" fmla="*/ 514222 h 741084"/>
              <a:gd name="connsiteX186" fmla="*/ 22319 w 1145819"/>
              <a:gd name="connsiteY186" fmla="*/ 514222 h 741084"/>
              <a:gd name="connsiteX187" fmla="*/ 0 w 1145819"/>
              <a:gd name="connsiteY187" fmla="*/ 491536 h 741084"/>
              <a:gd name="connsiteX188" fmla="*/ 0 w 1145819"/>
              <a:gd name="connsiteY188" fmla="*/ 350017 h 741084"/>
              <a:gd name="connsiteX189" fmla="*/ 22319 w 1145819"/>
              <a:gd name="connsiteY189" fmla="*/ 327691 h 741084"/>
              <a:gd name="connsiteX190" fmla="*/ 44638 w 1145819"/>
              <a:gd name="connsiteY190" fmla="*/ 350017 h 741084"/>
              <a:gd name="connsiteX191" fmla="*/ 44638 w 1145819"/>
              <a:gd name="connsiteY191" fmla="*/ 469209 h 741084"/>
              <a:gd name="connsiteX192" fmla="*/ 143272 w 1145819"/>
              <a:gd name="connsiteY192" fmla="*/ 469209 h 741084"/>
              <a:gd name="connsiteX193" fmla="*/ 143272 w 1145819"/>
              <a:gd name="connsiteY193" fmla="*/ 44652 h 741084"/>
              <a:gd name="connsiteX194" fmla="*/ 44638 w 1145819"/>
              <a:gd name="connsiteY194" fmla="*/ 44652 h 741084"/>
              <a:gd name="connsiteX195" fmla="*/ 44638 w 1145819"/>
              <a:gd name="connsiteY195" fmla="*/ 166366 h 741084"/>
              <a:gd name="connsiteX196" fmla="*/ 22319 w 1145819"/>
              <a:gd name="connsiteY196" fmla="*/ 188692 h 741084"/>
              <a:gd name="connsiteX197" fmla="*/ 0 w 1145819"/>
              <a:gd name="connsiteY197" fmla="*/ 166366 h 741084"/>
              <a:gd name="connsiteX198" fmla="*/ 0 w 1145819"/>
              <a:gd name="connsiteY198" fmla="*/ 22326 h 741084"/>
              <a:gd name="connsiteX199" fmla="*/ 22319 w 1145819"/>
              <a:gd name="connsiteY199" fmla="*/ 0 h 741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1145819" h="741084">
                <a:moveTo>
                  <a:pt x="541769" y="621171"/>
                </a:moveTo>
                <a:cubicBezTo>
                  <a:pt x="541050" y="621171"/>
                  <a:pt x="539970" y="621531"/>
                  <a:pt x="539250" y="621531"/>
                </a:cubicBezTo>
                <a:cubicBezTo>
                  <a:pt x="532410" y="621891"/>
                  <a:pt x="525930" y="625492"/>
                  <a:pt x="521251" y="630894"/>
                </a:cubicBezTo>
                <a:lnTo>
                  <a:pt x="503252" y="652860"/>
                </a:lnTo>
                <a:cubicBezTo>
                  <a:pt x="493892" y="664383"/>
                  <a:pt x="495332" y="680948"/>
                  <a:pt x="506851" y="689950"/>
                </a:cubicBezTo>
                <a:cubicBezTo>
                  <a:pt x="512251" y="694631"/>
                  <a:pt x="519091" y="696792"/>
                  <a:pt x="526290" y="696072"/>
                </a:cubicBezTo>
                <a:cubicBezTo>
                  <a:pt x="533130" y="695352"/>
                  <a:pt x="539610" y="692111"/>
                  <a:pt x="543929" y="686349"/>
                </a:cubicBezTo>
                <a:lnTo>
                  <a:pt x="562288" y="664383"/>
                </a:lnTo>
                <a:cubicBezTo>
                  <a:pt x="566608" y="658982"/>
                  <a:pt x="568768" y="652140"/>
                  <a:pt x="568048" y="644938"/>
                </a:cubicBezTo>
                <a:cubicBezTo>
                  <a:pt x="567328" y="638096"/>
                  <a:pt x="564088" y="631614"/>
                  <a:pt x="558689" y="627293"/>
                </a:cubicBezTo>
                <a:cubicBezTo>
                  <a:pt x="553649" y="623332"/>
                  <a:pt x="547889" y="621171"/>
                  <a:pt x="541769" y="621171"/>
                </a:cubicBezTo>
                <a:close/>
                <a:moveTo>
                  <a:pt x="466534" y="559234"/>
                </a:moveTo>
                <a:cubicBezTo>
                  <a:pt x="458974" y="559234"/>
                  <a:pt x="451415" y="562475"/>
                  <a:pt x="446015" y="568597"/>
                </a:cubicBezTo>
                <a:lnTo>
                  <a:pt x="428016" y="590923"/>
                </a:lnTo>
                <a:cubicBezTo>
                  <a:pt x="423336" y="596324"/>
                  <a:pt x="421176" y="603166"/>
                  <a:pt x="421896" y="610008"/>
                </a:cubicBezTo>
                <a:cubicBezTo>
                  <a:pt x="422616" y="617210"/>
                  <a:pt x="425856" y="623692"/>
                  <a:pt x="431616" y="628013"/>
                </a:cubicBezTo>
                <a:cubicBezTo>
                  <a:pt x="437015" y="632694"/>
                  <a:pt x="443495" y="634495"/>
                  <a:pt x="450695" y="634135"/>
                </a:cubicBezTo>
                <a:cubicBezTo>
                  <a:pt x="457894" y="633415"/>
                  <a:pt x="464374" y="629814"/>
                  <a:pt x="468694" y="624412"/>
                </a:cubicBezTo>
                <a:lnTo>
                  <a:pt x="486693" y="602446"/>
                </a:lnTo>
                <a:cubicBezTo>
                  <a:pt x="496052" y="590923"/>
                  <a:pt x="494252" y="574358"/>
                  <a:pt x="483093" y="564996"/>
                </a:cubicBezTo>
                <a:cubicBezTo>
                  <a:pt x="478413" y="561035"/>
                  <a:pt x="472293" y="559234"/>
                  <a:pt x="466534" y="559234"/>
                </a:cubicBezTo>
                <a:close/>
                <a:moveTo>
                  <a:pt x="390938" y="496937"/>
                </a:moveTo>
                <a:cubicBezTo>
                  <a:pt x="390218" y="496937"/>
                  <a:pt x="389138" y="496937"/>
                  <a:pt x="388418" y="497297"/>
                </a:cubicBezTo>
                <a:cubicBezTo>
                  <a:pt x="381579" y="497657"/>
                  <a:pt x="375099" y="501258"/>
                  <a:pt x="370779" y="506660"/>
                </a:cubicBezTo>
                <a:lnTo>
                  <a:pt x="352420" y="528626"/>
                </a:lnTo>
                <a:cubicBezTo>
                  <a:pt x="348100" y="534387"/>
                  <a:pt x="345581" y="541229"/>
                  <a:pt x="346661" y="548071"/>
                </a:cubicBezTo>
                <a:cubicBezTo>
                  <a:pt x="347381" y="555273"/>
                  <a:pt x="350620" y="561395"/>
                  <a:pt x="356020" y="566076"/>
                </a:cubicBezTo>
                <a:cubicBezTo>
                  <a:pt x="367179" y="575079"/>
                  <a:pt x="384098" y="573638"/>
                  <a:pt x="393458" y="562475"/>
                </a:cubicBezTo>
                <a:lnTo>
                  <a:pt x="411457" y="540509"/>
                </a:lnTo>
                <a:cubicBezTo>
                  <a:pt x="416137" y="534747"/>
                  <a:pt x="417937" y="527906"/>
                  <a:pt x="417577" y="520704"/>
                </a:cubicBezTo>
                <a:cubicBezTo>
                  <a:pt x="416497" y="513862"/>
                  <a:pt x="413257" y="507380"/>
                  <a:pt x="407857" y="503059"/>
                </a:cubicBezTo>
                <a:cubicBezTo>
                  <a:pt x="403177" y="499098"/>
                  <a:pt x="397058" y="496937"/>
                  <a:pt x="390938" y="496937"/>
                </a:cubicBezTo>
                <a:close/>
                <a:moveTo>
                  <a:pt x="313182" y="435000"/>
                </a:moveTo>
                <a:cubicBezTo>
                  <a:pt x="306343" y="435720"/>
                  <a:pt x="299863" y="438961"/>
                  <a:pt x="295183" y="444363"/>
                </a:cubicBezTo>
                <a:lnTo>
                  <a:pt x="277185" y="466689"/>
                </a:lnTo>
                <a:cubicBezTo>
                  <a:pt x="267825" y="477852"/>
                  <a:pt x="269265" y="494776"/>
                  <a:pt x="280784" y="503779"/>
                </a:cubicBezTo>
                <a:cubicBezTo>
                  <a:pt x="291944" y="513142"/>
                  <a:pt x="308503" y="511701"/>
                  <a:pt x="317862" y="500538"/>
                </a:cubicBezTo>
                <a:lnTo>
                  <a:pt x="336221" y="478212"/>
                </a:lnTo>
                <a:cubicBezTo>
                  <a:pt x="345221" y="467049"/>
                  <a:pt x="343781" y="450124"/>
                  <a:pt x="332621" y="440762"/>
                </a:cubicBezTo>
                <a:cubicBezTo>
                  <a:pt x="327942" y="437161"/>
                  <a:pt x="321822" y="435000"/>
                  <a:pt x="315702" y="435000"/>
                </a:cubicBezTo>
                <a:cubicBezTo>
                  <a:pt x="314982" y="435000"/>
                  <a:pt x="314262" y="435000"/>
                  <a:pt x="313182" y="435000"/>
                </a:cubicBezTo>
                <a:close/>
                <a:moveTo>
                  <a:pt x="1123772" y="235031"/>
                </a:moveTo>
                <a:cubicBezTo>
                  <a:pt x="1129462" y="235031"/>
                  <a:pt x="1135151" y="237165"/>
                  <a:pt x="1139419" y="241432"/>
                </a:cubicBezTo>
                <a:cubicBezTo>
                  <a:pt x="1143330" y="245344"/>
                  <a:pt x="1145819" y="251033"/>
                  <a:pt x="1145819" y="257078"/>
                </a:cubicBezTo>
                <a:cubicBezTo>
                  <a:pt x="1145819" y="262768"/>
                  <a:pt x="1143330" y="268458"/>
                  <a:pt x="1139419" y="272369"/>
                </a:cubicBezTo>
                <a:cubicBezTo>
                  <a:pt x="1135151" y="276636"/>
                  <a:pt x="1129462" y="279126"/>
                  <a:pt x="1123772" y="279126"/>
                </a:cubicBezTo>
                <a:cubicBezTo>
                  <a:pt x="1117727" y="279126"/>
                  <a:pt x="1112037" y="276636"/>
                  <a:pt x="1108126" y="272369"/>
                </a:cubicBezTo>
                <a:cubicBezTo>
                  <a:pt x="1103859" y="268458"/>
                  <a:pt x="1101725" y="262768"/>
                  <a:pt x="1101725" y="257078"/>
                </a:cubicBezTo>
                <a:cubicBezTo>
                  <a:pt x="1101725" y="251033"/>
                  <a:pt x="1103859" y="245344"/>
                  <a:pt x="1108126" y="241432"/>
                </a:cubicBezTo>
                <a:cubicBezTo>
                  <a:pt x="1112037" y="237165"/>
                  <a:pt x="1117727" y="235031"/>
                  <a:pt x="1123772" y="235031"/>
                </a:cubicBezTo>
                <a:close/>
                <a:moveTo>
                  <a:pt x="22047" y="235031"/>
                </a:moveTo>
                <a:cubicBezTo>
                  <a:pt x="27737" y="235031"/>
                  <a:pt x="33427" y="237165"/>
                  <a:pt x="37694" y="241432"/>
                </a:cubicBezTo>
                <a:cubicBezTo>
                  <a:pt x="41605" y="245344"/>
                  <a:pt x="44095" y="251033"/>
                  <a:pt x="44095" y="257078"/>
                </a:cubicBezTo>
                <a:cubicBezTo>
                  <a:pt x="44095" y="262768"/>
                  <a:pt x="41605" y="268458"/>
                  <a:pt x="37694" y="272369"/>
                </a:cubicBezTo>
                <a:cubicBezTo>
                  <a:pt x="33427" y="276636"/>
                  <a:pt x="27737" y="279126"/>
                  <a:pt x="22047" y="279126"/>
                </a:cubicBezTo>
                <a:cubicBezTo>
                  <a:pt x="16358" y="279126"/>
                  <a:pt x="10668" y="276636"/>
                  <a:pt x="6401" y="272369"/>
                </a:cubicBezTo>
                <a:cubicBezTo>
                  <a:pt x="2134" y="268458"/>
                  <a:pt x="0" y="262768"/>
                  <a:pt x="0" y="257078"/>
                </a:cubicBezTo>
                <a:cubicBezTo>
                  <a:pt x="0" y="251033"/>
                  <a:pt x="2134" y="245344"/>
                  <a:pt x="6401" y="241432"/>
                </a:cubicBezTo>
                <a:cubicBezTo>
                  <a:pt x="10668" y="237165"/>
                  <a:pt x="16358" y="235031"/>
                  <a:pt x="22047" y="235031"/>
                </a:cubicBezTo>
                <a:close/>
                <a:moveTo>
                  <a:pt x="641124" y="75981"/>
                </a:moveTo>
                <a:cubicBezTo>
                  <a:pt x="595766" y="75981"/>
                  <a:pt x="553289" y="93266"/>
                  <a:pt x="521251" y="125314"/>
                </a:cubicBezTo>
                <a:lnTo>
                  <a:pt x="352060" y="292761"/>
                </a:lnTo>
                <a:cubicBezTo>
                  <a:pt x="338741" y="306085"/>
                  <a:pt x="338021" y="328051"/>
                  <a:pt x="351340" y="341374"/>
                </a:cubicBezTo>
                <a:cubicBezTo>
                  <a:pt x="362500" y="352537"/>
                  <a:pt x="379419" y="355418"/>
                  <a:pt x="393098" y="347496"/>
                </a:cubicBezTo>
                <a:lnTo>
                  <a:pt x="575968" y="244148"/>
                </a:lnTo>
                <a:cubicBezTo>
                  <a:pt x="579207" y="242347"/>
                  <a:pt x="583167" y="241267"/>
                  <a:pt x="586767" y="241267"/>
                </a:cubicBezTo>
                <a:lnTo>
                  <a:pt x="733999" y="241267"/>
                </a:lnTo>
                <a:cubicBezTo>
                  <a:pt x="746238" y="241267"/>
                  <a:pt x="756317" y="251350"/>
                  <a:pt x="756317" y="263593"/>
                </a:cubicBezTo>
                <a:cubicBezTo>
                  <a:pt x="756317" y="276196"/>
                  <a:pt x="746238" y="286279"/>
                  <a:pt x="733999" y="286279"/>
                </a:cubicBezTo>
                <a:lnTo>
                  <a:pt x="718159" y="286279"/>
                </a:lnTo>
                <a:lnTo>
                  <a:pt x="757915" y="325063"/>
                </a:lnTo>
                <a:lnTo>
                  <a:pt x="877990" y="442202"/>
                </a:lnTo>
                <a:lnTo>
                  <a:pt x="957906" y="399350"/>
                </a:lnTo>
                <a:lnTo>
                  <a:pt x="957906" y="252432"/>
                </a:lnTo>
                <a:lnTo>
                  <a:pt x="957906" y="75981"/>
                </a:lnTo>
                <a:close/>
                <a:moveTo>
                  <a:pt x="506492" y="46993"/>
                </a:moveTo>
                <a:cubicBezTo>
                  <a:pt x="490922" y="47353"/>
                  <a:pt x="475353" y="48974"/>
                  <a:pt x="460054" y="51854"/>
                </a:cubicBezTo>
                <a:lnTo>
                  <a:pt x="276825" y="87864"/>
                </a:lnTo>
                <a:cubicBezTo>
                  <a:pt x="275745" y="87864"/>
                  <a:pt x="274305" y="88224"/>
                  <a:pt x="272505" y="88224"/>
                </a:cubicBezTo>
                <a:lnTo>
                  <a:pt x="187910" y="88224"/>
                </a:lnTo>
                <a:lnTo>
                  <a:pt x="187910" y="423117"/>
                </a:lnTo>
                <a:cubicBezTo>
                  <a:pt x="205909" y="426358"/>
                  <a:pt x="223188" y="433560"/>
                  <a:pt x="238307" y="444003"/>
                </a:cubicBezTo>
                <a:cubicBezTo>
                  <a:pt x="239747" y="441842"/>
                  <a:pt x="241187" y="440041"/>
                  <a:pt x="242626" y="438241"/>
                </a:cubicBezTo>
                <a:lnTo>
                  <a:pt x="260985" y="416275"/>
                </a:lnTo>
                <a:cubicBezTo>
                  <a:pt x="272865" y="401511"/>
                  <a:pt x="290144" y="392148"/>
                  <a:pt x="308863" y="390708"/>
                </a:cubicBezTo>
                <a:cubicBezTo>
                  <a:pt x="327942" y="388547"/>
                  <a:pt x="346301" y="394309"/>
                  <a:pt x="361060" y="406552"/>
                </a:cubicBezTo>
                <a:cubicBezTo>
                  <a:pt x="375459" y="418435"/>
                  <a:pt x="384098" y="435000"/>
                  <a:pt x="386258" y="452285"/>
                </a:cubicBezTo>
                <a:lnTo>
                  <a:pt x="402087" y="454291"/>
                </a:lnTo>
                <a:lnTo>
                  <a:pt x="412897" y="455661"/>
                </a:lnTo>
                <a:cubicBezTo>
                  <a:pt x="421356" y="458407"/>
                  <a:pt x="429276" y="462728"/>
                  <a:pt x="436295" y="468489"/>
                </a:cubicBezTo>
                <a:cubicBezTo>
                  <a:pt x="450335" y="480012"/>
                  <a:pt x="459334" y="496577"/>
                  <a:pt x="461494" y="514582"/>
                </a:cubicBezTo>
                <a:cubicBezTo>
                  <a:pt x="479133" y="513502"/>
                  <a:pt x="497132" y="518543"/>
                  <a:pt x="511891" y="530786"/>
                </a:cubicBezTo>
                <a:cubicBezTo>
                  <a:pt x="526290" y="542670"/>
                  <a:pt x="534930" y="559234"/>
                  <a:pt x="537090" y="576879"/>
                </a:cubicBezTo>
                <a:cubicBezTo>
                  <a:pt x="554369" y="575439"/>
                  <a:pt x="572368" y="580840"/>
                  <a:pt x="587127" y="592723"/>
                </a:cubicBezTo>
                <a:cubicBezTo>
                  <a:pt x="587487" y="593083"/>
                  <a:pt x="587847" y="593444"/>
                  <a:pt x="588207" y="593804"/>
                </a:cubicBezTo>
                <a:cubicBezTo>
                  <a:pt x="589287" y="594164"/>
                  <a:pt x="589647" y="594884"/>
                  <a:pt x="590727" y="595604"/>
                </a:cubicBezTo>
                <a:lnTo>
                  <a:pt x="623125" y="627293"/>
                </a:lnTo>
                <a:cubicBezTo>
                  <a:pt x="628525" y="632694"/>
                  <a:pt x="636444" y="635575"/>
                  <a:pt x="644004" y="635575"/>
                </a:cubicBezTo>
                <a:cubicBezTo>
                  <a:pt x="651563" y="635575"/>
                  <a:pt x="659123" y="632334"/>
                  <a:pt x="664523" y="626933"/>
                </a:cubicBezTo>
                <a:cubicBezTo>
                  <a:pt x="675682" y="615049"/>
                  <a:pt x="675682" y="596684"/>
                  <a:pt x="664163" y="585161"/>
                </a:cubicBezTo>
                <a:lnTo>
                  <a:pt x="547889" y="472090"/>
                </a:lnTo>
                <a:cubicBezTo>
                  <a:pt x="538890" y="463448"/>
                  <a:pt x="538890" y="449404"/>
                  <a:pt x="547529" y="440402"/>
                </a:cubicBezTo>
                <a:cubicBezTo>
                  <a:pt x="555809" y="431759"/>
                  <a:pt x="570208" y="431759"/>
                  <a:pt x="578847" y="440041"/>
                </a:cubicBezTo>
                <a:lnTo>
                  <a:pt x="635004" y="494416"/>
                </a:lnTo>
                <a:cubicBezTo>
                  <a:pt x="635004" y="494776"/>
                  <a:pt x="635364" y="494776"/>
                  <a:pt x="635724" y="495137"/>
                </a:cubicBezTo>
                <a:lnTo>
                  <a:pt x="751638" y="607848"/>
                </a:lnTo>
                <a:cubicBezTo>
                  <a:pt x="763517" y="619011"/>
                  <a:pt x="781876" y="619011"/>
                  <a:pt x="793395" y="607487"/>
                </a:cubicBezTo>
                <a:cubicBezTo>
                  <a:pt x="804555" y="595604"/>
                  <a:pt x="804195" y="577239"/>
                  <a:pt x="792675" y="566076"/>
                </a:cubicBezTo>
                <a:lnTo>
                  <a:pt x="676402" y="453005"/>
                </a:lnTo>
                <a:cubicBezTo>
                  <a:pt x="667762" y="444363"/>
                  <a:pt x="667402" y="429959"/>
                  <a:pt x="676042" y="421316"/>
                </a:cubicBezTo>
                <a:cubicBezTo>
                  <a:pt x="684681" y="412314"/>
                  <a:pt x="698721" y="411954"/>
                  <a:pt x="707720" y="420956"/>
                </a:cubicBezTo>
                <a:lnTo>
                  <a:pt x="780796" y="491896"/>
                </a:lnTo>
                <a:cubicBezTo>
                  <a:pt x="780796" y="491896"/>
                  <a:pt x="780796" y="491896"/>
                  <a:pt x="781156" y="491896"/>
                </a:cubicBezTo>
                <a:lnTo>
                  <a:pt x="855312" y="564276"/>
                </a:lnTo>
                <a:cubicBezTo>
                  <a:pt x="866831" y="575439"/>
                  <a:pt x="885550" y="575079"/>
                  <a:pt x="896709" y="563555"/>
                </a:cubicBezTo>
                <a:cubicBezTo>
                  <a:pt x="902109" y="558154"/>
                  <a:pt x="905349" y="550592"/>
                  <a:pt x="904989" y="542670"/>
                </a:cubicBezTo>
                <a:cubicBezTo>
                  <a:pt x="904989" y="534747"/>
                  <a:pt x="901749" y="527545"/>
                  <a:pt x="895989" y="522144"/>
                </a:cubicBezTo>
                <a:lnTo>
                  <a:pt x="711244" y="342013"/>
                </a:lnTo>
                <a:lnTo>
                  <a:pt x="654083" y="286279"/>
                </a:lnTo>
                <a:lnTo>
                  <a:pt x="592887" y="286279"/>
                </a:lnTo>
                <a:lnTo>
                  <a:pt x="415057" y="386387"/>
                </a:lnTo>
                <a:cubicBezTo>
                  <a:pt x="402817" y="393229"/>
                  <a:pt x="389498" y="396830"/>
                  <a:pt x="376179" y="396830"/>
                </a:cubicBezTo>
                <a:cubicBezTo>
                  <a:pt x="355300" y="396830"/>
                  <a:pt x="334421" y="388547"/>
                  <a:pt x="319302" y="372703"/>
                </a:cubicBezTo>
                <a:cubicBezTo>
                  <a:pt x="289064" y="341374"/>
                  <a:pt x="289784" y="291321"/>
                  <a:pt x="320382" y="261072"/>
                </a:cubicBezTo>
                <a:lnTo>
                  <a:pt x="489932" y="93266"/>
                </a:lnTo>
                <a:cubicBezTo>
                  <a:pt x="508291" y="74901"/>
                  <a:pt x="529890" y="60497"/>
                  <a:pt x="552929" y="49694"/>
                </a:cubicBezTo>
                <a:cubicBezTo>
                  <a:pt x="537630" y="47533"/>
                  <a:pt x="522061" y="46633"/>
                  <a:pt x="506492" y="46993"/>
                </a:cubicBezTo>
                <a:close/>
                <a:moveTo>
                  <a:pt x="22319" y="0"/>
                </a:moveTo>
                <a:lnTo>
                  <a:pt x="143272" y="0"/>
                </a:lnTo>
                <a:cubicBezTo>
                  <a:pt x="167391" y="0"/>
                  <a:pt x="187190" y="19445"/>
                  <a:pt x="187910" y="43212"/>
                </a:cubicBezTo>
                <a:lnTo>
                  <a:pt x="270705" y="43212"/>
                </a:lnTo>
                <a:lnTo>
                  <a:pt x="451415" y="7922"/>
                </a:lnTo>
                <a:cubicBezTo>
                  <a:pt x="516931" y="-4681"/>
                  <a:pt x="583527" y="3241"/>
                  <a:pt x="644364" y="30969"/>
                </a:cubicBezTo>
                <a:cubicBezTo>
                  <a:pt x="644364" y="30969"/>
                  <a:pt x="644724" y="30969"/>
                  <a:pt x="645084" y="30969"/>
                </a:cubicBezTo>
                <a:lnTo>
                  <a:pt x="960066" y="30969"/>
                </a:lnTo>
                <a:cubicBezTo>
                  <a:pt x="965825" y="12964"/>
                  <a:pt x="982744" y="0"/>
                  <a:pt x="1002543" y="0"/>
                </a:cubicBezTo>
                <a:lnTo>
                  <a:pt x="1123496" y="0"/>
                </a:lnTo>
                <a:cubicBezTo>
                  <a:pt x="1135736" y="0"/>
                  <a:pt x="1145815" y="10083"/>
                  <a:pt x="1145815" y="22326"/>
                </a:cubicBezTo>
                <a:lnTo>
                  <a:pt x="1145815" y="169607"/>
                </a:lnTo>
                <a:cubicBezTo>
                  <a:pt x="1145815" y="181850"/>
                  <a:pt x="1135736" y="192293"/>
                  <a:pt x="1123496" y="192293"/>
                </a:cubicBezTo>
                <a:cubicBezTo>
                  <a:pt x="1111257" y="192293"/>
                  <a:pt x="1101178" y="181850"/>
                  <a:pt x="1101178" y="169607"/>
                </a:cubicBezTo>
                <a:lnTo>
                  <a:pt x="1101178" y="44652"/>
                </a:lnTo>
                <a:lnTo>
                  <a:pt x="1002543" y="44652"/>
                </a:lnTo>
                <a:lnTo>
                  <a:pt x="1002543" y="236220"/>
                </a:lnTo>
                <a:lnTo>
                  <a:pt x="1002543" y="469209"/>
                </a:lnTo>
                <a:lnTo>
                  <a:pt x="1101178" y="469209"/>
                </a:lnTo>
                <a:lnTo>
                  <a:pt x="1101178" y="343175"/>
                </a:lnTo>
                <a:cubicBezTo>
                  <a:pt x="1101178" y="330931"/>
                  <a:pt x="1111257" y="320849"/>
                  <a:pt x="1123496" y="320849"/>
                </a:cubicBezTo>
                <a:cubicBezTo>
                  <a:pt x="1135736" y="320849"/>
                  <a:pt x="1145815" y="330931"/>
                  <a:pt x="1145815" y="343175"/>
                </a:cubicBezTo>
                <a:lnTo>
                  <a:pt x="1145815" y="491536"/>
                </a:lnTo>
                <a:cubicBezTo>
                  <a:pt x="1145815" y="503779"/>
                  <a:pt x="1135736" y="514222"/>
                  <a:pt x="1123496" y="514222"/>
                </a:cubicBezTo>
                <a:lnTo>
                  <a:pt x="1002543" y="514222"/>
                </a:lnTo>
                <a:cubicBezTo>
                  <a:pt x="978065" y="514222"/>
                  <a:pt x="957906" y="494056"/>
                  <a:pt x="957906" y="469209"/>
                </a:cubicBezTo>
                <a:lnTo>
                  <a:pt x="957906" y="450124"/>
                </a:lnTo>
                <a:lnTo>
                  <a:pt x="911829" y="474971"/>
                </a:lnTo>
                <a:lnTo>
                  <a:pt x="927308" y="490095"/>
                </a:lnTo>
                <a:cubicBezTo>
                  <a:pt x="941707" y="503779"/>
                  <a:pt x="949626" y="522504"/>
                  <a:pt x="949986" y="542310"/>
                </a:cubicBezTo>
                <a:cubicBezTo>
                  <a:pt x="949986" y="561755"/>
                  <a:pt x="942787" y="580840"/>
                  <a:pt x="928748" y="594884"/>
                </a:cubicBezTo>
                <a:cubicBezTo>
                  <a:pt x="914348" y="609648"/>
                  <a:pt x="894909" y="617210"/>
                  <a:pt x="875831" y="617210"/>
                </a:cubicBezTo>
                <a:cubicBezTo>
                  <a:pt x="864311" y="617210"/>
                  <a:pt x="853152" y="614689"/>
                  <a:pt x="843072" y="609648"/>
                </a:cubicBezTo>
                <a:cubicBezTo>
                  <a:pt x="839473" y="620091"/>
                  <a:pt x="833353" y="630174"/>
                  <a:pt x="825433" y="638816"/>
                </a:cubicBezTo>
                <a:cubicBezTo>
                  <a:pt x="811034" y="653580"/>
                  <a:pt x="791595" y="661142"/>
                  <a:pt x="772156" y="661142"/>
                </a:cubicBezTo>
                <a:cubicBezTo>
                  <a:pt x="753437" y="661142"/>
                  <a:pt x="735079" y="654300"/>
                  <a:pt x="720679" y="640256"/>
                </a:cubicBezTo>
                <a:lnTo>
                  <a:pt x="712760" y="632694"/>
                </a:lnTo>
                <a:cubicBezTo>
                  <a:pt x="709520" y="641697"/>
                  <a:pt x="704120" y="650699"/>
                  <a:pt x="696921" y="657901"/>
                </a:cubicBezTo>
                <a:cubicBezTo>
                  <a:pt x="682881" y="671945"/>
                  <a:pt x="664523" y="680227"/>
                  <a:pt x="644364" y="680227"/>
                </a:cubicBezTo>
                <a:cubicBezTo>
                  <a:pt x="644364" y="680227"/>
                  <a:pt x="644004" y="680227"/>
                  <a:pt x="643644" y="680227"/>
                </a:cubicBezTo>
                <a:cubicBezTo>
                  <a:pt x="631404" y="680227"/>
                  <a:pt x="619525" y="677347"/>
                  <a:pt x="608726" y="671585"/>
                </a:cubicBezTo>
                <a:cubicBezTo>
                  <a:pt x="606206" y="679147"/>
                  <a:pt x="602246" y="686349"/>
                  <a:pt x="596846" y="692831"/>
                </a:cubicBezTo>
                <a:lnTo>
                  <a:pt x="578487" y="715157"/>
                </a:lnTo>
                <a:cubicBezTo>
                  <a:pt x="566608" y="729561"/>
                  <a:pt x="549329" y="738563"/>
                  <a:pt x="530250" y="740724"/>
                </a:cubicBezTo>
                <a:cubicBezTo>
                  <a:pt x="528090" y="740724"/>
                  <a:pt x="525930" y="741084"/>
                  <a:pt x="523411" y="741084"/>
                </a:cubicBezTo>
                <a:cubicBezTo>
                  <a:pt x="506851" y="741084"/>
                  <a:pt x="491372" y="735323"/>
                  <a:pt x="478413" y="724880"/>
                </a:cubicBezTo>
                <a:cubicBezTo>
                  <a:pt x="463654" y="712636"/>
                  <a:pt x="455014" y="696072"/>
                  <a:pt x="453215" y="678787"/>
                </a:cubicBezTo>
                <a:cubicBezTo>
                  <a:pt x="451415" y="678787"/>
                  <a:pt x="449975" y="678787"/>
                  <a:pt x="448175" y="678787"/>
                </a:cubicBezTo>
                <a:cubicBezTo>
                  <a:pt x="431616" y="678787"/>
                  <a:pt x="415777" y="673025"/>
                  <a:pt x="402817" y="662583"/>
                </a:cubicBezTo>
                <a:cubicBezTo>
                  <a:pt x="388778" y="651059"/>
                  <a:pt x="379779" y="634495"/>
                  <a:pt x="377619" y="616490"/>
                </a:cubicBezTo>
                <a:cubicBezTo>
                  <a:pt x="376179" y="616490"/>
                  <a:pt x="374379" y="616490"/>
                  <a:pt x="372939" y="616490"/>
                </a:cubicBezTo>
                <a:cubicBezTo>
                  <a:pt x="356740" y="616490"/>
                  <a:pt x="340901" y="611449"/>
                  <a:pt x="327582" y="600646"/>
                </a:cubicBezTo>
                <a:cubicBezTo>
                  <a:pt x="313542" y="589122"/>
                  <a:pt x="304543" y="572558"/>
                  <a:pt x="302383" y="554553"/>
                </a:cubicBezTo>
                <a:cubicBezTo>
                  <a:pt x="300943" y="554553"/>
                  <a:pt x="299143" y="554553"/>
                  <a:pt x="297343" y="554553"/>
                </a:cubicBezTo>
                <a:cubicBezTo>
                  <a:pt x="281504" y="554553"/>
                  <a:pt x="265305" y="549511"/>
                  <a:pt x="252346" y="538348"/>
                </a:cubicBezTo>
                <a:cubicBezTo>
                  <a:pt x="237227" y="526105"/>
                  <a:pt x="228947" y="509180"/>
                  <a:pt x="226787" y="491536"/>
                </a:cubicBezTo>
                <a:lnTo>
                  <a:pt x="216348" y="483253"/>
                </a:lnTo>
                <a:cubicBezTo>
                  <a:pt x="208068" y="476772"/>
                  <a:pt x="198349" y="472090"/>
                  <a:pt x="187910" y="469209"/>
                </a:cubicBezTo>
                <a:cubicBezTo>
                  <a:pt x="187910" y="494056"/>
                  <a:pt x="167751" y="514222"/>
                  <a:pt x="143272" y="514222"/>
                </a:cubicBezTo>
                <a:lnTo>
                  <a:pt x="22319" y="514222"/>
                </a:lnTo>
                <a:cubicBezTo>
                  <a:pt x="9720" y="514222"/>
                  <a:pt x="0" y="503779"/>
                  <a:pt x="0" y="491536"/>
                </a:cubicBezTo>
                <a:lnTo>
                  <a:pt x="0" y="350017"/>
                </a:lnTo>
                <a:cubicBezTo>
                  <a:pt x="0" y="337413"/>
                  <a:pt x="9720" y="327691"/>
                  <a:pt x="22319" y="327691"/>
                </a:cubicBezTo>
                <a:cubicBezTo>
                  <a:pt x="34558" y="327691"/>
                  <a:pt x="44638" y="337413"/>
                  <a:pt x="44638" y="350017"/>
                </a:cubicBezTo>
                <a:lnTo>
                  <a:pt x="44638" y="469209"/>
                </a:lnTo>
                <a:lnTo>
                  <a:pt x="143272" y="469209"/>
                </a:lnTo>
                <a:lnTo>
                  <a:pt x="143272" y="44652"/>
                </a:lnTo>
                <a:lnTo>
                  <a:pt x="44638" y="44652"/>
                </a:lnTo>
                <a:lnTo>
                  <a:pt x="44638" y="166366"/>
                </a:lnTo>
                <a:cubicBezTo>
                  <a:pt x="44638" y="178609"/>
                  <a:pt x="34558" y="188692"/>
                  <a:pt x="22319" y="188692"/>
                </a:cubicBezTo>
                <a:cubicBezTo>
                  <a:pt x="9720" y="188692"/>
                  <a:pt x="0" y="178609"/>
                  <a:pt x="0" y="166366"/>
                </a:cubicBezTo>
                <a:lnTo>
                  <a:pt x="0" y="22326"/>
                </a:lnTo>
                <a:cubicBezTo>
                  <a:pt x="0" y="10083"/>
                  <a:pt x="9720" y="0"/>
                  <a:pt x="22319" y="0"/>
                </a:cubicBezTo>
                <a:close/>
              </a:path>
            </a:pathLst>
          </a:custGeom>
          <a:solidFill>
            <a:schemeClr val="accent5">
              <a:lumMod val="75000"/>
            </a:schemeClr>
          </a:solidFill>
          <a:ln>
            <a:noFill/>
          </a:ln>
          <a:effectLst/>
        </p:spPr>
        <p:txBody>
          <a:bodyPr wrap="square" anchor="ctr">
            <a:no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494949"/>
              </a:solidFill>
              <a:effectLst/>
              <a:uLnTx/>
              <a:uFillTx/>
              <a:latin typeface="Arial" panose="020B0604020202020204" pitchFamily="34" charset="0"/>
              <a:ea typeface="+mn-ea"/>
              <a:cs typeface="+mn-cs"/>
            </a:endParaRPr>
          </a:p>
        </p:txBody>
      </p:sp>
      <p:sp>
        <p:nvSpPr>
          <p:cNvPr id="41" name="Freeform 40">
            <a:extLst>
              <a:ext uri="{FF2B5EF4-FFF2-40B4-BE49-F238E27FC236}">
                <a16:creationId xmlns:a16="http://schemas.microsoft.com/office/drawing/2014/main" id="{92C9910E-B78D-3049-88BB-C16176B38BCB}"/>
              </a:ext>
            </a:extLst>
          </p:cNvPr>
          <p:cNvSpPr>
            <a:spLocks noChangeAspect="1" noChangeArrowheads="1"/>
          </p:cNvSpPr>
          <p:nvPr/>
        </p:nvSpPr>
        <p:spPr bwMode="auto">
          <a:xfrm>
            <a:off x="2032306" y="3728199"/>
            <a:ext cx="536394" cy="608040"/>
          </a:xfrm>
          <a:custGeom>
            <a:avLst/>
            <a:gdLst>
              <a:gd name="connsiteX0" fmla="*/ 216332 w 1093427"/>
              <a:gd name="connsiteY0" fmla="*/ 1190625 h 1239478"/>
              <a:gd name="connsiteX1" fmla="*/ 233701 w 1093427"/>
              <a:gd name="connsiteY1" fmla="*/ 1197916 h 1239478"/>
              <a:gd name="connsiteX2" fmla="*/ 240938 w 1093427"/>
              <a:gd name="connsiteY2" fmla="*/ 1215049 h 1239478"/>
              <a:gd name="connsiteX3" fmla="*/ 233701 w 1093427"/>
              <a:gd name="connsiteY3" fmla="*/ 1232547 h 1239478"/>
              <a:gd name="connsiteX4" fmla="*/ 216332 w 1093427"/>
              <a:gd name="connsiteY4" fmla="*/ 1239474 h 1239478"/>
              <a:gd name="connsiteX5" fmla="*/ 199324 w 1093427"/>
              <a:gd name="connsiteY5" fmla="*/ 1232547 h 1239478"/>
              <a:gd name="connsiteX6" fmla="*/ 192087 w 1093427"/>
              <a:gd name="connsiteY6" fmla="*/ 1215049 h 1239478"/>
              <a:gd name="connsiteX7" fmla="*/ 199324 w 1093427"/>
              <a:gd name="connsiteY7" fmla="*/ 1197916 h 1239478"/>
              <a:gd name="connsiteX8" fmla="*/ 216332 w 1093427"/>
              <a:gd name="connsiteY8" fmla="*/ 1190625 h 1239478"/>
              <a:gd name="connsiteX9" fmla="*/ 927894 w 1093427"/>
              <a:gd name="connsiteY9" fmla="*/ 1060450 h 1239478"/>
              <a:gd name="connsiteX10" fmla="*/ 944901 w 1093427"/>
              <a:gd name="connsiteY10" fmla="*/ 1067741 h 1239478"/>
              <a:gd name="connsiteX11" fmla="*/ 952138 w 1093427"/>
              <a:gd name="connsiteY11" fmla="*/ 1084874 h 1239478"/>
              <a:gd name="connsiteX12" fmla="*/ 944901 w 1093427"/>
              <a:gd name="connsiteY12" fmla="*/ 1102372 h 1239478"/>
              <a:gd name="connsiteX13" fmla="*/ 927894 w 1093427"/>
              <a:gd name="connsiteY13" fmla="*/ 1109299 h 1239478"/>
              <a:gd name="connsiteX14" fmla="*/ 910524 w 1093427"/>
              <a:gd name="connsiteY14" fmla="*/ 1102372 h 1239478"/>
              <a:gd name="connsiteX15" fmla="*/ 903287 w 1093427"/>
              <a:gd name="connsiteY15" fmla="*/ 1084874 h 1239478"/>
              <a:gd name="connsiteX16" fmla="*/ 910524 w 1093427"/>
              <a:gd name="connsiteY16" fmla="*/ 1067741 h 1239478"/>
              <a:gd name="connsiteX17" fmla="*/ 927894 w 1093427"/>
              <a:gd name="connsiteY17" fmla="*/ 1060450 h 1239478"/>
              <a:gd name="connsiteX18" fmla="*/ 753142 w 1093427"/>
              <a:gd name="connsiteY18" fmla="*/ 1060450 h 1239478"/>
              <a:gd name="connsiteX19" fmla="*/ 835944 w 1093427"/>
              <a:gd name="connsiteY19" fmla="*/ 1060450 h 1239478"/>
              <a:gd name="connsiteX20" fmla="*/ 860065 w 1093427"/>
              <a:gd name="connsiteY20" fmla="*/ 1084874 h 1239478"/>
              <a:gd name="connsiteX21" fmla="*/ 835944 w 1093427"/>
              <a:gd name="connsiteY21" fmla="*/ 1109299 h 1239478"/>
              <a:gd name="connsiteX22" fmla="*/ 753142 w 1093427"/>
              <a:gd name="connsiteY22" fmla="*/ 1109299 h 1239478"/>
              <a:gd name="connsiteX23" fmla="*/ 728662 w 1093427"/>
              <a:gd name="connsiteY23" fmla="*/ 1084874 h 1239478"/>
              <a:gd name="connsiteX24" fmla="*/ 753142 w 1093427"/>
              <a:gd name="connsiteY24" fmla="*/ 1060450 h 1239478"/>
              <a:gd name="connsiteX25" fmla="*/ 463842 w 1093427"/>
              <a:gd name="connsiteY25" fmla="*/ 844951 h 1239478"/>
              <a:gd name="connsiteX26" fmla="*/ 463842 w 1093427"/>
              <a:gd name="connsiteY26" fmla="*/ 917678 h 1239478"/>
              <a:gd name="connsiteX27" fmla="*/ 497725 w 1093427"/>
              <a:gd name="connsiteY27" fmla="*/ 951161 h 1239478"/>
              <a:gd name="connsiteX28" fmla="*/ 604421 w 1093427"/>
              <a:gd name="connsiteY28" fmla="*/ 951161 h 1239478"/>
              <a:gd name="connsiteX29" fmla="*/ 638305 w 1093427"/>
              <a:gd name="connsiteY29" fmla="*/ 917678 h 1239478"/>
              <a:gd name="connsiteX30" fmla="*/ 638305 w 1093427"/>
              <a:gd name="connsiteY30" fmla="*/ 844951 h 1239478"/>
              <a:gd name="connsiteX31" fmla="*/ 280557 w 1093427"/>
              <a:gd name="connsiteY31" fmla="*/ 831046 h 1239478"/>
              <a:gd name="connsiteX32" fmla="*/ 310373 w 1093427"/>
              <a:gd name="connsiteY32" fmla="*/ 847239 h 1239478"/>
              <a:gd name="connsiteX33" fmla="*/ 293849 w 1093427"/>
              <a:gd name="connsiteY33" fmla="*/ 877467 h 1239478"/>
              <a:gd name="connsiteX34" fmla="*/ 178177 w 1093427"/>
              <a:gd name="connsiteY34" fmla="*/ 910933 h 1239478"/>
              <a:gd name="connsiteX35" fmla="*/ 48496 w 1093427"/>
              <a:gd name="connsiteY35" fmla="*/ 1083303 h 1239478"/>
              <a:gd name="connsiteX36" fmla="*/ 48496 w 1093427"/>
              <a:gd name="connsiteY36" fmla="*/ 1191258 h 1239478"/>
              <a:gd name="connsiteX37" fmla="*/ 116031 w 1093427"/>
              <a:gd name="connsiteY37" fmla="*/ 1191258 h 1239478"/>
              <a:gd name="connsiteX38" fmla="*/ 140099 w 1093427"/>
              <a:gd name="connsiteY38" fmla="*/ 1215368 h 1239478"/>
              <a:gd name="connsiteX39" fmla="*/ 116031 w 1093427"/>
              <a:gd name="connsiteY39" fmla="*/ 1239478 h 1239478"/>
              <a:gd name="connsiteX40" fmla="*/ 24068 w 1093427"/>
              <a:gd name="connsiteY40" fmla="*/ 1239478 h 1239478"/>
              <a:gd name="connsiteX41" fmla="*/ 0 w 1093427"/>
              <a:gd name="connsiteY41" fmla="*/ 1215368 h 1239478"/>
              <a:gd name="connsiteX42" fmla="*/ 0 w 1093427"/>
              <a:gd name="connsiteY42" fmla="*/ 1083303 h 1239478"/>
              <a:gd name="connsiteX43" fmla="*/ 45981 w 1093427"/>
              <a:gd name="connsiteY43" fmla="*/ 946199 h 1239478"/>
              <a:gd name="connsiteX44" fmla="*/ 164527 w 1093427"/>
              <a:gd name="connsiteY44" fmla="*/ 864152 h 1239478"/>
              <a:gd name="connsiteX45" fmla="*/ 796541 w 1093427"/>
              <a:gd name="connsiteY45" fmla="*/ 825924 h 1239478"/>
              <a:gd name="connsiteX46" fmla="*/ 928611 w 1093427"/>
              <a:gd name="connsiteY46" fmla="*/ 864076 h 1239478"/>
              <a:gd name="connsiteX47" fmla="*/ 1047725 w 1093427"/>
              <a:gd name="connsiteY47" fmla="*/ 946139 h 1239478"/>
              <a:gd name="connsiteX48" fmla="*/ 1093427 w 1093427"/>
              <a:gd name="connsiteY48" fmla="*/ 1083271 h 1239478"/>
              <a:gd name="connsiteX49" fmla="*/ 1093427 w 1093427"/>
              <a:gd name="connsiteY49" fmla="*/ 1215363 h 1239478"/>
              <a:gd name="connsiteX50" fmla="*/ 1069317 w 1093427"/>
              <a:gd name="connsiteY50" fmla="*/ 1239478 h 1239478"/>
              <a:gd name="connsiteX51" fmla="*/ 311448 w 1093427"/>
              <a:gd name="connsiteY51" fmla="*/ 1239478 h 1239478"/>
              <a:gd name="connsiteX52" fmla="*/ 287337 w 1093427"/>
              <a:gd name="connsiteY52" fmla="*/ 1215363 h 1239478"/>
              <a:gd name="connsiteX53" fmla="*/ 311448 w 1093427"/>
              <a:gd name="connsiteY53" fmla="*/ 1191248 h 1239478"/>
              <a:gd name="connsiteX54" fmla="*/ 1045206 w 1093427"/>
              <a:gd name="connsiteY54" fmla="*/ 1191248 h 1239478"/>
              <a:gd name="connsiteX55" fmla="*/ 1045206 w 1093427"/>
              <a:gd name="connsiteY55" fmla="*/ 1083271 h 1239478"/>
              <a:gd name="connsiteX56" fmla="*/ 915296 w 1093427"/>
              <a:gd name="connsiteY56" fmla="*/ 910866 h 1239478"/>
              <a:gd name="connsiteX57" fmla="*/ 782866 w 1093427"/>
              <a:gd name="connsiteY57" fmla="*/ 872354 h 1239478"/>
              <a:gd name="connsiteX58" fmla="*/ 766673 w 1093427"/>
              <a:gd name="connsiteY58" fmla="*/ 842481 h 1239478"/>
              <a:gd name="connsiteX59" fmla="*/ 796541 w 1093427"/>
              <a:gd name="connsiteY59" fmla="*/ 825924 h 1239478"/>
              <a:gd name="connsiteX60" fmla="*/ 546100 w 1093427"/>
              <a:gd name="connsiteY60" fmla="*/ 445197 h 1239478"/>
              <a:gd name="connsiteX61" fmla="*/ 521517 w 1093427"/>
              <a:gd name="connsiteY61" fmla="*/ 469719 h 1239478"/>
              <a:gd name="connsiteX62" fmla="*/ 546100 w 1093427"/>
              <a:gd name="connsiteY62" fmla="*/ 493881 h 1239478"/>
              <a:gd name="connsiteX63" fmla="*/ 570321 w 1093427"/>
              <a:gd name="connsiteY63" fmla="*/ 469719 h 1239478"/>
              <a:gd name="connsiteX64" fmla="*/ 546100 w 1093427"/>
              <a:gd name="connsiteY64" fmla="*/ 445197 h 1239478"/>
              <a:gd name="connsiteX65" fmla="*/ 546100 w 1093427"/>
              <a:gd name="connsiteY65" fmla="*/ 396875 h 1239478"/>
              <a:gd name="connsiteX66" fmla="*/ 618763 w 1093427"/>
              <a:gd name="connsiteY66" fmla="*/ 469719 h 1239478"/>
              <a:gd name="connsiteX67" fmla="*/ 546100 w 1093427"/>
              <a:gd name="connsiteY67" fmla="*/ 542564 h 1239478"/>
              <a:gd name="connsiteX68" fmla="*/ 473075 w 1093427"/>
              <a:gd name="connsiteY68" fmla="*/ 469719 h 1239478"/>
              <a:gd name="connsiteX69" fmla="*/ 546100 w 1093427"/>
              <a:gd name="connsiteY69" fmla="*/ 396875 h 1239478"/>
              <a:gd name="connsiteX70" fmla="*/ 548910 w 1093427"/>
              <a:gd name="connsiteY70" fmla="*/ 179253 h 1239478"/>
              <a:gd name="connsiteX71" fmla="*/ 410854 w 1093427"/>
              <a:gd name="connsiteY71" fmla="*/ 214896 h 1239478"/>
              <a:gd name="connsiteX72" fmla="*/ 324344 w 1093427"/>
              <a:gd name="connsiteY72" fmla="*/ 302744 h 1239478"/>
              <a:gd name="connsiteX73" fmla="*/ 364715 w 1093427"/>
              <a:gd name="connsiteY73" fmla="*/ 618132 h 1239478"/>
              <a:gd name="connsiteX74" fmla="*/ 435005 w 1093427"/>
              <a:gd name="connsiteY74" fmla="*/ 792387 h 1239478"/>
              <a:gd name="connsiteX75" fmla="*/ 438970 w 1093427"/>
              <a:gd name="connsiteY75" fmla="*/ 796347 h 1239478"/>
              <a:gd name="connsiteX76" fmla="*/ 524039 w 1093427"/>
              <a:gd name="connsiteY76" fmla="*/ 796347 h 1239478"/>
              <a:gd name="connsiteX77" fmla="*/ 524039 w 1093427"/>
              <a:gd name="connsiteY77" fmla="*/ 619572 h 1239478"/>
              <a:gd name="connsiteX78" fmla="*/ 548190 w 1093427"/>
              <a:gd name="connsiteY78" fmla="*/ 595450 h 1239478"/>
              <a:gd name="connsiteX79" fmla="*/ 572340 w 1093427"/>
              <a:gd name="connsiteY79" fmla="*/ 619572 h 1239478"/>
              <a:gd name="connsiteX80" fmla="*/ 572340 w 1093427"/>
              <a:gd name="connsiteY80" fmla="*/ 796347 h 1239478"/>
              <a:gd name="connsiteX81" fmla="*/ 658130 w 1093427"/>
              <a:gd name="connsiteY81" fmla="*/ 796347 h 1239478"/>
              <a:gd name="connsiteX82" fmla="*/ 662095 w 1093427"/>
              <a:gd name="connsiteY82" fmla="*/ 792387 h 1239478"/>
              <a:gd name="connsiteX83" fmla="*/ 732745 w 1093427"/>
              <a:gd name="connsiteY83" fmla="*/ 617771 h 1239478"/>
              <a:gd name="connsiteX84" fmla="*/ 807000 w 1093427"/>
              <a:gd name="connsiteY84" fmla="*/ 437036 h 1239478"/>
              <a:gd name="connsiteX85" fmla="*/ 681920 w 1093427"/>
              <a:gd name="connsiteY85" fmla="*/ 216337 h 1239478"/>
              <a:gd name="connsiteX86" fmla="*/ 548910 w 1093427"/>
              <a:gd name="connsiteY86" fmla="*/ 179253 h 1239478"/>
              <a:gd name="connsiteX87" fmla="*/ 552019 w 1093427"/>
              <a:gd name="connsiteY87" fmla="*/ 130649 h 1239478"/>
              <a:gd name="connsiteX88" fmla="*/ 707152 w 1093427"/>
              <a:gd name="connsiteY88" fmla="*/ 174933 h 1239478"/>
              <a:gd name="connsiteX89" fmla="*/ 814569 w 1093427"/>
              <a:gd name="connsiteY89" fmla="*/ 284382 h 1239478"/>
              <a:gd name="connsiteX90" fmla="*/ 855301 w 1093427"/>
              <a:gd name="connsiteY90" fmla="*/ 437036 h 1239478"/>
              <a:gd name="connsiteX91" fmla="*/ 767349 w 1093427"/>
              <a:gd name="connsiteY91" fmla="*/ 651974 h 1239478"/>
              <a:gd name="connsiteX92" fmla="*/ 710397 w 1093427"/>
              <a:gd name="connsiteY92" fmla="*/ 792387 h 1239478"/>
              <a:gd name="connsiteX93" fmla="*/ 686606 w 1093427"/>
              <a:gd name="connsiteY93" fmla="*/ 836311 h 1239478"/>
              <a:gd name="connsiteX94" fmla="*/ 686606 w 1093427"/>
              <a:gd name="connsiteY94" fmla="*/ 917678 h 1239478"/>
              <a:gd name="connsiteX95" fmla="*/ 604421 w 1093427"/>
              <a:gd name="connsiteY95" fmla="*/ 999765 h 1239478"/>
              <a:gd name="connsiteX96" fmla="*/ 497725 w 1093427"/>
              <a:gd name="connsiteY96" fmla="*/ 999765 h 1239478"/>
              <a:gd name="connsiteX97" fmla="*/ 415180 w 1093427"/>
              <a:gd name="connsiteY97" fmla="*/ 917678 h 1239478"/>
              <a:gd name="connsiteX98" fmla="*/ 415180 w 1093427"/>
              <a:gd name="connsiteY98" fmla="*/ 838831 h 1239478"/>
              <a:gd name="connsiteX99" fmla="*/ 386703 w 1093427"/>
              <a:gd name="connsiteY99" fmla="*/ 792387 h 1239478"/>
              <a:gd name="connsiteX100" fmla="*/ 329751 w 1093427"/>
              <a:gd name="connsiteY100" fmla="*/ 651974 h 1239478"/>
              <a:gd name="connsiteX101" fmla="*/ 245764 w 1093427"/>
              <a:gd name="connsiteY101" fmla="*/ 485640 h 1239478"/>
              <a:gd name="connsiteX102" fmla="*/ 281089 w 1093427"/>
              <a:gd name="connsiteY102" fmla="*/ 280422 h 1239478"/>
              <a:gd name="connsiteX103" fmla="*/ 388506 w 1093427"/>
              <a:gd name="connsiteY103" fmla="*/ 171693 h 1239478"/>
              <a:gd name="connsiteX104" fmla="*/ 552019 w 1093427"/>
              <a:gd name="connsiteY104" fmla="*/ 130649 h 1239478"/>
              <a:gd name="connsiteX105" fmla="*/ 755759 w 1093427"/>
              <a:gd name="connsiteY105" fmla="*/ 35763 h 1239478"/>
              <a:gd name="connsiteX106" fmla="*/ 772993 w 1093427"/>
              <a:gd name="connsiteY106" fmla="*/ 43037 h 1239478"/>
              <a:gd name="connsiteX107" fmla="*/ 772993 w 1093427"/>
              <a:gd name="connsiteY107" fmla="*/ 77162 h 1239478"/>
              <a:gd name="connsiteX108" fmla="*/ 725844 w 1093427"/>
              <a:gd name="connsiteY108" fmla="*/ 124219 h 1239478"/>
              <a:gd name="connsiteX109" fmla="*/ 709057 w 1093427"/>
              <a:gd name="connsiteY109" fmla="*/ 131404 h 1239478"/>
              <a:gd name="connsiteX110" fmla="*/ 691912 w 1093427"/>
              <a:gd name="connsiteY110" fmla="*/ 124219 h 1239478"/>
              <a:gd name="connsiteX111" fmla="*/ 691912 w 1093427"/>
              <a:gd name="connsiteY111" fmla="*/ 90094 h 1239478"/>
              <a:gd name="connsiteX112" fmla="*/ 739060 w 1093427"/>
              <a:gd name="connsiteY112" fmla="*/ 43037 h 1239478"/>
              <a:gd name="connsiteX113" fmla="*/ 755759 w 1093427"/>
              <a:gd name="connsiteY113" fmla="*/ 35763 h 1239478"/>
              <a:gd name="connsiteX114" fmla="*/ 337725 w 1093427"/>
              <a:gd name="connsiteY114" fmla="*/ 35754 h 1239478"/>
              <a:gd name="connsiteX115" fmla="*/ 354899 w 1093427"/>
              <a:gd name="connsiteY115" fmla="*/ 43001 h 1239478"/>
              <a:gd name="connsiteX116" fmla="*/ 402626 w 1093427"/>
              <a:gd name="connsiteY116" fmla="*/ 90245 h 1239478"/>
              <a:gd name="connsiteX117" fmla="*/ 402626 w 1093427"/>
              <a:gd name="connsiteY117" fmla="*/ 124247 h 1239478"/>
              <a:gd name="connsiteX118" fmla="*/ 385632 w 1093427"/>
              <a:gd name="connsiteY118" fmla="*/ 131405 h 1239478"/>
              <a:gd name="connsiteX119" fmla="*/ 368277 w 1093427"/>
              <a:gd name="connsiteY119" fmla="*/ 124247 h 1239478"/>
              <a:gd name="connsiteX120" fmla="*/ 320551 w 1093427"/>
              <a:gd name="connsiteY120" fmla="*/ 76645 h 1239478"/>
              <a:gd name="connsiteX121" fmla="*/ 320551 w 1093427"/>
              <a:gd name="connsiteY121" fmla="*/ 43001 h 1239478"/>
              <a:gd name="connsiteX122" fmla="*/ 337725 w 1093427"/>
              <a:gd name="connsiteY122" fmla="*/ 35754 h 1239478"/>
              <a:gd name="connsiteX123" fmla="*/ 548481 w 1093427"/>
              <a:gd name="connsiteY123" fmla="*/ 0 h 1239478"/>
              <a:gd name="connsiteX124" fmla="*/ 572725 w 1093427"/>
              <a:gd name="connsiteY124" fmla="*/ 24067 h 1239478"/>
              <a:gd name="connsiteX125" fmla="*/ 572725 w 1093427"/>
              <a:gd name="connsiteY125" fmla="*/ 73998 h 1239478"/>
              <a:gd name="connsiteX126" fmla="*/ 548481 w 1093427"/>
              <a:gd name="connsiteY126" fmla="*/ 98066 h 1239478"/>
              <a:gd name="connsiteX127" fmla="*/ 523875 w 1093427"/>
              <a:gd name="connsiteY127" fmla="*/ 73998 h 1239478"/>
              <a:gd name="connsiteX128" fmla="*/ 523875 w 1093427"/>
              <a:gd name="connsiteY128" fmla="*/ 24067 h 1239478"/>
              <a:gd name="connsiteX129" fmla="*/ 548481 w 1093427"/>
              <a:gd name="connsiteY129" fmla="*/ 0 h 1239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1093427" h="1239478">
                <a:moveTo>
                  <a:pt x="216332" y="1190625"/>
                </a:moveTo>
                <a:cubicBezTo>
                  <a:pt x="222845" y="1190625"/>
                  <a:pt x="228997" y="1193542"/>
                  <a:pt x="233701" y="1197916"/>
                </a:cubicBezTo>
                <a:cubicBezTo>
                  <a:pt x="238043" y="1202291"/>
                  <a:pt x="240938" y="1208852"/>
                  <a:pt x="240938" y="1215049"/>
                </a:cubicBezTo>
                <a:cubicBezTo>
                  <a:pt x="240938" y="1221611"/>
                  <a:pt x="238043" y="1227808"/>
                  <a:pt x="233701" y="1232547"/>
                </a:cubicBezTo>
                <a:cubicBezTo>
                  <a:pt x="228997" y="1236922"/>
                  <a:pt x="222845" y="1239474"/>
                  <a:pt x="216332" y="1239474"/>
                </a:cubicBezTo>
                <a:cubicBezTo>
                  <a:pt x="209818" y="1239474"/>
                  <a:pt x="203666" y="1236922"/>
                  <a:pt x="199324" y="1232547"/>
                </a:cubicBezTo>
                <a:cubicBezTo>
                  <a:pt x="194620" y="1227808"/>
                  <a:pt x="192087" y="1221611"/>
                  <a:pt x="192087" y="1215049"/>
                </a:cubicBezTo>
                <a:cubicBezTo>
                  <a:pt x="192087" y="1208852"/>
                  <a:pt x="194620" y="1202291"/>
                  <a:pt x="199324" y="1197916"/>
                </a:cubicBezTo>
                <a:cubicBezTo>
                  <a:pt x="203666" y="1193542"/>
                  <a:pt x="209818" y="1190625"/>
                  <a:pt x="216332" y="1190625"/>
                </a:cubicBezTo>
                <a:close/>
                <a:moveTo>
                  <a:pt x="927894" y="1060450"/>
                </a:moveTo>
                <a:cubicBezTo>
                  <a:pt x="934045" y="1060450"/>
                  <a:pt x="940559" y="1063002"/>
                  <a:pt x="944901" y="1067741"/>
                </a:cubicBezTo>
                <a:cubicBezTo>
                  <a:pt x="949605" y="1072116"/>
                  <a:pt x="952138" y="1078677"/>
                  <a:pt x="952138" y="1084874"/>
                </a:cubicBezTo>
                <a:cubicBezTo>
                  <a:pt x="952138" y="1091436"/>
                  <a:pt x="949605" y="1097633"/>
                  <a:pt x="944901" y="1102372"/>
                </a:cubicBezTo>
                <a:cubicBezTo>
                  <a:pt x="940559" y="1106747"/>
                  <a:pt x="934045" y="1109299"/>
                  <a:pt x="927894" y="1109299"/>
                </a:cubicBezTo>
                <a:cubicBezTo>
                  <a:pt x="921380" y="1109299"/>
                  <a:pt x="915229" y="1106747"/>
                  <a:pt x="910524" y="1102372"/>
                </a:cubicBezTo>
                <a:cubicBezTo>
                  <a:pt x="906182" y="1097633"/>
                  <a:pt x="903287" y="1091436"/>
                  <a:pt x="903287" y="1084874"/>
                </a:cubicBezTo>
                <a:cubicBezTo>
                  <a:pt x="903287" y="1078677"/>
                  <a:pt x="906182" y="1072116"/>
                  <a:pt x="910524" y="1067741"/>
                </a:cubicBezTo>
                <a:cubicBezTo>
                  <a:pt x="915229" y="1063002"/>
                  <a:pt x="921380" y="1060450"/>
                  <a:pt x="927894" y="1060450"/>
                </a:cubicBezTo>
                <a:close/>
                <a:moveTo>
                  <a:pt x="753142" y="1060450"/>
                </a:moveTo>
                <a:lnTo>
                  <a:pt x="835944" y="1060450"/>
                </a:lnTo>
                <a:cubicBezTo>
                  <a:pt x="849265" y="1060450"/>
                  <a:pt x="860065" y="1071386"/>
                  <a:pt x="860065" y="1084874"/>
                </a:cubicBezTo>
                <a:cubicBezTo>
                  <a:pt x="860065" y="1098362"/>
                  <a:pt x="849265" y="1109299"/>
                  <a:pt x="835944" y="1109299"/>
                </a:cubicBezTo>
                <a:lnTo>
                  <a:pt x="753142" y="1109299"/>
                </a:lnTo>
                <a:cubicBezTo>
                  <a:pt x="739462" y="1109299"/>
                  <a:pt x="728662" y="1098362"/>
                  <a:pt x="728662" y="1084874"/>
                </a:cubicBezTo>
                <a:cubicBezTo>
                  <a:pt x="728662" y="1071386"/>
                  <a:pt x="739462" y="1060450"/>
                  <a:pt x="753142" y="1060450"/>
                </a:cubicBezTo>
                <a:close/>
                <a:moveTo>
                  <a:pt x="463842" y="844951"/>
                </a:moveTo>
                <a:lnTo>
                  <a:pt x="463842" y="917678"/>
                </a:lnTo>
                <a:cubicBezTo>
                  <a:pt x="463842" y="936039"/>
                  <a:pt x="478981" y="951161"/>
                  <a:pt x="497725" y="951161"/>
                </a:cubicBezTo>
                <a:lnTo>
                  <a:pt x="604421" y="951161"/>
                </a:lnTo>
                <a:cubicBezTo>
                  <a:pt x="623165" y="951161"/>
                  <a:pt x="638305" y="936039"/>
                  <a:pt x="638305" y="917678"/>
                </a:cubicBezTo>
                <a:lnTo>
                  <a:pt x="638305" y="844951"/>
                </a:lnTo>
                <a:close/>
                <a:moveTo>
                  <a:pt x="280557" y="831046"/>
                </a:moveTo>
                <a:cubicBezTo>
                  <a:pt x="293130" y="827088"/>
                  <a:pt x="306781" y="834645"/>
                  <a:pt x="310373" y="847239"/>
                </a:cubicBezTo>
                <a:cubicBezTo>
                  <a:pt x="313966" y="860194"/>
                  <a:pt x="306781" y="873509"/>
                  <a:pt x="293849" y="877467"/>
                </a:cubicBezTo>
                <a:lnTo>
                  <a:pt x="178177" y="910933"/>
                </a:lnTo>
                <a:cubicBezTo>
                  <a:pt x="101662" y="932884"/>
                  <a:pt x="48496" y="1003775"/>
                  <a:pt x="48496" y="1083303"/>
                </a:cubicBezTo>
                <a:lnTo>
                  <a:pt x="48496" y="1191258"/>
                </a:lnTo>
                <a:lnTo>
                  <a:pt x="116031" y="1191258"/>
                </a:lnTo>
                <a:cubicBezTo>
                  <a:pt x="129322" y="1191258"/>
                  <a:pt x="140099" y="1202054"/>
                  <a:pt x="140099" y="1215368"/>
                </a:cubicBezTo>
                <a:cubicBezTo>
                  <a:pt x="140099" y="1228683"/>
                  <a:pt x="129322" y="1239478"/>
                  <a:pt x="116031" y="1239478"/>
                </a:cubicBezTo>
                <a:lnTo>
                  <a:pt x="24068" y="1239478"/>
                </a:lnTo>
                <a:cubicBezTo>
                  <a:pt x="10777" y="1239478"/>
                  <a:pt x="0" y="1228683"/>
                  <a:pt x="0" y="1215368"/>
                </a:cubicBezTo>
                <a:lnTo>
                  <a:pt x="0" y="1083303"/>
                </a:lnTo>
                <a:cubicBezTo>
                  <a:pt x="0" y="1033643"/>
                  <a:pt x="15806" y="986142"/>
                  <a:pt x="45981" y="946199"/>
                </a:cubicBezTo>
                <a:cubicBezTo>
                  <a:pt x="75438" y="906255"/>
                  <a:pt x="116749" y="878187"/>
                  <a:pt x="164527" y="864152"/>
                </a:cubicBezTo>
                <a:close/>
                <a:moveTo>
                  <a:pt x="796541" y="825924"/>
                </a:moveTo>
                <a:lnTo>
                  <a:pt x="928611" y="864076"/>
                </a:lnTo>
                <a:cubicBezTo>
                  <a:pt x="976472" y="878113"/>
                  <a:pt x="1017856" y="906187"/>
                  <a:pt x="1047725" y="946139"/>
                </a:cubicBezTo>
                <a:cubicBezTo>
                  <a:pt x="1077593" y="986091"/>
                  <a:pt x="1093427" y="1033601"/>
                  <a:pt x="1093427" y="1083271"/>
                </a:cubicBezTo>
                <a:lnTo>
                  <a:pt x="1093427" y="1215363"/>
                </a:lnTo>
                <a:cubicBezTo>
                  <a:pt x="1093427" y="1228681"/>
                  <a:pt x="1082631" y="1239478"/>
                  <a:pt x="1069317" y="1239478"/>
                </a:cubicBezTo>
                <a:lnTo>
                  <a:pt x="311448" y="1239478"/>
                </a:lnTo>
                <a:cubicBezTo>
                  <a:pt x="298133" y="1239478"/>
                  <a:pt x="287337" y="1228681"/>
                  <a:pt x="287337" y="1215363"/>
                </a:cubicBezTo>
                <a:cubicBezTo>
                  <a:pt x="287337" y="1202046"/>
                  <a:pt x="298133" y="1191248"/>
                  <a:pt x="311448" y="1191248"/>
                </a:cubicBezTo>
                <a:lnTo>
                  <a:pt x="1045206" y="1191248"/>
                </a:lnTo>
                <a:lnTo>
                  <a:pt x="1045206" y="1083271"/>
                </a:lnTo>
                <a:cubicBezTo>
                  <a:pt x="1045206" y="1003727"/>
                  <a:pt x="991586" y="932822"/>
                  <a:pt x="915296" y="910866"/>
                </a:cubicBezTo>
                <a:lnTo>
                  <a:pt x="782866" y="872354"/>
                </a:lnTo>
                <a:cubicBezTo>
                  <a:pt x="770271" y="868755"/>
                  <a:pt x="762714" y="855438"/>
                  <a:pt x="766673" y="842481"/>
                </a:cubicBezTo>
                <a:cubicBezTo>
                  <a:pt x="770271" y="829883"/>
                  <a:pt x="783586" y="822325"/>
                  <a:pt x="796541" y="825924"/>
                </a:cubicBezTo>
                <a:close/>
                <a:moveTo>
                  <a:pt x="546100" y="445197"/>
                </a:moveTo>
                <a:cubicBezTo>
                  <a:pt x="532362" y="445197"/>
                  <a:pt x="521517" y="456016"/>
                  <a:pt x="521517" y="469719"/>
                </a:cubicBezTo>
                <a:cubicBezTo>
                  <a:pt x="521517" y="483062"/>
                  <a:pt x="532362" y="493881"/>
                  <a:pt x="546100" y="493881"/>
                </a:cubicBezTo>
                <a:cubicBezTo>
                  <a:pt x="559114" y="493881"/>
                  <a:pt x="570321" y="483062"/>
                  <a:pt x="570321" y="469719"/>
                </a:cubicBezTo>
                <a:cubicBezTo>
                  <a:pt x="570321" y="456016"/>
                  <a:pt x="559114" y="445197"/>
                  <a:pt x="546100" y="445197"/>
                </a:cubicBezTo>
                <a:close/>
                <a:moveTo>
                  <a:pt x="546100" y="396875"/>
                </a:moveTo>
                <a:cubicBezTo>
                  <a:pt x="586227" y="396875"/>
                  <a:pt x="618763" y="429691"/>
                  <a:pt x="618763" y="469719"/>
                </a:cubicBezTo>
                <a:cubicBezTo>
                  <a:pt x="618763" y="509748"/>
                  <a:pt x="586227" y="542564"/>
                  <a:pt x="546100" y="542564"/>
                </a:cubicBezTo>
                <a:cubicBezTo>
                  <a:pt x="505972" y="542564"/>
                  <a:pt x="473075" y="509748"/>
                  <a:pt x="473075" y="469719"/>
                </a:cubicBezTo>
                <a:cubicBezTo>
                  <a:pt x="473075" y="429691"/>
                  <a:pt x="505972" y="396875"/>
                  <a:pt x="546100" y="396875"/>
                </a:cubicBezTo>
                <a:close/>
                <a:moveTo>
                  <a:pt x="548910" y="179253"/>
                </a:moveTo>
                <a:cubicBezTo>
                  <a:pt x="503132" y="179253"/>
                  <a:pt x="456272" y="191134"/>
                  <a:pt x="410854" y="214896"/>
                </a:cubicBezTo>
                <a:cubicBezTo>
                  <a:pt x="374087" y="234338"/>
                  <a:pt x="343809" y="264581"/>
                  <a:pt x="324344" y="302744"/>
                </a:cubicBezTo>
                <a:cubicBezTo>
                  <a:pt x="255857" y="435956"/>
                  <a:pt x="300193" y="552966"/>
                  <a:pt x="364715" y="618132"/>
                </a:cubicBezTo>
                <a:cubicBezTo>
                  <a:pt x="410133" y="664216"/>
                  <a:pt x="435005" y="726141"/>
                  <a:pt x="435005" y="792387"/>
                </a:cubicBezTo>
                <a:cubicBezTo>
                  <a:pt x="435005" y="794547"/>
                  <a:pt x="436807" y="796347"/>
                  <a:pt x="438970" y="796347"/>
                </a:cubicBezTo>
                <a:lnTo>
                  <a:pt x="524039" y="796347"/>
                </a:lnTo>
                <a:lnTo>
                  <a:pt x="524039" y="619572"/>
                </a:lnTo>
                <a:cubicBezTo>
                  <a:pt x="524039" y="606250"/>
                  <a:pt x="534853" y="595450"/>
                  <a:pt x="548190" y="595450"/>
                </a:cubicBezTo>
                <a:cubicBezTo>
                  <a:pt x="561887" y="595450"/>
                  <a:pt x="572340" y="606250"/>
                  <a:pt x="572340" y="619572"/>
                </a:cubicBezTo>
                <a:lnTo>
                  <a:pt x="572340" y="796347"/>
                </a:lnTo>
                <a:lnTo>
                  <a:pt x="658130" y="796347"/>
                </a:lnTo>
                <a:cubicBezTo>
                  <a:pt x="660293" y="796347"/>
                  <a:pt x="662095" y="794547"/>
                  <a:pt x="662095" y="792387"/>
                </a:cubicBezTo>
                <a:cubicBezTo>
                  <a:pt x="662095" y="726141"/>
                  <a:pt x="686967" y="664216"/>
                  <a:pt x="732745" y="617771"/>
                </a:cubicBezTo>
                <a:cubicBezTo>
                  <a:pt x="780326" y="569527"/>
                  <a:pt x="807000" y="505082"/>
                  <a:pt x="807000" y="437036"/>
                </a:cubicBezTo>
                <a:cubicBezTo>
                  <a:pt x="807000" y="345948"/>
                  <a:pt x="760140" y="263501"/>
                  <a:pt x="681920" y="216337"/>
                </a:cubicBezTo>
                <a:cubicBezTo>
                  <a:pt x="641188" y="191494"/>
                  <a:pt x="595770" y="179253"/>
                  <a:pt x="548910" y="179253"/>
                </a:cubicBezTo>
                <a:close/>
                <a:moveTo>
                  <a:pt x="552019" y="130649"/>
                </a:moveTo>
                <a:cubicBezTo>
                  <a:pt x="606404" y="131189"/>
                  <a:pt x="659391" y="145950"/>
                  <a:pt x="707152" y="174933"/>
                </a:cubicBezTo>
                <a:cubicBezTo>
                  <a:pt x="751489" y="201575"/>
                  <a:pt x="788616" y="239739"/>
                  <a:pt x="814569" y="284382"/>
                </a:cubicBezTo>
                <a:cubicBezTo>
                  <a:pt x="841243" y="330826"/>
                  <a:pt x="855301" y="383391"/>
                  <a:pt x="855301" y="437036"/>
                </a:cubicBezTo>
                <a:cubicBezTo>
                  <a:pt x="855301" y="518043"/>
                  <a:pt x="823941" y="594009"/>
                  <a:pt x="767349" y="651974"/>
                </a:cubicBezTo>
                <a:cubicBezTo>
                  <a:pt x="730582" y="689058"/>
                  <a:pt x="710397" y="739102"/>
                  <a:pt x="710397" y="792387"/>
                </a:cubicBezTo>
                <a:cubicBezTo>
                  <a:pt x="710397" y="810748"/>
                  <a:pt x="701025" y="826950"/>
                  <a:pt x="686606" y="836311"/>
                </a:cubicBezTo>
                <a:lnTo>
                  <a:pt x="686606" y="917678"/>
                </a:lnTo>
                <a:cubicBezTo>
                  <a:pt x="686606" y="963042"/>
                  <a:pt x="649839" y="999765"/>
                  <a:pt x="604421" y="999765"/>
                </a:cubicBezTo>
                <a:lnTo>
                  <a:pt x="497725" y="999765"/>
                </a:lnTo>
                <a:cubicBezTo>
                  <a:pt x="452307" y="999765"/>
                  <a:pt x="415180" y="963042"/>
                  <a:pt x="415180" y="917678"/>
                </a:cubicBezTo>
                <a:lnTo>
                  <a:pt x="415180" y="838831"/>
                </a:lnTo>
                <a:cubicBezTo>
                  <a:pt x="398238" y="830550"/>
                  <a:pt x="386703" y="812908"/>
                  <a:pt x="386703" y="792387"/>
                </a:cubicBezTo>
                <a:cubicBezTo>
                  <a:pt x="386703" y="739102"/>
                  <a:pt x="366518" y="689058"/>
                  <a:pt x="329751" y="651974"/>
                </a:cubicBezTo>
                <a:cubicBezTo>
                  <a:pt x="284693" y="606250"/>
                  <a:pt x="255857" y="548645"/>
                  <a:pt x="245764" y="485640"/>
                </a:cubicBezTo>
                <a:cubicBezTo>
                  <a:pt x="234950" y="417954"/>
                  <a:pt x="247206" y="347028"/>
                  <a:pt x="281089" y="280422"/>
                </a:cubicBezTo>
                <a:cubicBezTo>
                  <a:pt x="305240" y="233618"/>
                  <a:pt x="342367" y="196175"/>
                  <a:pt x="388506" y="171693"/>
                </a:cubicBezTo>
                <a:cubicBezTo>
                  <a:pt x="441854" y="143790"/>
                  <a:pt x="497635" y="130109"/>
                  <a:pt x="552019" y="130649"/>
                </a:cubicBezTo>
                <a:close/>
                <a:moveTo>
                  <a:pt x="755759" y="35763"/>
                </a:moveTo>
                <a:cubicBezTo>
                  <a:pt x="761920" y="35763"/>
                  <a:pt x="768171" y="38187"/>
                  <a:pt x="772993" y="43037"/>
                </a:cubicBezTo>
                <a:cubicBezTo>
                  <a:pt x="782280" y="52376"/>
                  <a:pt x="782280" y="67463"/>
                  <a:pt x="772993" y="77162"/>
                </a:cubicBezTo>
                <a:lnTo>
                  <a:pt x="725844" y="124219"/>
                </a:lnTo>
                <a:cubicBezTo>
                  <a:pt x="721201" y="128889"/>
                  <a:pt x="715129" y="131404"/>
                  <a:pt x="709057" y="131404"/>
                </a:cubicBezTo>
                <a:cubicBezTo>
                  <a:pt x="702984" y="131404"/>
                  <a:pt x="696555" y="128889"/>
                  <a:pt x="691912" y="124219"/>
                </a:cubicBezTo>
                <a:cubicBezTo>
                  <a:pt x="682625" y="114880"/>
                  <a:pt x="682625" y="99433"/>
                  <a:pt x="691912" y="90094"/>
                </a:cubicBezTo>
                <a:lnTo>
                  <a:pt x="739060" y="43037"/>
                </a:lnTo>
                <a:cubicBezTo>
                  <a:pt x="743525" y="38187"/>
                  <a:pt x="749597" y="35763"/>
                  <a:pt x="755759" y="35763"/>
                </a:cubicBezTo>
                <a:close/>
                <a:moveTo>
                  <a:pt x="337725" y="35754"/>
                </a:moveTo>
                <a:cubicBezTo>
                  <a:pt x="343962" y="35754"/>
                  <a:pt x="350199" y="38170"/>
                  <a:pt x="354899" y="43001"/>
                </a:cubicBezTo>
                <a:lnTo>
                  <a:pt x="402626" y="90245"/>
                </a:lnTo>
                <a:cubicBezTo>
                  <a:pt x="412388" y="99551"/>
                  <a:pt x="412388" y="114941"/>
                  <a:pt x="402626" y="124247"/>
                </a:cubicBezTo>
                <a:cubicBezTo>
                  <a:pt x="397926" y="128899"/>
                  <a:pt x="391779" y="131405"/>
                  <a:pt x="385632" y="131405"/>
                </a:cubicBezTo>
                <a:cubicBezTo>
                  <a:pt x="379486" y="131405"/>
                  <a:pt x="373339" y="128899"/>
                  <a:pt x="368277" y="124247"/>
                </a:cubicBezTo>
                <a:lnTo>
                  <a:pt x="320551" y="76645"/>
                </a:lnTo>
                <a:cubicBezTo>
                  <a:pt x="311150" y="67339"/>
                  <a:pt x="311150" y="51949"/>
                  <a:pt x="320551" y="43001"/>
                </a:cubicBezTo>
                <a:cubicBezTo>
                  <a:pt x="325251" y="38170"/>
                  <a:pt x="331488" y="35754"/>
                  <a:pt x="337725" y="35754"/>
                </a:cubicBezTo>
                <a:close/>
                <a:moveTo>
                  <a:pt x="548481" y="0"/>
                </a:moveTo>
                <a:cubicBezTo>
                  <a:pt x="561869" y="0"/>
                  <a:pt x="572725" y="10417"/>
                  <a:pt x="572725" y="24067"/>
                </a:cubicBezTo>
                <a:lnTo>
                  <a:pt x="572725" y="73998"/>
                </a:lnTo>
                <a:cubicBezTo>
                  <a:pt x="572725" y="87289"/>
                  <a:pt x="561869" y="98066"/>
                  <a:pt x="548481" y="98066"/>
                </a:cubicBezTo>
                <a:cubicBezTo>
                  <a:pt x="535092" y="98066"/>
                  <a:pt x="523875" y="87289"/>
                  <a:pt x="523875" y="73998"/>
                </a:cubicBezTo>
                <a:lnTo>
                  <a:pt x="523875" y="24067"/>
                </a:lnTo>
                <a:cubicBezTo>
                  <a:pt x="523875" y="10417"/>
                  <a:pt x="535092" y="0"/>
                  <a:pt x="548481" y="0"/>
                </a:cubicBezTo>
                <a:close/>
              </a:path>
            </a:pathLst>
          </a:custGeom>
          <a:solidFill>
            <a:schemeClr val="accent3">
              <a:lumMod val="75000"/>
            </a:schemeClr>
          </a:solidFill>
          <a:ln>
            <a:noFill/>
          </a:ln>
          <a:effectLst/>
        </p:spPr>
        <p:txBody>
          <a:bodyPr wrap="square" anchor="ctr">
            <a:no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494949"/>
              </a:solidFill>
              <a:effectLst/>
              <a:uLnTx/>
              <a:uFillTx/>
              <a:latin typeface="Arial" panose="020B0604020202020204" pitchFamily="34" charset="0"/>
              <a:ea typeface="+mn-ea"/>
              <a:cs typeface="+mn-cs"/>
            </a:endParaRPr>
          </a:p>
        </p:txBody>
      </p:sp>
      <p:grpSp>
        <p:nvGrpSpPr>
          <p:cNvPr id="52" name="Group 51">
            <a:extLst>
              <a:ext uri="{FF2B5EF4-FFF2-40B4-BE49-F238E27FC236}">
                <a16:creationId xmlns:a16="http://schemas.microsoft.com/office/drawing/2014/main" id="{4F7843A5-00EF-AD49-9832-AFB13B040563}"/>
              </a:ext>
            </a:extLst>
          </p:cNvPr>
          <p:cNvGrpSpPr/>
          <p:nvPr/>
        </p:nvGrpSpPr>
        <p:grpSpPr>
          <a:xfrm>
            <a:off x="1257847" y="2132228"/>
            <a:ext cx="6650376" cy="831273"/>
            <a:chOff x="2161309" y="4056481"/>
            <a:chExt cx="13300751" cy="1662546"/>
          </a:xfrm>
        </p:grpSpPr>
        <p:cxnSp>
          <p:nvCxnSpPr>
            <p:cNvPr id="45" name="Straight Connector 44">
              <a:extLst>
                <a:ext uri="{FF2B5EF4-FFF2-40B4-BE49-F238E27FC236}">
                  <a16:creationId xmlns:a16="http://schemas.microsoft.com/office/drawing/2014/main" id="{0A77232B-1253-824A-A891-892F7D3E8B0B}"/>
                </a:ext>
              </a:extLst>
            </p:cNvPr>
            <p:cNvCxnSpPr>
              <a:cxnSpLocks/>
              <a:stCxn id="18" idx="2"/>
            </p:cNvCxnSpPr>
            <p:nvPr/>
          </p:nvCxnSpPr>
          <p:spPr>
            <a:xfrm flipH="1">
              <a:off x="6320391" y="4264455"/>
              <a:ext cx="9141669" cy="22800"/>
            </a:xfrm>
            <a:prstGeom prst="line">
              <a:avLst/>
            </a:prstGeom>
            <a:ln w="381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F6DCAA6-3EDA-5F4C-A215-CB7D1922BC69}"/>
                </a:ext>
              </a:extLst>
            </p:cNvPr>
            <p:cNvCxnSpPr/>
            <p:nvPr/>
          </p:nvCxnSpPr>
          <p:spPr>
            <a:xfrm flipH="1">
              <a:off x="5559136" y="4056481"/>
              <a:ext cx="761255" cy="1652155"/>
            </a:xfrm>
            <a:prstGeom prst="line">
              <a:avLst/>
            </a:prstGeom>
            <a:ln w="381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7C0430CA-5766-7146-A48B-F434A9B21A64}"/>
                </a:ext>
              </a:extLst>
            </p:cNvPr>
            <p:cNvCxnSpPr/>
            <p:nvPr/>
          </p:nvCxnSpPr>
          <p:spPr>
            <a:xfrm flipH="1">
              <a:off x="2989787" y="5719027"/>
              <a:ext cx="2579740" cy="0"/>
            </a:xfrm>
            <a:prstGeom prst="line">
              <a:avLst/>
            </a:prstGeom>
            <a:ln w="381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7167D37C-F1DD-2B4E-B7B5-19C790F27477}"/>
                </a:ext>
              </a:extLst>
            </p:cNvPr>
            <p:cNvCxnSpPr/>
            <p:nvPr/>
          </p:nvCxnSpPr>
          <p:spPr>
            <a:xfrm flipH="1" flipV="1">
              <a:off x="2161309" y="4077263"/>
              <a:ext cx="848463" cy="1641764"/>
            </a:xfrm>
            <a:prstGeom prst="line">
              <a:avLst/>
            </a:prstGeom>
            <a:ln w="381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4CD6339D-F914-3B4F-8B1D-0D88CFC11322}"/>
              </a:ext>
            </a:extLst>
          </p:cNvPr>
          <p:cNvGrpSpPr/>
          <p:nvPr/>
        </p:nvGrpSpPr>
        <p:grpSpPr>
          <a:xfrm>
            <a:off x="1257847" y="4032219"/>
            <a:ext cx="6650376" cy="832282"/>
            <a:chOff x="2161309" y="4216692"/>
            <a:chExt cx="13300751" cy="1664563"/>
          </a:xfrm>
        </p:grpSpPr>
        <p:cxnSp>
          <p:nvCxnSpPr>
            <p:cNvPr id="54" name="Straight Connector 53">
              <a:extLst>
                <a:ext uri="{FF2B5EF4-FFF2-40B4-BE49-F238E27FC236}">
                  <a16:creationId xmlns:a16="http://schemas.microsoft.com/office/drawing/2014/main" id="{DACD0516-248E-A34F-A357-D8429F6D52A0}"/>
                </a:ext>
              </a:extLst>
            </p:cNvPr>
            <p:cNvCxnSpPr/>
            <p:nvPr/>
          </p:nvCxnSpPr>
          <p:spPr>
            <a:xfrm flipH="1">
              <a:off x="6320391" y="4216692"/>
              <a:ext cx="9141669" cy="22799"/>
            </a:xfrm>
            <a:prstGeom prst="line">
              <a:avLst/>
            </a:prstGeom>
            <a:ln w="38100">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08C7071F-DFDE-0C4F-A32A-A4A2929F82FB}"/>
                </a:ext>
              </a:extLst>
            </p:cNvPr>
            <p:cNvCxnSpPr/>
            <p:nvPr/>
          </p:nvCxnSpPr>
          <p:spPr>
            <a:xfrm flipH="1">
              <a:off x="5559136" y="4218709"/>
              <a:ext cx="761255" cy="1652155"/>
            </a:xfrm>
            <a:prstGeom prst="line">
              <a:avLst/>
            </a:prstGeom>
            <a:ln w="38100">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107D7599-B202-5A45-B7E4-A45846C117D2}"/>
                </a:ext>
              </a:extLst>
            </p:cNvPr>
            <p:cNvCxnSpPr/>
            <p:nvPr/>
          </p:nvCxnSpPr>
          <p:spPr>
            <a:xfrm flipH="1">
              <a:off x="2989787" y="5881255"/>
              <a:ext cx="2579740" cy="0"/>
            </a:xfrm>
            <a:prstGeom prst="line">
              <a:avLst/>
            </a:prstGeom>
            <a:ln w="38100">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FF08F193-239B-504C-A232-C29F046A7F53}"/>
                </a:ext>
              </a:extLst>
            </p:cNvPr>
            <p:cNvCxnSpPr/>
            <p:nvPr/>
          </p:nvCxnSpPr>
          <p:spPr>
            <a:xfrm flipH="1" flipV="1">
              <a:off x="2161309" y="4239491"/>
              <a:ext cx="848463" cy="1641764"/>
            </a:xfrm>
            <a:prstGeom prst="line">
              <a:avLst/>
            </a:prstGeom>
            <a:ln w="38100">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0944CCB4-24D5-6E43-BDB1-7931067B4D40}"/>
              </a:ext>
            </a:extLst>
          </p:cNvPr>
          <p:cNvGrpSpPr/>
          <p:nvPr/>
        </p:nvGrpSpPr>
        <p:grpSpPr>
          <a:xfrm>
            <a:off x="1257847" y="5847509"/>
            <a:ext cx="6650376" cy="832282"/>
            <a:chOff x="2161309" y="4216692"/>
            <a:chExt cx="13300751" cy="1664563"/>
          </a:xfrm>
        </p:grpSpPr>
        <p:cxnSp>
          <p:nvCxnSpPr>
            <p:cNvPr id="59" name="Straight Connector 58">
              <a:extLst>
                <a:ext uri="{FF2B5EF4-FFF2-40B4-BE49-F238E27FC236}">
                  <a16:creationId xmlns:a16="http://schemas.microsoft.com/office/drawing/2014/main" id="{2210F0E6-2013-2747-9C45-6B2127BAB815}"/>
                </a:ext>
              </a:extLst>
            </p:cNvPr>
            <p:cNvCxnSpPr/>
            <p:nvPr/>
          </p:nvCxnSpPr>
          <p:spPr>
            <a:xfrm flipH="1">
              <a:off x="6320391" y="4216692"/>
              <a:ext cx="9141669" cy="22799"/>
            </a:xfrm>
            <a:prstGeom prst="line">
              <a:avLst/>
            </a:prstGeom>
            <a:ln w="3810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6F9C8BE3-3130-DA49-B4DE-EE2241444D3B}"/>
                </a:ext>
              </a:extLst>
            </p:cNvPr>
            <p:cNvCxnSpPr/>
            <p:nvPr/>
          </p:nvCxnSpPr>
          <p:spPr>
            <a:xfrm flipH="1">
              <a:off x="5559136" y="4218709"/>
              <a:ext cx="761255" cy="1652155"/>
            </a:xfrm>
            <a:prstGeom prst="line">
              <a:avLst/>
            </a:prstGeom>
            <a:ln w="3810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B2B77176-C34E-B14B-B661-A197E2AFD8D4}"/>
                </a:ext>
              </a:extLst>
            </p:cNvPr>
            <p:cNvCxnSpPr/>
            <p:nvPr/>
          </p:nvCxnSpPr>
          <p:spPr>
            <a:xfrm flipH="1">
              <a:off x="2989787" y="5881255"/>
              <a:ext cx="2579740" cy="0"/>
            </a:xfrm>
            <a:prstGeom prst="line">
              <a:avLst/>
            </a:prstGeom>
            <a:ln w="3810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5BE36A77-4317-6B48-8D84-B836AB54F6B9}"/>
                </a:ext>
              </a:extLst>
            </p:cNvPr>
            <p:cNvCxnSpPr/>
            <p:nvPr/>
          </p:nvCxnSpPr>
          <p:spPr>
            <a:xfrm flipH="1" flipV="1">
              <a:off x="2161309" y="4239491"/>
              <a:ext cx="848463" cy="1641764"/>
            </a:xfrm>
            <a:prstGeom prst="line">
              <a:avLst/>
            </a:prstGeom>
            <a:ln w="3810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323C1D89-219E-C84D-865E-68CFC260DCEF}"/>
              </a:ext>
            </a:extLst>
          </p:cNvPr>
          <p:cNvGrpSpPr/>
          <p:nvPr/>
        </p:nvGrpSpPr>
        <p:grpSpPr>
          <a:xfrm>
            <a:off x="2913157" y="3078010"/>
            <a:ext cx="6650376" cy="832282"/>
            <a:chOff x="2161309" y="4216692"/>
            <a:chExt cx="13300751" cy="1664563"/>
          </a:xfrm>
        </p:grpSpPr>
        <p:cxnSp>
          <p:nvCxnSpPr>
            <p:cNvPr id="64" name="Straight Connector 63">
              <a:extLst>
                <a:ext uri="{FF2B5EF4-FFF2-40B4-BE49-F238E27FC236}">
                  <a16:creationId xmlns:a16="http://schemas.microsoft.com/office/drawing/2014/main" id="{34CE2F8C-E5F7-574E-8088-D4E788867B5B}"/>
                </a:ext>
              </a:extLst>
            </p:cNvPr>
            <p:cNvCxnSpPr/>
            <p:nvPr/>
          </p:nvCxnSpPr>
          <p:spPr>
            <a:xfrm flipH="1">
              <a:off x="6320391" y="4216692"/>
              <a:ext cx="9141669" cy="22799"/>
            </a:xfrm>
            <a:prstGeom prst="line">
              <a:avLst/>
            </a:prstGeom>
            <a:ln w="3810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E2970F26-8214-0A47-9E5D-BDBA7097F10B}"/>
                </a:ext>
              </a:extLst>
            </p:cNvPr>
            <p:cNvCxnSpPr/>
            <p:nvPr/>
          </p:nvCxnSpPr>
          <p:spPr>
            <a:xfrm flipH="1">
              <a:off x="5559136" y="4218709"/>
              <a:ext cx="761255" cy="1652155"/>
            </a:xfrm>
            <a:prstGeom prst="line">
              <a:avLst/>
            </a:prstGeom>
            <a:ln w="3810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1E720CD9-6A49-AB44-A5D5-A23C7593E34E}"/>
                </a:ext>
              </a:extLst>
            </p:cNvPr>
            <p:cNvCxnSpPr/>
            <p:nvPr/>
          </p:nvCxnSpPr>
          <p:spPr>
            <a:xfrm flipH="1">
              <a:off x="2989787" y="5881255"/>
              <a:ext cx="2579740" cy="0"/>
            </a:xfrm>
            <a:prstGeom prst="line">
              <a:avLst/>
            </a:prstGeom>
            <a:ln w="3810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2A325210-737C-344C-BC88-9D63D73FC7C9}"/>
                </a:ext>
              </a:extLst>
            </p:cNvPr>
            <p:cNvCxnSpPr/>
            <p:nvPr/>
          </p:nvCxnSpPr>
          <p:spPr>
            <a:xfrm flipH="1" flipV="1">
              <a:off x="2161309" y="4239491"/>
              <a:ext cx="848463" cy="1641764"/>
            </a:xfrm>
            <a:prstGeom prst="line">
              <a:avLst/>
            </a:prstGeom>
            <a:ln w="3810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nvGrpSpPr>
          <p:cNvPr id="68" name="Group 67">
            <a:extLst>
              <a:ext uri="{FF2B5EF4-FFF2-40B4-BE49-F238E27FC236}">
                <a16:creationId xmlns:a16="http://schemas.microsoft.com/office/drawing/2014/main" id="{65B4AC60-3660-4D40-8FC6-C4CE5C9D608B}"/>
              </a:ext>
            </a:extLst>
          </p:cNvPr>
          <p:cNvGrpSpPr/>
          <p:nvPr/>
        </p:nvGrpSpPr>
        <p:grpSpPr>
          <a:xfrm>
            <a:off x="2913157" y="4916431"/>
            <a:ext cx="6650376" cy="832282"/>
            <a:chOff x="2161309" y="4216692"/>
            <a:chExt cx="13300751" cy="1664563"/>
          </a:xfrm>
        </p:grpSpPr>
        <p:cxnSp>
          <p:nvCxnSpPr>
            <p:cNvPr id="69" name="Straight Connector 68">
              <a:extLst>
                <a:ext uri="{FF2B5EF4-FFF2-40B4-BE49-F238E27FC236}">
                  <a16:creationId xmlns:a16="http://schemas.microsoft.com/office/drawing/2014/main" id="{F59BDEB7-AADB-2F48-BD9B-CFA34ACA7B18}"/>
                </a:ext>
              </a:extLst>
            </p:cNvPr>
            <p:cNvCxnSpPr/>
            <p:nvPr/>
          </p:nvCxnSpPr>
          <p:spPr>
            <a:xfrm flipH="1">
              <a:off x="6320391" y="4216692"/>
              <a:ext cx="9141669" cy="22799"/>
            </a:xfrm>
            <a:prstGeom prst="line">
              <a:avLst/>
            </a:prstGeom>
            <a:ln w="38100">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B109C6B0-411C-D94E-8B69-E409764614F0}"/>
                </a:ext>
              </a:extLst>
            </p:cNvPr>
            <p:cNvCxnSpPr/>
            <p:nvPr/>
          </p:nvCxnSpPr>
          <p:spPr>
            <a:xfrm flipH="1">
              <a:off x="5559136" y="4218709"/>
              <a:ext cx="761255" cy="1652155"/>
            </a:xfrm>
            <a:prstGeom prst="line">
              <a:avLst/>
            </a:prstGeom>
            <a:ln w="38100">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0C87BD78-6980-B54A-B9B1-CBEB627E71A5}"/>
                </a:ext>
              </a:extLst>
            </p:cNvPr>
            <p:cNvCxnSpPr/>
            <p:nvPr/>
          </p:nvCxnSpPr>
          <p:spPr>
            <a:xfrm flipH="1">
              <a:off x="2989787" y="5881255"/>
              <a:ext cx="2579740" cy="0"/>
            </a:xfrm>
            <a:prstGeom prst="line">
              <a:avLst/>
            </a:prstGeom>
            <a:ln w="38100">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AE595CD5-238D-8741-84EE-47E0E0CF4A31}"/>
                </a:ext>
              </a:extLst>
            </p:cNvPr>
            <p:cNvCxnSpPr/>
            <p:nvPr/>
          </p:nvCxnSpPr>
          <p:spPr>
            <a:xfrm flipH="1" flipV="1">
              <a:off x="2161309" y="4239491"/>
              <a:ext cx="848463" cy="1641764"/>
            </a:xfrm>
            <a:prstGeom prst="line">
              <a:avLst/>
            </a:prstGeom>
            <a:ln w="38100">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grpSp>
      <p:sp>
        <p:nvSpPr>
          <p:cNvPr id="73" name="Subtitle 2">
            <a:extLst>
              <a:ext uri="{FF2B5EF4-FFF2-40B4-BE49-F238E27FC236}">
                <a16:creationId xmlns:a16="http://schemas.microsoft.com/office/drawing/2014/main" id="{D387DDFC-5748-BE44-841E-E70A9A7FBAFE}"/>
              </a:ext>
            </a:extLst>
          </p:cNvPr>
          <p:cNvSpPr txBox="1">
            <a:spLocks/>
          </p:cNvSpPr>
          <p:nvPr/>
        </p:nvSpPr>
        <p:spPr>
          <a:xfrm>
            <a:off x="4928730" y="2587290"/>
            <a:ext cx="3427682" cy="485197"/>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1087636" rtl="0" eaLnBrk="1" fontAlgn="auto" latinLnBrk="0" hangingPunct="1">
              <a:lnSpc>
                <a:spcPts val="1750"/>
              </a:lnSpc>
              <a:spcBef>
                <a:spcPct val="20000"/>
              </a:spcBef>
              <a:spcAft>
                <a:spcPts val="0"/>
              </a:spcAft>
              <a:buClrTx/>
              <a:buSzTx/>
              <a:buFont typeface="Arial"/>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Roboto Condensed Light" panose="02000000000000000000" pitchFamily="2" charset="0"/>
                <a:cs typeface="Mukta ExtraLight" panose="020B0000000000000000" pitchFamily="34" charset="77"/>
              </a:rPr>
              <a:t>Considers the future state IT will operate within while remaining grounded in possible constraints. </a:t>
            </a:r>
          </a:p>
        </p:txBody>
      </p:sp>
      <p:sp>
        <p:nvSpPr>
          <p:cNvPr id="74" name="Subtitle 2">
            <a:extLst>
              <a:ext uri="{FF2B5EF4-FFF2-40B4-BE49-F238E27FC236}">
                <a16:creationId xmlns:a16="http://schemas.microsoft.com/office/drawing/2014/main" id="{F4934087-DF0A-0440-A978-7E0C16B8F25C}"/>
              </a:ext>
            </a:extLst>
          </p:cNvPr>
          <p:cNvSpPr txBox="1">
            <a:spLocks/>
          </p:cNvSpPr>
          <p:nvPr/>
        </p:nvSpPr>
        <p:spPr>
          <a:xfrm>
            <a:off x="3469994" y="1673135"/>
            <a:ext cx="4298741" cy="485197"/>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1087636" rtl="0" eaLnBrk="1" fontAlgn="auto" latinLnBrk="0" hangingPunct="1">
              <a:lnSpc>
                <a:spcPts val="1750"/>
              </a:lnSpc>
              <a:spcBef>
                <a:spcPct val="20000"/>
              </a:spcBef>
              <a:spcAft>
                <a:spcPts val="0"/>
              </a:spcAft>
              <a:buClrTx/>
              <a:buSzTx/>
              <a:buFont typeface="Arial"/>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Roboto Condensed Light" panose="02000000000000000000" pitchFamily="2" charset="0"/>
                <a:cs typeface="Mukta ExtraLight" panose="020B0000000000000000" pitchFamily="34" charset="77"/>
              </a:rPr>
              <a:t>Is the opposite of how you do not want to operate. For every design principle, there should be an anti-design principle. </a:t>
            </a:r>
          </a:p>
        </p:txBody>
      </p:sp>
      <p:sp>
        <p:nvSpPr>
          <p:cNvPr id="75" name="Subtitle 2">
            <a:extLst>
              <a:ext uri="{FF2B5EF4-FFF2-40B4-BE49-F238E27FC236}">
                <a16:creationId xmlns:a16="http://schemas.microsoft.com/office/drawing/2014/main" id="{7A7AB56D-07BF-FA41-9996-3D738C925994}"/>
              </a:ext>
            </a:extLst>
          </p:cNvPr>
          <p:cNvSpPr txBox="1">
            <a:spLocks/>
          </p:cNvSpPr>
          <p:nvPr/>
        </p:nvSpPr>
        <p:spPr>
          <a:xfrm>
            <a:off x="4967232" y="3511153"/>
            <a:ext cx="2940989" cy="485197"/>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1087636" rtl="0" eaLnBrk="1" fontAlgn="auto" latinLnBrk="0" hangingPunct="1">
              <a:lnSpc>
                <a:spcPts val="1750"/>
              </a:lnSpc>
              <a:spcBef>
                <a:spcPct val="20000"/>
              </a:spcBef>
              <a:spcAft>
                <a:spcPts val="0"/>
              </a:spcAft>
              <a:buClrTx/>
              <a:buSzTx/>
              <a:buFont typeface="Arial"/>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Roboto Condensed Light" panose="02000000000000000000" pitchFamily="2" charset="0"/>
                <a:cs typeface="Mukta ExtraLight" panose="020B0000000000000000" pitchFamily="34" charset="77"/>
              </a:rPr>
              <a:t>Specific enough that people understand what was decided. No fluffy statements. </a:t>
            </a:r>
          </a:p>
        </p:txBody>
      </p:sp>
      <p:sp>
        <p:nvSpPr>
          <p:cNvPr id="76" name="Subtitle 2">
            <a:extLst>
              <a:ext uri="{FF2B5EF4-FFF2-40B4-BE49-F238E27FC236}">
                <a16:creationId xmlns:a16="http://schemas.microsoft.com/office/drawing/2014/main" id="{84B14F5D-C407-3048-BC06-EBC04BB48FAD}"/>
              </a:ext>
            </a:extLst>
          </p:cNvPr>
          <p:cNvSpPr txBox="1">
            <a:spLocks/>
          </p:cNvSpPr>
          <p:nvPr/>
        </p:nvSpPr>
        <p:spPr>
          <a:xfrm>
            <a:off x="4967233" y="4400521"/>
            <a:ext cx="2801502" cy="485197"/>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1087636" rtl="0" eaLnBrk="1" fontAlgn="auto" latinLnBrk="0" hangingPunct="1">
              <a:lnSpc>
                <a:spcPts val="1750"/>
              </a:lnSpc>
              <a:spcBef>
                <a:spcPct val="20000"/>
              </a:spcBef>
              <a:spcAft>
                <a:spcPts val="0"/>
              </a:spcAft>
              <a:buClrTx/>
              <a:buSzTx/>
              <a:buFont typeface="Arial"/>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Roboto Condensed Light" panose="02000000000000000000" pitchFamily="2" charset="0"/>
                <a:cs typeface="Mukta ExtraLight" panose="020B0000000000000000" pitchFamily="34" charset="77"/>
              </a:rPr>
              <a:t>Begins with the word “We” followed by a verb or action that will be taken. </a:t>
            </a:r>
          </a:p>
        </p:txBody>
      </p:sp>
      <p:sp>
        <p:nvSpPr>
          <p:cNvPr id="77" name="Subtitle 2">
            <a:extLst>
              <a:ext uri="{FF2B5EF4-FFF2-40B4-BE49-F238E27FC236}">
                <a16:creationId xmlns:a16="http://schemas.microsoft.com/office/drawing/2014/main" id="{E14FE9DE-04E8-C649-8280-25E129AA0FF4}"/>
              </a:ext>
            </a:extLst>
          </p:cNvPr>
          <p:cNvSpPr txBox="1">
            <a:spLocks/>
          </p:cNvSpPr>
          <p:nvPr/>
        </p:nvSpPr>
        <p:spPr>
          <a:xfrm>
            <a:off x="4820650" y="5152024"/>
            <a:ext cx="3194497" cy="716030"/>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750"/>
              </a:lnSpc>
              <a:defRPr/>
            </a:pPr>
            <a:r>
              <a:rPr kumimoji="0" lang="en-US" sz="1200" b="0" i="0" u="none" strike="noStrike" kern="1200" cap="none" spc="0" normalizeH="0" baseline="0" noProof="0" dirty="0">
                <a:ln>
                  <a:noFill/>
                </a:ln>
                <a:solidFill>
                  <a:srgbClr val="000000"/>
                </a:solidFill>
                <a:effectLst/>
                <a:uLnTx/>
                <a:uFillTx/>
                <a:latin typeface="Arial"/>
                <a:ea typeface="Roboto Condensed Light"/>
                <a:cs typeface="Mukta ExtraLight" panose="020B0000000000000000" pitchFamily="34" charset="77"/>
              </a:rPr>
              <a:t>Re-evaluate </a:t>
            </a:r>
            <a:r>
              <a:rPr lang="en-US" sz="1200" dirty="0">
                <a:solidFill>
                  <a:srgbClr val="000000"/>
                </a:solidFill>
                <a:latin typeface="Arial"/>
                <a:ea typeface="Roboto Condensed Light"/>
                <a:cs typeface="Mukta ExtraLight" panose="020B0000000000000000" pitchFamily="34" charset="77"/>
              </a:rPr>
              <a:t>and update </a:t>
            </a:r>
            <a:r>
              <a:rPr kumimoji="0" lang="en-US" sz="1200" b="0" i="0" u="none" strike="noStrike" kern="1200" cap="none" spc="0" normalizeH="0" baseline="0" noProof="0" dirty="0">
                <a:ln>
                  <a:noFill/>
                </a:ln>
                <a:solidFill>
                  <a:srgbClr val="000000"/>
                </a:solidFill>
                <a:effectLst/>
                <a:uLnTx/>
                <a:uFillTx/>
                <a:latin typeface="Arial"/>
                <a:ea typeface="Roboto Condensed Light"/>
                <a:cs typeface="Mukta ExtraLight" panose="020B0000000000000000" pitchFamily="34" charset="77"/>
              </a:rPr>
              <a:t>the principles </a:t>
            </a:r>
            <a:r>
              <a:rPr lang="en-US" sz="1200" dirty="0">
                <a:solidFill>
                  <a:srgbClr val="000000"/>
                </a:solidFill>
                <a:latin typeface="Arial"/>
                <a:ea typeface="Roboto Condensed Light"/>
                <a:cs typeface="Mukta ExtraLight" panose="020B0000000000000000" pitchFamily="34" charset="77"/>
              </a:rPr>
              <a:t>to ensure they</a:t>
            </a:r>
            <a:r>
              <a:rPr kumimoji="0" lang="en-US" sz="1200" b="0" i="0" u="none" strike="noStrike" kern="1200" cap="none" spc="0" normalizeH="0" baseline="0" noProof="0" dirty="0">
                <a:ln>
                  <a:noFill/>
                </a:ln>
                <a:solidFill>
                  <a:srgbClr val="000000"/>
                </a:solidFill>
                <a:effectLst/>
                <a:uLnTx/>
                <a:uFillTx/>
                <a:latin typeface="Arial"/>
                <a:ea typeface="Roboto Condensed Light"/>
                <a:cs typeface="Mukta ExtraLight" panose="020B0000000000000000" pitchFamily="34" charset="77"/>
              </a:rPr>
              <a:t> </a:t>
            </a:r>
            <a:r>
              <a:rPr lang="en-US" sz="1200" dirty="0">
                <a:solidFill>
                  <a:srgbClr val="000000"/>
                </a:solidFill>
                <a:latin typeface="Arial"/>
                <a:ea typeface="Roboto Condensed Light"/>
                <a:cs typeface="Mukta ExtraLight" panose="020B0000000000000000" pitchFamily="34" charset="77"/>
              </a:rPr>
              <a:t>are</a:t>
            </a:r>
            <a:r>
              <a:rPr kumimoji="0" lang="en-US" sz="1200" b="0" i="0" u="none" strike="noStrike" kern="1200" cap="none" spc="0" normalizeH="0" baseline="0" noProof="0" dirty="0">
                <a:ln>
                  <a:noFill/>
                </a:ln>
                <a:solidFill>
                  <a:srgbClr val="000000"/>
                </a:solidFill>
                <a:effectLst/>
                <a:uLnTx/>
                <a:uFillTx/>
                <a:latin typeface="Arial"/>
                <a:ea typeface="Roboto Condensed Light"/>
                <a:cs typeface="Mukta ExtraLight" panose="020B0000000000000000" pitchFamily="34" charset="77"/>
              </a:rPr>
              <a:t> continuously supporting the operating model.</a:t>
            </a:r>
            <a:r>
              <a:rPr lang="en-US" sz="1200" dirty="0">
                <a:solidFill>
                  <a:srgbClr val="000000"/>
                </a:solidFill>
                <a:latin typeface="Arial"/>
                <a:ea typeface="Roboto Condensed Light"/>
                <a:cs typeface="Mukta ExtraLight" panose="020B0000000000000000" pitchFamily="34" charset="77"/>
              </a:rPr>
              <a:t> </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Roboto Condensed Light" panose="02000000000000000000" pitchFamily="2" charset="0"/>
              <a:cs typeface="Mukta ExtraLight" panose="020B0000000000000000" pitchFamily="34" charset="77"/>
            </a:endParaRPr>
          </a:p>
        </p:txBody>
      </p:sp>
      <p:sp>
        <p:nvSpPr>
          <p:cNvPr id="17" name="Title 1">
            <a:extLst>
              <a:ext uri="{FF2B5EF4-FFF2-40B4-BE49-F238E27FC236}">
                <a16:creationId xmlns:a16="http://schemas.microsoft.com/office/drawing/2014/main" id="{C6C394D2-98B6-12EF-489F-E43DF35E525A}"/>
              </a:ext>
            </a:extLst>
          </p:cNvPr>
          <p:cNvSpPr>
            <a:spLocks noGrp="1"/>
          </p:cNvSpPr>
          <p:nvPr>
            <p:ph type="title"/>
          </p:nvPr>
        </p:nvSpPr>
        <p:spPr>
          <a:xfrm>
            <a:off x="335404" y="260648"/>
            <a:ext cx="11502538" cy="864096"/>
          </a:xfrm>
        </p:spPr>
        <p:txBody>
          <a:bodyPr/>
          <a:lstStyle/>
          <a:p>
            <a:pPr>
              <a:lnSpc>
                <a:spcPct val="100000"/>
              </a:lnSpc>
            </a:pPr>
            <a:r>
              <a:rPr lang="en-US" sz="3600" dirty="0"/>
              <a:t>Best practices for establishing design principles</a:t>
            </a:r>
          </a:p>
        </p:txBody>
      </p:sp>
      <p:sp>
        <p:nvSpPr>
          <p:cNvPr id="19" name="TextBox 18">
            <a:extLst>
              <a:ext uri="{FF2B5EF4-FFF2-40B4-BE49-F238E27FC236}">
                <a16:creationId xmlns:a16="http://schemas.microsoft.com/office/drawing/2014/main" id="{257594BD-5054-D513-47E9-915F518A18BF}"/>
              </a:ext>
            </a:extLst>
          </p:cNvPr>
          <p:cNvSpPr txBox="1"/>
          <p:nvPr/>
        </p:nvSpPr>
        <p:spPr>
          <a:xfrm>
            <a:off x="7693219" y="1793505"/>
            <a:ext cx="1729407" cy="615553"/>
          </a:xfrm>
          <a:prstGeom prst="rect">
            <a:avLst/>
          </a:prstGeom>
          <a:noFill/>
        </p:spPr>
        <p:txBody>
          <a:bodyPr wrap="square" rtlCol="0" anchor="ctr">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lang="en-US" sz="1700" b="1" dirty="0">
                <a:solidFill>
                  <a:srgbClr val="FFFFFF"/>
                </a:solidFill>
                <a:latin typeface="Montserrat" pitchFamily="2" charset="77"/>
                <a:cs typeface="Poppins" pitchFamily="2" charset="77"/>
              </a:rPr>
              <a:t>Takes a Stand</a:t>
            </a:r>
            <a:endParaRPr kumimoji="0" lang="en-US" sz="1700" b="1" i="0" u="none" strike="noStrike" kern="1200" cap="none" spc="0" normalizeH="0" baseline="0" noProof="0" dirty="0">
              <a:ln>
                <a:noFill/>
              </a:ln>
              <a:solidFill>
                <a:srgbClr val="FFFFFF"/>
              </a:solidFill>
              <a:effectLst/>
              <a:uLnTx/>
              <a:uFillTx/>
              <a:latin typeface="Montserrat" pitchFamily="2" charset="77"/>
              <a:ea typeface="+mn-ea"/>
              <a:cs typeface="Poppins" pitchFamily="2" charset="77"/>
            </a:endParaRPr>
          </a:p>
        </p:txBody>
      </p:sp>
    </p:spTree>
    <p:extLst>
      <p:ext uri="{BB962C8B-B14F-4D97-AF65-F5344CB8AC3E}">
        <p14:creationId xmlns:p14="http://schemas.microsoft.com/office/powerpoint/2010/main" val="19520063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75BB4F-3BD6-3E47-844A-0D1C1B77ED32}"/>
              </a:ext>
            </a:extLst>
          </p:cNvPr>
          <p:cNvSpPr>
            <a:spLocks noGrp="1"/>
          </p:cNvSpPr>
          <p:nvPr>
            <p:ph type="title"/>
          </p:nvPr>
        </p:nvSpPr>
        <p:spPr>
          <a:xfrm>
            <a:off x="354855" y="545145"/>
            <a:ext cx="6238729" cy="1130041"/>
          </a:xfrm>
        </p:spPr>
        <p:txBody>
          <a:bodyPr/>
          <a:lstStyle/>
          <a:p>
            <a:r>
              <a:rPr lang="en-US" dirty="0">
                <a:solidFill>
                  <a:srgbClr val="2576B7"/>
                </a:solidFill>
              </a:rPr>
              <a:t>1.4 </a:t>
            </a:r>
            <a:r>
              <a:rPr lang="en-US" dirty="0"/>
              <a:t>Finalize your list of design principles </a:t>
            </a:r>
          </a:p>
        </p:txBody>
      </p:sp>
      <p:sp>
        <p:nvSpPr>
          <p:cNvPr id="4" name="Text Placeholder 3">
            <a:extLst>
              <a:ext uri="{FF2B5EF4-FFF2-40B4-BE49-F238E27FC236}">
                <a16:creationId xmlns:a16="http://schemas.microsoft.com/office/drawing/2014/main" id="{7E6D4A53-04AD-4347-B2E1-D571EE0378C6}"/>
              </a:ext>
            </a:extLst>
          </p:cNvPr>
          <p:cNvSpPr>
            <a:spLocks noGrp="1"/>
          </p:cNvSpPr>
          <p:nvPr>
            <p:ph type="body" sz="quarter" idx="11"/>
          </p:nvPr>
        </p:nvSpPr>
        <p:spPr/>
        <p:txBody>
          <a:bodyPr/>
          <a:lstStyle/>
          <a:p>
            <a:r>
              <a:rPr lang="en-US" sz="1600" dirty="0">
                <a:latin typeface="Exo" panose="02000503000000000000" pitchFamily="2" charset="77"/>
              </a:rPr>
              <a:t>1-3 hours</a:t>
            </a:r>
          </a:p>
        </p:txBody>
      </p:sp>
      <p:sp>
        <p:nvSpPr>
          <p:cNvPr id="5" name="Text Placeholder 4">
            <a:extLst>
              <a:ext uri="{FF2B5EF4-FFF2-40B4-BE49-F238E27FC236}">
                <a16:creationId xmlns:a16="http://schemas.microsoft.com/office/drawing/2014/main" id="{EF339750-B68F-5E41-8400-5569775AF401}"/>
              </a:ext>
            </a:extLst>
          </p:cNvPr>
          <p:cNvSpPr>
            <a:spLocks noGrp="1"/>
          </p:cNvSpPr>
          <p:nvPr>
            <p:ph type="body" sz="quarter" idx="33"/>
          </p:nvPr>
        </p:nvSpPr>
        <p:spPr>
          <a:xfrm>
            <a:off x="372223" y="2055011"/>
            <a:ext cx="5941491" cy="3971320"/>
          </a:xfrm>
          <a:prstGeom prst="rect">
            <a:avLst/>
          </a:prstGeom>
        </p:spPr>
        <p:txBody>
          <a:bodyPr lIns="0" tIns="0" rIns="0" bIns="0" numCol="1" spcCol="292608" anchor="t"/>
          <a:lstStyle/>
          <a:p>
            <a:pPr marL="177782" indent="-177782">
              <a:buFont typeface="+mj-lt"/>
              <a:buAutoNum type="arabicPeriod"/>
            </a:pPr>
            <a:r>
              <a:rPr lang="en-US" dirty="0">
                <a:latin typeface="Roboto Condensed Light"/>
                <a:ea typeface="Roboto Condensed Light"/>
              </a:rPr>
              <a:t>As a group, review the key outputs from your data collection exercises and their implications. </a:t>
            </a:r>
          </a:p>
          <a:p>
            <a:pPr marL="177782" indent="-177782">
              <a:buFont typeface="+mj-lt"/>
              <a:buAutoNum type="arabicPeriod"/>
            </a:pPr>
            <a:r>
              <a:rPr lang="en-US" dirty="0">
                <a:latin typeface="Roboto Condensed Light"/>
                <a:ea typeface="Roboto Condensed Light"/>
              </a:rPr>
              <a:t>Consider each of the previous exercises – where does your organization stand from a maturity perspective, what is driving the redesign, what is the business context, and what are the key IT capabilities requiring support? Identify how each will have an implication for your organizational redesign. Leverage this conversation to generate design principles. </a:t>
            </a:r>
          </a:p>
          <a:p>
            <a:pPr marL="177782" indent="-177782">
              <a:buFont typeface="+mj-lt"/>
              <a:buAutoNum type="arabicPeriod"/>
            </a:pPr>
            <a:r>
              <a:rPr lang="en-US" dirty="0">
                <a:latin typeface="Roboto Condensed Light"/>
                <a:ea typeface="Roboto Condensed Light"/>
              </a:rPr>
              <a:t>Vote on a finalized list of eight to ten design principles that will guide the selection of your operating model. Have everyone leave the meeting with these design principles so they can review them in more detail with their work units or functional areas and elicit any necessary feedback. </a:t>
            </a:r>
          </a:p>
          <a:p>
            <a:pPr marL="177782" indent="-177782">
              <a:buFont typeface="+mj-lt"/>
              <a:buAutoNum type="arabicPeriod"/>
            </a:pPr>
            <a:r>
              <a:rPr lang="en-US" dirty="0">
                <a:latin typeface="Roboto Condensed Light"/>
                <a:ea typeface="Roboto Condensed Light"/>
              </a:rPr>
              <a:t>Reconvene the group that was originally gathered to create the list of design principles and make any final amendments to the list as necessary. Use this opportunity to define exactly what each design principle means in the context of your organization so everyone has the same understanding of what this means moving forward.</a:t>
            </a:r>
          </a:p>
        </p:txBody>
      </p:sp>
      <p:sp>
        <p:nvSpPr>
          <p:cNvPr id="16" name="Rectangle 15">
            <a:extLst>
              <a:ext uri="{FF2B5EF4-FFF2-40B4-BE49-F238E27FC236}">
                <a16:creationId xmlns:a16="http://schemas.microsoft.com/office/drawing/2014/main" id="{6462DEDC-C028-46EE-B877-DAE2C471718B}"/>
              </a:ext>
            </a:extLst>
          </p:cNvPr>
          <p:cNvSpPr/>
          <p:nvPr/>
        </p:nvSpPr>
        <p:spPr>
          <a:xfrm>
            <a:off x="6729209" y="1620540"/>
            <a:ext cx="5194762" cy="4077452"/>
          </a:xfrm>
          <a:prstGeom prst="rect">
            <a:avLst/>
          </a:prstGeom>
          <a:solidFill>
            <a:schemeClr val="bg2"/>
          </a:solidFill>
          <a:ln>
            <a:noFill/>
          </a:ln>
          <a:effectLst>
            <a:outerShdw blurRad="254000" sx="105000" sy="105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dirty="0">
              <a:solidFill>
                <a:srgbClr val="FFFFFF"/>
              </a:solidFill>
              <a:latin typeface="Roboto Condensed Light" panose="02000000000000000000" pitchFamily="2" charset="0"/>
            </a:endParaRPr>
          </a:p>
        </p:txBody>
      </p:sp>
      <p:graphicFrame>
        <p:nvGraphicFramePr>
          <p:cNvPr id="17" name="Table 16">
            <a:extLst>
              <a:ext uri="{FF2B5EF4-FFF2-40B4-BE49-F238E27FC236}">
                <a16:creationId xmlns:a16="http://schemas.microsoft.com/office/drawing/2014/main" id="{8AEC01BE-6F3A-4B93-BC54-18D3302B9AEA}"/>
              </a:ext>
            </a:extLst>
          </p:cNvPr>
          <p:cNvGraphicFramePr>
            <a:graphicFrameLocks noGrp="1"/>
          </p:cNvGraphicFramePr>
          <p:nvPr>
            <p:extLst>
              <p:ext uri="{D42A27DB-BD31-4B8C-83A1-F6EECF244321}">
                <p14:modId xmlns:p14="http://schemas.microsoft.com/office/powerpoint/2010/main" val="3403933481"/>
              </p:ext>
            </p:extLst>
          </p:nvPr>
        </p:nvGraphicFramePr>
        <p:xfrm>
          <a:off x="6730809" y="1472955"/>
          <a:ext cx="5194762" cy="4428179"/>
        </p:xfrm>
        <a:graphic>
          <a:graphicData uri="http://schemas.openxmlformats.org/drawingml/2006/table">
            <a:tbl>
              <a:tblPr firstRow="1" bandRow="1">
                <a:effectLst/>
                <a:tableStyleId>{5C22544A-7EE6-4342-B048-85BDC9FD1C3A}</a:tableStyleId>
              </a:tblPr>
              <a:tblGrid>
                <a:gridCol w="2597381">
                  <a:extLst>
                    <a:ext uri="{9D8B030D-6E8A-4147-A177-3AD203B41FA5}">
                      <a16:colId xmlns:a16="http://schemas.microsoft.com/office/drawing/2014/main" val="866264451"/>
                    </a:ext>
                  </a:extLst>
                </a:gridCol>
                <a:gridCol w="2597381">
                  <a:extLst>
                    <a:ext uri="{9D8B030D-6E8A-4147-A177-3AD203B41FA5}">
                      <a16:colId xmlns:a16="http://schemas.microsoft.com/office/drawing/2014/main" val="2703970457"/>
                    </a:ext>
                  </a:extLst>
                </a:gridCol>
              </a:tblGrid>
              <a:tr h="711226">
                <a:tc>
                  <a:txBody>
                    <a:bodyPr/>
                    <a:lstStyle/>
                    <a:p>
                      <a:pPr marL="0" indent="0" algn="ctr">
                        <a:lnSpc>
                          <a:spcPts val="1000"/>
                        </a:lnSpc>
                        <a:spcBef>
                          <a:spcPts val="1000"/>
                        </a:spcBef>
                        <a:buFont typeface="Arial" panose="020B0604020202020204" pitchFamily="34" charset="0"/>
                        <a:buNone/>
                      </a:pPr>
                      <a:r>
                        <a:rPr lang="en-US" sz="1800" b="0" i="0" dirty="0">
                          <a:solidFill>
                            <a:schemeClr val="bg1"/>
                          </a:solidFill>
                          <a:latin typeface="Exo" panose="02000503000000000000" pitchFamily="2" charset="77"/>
                          <a:ea typeface="Roboto Condensed Light" panose="02000000000000000000" pitchFamily="2" charset="0"/>
                        </a:rPr>
                        <a:t>Input</a:t>
                      </a:r>
                    </a:p>
                  </a:txBody>
                  <a:tcPr marL="0" marR="0" marT="319956" marB="22854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tc>
                  <a:txBody>
                    <a:bodyPr/>
                    <a:lstStyle/>
                    <a:p>
                      <a:pPr marL="0" indent="0" algn="ctr">
                        <a:lnSpc>
                          <a:spcPts val="1000"/>
                        </a:lnSpc>
                        <a:spcBef>
                          <a:spcPts val="1000"/>
                        </a:spcBef>
                        <a:buFont typeface="Arial" panose="020B0604020202020204" pitchFamily="34" charset="0"/>
                        <a:buNone/>
                      </a:pPr>
                      <a:r>
                        <a:rPr lang="en-US" sz="1800" b="0" i="0" dirty="0">
                          <a:solidFill>
                            <a:schemeClr val="bg1"/>
                          </a:solidFill>
                          <a:latin typeface="Exo" panose="02000503000000000000" pitchFamily="2" charset="77"/>
                          <a:ea typeface="Roboto Condensed Light" panose="02000000000000000000" pitchFamily="2" charset="0"/>
                        </a:rPr>
                        <a:t>Output</a:t>
                      </a:r>
                    </a:p>
                  </a:txBody>
                  <a:tcPr marL="0" marR="0" marT="319956" marB="22854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1610303713"/>
                  </a:ext>
                </a:extLst>
              </a:tr>
              <a:tr h="1463226">
                <a:tc>
                  <a:txBody>
                    <a:bodyPr/>
                    <a:lstStyle/>
                    <a:p>
                      <a:pPr marL="173038" indent="-173038" rtl="0">
                        <a:lnSpc>
                          <a:spcPts val="1600"/>
                        </a:lnSpc>
                        <a:spcBef>
                          <a:spcPts val="800"/>
                        </a:spcBef>
                        <a:buSzPts val="1100"/>
                        <a:buFont typeface="Arial" panose="020B0604020202020204" pitchFamily="34" charset="0"/>
                        <a:buChar char="•"/>
                        <a:tabLst/>
                      </a:pPr>
                      <a:r>
                        <a:rPr lang="en-US" sz="1400" b="0" i="0" u="none" strike="noStrike" baseline="0" dirty="0">
                          <a:solidFill>
                            <a:schemeClr val="tx1"/>
                          </a:solidFill>
                          <a:latin typeface="Roboto Condensed Light" panose="02000000000000000000" pitchFamily="2" charset="0"/>
                          <a:ea typeface="Roboto Condensed Light" panose="02000000000000000000" pitchFamily="2" charset="0"/>
                        </a:rPr>
                        <a:t>Operating model change drivers</a:t>
                      </a:r>
                    </a:p>
                    <a:p>
                      <a:pPr marL="173038" indent="-173038" rtl="0">
                        <a:lnSpc>
                          <a:spcPts val="1600"/>
                        </a:lnSpc>
                        <a:spcBef>
                          <a:spcPts val="800"/>
                        </a:spcBef>
                        <a:buSzPts val="1100"/>
                        <a:buFont typeface="Arial" panose="020B0604020202020204" pitchFamily="34" charset="0"/>
                        <a:buChar char="•"/>
                        <a:tabLst/>
                      </a:pPr>
                      <a:r>
                        <a:rPr lang="en-US" sz="1400" b="0" i="0" u="none" strike="noStrike" baseline="0" dirty="0">
                          <a:solidFill>
                            <a:schemeClr val="tx1"/>
                          </a:solidFill>
                          <a:latin typeface="Roboto Condensed Light" panose="02000000000000000000" pitchFamily="2" charset="0"/>
                          <a:ea typeface="Roboto Condensed Light" panose="02000000000000000000" pitchFamily="2" charset="0"/>
                        </a:rPr>
                        <a:t>Business context influences</a:t>
                      </a:r>
                    </a:p>
                    <a:p>
                      <a:pPr marL="173038" indent="-173038" rtl="0">
                        <a:lnSpc>
                          <a:spcPts val="1600"/>
                        </a:lnSpc>
                        <a:spcBef>
                          <a:spcPts val="800"/>
                        </a:spcBef>
                        <a:buSzPts val="1100"/>
                        <a:buFont typeface="Arial" panose="020B0604020202020204" pitchFamily="34" charset="0"/>
                        <a:buChar char="•"/>
                        <a:tabLst/>
                      </a:pPr>
                      <a:r>
                        <a:rPr lang="en-US" sz="1400" b="0" i="0" u="none" strike="noStrike" baseline="0" dirty="0">
                          <a:solidFill>
                            <a:schemeClr val="tx1"/>
                          </a:solidFill>
                          <a:latin typeface="Roboto Condensed Light" panose="02000000000000000000" pitchFamily="2" charset="0"/>
                          <a:ea typeface="Roboto Condensed Light" panose="02000000000000000000" pitchFamily="2" charset="0"/>
                        </a:rPr>
                        <a:t>IT vision statement </a:t>
                      </a:r>
                    </a:p>
                  </a:txBody>
                  <a:tcPr marL="238592" marR="238592" marT="208767" marB="238592">
                    <a:lnR w="3175" cap="flat" cmpd="sng" algn="ctr">
                      <a:solidFill>
                        <a:schemeClr val="bg1">
                          <a:lumMod val="75000"/>
                        </a:schemeClr>
                      </a:solidFill>
                      <a:prstDash val="solid"/>
                      <a:round/>
                      <a:headEnd type="none" w="med" len="med"/>
                      <a:tailEnd type="none" w="med" len="med"/>
                    </a:lnR>
                    <a:lnT w="38100" cmpd="sng">
                      <a:noFill/>
                    </a:lnT>
                    <a:lnB w="12700" cmpd="sng">
                      <a:noFill/>
                    </a:lnB>
                    <a:solidFill>
                      <a:schemeClr val="bg1"/>
                    </a:solidFill>
                  </a:tcPr>
                </a:tc>
                <a:tc>
                  <a:txBody>
                    <a:bodyPr/>
                    <a:lstStyle/>
                    <a:p>
                      <a:pPr marL="173038" marR="0" lvl="0" indent="-173038" algn="l" defTabSz="914400" rtl="0" eaLnBrk="1" fontAlgn="auto" latinLnBrk="0" hangingPunct="1">
                        <a:lnSpc>
                          <a:spcPts val="1600"/>
                        </a:lnSpc>
                        <a:spcBef>
                          <a:spcPts val="800"/>
                        </a:spcBef>
                        <a:spcAft>
                          <a:spcPts val="0"/>
                        </a:spcAft>
                        <a:buClrTx/>
                        <a:buSzTx/>
                        <a:buFont typeface="Arial" panose="020B0604020202020204" pitchFamily="34" charset="0"/>
                        <a:buChar char="•"/>
                        <a:tabLst/>
                        <a:defRPr/>
                      </a:pPr>
                      <a:r>
                        <a:rPr lang="en-US" sz="1400" b="0" i="0" dirty="0">
                          <a:solidFill>
                            <a:schemeClr val="tx1"/>
                          </a:solidFill>
                          <a:latin typeface="Roboto Condensed Light" panose="02000000000000000000" pitchFamily="2" charset="0"/>
                          <a:ea typeface="Roboto Condensed Light" panose="02000000000000000000" pitchFamily="2" charset="0"/>
                        </a:rPr>
                        <a:t>Operating model design principles </a:t>
                      </a:r>
                    </a:p>
                  </a:txBody>
                  <a:tcPr marL="238592" marR="238592" marT="208767" marB="238592">
                    <a:lnL w="3175" cap="flat" cmpd="sng" algn="ctr">
                      <a:solidFill>
                        <a:schemeClr val="bg1">
                          <a:lumMod val="75000"/>
                        </a:schemeClr>
                      </a:solidFill>
                      <a:prstDash val="solid"/>
                      <a:round/>
                      <a:headEnd type="none" w="med" len="med"/>
                      <a:tailEnd type="none" w="med" len="med"/>
                    </a:lnL>
                    <a:lnT w="38100" cmpd="sng">
                      <a:noFill/>
                    </a:lnT>
                    <a:lnB w="12700" cmpd="sng">
                      <a:noFill/>
                    </a:lnB>
                    <a:solidFill>
                      <a:schemeClr val="bg1"/>
                    </a:solidFill>
                  </a:tcPr>
                </a:tc>
                <a:extLst>
                  <a:ext uri="{0D108BD9-81ED-4DB2-BD59-A6C34878D82A}">
                    <a16:rowId xmlns:a16="http://schemas.microsoft.com/office/drawing/2014/main" val="686074955"/>
                  </a:ext>
                </a:extLst>
              </a:tr>
              <a:tr h="711226">
                <a:tc>
                  <a:txBody>
                    <a:bodyPr/>
                    <a:lstStyle/>
                    <a:p>
                      <a:pPr marL="0" marR="0" lvl="0" indent="0" algn="ctr" defTabSz="914400" rtl="0" eaLnBrk="1" fontAlgn="auto" latinLnBrk="0" hangingPunct="1">
                        <a:lnSpc>
                          <a:spcPts val="1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chemeClr val="bg1"/>
                          </a:solidFill>
                          <a:effectLst/>
                          <a:uLnTx/>
                          <a:uFillTx/>
                          <a:latin typeface="Exo" panose="02000503000000000000" pitchFamily="2" charset="77"/>
                          <a:ea typeface="Roboto Condensed Light" panose="02000000000000000000" pitchFamily="2" charset="0"/>
                          <a:cs typeface="+mn-cs"/>
                        </a:rPr>
                        <a:t>Materials</a:t>
                      </a:r>
                    </a:p>
                  </a:txBody>
                  <a:tcPr marL="0" marR="0" marT="319956" marB="22854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tc>
                  <a:txBody>
                    <a:bodyPr/>
                    <a:lstStyle/>
                    <a:p>
                      <a:pPr marL="0" marR="0" lvl="0" indent="0" algn="ctr" defTabSz="914400" rtl="0" eaLnBrk="1" fontAlgn="auto" latinLnBrk="0" hangingPunct="1">
                        <a:lnSpc>
                          <a:spcPts val="1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chemeClr val="bg1"/>
                          </a:solidFill>
                          <a:effectLst/>
                          <a:uLnTx/>
                          <a:uFillTx/>
                          <a:latin typeface="Exo" panose="02000503000000000000" pitchFamily="2" charset="77"/>
                          <a:ea typeface="Roboto Condensed Light" panose="02000000000000000000" pitchFamily="2" charset="0"/>
                          <a:cs typeface="+mn-cs"/>
                        </a:rPr>
                        <a:t>Participants</a:t>
                      </a:r>
                    </a:p>
                  </a:txBody>
                  <a:tcPr marL="0" marR="0" marT="319956" marB="22854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4151227522"/>
                  </a:ext>
                </a:extLst>
              </a:tr>
              <a:tr h="1542326">
                <a:tc>
                  <a:txBody>
                    <a:bodyPr/>
                    <a:lstStyle/>
                    <a:p>
                      <a:pPr marL="173038" indent="-173038" rtl="0">
                        <a:lnSpc>
                          <a:spcPts val="1600"/>
                        </a:lnSpc>
                        <a:spcBef>
                          <a:spcPts val="800"/>
                        </a:spcBef>
                        <a:buSzPts val="1100"/>
                        <a:buFont typeface="Arial" panose="020B0604020202020204" pitchFamily="34" charset="0"/>
                        <a:buChar char="•"/>
                        <a:tabLst/>
                      </a:pPr>
                      <a:r>
                        <a:rPr lang="en-US" sz="1400" b="0" i="0" u="none" strike="noStrike" baseline="0" dirty="0">
                          <a:solidFill>
                            <a:schemeClr val="tx1"/>
                          </a:solidFill>
                          <a:latin typeface="Roboto Condensed Light" panose="02000000000000000000" pitchFamily="2" charset="0"/>
                          <a:ea typeface="Roboto Condensed Light" panose="02000000000000000000" pitchFamily="2" charset="0"/>
                        </a:rPr>
                        <a:t>Whiteboard/Flip Charts </a:t>
                      </a:r>
                    </a:p>
                    <a:p>
                      <a:pPr marL="173038" indent="-173038" rtl="0">
                        <a:lnSpc>
                          <a:spcPts val="1600"/>
                        </a:lnSpc>
                        <a:spcBef>
                          <a:spcPts val="800"/>
                        </a:spcBef>
                        <a:buSzPts val="1100"/>
                        <a:buFont typeface="Arial" panose="020B0604020202020204" pitchFamily="34" charset="0"/>
                        <a:buChar char="•"/>
                        <a:tabLst/>
                      </a:pPr>
                      <a:r>
                        <a:rPr lang="en-US" sz="1400" b="0" i="1" u="none" strike="noStrike" baseline="0" dirty="0">
                          <a:solidFill>
                            <a:schemeClr val="tx1"/>
                          </a:solidFill>
                          <a:latin typeface="Roboto Condensed Light" panose="02000000000000000000" pitchFamily="2" charset="0"/>
                          <a:ea typeface="Roboto Condensed Light" panose="02000000000000000000" pitchFamily="2" charset="0"/>
                        </a:rPr>
                        <a:t>IT Operating Model Executive Summary Section</a:t>
                      </a:r>
                    </a:p>
                  </a:txBody>
                  <a:tcPr marL="238592" marR="238592" marT="208767" marB="238592">
                    <a:lnR w="3175" cap="flat" cmpd="sng" algn="ctr">
                      <a:solidFill>
                        <a:schemeClr val="bg1">
                          <a:lumMod val="75000"/>
                        </a:schemeClr>
                      </a:solidFill>
                      <a:prstDash val="solid"/>
                      <a:round/>
                      <a:headEnd type="none" w="med" len="med"/>
                      <a:tailEnd type="none" w="med" len="med"/>
                    </a:lnR>
                    <a:lnT w="38100" cmpd="sng">
                      <a:noFill/>
                    </a:lnT>
                    <a:solidFill>
                      <a:schemeClr val="bg1"/>
                    </a:solidFill>
                  </a:tcPr>
                </a:tc>
                <a:tc>
                  <a:txBody>
                    <a:bodyPr/>
                    <a:lstStyle/>
                    <a:p>
                      <a:pPr marL="173038" indent="-173038">
                        <a:lnSpc>
                          <a:spcPts val="1600"/>
                        </a:lnSpc>
                        <a:spcBef>
                          <a:spcPts val="800"/>
                        </a:spcBef>
                        <a:buFont typeface="Arial" panose="020B0604020202020204" pitchFamily="34" charset="0"/>
                        <a:buChar char="•"/>
                        <a:tabLst/>
                      </a:pPr>
                      <a:r>
                        <a:rPr lang="en-US" sz="1400" b="0" i="0" dirty="0">
                          <a:solidFill>
                            <a:schemeClr val="tx1"/>
                          </a:solidFill>
                          <a:latin typeface="Roboto Condensed Light" panose="02000000000000000000" pitchFamily="2" charset="0"/>
                          <a:ea typeface="Roboto Condensed Light" panose="02000000000000000000" pitchFamily="2" charset="0"/>
                        </a:rPr>
                        <a:t>CIO</a:t>
                      </a:r>
                    </a:p>
                    <a:p>
                      <a:pPr marL="173038" indent="-173038">
                        <a:lnSpc>
                          <a:spcPts val="1600"/>
                        </a:lnSpc>
                        <a:spcBef>
                          <a:spcPts val="800"/>
                        </a:spcBef>
                        <a:buFont typeface="Arial" panose="020B0604020202020204" pitchFamily="34" charset="0"/>
                        <a:buChar char="•"/>
                        <a:tabLst/>
                      </a:pPr>
                      <a:r>
                        <a:rPr lang="en-US" sz="1400" b="0" i="0" dirty="0">
                          <a:solidFill>
                            <a:schemeClr val="tx1"/>
                          </a:solidFill>
                          <a:latin typeface="Roboto Condensed Light" panose="02000000000000000000" pitchFamily="2" charset="0"/>
                          <a:ea typeface="Roboto Condensed Light" panose="02000000000000000000" pitchFamily="2" charset="0"/>
                        </a:rPr>
                        <a:t>IT Leadership</a:t>
                      </a:r>
                    </a:p>
                    <a:p>
                      <a:pPr marL="173038" indent="-173038">
                        <a:lnSpc>
                          <a:spcPts val="1600"/>
                        </a:lnSpc>
                        <a:spcBef>
                          <a:spcPts val="800"/>
                        </a:spcBef>
                        <a:buFont typeface="Arial" panose="020B0604020202020204" pitchFamily="34" charset="0"/>
                        <a:buChar char="•"/>
                        <a:tabLst/>
                      </a:pPr>
                      <a:r>
                        <a:rPr lang="en-US" sz="1400" b="0" i="0" dirty="0">
                          <a:solidFill>
                            <a:schemeClr val="tx1"/>
                          </a:solidFill>
                          <a:latin typeface="Roboto Condensed Light" panose="02000000000000000000" pitchFamily="2" charset="0"/>
                          <a:ea typeface="Roboto Condensed Light" panose="02000000000000000000" pitchFamily="2" charset="0"/>
                        </a:rPr>
                        <a:t>Business Leadership  </a:t>
                      </a:r>
                    </a:p>
                  </a:txBody>
                  <a:tcPr marL="238592" marR="238592" marT="208767" marB="238592">
                    <a:lnL w="3175" cap="flat" cmpd="sng" algn="ctr">
                      <a:solidFill>
                        <a:schemeClr val="bg1">
                          <a:lumMod val="75000"/>
                        </a:schemeClr>
                      </a:solidFill>
                      <a:prstDash val="solid"/>
                      <a:round/>
                      <a:headEnd type="none" w="med" len="med"/>
                      <a:tailEnd type="none" w="med" len="med"/>
                    </a:lnL>
                    <a:lnT w="38100" cmpd="sng">
                      <a:noFill/>
                    </a:lnT>
                    <a:solidFill>
                      <a:schemeClr val="bg1"/>
                    </a:solidFill>
                  </a:tcPr>
                </a:tc>
                <a:extLst>
                  <a:ext uri="{0D108BD9-81ED-4DB2-BD59-A6C34878D82A}">
                    <a16:rowId xmlns:a16="http://schemas.microsoft.com/office/drawing/2014/main" val="2918002838"/>
                  </a:ext>
                </a:extLst>
              </a:tr>
            </a:tbl>
          </a:graphicData>
        </a:graphic>
      </p:graphicFrame>
    </p:spTree>
    <p:extLst>
      <p:ext uri="{BB962C8B-B14F-4D97-AF65-F5344CB8AC3E}">
        <p14:creationId xmlns:p14="http://schemas.microsoft.com/office/powerpoint/2010/main" val="27756234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EA207-BA3B-DD53-748E-ED901496B95E}"/>
              </a:ext>
            </a:extLst>
          </p:cNvPr>
          <p:cNvSpPr>
            <a:spLocks noGrp="1"/>
          </p:cNvSpPr>
          <p:nvPr>
            <p:ph type="title"/>
          </p:nvPr>
        </p:nvSpPr>
        <p:spPr>
          <a:xfrm>
            <a:off x="305593" y="341979"/>
            <a:ext cx="11555521" cy="1325563"/>
          </a:xfrm>
        </p:spPr>
        <p:txBody>
          <a:bodyPr/>
          <a:lstStyle/>
          <a:p>
            <a:r>
              <a:rPr lang="en-US" dirty="0"/>
              <a:t>Common principle themes and examples</a:t>
            </a:r>
          </a:p>
        </p:txBody>
      </p:sp>
      <p:graphicFrame>
        <p:nvGraphicFramePr>
          <p:cNvPr id="7" name="Table 7">
            <a:extLst>
              <a:ext uri="{FF2B5EF4-FFF2-40B4-BE49-F238E27FC236}">
                <a16:creationId xmlns:a16="http://schemas.microsoft.com/office/drawing/2014/main" id="{EF1DA31A-2222-5CEE-E087-7523785932C8}"/>
              </a:ext>
            </a:extLst>
          </p:cNvPr>
          <p:cNvGraphicFramePr>
            <a:graphicFrameLocks noGrp="1"/>
          </p:cNvGraphicFramePr>
          <p:nvPr>
            <p:extLst>
              <p:ext uri="{D42A27DB-BD31-4B8C-83A1-F6EECF244321}">
                <p14:modId xmlns:p14="http://schemas.microsoft.com/office/powerpoint/2010/main" val="3267462623"/>
              </p:ext>
            </p:extLst>
          </p:nvPr>
        </p:nvGraphicFramePr>
        <p:xfrm>
          <a:off x="278715" y="1528627"/>
          <a:ext cx="11582400" cy="5156931"/>
        </p:xfrm>
        <a:graphic>
          <a:graphicData uri="http://schemas.openxmlformats.org/drawingml/2006/table">
            <a:tbl>
              <a:tblPr firstRow="1" bandRow="1">
                <a:tableStyleId>{F5AB1C69-6EDB-4FF4-983F-18BD219EF322}</a:tableStyleId>
              </a:tblPr>
              <a:tblGrid>
                <a:gridCol w="1638567">
                  <a:extLst>
                    <a:ext uri="{9D8B030D-6E8A-4147-A177-3AD203B41FA5}">
                      <a16:colId xmlns:a16="http://schemas.microsoft.com/office/drawing/2014/main" val="3354082080"/>
                    </a:ext>
                  </a:extLst>
                </a:gridCol>
                <a:gridCol w="4145280">
                  <a:extLst>
                    <a:ext uri="{9D8B030D-6E8A-4147-A177-3AD203B41FA5}">
                      <a16:colId xmlns:a16="http://schemas.microsoft.com/office/drawing/2014/main" val="3861335013"/>
                    </a:ext>
                  </a:extLst>
                </a:gridCol>
                <a:gridCol w="5798553">
                  <a:extLst>
                    <a:ext uri="{9D8B030D-6E8A-4147-A177-3AD203B41FA5}">
                      <a16:colId xmlns:a16="http://schemas.microsoft.com/office/drawing/2014/main" val="3472132547"/>
                    </a:ext>
                  </a:extLst>
                </a:gridCol>
              </a:tblGrid>
              <a:tr h="514776">
                <a:tc>
                  <a:txBody>
                    <a:bodyPr/>
                    <a:lstStyle/>
                    <a:p>
                      <a:r>
                        <a:rPr lang="en-US" sz="1600" dirty="0">
                          <a:latin typeface="Roboto Light" panose="02000000000000000000" pitchFamily="2" charset="0"/>
                          <a:ea typeface="Roboto Light" panose="02000000000000000000" pitchFamily="2" charset="0"/>
                        </a:rPr>
                        <a:t>Principle Theme</a:t>
                      </a:r>
                    </a:p>
                  </a:txBody>
                  <a:tcPr/>
                </a:tc>
                <a:tc>
                  <a:txBody>
                    <a:bodyPr/>
                    <a:lstStyle/>
                    <a:p>
                      <a:r>
                        <a:rPr lang="en-US" sz="1600" dirty="0">
                          <a:latin typeface="Roboto Light" panose="02000000000000000000" pitchFamily="2" charset="0"/>
                          <a:ea typeface="Roboto Light" panose="02000000000000000000" pitchFamily="2" charset="0"/>
                        </a:rPr>
                        <a:t>What is the decision related to the principle?</a:t>
                      </a:r>
                    </a:p>
                  </a:txBody>
                  <a:tcPr/>
                </a:tc>
                <a:tc>
                  <a:txBody>
                    <a:bodyPr/>
                    <a:lstStyle/>
                    <a:p>
                      <a:r>
                        <a:rPr lang="en-US" sz="1600" dirty="0">
                          <a:latin typeface="Roboto Light" panose="02000000000000000000" pitchFamily="2" charset="0"/>
                          <a:ea typeface="Roboto Light" panose="02000000000000000000" pitchFamily="2" charset="0"/>
                        </a:rPr>
                        <a:t>How will that decision be achieved?</a:t>
                      </a:r>
                    </a:p>
                  </a:txBody>
                  <a:tcPr/>
                </a:tc>
                <a:extLst>
                  <a:ext uri="{0D108BD9-81ED-4DB2-BD59-A6C34878D82A}">
                    <a16:rowId xmlns:a16="http://schemas.microsoft.com/office/drawing/2014/main" val="4264415678"/>
                  </a:ext>
                </a:extLst>
              </a:tr>
              <a:tr h="588315">
                <a:tc>
                  <a:txBody>
                    <a:bodyPr/>
                    <a:lstStyle/>
                    <a:p>
                      <a:pPr algn="l"/>
                      <a:r>
                        <a:rPr lang="en-US" sz="1400" dirty="0">
                          <a:latin typeface="Roboto Light" panose="02000000000000000000" pitchFamily="2" charset="0"/>
                          <a:ea typeface="Roboto Light" panose="02000000000000000000" pitchFamily="2" charset="0"/>
                        </a:rPr>
                        <a:t>Centralization</a:t>
                      </a:r>
                    </a:p>
                  </a:txBody>
                  <a:tcPr anchor="ctr"/>
                </a:tc>
                <a:tc>
                  <a:txBody>
                    <a:bodyPr/>
                    <a:lstStyle/>
                    <a:p>
                      <a:r>
                        <a:rPr lang="en-US" sz="1400" dirty="0">
                          <a:latin typeface="Roboto Light" panose="02000000000000000000" pitchFamily="2" charset="0"/>
                          <a:ea typeface="Roboto Light" panose="02000000000000000000" pitchFamily="2" charset="0"/>
                        </a:rPr>
                        <a:t>We will centralize all decisions as it relates to IT to the IT leadership group. </a:t>
                      </a:r>
                    </a:p>
                  </a:txBody>
                  <a:tcPr/>
                </a:tc>
                <a:tc>
                  <a:txBody>
                    <a:bodyPr/>
                    <a:lstStyle/>
                    <a:p>
                      <a:r>
                        <a:rPr lang="en-US" sz="1400" dirty="0">
                          <a:latin typeface="Roboto Light" panose="02000000000000000000" pitchFamily="2" charset="0"/>
                          <a:ea typeface="Roboto Light" panose="02000000000000000000" pitchFamily="2" charset="0"/>
                        </a:rPr>
                        <a:t>Different LOBs or services will not be empowered to make decisions individually. All decisions come to a centralized group for approval. </a:t>
                      </a:r>
                    </a:p>
                  </a:txBody>
                  <a:tcPr/>
                </a:tc>
                <a:extLst>
                  <a:ext uri="{0D108BD9-81ED-4DB2-BD59-A6C34878D82A}">
                    <a16:rowId xmlns:a16="http://schemas.microsoft.com/office/drawing/2014/main" val="3824218746"/>
                  </a:ext>
                </a:extLst>
              </a:tr>
              <a:tr h="474927">
                <a:tc>
                  <a:txBody>
                    <a:bodyPr/>
                    <a:lstStyle/>
                    <a:p>
                      <a:pPr algn="l"/>
                      <a:r>
                        <a:rPr lang="en-US" sz="1400" dirty="0">
                          <a:latin typeface="Roboto Light" panose="02000000000000000000" pitchFamily="2" charset="0"/>
                          <a:ea typeface="Roboto Light" panose="02000000000000000000" pitchFamily="2" charset="0"/>
                        </a:rPr>
                        <a:t>Culture</a:t>
                      </a:r>
                    </a:p>
                  </a:txBody>
                  <a:tcPr anchor="ctr"/>
                </a:tc>
                <a:tc>
                  <a:txBody>
                    <a:bodyPr/>
                    <a:lstStyle/>
                    <a:p>
                      <a:r>
                        <a:rPr lang="en-US" sz="1400" dirty="0">
                          <a:latin typeface="Roboto Light" panose="02000000000000000000" pitchFamily="2" charset="0"/>
                          <a:ea typeface="Roboto Light" panose="02000000000000000000" pitchFamily="2" charset="0"/>
                        </a:rPr>
                        <a:t>We will create a collaborative culture within IT. </a:t>
                      </a:r>
                    </a:p>
                  </a:txBody>
                  <a:tcPr/>
                </a:tc>
                <a:tc>
                  <a:txBody>
                    <a:bodyPr/>
                    <a:lstStyle/>
                    <a:p>
                      <a:r>
                        <a:rPr lang="en-US" sz="1400" dirty="0">
                          <a:latin typeface="Roboto Light" panose="02000000000000000000" pitchFamily="2" charset="0"/>
                          <a:ea typeface="Roboto Light" panose="02000000000000000000" pitchFamily="2" charset="0"/>
                        </a:rPr>
                        <a:t>By not creating service silos and ensuring all members of IT can spend time working on different types of initiatives. </a:t>
                      </a:r>
                    </a:p>
                  </a:txBody>
                  <a:tcPr/>
                </a:tc>
                <a:extLst>
                  <a:ext uri="{0D108BD9-81ED-4DB2-BD59-A6C34878D82A}">
                    <a16:rowId xmlns:a16="http://schemas.microsoft.com/office/drawing/2014/main" val="1025147952"/>
                  </a:ext>
                </a:extLst>
              </a:tr>
              <a:tr h="474927">
                <a:tc>
                  <a:txBody>
                    <a:bodyPr/>
                    <a:lstStyle/>
                    <a:p>
                      <a:pPr algn="l"/>
                      <a:r>
                        <a:rPr lang="en-US" sz="1400" dirty="0">
                          <a:latin typeface="Roboto Light" panose="02000000000000000000" pitchFamily="2" charset="0"/>
                          <a:ea typeface="Roboto Light" panose="02000000000000000000" pitchFamily="2" charset="0"/>
                        </a:rPr>
                        <a:t>Prioritization</a:t>
                      </a:r>
                    </a:p>
                  </a:txBody>
                  <a:tcPr anchor="ctr"/>
                </a:tc>
                <a:tc>
                  <a:txBody>
                    <a:bodyPr/>
                    <a:lstStyle/>
                    <a:p>
                      <a:r>
                        <a:rPr lang="en-US" sz="1400" dirty="0">
                          <a:latin typeface="Roboto Light" panose="02000000000000000000" pitchFamily="2" charset="0"/>
                          <a:ea typeface="Roboto Light" panose="02000000000000000000" pitchFamily="2" charset="0"/>
                        </a:rPr>
                        <a:t>We will prioritize new initiatives only when it does not impact our current roadmaps. </a:t>
                      </a:r>
                    </a:p>
                  </a:txBody>
                  <a:tcPr/>
                </a:tc>
                <a:tc>
                  <a:txBody>
                    <a:bodyPr/>
                    <a:lstStyle/>
                    <a:p>
                      <a:r>
                        <a:rPr lang="en-US" sz="1400" dirty="0">
                          <a:latin typeface="Roboto Light" panose="02000000000000000000" pitchFamily="2" charset="0"/>
                          <a:ea typeface="Roboto Light" panose="02000000000000000000" pitchFamily="2" charset="0"/>
                        </a:rPr>
                        <a:t>We will have stakeholders submit initiatives and requests in advance to eliminate the responsive nature of our prioritized list of projects. </a:t>
                      </a:r>
                    </a:p>
                  </a:txBody>
                  <a:tcPr/>
                </a:tc>
                <a:extLst>
                  <a:ext uri="{0D108BD9-81ED-4DB2-BD59-A6C34878D82A}">
                    <a16:rowId xmlns:a16="http://schemas.microsoft.com/office/drawing/2014/main" val="1549795250"/>
                  </a:ext>
                </a:extLst>
              </a:tr>
              <a:tr h="670484">
                <a:tc>
                  <a:txBody>
                    <a:bodyPr/>
                    <a:lstStyle/>
                    <a:p>
                      <a:pPr algn="l"/>
                      <a:r>
                        <a:rPr lang="en-US" sz="1400" dirty="0">
                          <a:latin typeface="Roboto Light" panose="02000000000000000000" pitchFamily="2" charset="0"/>
                          <a:ea typeface="Roboto Light" panose="02000000000000000000" pitchFamily="2" charset="0"/>
                        </a:rPr>
                        <a:t>Stakeholder Relations</a:t>
                      </a:r>
                    </a:p>
                  </a:txBody>
                  <a:tcPr anchor="ctr"/>
                </a:tc>
                <a:tc>
                  <a:txBody>
                    <a:bodyPr/>
                    <a:lstStyle/>
                    <a:p>
                      <a:r>
                        <a:rPr lang="en-US" sz="1400" dirty="0">
                          <a:latin typeface="Roboto Light" panose="02000000000000000000" pitchFamily="2" charset="0"/>
                          <a:ea typeface="Roboto Light" panose="02000000000000000000" pitchFamily="2" charset="0"/>
                        </a:rPr>
                        <a:t>We will have dedicated roles that interact with different LOB stakeholders. </a:t>
                      </a:r>
                    </a:p>
                  </a:txBody>
                  <a:tcPr/>
                </a:tc>
                <a:tc>
                  <a:txBody>
                    <a:bodyPr/>
                    <a:lstStyle/>
                    <a:p>
                      <a:r>
                        <a:rPr lang="en-US" sz="1400" dirty="0">
                          <a:latin typeface="Roboto Light" panose="02000000000000000000" pitchFamily="2" charset="0"/>
                          <a:ea typeface="Roboto Light" panose="02000000000000000000" pitchFamily="2" charset="0"/>
                        </a:rPr>
                        <a:t>These dedicated roles will attend LOB meetings, identify future ways IT can support them, suggest services already available, and ensure IT is seen as a partner, not an order-taker.  </a:t>
                      </a:r>
                    </a:p>
                  </a:txBody>
                  <a:tcPr/>
                </a:tc>
                <a:extLst>
                  <a:ext uri="{0D108BD9-81ED-4DB2-BD59-A6C34878D82A}">
                    <a16:rowId xmlns:a16="http://schemas.microsoft.com/office/drawing/2014/main" val="592560050"/>
                  </a:ext>
                </a:extLst>
              </a:tr>
              <a:tr h="474927">
                <a:tc>
                  <a:txBody>
                    <a:bodyPr/>
                    <a:lstStyle/>
                    <a:p>
                      <a:pPr algn="l"/>
                      <a:r>
                        <a:rPr lang="en-US" sz="1400" dirty="0">
                          <a:latin typeface="Roboto Light" panose="02000000000000000000" pitchFamily="2" charset="0"/>
                          <a:ea typeface="Roboto Light" panose="02000000000000000000" pitchFamily="2" charset="0"/>
                        </a:rPr>
                        <a:t>Structure Hierarchy</a:t>
                      </a:r>
                    </a:p>
                  </a:txBody>
                  <a:tcPr anchor="ctr"/>
                </a:tc>
                <a:tc>
                  <a:txBody>
                    <a:bodyPr/>
                    <a:lstStyle/>
                    <a:p>
                      <a:r>
                        <a:rPr lang="en-US" sz="1400" dirty="0">
                          <a:latin typeface="Roboto Light" panose="02000000000000000000" pitchFamily="2" charset="0"/>
                          <a:ea typeface="Roboto Light" panose="02000000000000000000" pitchFamily="2" charset="0"/>
                        </a:rPr>
                        <a:t>We will have a flat structure to enable greater collaboration and creativity. </a:t>
                      </a:r>
                    </a:p>
                  </a:txBody>
                  <a:tcPr/>
                </a:tc>
                <a:tc>
                  <a:txBody>
                    <a:bodyPr/>
                    <a:lstStyle/>
                    <a:p>
                      <a:r>
                        <a:rPr lang="en-US" sz="1400" dirty="0">
                          <a:latin typeface="Roboto Light" panose="02000000000000000000" pitchFamily="2" charset="0"/>
                          <a:ea typeface="Roboto Light" panose="02000000000000000000" pitchFamily="2" charset="0"/>
                        </a:rPr>
                        <a:t>We will have a higher number of direct reports for each manager, representing a cohesive team rather than reporting lines. </a:t>
                      </a:r>
                    </a:p>
                  </a:txBody>
                  <a:tcPr/>
                </a:tc>
                <a:extLst>
                  <a:ext uri="{0D108BD9-81ED-4DB2-BD59-A6C34878D82A}">
                    <a16:rowId xmlns:a16="http://schemas.microsoft.com/office/drawing/2014/main" val="2507004480"/>
                  </a:ext>
                </a:extLst>
              </a:tr>
              <a:tr h="474927">
                <a:tc>
                  <a:txBody>
                    <a:bodyPr/>
                    <a:lstStyle/>
                    <a:p>
                      <a:pPr algn="l"/>
                      <a:r>
                        <a:rPr lang="en-US" sz="1400" dirty="0">
                          <a:latin typeface="Roboto Light" panose="02000000000000000000" pitchFamily="2" charset="0"/>
                          <a:ea typeface="Roboto Light" panose="02000000000000000000" pitchFamily="2" charset="0"/>
                        </a:rPr>
                        <a:t>Organizational Structure</a:t>
                      </a:r>
                    </a:p>
                  </a:txBody>
                  <a:tcPr anchor="ctr"/>
                </a:tc>
                <a:tc>
                  <a:txBody>
                    <a:bodyPr/>
                    <a:lstStyle/>
                    <a:p>
                      <a:r>
                        <a:rPr lang="en-US" sz="1400" dirty="0">
                          <a:latin typeface="Roboto Light" panose="02000000000000000000" pitchFamily="2" charset="0"/>
                          <a:ea typeface="Roboto Light" panose="02000000000000000000" pitchFamily="2" charset="0"/>
                        </a:rPr>
                        <a:t>We will provide the same standard of services to all LOBs throughout the organization. </a:t>
                      </a:r>
                    </a:p>
                  </a:txBody>
                  <a:tcPr/>
                </a:tc>
                <a:tc>
                  <a:txBody>
                    <a:bodyPr/>
                    <a:lstStyle/>
                    <a:p>
                      <a:r>
                        <a:rPr lang="en-US" sz="1400" dirty="0">
                          <a:latin typeface="Roboto Light" panose="02000000000000000000" pitchFamily="2" charset="0"/>
                          <a:ea typeface="Roboto Light" panose="02000000000000000000" pitchFamily="2" charset="0"/>
                        </a:rPr>
                        <a:t>This will be done by creating a single-entry point to working with IT regardless of the LOB. </a:t>
                      </a:r>
                    </a:p>
                  </a:txBody>
                  <a:tcPr/>
                </a:tc>
                <a:extLst>
                  <a:ext uri="{0D108BD9-81ED-4DB2-BD59-A6C34878D82A}">
                    <a16:rowId xmlns:a16="http://schemas.microsoft.com/office/drawing/2014/main" val="2364150491"/>
                  </a:ext>
                </a:extLst>
              </a:tr>
              <a:tr h="474927">
                <a:tc>
                  <a:txBody>
                    <a:bodyPr/>
                    <a:lstStyle/>
                    <a:p>
                      <a:pPr algn="l"/>
                      <a:r>
                        <a:rPr lang="en-US" sz="1400" dirty="0">
                          <a:latin typeface="Roboto Light" panose="02000000000000000000" pitchFamily="2" charset="0"/>
                          <a:ea typeface="Roboto Light" panose="02000000000000000000" pitchFamily="2" charset="0"/>
                        </a:rPr>
                        <a:t>Ways of Working</a:t>
                      </a:r>
                    </a:p>
                  </a:txBody>
                  <a:tcPr anchor="ctr"/>
                </a:tc>
                <a:tc>
                  <a:txBody>
                    <a:bodyPr/>
                    <a:lstStyle/>
                    <a:p>
                      <a:r>
                        <a:rPr lang="en-US" sz="1400" dirty="0">
                          <a:latin typeface="Roboto Light" panose="02000000000000000000" pitchFamily="2" charset="0"/>
                          <a:ea typeface="Roboto Light" panose="02000000000000000000" pitchFamily="2" charset="0"/>
                        </a:rPr>
                        <a:t>We will establish processes to allow for a clear hand-off from project to support. </a:t>
                      </a:r>
                    </a:p>
                  </a:txBody>
                  <a:tcPr/>
                </a:tc>
                <a:tc>
                  <a:txBody>
                    <a:bodyPr/>
                    <a:lstStyle/>
                    <a:p>
                      <a:r>
                        <a:rPr lang="en-US" sz="1400" dirty="0">
                          <a:latin typeface="Roboto Light" panose="02000000000000000000" pitchFamily="2" charset="0"/>
                          <a:ea typeface="Roboto Light" panose="02000000000000000000" pitchFamily="2" charset="0"/>
                        </a:rPr>
                        <a:t>Projects cannot be considered completed or achieved until the model and methods of support have been defined and tested. </a:t>
                      </a:r>
                    </a:p>
                  </a:txBody>
                  <a:tcPr/>
                </a:tc>
                <a:extLst>
                  <a:ext uri="{0D108BD9-81ED-4DB2-BD59-A6C34878D82A}">
                    <a16:rowId xmlns:a16="http://schemas.microsoft.com/office/drawing/2014/main" val="2043768881"/>
                  </a:ext>
                </a:extLst>
              </a:tr>
              <a:tr h="670484">
                <a:tc>
                  <a:txBody>
                    <a:bodyPr/>
                    <a:lstStyle/>
                    <a:p>
                      <a:pPr algn="l"/>
                      <a:r>
                        <a:rPr lang="en-US" sz="1400" dirty="0">
                          <a:latin typeface="Roboto Light" panose="02000000000000000000" pitchFamily="2" charset="0"/>
                          <a:ea typeface="Roboto Light" panose="02000000000000000000" pitchFamily="2" charset="0"/>
                        </a:rPr>
                        <a:t>IT Strategic Delivery</a:t>
                      </a:r>
                    </a:p>
                  </a:txBody>
                  <a:tcPr anchor="ctr"/>
                </a:tc>
                <a:tc>
                  <a:txBody>
                    <a:bodyPr/>
                    <a:lstStyle/>
                    <a:p>
                      <a:r>
                        <a:rPr lang="en-US" sz="1400" dirty="0">
                          <a:latin typeface="Roboto Light" panose="02000000000000000000" pitchFamily="2" charset="0"/>
                          <a:ea typeface="Roboto Light" panose="02000000000000000000" pitchFamily="2" charset="0"/>
                        </a:rPr>
                        <a:t>We will achieve our strategic goal of acquiring and integrating the new organization with our current organization. </a:t>
                      </a:r>
                    </a:p>
                  </a:txBody>
                  <a:tcPr/>
                </a:tc>
                <a:tc>
                  <a:txBody>
                    <a:bodyPr/>
                    <a:lstStyle/>
                    <a:p>
                      <a:r>
                        <a:rPr lang="en-US" sz="1400" dirty="0">
                          <a:latin typeface="Roboto Light" panose="02000000000000000000" pitchFamily="2" charset="0"/>
                          <a:ea typeface="Roboto Light" panose="02000000000000000000" pitchFamily="2" charset="0"/>
                        </a:rPr>
                        <a:t>By establishing an integration team with dedicated resources to move through the different projects without taking away from the ability to service ongoing operations and support. </a:t>
                      </a:r>
                    </a:p>
                  </a:txBody>
                  <a:tcPr/>
                </a:tc>
                <a:extLst>
                  <a:ext uri="{0D108BD9-81ED-4DB2-BD59-A6C34878D82A}">
                    <a16:rowId xmlns:a16="http://schemas.microsoft.com/office/drawing/2014/main" val="2908875830"/>
                  </a:ext>
                </a:extLst>
              </a:tr>
            </a:tbl>
          </a:graphicData>
        </a:graphic>
      </p:graphicFrame>
      <p:sp>
        <p:nvSpPr>
          <p:cNvPr id="5" name="Text Placeholder 5">
            <a:extLst>
              <a:ext uri="{FF2B5EF4-FFF2-40B4-BE49-F238E27FC236}">
                <a16:creationId xmlns:a16="http://schemas.microsoft.com/office/drawing/2014/main" id="{8C50B16D-44FE-747A-B92F-3B76FF57DC87}"/>
              </a:ext>
            </a:extLst>
          </p:cNvPr>
          <p:cNvSpPr txBox="1">
            <a:spLocks/>
          </p:cNvSpPr>
          <p:nvPr/>
        </p:nvSpPr>
        <p:spPr>
          <a:xfrm>
            <a:off x="332473" y="833950"/>
            <a:ext cx="10857422" cy="1037265"/>
          </a:xfrm>
          <a:prstGeom prst="rect">
            <a:avLst/>
          </a:prstGeom>
        </p:spPr>
        <p:txBody>
          <a:bodyPr lIns="0" tIns="0" rIns="0" bIns="0">
            <a:noAutofit/>
          </a:bodyPr>
          <a:lstStyle>
            <a:lvl1pPr marL="0" indent="0" algn="l" defTabSz="914218" rtl="0" eaLnBrk="1" latinLnBrk="0" hangingPunct="1">
              <a:lnSpc>
                <a:spcPct val="110000"/>
              </a:lnSpc>
              <a:spcBef>
                <a:spcPts val="1000"/>
              </a:spcBef>
              <a:buFont typeface="Arial" panose="020B0604020202020204" pitchFamily="34" charset="0"/>
              <a:buNone/>
              <a:defRPr sz="2000" b="0" i="0" kern="1200" spc="0">
                <a:solidFill>
                  <a:srgbClr val="2576B7"/>
                </a:solidFill>
                <a:latin typeface="Montserrat" pitchFamily="2" charset="77"/>
                <a:ea typeface="+mn-ea"/>
                <a:cs typeface="Arial" panose="020B0604020202020204" pitchFamily="34" charset="0"/>
              </a:defRPr>
            </a:lvl1pPr>
            <a:lvl2pPr marL="457108" indent="0" algn="l" defTabSz="914218"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218" indent="0" algn="l" defTabSz="914218"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326" indent="0" algn="l" defTabSz="914218"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434" indent="0" algn="l" defTabSz="914218"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098" indent="-228554" algn="l" defTabSz="9142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2" indent="-228554" algn="l" defTabSz="9142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218"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2576B7"/>
                </a:solidFill>
                <a:effectLst/>
                <a:uLnTx/>
                <a:uFillTx/>
                <a:latin typeface="Montserrat" pitchFamily="2" charset="77"/>
                <a:ea typeface="+mn-ea"/>
                <a:cs typeface="Arial" panose="020B0604020202020204" pitchFamily="34" charset="0"/>
              </a:rPr>
              <a:t>Your design principles should reflect how your organization will achieve its strategic goals, not someone else’s. Below are some example principles for reference. </a:t>
            </a:r>
          </a:p>
        </p:txBody>
      </p:sp>
    </p:spTree>
    <p:extLst>
      <p:ext uri="{BB962C8B-B14F-4D97-AF65-F5344CB8AC3E}">
        <p14:creationId xmlns:p14="http://schemas.microsoft.com/office/powerpoint/2010/main" val="755791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4BC0B-C5C3-C554-F801-4200C6EEAF64}"/>
              </a:ext>
            </a:extLst>
          </p:cNvPr>
          <p:cNvSpPr>
            <a:spLocks noGrp="1"/>
          </p:cNvSpPr>
          <p:nvPr>
            <p:ph type="title"/>
          </p:nvPr>
        </p:nvSpPr>
        <p:spPr/>
        <p:txBody>
          <a:bodyPr/>
          <a:lstStyle/>
          <a:p>
            <a:r>
              <a:rPr lang="en-US" dirty="0">
                <a:solidFill>
                  <a:schemeClr val="accent1"/>
                </a:solidFill>
              </a:rPr>
              <a:t>By the end of this phase, you should:</a:t>
            </a:r>
          </a:p>
        </p:txBody>
      </p:sp>
      <p:sp>
        <p:nvSpPr>
          <p:cNvPr id="3" name="Text Placeholder 2">
            <a:extLst>
              <a:ext uri="{FF2B5EF4-FFF2-40B4-BE49-F238E27FC236}">
                <a16:creationId xmlns:a16="http://schemas.microsoft.com/office/drawing/2014/main" id="{B3FC109D-8200-CFF3-C372-66AC5A1F08EF}"/>
              </a:ext>
            </a:extLst>
          </p:cNvPr>
          <p:cNvSpPr>
            <a:spLocks noGrp="1"/>
          </p:cNvSpPr>
          <p:nvPr>
            <p:ph type="body" sz="quarter" idx="10"/>
          </p:nvPr>
        </p:nvSpPr>
        <p:spPr>
          <a:xfrm>
            <a:off x="618308" y="1384662"/>
            <a:ext cx="10903131" cy="4720047"/>
          </a:xfrm>
        </p:spPr>
        <p:txBody>
          <a:bodyPr/>
          <a:lstStyle/>
          <a:p>
            <a:pPr marL="285750" indent="-285750">
              <a:buFont typeface="Wingdings" panose="05000000000000000000" pitchFamily="2" charset="2"/>
              <a:buChar char="ü"/>
            </a:pPr>
            <a:r>
              <a:rPr lang="en-US" dirty="0"/>
              <a:t>Know what an IT operating model is</a:t>
            </a:r>
          </a:p>
          <a:p>
            <a:pPr marL="285750" indent="-285750">
              <a:buFont typeface="Wingdings" panose="05000000000000000000" pitchFamily="2" charset="2"/>
              <a:buChar char="ü"/>
            </a:pPr>
            <a:r>
              <a:rPr lang="en-US" dirty="0"/>
              <a:t>Understand the importance of defining the IT operating model</a:t>
            </a:r>
          </a:p>
          <a:p>
            <a:pPr marL="285750" indent="-285750">
              <a:buFont typeface="Wingdings" panose="05000000000000000000" pitchFamily="2" charset="2"/>
              <a:buChar char="ü"/>
            </a:pPr>
            <a:r>
              <a:rPr lang="en-US" dirty="0"/>
              <a:t>Be able to list drivers to change or adjust IT operating model</a:t>
            </a:r>
          </a:p>
          <a:p>
            <a:pPr marL="285750" indent="-285750">
              <a:buFont typeface="Wingdings" panose="05000000000000000000" pitchFamily="2" charset="2"/>
              <a:buChar char="ü"/>
            </a:pPr>
            <a:r>
              <a:rPr lang="en-US" dirty="0"/>
              <a:t>Know the organization context in which the change will be taking place</a:t>
            </a:r>
          </a:p>
          <a:p>
            <a:pPr marL="285750" indent="-285750">
              <a:buFont typeface="Wingdings" panose="05000000000000000000" pitchFamily="2" charset="2"/>
              <a:buChar char="ü"/>
            </a:pPr>
            <a:r>
              <a:rPr lang="en-US" dirty="0"/>
              <a:t>Have the vision statement for what IT aspires to be</a:t>
            </a:r>
          </a:p>
          <a:p>
            <a:pPr marL="285750" indent="-285750">
              <a:buFont typeface="Wingdings" panose="05000000000000000000" pitchFamily="2" charset="2"/>
              <a:buChar char="ü"/>
            </a:pPr>
            <a:r>
              <a:rPr lang="en-US" dirty="0"/>
              <a:t>Have custom design principles that will inform how and why IT must operate a specific way</a:t>
            </a:r>
          </a:p>
          <a:p>
            <a:pPr marL="285750" indent="-285750">
              <a:buFont typeface="Wingdings" panose="05000000000000000000" pitchFamily="2" charset="2"/>
              <a:buChar char="ü"/>
            </a:pPr>
            <a:endParaRPr lang="en-US" dirty="0"/>
          </a:p>
          <a:p>
            <a:pPr marL="285750" indent="-285750">
              <a:buFont typeface="Wingdings" panose="05000000000000000000" pitchFamily="2" charset="2"/>
              <a:buChar char="ü"/>
            </a:pPr>
            <a:endParaRPr lang="en-US" dirty="0"/>
          </a:p>
        </p:txBody>
      </p:sp>
    </p:spTree>
    <p:extLst>
      <p:ext uri="{BB962C8B-B14F-4D97-AF65-F5344CB8AC3E}">
        <p14:creationId xmlns:p14="http://schemas.microsoft.com/office/powerpoint/2010/main" val="22457976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Title 82">
            <a:extLst>
              <a:ext uri="{FF2B5EF4-FFF2-40B4-BE49-F238E27FC236}">
                <a16:creationId xmlns:a16="http://schemas.microsoft.com/office/drawing/2014/main" id="{AA1245FF-C799-1E46-8B7E-4881D150B6B0}"/>
              </a:ext>
            </a:extLst>
          </p:cNvPr>
          <p:cNvSpPr>
            <a:spLocks noGrp="1"/>
          </p:cNvSpPr>
          <p:nvPr>
            <p:ph type="title"/>
          </p:nvPr>
        </p:nvSpPr>
        <p:spPr/>
        <p:txBody>
          <a:bodyPr>
            <a:noAutofit/>
          </a:bodyPr>
          <a:lstStyle/>
          <a:p>
            <a:r>
              <a:rPr lang="en-CA" dirty="0"/>
              <a:t>Phase 2</a:t>
            </a:r>
            <a:endParaRPr lang="en-US" dirty="0"/>
          </a:p>
        </p:txBody>
      </p:sp>
      <p:sp>
        <p:nvSpPr>
          <p:cNvPr id="4" name="Text Placeholder 3"/>
          <p:cNvSpPr>
            <a:spLocks noGrp="1"/>
          </p:cNvSpPr>
          <p:nvPr>
            <p:ph type="body" sz="quarter" idx="11"/>
          </p:nvPr>
        </p:nvSpPr>
        <p:spPr/>
        <p:txBody>
          <a:bodyPr>
            <a:noAutofit/>
          </a:bodyPr>
          <a:lstStyle/>
          <a:p>
            <a:r>
              <a:rPr lang="en-CA" sz="2001" dirty="0">
                <a:cs typeface="Arial"/>
              </a:rPr>
              <a:t>Select &amp; customize the IT operating model </a:t>
            </a:r>
          </a:p>
          <a:p>
            <a:endParaRPr lang="en-CA" dirty="0"/>
          </a:p>
        </p:txBody>
      </p:sp>
      <p:sp>
        <p:nvSpPr>
          <p:cNvPr id="91" name="Text Placeholder 90">
            <a:extLst>
              <a:ext uri="{FF2B5EF4-FFF2-40B4-BE49-F238E27FC236}">
                <a16:creationId xmlns:a16="http://schemas.microsoft.com/office/drawing/2014/main" id="{FF25254A-0B75-B54A-A0EC-5FB311ABF968}"/>
              </a:ext>
            </a:extLst>
          </p:cNvPr>
          <p:cNvSpPr>
            <a:spLocks noGrp="1"/>
          </p:cNvSpPr>
          <p:nvPr>
            <p:ph type="body" sz="quarter" idx="14"/>
          </p:nvPr>
        </p:nvSpPr>
        <p:spPr/>
        <p:txBody>
          <a:bodyPr>
            <a:noAutofit/>
          </a:bodyPr>
          <a:lstStyle/>
          <a:p>
            <a:r>
              <a:rPr lang="en-US" dirty="0"/>
              <a:t>Visualize the IT Operating Model </a:t>
            </a:r>
          </a:p>
        </p:txBody>
      </p:sp>
      <p:sp>
        <p:nvSpPr>
          <p:cNvPr id="104" name="Text Placeholder 103">
            <a:extLst>
              <a:ext uri="{FF2B5EF4-FFF2-40B4-BE49-F238E27FC236}">
                <a16:creationId xmlns:a16="http://schemas.microsoft.com/office/drawing/2014/main" id="{74945CFD-538C-D74D-BCA6-EAFFCAFFE3AF}"/>
              </a:ext>
            </a:extLst>
          </p:cNvPr>
          <p:cNvSpPr>
            <a:spLocks noGrp="1"/>
          </p:cNvSpPr>
          <p:nvPr>
            <p:ph type="body" sz="quarter" idx="12"/>
          </p:nvPr>
        </p:nvSpPr>
        <p:spPr>
          <a:prstGeom prst="rect">
            <a:avLst/>
          </a:prstGeom>
        </p:spPr>
        <p:txBody>
          <a:bodyPr>
            <a:noAutofit/>
          </a:bodyPr>
          <a:lstStyle/>
          <a:p>
            <a:r>
              <a:rPr lang="en-CA" b="1" dirty="0"/>
              <a:t>Phase Outcomes:</a:t>
            </a:r>
          </a:p>
          <a:p>
            <a:r>
              <a:rPr lang="en-US" dirty="0"/>
              <a:t>Selection and customization of the right IT operating model archetype, outlining when and where IT is embedded within the organization. </a:t>
            </a:r>
          </a:p>
          <a:p>
            <a:r>
              <a:rPr lang="en-CA" b="1" dirty="0"/>
              <a:t>This phase involves the following participants:</a:t>
            </a:r>
          </a:p>
          <a:p>
            <a:pPr marL="171450" indent="-171450">
              <a:buFont typeface="Arial" panose="020B0604020202020204" pitchFamily="34" charset="0"/>
              <a:buChar char="•"/>
            </a:pPr>
            <a:r>
              <a:rPr lang="en-US" dirty="0"/>
              <a:t>CIO</a:t>
            </a:r>
          </a:p>
          <a:p>
            <a:pPr marL="171450" indent="-171450">
              <a:buFont typeface="Arial" panose="020B0604020202020204" pitchFamily="34" charset="0"/>
              <a:buChar char="•"/>
            </a:pPr>
            <a:r>
              <a:rPr lang="en-US" dirty="0"/>
              <a:t>Executive IT Leader</a:t>
            </a:r>
          </a:p>
          <a:p>
            <a:pPr marL="171450" indent="-171450">
              <a:buFont typeface="Arial" panose="020B0604020202020204" pitchFamily="34" charset="0"/>
              <a:buChar char="•"/>
            </a:pPr>
            <a:r>
              <a:rPr lang="en-US" dirty="0"/>
              <a:t>Business Leadership </a:t>
            </a:r>
          </a:p>
          <a:p>
            <a:endParaRPr lang="en-US" dirty="0"/>
          </a:p>
        </p:txBody>
      </p:sp>
      <p:sp>
        <p:nvSpPr>
          <p:cNvPr id="18" name="object 19">
            <a:extLst>
              <a:ext uri="{FF2B5EF4-FFF2-40B4-BE49-F238E27FC236}">
                <a16:creationId xmlns:a16="http://schemas.microsoft.com/office/drawing/2014/main" id="{D9E05329-8E43-814D-BE27-4EA1A0413E92}"/>
              </a:ext>
            </a:extLst>
          </p:cNvPr>
          <p:cNvSpPr/>
          <p:nvPr/>
        </p:nvSpPr>
        <p:spPr>
          <a:xfrm rot="5400000" flipH="1">
            <a:off x="10528109" y="3250480"/>
            <a:ext cx="72994" cy="2392942"/>
          </a:xfrm>
          <a:custGeom>
            <a:avLst/>
            <a:gdLst/>
            <a:ahLst/>
            <a:cxnLst/>
            <a:rect l="l" t="t" r="r" b="b"/>
            <a:pathLst>
              <a:path h="7791450">
                <a:moveTo>
                  <a:pt x="0" y="0"/>
                </a:moveTo>
                <a:lnTo>
                  <a:pt x="0" y="7790956"/>
                </a:lnTo>
              </a:path>
            </a:pathLst>
          </a:custGeom>
          <a:ln w="3175">
            <a:solidFill>
              <a:schemeClr val="bg1">
                <a:alpha val="40000"/>
              </a:schemeClr>
            </a:solidFill>
          </a:ln>
        </p:spPr>
        <p:txBody>
          <a:bodyPr wrap="square" lIns="0" tIns="0" rIns="0" bIns="0" rtlCol="0">
            <a:no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662" b="0" i="0" u="none" strike="noStrike" kern="1200" cap="none" spc="0" normalizeH="0" baseline="0" noProof="0" dirty="0">
              <a:ln>
                <a:noFill/>
              </a:ln>
              <a:solidFill>
                <a:srgbClr val="494949"/>
              </a:solidFill>
              <a:effectLst/>
              <a:uLnTx/>
              <a:uFillTx/>
              <a:latin typeface="Roboto Condensed Light" panose="02000000000000000000" pitchFamily="2" charset="0"/>
              <a:ea typeface="+mn-ea"/>
              <a:cs typeface="+mn-cs"/>
            </a:endParaRPr>
          </a:p>
        </p:txBody>
      </p:sp>
      <p:sp>
        <p:nvSpPr>
          <p:cNvPr id="20" name="Text Placeholder 92">
            <a:extLst>
              <a:ext uri="{FF2B5EF4-FFF2-40B4-BE49-F238E27FC236}">
                <a16:creationId xmlns:a16="http://schemas.microsoft.com/office/drawing/2014/main" id="{7B622C81-9B38-4E10-BDF8-95E23BF448C7}"/>
              </a:ext>
            </a:extLst>
          </p:cNvPr>
          <p:cNvSpPr>
            <a:spLocks noGrp="1"/>
          </p:cNvSpPr>
          <p:nvPr>
            <p:ph type="body" sz="quarter" idx="16"/>
          </p:nvPr>
        </p:nvSpPr>
        <p:spPr>
          <a:xfrm>
            <a:off x="1814518" y="2604059"/>
            <a:ext cx="2076769" cy="371902"/>
          </a:xfrm>
        </p:spPr>
        <p:txBody>
          <a:bodyPr>
            <a:noAutofit/>
          </a:bodyPr>
          <a:lstStyle/>
          <a:p>
            <a:r>
              <a:rPr lang="en-US" dirty="0"/>
              <a:t>Phase 1</a:t>
            </a:r>
          </a:p>
        </p:txBody>
      </p:sp>
      <p:sp>
        <p:nvSpPr>
          <p:cNvPr id="21" name="Text Placeholder 93">
            <a:extLst>
              <a:ext uri="{FF2B5EF4-FFF2-40B4-BE49-F238E27FC236}">
                <a16:creationId xmlns:a16="http://schemas.microsoft.com/office/drawing/2014/main" id="{673EDB4B-0C5A-80A0-BA8F-6DC5A0841DBD}"/>
              </a:ext>
            </a:extLst>
          </p:cNvPr>
          <p:cNvSpPr>
            <a:spLocks noGrp="1"/>
          </p:cNvSpPr>
          <p:nvPr>
            <p:ph type="body" sz="quarter" idx="17"/>
          </p:nvPr>
        </p:nvSpPr>
        <p:spPr>
          <a:xfrm>
            <a:off x="1943582" y="2947634"/>
            <a:ext cx="1818640" cy="1048604"/>
          </a:xfrm>
        </p:spPr>
        <p:txBody>
          <a:bodyPr>
            <a:noAutofit/>
          </a:bodyPr>
          <a:lstStyle/>
          <a:p>
            <a:r>
              <a:rPr lang="en-US" dirty="0"/>
              <a:t>1.1 Drivers for change</a:t>
            </a:r>
          </a:p>
          <a:p>
            <a:r>
              <a:rPr lang="en-US" dirty="0"/>
              <a:t>1.2 Vision statement</a:t>
            </a:r>
          </a:p>
          <a:p>
            <a:r>
              <a:rPr lang="en-US" dirty="0"/>
              <a:t>1.3 Business context</a:t>
            </a:r>
          </a:p>
          <a:p>
            <a:r>
              <a:rPr lang="en-US" dirty="0"/>
              <a:t>1.4 Design principles</a:t>
            </a:r>
          </a:p>
          <a:p>
            <a:endParaRPr lang="en-US" dirty="0"/>
          </a:p>
          <a:p>
            <a:endParaRPr lang="en-US" dirty="0"/>
          </a:p>
        </p:txBody>
      </p:sp>
      <p:sp>
        <p:nvSpPr>
          <p:cNvPr id="22" name="Text Placeholder 94">
            <a:extLst>
              <a:ext uri="{FF2B5EF4-FFF2-40B4-BE49-F238E27FC236}">
                <a16:creationId xmlns:a16="http://schemas.microsoft.com/office/drawing/2014/main" id="{35A8E8B4-776F-ACA4-6771-E071B91CBA6C}"/>
              </a:ext>
            </a:extLst>
          </p:cNvPr>
          <p:cNvSpPr>
            <a:spLocks noGrp="1"/>
          </p:cNvSpPr>
          <p:nvPr>
            <p:ph type="body" sz="quarter" idx="18"/>
          </p:nvPr>
        </p:nvSpPr>
        <p:spPr>
          <a:xfrm>
            <a:off x="4099820" y="2610863"/>
            <a:ext cx="2076769" cy="371902"/>
          </a:xfrm>
        </p:spPr>
        <p:txBody>
          <a:bodyPr>
            <a:noAutofit/>
          </a:bodyPr>
          <a:lstStyle/>
          <a:p>
            <a:r>
              <a:rPr lang="en-US" dirty="0"/>
              <a:t>Phase 2</a:t>
            </a:r>
          </a:p>
          <a:p>
            <a:endParaRPr lang="en-US" dirty="0"/>
          </a:p>
        </p:txBody>
      </p:sp>
      <p:sp>
        <p:nvSpPr>
          <p:cNvPr id="23" name="Text Placeholder 95">
            <a:extLst>
              <a:ext uri="{FF2B5EF4-FFF2-40B4-BE49-F238E27FC236}">
                <a16:creationId xmlns:a16="http://schemas.microsoft.com/office/drawing/2014/main" id="{DB764106-A4E6-BA87-905E-7EE9E92CC459}"/>
              </a:ext>
            </a:extLst>
          </p:cNvPr>
          <p:cNvSpPr>
            <a:spLocks noGrp="1"/>
          </p:cNvSpPr>
          <p:nvPr>
            <p:ph type="body" sz="quarter" idx="19"/>
          </p:nvPr>
        </p:nvSpPr>
        <p:spPr>
          <a:xfrm>
            <a:off x="4228885" y="2947634"/>
            <a:ext cx="1818640" cy="1048604"/>
          </a:xfrm>
        </p:spPr>
        <p:txBody>
          <a:bodyPr>
            <a:noAutofit/>
          </a:bodyPr>
          <a:lstStyle/>
          <a:p>
            <a:r>
              <a:rPr lang="en-US" dirty="0"/>
              <a:t>2.1 Operating model archetype selection</a:t>
            </a:r>
          </a:p>
          <a:p>
            <a:r>
              <a:rPr lang="en-US" dirty="0"/>
              <a:t>2.2 List of IT capabilities</a:t>
            </a:r>
          </a:p>
          <a:p>
            <a:r>
              <a:rPr lang="en-US" dirty="0"/>
              <a:t>2.3 Degree of centralization</a:t>
            </a:r>
          </a:p>
          <a:p>
            <a:r>
              <a:rPr lang="en-US" dirty="0"/>
              <a:t>2.4 Unique groupings </a:t>
            </a:r>
          </a:p>
          <a:p>
            <a:endParaRPr lang="en-US" dirty="0"/>
          </a:p>
        </p:txBody>
      </p:sp>
      <p:sp>
        <p:nvSpPr>
          <p:cNvPr id="24" name="Text Placeholder 96">
            <a:extLst>
              <a:ext uri="{FF2B5EF4-FFF2-40B4-BE49-F238E27FC236}">
                <a16:creationId xmlns:a16="http://schemas.microsoft.com/office/drawing/2014/main" id="{0F93D091-80D4-DE8E-0B07-7F534E35CFC0}"/>
              </a:ext>
            </a:extLst>
          </p:cNvPr>
          <p:cNvSpPr>
            <a:spLocks noGrp="1"/>
          </p:cNvSpPr>
          <p:nvPr>
            <p:ph type="body" sz="quarter" idx="22"/>
          </p:nvPr>
        </p:nvSpPr>
        <p:spPr>
          <a:xfrm>
            <a:off x="2948679" y="4537112"/>
            <a:ext cx="2076769" cy="371902"/>
          </a:xfrm>
        </p:spPr>
        <p:txBody>
          <a:bodyPr>
            <a:noAutofit/>
          </a:bodyPr>
          <a:lstStyle/>
          <a:p>
            <a:r>
              <a:rPr lang="en-US" dirty="0"/>
              <a:t>Phase 3</a:t>
            </a:r>
          </a:p>
          <a:p>
            <a:endParaRPr lang="en-US" dirty="0"/>
          </a:p>
        </p:txBody>
      </p:sp>
      <p:sp>
        <p:nvSpPr>
          <p:cNvPr id="25" name="Text Placeholder 97">
            <a:extLst>
              <a:ext uri="{FF2B5EF4-FFF2-40B4-BE49-F238E27FC236}">
                <a16:creationId xmlns:a16="http://schemas.microsoft.com/office/drawing/2014/main" id="{F5ACAF6E-936F-7776-BF24-25A96D0B5576}"/>
              </a:ext>
            </a:extLst>
          </p:cNvPr>
          <p:cNvSpPr>
            <a:spLocks noGrp="1"/>
          </p:cNvSpPr>
          <p:nvPr>
            <p:ph type="body" sz="quarter" idx="23"/>
          </p:nvPr>
        </p:nvSpPr>
        <p:spPr>
          <a:xfrm>
            <a:off x="3077743" y="4880687"/>
            <a:ext cx="1818640" cy="1048604"/>
          </a:xfrm>
        </p:spPr>
        <p:txBody>
          <a:bodyPr>
            <a:noAutofit/>
          </a:bodyPr>
          <a:lstStyle/>
          <a:p>
            <a:r>
              <a:rPr lang="en-US" dirty="0"/>
              <a:t>3.1 Functional areas defined</a:t>
            </a:r>
          </a:p>
          <a:p>
            <a:r>
              <a:rPr lang="en-US" dirty="0"/>
              <a:t>3.2 Customize of IT capability priorities and sourcing</a:t>
            </a:r>
          </a:p>
          <a:p>
            <a:endParaRPr lang="en-US" dirty="0"/>
          </a:p>
          <a:p>
            <a:endParaRPr lang="en-US" dirty="0"/>
          </a:p>
        </p:txBody>
      </p:sp>
      <p:sp>
        <p:nvSpPr>
          <p:cNvPr id="26" name="Text Placeholder 98">
            <a:extLst>
              <a:ext uri="{FF2B5EF4-FFF2-40B4-BE49-F238E27FC236}">
                <a16:creationId xmlns:a16="http://schemas.microsoft.com/office/drawing/2014/main" id="{24AC7BD1-10FA-7DF9-8614-ECEB05EB520F}"/>
              </a:ext>
            </a:extLst>
          </p:cNvPr>
          <p:cNvSpPr>
            <a:spLocks noGrp="1"/>
          </p:cNvSpPr>
          <p:nvPr>
            <p:ph type="body" sz="quarter" idx="24"/>
          </p:nvPr>
        </p:nvSpPr>
        <p:spPr>
          <a:xfrm>
            <a:off x="5254995" y="4537112"/>
            <a:ext cx="2076769" cy="371902"/>
          </a:xfrm>
        </p:spPr>
        <p:txBody>
          <a:bodyPr>
            <a:noAutofit/>
          </a:bodyPr>
          <a:lstStyle/>
          <a:p>
            <a:r>
              <a:rPr lang="en-US" dirty="0"/>
              <a:t>Phase 4</a:t>
            </a:r>
          </a:p>
        </p:txBody>
      </p:sp>
      <p:sp>
        <p:nvSpPr>
          <p:cNvPr id="27" name="Text Placeholder 99">
            <a:extLst>
              <a:ext uri="{FF2B5EF4-FFF2-40B4-BE49-F238E27FC236}">
                <a16:creationId xmlns:a16="http://schemas.microsoft.com/office/drawing/2014/main" id="{A3572BFF-FC3D-8ACB-4EB3-0C4926693BEB}"/>
              </a:ext>
            </a:extLst>
          </p:cNvPr>
          <p:cNvSpPr>
            <a:spLocks noGrp="1"/>
          </p:cNvSpPr>
          <p:nvPr>
            <p:ph type="body" sz="quarter" idx="25"/>
          </p:nvPr>
        </p:nvSpPr>
        <p:spPr>
          <a:xfrm>
            <a:off x="5384059" y="4880687"/>
            <a:ext cx="1818640" cy="1048604"/>
          </a:xfrm>
        </p:spPr>
        <p:txBody>
          <a:bodyPr>
            <a:noAutofit/>
          </a:bodyPr>
          <a:lstStyle/>
          <a:p>
            <a:r>
              <a:rPr lang="en-US" dirty="0"/>
              <a:t>4.1 Summary of changes</a:t>
            </a:r>
          </a:p>
          <a:p>
            <a:r>
              <a:rPr lang="en-US" dirty="0"/>
              <a:t>4.2 Transition plan and key communications </a:t>
            </a:r>
          </a:p>
          <a:p>
            <a:endParaRPr lang="en-US" dirty="0"/>
          </a:p>
          <a:p>
            <a:endParaRPr lang="en-US" dirty="0"/>
          </a:p>
          <a:p>
            <a:endParaRPr lang="en-US" dirty="0"/>
          </a:p>
        </p:txBody>
      </p:sp>
    </p:spTree>
    <p:extLst>
      <p:ext uri="{BB962C8B-B14F-4D97-AF65-F5344CB8AC3E}">
        <p14:creationId xmlns:p14="http://schemas.microsoft.com/office/powerpoint/2010/main" val="12135756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00000"/>
              </a:lnSpc>
            </a:pPr>
            <a:r>
              <a:rPr lang="en-CA" sz="4000" dirty="0">
                <a:solidFill>
                  <a:schemeClr val="accent1"/>
                </a:solidFill>
              </a:rPr>
              <a:t>The operating model archetype</a:t>
            </a:r>
          </a:p>
        </p:txBody>
      </p:sp>
      <p:sp>
        <p:nvSpPr>
          <p:cNvPr id="19" name="Rectangle 32"/>
          <p:cNvSpPr/>
          <p:nvPr/>
        </p:nvSpPr>
        <p:spPr>
          <a:xfrm>
            <a:off x="472571" y="1324422"/>
            <a:ext cx="11248445" cy="1061188"/>
          </a:xfrm>
          <a:prstGeom prst="rect">
            <a:avLst/>
          </a:prstGeom>
        </p:spPr>
        <p:txBody>
          <a:bodyPr wrap="square">
            <a:spAutoFit/>
          </a:bodyPr>
          <a:lstStyle/>
          <a:p>
            <a:pPr>
              <a:lnSpc>
                <a:spcPct val="107000"/>
              </a:lnSpc>
            </a:pPr>
            <a:r>
              <a:rPr lang="en-CA" sz="2000" dirty="0">
                <a:ea typeface="Calibri" panose="020F0502020204030204" pitchFamily="34" charset="0"/>
                <a:cs typeface="Times New Roman" panose="02020603050405020304" pitchFamily="18" charset="0"/>
              </a:rPr>
              <a:t>An operating model archetype is a visual depiction of how IT is organized to enable the delivery of value to the organization. Each operating model archetype has characteristics that define it and make it distinctly different from the other operating model archetypes. </a:t>
            </a:r>
          </a:p>
        </p:txBody>
      </p:sp>
      <p:grpSp>
        <p:nvGrpSpPr>
          <p:cNvPr id="43" name="Group 42">
            <a:extLst>
              <a:ext uri="{FF2B5EF4-FFF2-40B4-BE49-F238E27FC236}">
                <a16:creationId xmlns:a16="http://schemas.microsoft.com/office/drawing/2014/main" id="{9E48842B-814F-BCCB-A836-CAC529BACE60}"/>
              </a:ext>
            </a:extLst>
          </p:cNvPr>
          <p:cNvGrpSpPr/>
          <p:nvPr/>
        </p:nvGrpSpPr>
        <p:grpSpPr>
          <a:xfrm>
            <a:off x="279190" y="2511093"/>
            <a:ext cx="11614965" cy="3922595"/>
            <a:chOff x="335404" y="2511093"/>
            <a:chExt cx="11614965" cy="3922595"/>
          </a:xfrm>
        </p:grpSpPr>
        <p:pic>
          <p:nvPicPr>
            <p:cNvPr id="4" name="Picture 3">
              <a:extLst>
                <a:ext uri="{FF2B5EF4-FFF2-40B4-BE49-F238E27FC236}">
                  <a16:creationId xmlns:a16="http://schemas.microsoft.com/office/drawing/2014/main" id="{B00D1FAC-09DB-40CD-C2E2-90235EA84CC4}"/>
                </a:ext>
              </a:extLst>
            </p:cNvPr>
            <p:cNvPicPr>
              <a:picLocks noChangeAspect="1"/>
            </p:cNvPicPr>
            <p:nvPr/>
          </p:nvPicPr>
          <p:blipFill rotWithShape="1">
            <a:blip r:embed="rId3" cstate="email">
              <a:alphaModFix amt="17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t="10604"/>
            <a:stretch/>
          </p:blipFill>
          <p:spPr>
            <a:xfrm>
              <a:off x="335404" y="2511093"/>
              <a:ext cx="11614965" cy="3922595"/>
            </a:xfrm>
            <a:prstGeom prst="rect">
              <a:avLst/>
            </a:prstGeom>
          </p:spPr>
        </p:pic>
        <p:sp>
          <p:nvSpPr>
            <p:cNvPr id="5" name="TextBox 4">
              <a:extLst>
                <a:ext uri="{FF2B5EF4-FFF2-40B4-BE49-F238E27FC236}">
                  <a16:creationId xmlns:a16="http://schemas.microsoft.com/office/drawing/2014/main" id="{D7724AFA-7E83-254E-8E3D-3FE9472674B0}"/>
                </a:ext>
              </a:extLst>
            </p:cNvPr>
            <p:cNvSpPr txBox="1"/>
            <p:nvPr/>
          </p:nvSpPr>
          <p:spPr>
            <a:xfrm>
              <a:off x="3639936" y="3758918"/>
              <a:ext cx="2343150" cy="615553"/>
            </a:xfrm>
            <a:prstGeom prst="rect">
              <a:avLst/>
            </a:prstGeom>
          </p:spPr>
          <p:txBody>
            <a:bodyPr vert="horz" wrap="square" lIns="0" tIns="0" rIns="0" bIns="0" rtlCol="0">
              <a:spAutoFit/>
            </a:bodyPr>
            <a:lstStyle/>
            <a:p>
              <a:pPr marL="289946" marR="242975" lvl="1" algn="ctr">
                <a:spcBef>
                  <a:spcPts val="55"/>
                </a:spcBef>
              </a:pPr>
              <a:r>
                <a:rPr lang="en-US" sz="2000" spc="-30" dirty="0">
                  <a:solidFill>
                    <a:srgbClr val="2576B7"/>
                  </a:solidFill>
                  <a:latin typeface="Montserrat" pitchFamily="2" charset="77"/>
                  <a:cs typeface="Arial Narrow"/>
                </a:rPr>
                <a:t>Distinct Groups</a:t>
              </a:r>
            </a:p>
          </p:txBody>
        </p:sp>
        <p:sp>
          <p:nvSpPr>
            <p:cNvPr id="6" name="Text Placeholder 7">
              <a:extLst>
                <a:ext uri="{FF2B5EF4-FFF2-40B4-BE49-F238E27FC236}">
                  <a16:creationId xmlns:a16="http://schemas.microsoft.com/office/drawing/2014/main" id="{78AC0983-4423-AE86-F2CC-FC5B63A89A4C}"/>
                </a:ext>
              </a:extLst>
            </p:cNvPr>
            <p:cNvSpPr txBox="1">
              <a:spLocks/>
            </p:cNvSpPr>
            <p:nvPr/>
          </p:nvSpPr>
          <p:spPr>
            <a:xfrm>
              <a:off x="3728340" y="4472390"/>
              <a:ext cx="2166341" cy="1547356"/>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2000"/>
                </a:lnSpc>
              </a:pPr>
              <a:r>
                <a:rPr lang="en-CA" dirty="0">
                  <a:latin typeface="Montserrat Medium" pitchFamily="2" charset="77"/>
                </a:rPr>
                <a:t>Explains what distinct groups IT will align itself to: products families, service groups, lines of business, or even geographies. </a:t>
              </a:r>
            </a:p>
          </p:txBody>
        </p:sp>
        <p:sp>
          <p:nvSpPr>
            <p:cNvPr id="10" name="TextBox 9">
              <a:extLst>
                <a:ext uri="{FF2B5EF4-FFF2-40B4-BE49-F238E27FC236}">
                  <a16:creationId xmlns:a16="http://schemas.microsoft.com/office/drawing/2014/main" id="{CFA550E1-F13A-A305-DF62-B7050B62555D}"/>
                </a:ext>
              </a:extLst>
            </p:cNvPr>
            <p:cNvSpPr txBox="1"/>
            <p:nvPr/>
          </p:nvSpPr>
          <p:spPr>
            <a:xfrm>
              <a:off x="1174805" y="3758918"/>
              <a:ext cx="2343150" cy="615553"/>
            </a:xfrm>
            <a:prstGeom prst="rect">
              <a:avLst/>
            </a:prstGeom>
          </p:spPr>
          <p:txBody>
            <a:bodyPr vert="horz" wrap="square" lIns="0" tIns="0" rIns="0" bIns="0" rtlCol="0">
              <a:spAutoFit/>
            </a:bodyPr>
            <a:lstStyle/>
            <a:p>
              <a:pPr marL="289946" marR="242975" lvl="1" algn="ctr">
                <a:spcBef>
                  <a:spcPts val="55"/>
                </a:spcBef>
              </a:pPr>
              <a:r>
                <a:rPr lang="en-US" sz="2000" spc="-30" dirty="0">
                  <a:solidFill>
                    <a:srgbClr val="2576B7"/>
                  </a:solidFill>
                  <a:latin typeface="Montserrat" pitchFamily="2" charset="77"/>
                  <a:cs typeface="Arial Narrow"/>
                </a:rPr>
                <a:t>Degree of Centralization </a:t>
              </a:r>
            </a:p>
          </p:txBody>
        </p:sp>
        <p:sp>
          <p:nvSpPr>
            <p:cNvPr id="11" name="Text Placeholder 7">
              <a:extLst>
                <a:ext uri="{FF2B5EF4-FFF2-40B4-BE49-F238E27FC236}">
                  <a16:creationId xmlns:a16="http://schemas.microsoft.com/office/drawing/2014/main" id="{0058B370-A310-7EE5-8A81-3E17E15F9829}"/>
                </a:ext>
              </a:extLst>
            </p:cNvPr>
            <p:cNvSpPr txBox="1">
              <a:spLocks/>
            </p:cNvSpPr>
            <p:nvPr/>
          </p:nvSpPr>
          <p:spPr>
            <a:xfrm>
              <a:off x="1388945" y="4472390"/>
              <a:ext cx="1932363" cy="1547356"/>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2000"/>
                </a:lnSpc>
              </a:pPr>
              <a:r>
                <a:rPr lang="en-CA" dirty="0">
                  <a:latin typeface="Montserrat Medium" pitchFamily="2" charset="77"/>
                </a:rPr>
                <a:t>Determines whether decision-making authority can be dispersed among several functional groups. </a:t>
              </a:r>
            </a:p>
          </p:txBody>
        </p:sp>
        <p:sp>
          <p:nvSpPr>
            <p:cNvPr id="12" name="TextBox 11">
              <a:extLst>
                <a:ext uri="{FF2B5EF4-FFF2-40B4-BE49-F238E27FC236}">
                  <a16:creationId xmlns:a16="http://schemas.microsoft.com/office/drawing/2014/main" id="{F404FC27-0F79-CE8A-3A07-D6D55C579E73}"/>
                </a:ext>
              </a:extLst>
            </p:cNvPr>
            <p:cNvSpPr txBox="1"/>
            <p:nvPr/>
          </p:nvSpPr>
          <p:spPr>
            <a:xfrm>
              <a:off x="6112307" y="3758918"/>
              <a:ext cx="2343150" cy="615553"/>
            </a:xfrm>
            <a:prstGeom prst="rect">
              <a:avLst/>
            </a:prstGeom>
          </p:spPr>
          <p:txBody>
            <a:bodyPr vert="horz" wrap="square" lIns="0" tIns="0" rIns="0" bIns="0" rtlCol="0">
              <a:spAutoFit/>
            </a:bodyPr>
            <a:lstStyle/>
            <a:p>
              <a:pPr marL="289946" marR="242975" lvl="1" algn="ctr">
                <a:spcBef>
                  <a:spcPts val="55"/>
                </a:spcBef>
              </a:pPr>
              <a:r>
                <a:rPr lang="en-US" sz="2000" spc="-30" dirty="0">
                  <a:solidFill>
                    <a:srgbClr val="2576B7"/>
                  </a:solidFill>
                  <a:latin typeface="Montserrat" pitchFamily="2" charset="77"/>
                  <a:cs typeface="Arial Narrow"/>
                </a:rPr>
                <a:t>Organization Involvement </a:t>
              </a:r>
            </a:p>
          </p:txBody>
        </p:sp>
        <p:sp>
          <p:nvSpPr>
            <p:cNvPr id="13" name="Text Placeholder 7">
              <a:extLst>
                <a:ext uri="{FF2B5EF4-FFF2-40B4-BE49-F238E27FC236}">
                  <a16:creationId xmlns:a16="http://schemas.microsoft.com/office/drawing/2014/main" id="{94CA5078-4F40-9D46-7294-50D7AC99E5CF}"/>
                </a:ext>
              </a:extLst>
            </p:cNvPr>
            <p:cNvSpPr txBox="1">
              <a:spLocks/>
            </p:cNvSpPr>
            <p:nvPr/>
          </p:nvSpPr>
          <p:spPr>
            <a:xfrm>
              <a:off x="6310934" y="4472390"/>
              <a:ext cx="1995049" cy="1547356"/>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2000"/>
                </a:lnSpc>
              </a:pPr>
              <a:r>
                <a:rPr lang="en-CA" dirty="0">
                  <a:latin typeface="Montserrat Medium" pitchFamily="2" charset="77"/>
                </a:rPr>
                <a:t>Explores how involved the organization expects to be when it comes to IT-related decisions and outcomes. </a:t>
              </a:r>
            </a:p>
          </p:txBody>
        </p:sp>
        <p:sp>
          <p:nvSpPr>
            <p:cNvPr id="14" name="TextBox 13">
              <a:extLst>
                <a:ext uri="{FF2B5EF4-FFF2-40B4-BE49-F238E27FC236}">
                  <a16:creationId xmlns:a16="http://schemas.microsoft.com/office/drawing/2014/main" id="{26C3EF54-5CEB-3EBF-B2B6-E96BC1711E79}"/>
                </a:ext>
              </a:extLst>
            </p:cNvPr>
            <p:cNvSpPr txBox="1"/>
            <p:nvPr/>
          </p:nvSpPr>
          <p:spPr>
            <a:xfrm>
              <a:off x="8566205" y="3758918"/>
              <a:ext cx="2343150" cy="615553"/>
            </a:xfrm>
            <a:prstGeom prst="rect">
              <a:avLst/>
            </a:prstGeom>
          </p:spPr>
          <p:txBody>
            <a:bodyPr vert="horz" wrap="square" lIns="0" tIns="0" rIns="0" bIns="0" rtlCol="0">
              <a:spAutoFit/>
            </a:bodyPr>
            <a:lstStyle/>
            <a:p>
              <a:pPr marL="289946" marR="242975" lvl="1" algn="ctr">
                <a:spcBef>
                  <a:spcPts val="55"/>
                </a:spcBef>
              </a:pPr>
              <a:r>
                <a:rPr lang="en-US" sz="2000" spc="-30" dirty="0">
                  <a:solidFill>
                    <a:srgbClr val="2576B7"/>
                  </a:solidFill>
                  <a:latin typeface="Montserrat" pitchFamily="2" charset="77"/>
                  <a:cs typeface="Arial Narrow"/>
                </a:rPr>
                <a:t>High-Level Process Flow</a:t>
              </a:r>
            </a:p>
          </p:txBody>
        </p:sp>
        <p:sp>
          <p:nvSpPr>
            <p:cNvPr id="15" name="Text Placeholder 7">
              <a:extLst>
                <a:ext uri="{FF2B5EF4-FFF2-40B4-BE49-F238E27FC236}">
                  <a16:creationId xmlns:a16="http://schemas.microsoft.com/office/drawing/2014/main" id="{6A5EE7E8-82A6-DBD5-3B23-6B4D6A09E0BB}"/>
                </a:ext>
              </a:extLst>
            </p:cNvPr>
            <p:cNvSpPr txBox="1">
              <a:spLocks/>
            </p:cNvSpPr>
            <p:nvPr/>
          </p:nvSpPr>
          <p:spPr>
            <a:xfrm>
              <a:off x="8831129" y="4472390"/>
              <a:ext cx="1813302" cy="1547356"/>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2000"/>
                </a:lnSpc>
              </a:pPr>
              <a:r>
                <a:rPr lang="en-CA" dirty="0">
                  <a:latin typeface="Montserrat Medium" pitchFamily="2" charset="77"/>
                </a:rPr>
                <a:t>Defines how demand is defined, considered, and actioned across the IT functional groups. </a:t>
              </a:r>
            </a:p>
          </p:txBody>
        </p:sp>
        <p:pic>
          <p:nvPicPr>
            <p:cNvPr id="36" name="Graphic 35" descr="Network with solid fill">
              <a:extLst>
                <a:ext uri="{FF2B5EF4-FFF2-40B4-BE49-F238E27FC236}">
                  <a16:creationId xmlns:a16="http://schemas.microsoft.com/office/drawing/2014/main" id="{BC941CF3-D768-3CB8-9979-1B708C907F03}"/>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897926" y="2842341"/>
              <a:ext cx="914400" cy="914400"/>
            </a:xfrm>
            <a:prstGeom prst="rect">
              <a:avLst/>
            </a:prstGeom>
          </p:spPr>
        </p:pic>
        <p:pic>
          <p:nvPicPr>
            <p:cNvPr id="38" name="Graphic 37" descr="Users with solid fill">
              <a:extLst>
                <a:ext uri="{FF2B5EF4-FFF2-40B4-BE49-F238E27FC236}">
                  <a16:creationId xmlns:a16="http://schemas.microsoft.com/office/drawing/2014/main" id="{96B6C521-B16C-99F3-14B6-FFD480E14099}"/>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354311" y="2828614"/>
              <a:ext cx="914400" cy="914400"/>
            </a:xfrm>
            <a:prstGeom prst="rect">
              <a:avLst/>
            </a:prstGeom>
          </p:spPr>
        </p:pic>
        <p:pic>
          <p:nvPicPr>
            <p:cNvPr id="40" name="Graphic 39" descr="Board Of Directors with solid fill">
              <a:extLst>
                <a:ext uri="{FF2B5EF4-FFF2-40B4-BE49-F238E27FC236}">
                  <a16:creationId xmlns:a16="http://schemas.microsoft.com/office/drawing/2014/main" id="{35A28570-9502-188C-935E-35FD33D9814B}"/>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851258" y="2887776"/>
              <a:ext cx="914400" cy="914400"/>
            </a:xfrm>
            <a:prstGeom prst="rect">
              <a:avLst/>
            </a:prstGeom>
          </p:spPr>
        </p:pic>
        <p:pic>
          <p:nvPicPr>
            <p:cNvPr id="42" name="Graphic 41" descr="Cause And Effect with solid fill">
              <a:extLst>
                <a:ext uri="{FF2B5EF4-FFF2-40B4-BE49-F238E27FC236}">
                  <a16:creationId xmlns:a16="http://schemas.microsoft.com/office/drawing/2014/main" id="{B0CEC921-4848-5DBE-4F95-CD5603752406}"/>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9280580" y="2971800"/>
              <a:ext cx="914400" cy="914400"/>
            </a:xfrm>
            <a:prstGeom prst="rect">
              <a:avLst/>
            </a:prstGeom>
          </p:spPr>
        </p:pic>
      </p:grpSp>
    </p:spTree>
    <p:extLst>
      <p:ext uri="{BB962C8B-B14F-4D97-AF65-F5344CB8AC3E}">
        <p14:creationId xmlns:p14="http://schemas.microsoft.com/office/powerpoint/2010/main" val="31147668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324" y="23528"/>
            <a:ext cx="11502538" cy="1060277"/>
          </a:xfrm>
        </p:spPr>
        <p:txBody>
          <a:bodyPr/>
          <a:lstStyle/>
          <a:p>
            <a:pPr>
              <a:lnSpc>
                <a:spcPct val="100000"/>
              </a:lnSpc>
            </a:pPr>
            <a:r>
              <a:rPr lang="en-CA" sz="3600" dirty="0"/>
              <a:t>Weigh the pros and cons between different IT operating model archetypes </a:t>
            </a:r>
          </a:p>
        </p:txBody>
      </p:sp>
      <p:sp>
        <p:nvSpPr>
          <p:cNvPr id="19" name="Rectangle 32"/>
          <p:cNvSpPr/>
          <p:nvPr/>
        </p:nvSpPr>
        <p:spPr>
          <a:xfrm>
            <a:off x="456336" y="1193469"/>
            <a:ext cx="11299247" cy="540084"/>
          </a:xfrm>
          <a:prstGeom prst="rect">
            <a:avLst/>
          </a:prstGeom>
        </p:spPr>
        <p:txBody>
          <a:bodyPr wrap="square">
            <a:spAutoFit/>
          </a:bodyPr>
          <a:lstStyle/>
          <a:p>
            <a:pPr>
              <a:lnSpc>
                <a:spcPct val="107000"/>
              </a:lnSpc>
            </a:pPr>
            <a:r>
              <a:rPr lang="en-CA" sz="1400" dirty="0">
                <a:ea typeface="Calibri" panose="020F0502020204030204" pitchFamily="34" charset="0"/>
                <a:cs typeface="Times New Roman" panose="02020603050405020304" pitchFamily="18" charset="0"/>
              </a:rPr>
              <a:t>Use Info-Tech’s set of common operating models to compare and contrast against your design principles. This will allow you to land on a general model that best suits your design principles that you can then customize to support the nuances of your specific IT operating environment.</a:t>
            </a:r>
          </a:p>
        </p:txBody>
      </p:sp>
      <p:grpSp>
        <p:nvGrpSpPr>
          <p:cNvPr id="12" name="Group 11">
            <a:extLst>
              <a:ext uri="{FF2B5EF4-FFF2-40B4-BE49-F238E27FC236}">
                <a16:creationId xmlns:a16="http://schemas.microsoft.com/office/drawing/2014/main" id="{1B87BE4E-8336-5AC4-E2C3-B6A684FAEC88}"/>
              </a:ext>
            </a:extLst>
          </p:cNvPr>
          <p:cNvGrpSpPr/>
          <p:nvPr/>
        </p:nvGrpSpPr>
        <p:grpSpPr>
          <a:xfrm>
            <a:off x="879565" y="1843218"/>
            <a:ext cx="10922726" cy="4505332"/>
            <a:chOff x="548641" y="1889760"/>
            <a:chExt cx="11260725" cy="5832061"/>
          </a:xfrm>
        </p:grpSpPr>
        <p:grpSp>
          <p:nvGrpSpPr>
            <p:cNvPr id="8" name="Group 7">
              <a:extLst>
                <a:ext uri="{FF2B5EF4-FFF2-40B4-BE49-F238E27FC236}">
                  <a16:creationId xmlns:a16="http://schemas.microsoft.com/office/drawing/2014/main" id="{B43D54FA-21C5-1AB3-BA3E-A015C019A315}"/>
                </a:ext>
              </a:extLst>
            </p:cNvPr>
            <p:cNvGrpSpPr/>
            <p:nvPr/>
          </p:nvGrpSpPr>
          <p:grpSpPr>
            <a:xfrm>
              <a:off x="548641" y="1889760"/>
              <a:ext cx="11260725" cy="5832061"/>
              <a:chOff x="548641" y="1889760"/>
              <a:chExt cx="11260725" cy="5832061"/>
            </a:xfrm>
          </p:grpSpPr>
          <p:grpSp>
            <p:nvGrpSpPr>
              <p:cNvPr id="4" name="Group 3">
                <a:extLst>
                  <a:ext uri="{FF2B5EF4-FFF2-40B4-BE49-F238E27FC236}">
                    <a16:creationId xmlns:a16="http://schemas.microsoft.com/office/drawing/2014/main" id="{0E64130B-6A86-FA7E-BC59-C0969454BDC6}"/>
                  </a:ext>
                </a:extLst>
              </p:cNvPr>
              <p:cNvGrpSpPr/>
              <p:nvPr/>
            </p:nvGrpSpPr>
            <p:grpSpPr>
              <a:xfrm>
                <a:off x="548641" y="1889760"/>
                <a:ext cx="11260725" cy="5062704"/>
                <a:chOff x="1927567" y="2184174"/>
                <a:chExt cx="8450544" cy="4799505"/>
              </a:xfrm>
            </p:grpSpPr>
            <p:sp>
              <p:nvSpPr>
                <p:cNvPr id="17" name="Rectangle 30"/>
                <p:cNvSpPr/>
                <p:nvPr/>
              </p:nvSpPr>
              <p:spPr>
                <a:xfrm>
                  <a:off x="4078235" y="2184174"/>
                  <a:ext cx="6210604" cy="45273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High-Level Description</a:t>
                  </a:r>
                </a:p>
              </p:txBody>
            </p:sp>
            <p:sp>
              <p:nvSpPr>
                <p:cNvPr id="18" name="Rectangle 31"/>
                <p:cNvSpPr/>
                <p:nvPr/>
              </p:nvSpPr>
              <p:spPr>
                <a:xfrm>
                  <a:off x="1927567" y="2184174"/>
                  <a:ext cx="1651864" cy="45273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Model</a:t>
                  </a:r>
                </a:p>
              </p:txBody>
            </p:sp>
            <p:sp>
              <p:nvSpPr>
                <p:cNvPr id="20" name="Rectangle 15"/>
                <p:cNvSpPr/>
                <p:nvPr/>
              </p:nvSpPr>
              <p:spPr>
                <a:xfrm>
                  <a:off x="1943498" y="5655458"/>
                  <a:ext cx="1620000" cy="612000"/>
                </a:xfrm>
                <a:prstGeom prst="rect">
                  <a:avLst/>
                </a:prstGeom>
                <a:solidFill>
                  <a:srgbClr val="002060"/>
                </a:solidFill>
                <a:ln>
                  <a:noFill/>
                </a:ln>
                <a:effectLst>
                  <a:outerShdw blurRad="25400" dist="254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FFFFFF"/>
                      </a:solidFill>
                    </a:rPr>
                    <a:t>Line of Business Aligned Model </a:t>
                  </a:r>
                </a:p>
              </p:txBody>
            </p:sp>
            <p:sp>
              <p:nvSpPr>
                <p:cNvPr id="21" name="Rectangle 19"/>
                <p:cNvSpPr/>
                <p:nvPr/>
              </p:nvSpPr>
              <p:spPr>
                <a:xfrm>
                  <a:off x="4078233" y="4983461"/>
                  <a:ext cx="6210604" cy="612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rPr>
                    <a:t>A best-of-both-worlds model, balancing the benefits of centralized and embedded approaches to achieve both customer responsiveness and economies of scale. </a:t>
                  </a:r>
                  <a:endParaRPr lang="en-US" sz="1400" b="1" dirty="0">
                    <a:solidFill>
                      <a:schemeClr val="tx1"/>
                    </a:solidFill>
                  </a:endParaRPr>
                </a:p>
              </p:txBody>
            </p:sp>
            <p:sp>
              <p:nvSpPr>
                <p:cNvPr id="22" name="Chevron 20"/>
                <p:cNvSpPr/>
                <p:nvPr/>
              </p:nvSpPr>
              <p:spPr>
                <a:xfrm>
                  <a:off x="3798826" y="5780269"/>
                  <a:ext cx="170332" cy="336105"/>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FFFFF"/>
                    </a:solidFill>
                  </a:endParaRPr>
                </a:p>
              </p:txBody>
            </p:sp>
            <p:sp>
              <p:nvSpPr>
                <p:cNvPr id="23" name="Rectangle 21"/>
                <p:cNvSpPr/>
                <p:nvPr/>
              </p:nvSpPr>
              <p:spPr>
                <a:xfrm>
                  <a:off x="1943498" y="4939235"/>
                  <a:ext cx="1620000" cy="612000"/>
                </a:xfrm>
                <a:prstGeom prst="rect">
                  <a:avLst/>
                </a:prstGeom>
                <a:solidFill>
                  <a:srgbClr val="002060"/>
                </a:solidFill>
                <a:ln>
                  <a:noFill/>
                </a:ln>
                <a:effectLst>
                  <a:outerShdw blurRad="25400" dist="254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FFFFFF"/>
                      </a:solidFill>
                    </a:rPr>
                    <a:t>Product Aligned Model</a:t>
                  </a:r>
                </a:p>
              </p:txBody>
            </p:sp>
            <p:sp>
              <p:nvSpPr>
                <p:cNvPr id="24" name="Rectangle 22"/>
                <p:cNvSpPr/>
                <p:nvPr/>
              </p:nvSpPr>
              <p:spPr>
                <a:xfrm>
                  <a:off x="4078233" y="5668595"/>
                  <a:ext cx="6210604" cy="612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sz="1400" dirty="0">
                      <a:solidFill>
                        <a:schemeClr val="tx1"/>
                      </a:solidFill>
                    </a:rPr>
                    <a:t>A hybrid-embedded IT operating model that embeds specific functions within lines of business and provides cross-organizational support for their initiatives. </a:t>
                  </a:r>
                  <a:endParaRPr lang="en-US" sz="1400" dirty="0">
                    <a:solidFill>
                      <a:schemeClr val="tx1"/>
                    </a:solidFill>
                  </a:endParaRPr>
                </a:p>
              </p:txBody>
            </p:sp>
            <p:sp>
              <p:nvSpPr>
                <p:cNvPr id="25" name="Chevron 23"/>
                <p:cNvSpPr/>
                <p:nvPr/>
              </p:nvSpPr>
              <p:spPr>
                <a:xfrm>
                  <a:off x="3798826" y="5077183"/>
                  <a:ext cx="170332" cy="336105"/>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FFFFF"/>
                    </a:solidFill>
                  </a:endParaRPr>
                </a:p>
              </p:txBody>
            </p:sp>
            <p:sp>
              <p:nvSpPr>
                <p:cNvPr id="26" name="Rectangle 24"/>
                <p:cNvSpPr/>
                <p:nvPr/>
              </p:nvSpPr>
              <p:spPr>
                <a:xfrm>
                  <a:off x="1943499" y="3485376"/>
                  <a:ext cx="1620000" cy="612000"/>
                </a:xfrm>
                <a:prstGeom prst="rect">
                  <a:avLst/>
                </a:prstGeom>
                <a:solidFill>
                  <a:srgbClr val="002060"/>
                </a:solidFill>
                <a:ln>
                  <a:noFill/>
                </a:ln>
                <a:effectLst>
                  <a:outerShdw blurRad="25400" dist="254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FFFFFF"/>
                      </a:solidFill>
                    </a:rPr>
                    <a:t>Demand-Develop-Service Model</a:t>
                  </a:r>
                </a:p>
              </p:txBody>
            </p:sp>
            <p:sp>
              <p:nvSpPr>
                <p:cNvPr id="27" name="Rectangle 25"/>
                <p:cNvSpPr/>
                <p:nvPr/>
              </p:nvSpPr>
              <p:spPr>
                <a:xfrm>
                  <a:off x="4078235" y="3472240"/>
                  <a:ext cx="6210604" cy="612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rPr>
                    <a:t>A centralized IT operating model that lends itself well to more mature operating environments. Aimed at leveraging economies of scale in an end-to-end service delivery model.</a:t>
                  </a:r>
                </a:p>
              </p:txBody>
            </p:sp>
            <p:sp>
              <p:nvSpPr>
                <p:cNvPr id="28" name="Chevron 26"/>
                <p:cNvSpPr/>
                <p:nvPr/>
              </p:nvSpPr>
              <p:spPr>
                <a:xfrm>
                  <a:off x="3798827" y="3610188"/>
                  <a:ext cx="170332" cy="336105"/>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FFFFF"/>
                    </a:solidFill>
                  </a:endParaRPr>
                </a:p>
              </p:txBody>
            </p:sp>
            <p:sp>
              <p:nvSpPr>
                <p:cNvPr id="29" name="Rectangle 27"/>
                <p:cNvSpPr/>
                <p:nvPr/>
              </p:nvSpPr>
              <p:spPr>
                <a:xfrm>
                  <a:off x="1943499" y="2769153"/>
                  <a:ext cx="1620000" cy="612000"/>
                </a:xfrm>
                <a:prstGeom prst="rect">
                  <a:avLst/>
                </a:prstGeom>
                <a:solidFill>
                  <a:srgbClr val="002060"/>
                </a:solidFill>
                <a:ln>
                  <a:noFill/>
                </a:ln>
                <a:effectLst>
                  <a:outerShdw blurRad="25400" dist="254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FFFFFF"/>
                      </a:solidFill>
                    </a:rPr>
                    <a:t>Plan-Build-Run Model</a:t>
                  </a:r>
                </a:p>
              </p:txBody>
            </p:sp>
            <p:sp>
              <p:nvSpPr>
                <p:cNvPr id="30" name="Rectangle 28"/>
                <p:cNvSpPr/>
                <p:nvPr/>
              </p:nvSpPr>
              <p:spPr>
                <a:xfrm>
                  <a:off x="4078235" y="2769154"/>
                  <a:ext cx="6210604" cy="612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rPr>
                    <a:t>A highly typical IT operating model that focuses on centralized strategic control and oversight in delivering cost-optimized and effective solutions.</a:t>
                  </a:r>
                </a:p>
              </p:txBody>
            </p:sp>
            <p:sp>
              <p:nvSpPr>
                <p:cNvPr id="31" name="Chevron 29"/>
                <p:cNvSpPr/>
                <p:nvPr/>
              </p:nvSpPr>
              <p:spPr>
                <a:xfrm>
                  <a:off x="3798827" y="2907102"/>
                  <a:ext cx="170332" cy="336105"/>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FFFFF"/>
                    </a:solidFill>
                  </a:endParaRPr>
                </a:p>
              </p:txBody>
            </p:sp>
            <p:sp>
              <p:nvSpPr>
                <p:cNvPr id="32" name="Rectangle 15"/>
                <p:cNvSpPr/>
                <p:nvPr/>
              </p:nvSpPr>
              <p:spPr>
                <a:xfrm>
                  <a:off x="1943498" y="6371679"/>
                  <a:ext cx="1620000" cy="612000"/>
                </a:xfrm>
                <a:prstGeom prst="rect">
                  <a:avLst/>
                </a:prstGeom>
                <a:solidFill>
                  <a:srgbClr val="002060"/>
                </a:solidFill>
                <a:ln>
                  <a:noFill/>
                </a:ln>
                <a:effectLst>
                  <a:outerShdw blurRad="25400" dist="254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FFFFFF"/>
                      </a:solidFill>
                    </a:rPr>
                    <a:t>Exponential IT </a:t>
                  </a:r>
                </a:p>
              </p:txBody>
            </p:sp>
            <p:sp>
              <p:nvSpPr>
                <p:cNvPr id="33" name="Rectangle 19"/>
                <p:cNvSpPr/>
                <p:nvPr/>
              </p:nvSpPr>
              <p:spPr>
                <a:xfrm>
                  <a:off x="4078235" y="6371679"/>
                  <a:ext cx="6299876" cy="612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rPr>
                    <a:t>Info-Tech’s next generation Hybrid-Embedded IT operating model that eliminates the barriers that come from an us (IT) vs. them (business) mentality. Suitable for organizations in a post-transformation state with a high scale of maturity. </a:t>
                  </a:r>
                  <a:endParaRPr lang="en-US" sz="1400" b="1" dirty="0">
                    <a:solidFill>
                      <a:schemeClr val="tx1"/>
                    </a:solidFill>
                  </a:endParaRPr>
                </a:p>
              </p:txBody>
            </p:sp>
            <p:sp>
              <p:nvSpPr>
                <p:cNvPr id="34" name="Chevron 20"/>
                <p:cNvSpPr/>
                <p:nvPr/>
              </p:nvSpPr>
              <p:spPr>
                <a:xfrm>
                  <a:off x="3798826" y="6509628"/>
                  <a:ext cx="170332" cy="336105"/>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FFFFF"/>
                    </a:solidFill>
                  </a:endParaRPr>
                </a:p>
              </p:txBody>
            </p:sp>
          </p:grpSp>
          <p:sp>
            <p:nvSpPr>
              <p:cNvPr id="5" name="Rectangle 15">
                <a:extLst>
                  <a:ext uri="{FF2B5EF4-FFF2-40B4-BE49-F238E27FC236}">
                    <a16:creationId xmlns:a16="http://schemas.microsoft.com/office/drawing/2014/main" id="{20BCF40F-3BB0-8E6E-61F9-15567125F9C6}"/>
                  </a:ext>
                </a:extLst>
              </p:cNvPr>
              <p:cNvSpPr/>
              <p:nvPr/>
            </p:nvSpPr>
            <p:spPr>
              <a:xfrm>
                <a:off x="569870" y="7076260"/>
                <a:ext cx="2158722" cy="645561"/>
              </a:xfrm>
              <a:prstGeom prst="rect">
                <a:avLst/>
              </a:prstGeom>
              <a:solidFill>
                <a:srgbClr val="002060"/>
              </a:solidFill>
              <a:ln>
                <a:noFill/>
              </a:ln>
              <a:effectLst>
                <a:outerShdw blurRad="25400" dist="254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FFFFFF"/>
                    </a:solidFill>
                  </a:rPr>
                  <a:t>Geography Model</a:t>
                </a:r>
              </a:p>
            </p:txBody>
          </p:sp>
          <p:sp>
            <p:nvSpPr>
              <p:cNvPr id="6" name="Rectangle 19">
                <a:extLst>
                  <a:ext uri="{FF2B5EF4-FFF2-40B4-BE49-F238E27FC236}">
                    <a16:creationId xmlns:a16="http://schemas.microsoft.com/office/drawing/2014/main" id="{BF12306A-3E6C-3F58-D273-E48BE9EA9020}"/>
                  </a:ext>
                </a:extLst>
              </p:cNvPr>
              <p:cNvSpPr/>
              <p:nvPr/>
            </p:nvSpPr>
            <p:spPr>
              <a:xfrm>
                <a:off x="3414500" y="7076260"/>
                <a:ext cx="8275905" cy="645561"/>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rPr>
                  <a:t>An embedded model, where each geographic location has oversight on how IT will enable value with its critical stakeholders. Requires a lot of autonomy and funding to support repetition of people, processes, and technologies. </a:t>
                </a:r>
                <a:endParaRPr lang="en-US" sz="1400" b="1" dirty="0">
                  <a:solidFill>
                    <a:schemeClr val="tx1"/>
                  </a:solidFill>
                </a:endParaRPr>
              </a:p>
            </p:txBody>
          </p:sp>
          <p:sp>
            <p:nvSpPr>
              <p:cNvPr id="7" name="Chevron 20">
                <a:extLst>
                  <a:ext uri="{FF2B5EF4-FFF2-40B4-BE49-F238E27FC236}">
                    <a16:creationId xmlns:a16="http://schemas.microsoft.com/office/drawing/2014/main" id="{799A5768-6465-D95A-61BB-EB8734BC4C3B}"/>
                  </a:ext>
                </a:extLst>
              </p:cNvPr>
              <p:cNvSpPr/>
              <p:nvPr/>
            </p:nvSpPr>
            <p:spPr>
              <a:xfrm>
                <a:off x="3042176" y="7221772"/>
                <a:ext cx="226975" cy="354537"/>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FFFFF"/>
                  </a:solidFill>
                </a:endParaRPr>
              </a:p>
            </p:txBody>
          </p:sp>
        </p:grpSp>
        <p:sp>
          <p:nvSpPr>
            <p:cNvPr id="9" name="Rectangle 24">
              <a:extLst>
                <a:ext uri="{FF2B5EF4-FFF2-40B4-BE49-F238E27FC236}">
                  <a16:creationId xmlns:a16="http://schemas.microsoft.com/office/drawing/2014/main" id="{044A76C2-C816-C613-8514-87BCCB8CE623}"/>
                </a:ext>
              </a:extLst>
            </p:cNvPr>
            <p:cNvSpPr/>
            <p:nvPr/>
          </p:nvSpPr>
          <p:spPr>
            <a:xfrm>
              <a:off x="569870" y="4031673"/>
              <a:ext cx="2158722" cy="645561"/>
            </a:xfrm>
            <a:prstGeom prst="rect">
              <a:avLst/>
            </a:prstGeom>
            <a:solidFill>
              <a:srgbClr val="002060"/>
            </a:solidFill>
            <a:ln>
              <a:noFill/>
            </a:ln>
            <a:effectLst>
              <a:outerShdw blurRad="25400" dist="254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FFFFFF"/>
                  </a:solidFill>
                </a:rPr>
                <a:t>Service Aligned Model</a:t>
              </a:r>
            </a:p>
          </p:txBody>
        </p:sp>
        <p:sp>
          <p:nvSpPr>
            <p:cNvPr id="10" name="Rectangle 25">
              <a:extLst>
                <a:ext uri="{FF2B5EF4-FFF2-40B4-BE49-F238E27FC236}">
                  <a16:creationId xmlns:a16="http://schemas.microsoft.com/office/drawing/2014/main" id="{2CFC28EB-D8D5-1FDD-0BA9-B8C36273F484}"/>
                </a:ext>
              </a:extLst>
            </p:cNvPr>
            <p:cNvSpPr/>
            <p:nvPr/>
          </p:nvSpPr>
          <p:spPr>
            <a:xfrm>
              <a:off x="3414501" y="4017816"/>
              <a:ext cx="8275905" cy="645561"/>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rPr>
                <a:t>A centralized to hybrid operating model that introduces the role of the service owner. Services can be entirely owned by IT, or in more mature organizations, services might exist across the organization. </a:t>
              </a:r>
              <a:endParaRPr lang="en-US" sz="1400" b="1" dirty="0">
                <a:solidFill>
                  <a:schemeClr val="tx1"/>
                </a:solidFill>
              </a:endParaRPr>
            </a:p>
          </p:txBody>
        </p:sp>
        <p:sp>
          <p:nvSpPr>
            <p:cNvPr id="11" name="Chevron 26">
              <a:extLst>
                <a:ext uri="{FF2B5EF4-FFF2-40B4-BE49-F238E27FC236}">
                  <a16:creationId xmlns:a16="http://schemas.microsoft.com/office/drawing/2014/main" id="{3BDB68F0-4711-2A4D-0E6D-DB439D7F3890}"/>
                </a:ext>
              </a:extLst>
            </p:cNvPr>
            <p:cNvSpPr/>
            <p:nvPr/>
          </p:nvSpPr>
          <p:spPr>
            <a:xfrm>
              <a:off x="3042177" y="4163330"/>
              <a:ext cx="226975" cy="354537"/>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FFFFF"/>
                </a:solidFill>
              </a:endParaRPr>
            </a:p>
          </p:txBody>
        </p:sp>
      </p:grpSp>
      <p:grpSp>
        <p:nvGrpSpPr>
          <p:cNvPr id="13" name="Group 12">
            <a:extLst>
              <a:ext uri="{FF2B5EF4-FFF2-40B4-BE49-F238E27FC236}">
                <a16:creationId xmlns:a16="http://schemas.microsoft.com/office/drawing/2014/main" id="{438FE4D8-B5BF-DEF0-746B-DFDD46562900}"/>
              </a:ext>
            </a:extLst>
          </p:cNvPr>
          <p:cNvGrpSpPr/>
          <p:nvPr/>
        </p:nvGrpSpPr>
        <p:grpSpPr>
          <a:xfrm rot="5400000">
            <a:off x="-1394427" y="4105628"/>
            <a:ext cx="4028648" cy="457200"/>
            <a:chOff x="407756" y="2808820"/>
            <a:chExt cx="11376486" cy="457200"/>
          </a:xfrm>
        </p:grpSpPr>
        <p:sp>
          <p:nvSpPr>
            <p:cNvPr id="14" name="Arrow: Left-Right 13">
              <a:extLst>
                <a:ext uri="{FF2B5EF4-FFF2-40B4-BE49-F238E27FC236}">
                  <a16:creationId xmlns:a16="http://schemas.microsoft.com/office/drawing/2014/main" id="{61AA7674-8DD3-EAC4-FDCC-7276987F4C65}"/>
                </a:ext>
              </a:extLst>
            </p:cNvPr>
            <p:cNvSpPr/>
            <p:nvPr/>
          </p:nvSpPr>
          <p:spPr>
            <a:xfrm>
              <a:off x="407756" y="2808820"/>
              <a:ext cx="11376486" cy="457200"/>
            </a:xfrm>
            <a:prstGeom prst="leftRightArrow">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2588CD03-F846-BF65-456D-FFD31EA8D6B6}"/>
                </a:ext>
              </a:extLst>
            </p:cNvPr>
            <p:cNvSpPr txBox="1"/>
            <p:nvPr/>
          </p:nvSpPr>
          <p:spPr>
            <a:xfrm rot="10800000">
              <a:off x="8716891" y="2877159"/>
              <a:ext cx="2933813" cy="297113"/>
            </a:xfrm>
            <a:prstGeom prst="rect">
              <a:avLst/>
            </a:prstGeom>
          </p:spPr>
          <p:txBody>
            <a:bodyPr wrap="square" lIns="0" tIns="0" rIns="0" bIns="0" numCol="1" spcCol="360000" rtlCol="0" anchor="ctr">
              <a:noAutofit/>
            </a:bodyPr>
            <a:lstStyle/>
            <a:p>
              <a:pPr algn="ctr">
                <a:lnSpc>
                  <a:spcPct val="110000"/>
                </a:lnSpc>
                <a:tabLst/>
              </a:pPr>
              <a:r>
                <a:rPr lang="en-US" sz="1400" dirty="0">
                  <a:solidFill>
                    <a:schemeClr val="tx1">
                      <a:lumMod val="50000"/>
                    </a:schemeClr>
                  </a:solidFill>
                  <a:latin typeface="Roboto Condensed Light" panose="02000000000000000000" pitchFamily="2" charset="0"/>
                  <a:ea typeface="Roboto Condensed Light" panose="02000000000000000000" pitchFamily="2" charset="0"/>
                </a:rPr>
                <a:t>Embedded </a:t>
              </a:r>
            </a:p>
          </p:txBody>
        </p:sp>
        <p:sp>
          <p:nvSpPr>
            <p:cNvPr id="16" name="TextBox 15">
              <a:extLst>
                <a:ext uri="{FF2B5EF4-FFF2-40B4-BE49-F238E27FC236}">
                  <a16:creationId xmlns:a16="http://schemas.microsoft.com/office/drawing/2014/main" id="{6F642EC4-EA9B-D4AE-0FE2-E19E306BF0F5}"/>
                </a:ext>
              </a:extLst>
            </p:cNvPr>
            <p:cNvSpPr txBox="1"/>
            <p:nvPr/>
          </p:nvSpPr>
          <p:spPr>
            <a:xfrm rot="10800000">
              <a:off x="4629093" y="2901123"/>
              <a:ext cx="2933810" cy="297113"/>
            </a:xfrm>
            <a:prstGeom prst="rect">
              <a:avLst/>
            </a:prstGeom>
          </p:spPr>
          <p:txBody>
            <a:bodyPr wrap="square" lIns="0" tIns="0" rIns="0" bIns="0" numCol="1" spcCol="360000" rtlCol="0" anchor="ctr">
              <a:noAutofit/>
            </a:bodyPr>
            <a:lstStyle/>
            <a:p>
              <a:pPr algn="ctr">
                <a:lnSpc>
                  <a:spcPct val="110000"/>
                </a:lnSpc>
                <a:tabLst/>
              </a:pPr>
              <a:r>
                <a:rPr lang="en-US" sz="1400" dirty="0">
                  <a:solidFill>
                    <a:schemeClr val="tx1">
                      <a:lumMod val="50000"/>
                    </a:schemeClr>
                  </a:solidFill>
                  <a:latin typeface="Roboto Condensed Light" panose="02000000000000000000" pitchFamily="2" charset="0"/>
                  <a:ea typeface="Roboto Condensed Light" panose="02000000000000000000" pitchFamily="2" charset="0"/>
                </a:rPr>
                <a:t>Shifted </a:t>
              </a:r>
            </a:p>
          </p:txBody>
        </p:sp>
        <p:sp>
          <p:nvSpPr>
            <p:cNvPr id="35" name="TextBox 34">
              <a:extLst>
                <a:ext uri="{FF2B5EF4-FFF2-40B4-BE49-F238E27FC236}">
                  <a16:creationId xmlns:a16="http://schemas.microsoft.com/office/drawing/2014/main" id="{5EBE433F-F820-552E-B9D0-CF066953BB03}"/>
                </a:ext>
              </a:extLst>
            </p:cNvPr>
            <p:cNvSpPr txBox="1"/>
            <p:nvPr/>
          </p:nvSpPr>
          <p:spPr>
            <a:xfrm rot="10800000">
              <a:off x="541293" y="2901123"/>
              <a:ext cx="3100447" cy="297113"/>
            </a:xfrm>
            <a:prstGeom prst="rect">
              <a:avLst/>
            </a:prstGeom>
          </p:spPr>
          <p:txBody>
            <a:bodyPr wrap="square" lIns="0" tIns="0" rIns="0" bIns="0" numCol="1" spcCol="360000" rtlCol="0" anchor="ctr">
              <a:noAutofit/>
            </a:bodyPr>
            <a:lstStyle/>
            <a:p>
              <a:pPr algn="ctr">
                <a:lnSpc>
                  <a:spcPct val="110000"/>
                </a:lnSpc>
                <a:tabLst/>
              </a:pPr>
              <a:r>
                <a:rPr lang="en-US" sz="1400" dirty="0">
                  <a:solidFill>
                    <a:schemeClr val="tx1">
                      <a:lumMod val="50000"/>
                    </a:schemeClr>
                  </a:solidFill>
                  <a:latin typeface="Roboto Condensed Light" panose="02000000000000000000" pitchFamily="2" charset="0"/>
                  <a:ea typeface="Roboto Condensed Light" panose="02000000000000000000" pitchFamily="2" charset="0"/>
                </a:rPr>
                <a:t>Centralized</a:t>
              </a:r>
            </a:p>
          </p:txBody>
        </p:sp>
      </p:grpSp>
    </p:spTree>
    <p:extLst>
      <p:ext uri="{BB962C8B-B14F-4D97-AF65-F5344CB8AC3E}">
        <p14:creationId xmlns:p14="http://schemas.microsoft.com/office/powerpoint/2010/main" val="3613581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BE87D-1B3A-C148-99E8-F80C50325912}"/>
              </a:ext>
            </a:extLst>
          </p:cNvPr>
          <p:cNvSpPr>
            <a:spLocks noGrp="1"/>
          </p:cNvSpPr>
          <p:nvPr>
            <p:ph type="title"/>
          </p:nvPr>
        </p:nvSpPr>
        <p:spPr/>
        <p:txBody>
          <a:bodyPr>
            <a:noAutofit/>
          </a:bodyPr>
          <a:lstStyle/>
          <a:p>
            <a:r>
              <a:rPr lang="en-US" dirty="0">
                <a:solidFill>
                  <a:srgbClr val="2576B7"/>
                </a:solidFill>
              </a:rPr>
              <a:t>Analyst</a:t>
            </a:r>
            <a:br>
              <a:rPr lang="en-US" dirty="0">
                <a:solidFill>
                  <a:srgbClr val="2576B7"/>
                </a:solidFill>
              </a:rPr>
            </a:br>
            <a:r>
              <a:rPr lang="en-US" dirty="0">
                <a:solidFill>
                  <a:srgbClr val="2576B7"/>
                </a:solidFill>
              </a:rPr>
              <a:t>Perspective</a:t>
            </a:r>
          </a:p>
        </p:txBody>
      </p:sp>
      <p:sp>
        <p:nvSpPr>
          <p:cNvPr id="3" name="Text Placeholder 2">
            <a:extLst>
              <a:ext uri="{FF2B5EF4-FFF2-40B4-BE49-F238E27FC236}">
                <a16:creationId xmlns:a16="http://schemas.microsoft.com/office/drawing/2014/main" id="{3689B9D3-E749-9E4F-B868-F1D6E60CDACB}"/>
              </a:ext>
            </a:extLst>
          </p:cNvPr>
          <p:cNvSpPr>
            <a:spLocks noGrp="1"/>
          </p:cNvSpPr>
          <p:nvPr>
            <p:ph type="body" sz="quarter" idx="11"/>
          </p:nvPr>
        </p:nvSpPr>
        <p:spPr>
          <a:xfrm>
            <a:off x="367657" y="1667939"/>
            <a:ext cx="4124830" cy="1130188"/>
          </a:xfrm>
        </p:spPr>
        <p:txBody>
          <a:bodyPr>
            <a:noAutofit/>
          </a:bodyPr>
          <a:lstStyle/>
          <a:p>
            <a:r>
              <a:rPr lang="en-CA" dirty="0">
                <a:cs typeface="Arial"/>
              </a:rPr>
              <a:t>Don’t just define the IT operating model – visualize it.</a:t>
            </a:r>
            <a:endParaRPr lang="en-US" dirty="0"/>
          </a:p>
        </p:txBody>
      </p:sp>
      <p:sp>
        <p:nvSpPr>
          <p:cNvPr id="8" name="Text Placeholder 7"/>
          <p:cNvSpPr>
            <a:spLocks noGrp="1"/>
          </p:cNvSpPr>
          <p:nvPr>
            <p:ph type="body" sz="quarter" idx="13"/>
          </p:nvPr>
        </p:nvSpPr>
        <p:spPr>
          <a:xfrm>
            <a:off x="5238246" y="5120360"/>
            <a:ext cx="5530368" cy="1269682"/>
          </a:xfrm>
        </p:spPr>
        <p:txBody>
          <a:bodyPr>
            <a:noAutofit/>
          </a:bodyPr>
          <a:lstStyle/>
          <a:p>
            <a:r>
              <a:rPr lang="en-US" dirty="0"/>
              <a:t>Brittany Lutes</a:t>
            </a:r>
            <a:br>
              <a:rPr lang="en-US" dirty="0"/>
            </a:br>
            <a:r>
              <a:rPr lang="en-US" dirty="0">
                <a:latin typeface="Montserrat Medium" pitchFamily="2" charset="77"/>
              </a:rPr>
              <a:t>Research Director, CIO Organization Transformation Practice</a:t>
            </a:r>
            <a:br>
              <a:rPr lang="en-US" dirty="0">
                <a:latin typeface="Montserrat Medium" pitchFamily="2" charset="77"/>
              </a:rPr>
            </a:br>
            <a:r>
              <a:rPr lang="en-US" dirty="0">
                <a:latin typeface="Montserrat Medium" pitchFamily="2" charset="77"/>
              </a:rPr>
              <a:t>Info-Tech Research Group</a:t>
            </a:r>
            <a:endParaRPr lang="en-CA" dirty="0">
              <a:latin typeface="Montserrat Medium" pitchFamily="2" charset="77"/>
            </a:endParaRPr>
          </a:p>
        </p:txBody>
      </p:sp>
      <p:sp>
        <p:nvSpPr>
          <p:cNvPr id="5" name="Text Placeholder 4">
            <a:extLst>
              <a:ext uri="{FF2B5EF4-FFF2-40B4-BE49-F238E27FC236}">
                <a16:creationId xmlns:a16="http://schemas.microsoft.com/office/drawing/2014/main" id="{6CDA48C0-BB8D-0447-AF41-29869BBEE7C7}"/>
              </a:ext>
            </a:extLst>
          </p:cNvPr>
          <p:cNvSpPr>
            <a:spLocks noGrp="1"/>
          </p:cNvSpPr>
          <p:nvPr>
            <p:ph type="body" sz="quarter" idx="14"/>
          </p:nvPr>
        </p:nvSpPr>
        <p:spPr>
          <a:xfrm>
            <a:off x="5243286" y="1753404"/>
            <a:ext cx="6661150" cy="3258957"/>
          </a:xfrm>
          <a:prstGeom prst="rect">
            <a:avLst/>
          </a:prstGeom>
        </p:spPr>
        <p:txBody>
          <a:bodyPr>
            <a:noAutofit/>
          </a:bodyPr>
          <a:lstStyle/>
          <a:p>
            <a:pPr marL="0" marR="3081" indent="0">
              <a:lnSpc>
                <a:spcPct val="101000"/>
              </a:lnSpc>
              <a:spcBef>
                <a:spcPts val="58"/>
              </a:spcBef>
              <a:buNone/>
            </a:pPr>
            <a:r>
              <a:rPr lang="en-CA" dirty="0"/>
              <a:t>Defining the IT operating model is a critical component in any IT leader’s role. This can be hard; visualizing it in a way so that all can understand it is even more difficult. But it doesn’t have to be. </a:t>
            </a:r>
          </a:p>
          <a:p>
            <a:pPr marL="0" marR="3081" indent="0">
              <a:lnSpc>
                <a:spcPct val="101000"/>
              </a:lnSpc>
              <a:spcBef>
                <a:spcPts val="58"/>
              </a:spcBef>
              <a:buNone/>
            </a:pPr>
            <a:r>
              <a:rPr lang="en-CA" dirty="0"/>
              <a:t>We know that when organizations have a clearly defined and articulated IT operating model, it leads to increased clarity and an ability to deliver on strategic objectives. For many organizations, it is through defining the IT operating model that they discover how the current way of operating is preventing success and the ability to deliver on objectives. </a:t>
            </a:r>
          </a:p>
        </p:txBody>
      </p:sp>
      <p:sp>
        <p:nvSpPr>
          <p:cNvPr id="6" name="Rectangle 5">
            <a:extLst>
              <a:ext uri="{FF2B5EF4-FFF2-40B4-BE49-F238E27FC236}">
                <a16:creationId xmlns:a16="http://schemas.microsoft.com/office/drawing/2014/main" id="{CA77F5FC-FE14-7A4D-AA82-AFE3CFD0AC20}"/>
              </a:ext>
            </a:extLst>
          </p:cNvPr>
          <p:cNvSpPr/>
          <p:nvPr/>
        </p:nvSpPr>
        <p:spPr>
          <a:xfrm>
            <a:off x="5232400" y="4839462"/>
            <a:ext cx="6624638" cy="54000"/>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Roboto Condensed Light" panose="02000000000000000000" pitchFamily="2" charset="0"/>
            </a:endParaRPr>
          </a:p>
        </p:txBody>
      </p:sp>
      <p:sp>
        <p:nvSpPr>
          <p:cNvPr id="7" name="TextBox 6">
            <a:extLst>
              <a:ext uri="{FF2B5EF4-FFF2-40B4-BE49-F238E27FC236}">
                <a16:creationId xmlns:a16="http://schemas.microsoft.com/office/drawing/2014/main" id="{F8F13A38-2295-41F5-BCEC-990FB6A4ECBB}"/>
              </a:ext>
            </a:extLst>
          </p:cNvPr>
          <p:cNvSpPr txBox="1"/>
          <p:nvPr/>
        </p:nvSpPr>
        <p:spPr>
          <a:xfrm>
            <a:off x="1184988" y="3167407"/>
            <a:ext cx="1655866" cy="1780065"/>
          </a:xfrm>
          <a:prstGeom prst="rect">
            <a:avLst/>
          </a:prstGeom>
          <a:blipFill>
            <a:blip r:embed="rId3" cstate="email">
              <a:extLst>
                <a:ext uri="{28A0092B-C50C-407E-A947-70E740481C1C}">
                  <a14:useLocalDpi xmlns:a14="http://schemas.microsoft.com/office/drawing/2010/main"/>
                </a:ext>
              </a:extLst>
            </a:blip>
            <a:stretch>
              <a:fillRect/>
            </a:stretch>
          </a:blipFill>
          <a:ln>
            <a:solidFill>
              <a:schemeClr val="tx1">
                <a:lumMod val="20000"/>
                <a:lumOff val="80000"/>
              </a:schemeClr>
            </a:solidFill>
          </a:ln>
          <a:effectLst>
            <a:outerShdw blurRad="50800" dist="38100" dir="2700000" algn="tl" rotWithShape="0">
              <a:prstClr val="black">
                <a:alpha val="40000"/>
              </a:prstClr>
            </a:outerShdw>
          </a:effectLst>
        </p:spPr>
        <p:txBody>
          <a:bodyPr wrap="square" rtlCol="0" anchor="ctr">
            <a:noAutofit/>
          </a:bodyPr>
          <a:lstStyle/>
          <a:p>
            <a:pPr algn="ctr"/>
            <a:endParaRPr lang="en-US" sz="1050" b="1" dirty="0"/>
          </a:p>
        </p:txBody>
      </p:sp>
    </p:spTree>
    <p:extLst>
      <p:ext uri="{BB962C8B-B14F-4D97-AF65-F5344CB8AC3E}">
        <p14:creationId xmlns:p14="http://schemas.microsoft.com/office/powerpoint/2010/main" val="24380227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855" y="530021"/>
            <a:ext cx="11302230" cy="1130188"/>
          </a:xfrm>
        </p:spPr>
        <p:txBody>
          <a:bodyPr/>
          <a:lstStyle/>
          <a:p>
            <a:pPr>
              <a:lnSpc>
                <a:spcPct val="100000"/>
              </a:lnSpc>
            </a:pPr>
            <a:r>
              <a:rPr lang="en-CA" sz="2800" dirty="0">
                <a:solidFill>
                  <a:schemeClr val="tx1"/>
                </a:solidFill>
              </a:rPr>
              <a:t>Each IT operating model is characterized by a variety of advantages and disadvantages</a:t>
            </a:r>
          </a:p>
        </p:txBody>
      </p:sp>
      <p:graphicFrame>
        <p:nvGraphicFramePr>
          <p:cNvPr id="4" name="Table 3"/>
          <p:cNvGraphicFramePr>
            <a:graphicFrameLocks noGrp="1"/>
          </p:cNvGraphicFramePr>
          <p:nvPr>
            <p:extLst>
              <p:ext uri="{D42A27DB-BD31-4B8C-83A1-F6EECF244321}">
                <p14:modId xmlns:p14="http://schemas.microsoft.com/office/powerpoint/2010/main" val="4028004866"/>
              </p:ext>
            </p:extLst>
          </p:nvPr>
        </p:nvGraphicFramePr>
        <p:xfrm>
          <a:off x="925503" y="1421231"/>
          <a:ext cx="10551694" cy="4847591"/>
        </p:xfrm>
        <a:graphic>
          <a:graphicData uri="http://schemas.openxmlformats.org/drawingml/2006/table">
            <a:tbl>
              <a:tblPr firstRow="1" bandRow="1">
                <a:tableStyleId>{073A0DAA-6AF3-43AB-8588-CEC1D06C72B9}</a:tableStyleId>
              </a:tblPr>
              <a:tblGrid>
                <a:gridCol w="3517231">
                  <a:extLst>
                    <a:ext uri="{9D8B030D-6E8A-4147-A177-3AD203B41FA5}">
                      <a16:colId xmlns:a16="http://schemas.microsoft.com/office/drawing/2014/main" val="20000"/>
                    </a:ext>
                  </a:extLst>
                </a:gridCol>
                <a:gridCol w="3407750">
                  <a:extLst>
                    <a:ext uri="{9D8B030D-6E8A-4147-A177-3AD203B41FA5}">
                      <a16:colId xmlns:a16="http://schemas.microsoft.com/office/drawing/2014/main" val="20001"/>
                    </a:ext>
                  </a:extLst>
                </a:gridCol>
                <a:gridCol w="3626713">
                  <a:extLst>
                    <a:ext uri="{9D8B030D-6E8A-4147-A177-3AD203B41FA5}">
                      <a16:colId xmlns:a16="http://schemas.microsoft.com/office/drawing/2014/main" val="20002"/>
                    </a:ext>
                  </a:extLst>
                </a:gridCol>
              </a:tblGrid>
              <a:tr h="431383">
                <a:tc>
                  <a:txBody>
                    <a:bodyPr/>
                    <a:lstStyle/>
                    <a:p>
                      <a:pPr algn="ctr"/>
                      <a:r>
                        <a:rPr lang="en-CA" sz="1800" dirty="0"/>
                        <a:t>Centralized</a:t>
                      </a:r>
                      <a:endParaRPr lang="en-CA" sz="1800" dirty="0">
                        <a:latin typeface="Roboto Condensed Light" panose="02000000000000000000" pitchFamily="2" charset="0"/>
                        <a:ea typeface="Roboto Condensed Light" panose="02000000000000000000" pitchFamily="2" charset="0"/>
                      </a:endParaRPr>
                    </a:p>
                  </a:txBody>
                  <a:tcPr marL="91428" marR="91428" marT="45714" marB="45714" anchor="ctr"/>
                </a:tc>
                <a:tc>
                  <a:txBody>
                    <a:bodyPr/>
                    <a:lstStyle/>
                    <a:p>
                      <a:pPr algn="ctr"/>
                      <a:r>
                        <a:rPr lang="en-CA" sz="1800" dirty="0"/>
                        <a:t>Hybrid</a:t>
                      </a:r>
                      <a:endParaRPr lang="en-CA" sz="1800" dirty="0">
                        <a:latin typeface="Roboto Condensed Light" panose="02000000000000000000" pitchFamily="2" charset="0"/>
                        <a:ea typeface="Roboto Condensed Light" panose="02000000000000000000" pitchFamily="2" charset="0"/>
                      </a:endParaRPr>
                    </a:p>
                  </a:txBody>
                  <a:tcPr marL="91428" marR="91428" marT="45714" marB="45714" anchor="ctr"/>
                </a:tc>
                <a:tc>
                  <a:txBody>
                    <a:bodyPr/>
                    <a:lstStyle/>
                    <a:p>
                      <a:pPr algn="ctr"/>
                      <a:r>
                        <a:rPr lang="en-CA" sz="1800" dirty="0"/>
                        <a:t>Decentralized</a:t>
                      </a:r>
                      <a:endParaRPr lang="en-CA" sz="1800" dirty="0">
                        <a:latin typeface="Roboto Condensed Light" panose="02000000000000000000" pitchFamily="2" charset="0"/>
                        <a:ea typeface="Roboto Condensed Light" panose="02000000000000000000" pitchFamily="2" charset="0"/>
                      </a:endParaRPr>
                    </a:p>
                  </a:txBody>
                  <a:tcPr marL="91428" marR="91428" marT="45714" marB="45714" anchor="ctr"/>
                </a:tc>
                <a:extLst>
                  <a:ext uri="{0D108BD9-81ED-4DB2-BD59-A6C34878D82A}">
                    <a16:rowId xmlns:a16="http://schemas.microsoft.com/office/drawing/2014/main" val="10000"/>
                  </a:ext>
                </a:extLst>
              </a:tr>
              <a:tr h="2224750">
                <a:tc>
                  <a:txBody>
                    <a:bodyPr/>
                    <a:lstStyle/>
                    <a:p>
                      <a:pPr marL="179388" lvl="0" indent="-179388" algn="l" defTabSz="914400" rtl="0" eaLnBrk="1" latinLnBrk="0" hangingPunct="1">
                        <a:buFont typeface="Arial" pitchFamily="34" charset="0"/>
                        <a:buChar char="•"/>
                      </a:pPr>
                      <a:r>
                        <a:rPr lang="en-CA" sz="1400" kern="1200" dirty="0"/>
                        <a:t>Maximum flexibility to allocate IT resources across business units.</a:t>
                      </a:r>
                    </a:p>
                    <a:p>
                      <a:pPr marL="179388" lvl="0" indent="-179388" algn="l" defTabSz="914400" rtl="0" eaLnBrk="1" latinLnBrk="0" hangingPunct="1">
                        <a:buFont typeface="Arial" pitchFamily="34" charset="0"/>
                        <a:buChar char="•"/>
                      </a:pPr>
                      <a:r>
                        <a:rPr lang="en-CA" sz="1400" kern="1200" dirty="0"/>
                        <a:t>Low-cost delivery model and greatest economies of scale.</a:t>
                      </a:r>
                    </a:p>
                    <a:p>
                      <a:pPr marL="179388" lvl="0" indent="-179388" algn="l" defTabSz="914400" rtl="0" eaLnBrk="1" latinLnBrk="0" hangingPunct="1">
                        <a:buFont typeface="Arial" pitchFamily="34" charset="0"/>
                        <a:buChar char="•"/>
                      </a:pPr>
                      <a:r>
                        <a:rPr lang="en-CA" sz="1400" dirty="0"/>
                        <a:t>Control and consistency offers opportunity for technological rationalization and standardization and volume purchasing</a:t>
                      </a:r>
                      <a:r>
                        <a:rPr lang="en-CA" sz="1400" baseline="0" dirty="0"/>
                        <a:t> at the highest degree.</a:t>
                      </a:r>
                      <a:endParaRPr lang="en-CA" sz="1400" kern="1200" dirty="0">
                        <a:solidFill>
                          <a:schemeClr val="dk1"/>
                        </a:solidFill>
                        <a:latin typeface="Roboto Condensed Light" panose="02000000000000000000" pitchFamily="2" charset="0"/>
                        <a:ea typeface="Roboto Condensed Light" panose="02000000000000000000" pitchFamily="2" charset="0"/>
                        <a:cs typeface="+mn-cs"/>
                      </a:endParaRPr>
                    </a:p>
                  </a:txBody>
                  <a:tcPr marL="91428" marR="91428" marT="45714" marB="45714"/>
                </a:tc>
                <a:tc>
                  <a:txBody>
                    <a:bodyPr/>
                    <a:lstStyle/>
                    <a:p>
                      <a:pPr marL="179388" lvl="0" indent="-179388" algn="l" defTabSz="914400" rtl="0" eaLnBrk="1" latinLnBrk="0" hangingPunct="1">
                        <a:buFont typeface="Arial" pitchFamily="34" charset="0"/>
                        <a:buChar char="•"/>
                      </a:pPr>
                      <a:r>
                        <a:rPr lang="en-CA" sz="1400" dirty="0"/>
                        <a:t>Centralizes processes and services that require consistency across the organization.</a:t>
                      </a:r>
                    </a:p>
                    <a:p>
                      <a:pPr marL="179388" lvl="0" indent="-179388" algn="l" defTabSz="914400" rtl="0" eaLnBrk="1" latinLnBrk="0" hangingPunct="1">
                        <a:buFont typeface="Arial" pitchFamily="34" charset="0"/>
                        <a:buChar char="•"/>
                      </a:pPr>
                      <a:r>
                        <a:rPr lang="en-CA" sz="1400" dirty="0"/>
                        <a:t>Decentralizes processes and services that need to be responsive to local market conditions.</a:t>
                      </a:r>
                      <a:endParaRPr lang="en-CA" sz="1400" kern="1200" dirty="0"/>
                    </a:p>
                    <a:p>
                      <a:pPr marL="179388" lvl="0" indent="-179388" algn="l" defTabSz="914400" rtl="0" eaLnBrk="1" latinLnBrk="0" hangingPunct="1">
                        <a:buFont typeface="Arial" pitchFamily="34" charset="0"/>
                        <a:buChar char="•"/>
                      </a:pPr>
                      <a:r>
                        <a:rPr lang="en-CA" sz="1400" kern="1200" dirty="0"/>
                        <a:t>Eliminates</a:t>
                      </a:r>
                      <a:r>
                        <a:rPr lang="en-CA" sz="1400" kern="1200" baseline="0" dirty="0"/>
                        <a:t> duplication and r</a:t>
                      </a:r>
                      <a:r>
                        <a:rPr lang="en-CA" sz="1400" kern="1200" dirty="0"/>
                        <a:t>edundancy by allowing effective use of common resources</a:t>
                      </a:r>
                      <a:r>
                        <a:rPr lang="en-CA" sz="1400" kern="1200" baseline="0" dirty="0"/>
                        <a:t> (e.g. shared services, standardization).</a:t>
                      </a:r>
                      <a:endParaRPr lang="en-CA" sz="1400" kern="1200" dirty="0">
                        <a:solidFill>
                          <a:schemeClr val="dk1"/>
                        </a:solidFill>
                        <a:latin typeface="Roboto Condensed Light" panose="02000000000000000000" pitchFamily="2" charset="0"/>
                        <a:ea typeface="Roboto Condensed Light" panose="02000000000000000000" pitchFamily="2" charset="0"/>
                        <a:cs typeface="+mn-cs"/>
                      </a:endParaRPr>
                    </a:p>
                  </a:txBody>
                  <a:tcPr marL="91428" marR="91428" marT="45714" marB="45714"/>
                </a:tc>
                <a:tc>
                  <a:txBody>
                    <a:bodyPr/>
                    <a:lstStyle/>
                    <a:p>
                      <a:pPr marL="179388" marR="0" lvl="0" indent="-179388" algn="l" defTabSz="914400" rtl="0" eaLnBrk="1" fontAlgn="auto" latinLnBrk="0" hangingPunct="1">
                        <a:lnSpc>
                          <a:spcPct val="100000"/>
                        </a:lnSpc>
                        <a:spcBef>
                          <a:spcPts val="0"/>
                        </a:spcBef>
                        <a:spcAft>
                          <a:spcPts val="0"/>
                        </a:spcAft>
                        <a:buClrTx/>
                        <a:buSzTx/>
                        <a:buFont typeface="Arial" pitchFamily="34" charset="0"/>
                        <a:buChar char="•"/>
                        <a:tabLst/>
                        <a:defRPr/>
                      </a:pPr>
                      <a:r>
                        <a:rPr lang="en-CA" sz="1400" dirty="0"/>
                        <a:t>Goals</a:t>
                      </a:r>
                      <a:r>
                        <a:rPr lang="en-CA" sz="1400" baseline="0" dirty="0"/>
                        <a:t> are a</a:t>
                      </a:r>
                      <a:r>
                        <a:rPr lang="en-CA" sz="1400" dirty="0"/>
                        <a:t>ligned to the distinct business units or functions.</a:t>
                      </a:r>
                      <a:endParaRPr lang="en-CA" sz="1400" kern="1200" dirty="0"/>
                    </a:p>
                    <a:p>
                      <a:pPr marL="179388" lvl="0" indent="-179388" algn="l" defTabSz="914400" rtl="0" eaLnBrk="1" latinLnBrk="0" hangingPunct="1">
                        <a:buFont typeface="Arial" pitchFamily="34" charset="0"/>
                        <a:buChar char="•"/>
                      </a:pPr>
                      <a:r>
                        <a:rPr lang="en-CA" sz="1400" dirty="0"/>
                        <a:t>Greater flexibility and more timely delivery of services.</a:t>
                      </a:r>
                      <a:endParaRPr lang="en-CA" sz="1400" kern="1200" dirty="0"/>
                    </a:p>
                    <a:p>
                      <a:pPr marL="179388" lvl="0" indent="-179388" algn="l" defTabSz="914400" rtl="0" eaLnBrk="1" latinLnBrk="0" hangingPunct="1">
                        <a:buFont typeface="Arial" pitchFamily="34" charset="0"/>
                        <a:buChar char="•"/>
                      </a:pPr>
                      <a:r>
                        <a:rPr lang="en-CA" sz="1400" kern="1200" dirty="0"/>
                        <a:t>Development resources are highly knowledgeable about</a:t>
                      </a:r>
                      <a:r>
                        <a:rPr lang="en-CA" sz="1400" kern="1200" baseline="0" dirty="0"/>
                        <a:t> business-unit-s</a:t>
                      </a:r>
                      <a:r>
                        <a:rPr lang="en-CA" sz="1400" kern="1200" dirty="0"/>
                        <a:t>pecific applications.</a:t>
                      </a:r>
                    </a:p>
                    <a:p>
                      <a:pPr marL="179388" lvl="0" indent="-179388" algn="l" defTabSz="914400" rtl="0" eaLnBrk="1" latinLnBrk="0" hangingPunct="1">
                        <a:buFont typeface="Arial" pitchFamily="34" charset="0"/>
                        <a:buChar char="•"/>
                      </a:pPr>
                      <a:r>
                        <a:rPr lang="en-CA" sz="1400" kern="1200" dirty="0"/>
                        <a:t>Business unit has greatest control over IT resources and can set and change priorities as needed.</a:t>
                      </a:r>
                      <a:endParaRPr lang="en-CA" sz="1400" kern="1200" dirty="0">
                        <a:solidFill>
                          <a:schemeClr val="dk1"/>
                        </a:solidFill>
                        <a:latin typeface="Roboto Condensed Light" panose="02000000000000000000" pitchFamily="2" charset="0"/>
                        <a:ea typeface="Roboto Condensed Light" panose="02000000000000000000" pitchFamily="2" charset="0"/>
                        <a:cs typeface="+mn-cs"/>
                      </a:endParaRPr>
                    </a:p>
                  </a:txBody>
                  <a:tcPr marL="91428" marR="91428" marT="45714" marB="45714"/>
                </a:tc>
                <a:extLst>
                  <a:ext uri="{0D108BD9-81ED-4DB2-BD59-A6C34878D82A}">
                    <a16:rowId xmlns:a16="http://schemas.microsoft.com/office/drawing/2014/main" val="10001"/>
                  </a:ext>
                </a:extLst>
              </a:tr>
              <a:tr h="2191180">
                <a:tc>
                  <a:txBody>
                    <a:bodyPr/>
                    <a:lstStyle/>
                    <a:p>
                      <a:pPr marL="179388" lvl="0" indent="-179388">
                        <a:buFont typeface="Arial" pitchFamily="34" charset="0"/>
                        <a:buChar char="•"/>
                      </a:pPr>
                      <a:r>
                        <a:rPr lang="en-CA" sz="1400" dirty="0"/>
                        <a:t>Less</a:t>
                      </a:r>
                      <a:r>
                        <a:rPr lang="en-CA" sz="1400" baseline="0" dirty="0"/>
                        <a:t> able </a:t>
                      </a:r>
                      <a:r>
                        <a:rPr lang="en-CA" sz="1400" dirty="0"/>
                        <a:t>to respond quickly to local requirements with flexibility.</a:t>
                      </a:r>
                    </a:p>
                    <a:p>
                      <a:pPr marL="179388" lvl="0" indent="-179388">
                        <a:buFont typeface="Arial" pitchFamily="34" charset="0"/>
                        <a:buChar char="•"/>
                      </a:pPr>
                      <a:r>
                        <a:rPr lang="en-CA" sz="1400" dirty="0"/>
                        <a:t>IT can be resistant to change and unwilling to address the unique needs of end users. </a:t>
                      </a:r>
                      <a:endParaRPr lang="en-US" sz="1400" kern="1200" dirty="0"/>
                    </a:p>
                    <a:p>
                      <a:pPr marL="179388" lvl="0" indent="-179388">
                        <a:buFont typeface="Arial" pitchFamily="34" charset="0"/>
                        <a:buChar char="•"/>
                      </a:pPr>
                      <a:r>
                        <a:rPr lang="en-US" sz="1400" kern="1200" dirty="0"/>
                        <a:t>Business units</a:t>
                      </a:r>
                      <a:r>
                        <a:rPr lang="en-US" sz="1400" kern="1200" baseline="0" dirty="0"/>
                        <a:t> can be </a:t>
                      </a:r>
                      <a:r>
                        <a:rPr lang="en-US" sz="1400" kern="1200" dirty="0"/>
                        <a:t>frustrated by perception of lack of control over resources.</a:t>
                      </a:r>
                      <a:endParaRPr lang="en-CA" sz="1400" kern="1200" dirty="0"/>
                    </a:p>
                    <a:p>
                      <a:pPr marL="179388" lvl="0" indent="-179388">
                        <a:buFont typeface="Arial" pitchFamily="34" charset="0"/>
                        <a:buChar char="•"/>
                      </a:pPr>
                      <a:r>
                        <a:rPr lang="en-US" sz="1400" kern="1200" dirty="0"/>
                        <a:t>Development of special business knowledge can be limited</a:t>
                      </a:r>
                      <a:r>
                        <a:rPr lang="en-US" sz="1400" kern="1200" baseline="0" dirty="0"/>
                        <a:t>.</a:t>
                      </a:r>
                      <a:endParaRPr lang="en-CA" sz="1400" kern="1200" dirty="0">
                        <a:solidFill>
                          <a:schemeClr val="dk1"/>
                        </a:solidFill>
                        <a:latin typeface="Roboto Condensed Light" panose="02000000000000000000" pitchFamily="2" charset="0"/>
                        <a:ea typeface="Roboto Condensed Light" panose="02000000000000000000" pitchFamily="2" charset="0"/>
                        <a:cs typeface="+mn-cs"/>
                      </a:endParaRPr>
                    </a:p>
                  </a:txBody>
                  <a:tcPr marL="91428" marR="91428" marT="45714" marB="45714"/>
                </a:tc>
                <a:tc>
                  <a:txBody>
                    <a:bodyPr/>
                    <a:lstStyle/>
                    <a:p>
                      <a:pPr marL="179388" lvl="0" indent="-179388" algn="l" defTabSz="914400" rtl="0" eaLnBrk="1" latinLnBrk="0" hangingPunct="1">
                        <a:buFont typeface="Arial" pitchFamily="34" charset="0"/>
                        <a:buChar char="•"/>
                      </a:pPr>
                      <a:r>
                        <a:rPr lang="en-CA" sz="1400" dirty="0"/>
                        <a:t>Requires the most disciplined governance structure and the unwavering commitment of the business; therefore, it can be the most difficult to maintain.</a:t>
                      </a:r>
                      <a:endParaRPr lang="en-US" sz="1400" kern="1200" dirty="0"/>
                    </a:p>
                    <a:p>
                      <a:pPr marL="179388" lvl="0" indent="-179388" algn="l" defTabSz="914400" rtl="0" eaLnBrk="1" latinLnBrk="0" hangingPunct="1">
                        <a:buFont typeface="Arial" pitchFamily="34" charset="0"/>
                        <a:buChar char="•"/>
                      </a:pPr>
                      <a:r>
                        <a:rPr lang="en-US" sz="1400" kern="1200" dirty="0"/>
                        <a:t>Requires new processes as pooled resources must be staffed to approved projects.</a:t>
                      </a:r>
                      <a:endParaRPr lang="en-CA" sz="1400" kern="1200" dirty="0">
                        <a:solidFill>
                          <a:schemeClr val="dk1"/>
                        </a:solidFill>
                        <a:latin typeface="Roboto Condensed Light" panose="02000000000000000000" pitchFamily="2" charset="0"/>
                        <a:ea typeface="Roboto Condensed Light" panose="02000000000000000000" pitchFamily="2" charset="0"/>
                        <a:cs typeface="+mn-cs"/>
                      </a:endParaRPr>
                    </a:p>
                  </a:txBody>
                  <a:tcPr marL="91428" marR="91428" marT="45714" marB="45714"/>
                </a:tc>
                <a:tc>
                  <a:txBody>
                    <a:bodyPr/>
                    <a:lstStyle/>
                    <a:p>
                      <a:pPr marL="179388" lvl="0" indent="-179388" algn="l" defTabSz="914400" rtl="0" eaLnBrk="1" latinLnBrk="0" hangingPunct="1">
                        <a:buFont typeface="Arial" pitchFamily="34" charset="0"/>
                        <a:buChar char="•"/>
                      </a:pPr>
                      <a:r>
                        <a:rPr lang="en-CA" sz="1400" dirty="0"/>
                        <a:t>Redundancies, conflicts, and incompatible technologies can</a:t>
                      </a:r>
                      <a:r>
                        <a:rPr lang="en-CA" sz="1400" baseline="0" dirty="0"/>
                        <a:t> result from business units having differentiated services and applications – increasing cost.</a:t>
                      </a:r>
                      <a:endParaRPr lang="en-CA" sz="1400" dirty="0"/>
                    </a:p>
                    <a:p>
                      <a:pPr marL="179388" lvl="0" indent="-179388" algn="l" defTabSz="914400" rtl="0" eaLnBrk="1" latinLnBrk="0" hangingPunct="1">
                        <a:buFont typeface="Arial" pitchFamily="34" charset="0"/>
                        <a:buChar char="•"/>
                      </a:pPr>
                      <a:r>
                        <a:rPr lang="en-US" sz="1400" kern="1200" dirty="0"/>
                        <a:t>Ability to share IT resources is low due to lack of common approaches.</a:t>
                      </a:r>
                      <a:endParaRPr lang="en-CA" sz="1400" kern="1200" dirty="0"/>
                    </a:p>
                    <a:p>
                      <a:pPr marL="179388" lvl="0" indent="-179388" algn="l" defTabSz="914400" rtl="0" eaLnBrk="1" latinLnBrk="0" hangingPunct="1">
                        <a:buFont typeface="Arial" pitchFamily="34" charset="0"/>
                        <a:buChar char="•"/>
                      </a:pPr>
                      <a:r>
                        <a:rPr lang="en-US" sz="1400" kern="1200" dirty="0"/>
                        <a:t>Lack of integration limits the communication of data between businesses and reduces common reporting</a:t>
                      </a:r>
                      <a:r>
                        <a:rPr lang="en-US" sz="1400" kern="1200" baseline="0" dirty="0"/>
                        <a:t>.</a:t>
                      </a:r>
                      <a:endParaRPr lang="en-US" sz="1400" kern="1200" dirty="0">
                        <a:solidFill>
                          <a:schemeClr val="dk1"/>
                        </a:solidFill>
                        <a:latin typeface="Roboto Condensed Light" panose="02000000000000000000" pitchFamily="2" charset="0"/>
                        <a:ea typeface="Roboto Condensed Light" panose="02000000000000000000" pitchFamily="2" charset="0"/>
                        <a:cs typeface="+mn-cs"/>
                      </a:endParaRPr>
                    </a:p>
                  </a:txBody>
                  <a:tcPr marL="91428" marR="91428" marT="45714" marB="45714"/>
                </a:tc>
                <a:extLst>
                  <a:ext uri="{0D108BD9-81ED-4DB2-BD59-A6C34878D82A}">
                    <a16:rowId xmlns:a16="http://schemas.microsoft.com/office/drawing/2014/main" val="10002"/>
                  </a:ext>
                </a:extLst>
              </a:tr>
            </a:tbl>
          </a:graphicData>
        </a:graphic>
      </p:graphicFrame>
      <p:sp>
        <p:nvSpPr>
          <p:cNvPr id="6" name="TextBox 5"/>
          <p:cNvSpPr txBox="1"/>
          <p:nvPr/>
        </p:nvSpPr>
        <p:spPr>
          <a:xfrm rot="16200000">
            <a:off x="-303118" y="2790412"/>
            <a:ext cx="2087958" cy="260392"/>
          </a:xfrm>
          <a:prstGeom prst="rect">
            <a:avLst/>
          </a:prstGeom>
          <a:noFill/>
        </p:spPr>
        <p:txBody>
          <a:bodyPr wrap="square" rtlCol="0">
            <a:spAutoFit/>
          </a:bodyPr>
          <a:lstStyle/>
          <a:p>
            <a:pPr algn="ctr" defTabSz="554437"/>
            <a:r>
              <a:rPr lang="en-CA" b="1" dirty="0">
                <a:solidFill>
                  <a:srgbClr val="494949"/>
                </a:solidFill>
                <a:latin typeface="Montserrat SemiBold" panose="00000700000000000000" pitchFamily="2" charset="0"/>
                <a:cs typeface="Arial" panose="020B0604020202020204" pitchFamily="34" charset="0"/>
              </a:rPr>
              <a:t>Advantages</a:t>
            </a:r>
          </a:p>
        </p:txBody>
      </p:sp>
      <p:sp>
        <p:nvSpPr>
          <p:cNvPr id="7" name="TextBox 6"/>
          <p:cNvSpPr txBox="1"/>
          <p:nvPr/>
        </p:nvSpPr>
        <p:spPr>
          <a:xfrm rot="16200000">
            <a:off x="-411117" y="4986369"/>
            <a:ext cx="2303956" cy="260392"/>
          </a:xfrm>
          <a:prstGeom prst="rect">
            <a:avLst/>
          </a:prstGeom>
          <a:noFill/>
        </p:spPr>
        <p:txBody>
          <a:bodyPr wrap="square" rtlCol="0">
            <a:spAutoFit/>
          </a:bodyPr>
          <a:lstStyle/>
          <a:p>
            <a:pPr algn="ctr" defTabSz="554437"/>
            <a:r>
              <a:rPr lang="en-CA" b="1" dirty="0">
                <a:solidFill>
                  <a:srgbClr val="494949"/>
                </a:solidFill>
                <a:latin typeface="Montserrat SemiBold" panose="00000700000000000000" pitchFamily="2" charset="0"/>
                <a:cs typeface="Arial" panose="020B0604020202020204" pitchFamily="34" charset="0"/>
              </a:rPr>
              <a:t>Disadvantages</a:t>
            </a:r>
          </a:p>
        </p:txBody>
      </p:sp>
    </p:spTree>
    <p:extLst>
      <p:ext uri="{BB962C8B-B14F-4D97-AF65-F5344CB8AC3E}">
        <p14:creationId xmlns:p14="http://schemas.microsoft.com/office/powerpoint/2010/main" val="21216421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70E37-58FC-4E38-538D-D4B5F7AE4A67}"/>
              </a:ext>
            </a:extLst>
          </p:cNvPr>
          <p:cNvSpPr>
            <a:spLocks noGrp="1"/>
          </p:cNvSpPr>
          <p:nvPr>
            <p:ph type="title"/>
          </p:nvPr>
        </p:nvSpPr>
        <p:spPr/>
        <p:txBody>
          <a:bodyPr/>
          <a:lstStyle/>
          <a:p>
            <a:pPr>
              <a:lnSpc>
                <a:spcPct val="100000"/>
              </a:lnSpc>
            </a:pPr>
            <a:r>
              <a:rPr lang="en-US" sz="4000" dirty="0">
                <a:solidFill>
                  <a:schemeClr val="accent1"/>
                </a:solidFill>
              </a:rPr>
              <a:t>Areas of the IT operating model</a:t>
            </a:r>
          </a:p>
        </p:txBody>
      </p:sp>
      <p:grpSp>
        <p:nvGrpSpPr>
          <p:cNvPr id="5" name="Group 4">
            <a:extLst>
              <a:ext uri="{FF2B5EF4-FFF2-40B4-BE49-F238E27FC236}">
                <a16:creationId xmlns:a16="http://schemas.microsoft.com/office/drawing/2014/main" id="{D8ED6809-6989-E5A8-EDA3-299728C309F9}"/>
              </a:ext>
            </a:extLst>
          </p:cNvPr>
          <p:cNvGrpSpPr/>
          <p:nvPr/>
        </p:nvGrpSpPr>
        <p:grpSpPr>
          <a:xfrm>
            <a:off x="5221453" y="1449400"/>
            <a:ext cx="6047439" cy="4480283"/>
            <a:chOff x="1401083" y="1473429"/>
            <a:chExt cx="3961870" cy="3718820"/>
          </a:xfrm>
        </p:grpSpPr>
        <p:grpSp>
          <p:nvGrpSpPr>
            <p:cNvPr id="6" name="Group 2">
              <a:extLst>
                <a:ext uri="{FF2B5EF4-FFF2-40B4-BE49-F238E27FC236}">
                  <a16:creationId xmlns:a16="http://schemas.microsoft.com/office/drawing/2014/main" id="{9266920E-D195-8F9D-5D9C-EFA4534B4129}"/>
                </a:ext>
              </a:extLst>
            </p:cNvPr>
            <p:cNvGrpSpPr/>
            <p:nvPr/>
          </p:nvGrpSpPr>
          <p:grpSpPr>
            <a:xfrm>
              <a:off x="1401084" y="1473429"/>
              <a:ext cx="3961869" cy="1536529"/>
              <a:chOff x="15788" y="2027976"/>
              <a:chExt cx="3832402" cy="2112919"/>
            </a:xfrm>
          </p:grpSpPr>
          <p:sp>
            <p:nvSpPr>
              <p:cNvPr id="10" name="Rounded Rectangle 4">
                <a:extLst>
                  <a:ext uri="{FF2B5EF4-FFF2-40B4-BE49-F238E27FC236}">
                    <a16:creationId xmlns:a16="http://schemas.microsoft.com/office/drawing/2014/main" id="{A902F25C-0C04-E65B-09CD-1AFA4E3685E5}"/>
                  </a:ext>
                </a:extLst>
              </p:cNvPr>
              <p:cNvSpPr/>
              <p:nvPr/>
            </p:nvSpPr>
            <p:spPr>
              <a:xfrm>
                <a:off x="15788" y="2027976"/>
                <a:ext cx="2653557" cy="2112919"/>
              </a:xfrm>
              <a:prstGeom prst="rect">
                <a:avLst/>
              </a:prstGeom>
              <a:solidFill>
                <a:srgbClr val="DCDADA"/>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400"/>
                <a:endParaRPr lang="en-CA" sz="1400" b="1" dirty="0">
                  <a:solidFill>
                    <a:prstClr val="black">
                      <a:lumMod val="50000"/>
                    </a:prstClr>
                  </a:solidFill>
                  <a:latin typeface="Roboto Condensed Light" panose="02000000000000000000" pitchFamily="2" charset="0"/>
                  <a:ea typeface="Roboto Condensed Light" panose="02000000000000000000" pitchFamily="2" charset="0"/>
                  <a:cs typeface="Arial Unicode MS" panose="020B0604020202020204" pitchFamily="34" charset="-128"/>
                </a:endParaRPr>
              </a:p>
              <a:p>
                <a:pPr defTabSz="914400"/>
                <a:r>
                  <a:rPr lang="en-CA" sz="1400" b="1" dirty="0">
                    <a:solidFill>
                      <a:prstClr val="black">
                        <a:lumMod val="50000"/>
                      </a:prstClr>
                    </a:solidFill>
                    <a:latin typeface="Roboto Condensed Light" panose="02000000000000000000" pitchFamily="2" charset="0"/>
                    <a:ea typeface="Roboto Condensed Light" panose="02000000000000000000" pitchFamily="2" charset="0"/>
                  </a:rPr>
                  <a:t>Functional Area Title: </a:t>
                </a:r>
                <a:r>
                  <a:rPr lang="en-CA" sz="1400" dirty="0">
                    <a:solidFill>
                      <a:prstClr val="black">
                        <a:lumMod val="50000"/>
                      </a:prstClr>
                    </a:solidFill>
                    <a:latin typeface="Roboto Condensed Light" panose="02000000000000000000" pitchFamily="2" charset="0"/>
                    <a:ea typeface="Roboto Condensed Light" panose="02000000000000000000" pitchFamily="2" charset="0"/>
                  </a:rPr>
                  <a:t>Definition of the functional area</a:t>
                </a:r>
              </a:p>
              <a:p>
                <a:pPr algn="ctr" defTabSz="914400"/>
                <a:endParaRPr lang="en-CA" sz="1400" b="1" dirty="0">
                  <a:solidFill>
                    <a:prstClr val="black">
                      <a:lumMod val="50000"/>
                    </a:prstClr>
                  </a:solidFill>
                  <a:latin typeface="Roboto Condensed Light" panose="02000000000000000000" pitchFamily="2" charset="0"/>
                  <a:ea typeface="Roboto Condensed Light" panose="02000000000000000000" pitchFamily="2" charset="0"/>
                </a:endParaRPr>
              </a:p>
              <a:p>
                <a:pPr marL="285721" indent="-285721" defTabSz="914400">
                  <a:buFont typeface="Arial" panose="020B0604020202020204" pitchFamily="34" charset="0"/>
                  <a:buChar char="•"/>
                </a:pPr>
                <a:r>
                  <a:rPr lang="en-CA" sz="1400" dirty="0">
                    <a:solidFill>
                      <a:prstClr val="black">
                        <a:lumMod val="50000"/>
                      </a:prstClr>
                    </a:solidFill>
                    <a:latin typeface="Roboto Condensed Light" panose="02000000000000000000" pitchFamily="2" charset="0"/>
                    <a:ea typeface="Roboto Condensed Light" panose="02000000000000000000" pitchFamily="2" charset="0"/>
                  </a:rPr>
                  <a:t>Major capabilities of the functional area listed </a:t>
                </a:r>
              </a:p>
              <a:p>
                <a:pPr marL="285721" indent="-285721" defTabSz="914400">
                  <a:buFont typeface="Arial" panose="020B0604020202020204" pitchFamily="34" charset="0"/>
                  <a:buChar char="•"/>
                </a:pPr>
                <a:endParaRPr lang="en-CA" sz="1400" dirty="0">
                  <a:solidFill>
                    <a:prstClr val="black">
                      <a:lumMod val="50000"/>
                    </a:prstClr>
                  </a:solidFill>
                  <a:latin typeface="Roboto Condensed Light" panose="02000000000000000000" pitchFamily="2" charset="0"/>
                  <a:ea typeface="Roboto Condensed Light" panose="02000000000000000000" pitchFamily="2" charset="0"/>
                </a:endParaRPr>
              </a:p>
            </p:txBody>
          </p:sp>
          <p:sp>
            <p:nvSpPr>
              <p:cNvPr id="13" name="Pentagon 8">
                <a:extLst>
                  <a:ext uri="{FF2B5EF4-FFF2-40B4-BE49-F238E27FC236}">
                    <a16:creationId xmlns:a16="http://schemas.microsoft.com/office/drawing/2014/main" id="{599778EF-0BEB-563A-6F28-729F64A3C956}"/>
                  </a:ext>
                </a:extLst>
              </p:cNvPr>
              <p:cNvSpPr/>
              <p:nvPr/>
            </p:nvSpPr>
            <p:spPr>
              <a:xfrm>
                <a:off x="2890691" y="2036949"/>
                <a:ext cx="957499" cy="2103946"/>
              </a:xfrm>
              <a:prstGeom prst="homePlate">
                <a:avLst>
                  <a:gd name="adj" fmla="val 78094"/>
                </a:avLst>
              </a:prstGeom>
              <a:solidFill>
                <a:schemeClr val="bg2">
                  <a:lumMod val="5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914400"/>
                <a:r>
                  <a:rPr lang="en-CA" sz="1400" b="1" dirty="0">
                    <a:solidFill>
                      <a:prstClr val="white"/>
                    </a:solidFill>
                    <a:latin typeface="Roboto Condensed Light" panose="02000000000000000000" pitchFamily="2" charset="0"/>
                    <a:ea typeface="Roboto Condensed Light" panose="02000000000000000000" pitchFamily="2" charset="0"/>
                  </a:rPr>
                  <a:t>FUNCTIONAL AREA OUTPUT</a:t>
                </a:r>
              </a:p>
            </p:txBody>
          </p:sp>
        </p:grpSp>
        <p:sp>
          <p:nvSpPr>
            <p:cNvPr id="7" name="TextBox 40">
              <a:extLst>
                <a:ext uri="{FF2B5EF4-FFF2-40B4-BE49-F238E27FC236}">
                  <a16:creationId xmlns:a16="http://schemas.microsoft.com/office/drawing/2014/main" id="{C362A7CA-EDAD-0A3C-C1B9-31C8E5C5BAD6}"/>
                </a:ext>
              </a:extLst>
            </p:cNvPr>
            <p:cNvSpPr txBox="1"/>
            <p:nvPr/>
          </p:nvSpPr>
          <p:spPr>
            <a:xfrm>
              <a:off x="1401083" y="4579127"/>
              <a:ext cx="3886570" cy="613122"/>
            </a:xfrm>
            <a:prstGeom prst="rect">
              <a:avLst/>
            </a:prstGeom>
            <a:solidFill>
              <a:srgbClr val="F2F2F2"/>
            </a:solidFill>
          </p:spPr>
          <p:txBody>
            <a:bodyPr wrap="square" rtlCol="0">
              <a:spAutoFit/>
            </a:bodyPr>
            <a:lstStyle/>
            <a:p>
              <a:pPr algn="ctr" defTabSz="914400"/>
              <a:r>
                <a:rPr lang="en-CA" sz="1400" b="1" dirty="0">
                  <a:solidFill>
                    <a:prstClr val="black">
                      <a:lumMod val="50000"/>
                    </a:prstClr>
                  </a:solidFill>
                  <a:latin typeface="Roboto Condensed Light" panose="02000000000000000000" pitchFamily="2" charset="0"/>
                  <a:ea typeface="Roboto Condensed Light" panose="02000000000000000000" pitchFamily="2" charset="0"/>
                  <a:cs typeface="Arial" panose="020B0604020202020204" pitchFamily="34" charset="0"/>
                </a:rPr>
                <a:t>END USER: </a:t>
              </a:r>
              <a:r>
                <a:rPr lang="en-CA" sz="1400" dirty="0">
                  <a:solidFill>
                    <a:prstClr val="black">
                      <a:lumMod val="50000"/>
                    </a:prstClr>
                  </a:solidFill>
                  <a:latin typeface="Roboto Condensed Light" panose="02000000000000000000" pitchFamily="2" charset="0"/>
                  <a:ea typeface="Roboto Condensed Light" panose="02000000000000000000" pitchFamily="2" charset="0"/>
                  <a:cs typeface="Arial" panose="020B0604020202020204" pitchFamily="34" charset="0"/>
                </a:rPr>
                <a:t>Refers to those who use the products, services, or technology that IT produces and services. This can be those internal to the organization or those who are consumers (e.g. students or citizens).</a:t>
              </a:r>
              <a:endParaRPr lang="en-CA" sz="1400" b="1" dirty="0">
                <a:solidFill>
                  <a:prstClr val="black">
                    <a:lumMod val="50000"/>
                  </a:prstClr>
                </a:solidFill>
                <a:latin typeface="Roboto Condensed Light" panose="02000000000000000000" pitchFamily="2" charset="0"/>
                <a:ea typeface="Roboto Condensed Light" panose="02000000000000000000" pitchFamily="2" charset="0"/>
                <a:cs typeface="Arial" panose="020B0604020202020204" pitchFamily="34" charset="0"/>
              </a:endParaRPr>
            </a:p>
          </p:txBody>
        </p:sp>
        <p:sp>
          <p:nvSpPr>
            <p:cNvPr id="8" name="TextBox 43">
              <a:extLst>
                <a:ext uri="{FF2B5EF4-FFF2-40B4-BE49-F238E27FC236}">
                  <a16:creationId xmlns:a16="http://schemas.microsoft.com/office/drawing/2014/main" id="{8DD78EAD-7F7C-6282-B242-82D2F1A83BC7}"/>
                </a:ext>
              </a:extLst>
            </p:cNvPr>
            <p:cNvSpPr txBox="1"/>
            <p:nvPr/>
          </p:nvSpPr>
          <p:spPr>
            <a:xfrm>
              <a:off x="1401084" y="3568575"/>
              <a:ext cx="3886570" cy="613122"/>
            </a:xfrm>
            <a:prstGeom prst="rect">
              <a:avLst/>
            </a:prstGeom>
            <a:solidFill>
              <a:srgbClr val="F2F2F2"/>
            </a:solidFill>
          </p:spPr>
          <p:txBody>
            <a:bodyPr wrap="square" rtlCol="0">
              <a:spAutoFit/>
            </a:bodyPr>
            <a:lstStyle/>
            <a:p>
              <a:pPr algn="ctr" defTabSz="914400"/>
              <a:r>
                <a:rPr lang="en-CA" sz="1400" b="1" dirty="0">
                  <a:solidFill>
                    <a:prstClr val="black">
                      <a:lumMod val="50000"/>
                    </a:prstClr>
                  </a:solidFill>
                  <a:latin typeface="Roboto Condensed Light" panose="02000000000000000000" pitchFamily="2" charset="0"/>
                  <a:ea typeface="Roboto Condensed Light" panose="02000000000000000000" pitchFamily="2" charset="0"/>
                  <a:cs typeface="Arial" panose="020B0604020202020204" pitchFamily="34" charset="0"/>
                </a:rPr>
                <a:t>PARTNER: </a:t>
              </a:r>
              <a:r>
                <a:rPr lang="en-US" sz="1400" dirty="0">
                  <a:solidFill>
                    <a:prstClr val="black">
                      <a:lumMod val="50000"/>
                    </a:prstClr>
                  </a:solidFill>
                  <a:latin typeface="Roboto Condensed Light" panose="02000000000000000000" pitchFamily="2" charset="0"/>
                  <a:ea typeface="Roboto Condensed Light" panose="02000000000000000000" pitchFamily="2" charset="0"/>
                  <a:cs typeface="Arial" panose="020B0604020202020204" pitchFamily="34" charset="0"/>
                </a:rPr>
                <a:t>Refers to those who will demand or collaborate with IT around new initiatives or asks. This is typically an internal stakeholder group. The stakeholder "partner" might be repeated to reflect different internal groups that IT will engage with.</a:t>
              </a:r>
              <a:endParaRPr lang="en-CA" sz="1400" dirty="0">
                <a:solidFill>
                  <a:prstClr val="black">
                    <a:lumMod val="50000"/>
                  </a:prstClr>
                </a:solidFill>
                <a:latin typeface="Roboto Condensed Light" panose="02000000000000000000" pitchFamily="2" charset="0"/>
                <a:ea typeface="Roboto Condensed Light" panose="02000000000000000000" pitchFamily="2" charset="0"/>
                <a:cs typeface="Arial" panose="020B0604020202020204" pitchFamily="34" charset="0"/>
              </a:endParaRPr>
            </a:p>
          </p:txBody>
        </p:sp>
      </p:grpSp>
      <p:sp>
        <p:nvSpPr>
          <p:cNvPr id="23" name="TextBox 22">
            <a:extLst>
              <a:ext uri="{FF2B5EF4-FFF2-40B4-BE49-F238E27FC236}">
                <a16:creationId xmlns:a16="http://schemas.microsoft.com/office/drawing/2014/main" id="{CC7605EB-7A52-7E4E-7CED-F9B999B783A8}"/>
              </a:ext>
            </a:extLst>
          </p:cNvPr>
          <p:cNvSpPr txBox="1"/>
          <p:nvPr/>
        </p:nvSpPr>
        <p:spPr>
          <a:xfrm>
            <a:off x="870469" y="1577337"/>
            <a:ext cx="1504023" cy="369332"/>
          </a:xfrm>
          <a:prstGeom prst="rect">
            <a:avLst/>
          </a:prstGeom>
          <a:noFill/>
        </p:spPr>
        <p:txBody>
          <a:bodyPr wrap="square" rtlCol="0" anchor="ctr">
            <a:spAutoFit/>
          </a:bodyPr>
          <a:lstStyle/>
          <a:p>
            <a:pPr defTabSz="914400"/>
            <a:r>
              <a:rPr lang="en-US" sz="1800" b="1" dirty="0">
                <a:solidFill>
                  <a:srgbClr val="002060"/>
                </a:solidFill>
                <a:ea typeface="Roboto Condensed Light" panose="02000000000000000000" pitchFamily="2" charset="0"/>
              </a:rPr>
              <a:t>Centralized</a:t>
            </a:r>
          </a:p>
        </p:txBody>
      </p:sp>
      <p:sp>
        <p:nvSpPr>
          <p:cNvPr id="24" name="TextBox 23">
            <a:extLst>
              <a:ext uri="{FF2B5EF4-FFF2-40B4-BE49-F238E27FC236}">
                <a16:creationId xmlns:a16="http://schemas.microsoft.com/office/drawing/2014/main" id="{BCC828C1-F510-7B6F-9E22-E22EFDD00E02}"/>
              </a:ext>
            </a:extLst>
          </p:cNvPr>
          <p:cNvSpPr txBox="1"/>
          <p:nvPr/>
        </p:nvSpPr>
        <p:spPr>
          <a:xfrm>
            <a:off x="870469" y="3004109"/>
            <a:ext cx="1058754" cy="369332"/>
          </a:xfrm>
          <a:prstGeom prst="rect">
            <a:avLst/>
          </a:prstGeom>
          <a:noFill/>
        </p:spPr>
        <p:txBody>
          <a:bodyPr wrap="square" rtlCol="0" anchor="ctr">
            <a:spAutoFit/>
          </a:bodyPr>
          <a:lstStyle/>
          <a:p>
            <a:pPr defTabSz="914400"/>
            <a:r>
              <a:rPr lang="en-US" sz="1800" b="1" dirty="0">
                <a:solidFill>
                  <a:srgbClr val="002060"/>
                </a:solidFill>
                <a:ea typeface="Roboto Condensed Light" panose="02000000000000000000" pitchFamily="2" charset="0"/>
              </a:rPr>
              <a:t>Shifted</a:t>
            </a:r>
          </a:p>
        </p:txBody>
      </p:sp>
      <p:sp>
        <p:nvSpPr>
          <p:cNvPr id="25" name="TextBox 24">
            <a:extLst>
              <a:ext uri="{FF2B5EF4-FFF2-40B4-BE49-F238E27FC236}">
                <a16:creationId xmlns:a16="http://schemas.microsoft.com/office/drawing/2014/main" id="{D292C3FE-BD24-24B0-8EF9-505DB4FFFADC}"/>
              </a:ext>
            </a:extLst>
          </p:cNvPr>
          <p:cNvSpPr txBox="1"/>
          <p:nvPr/>
        </p:nvSpPr>
        <p:spPr>
          <a:xfrm>
            <a:off x="870469" y="4646326"/>
            <a:ext cx="1761077" cy="369332"/>
          </a:xfrm>
          <a:prstGeom prst="rect">
            <a:avLst/>
          </a:prstGeom>
          <a:noFill/>
        </p:spPr>
        <p:txBody>
          <a:bodyPr wrap="square" rtlCol="0" anchor="ctr">
            <a:spAutoFit/>
          </a:bodyPr>
          <a:lstStyle/>
          <a:p>
            <a:pPr defTabSz="914400"/>
            <a:r>
              <a:rPr lang="en-US" sz="1800" b="1" dirty="0">
                <a:solidFill>
                  <a:srgbClr val="002060"/>
                </a:solidFill>
                <a:ea typeface="Roboto Condensed Light" panose="02000000000000000000" pitchFamily="2" charset="0"/>
              </a:rPr>
              <a:t>Embedded</a:t>
            </a:r>
          </a:p>
        </p:txBody>
      </p:sp>
      <p:sp>
        <p:nvSpPr>
          <p:cNvPr id="26" name="TextBox 25">
            <a:extLst>
              <a:ext uri="{FF2B5EF4-FFF2-40B4-BE49-F238E27FC236}">
                <a16:creationId xmlns:a16="http://schemas.microsoft.com/office/drawing/2014/main" id="{464254BC-E9B5-1260-1FB0-7180D9B253A4}"/>
              </a:ext>
            </a:extLst>
          </p:cNvPr>
          <p:cNvSpPr txBox="1"/>
          <p:nvPr/>
        </p:nvSpPr>
        <p:spPr>
          <a:xfrm>
            <a:off x="870469" y="5067325"/>
            <a:ext cx="3595867" cy="954106"/>
          </a:xfrm>
          <a:prstGeom prst="rect">
            <a:avLst/>
          </a:prstGeom>
          <a:noFill/>
        </p:spPr>
        <p:txBody>
          <a:bodyPr wrap="square" rtlCol="0">
            <a:spAutoFit/>
          </a:bodyPr>
          <a:lstStyle/>
          <a:p>
            <a:pPr defTabSz="914400"/>
            <a:r>
              <a:rPr lang="en-US" sz="1400" dirty="0">
                <a:solidFill>
                  <a:prstClr val="black"/>
                </a:solidFill>
                <a:ea typeface="Roboto Condensed Light" panose="02000000000000000000" pitchFamily="2" charset="0"/>
              </a:rPr>
              <a:t>Owned and operated by leadership outside IT. Another area of the organization has taken authoritative power over the outcome of this functional area in order to respond quickly.</a:t>
            </a:r>
          </a:p>
        </p:txBody>
      </p:sp>
      <p:sp>
        <p:nvSpPr>
          <p:cNvPr id="27" name="TextBox 26">
            <a:extLst>
              <a:ext uri="{FF2B5EF4-FFF2-40B4-BE49-F238E27FC236}">
                <a16:creationId xmlns:a16="http://schemas.microsoft.com/office/drawing/2014/main" id="{3902AFE3-6FF1-1B53-9E4F-DD9C36C7F8CC}"/>
              </a:ext>
            </a:extLst>
          </p:cNvPr>
          <p:cNvSpPr txBox="1"/>
          <p:nvPr/>
        </p:nvSpPr>
        <p:spPr>
          <a:xfrm>
            <a:off x="870469" y="3425108"/>
            <a:ext cx="3821700" cy="1169551"/>
          </a:xfrm>
          <a:prstGeom prst="rect">
            <a:avLst/>
          </a:prstGeom>
          <a:noFill/>
        </p:spPr>
        <p:txBody>
          <a:bodyPr wrap="square" rtlCol="0">
            <a:spAutoFit/>
          </a:bodyPr>
          <a:lstStyle/>
          <a:p>
            <a:pPr defTabSz="914400"/>
            <a:r>
              <a:rPr lang="en-US" sz="1400" dirty="0">
                <a:solidFill>
                  <a:prstClr val="black"/>
                </a:solidFill>
                <a:ea typeface="Roboto Condensed Light" panose="02000000000000000000" pitchFamily="2" charset="0"/>
              </a:rPr>
              <a:t>Able to be owned and operated by a variety of leadership roles throughout the organization. This can shift from IT ownership to other organization leadership. The decision of ownership is typically to enable speed of response or mitigate risks.  </a:t>
            </a:r>
          </a:p>
        </p:txBody>
      </p:sp>
      <p:sp>
        <p:nvSpPr>
          <p:cNvPr id="28" name="TextBox 27">
            <a:extLst>
              <a:ext uri="{FF2B5EF4-FFF2-40B4-BE49-F238E27FC236}">
                <a16:creationId xmlns:a16="http://schemas.microsoft.com/office/drawing/2014/main" id="{79545168-98B7-578B-15D7-9F245A9081A6}"/>
              </a:ext>
            </a:extLst>
          </p:cNvPr>
          <p:cNvSpPr txBox="1"/>
          <p:nvPr/>
        </p:nvSpPr>
        <p:spPr>
          <a:xfrm>
            <a:off x="870469" y="1998336"/>
            <a:ext cx="3294197" cy="954106"/>
          </a:xfrm>
          <a:prstGeom prst="rect">
            <a:avLst/>
          </a:prstGeom>
          <a:noFill/>
        </p:spPr>
        <p:txBody>
          <a:bodyPr wrap="square" rtlCol="0">
            <a:spAutoFit/>
          </a:bodyPr>
          <a:lstStyle/>
          <a:p>
            <a:pPr defTabSz="914400"/>
            <a:r>
              <a:rPr lang="en-US" sz="1400" dirty="0">
                <a:solidFill>
                  <a:prstClr val="black"/>
                </a:solidFill>
                <a:ea typeface="Roboto Condensed Light" panose="02000000000000000000" pitchFamily="2" charset="0"/>
              </a:rPr>
              <a:t>Owned and operated by leadership within IT. The IT organization takes full responsibility of the functional areas and maintains control over the outcomes. </a:t>
            </a:r>
          </a:p>
        </p:txBody>
      </p:sp>
    </p:spTree>
    <p:extLst>
      <p:ext uri="{BB962C8B-B14F-4D97-AF65-F5344CB8AC3E}">
        <p14:creationId xmlns:p14="http://schemas.microsoft.com/office/powerpoint/2010/main" val="23321035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B1C3C77-111D-35C9-88ED-E1F018EF50D4}"/>
              </a:ext>
            </a:extLst>
          </p:cNvPr>
          <p:cNvSpPr txBox="1">
            <a:spLocks/>
          </p:cNvSpPr>
          <p:nvPr/>
        </p:nvSpPr>
        <p:spPr>
          <a:xfrm>
            <a:off x="0" y="10269"/>
            <a:ext cx="12193870" cy="85636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3200" dirty="0">
                <a:latin typeface="Montserrat SemiBold" panose="00000700000000000000" pitchFamily="2" charset="0"/>
              </a:rPr>
              <a:t>Centralized Model: Plan-Build-Run</a:t>
            </a:r>
          </a:p>
        </p:txBody>
      </p:sp>
      <p:sp>
        <p:nvSpPr>
          <p:cNvPr id="7" name="TextBox 6">
            <a:extLst>
              <a:ext uri="{FF2B5EF4-FFF2-40B4-BE49-F238E27FC236}">
                <a16:creationId xmlns:a16="http://schemas.microsoft.com/office/drawing/2014/main" id="{243BCC42-3C52-B9A3-4F6D-8F22C867DF39}"/>
              </a:ext>
            </a:extLst>
          </p:cNvPr>
          <p:cNvSpPr txBox="1"/>
          <p:nvPr/>
        </p:nvSpPr>
        <p:spPr>
          <a:xfrm rot="16200000">
            <a:off x="-391695" y="1991085"/>
            <a:ext cx="1216513" cy="307737"/>
          </a:xfrm>
          <a:prstGeom prst="rect">
            <a:avLst/>
          </a:prstGeom>
          <a:noFill/>
        </p:spPr>
        <p:txBody>
          <a:bodyPr wrap="square" rtlCol="0" anchor="ctr">
            <a:spAutoFit/>
          </a:bodyPr>
          <a:lstStyle/>
          <a:p>
            <a:pPr algn="ctr"/>
            <a:r>
              <a:rPr lang="en-US" sz="1400" b="1" dirty="0">
                <a:ea typeface="Roboto Condensed Light" panose="02000000000000000000" pitchFamily="2" charset="0"/>
              </a:rPr>
              <a:t>Centralized</a:t>
            </a:r>
          </a:p>
        </p:txBody>
      </p:sp>
      <p:sp>
        <p:nvSpPr>
          <p:cNvPr id="12" name="Text Placeholder 4">
            <a:extLst>
              <a:ext uri="{FF2B5EF4-FFF2-40B4-BE49-F238E27FC236}">
                <a16:creationId xmlns:a16="http://schemas.microsoft.com/office/drawing/2014/main" id="{866A05C1-C5E5-853C-95FD-0FC7FD47B43D}"/>
              </a:ext>
            </a:extLst>
          </p:cNvPr>
          <p:cNvSpPr txBox="1">
            <a:spLocks/>
          </p:cNvSpPr>
          <p:nvPr/>
        </p:nvSpPr>
        <p:spPr>
          <a:xfrm>
            <a:off x="373563" y="3887083"/>
            <a:ext cx="5668542" cy="2742843"/>
          </a:xfrm>
          <a:prstGeom prst="roundRect">
            <a:avLst/>
          </a:prstGeom>
          <a:solidFill>
            <a:srgbClr val="E2F7FE"/>
          </a:solidFill>
          <a:ln w="12700" cap="flat" cmpd="sng" algn="ctr">
            <a:solidFill>
              <a:srgbClr val="494949"/>
            </a:solidFill>
            <a:prstDash val="solid"/>
            <a:miter lim="800000"/>
          </a:ln>
          <a:effectLst/>
        </p:spPr>
        <p:txBody>
          <a:bodyPr/>
          <a:lstStyle>
            <a:lvl1pPr marL="0" indent="0" algn="l" defTabSz="914309" rtl="0" eaLnBrk="1" latinLnBrk="0" hangingPunct="1">
              <a:lnSpc>
                <a:spcPct val="100000"/>
              </a:lnSpc>
              <a:spcBef>
                <a:spcPts val="1000"/>
              </a:spcBef>
              <a:buFont typeface="Arial" panose="020B0604020202020204" pitchFamily="34" charset="0"/>
              <a:buNone/>
              <a:defRPr sz="2000" b="0" i="0" kern="1200">
                <a:solidFill>
                  <a:schemeClr val="bg1"/>
                </a:solidFill>
                <a:latin typeface="Montserrat Medium" pitchFamily="2" charset="77"/>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3000" b="0" i="0" kern="1200">
                <a:solidFill>
                  <a:schemeClr val="bg1"/>
                </a:solidFill>
                <a:latin typeface="Exo Light" pitchFamily="2" charset="77"/>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3000" b="0" i="0" kern="1200">
                <a:solidFill>
                  <a:schemeClr val="bg1"/>
                </a:solidFill>
                <a:latin typeface="Exo Light" pitchFamily="2" charset="77"/>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3000" b="0" i="0" kern="1200">
                <a:solidFill>
                  <a:schemeClr val="bg1"/>
                </a:solidFill>
                <a:latin typeface="Exo Light" pitchFamily="2" charset="77"/>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3000" b="0" i="0" kern="1200">
                <a:solidFill>
                  <a:schemeClr val="bg1"/>
                </a:solidFill>
                <a:latin typeface="Exo Light" pitchFamily="2" charset="77"/>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a:defRPr/>
            </a:pPr>
            <a:r>
              <a:rPr lang="en-US" sz="1600" dirty="0">
                <a:solidFill>
                  <a:srgbClr val="494949">
                    <a:lumMod val="50000"/>
                  </a:srgbClr>
                </a:solidFill>
              </a:rPr>
              <a:t>Benefits</a:t>
            </a:r>
            <a:r>
              <a:rPr lang="en-US" sz="1400" dirty="0">
                <a:solidFill>
                  <a:srgbClr val="494949">
                    <a:lumMod val="50000"/>
                  </a:srgbClr>
                </a:solidFill>
              </a:rPr>
              <a:t>:</a:t>
            </a:r>
          </a:p>
          <a:p>
            <a:pPr marL="342866" indent="-342866">
              <a:spcBef>
                <a:spcPts val="600"/>
              </a:spcBef>
              <a:buFont typeface="Arial" panose="020B0604020202020204" pitchFamily="34" charset="0"/>
              <a:buChar char="•"/>
              <a:defRPr/>
            </a:pPr>
            <a:r>
              <a:rPr lang="en-US" sz="1200" dirty="0">
                <a:solidFill>
                  <a:srgbClr val="494949">
                    <a:lumMod val="50000"/>
                  </a:srgbClr>
                </a:solidFill>
                <a:latin typeface="Roboto Condensed Light"/>
              </a:rPr>
              <a:t>Effective at implementing long-term plans efficiently, separates maintenance and projects to allow each to have the appropriate focus. </a:t>
            </a:r>
          </a:p>
          <a:p>
            <a:pPr marL="342866" indent="-342866">
              <a:spcBef>
                <a:spcPts val="600"/>
              </a:spcBef>
              <a:buFont typeface="Arial" panose="020B0604020202020204" pitchFamily="34" charset="0"/>
              <a:buChar char="•"/>
              <a:defRPr/>
            </a:pPr>
            <a:r>
              <a:rPr lang="en-US" sz="1200" dirty="0">
                <a:solidFill>
                  <a:srgbClr val="494949">
                    <a:lumMod val="50000"/>
                  </a:srgbClr>
                </a:solidFill>
                <a:latin typeface="Roboto Condensed Light"/>
              </a:rPr>
              <a:t>More oversight over financials; better suited for fixed budgets.</a:t>
            </a:r>
          </a:p>
          <a:p>
            <a:pPr marL="342866" indent="-342866">
              <a:spcBef>
                <a:spcPts val="600"/>
              </a:spcBef>
              <a:buFont typeface="Arial" panose="020B0604020202020204" pitchFamily="34" charset="0"/>
              <a:buChar char="•"/>
              <a:defRPr/>
            </a:pPr>
            <a:r>
              <a:rPr lang="en-US" sz="1200" dirty="0">
                <a:solidFill>
                  <a:srgbClr val="494949">
                    <a:lumMod val="50000"/>
                  </a:srgbClr>
                </a:solidFill>
                <a:latin typeface="Roboto Condensed Light"/>
              </a:rPr>
              <a:t>Works across centralized technology domains to better align with the business’ strategic objectives – allows for a top-down approach to decision making. </a:t>
            </a:r>
          </a:p>
          <a:p>
            <a:pPr marL="342866" indent="-342866">
              <a:spcBef>
                <a:spcPts val="600"/>
              </a:spcBef>
              <a:buFont typeface="Arial" panose="020B0604020202020204" pitchFamily="34" charset="0"/>
              <a:buChar char="•"/>
              <a:defRPr/>
            </a:pPr>
            <a:r>
              <a:rPr lang="en-US" sz="1200" dirty="0">
                <a:solidFill>
                  <a:srgbClr val="494949">
                    <a:lumMod val="50000"/>
                  </a:srgbClr>
                </a:solidFill>
                <a:latin typeface="Roboto Condensed Light"/>
              </a:rPr>
              <a:t>Allows for economies of scale and expertise pooling to improve IT’s efficiency.</a:t>
            </a:r>
          </a:p>
          <a:p>
            <a:pPr marL="342866" indent="-342866">
              <a:spcBef>
                <a:spcPts val="600"/>
              </a:spcBef>
              <a:buFont typeface="Arial" panose="020B0604020202020204" pitchFamily="34" charset="0"/>
              <a:buChar char="•"/>
              <a:defRPr/>
            </a:pPr>
            <a:r>
              <a:rPr lang="en-US" sz="1200" dirty="0">
                <a:solidFill>
                  <a:srgbClr val="494949">
                    <a:lumMod val="50000"/>
                  </a:srgbClr>
                </a:solidFill>
                <a:latin typeface="Roboto Condensed Light"/>
              </a:rPr>
              <a:t>Well suited for a project-driven environment that employs Waterfall or a hybrid project management methodology that is less iterative. </a:t>
            </a:r>
          </a:p>
          <a:p>
            <a:pPr marL="342866" indent="-342866">
              <a:spcBef>
                <a:spcPts val="600"/>
              </a:spcBef>
              <a:buFont typeface="Arial" panose="020B0604020202020204" pitchFamily="34" charset="0"/>
              <a:buChar char="•"/>
              <a:defRPr/>
            </a:pPr>
            <a:endParaRPr lang="en-US" sz="1200" dirty="0">
              <a:solidFill>
                <a:srgbClr val="494949">
                  <a:lumMod val="50000"/>
                </a:srgbClr>
              </a:solidFill>
              <a:latin typeface="Roboto Condensed Light"/>
            </a:endParaRPr>
          </a:p>
          <a:p>
            <a:pPr marL="342866" indent="-342866">
              <a:spcBef>
                <a:spcPts val="600"/>
              </a:spcBef>
              <a:buFont typeface="Arial" panose="020B0604020202020204" pitchFamily="34" charset="0"/>
              <a:buChar char="•"/>
              <a:defRPr/>
            </a:pPr>
            <a:endParaRPr lang="en-US" sz="1200" dirty="0">
              <a:solidFill>
                <a:srgbClr val="494949">
                  <a:lumMod val="50000"/>
                </a:srgbClr>
              </a:solidFill>
              <a:latin typeface="Roboto Condensed Light"/>
            </a:endParaRPr>
          </a:p>
          <a:p>
            <a:pPr marL="342866" indent="-342866">
              <a:buBlip>
                <a:blip r:embed="rId3">
                  <a:extLst>
                    <a:ext uri="{96DAC541-7B7A-43D3-8B79-37D633B846F1}">
                      <asvg:svgBlip xmlns:asvg="http://schemas.microsoft.com/office/drawing/2016/SVG/main" r:embed="rId4"/>
                    </a:ext>
                  </a:extLst>
                </a:blip>
              </a:buBlip>
              <a:defRPr/>
            </a:pPr>
            <a:endParaRPr lang="en-US" sz="1400" dirty="0">
              <a:solidFill>
                <a:srgbClr val="494949">
                  <a:lumMod val="50000"/>
                </a:srgbClr>
              </a:solidFill>
              <a:latin typeface="Roboto Condensed Light"/>
            </a:endParaRPr>
          </a:p>
          <a:p>
            <a:pPr marL="342866" indent="-342866">
              <a:buBlip>
                <a:blip r:embed="rId3">
                  <a:extLst>
                    <a:ext uri="{96DAC541-7B7A-43D3-8B79-37D633B846F1}">
                      <asvg:svgBlip xmlns:asvg="http://schemas.microsoft.com/office/drawing/2016/SVG/main" r:embed="rId4"/>
                    </a:ext>
                  </a:extLst>
                </a:blip>
              </a:buBlip>
              <a:defRPr/>
            </a:pPr>
            <a:endParaRPr lang="en-US" sz="1400" dirty="0">
              <a:solidFill>
                <a:srgbClr val="494949">
                  <a:lumMod val="50000"/>
                </a:srgbClr>
              </a:solidFill>
              <a:latin typeface="Roboto Condensed Light"/>
            </a:endParaRPr>
          </a:p>
          <a:p>
            <a:pPr>
              <a:defRPr/>
            </a:pPr>
            <a:endParaRPr lang="en-US" sz="1800" dirty="0">
              <a:solidFill>
                <a:srgbClr val="494949">
                  <a:lumMod val="50000"/>
                </a:srgbClr>
              </a:solidFill>
            </a:endParaRPr>
          </a:p>
        </p:txBody>
      </p:sp>
      <p:sp>
        <p:nvSpPr>
          <p:cNvPr id="18" name="Text Placeholder 4">
            <a:extLst>
              <a:ext uri="{FF2B5EF4-FFF2-40B4-BE49-F238E27FC236}">
                <a16:creationId xmlns:a16="http://schemas.microsoft.com/office/drawing/2014/main" id="{B3A05365-991C-C0F6-FF8B-21319E46F1B1}"/>
              </a:ext>
            </a:extLst>
          </p:cNvPr>
          <p:cNvSpPr txBox="1">
            <a:spLocks/>
          </p:cNvSpPr>
          <p:nvPr/>
        </p:nvSpPr>
        <p:spPr>
          <a:xfrm>
            <a:off x="6207976" y="3896486"/>
            <a:ext cx="5668542" cy="2742843"/>
          </a:xfrm>
          <a:prstGeom prst="roundRect">
            <a:avLst/>
          </a:prstGeom>
          <a:solidFill>
            <a:srgbClr val="E2F7FE"/>
          </a:solidFill>
          <a:ln w="12700" cap="flat" cmpd="sng" algn="ctr">
            <a:solidFill>
              <a:srgbClr val="494949"/>
            </a:solidFill>
            <a:prstDash val="solid"/>
            <a:miter lim="800000"/>
          </a:ln>
          <a:effectLst/>
        </p:spPr>
        <p:txBody>
          <a:bodyPr/>
          <a:lstStyle>
            <a:lvl1pPr marL="0" indent="0" algn="l" defTabSz="914309" rtl="0" eaLnBrk="1" latinLnBrk="0" hangingPunct="1">
              <a:lnSpc>
                <a:spcPct val="100000"/>
              </a:lnSpc>
              <a:spcBef>
                <a:spcPts val="1000"/>
              </a:spcBef>
              <a:buFont typeface="Arial" panose="020B0604020202020204" pitchFamily="34" charset="0"/>
              <a:buNone/>
              <a:defRPr sz="2000" b="0" i="0" kern="1200">
                <a:solidFill>
                  <a:schemeClr val="bg1"/>
                </a:solidFill>
                <a:latin typeface="Montserrat Medium" pitchFamily="2" charset="77"/>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3000" b="0" i="0" kern="1200">
                <a:solidFill>
                  <a:schemeClr val="bg1"/>
                </a:solidFill>
                <a:latin typeface="Exo Light" pitchFamily="2" charset="77"/>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3000" b="0" i="0" kern="1200">
                <a:solidFill>
                  <a:schemeClr val="bg1"/>
                </a:solidFill>
                <a:latin typeface="Exo Light" pitchFamily="2" charset="77"/>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3000" b="0" i="0" kern="1200">
                <a:solidFill>
                  <a:schemeClr val="bg1"/>
                </a:solidFill>
                <a:latin typeface="Exo Light" pitchFamily="2" charset="77"/>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3000" b="0" i="0" kern="1200">
                <a:solidFill>
                  <a:schemeClr val="bg1"/>
                </a:solidFill>
                <a:latin typeface="Exo Light" pitchFamily="2" charset="77"/>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a:defRPr/>
            </a:pPr>
            <a:r>
              <a:rPr lang="en-US" sz="1600" dirty="0">
                <a:solidFill>
                  <a:srgbClr val="494949">
                    <a:lumMod val="50000"/>
                  </a:srgbClr>
                </a:solidFill>
              </a:rPr>
              <a:t>Drawbacks</a:t>
            </a:r>
            <a:r>
              <a:rPr lang="en-US" sz="1400" dirty="0">
                <a:solidFill>
                  <a:srgbClr val="494949">
                    <a:lumMod val="50000"/>
                  </a:srgbClr>
                </a:solidFill>
              </a:rPr>
              <a:t>:</a:t>
            </a:r>
          </a:p>
          <a:p>
            <a:pPr marL="342866" indent="-342866">
              <a:spcBef>
                <a:spcPts val="600"/>
              </a:spcBef>
              <a:buFont typeface="Arial" panose="020B0604020202020204" pitchFamily="34" charset="0"/>
              <a:buChar char="•"/>
              <a:defRPr/>
            </a:pPr>
            <a:r>
              <a:rPr lang="en-US" sz="1200" dirty="0">
                <a:solidFill>
                  <a:srgbClr val="494949">
                    <a:lumMod val="50000"/>
                  </a:srgbClr>
                </a:solidFill>
                <a:latin typeface="Roboto Condensed Light"/>
              </a:rPr>
              <a:t>Creates artificial silos between the build (developers) and run (operations staff) teams, as both teams focus on their own responsibilities and often fail to see the bigger picture. </a:t>
            </a:r>
          </a:p>
          <a:p>
            <a:pPr marL="342866" indent="-342866">
              <a:spcBef>
                <a:spcPts val="600"/>
              </a:spcBef>
              <a:buFont typeface="Arial" panose="020B0604020202020204" pitchFamily="34" charset="0"/>
              <a:buChar char="•"/>
              <a:defRPr/>
            </a:pPr>
            <a:r>
              <a:rPr lang="en-US" sz="1200" dirty="0">
                <a:solidFill>
                  <a:srgbClr val="494949">
                    <a:lumMod val="50000"/>
                  </a:srgbClr>
                </a:solidFill>
                <a:latin typeface="Roboto Condensed Light"/>
              </a:rPr>
              <a:t>Miss opportunities to deliver value to the organization or innovate due to an inability to support unpredictable/shifting project demands as decision-making is centralized in the plan function.</a:t>
            </a:r>
          </a:p>
          <a:p>
            <a:pPr marL="342866" indent="-342866">
              <a:spcBef>
                <a:spcPts val="600"/>
              </a:spcBef>
              <a:buFont typeface="Arial" panose="020B0604020202020204" pitchFamily="34" charset="0"/>
              <a:buChar char="•"/>
              <a:defRPr/>
            </a:pPr>
            <a:r>
              <a:rPr lang="en-US" sz="1200" dirty="0">
                <a:solidFill>
                  <a:srgbClr val="494949">
                    <a:lumMod val="50000"/>
                  </a:srgbClr>
                </a:solidFill>
                <a:latin typeface="Roboto Condensed Light"/>
              </a:rPr>
              <a:t>The portfolio of initiatives being pursued is often determined before requirements analysis takes place, meaning the initiative might be solving the wrong need or problem. </a:t>
            </a:r>
          </a:p>
          <a:p>
            <a:pPr marL="342866" indent="-342866">
              <a:spcBef>
                <a:spcPts val="600"/>
              </a:spcBef>
              <a:buFont typeface="Arial" panose="020B0604020202020204" pitchFamily="34" charset="0"/>
              <a:buChar char="•"/>
              <a:defRPr/>
            </a:pPr>
            <a:r>
              <a:rPr lang="en-US" sz="1200" dirty="0">
                <a:solidFill>
                  <a:srgbClr val="494949">
                    <a:lumMod val="50000"/>
                  </a:srgbClr>
                </a:solidFill>
                <a:latin typeface="Roboto Condensed Light"/>
              </a:rPr>
              <a:t>Depends on strong hand-off processes to be defined and strong knowledge transfer from build to run functions to be successful.</a:t>
            </a:r>
          </a:p>
        </p:txBody>
      </p:sp>
      <p:grpSp>
        <p:nvGrpSpPr>
          <p:cNvPr id="19" name="Group 18">
            <a:extLst>
              <a:ext uri="{FF2B5EF4-FFF2-40B4-BE49-F238E27FC236}">
                <a16:creationId xmlns:a16="http://schemas.microsoft.com/office/drawing/2014/main" id="{97DA00B4-576D-9535-6AD4-36006659CC2F}"/>
              </a:ext>
            </a:extLst>
          </p:cNvPr>
          <p:cNvGrpSpPr/>
          <p:nvPr/>
        </p:nvGrpSpPr>
        <p:grpSpPr>
          <a:xfrm>
            <a:off x="546365" y="866633"/>
            <a:ext cx="11112894" cy="2938965"/>
            <a:chOff x="999265" y="866298"/>
            <a:chExt cx="10611754" cy="3085829"/>
          </a:xfrm>
        </p:grpSpPr>
        <p:grpSp>
          <p:nvGrpSpPr>
            <p:cNvPr id="20" name="Group 2">
              <a:extLst>
                <a:ext uri="{FF2B5EF4-FFF2-40B4-BE49-F238E27FC236}">
                  <a16:creationId xmlns:a16="http://schemas.microsoft.com/office/drawing/2014/main" id="{B3E7874B-306B-31D9-BA18-5EB30DA38896}"/>
                </a:ext>
              </a:extLst>
            </p:cNvPr>
            <p:cNvGrpSpPr/>
            <p:nvPr/>
          </p:nvGrpSpPr>
          <p:grpSpPr>
            <a:xfrm>
              <a:off x="1401084" y="866298"/>
              <a:ext cx="9836484" cy="3085829"/>
              <a:chOff x="15788" y="1193095"/>
              <a:chExt cx="9515045" cy="4243396"/>
            </a:xfrm>
          </p:grpSpPr>
          <p:sp>
            <p:nvSpPr>
              <p:cNvPr id="23" name="Rectangle 3">
                <a:extLst>
                  <a:ext uri="{FF2B5EF4-FFF2-40B4-BE49-F238E27FC236}">
                    <a16:creationId xmlns:a16="http://schemas.microsoft.com/office/drawing/2014/main" id="{561C1A44-1F85-24CC-7F04-D1C78BF9CF73}"/>
                  </a:ext>
                </a:extLst>
              </p:cNvPr>
              <p:cNvSpPr/>
              <p:nvPr/>
            </p:nvSpPr>
            <p:spPr>
              <a:xfrm>
                <a:off x="477190" y="1193095"/>
                <a:ext cx="7915287" cy="355174"/>
              </a:xfrm>
              <a:prstGeom prst="rect">
                <a:avLst/>
              </a:prstGeom>
              <a:solidFill>
                <a:srgbClr val="DCDADA"/>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b="1" dirty="0">
                    <a:solidFill>
                      <a:schemeClr val="tx1">
                        <a:lumMod val="50000"/>
                      </a:schemeClr>
                    </a:solidFill>
                    <a:latin typeface="Roboto Condensed Light" panose="02000000000000000000" pitchFamily="2" charset="0"/>
                    <a:ea typeface="Roboto Condensed Light" panose="02000000000000000000" pitchFamily="2" charset="0"/>
                  </a:rPr>
                  <a:t>GOVERNANCE: </a:t>
                </a:r>
                <a:r>
                  <a:rPr lang="en-CA" sz="1400" dirty="0">
                    <a:solidFill>
                      <a:schemeClr val="tx1">
                        <a:lumMod val="50000"/>
                      </a:schemeClr>
                    </a:solidFill>
                    <a:latin typeface="Roboto Condensed Light" panose="02000000000000000000" pitchFamily="2" charset="0"/>
                    <a:ea typeface="Roboto Condensed Light" panose="02000000000000000000" pitchFamily="2" charset="0"/>
                  </a:rPr>
                  <a:t>Provides oversight and direction to all IT initiatives and solutions.</a:t>
                </a:r>
                <a:endParaRPr lang="en-CA" sz="1400" b="1" dirty="0">
                  <a:solidFill>
                    <a:schemeClr val="tx1">
                      <a:lumMod val="50000"/>
                    </a:schemeClr>
                  </a:solidFill>
                  <a:latin typeface="Roboto Condensed Light" panose="02000000000000000000" pitchFamily="2" charset="0"/>
                  <a:ea typeface="Roboto Condensed Light" panose="02000000000000000000" pitchFamily="2" charset="0"/>
                </a:endParaRPr>
              </a:p>
            </p:txBody>
          </p:sp>
          <p:sp>
            <p:nvSpPr>
              <p:cNvPr id="24" name="Rounded Rectangle 4">
                <a:extLst>
                  <a:ext uri="{FF2B5EF4-FFF2-40B4-BE49-F238E27FC236}">
                    <a16:creationId xmlns:a16="http://schemas.microsoft.com/office/drawing/2014/main" id="{BCE3DBAC-C76D-6A5B-244D-464916C8EECE}"/>
                  </a:ext>
                </a:extLst>
              </p:cNvPr>
              <p:cNvSpPr/>
              <p:nvPr/>
            </p:nvSpPr>
            <p:spPr>
              <a:xfrm>
                <a:off x="15788" y="2027976"/>
                <a:ext cx="2653557" cy="2892050"/>
              </a:xfrm>
              <a:prstGeom prst="rect">
                <a:avLst/>
              </a:prstGeom>
              <a:solidFill>
                <a:srgbClr val="DCDADA"/>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CA" sz="1400" b="1" dirty="0">
                  <a:solidFill>
                    <a:schemeClr val="tx1">
                      <a:lumMod val="50000"/>
                    </a:schemeClr>
                  </a:solidFill>
                  <a:latin typeface="Roboto Condensed Light" panose="02000000000000000000" pitchFamily="2" charset="0"/>
                  <a:ea typeface="Roboto Condensed Light" panose="02000000000000000000" pitchFamily="2" charset="0"/>
                  <a:cs typeface="Arial Unicode MS" panose="020B0604020202020204" pitchFamily="34" charset="-128"/>
                </a:endParaRPr>
              </a:p>
              <a:p>
                <a:r>
                  <a:rPr lang="en-CA" sz="1400" b="1" dirty="0">
                    <a:solidFill>
                      <a:schemeClr val="tx1">
                        <a:lumMod val="50000"/>
                      </a:schemeClr>
                    </a:solidFill>
                    <a:latin typeface="Roboto Condensed Light" panose="02000000000000000000" pitchFamily="2" charset="0"/>
                    <a:ea typeface="Roboto Condensed Light" panose="02000000000000000000" pitchFamily="2" charset="0"/>
                  </a:rPr>
                  <a:t>PLAN: </a:t>
                </a:r>
                <a:r>
                  <a:rPr lang="en-CA" sz="1400" dirty="0">
                    <a:solidFill>
                      <a:schemeClr val="tx1">
                        <a:lumMod val="50000"/>
                      </a:schemeClr>
                    </a:solidFill>
                    <a:latin typeface="Roboto Condensed Light" panose="02000000000000000000" pitchFamily="2" charset="0"/>
                    <a:ea typeface="Roboto Condensed Light" panose="02000000000000000000" pitchFamily="2" charset="0"/>
                  </a:rPr>
                  <a:t>Focuses on business priorities and demand management. </a:t>
                </a:r>
              </a:p>
              <a:p>
                <a:pPr algn="ctr"/>
                <a:endParaRPr lang="en-CA" sz="1400" b="1" dirty="0">
                  <a:solidFill>
                    <a:schemeClr val="tx1">
                      <a:lumMod val="50000"/>
                    </a:schemeClr>
                  </a:solidFill>
                  <a:latin typeface="Roboto Condensed Light" panose="02000000000000000000" pitchFamily="2" charset="0"/>
                  <a:ea typeface="Roboto Condensed Light" panose="02000000000000000000" pitchFamily="2" charset="0"/>
                </a:endParaRPr>
              </a:p>
              <a:p>
                <a:pPr marL="285721" indent="-285721">
                  <a:buFont typeface="Arial" panose="020B0604020202020204" pitchFamily="34" charset="0"/>
                  <a:buChar char="•"/>
                </a:pPr>
                <a:r>
                  <a:rPr lang="en-CA" sz="1400" dirty="0">
                    <a:solidFill>
                      <a:schemeClr val="tx1">
                        <a:lumMod val="50000"/>
                      </a:schemeClr>
                    </a:solidFill>
                    <a:latin typeface="Roboto Condensed Light" panose="02000000000000000000" pitchFamily="2" charset="0"/>
                    <a:ea typeface="Roboto Condensed Light" panose="02000000000000000000" pitchFamily="2" charset="0"/>
                  </a:rPr>
                  <a:t>IT Strategy</a:t>
                </a:r>
              </a:p>
              <a:p>
                <a:pPr marL="285721" indent="-285721">
                  <a:buFont typeface="Arial" panose="020B0604020202020204" pitchFamily="34" charset="0"/>
                  <a:buChar char="•"/>
                </a:pPr>
                <a:r>
                  <a:rPr lang="en-CA" sz="1400" dirty="0">
                    <a:solidFill>
                      <a:schemeClr val="tx1">
                        <a:lumMod val="50000"/>
                      </a:schemeClr>
                    </a:solidFill>
                    <a:latin typeface="Roboto Condensed Light" panose="02000000000000000000" pitchFamily="2" charset="0"/>
                    <a:ea typeface="Roboto Condensed Light" panose="02000000000000000000" pitchFamily="2" charset="0"/>
                  </a:rPr>
                  <a:t>Innovation</a:t>
                </a:r>
              </a:p>
              <a:p>
                <a:pPr marL="285721" indent="-285721">
                  <a:buFont typeface="Arial" panose="020B0604020202020204" pitchFamily="34" charset="0"/>
                  <a:buChar char="•"/>
                </a:pPr>
                <a:r>
                  <a:rPr lang="en-CA" sz="1400" dirty="0">
                    <a:solidFill>
                      <a:schemeClr val="tx1">
                        <a:lumMod val="50000"/>
                      </a:schemeClr>
                    </a:solidFill>
                    <a:latin typeface="Roboto Condensed Light" panose="02000000000000000000" pitchFamily="2" charset="0"/>
                    <a:ea typeface="Roboto Condensed Light" panose="02000000000000000000" pitchFamily="2" charset="0"/>
                  </a:rPr>
                  <a:t>Enterprise Architecture</a:t>
                </a:r>
              </a:p>
              <a:p>
                <a:pPr marL="285721" indent="-285721">
                  <a:buFont typeface="Arial" panose="020B0604020202020204" pitchFamily="34" charset="0"/>
                  <a:buChar char="•"/>
                </a:pPr>
                <a:r>
                  <a:rPr lang="en-CA" sz="1400" dirty="0">
                    <a:solidFill>
                      <a:schemeClr val="tx1">
                        <a:lumMod val="50000"/>
                      </a:schemeClr>
                    </a:solidFill>
                    <a:latin typeface="Roboto Condensed Light" panose="02000000000000000000" pitchFamily="2" charset="0"/>
                    <a:ea typeface="Roboto Condensed Light" panose="02000000000000000000" pitchFamily="2" charset="0"/>
                  </a:rPr>
                  <a:t>Security &amp; Risk Management</a:t>
                </a:r>
              </a:p>
              <a:p>
                <a:pPr marL="285721" indent="-285721">
                  <a:buFont typeface="Arial" panose="020B0604020202020204" pitchFamily="34" charset="0"/>
                  <a:buChar char="•"/>
                </a:pPr>
                <a:r>
                  <a:rPr lang="en-CA" sz="1400" dirty="0">
                    <a:solidFill>
                      <a:schemeClr val="tx1">
                        <a:lumMod val="50000"/>
                      </a:schemeClr>
                    </a:solidFill>
                    <a:latin typeface="Roboto Condensed Light" panose="02000000000000000000" pitchFamily="2" charset="0"/>
                    <a:ea typeface="Roboto Condensed Light" panose="02000000000000000000" pitchFamily="2" charset="0"/>
                  </a:rPr>
                  <a:t>Vendor Management</a:t>
                </a:r>
              </a:p>
              <a:p>
                <a:pPr marL="285721" indent="-285721">
                  <a:buFont typeface="Arial" panose="020B0604020202020204" pitchFamily="34" charset="0"/>
                  <a:buChar char="•"/>
                </a:pPr>
                <a:endParaRPr lang="en-CA" sz="1400" dirty="0">
                  <a:solidFill>
                    <a:schemeClr val="tx1">
                      <a:lumMod val="50000"/>
                    </a:schemeClr>
                  </a:solidFill>
                  <a:latin typeface="Roboto Condensed Light" panose="02000000000000000000" pitchFamily="2" charset="0"/>
                  <a:ea typeface="Roboto Condensed Light" panose="02000000000000000000" pitchFamily="2" charset="0"/>
                </a:endParaRPr>
              </a:p>
            </p:txBody>
          </p:sp>
          <p:sp>
            <p:nvSpPr>
              <p:cNvPr id="25" name="Rounded Rectangle 6">
                <a:extLst>
                  <a:ext uri="{FF2B5EF4-FFF2-40B4-BE49-F238E27FC236}">
                    <a16:creationId xmlns:a16="http://schemas.microsoft.com/office/drawing/2014/main" id="{72AF5A06-9BC2-6E47-84E9-B9EFFD69525C}"/>
                  </a:ext>
                </a:extLst>
              </p:cNvPr>
              <p:cNvSpPr/>
              <p:nvPr/>
            </p:nvSpPr>
            <p:spPr>
              <a:xfrm>
                <a:off x="3347863" y="2042681"/>
                <a:ext cx="2653557" cy="2892050"/>
              </a:xfrm>
              <a:prstGeom prst="rect">
                <a:avLst/>
              </a:prstGeom>
              <a:solidFill>
                <a:srgbClr val="DCDADA"/>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CA" sz="1400" b="1" dirty="0">
                  <a:solidFill>
                    <a:schemeClr val="tx1">
                      <a:lumMod val="50000"/>
                    </a:schemeClr>
                  </a:solidFill>
                  <a:latin typeface="Roboto Condensed Light" panose="02000000000000000000" pitchFamily="2" charset="0"/>
                  <a:ea typeface="Roboto Condensed Light" panose="02000000000000000000" pitchFamily="2" charset="0"/>
                  <a:cs typeface="Arial Unicode MS" panose="020B0604020202020204" pitchFamily="34" charset="-128"/>
                </a:endParaRPr>
              </a:p>
              <a:p>
                <a:r>
                  <a:rPr lang="en-CA" sz="1400" b="1" dirty="0">
                    <a:solidFill>
                      <a:schemeClr val="tx1">
                        <a:lumMod val="50000"/>
                      </a:schemeClr>
                    </a:solidFill>
                    <a:latin typeface="Roboto Condensed Light" panose="02000000000000000000" pitchFamily="2" charset="0"/>
                    <a:ea typeface="Roboto Condensed Light" panose="02000000000000000000" pitchFamily="2" charset="0"/>
                  </a:rPr>
                  <a:t>BUILD: </a:t>
                </a:r>
                <a:r>
                  <a:rPr lang="en-CA" sz="1400" dirty="0">
                    <a:solidFill>
                      <a:schemeClr val="tx1">
                        <a:lumMod val="50000"/>
                      </a:schemeClr>
                    </a:solidFill>
                    <a:latin typeface="Roboto Condensed Light" panose="02000000000000000000" pitchFamily="2" charset="0"/>
                    <a:ea typeface="Roboto Condensed Light" panose="02000000000000000000" pitchFamily="2" charset="0"/>
                  </a:rPr>
                  <a:t>Suite of activities necessary to deliver solutions.</a:t>
                </a:r>
                <a:endParaRPr lang="en-CA" sz="1400" b="1" dirty="0">
                  <a:solidFill>
                    <a:schemeClr val="tx1">
                      <a:lumMod val="50000"/>
                    </a:schemeClr>
                  </a:solidFill>
                  <a:latin typeface="Roboto Condensed Light" panose="02000000000000000000" pitchFamily="2" charset="0"/>
                  <a:ea typeface="Roboto Condensed Light" panose="02000000000000000000" pitchFamily="2" charset="0"/>
                </a:endParaRPr>
              </a:p>
              <a:p>
                <a:pPr marL="285721" indent="-285721">
                  <a:buFont typeface="Arial" panose="020B0604020202020204" pitchFamily="34" charset="0"/>
                  <a:buChar char="•"/>
                </a:pPr>
                <a:endParaRPr lang="en-CA" sz="1400" dirty="0">
                  <a:solidFill>
                    <a:schemeClr val="tx1">
                      <a:lumMod val="50000"/>
                    </a:schemeClr>
                  </a:solidFill>
                  <a:latin typeface="Roboto Condensed Light" panose="02000000000000000000" pitchFamily="2" charset="0"/>
                  <a:ea typeface="Roboto Condensed Light" panose="02000000000000000000" pitchFamily="2" charset="0"/>
                </a:endParaRPr>
              </a:p>
              <a:p>
                <a:pPr marL="285721" indent="-285721">
                  <a:buFont typeface="Arial" panose="020B0604020202020204" pitchFamily="34" charset="0"/>
                  <a:buChar char="•"/>
                </a:pPr>
                <a:r>
                  <a:rPr lang="en-CA" sz="1400" dirty="0">
                    <a:solidFill>
                      <a:schemeClr val="tx1">
                        <a:lumMod val="50000"/>
                      </a:schemeClr>
                    </a:solidFill>
                    <a:latin typeface="Roboto Condensed Light" panose="02000000000000000000" pitchFamily="2" charset="0"/>
                    <a:ea typeface="Roboto Condensed Light" panose="02000000000000000000" pitchFamily="2" charset="0"/>
                  </a:rPr>
                  <a:t>Project and Portfolio Management</a:t>
                </a:r>
              </a:p>
              <a:p>
                <a:pPr marL="285721" indent="-285721">
                  <a:buFont typeface="Arial" panose="020B0604020202020204" pitchFamily="34" charset="0"/>
                  <a:buChar char="•"/>
                </a:pPr>
                <a:r>
                  <a:rPr lang="en-CA" sz="1400" dirty="0">
                    <a:solidFill>
                      <a:schemeClr val="tx1">
                        <a:lumMod val="50000"/>
                      </a:schemeClr>
                    </a:solidFill>
                    <a:latin typeface="Roboto Condensed Light" panose="02000000000000000000" pitchFamily="2" charset="0"/>
                    <a:ea typeface="Roboto Condensed Light" panose="02000000000000000000" pitchFamily="2" charset="0"/>
                  </a:rPr>
                  <a:t>Business Analysis</a:t>
                </a:r>
              </a:p>
              <a:p>
                <a:pPr marL="285721" indent="-285721">
                  <a:buFont typeface="Arial" panose="020B0604020202020204" pitchFamily="34" charset="0"/>
                  <a:buChar char="•"/>
                </a:pPr>
                <a:r>
                  <a:rPr lang="en-CA" sz="1400" dirty="0">
                    <a:solidFill>
                      <a:schemeClr val="tx1">
                        <a:lumMod val="50000"/>
                      </a:schemeClr>
                    </a:solidFill>
                    <a:latin typeface="Roboto Condensed Light" panose="02000000000000000000" pitchFamily="2" charset="0"/>
                    <a:ea typeface="Roboto Condensed Light" panose="02000000000000000000" pitchFamily="2" charset="0"/>
                  </a:rPr>
                  <a:t>Solution Development</a:t>
                </a:r>
              </a:p>
              <a:p>
                <a:pPr marL="285721" indent="-285721">
                  <a:buFont typeface="Arial" panose="020B0604020202020204" pitchFamily="34" charset="0"/>
                  <a:buChar char="•"/>
                </a:pPr>
                <a:r>
                  <a:rPr lang="en-CA" sz="1400" dirty="0">
                    <a:solidFill>
                      <a:schemeClr val="tx1">
                        <a:lumMod val="50000"/>
                      </a:schemeClr>
                    </a:solidFill>
                    <a:latin typeface="Roboto Condensed Light" panose="02000000000000000000" pitchFamily="2" charset="0"/>
                    <a:ea typeface="Roboto Condensed Light" panose="02000000000000000000" pitchFamily="2" charset="0"/>
                  </a:rPr>
                  <a:t>Deployment </a:t>
                </a:r>
              </a:p>
            </p:txBody>
          </p:sp>
          <p:sp>
            <p:nvSpPr>
              <p:cNvPr id="26" name="Rounded Rectangle 7">
                <a:extLst>
                  <a:ext uri="{FF2B5EF4-FFF2-40B4-BE49-F238E27FC236}">
                    <a16:creationId xmlns:a16="http://schemas.microsoft.com/office/drawing/2014/main" id="{173C8E0D-3C2B-3952-EAAA-DCF059D0F1EB}"/>
                  </a:ext>
                </a:extLst>
              </p:cNvPr>
              <p:cNvSpPr/>
              <p:nvPr/>
            </p:nvSpPr>
            <p:spPr>
              <a:xfrm>
                <a:off x="6877276" y="2042681"/>
                <a:ext cx="2653557" cy="2892050"/>
              </a:xfrm>
              <a:prstGeom prst="rect">
                <a:avLst/>
              </a:prstGeom>
              <a:solidFill>
                <a:srgbClr val="DCDADA"/>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CA" sz="1400" b="1" dirty="0">
                  <a:solidFill>
                    <a:schemeClr val="tx1">
                      <a:lumMod val="50000"/>
                    </a:schemeClr>
                  </a:solidFill>
                  <a:latin typeface="Roboto Condensed Light" panose="02000000000000000000" pitchFamily="2" charset="0"/>
                  <a:ea typeface="Roboto Condensed Light" panose="02000000000000000000" pitchFamily="2" charset="0"/>
                  <a:cs typeface="Arial Unicode MS" panose="020B0604020202020204" pitchFamily="34" charset="-128"/>
                </a:endParaRPr>
              </a:p>
              <a:p>
                <a:pPr algn="ctr"/>
                <a:r>
                  <a:rPr lang="en-CA" sz="1400" b="1" dirty="0">
                    <a:solidFill>
                      <a:schemeClr val="tx1">
                        <a:lumMod val="50000"/>
                      </a:schemeClr>
                    </a:solidFill>
                    <a:latin typeface="Roboto Condensed Light" panose="02000000000000000000" pitchFamily="2" charset="0"/>
                    <a:ea typeface="Roboto Condensed Light" panose="02000000000000000000" pitchFamily="2" charset="0"/>
                  </a:rPr>
                  <a:t>RUN: </a:t>
                </a:r>
                <a:r>
                  <a:rPr lang="en-CA" sz="1400" dirty="0">
                    <a:solidFill>
                      <a:schemeClr val="tx1">
                        <a:lumMod val="50000"/>
                      </a:schemeClr>
                    </a:solidFill>
                    <a:latin typeface="Roboto Condensed Light" panose="02000000000000000000" pitchFamily="2" charset="0"/>
                    <a:ea typeface="Roboto Condensed Light" panose="02000000000000000000" pitchFamily="2" charset="0"/>
                  </a:rPr>
                  <a:t>Keep the lights on through support and maintenance activities.</a:t>
                </a:r>
              </a:p>
              <a:p>
                <a:pPr algn="ctr"/>
                <a:endParaRPr lang="en-CA" sz="1400" b="1" dirty="0">
                  <a:solidFill>
                    <a:schemeClr val="tx1">
                      <a:lumMod val="50000"/>
                    </a:schemeClr>
                  </a:solidFill>
                  <a:latin typeface="Roboto Condensed Light" panose="02000000000000000000" pitchFamily="2" charset="0"/>
                  <a:ea typeface="Roboto Condensed Light" panose="02000000000000000000" pitchFamily="2" charset="0"/>
                </a:endParaRPr>
              </a:p>
              <a:p>
                <a:pPr marL="285721" indent="-285721">
                  <a:buFont typeface="Arial" panose="020B0604020202020204" pitchFamily="34" charset="0"/>
                  <a:buChar char="•"/>
                </a:pPr>
                <a:r>
                  <a:rPr lang="en-CA" sz="1400" dirty="0">
                    <a:solidFill>
                      <a:schemeClr val="tx1">
                        <a:lumMod val="50000"/>
                      </a:schemeClr>
                    </a:solidFill>
                    <a:latin typeface="Roboto Condensed Light" panose="02000000000000000000" pitchFamily="2" charset="0"/>
                    <a:ea typeface="Roboto Condensed Light" panose="02000000000000000000" pitchFamily="2" charset="0"/>
                  </a:rPr>
                  <a:t>Service Management</a:t>
                </a:r>
              </a:p>
              <a:p>
                <a:pPr marL="285721" indent="-285721">
                  <a:buFont typeface="Arial" panose="020B0604020202020204" pitchFamily="34" charset="0"/>
                  <a:buChar char="•"/>
                </a:pPr>
                <a:r>
                  <a:rPr lang="en-CA" sz="1400" dirty="0">
                    <a:solidFill>
                      <a:schemeClr val="tx1">
                        <a:lumMod val="50000"/>
                      </a:schemeClr>
                    </a:solidFill>
                    <a:latin typeface="Roboto Condensed Light" panose="02000000000000000000" pitchFamily="2" charset="0"/>
                    <a:ea typeface="Roboto Condensed Light" panose="02000000000000000000" pitchFamily="2" charset="0"/>
                  </a:rPr>
                  <a:t>Application Maintenance</a:t>
                </a:r>
              </a:p>
              <a:p>
                <a:pPr marL="285721" indent="-285721">
                  <a:buFont typeface="Arial" panose="020B0604020202020204" pitchFamily="34" charset="0"/>
                  <a:buChar char="•"/>
                </a:pPr>
                <a:r>
                  <a:rPr lang="en-CA" sz="1400" dirty="0">
                    <a:solidFill>
                      <a:schemeClr val="tx1">
                        <a:lumMod val="50000"/>
                      </a:schemeClr>
                    </a:solidFill>
                    <a:latin typeface="Roboto Condensed Light" panose="02000000000000000000" pitchFamily="2" charset="0"/>
                    <a:ea typeface="Roboto Condensed Light" panose="02000000000000000000" pitchFamily="2" charset="0"/>
                  </a:rPr>
                  <a:t>Change &amp; Release Management</a:t>
                </a:r>
              </a:p>
              <a:p>
                <a:pPr marL="285721" indent="-285721">
                  <a:buFont typeface="Arial" panose="020B0604020202020204" pitchFamily="34" charset="0"/>
                  <a:buChar char="•"/>
                </a:pPr>
                <a:r>
                  <a:rPr lang="en-CA" sz="1400" dirty="0">
                    <a:solidFill>
                      <a:schemeClr val="tx1">
                        <a:lumMod val="50000"/>
                      </a:schemeClr>
                    </a:solidFill>
                    <a:latin typeface="Roboto Condensed Light" panose="02000000000000000000" pitchFamily="2" charset="0"/>
                    <a:ea typeface="Roboto Condensed Light" panose="02000000000000000000" pitchFamily="2" charset="0"/>
                  </a:rPr>
                  <a:t>Service Desk</a:t>
                </a:r>
              </a:p>
              <a:p>
                <a:pPr marL="285721" indent="-285721">
                  <a:buFont typeface="Arial" panose="020B0604020202020204" pitchFamily="34" charset="0"/>
                  <a:buChar char="•"/>
                </a:pPr>
                <a:r>
                  <a:rPr lang="en-CA" sz="1400" dirty="0">
                    <a:solidFill>
                      <a:schemeClr val="tx1">
                        <a:lumMod val="50000"/>
                      </a:schemeClr>
                    </a:solidFill>
                    <a:latin typeface="Roboto Condensed Light" panose="02000000000000000000" pitchFamily="2" charset="0"/>
                    <a:ea typeface="Roboto Condensed Light" panose="02000000000000000000" pitchFamily="2" charset="0"/>
                  </a:rPr>
                  <a:t>Availability &amp; Capacity</a:t>
                </a:r>
              </a:p>
              <a:p>
                <a:pPr marL="285721" indent="-285721">
                  <a:buFont typeface="Arial" panose="020B0604020202020204" pitchFamily="34" charset="0"/>
                  <a:buChar char="•"/>
                </a:pPr>
                <a:endParaRPr lang="en-CA" sz="1400" dirty="0">
                  <a:solidFill>
                    <a:schemeClr val="tx1">
                      <a:lumMod val="50000"/>
                    </a:schemeClr>
                  </a:solidFill>
                  <a:latin typeface="Roboto Condensed Light" panose="02000000000000000000" pitchFamily="2" charset="0"/>
                  <a:ea typeface="Roboto Condensed Light" panose="02000000000000000000" pitchFamily="2" charset="0"/>
                </a:endParaRPr>
              </a:p>
            </p:txBody>
          </p:sp>
          <p:sp>
            <p:nvSpPr>
              <p:cNvPr id="27" name="Pentagon 8">
                <a:extLst>
                  <a:ext uri="{FF2B5EF4-FFF2-40B4-BE49-F238E27FC236}">
                    <a16:creationId xmlns:a16="http://schemas.microsoft.com/office/drawing/2014/main" id="{8D2E1C65-F753-CB8F-E3CA-74E89D9C159B}"/>
                  </a:ext>
                </a:extLst>
              </p:cNvPr>
              <p:cNvSpPr/>
              <p:nvPr/>
            </p:nvSpPr>
            <p:spPr>
              <a:xfrm>
                <a:off x="2890691" y="2036949"/>
                <a:ext cx="360166" cy="2855795"/>
              </a:xfrm>
              <a:prstGeom prst="homePlate">
                <a:avLst>
                  <a:gd name="adj" fmla="val 78094"/>
                </a:avLst>
              </a:prstGeom>
              <a:solidFill>
                <a:schemeClr val="bg2">
                  <a:lumMod val="5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CA" sz="1400" b="1" dirty="0">
                    <a:solidFill>
                      <a:schemeClr val="bg1"/>
                    </a:solidFill>
                    <a:latin typeface="Roboto Condensed Light" panose="02000000000000000000" pitchFamily="2" charset="0"/>
                    <a:ea typeface="Roboto Condensed Light" panose="02000000000000000000" pitchFamily="2" charset="0"/>
                  </a:rPr>
                  <a:t>INITIATIVES</a:t>
                </a:r>
              </a:p>
            </p:txBody>
          </p:sp>
          <p:sp>
            <p:nvSpPr>
              <p:cNvPr id="28" name="Pentagon 10">
                <a:extLst>
                  <a:ext uri="{FF2B5EF4-FFF2-40B4-BE49-F238E27FC236}">
                    <a16:creationId xmlns:a16="http://schemas.microsoft.com/office/drawing/2014/main" id="{D39CED2A-4121-4804-C36E-6568B7C229BD}"/>
                  </a:ext>
                </a:extLst>
              </p:cNvPr>
              <p:cNvSpPr/>
              <p:nvPr/>
            </p:nvSpPr>
            <p:spPr>
              <a:xfrm>
                <a:off x="6293824" y="2036949"/>
                <a:ext cx="365026" cy="2876829"/>
              </a:xfrm>
              <a:prstGeom prst="homePlate">
                <a:avLst>
                  <a:gd name="adj" fmla="val 76224"/>
                </a:avLst>
              </a:prstGeom>
              <a:solidFill>
                <a:schemeClr val="bg2">
                  <a:lumMod val="5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CA" sz="1400" b="1" dirty="0">
                    <a:solidFill>
                      <a:schemeClr val="bg1"/>
                    </a:solidFill>
                    <a:latin typeface="Roboto Condensed Light" panose="02000000000000000000" pitchFamily="2" charset="0"/>
                    <a:ea typeface="Roboto Condensed Light" panose="02000000000000000000" pitchFamily="2" charset="0"/>
                  </a:rPr>
                  <a:t>SOLUTIONS</a:t>
                </a:r>
              </a:p>
            </p:txBody>
          </p:sp>
          <p:sp>
            <p:nvSpPr>
              <p:cNvPr id="29" name="Rounded Rectangle 33">
                <a:extLst>
                  <a:ext uri="{FF2B5EF4-FFF2-40B4-BE49-F238E27FC236}">
                    <a16:creationId xmlns:a16="http://schemas.microsoft.com/office/drawing/2014/main" id="{E56E17E1-F596-C7AA-7FCA-A150FAFC66E7}"/>
                  </a:ext>
                </a:extLst>
              </p:cNvPr>
              <p:cNvSpPr/>
              <p:nvPr/>
            </p:nvSpPr>
            <p:spPr>
              <a:xfrm>
                <a:off x="477189" y="5031429"/>
                <a:ext cx="7915287" cy="405062"/>
              </a:xfrm>
              <a:prstGeom prst="rect">
                <a:avLst/>
              </a:prstGeom>
              <a:solidFill>
                <a:srgbClr val="DCDADA"/>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b="1" dirty="0">
                    <a:solidFill>
                      <a:schemeClr val="tx1">
                        <a:lumMod val="50000"/>
                      </a:schemeClr>
                    </a:solidFill>
                    <a:latin typeface="Roboto Condensed Light" panose="02000000000000000000" pitchFamily="2" charset="0"/>
                    <a:ea typeface="Roboto Condensed Light" panose="02000000000000000000" pitchFamily="2" charset="0"/>
                    <a:cs typeface="Arial Unicode MS" panose="020B0604020202020204" pitchFamily="34" charset="-128"/>
                  </a:rPr>
                  <a:t>Performance Measurement &amp; Continuous Improvement</a:t>
                </a:r>
              </a:p>
            </p:txBody>
          </p:sp>
          <p:sp>
            <p:nvSpPr>
              <p:cNvPr id="30" name="Pentagon 11">
                <a:extLst>
                  <a:ext uri="{FF2B5EF4-FFF2-40B4-BE49-F238E27FC236}">
                    <a16:creationId xmlns:a16="http://schemas.microsoft.com/office/drawing/2014/main" id="{DF149FC6-0FB9-FA0D-994C-F53FCA6E2E11}"/>
                  </a:ext>
                </a:extLst>
              </p:cNvPr>
              <p:cNvSpPr/>
              <p:nvPr/>
            </p:nvSpPr>
            <p:spPr>
              <a:xfrm rot="5400000">
                <a:off x="4253725" y="-2169521"/>
                <a:ext cx="391986" cy="7915287"/>
              </a:xfrm>
              <a:prstGeom prst="homePlate">
                <a:avLst>
                  <a:gd name="adj" fmla="val 69276"/>
                </a:avLst>
              </a:prstGeom>
              <a:solidFill>
                <a:schemeClr val="bg2">
                  <a:lumMod val="5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CA" sz="1400" b="1" dirty="0">
                    <a:solidFill>
                      <a:schemeClr val="bg1"/>
                    </a:solidFill>
                    <a:latin typeface="Roboto Condensed Light" panose="02000000000000000000" pitchFamily="2" charset="0"/>
                    <a:ea typeface="Roboto Condensed Light" panose="02000000000000000000" pitchFamily="2" charset="0"/>
                  </a:rPr>
                  <a:t>PORTFOLIO STEERING</a:t>
                </a:r>
              </a:p>
            </p:txBody>
          </p:sp>
        </p:grpSp>
        <p:sp>
          <p:nvSpPr>
            <p:cNvPr id="21" name="TextBox 40">
              <a:extLst>
                <a:ext uri="{FF2B5EF4-FFF2-40B4-BE49-F238E27FC236}">
                  <a16:creationId xmlns:a16="http://schemas.microsoft.com/office/drawing/2014/main" id="{D5E14EE2-A4B7-F9B8-2566-EF6D384ACD76}"/>
                </a:ext>
              </a:extLst>
            </p:cNvPr>
            <p:cNvSpPr txBox="1"/>
            <p:nvPr/>
          </p:nvSpPr>
          <p:spPr>
            <a:xfrm rot="16200000">
              <a:off x="10403514" y="2379738"/>
              <a:ext cx="2119718" cy="295293"/>
            </a:xfrm>
            <a:prstGeom prst="rect">
              <a:avLst/>
            </a:prstGeom>
            <a:solidFill>
              <a:srgbClr val="F2F2F2"/>
            </a:solidFill>
          </p:spPr>
          <p:txBody>
            <a:bodyPr wrap="square" rtlCol="0">
              <a:spAutoFit/>
            </a:bodyPr>
            <a:lstStyle/>
            <a:p>
              <a:pPr algn="ctr"/>
              <a:r>
                <a:rPr lang="en-CA" sz="1400" b="1" dirty="0">
                  <a:solidFill>
                    <a:schemeClr val="tx1">
                      <a:lumMod val="50000"/>
                    </a:schemeClr>
                  </a:solidFill>
                  <a:latin typeface="Roboto Condensed Light" panose="02000000000000000000" pitchFamily="2" charset="0"/>
                  <a:ea typeface="Roboto Condensed Light" panose="02000000000000000000" pitchFamily="2" charset="0"/>
                  <a:cs typeface="Arial" panose="020B0604020202020204" pitchFamily="34" charset="0"/>
                </a:rPr>
                <a:t>END USER</a:t>
              </a:r>
            </a:p>
          </p:txBody>
        </p:sp>
        <p:sp>
          <p:nvSpPr>
            <p:cNvPr id="22" name="TextBox 43">
              <a:extLst>
                <a:ext uri="{FF2B5EF4-FFF2-40B4-BE49-F238E27FC236}">
                  <a16:creationId xmlns:a16="http://schemas.microsoft.com/office/drawing/2014/main" id="{D33A8995-7169-7D72-BDAC-4BCF01D0FE4A}"/>
                </a:ext>
              </a:extLst>
            </p:cNvPr>
            <p:cNvSpPr txBox="1"/>
            <p:nvPr/>
          </p:nvSpPr>
          <p:spPr>
            <a:xfrm rot="16200000">
              <a:off x="95352" y="2388037"/>
              <a:ext cx="2103120" cy="295293"/>
            </a:xfrm>
            <a:prstGeom prst="rect">
              <a:avLst/>
            </a:prstGeom>
            <a:solidFill>
              <a:srgbClr val="F2F2F2"/>
            </a:solidFill>
          </p:spPr>
          <p:txBody>
            <a:bodyPr wrap="square" rtlCol="0">
              <a:spAutoFit/>
            </a:bodyPr>
            <a:lstStyle/>
            <a:p>
              <a:pPr algn="ctr"/>
              <a:r>
                <a:rPr lang="en-CA" sz="1400" b="1" dirty="0">
                  <a:solidFill>
                    <a:schemeClr val="tx1">
                      <a:lumMod val="50000"/>
                    </a:schemeClr>
                  </a:solidFill>
                  <a:latin typeface="Roboto Condensed Light" panose="02000000000000000000" pitchFamily="2" charset="0"/>
                  <a:ea typeface="Roboto Condensed Light" panose="02000000000000000000" pitchFamily="2" charset="0"/>
                  <a:cs typeface="Arial" panose="020B0604020202020204" pitchFamily="34" charset="0"/>
                </a:rPr>
                <a:t>PARTNER</a:t>
              </a:r>
            </a:p>
          </p:txBody>
        </p:sp>
      </p:grpSp>
    </p:spTree>
    <p:extLst>
      <p:ext uri="{BB962C8B-B14F-4D97-AF65-F5344CB8AC3E}">
        <p14:creationId xmlns:p14="http://schemas.microsoft.com/office/powerpoint/2010/main" val="11487458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3F296B3-964E-1851-29AB-2BFA3A9C6427}"/>
              </a:ext>
            </a:extLst>
          </p:cNvPr>
          <p:cNvSpPr txBox="1">
            <a:spLocks/>
          </p:cNvSpPr>
          <p:nvPr/>
        </p:nvSpPr>
        <p:spPr>
          <a:xfrm>
            <a:off x="0" y="10269"/>
            <a:ext cx="12193870" cy="85636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3200" dirty="0">
                <a:latin typeface="Montserrat SemiBold" panose="00000700000000000000" pitchFamily="2" charset="0"/>
              </a:rPr>
              <a:t>Centralized Model: Demand-Develop-Service</a:t>
            </a:r>
          </a:p>
        </p:txBody>
      </p:sp>
      <p:sp>
        <p:nvSpPr>
          <p:cNvPr id="5" name="TextBox 4">
            <a:extLst>
              <a:ext uri="{FF2B5EF4-FFF2-40B4-BE49-F238E27FC236}">
                <a16:creationId xmlns:a16="http://schemas.microsoft.com/office/drawing/2014/main" id="{0293C453-D621-F74C-67E0-541D0C20BC75}"/>
              </a:ext>
            </a:extLst>
          </p:cNvPr>
          <p:cNvSpPr txBox="1"/>
          <p:nvPr/>
        </p:nvSpPr>
        <p:spPr>
          <a:xfrm rot="16200000">
            <a:off x="-391695" y="1991085"/>
            <a:ext cx="1216513" cy="307737"/>
          </a:xfrm>
          <a:prstGeom prst="rect">
            <a:avLst/>
          </a:prstGeom>
          <a:noFill/>
        </p:spPr>
        <p:txBody>
          <a:bodyPr wrap="square" rtlCol="0" anchor="ctr">
            <a:spAutoFit/>
          </a:bodyPr>
          <a:lstStyle/>
          <a:p>
            <a:pPr algn="ctr"/>
            <a:r>
              <a:rPr lang="en-US" sz="1400" b="1" dirty="0">
                <a:ea typeface="Roboto Condensed Light" panose="02000000000000000000" pitchFamily="2" charset="0"/>
              </a:rPr>
              <a:t>Centralized</a:t>
            </a:r>
          </a:p>
        </p:txBody>
      </p:sp>
      <p:sp>
        <p:nvSpPr>
          <p:cNvPr id="6" name="Text Placeholder 4">
            <a:extLst>
              <a:ext uri="{FF2B5EF4-FFF2-40B4-BE49-F238E27FC236}">
                <a16:creationId xmlns:a16="http://schemas.microsoft.com/office/drawing/2014/main" id="{25BED666-A1CE-3309-D098-F0C461B4DAF8}"/>
              </a:ext>
            </a:extLst>
          </p:cNvPr>
          <p:cNvSpPr txBox="1">
            <a:spLocks/>
          </p:cNvSpPr>
          <p:nvPr/>
        </p:nvSpPr>
        <p:spPr>
          <a:xfrm>
            <a:off x="346740" y="4063048"/>
            <a:ext cx="5637284" cy="2670705"/>
          </a:xfrm>
          <a:prstGeom prst="roundRect">
            <a:avLst/>
          </a:prstGeom>
          <a:solidFill>
            <a:srgbClr val="E2F7FE"/>
          </a:solidFill>
          <a:ln w="12700" cap="flat" cmpd="sng" algn="ctr">
            <a:solidFill>
              <a:srgbClr val="494949"/>
            </a:solidFill>
            <a:prstDash val="solid"/>
            <a:miter lim="800000"/>
          </a:ln>
          <a:effectLst/>
        </p:spPr>
        <p:txBody>
          <a:bodyPr/>
          <a:lstStyle>
            <a:lvl1pPr marL="0" indent="0" algn="l" defTabSz="914309" rtl="0" eaLnBrk="1" latinLnBrk="0" hangingPunct="1">
              <a:lnSpc>
                <a:spcPct val="100000"/>
              </a:lnSpc>
              <a:spcBef>
                <a:spcPts val="1000"/>
              </a:spcBef>
              <a:buFont typeface="Arial" panose="020B0604020202020204" pitchFamily="34" charset="0"/>
              <a:buNone/>
              <a:defRPr sz="2000" b="0" i="0" kern="1200">
                <a:solidFill>
                  <a:schemeClr val="bg1"/>
                </a:solidFill>
                <a:latin typeface="Montserrat Medium" pitchFamily="2" charset="77"/>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3000" b="0" i="0" kern="1200">
                <a:solidFill>
                  <a:schemeClr val="bg1"/>
                </a:solidFill>
                <a:latin typeface="Exo Light" pitchFamily="2" charset="77"/>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3000" b="0" i="0" kern="1200">
                <a:solidFill>
                  <a:schemeClr val="bg1"/>
                </a:solidFill>
                <a:latin typeface="Exo Light" pitchFamily="2" charset="77"/>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3000" b="0" i="0" kern="1200">
                <a:solidFill>
                  <a:schemeClr val="bg1"/>
                </a:solidFill>
                <a:latin typeface="Exo Light" pitchFamily="2" charset="77"/>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3000" b="0" i="0" kern="1200">
                <a:solidFill>
                  <a:schemeClr val="bg1"/>
                </a:solidFill>
                <a:latin typeface="Exo Light" pitchFamily="2" charset="77"/>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a:spcBef>
                <a:spcPts val="600"/>
              </a:spcBef>
              <a:defRPr/>
            </a:pPr>
            <a:r>
              <a:rPr lang="en-US" sz="1600" dirty="0">
                <a:solidFill>
                  <a:srgbClr val="494949">
                    <a:lumMod val="50000"/>
                  </a:srgbClr>
                </a:solidFill>
              </a:rPr>
              <a:t>Benefits:</a:t>
            </a:r>
          </a:p>
          <a:p>
            <a:pPr marL="342866" indent="-342866">
              <a:spcBef>
                <a:spcPts val="600"/>
              </a:spcBef>
              <a:buFont typeface="Arial" panose="020B0604020202020204" pitchFamily="34" charset="0"/>
              <a:buChar char="•"/>
              <a:defRPr/>
            </a:pPr>
            <a:r>
              <a:rPr lang="en-US" sz="1200" dirty="0">
                <a:solidFill>
                  <a:srgbClr val="494949">
                    <a:lumMod val="50000"/>
                  </a:srgbClr>
                </a:solidFill>
                <a:latin typeface="Roboto Condensed Light"/>
              </a:rPr>
              <a:t>Aligns well with an end-to-end services model; constant attention to customer demand and service supply.</a:t>
            </a:r>
          </a:p>
          <a:p>
            <a:pPr marL="342866" indent="-342866">
              <a:spcBef>
                <a:spcPts val="600"/>
              </a:spcBef>
              <a:buFont typeface="Arial" panose="020B0604020202020204" pitchFamily="34" charset="0"/>
              <a:buChar char="•"/>
              <a:defRPr/>
            </a:pPr>
            <a:r>
              <a:rPr lang="en-US" sz="1200" dirty="0">
                <a:solidFill>
                  <a:srgbClr val="494949">
                    <a:lumMod val="50000"/>
                  </a:srgbClr>
                </a:solidFill>
                <a:latin typeface="Roboto Condensed Light"/>
              </a:rPr>
              <a:t>Centralizes service operations under one functional area to serve shared needs across lines of business. </a:t>
            </a:r>
          </a:p>
          <a:p>
            <a:pPr marL="342866" indent="-342866">
              <a:spcBef>
                <a:spcPts val="600"/>
              </a:spcBef>
              <a:buFont typeface="Arial" panose="020B0604020202020204" pitchFamily="34" charset="0"/>
              <a:buChar char="•"/>
              <a:defRPr/>
            </a:pPr>
            <a:r>
              <a:rPr lang="en-US" sz="1200" dirty="0">
                <a:solidFill>
                  <a:srgbClr val="494949">
                    <a:lumMod val="50000"/>
                  </a:srgbClr>
                </a:solidFill>
                <a:latin typeface="Roboto Condensed Light"/>
              </a:rPr>
              <a:t>Allows for economies of scale and expertise pooling to improve IT’s efficiency.</a:t>
            </a:r>
          </a:p>
          <a:p>
            <a:pPr marL="342866" indent="-342866">
              <a:spcBef>
                <a:spcPts val="600"/>
              </a:spcBef>
              <a:buFont typeface="Arial" panose="020B0604020202020204" pitchFamily="34" charset="0"/>
              <a:buChar char="•"/>
              <a:defRPr/>
            </a:pPr>
            <a:r>
              <a:rPr lang="en-US" sz="1200" dirty="0">
                <a:solidFill>
                  <a:srgbClr val="494949">
                    <a:lumMod val="50000"/>
                  </a:srgbClr>
                </a:solidFill>
                <a:latin typeface="Roboto Condensed Light"/>
              </a:rPr>
              <a:t>Elevates sourcing and vendor management as its own strategic function; lends well to managed service and digital initiatives.</a:t>
            </a:r>
          </a:p>
          <a:p>
            <a:pPr marL="342866" indent="-342866">
              <a:spcBef>
                <a:spcPts val="600"/>
              </a:spcBef>
              <a:buFont typeface="Arial" panose="020B0604020202020204" pitchFamily="34" charset="0"/>
              <a:buChar char="•"/>
              <a:defRPr/>
            </a:pPr>
            <a:r>
              <a:rPr lang="en-US" sz="1200" dirty="0">
                <a:solidFill>
                  <a:srgbClr val="494949">
                    <a:lumMod val="50000"/>
                  </a:srgbClr>
                </a:solidFill>
                <a:latin typeface="Roboto Condensed Light"/>
              </a:rPr>
              <a:t>Development and operations housed together; lends well to DevOps-related initiatives and reduces the silos between these two core groups. </a:t>
            </a:r>
          </a:p>
        </p:txBody>
      </p:sp>
      <p:sp>
        <p:nvSpPr>
          <p:cNvPr id="8" name="Text Placeholder 4">
            <a:extLst>
              <a:ext uri="{FF2B5EF4-FFF2-40B4-BE49-F238E27FC236}">
                <a16:creationId xmlns:a16="http://schemas.microsoft.com/office/drawing/2014/main" id="{975C0497-8455-0DFF-DB10-AC261A7A56D1}"/>
              </a:ext>
            </a:extLst>
          </p:cNvPr>
          <p:cNvSpPr txBox="1">
            <a:spLocks/>
          </p:cNvSpPr>
          <p:nvPr/>
        </p:nvSpPr>
        <p:spPr>
          <a:xfrm>
            <a:off x="6207976" y="4066821"/>
            <a:ext cx="5637284" cy="2670705"/>
          </a:xfrm>
          <a:prstGeom prst="roundRect">
            <a:avLst/>
          </a:prstGeom>
          <a:solidFill>
            <a:srgbClr val="E2F7FE"/>
          </a:solidFill>
          <a:ln w="12700" cap="flat" cmpd="sng" algn="ctr">
            <a:solidFill>
              <a:srgbClr val="494949"/>
            </a:solidFill>
            <a:prstDash val="solid"/>
            <a:miter lim="800000"/>
          </a:ln>
          <a:effectLst/>
        </p:spPr>
        <p:txBody>
          <a:bodyPr/>
          <a:lstStyle>
            <a:lvl1pPr marL="0" indent="0" algn="l" defTabSz="914309" rtl="0" eaLnBrk="1" latinLnBrk="0" hangingPunct="1">
              <a:lnSpc>
                <a:spcPct val="100000"/>
              </a:lnSpc>
              <a:spcBef>
                <a:spcPts val="1000"/>
              </a:spcBef>
              <a:buFont typeface="Arial" panose="020B0604020202020204" pitchFamily="34" charset="0"/>
              <a:buNone/>
              <a:defRPr sz="2000" b="0" i="0" kern="1200">
                <a:solidFill>
                  <a:schemeClr val="bg1"/>
                </a:solidFill>
                <a:latin typeface="Montserrat Medium" pitchFamily="2" charset="77"/>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3000" b="0" i="0" kern="1200">
                <a:solidFill>
                  <a:schemeClr val="bg1"/>
                </a:solidFill>
                <a:latin typeface="Exo Light" pitchFamily="2" charset="77"/>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3000" b="0" i="0" kern="1200">
                <a:solidFill>
                  <a:schemeClr val="bg1"/>
                </a:solidFill>
                <a:latin typeface="Exo Light" pitchFamily="2" charset="77"/>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3000" b="0" i="0" kern="1200">
                <a:solidFill>
                  <a:schemeClr val="bg1"/>
                </a:solidFill>
                <a:latin typeface="Exo Light" pitchFamily="2" charset="77"/>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3000" b="0" i="0" kern="1200">
                <a:solidFill>
                  <a:schemeClr val="bg1"/>
                </a:solidFill>
                <a:latin typeface="Exo Light" pitchFamily="2" charset="77"/>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a:spcBef>
                <a:spcPts val="600"/>
              </a:spcBef>
              <a:defRPr/>
            </a:pPr>
            <a:r>
              <a:rPr lang="en-US" sz="1600" dirty="0">
                <a:solidFill>
                  <a:srgbClr val="494949">
                    <a:lumMod val="50000"/>
                  </a:srgbClr>
                </a:solidFill>
              </a:rPr>
              <a:t>Drawbacks:</a:t>
            </a:r>
          </a:p>
          <a:p>
            <a:pPr marL="285692" indent="-285692" defTabSz="554382">
              <a:spcBef>
                <a:spcPts val="600"/>
              </a:spcBef>
              <a:buFont typeface="Arial" panose="020B0604020202020204" pitchFamily="34" charset="0"/>
              <a:buChar char="•"/>
            </a:pPr>
            <a:r>
              <a:rPr lang="en-US" sz="1200" dirty="0">
                <a:solidFill>
                  <a:srgbClr val="494949">
                    <a:lumMod val="50000"/>
                  </a:srgbClr>
                </a:solidFill>
                <a:latin typeface="Roboto Condensed Light"/>
              </a:rPr>
              <a:t>Can be less responsive to business needs than decentralized models due to the need for portfolio steering to prioritize initiatives and solutions. As well, </a:t>
            </a:r>
            <a:r>
              <a:rPr lang="en-US" sz="1200" dirty="0">
                <a:solidFill>
                  <a:srgbClr val="494949">
                    <a:lumMod val="50000"/>
                  </a:srgbClr>
                </a:solidFill>
                <a:latin typeface="Roboto Condensed Light" panose="02000000000000000000" pitchFamily="2" charset="0"/>
                <a:ea typeface="Roboto Condensed Light" panose="02000000000000000000" pitchFamily="2" charset="0"/>
              </a:rPr>
              <a:t>IT prioritizes the initiatives it thinks are a priority to the business.</a:t>
            </a:r>
          </a:p>
          <a:p>
            <a:pPr marL="285692" indent="-285692" defTabSz="554382">
              <a:spcBef>
                <a:spcPts val="600"/>
              </a:spcBef>
              <a:buFont typeface="Arial" panose="020B0604020202020204" pitchFamily="34" charset="0"/>
              <a:buChar char="•"/>
            </a:pPr>
            <a:r>
              <a:rPr lang="en-US" sz="1200" dirty="0">
                <a:solidFill>
                  <a:srgbClr val="494949">
                    <a:lumMod val="50000"/>
                  </a:srgbClr>
                </a:solidFill>
                <a:latin typeface="Roboto Condensed Light" panose="02000000000000000000" pitchFamily="2" charset="0"/>
                <a:ea typeface="Roboto Condensed Light" panose="02000000000000000000" pitchFamily="2" charset="0"/>
              </a:rPr>
              <a:t>Depends on good governance to prevent enhancements and demands from being prioritized without approval from those with accountability and authority. </a:t>
            </a:r>
          </a:p>
          <a:p>
            <a:pPr marL="285692" indent="-285692" defTabSz="554382">
              <a:spcBef>
                <a:spcPts val="600"/>
              </a:spcBef>
              <a:buFont typeface="Arial" panose="020B0604020202020204" pitchFamily="34" charset="0"/>
              <a:buChar char="•"/>
            </a:pPr>
            <a:r>
              <a:rPr lang="en-US" sz="1200" dirty="0">
                <a:solidFill>
                  <a:srgbClr val="494949">
                    <a:lumMod val="50000"/>
                  </a:srgbClr>
                </a:solidFill>
                <a:latin typeface="Roboto Condensed Light" panose="02000000000000000000" pitchFamily="2" charset="0"/>
                <a:ea typeface="Roboto Condensed Light" panose="02000000000000000000" pitchFamily="2" charset="0"/>
              </a:rPr>
              <a:t>This model thrives in a DevOps culture but that does not mean it ensures your organization is a “DevOps” organization. Be sure you're encouraging the right behaviors.</a:t>
            </a:r>
          </a:p>
          <a:p>
            <a:pPr marL="285692" indent="-285692" defTabSz="554382">
              <a:spcBef>
                <a:spcPts val="600"/>
              </a:spcBef>
              <a:buFont typeface="Arial" panose="020B0604020202020204" pitchFamily="34" charset="0"/>
              <a:buChar char="•"/>
            </a:pPr>
            <a:r>
              <a:rPr lang="en-US" sz="1200" dirty="0">
                <a:solidFill>
                  <a:srgbClr val="494949">
                    <a:lumMod val="50000"/>
                  </a:srgbClr>
                </a:solidFill>
                <a:latin typeface="Roboto Condensed Light"/>
              </a:rPr>
              <a:t>Requires highly effective governance around project portfolio, services, and integration capabilities.</a:t>
            </a:r>
          </a:p>
        </p:txBody>
      </p:sp>
      <p:grpSp>
        <p:nvGrpSpPr>
          <p:cNvPr id="9" name="Group 8">
            <a:extLst>
              <a:ext uri="{FF2B5EF4-FFF2-40B4-BE49-F238E27FC236}">
                <a16:creationId xmlns:a16="http://schemas.microsoft.com/office/drawing/2014/main" id="{6D77B76F-00B6-F87B-EBEE-E2EF59752679}"/>
              </a:ext>
            </a:extLst>
          </p:cNvPr>
          <p:cNvGrpSpPr/>
          <p:nvPr/>
        </p:nvGrpSpPr>
        <p:grpSpPr>
          <a:xfrm>
            <a:off x="667164" y="751082"/>
            <a:ext cx="11172702" cy="3145242"/>
            <a:chOff x="486539" y="1836628"/>
            <a:chExt cx="8636470" cy="3618630"/>
          </a:xfrm>
        </p:grpSpPr>
        <p:sp>
          <p:nvSpPr>
            <p:cNvPr id="10" name="Rectangle 9">
              <a:extLst>
                <a:ext uri="{FF2B5EF4-FFF2-40B4-BE49-F238E27FC236}">
                  <a16:creationId xmlns:a16="http://schemas.microsoft.com/office/drawing/2014/main" id="{6A5B209F-BF0D-A32D-3114-7F9BCD95DB49}"/>
                </a:ext>
              </a:extLst>
            </p:cNvPr>
            <p:cNvSpPr/>
            <p:nvPr/>
          </p:nvSpPr>
          <p:spPr>
            <a:xfrm>
              <a:off x="724418" y="3465761"/>
              <a:ext cx="8109367" cy="259200"/>
            </a:xfrm>
            <a:prstGeom prst="rect">
              <a:avLst/>
            </a:prstGeom>
            <a:solidFill>
              <a:srgbClr val="DCDADA"/>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b="1" dirty="0">
                  <a:solidFill>
                    <a:schemeClr val="tx1">
                      <a:lumMod val="50000"/>
                    </a:schemeClr>
                  </a:solidFill>
                  <a:latin typeface="Roboto Condensed Light" panose="02000000000000000000" pitchFamily="2" charset="0"/>
                  <a:ea typeface="Roboto Condensed Light" panose="02000000000000000000" pitchFamily="2" charset="0"/>
                  <a:cs typeface="Arial Unicode MS" panose="020B0604020202020204" pitchFamily="34" charset="-128"/>
                </a:rPr>
                <a:t>STRATEGY &amp; GOVERNANCE: </a:t>
              </a:r>
              <a:r>
                <a:rPr lang="en-CA" sz="1400" dirty="0">
                  <a:solidFill>
                    <a:schemeClr val="tx1">
                      <a:lumMod val="50000"/>
                    </a:schemeClr>
                  </a:solidFill>
                  <a:latin typeface="Roboto Condensed Light" panose="02000000000000000000" pitchFamily="2" charset="0"/>
                  <a:ea typeface="Roboto Condensed Light" panose="02000000000000000000" pitchFamily="2" charset="0"/>
                  <a:cs typeface="Arial Unicode MS" panose="020B0604020202020204" pitchFamily="34" charset="-128"/>
                </a:rPr>
                <a:t>Provides IT strategy, governance, and performance measurement initiatives.</a:t>
              </a:r>
              <a:endParaRPr lang="en-CA" sz="1400" b="1" dirty="0">
                <a:solidFill>
                  <a:schemeClr val="tx1">
                    <a:lumMod val="50000"/>
                  </a:schemeClr>
                </a:solidFill>
                <a:latin typeface="Roboto Condensed Light" panose="02000000000000000000" pitchFamily="2" charset="0"/>
                <a:ea typeface="Roboto Condensed Light" panose="02000000000000000000" pitchFamily="2" charset="0"/>
                <a:cs typeface="Arial Unicode MS" panose="020B0604020202020204" pitchFamily="34" charset="-128"/>
              </a:endParaRPr>
            </a:p>
          </p:txBody>
        </p:sp>
        <p:sp>
          <p:nvSpPr>
            <p:cNvPr id="11" name="Rounded Rectangle 4">
              <a:extLst>
                <a:ext uri="{FF2B5EF4-FFF2-40B4-BE49-F238E27FC236}">
                  <a16:creationId xmlns:a16="http://schemas.microsoft.com/office/drawing/2014/main" id="{FC75B12E-ABAE-9C11-8A1E-C3E550D10FD7}"/>
                </a:ext>
              </a:extLst>
            </p:cNvPr>
            <p:cNvSpPr/>
            <p:nvPr/>
          </p:nvSpPr>
          <p:spPr>
            <a:xfrm>
              <a:off x="756866" y="1836633"/>
              <a:ext cx="3914246" cy="1210107"/>
            </a:xfrm>
            <a:prstGeom prst="rect">
              <a:avLst/>
            </a:prstGeom>
            <a:solidFill>
              <a:srgbClr val="DCDADA"/>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CA" sz="1400" b="1" dirty="0">
                  <a:solidFill>
                    <a:schemeClr val="tx1">
                      <a:lumMod val="50000"/>
                    </a:schemeClr>
                  </a:solidFill>
                  <a:latin typeface="Roboto Condensed Light" panose="02000000000000000000" pitchFamily="2" charset="0"/>
                  <a:ea typeface="Roboto Condensed Light" panose="02000000000000000000" pitchFamily="2" charset="0"/>
                  <a:cs typeface="Arial Unicode MS" panose="020B0604020202020204" pitchFamily="34" charset="-128"/>
                </a:rPr>
                <a:t>DEMAND: </a:t>
              </a:r>
              <a:r>
                <a:rPr lang="en-CA" sz="1400" dirty="0">
                  <a:solidFill>
                    <a:schemeClr val="tx1">
                      <a:lumMod val="50000"/>
                    </a:schemeClr>
                  </a:solidFill>
                  <a:latin typeface="Roboto Condensed Light" panose="02000000000000000000" pitchFamily="2" charset="0"/>
                  <a:ea typeface="Roboto Condensed Light" panose="02000000000000000000" pitchFamily="2" charset="0"/>
                  <a:cs typeface="Arial Unicode MS" panose="020B0604020202020204" pitchFamily="34" charset="-128"/>
                </a:rPr>
                <a:t>Prioritize and consolidate business needs</a:t>
              </a:r>
              <a:endParaRPr lang="en-CA" sz="1400" b="1" dirty="0">
                <a:solidFill>
                  <a:schemeClr val="tx1">
                    <a:lumMod val="50000"/>
                  </a:schemeClr>
                </a:solidFill>
                <a:latin typeface="Roboto Condensed Light" panose="02000000000000000000" pitchFamily="2" charset="0"/>
                <a:ea typeface="Roboto Condensed Light" panose="02000000000000000000" pitchFamily="2" charset="0"/>
                <a:cs typeface="Arial Unicode MS" panose="020B0604020202020204" pitchFamily="34" charset="-128"/>
              </a:endParaRPr>
            </a:p>
            <a:p>
              <a:pPr marL="285721" indent="-285721">
                <a:buFont typeface="Arial" panose="020B0604020202020204" pitchFamily="34" charset="0"/>
                <a:buChar char="•"/>
              </a:pPr>
              <a:r>
                <a:rPr lang="en-CA" sz="1400" dirty="0">
                  <a:solidFill>
                    <a:schemeClr val="tx1">
                      <a:lumMod val="50000"/>
                    </a:schemeClr>
                  </a:solidFill>
                  <a:latin typeface="Roboto Condensed Light" panose="02000000000000000000" pitchFamily="2" charset="0"/>
                  <a:ea typeface="Roboto Condensed Light" panose="02000000000000000000" pitchFamily="2" charset="0"/>
                  <a:cs typeface="Arial Unicode MS" panose="020B0604020202020204" pitchFamily="34" charset="-128"/>
                </a:rPr>
                <a:t>Business Relationship Management</a:t>
              </a:r>
            </a:p>
            <a:p>
              <a:pPr marL="285721" indent="-285721">
                <a:buFont typeface="Arial" panose="020B0604020202020204" pitchFamily="34" charset="0"/>
                <a:buChar char="•"/>
              </a:pPr>
              <a:r>
                <a:rPr lang="en-CA" sz="1400" dirty="0">
                  <a:solidFill>
                    <a:schemeClr val="tx1">
                      <a:lumMod val="50000"/>
                    </a:schemeClr>
                  </a:solidFill>
                  <a:latin typeface="Roboto Condensed Light" panose="02000000000000000000" pitchFamily="2" charset="0"/>
                  <a:ea typeface="Roboto Condensed Light" panose="02000000000000000000" pitchFamily="2" charset="0"/>
                  <a:cs typeface="Arial Unicode MS" panose="020B0604020202020204" pitchFamily="34" charset="-128"/>
                </a:rPr>
                <a:t>Business Analysis</a:t>
              </a:r>
            </a:p>
            <a:p>
              <a:pPr marL="285721" indent="-285721">
                <a:buFont typeface="Arial" panose="020B0604020202020204" pitchFamily="34" charset="0"/>
                <a:buChar char="•"/>
              </a:pPr>
              <a:r>
                <a:rPr lang="en-CA" sz="1400" dirty="0">
                  <a:solidFill>
                    <a:schemeClr val="tx1">
                      <a:lumMod val="50000"/>
                    </a:schemeClr>
                  </a:solidFill>
                  <a:latin typeface="Roboto Condensed Light" panose="02000000000000000000" pitchFamily="2" charset="0"/>
                  <a:ea typeface="Roboto Condensed Light" panose="02000000000000000000" pitchFamily="2" charset="0"/>
                  <a:cs typeface="Arial Unicode MS" panose="020B0604020202020204" pitchFamily="34" charset="-128"/>
                </a:rPr>
                <a:t>Benefits Realization</a:t>
              </a:r>
            </a:p>
          </p:txBody>
        </p:sp>
        <p:sp>
          <p:nvSpPr>
            <p:cNvPr id="13" name="Rounded Rectangle 6">
              <a:extLst>
                <a:ext uri="{FF2B5EF4-FFF2-40B4-BE49-F238E27FC236}">
                  <a16:creationId xmlns:a16="http://schemas.microsoft.com/office/drawing/2014/main" id="{9F56053A-E7CF-4030-28D3-00D829A90847}"/>
                </a:ext>
              </a:extLst>
            </p:cNvPr>
            <p:cNvSpPr/>
            <p:nvPr/>
          </p:nvSpPr>
          <p:spPr>
            <a:xfrm>
              <a:off x="738305" y="4058560"/>
              <a:ext cx="8125521" cy="1109277"/>
            </a:xfrm>
            <a:prstGeom prst="rect">
              <a:avLst/>
            </a:prstGeom>
            <a:solidFill>
              <a:srgbClr val="DCDADA"/>
            </a:solidFill>
            <a:ln w="6350">
              <a:noFill/>
            </a:ln>
          </p:spPr>
          <p:style>
            <a:lnRef idx="2">
              <a:schemeClr val="accent1">
                <a:shade val="50000"/>
              </a:schemeClr>
            </a:lnRef>
            <a:fillRef idx="1">
              <a:schemeClr val="accent1"/>
            </a:fillRef>
            <a:effectRef idx="0">
              <a:schemeClr val="accent1"/>
            </a:effectRef>
            <a:fontRef idx="minor">
              <a:schemeClr val="lt1"/>
            </a:fontRef>
          </p:style>
          <p:txBody>
            <a:bodyPr numCol="2" rtlCol="0" anchor="t"/>
            <a:lstStyle/>
            <a:p>
              <a:r>
                <a:rPr lang="en-CA" sz="1400" b="1" dirty="0">
                  <a:solidFill>
                    <a:schemeClr val="tx1">
                      <a:lumMod val="50000"/>
                    </a:schemeClr>
                  </a:solidFill>
                  <a:latin typeface="Roboto Condensed Light" panose="02000000000000000000" pitchFamily="2" charset="0"/>
                  <a:ea typeface="Roboto Condensed Light" panose="02000000000000000000" pitchFamily="2" charset="0"/>
                  <a:cs typeface="Arial Unicode MS" panose="020B0604020202020204" pitchFamily="34" charset="-128"/>
                </a:rPr>
                <a:t>DEVELOP: </a:t>
              </a:r>
              <a:r>
                <a:rPr lang="en-CA" sz="1400" dirty="0">
                  <a:solidFill>
                    <a:schemeClr val="tx1">
                      <a:lumMod val="50000"/>
                    </a:schemeClr>
                  </a:solidFill>
                  <a:latin typeface="Roboto Condensed Light" panose="02000000000000000000" pitchFamily="2" charset="0"/>
                  <a:ea typeface="Roboto Condensed Light" panose="02000000000000000000" pitchFamily="2" charset="0"/>
                  <a:cs typeface="Arial Unicode MS" panose="020B0604020202020204" pitchFamily="34" charset="-128"/>
                </a:rPr>
                <a:t>Develop and support solutions based on prioritized initiatives and changes</a:t>
              </a:r>
              <a:endParaRPr lang="en-CA" sz="1400" b="1" dirty="0">
                <a:solidFill>
                  <a:schemeClr val="tx1">
                    <a:lumMod val="50000"/>
                  </a:schemeClr>
                </a:solidFill>
                <a:latin typeface="Roboto Condensed Light" panose="02000000000000000000" pitchFamily="2" charset="0"/>
                <a:ea typeface="Roboto Condensed Light" panose="02000000000000000000" pitchFamily="2" charset="0"/>
                <a:cs typeface="Arial Unicode MS" panose="020B0604020202020204" pitchFamily="34" charset="-128"/>
              </a:endParaRPr>
            </a:p>
            <a:p>
              <a:pPr marL="285721" indent="-285721">
                <a:buFont typeface="Arial" panose="020B0604020202020204" pitchFamily="34" charset="0"/>
                <a:buChar char="•"/>
              </a:pPr>
              <a:r>
                <a:rPr lang="en-CA" sz="1400" dirty="0">
                  <a:solidFill>
                    <a:schemeClr val="tx1">
                      <a:lumMod val="50000"/>
                    </a:schemeClr>
                  </a:solidFill>
                  <a:latin typeface="Roboto Condensed Light" panose="02000000000000000000" pitchFamily="2" charset="0"/>
                  <a:ea typeface="Roboto Condensed Light" panose="02000000000000000000" pitchFamily="2" charset="0"/>
                  <a:cs typeface="Arial Unicode MS" panose="020B0604020202020204" pitchFamily="34" charset="-128"/>
                </a:rPr>
                <a:t>Project &amp; Portfolio Management</a:t>
              </a:r>
            </a:p>
            <a:p>
              <a:pPr marL="285721" indent="-285721">
                <a:buFont typeface="Arial" panose="020B0604020202020204" pitchFamily="34" charset="0"/>
                <a:buChar char="•"/>
              </a:pPr>
              <a:r>
                <a:rPr lang="en-CA" sz="1400" dirty="0">
                  <a:solidFill>
                    <a:schemeClr val="tx1">
                      <a:lumMod val="50000"/>
                    </a:schemeClr>
                  </a:solidFill>
                  <a:latin typeface="Roboto Condensed Light" panose="02000000000000000000" pitchFamily="2" charset="0"/>
                  <a:ea typeface="Roboto Condensed Light" panose="02000000000000000000" pitchFamily="2" charset="0"/>
                  <a:cs typeface="Arial Unicode MS" panose="020B0604020202020204" pitchFamily="34" charset="-128"/>
                </a:rPr>
                <a:t>Development and Maintenance</a:t>
              </a:r>
            </a:p>
            <a:p>
              <a:pPr marL="285721" indent="-285721">
                <a:buFont typeface="Arial" panose="020B0604020202020204" pitchFamily="34" charset="0"/>
                <a:buChar char="•"/>
              </a:pPr>
              <a:endParaRPr lang="en-CA" sz="1400" dirty="0">
                <a:solidFill>
                  <a:schemeClr val="tx1">
                    <a:lumMod val="50000"/>
                  </a:schemeClr>
                </a:solidFill>
                <a:latin typeface="Roboto Condensed Light" panose="02000000000000000000" pitchFamily="2" charset="0"/>
                <a:ea typeface="Roboto Condensed Light" panose="02000000000000000000" pitchFamily="2" charset="0"/>
                <a:cs typeface="Arial Unicode MS" panose="020B0604020202020204" pitchFamily="34" charset="-128"/>
              </a:endParaRPr>
            </a:p>
            <a:p>
              <a:pPr marL="285721" indent="-285721">
                <a:buFont typeface="Arial" panose="020B0604020202020204" pitchFamily="34" charset="0"/>
                <a:buChar char="•"/>
              </a:pPr>
              <a:endParaRPr lang="en-CA" sz="1400" dirty="0">
                <a:solidFill>
                  <a:schemeClr val="tx1">
                    <a:lumMod val="50000"/>
                  </a:schemeClr>
                </a:solidFill>
                <a:latin typeface="Roboto Condensed Light" panose="02000000000000000000" pitchFamily="2" charset="0"/>
                <a:ea typeface="Roboto Condensed Light" panose="02000000000000000000" pitchFamily="2" charset="0"/>
                <a:cs typeface="Arial Unicode MS" panose="020B0604020202020204" pitchFamily="34" charset="-128"/>
              </a:endParaRPr>
            </a:p>
            <a:p>
              <a:pPr marL="285721" indent="-285721">
                <a:buFont typeface="Arial" panose="020B0604020202020204" pitchFamily="34" charset="0"/>
                <a:buChar char="•"/>
              </a:pPr>
              <a:r>
                <a:rPr lang="en-CA" sz="1400" dirty="0">
                  <a:solidFill>
                    <a:schemeClr val="tx1">
                      <a:lumMod val="50000"/>
                    </a:schemeClr>
                  </a:solidFill>
                  <a:latin typeface="Roboto Condensed Light" panose="02000000000000000000" pitchFamily="2" charset="0"/>
                  <a:ea typeface="Roboto Condensed Light" panose="02000000000000000000" pitchFamily="2" charset="0"/>
                  <a:cs typeface="Arial Unicode MS" panose="020B0604020202020204" pitchFamily="34" charset="-128"/>
                </a:rPr>
                <a:t>Infrastructure Management</a:t>
              </a:r>
            </a:p>
            <a:p>
              <a:pPr marL="285721" indent="-285721">
                <a:buFont typeface="Arial" panose="020B0604020202020204" pitchFamily="34" charset="0"/>
                <a:buChar char="•"/>
              </a:pPr>
              <a:r>
                <a:rPr lang="en-CA" sz="1400" dirty="0">
                  <a:solidFill>
                    <a:schemeClr val="tx1">
                      <a:lumMod val="50000"/>
                    </a:schemeClr>
                  </a:solidFill>
                  <a:latin typeface="Roboto Condensed Light" panose="02000000000000000000" pitchFamily="2" charset="0"/>
                  <a:ea typeface="Roboto Condensed Light" panose="02000000000000000000" pitchFamily="2" charset="0"/>
                  <a:cs typeface="Arial Unicode MS" panose="020B0604020202020204" pitchFamily="34" charset="-128"/>
                </a:rPr>
                <a:t>Security</a:t>
              </a:r>
            </a:p>
            <a:p>
              <a:pPr marL="285721" indent="-285721">
                <a:buFont typeface="Arial" panose="020B0604020202020204" pitchFamily="34" charset="0"/>
                <a:buChar char="•"/>
              </a:pPr>
              <a:endParaRPr lang="en-CA" sz="1400" dirty="0">
                <a:solidFill>
                  <a:schemeClr val="tx1">
                    <a:lumMod val="50000"/>
                  </a:schemeClr>
                </a:solidFill>
                <a:latin typeface="Roboto Condensed Light" panose="02000000000000000000" pitchFamily="2" charset="0"/>
                <a:ea typeface="Roboto Condensed Light" panose="02000000000000000000" pitchFamily="2" charset="0"/>
                <a:cs typeface="Arial Unicode MS" panose="020B0604020202020204" pitchFamily="34" charset="-128"/>
              </a:endParaRPr>
            </a:p>
            <a:p>
              <a:endParaRPr lang="en-CA" sz="1400" b="1" dirty="0">
                <a:solidFill>
                  <a:schemeClr val="tx1">
                    <a:lumMod val="50000"/>
                  </a:schemeClr>
                </a:solidFill>
                <a:latin typeface="Roboto Condensed Light" panose="02000000000000000000" pitchFamily="2" charset="0"/>
                <a:ea typeface="Roboto Condensed Light" panose="02000000000000000000" pitchFamily="2" charset="0"/>
                <a:cs typeface="Arial Unicode MS" panose="020B0604020202020204" pitchFamily="34" charset="-128"/>
              </a:endParaRPr>
            </a:p>
          </p:txBody>
        </p:sp>
        <p:sp>
          <p:nvSpPr>
            <p:cNvPr id="14" name="Rounded Rectangle 7">
              <a:extLst>
                <a:ext uri="{FF2B5EF4-FFF2-40B4-BE49-F238E27FC236}">
                  <a16:creationId xmlns:a16="http://schemas.microsoft.com/office/drawing/2014/main" id="{8BD08E3D-4BAB-21BE-1D4B-6627BAC614AD}"/>
                </a:ext>
              </a:extLst>
            </p:cNvPr>
            <p:cNvSpPr/>
            <p:nvPr/>
          </p:nvSpPr>
          <p:spPr>
            <a:xfrm>
              <a:off x="4741236" y="1836633"/>
              <a:ext cx="4122591" cy="1210107"/>
            </a:xfrm>
            <a:prstGeom prst="rect">
              <a:avLst/>
            </a:prstGeom>
            <a:solidFill>
              <a:srgbClr val="DCDADA"/>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CA" sz="1400" b="1" dirty="0">
                  <a:solidFill>
                    <a:schemeClr val="tx1">
                      <a:lumMod val="50000"/>
                    </a:schemeClr>
                  </a:solidFill>
                  <a:latin typeface="Roboto Condensed Light" panose="02000000000000000000" pitchFamily="2" charset="0"/>
                  <a:ea typeface="Roboto Condensed Light" panose="02000000000000000000" pitchFamily="2" charset="0"/>
                  <a:cs typeface="Arial Unicode MS" panose="020B0604020202020204" pitchFamily="34" charset="-128"/>
                </a:rPr>
                <a:t>SERVICE: </a:t>
              </a:r>
              <a:r>
                <a:rPr lang="en-CA" sz="1400" dirty="0">
                  <a:solidFill>
                    <a:schemeClr val="tx1">
                      <a:lumMod val="50000"/>
                    </a:schemeClr>
                  </a:solidFill>
                  <a:latin typeface="Roboto Condensed Light" panose="02000000000000000000" pitchFamily="2" charset="0"/>
                  <a:ea typeface="Roboto Condensed Light" panose="02000000000000000000" pitchFamily="2" charset="0"/>
                  <a:cs typeface="Arial Unicode MS" panose="020B0604020202020204" pitchFamily="34" charset="-128"/>
                </a:rPr>
                <a:t>Leverage scope of IT services and enable business efficiency</a:t>
              </a:r>
              <a:endParaRPr lang="en-CA" sz="1400" b="1" dirty="0">
                <a:solidFill>
                  <a:schemeClr val="tx1">
                    <a:lumMod val="50000"/>
                  </a:schemeClr>
                </a:solidFill>
                <a:latin typeface="Roboto Condensed Light" panose="02000000000000000000" pitchFamily="2" charset="0"/>
                <a:ea typeface="Roboto Condensed Light" panose="02000000000000000000" pitchFamily="2" charset="0"/>
                <a:cs typeface="Arial Unicode MS" panose="020B0604020202020204" pitchFamily="34" charset="-128"/>
              </a:endParaRPr>
            </a:p>
            <a:p>
              <a:pPr marL="285721" indent="-285721">
                <a:buFont typeface="Arial" panose="020B0604020202020204" pitchFamily="34" charset="0"/>
                <a:buChar char="•"/>
              </a:pPr>
              <a:r>
                <a:rPr lang="en-CA" sz="1400" dirty="0">
                  <a:solidFill>
                    <a:schemeClr val="tx1">
                      <a:lumMod val="50000"/>
                    </a:schemeClr>
                  </a:solidFill>
                  <a:latin typeface="Roboto Condensed Light" panose="02000000000000000000" pitchFamily="2" charset="0"/>
                  <a:ea typeface="Roboto Condensed Light" panose="02000000000000000000" pitchFamily="2" charset="0"/>
                  <a:cs typeface="Arial Unicode MS" panose="020B0604020202020204" pitchFamily="34" charset="-128"/>
                </a:rPr>
                <a:t>Service Management</a:t>
              </a:r>
            </a:p>
            <a:p>
              <a:pPr marL="285721" indent="-285721">
                <a:buFont typeface="Arial" panose="020B0604020202020204" pitchFamily="34" charset="0"/>
                <a:buChar char="•"/>
              </a:pPr>
              <a:r>
                <a:rPr lang="en-CA" sz="1400" dirty="0">
                  <a:solidFill>
                    <a:schemeClr val="tx1">
                      <a:lumMod val="50000"/>
                    </a:schemeClr>
                  </a:solidFill>
                  <a:latin typeface="Roboto Condensed Light" panose="02000000000000000000" pitchFamily="2" charset="0"/>
                  <a:ea typeface="Roboto Condensed Light" panose="02000000000000000000" pitchFamily="2" charset="0"/>
                  <a:cs typeface="Arial Unicode MS" panose="020B0604020202020204" pitchFamily="34" charset="-128"/>
                </a:rPr>
                <a:t>Service Desk</a:t>
              </a:r>
            </a:p>
            <a:p>
              <a:pPr marL="285721" indent="-285721">
                <a:buFont typeface="Arial" panose="020B0604020202020204" pitchFamily="34" charset="0"/>
                <a:buChar char="•"/>
              </a:pPr>
              <a:r>
                <a:rPr lang="en-CA" sz="1400" dirty="0">
                  <a:solidFill>
                    <a:schemeClr val="tx1">
                      <a:lumMod val="50000"/>
                    </a:schemeClr>
                  </a:solidFill>
                  <a:latin typeface="Roboto Condensed Light" panose="02000000000000000000" pitchFamily="2" charset="0"/>
                  <a:ea typeface="Roboto Condensed Light" panose="02000000000000000000" pitchFamily="2" charset="0"/>
                  <a:cs typeface="Arial Unicode MS" panose="020B0604020202020204" pitchFamily="34" charset="-128"/>
                </a:rPr>
                <a:t>Data Analytics &amp; Reporting</a:t>
              </a:r>
            </a:p>
          </p:txBody>
        </p:sp>
        <p:sp>
          <p:nvSpPr>
            <p:cNvPr id="15" name="Rounded Rectangle 33">
              <a:extLst>
                <a:ext uri="{FF2B5EF4-FFF2-40B4-BE49-F238E27FC236}">
                  <a16:creationId xmlns:a16="http://schemas.microsoft.com/office/drawing/2014/main" id="{FE8F7E9E-FD2B-1299-E4DA-BB089041AFF9}"/>
                </a:ext>
              </a:extLst>
            </p:cNvPr>
            <p:cNvSpPr/>
            <p:nvPr/>
          </p:nvSpPr>
          <p:spPr>
            <a:xfrm>
              <a:off x="738305" y="5218454"/>
              <a:ext cx="8125521" cy="236804"/>
            </a:xfrm>
            <a:prstGeom prst="rect">
              <a:avLst/>
            </a:prstGeom>
            <a:solidFill>
              <a:srgbClr val="DCDADA"/>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b="1" dirty="0">
                  <a:solidFill>
                    <a:schemeClr val="tx1">
                      <a:lumMod val="50000"/>
                    </a:schemeClr>
                  </a:solidFill>
                  <a:latin typeface="Roboto Condensed Light" panose="02000000000000000000" pitchFamily="2" charset="0"/>
                  <a:ea typeface="Roboto Condensed Light" panose="02000000000000000000" pitchFamily="2" charset="0"/>
                  <a:cs typeface="Arial Unicode MS" panose="020B0604020202020204" pitchFamily="34" charset="-128"/>
                </a:rPr>
                <a:t>VENDOR MANAGEMENT</a:t>
              </a:r>
            </a:p>
          </p:txBody>
        </p:sp>
        <p:sp>
          <p:nvSpPr>
            <p:cNvPr id="16" name="TextBox 15">
              <a:extLst>
                <a:ext uri="{FF2B5EF4-FFF2-40B4-BE49-F238E27FC236}">
                  <a16:creationId xmlns:a16="http://schemas.microsoft.com/office/drawing/2014/main" id="{A61FB9C8-CC8F-2871-9434-A2CFA91BF0FE}"/>
                </a:ext>
              </a:extLst>
            </p:cNvPr>
            <p:cNvSpPr txBox="1"/>
            <p:nvPr/>
          </p:nvSpPr>
          <p:spPr>
            <a:xfrm rot="16200000">
              <a:off x="8386" y="2314783"/>
              <a:ext cx="1194185" cy="237880"/>
            </a:xfrm>
            <a:prstGeom prst="rect">
              <a:avLst/>
            </a:prstGeom>
            <a:solidFill>
              <a:srgbClr val="F2F2F2"/>
            </a:solidFill>
          </p:spPr>
          <p:txBody>
            <a:bodyPr wrap="square" rtlCol="0">
              <a:spAutoFit/>
            </a:bodyPr>
            <a:lstStyle/>
            <a:p>
              <a:pPr algn="ctr"/>
              <a:r>
                <a:rPr lang="en-CA" sz="1400" b="1" dirty="0">
                  <a:solidFill>
                    <a:schemeClr val="tx1">
                      <a:lumMod val="50000"/>
                    </a:schemeClr>
                  </a:solidFill>
                  <a:latin typeface="Roboto Condensed Light" panose="02000000000000000000" pitchFamily="2" charset="0"/>
                  <a:ea typeface="Roboto Condensed Light" panose="02000000000000000000" pitchFamily="2" charset="0"/>
                  <a:cs typeface="Arial" panose="020B0604020202020204" pitchFamily="34" charset="0"/>
                </a:rPr>
                <a:t>PARTNER</a:t>
              </a:r>
            </a:p>
          </p:txBody>
        </p:sp>
        <p:sp>
          <p:nvSpPr>
            <p:cNvPr id="25" name="TextBox 24">
              <a:extLst>
                <a:ext uri="{FF2B5EF4-FFF2-40B4-BE49-F238E27FC236}">
                  <a16:creationId xmlns:a16="http://schemas.microsoft.com/office/drawing/2014/main" id="{66370E48-3978-46E7-AEFA-DAF1CB36E5D5}"/>
                </a:ext>
              </a:extLst>
            </p:cNvPr>
            <p:cNvSpPr txBox="1"/>
            <p:nvPr/>
          </p:nvSpPr>
          <p:spPr>
            <a:xfrm rot="16200000">
              <a:off x="8406976" y="2314781"/>
              <a:ext cx="1194185" cy="237880"/>
            </a:xfrm>
            <a:prstGeom prst="rect">
              <a:avLst/>
            </a:prstGeom>
            <a:solidFill>
              <a:srgbClr val="F2F2F2"/>
            </a:solidFill>
          </p:spPr>
          <p:txBody>
            <a:bodyPr wrap="square" rtlCol="0">
              <a:spAutoFit/>
            </a:bodyPr>
            <a:lstStyle/>
            <a:p>
              <a:pPr algn="ctr"/>
              <a:r>
                <a:rPr lang="en-CA" sz="1400" b="1" dirty="0">
                  <a:solidFill>
                    <a:schemeClr val="tx1">
                      <a:lumMod val="50000"/>
                    </a:schemeClr>
                  </a:solidFill>
                  <a:latin typeface="Roboto Condensed Light" panose="02000000000000000000" pitchFamily="2" charset="0"/>
                  <a:ea typeface="Roboto Condensed Light" panose="02000000000000000000" pitchFamily="2" charset="0"/>
                </a:rPr>
                <a:t>END USER</a:t>
              </a:r>
            </a:p>
          </p:txBody>
        </p:sp>
        <p:sp>
          <p:nvSpPr>
            <p:cNvPr id="26" name="Pentagon 8">
              <a:extLst>
                <a:ext uri="{FF2B5EF4-FFF2-40B4-BE49-F238E27FC236}">
                  <a16:creationId xmlns:a16="http://schemas.microsoft.com/office/drawing/2014/main" id="{12A2A120-B150-D0F1-0873-5901D6A675FD}"/>
                </a:ext>
              </a:extLst>
            </p:cNvPr>
            <p:cNvSpPr/>
            <p:nvPr/>
          </p:nvSpPr>
          <p:spPr>
            <a:xfrm rot="5400000">
              <a:off x="2518938" y="1266338"/>
              <a:ext cx="385288" cy="3914247"/>
            </a:xfrm>
            <a:prstGeom prst="homePlate">
              <a:avLst>
                <a:gd name="adj" fmla="val 78094"/>
              </a:avLst>
            </a:prstGeom>
            <a:solidFill>
              <a:schemeClr val="bg2">
                <a:lumMod val="5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CA" sz="1400" b="1" dirty="0">
                  <a:solidFill>
                    <a:schemeClr val="bg1"/>
                  </a:solidFill>
                  <a:latin typeface="Roboto Condensed Light" panose="02000000000000000000" pitchFamily="2" charset="0"/>
                  <a:ea typeface="Roboto Condensed Light" panose="02000000000000000000" pitchFamily="2" charset="0"/>
                  <a:cs typeface="Arial" charset="0"/>
                </a:rPr>
                <a:t>INITIATIVES</a:t>
              </a:r>
            </a:p>
          </p:txBody>
        </p:sp>
        <p:sp>
          <p:nvSpPr>
            <p:cNvPr id="27" name="Pentagon 8">
              <a:extLst>
                <a:ext uri="{FF2B5EF4-FFF2-40B4-BE49-F238E27FC236}">
                  <a16:creationId xmlns:a16="http://schemas.microsoft.com/office/drawing/2014/main" id="{B54E8CF3-BF55-CFAB-92C7-FE97C78CFD4C}"/>
                </a:ext>
              </a:extLst>
            </p:cNvPr>
            <p:cNvSpPr/>
            <p:nvPr/>
          </p:nvSpPr>
          <p:spPr>
            <a:xfrm rot="5400000">
              <a:off x="6625449" y="1146603"/>
              <a:ext cx="354164" cy="4122591"/>
            </a:xfrm>
            <a:prstGeom prst="homePlate">
              <a:avLst>
                <a:gd name="adj" fmla="val 78094"/>
              </a:avLst>
            </a:prstGeom>
            <a:solidFill>
              <a:schemeClr val="bg2">
                <a:lumMod val="5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CA" sz="1400" b="1" dirty="0">
                  <a:solidFill>
                    <a:schemeClr val="bg1"/>
                  </a:solidFill>
                  <a:latin typeface="Roboto Condensed Light" panose="02000000000000000000" pitchFamily="2" charset="0"/>
                  <a:ea typeface="Roboto Condensed Light" panose="02000000000000000000" pitchFamily="2" charset="0"/>
                </a:rPr>
                <a:t>ENHANCEMENTS</a:t>
              </a:r>
              <a:r>
                <a:rPr lang="en-CA" sz="1400" dirty="0">
                  <a:solidFill>
                    <a:schemeClr val="bg1"/>
                  </a:solidFill>
                  <a:latin typeface="Roboto Condensed Light" panose="02000000000000000000" pitchFamily="2" charset="0"/>
                  <a:ea typeface="Roboto Condensed Light" panose="02000000000000000000" pitchFamily="2" charset="0"/>
                </a:rPr>
                <a:t> </a:t>
              </a:r>
            </a:p>
          </p:txBody>
        </p:sp>
        <p:sp>
          <p:nvSpPr>
            <p:cNvPr id="28" name="Pentagon 31">
              <a:extLst>
                <a:ext uri="{FF2B5EF4-FFF2-40B4-BE49-F238E27FC236}">
                  <a16:creationId xmlns:a16="http://schemas.microsoft.com/office/drawing/2014/main" id="{E54026C3-188F-5FB6-A9C0-3A8C5D707D91}"/>
                </a:ext>
              </a:extLst>
            </p:cNvPr>
            <p:cNvSpPr/>
            <p:nvPr/>
          </p:nvSpPr>
          <p:spPr>
            <a:xfrm rot="5400000">
              <a:off x="4653649" y="-182655"/>
              <a:ext cx="250903" cy="8109366"/>
            </a:xfrm>
            <a:prstGeom prst="homePlate">
              <a:avLst>
                <a:gd name="adj" fmla="val 69276"/>
              </a:avLst>
            </a:prstGeom>
            <a:solidFill>
              <a:schemeClr val="bg2">
                <a:lumMod val="5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CA" sz="1400" b="1" dirty="0">
                  <a:solidFill>
                    <a:schemeClr val="bg1"/>
                  </a:solidFill>
                  <a:latin typeface="Roboto Condensed Light" panose="02000000000000000000" pitchFamily="2" charset="0"/>
                  <a:ea typeface="Roboto Condensed Light" panose="02000000000000000000" pitchFamily="2" charset="0"/>
                </a:rPr>
                <a:t>PORTFOLIO</a:t>
              </a:r>
              <a:r>
                <a:rPr lang="en-CA" sz="1400" dirty="0">
                  <a:solidFill>
                    <a:schemeClr val="bg1"/>
                  </a:solidFill>
                  <a:latin typeface="Roboto Condensed Light" panose="02000000000000000000" pitchFamily="2" charset="0"/>
                  <a:ea typeface="Roboto Condensed Light" panose="02000000000000000000" pitchFamily="2" charset="0"/>
                </a:rPr>
                <a:t> </a:t>
              </a:r>
              <a:r>
                <a:rPr lang="en-CA" sz="1400" b="1" dirty="0">
                  <a:solidFill>
                    <a:schemeClr val="bg1"/>
                  </a:solidFill>
                  <a:latin typeface="Roboto Condensed Light" panose="02000000000000000000" pitchFamily="2" charset="0"/>
                  <a:ea typeface="Roboto Condensed Light" panose="02000000000000000000" pitchFamily="2" charset="0"/>
                </a:rPr>
                <a:t>STEERING</a:t>
              </a:r>
            </a:p>
          </p:txBody>
        </p:sp>
      </p:grpSp>
    </p:spTree>
    <p:extLst>
      <p:ext uri="{BB962C8B-B14F-4D97-AF65-F5344CB8AC3E}">
        <p14:creationId xmlns:p14="http://schemas.microsoft.com/office/powerpoint/2010/main" val="24985876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3F66569-FA72-4E73-2DCC-95C1B231FDB3}"/>
              </a:ext>
            </a:extLst>
          </p:cNvPr>
          <p:cNvSpPr txBox="1">
            <a:spLocks/>
          </p:cNvSpPr>
          <p:nvPr/>
        </p:nvSpPr>
        <p:spPr>
          <a:xfrm>
            <a:off x="0" y="10269"/>
            <a:ext cx="12193870" cy="85636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3200" dirty="0">
                <a:latin typeface="Montserrat SemiBold" panose="00000700000000000000" pitchFamily="2" charset="0"/>
              </a:rPr>
              <a:t>Hybrid: Service Aligned</a:t>
            </a:r>
          </a:p>
        </p:txBody>
      </p:sp>
      <p:sp>
        <p:nvSpPr>
          <p:cNvPr id="4" name="Text Placeholder 4">
            <a:extLst>
              <a:ext uri="{FF2B5EF4-FFF2-40B4-BE49-F238E27FC236}">
                <a16:creationId xmlns:a16="http://schemas.microsoft.com/office/drawing/2014/main" id="{B2B2CEB7-B0AB-A7C2-C791-3B9E35F183F8}"/>
              </a:ext>
            </a:extLst>
          </p:cNvPr>
          <p:cNvSpPr txBox="1">
            <a:spLocks/>
          </p:cNvSpPr>
          <p:nvPr/>
        </p:nvSpPr>
        <p:spPr>
          <a:xfrm>
            <a:off x="458716" y="3949129"/>
            <a:ext cx="5637284" cy="2670705"/>
          </a:xfrm>
          <a:prstGeom prst="roundRect">
            <a:avLst/>
          </a:prstGeom>
          <a:solidFill>
            <a:srgbClr val="E2F7FE"/>
          </a:solidFill>
          <a:ln w="12700" cap="flat" cmpd="sng" algn="ctr">
            <a:solidFill>
              <a:srgbClr val="494949"/>
            </a:solidFill>
            <a:prstDash val="solid"/>
            <a:miter lim="800000"/>
          </a:ln>
          <a:effectLst/>
        </p:spPr>
        <p:txBody>
          <a:bodyPr/>
          <a:lstStyle>
            <a:lvl1pPr marL="0" indent="0" algn="l" defTabSz="914309" rtl="0" eaLnBrk="1" latinLnBrk="0" hangingPunct="1">
              <a:lnSpc>
                <a:spcPct val="100000"/>
              </a:lnSpc>
              <a:spcBef>
                <a:spcPts val="1000"/>
              </a:spcBef>
              <a:buFont typeface="Arial" panose="020B0604020202020204" pitchFamily="34" charset="0"/>
              <a:buNone/>
              <a:defRPr sz="2000" b="0" i="0" kern="1200">
                <a:solidFill>
                  <a:schemeClr val="bg1"/>
                </a:solidFill>
                <a:latin typeface="Montserrat Medium" pitchFamily="2" charset="77"/>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3000" b="0" i="0" kern="1200">
                <a:solidFill>
                  <a:schemeClr val="bg1"/>
                </a:solidFill>
                <a:latin typeface="Exo Light" pitchFamily="2" charset="77"/>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3000" b="0" i="0" kern="1200">
                <a:solidFill>
                  <a:schemeClr val="bg1"/>
                </a:solidFill>
                <a:latin typeface="Exo Light" pitchFamily="2" charset="77"/>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3000" b="0" i="0" kern="1200">
                <a:solidFill>
                  <a:schemeClr val="bg1"/>
                </a:solidFill>
                <a:latin typeface="Exo Light" pitchFamily="2" charset="77"/>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3000" b="0" i="0" kern="1200">
                <a:solidFill>
                  <a:schemeClr val="bg1"/>
                </a:solidFill>
                <a:latin typeface="Exo Light" pitchFamily="2" charset="77"/>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a:defRPr/>
            </a:pPr>
            <a:r>
              <a:rPr lang="en-US" sz="1600" dirty="0">
                <a:solidFill>
                  <a:srgbClr val="494949">
                    <a:lumMod val="50000"/>
                  </a:srgbClr>
                </a:solidFill>
              </a:rPr>
              <a:t>Benefits:</a:t>
            </a:r>
          </a:p>
          <a:p>
            <a:pPr marL="171416" indent="-171416" defTabSz="554382">
              <a:buFont typeface="Arial" panose="020B0604020202020204" pitchFamily="34" charset="0"/>
              <a:buChar char="•"/>
            </a:pPr>
            <a:r>
              <a:rPr lang="en-US" sz="1200" dirty="0">
                <a:solidFill>
                  <a:srgbClr val="494949">
                    <a:lumMod val="50000"/>
                  </a:srgbClr>
                </a:solidFill>
                <a:latin typeface="Roboto Condensed Light" panose="02000000000000000000" pitchFamily="2" charset="0"/>
                <a:ea typeface="Roboto Condensed Light" panose="02000000000000000000" pitchFamily="2" charset="0"/>
              </a:rPr>
              <a:t>Strong enabler of agility as each service has the autonomy to make decisions around operational work versus project work based on their understanding of the business demand. </a:t>
            </a:r>
          </a:p>
          <a:p>
            <a:pPr marL="171416" indent="-171416" defTabSz="554382">
              <a:buFont typeface="Arial" panose="020B0604020202020204" pitchFamily="34" charset="0"/>
              <a:buChar char="•"/>
            </a:pPr>
            <a:r>
              <a:rPr lang="en-US" sz="1200" dirty="0">
                <a:solidFill>
                  <a:srgbClr val="494949">
                    <a:lumMod val="50000"/>
                  </a:srgbClr>
                </a:solidFill>
                <a:latin typeface="Roboto Condensed Light" panose="02000000000000000000" pitchFamily="2" charset="0"/>
                <a:ea typeface="Roboto Condensed Light" panose="02000000000000000000" pitchFamily="2" charset="0"/>
              </a:rPr>
              <a:t>Individuals in similar roles that are decentralized across services are given coaching to provide common direction.</a:t>
            </a:r>
          </a:p>
          <a:p>
            <a:pPr marL="171416" indent="-171416" defTabSz="554382">
              <a:buFont typeface="Arial" panose="020B0604020202020204" pitchFamily="34" charset="0"/>
              <a:buChar char="•"/>
            </a:pPr>
            <a:r>
              <a:rPr lang="en-US" sz="1200" dirty="0">
                <a:solidFill>
                  <a:srgbClr val="494949">
                    <a:lumMod val="50000"/>
                  </a:srgbClr>
                </a:solidFill>
                <a:latin typeface="Roboto Condensed Light" panose="02000000000000000000" pitchFamily="2" charset="0"/>
                <a:ea typeface="Roboto Condensed Light" panose="02000000000000000000" pitchFamily="2" charset="0"/>
              </a:rPr>
              <a:t>Allows teams to efficiently scale with service demand. </a:t>
            </a:r>
          </a:p>
          <a:p>
            <a:pPr marL="171416" indent="-171416" defTabSz="554382">
              <a:buFont typeface="Arial" panose="020B0604020202020204" pitchFamily="34" charset="0"/>
              <a:buChar char="•"/>
            </a:pPr>
            <a:r>
              <a:rPr lang="en-US" sz="1200" dirty="0">
                <a:solidFill>
                  <a:srgbClr val="494949">
                    <a:lumMod val="50000"/>
                  </a:srgbClr>
                </a:solidFill>
                <a:latin typeface="Roboto Condensed Light" panose="02000000000000000000" pitchFamily="2" charset="0"/>
                <a:ea typeface="Roboto Condensed Light" panose="02000000000000000000" pitchFamily="2" charset="0"/>
              </a:rPr>
              <a:t>This is structurally a DevOps model. Each group will have services built within that have their own dedicated teams that will handle the full gambit of responsibilities, from new features to enhancements and maintenance.</a:t>
            </a:r>
          </a:p>
        </p:txBody>
      </p:sp>
      <p:sp>
        <p:nvSpPr>
          <p:cNvPr id="5" name="Text Placeholder 4">
            <a:extLst>
              <a:ext uri="{FF2B5EF4-FFF2-40B4-BE49-F238E27FC236}">
                <a16:creationId xmlns:a16="http://schemas.microsoft.com/office/drawing/2014/main" id="{EBFDD153-FE9A-FE63-E3B1-79F376D4AAF8}"/>
              </a:ext>
            </a:extLst>
          </p:cNvPr>
          <p:cNvSpPr txBox="1">
            <a:spLocks/>
          </p:cNvSpPr>
          <p:nvPr/>
        </p:nvSpPr>
        <p:spPr>
          <a:xfrm>
            <a:off x="6273352" y="3946959"/>
            <a:ext cx="5637284" cy="2670705"/>
          </a:xfrm>
          <a:prstGeom prst="roundRect">
            <a:avLst/>
          </a:prstGeom>
          <a:solidFill>
            <a:srgbClr val="E2F7FE"/>
          </a:solidFill>
          <a:ln w="12700" cap="flat" cmpd="sng" algn="ctr">
            <a:solidFill>
              <a:srgbClr val="494949"/>
            </a:solidFill>
            <a:prstDash val="solid"/>
            <a:miter lim="800000"/>
          </a:ln>
          <a:effectLst/>
        </p:spPr>
        <p:txBody>
          <a:bodyPr/>
          <a:lstStyle>
            <a:lvl1pPr marL="0" indent="0" algn="l" defTabSz="914309" rtl="0" eaLnBrk="1" latinLnBrk="0" hangingPunct="1">
              <a:lnSpc>
                <a:spcPct val="100000"/>
              </a:lnSpc>
              <a:spcBef>
                <a:spcPts val="1000"/>
              </a:spcBef>
              <a:buFont typeface="Arial" panose="020B0604020202020204" pitchFamily="34" charset="0"/>
              <a:buNone/>
              <a:defRPr sz="2000" b="0" i="0" kern="1200">
                <a:solidFill>
                  <a:schemeClr val="bg1"/>
                </a:solidFill>
                <a:latin typeface="Montserrat Medium" pitchFamily="2" charset="77"/>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3000" b="0" i="0" kern="1200">
                <a:solidFill>
                  <a:schemeClr val="bg1"/>
                </a:solidFill>
                <a:latin typeface="Exo Light" pitchFamily="2" charset="77"/>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3000" b="0" i="0" kern="1200">
                <a:solidFill>
                  <a:schemeClr val="bg1"/>
                </a:solidFill>
                <a:latin typeface="Exo Light" pitchFamily="2" charset="77"/>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3000" b="0" i="0" kern="1200">
                <a:solidFill>
                  <a:schemeClr val="bg1"/>
                </a:solidFill>
                <a:latin typeface="Exo Light" pitchFamily="2" charset="77"/>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3000" b="0" i="0" kern="1200">
                <a:solidFill>
                  <a:schemeClr val="bg1"/>
                </a:solidFill>
                <a:latin typeface="Exo Light" pitchFamily="2" charset="77"/>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a:defRPr/>
            </a:pPr>
            <a:r>
              <a:rPr lang="en-US" sz="1600" dirty="0">
                <a:solidFill>
                  <a:srgbClr val="494949">
                    <a:lumMod val="50000"/>
                  </a:srgbClr>
                </a:solidFill>
              </a:rPr>
              <a:t>Drawbacks:</a:t>
            </a:r>
          </a:p>
          <a:p>
            <a:pPr marL="342866" indent="-342866">
              <a:spcBef>
                <a:spcPts val="600"/>
              </a:spcBef>
              <a:buFont typeface="Arial" panose="020B0604020202020204" pitchFamily="34" charset="0"/>
              <a:buChar char="•"/>
              <a:defRPr/>
            </a:pPr>
            <a:r>
              <a:rPr lang="en-US" sz="1200" dirty="0">
                <a:solidFill>
                  <a:srgbClr val="494949">
                    <a:lumMod val="50000"/>
                  </a:srgbClr>
                </a:solidFill>
                <a:latin typeface="Roboto Condensed Light"/>
              </a:rPr>
              <a:t>Requires a high level of maturity to begin; you need sound processes, technology standards, and governance to ensure things do not become siloed.</a:t>
            </a:r>
          </a:p>
          <a:p>
            <a:pPr marL="342866" indent="-342866">
              <a:spcBef>
                <a:spcPts val="600"/>
              </a:spcBef>
              <a:buFont typeface="Arial" panose="020B0604020202020204" pitchFamily="34" charset="0"/>
              <a:buChar char="•"/>
              <a:defRPr/>
            </a:pPr>
            <a:r>
              <a:rPr lang="en-US" sz="1200" dirty="0">
                <a:solidFill>
                  <a:srgbClr val="494949">
                    <a:lumMod val="50000"/>
                  </a:srgbClr>
                </a:solidFill>
                <a:latin typeface="Roboto Condensed Light"/>
              </a:rPr>
              <a:t>Service owners require a method to collaborate to avoid duplication of efforts or projects that conflict with the efforts of other IT services. </a:t>
            </a:r>
          </a:p>
          <a:p>
            <a:pPr marL="342866" indent="-342866">
              <a:spcBef>
                <a:spcPts val="600"/>
              </a:spcBef>
              <a:buFont typeface="Arial" panose="020B0604020202020204" pitchFamily="34" charset="0"/>
              <a:buChar char="•"/>
              <a:defRPr/>
            </a:pPr>
            <a:r>
              <a:rPr lang="en-US" sz="1200" dirty="0">
                <a:solidFill>
                  <a:srgbClr val="494949">
                    <a:lumMod val="50000"/>
                  </a:srgbClr>
                </a:solidFill>
                <a:latin typeface="Roboto Condensed Light"/>
              </a:rPr>
              <a:t>May result in excessive cost through role redundancies across different services, as each will focus on components like integration, stakeholder management, project management, and user experiences. </a:t>
            </a:r>
          </a:p>
          <a:p>
            <a:pPr marL="342866" indent="-342866">
              <a:spcBef>
                <a:spcPts val="600"/>
              </a:spcBef>
              <a:buFont typeface="Arial" panose="020B0604020202020204" pitchFamily="34" charset="0"/>
              <a:buChar char="•"/>
              <a:defRPr/>
            </a:pPr>
            <a:r>
              <a:rPr lang="en-US" sz="1200" dirty="0">
                <a:solidFill>
                  <a:srgbClr val="494949">
                    <a:lumMod val="50000"/>
                  </a:srgbClr>
                </a:solidFill>
                <a:latin typeface="Roboto Condensed Light"/>
              </a:rPr>
              <a:t>Strong communication and willingness to cross-learn is essential to ensure localized innovations benefit the entirety of the IT organization.</a:t>
            </a:r>
          </a:p>
        </p:txBody>
      </p:sp>
      <p:sp>
        <p:nvSpPr>
          <p:cNvPr id="8" name="TextBox 7">
            <a:extLst>
              <a:ext uri="{FF2B5EF4-FFF2-40B4-BE49-F238E27FC236}">
                <a16:creationId xmlns:a16="http://schemas.microsoft.com/office/drawing/2014/main" id="{88AFE4AA-00F1-F19E-AFF6-CF55891DB620}"/>
              </a:ext>
            </a:extLst>
          </p:cNvPr>
          <p:cNvSpPr txBox="1"/>
          <p:nvPr/>
        </p:nvSpPr>
        <p:spPr>
          <a:xfrm rot="16200000">
            <a:off x="-443718" y="3020018"/>
            <a:ext cx="1216513" cy="369284"/>
          </a:xfrm>
          <a:prstGeom prst="rect">
            <a:avLst/>
          </a:prstGeom>
          <a:noFill/>
        </p:spPr>
        <p:txBody>
          <a:bodyPr wrap="square" rtlCol="0" anchor="ctr">
            <a:spAutoFit/>
          </a:bodyPr>
          <a:lstStyle/>
          <a:p>
            <a:pPr algn="ctr"/>
            <a:r>
              <a:rPr lang="en-US" b="1" dirty="0">
                <a:latin typeface="Roboto Condensed Light" panose="02000000000000000000" pitchFamily="2" charset="0"/>
                <a:ea typeface="Roboto Condensed Light" panose="02000000000000000000" pitchFamily="2" charset="0"/>
              </a:rPr>
              <a:t>Centralized</a:t>
            </a:r>
          </a:p>
        </p:txBody>
      </p:sp>
      <p:sp>
        <p:nvSpPr>
          <p:cNvPr id="9" name="TextBox 8">
            <a:extLst>
              <a:ext uri="{FF2B5EF4-FFF2-40B4-BE49-F238E27FC236}">
                <a16:creationId xmlns:a16="http://schemas.microsoft.com/office/drawing/2014/main" id="{90DA991F-297F-10CB-43DD-00D703D61665}"/>
              </a:ext>
            </a:extLst>
          </p:cNvPr>
          <p:cNvSpPr txBox="1"/>
          <p:nvPr/>
        </p:nvSpPr>
        <p:spPr>
          <a:xfrm rot="16200000">
            <a:off x="-263643" y="1285084"/>
            <a:ext cx="856361" cy="369284"/>
          </a:xfrm>
          <a:prstGeom prst="rect">
            <a:avLst/>
          </a:prstGeom>
          <a:noFill/>
        </p:spPr>
        <p:txBody>
          <a:bodyPr wrap="square" rtlCol="0" anchor="ctr">
            <a:spAutoFit/>
          </a:bodyPr>
          <a:lstStyle/>
          <a:p>
            <a:pPr algn="ctr"/>
            <a:r>
              <a:rPr lang="en-US" b="1" dirty="0">
                <a:latin typeface="Roboto Condensed Light" panose="02000000000000000000" pitchFamily="2" charset="0"/>
                <a:ea typeface="Roboto Condensed Light" panose="02000000000000000000" pitchFamily="2" charset="0"/>
              </a:rPr>
              <a:t>Shifted</a:t>
            </a:r>
          </a:p>
        </p:txBody>
      </p:sp>
      <p:grpSp>
        <p:nvGrpSpPr>
          <p:cNvPr id="10" name="Group 9">
            <a:extLst>
              <a:ext uri="{FF2B5EF4-FFF2-40B4-BE49-F238E27FC236}">
                <a16:creationId xmlns:a16="http://schemas.microsoft.com/office/drawing/2014/main" id="{A28CCE52-35DB-E197-585C-934A9D08E313}"/>
              </a:ext>
            </a:extLst>
          </p:cNvPr>
          <p:cNvGrpSpPr/>
          <p:nvPr/>
        </p:nvGrpSpPr>
        <p:grpSpPr>
          <a:xfrm>
            <a:off x="448519" y="719252"/>
            <a:ext cx="11462117" cy="3227707"/>
            <a:chOff x="458717" y="1004638"/>
            <a:chExt cx="11462117" cy="3227707"/>
          </a:xfrm>
        </p:grpSpPr>
        <p:grpSp>
          <p:nvGrpSpPr>
            <p:cNvPr id="11" name="Group 10">
              <a:extLst>
                <a:ext uri="{FF2B5EF4-FFF2-40B4-BE49-F238E27FC236}">
                  <a16:creationId xmlns:a16="http://schemas.microsoft.com/office/drawing/2014/main" id="{5AB511B2-AB7E-4A58-CF52-6D774A78F739}"/>
                </a:ext>
              </a:extLst>
            </p:cNvPr>
            <p:cNvGrpSpPr/>
            <p:nvPr/>
          </p:nvGrpSpPr>
          <p:grpSpPr>
            <a:xfrm>
              <a:off x="495119" y="1300243"/>
              <a:ext cx="11425715" cy="2932102"/>
              <a:chOff x="1789654" y="1498053"/>
              <a:chExt cx="8612631" cy="3105952"/>
            </a:xfrm>
          </p:grpSpPr>
          <p:sp>
            <p:nvSpPr>
              <p:cNvPr id="13" name="Rounded Rectangle 4">
                <a:extLst>
                  <a:ext uri="{FF2B5EF4-FFF2-40B4-BE49-F238E27FC236}">
                    <a16:creationId xmlns:a16="http://schemas.microsoft.com/office/drawing/2014/main" id="{34196608-3172-574B-75E6-0A25A35C0CFE}"/>
                  </a:ext>
                </a:extLst>
              </p:cNvPr>
              <p:cNvSpPr/>
              <p:nvPr/>
            </p:nvSpPr>
            <p:spPr>
              <a:xfrm>
                <a:off x="1789654" y="1502386"/>
                <a:ext cx="2784814" cy="1176525"/>
              </a:xfrm>
              <a:prstGeom prst="rect">
                <a:avLst/>
              </a:prstGeom>
              <a:solidFill>
                <a:srgbClr val="DCDADA"/>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CA" sz="1400" b="1" dirty="0">
                    <a:solidFill>
                      <a:schemeClr val="tx1">
                        <a:lumMod val="50000"/>
                      </a:schemeClr>
                    </a:solidFill>
                    <a:latin typeface="Roboto Condensed Light" panose="02000000000000000000" pitchFamily="2" charset="0"/>
                    <a:ea typeface="Roboto Condensed Light" panose="02000000000000000000" pitchFamily="2" charset="0"/>
                  </a:rPr>
                  <a:t>Embedded IT &amp; Digital Services</a:t>
                </a:r>
              </a:p>
              <a:p>
                <a:r>
                  <a:rPr lang="en-CA" sz="1400" dirty="0">
                    <a:solidFill>
                      <a:schemeClr val="tx1">
                        <a:lumMod val="50000"/>
                      </a:schemeClr>
                    </a:solidFill>
                    <a:latin typeface="Roboto Condensed Light" panose="02000000000000000000" pitchFamily="2" charset="0"/>
                    <a:ea typeface="Roboto Condensed Light" panose="02000000000000000000" pitchFamily="2" charset="0"/>
                  </a:rPr>
                  <a:t>Full dedicated teams that exist within the organization and focus on delivering IT or digital services specific to their functional area (e.g. HRIS system within HR). </a:t>
                </a:r>
              </a:p>
              <a:p>
                <a:pPr algn="ctr"/>
                <a:endParaRPr lang="en-CA" sz="1400" b="1" dirty="0">
                  <a:solidFill>
                    <a:schemeClr val="tx1">
                      <a:lumMod val="50000"/>
                    </a:schemeClr>
                  </a:solidFill>
                  <a:latin typeface="Roboto Condensed Light" panose="02000000000000000000" pitchFamily="2" charset="0"/>
                  <a:ea typeface="Roboto Condensed Light" panose="02000000000000000000" pitchFamily="2" charset="0"/>
                </a:endParaRPr>
              </a:p>
              <a:p>
                <a:pPr algn="ctr"/>
                <a:endParaRPr lang="en-CA" sz="1400" b="1" dirty="0">
                  <a:solidFill>
                    <a:schemeClr val="tx1">
                      <a:lumMod val="50000"/>
                    </a:schemeClr>
                  </a:solidFill>
                  <a:latin typeface="Roboto Condensed Light" panose="02000000000000000000" pitchFamily="2" charset="0"/>
                  <a:ea typeface="Roboto Condensed Light" panose="02000000000000000000" pitchFamily="2" charset="0"/>
                </a:endParaRPr>
              </a:p>
            </p:txBody>
          </p:sp>
          <p:sp>
            <p:nvSpPr>
              <p:cNvPr id="14" name="Rounded Rectangle 33">
                <a:extLst>
                  <a:ext uri="{FF2B5EF4-FFF2-40B4-BE49-F238E27FC236}">
                    <a16:creationId xmlns:a16="http://schemas.microsoft.com/office/drawing/2014/main" id="{93300F26-66E0-768B-4090-A633273988E3}"/>
                  </a:ext>
                </a:extLst>
              </p:cNvPr>
              <p:cNvSpPr/>
              <p:nvPr/>
            </p:nvSpPr>
            <p:spPr>
              <a:xfrm>
                <a:off x="1789654" y="3025133"/>
                <a:ext cx="8612630" cy="1219057"/>
              </a:xfrm>
              <a:prstGeom prst="rect">
                <a:avLst/>
              </a:prstGeom>
              <a:solidFill>
                <a:srgbClr val="DCDADA"/>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CA" sz="1400" b="1" dirty="0">
                    <a:solidFill>
                      <a:schemeClr val="tx1">
                        <a:lumMod val="50000"/>
                      </a:schemeClr>
                    </a:solidFill>
                    <a:latin typeface="Roboto Condensed Light" panose="02000000000000000000" pitchFamily="2" charset="0"/>
                    <a:ea typeface="Roboto Condensed Light" panose="02000000000000000000" pitchFamily="2" charset="0"/>
                  </a:rPr>
                  <a:t>                                      STRATEGY, PORTFOLIO &amp; GOVERNANCE: </a:t>
                </a:r>
                <a:r>
                  <a:rPr lang="en-CA" sz="1400" dirty="0">
                    <a:solidFill>
                      <a:schemeClr val="tx1">
                        <a:lumMod val="50000"/>
                      </a:schemeClr>
                    </a:solidFill>
                    <a:latin typeface="Roboto Condensed Light" panose="02000000000000000000" pitchFamily="2" charset="0"/>
                    <a:ea typeface="Roboto Condensed Light" panose="02000000000000000000" pitchFamily="2" charset="0"/>
                  </a:rPr>
                  <a:t>Provides oversight, IT strategy, and planning functions.</a:t>
                </a:r>
                <a:endParaRPr lang="en-CA" sz="1400" b="1" dirty="0">
                  <a:solidFill>
                    <a:schemeClr val="tx1">
                      <a:lumMod val="50000"/>
                    </a:schemeClr>
                  </a:solidFill>
                  <a:latin typeface="Roboto Condensed Light" panose="02000000000000000000" pitchFamily="2" charset="0"/>
                  <a:ea typeface="Roboto Condensed Light" panose="02000000000000000000" pitchFamily="2" charset="0"/>
                </a:endParaRPr>
              </a:p>
              <a:p>
                <a:pPr algn="ctr"/>
                <a:endParaRPr lang="en-CA" sz="1400" b="1" dirty="0">
                  <a:solidFill>
                    <a:schemeClr val="tx1">
                      <a:lumMod val="50000"/>
                    </a:schemeClr>
                  </a:solidFill>
                  <a:latin typeface="Roboto Condensed Light" panose="02000000000000000000" pitchFamily="2" charset="0"/>
                  <a:ea typeface="Roboto Condensed Light" panose="02000000000000000000" pitchFamily="2" charset="0"/>
                </a:endParaRPr>
              </a:p>
            </p:txBody>
          </p:sp>
          <p:sp>
            <p:nvSpPr>
              <p:cNvPr id="15" name="Rectangle 3">
                <a:extLst>
                  <a:ext uri="{FF2B5EF4-FFF2-40B4-BE49-F238E27FC236}">
                    <a16:creationId xmlns:a16="http://schemas.microsoft.com/office/drawing/2014/main" id="{18F7A088-811F-D1ED-084E-DA1E1AAD774E}"/>
                  </a:ext>
                </a:extLst>
              </p:cNvPr>
              <p:cNvSpPr/>
              <p:nvPr/>
            </p:nvSpPr>
            <p:spPr>
              <a:xfrm>
                <a:off x="2717057" y="3323915"/>
                <a:ext cx="7086137" cy="1010546"/>
              </a:xfrm>
              <a:prstGeom prst="rect">
                <a:avLst/>
              </a:prstGeom>
            </p:spPr>
            <p:txBody>
              <a:bodyPr wrap="square" numCol="2">
                <a:spAutoFit/>
              </a:bodyPr>
              <a:lstStyle/>
              <a:p>
                <a:pPr marL="285721" indent="-285721">
                  <a:buFont typeface="Arial" panose="020B0604020202020204" pitchFamily="34" charset="0"/>
                  <a:buChar char="•"/>
                </a:pPr>
                <a:r>
                  <a:rPr lang="en-CA" sz="1400" dirty="0">
                    <a:solidFill>
                      <a:schemeClr val="tx1">
                        <a:lumMod val="50000"/>
                      </a:schemeClr>
                    </a:solidFill>
                    <a:latin typeface="Roboto Condensed Light" panose="02000000000000000000" pitchFamily="2" charset="0"/>
                    <a:ea typeface="Roboto Condensed Light" panose="02000000000000000000" pitchFamily="2" charset="0"/>
                    <a:cs typeface="Arial" panose="020B0604020202020204" pitchFamily="34" charset="0"/>
                  </a:rPr>
                  <a:t>Strategic Planning &amp; Enterprise Architecture</a:t>
                </a:r>
              </a:p>
              <a:p>
                <a:pPr marL="285721" indent="-285721">
                  <a:buFont typeface="Arial" panose="020B0604020202020204" pitchFamily="34" charset="0"/>
                  <a:buChar char="•"/>
                </a:pPr>
                <a:r>
                  <a:rPr lang="en-CA" sz="1400" dirty="0">
                    <a:solidFill>
                      <a:schemeClr val="tx1">
                        <a:lumMod val="50000"/>
                      </a:schemeClr>
                    </a:solidFill>
                    <a:latin typeface="Roboto Condensed Light" panose="02000000000000000000" pitchFamily="2" charset="0"/>
                    <a:ea typeface="Roboto Condensed Light" panose="02000000000000000000" pitchFamily="2" charset="0"/>
                    <a:cs typeface="Arial" panose="020B0604020202020204" pitchFamily="34" charset="0"/>
                  </a:rPr>
                  <a:t>Governance</a:t>
                </a:r>
              </a:p>
              <a:p>
                <a:pPr marL="285721" indent="-285721">
                  <a:buFont typeface="Arial" panose="020B0604020202020204" pitchFamily="34" charset="0"/>
                  <a:buChar char="•"/>
                </a:pPr>
                <a:r>
                  <a:rPr lang="en-CA" sz="1400" dirty="0">
                    <a:solidFill>
                      <a:schemeClr val="tx1">
                        <a:lumMod val="50000"/>
                      </a:schemeClr>
                    </a:solidFill>
                    <a:latin typeface="Roboto Condensed Light" panose="02000000000000000000" pitchFamily="2" charset="0"/>
                    <a:ea typeface="Roboto Condensed Light" panose="02000000000000000000" pitchFamily="2" charset="0"/>
                    <a:cs typeface="Arial" panose="020B0604020202020204" pitchFamily="34" charset="0"/>
                  </a:rPr>
                  <a:t>Demand &amp; Relationship Management </a:t>
                </a:r>
              </a:p>
              <a:p>
                <a:pPr marL="285721" indent="-285721">
                  <a:buFont typeface="Arial" panose="020B0604020202020204" pitchFamily="34" charset="0"/>
                  <a:buChar char="•"/>
                </a:pPr>
                <a:r>
                  <a:rPr lang="en-CA" sz="1400" dirty="0">
                    <a:solidFill>
                      <a:schemeClr val="tx1">
                        <a:lumMod val="50000"/>
                      </a:schemeClr>
                    </a:solidFill>
                    <a:latin typeface="Roboto Condensed Light" panose="02000000000000000000" pitchFamily="2" charset="0"/>
                    <a:ea typeface="Roboto Condensed Light" panose="02000000000000000000" pitchFamily="2" charset="0"/>
                    <a:cs typeface="Arial" panose="020B0604020202020204" pitchFamily="34" charset="0"/>
                  </a:rPr>
                  <a:t>Portfolio Steering</a:t>
                </a:r>
              </a:p>
              <a:p>
                <a:pPr marL="285721" indent="-285721">
                  <a:buFont typeface="Arial" panose="020B0604020202020204" pitchFamily="34" charset="0"/>
                  <a:buChar char="•"/>
                </a:pPr>
                <a:r>
                  <a:rPr lang="en-CA" sz="1400" dirty="0">
                    <a:solidFill>
                      <a:schemeClr val="tx1">
                        <a:lumMod val="50000"/>
                      </a:schemeClr>
                    </a:solidFill>
                    <a:latin typeface="Roboto Condensed Light" panose="02000000000000000000" pitchFamily="2" charset="0"/>
                    <a:ea typeface="Roboto Condensed Light" panose="02000000000000000000" pitchFamily="2" charset="0"/>
                    <a:cs typeface="Arial" panose="020B0604020202020204" pitchFamily="34" charset="0"/>
                  </a:rPr>
                  <a:t>Risk &amp; Security Management</a:t>
                </a:r>
              </a:p>
              <a:p>
                <a:pPr marL="285721" indent="-285721">
                  <a:buFont typeface="Arial" panose="020B0604020202020204" pitchFamily="34" charset="0"/>
                  <a:buChar char="•"/>
                </a:pPr>
                <a:r>
                  <a:rPr lang="en-CA" sz="1400" dirty="0">
                    <a:solidFill>
                      <a:schemeClr val="tx1">
                        <a:lumMod val="50000"/>
                      </a:schemeClr>
                    </a:solidFill>
                    <a:latin typeface="Roboto Condensed Light" panose="02000000000000000000" pitchFamily="2" charset="0"/>
                    <a:ea typeface="Roboto Condensed Light" panose="02000000000000000000" pitchFamily="2" charset="0"/>
                    <a:cs typeface="Arial" panose="020B0604020202020204" pitchFamily="34" charset="0"/>
                  </a:rPr>
                  <a:t>Resource &amp; Vendor Management</a:t>
                </a:r>
              </a:p>
              <a:p>
                <a:pPr marL="285721" indent="-285721">
                  <a:buFont typeface="Arial" panose="020B0604020202020204" pitchFamily="34" charset="0"/>
                  <a:buChar char="•"/>
                </a:pPr>
                <a:r>
                  <a:rPr lang="en-CA" sz="1400" dirty="0">
                    <a:solidFill>
                      <a:schemeClr val="tx1">
                        <a:lumMod val="50000"/>
                      </a:schemeClr>
                    </a:solidFill>
                    <a:latin typeface="Roboto Condensed Light" panose="02000000000000000000" pitchFamily="2" charset="0"/>
                    <a:ea typeface="Roboto Condensed Light" panose="02000000000000000000" pitchFamily="2" charset="0"/>
                    <a:cs typeface="Arial" panose="020B0604020202020204" pitchFamily="34" charset="0"/>
                  </a:rPr>
                  <a:t>Support across service groups </a:t>
                </a:r>
              </a:p>
            </p:txBody>
          </p:sp>
          <p:sp>
            <p:nvSpPr>
              <p:cNvPr id="16" name="TextBox 15">
                <a:extLst>
                  <a:ext uri="{FF2B5EF4-FFF2-40B4-BE49-F238E27FC236}">
                    <a16:creationId xmlns:a16="http://schemas.microsoft.com/office/drawing/2014/main" id="{9FE9B6B6-1FCD-374B-7AEE-BC417EA602EB}"/>
                  </a:ext>
                </a:extLst>
              </p:cNvPr>
              <p:cNvSpPr txBox="1"/>
              <p:nvPr/>
            </p:nvSpPr>
            <p:spPr>
              <a:xfrm>
                <a:off x="1806550" y="4278022"/>
                <a:ext cx="8595733" cy="325983"/>
              </a:xfrm>
              <a:prstGeom prst="rect">
                <a:avLst/>
              </a:prstGeom>
              <a:solidFill>
                <a:srgbClr val="F2F2F2">
                  <a:alpha val="40000"/>
                </a:srgbClr>
              </a:solidFill>
            </p:spPr>
            <p:txBody>
              <a:bodyPr wrap="square" rtlCol="0">
                <a:spAutoFit/>
              </a:bodyPr>
              <a:lstStyle/>
              <a:p>
                <a:pPr algn="ctr"/>
                <a:r>
                  <a:rPr lang="en-CA" sz="1400" b="1" dirty="0">
                    <a:solidFill>
                      <a:schemeClr val="tx1">
                        <a:lumMod val="50000"/>
                      </a:schemeClr>
                    </a:solidFill>
                    <a:latin typeface="Roboto Condensed Light" panose="02000000000000000000" pitchFamily="2" charset="0"/>
                    <a:ea typeface="Roboto Condensed Light" panose="02000000000000000000" pitchFamily="2" charset="0"/>
                    <a:cs typeface="Arial" panose="020B0604020202020204" pitchFamily="34" charset="0"/>
                  </a:rPr>
                  <a:t>PARTNER</a:t>
                </a:r>
              </a:p>
            </p:txBody>
          </p:sp>
          <p:sp>
            <p:nvSpPr>
              <p:cNvPr id="17" name="Rounded Rectangle 4">
                <a:extLst>
                  <a:ext uri="{FF2B5EF4-FFF2-40B4-BE49-F238E27FC236}">
                    <a16:creationId xmlns:a16="http://schemas.microsoft.com/office/drawing/2014/main" id="{FC840F9E-35BA-D366-60B1-3877C0B2F842}"/>
                  </a:ext>
                </a:extLst>
              </p:cNvPr>
              <p:cNvSpPr/>
              <p:nvPr/>
            </p:nvSpPr>
            <p:spPr>
              <a:xfrm>
                <a:off x="4613435" y="1502386"/>
                <a:ext cx="2905759" cy="1176525"/>
              </a:xfrm>
              <a:prstGeom prst="rect">
                <a:avLst/>
              </a:prstGeom>
              <a:solidFill>
                <a:srgbClr val="DCDADA"/>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CA" sz="1400" b="1" dirty="0">
                    <a:solidFill>
                      <a:schemeClr val="tx1">
                        <a:lumMod val="50000"/>
                      </a:schemeClr>
                    </a:solidFill>
                    <a:latin typeface="Roboto Condensed Light" panose="02000000000000000000" pitchFamily="2" charset="0"/>
                    <a:ea typeface="Roboto Condensed Light" panose="02000000000000000000" pitchFamily="2" charset="0"/>
                  </a:rPr>
                  <a:t>Enterprise IT &amp; Digital Services</a:t>
                </a:r>
              </a:p>
              <a:p>
                <a:r>
                  <a:rPr lang="en-CA" sz="1400" dirty="0">
                    <a:solidFill>
                      <a:schemeClr val="tx1">
                        <a:lumMod val="50000"/>
                      </a:schemeClr>
                    </a:solidFill>
                    <a:latin typeface="Roboto Condensed Light" panose="02000000000000000000" pitchFamily="2" charset="0"/>
                    <a:ea typeface="Roboto Condensed Light" panose="02000000000000000000" pitchFamily="2" charset="0"/>
                  </a:rPr>
                  <a:t>Full dedicated teams that handle common services for business operations across multiple functions would be located here (e.g. Microsoft, Salesforce, ERP).</a:t>
                </a:r>
              </a:p>
            </p:txBody>
          </p:sp>
          <p:sp>
            <p:nvSpPr>
              <p:cNvPr id="18" name="Rounded Rectangle 4">
                <a:extLst>
                  <a:ext uri="{FF2B5EF4-FFF2-40B4-BE49-F238E27FC236}">
                    <a16:creationId xmlns:a16="http://schemas.microsoft.com/office/drawing/2014/main" id="{417E9A1C-C947-02B6-B084-14969069A6C3}"/>
                  </a:ext>
                </a:extLst>
              </p:cNvPr>
              <p:cNvSpPr/>
              <p:nvPr/>
            </p:nvSpPr>
            <p:spPr>
              <a:xfrm>
                <a:off x="7558159" y="1498053"/>
                <a:ext cx="2836439" cy="1191481"/>
              </a:xfrm>
              <a:prstGeom prst="rect">
                <a:avLst/>
              </a:prstGeom>
              <a:solidFill>
                <a:srgbClr val="DCDADA"/>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CA" sz="1400" b="1" dirty="0">
                    <a:solidFill>
                      <a:schemeClr val="tx1">
                        <a:lumMod val="50000"/>
                      </a:schemeClr>
                    </a:solidFill>
                    <a:latin typeface="Roboto Condensed Light" panose="02000000000000000000" pitchFamily="2" charset="0"/>
                    <a:ea typeface="Roboto Condensed Light" panose="02000000000000000000" pitchFamily="2" charset="0"/>
                  </a:rPr>
                  <a:t>End-User IT &amp; Digital  Services</a:t>
                </a:r>
              </a:p>
              <a:p>
                <a:r>
                  <a:rPr lang="en-CA" sz="1400" dirty="0">
                    <a:solidFill>
                      <a:schemeClr val="tx1">
                        <a:lumMod val="50000"/>
                      </a:schemeClr>
                    </a:solidFill>
                    <a:latin typeface="Roboto Condensed Light" panose="02000000000000000000" pitchFamily="2" charset="0"/>
                    <a:ea typeface="Roboto Condensed Light" panose="02000000000000000000" pitchFamily="2" charset="0"/>
                  </a:rPr>
                  <a:t>Full dedicated teams dedicated to ensuring that all end users have access to the necessary services to operate day-to-day functionality (e.g. help desk, security response). </a:t>
                </a:r>
              </a:p>
            </p:txBody>
          </p:sp>
          <p:sp>
            <p:nvSpPr>
              <p:cNvPr id="22" name="Pentagon 36">
                <a:extLst>
                  <a:ext uri="{FF2B5EF4-FFF2-40B4-BE49-F238E27FC236}">
                    <a16:creationId xmlns:a16="http://schemas.microsoft.com/office/drawing/2014/main" id="{3987CAF0-346B-1230-56DC-A1B1FAE4A63E}"/>
                  </a:ext>
                </a:extLst>
              </p:cNvPr>
              <p:cNvSpPr/>
              <p:nvPr/>
            </p:nvSpPr>
            <p:spPr>
              <a:xfrm rot="16200000">
                <a:off x="5961243" y="-1449741"/>
                <a:ext cx="269453" cy="8612630"/>
              </a:xfrm>
              <a:prstGeom prst="homePlate">
                <a:avLst>
                  <a:gd name="adj" fmla="val 70980"/>
                </a:avLst>
              </a:prstGeom>
              <a:solidFill>
                <a:schemeClr val="bg2">
                  <a:lumMod val="5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CA" sz="1400" b="1" dirty="0">
                    <a:solidFill>
                      <a:schemeClr val="bg1"/>
                    </a:solidFill>
                    <a:latin typeface="Roboto Condensed Light" panose="02000000000000000000" pitchFamily="2" charset="0"/>
                    <a:ea typeface="Roboto Condensed Light" panose="02000000000000000000" pitchFamily="2" charset="0"/>
                  </a:rPr>
                  <a:t>PORTFOLIO STEERING</a:t>
                </a:r>
              </a:p>
            </p:txBody>
          </p:sp>
        </p:grpSp>
        <p:sp>
          <p:nvSpPr>
            <p:cNvPr id="12" name="TextBox 11">
              <a:extLst>
                <a:ext uri="{FF2B5EF4-FFF2-40B4-BE49-F238E27FC236}">
                  <a16:creationId xmlns:a16="http://schemas.microsoft.com/office/drawing/2014/main" id="{F4BCCBAD-10B7-CD1D-3F3E-57AD02191FD2}"/>
                </a:ext>
              </a:extLst>
            </p:cNvPr>
            <p:cNvSpPr txBox="1"/>
            <p:nvPr/>
          </p:nvSpPr>
          <p:spPr>
            <a:xfrm>
              <a:off x="458717" y="1004638"/>
              <a:ext cx="11462116" cy="307737"/>
            </a:xfrm>
            <a:prstGeom prst="rect">
              <a:avLst/>
            </a:prstGeom>
            <a:solidFill>
              <a:srgbClr val="F2F2F2">
                <a:alpha val="40000"/>
              </a:srgbClr>
            </a:solidFill>
          </p:spPr>
          <p:txBody>
            <a:bodyPr wrap="square" rtlCol="0">
              <a:spAutoFit/>
            </a:bodyPr>
            <a:lstStyle/>
            <a:p>
              <a:pPr algn="ctr"/>
              <a:r>
                <a:rPr lang="en-CA" sz="1400" b="1" dirty="0">
                  <a:solidFill>
                    <a:schemeClr val="tx1">
                      <a:lumMod val="50000"/>
                    </a:schemeClr>
                  </a:solidFill>
                  <a:latin typeface="Roboto Condensed Light" panose="02000000000000000000" pitchFamily="2" charset="0"/>
                  <a:ea typeface="Roboto Condensed Light" panose="02000000000000000000" pitchFamily="2" charset="0"/>
                  <a:cs typeface="Arial" panose="020B0604020202020204" pitchFamily="34" charset="0"/>
                </a:rPr>
                <a:t>END USER</a:t>
              </a:r>
            </a:p>
          </p:txBody>
        </p:sp>
      </p:grpSp>
    </p:spTree>
    <p:extLst>
      <p:ext uri="{BB962C8B-B14F-4D97-AF65-F5344CB8AC3E}">
        <p14:creationId xmlns:p14="http://schemas.microsoft.com/office/powerpoint/2010/main" val="26957264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8444B04-8D40-ABA6-03FF-2F98917EA467}"/>
              </a:ext>
            </a:extLst>
          </p:cNvPr>
          <p:cNvSpPr txBox="1">
            <a:spLocks/>
          </p:cNvSpPr>
          <p:nvPr/>
        </p:nvSpPr>
        <p:spPr>
          <a:xfrm>
            <a:off x="0" y="10269"/>
            <a:ext cx="12193870" cy="85636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3200" dirty="0">
                <a:latin typeface="Montserrat SemiBold" panose="00000700000000000000" pitchFamily="2" charset="0"/>
              </a:rPr>
              <a:t>Hybrid: Product Aligned</a:t>
            </a:r>
          </a:p>
        </p:txBody>
      </p:sp>
      <p:sp>
        <p:nvSpPr>
          <p:cNvPr id="6" name="TextBox 5">
            <a:extLst>
              <a:ext uri="{FF2B5EF4-FFF2-40B4-BE49-F238E27FC236}">
                <a16:creationId xmlns:a16="http://schemas.microsoft.com/office/drawing/2014/main" id="{A53031AF-44F0-199B-55DD-7182E2D56740}"/>
              </a:ext>
            </a:extLst>
          </p:cNvPr>
          <p:cNvSpPr txBox="1"/>
          <p:nvPr/>
        </p:nvSpPr>
        <p:spPr>
          <a:xfrm rot="16200000">
            <a:off x="-155071" y="3076266"/>
            <a:ext cx="1216513" cy="369284"/>
          </a:xfrm>
          <a:prstGeom prst="rect">
            <a:avLst/>
          </a:prstGeom>
          <a:noFill/>
        </p:spPr>
        <p:txBody>
          <a:bodyPr wrap="square" rtlCol="0" anchor="ctr">
            <a:spAutoFit/>
          </a:bodyPr>
          <a:lstStyle/>
          <a:p>
            <a:pPr algn="ctr"/>
            <a:r>
              <a:rPr lang="en-US" b="1" dirty="0">
                <a:latin typeface="Roboto Condensed Light" panose="02000000000000000000" pitchFamily="2" charset="0"/>
                <a:ea typeface="Roboto Condensed Light" panose="02000000000000000000" pitchFamily="2" charset="0"/>
              </a:rPr>
              <a:t>Centralized</a:t>
            </a:r>
          </a:p>
        </p:txBody>
      </p:sp>
      <p:sp>
        <p:nvSpPr>
          <p:cNvPr id="8" name="Text Placeholder 4">
            <a:extLst>
              <a:ext uri="{FF2B5EF4-FFF2-40B4-BE49-F238E27FC236}">
                <a16:creationId xmlns:a16="http://schemas.microsoft.com/office/drawing/2014/main" id="{75CDF021-ADAA-310A-1D36-75FEE84A2B14}"/>
              </a:ext>
            </a:extLst>
          </p:cNvPr>
          <p:cNvSpPr txBox="1">
            <a:spLocks/>
          </p:cNvSpPr>
          <p:nvPr/>
        </p:nvSpPr>
        <p:spPr>
          <a:xfrm>
            <a:off x="346740" y="4063048"/>
            <a:ext cx="5637284" cy="2670705"/>
          </a:xfrm>
          <a:prstGeom prst="roundRect">
            <a:avLst/>
          </a:prstGeom>
          <a:solidFill>
            <a:srgbClr val="E2F7FE"/>
          </a:solidFill>
          <a:ln w="12700" cap="flat" cmpd="sng" algn="ctr">
            <a:solidFill>
              <a:srgbClr val="494949"/>
            </a:solidFill>
            <a:prstDash val="solid"/>
            <a:miter lim="800000"/>
          </a:ln>
          <a:effectLst/>
        </p:spPr>
        <p:txBody>
          <a:bodyPr/>
          <a:lstStyle>
            <a:lvl1pPr marL="0" indent="0" algn="l" defTabSz="914309" rtl="0" eaLnBrk="1" latinLnBrk="0" hangingPunct="1">
              <a:lnSpc>
                <a:spcPct val="100000"/>
              </a:lnSpc>
              <a:spcBef>
                <a:spcPts val="1000"/>
              </a:spcBef>
              <a:buFont typeface="Arial" panose="020B0604020202020204" pitchFamily="34" charset="0"/>
              <a:buNone/>
              <a:defRPr sz="2000" b="0" i="0" kern="1200">
                <a:solidFill>
                  <a:schemeClr val="bg1"/>
                </a:solidFill>
                <a:latin typeface="Montserrat Medium" pitchFamily="2" charset="77"/>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3000" b="0" i="0" kern="1200">
                <a:solidFill>
                  <a:schemeClr val="bg1"/>
                </a:solidFill>
                <a:latin typeface="Exo Light" pitchFamily="2" charset="77"/>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3000" b="0" i="0" kern="1200">
                <a:solidFill>
                  <a:schemeClr val="bg1"/>
                </a:solidFill>
                <a:latin typeface="Exo Light" pitchFamily="2" charset="77"/>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3000" b="0" i="0" kern="1200">
                <a:solidFill>
                  <a:schemeClr val="bg1"/>
                </a:solidFill>
                <a:latin typeface="Exo Light" pitchFamily="2" charset="77"/>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3000" b="0" i="0" kern="1200">
                <a:solidFill>
                  <a:schemeClr val="bg1"/>
                </a:solidFill>
                <a:latin typeface="Exo Light" pitchFamily="2" charset="77"/>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a:defRPr/>
            </a:pPr>
            <a:r>
              <a:rPr lang="en-US" sz="1600" dirty="0">
                <a:solidFill>
                  <a:srgbClr val="494949">
                    <a:lumMod val="50000"/>
                  </a:srgbClr>
                </a:solidFill>
              </a:rPr>
              <a:t>Benefits:</a:t>
            </a:r>
          </a:p>
          <a:p>
            <a:pPr marL="342866" indent="-342866">
              <a:spcBef>
                <a:spcPts val="600"/>
              </a:spcBef>
              <a:buFont typeface="Arial" panose="020B0604020202020204" pitchFamily="34" charset="0"/>
              <a:buChar char="•"/>
              <a:defRPr/>
            </a:pPr>
            <a:r>
              <a:rPr lang="en-US" sz="1300" dirty="0">
                <a:solidFill>
                  <a:srgbClr val="494949">
                    <a:lumMod val="50000"/>
                  </a:srgbClr>
                </a:solidFill>
                <a:latin typeface="Roboto Condensed Light"/>
              </a:rPr>
              <a:t>Focus is on the full lifecycle of a product – takes a strategic view of how technology enables the organization.</a:t>
            </a:r>
          </a:p>
          <a:p>
            <a:pPr marL="342866" indent="-342866">
              <a:spcBef>
                <a:spcPts val="600"/>
              </a:spcBef>
              <a:buFont typeface="Arial" panose="020B0604020202020204" pitchFamily="34" charset="0"/>
              <a:buChar char="•"/>
              <a:defRPr/>
            </a:pPr>
            <a:r>
              <a:rPr lang="en-US" sz="1300" dirty="0">
                <a:solidFill>
                  <a:srgbClr val="494949">
                    <a:lumMod val="50000"/>
                  </a:srgbClr>
                </a:solidFill>
                <a:latin typeface="Roboto Condensed Light"/>
              </a:rPr>
              <a:t>Promotes centralized backlog around a specific value creator, rather than a traditional project focus that is more transactional.</a:t>
            </a:r>
          </a:p>
          <a:p>
            <a:pPr marL="342866" indent="-342866">
              <a:spcBef>
                <a:spcPts val="600"/>
              </a:spcBef>
              <a:buFont typeface="Arial" panose="020B0604020202020204" pitchFamily="34" charset="0"/>
              <a:buChar char="•"/>
              <a:defRPr/>
            </a:pPr>
            <a:r>
              <a:rPr lang="en-US" sz="1300" dirty="0">
                <a:solidFill>
                  <a:srgbClr val="494949">
                    <a:lumMod val="50000"/>
                  </a:srgbClr>
                </a:solidFill>
                <a:latin typeface="Roboto Condensed Light"/>
              </a:rPr>
              <a:t>Dedicated teams around the product family ensure you have all of the resources required to deliver on your product roadmap.</a:t>
            </a:r>
          </a:p>
          <a:p>
            <a:pPr marL="342866" indent="-342866">
              <a:spcBef>
                <a:spcPts val="600"/>
              </a:spcBef>
              <a:buFont typeface="Arial" panose="020B0604020202020204" pitchFamily="34" charset="0"/>
              <a:buChar char="•"/>
              <a:defRPr/>
            </a:pPr>
            <a:r>
              <a:rPr lang="en-US" sz="1300" dirty="0">
                <a:solidFill>
                  <a:srgbClr val="494949">
                    <a:lumMod val="50000"/>
                  </a:srgbClr>
                </a:solidFill>
                <a:latin typeface="Roboto Condensed Light"/>
              </a:rPr>
              <a:t>Reduces barriers between IT and organization stakeholders; focuses on technology as a key strategic enabler delivering value to customers. </a:t>
            </a:r>
          </a:p>
          <a:p>
            <a:pPr marL="342866" indent="-342866">
              <a:spcBef>
                <a:spcPts val="600"/>
              </a:spcBef>
              <a:buFont typeface="Arial" panose="020B0604020202020204" pitchFamily="34" charset="0"/>
              <a:buChar char="•"/>
              <a:defRPr/>
            </a:pPr>
            <a:r>
              <a:rPr lang="en-US" sz="1300" dirty="0">
                <a:solidFill>
                  <a:srgbClr val="494949">
                    <a:lumMod val="50000"/>
                  </a:srgbClr>
                </a:solidFill>
                <a:latin typeface="Roboto Condensed Light"/>
              </a:rPr>
              <a:t>Delivery is largely done through frequent releases that can deliver value.</a:t>
            </a:r>
          </a:p>
        </p:txBody>
      </p:sp>
      <p:sp>
        <p:nvSpPr>
          <p:cNvPr id="9" name="Text Placeholder 4">
            <a:extLst>
              <a:ext uri="{FF2B5EF4-FFF2-40B4-BE49-F238E27FC236}">
                <a16:creationId xmlns:a16="http://schemas.microsoft.com/office/drawing/2014/main" id="{547D3CE1-7502-7CCA-0493-152887BEA6D4}"/>
              </a:ext>
            </a:extLst>
          </p:cNvPr>
          <p:cNvSpPr txBox="1">
            <a:spLocks/>
          </p:cNvSpPr>
          <p:nvPr/>
        </p:nvSpPr>
        <p:spPr>
          <a:xfrm>
            <a:off x="6207976" y="4066821"/>
            <a:ext cx="5637284" cy="2670705"/>
          </a:xfrm>
          <a:prstGeom prst="roundRect">
            <a:avLst/>
          </a:prstGeom>
          <a:solidFill>
            <a:srgbClr val="E2F7FE"/>
          </a:solidFill>
          <a:ln w="12700" cap="flat" cmpd="sng" algn="ctr">
            <a:solidFill>
              <a:srgbClr val="494949"/>
            </a:solidFill>
            <a:prstDash val="solid"/>
            <a:miter lim="800000"/>
          </a:ln>
          <a:effectLst/>
        </p:spPr>
        <p:txBody>
          <a:bodyPr/>
          <a:lstStyle>
            <a:lvl1pPr marL="0" indent="0" algn="l" defTabSz="914309" rtl="0" eaLnBrk="1" latinLnBrk="0" hangingPunct="1">
              <a:lnSpc>
                <a:spcPct val="100000"/>
              </a:lnSpc>
              <a:spcBef>
                <a:spcPts val="1000"/>
              </a:spcBef>
              <a:buFont typeface="Arial" panose="020B0604020202020204" pitchFamily="34" charset="0"/>
              <a:buNone/>
              <a:defRPr sz="2000" b="0" i="0" kern="1200">
                <a:solidFill>
                  <a:schemeClr val="bg1"/>
                </a:solidFill>
                <a:latin typeface="Montserrat Medium" pitchFamily="2" charset="77"/>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3000" b="0" i="0" kern="1200">
                <a:solidFill>
                  <a:schemeClr val="bg1"/>
                </a:solidFill>
                <a:latin typeface="Exo Light" pitchFamily="2" charset="77"/>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3000" b="0" i="0" kern="1200">
                <a:solidFill>
                  <a:schemeClr val="bg1"/>
                </a:solidFill>
                <a:latin typeface="Exo Light" pitchFamily="2" charset="77"/>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3000" b="0" i="0" kern="1200">
                <a:solidFill>
                  <a:schemeClr val="bg1"/>
                </a:solidFill>
                <a:latin typeface="Exo Light" pitchFamily="2" charset="77"/>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3000" b="0" i="0" kern="1200">
                <a:solidFill>
                  <a:schemeClr val="bg1"/>
                </a:solidFill>
                <a:latin typeface="Exo Light" pitchFamily="2" charset="77"/>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a:defRPr/>
            </a:pPr>
            <a:r>
              <a:rPr lang="en-US" sz="1600" dirty="0">
                <a:solidFill>
                  <a:srgbClr val="494949">
                    <a:lumMod val="50000"/>
                  </a:srgbClr>
                </a:solidFill>
              </a:rPr>
              <a:t>Drawbacks:</a:t>
            </a:r>
          </a:p>
          <a:p>
            <a:pPr marL="342866" indent="-342866">
              <a:spcBef>
                <a:spcPts val="600"/>
              </a:spcBef>
              <a:buFont typeface="Arial" panose="020B0604020202020204" pitchFamily="34" charset="0"/>
              <a:buChar char="•"/>
              <a:defRPr/>
            </a:pPr>
            <a:r>
              <a:rPr lang="en-US" sz="1300" dirty="0">
                <a:solidFill>
                  <a:srgbClr val="494949">
                    <a:lumMod val="50000"/>
                  </a:srgbClr>
                </a:solidFill>
                <a:latin typeface="Roboto Condensed Light"/>
              </a:rPr>
              <a:t>If there is little or no business involvement, it could prevent IT from truly understanding business demand and prioritizing the wrong work to ensure value for customers. </a:t>
            </a:r>
          </a:p>
          <a:p>
            <a:pPr marL="342866" indent="-342866">
              <a:spcBef>
                <a:spcPts val="600"/>
              </a:spcBef>
              <a:buFont typeface="Arial" panose="020B0604020202020204" pitchFamily="34" charset="0"/>
              <a:buChar char="•"/>
              <a:defRPr/>
            </a:pPr>
            <a:r>
              <a:rPr lang="en-US" sz="1300" dirty="0">
                <a:solidFill>
                  <a:srgbClr val="494949">
                    <a:lumMod val="50000"/>
                  </a:srgbClr>
                </a:solidFill>
                <a:latin typeface="Roboto Condensed Light"/>
              </a:rPr>
              <a:t>A lack of formal governance can create silos between the IT products, causing duplication of efforts, missed opportunities for collaboration, and redundancies in application or vendor contracts. Many organizations require a new governance committee to support product governance. </a:t>
            </a:r>
          </a:p>
          <a:p>
            <a:pPr marL="342866" indent="-342866">
              <a:spcBef>
                <a:spcPts val="600"/>
              </a:spcBef>
              <a:buFont typeface="Arial" panose="020B0604020202020204" pitchFamily="34" charset="0"/>
              <a:buChar char="•"/>
              <a:defRPr/>
            </a:pPr>
            <a:r>
              <a:rPr lang="en-US" sz="1300" dirty="0">
                <a:solidFill>
                  <a:srgbClr val="494949">
                    <a:lumMod val="50000"/>
                  </a:srgbClr>
                </a:solidFill>
                <a:latin typeface="Roboto Condensed Light"/>
              </a:rPr>
              <a:t>Members of each product can interpret the definition of standards (e.g. architecture, security) differently. </a:t>
            </a:r>
          </a:p>
        </p:txBody>
      </p:sp>
      <p:sp>
        <p:nvSpPr>
          <p:cNvPr id="10" name="TextBox 9">
            <a:extLst>
              <a:ext uri="{FF2B5EF4-FFF2-40B4-BE49-F238E27FC236}">
                <a16:creationId xmlns:a16="http://schemas.microsoft.com/office/drawing/2014/main" id="{EAF5C0A2-EAAD-E123-E33B-7C9FAA9EDC78}"/>
              </a:ext>
            </a:extLst>
          </p:cNvPr>
          <p:cNvSpPr txBox="1"/>
          <p:nvPr/>
        </p:nvSpPr>
        <p:spPr>
          <a:xfrm rot="16200000">
            <a:off x="25005" y="1423836"/>
            <a:ext cx="856361" cy="369284"/>
          </a:xfrm>
          <a:prstGeom prst="rect">
            <a:avLst/>
          </a:prstGeom>
          <a:noFill/>
        </p:spPr>
        <p:txBody>
          <a:bodyPr wrap="square" rtlCol="0" anchor="ctr">
            <a:spAutoFit/>
          </a:bodyPr>
          <a:lstStyle/>
          <a:p>
            <a:pPr algn="ctr"/>
            <a:r>
              <a:rPr lang="en-US" b="1" dirty="0">
                <a:latin typeface="Roboto Condensed Light" panose="02000000000000000000" pitchFamily="2" charset="0"/>
                <a:ea typeface="Roboto Condensed Light" panose="02000000000000000000" pitchFamily="2" charset="0"/>
              </a:rPr>
              <a:t>Shifted</a:t>
            </a:r>
          </a:p>
        </p:txBody>
      </p:sp>
      <p:grpSp>
        <p:nvGrpSpPr>
          <p:cNvPr id="11" name="Group 10">
            <a:extLst>
              <a:ext uri="{FF2B5EF4-FFF2-40B4-BE49-F238E27FC236}">
                <a16:creationId xmlns:a16="http://schemas.microsoft.com/office/drawing/2014/main" id="{0DF7F3C8-0335-26F2-74EA-E7E1B184F3BE}"/>
              </a:ext>
            </a:extLst>
          </p:cNvPr>
          <p:cNvGrpSpPr/>
          <p:nvPr/>
        </p:nvGrpSpPr>
        <p:grpSpPr>
          <a:xfrm>
            <a:off x="696168" y="605641"/>
            <a:ext cx="11023616" cy="3263524"/>
            <a:chOff x="1766592" y="1120124"/>
            <a:chExt cx="8699836" cy="3174090"/>
          </a:xfrm>
        </p:grpSpPr>
        <p:sp>
          <p:nvSpPr>
            <p:cNvPr id="13" name="Rounded Rectangle 4">
              <a:extLst>
                <a:ext uri="{FF2B5EF4-FFF2-40B4-BE49-F238E27FC236}">
                  <a16:creationId xmlns:a16="http://schemas.microsoft.com/office/drawing/2014/main" id="{9F66680D-BE11-B6EF-C05B-776164D923D8}"/>
                </a:ext>
              </a:extLst>
            </p:cNvPr>
            <p:cNvSpPr/>
            <p:nvPr/>
          </p:nvSpPr>
          <p:spPr>
            <a:xfrm>
              <a:off x="1781967" y="2119368"/>
              <a:ext cx="2784814" cy="903104"/>
            </a:xfrm>
            <a:prstGeom prst="rect">
              <a:avLst/>
            </a:prstGeom>
            <a:solidFill>
              <a:srgbClr val="DCDADA"/>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CA" sz="1400" b="1" dirty="0">
                <a:solidFill>
                  <a:schemeClr val="tx1">
                    <a:lumMod val="50000"/>
                  </a:schemeClr>
                </a:solidFill>
                <a:latin typeface="Roboto Condensed Light" panose="02000000000000000000" pitchFamily="2" charset="0"/>
                <a:ea typeface="Roboto Condensed Light" panose="02000000000000000000" pitchFamily="2" charset="0"/>
              </a:endParaRPr>
            </a:p>
            <a:p>
              <a:r>
                <a:rPr lang="en-CA" sz="1400" b="1" dirty="0">
                  <a:solidFill>
                    <a:schemeClr val="tx1">
                      <a:lumMod val="50000"/>
                    </a:schemeClr>
                  </a:solidFill>
                  <a:latin typeface="Roboto Condensed Light" panose="02000000000000000000" pitchFamily="2" charset="0"/>
                  <a:ea typeface="Roboto Condensed Light" panose="02000000000000000000" pitchFamily="2" charset="0"/>
                </a:rPr>
                <a:t>Product Family A:</a:t>
              </a:r>
            </a:p>
            <a:p>
              <a:r>
                <a:rPr lang="en-CA" sz="1400" dirty="0">
                  <a:solidFill>
                    <a:schemeClr val="tx1">
                      <a:lumMod val="50000"/>
                    </a:schemeClr>
                  </a:solidFill>
                  <a:latin typeface="Roboto Condensed Light" panose="02000000000000000000" pitchFamily="2" charset="0"/>
                  <a:ea typeface="Roboto Condensed Light" panose="02000000000000000000" pitchFamily="2" charset="0"/>
                </a:rPr>
                <a:t>Full service technology delivery aligned with organizational value streams and capabilities.</a:t>
              </a:r>
            </a:p>
          </p:txBody>
        </p:sp>
        <p:sp>
          <p:nvSpPr>
            <p:cNvPr id="14" name="TextBox 13">
              <a:extLst>
                <a:ext uri="{FF2B5EF4-FFF2-40B4-BE49-F238E27FC236}">
                  <a16:creationId xmlns:a16="http://schemas.microsoft.com/office/drawing/2014/main" id="{E8F620F9-52D9-083A-A4EE-5FF444A4D149}"/>
                </a:ext>
              </a:extLst>
            </p:cNvPr>
            <p:cNvSpPr txBox="1"/>
            <p:nvPr/>
          </p:nvSpPr>
          <p:spPr>
            <a:xfrm>
              <a:off x="1774280" y="1120124"/>
              <a:ext cx="8604944" cy="299304"/>
            </a:xfrm>
            <a:prstGeom prst="rect">
              <a:avLst/>
            </a:prstGeom>
            <a:solidFill>
              <a:srgbClr val="DCDADA"/>
            </a:solidFill>
          </p:spPr>
          <p:txBody>
            <a:bodyPr wrap="square" rtlCol="0">
              <a:spAutoFit/>
            </a:bodyPr>
            <a:lstStyle/>
            <a:p>
              <a:pPr algn="ctr"/>
              <a:r>
                <a:rPr lang="en-CA" sz="1400" b="1" dirty="0">
                  <a:solidFill>
                    <a:schemeClr val="tx1">
                      <a:lumMod val="50000"/>
                    </a:schemeClr>
                  </a:solidFill>
                  <a:latin typeface="Roboto Condensed Light" panose="02000000000000000000" pitchFamily="2" charset="0"/>
                  <a:ea typeface="Roboto Condensed Light" panose="02000000000000000000" pitchFamily="2" charset="0"/>
                  <a:cs typeface="Arial" panose="020B0604020202020204" pitchFamily="34" charset="0"/>
                </a:rPr>
                <a:t>Enterprise Services &amp; Governance</a:t>
              </a:r>
            </a:p>
          </p:txBody>
        </p:sp>
        <p:sp>
          <p:nvSpPr>
            <p:cNvPr id="15" name="Rounded Rectangle 4">
              <a:extLst>
                <a:ext uri="{FF2B5EF4-FFF2-40B4-BE49-F238E27FC236}">
                  <a16:creationId xmlns:a16="http://schemas.microsoft.com/office/drawing/2014/main" id="{E0769D21-0572-A0CB-6D03-6E623A5F9AD7}"/>
                </a:ext>
              </a:extLst>
            </p:cNvPr>
            <p:cNvSpPr/>
            <p:nvPr/>
          </p:nvSpPr>
          <p:spPr>
            <a:xfrm>
              <a:off x="4605748" y="2119368"/>
              <a:ext cx="2905759" cy="903104"/>
            </a:xfrm>
            <a:prstGeom prst="rect">
              <a:avLst/>
            </a:prstGeom>
            <a:solidFill>
              <a:srgbClr val="DCDADA"/>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CA" sz="1400" b="1" dirty="0">
                <a:solidFill>
                  <a:schemeClr val="tx1">
                    <a:lumMod val="50000"/>
                  </a:schemeClr>
                </a:solidFill>
                <a:latin typeface="Roboto Condensed Light" panose="02000000000000000000" pitchFamily="2" charset="0"/>
                <a:ea typeface="Roboto Condensed Light" panose="02000000000000000000" pitchFamily="2" charset="0"/>
              </a:endParaRPr>
            </a:p>
            <a:p>
              <a:r>
                <a:rPr lang="en-CA" sz="1400" b="1" dirty="0">
                  <a:solidFill>
                    <a:schemeClr val="tx1">
                      <a:lumMod val="50000"/>
                    </a:schemeClr>
                  </a:solidFill>
                  <a:latin typeface="Roboto Condensed Light" panose="02000000000000000000" pitchFamily="2" charset="0"/>
                  <a:ea typeface="Roboto Condensed Light" panose="02000000000000000000" pitchFamily="2" charset="0"/>
                </a:rPr>
                <a:t>Product Family B:</a:t>
              </a:r>
            </a:p>
            <a:p>
              <a:r>
                <a:rPr lang="en-CA" sz="1400" dirty="0">
                  <a:solidFill>
                    <a:schemeClr val="tx1">
                      <a:lumMod val="50000"/>
                    </a:schemeClr>
                  </a:solidFill>
                  <a:latin typeface="Roboto Condensed Light" panose="02000000000000000000" pitchFamily="2" charset="0"/>
                  <a:ea typeface="Roboto Condensed Light" panose="02000000000000000000" pitchFamily="2" charset="0"/>
                </a:rPr>
                <a:t>Full service technology delivery aligned with organizational value streams and capabilities.</a:t>
              </a:r>
            </a:p>
          </p:txBody>
        </p:sp>
        <p:sp>
          <p:nvSpPr>
            <p:cNvPr id="16" name="Rounded Rectangle 4">
              <a:extLst>
                <a:ext uri="{FF2B5EF4-FFF2-40B4-BE49-F238E27FC236}">
                  <a16:creationId xmlns:a16="http://schemas.microsoft.com/office/drawing/2014/main" id="{E2682C55-D436-E275-6AEA-47C0CEF2E2BE}"/>
                </a:ext>
              </a:extLst>
            </p:cNvPr>
            <p:cNvSpPr/>
            <p:nvPr/>
          </p:nvSpPr>
          <p:spPr>
            <a:xfrm>
              <a:off x="7550472" y="2119369"/>
              <a:ext cx="2836439" cy="913727"/>
            </a:xfrm>
            <a:prstGeom prst="rect">
              <a:avLst/>
            </a:prstGeom>
            <a:solidFill>
              <a:srgbClr val="DCDADA"/>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CA" sz="1400" b="1" dirty="0">
                <a:solidFill>
                  <a:schemeClr val="tx1">
                    <a:lumMod val="50000"/>
                  </a:schemeClr>
                </a:solidFill>
                <a:latin typeface="Roboto Condensed Light" panose="02000000000000000000" pitchFamily="2" charset="0"/>
                <a:ea typeface="Roboto Condensed Light" panose="02000000000000000000" pitchFamily="2" charset="0"/>
              </a:endParaRPr>
            </a:p>
            <a:p>
              <a:r>
                <a:rPr lang="en-CA" sz="1400" b="1" dirty="0">
                  <a:solidFill>
                    <a:schemeClr val="tx1">
                      <a:lumMod val="50000"/>
                    </a:schemeClr>
                  </a:solidFill>
                  <a:latin typeface="Roboto Condensed Light" panose="02000000000000000000" pitchFamily="2" charset="0"/>
                  <a:ea typeface="Roboto Condensed Light" panose="02000000000000000000" pitchFamily="2" charset="0"/>
                </a:rPr>
                <a:t>Product Family C:</a:t>
              </a:r>
            </a:p>
            <a:p>
              <a:r>
                <a:rPr lang="en-CA" sz="1400" dirty="0">
                  <a:solidFill>
                    <a:schemeClr val="tx1">
                      <a:lumMod val="50000"/>
                    </a:schemeClr>
                  </a:solidFill>
                  <a:latin typeface="Roboto Condensed Light" panose="02000000000000000000" pitchFamily="2" charset="0"/>
                  <a:ea typeface="Roboto Condensed Light" panose="02000000000000000000" pitchFamily="2" charset="0"/>
                </a:rPr>
                <a:t>Full service technology delivery aligned with organizational value streams and capabilities.</a:t>
              </a:r>
            </a:p>
          </p:txBody>
        </p:sp>
        <p:sp>
          <p:nvSpPr>
            <p:cNvPr id="17" name="Pentagon 36">
              <a:extLst>
                <a:ext uri="{FF2B5EF4-FFF2-40B4-BE49-F238E27FC236}">
                  <a16:creationId xmlns:a16="http://schemas.microsoft.com/office/drawing/2014/main" id="{7A22F8D1-CBF4-DB92-B9C2-77F4BEFDE44C}"/>
                </a:ext>
              </a:extLst>
            </p:cNvPr>
            <p:cNvSpPr/>
            <p:nvPr/>
          </p:nvSpPr>
          <p:spPr>
            <a:xfrm rot="16200000" flipH="1">
              <a:off x="5949747" y="-2743907"/>
              <a:ext cx="261697" cy="8612630"/>
            </a:xfrm>
            <a:prstGeom prst="homePlate">
              <a:avLst>
                <a:gd name="adj" fmla="val 70980"/>
              </a:avLst>
            </a:prstGeom>
            <a:solidFill>
              <a:schemeClr val="bg2">
                <a:lumMod val="5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CA" sz="1400" b="1" dirty="0">
                  <a:solidFill>
                    <a:schemeClr val="bg1"/>
                  </a:solidFill>
                  <a:latin typeface="Roboto Condensed Light" panose="02000000000000000000" pitchFamily="2" charset="0"/>
                  <a:ea typeface="Roboto Condensed Light" panose="02000000000000000000" pitchFamily="2" charset="0"/>
                </a:rPr>
                <a:t>PORTFOLIO STEERING</a:t>
              </a:r>
            </a:p>
          </p:txBody>
        </p:sp>
        <p:sp>
          <p:nvSpPr>
            <p:cNvPr id="27" name="Rounded Rectangle 4">
              <a:extLst>
                <a:ext uri="{FF2B5EF4-FFF2-40B4-BE49-F238E27FC236}">
                  <a16:creationId xmlns:a16="http://schemas.microsoft.com/office/drawing/2014/main" id="{4079A213-9744-B5E7-C106-316F70666037}"/>
                </a:ext>
              </a:extLst>
            </p:cNvPr>
            <p:cNvSpPr/>
            <p:nvPr/>
          </p:nvSpPr>
          <p:spPr>
            <a:xfrm>
              <a:off x="1781967" y="1755010"/>
              <a:ext cx="2784814" cy="308584"/>
            </a:xfrm>
            <a:prstGeom prst="rect">
              <a:avLst/>
            </a:prstGeom>
            <a:solidFill>
              <a:srgbClr val="DCDADA"/>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sz="1400" b="1" dirty="0">
                  <a:solidFill>
                    <a:schemeClr val="tx1">
                      <a:lumMod val="50000"/>
                    </a:schemeClr>
                  </a:solidFill>
                  <a:latin typeface="Roboto Condensed Light" panose="02000000000000000000" pitchFamily="2" charset="0"/>
                  <a:ea typeface="Roboto Condensed Light" panose="02000000000000000000" pitchFamily="2" charset="0"/>
                </a:rPr>
                <a:t>Product Governance</a:t>
              </a:r>
            </a:p>
          </p:txBody>
        </p:sp>
        <p:sp>
          <p:nvSpPr>
            <p:cNvPr id="28" name="Rounded Rectangle 4">
              <a:extLst>
                <a:ext uri="{FF2B5EF4-FFF2-40B4-BE49-F238E27FC236}">
                  <a16:creationId xmlns:a16="http://schemas.microsoft.com/office/drawing/2014/main" id="{D9B662BA-1EA0-212E-F22E-42C1B99F4F10}"/>
                </a:ext>
              </a:extLst>
            </p:cNvPr>
            <p:cNvSpPr/>
            <p:nvPr/>
          </p:nvSpPr>
          <p:spPr>
            <a:xfrm>
              <a:off x="4605747" y="1744174"/>
              <a:ext cx="2905759" cy="308584"/>
            </a:xfrm>
            <a:prstGeom prst="rect">
              <a:avLst/>
            </a:prstGeom>
            <a:solidFill>
              <a:srgbClr val="DCDADA"/>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sz="1400" b="1" dirty="0">
                  <a:solidFill>
                    <a:schemeClr val="tx1">
                      <a:lumMod val="50000"/>
                    </a:schemeClr>
                  </a:solidFill>
                  <a:latin typeface="Roboto Condensed Light" panose="02000000000000000000" pitchFamily="2" charset="0"/>
                  <a:ea typeface="Roboto Condensed Light" panose="02000000000000000000" pitchFamily="2" charset="0"/>
                </a:rPr>
                <a:t>Product Governance</a:t>
              </a:r>
            </a:p>
          </p:txBody>
        </p:sp>
        <p:sp>
          <p:nvSpPr>
            <p:cNvPr id="29" name="Rounded Rectangle 4">
              <a:extLst>
                <a:ext uri="{FF2B5EF4-FFF2-40B4-BE49-F238E27FC236}">
                  <a16:creationId xmlns:a16="http://schemas.microsoft.com/office/drawing/2014/main" id="{77301F74-6A71-4AD6-6C46-13C7462CE93D}"/>
                </a:ext>
              </a:extLst>
            </p:cNvPr>
            <p:cNvSpPr/>
            <p:nvPr/>
          </p:nvSpPr>
          <p:spPr>
            <a:xfrm>
              <a:off x="7560669" y="1744174"/>
              <a:ext cx="2905759" cy="308584"/>
            </a:xfrm>
            <a:prstGeom prst="rect">
              <a:avLst/>
            </a:prstGeom>
            <a:solidFill>
              <a:srgbClr val="DCDADA"/>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sz="1400" b="1" dirty="0">
                  <a:solidFill>
                    <a:schemeClr val="tx1">
                      <a:lumMod val="50000"/>
                    </a:schemeClr>
                  </a:solidFill>
                  <a:latin typeface="Roboto Condensed Light" panose="02000000000000000000" pitchFamily="2" charset="0"/>
                  <a:ea typeface="Roboto Condensed Light" panose="02000000000000000000" pitchFamily="2" charset="0"/>
                </a:rPr>
                <a:t>Product Governance</a:t>
              </a:r>
            </a:p>
          </p:txBody>
        </p:sp>
        <p:sp>
          <p:nvSpPr>
            <p:cNvPr id="30" name="Rounded Rectangle 33">
              <a:extLst>
                <a:ext uri="{FF2B5EF4-FFF2-40B4-BE49-F238E27FC236}">
                  <a16:creationId xmlns:a16="http://schemas.microsoft.com/office/drawing/2014/main" id="{E10647FF-8365-A1F9-DC1C-627FFCE8C513}"/>
                </a:ext>
              </a:extLst>
            </p:cNvPr>
            <p:cNvSpPr/>
            <p:nvPr/>
          </p:nvSpPr>
          <p:spPr>
            <a:xfrm>
              <a:off x="1789653" y="3070212"/>
              <a:ext cx="8612632" cy="375543"/>
            </a:xfrm>
            <a:prstGeom prst="rect">
              <a:avLst/>
            </a:prstGeom>
            <a:solidFill>
              <a:srgbClr val="DCDADA"/>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sz="1400" b="1" dirty="0">
                  <a:solidFill>
                    <a:schemeClr val="tx1">
                      <a:lumMod val="50000"/>
                    </a:schemeClr>
                  </a:solidFill>
                  <a:latin typeface="Roboto Condensed Light" panose="02000000000000000000" pitchFamily="2" charset="0"/>
                  <a:ea typeface="Roboto Condensed Light" panose="02000000000000000000" pitchFamily="2" charset="0"/>
                  <a:cs typeface="Arial Unicode MS" panose="020B0604020202020204" pitchFamily="34" charset="-128"/>
                </a:rPr>
                <a:t>SERVICE MANAGEMENT:</a:t>
              </a:r>
              <a:r>
                <a:rPr lang="en-CA" sz="1400" dirty="0">
                  <a:solidFill>
                    <a:schemeClr val="tx1">
                      <a:lumMod val="50000"/>
                    </a:schemeClr>
                  </a:solidFill>
                  <a:latin typeface="Roboto Condensed Light" panose="02000000000000000000" pitchFamily="2" charset="0"/>
                  <a:ea typeface="Roboto Condensed Light" panose="02000000000000000000" pitchFamily="2" charset="0"/>
                  <a:cs typeface="Arial Unicode MS" panose="020B0604020202020204" pitchFamily="34" charset="-128"/>
                </a:rPr>
                <a:t> Provide ongoing customer service to end users.</a:t>
              </a:r>
            </a:p>
          </p:txBody>
        </p:sp>
        <p:sp>
          <p:nvSpPr>
            <p:cNvPr id="31" name="Rounded Rectangle 4">
              <a:extLst>
                <a:ext uri="{FF2B5EF4-FFF2-40B4-BE49-F238E27FC236}">
                  <a16:creationId xmlns:a16="http://schemas.microsoft.com/office/drawing/2014/main" id="{8FAB5248-93AA-CD70-A58C-87A37811AE2D}"/>
                </a:ext>
              </a:extLst>
            </p:cNvPr>
            <p:cNvSpPr/>
            <p:nvPr/>
          </p:nvSpPr>
          <p:spPr>
            <a:xfrm>
              <a:off x="1789654" y="3750630"/>
              <a:ext cx="8612631" cy="543584"/>
            </a:xfrm>
            <a:prstGeom prst="rect">
              <a:avLst/>
            </a:prstGeom>
            <a:solidFill>
              <a:srgbClr val="DCDADA"/>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CA" sz="1200" b="1" dirty="0">
                  <a:solidFill>
                    <a:schemeClr val="tx1">
                      <a:lumMod val="50000"/>
                    </a:schemeClr>
                  </a:solidFill>
                  <a:latin typeface="Roboto Condensed Light" panose="02000000000000000000" pitchFamily="2" charset="0"/>
                  <a:ea typeface="Roboto Condensed Light" panose="02000000000000000000" pitchFamily="2" charset="0"/>
                </a:rPr>
                <a:t>IT STRATEGY, ARCHITECTURE &amp; SECURITY: </a:t>
              </a:r>
              <a:r>
                <a:rPr lang="en-CA" sz="1200" dirty="0">
                  <a:solidFill>
                    <a:schemeClr val="tx1">
                      <a:lumMod val="50000"/>
                    </a:schemeClr>
                  </a:solidFill>
                  <a:latin typeface="Roboto Condensed Light" panose="02000000000000000000" pitchFamily="2" charset="0"/>
                  <a:ea typeface="Roboto Condensed Light" panose="02000000000000000000" pitchFamily="2" charset="0"/>
                </a:rPr>
                <a:t>Ensures that product roadmaps are aligned and integrated, that new solutions are built in accordance with architecture and security standards to ensure interoperability, reduce risk, and limit technology redundancy, and that the resources are aligned with priority products.</a:t>
              </a:r>
            </a:p>
            <a:p>
              <a:endParaRPr lang="en-CA" sz="1200" dirty="0">
                <a:solidFill>
                  <a:schemeClr val="tx1">
                    <a:lumMod val="50000"/>
                  </a:schemeClr>
                </a:solidFill>
                <a:latin typeface="Roboto Condensed Light" panose="02000000000000000000" pitchFamily="2" charset="0"/>
                <a:ea typeface="Roboto Condensed Light" panose="02000000000000000000" pitchFamily="2" charset="0"/>
              </a:endParaRPr>
            </a:p>
          </p:txBody>
        </p:sp>
        <p:sp>
          <p:nvSpPr>
            <p:cNvPr id="32" name="Pentagon 29">
              <a:extLst>
                <a:ext uri="{FF2B5EF4-FFF2-40B4-BE49-F238E27FC236}">
                  <a16:creationId xmlns:a16="http://schemas.microsoft.com/office/drawing/2014/main" id="{7633EA02-BF7D-8599-1867-35ABAB5FFE74}"/>
                </a:ext>
              </a:extLst>
            </p:cNvPr>
            <p:cNvSpPr/>
            <p:nvPr/>
          </p:nvSpPr>
          <p:spPr>
            <a:xfrm rot="5400000" flipH="1">
              <a:off x="5927994" y="-741000"/>
              <a:ext cx="269565" cy="8592369"/>
            </a:xfrm>
            <a:prstGeom prst="homePlate">
              <a:avLst>
                <a:gd name="adj" fmla="val 100000"/>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CA" sz="1400" b="1" dirty="0">
                  <a:solidFill>
                    <a:schemeClr val="bg1"/>
                  </a:solidFill>
                  <a:latin typeface="Roboto Condensed Light" panose="02000000000000000000" pitchFamily="2" charset="0"/>
                  <a:ea typeface="Roboto Condensed Light" panose="02000000000000000000" pitchFamily="2" charset="0"/>
                  <a:cs typeface="Arial" panose="020B0604020202020204" pitchFamily="34" charset="0"/>
                </a:rPr>
                <a:t>STRATEGY &amp; STANDARDS</a:t>
              </a:r>
            </a:p>
          </p:txBody>
        </p:sp>
      </p:grpSp>
    </p:spTree>
    <p:extLst>
      <p:ext uri="{BB962C8B-B14F-4D97-AF65-F5344CB8AC3E}">
        <p14:creationId xmlns:p14="http://schemas.microsoft.com/office/powerpoint/2010/main" val="14394057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108A4D1-202E-3FDE-F5D5-DED44D5BCF42}"/>
              </a:ext>
            </a:extLst>
          </p:cNvPr>
          <p:cNvSpPr txBox="1">
            <a:spLocks/>
          </p:cNvSpPr>
          <p:nvPr/>
        </p:nvSpPr>
        <p:spPr>
          <a:xfrm>
            <a:off x="0" y="10269"/>
            <a:ext cx="12193870" cy="85636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3200" dirty="0">
                <a:latin typeface="Montserrat SemiBold" panose="00000700000000000000" pitchFamily="2" charset="0"/>
              </a:rPr>
              <a:t>Hybrid-Embedded Model: Line of Business Aligned</a:t>
            </a:r>
          </a:p>
        </p:txBody>
      </p:sp>
      <p:sp>
        <p:nvSpPr>
          <p:cNvPr id="4" name="TextBox 3">
            <a:extLst>
              <a:ext uri="{FF2B5EF4-FFF2-40B4-BE49-F238E27FC236}">
                <a16:creationId xmlns:a16="http://schemas.microsoft.com/office/drawing/2014/main" id="{4B2900F6-1943-7A21-E01D-92928B56B3D1}"/>
              </a:ext>
            </a:extLst>
          </p:cNvPr>
          <p:cNvSpPr txBox="1"/>
          <p:nvPr/>
        </p:nvSpPr>
        <p:spPr>
          <a:xfrm rot="16200000">
            <a:off x="-155071" y="3076266"/>
            <a:ext cx="1216513" cy="369284"/>
          </a:xfrm>
          <a:prstGeom prst="rect">
            <a:avLst/>
          </a:prstGeom>
          <a:noFill/>
        </p:spPr>
        <p:txBody>
          <a:bodyPr wrap="square" rtlCol="0" anchor="ctr">
            <a:spAutoFit/>
          </a:bodyPr>
          <a:lstStyle/>
          <a:p>
            <a:pPr algn="ctr"/>
            <a:r>
              <a:rPr lang="en-US" b="1" dirty="0">
                <a:latin typeface="Roboto Condensed Light" panose="02000000000000000000" pitchFamily="2" charset="0"/>
                <a:ea typeface="Roboto Condensed Light" panose="02000000000000000000" pitchFamily="2" charset="0"/>
              </a:rPr>
              <a:t>Centralized</a:t>
            </a:r>
          </a:p>
        </p:txBody>
      </p:sp>
      <p:sp>
        <p:nvSpPr>
          <p:cNvPr id="7" name="TextBox 6">
            <a:extLst>
              <a:ext uri="{FF2B5EF4-FFF2-40B4-BE49-F238E27FC236}">
                <a16:creationId xmlns:a16="http://schemas.microsoft.com/office/drawing/2014/main" id="{30B7DB95-38F1-365E-83FE-D51EE68F1F73}"/>
              </a:ext>
            </a:extLst>
          </p:cNvPr>
          <p:cNvSpPr txBox="1"/>
          <p:nvPr/>
        </p:nvSpPr>
        <p:spPr>
          <a:xfrm rot="16200000">
            <a:off x="-259028" y="1385008"/>
            <a:ext cx="1424428" cy="369284"/>
          </a:xfrm>
          <a:prstGeom prst="rect">
            <a:avLst/>
          </a:prstGeom>
          <a:noFill/>
        </p:spPr>
        <p:txBody>
          <a:bodyPr wrap="square" rtlCol="0" anchor="ctr">
            <a:spAutoFit/>
          </a:bodyPr>
          <a:lstStyle/>
          <a:p>
            <a:pPr algn="ctr"/>
            <a:r>
              <a:rPr lang="en-US" b="1" dirty="0">
                <a:latin typeface="Roboto Condensed Light" panose="02000000000000000000" pitchFamily="2" charset="0"/>
                <a:ea typeface="Roboto Condensed Light" panose="02000000000000000000" pitchFamily="2" charset="0"/>
              </a:rPr>
              <a:t>Embedded</a:t>
            </a:r>
          </a:p>
        </p:txBody>
      </p:sp>
      <p:sp>
        <p:nvSpPr>
          <p:cNvPr id="12" name="Text Placeholder 4">
            <a:extLst>
              <a:ext uri="{FF2B5EF4-FFF2-40B4-BE49-F238E27FC236}">
                <a16:creationId xmlns:a16="http://schemas.microsoft.com/office/drawing/2014/main" id="{7E7F3605-E22F-5651-E6E8-C6BF62F2CC5B}"/>
              </a:ext>
            </a:extLst>
          </p:cNvPr>
          <p:cNvSpPr txBox="1">
            <a:spLocks/>
          </p:cNvSpPr>
          <p:nvPr/>
        </p:nvSpPr>
        <p:spPr>
          <a:xfrm>
            <a:off x="346740" y="4063048"/>
            <a:ext cx="5637284" cy="2670705"/>
          </a:xfrm>
          <a:prstGeom prst="roundRect">
            <a:avLst/>
          </a:prstGeom>
          <a:solidFill>
            <a:srgbClr val="E2F7FE"/>
          </a:solidFill>
          <a:ln w="12700" cap="flat" cmpd="sng" algn="ctr">
            <a:solidFill>
              <a:srgbClr val="494949"/>
            </a:solidFill>
            <a:prstDash val="solid"/>
            <a:miter lim="800000"/>
          </a:ln>
          <a:effectLst/>
        </p:spPr>
        <p:txBody>
          <a:bodyPr/>
          <a:lstStyle>
            <a:lvl1pPr marL="0" indent="0" algn="l" defTabSz="914309" rtl="0" eaLnBrk="1" latinLnBrk="0" hangingPunct="1">
              <a:lnSpc>
                <a:spcPct val="100000"/>
              </a:lnSpc>
              <a:spcBef>
                <a:spcPts val="1000"/>
              </a:spcBef>
              <a:buFont typeface="Arial" panose="020B0604020202020204" pitchFamily="34" charset="0"/>
              <a:buNone/>
              <a:defRPr sz="2000" b="0" i="0" kern="1200">
                <a:solidFill>
                  <a:schemeClr val="bg1"/>
                </a:solidFill>
                <a:latin typeface="Montserrat Medium" pitchFamily="2" charset="77"/>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3000" b="0" i="0" kern="1200">
                <a:solidFill>
                  <a:schemeClr val="bg1"/>
                </a:solidFill>
                <a:latin typeface="Exo Light" pitchFamily="2" charset="77"/>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3000" b="0" i="0" kern="1200">
                <a:solidFill>
                  <a:schemeClr val="bg1"/>
                </a:solidFill>
                <a:latin typeface="Exo Light" pitchFamily="2" charset="77"/>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3000" b="0" i="0" kern="1200">
                <a:solidFill>
                  <a:schemeClr val="bg1"/>
                </a:solidFill>
                <a:latin typeface="Exo Light" pitchFamily="2" charset="77"/>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3000" b="0" i="0" kern="1200">
                <a:solidFill>
                  <a:schemeClr val="bg1"/>
                </a:solidFill>
                <a:latin typeface="Exo Light" pitchFamily="2" charset="77"/>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a:defRPr/>
            </a:pPr>
            <a:r>
              <a:rPr lang="en-US" sz="1600" dirty="0">
                <a:solidFill>
                  <a:srgbClr val="494949">
                    <a:lumMod val="50000"/>
                  </a:srgbClr>
                </a:solidFill>
              </a:rPr>
              <a:t>Benefits:</a:t>
            </a:r>
          </a:p>
          <a:p>
            <a:pPr marL="342866" indent="-342866">
              <a:spcBef>
                <a:spcPts val="600"/>
              </a:spcBef>
              <a:buFont typeface="Arial" panose="020B0604020202020204" pitchFamily="34" charset="0"/>
              <a:buChar char="•"/>
              <a:defRPr/>
            </a:pPr>
            <a:r>
              <a:rPr lang="en-US" sz="1200" dirty="0">
                <a:solidFill>
                  <a:srgbClr val="494949">
                    <a:lumMod val="50000"/>
                  </a:srgbClr>
                </a:solidFill>
                <a:latin typeface="Roboto Condensed Light"/>
              </a:rPr>
              <a:t>Best of both worlds of centralization and decentralization; attempts to channel benefits from both centralized and decentralized models.</a:t>
            </a:r>
          </a:p>
          <a:p>
            <a:pPr marL="342866" indent="-342866">
              <a:spcBef>
                <a:spcPts val="600"/>
              </a:spcBef>
              <a:buFont typeface="Arial" panose="020B0604020202020204" pitchFamily="34" charset="0"/>
              <a:buChar char="•"/>
              <a:defRPr/>
            </a:pPr>
            <a:r>
              <a:rPr lang="en-US" sz="1200" dirty="0">
                <a:solidFill>
                  <a:srgbClr val="494949">
                    <a:lumMod val="50000"/>
                  </a:srgbClr>
                </a:solidFill>
                <a:latin typeface="Roboto Condensed Light"/>
              </a:rPr>
              <a:t>Embeds key IT functions that require business knowledge within functional areas, allowing for critical feedback.</a:t>
            </a:r>
          </a:p>
          <a:p>
            <a:pPr marL="342866" indent="-342866">
              <a:spcBef>
                <a:spcPts val="600"/>
              </a:spcBef>
              <a:buFont typeface="Arial" panose="020B0604020202020204" pitchFamily="34" charset="0"/>
              <a:buChar char="•"/>
              <a:defRPr/>
            </a:pPr>
            <a:r>
              <a:rPr lang="en-US" sz="1200" dirty="0">
                <a:solidFill>
                  <a:srgbClr val="494949">
                    <a:lumMod val="50000"/>
                  </a:srgbClr>
                </a:solidFill>
                <a:latin typeface="Roboto Condensed Light"/>
              </a:rPr>
              <a:t>Places IT in a position to not just be “order takers” but to be more involved with the different business units and promote the value of IT. </a:t>
            </a:r>
          </a:p>
          <a:p>
            <a:pPr marL="342866" indent="-342866">
              <a:spcBef>
                <a:spcPts val="600"/>
              </a:spcBef>
              <a:buFont typeface="Arial" panose="020B0604020202020204" pitchFamily="34" charset="0"/>
              <a:buChar char="•"/>
              <a:defRPr/>
            </a:pPr>
            <a:r>
              <a:rPr lang="en-US" sz="1200" dirty="0">
                <a:solidFill>
                  <a:srgbClr val="494949">
                    <a:lumMod val="50000"/>
                  </a:srgbClr>
                </a:solidFill>
                <a:latin typeface="Roboto Condensed Light"/>
              </a:rPr>
              <a:t>Achieves economies of scale where necessary through the delivery of shared services that can be requested by the function.</a:t>
            </a:r>
          </a:p>
          <a:p>
            <a:pPr marL="342866" indent="-342866">
              <a:spcBef>
                <a:spcPts val="600"/>
              </a:spcBef>
              <a:buFont typeface="Arial" panose="020B0604020202020204" pitchFamily="34" charset="0"/>
              <a:buChar char="•"/>
              <a:defRPr/>
            </a:pPr>
            <a:r>
              <a:rPr lang="en-US" sz="1200" dirty="0">
                <a:solidFill>
                  <a:srgbClr val="494949">
                    <a:lumMod val="50000"/>
                  </a:srgbClr>
                </a:solidFill>
                <a:latin typeface="Roboto Condensed Light"/>
              </a:rPr>
              <a:t>Shared services can be organized to deliver in the best way that suits the organization.</a:t>
            </a:r>
          </a:p>
        </p:txBody>
      </p:sp>
      <p:sp>
        <p:nvSpPr>
          <p:cNvPr id="19" name="Text Placeholder 4">
            <a:extLst>
              <a:ext uri="{FF2B5EF4-FFF2-40B4-BE49-F238E27FC236}">
                <a16:creationId xmlns:a16="http://schemas.microsoft.com/office/drawing/2014/main" id="{8D64A70F-BD34-E25E-A89B-1B188199BF1B}"/>
              </a:ext>
            </a:extLst>
          </p:cNvPr>
          <p:cNvSpPr txBox="1">
            <a:spLocks/>
          </p:cNvSpPr>
          <p:nvPr/>
        </p:nvSpPr>
        <p:spPr>
          <a:xfrm>
            <a:off x="6207976" y="4066821"/>
            <a:ext cx="5637284" cy="2670705"/>
          </a:xfrm>
          <a:prstGeom prst="roundRect">
            <a:avLst/>
          </a:prstGeom>
          <a:solidFill>
            <a:srgbClr val="E2F7FE"/>
          </a:solidFill>
          <a:ln w="12700" cap="flat" cmpd="sng" algn="ctr">
            <a:solidFill>
              <a:srgbClr val="494949"/>
            </a:solidFill>
            <a:prstDash val="solid"/>
            <a:miter lim="800000"/>
          </a:ln>
          <a:effectLst/>
        </p:spPr>
        <p:txBody>
          <a:bodyPr/>
          <a:lstStyle>
            <a:lvl1pPr marL="0" indent="0" algn="l" defTabSz="914309" rtl="0" eaLnBrk="1" latinLnBrk="0" hangingPunct="1">
              <a:lnSpc>
                <a:spcPct val="100000"/>
              </a:lnSpc>
              <a:spcBef>
                <a:spcPts val="1000"/>
              </a:spcBef>
              <a:buFont typeface="Arial" panose="020B0604020202020204" pitchFamily="34" charset="0"/>
              <a:buNone/>
              <a:defRPr sz="2000" b="0" i="0" kern="1200">
                <a:solidFill>
                  <a:schemeClr val="bg1"/>
                </a:solidFill>
                <a:latin typeface="Montserrat Medium" pitchFamily="2" charset="77"/>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3000" b="0" i="0" kern="1200">
                <a:solidFill>
                  <a:schemeClr val="bg1"/>
                </a:solidFill>
                <a:latin typeface="Exo Light" pitchFamily="2" charset="77"/>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3000" b="0" i="0" kern="1200">
                <a:solidFill>
                  <a:schemeClr val="bg1"/>
                </a:solidFill>
                <a:latin typeface="Exo Light" pitchFamily="2" charset="77"/>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3000" b="0" i="0" kern="1200">
                <a:solidFill>
                  <a:schemeClr val="bg1"/>
                </a:solidFill>
                <a:latin typeface="Exo Light" pitchFamily="2" charset="77"/>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3000" b="0" i="0" kern="1200">
                <a:solidFill>
                  <a:schemeClr val="bg1"/>
                </a:solidFill>
                <a:latin typeface="Exo Light" pitchFamily="2" charset="77"/>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a:defRPr/>
            </a:pPr>
            <a:r>
              <a:rPr lang="en-US" sz="1600" dirty="0">
                <a:solidFill>
                  <a:srgbClr val="494949">
                    <a:lumMod val="50000"/>
                  </a:srgbClr>
                </a:solidFill>
              </a:rPr>
              <a:t>Drawbacks:</a:t>
            </a:r>
          </a:p>
          <a:p>
            <a:pPr marL="342866" indent="-342866">
              <a:spcBef>
                <a:spcPts val="600"/>
              </a:spcBef>
              <a:buFont typeface="Arial" panose="020B0604020202020204" pitchFamily="34" charset="0"/>
              <a:buChar char="•"/>
              <a:defRPr/>
            </a:pPr>
            <a:r>
              <a:rPr lang="en-US" sz="1200" dirty="0">
                <a:solidFill>
                  <a:srgbClr val="494949">
                    <a:lumMod val="50000"/>
                  </a:srgbClr>
                </a:solidFill>
                <a:latin typeface="Roboto Condensed Light"/>
              </a:rPr>
              <a:t>Different business units may bypass governance to get their specific needs met by functions – to alleviate this, IT must have strong governance and prioritize amongst demand.</a:t>
            </a:r>
          </a:p>
          <a:p>
            <a:pPr marL="342866" indent="-342866">
              <a:spcBef>
                <a:spcPts val="600"/>
              </a:spcBef>
              <a:buFont typeface="Arial" panose="020B0604020202020204" pitchFamily="34" charset="0"/>
              <a:buChar char="•"/>
              <a:defRPr/>
            </a:pPr>
            <a:r>
              <a:rPr lang="en-US" sz="1200" dirty="0">
                <a:solidFill>
                  <a:srgbClr val="494949">
                    <a:lumMod val="50000"/>
                  </a:srgbClr>
                </a:solidFill>
                <a:latin typeface="Roboto Condensed Light"/>
              </a:rPr>
              <a:t>Decentralized role can be viewed as an order taker by the business if not properly embedded and matured. </a:t>
            </a:r>
          </a:p>
          <a:p>
            <a:pPr marL="342866" indent="-342866">
              <a:spcBef>
                <a:spcPts val="600"/>
              </a:spcBef>
              <a:buFont typeface="Arial" panose="020B0604020202020204" pitchFamily="34" charset="0"/>
              <a:buChar char="•"/>
              <a:defRPr/>
            </a:pPr>
            <a:r>
              <a:rPr lang="en-US" sz="1200" dirty="0">
                <a:solidFill>
                  <a:srgbClr val="494949">
                    <a:lumMod val="50000"/>
                  </a:srgbClr>
                </a:solidFill>
                <a:latin typeface="Roboto Condensed Light"/>
              </a:rPr>
              <a:t>No guaranteed synergy and integration across functions; requires strong communication, collaboration, and steering.</a:t>
            </a:r>
          </a:p>
          <a:p>
            <a:pPr marL="342866" indent="-342866">
              <a:spcBef>
                <a:spcPts val="600"/>
              </a:spcBef>
              <a:buFont typeface="Arial" panose="020B0604020202020204" pitchFamily="34" charset="0"/>
              <a:buChar char="•"/>
              <a:defRPr/>
            </a:pPr>
            <a:r>
              <a:rPr lang="en-US" sz="1200" dirty="0">
                <a:solidFill>
                  <a:srgbClr val="494949">
                    <a:lumMod val="50000"/>
                  </a:srgbClr>
                </a:solidFill>
                <a:latin typeface="Roboto Condensed Light"/>
              </a:rPr>
              <a:t>Cannot meet every business unit’s needs – can cause tension from varying effectiveness of the IT functions.</a:t>
            </a:r>
          </a:p>
        </p:txBody>
      </p:sp>
      <p:grpSp>
        <p:nvGrpSpPr>
          <p:cNvPr id="20" name="Group 2">
            <a:extLst>
              <a:ext uri="{FF2B5EF4-FFF2-40B4-BE49-F238E27FC236}">
                <a16:creationId xmlns:a16="http://schemas.microsoft.com/office/drawing/2014/main" id="{96B7A241-0C6C-C380-95E2-64A3402FD3C5}"/>
              </a:ext>
            </a:extLst>
          </p:cNvPr>
          <p:cNvGrpSpPr/>
          <p:nvPr/>
        </p:nvGrpSpPr>
        <p:grpSpPr>
          <a:xfrm>
            <a:off x="629086" y="857437"/>
            <a:ext cx="10960514" cy="3362868"/>
            <a:chOff x="-65892" y="1259564"/>
            <a:chExt cx="7988393" cy="3363306"/>
          </a:xfrm>
        </p:grpSpPr>
        <p:grpSp>
          <p:nvGrpSpPr>
            <p:cNvPr id="21" name="Group 20">
              <a:extLst>
                <a:ext uri="{FF2B5EF4-FFF2-40B4-BE49-F238E27FC236}">
                  <a16:creationId xmlns:a16="http://schemas.microsoft.com/office/drawing/2014/main" id="{40C984D4-68DC-CB9B-2A35-A1821765F77E}"/>
                </a:ext>
              </a:extLst>
            </p:cNvPr>
            <p:cNvGrpSpPr/>
            <p:nvPr/>
          </p:nvGrpSpPr>
          <p:grpSpPr>
            <a:xfrm>
              <a:off x="-50264" y="1259564"/>
              <a:ext cx="7972765" cy="3123410"/>
              <a:chOff x="-50264" y="1147759"/>
              <a:chExt cx="7972765" cy="3857527"/>
            </a:xfrm>
          </p:grpSpPr>
          <p:sp>
            <p:nvSpPr>
              <p:cNvPr id="24" name="Rounded Rectangle 4">
                <a:extLst>
                  <a:ext uri="{FF2B5EF4-FFF2-40B4-BE49-F238E27FC236}">
                    <a16:creationId xmlns:a16="http://schemas.microsoft.com/office/drawing/2014/main" id="{227778BF-2DBD-7B9D-7D44-C87DBE4F852B}"/>
                  </a:ext>
                </a:extLst>
              </p:cNvPr>
              <p:cNvSpPr/>
              <p:nvPr/>
            </p:nvSpPr>
            <p:spPr>
              <a:xfrm>
                <a:off x="-45932" y="1510038"/>
                <a:ext cx="3964512" cy="1696329"/>
              </a:xfrm>
              <a:prstGeom prst="rect">
                <a:avLst/>
              </a:prstGeom>
              <a:solidFill>
                <a:srgbClr val="DCDADA"/>
              </a:solidFill>
              <a:ln w="6350">
                <a:noFill/>
              </a:ln>
            </p:spPr>
            <p:style>
              <a:lnRef idx="2">
                <a:schemeClr val="accent1">
                  <a:shade val="50000"/>
                </a:schemeClr>
              </a:lnRef>
              <a:fillRef idx="1">
                <a:schemeClr val="accent1"/>
              </a:fillRef>
              <a:effectRef idx="0">
                <a:schemeClr val="accent1"/>
              </a:effectRef>
              <a:fontRef idx="minor">
                <a:schemeClr val="lt1"/>
              </a:fontRef>
            </p:style>
            <p:txBody>
              <a:bodyPr numCol="2" rtlCol="0" anchor="t"/>
              <a:lstStyle/>
              <a:p>
                <a:r>
                  <a:rPr lang="en-CA" sz="1400" b="1" dirty="0">
                    <a:solidFill>
                      <a:schemeClr val="tx1">
                        <a:lumMod val="50000"/>
                      </a:schemeClr>
                    </a:solidFill>
                    <a:latin typeface="Roboto Condensed Light" panose="02000000000000000000" pitchFamily="2" charset="0"/>
                    <a:ea typeface="Roboto Condensed Light" panose="02000000000000000000" pitchFamily="2" charset="0"/>
                  </a:rPr>
                  <a:t>DECENTRALIZED LINE OF BUSINESS 1</a:t>
                </a:r>
              </a:p>
              <a:p>
                <a:pPr algn="ctr"/>
                <a:r>
                  <a:rPr lang="en-CA" sz="1400" dirty="0">
                    <a:solidFill>
                      <a:schemeClr val="tx1">
                        <a:lumMod val="50000"/>
                      </a:schemeClr>
                    </a:solidFill>
                    <a:latin typeface="Roboto Condensed Light" panose="02000000000000000000" pitchFamily="2" charset="0"/>
                    <a:ea typeface="Roboto Condensed Light" panose="02000000000000000000" pitchFamily="2" charset="0"/>
                  </a:rPr>
                  <a:t>Contains core functionally-aligned technology services, such as:</a:t>
                </a:r>
              </a:p>
              <a:p>
                <a:pPr marL="285721" indent="-285721">
                  <a:buFont typeface="Arial" panose="020B0604020202020204" pitchFamily="34" charset="0"/>
                  <a:buChar char="•"/>
                </a:pPr>
                <a:r>
                  <a:rPr lang="en-CA" sz="1400" dirty="0">
                    <a:solidFill>
                      <a:schemeClr val="tx1">
                        <a:lumMod val="50000"/>
                      </a:schemeClr>
                    </a:solidFill>
                    <a:latin typeface="Roboto Condensed Light" panose="02000000000000000000" pitchFamily="2" charset="0"/>
                    <a:ea typeface="Roboto Condensed Light" panose="02000000000000000000" pitchFamily="2" charset="0"/>
                  </a:rPr>
                  <a:t>Business Relationship Management</a:t>
                </a:r>
              </a:p>
              <a:p>
                <a:pPr marL="285721" indent="-285721">
                  <a:buFont typeface="Arial" panose="020B0604020202020204" pitchFamily="34" charset="0"/>
                  <a:buChar char="•"/>
                </a:pPr>
                <a:endParaRPr lang="en-CA" sz="1400" dirty="0">
                  <a:solidFill>
                    <a:schemeClr val="tx1">
                      <a:lumMod val="50000"/>
                    </a:schemeClr>
                  </a:solidFill>
                  <a:latin typeface="Roboto Condensed Light" panose="02000000000000000000" pitchFamily="2" charset="0"/>
                  <a:ea typeface="Roboto Condensed Light" panose="02000000000000000000" pitchFamily="2" charset="0"/>
                </a:endParaRPr>
              </a:p>
              <a:p>
                <a:pPr marL="285721" indent="-285721">
                  <a:buFont typeface="Arial" panose="020B0604020202020204" pitchFamily="34" charset="0"/>
                  <a:buChar char="•"/>
                </a:pPr>
                <a:endParaRPr lang="en-CA" sz="1400" dirty="0">
                  <a:solidFill>
                    <a:schemeClr val="tx1">
                      <a:lumMod val="50000"/>
                    </a:schemeClr>
                  </a:solidFill>
                  <a:latin typeface="Roboto Condensed Light" panose="02000000000000000000" pitchFamily="2" charset="0"/>
                  <a:ea typeface="Roboto Condensed Light" panose="02000000000000000000" pitchFamily="2" charset="0"/>
                </a:endParaRPr>
              </a:p>
              <a:p>
                <a:pPr marL="285721" indent="-285721">
                  <a:buFont typeface="Arial" panose="020B0604020202020204" pitchFamily="34" charset="0"/>
                  <a:buChar char="•"/>
                </a:pPr>
                <a:endParaRPr lang="en-CA" sz="1400" dirty="0">
                  <a:solidFill>
                    <a:schemeClr val="tx1">
                      <a:lumMod val="50000"/>
                    </a:schemeClr>
                  </a:solidFill>
                  <a:latin typeface="Roboto Condensed Light" panose="02000000000000000000" pitchFamily="2" charset="0"/>
                  <a:ea typeface="Roboto Condensed Light" panose="02000000000000000000" pitchFamily="2" charset="0"/>
                </a:endParaRPr>
              </a:p>
              <a:p>
                <a:pPr marL="284163" indent="-173038">
                  <a:buFont typeface="Arial" panose="020B0604020202020204" pitchFamily="34" charset="0"/>
                  <a:buChar char="•"/>
                </a:pPr>
                <a:r>
                  <a:rPr lang="en-CA" sz="1400" dirty="0">
                    <a:solidFill>
                      <a:schemeClr val="tx1">
                        <a:lumMod val="50000"/>
                      </a:schemeClr>
                    </a:solidFill>
                    <a:latin typeface="Roboto Condensed Light" panose="02000000000000000000" pitchFamily="2" charset="0"/>
                    <a:ea typeface="Roboto Condensed Light" panose="02000000000000000000" pitchFamily="2" charset="0"/>
                  </a:rPr>
                  <a:t>Business Analysis  </a:t>
                </a:r>
              </a:p>
              <a:p>
                <a:pPr marL="284163" indent="-173038">
                  <a:buFont typeface="Arial" panose="020B0604020202020204" pitchFamily="34" charset="0"/>
                  <a:buChar char="•"/>
                </a:pPr>
                <a:r>
                  <a:rPr lang="en-CA" sz="1400" dirty="0">
                    <a:solidFill>
                      <a:schemeClr val="tx1">
                        <a:lumMod val="50000"/>
                      </a:schemeClr>
                    </a:solidFill>
                    <a:latin typeface="Roboto Condensed Light" panose="02000000000000000000" pitchFamily="2" charset="0"/>
                    <a:ea typeface="Roboto Condensed Light" panose="02000000000000000000" pitchFamily="2" charset="0"/>
                  </a:rPr>
                  <a:t>UAT &amp; Change Management</a:t>
                </a:r>
              </a:p>
              <a:p>
                <a:pPr marL="284163" indent="-173038">
                  <a:buFont typeface="Arial" panose="020B0604020202020204" pitchFamily="34" charset="0"/>
                  <a:buChar char="•"/>
                </a:pPr>
                <a:r>
                  <a:rPr lang="en-CA" sz="1400" dirty="0">
                    <a:solidFill>
                      <a:schemeClr val="tx1">
                        <a:lumMod val="50000"/>
                      </a:schemeClr>
                    </a:solidFill>
                    <a:latin typeface="Roboto Condensed Light" panose="02000000000000000000" pitchFamily="2" charset="0"/>
                    <a:ea typeface="Roboto Condensed Light" panose="02000000000000000000" pitchFamily="2" charset="0"/>
                  </a:rPr>
                  <a:t>BI Analytics &amp; Reporting </a:t>
                </a:r>
              </a:p>
              <a:p>
                <a:pPr marL="284163" indent="-173038">
                  <a:buFont typeface="Arial" panose="020B0604020202020204" pitchFamily="34" charset="0"/>
                  <a:buChar char="•"/>
                </a:pPr>
                <a:r>
                  <a:rPr lang="en-CA" sz="1400" dirty="0">
                    <a:solidFill>
                      <a:schemeClr val="tx1">
                        <a:lumMod val="50000"/>
                      </a:schemeClr>
                    </a:solidFill>
                    <a:latin typeface="Roboto Condensed Light" panose="02000000000000000000" pitchFamily="2" charset="0"/>
                    <a:ea typeface="Roboto Condensed Light" panose="02000000000000000000" pitchFamily="2" charset="0"/>
                  </a:rPr>
                  <a:t>Project Management</a:t>
                </a:r>
              </a:p>
              <a:p>
                <a:pPr marL="285721" indent="-285721">
                  <a:buFont typeface="Arial" panose="020B0604020202020204" pitchFamily="34" charset="0"/>
                  <a:buChar char="•"/>
                </a:pPr>
                <a:endParaRPr lang="en-CA" sz="1400" dirty="0">
                  <a:solidFill>
                    <a:schemeClr val="tx1">
                      <a:lumMod val="50000"/>
                    </a:schemeClr>
                  </a:solidFill>
                  <a:latin typeface="Roboto Condensed Light" panose="02000000000000000000" pitchFamily="2" charset="0"/>
                  <a:ea typeface="Roboto Condensed Light" panose="02000000000000000000" pitchFamily="2" charset="0"/>
                </a:endParaRPr>
              </a:p>
            </p:txBody>
          </p:sp>
          <p:sp>
            <p:nvSpPr>
              <p:cNvPr id="25" name="Rounded Rectangle 33">
                <a:extLst>
                  <a:ext uri="{FF2B5EF4-FFF2-40B4-BE49-F238E27FC236}">
                    <a16:creationId xmlns:a16="http://schemas.microsoft.com/office/drawing/2014/main" id="{EA3F1DC9-FD69-ECD9-AA34-9BFAEC7F76C6}"/>
                  </a:ext>
                </a:extLst>
              </p:cNvPr>
              <p:cNvSpPr/>
              <p:nvPr/>
            </p:nvSpPr>
            <p:spPr>
              <a:xfrm>
                <a:off x="-50264" y="3502649"/>
                <a:ext cx="5395088" cy="1502636"/>
              </a:xfrm>
              <a:prstGeom prst="rect">
                <a:avLst/>
              </a:prstGeom>
              <a:solidFill>
                <a:srgbClr val="DCDADA"/>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CA" sz="1400" b="1" dirty="0">
                    <a:solidFill>
                      <a:schemeClr val="tx1">
                        <a:lumMod val="50000"/>
                      </a:schemeClr>
                    </a:solidFill>
                    <a:latin typeface="Roboto Condensed Light" panose="02000000000000000000" pitchFamily="2" charset="0"/>
                    <a:ea typeface="Roboto Condensed Light" panose="02000000000000000000" pitchFamily="2" charset="0"/>
                  </a:rPr>
                  <a:t>STRATEGIC SERVICES: </a:t>
                </a:r>
                <a:r>
                  <a:rPr lang="en-CA" sz="1400" dirty="0">
                    <a:solidFill>
                      <a:schemeClr val="tx1">
                        <a:lumMod val="50000"/>
                      </a:schemeClr>
                    </a:solidFill>
                    <a:latin typeface="Roboto Condensed Light" panose="02000000000000000000" pitchFamily="2" charset="0"/>
                    <a:ea typeface="Roboto Condensed Light" panose="02000000000000000000" pitchFamily="2" charset="0"/>
                  </a:rPr>
                  <a:t>Provides IT strategy and planning functions.</a:t>
                </a:r>
                <a:endParaRPr lang="en-CA" sz="1400" b="1" dirty="0">
                  <a:solidFill>
                    <a:schemeClr val="tx1">
                      <a:lumMod val="50000"/>
                    </a:schemeClr>
                  </a:solidFill>
                  <a:latin typeface="Roboto Condensed Light" panose="02000000000000000000" pitchFamily="2" charset="0"/>
                  <a:ea typeface="Roboto Condensed Light" panose="02000000000000000000" pitchFamily="2" charset="0"/>
                </a:endParaRPr>
              </a:p>
              <a:p>
                <a:pPr algn="ctr"/>
                <a:endParaRPr lang="en-CA" sz="1400" b="1" dirty="0">
                  <a:solidFill>
                    <a:schemeClr val="tx1">
                      <a:lumMod val="50000"/>
                    </a:schemeClr>
                  </a:solidFill>
                  <a:latin typeface="Roboto Condensed Light" panose="02000000000000000000" pitchFamily="2" charset="0"/>
                  <a:ea typeface="Roboto Condensed Light" panose="02000000000000000000" pitchFamily="2" charset="0"/>
                </a:endParaRPr>
              </a:p>
            </p:txBody>
          </p:sp>
          <p:sp>
            <p:nvSpPr>
              <p:cNvPr id="26" name="Rounded Rectangle 4">
                <a:extLst>
                  <a:ext uri="{FF2B5EF4-FFF2-40B4-BE49-F238E27FC236}">
                    <a16:creationId xmlns:a16="http://schemas.microsoft.com/office/drawing/2014/main" id="{1B25C6A4-8507-BB00-2D8D-B9CC4B26A25B}"/>
                  </a:ext>
                </a:extLst>
              </p:cNvPr>
              <p:cNvSpPr/>
              <p:nvPr/>
            </p:nvSpPr>
            <p:spPr>
              <a:xfrm>
                <a:off x="4000191" y="1510038"/>
                <a:ext cx="1348960" cy="1696329"/>
              </a:xfrm>
              <a:prstGeom prst="rect">
                <a:avLst/>
              </a:prstGeom>
              <a:solidFill>
                <a:srgbClr val="DCDADA"/>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CA" sz="1400" b="1" dirty="0">
                    <a:solidFill>
                      <a:schemeClr val="tx1">
                        <a:lumMod val="50000"/>
                      </a:schemeClr>
                    </a:solidFill>
                    <a:latin typeface="Roboto Condensed Light" panose="02000000000000000000" pitchFamily="2" charset="0"/>
                    <a:ea typeface="Roboto Condensed Light" panose="02000000000000000000" pitchFamily="2" charset="0"/>
                  </a:rPr>
                  <a:t>DECENTRALIZED LOB 2</a:t>
                </a:r>
              </a:p>
            </p:txBody>
          </p:sp>
          <p:sp>
            <p:nvSpPr>
              <p:cNvPr id="27" name="Pentagon 9">
                <a:extLst>
                  <a:ext uri="{FF2B5EF4-FFF2-40B4-BE49-F238E27FC236}">
                    <a16:creationId xmlns:a16="http://schemas.microsoft.com/office/drawing/2014/main" id="{9541C381-3D53-F89D-B1A9-E57A6C6A5465}"/>
                  </a:ext>
                </a:extLst>
              </p:cNvPr>
              <p:cNvSpPr/>
              <p:nvPr/>
            </p:nvSpPr>
            <p:spPr>
              <a:xfrm rot="5400000">
                <a:off x="2519925" y="676734"/>
                <a:ext cx="288033" cy="5395089"/>
              </a:xfrm>
              <a:prstGeom prst="homePlate">
                <a:avLst>
                  <a:gd name="adj" fmla="val 53041"/>
                </a:avLst>
              </a:prstGeom>
              <a:solidFill>
                <a:schemeClr val="bg2">
                  <a:lumMod val="5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CA" sz="1400" b="1" dirty="0">
                    <a:solidFill>
                      <a:schemeClr val="bg1"/>
                    </a:solidFill>
                    <a:latin typeface="Roboto Condensed Light" panose="02000000000000000000" pitchFamily="2" charset="0"/>
                    <a:ea typeface="Roboto Condensed Light" panose="02000000000000000000" pitchFamily="2" charset="0"/>
                  </a:rPr>
                  <a:t>NEEDS/REQUIREMENTS</a:t>
                </a:r>
              </a:p>
            </p:txBody>
          </p:sp>
          <p:sp>
            <p:nvSpPr>
              <p:cNvPr id="28" name="Rounded Rectangle 4">
                <a:extLst>
                  <a:ext uri="{FF2B5EF4-FFF2-40B4-BE49-F238E27FC236}">
                    <a16:creationId xmlns:a16="http://schemas.microsoft.com/office/drawing/2014/main" id="{1A729614-A856-B66D-7FCE-0B36EB46C4E7}"/>
                  </a:ext>
                </a:extLst>
              </p:cNvPr>
              <p:cNvSpPr/>
              <p:nvPr/>
            </p:nvSpPr>
            <p:spPr>
              <a:xfrm>
                <a:off x="5897361" y="1147759"/>
                <a:ext cx="2025140" cy="3857527"/>
              </a:xfrm>
              <a:prstGeom prst="rect">
                <a:avLst/>
              </a:prstGeom>
              <a:solidFill>
                <a:srgbClr val="DCDADA"/>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CA" sz="1400" b="1" dirty="0">
                    <a:solidFill>
                      <a:schemeClr val="tx1">
                        <a:lumMod val="50000"/>
                      </a:schemeClr>
                    </a:solidFill>
                    <a:latin typeface="Roboto Condensed Light" panose="02000000000000000000" pitchFamily="2" charset="0"/>
                    <a:ea typeface="Roboto Condensed Light" panose="02000000000000000000" pitchFamily="2" charset="0"/>
                  </a:rPr>
                  <a:t>Shared Services: </a:t>
                </a:r>
                <a:r>
                  <a:rPr lang="en-CA" sz="1400" dirty="0">
                    <a:solidFill>
                      <a:schemeClr val="tx1">
                        <a:lumMod val="50000"/>
                      </a:schemeClr>
                    </a:solidFill>
                    <a:latin typeface="Roboto Condensed Light" panose="02000000000000000000" pitchFamily="2" charset="0"/>
                    <a:ea typeface="Roboto Condensed Light" panose="02000000000000000000" pitchFamily="2" charset="0"/>
                  </a:rPr>
                  <a:t>Centralized IT services to serve shared needs across lines of business:</a:t>
                </a:r>
              </a:p>
              <a:p>
                <a:pPr marL="285721" indent="-285721">
                  <a:buFont typeface="Arial" panose="020B0604020202020204" pitchFamily="34" charset="0"/>
                  <a:buChar char="•"/>
                </a:pPr>
                <a:endParaRPr lang="en-CA" sz="1400" dirty="0">
                  <a:solidFill>
                    <a:schemeClr val="tx1">
                      <a:lumMod val="50000"/>
                    </a:schemeClr>
                  </a:solidFill>
                  <a:latin typeface="Roboto Condensed Light" panose="02000000000000000000" pitchFamily="2" charset="0"/>
                  <a:ea typeface="Roboto Condensed Light" panose="02000000000000000000" pitchFamily="2" charset="0"/>
                </a:endParaRPr>
              </a:p>
              <a:p>
                <a:pPr marL="285721" indent="-285721">
                  <a:buFont typeface="Arial" panose="020B0604020202020204" pitchFamily="34" charset="0"/>
                  <a:buChar char="•"/>
                </a:pPr>
                <a:r>
                  <a:rPr lang="en-CA" sz="1400" dirty="0">
                    <a:solidFill>
                      <a:schemeClr val="tx1">
                        <a:lumMod val="50000"/>
                      </a:schemeClr>
                    </a:solidFill>
                    <a:latin typeface="Roboto Condensed Light" panose="02000000000000000000" pitchFamily="2" charset="0"/>
                    <a:ea typeface="Roboto Condensed Light" panose="02000000000000000000" pitchFamily="2" charset="0"/>
                  </a:rPr>
                  <a:t>Application Development</a:t>
                </a:r>
              </a:p>
              <a:p>
                <a:pPr marL="285721" indent="-285721">
                  <a:buFont typeface="Arial" panose="020B0604020202020204" pitchFamily="34" charset="0"/>
                  <a:buChar char="•"/>
                </a:pPr>
                <a:r>
                  <a:rPr lang="en-CA" sz="1400" dirty="0">
                    <a:solidFill>
                      <a:schemeClr val="tx1">
                        <a:lumMod val="50000"/>
                      </a:schemeClr>
                    </a:solidFill>
                    <a:latin typeface="Roboto Condensed Light" panose="02000000000000000000" pitchFamily="2" charset="0"/>
                    <a:ea typeface="Roboto Condensed Light" panose="02000000000000000000" pitchFamily="2" charset="0"/>
                  </a:rPr>
                  <a:t>Architecture &amp; Integration</a:t>
                </a:r>
              </a:p>
              <a:p>
                <a:pPr marL="285721" indent="-285721">
                  <a:buFont typeface="Arial" panose="020B0604020202020204" pitchFamily="34" charset="0"/>
                  <a:buChar char="•"/>
                </a:pPr>
                <a:r>
                  <a:rPr lang="en-CA" sz="1400" dirty="0">
                    <a:solidFill>
                      <a:schemeClr val="tx1">
                        <a:lumMod val="50000"/>
                      </a:schemeClr>
                    </a:solidFill>
                    <a:latin typeface="Roboto Condensed Light" panose="02000000000000000000" pitchFamily="2" charset="0"/>
                    <a:ea typeface="Roboto Condensed Light" panose="02000000000000000000" pitchFamily="2" charset="0"/>
                  </a:rPr>
                  <a:t>Infrastructure Management </a:t>
                </a:r>
              </a:p>
              <a:p>
                <a:pPr marL="285721" indent="-285721">
                  <a:buFont typeface="Arial" panose="020B0604020202020204" pitchFamily="34" charset="0"/>
                  <a:buChar char="•"/>
                </a:pPr>
                <a:r>
                  <a:rPr lang="en-CA" sz="1400" dirty="0">
                    <a:solidFill>
                      <a:schemeClr val="tx1">
                        <a:lumMod val="50000"/>
                      </a:schemeClr>
                    </a:solidFill>
                    <a:latin typeface="Roboto Condensed Light" panose="02000000000000000000" pitchFamily="2" charset="0"/>
                    <a:ea typeface="Roboto Condensed Light" panose="02000000000000000000" pitchFamily="2" charset="0"/>
                  </a:rPr>
                  <a:t>Operations Management</a:t>
                </a:r>
              </a:p>
              <a:p>
                <a:pPr marL="285721" indent="-285721">
                  <a:buFont typeface="Arial" panose="020B0604020202020204" pitchFamily="34" charset="0"/>
                  <a:buChar char="•"/>
                </a:pPr>
                <a:r>
                  <a:rPr lang="en-CA" sz="1400" dirty="0">
                    <a:solidFill>
                      <a:schemeClr val="tx1">
                        <a:lumMod val="50000"/>
                      </a:schemeClr>
                    </a:solidFill>
                    <a:latin typeface="Roboto Condensed Light" panose="02000000000000000000" pitchFamily="2" charset="0"/>
                    <a:ea typeface="Roboto Condensed Light" panose="02000000000000000000" pitchFamily="2" charset="0"/>
                  </a:rPr>
                  <a:t>Service Management</a:t>
                </a:r>
              </a:p>
              <a:p>
                <a:pPr marL="285721" indent="-285721">
                  <a:buFont typeface="Arial" panose="020B0604020202020204" pitchFamily="34" charset="0"/>
                  <a:buChar char="•"/>
                </a:pPr>
                <a:r>
                  <a:rPr lang="en-CA" sz="1400" dirty="0">
                    <a:solidFill>
                      <a:schemeClr val="tx1">
                        <a:lumMod val="50000"/>
                      </a:schemeClr>
                    </a:solidFill>
                    <a:latin typeface="Roboto Condensed Light" panose="02000000000000000000" pitchFamily="2" charset="0"/>
                    <a:ea typeface="Roboto Condensed Light" panose="02000000000000000000" pitchFamily="2" charset="0"/>
                  </a:rPr>
                  <a:t>Managed Services</a:t>
                </a:r>
              </a:p>
              <a:p>
                <a:endParaRPr lang="en-CA" sz="1400" b="1" dirty="0">
                  <a:solidFill>
                    <a:schemeClr val="tx1">
                      <a:lumMod val="50000"/>
                    </a:schemeClr>
                  </a:solidFill>
                  <a:latin typeface="Roboto Condensed Light" panose="02000000000000000000" pitchFamily="2" charset="0"/>
                  <a:ea typeface="Roboto Condensed Light" panose="02000000000000000000" pitchFamily="2" charset="0"/>
                  <a:cs typeface="Arial Unicode MS" panose="020B0604020202020204" pitchFamily="34" charset="-128"/>
                </a:endParaRPr>
              </a:p>
            </p:txBody>
          </p:sp>
          <p:sp>
            <p:nvSpPr>
              <p:cNvPr id="29" name="Pentagon 6">
                <a:extLst>
                  <a:ext uri="{FF2B5EF4-FFF2-40B4-BE49-F238E27FC236}">
                    <a16:creationId xmlns:a16="http://schemas.microsoft.com/office/drawing/2014/main" id="{39CBB0FC-7568-A0E1-7DC4-8505879F3C3C}"/>
                  </a:ext>
                </a:extLst>
              </p:cNvPr>
              <p:cNvSpPr/>
              <p:nvPr/>
            </p:nvSpPr>
            <p:spPr>
              <a:xfrm rot="10800000">
                <a:off x="5542499" y="1522143"/>
                <a:ext cx="333179" cy="1581045"/>
              </a:xfrm>
              <a:prstGeom prst="homePlate">
                <a:avLst>
                  <a:gd name="adj" fmla="val 75151"/>
                </a:avLst>
              </a:prstGeom>
              <a:solidFill>
                <a:schemeClr val="bg2">
                  <a:lumMod val="5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CA" sz="1400" b="1" dirty="0">
                    <a:solidFill>
                      <a:schemeClr val="bg1"/>
                    </a:solidFill>
                    <a:latin typeface="Roboto Condensed Light" panose="02000000000000000000" pitchFamily="2" charset="0"/>
                    <a:ea typeface="Roboto Condensed Light" panose="02000000000000000000" pitchFamily="2" charset="0"/>
                  </a:rPr>
                  <a:t>SOLUTIONS</a:t>
                </a:r>
              </a:p>
            </p:txBody>
          </p:sp>
          <p:sp>
            <p:nvSpPr>
              <p:cNvPr id="30" name="Pentagon 10">
                <a:extLst>
                  <a:ext uri="{FF2B5EF4-FFF2-40B4-BE49-F238E27FC236}">
                    <a16:creationId xmlns:a16="http://schemas.microsoft.com/office/drawing/2014/main" id="{80C142FF-D9C0-90E3-4F0A-C8B88B72747E}"/>
                  </a:ext>
                </a:extLst>
              </p:cNvPr>
              <p:cNvSpPr/>
              <p:nvPr/>
            </p:nvSpPr>
            <p:spPr>
              <a:xfrm>
                <a:off x="5378146" y="3424240"/>
                <a:ext cx="333179" cy="1581045"/>
              </a:xfrm>
              <a:prstGeom prst="homePlate">
                <a:avLst>
                  <a:gd name="adj" fmla="val 76224"/>
                </a:avLst>
              </a:prstGeom>
              <a:solidFill>
                <a:schemeClr val="bg2">
                  <a:lumMod val="5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CA" sz="1400" b="1" dirty="0">
                    <a:solidFill>
                      <a:schemeClr val="bg1"/>
                    </a:solidFill>
                    <a:latin typeface="Roboto Condensed Light" panose="02000000000000000000" pitchFamily="2" charset="0"/>
                    <a:ea typeface="Roboto Condensed Light" panose="02000000000000000000" pitchFamily="2" charset="0"/>
                  </a:rPr>
                  <a:t>PRIORITIES</a:t>
                </a:r>
              </a:p>
            </p:txBody>
          </p:sp>
        </p:grpSp>
        <p:sp>
          <p:nvSpPr>
            <p:cNvPr id="22" name="Rectangle 3">
              <a:extLst>
                <a:ext uri="{FF2B5EF4-FFF2-40B4-BE49-F238E27FC236}">
                  <a16:creationId xmlns:a16="http://schemas.microsoft.com/office/drawing/2014/main" id="{DFA49737-568C-8776-FC89-4A00E27D78CC}"/>
                </a:ext>
              </a:extLst>
            </p:cNvPr>
            <p:cNvSpPr/>
            <p:nvPr/>
          </p:nvSpPr>
          <p:spPr>
            <a:xfrm>
              <a:off x="-65892" y="3453319"/>
              <a:ext cx="4572000" cy="1169551"/>
            </a:xfrm>
            <a:prstGeom prst="rect">
              <a:avLst/>
            </a:prstGeom>
          </p:spPr>
          <p:txBody>
            <a:bodyPr numCol="2">
              <a:spAutoFit/>
            </a:bodyPr>
            <a:lstStyle/>
            <a:p>
              <a:pPr marL="285721" indent="-285721">
                <a:buFont typeface="Arial" panose="020B0604020202020204" pitchFamily="34" charset="0"/>
                <a:buChar char="•"/>
              </a:pPr>
              <a:r>
                <a:rPr lang="en-CA" sz="1400" dirty="0">
                  <a:solidFill>
                    <a:schemeClr val="tx1">
                      <a:lumMod val="50000"/>
                    </a:schemeClr>
                  </a:solidFill>
                  <a:latin typeface="Roboto Condensed Light" panose="02000000000000000000" pitchFamily="2" charset="0"/>
                  <a:ea typeface="Roboto Condensed Light" panose="02000000000000000000" pitchFamily="2" charset="0"/>
                  <a:cs typeface="Arial" panose="020B0604020202020204" pitchFamily="34" charset="0"/>
                </a:rPr>
                <a:t>Strategic Planning</a:t>
              </a:r>
            </a:p>
            <a:p>
              <a:pPr marL="285721" indent="-285721">
                <a:buFont typeface="Arial" panose="020B0604020202020204" pitchFamily="34" charset="0"/>
                <a:buChar char="•"/>
              </a:pPr>
              <a:r>
                <a:rPr lang="en-CA" sz="1400" dirty="0">
                  <a:solidFill>
                    <a:schemeClr val="tx1">
                      <a:lumMod val="50000"/>
                    </a:schemeClr>
                  </a:solidFill>
                  <a:latin typeface="Roboto Condensed Light" panose="02000000000000000000" pitchFamily="2" charset="0"/>
                  <a:ea typeface="Roboto Condensed Light" panose="02000000000000000000" pitchFamily="2" charset="0"/>
                  <a:cs typeface="Arial" panose="020B0604020202020204" pitchFamily="34" charset="0"/>
                </a:rPr>
                <a:t>Enterprise Architecture</a:t>
              </a:r>
            </a:p>
            <a:p>
              <a:pPr marL="285721" indent="-285721">
                <a:buFont typeface="Arial" panose="020B0604020202020204" pitchFamily="34" charset="0"/>
                <a:buChar char="•"/>
              </a:pPr>
              <a:r>
                <a:rPr lang="en-CA" sz="1400" dirty="0">
                  <a:solidFill>
                    <a:schemeClr val="tx1">
                      <a:lumMod val="50000"/>
                    </a:schemeClr>
                  </a:solidFill>
                  <a:latin typeface="Roboto Condensed Light" panose="02000000000000000000" pitchFamily="2" charset="0"/>
                  <a:ea typeface="Roboto Condensed Light" panose="02000000000000000000" pitchFamily="2" charset="0"/>
                  <a:cs typeface="Arial" panose="020B0604020202020204" pitchFamily="34" charset="0"/>
                </a:rPr>
                <a:t>Portfolio Steering</a:t>
              </a:r>
            </a:p>
            <a:p>
              <a:pPr marL="285721" indent="-285721">
                <a:buFont typeface="Arial" panose="020B0604020202020204" pitchFamily="34" charset="0"/>
                <a:buChar char="•"/>
              </a:pPr>
              <a:r>
                <a:rPr lang="en-CA" sz="1400" dirty="0">
                  <a:solidFill>
                    <a:schemeClr val="tx1">
                      <a:lumMod val="50000"/>
                    </a:schemeClr>
                  </a:solidFill>
                  <a:latin typeface="Roboto Condensed Light" panose="02000000000000000000" pitchFamily="2" charset="0"/>
                  <a:ea typeface="Roboto Condensed Light" panose="02000000000000000000" pitchFamily="2" charset="0"/>
                  <a:cs typeface="Arial" panose="020B0604020202020204" pitchFamily="34" charset="0"/>
                </a:rPr>
                <a:t>Governance</a:t>
              </a:r>
            </a:p>
            <a:p>
              <a:pPr marL="285721" indent="-285721">
                <a:buFont typeface="Arial" panose="020B0604020202020204" pitchFamily="34" charset="0"/>
                <a:buChar char="•"/>
              </a:pPr>
              <a:endParaRPr lang="en-CA" sz="1400" dirty="0">
                <a:solidFill>
                  <a:schemeClr val="tx1">
                    <a:lumMod val="50000"/>
                  </a:schemeClr>
                </a:solidFill>
                <a:latin typeface="Roboto Condensed Light" panose="02000000000000000000" pitchFamily="2" charset="0"/>
                <a:ea typeface="Roboto Condensed Light" panose="02000000000000000000" pitchFamily="2" charset="0"/>
                <a:cs typeface="Arial" panose="020B0604020202020204" pitchFamily="34" charset="0"/>
              </a:endParaRPr>
            </a:p>
            <a:p>
              <a:pPr marL="285721" indent="-285721">
                <a:buFont typeface="Arial" panose="020B0604020202020204" pitchFamily="34" charset="0"/>
                <a:buChar char="•"/>
              </a:pPr>
              <a:r>
                <a:rPr lang="en-CA" sz="1400" dirty="0">
                  <a:solidFill>
                    <a:schemeClr val="tx1">
                      <a:lumMod val="50000"/>
                    </a:schemeClr>
                  </a:solidFill>
                  <a:latin typeface="Roboto Condensed Light" panose="02000000000000000000" pitchFamily="2" charset="0"/>
                  <a:ea typeface="Roboto Condensed Light" panose="02000000000000000000" pitchFamily="2" charset="0"/>
                  <a:cs typeface="Arial" panose="020B0604020202020204" pitchFamily="34" charset="0"/>
                </a:rPr>
                <a:t>Risk &amp; Security Management</a:t>
              </a:r>
            </a:p>
            <a:p>
              <a:pPr marL="285721" indent="-285721">
                <a:buFont typeface="Arial" panose="020B0604020202020204" pitchFamily="34" charset="0"/>
                <a:buChar char="•"/>
              </a:pPr>
              <a:r>
                <a:rPr lang="en-CA" sz="1400" dirty="0">
                  <a:solidFill>
                    <a:schemeClr val="tx1">
                      <a:lumMod val="50000"/>
                    </a:schemeClr>
                  </a:solidFill>
                  <a:latin typeface="Roboto Condensed Light" panose="02000000000000000000" pitchFamily="2" charset="0"/>
                  <a:ea typeface="Roboto Condensed Light" panose="02000000000000000000" pitchFamily="2" charset="0"/>
                  <a:cs typeface="Arial" panose="020B0604020202020204" pitchFamily="34" charset="0"/>
                </a:rPr>
                <a:t>Vendor Management</a:t>
              </a:r>
            </a:p>
            <a:p>
              <a:pPr marL="285721" indent="-285721">
                <a:buFont typeface="Arial" panose="020B0604020202020204" pitchFamily="34" charset="0"/>
                <a:buChar char="•"/>
              </a:pPr>
              <a:r>
                <a:rPr lang="en-CA" sz="1400" dirty="0">
                  <a:solidFill>
                    <a:schemeClr val="tx1">
                      <a:lumMod val="50000"/>
                    </a:schemeClr>
                  </a:solidFill>
                  <a:latin typeface="Roboto Condensed Light" panose="02000000000000000000" pitchFamily="2" charset="0"/>
                  <a:ea typeface="Roboto Condensed Light" panose="02000000000000000000" pitchFamily="2" charset="0"/>
                  <a:cs typeface="Arial" panose="020B0604020202020204" pitchFamily="34" charset="0"/>
                </a:rPr>
                <a:t>Sourcing Strategy</a:t>
              </a:r>
              <a:endParaRPr lang="en-CA" sz="1400" b="1" dirty="0">
                <a:solidFill>
                  <a:schemeClr val="tx1">
                    <a:lumMod val="50000"/>
                  </a:schemeClr>
                </a:solidFill>
                <a:latin typeface="Roboto Condensed Light" panose="02000000000000000000" pitchFamily="2" charset="0"/>
                <a:ea typeface="Roboto Condensed Light" panose="02000000000000000000" pitchFamily="2" charset="0"/>
                <a:cs typeface="Arial" panose="020B0604020202020204" pitchFamily="34" charset="0"/>
              </a:endParaRPr>
            </a:p>
          </p:txBody>
        </p:sp>
        <p:sp>
          <p:nvSpPr>
            <p:cNvPr id="23" name="TextBox 22">
              <a:extLst>
                <a:ext uri="{FF2B5EF4-FFF2-40B4-BE49-F238E27FC236}">
                  <a16:creationId xmlns:a16="http://schemas.microsoft.com/office/drawing/2014/main" id="{8E3E1C7A-0032-3059-BBBB-8150C5AA82BD}"/>
                </a:ext>
              </a:extLst>
            </p:cNvPr>
            <p:cNvSpPr txBox="1"/>
            <p:nvPr/>
          </p:nvSpPr>
          <p:spPr>
            <a:xfrm>
              <a:off x="-48420" y="1268760"/>
              <a:ext cx="5397571" cy="307777"/>
            </a:xfrm>
            <a:prstGeom prst="rect">
              <a:avLst/>
            </a:prstGeom>
            <a:solidFill>
              <a:srgbClr val="F2F2F2">
                <a:alpha val="40000"/>
              </a:srgbClr>
            </a:solidFill>
          </p:spPr>
          <p:txBody>
            <a:bodyPr wrap="square" rtlCol="0">
              <a:spAutoFit/>
            </a:bodyPr>
            <a:lstStyle/>
            <a:p>
              <a:pPr algn="ctr"/>
              <a:r>
                <a:rPr lang="en-CA" sz="1400" b="1" dirty="0">
                  <a:solidFill>
                    <a:schemeClr val="tx1">
                      <a:lumMod val="50000"/>
                    </a:schemeClr>
                  </a:solidFill>
                  <a:latin typeface="Roboto Condensed Light" panose="02000000000000000000" pitchFamily="2" charset="0"/>
                  <a:ea typeface="Roboto Condensed Light" panose="02000000000000000000" pitchFamily="2" charset="0"/>
                  <a:cs typeface="Arial" panose="020B0604020202020204" pitchFamily="34" charset="0"/>
                </a:rPr>
                <a:t>PARTNER</a:t>
              </a:r>
            </a:p>
          </p:txBody>
        </p:sp>
      </p:grpSp>
      <p:sp>
        <p:nvSpPr>
          <p:cNvPr id="31" name="TextBox 30">
            <a:extLst>
              <a:ext uri="{FF2B5EF4-FFF2-40B4-BE49-F238E27FC236}">
                <a16:creationId xmlns:a16="http://schemas.microsoft.com/office/drawing/2014/main" id="{F72BA29D-D11B-FC1F-31D1-3820B3E428BB}"/>
              </a:ext>
            </a:extLst>
          </p:cNvPr>
          <p:cNvSpPr txBox="1"/>
          <p:nvPr/>
        </p:nvSpPr>
        <p:spPr>
          <a:xfrm rot="5400000">
            <a:off x="11333202" y="2097222"/>
            <a:ext cx="856361" cy="369284"/>
          </a:xfrm>
          <a:prstGeom prst="rect">
            <a:avLst/>
          </a:prstGeom>
          <a:noFill/>
        </p:spPr>
        <p:txBody>
          <a:bodyPr wrap="square" rtlCol="0" anchor="ctr">
            <a:spAutoFit/>
          </a:bodyPr>
          <a:lstStyle/>
          <a:p>
            <a:pPr algn="ctr"/>
            <a:r>
              <a:rPr lang="en-US" b="1" dirty="0">
                <a:latin typeface="Roboto Condensed Light" panose="02000000000000000000" pitchFamily="2" charset="0"/>
                <a:ea typeface="Roboto Condensed Light" panose="02000000000000000000" pitchFamily="2" charset="0"/>
              </a:rPr>
              <a:t>Shifted</a:t>
            </a:r>
          </a:p>
        </p:txBody>
      </p:sp>
    </p:spTree>
    <p:extLst>
      <p:ext uri="{BB962C8B-B14F-4D97-AF65-F5344CB8AC3E}">
        <p14:creationId xmlns:p14="http://schemas.microsoft.com/office/powerpoint/2010/main" val="23492109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33">
            <a:extLst>
              <a:ext uri="{FF2B5EF4-FFF2-40B4-BE49-F238E27FC236}">
                <a16:creationId xmlns:a16="http://schemas.microsoft.com/office/drawing/2014/main" id="{745B7552-0224-5FAD-F136-85B0585BAC08}"/>
              </a:ext>
            </a:extLst>
          </p:cNvPr>
          <p:cNvSpPr/>
          <p:nvPr/>
        </p:nvSpPr>
        <p:spPr>
          <a:xfrm>
            <a:off x="1873144" y="3124572"/>
            <a:ext cx="3819484" cy="742128"/>
          </a:xfrm>
          <a:prstGeom prst="rect">
            <a:avLst/>
          </a:prstGeom>
          <a:solidFill>
            <a:schemeClr val="bg2">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14309">
              <a:defRPr/>
            </a:pPr>
            <a:r>
              <a:rPr lang="en-CA" sz="1400" b="1" dirty="0">
                <a:solidFill>
                  <a:schemeClr val="tx1"/>
                </a:solidFill>
                <a:latin typeface="Roboto Condensed Light" panose="02000000000000000000" pitchFamily="2" charset="0"/>
                <a:ea typeface="Roboto Condensed Light" panose="02000000000000000000" pitchFamily="2" charset="0"/>
                <a:cs typeface="Arial Unicode MS" panose="020B0604020202020204" pitchFamily="34" charset="-128"/>
              </a:rPr>
              <a:t>Program &amp; Service Structures </a:t>
            </a:r>
          </a:p>
          <a:p>
            <a:pPr marL="285750" indent="-285750" defTabSz="914309">
              <a:buFont typeface="Arial" panose="020B0604020202020204" pitchFamily="34" charset="0"/>
              <a:buChar char="•"/>
              <a:defRPr/>
            </a:pPr>
            <a:r>
              <a:rPr lang="en-CA" sz="1400" dirty="0">
                <a:solidFill>
                  <a:schemeClr val="tx1"/>
                </a:solidFill>
                <a:latin typeface="Roboto Condensed Light" panose="02000000000000000000" pitchFamily="2" charset="0"/>
                <a:ea typeface="Roboto Condensed Light" panose="02000000000000000000" pitchFamily="2" charset="0"/>
                <a:cs typeface="Arial Unicode MS" panose="020B0604020202020204" pitchFamily="34" charset="-128"/>
              </a:rPr>
              <a:t>Service Strategy &amp; Management</a:t>
            </a:r>
          </a:p>
          <a:p>
            <a:pPr defTabSz="914309">
              <a:defRPr/>
            </a:pPr>
            <a:endParaRPr lang="en-CA" sz="1400" dirty="0">
              <a:solidFill>
                <a:schemeClr val="tx1"/>
              </a:solidFill>
              <a:latin typeface="Roboto Condensed Light" panose="02000000000000000000" pitchFamily="2" charset="0"/>
              <a:ea typeface="Roboto Condensed Light" panose="02000000000000000000" pitchFamily="2" charset="0"/>
              <a:cs typeface="Arial Unicode MS" panose="020B0604020202020204" pitchFamily="34" charset="-128"/>
            </a:endParaRPr>
          </a:p>
        </p:txBody>
      </p:sp>
      <p:sp>
        <p:nvSpPr>
          <p:cNvPr id="5" name="Rounded Rectangle 4">
            <a:extLst>
              <a:ext uri="{FF2B5EF4-FFF2-40B4-BE49-F238E27FC236}">
                <a16:creationId xmlns:a16="http://schemas.microsoft.com/office/drawing/2014/main" id="{FC8550D5-5F16-40CE-E006-2D46A7FC656F}"/>
              </a:ext>
            </a:extLst>
          </p:cNvPr>
          <p:cNvSpPr/>
          <p:nvPr/>
        </p:nvSpPr>
        <p:spPr>
          <a:xfrm>
            <a:off x="1873143" y="2628879"/>
            <a:ext cx="8624575" cy="457140"/>
          </a:xfrm>
          <a:prstGeom prst="rect">
            <a:avLst/>
          </a:prstGeom>
          <a:solidFill>
            <a:srgbClr val="F2F2F2"/>
          </a:solidFill>
          <a:ln w="6350">
            <a:noFill/>
          </a:ln>
        </p:spPr>
        <p:style>
          <a:lnRef idx="2">
            <a:schemeClr val="accent1">
              <a:shade val="50000"/>
            </a:schemeClr>
          </a:lnRef>
          <a:fillRef idx="1">
            <a:schemeClr val="accent1"/>
          </a:fillRef>
          <a:effectRef idx="0">
            <a:schemeClr val="accent1"/>
          </a:effectRef>
          <a:fontRef idx="minor">
            <a:schemeClr val="lt1"/>
          </a:fontRef>
        </p:style>
        <p:txBody>
          <a:bodyPr numCol="3" rtlCol="0" anchor="t"/>
          <a:lstStyle/>
          <a:p>
            <a:pPr algn="ctr" defTabSz="914309">
              <a:defRPr/>
            </a:pPr>
            <a:r>
              <a:rPr lang="en-US" sz="1400" b="1" dirty="0">
                <a:solidFill>
                  <a:schemeClr val="tx1"/>
                </a:solidFill>
                <a:latin typeface="Roboto Condensed Light" panose="02000000000000000000" pitchFamily="2" charset="0"/>
                <a:ea typeface="Roboto Condensed Light" panose="02000000000000000000" pitchFamily="2" charset="0"/>
              </a:rPr>
              <a:t>Security &amp; Technical Standards</a:t>
            </a:r>
          </a:p>
          <a:p>
            <a:pPr algn="ctr" defTabSz="914309">
              <a:defRPr/>
            </a:pPr>
            <a:r>
              <a:rPr lang="en-US" sz="1400" b="1" dirty="0">
                <a:solidFill>
                  <a:schemeClr val="tx1"/>
                </a:solidFill>
                <a:latin typeface="Roboto Condensed Light" panose="02000000000000000000" pitchFamily="2" charset="0"/>
                <a:ea typeface="Roboto Condensed Light" panose="02000000000000000000" pitchFamily="2" charset="0"/>
              </a:rPr>
              <a:t>Resource Management Office</a:t>
            </a:r>
          </a:p>
          <a:p>
            <a:pPr algn="ctr" defTabSz="914309">
              <a:defRPr/>
            </a:pPr>
            <a:r>
              <a:rPr lang="en-US" sz="1400" b="1" dirty="0">
                <a:solidFill>
                  <a:schemeClr val="tx1"/>
                </a:solidFill>
                <a:latin typeface="Roboto Condensed Light" panose="02000000000000000000" pitchFamily="2" charset="0"/>
                <a:ea typeface="Roboto Condensed Light" panose="02000000000000000000" pitchFamily="2" charset="0"/>
              </a:rPr>
              <a:t>Shared Services</a:t>
            </a:r>
            <a:endParaRPr lang="en-US" sz="1400" dirty="0">
              <a:solidFill>
                <a:schemeClr val="tx1"/>
              </a:solidFill>
              <a:latin typeface="Roboto Condensed Light" panose="02000000000000000000" pitchFamily="2" charset="0"/>
              <a:ea typeface="Roboto Condensed Light" panose="02000000000000000000" pitchFamily="2" charset="0"/>
            </a:endParaRPr>
          </a:p>
        </p:txBody>
      </p:sp>
      <p:sp>
        <p:nvSpPr>
          <p:cNvPr id="6" name="Rounded Rectangle 33">
            <a:extLst>
              <a:ext uri="{FF2B5EF4-FFF2-40B4-BE49-F238E27FC236}">
                <a16:creationId xmlns:a16="http://schemas.microsoft.com/office/drawing/2014/main" id="{C1435F6E-EFE9-FA96-4F49-F7BBC895DB4A}"/>
              </a:ext>
            </a:extLst>
          </p:cNvPr>
          <p:cNvSpPr/>
          <p:nvPr/>
        </p:nvSpPr>
        <p:spPr>
          <a:xfrm>
            <a:off x="6675406" y="3124572"/>
            <a:ext cx="3819484" cy="742128"/>
          </a:xfrm>
          <a:prstGeom prst="rect">
            <a:avLst/>
          </a:prstGeom>
          <a:solidFill>
            <a:schemeClr val="bg2">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14309">
              <a:defRPr/>
            </a:pPr>
            <a:r>
              <a:rPr lang="en-CA" sz="1400" b="1" dirty="0">
                <a:solidFill>
                  <a:schemeClr val="tx1"/>
                </a:solidFill>
                <a:latin typeface="Roboto Condensed Light" panose="02000000000000000000" pitchFamily="2" charset="0"/>
                <a:ea typeface="Roboto Condensed Light" panose="02000000000000000000" pitchFamily="2" charset="0"/>
                <a:cs typeface="Arial Unicode MS" panose="020B0604020202020204" pitchFamily="34" charset="-128"/>
              </a:rPr>
              <a:t>Capability Center </a:t>
            </a:r>
            <a:endParaRPr lang="en-CA" sz="1400" dirty="0">
              <a:solidFill>
                <a:schemeClr val="tx1"/>
              </a:solidFill>
              <a:latin typeface="Roboto Condensed Light" panose="02000000000000000000" pitchFamily="2" charset="0"/>
              <a:ea typeface="Roboto Condensed Light" panose="02000000000000000000" pitchFamily="2" charset="0"/>
              <a:cs typeface="Arial Unicode MS" panose="020B0604020202020204" pitchFamily="34" charset="-128"/>
            </a:endParaRPr>
          </a:p>
          <a:p>
            <a:pPr marL="285750" indent="-285750" defTabSz="914309">
              <a:buFont typeface="Arial" panose="020B0604020202020204" pitchFamily="34" charset="0"/>
              <a:buChar char="•"/>
              <a:defRPr/>
            </a:pPr>
            <a:r>
              <a:rPr lang="en-CA" sz="1400" dirty="0">
                <a:solidFill>
                  <a:schemeClr val="tx1"/>
                </a:solidFill>
                <a:latin typeface="Roboto Condensed Light" panose="02000000000000000000" pitchFamily="2" charset="0"/>
                <a:ea typeface="Roboto Condensed Light" panose="02000000000000000000" pitchFamily="2" charset="0"/>
                <a:cs typeface="Arial Unicode MS" panose="020B0604020202020204" pitchFamily="34" charset="-128"/>
              </a:rPr>
              <a:t>Pods organized by skills or competencies</a:t>
            </a:r>
          </a:p>
          <a:p>
            <a:pPr defTabSz="914309">
              <a:defRPr/>
            </a:pPr>
            <a:endParaRPr lang="en-CA" sz="1400" dirty="0">
              <a:solidFill>
                <a:schemeClr val="tx1"/>
              </a:solidFill>
              <a:latin typeface="Roboto Condensed Light" panose="02000000000000000000" pitchFamily="2" charset="0"/>
              <a:ea typeface="Roboto Condensed Light" panose="02000000000000000000" pitchFamily="2" charset="0"/>
              <a:cs typeface="Arial Unicode MS" panose="020B0604020202020204" pitchFamily="34" charset="-128"/>
            </a:endParaRPr>
          </a:p>
        </p:txBody>
      </p:sp>
      <p:sp>
        <p:nvSpPr>
          <p:cNvPr id="8" name="Rectangle 7">
            <a:extLst>
              <a:ext uri="{FF2B5EF4-FFF2-40B4-BE49-F238E27FC236}">
                <a16:creationId xmlns:a16="http://schemas.microsoft.com/office/drawing/2014/main" id="{BA1E6A7E-8B11-84DE-7AD7-62353991015A}"/>
              </a:ext>
            </a:extLst>
          </p:cNvPr>
          <p:cNvSpPr/>
          <p:nvPr/>
        </p:nvSpPr>
        <p:spPr>
          <a:xfrm>
            <a:off x="1873143" y="1879286"/>
            <a:ext cx="8624575" cy="526929"/>
          </a:xfrm>
          <a:prstGeom prst="rect">
            <a:avLst/>
          </a:prstGeom>
          <a:solidFill>
            <a:srgbClr val="DCDA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1400" b="1" dirty="0">
                <a:solidFill>
                  <a:schemeClr val="tx1"/>
                </a:solidFill>
                <a:latin typeface="Roboto Condensed Light" panose="02000000000000000000" pitchFamily="2" charset="0"/>
                <a:ea typeface="Roboto Condensed Light" panose="02000000000000000000" pitchFamily="2" charset="0"/>
              </a:rPr>
              <a:t>Digital Services Design, Experience, and Enablement</a:t>
            </a:r>
          </a:p>
        </p:txBody>
      </p:sp>
      <p:cxnSp>
        <p:nvCxnSpPr>
          <p:cNvPr id="9" name="Straight Connector 8">
            <a:extLst>
              <a:ext uri="{FF2B5EF4-FFF2-40B4-BE49-F238E27FC236}">
                <a16:creationId xmlns:a16="http://schemas.microsoft.com/office/drawing/2014/main" id="{97155168-25E9-C888-91E6-89FF1BA6825C}"/>
              </a:ext>
            </a:extLst>
          </p:cNvPr>
          <p:cNvCxnSpPr>
            <a:cxnSpLocks/>
          </p:cNvCxnSpPr>
          <p:nvPr/>
        </p:nvCxnSpPr>
        <p:spPr>
          <a:xfrm>
            <a:off x="1054395" y="1804517"/>
            <a:ext cx="96361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8B4B37D8-455C-354D-33BE-6B164F92D6E4}"/>
              </a:ext>
            </a:extLst>
          </p:cNvPr>
          <p:cNvSpPr/>
          <p:nvPr/>
        </p:nvSpPr>
        <p:spPr>
          <a:xfrm>
            <a:off x="1873144" y="891522"/>
            <a:ext cx="8643262" cy="720052"/>
          </a:xfrm>
          <a:prstGeom prst="rect">
            <a:avLst/>
          </a:prstGeom>
          <a:solidFill>
            <a:srgbClr val="DCDADA"/>
          </a:solidFill>
          <a:ln>
            <a:noFill/>
          </a:ln>
        </p:spPr>
        <p:style>
          <a:lnRef idx="2">
            <a:schemeClr val="accent1">
              <a:shade val="50000"/>
            </a:schemeClr>
          </a:lnRef>
          <a:fillRef idx="1">
            <a:schemeClr val="accent1"/>
          </a:fillRef>
          <a:effectRef idx="0">
            <a:schemeClr val="accent1"/>
          </a:effectRef>
          <a:fontRef idx="minor">
            <a:schemeClr val="lt1"/>
          </a:fontRef>
        </p:style>
        <p:txBody>
          <a:bodyPr numCol="2" rtlCol="0" anchor="ctr"/>
          <a:lstStyle/>
          <a:p>
            <a:pPr algn="ctr">
              <a:defRPr/>
            </a:pPr>
            <a:r>
              <a:rPr lang="en-US" sz="1400" b="1" dirty="0">
                <a:solidFill>
                  <a:schemeClr val="tx1"/>
                </a:solidFill>
                <a:latin typeface="Roboto Condensed Light" panose="02000000000000000000" pitchFamily="2" charset="0"/>
                <a:ea typeface="Roboto Condensed Light" panose="02000000000000000000" pitchFamily="2" charset="0"/>
              </a:rPr>
              <a:t>Digital Transformation Strategy</a:t>
            </a:r>
          </a:p>
          <a:p>
            <a:pPr algn="ctr" defTabSz="914309">
              <a:defRPr/>
            </a:pPr>
            <a:r>
              <a:rPr lang="en-US" sz="1400" b="1" dirty="0">
                <a:solidFill>
                  <a:schemeClr val="tx1"/>
                </a:solidFill>
                <a:latin typeface="Roboto Condensed Light" panose="02000000000000000000" pitchFamily="2" charset="0"/>
                <a:ea typeface="Roboto Condensed Light" panose="02000000000000000000" pitchFamily="2" charset="0"/>
              </a:rPr>
              <a:t>Organization Risk, Compliance &amp; Culture</a:t>
            </a:r>
          </a:p>
          <a:p>
            <a:pPr algn="ctr">
              <a:defRPr/>
            </a:pPr>
            <a:r>
              <a:rPr lang="en-US" sz="1400" b="1" dirty="0">
                <a:solidFill>
                  <a:schemeClr val="tx1"/>
                </a:solidFill>
                <a:latin typeface="Roboto Condensed Light" panose="02000000000000000000" pitchFamily="2" charset="0"/>
                <a:ea typeface="Roboto Condensed Light" panose="02000000000000000000" pitchFamily="2" charset="0"/>
              </a:rPr>
              <a:t>Data Strategy</a:t>
            </a:r>
          </a:p>
          <a:p>
            <a:pPr algn="ctr">
              <a:defRPr/>
            </a:pPr>
            <a:r>
              <a:rPr lang="en-US" sz="1400" b="1" dirty="0">
                <a:solidFill>
                  <a:schemeClr val="tx1"/>
                </a:solidFill>
                <a:latin typeface="Roboto Condensed Light" panose="02000000000000000000" pitchFamily="2" charset="0"/>
                <a:ea typeface="Roboto Condensed Light" panose="02000000000000000000" pitchFamily="2" charset="0"/>
              </a:rPr>
              <a:t>Embedded IT &amp; Digital Services</a:t>
            </a:r>
          </a:p>
        </p:txBody>
      </p:sp>
      <p:cxnSp>
        <p:nvCxnSpPr>
          <p:cNvPr id="11" name="Straight Connector 10">
            <a:extLst>
              <a:ext uri="{FF2B5EF4-FFF2-40B4-BE49-F238E27FC236}">
                <a16:creationId xmlns:a16="http://schemas.microsoft.com/office/drawing/2014/main" id="{A319622A-3035-ACE0-A083-234D17CC439E}"/>
              </a:ext>
            </a:extLst>
          </p:cNvPr>
          <p:cNvCxnSpPr>
            <a:cxnSpLocks/>
          </p:cNvCxnSpPr>
          <p:nvPr/>
        </p:nvCxnSpPr>
        <p:spPr>
          <a:xfrm>
            <a:off x="1045687" y="2559120"/>
            <a:ext cx="962384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B1C4FE71-73E8-7BD8-D812-DE2F7FA09BE7}"/>
              </a:ext>
            </a:extLst>
          </p:cNvPr>
          <p:cNvSpPr txBox="1">
            <a:spLocks/>
          </p:cNvSpPr>
          <p:nvPr/>
        </p:nvSpPr>
        <p:spPr>
          <a:xfrm>
            <a:off x="0" y="10269"/>
            <a:ext cx="12193870" cy="85636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3200" dirty="0">
                <a:latin typeface="Montserrat SemiBold" panose="00000700000000000000" pitchFamily="2" charset="0"/>
              </a:rPr>
              <a:t>Hybrid-Embedded Model: Enabled Digital Services</a:t>
            </a:r>
          </a:p>
        </p:txBody>
      </p:sp>
      <p:sp>
        <p:nvSpPr>
          <p:cNvPr id="14" name="TextBox 13">
            <a:extLst>
              <a:ext uri="{FF2B5EF4-FFF2-40B4-BE49-F238E27FC236}">
                <a16:creationId xmlns:a16="http://schemas.microsoft.com/office/drawing/2014/main" id="{FA250A2B-0552-86A8-3930-8350B4F8D80D}"/>
              </a:ext>
            </a:extLst>
          </p:cNvPr>
          <p:cNvSpPr txBox="1"/>
          <p:nvPr/>
        </p:nvSpPr>
        <p:spPr>
          <a:xfrm rot="16200000">
            <a:off x="949384" y="3025241"/>
            <a:ext cx="1216513" cy="276963"/>
          </a:xfrm>
          <a:prstGeom prst="rect">
            <a:avLst/>
          </a:prstGeom>
          <a:noFill/>
        </p:spPr>
        <p:txBody>
          <a:bodyPr wrap="square" rtlCol="0" anchor="ctr">
            <a:spAutoFit/>
          </a:bodyPr>
          <a:lstStyle/>
          <a:p>
            <a:pPr algn="ctr"/>
            <a:r>
              <a:rPr lang="en-US" sz="1200" b="1" dirty="0">
                <a:latin typeface="Roboto Condensed Light" panose="02000000000000000000" pitchFamily="2" charset="0"/>
                <a:ea typeface="Roboto Condensed Light" panose="02000000000000000000" pitchFamily="2" charset="0"/>
              </a:rPr>
              <a:t>Centralized</a:t>
            </a:r>
          </a:p>
        </p:txBody>
      </p:sp>
      <p:sp>
        <p:nvSpPr>
          <p:cNvPr id="15" name="TextBox 14">
            <a:extLst>
              <a:ext uri="{FF2B5EF4-FFF2-40B4-BE49-F238E27FC236}">
                <a16:creationId xmlns:a16="http://schemas.microsoft.com/office/drawing/2014/main" id="{FCFD6880-90BB-C3B9-26D3-41F210738C5D}"/>
              </a:ext>
            </a:extLst>
          </p:cNvPr>
          <p:cNvSpPr txBox="1"/>
          <p:nvPr/>
        </p:nvSpPr>
        <p:spPr>
          <a:xfrm rot="16200000">
            <a:off x="1129460" y="2035900"/>
            <a:ext cx="856361" cy="276963"/>
          </a:xfrm>
          <a:prstGeom prst="rect">
            <a:avLst/>
          </a:prstGeom>
          <a:noFill/>
        </p:spPr>
        <p:txBody>
          <a:bodyPr wrap="square" rtlCol="0" anchor="ctr">
            <a:spAutoFit/>
          </a:bodyPr>
          <a:lstStyle/>
          <a:p>
            <a:pPr algn="ctr"/>
            <a:r>
              <a:rPr lang="en-US" sz="1200" b="1" dirty="0">
                <a:latin typeface="Roboto Condensed Light" panose="02000000000000000000" pitchFamily="2" charset="0"/>
                <a:ea typeface="Roboto Condensed Light" panose="02000000000000000000" pitchFamily="2" charset="0"/>
              </a:rPr>
              <a:t>Shifted</a:t>
            </a:r>
          </a:p>
        </p:txBody>
      </p:sp>
      <p:sp>
        <p:nvSpPr>
          <p:cNvPr id="16" name="TextBox 15">
            <a:extLst>
              <a:ext uri="{FF2B5EF4-FFF2-40B4-BE49-F238E27FC236}">
                <a16:creationId xmlns:a16="http://schemas.microsoft.com/office/drawing/2014/main" id="{7DF9E72B-D73D-53E8-58BF-BED63C98DF26}"/>
              </a:ext>
            </a:extLst>
          </p:cNvPr>
          <p:cNvSpPr txBox="1"/>
          <p:nvPr/>
        </p:nvSpPr>
        <p:spPr>
          <a:xfrm rot="16200000">
            <a:off x="864474" y="1113067"/>
            <a:ext cx="1424428" cy="276963"/>
          </a:xfrm>
          <a:prstGeom prst="rect">
            <a:avLst/>
          </a:prstGeom>
          <a:noFill/>
        </p:spPr>
        <p:txBody>
          <a:bodyPr wrap="square" rtlCol="0" anchor="ctr">
            <a:spAutoFit/>
          </a:bodyPr>
          <a:lstStyle/>
          <a:p>
            <a:pPr algn="ctr"/>
            <a:r>
              <a:rPr lang="en-US" sz="1200" b="1" dirty="0">
                <a:latin typeface="Roboto Condensed Light" panose="02000000000000000000" pitchFamily="2" charset="0"/>
                <a:ea typeface="Roboto Condensed Light" panose="02000000000000000000" pitchFamily="2" charset="0"/>
              </a:rPr>
              <a:t>Embedded</a:t>
            </a:r>
          </a:p>
        </p:txBody>
      </p:sp>
      <p:sp>
        <p:nvSpPr>
          <p:cNvPr id="17" name="Text Placeholder 4">
            <a:extLst>
              <a:ext uri="{FF2B5EF4-FFF2-40B4-BE49-F238E27FC236}">
                <a16:creationId xmlns:a16="http://schemas.microsoft.com/office/drawing/2014/main" id="{9D3641F4-A9E1-058F-538F-AB2E9C7C36B0}"/>
              </a:ext>
            </a:extLst>
          </p:cNvPr>
          <p:cNvSpPr txBox="1">
            <a:spLocks/>
          </p:cNvSpPr>
          <p:nvPr/>
        </p:nvSpPr>
        <p:spPr>
          <a:xfrm>
            <a:off x="346740" y="4063048"/>
            <a:ext cx="5637284" cy="2670705"/>
          </a:xfrm>
          <a:prstGeom prst="roundRect">
            <a:avLst/>
          </a:prstGeom>
          <a:solidFill>
            <a:srgbClr val="E2F7FE"/>
          </a:solidFill>
          <a:ln w="12700" cap="flat" cmpd="sng" algn="ctr">
            <a:solidFill>
              <a:srgbClr val="494949"/>
            </a:solidFill>
            <a:prstDash val="solid"/>
            <a:miter lim="800000"/>
          </a:ln>
          <a:effectLst/>
        </p:spPr>
        <p:txBody>
          <a:bodyPr/>
          <a:lstStyle>
            <a:lvl1pPr marL="0" indent="0" algn="l" defTabSz="914309" rtl="0" eaLnBrk="1" latinLnBrk="0" hangingPunct="1">
              <a:lnSpc>
                <a:spcPct val="100000"/>
              </a:lnSpc>
              <a:spcBef>
                <a:spcPts val="1000"/>
              </a:spcBef>
              <a:buFont typeface="Arial" panose="020B0604020202020204" pitchFamily="34" charset="0"/>
              <a:buNone/>
              <a:defRPr sz="2000" b="0" i="0" kern="1200">
                <a:solidFill>
                  <a:schemeClr val="bg1"/>
                </a:solidFill>
                <a:latin typeface="Montserrat Medium" pitchFamily="2" charset="77"/>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3000" b="0" i="0" kern="1200">
                <a:solidFill>
                  <a:schemeClr val="bg1"/>
                </a:solidFill>
                <a:latin typeface="Exo Light" pitchFamily="2" charset="77"/>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3000" b="0" i="0" kern="1200">
                <a:solidFill>
                  <a:schemeClr val="bg1"/>
                </a:solidFill>
                <a:latin typeface="Exo Light" pitchFamily="2" charset="77"/>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3000" b="0" i="0" kern="1200">
                <a:solidFill>
                  <a:schemeClr val="bg1"/>
                </a:solidFill>
                <a:latin typeface="Exo Light" pitchFamily="2" charset="77"/>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3000" b="0" i="0" kern="1200">
                <a:solidFill>
                  <a:schemeClr val="bg1"/>
                </a:solidFill>
                <a:latin typeface="Exo Light" pitchFamily="2" charset="77"/>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a:defRPr/>
            </a:pPr>
            <a:r>
              <a:rPr lang="en-US" sz="1600" dirty="0">
                <a:solidFill>
                  <a:srgbClr val="494949">
                    <a:lumMod val="50000"/>
                  </a:srgbClr>
                </a:solidFill>
              </a:rPr>
              <a:t>Benefits:</a:t>
            </a:r>
          </a:p>
          <a:p>
            <a:pPr marL="342866" indent="-342866">
              <a:spcBef>
                <a:spcPts val="600"/>
              </a:spcBef>
              <a:buFont typeface="Arial" panose="020B0604020202020204" pitchFamily="34" charset="0"/>
              <a:buChar char="•"/>
              <a:defRPr/>
            </a:pPr>
            <a:r>
              <a:rPr lang="en-US" sz="1400" dirty="0">
                <a:solidFill>
                  <a:srgbClr val="494949">
                    <a:lumMod val="50000"/>
                  </a:srgbClr>
                </a:solidFill>
                <a:latin typeface="Roboto Condensed Light"/>
              </a:rPr>
              <a:t>Focused on the end-customer experience and how to ensure the customer remains satisfied and loyal to the organization. </a:t>
            </a:r>
          </a:p>
          <a:p>
            <a:pPr marL="342866" indent="-342866">
              <a:spcBef>
                <a:spcPts val="600"/>
              </a:spcBef>
              <a:buFont typeface="Arial" panose="020B0604020202020204" pitchFamily="34" charset="0"/>
              <a:buChar char="•"/>
              <a:defRPr/>
            </a:pPr>
            <a:r>
              <a:rPr lang="en-US" sz="1400" dirty="0">
                <a:solidFill>
                  <a:srgbClr val="494949">
                    <a:lumMod val="50000"/>
                  </a:srgbClr>
                </a:solidFill>
                <a:latin typeface="Roboto Condensed Light"/>
              </a:rPr>
              <a:t>Capability center allows resources to be used in a strategic manner and where the greatest positive impact on customer experience might be. </a:t>
            </a:r>
          </a:p>
          <a:p>
            <a:pPr marL="342866" indent="-342866">
              <a:spcBef>
                <a:spcPts val="600"/>
              </a:spcBef>
              <a:buFont typeface="Arial" panose="020B0604020202020204" pitchFamily="34" charset="0"/>
              <a:buChar char="•"/>
              <a:defRPr/>
            </a:pPr>
            <a:r>
              <a:rPr lang="en-US" sz="1400" dirty="0">
                <a:solidFill>
                  <a:srgbClr val="494949">
                    <a:lumMod val="50000"/>
                  </a:srgbClr>
                </a:solidFill>
                <a:latin typeface="Roboto Condensed Light"/>
              </a:rPr>
              <a:t>Services are owned by the most appropriate areas within the organization; sometimes this will be IT and other times not. </a:t>
            </a:r>
          </a:p>
          <a:p>
            <a:pPr marL="342866" indent="-342866">
              <a:spcBef>
                <a:spcPts val="600"/>
              </a:spcBef>
              <a:buFont typeface="Arial" panose="020B0604020202020204" pitchFamily="34" charset="0"/>
              <a:buChar char="•"/>
              <a:defRPr/>
            </a:pPr>
            <a:r>
              <a:rPr lang="en-US" sz="1400" dirty="0">
                <a:solidFill>
                  <a:srgbClr val="494949">
                    <a:lumMod val="50000"/>
                  </a:srgbClr>
                </a:solidFill>
                <a:latin typeface="Roboto Condensed Light"/>
              </a:rPr>
              <a:t>The organization’s digital strategy is driving how IT should be organized and operating, not just IT’s strategy that can sometimes be disconnected from the larger strategic objectives. </a:t>
            </a:r>
          </a:p>
          <a:p>
            <a:pPr marL="342866" indent="-342866">
              <a:spcBef>
                <a:spcPts val="600"/>
              </a:spcBef>
              <a:buFont typeface="Arial" panose="020B0604020202020204" pitchFamily="34" charset="0"/>
              <a:buChar char="•"/>
              <a:defRPr/>
            </a:pPr>
            <a:endParaRPr lang="en-US" sz="1400" dirty="0">
              <a:solidFill>
                <a:srgbClr val="494949">
                  <a:lumMod val="50000"/>
                </a:srgbClr>
              </a:solidFill>
              <a:latin typeface="Roboto Condensed Light"/>
            </a:endParaRPr>
          </a:p>
          <a:p>
            <a:pPr marL="342866" indent="-342866">
              <a:spcBef>
                <a:spcPts val="600"/>
              </a:spcBef>
              <a:buFont typeface="Arial" panose="020B0604020202020204" pitchFamily="34" charset="0"/>
              <a:buChar char="•"/>
              <a:defRPr/>
            </a:pPr>
            <a:endParaRPr lang="en-US" sz="1400" dirty="0">
              <a:solidFill>
                <a:srgbClr val="494949">
                  <a:lumMod val="50000"/>
                </a:srgbClr>
              </a:solidFill>
              <a:latin typeface="Roboto Condensed Light"/>
            </a:endParaRPr>
          </a:p>
          <a:p>
            <a:pPr marL="342866" indent="-342866">
              <a:buBlip>
                <a:blip r:embed="rId3">
                  <a:extLst>
                    <a:ext uri="{96DAC541-7B7A-43D3-8B79-37D633B846F1}">
                      <asvg:svgBlip xmlns:asvg="http://schemas.microsoft.com/office/drawing/2016/SVG/main" r:embed="rId4"/>
                    </a:ext>
                  </a:extLst>
                </a:blip>
              </a:buBlip>
              <a:defRPr/>
            </a:pPr>
            <a:endParaRPr lang="en-US" sz="1600" dirty="0">
              <a:solidFill>
                <a:srgbClr val="494949">
                  <a:lumMod val="50000"/>
                </a:srgbClr>
              </a:solidFill>
              <a:latin typeface="Roboto Condensed Light"/>
            </a:endParaRPr>
          </a:p>
          <a:p>
            <a:pPr marL="342866" indent="-342866">
              <a:buBlip>
                <a:blip r:embed="rId3">
                  <a:extLst>
                    <a:ext uri="{96DAC541-7B7A-43D3-8B79-37D633B846F1}">
                      <asvg:svgBlip xmlns:asvg="http://schemas.microsoft.com/office/drawing/2016/SVG/main" r:embed="rId4"/>
                    </a:ext>
                  </a:extLst>
                </a:blip>
              </a:buBlip>
              <a:defRPr/>
            </a:pPr>
            <a:endParaRPr lang="en-US" sz="1600" dirty="0">
              <a:solidFill>
                <a:srgbClr val="494949">
                  <a:lumMod val="50000"/>
                </a:srgbClr>
              </a:solidFill>
              <a:latin typeface="Roboto Condensed Light"/>
            </a:endParaRPr>
          </a:p>
          <a:p>
            <a:pPr>
              <a:defRPr/>
            </a:pPr>
            <a:endParaRPr lang="en-US" dirty="0">
              <a:solidFill>
                <a:srgbClr val="494949">
                  <a:lumMod val="50000"/>
                </a:srgbClr>
              </a:solidFill>
            </a:endParaRPr>
          </a:p>
        </p:txBody>
      </p:sp>
      <p:sp>
        <p:nvSpPr>
          <p:cNvPr id="18" name="Text Placeholder 4">
            <a:extLst>
              <a:ext uri="{FF2B5EF4-FFF2-40B4-BE49-F238E27FC236}">
                <a16:creationId xmlns:a16="http://schemas.microsoft.com/office/drawing/2014/main" id="{6FE17C53-B873-42EF-3F2D-7CF0A245E30E}"/>
              </a:ext>
            </a:extLst>
          </p:cNvPr>
          <p:cNvSpPr txBox="1">
            <a:spLocks/>
          </p:cNvSpPr>
          <p:nvPr/>
        </p:nvSpPr>
        <p:spPr>
          <a:xfrm>
            <a:off x="6207976" y="4066821"/>
            <a:ext cx="5637284" cy="2670705"/>
          </a:xfrm>
          <a:prstGeom prst="roundRect">
            <a:avLst/>
          </a:prstGeom>
          <a:solidFill>
            <a:srgbClr val="E2F7FE"/>
          </a:solidFill>
          <a:ln w="12700" cap="flat" cmpd="sng" algn="ctr">
            <a:solidFill>
              <a:srgbClr val="494949"/>
            </a:solidFill>
            <a:prstDash val="solid"/>
            <a:miter lim="800000"/>
          </a:ln>
          <a:effectLst/>
        </p:spPr>
        <p:txBody>
          <a:bodyPr/>
          <a:lstStyle>
            <a:lvl1pPr marL="0" indent="0" algn="l" defTabSz="914309" rtl="0" eaLnBrk="1" latinLnBrk="0" hangingPunct="1">
              <a:lnSpc>
                <a:spcPct val="100000"/>
              </a:lnSpc>
              <a:spcBef>
                <a:spcPts val="1000"/>
              </a:spcBef>
              <a:buFont typeface="Arial" panose="020B0604020202020204" pitchFamily="34" charset="0"/>
              <a:buNone/>
              <a:defRPr sz="2000" b="0" i="0" kern="1200">
                <a:solidFill>
                  <a:schemeClr val="bg1"/>
                </a:solidFill>
                <a:latin typeface="Montserrat Medium" pitchFamily="2" charset="77"/>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3000" b="0" i="0" kern="1200">
                <a:solidFill>
                  <a:schemeClr val="bg1"/>
                </a:solidFill>
                <a:latin typeface="Exo Light" pitchFamily="2" charset="77"/>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3000" b="0" i="0" kern="1200">
                <a:solidFill>
                  <a:schemeClr val="bg1"/>
                </a:solidFill>
                <a:latin typeface="Exo Light" pitchFamily="2" charset="77"/>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3000" b="0" i="0" kern="1200">
                <a:solidFill>
                  <a:schemeClr val="bg1"/>
                </a:solidFill>
                <a:latin typeface="Exo Light" pitchFamily="2" charset="77"/>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3000" b="0" i="0" kern="1200">
                <a:solidFill>
                  <a:schemeClr val="bg1"/>
                </a:solidFill>
                <a:latin typeface="Exo Light" pitchFamily="2" charset="77"/>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a:defRPr/>
            </a:pPr>
            <a:r>
              <a:rPr lang="en-US" sz="1600" dirty="0">
                <a:solidFill>
                  <a:srgbClr val="494949">
                    <a:lumMod val="50000"/>
                  </a:srgbClr>
                </a:solidFill>
              </a:rPr>
              <a:t>Drawbacks:</a:t>
            </a:r>
          </a:p>
          <a:p>
            <a:pPr marL="342866" indent="-342866">
              <a:spcBef>
                <a:spcPts val="600"/>
              </a:spcBef>
              <a:buFont typeface="Arial" panose="020B0604020202020204" pitchFamily="34" charset="0"/>
              <a:buChar char="•"/>
              <a:defRPr/>
            </a:pPr>
            <a:r>
              <a:rPr lang="en-US" sz="1400" dirty="0">
                <a:solidFill>
                  <a:srgbClr val="494949">
                    <a:lumMod val="50000"/>
                  </a:srgbClr>
                </a:solidFill>
                <a:latin typeface="Roboto Condensed Light"/>
              </a:rPr>
              <a:t>Requires a high degree of maturity to support a variety of individuals in owning IT or digital capabilities. </a:t>
            </a:r>
          </a:p>
          <a:p>
            <a:pPr marL="342866" indent="-342866">
              <a:spcBef>
                <a:spcPts val="600"/>
              </a:spcBef>
              <a:buFont typeface="Arial" panose="020B0604020202020204" pitchFamily="34" charset="0"/>
              <a:buChar char="•"/>
              <a:defRPr/>
            </a:pPr>
            <a:r>
              <a:rPr lang="en-US" sz="1400" dirty="0">
                <a:solidFill>
                  <a:srgbClr val="494949">
                    <a:lumMod val="50000"/>
                  </a:srgbClr>
                </a:solidFill>
                <a:latin typeface="Roboto Condensed Light"/>
              </a:rPr>
              <a:t>As a result, organizational buy-in for this operating model archetype is a must. IT cannot select this operating model without that support. </a:t>
            </a:r>
          </a:p>
          <a:p>
            <a:pPr marL="342866" indent="-342866">
              <a:spcBef>
                <a:spcPts val="600"/>
              </a:spcBef>
              <a:buFont typeface="Arial" panose="020B0604020202020204" pitchFamily="34" charset="0"/>
              <a:buChar char="•"/>
              <a:defRPr/>
            </a:pPr>
            <a:r>
              <a:rPr lang="en-US" sz="1400" dirty="0">
                <a:solidFill>
                  <a:srgbClr val="494949">
                    <a:lumMod val="50000"/>
                  </a:srgbClr>
                </a:solidFill>
                <a:latin typeface="Roboto Condensed Light"/>
              </a:rPr>
              <a:t>Processes around how all the IT and digital services consider security and technology standards need to be well documented and enforceable. </a:t>
            </a:r>
          </a:p>
          <a:p>
            <a:pPr marL="342866" indent="-342866">
              <a:spcBef>
                <a:spcPts val="600"/>
              </a:spcBef>
              <a:buFont typeface="Arial" panose="020B0604020202020204" pitchFamily="34" charset="0"/>
              <a:buChar char="•"/>
              <a:defRPr/>
            </a:pPr>
            <a:r>
              <a:rPr lang="en-US" sz="1400" dirty="0">
                <a:solidFill>
                  <a:srgbClr val="494949">
                    <a:lumMod val="50000"/>
                  </a:srgbClr>
                </a:solidFill>
                <a:latin typeface="Roboto Condensed Light"/>
              </a:rPr>
              <a:t>Depending on what leaders oversee the three areas of the model (embedded, shifted, or centralized), there could be struggles for power demonstrated, causing services to be negatively impacted. </a:t>
            </a:r>
          </a:p>
        </p:txBody>
      </p:sp>
      <p:sp>
        <p:nvSpPr>
          <p:cNvPr id="19" name="Pentagon 6">
            <a:extLst>
              <a:ext uri="{FF2B5EF4-FFF2-40B4-BE49-F238E27FC236}">
                <a16:creationId xmlns:a16="http://schemas.microsoft.com/office/drawing/2014/main" id="{43629F32-C722-5B8D-F542-01C428B8752C}"/>
              </a:ext>
            </a:extLst>
          </p:cNvPr>
          <p:cNvSpPr/>
          <p:nvPr/>
        </p:nvSpPr>
        <p:spPr>
          <a:xfrm rot="10800000">
            <a:off x="5799150" y="3115498"/>
            <a:ext cx="784529" cy="751201"/>
          </a:xfrm>
          <a:prstGeom prst="homePlate">
            <a:avLst>
              <a:gd name="adj" fmla="val 75151"/>
            </a:avLst>
          </a:prstGeom>
          <a:solidFill>
            <a:schemeClr val="bg2">
              <a:lumMod val="5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CA" sz="1200" b="1" dirty="0">
                <a:solidFill>
                  <a:schemeClr val="bg1"/>
                </a:solidFill>
              </a:rPr>
              <a:t>Resources</a:t>
            </a:r>
          </a:p>
        </p:txBody>
      </p:sp>
    </p:spTree>
    <p:extLst>
      <p:ext uri="{BB962C8B-B14F-4D97-AF65-F5344CB8AC3E}">
        <p14:creationId xmlns:p14="http://schemas.microsoft.com/office/powerpoint/2010/main" val="30076006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7AD4208-F7E0-12C5-8716-57B30B7DE891}"/>
              </a:ext>
            </a:extLst>
          </p:cNvPr>
          <p:cNvSpPr txBox="1">
            <a:spLocks/>
          </p:cNvSpPr>
          <p:nvPr/>
        </p:nvSpPr>
        <p:spPr>
          <a:xfrm>
            <a:off x="0" y="10269"/>
            <a:ext cx="12193870" cy="85636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3200" dirty="0">
                <a:latin typeface="Montserrat SemiBold" panose="00000700000000000000" pitchFamily="2" charset="0"/>
              </a:rPr>
              <a:t>Embedded Model: Geography</a:t>
            </a:r>
          </a:p>
        </p:txBody>
      </p:sp>
      <p:sp>
        <p:nvSpPr>
          <p:cNvPr id="7" name="TextBox 6">
            <a:extLst>
              <a:ext uri="{FF2B5EF4-FFF2-40B4-BE49-F238E27FC236}">
                <a16:creationId xmlns:a16="http://schemas.microsoft.com/office/drawing/2014/main" id="{AC989741-D05C-4144-C75B-B7C0CDDB6B55}"/>
              </a:ext>
            </a:extLst>
          </p:cNvPr>
          <p:cNvSpPr txBox="1"/>
          <p:nvPr/>
        </p:nvSpPr>
        <p:spPr>
          <a:xfrm rot="16200000">
            <a:off x="-193494" y="1500630"/>
            <a:ext cx="1424428" cy="369284"/>
          </a:xfrm>
          <a:prstGeom prst="rect">
            <a:avLst/>
          </a:prstGeom>
          <a:noFill/>
        </p:spPr>
        <p:txBody>
          <a:bodyPr wrap="square" rtlCol="0" anchor="ctr">
            <a:spAutoFit/>
          </a:bodyPr>
          <a:lstStyle/>
          <a:p>
            <a:pPr algn="ctr"/>
            <a:r>
              <a:rPr lang="en-US" b="1" dirty="0">
                <a:latin typeface="Roboto Condensed Light" panose="02000000000000000000" pitchFamily="2" charset="0"/>
                <a:ea typeface="Roboto Condensed Light" panose="02000000000000000000" pitchFamily="2" charset="0"/>
              </a:rPr>
              <a:t>Embedded</a:t>
            </a:r>
          </a:p>
        </p:txBody>
      </p:sp>
      <p:sp>
        <p:nvSpPr>
          <p:cNvPr id="12" name="Text Placeholder 4">
            <a:extLst>
              <a:ext uri="{FF2B5EF4-FFF2-40B4-BE49-F238E27FC236}">
                <a16:creationId xmlns:a16="http://schemas.microsoft.com/office/drawing/2014/main" id="{C33B2D10-DEE4-3007-E347-6E0CDC713242}"/>
              </a:ext>
            </a:extLst>
          </p:cNvPr>
          <p:cNvSpPr txBox="1">
            <a:spLocks/>
          </p:cNvSpPr>
          <p:nvPr/>
        </p:nvSpPr>
        <p:spPr>
          <a:xfrm>
            <a:off x="346740" y="4063048"/>
            <a:ext cx="5637284" cy="2670705"/>
          </a:xfrm>
          <a:prstGeom prst="roundRect">
            <a:avLst/>
          </a:prstGeom>
          <a:solidFill>
            <a:srgbClr val="E2F7FE"/>
          </a:solidFill>
          <a:ln w="12700" cap="flat" cmpd="sng" algn="ctr">
            <a:solidFill>
              <a:srgbClr val="494949"/>
            </a:solidFill>
            <a:prstDash val="solid"/>
            <a:miter lim="800000"/>
          </a:ln>
          <a:effectLst/>
        </p:spPr>
        <p:txBody>
          <a:bodyPr/>
          <a:lstStyle>
            <a:lvl1pPr marL="0" indent="0" algn="l" defTabSz="914309" rtl="0" eaLnBrk="1" latinLnBrk="0" hangingPunct="1">
              <a:lnSpc>
                <a:spcPct val="100000"/>
              </a:lnSpc>
              <a:spcBef>
                <a:spcPts val="1000"/>
              </a:spcBef>
              <a:buFont typeface="Arial" panose="020B0604020202020204" pitchFamily="34" charset="0"/>
              <a:buNone/>
              <a:defRPr sz="2000" b="0" i="0" kern="1200">
                <a:solidFill>
                  <a:schemeClr val="bg1"/>
                </a:solidFill>
                <a:latin typeface="Montserrat Medium" pitchFamily="2" charset="77"/>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3000" b="0" i="0" kern="1200">
                <a:solidFill>
                  <a:schemeClr val="bg1"/>
                </a:solidFill>
                <a:latin typeface="Exo Light" pitchFamily="2" charset="77"/>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3000" b="0" i="0" kern="1200">
                <a:solidFill>
                  <a:schemeClr val="bg1"/>
                </a:solidFill>
                <a:latin typeface="Exo Light" pitchFamily="2" charset="77"/>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3000" b="0" i="0" kern="1200">
                <a:solidFill>
                  <a:schemeClr val="bg1"/>
                </a:solidFill>
                <a:latin typeface="Exo Light" pitchFamily="2" charset="77"/>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3000" b="0" i="0" kern="1200">
                <a:solidFill>
                  <a:schemeClr val="bg1"/>
                </a:solidFill>
                <a:latin typeface="Exo Light" pitchFamily="2" charset="77"/>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a:defRPr/>
            </a:pPr>
            <a:r>
              <a:rPr lang="en-US" sz="1600" dirty="0">
                <a:solidFill>
                  <a:srgbClr val="494949">
                    <a:lumMod val="50000"/>
                  </a:srgbClr>
                </a:solidFill>
              </a:rPr>
              <a:t>Benefits:</a:t>
            </a:r>
          </a:p>
          <a:p>
            <a:pPr marL="342866" indent="-342866">
              <a:spcBef>
                <a:spcPts val="600"/>
              </a:spcBef>
              <a:buFont typeface="Arial" panose="020B0604020202020204" pitchFamily="34" charset="0"/>
              <a:buChar char="•"/>
              <a:defRPr/>
            </a:pPr>
            <a:r>
              <a:rPr lang="en-US" sz="1400" dirty="0">
                <a:solidFill>
                  <a:srgbClr val="494949">
                    <a:lumMod val="50000"/>
                  </a:srgbClr>
                </a:solidFill>
                <a:latin typeface="Roboto Condensed Light"/>
              </a:rPr>
              <a:t>Organization around geography allows for diversity in approach in how areas are run to best serve specific business unit needs.</a:t>
            </a:r>
          </a:p>
          <a:p>
            <a:pPr marL="342866" indent="-342866">
              <a:spcBef>
                <a:spcPts val="600"/>
              </a:spcBef>
              <a:buFont typeface="Arial" panose="020B0604020202020204" pitchFamily="34" charset="0"/>
              <a:buChar char="•"/>
              <a:defRPr/>
            </a:pPr>
            <a:r>
              <a:rPr lang="en-US" sz="1400" dirty="0">
                <a:solidFill>
                  <a:srgbClr val="494949">
                    <a:lumMod val="50000"/>
                  </a:srgbClr>
                </a:solidFill>
                <a:latin typeface="Roboto Condensed Light"/>
              </a:rPr>
              <a:t>Each location exists largely independently, with full capacity and control to deliver service at the committed SLAs.</a:t>
            </a:r>
          </a:p>
          <a:p>
            <a:pPr marL="342866" indent="-342866">
              <a:spcBef>
                <a:spcPts val="600"/>
              </a:spcBef>
              <a:buFont typeface="Arial" panose="020B0604020202020204" pitchFamily="34" charset="0"/>
              <a:buChar char="•"/>
              <a:defRPr/>
            </a:pPr>
            <a:r>
              <a:rPr lang="en-US" sz="1400" dirty="0">
                <a:solidFill>
                  <a:srgbClr val="494949">
                    <a:lumMod val="50000"/>
                  </a:srgbClr>
                </a:solidFill>
                <a:latin typeface="Roboto Condensed Light"/>
              </a:rPr>
              <a:t>Highly responsive to shifting needs and demands with direct connection to customers and all stages of the solution development lifecycle.</a:t>
            </a:r>
          </a:p>
          <a:p>
            <a:pPr marL="342866" indent="-342866">
              <a:spcBef>
                <a:spcPts val="600"/>
              </a:spcBef>
              <a:buFont typeface="Arial" panose="020B0604020202020204" pitchFamily="34" charset="0"/>
              <a:buChar char="•"/>
              <a:defRPr/>
            </a:pPr>
            <a:r>
              <a:rPr lang="en-US" sz="1400" dirty="0">
                <a:solidFill>
                  <a:srgbClr val="494949">
                    <a:lumMod val="50000"/>
                  </a:srgbClr>
                </a:solidFill>
                <a:latin typeface="Roboto Condensed Light"/>
              </a:rPr>
              <a:t>Accelerates decision-making by delegating authority to the location.</a:t>
            </a:r>
          </a:p>
          <a:p>
            <a:pPr marL="342866" indent="-342866">
              <a:spcBef>
                <a:spcPts val="600"/>
              </a:spcBef>
              <a:buFont typeface="Arial" panose="020B0604020202020204" pitchFamily="34" charset="0"/>
              <a:buChar char="•"/>
              <a:defRPr/>
            </a:pPr>
            <a:endParaRPr lang="en-US" sz="1400" dirty="0">
              <a:solidFill>
                <a:srgbClr val="494949">
                  <a:lumMod val="50000"/>
                </a:srgbClr>
              </a:solidFill>
              <a:latin typeface="Roboto Condensed Light"/>
            </a:endParaRPr>
          </a:p>
          <a:p>
            <a:pPr marL="342866" indent="-342866">
              <a:buBlip>
                <a:blip r:embed="rId3">
                  <a:extLst>
                    <a:ext uri="{96DAC541-7B7A-43D3-8B79-37D633B846F1}">
                      <asvg:svgBlip xmlns:asvg="http://schemas.microsoft.com/office/drawing/2016/SVG/main" r:embed="rId4"/>
                    </a:ext>
                  </a:extLst>
                </a:blip>
              </a:buBlip>
              <a:defRPr/>
            </a:pPr>
            <a:endParaRPr lang="en-US" sz="1600" dirty="0">
              <a:solidFill>
                <a:srgbClr val="494949">
                  <a:lumMod val="50000"/>
                </a:srgbClr>
              </a:solidFill>
              <a:latin typeface="Roboto Condensed Light"/>
            </a:endParaRPr>
          </a:p>
          <a:p>
            <a:pPr marL="342866" indent="-342866">
              <a:buBlip>
                <a:blip r:embed="rId3">
                  <a:extLst>
                    <a:ext uri="{96DAC541-7B7A-43D3-8B79-37D633B846F1}">
                      <asvg:svgBlip xmlns:asvg="http://schemas.microsoft.com/office/drawing/2016/SVG/main" r:embed="rId4"/>
                    </a:ext>
                  </a:extLst>
                </a:blip>
              </a:buBlip>
              <a:defRPr/>
            </a:pPr>
            <a:endParaRPr lang="en-US" sz="1600" dirty="0">
              <a:solidFill>
                <a:srgbClr val="494949">
                  <a:lumMod val="50000"/>
                </a:srgbClr>
              </a:solidFill>
              <a:latin typeface="Roboto Condensed Light"/>
            </a:endParaRPr>
          </a:p>
          <a:p>
            <a:pPr>
              <a:defRPr/>
            </a:pPr>
            <a:endParaRPr lang="en-US" dirty="0">
              <a:solidFill>
                <a:srgbClr val="494949">
                  <a:lumMod val="50000"/>
                </a:srgbClr>
              </a:solidFill>
            </a:endParaRPr>
          </a:p>
        </p:txBody>
      </p:sp>
      <p:sp>
        <p:nvSpPr>
          <p:cNvPr id="15" name="Text Placeholder 4">
            <a:extLst>
              <a:ext uri="{FF2B5EF4-FFF2-40B4-BE49-F238E27FC236}">
                <a16:creationId xmlns:a16="http://schemas.microsoft.com/office/drawing/2014/main" id="{51ADC04A-2DBE-EAFB-CB38-137A8109FCB3}"/>
              </a:ext>
            </a:extLst>
          </p:cNvPr>
          <p:cNvSpPr txBox="1">
            <a:spLocks/>
          </p:cNvSpPr>
          <p:nvPr/>
        </p:nvSpPr>
        <p:spPr>
          <a:xfrm>
            <a:off x="6207976" y="4066821"/>
            <a:ext cx="5637284" cy="2670705"/>
          </a:xfrm>
          <a:prstGeom prst="roundRect">
            <a:avLst/>
          </a:prstGeom>
          <a:solidFill>
            <a:srgbClr val="E2F7FE"/>
          </a:solidFill>
          <a:ln w="12700" cap="flat" cmpd="sng" algn="ctr">
            <a:solidFill>
              <a:srgbClr val="494949"/>
            </a:solidFill>
            <a:prstDash val="solid"/>
            <a:miter lim="800000"/>
          </a:ln>
          <a:effectLst/>
        </p:spPr>
        <p:txBody>
          <a:bodyPr/>
          <a:lstStyle>
            <a:lvl1pPr marL="0" indent="0" algn="l" defTabSz="914309" rtl="0" eaLnBrk="1" latinLnBrk="0" hangingPunct="1">
              <a:lnSpc>
                <a:spcPct val="100000"/>
              </a:lnSpc>
              <a:spcBef>
                <a:spcPts val="1000"/>
              </a:spcBef>
              <a:buFont typeface="Arial" panose="020B0604020202020204" pitchFamily="34" charset="0"/>
              <a:buNone/>
              <a:defRPr sz="2000" b="0" i="0" kern="1200">
                <a:solidFill>
                  <a:schemeClr val="bg1"/>
                </a:solidFill>
                <a:latin typeface="Montserrat Medium" pitchFamily="2" charset="77"/>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3000" b="0" i="0" kern="1200">
                <a:solidFill>
                  <a:schemeClr val="bg1"/>
                </a:solidFill>
                <a:latin typeface="Exo Light" pitchFamily="2" charset="77"/>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3000" b="0" i="0" kern="1200">
                <a:solidFill>
                  <a:schemeClr val="bg1"/>
                </a:solidFill>
                <a:latin typeface="Exo Light" pitchFamily="2" charset="77"/>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3000" b="0" i="0" kern="1200">
                <a:solidFill>
                  <a:schemeClr val="bg1"/>
                </a:solidFill>
                <a:latin typeface="Exo Light" pitchFamily="2" charset="77"/>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3000" b="0" i="0" kern="1200">
                <a:solidFill>
                  <a:schemeClr val="bg1"/>
                </a:solidFill>
                <a:latin typeface="Exo Light" pitchFamily="2" charset="77"/>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a:defRPr/>
            </a:pPr>
            <a:r>
              <a:rPr lang="en-US" sz="1600" dirty="0">
                <a:solidFill>
                  <a:srgbClr val="494949">
                    <a:lumMod val="50000"/>
                  </a:srgbClr>
                </a:solidFill>
              </a:rPr>
              <a:t>Drawbacks:</a:t>
            </a:r>
          </a:p>
          <a:p>
            <a:pPr marL="342866" indent="-342866">
              <a:spcBef>
                <a:spcPts val="600"/>
              </a:spcBef>
              <a:buFont typeface="Arial" panose="020B0604020202020204" pitchFamily="34" charset="0"/>
              <a:buChar char="•"/>
              <a:defRPr/>
            </a:pPr>
            <a:r>
              <a:rPr lang="en-US" sz="1400" dirty="0">
                <a:solidFill>
                  <a:srgbClr val="494949">
                    <a:lumMod val="50000"/>
                  </a:srgbClr>
                </a:solidFill>
                <a:latin typeface="Roboto Condensed Light"/>
              </a:rPr>
              <a:t>Less synergy and integration across what different lines of business are doing can result in redundancies and unnecessary complexity.</a:t>
            </a:r>
          </a:p>
          <a:p>
            <a:pPr marL="342866" indent="-342866">
              <a:spcBef>
                <a:spcPts val="600"/>
              </a:spcBef>
              <a:buFont typeface="Arial" panose="020B0604020202020204" pitchFamily="34" charset="0"/>
              <a:buChar char="•"/>
              <a:defRPr/>
            </a:pPr>
            <a:r>
              <a:rPr lang="en-US" sz="1400" dirty="0">
                <a:solidFill>
                  <a:srgbClr val="494949">
                    <a:lumMod val="50000"/>
                  </a:srgbClr>
                </a:solidFill>
                <a:latin typeface="Roboto Condensed Light"/>
              </a:rPr>
              <a:t>Higher overall cost to the IT group due to role and technology duplication across different locations. </a:t>
            </a:r>
          </a:p>
          <a:p>
            <a:pPr marL="342866" indent="-342866">
              <a:spcBef>
                <a:spcPts val="600"/>
              </a:spcBef>
              <a:buFont typeface="Arial" panose="020B0604020202020204" pitchFamily="34" charset="0"/>
              <a:buChar char="•"/>
              <a:defRPr/>
            </a:pPr>
            <a:r>
              <a:rPr lang="en-US" sz="1400" dirty="0">
                <a:solidFill>
                  <a:srgbClr val="494949">
                    <a:lumMod val="50000"/>
                  </a:srgbClr>
                </a:solidFill>
                <a:latin typeface="Roboto Condensed Light"/>
              </a:rPr>
              <a:t>Cultural clashes can prevent the locations from working together, leading to more expensive delivery of projects or contracts. </a:t>
            </a:r>
          </a:p>
          <a:p>
            <a:pPr marL="342866" indent="-342866">
              <a:spcBef>
                <a:spcPts val="600"/>
              </a:spcBef>
              <a:buFont typeface="Arial" panose="020B0604020202020204" pitchFamily="34" charset="0"/>
              <a:buChar char="•"/>
              <a:defRPr/>
            </a:pPr>
            <a:r>
              <a:rPr lang="en-US" sz="1400" dirty="0">
                <a:solidFill>
                  <a:srgbClr val="494949">
                    <a:lumMod val="50000"/>
                  </a:srgbClr>
                </a:solidFill>
                <a:latin typeface="Roboto Condensed Light"/>
              </a:rPr>
              <a:t>Loss of sight of the big picture – difficult to enforce standards around people/process/technology with solution ownership within the location.</a:t>
            </a:r>
          </a:p>
        </p:txBody>
      </p:sp>
      <p:grpSp>
        <p:nvGrpSpPr>
          <p:cNvPr id="20" name="Group 2">
            <a:extLst>
              <a:ext uri="{FF2B5EF4-FFF2-40B4-BE49-F238E27FC236}">
                <a16:creationId xmlns:a16="http://schemas.microsoft.com/office/drawing/2014/main" id="{6B8ACB36-4A38-3701-E1F5-A53C4EC23401}"/>
              </a:ext>
            </a:extLst>
          </p:cNvPr>
          <p:cNvGrpSpPr/>
          <p:nvPr/>
        </p:nvGrpSpPr>
        <p:grpSpPr>
          <a:xfrm>
            <a:off x="648900" y="872436"/>
            <a:ext cx="11071307" cy="2734444"/>
            <a:chOff x="5067" y="1472867"/>
            <a:chExt cx="8614135" cy="2734800"/>
          </a:xfrm>
        </p:grpSpPr>
        <p:sp>
          <p:nvSpPr>
            <p:cNvPr id="21" name="Rectangle 12">
              <a:extLst>
                <a:ext uri="{FF2B5EF4-FFF2-40B4-BE49-F238E27FC236}">
                  <a16:creationId xmlns:a16="http://schemas.microsoft.com/office/drawing/2014/main" id="{150DF712-A38A-F00F-CD81-CB2ACC9CFBD8}"/>
                </a:ext>
              </a:extLst>
            </p:cNvPr>
            <p:cNvSpPr/>
            <p:nvPr/>
          </p:nvSpPr>
          <p:spPr>
            <a:xfrm>
              <a:off x="5067" y="1763278"/>
              <a:ext cx="8117542" cy="266184"/>
            </a:xfrm>
            <a:prstGeom prst="rect">
              <a:avLst/>
            </a:prstGeom>
            <a:solidFill>
              <a:srgbClr val="DCDA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sz="1400" b="1" dirty="0">
                  <a:solidFill>
                    <a:schemeClr val="tx1">
                      <a:lumMod val="50000"/>
                    </a:schemeClr>
                  </a:solidFill>
                  <a:latin typeface="Roboto Condensed Light" panose="02000000000000000000" pitchFamily="2" charset="0"/>
                  <a:ea typeface="Roboto Condensed Light" panose="02000000000000000000" pitchFamily="2" charset="0"/>
                </a:rPr>
                <a:t>PLAN</a:t>
              </a:r>
            </a:p>
          </p:txBody>
        </p:sp>
        <p:sp>
          <p:nvSpPr>
            <p:cNvPr id="22" name="Rectangle 13">
              <a:extLst>
                <a:ext uri="{FF2B5EF4-FFF2-40B4-BE49-F238E27FC236}">
                  <a16:creationId xmlns:a16="http://schemas.microsoft.com/office/drawing/2014/main" id="{2016C0E3-27F3-FB5F-8837-9D0F4E0C3E16}"/>
                </a:ext>
              </a:extLst>
            </p:cNvPr>
            <p:cNvSpPr/>
            <p:nvPr/>
          </p:nvSpPr>
          <p:spPr>
            <a:xfrm>
              <a:off x="5067" y="2059288"/>
              <a:ext cx="8117542" cy="266184"/>
            </a:xfrm>
            <a:prstGeom prst="rect">
              <a:avLst/>
            </a:prstGeom>
            <a:solidFill>
              <a:srgbClr val="DCDA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sz="1400" b="1" dirty="0">
                  <a:solidFill>
                    <a:schemeClr val="tx1">
                      <a:lumMod val="50000"/>
                    </a:schemeClr>
                  </a:solidFill>
                  <a:latin typeface="Roboto Condensed Light" panose="02000000000000000000" pitchFamily="2" charset="0"/>
                  <a:ea typeface="Roboto Condensed Light" panose="02000000000000000000" pitchFamily="2" charset="0"/>
                </a:rPr>
                <a:t>DESIGN</a:t>
              </a:r>
            </a:p>
          </p:txBody>
        </p:sp>
        <p:sp>
          <p:nvSpPr>
            <p:cNvPr id="23" name="Rectangle 14">
              <a:extLst>
                <a:ext uri="{FF2B5EF4-FFF2-40B4-BE49-F238E27FC236}">
                  <a16:creationId xmlns:a16="http://schemas.microsoft.com/office/drawing/2014/main" id="{5DDE936E-FE96-7329-B178-5618A5542CD6}"/>
                </a:ext>
              </a:extLst>
            </p:cNvPr>
            <p:cNvSpPr/>
            <p:nvPr/>
          </p:nvSpPr>
          <p:spPr>
            <a:xfrm>
              <a:off x="5067" y="2362793"/>
              <a:ext cx="8117542" cy="266184"/>
            </a:xfrm>
            <a:prstGeom prst="rect">
              <a:avLst/>
            </a:prstGeom>
            <a:solidFill>
              <a:srgbClr val="DCDA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sz="1400" b="1" dirty="0">
                  <a:solidFill>
                    <a:schemeClr val="tx1">
                      <a:lumMod val="50000"/>
                    </a:schemeClr>
                  </a:solidFill>
                  <a:latin typeface="Roboto Condensed Light" panose="02000000000000000000" pitchFamily="2" charset="0"/>
                  <a:ea typeface="Roboto Condensed Light" panose="02000000000000000000" pitchFamily="2" charset="0"/>
                </a:rPr>
                <a:t>BUILD</a:t>
              </a:r>
            </a:p>
          </p:txBody>
        </p:sp>
        <p:sp>
          <p:nvSpPr>
            <p:cNvPr id="24" name="Rectangle 16">
              <a:extLst>
                <a:ext uri="{FF2B5EF4-FFF2-40B4-BE49-F238E27FC236}">
                  <a16:creationId xmlns:a16="http://schemas.microsoft.com/office/drawing/2014/main" id="{D70827F1-C93C-038F-5898-0A837DFD8AD9}"/>
                </a:ext>
              </a:extLst>
            </p:cNvPr>
            <p:cNvSpPr/>
            <p:nvPr/>
          </p:nvSpPr>
          <p:spPr>
            <a:xfrm>
              <a:off x="5067" y="2658804"/>
              <a:ext cx="8117542" cy="266184"/>
            </a:xfrm>
            <a:prstGeom prst="rect">
              <a:avLst/>
            </a:prstGeom>
            <a:solidFill>
              <a:srgbClr val="DCDA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sz="1400" b="1" dirty="0">
                  <a:solidFill>
                    <a:schemeClr val="tx1">
                      <a:lumMod val="50000"/>
                    </a:schemeClr>
                  </a:solidFill>
                  <a:latin typeface="Roboto Condensed Light" panose="02000000000000000000" pitchFamily="2" charset="0"/>
                  <a:ea typeface="Roboto Condensed Light" panose="02000000000000000000" pitchFamily="2" charset="0"/>
                </a:rPr>
                <a:t>OPERATE</a:t>
              </a:r>
            </a:p>
          </p:txBody>
        </p:sp>
        <p:sp>
          <p:nvSpPr>
            <p:cNvPr id="25" name="Rounded Rectangle 4">
              <a:extLst>
                <a:ext uri="{FF2B5EF4-FFF2-40B4-BE49-F238E27FC236}">
                  <a16:creationId xmlns:a16="http://schemas.microsoft.com/office/drawing/2014/main" id="{92B1ED0E-837E-D463-0C8F-E3C94012AA3B}"/>
                </a:ext>
              </a:extLst>
            </p:cNvPr>
            <p:cNvSpPr/>
            <p:nvPr/>
          </p:nvSpPr>
          <p:spPr>
            <a:xfrm>
              <a:off x="6217494" y="1754424"/>
              <a:ext cx="1905115" cy="1162988"/>
            </a:xfrm>
            <a:prstGeom prst="rect">
              <a:avLst/>
            </a:prstGeom>
            <a:solidFill>
              <a:schemeClr val="bg2">
                <a:lumMod val="85000"/>
                <a:alpha val="1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CA" sz="1400" b="1" dirty="0">
                  <a:solidFill>
                    <a:schemeClr val="tx1">
                      <a:lumMod val="50000"/>
                    </a:schemeClr>
                  </a:solidFill>
                  <a:latin typeface="Roboto Condensed Light" panose="02000000000000000000" pitchFamily="2" charset="0"/>
                  <a:ea typeface="Roboto Condensed Light" panose="02000000000000000000" pitchFamily="2" charset="0"/>
                </a:rPr>
                <a:t>Location 3 </a:t>
              </a:r>
            </a:p>
          </p:txBody>
        </p:sp>
        <p:sp>
          <p:nvSpPr>
            <p:cNvPr id="26" name="Rounded Rectangle 4">
              <a:extLst>
                <a:ext uri="{FF2B5EF4-FFF2-40B4-BE49-F238E27FC236}">
                  <a16:creationId xmlns:a16="http://schemas.microsoft.com/office/drawing/2014/main" id="{B6951AC4-D112-FEBD-E1BF-EA70040E3FB2}"/>
                </a:ext>
              </a:extLst>
            </p:cNvPr>
            <p:cNvSpPr/>
            <p:nvPr/>
          </p:nvSpPr>
          <p:spPr>
            <a:xfrm>
              <a:off x="813567" y="1739244"/>
              <a:ext cx="3168351" cy="1162988"/>
            </a:xfrm>
            <a:prstGeom prst="rect">
              <a:avLst/>
            </a:prstGeom>
            <a:solidFill>
              <a:schemeClr val="bg2">
                <a:lumMod val="85000"/>
                <a:alpha val="1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CA" sz="1400" b="1" dirty="0">
                  <a:solidFill>
                    <a:schemeClr val="tx1">
                      <a:lumMod val="50000"/>
                    </a:schemeClr>
                  </a:solidFill>
                  <a:latin typeface="Roboto Condensed Light" panose="02000000000000000000" pitchFamily="2" charset="0"/>
                  <a:ea typeface="Roboto Condensed Light" panose="02000000000000000000" pitchFamily="2" charset="0"/>
                </a:rPr>
                <a:t>Location 1</a:t>
              </a:r>
            </a:p>
            <a:p>
              <a:pPr algn="ctr"/>
              <a:r>
                <a:rPr lang="en-CA" sz="1400" dirty="0">
                  <a:solidFill>
                    <a:schemeClr val="tx1">
                      <a:lumMod val="50000"/>
                    </a:schemeClr>
                  </a:solidFill>
                  <a:latin typeface="Roboto Condensed Light" panose="02000000000000000000" pitchFamily="2" charset="0"/>
                  <a:ea typeface="Roboto Condensed Light" panose="02000000000000000000" pitchFamily="2" charset="0"/>
                </a:rPr>
                <a:t>Contains all the capabilities necessary to plan, design, build, and operate solutions/services for the specific geography business units to control priorities and retain control of what is completed.</a:t>
              </a:r>
            </a:p>
          </p:txBody>
        </p:sp>
        <p:sp>
          <p:nvSpPr>
            <p:cNvPr id="27" name="Pentagon 10">
              <a:extLst>
                <a:ext uri="{FF2B5EF4-FFF2-40B4-BE49-F238E27FC236}">
                  <a16:creationId xmlns:a16="http://schemas.microsoft.com/office/drawing/2014/main" id="{0E67920A-A096-1828-7437-81250D9717BD}"/>
                </a:ext>
              </a:extLst>
            </p:cNvPr>
            <p:cNvSpPr/>
            <p:nvPr/>
          </p:nvSpPr>
          <p:spPr>
            <a:xfrm>
              <a:off x="8242370" y="1476361"/>
              <a:ext cx="376832" cy="1452121"/>
            </a:xfrm>
            <a:prstGeom prst="homePlate">
              <a:avLst>
                <a:gd name="adj" fmla="val 76224"/>
              </a:avLst>
            </a:prstGeom>
            <a:solidFill>
              <a:schemeClr val="bg2">
                <a:lumMod val="25000"/>
                <a:alpha val="4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CA" sz="1400" b="1" dirty="0">
                  <a:solidFill>
                    <a:schemeClr val="bg1"/>
                  </a:solidFill>
                  <a:latin typeface="Roboto Condensed Light" panose="02000000000000000000" pitchFamily="2" charset="0"/>
                  <a:ea typeface="Roboto Condensed Light" panose="02000000000000000000" pitchFamily="2" charset="0"/>
                </a:rPr>
                <a:t>SOLUTIONS</a:t>
              </a:r>
            </a:p>
          </p:txBody>
        </p:sp>
        <p:sp>
          <p:nvSpPr>
            <p:cNvPr id="28" name="Rounded Rectangle 33">
              <a:extLst>
                <a:ext uri="{FF2B5EF4-FFF2-40B4-BE49-F238E27FC236}">
                  <a16:creationId xmlns:a16="http://schemas.microsoft.com/office/drawing/2014/main" id="{47F5636D-908D-4012-FFBA-F551F31CA363}"/>
                </a:ext>
              </a:extLst>
            </p:cNvPr>
            <p:cNvSpPr/>
            <p:nvPr/>
          </p:nvSpPr>
          <p:spPr>
            <a:xfrm>
              <a:off x="5067" y="3251642"/>
              <a:ext cx="8614135" cy="956025"/>
            </a:xfrm>
            <a:prstGeom prst="rect">
              <a:avLst/>
            </a:prstGeom>
            <a:solidFill>
              <a:srgbClr val="DCDADA"/>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400" b="1" dirty="0">
                <a:solidFill>
                  <a:schemeClr val="tx1">
                    <a:lumMod val="50000"/>
                  </a:schemeClr>
                </a:solidFill>
                <a:latin typeface="Roboto Condensed Light" panose="02000000000000000000" pitchFamily="2" charset="0"/>
                <a:ea typeface="Roboto Condensed Light" panose="02000000000000000000" pitchFamily="2" charset="0"/>
              </a:endParaRPr>
            </a:p>
            <a:p>
              <a:r>
                <a:rPr lang="en-CA" sz="1400" b="1" dirty="0">
                  <a:solidFill>
                    <a:schemeClr val="tx1">
                      <a:lumMod val="50000"/>
                    </a:schemeClr>
                  </a:solidFill>
                  <a:latin typeface="Roboto Condensed Light" panose="02000000000000000000" pitchFamily="2" charset="0"/>
                  <a:ea typeface="Roboto Condensed Light" panose="02000000000000000000" pitchFamily="2" charset="0"/>
                </a:rPr>
                <a:t>CROSS-ORGANIZATIONAL SUPPORT: </a:t>
              </a:r>
              <a:r>
                <a:rPr lang="en-CA" sz="1400" dirty="0">
                  <a:solidFill>
                    <a:schemeClr val="tx1">
                      <a:lumMod val="50000"/>
                    </a:schemeClr>
                  </a:solidFill>
                  <a:latin typeface="Roboto Condensed Light" panose="02000000000000000000" pitchFamily="2" charset="0"/>
                  <a:ea typeface="Roboto Condensed Light" panose="02000000000000000000" pitchFamily="2" charset="0"/>
                </a:rPr>
                <a:t>Engages with locations to support their strategic priorities.</a:t>
              </a:r>
              <a:endParaRPr lang="en-CA" sz="1400" b="1" dirty="0">
                <a:solidFill>
                  <a:schemeClr val="tx1">
                    <a:lumMod val="50000"/>
                  </a:schemeClr>
                </a:solidFill>
                <a:latin typeface="Roboto Condensed Light" panose="02000000000000000000" pitchFamily="2" charset="0"/>
                <a:ea typeface="Roboto Condensed Light" panose="02000000000000000000" pitchFamily="2" charset="0"/>
              </a:endParaRPr>
            </a:p>
            <a:p>
              <a:pPr marL="285721" indent="-285721">
                <a:buFont typeface="Arial" panose="020B0604020202020204" pitchFamily="34" charset="0"/>
                <a:buChar char="•"/>
              </a:pPr>
              <a:r>
                <a:rPr lang="en-CA" sz="1400" dirty="0">
                  <a:solidFill>
                    <a:schemeClr val="tx1">
                      <a:lumMod val="50000"/>
                    </a:schemeClr>
                  </a:solidFill>
                  <a:latin typeface="Roboto Condensed Light" panose="02000000000000000000" pitchFamily="2" charset="0"/>
                  <a:ea typeface="Roboto Condensed Light" panose="02000000000000000000" pitchFamily="2" charset="0"/>
                </a:rPr>
                <a:t>Security &amp; Risk Strategic Standards</a:t>
              </a:r>
            </a:p>
            <a:p>
              <a:pPr marL="285721" indent="-285721">
                <a:buFont typeface="Arial" panose="020B0604020202020204" pitchFamily="34" charset="0"/>
                <a:buChar char="•"/>
              </a:pPr>
              <a:r>
                <a:rPr lang="en-CA" sz="1400" dirty="0">
                  <a:solidFill>
                    <a:schemeClr val="tx1">
                      <a:lumMod val="50000"/>
                    </a:schemeClr>
                  </a:solidFill>
                  <a:latin typeface="Roboto Condensed Light" panose="02000000000000000000" pitchFamily="2" charset="0"/>
                  <a:ea typeface="Roboto Condensed Light" panose="02000000000000000000" pitchFamily="2" charset="0"/>
                </a:rPr>
                <a:t>Data Governance &amp; Strategic Objectives</a:t>
              </a:r>
            </a:p>
            <a:p>
              <a:pPr marL="285721" indent="-285721">
                <a:buFont typeface="Arial" panose="020B0604020202020204" pitchFamily="34" charset="0"/>
                <a:buChar char="•"/>
              </a:pPr>
              <a:r>
                <a:rPr lang="en-CA" sz="1400" dirty="0">
                  <a:solidFill>
                    <a:schemeClr val="tx1">
                      <a:lumMod val="50000"/>
                    </a:schemeClr>
                  </a:solidFill>
                  <a:latin typeface="Roboto Condensed Light" panose="02000000000000000000" pitchFamily="2" charset="0"/>
                  <a:ea typeface="Roboto Condensed Light" panose="02000000000000000000" pitchFamily="2" charset="0"/>
                </a:rPr>
                <a:t>Business Strategy &amp; Reference Architecture</a:t>
              </a:r>
            </a:p>
            <a:p>
              <a:pPr algn="ctr"/>
              <a:endParaRPr lang="en-CA" sz="1400" b="1" dirty="0">
                <a:solidFill>
                  <a:schemeClr val="tx1">
                    <a:lumMod val="50000"/>
                  </a:schemeClr>
                </a:solidFill>
                <a:latin typeface="Roboto Condensed Light" panose="02000000000000000000" pitchFamily="2" charset="0"/>
                <a:ea typeface="Roboto Condensed Light" panose="02000000000000000000" pitchFamily="2" charset="0"/>
                <a:cs typeface="Arial Unicode MS" panose="020B0604020202020204" pitchFamily="34" charset="-128"/>
              </a:endParaRPr>
            </a:p>
          </p:txBody>
        </p:sp>
        <p:sp>
          <p:nvSpPr>
            <p:cNvPr id="29" name="Rounded Rectangle 4">
              <a:extLst>
                <a:ext uri="{FF2B5EF4-FFF2-40B4-BE49-F238E27FC236}">
                  <a16:creationId xmlns:a16="http://schemas.microsoft.com/office/drawing/2014/main" id="{879C9D40-7EB1-5AC0-B52B-304831A80CE8}"/>
                </a:ext>
              </a:extLst>
            </p:cNvPr>
            <p:cNvSpPr/>
            <p:nvPr/>
          </p:nvSpPr>
          <p:spPr>
            <a:xfrm>
              <a:off x="4220913" y="1754424"/>
              <a:ext cx="1744140" cy="1162988"/>
            </a:xfrm>
            <a:prstGeom prst="rect">
              <a:avLst/>
            </a:prstGeom>
            <a:solidFill>
              <a:schemeClr val="bg2">
                <a:lumMod val="85000"/>
                <a:alpha val="1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CA" sz="1400" b="1" dirty="0">
                  <a:solidFill>
                    <a:schemeClr val="tx1">
                      <a:lumMod val="50000"/>
                    </a:schemeClr>
                  </a:solidFill>
                  <a:latin typeface="Roboto Condensed Light" panose="02000000000000000000" pitchFamily="2" charset="0"/>
                  <a:ea typeface="Roboto Condensed Light" panose="02000000000000000000" pitchFamily="2" charset="0"/>
                </a:rPr>
                <a:t>Location 2</a:t>
              </a:r>
            </a:p>
          </p:txBody>
        </p:sp>
        <p:sp>
          <p:nvSpPr>
            <p:cNvPr id="30" name="Pentagon 36">
              <a:extLst>
                <a:ext uri="{FF2B5EF4-FFF2-40B4-BE49-F238E27FC236}">
                  <a16:creationId xmlns:a16="http://schemas.microsoft.com/office/drawing/2014/main" id="{616BE384-02ED-CC86-6CC5-56E9E170E0A8}"/>
                </a:ext>
              </a:extLst>
            </p:cNvPr>
            <p:cNvSpPr/>
            <p:nvPr/>
          </p:nvSpPr>
          <p:spPr>
            <a:xfrm rot="16200000">
              <a:off x="4187123" y="-1207047"/>
              <a:ext cx="250023" cy="8614135"/>
            </a:xfrm>
            <a:prstGeom prst="homePlate">
              <a:avLst>
                <a:gd name="adj" fmla="val 70980"/>
              </a:avLst>
            </a:prstGeom>
            <a:solidFill>
              <a:schemeClr val="bg2">
                <a:lumMod val="25000"/>
                <a:alpha val="4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CA" sz="1400" b="1" dirty="0">
                  <a:solidFill>
                    <a:schemeClr val="bg1"/>
                  </a:solidFill>
                  <a:latin typeface="Roboto Condensed Light" panose="02000000000000000000" pitchFamily="2" charset="0"/>
                  <a:ea typeface="Roboto Condensed Light" panose="02000000000000000000" pitchFamily="2" charset="0"/>
                </a:rPr>
                <a:t>SHARED SUPPORT SERVICES</a:t>
              </a:r>
            </a:p>
          </p:txBody>
        </p:sp>
        <p:sp>
          <p:nvSpPr>
            <p:cNvPr id="31" name="TextBox 26">
              <a:extLst>
                <a:ext uri="{FF2B5EF4-FFF2-40B4-BE49-F238E27FC236}">
                  <a16:creationId xmlns:a16="http://schemas.microsoft.com/office/drawing/2014/main" id="{D766CCC7-92B4-B40C-7D7C-B31FBD0EC79F}"/>
                </a:ext>
              </a:extLst>
            </p:cNvPr>
            <p:cNvSpPr txBox="1"/>
            <p:nvPr/>
          </p:nvSpPr>
          <p:spPr>
            <a:xfrm>
              <a:off x="5067" y="1472867"/>
              <a:ext cx="8117542" cy="307777"/>
            </a:xfrm>
            <a:prstGeom prst="rect">
              <a:avLst/>
            </a:prstGeom>
            <a:solidFill>
              <a:srgbClr val="F2F2F2"/>
            </a:solidFill>
            <a:ln>
              <a:noFill/>
            </a:ln>
          </p:spPr>
          <p:txBody>
            <a:bodyPr wrap="square" rtlCol="0">
              <a:spAutoFit/>
            </a:bodyPr>
            <a:lstStyle/>
            <a:p>
              <a:pPr algn="ctr"/>
              <a:r>
                <a:rPr lang="en-CA" sz="1400" b="1" dirty="0">
                  <a:solidFill>
                    <a:schemeClr val="tx1">
                      <a:lumMod val="50000"/>
                    </a:schemeClr>
                  </a:solidFill>
                  <a:latin typeface="Roboto Condensed Light" panose="02000000000000000000" pitchFamily="2" charset="0"/>
                  <a:ea typeface="Roboto Condensed Light" panose="02000000000000000000" pitchFamily="2" charset="0"/>
                  <a:cs typeface="Arial" panose="020B0604020202020204" pitchFamily="34" charset="0"/>
                </a:rPr>
                <a:t>PARTNER</a:t>
              </a:r>
            </a:p>
          </p:txBody>
        </p:sp>
      </p:grpSp>
      <p:sp>
        <p:nvSpPr>
          <p:cNvPr id="32" name="TextBox 31">
            <a:extLst>
              <a:ext uri="{FF2B5EF4-FFF2-40B4-BE49-F238E27FC236}">
                <a16:creationId xmlns:a16="http://schemas.microsoft.com/office/drawing/2014/main" id="{5B8569AB-D58C-B76B-E4BB-F418DAA0CA79}"/>
              </a:ext>
            </a:extLst>
          </p:cNvPr>
          <p:cNvSpPr txBox="1"/>
          <p:nvPr/>
        </p:nvSpPr>
        <p:spPr>
          <a:xfrm rot="16200000">
            <a:off x="90540" y="3048037"/>
            <a:ext cx="856361" cy="369284"/>
          </a:xfrm>
          <a:prstGeom prst="rect">
            <a:avLst/>
          </a:prstGeom>
          <a:noFill/>
        </p:spPr>
        <p:txBody>
          <a:bodyPr wrap="square" rtlCol="0" anchor="ctr">
            <a:spAutoFit/>
          </a:bodyPr>
          <a:lstStyle/>
          <a:p>
            <a:pPr algn="ctr"/>
            <a:r>
              <a:rPr lang="en-US" b="1" dirty="0">
                <a:latin typeface="Roboto Condensed Light" panose="02000000000000000000" pitchFamily="2" charset="0"/>
                <a:ea typeface="Roboto Condensed Light" panose="02000000000000000000" pitchFamily="2" charset="0"/>
              </a:rPr>
              <a:t>Shifted</a:t>
            </a:r>
          </a:p>
        </p:txBody>
      </p:sp>
    </p:spTree>
    <p:extLst>
      <p:ext uri="{BB962C8B-B14F-4D97-AF65-F5344CB8AC3E}">
        <p14:creationId xmlns:p14="http://schemas.microsoft.com/office/powerpoint/2010/main" val="24095734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88DF8-E24F-1014-7C41-2564016E5CA4}"/>
              </a:ext>
            </a:extLst>
          </p:cNvPr>
          <p:cNvSpPr>
            <a:spLocks noGrp="1"/>
          </p:cNvSpPr>
          <p:nvPr>
            <p:ph type="title"/>
          </p:nvPr>
        </p:nvSpPr>
        <p:spPr>
          <a:xfrm>
            <a:off x="354855" y="353057"/>
            <a:ext cx="9408248" cy="1130188"/>
          </a:xfrm>
        </p:spPr>
        <p:txBody>
          <a:bodyPr/>
          <a:lstStyle/>
          <a:p>
            <a:r>
              <a:rPr lang="en-US" dirty="0"/>
              <a:t>Operating model archetypes scale from centralized to embedded</a:t>
            </a:r>
          </a:p>
        </p:txBody>
      </p:sp>
      <p:grpSp>
        <p:nvGrpSpPr>
          <p:cNvPr id="38" name="Group 37">
            <a:extLst>
              <a:ext uri="{FF2B5EF4-FFF2-40B4-BE49-F238E27FC236}">
                <a16:creationId xmlns:a16="http://schemas.microsoft.com/office/drawing/2014/main" id="{B935912C-626F-077D-D7FD-44F45D7E1069}"/>
              </a:ext>
            </a:extLst>
          </p:cNvPr>
          <p:cNvGrpSpPr/>
          <p:nvPr/>
        </p:nvGrpSpPr>
        <p:grpSpPr>
          <a:xfrm>
            <a:off x="408551" y="2449531"/>
            <a:ext cx="11376486" cy="457200"/>
            <a:chOff x="407756" y="2808819"/>
            <a:chExt cx="11376486" cy="457200"/>
          </a:xfrm>
        </p:grpSpPr>
        <p:sp>
          <p:nvSpPr>
            <p:cNvPr id="39" name="Arrow: Left-Right 38">
              <a:extLst>
                <a:ext uri="{FF2B5EF4-FFF2-40B4-BE49-F238E27FC236}">
                  <a16:creationId xmlns:a16="http://schemas.microsoft.com/office/drawing/2014/main" id="{5C5E3C7E-0D7F-B08F-3C90-0705C9631BF7}"/>
                </a:ext>
              </a:extLst>
            </p:cNvPr>
            <p:cNvSpPr/>
            <p:nvPr/>
          </p:nvSpPr>
          <p:spPr>
            <a:xfrm>
              <a:off x="407756" y="2808819"/>
              <a:ext cx="11376486" cy="457200"/>
            </a:xfrm>
            <a:prstGeom prst="leftRightArrow">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extBox 39">
              <a:extLst>
                <a:ext uri="{FF2B5EF4-FFF2-40B4-BE49-F238E27FC236}">
                  <a16:creationId xmlns:a16="http://schemas.microsoft.com/office/drawing/2014/main" id="{2BC06594-0DC9-696A-C305-6CFB1B6B9418}"/>
                </a:ext>
              </a:extLst>
            </p:cNvPr>
            <p:cNvSpPr txBox="1"/>
            <p:nvPr/>
          </p:nvSpPr>
          <p:spPr>
            <a:xfrm>
              <a:off x="10529972" y="2877159"/>
              <a:ext cx="1120732" cy="297113"/>
            </a:xfrm>
            <a:prstGeom prst="rect">
              <a:avLst/>
            </a:prstGeom>
          </p:spPr>
          <p:txBody>
            <a:bodyPr wrap="square" lIns="0" tIns="0" rIns="0" bIns="0" numCol="1" spcCol="360000" rtlCol="0" anchor="ctr">
              <a:noAutofit/>
            </a:bodyPr>
            <a:lstStyle/>
            <a:p>
              <a:pPr algn="ctr">
                <a:lnSpc>
                  <a:spcPct val="110000"/>
                </a:lnSpc>
                <a:tabLst/>
              </a:pPr>
              <a:r>
                <a:rPr lang="en-US" sz="1400" dirty="0">
                  <a:solidFill>
                    <a:schemeClr val="tx1">
                      <a:lumMod val="50000"/>
                    </a:schemeClr>
                  </a:solidFill>
                  <a:latin typeface="Roboto Condensed Light" panose="02000000000000000000" pitchFamily="2" charset="0"/>
                  <a:ea typeface="Roboto Condensed Light" panose="02000000000000000000" pitchFamily="2" charset="0"/>
                </a:rPr>
                <a:t>Embedded </a:t>
              </a:r>
            </a:p>
          </p:txBody>
        </p:sp>
        <p:sp>
          <p:nvSpPr>
            <p:cNvPr id="41" name="TextBox 40">
              <a:extLst>
                <a:ext uri="{FF2B5EF4-FFF2-40B4-BE49-F238E27FC236}">
                  <a16:creationId xmlns:a16="http://schemas.microsoft.com/office/drawing/2014/main" id="{B79B5CA1-D2A7-CC61-E5DD-DEE2C551B4C5}"/>
                </a:ext>
              </a:extLst>
            </p:cNvPr>
            <p:cNvSpPr txBox="1"/>
            <p:nvPr/>
          </p:nvSpPr>
          <p:spPr>
            <a:xfrm>
              <a:off x="5535633" y="2882762"/>
              <a:ext cx="1120732" cy="297113"/>
            </a:xfrm>
            <a:prstGeom prst="rect">
              <a:avLst/>
            </a:prstGeom>
          </p:spPr>
          <p:txBody>
            <a:bodyPr wrap="square" lIns="0" tIns="0" rIns="0" bIns="0" numCol="1" spcCol="360000" rtlCol="0" anchor="ctr">
              <a:noAutofit/>
            </a:bodyPr>
            <a:lstStyle/>
            <a:p>
              <a:pPr algn="ctr">
                <a:lnSpc>
                  <a:spcPct val="110000"/>
                </a:lnSpc>
                <a:tabLst/>
              </a:pPr>
              <a:r>
                <a:rPr lang="en-US" sz="1400" dirty="0">
                  <a:solidFill>
                    <a:schemeClr val="tx1">
                      <a:lumMod val="50000"/>
                    </a:schemeClr>
                  </a:solidFill>
                  <a:latin typeface="Roboto Condensed Light" panose="02000000000000000000" pitchFamily="2" charset="0"/>
                  <a:ea typeface="Roboto Condensed Light" panose="02000000000000000000" pitchFamily="2" charset="0"/>
                </a:rPr>
                <a:t>Shifted </a:t>
              </a:r>
            </a:p>
          </p:txBody>
        </p:sp>
        <p:sp>
          <p:nvSpPr>
            <p:cNvPr id="42" name="TextBox 41">
              <a:extLst>
                <a:ext uri="{FF2B5EF4-FFF2-40B4-BE49-F238E27FC236}">
                  <a16:creationId xmlns:a16="http://schemas.microsoft.com/office/drawing/2014/main" id="{8EC57769-98AF-17A3-FEE5-05180FE72A43}"/>
                </a:ext>
              </a:extLst>
            </p:cNvPr>
            <p:cNvSpPr txBox="1"/>
            <p:nvPr/>
          </p:nvSpPr>
          <p:spPr>
            <a:xfrm>
              <a:off x="541294" y="2901123"/>
              <a:ext cx="1120732" cy="297113"/>
            </a:xfrm>
            <a:prstGeom prst="rect">
              <a:avLst/>
            </a:prstGeom>
          </p:spPr>
          <p:txBody>
            <a:bodyPr wrap="square" lIns="0" tIns="0" rIns="0" bIns="0" numCol="1" spcCol="360000" rtlCol="0" anchor="ctr">
              <a:noAutofit/>
            </a:bodyPr>
            <a:lstStyle/>
            <a:p>
              <a:pPr algn="ctr">
                <a:lnSpc>
                  <a:spcPct val="110000"/>
                </a:lnSpc>
                <a:tabLst/>
              </a:pPr>
              <a:r>
                <a:rPr lang="en-US" sz="1400" dirty="0">
                  <a:solidFill>
                    <a:schemeClr val="tx1">
                      <a:lumMod val="50000"/>
                    </a:schemeClr>
                  </a:solidFill>
                  <a:latin typeface="Roboto Condensed Light" panose="02000000000000000000" pitchFamily="2" charset="0"/>
                  <a:ea typeface="Roboto Condensed Light" panose="02000000000000000000" pitchFamily="2" charset="0"/>
                </a:rPr>
                <a:t>Centralized</a:t>
              </a:r>
            </a:p>
          </p:txBody>
        </p:sp>
      </p:grpSp>
      <p:sp>
        <p:nvSpPr>
          <p:cNvPr id="43" name="Flowchart: Connector 42">
            <a:extLst>
              <a:ext uri="{FF2B5EF4-FFF2-40B4-BE49-F238E27FC236}">
                <a16:creationId xmlns:a16="http://schemas.microsoft.com/office/drawing/2014/main" id="{E7221600-B7A3-1DF0-92D8-2994C8AA4040}"/>
              </a:ext>
            </a:extLst>
          </p:cNvPr>
          <p:cNvSpPr/>
          <p:nvPr/>
        </p:nvSpPr>
        <p:spPr>
          <a:xfrm>
            <a:off x="10417506" y="1725275"/>
            <a:ext cx="1280160" cy="731520"/>
          </a:xfrm>
          <a:prstGeom prst="flowChartConnector">
            <a:avLst/>
          </a:prstGeom>
          <a:solidFill>
            <a:srgbClr val="00206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200" dirty="0">
                <a:latin typeface="Roboto Condensed Light" panose="02000000000000000000" pitchFamily="2" charset="0"/>
                <a:ea typeface="Roboto Condensed Light" panose="02000000000000000000" pitchFamily="2" charset="0"/>
              </a:rPr>
              <a:t>Geography</a:t>
            </a:r>
          </a:p>
        </p:txBody>
      </p:sp>
      <p:sp>
        <p:nvSpPr>
          <p:cNvPr id="44" name="Flowchart: Connector 43">
            <a:extLst>
              <a:ext uri="{FF2B5EF4-FFF2-40B4-BE49-F238E27FC236}">
                <a16:creationId xmlns:a16="http://schemas.microsoft.com/office/drawing/2014/main" id="{49E421F2-CFE3-A364-88D8-641344C584C0}"/>
              </a:ext>
            </a:extLst>
          </p:cNvPr>
          <p:cNvSpPr/>
          <p:nvPr/>
        </p:nvSpPr>
        <p:spPr>
          <a:xfrm>
            <a:off x="7113965" y="1725275"/>
            <a:ext cx="1280160" cy="731520"/>
          </a:xfrm>
          <a:prstGeom prst="flowChartConnector">
            <a:avLst/>
          </a:prstGeom>
          <a:solidFill>
            <a:srgbClr val="00206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200" dirty="0">
                <a:latin typeface="Roboto Condensed Light" panose="02000000000000000000" pitchFamily="2" charset="0"/>
                <a:ea typeface="Roboto Condensed Light" panose="02000000000000000000" pitchFamily="2" charset="0"/>
              </a:rPr>
              <a:t>Line of Business</a:t>
            </a:r>
          </a:p>
        </p:txBody>
      </p:sp>
      <p:sp>
        <p:nvSpPr>
          <p:cNvPr id="45" name="Flowchart: Connector 44">
            <a:extLst>
              <a:ext uri="{FF2B5EF4-FFF2-40B4-BE49-F238E27FC236}">
                <a16:creationId xmlns:a16="http://schemas.microsoft.com/office/drawing/2014/main" id="{4EFC586C-E06A-ABA8-A0FB-546131340F8A}"/>
              </a:ext>
            </a:extLst>
          </p:cNvPr>
          <p:cNvSpPr/>
          <p:nvPr/>
        </p:nvSpPr>
        <p:spPr>
          <a:xfrm>
            <a:off x="5453009" y="1725275"/>
            <a:ext cx="1280160" cy="731520"/>
          </a:xfrm>
          <a:prstGeom prst="flowChartConnector">
            <a:avLst/>
          </a:prstGeom>
          <a:solidFill>
            <a:srgbClr val="00206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200" dirty="0">
                <a:latin typeface="Roboto Condensed Light" panose="02000000000000000000" pitchFamily="2" charset="0"/>
                <a:ea typeface="Roboto Condensed Light" panose="02000000000000000000" pitchFamily="2" charset="0"/>
              </a:rPr>
              <a:t>Product</a:t>
            </a:r>
          </a:p>
        </p:txBody>
      </p:sp>
      <p:sp>
        <p:nvSpPr>
          <p:cNvPr id="46" name="Flowchart: Connector 45">
            <a:extLst>
              <a:ext uri="{FF2B5EF4-FFF2-40B4-BE49-F238E27FC236}">
                <a16:creationId xmlns:a16="http://schemas.microsoft.com/office/drawing/2014/main" id="{18760F09-0431-6B54-16D0-D5C53777A6DC}"/>
              </a:ext>
            </a:extLst>
          </p:cNvPr>
          <p:cNvSpPr/>
          <p:nvPr/>
        </p:nvSpPr>
        <p:spPr>
          <a:xfrm>
            <a:off x="3810424" y="1725275"/>
            <a:ext cx="1280160" cy="731520"/>
          </a:xfrm>
          <a:prstGeom prst="flowChartConnector">
            <a:avLst/>
          </a:prstGeom>
          <a:solidFill>
            <a:srgbClr val="00206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200" dirty="0">
                <a:latin typeface="Roboto Condensed Light" panose="02000000000000000000" pitchFamily="2" charset="0"/>
                <a:ea typeface="Roboto Condensed Light" panose="02000000000000000000" pitchFamily="2" charset="0"/>
              </a:rPr>
              <a:t>Service </a:t>
            </a:r>
          </a:p>
        </p:txBody>
      </p:sp>
      <p:sp>
        <p:nvSpPr>
          <p:cNvPr id="47" name="Flowchart: Connector 46">
            <a:extLst>
              <a:ext uri="{FF2B5EF4-FFF2-40B4-BE49-F238E27FC236}">
                <a16:creationId xmlns:a16="http://schemas.microsoft.com/office/drawing/2014/main" id="{06776927-30C0-3B01-DBF4-887B94EDD863}"/>
              </a:ext>
            </a:extLst>
          </p:cNvPr>
          <p:cNvSpPr/>
          <p:nvPr/>
        </p:nvSpPr>
        <p:spPr>
          <a:xfrm>
            <a:off x="2169230" y="1725275"/>
            <a:ext cx="1280160" cy="731520"/>
          </a:xfrm>
          <a:prstGeom prst="flowChartConnector">
            <a:avLst/>
          </a:prstGeom>
          <a:solidFill>
            <a:srgbClr val="00206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200" dirty="0">
                <a:latin typeface="Roboto Condensed Light" panose="02000000000000000000" pitchFamily="2" charset="0"/>
                <a:ea typeface="Roboto Condensed Light" panose="02000000000000000000" pitchFamily="2" charset="0"/>
              </a:rPr>
              <a:t>Demand-Develop-Service</a:t>
            </a:r>
          </a:p>
        </p:txBody>
      </p:sp>
      <p:sp>
        <p:nvSpPr>
          <p:cNvPr id="48" name="Flowchart: Connector 47">
            <a:extLst>
              <a:ext uri="{FF2B5EF4-FFF2-40B4-BE49-F238E27FC236}">
                <a16:creationId xmlns:a16="http://schemas.microsoft.com/office/drawing/2014/main" id="{DB19C12C-D13D-C81D-8CE6-9B7AB7C52B58}"/>
              </a:ext>
            </a:extLst>
          </p:cNvPr>
          <p:cNvSpPr/>
          <p:nvPr/>
        </p:nvSpPr>
        <p:spPr>
          <a:xfrm>
            <a:off x="617291" y="1725275"/>
            <a:ext cx="1280160" cy="731520"/>
          </a:xfrm>
          <a:prstGeom prst="flowChartConnector">
            <a:avLst/>
          </a:prstGeom>
          <a:solidFill>
            <a:srgbClr val="00206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200" dirty="0">
                <a:latin typeface="Roboto Condensed Light" panose="02000000000000000000" pitchFamily="2" charset="0"/>
                <a:ea typeface="Roboto Condensed Light" panose="02000000000000000000" pitchFamily="2" charset="0"/>
              </a:rPr>
              <a:t>Plan-Build-Run</a:t>
            </a:r>
          </a:p>
        </p:txBody>
      </p:sp>
      <p:sp>
        <p:nvSpPr>
          <p:cNvPr id="49" name="Flowchart: Connector 48">
            <a:extLst>
              <a:ext uri="{FF2B5EF4-FFF2-40B4-BE49-F238E27FC236}">
                <a16:creationId xmlns:a16="http://schemas.microsoft.com/office/drawing/2014/main" id="{322B24E5-C429-D891-85FD-2FAAD77DD3CB}"/>
              </a:ext>
            </a:extLst>
          </p:cNvPr>
          <p:cNvSpPr/>
          <p:nvPr/>
        </p:nvSpPr>
        <p:spPr>
          <a:xfrm>
            <a:off x="8792931" y="1725275"/>
            <a:ext cx="1280160" cy="731520"/>
          </a:xfrm>
          <a:prstGeom prst="flowChartConnector">
            <a:avLst/>
          </a:prstGeom>
          <a:solidFill>
            <a:srgbClr val="00206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200" dirty="0">
                <a:latin typeface="Roboto Condensed Light" panose="02000000000000000000" pitchFamily="2" charset="0"/>
                <a:ea typeface="Roboto Condensed Light" panose="02000000000000000000" pitchFamily="2" charset="0"/>
              </a:rPr>
              <a:t>Exponential IT </a:t>
            </a:r>
          </a:p>
        </p:txBody>
      </p:sp>
      <p:sp>
        <p:nvSpPr>
          <p:cNvPr id="51" name="Rectangle 50">
            <a:extLst>
              <a:ext uri="{FF2B5EF4-FFF2-40B4-BE49-F238E27FC236}">
                <a16:creationId xmlns:a16="http://schemas.microsoft.com/office/drawing/2014/main" id="{E28A22DD-2B5A-BB7A-2EF1-3BE7B80FBA03}"/>
              </a:ext>
            </a:extLst>
          </p:cNvPr>
          <p:cNvSpPr/>
          <p:nvPr/>
        </p:nvSpPr>
        <p:spPr>
          <a:xfrm>
            <a:off x="408551" y="5179076"/>
            <a:ext cx="11485585" cy="1047553"/>
          </a:xfrm>
          <a:prstGeom prst="rect">
            <a:avLst/>
          </a:prstGeom>
          <a:gradFill>
            <a:gsLst>
              <a:gs pos="0">
                <a:srgbClr val="2576B7"/>
              </a:gs>
              <a:gs pos="100000">
                <a:schemeClr val="accent1">
                  <a:lumMod val="60000"/>
                  <a:lumOff val="40000"/>
                </a:schemeClr>
              </a:gs>
            </a:gsLst>
            <a:lin ang="2700000" scaled="0"/>
          </a:gradFill>
          <a:ln w="187325"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23958" tIns="323958" rIns="323958" bIns="323958" rtlCol="0" anchor="ctr">
            <a:noAutofit/>
          </a:bodyPr>
          <a:lstStyle/>
          <a:p>
            <a:pPr defTabSz="554437">
              <a:spcBef>
                <a:spcPts val="800"/>
              </a:spcBef>
            </a:pPr>
            <a:r>
              <a:rPr lang="en-US" sz="1600" dirty="0">
                <a:solidFill>
                  <a:srgbClr val="FFFFFF"/>
                </a:solidFill>
                <a:latin typeface="Montserrat Medium" pitchFamily="2" charset="77"/>
              </a:rPr>
              <a:t>Info-Tech Insight</a:t>
            </a:r>
          </a:p>
          <a:p>
            <a:pPr defTabSz="554437">
              <a:lnSpc>
                <a:spcPts val="1800"/>
              </a:lnSpc>
              <a:spcBef>
                <a:spcPts val="800"/>
              </a:spcBef>
            </a:pPr>
            <a:r>
              <a:rPr lang="en-US" sz="1400" dirty="0">
                <a:solidFill>
                  <a:srgbClr val="FFFFFF"/>
                </a:solidFill>
                <a:latin typeface="Roboto Condensed Light" panose="02000000000000000000" pitchFamily="2" charset="0"/>
                <a:ea typeface="Roboto Condensed Light" panose="02000000000000000000" pitchFamily="2" charset="0"/>
              </a:rPr>
              <a:t>There is no such thing as a truly decentralized operating model, but operating model archetypes do vary on their degree and type of embeddedness. Using the design principles defined in phase 1, most organizations can narrow down to one or two model archetypes that would best suit their organization. </a:t>
            </a:r>
          </a:p>
        </p:txBody>
      </p:sp>
      <p:sp>
        <p:nvSpPr>
          <p:cNvPr id="53" name="TextBox 52">
            <a:extLst>
              <a:ext uri="{FF2B5EF4-FFF2-40B4-BE49-F238E27FC236}">
                <a16:creationId xmlns:a16="http://schemas.microsoft.com/office/drawing/2014/main" id="{8599D9C3-17B6-299B-B2FD-7D23287908AF}"/>
              </a:ext>
            </a:extLst>
          </p:cNvPr>
          <p:cNvSpPr txBox="1"/>
          <p:nvPr/>
        </p:nvSpPr>
        <p:spPr>
          <a:xfrm>
            <a:off x="693504" y="3338944"/>
            <a:ext cx="10799169" cy="1748385"/>
          </a:xfrm>
          <a:prstGeom prst="rect">
            <a:avLst/>
          </a:prstGeom>
        </p:spPr>
        <p:txBody>
          <a:bodyPr wrap="square" lIns="0" tIns="0" rIns="0" bIns="0" numCol="1" spcCol="360000" rtlCol="0">
            <a:noAutofit/>
          </a:bodyPr>
          <a:lstStyle/>
          <a:p>
            <a:pPr algn="l">
              <a:lnSpc>
                <a:spcPct val="110000"/>
              </a:lnSpc>
              <a:tabLst/>
            </a:pPr>
            <a:r>
              <a:rPr lang="en-US" sz="1400" b="1" dirty="0">
                <a:solidFill>
                  <a:schemeClr val="tx1">
                    <a:lumMod val="50000"/>
                  </a:schemeClr>
                </a:solidFill>
                <a:ea typeface="Roboto Condensed Light" panose="02000000000000000000" pitchFamily="2" charset="0"/>
              </a:rPr>
              <a:t>Centralized: </a:t>
            </a:r>
            <a:r>
              <a:rPr lang="en-US" sz="1400" dirty="0">
                <a:solidFill>
                  <a:schemeClr val="tx1">
                    <a:lumMod val="50000"/>
                  </a:schemeClr>
                </a:solidFill>
                <a:ea typeface="Roboto Condensed Light" panose="02000000000000000000" pitchFamily="2" charset="0"/>
              </a:rPr>
              <a:t>Indicates that decision-making authority remains with a single functional area, typically within IT. </a:t>
            </a:r>
          </a:p>
          <a:p>
            <a:pPr algn="l">
              <a:lnSpc>
                <a:spcPct val="110000"/>
              </a:lnSpc>
              <a:tabLst/>
            </a:pPr>
            <a:endParaRPr lang="en-US" sz="1400" dirty="0">
              <a:solidFill>
                <a:schemeClr val="tx1">
                  <a:lumMod val="50000"/>
                </a:schemeClr>
              </a:solidFill>
              <a:ea typeface="Roboto Condensed Light" panose="02000000000000000000" pitchFamily="2" charset="0"/>
            </a:endParaRPr>
          </a:p>
          <a:p>
            <a:pPr algn="l">
              <a:lnSpc>
                <a:spcPct val="110000"/>
              </a:lnSpc>
              <a:tabLst/>
            </a:pPr>
            <a:r>
              <a:rPr lang="en-US" sz="1400" b="1" dirty="0">
                <a:solidFill>
                  <a:schemeClr val="tx1">
                    <a:lumMod val="50000"/>
                  </a:schemeClr>
                </a:solidFill>
                <a:ea typeface="Roboto Condensed Light" panose="02000000000000000000" pitchFamily="2" charset="0"/>
              </a:rPr>
              <a:t>Hybrid: </a:t>
            </a:r>
            <a:r>
              <a:rPr lang="en-US" sz="1400" dirty="0">
                <a:solidFill>
                  <a:schemeClr val="tx1">
                    <a:lumMod val="50000"/>
                  </a:schemeClr>
                </a:solidFill>
                <a:ea typeface="Roboto Condensed Light" panose="02000000000000000000" pitchFamily="2" charset="0"/>
              </a:rPr>
              <a:t>Is when decision-making authority for some aspects remains centralized, while other times it is embedded in a functional area. </a:t>
            </a:r>
          </a:p>
          <a:p>
            <a:pPr algn="l">
              <a:lnSpc>
                <a:spcPct val="110000"/>
              </a:lnSpc>
              <a:tabLst/>
            </a:pPr>
            <a:endParaRPr lang="en-US" sz="1400" dirty="0">
              <a:solidFill>
                <a:schemeClr val="tx1">
                  <a:lumMod val="50000"/>
                </a:schemeClr>
              </a:solidFill>
              <a:ea typeface="Roboto Condensed Light" panose="02000000000000000000" pitchFamily="2" charset="0"/>
            </a:endParaRPr>
          </a:p>
          <a:p>
            <a:pPr>
              <a:lnSpc>
                <a:spcPct val="110000"/>
              </a:lnSpc>
            </a:pPr>
            <a:r>
              <a:rPr lang="en-US" sz="1400" b="1" dirty="0">
                <a:solidFill>
                  <a:schemeClr val="tx1">
                    <a:lumMod val="50000"/>
                  </a:schemeClr>
                </a:solidFill>
                <a:ea typeface="Roboto Condensed Light" panose="02000000000000000000" pitchFamily="2" charset="0"/>
              </a:rPr>
              <a:t>Embedded: </a:t>
            </a:r>
            <a:r>
              <a:rPr lang="en-US" sz="1400" dirty="0">
                <a:solidFill>
                  <a:schemeClr val="tx1">
                    <a:lumMod val="50000"/>
                  </a:schemeClr>
                </a:solidFill>
                <a:ea typeface="Roboto Condensed Light" panose="02000000000000000000" pitchFamily="2" charset="0"/>
              </a:rPr>
              <a:t>Reflects that the decision-making authority is repeated across various functional areas. This could be products, services, lines of business, or locations. Typically, the more embedded the decision-making authority, the less involved IT is. </a:t>
            </a:r>
          </a:p>
        </p:txBody>
      </p:sp>
    </p:spTree>
    <p:extLst>
      <p:ext uri="{BB962C8B-B14F-4D97-AF65-F5344CB8AC3E}">
        <p14:creationId xmlns:p14="http://schemas.microsoft.com/office/powerpoint/2010/main" val="11342376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50D01A24-AC9F-B52A-32EC-0FC015816F29}"/>
              </a:ext>
            </a:extLst>
          </p:cNvPr>
          <p:cNvPicPr>
            <a:picLocks noChangeAspect="1"/>
          </p:cNvPicPr>
          <p:nvPr/>
        </p:nvPicPr>
        <p:blipFill>
          <a:blip r:embed="rId3" cstate="screen">
            <a:alphaModFix amt="50000"/>
            <a:extLst>
              <a:ext uri="{28A0092B-C50C-407E-A947-70E740481C1C}">
                <a14:useLocalDpi xmlns:a14="http://schemas.microsoft.com/office/drawing/2010/main"/>
              </a:ext>
            </a:extLst>
          </a:blip>
          <a:stretch>
            <a:fillRect/>
          </a:stretch>
        </p:blipFill>
        <p:spPr>
          <a:xfrm>
            <a:off x="3086894" y="1742101"/>
            <a:ext cx="5994372" cy="3373199"/>
          </a:xfrm>
          <a:prstGeom prst="rect">
            <a:avLst/>
          </a:prstGeom>
        </p:spPr>
      </p:pic>
      <p:pic>
        <p:nvPicPr>
          <p:cNvPr id="19" name="Picture 18">
            <a:extLst>
              <a:ext uri="{FF2B5EF4-FFF2-40B4-BE49-F238E27FC236}">
                <a16:creationId xmlns:a16="http://schemas.microsoft.com/office/drawing/2014/main" id="{FDA468CC-306F-43D3-D3D0-C160EB427A42}"/>
              </a:ext>
            </a:extLst>
          </p:cNvPr>
          <p:cNvPicPr>
            <a:picLocks noChangeAspect="1"/>
          </p:cNvPicPr>
          <p:nvPr/>
        </p:nvPicPr>
        <p:blipFill>
          <a:blip r:embed="rId4" cstate="screen">
            <a:alphaModFix amt="50000"/>
            <a:extLst>
              <a:ext uri="{28A0092B-C50C-407E-A947-70E740481C1C}">
                <a14:useLocalDpi xmlns:a14="http://schemas.microsoft.com/office/drawing/2010/main"/>
              </a:ext>
            </a:extLst>
          </a:blip>
          <a:stretch>
            <a:fillRect/>
          </a:stretch>
        </p:blipFill>
        <p:spPr>
          <a:xfrm>
            <a:off x="6934995" y="1742101"/>
            <a:ext cx="5994637" cy="3373349"/>
          </a:xfrm>
          <a:prstGeom prst="rect">
            <a:avLst/>
          </a:prstGeom>
        </p:spPr>
      </p:pic>
      <p:pic>
        <p:nvPicPr>
          <p:cNvPr id="3" name="Picture 2">
            <a:extLst>
              <a:ext uri="{FF2B5EF4-FFF2-40B4-BE49-F238E27FC236}">
                <a16:creationId xmlns:a16="http://schemas.microsoft.com/office/drawing/2014/main" id="{63401E7D-779C-B70B-5E4A-09433BF14055}"/>
              </a:ext>
            </a:extLst>
          </p:cNvPr>
          <p:cNvPicPr>
            <a:picLocks noChangeAspect="1"/>
          </p:cNvPicPr>
          <p:nvPr/>
        </p:nvPicPr>
        <p:blipFill>
          <a:blip r:embed="rId5" cstate="screen">
            <a:alphaModFix amt="50000"/>
            <a:extLst>
              <a:ext uri="{28A0092B-C50C-407E-A947-70E740481C1C}">
                <a14:useLocalDpi xmlns:a14="http://schemas.microsoft.com/office/drawing/2010/main"/>
              </a:ext>
            </a:extLst>
          </a:blip>
          <a:stretch>
            <a:fillRect/>
          </a:stretch>
        </p:blipFill>
        <p:spPr>
          <a:xfrm>
            <a:off x="-853710" y="1843701"/>
            <a:ext cx="5994371" cy="3373199"/>
          </a:xfrm>
          <a:prstGeom prst="rect">
            <a:avLst/>
          </a:prstGeom>
        </p:spPr>
      </p:pic>
      <p:sp>
        <p:nvSpPr>
          <p:cNvPr id="13" name="Rectangle 12">
            <a:extLst>
              <a:ext uri="{FF2B5EF4-FFF2-40B4-BE49-F238E27FC236}">
                <a16:creationId xmlns:a16="http://schemas.microsoft.com/office/drawing/2014/main" id="{81A7BD8C-6502-A549-A087-5E557EF075FB}"/>
              </a:ext>
            </a:extLst>
          </p:cNvPr>
          <p:cNvSpPr/>
          <p:nvPr/>
        </p:nvSpPr>
        <p:spPr>
          <a:xfrm>
            <a:off x="370864" y="5061288"/>
            <a:ext cx="3708401" cy="54000"/>
          </a:xfrm>
          <a:prstGeom prst="rect">
            <a:avLst/>
          </a:prstGeom>
          <a:solidFill>
            <a:srgbClr val="B325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Roboto Condensed Light" panose="02000000000000000000" pitchFamily="2" charset="0"/>
            </a:endParaRPr>
          </a:p>
        </p:txBody>
      </p:sp>
      <p:sp>
        <p:nvSpPr>
          <p:cNvPr id="14" name="Rectangle 13">
            <a:extLst>
              <a:ext uri="{FF2B5EF4-FFF2-40B4-BE49-F238E27FC236}">
                <a16:creationId xmlns:a16="http://schemas.microsoft.com/office/drawing/2014/main" id="{05BCA3C4-18C9-9845-B05E-44B99BE411EC}"/>
              </a:ext>
            </a:extLst>
          </p:cNvPr>
          <p:cNvSpPr/>
          <p:nvPr/>
        </p:nvSpPr>
        <p:spPr>
          <a:xfrm>
            <a:off x="4260850" y="5061288"/>
            <a:ext cx="3708401" cy="54000"/>
          </a:xfrm>
          <a:prstGeom prst="rect">
            <a:avLst/>
          </a:prstGeom>
          <a:solidFill>
            <a:srgbClr val="F17A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Roboto Condensed Light" panose="02000000000000000000" pitchFamily="2" charset="0"/>
            </a:endParaRPr>
          </a:p>
        </p:txBody>
      </p:sp>
      <p:sp>
        <p:nvSpPr>
          <p:cNvPr id="15" name="Rectangle 14">
            <a:extLst>
              <a:ext uri="{FF2B5EF4-FFF2-40B4-BE49-F238E27FC236}">
                <a16:creationId xmlns:a16="http://schemas.microsoft.com/office/drawing/2014/main" id="{8B947AAF-002F-4B47-B7A1-5BED7E696C90}"/>
              </a:ext>
            </a:extLst>
          </p:cNvPr>
          <p:cNvSpPr/>
          <p:nvPr/>
        </p:nvSpPr>
        <p:spPr>
          <a:xfrm>
            <a:off x="8169825" y="5061288"/>
            <a:ext cx="3708401" cy="54000"/>
          </a:xfrm>
          <a:prstGeom prst="rect">
            <a:avLst/>
          </a:prstGeom>
          <a:solidFill>
            <a:srgbClr val="2B9E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Roboto Condensed Light" panose="02000000000000000000" pitchFamily="2" charset="0"/>
            </a:endParaRPr>
          </a:p>
        </p:txBody>
      </p:sp>
      <p:sp>
        <p:nvSpPr>
          <p:cNvPr id="2" name="Title 1">
            <a:extLst>
              <a:ext uri="{FF2B5EF4-FFF2-40B4-BE49-F238E27FC236}">
                <a16:creationId xmlns:a16="http://schemas.microsoft.com/office/drawing/2014/main" id="{BDBEB923-D4F6-E94C-814E-8C31A0E743B5}"/>
              </a:ext>
            </a:extLst>
          </p:cNvPr>
          <p:cNvSpPr>
            <a:spLocks noGrp="1"/>
          </p:cNvSpPr>
          <p:nvPr>
            <p:ph type="title"/>
          </p:nvPr>
        </p:nvSpPr>
        <p:spPr/>
        <p:txBody>
          <a:bodyPr/>
          <a:lstStyle/>
          <a:p>
            <a:r>
              <a:rPr lang="en-CA" spc="-79" dirty="0"/>
              <a:t>Executive</a:t>
            </a:r>
            <a:r>
              <a:rPr lang="en-CA" spc="-3" dirty="0"/>
              <a:t> </a:t>
            </a:r>
            <a:r>
              <a:rPr lang="en-CA" spc="-42" dirty="0"/>
              <a:t>Summary</a:t>
            </a:r>
            <a:endParaRPr lang="en-US" dirty="0"/>
          </a:p>
        </p:txBody>
      </p:sp>
      <p:sp>
        <p:nvSpPr>
          <p:cNvPr id="5" name="Text Placeholder 4">
            <a:extLst>
              <a:ext uri="{FF2B5EF4-FFF2-40B4-BE49-F238E27FC236}">
                <a16:creationId xmlns:a16="http://schemas.microsoft.com/office/drawing/2014/main" id="{80005E5B-FABC-E34E-BB01-080338E4F048}"/>
              </a:ext>
            </a:extLst>
          </p:cNvPr>
          <p:cNvSpPr>
            <a:spLocks noGrp="1"/>
          </p:cNvSpPr>
          <p:nvPr>
            <p:ph type="body" sz="quarter" idx="13"/>
          </p:nvPr>
        </p:nvSpPr>
        <p:spPr/>
        <p:txBody>
          <a:bodyPr/>
          <a:lstStyle/>
          <a:p>
            <a:r>
              <a:rPr lang="en-US" dirty="0"/>
              <a:t>Your Challenge</a:t>
            </a:r>
          </a:p>
        </p:txBody>
      </p:sp>
      <p:sp>
        <p:nvSpPr>
          <p:cNvPr id="7" name="Text Placeholder 6">
            <a:extLst>
              <a:ext uri="{FF2B5EF4-FFF2-40B4-BE49-F238E27FC236}">
                <a16:creationId xmlns:a16="http://schemas.microsoft.com/office/drawing/2014/main" id="{59A6EC1C-F28C-7B4C-8F22-A6457C4B8A70}"/>
              </a:ext>
            </a:extLst>
          </p:cNvPr>
          <p:cNvSpPr>
            <a:spLocks noGrp="1"/>
          </p:cNvSpPr>
          <p:nvPr>
            <p:ph type="body" sz="quarter" idx="15"/>
          </p:nvPr>
        </p:nvSpPr>
        <p:spPr/>
        <p:txBody>
          <a:bodyPr/>
          <a:lstStyle/>
          <a:p>
            <a:r>
              <a:rPr lang="en-US" dirty="0"/>
              <a:t>Common Obstacles</a:t>
            </a:r>
          </a:p>
        </p:txBody>
      </p:sp>
      <p:sp>
        <p:nvSpPr>
          <p:cNvPr id="9" name="Text Placeholder 8">
            <a:extLst>
              <a:ext uri="{FF2B5EF4-FFF2-40B4-BE49-F238E27FC236}">
                <a16:creationId xmlns:a16="http://schemas.microsoft.com/office/drawing/2014/main" id="{6C42E00F-3E3D-DB41-AFB7-AF68944040C3}"/>
              </a:ext>
            </a:extLst>
          </p:cNvPr>
          <p:cNvSpPr>
            <a:spLocks noGrp="1"/>
          </p:cNvSpPr>
          <p:nvPr>
            <p:ph type="body" sz="quarter" idx="17"/>
          </p:nvPr>
        </p:nvSpPr>
        <p:spPr/>
        <p:txBody>
          <a:bodyPr/>
          <a:lstStyle/>
          <a:p>
            <a:r>
              <a:rPr lang="en-US" dirty="0"/>
              <a:t>Info-Tech’s Approach</a:t>
            </a:r>
          </a:p>
        </p:txBody>
      </p:sp>
      <p:sp>
        <p:nvSpPr>
          <p:cNvPr id="4" name="Text Placeholder 3">
            <a:extLst>
              <a:ext uri="{FF2B5EF4-FFF2-40B4-BE49-F238E27FC236}">
                <a16:creationId xmlns:a16="http://schemas.microsoft.com/office/drawing/2014/main" id="{27793FA1-A38B-2C4F-AAC9-FBF515D54EB3}"/>
              </a:ext>
            </a:extLst>
          </p:cNvPr>
          <p:cNvSpPr>
            <a:spLocks noGrp="1"/>
          </p:cNvSpPr>
          <p:nvPr>
            <p:ph type="body" sz="quarter" idx="18"/>
          </p:nvPr>
        </p:nvSpPr>
        <p:spPr>
          <a:prstGeom prst="rect">
            <a:avLst/>
          </a:prstGeom>
        </p:spPr>
        <p:txBody>
          <a:bodyPr/>
          <a:lstStyle/>
          <a:p>
            <a:pPr marL="0" indent="0">
              <a:lnSpc>
                <a:spcPts val="1800"/>
              </a:lnSpc>
              <a:buNone/>
            </a:pPr>
            <a:r>
              <a:rPr lang="en-CA" dirty="0">
                <a:solidFill>
                  <a:srgbClr val="000000"/>
                </a:solidFill>
              </a:rPr>
              <a:t>IT needs an IT operating model defined so that it can: </a:t>
            </a:r>
          </a:p>
          <a:p>
            <a:pPr>
              <a:lnSpc>
                <a:spcPts val="1800"/>
              </a:lnSpc>
            </a:pPr>
            <a:r>
              <a:rPr lang="en-CA" dirty="0">
                <a:solidFill>
                  <a:srgbClr val="000000"/>
                </a:solidFill>
              </a:rPr>
              <a:t>Clearly outline the flow of operations and how different functional areas will work together. </a:t>
            </a:r>
          </a:p>
          <a:p>
            <a:pPr>
              <a:lnSpc>
                <a:spcPts val="1800"/>
              </a:lnSpc>
            </a:pPr>
            <a:r>
              <a:rPr lang="en-CA" dirty="0">
                <a:solidFill>
                  <a:srgbClr val="000000"/>
                </a:solidFill>
              </a:rPr>
              <a:t>Define </a:t>
            </a:r>
            <a:r>
              <a:rPr lang="en-CA" dirty="0"/>
              <a:t>which capabilities are a priority for the organization and how each capability will be sourced. </a:t>
            </a:r>
            <a:endParaRPr lang="en-CA" dirty="0">
              <a:solidFill>
                <a:srgbClr val="000000"/>
              </a:solidFill>
            </a:endParaRPr>
          </a:p>
          <a:p>
            <a:pPr>
              <a:lnSpc>
                <a:spcPts val="1800"/>
              </a:lnSpc>
            </a:pPr>
            <a:r>
              <a:rPr lang="en-CA" dirty="0">
                <a:solidFill>
                  <a:srgbClr val="000000"/>
                </a:solidFill>
              </a:rPr>
              <a:t>Identify key stakeholders, how they are engaged, and how they obtain value from IT. </a:t>
            </a:r>
          </a:p>
          <a:p>
            <a:pPr marL="0" indent="0">
              <a:lnSpc>
                <a:spcPts val="1800"/>
              </a:lnSpc>
              <a:buNone/>
            </a:pPr>
            <a:r>
              <a:rPr lang="en-CA" dirty="0">
                <a:solidFill>
                  <a:srgbClr val="000000"/>
                </a:solidFill>
              </a:rPr>
              <a:t>Each organization will approach these elements differently to best support their objectives. </a:t>
            </a:r>
          </a:p>
          <a:p>
            <a:pPr marL="0" indent="0">
              <a:lnSpc>
                <a:spcPts val="1800"/>
              </a:lnSpc>
              <a:buNone/>
            </a:pPr>
            <a:endParaRPr lang="en-CA" dirty="0">
              <a:solidFill>
                <a:srgbClr val="000000"/>
              </a:solidFill>
            </a:endParaRPr>
          </a:p>
          <a:p>
            <a:pPr marL="0" indent="0">
              <a:lnSpc>
                <a:spcPts val="1800"/>
              </a:lnSpc>
              <a:buNone/>
            </a:pPr>
            <a:endParaRPr lang="en-CA" dirty="0">
              <a:solidFill>
                <a:srgbClr val="000000"/>
              </a:solidFill>
            </a:endParaRPr>
          </a:p>
          <a:p>
            <a:pPr marL="0" indent="0">
              <a:lnSpc>
                <a:spcPts val="1800"/>
              </a:lnSpc>
              <a:buNone/>
            </a:pPr>
            <a:endParaRPr lang="en-CA" dirty="0">
              <a:solidFill>
                <a:srgbClr val="000000"/>
              </a:solidFill>
            </a:endParaRPr>
          </a:p>
          <a:p>
            <a:pPr marL="0" indent="0">
              <a:lnSpc>
                <a:spcPts val="1800"/>
              </a:lnSpc>
              <a:buNone/>
            </a:pPr>
            <a:endParaRPr lang="en-CA" dirty="0">
              <a:solidFill>
                <a:srgbClr val="000000"/>
              </a:solidFill>
            </a:endParaRPr>
          </a:p>
          <a:p>
            <a:pPr marL="0" indent="0">
              <a:lnSpc>
                <a:spcPts val="1800"/>
              </a:lnSpc>
              <a:buNone/>
            </a:pPr>
            <a:endParaRPr lang="en-CA" dirty="0">
              <a:solidFill>
                <a:srgbClr val="000000"/>
              </a:solidFill>
            </a:endParaRPr>
          </a:p>
        </p:txBody>
      </p:sp>
      <p:sp>
        <p:nvSpPr>
          <p:cNvPr id="6" name="Text Placeholder 5">
            <a:extLst>
              <a:ext uri="{FF2B5EF4-FFF2-40B4-BE49-F238E27FC236}">
                <a16:creationId xmlns:a16="http://schemas.microsoft.com/office/drawing/2014/main" id="{A7C9325C-82FA-1447-94F3-75405DB036ED}"/>
              </a:ext>
            </a:extLst>
          </p:cNvPr>
          <p:cNvSpPr>
            <a:spLocks noGrp="1"/>
          </p:cNvSpPr>
          <p:nvPr>
            <p:ph type="body" sz="quarter" idx="19"/>
          </p:nvPr>
        </p:nvSpPr>
        <p:spPr>
          <a:prstGeom prst="rect">
            <a:avLst/>
          </a:prstGeom>
        </p:spPr>
        <p:txBody>
          <a:bodyPr/>
          <a:lstStyle/>
          <a:p>
            <a:pPr marL="0" indent="0">
              <a:lnSpc>
                <a:spcPts val="1800"/>
              </a:lnSpc>
              <a:buNone/>
            </a:pPr>
            <a:r>
              <a:rPr lang="en-CA" dirty="0">
                <a:solidFill>
                  <a:srgbClr val="000000"/>
                </a:solidFill>
              </a:rPr>
              <a:t>Despite its importance, many IT leaders struggle to define and visualize the IT operating model because:</a:t>
            </a:r>
          </a:p>
          <a:p>
            <a:pPr>
              <a:lnSpc>
                <a:spcPts val="1800"/>
              </a:lnSpc>
            </a:pPr>
            <a:r>
              <a:rPr lang="en-CA" dirty="0">
                <a:solidFill>
                  <a:srgbClr val="000000"/>
                </a:solidFill>
              </a:rPr>
              <a:t>There is no consistent framework for defining what needs to be included in an operating model. </a:t>
            </a:r>
          </a:p>
          <a:p>
            <a:pPr>
              <a:lnSpc>
                <a:spcPts val="1800"/>
              </a:lnSpc>
            </a:pPr>
            <a:r>
              <a:rPr lang="en-CA" dirty="0"/>
              <a:t>The industry lacks information to help IT leaders select the right operating model archetype for their organization. </a:t>
            </a:r>
            <a:endParaRPr lang="en-CA" dirty="0">
              <a:solidFill>
                <a:srgbClr val="000000"/>
              </a:solidFill>
            </a:endParaRPr>
          </a:p>
          <a:p>
            <a:pPr>
              <a:lnSpc>
                <a:spcPts val="1800"/>
              </a:lnSpc>
            </a:pPr>
            <a:r>
              <a:rPr lang="en-CA" dirty="0"/>
              <a:t>It is difficult to reflect when and how IT capabilities fit within the organization. </a:t>
            </a:r>
            <a:endParaRPr lang="en-CA" dirty="0">
              <a:solidFill>
                <a:srgbClr val="000000"/>
              </a:solidFill>
            </a:endParaRPr>
          </a:p>
          <a:p>
            <a:pPr marL="0" indent="0">
              <a:lnSpc>
                <a:spcPts val="1800"/>
              </a:lnSpc>
              <a:buNone/>
            </a:pPr>
            <a:r>
              <a:rPr lang="en-CA" dirty="0">
                <a:solidFill>
                  <a:srgbClr val="000000"/>
                </a:solidFill>
              </a:rPr>
              <a:t>Generally speaking, most IT leaders just pick a trending model, whether it is right or not for them. </a:t>
            </a:r>
          </a:p>
          <a:p>
            <a:pPr marL="0" indent="0">
              <a:lnSpc>
                <a:spcPts val="1800"/>
              </a:lnSpc>
              <a:buNone/>
            </a:pPr>
            <a:endParaRPr lang="en-CA" dirty="0">
              <a:solidFill>
                <a:srgbClr val="000000"/>
              </a:solidFill>
            </a:endParaRPr>
          </a:p>
          <a:p>
            <a:pPr marL="0" indent="0">
              <a:lnSpc>
                <a:spcPts val="1800"/>
              </a:lnSpc>
              <a:buNone/>
            </a:pPr>
            <a:endParaRPr lang="en-CA" dirty="0">
              <a:solidFill>
                <a:srgbClr val="000000"/>
              </a:solidFill>
            </a:endParaRPr>
          </a:p>
          <a:p>
            <a:pPr marL="0" indent="0">
              <a:lnSpc>
                <a:spcPts val="1800"/>
              </a:lnSpc>
              <a:buNone/>
            </a:pPr>
            <a:endParaRPr lang="en-CA" dirty="0">
              <a:solidFill>
                <a:srgbClr val="000000"/>
              </a:solidFill>
            </a:endParaRPr>
          </a:p>
          <a:p>
            <a:pPr marL="0" indent="0">
              <a:lnSpc>
                <a:spcPts val="1800"/>
              </a:lnSpc>
              <a:buNone/>
            </a:pPr>
            <a:endParaRPr lang="en-CA" dirty="0">
              <a:solidFill>
                <a:srgbClr val="000000"/>
              </a:solidFill>
            </a:endParaRPr>
          </a:p>
          <a:p>
            <a:pPr marL="0" indent="0">
              <a:lnSpc>
                <a:spcPts val="1800"/>
              </a:lnSpc>
              <a:buNone/>
            </a:pPr>
            <a:endParaRPr lang="en-CA" dirty="0">
              <a:solidFill>
                <a:srgbClr val="000000"/>
              </a:solidFill>
            </a:endParaRPr>
          </a:p>
        </p:txBody>
      </p:sp>
      <p:sp>
        <p:nvSpPr>
          <p:cNvPr id="8" name="Text Placeholder 7">
            <a:extLst>
              <a:ext uri="{FF2B5EF4-FFF2-40B4-BE49-F238E27FC236}">
                <a16:creationId xmlns:a16="http://schemas.microsoft.com/office/drawing/2014/main" id="{90AD9441-D636-F047-A10D-3ADBEEBBB987}"/>
              </a:ext>
            </a:extLst>
          </p:cNvPr>
          <p:cNvSpPr>
            <a:spLocks noGrp="1"/>
          </p:cNvSpPr>
          <p:nvPr>
            <p:ph type="body" sz="quarter" idx="20"/>
          </p:nvPr>
        </p:nvSpPr>
        <p:spPr>
          <a:xfrm>
            <a:off x="8086819" y="1991757"/>
            <a:ext cx="4039394" cy="3190736"/>
          </a:xfrm>
          <a:prstGeom prst="rect">
            <a:avLst/>
          </a:prstGeom>
        </p:spPr>
        <p:txBody>
          <a:bodyPr/>
          <a:lstStyle/>
          <a:p>
            <a:pPr marL="0" indent="0">
              <a:lnSpc>
                <a:spcPts val="1800"/>
              </a:lnSpc>
              <a:buNone/>
            </a:pPr>
            <a:r>
              <a:rPr lang="en-CA" dirty="0">
                <a:solidFill>
                  <a:srgbClr val="000000"/>
                </a:solidFill>
              </a:rPr>
              <a:t>Don’t struggle to define and visualize the IT operating model:</a:t>
            </a:r>
          </a:p>
          <a:p>
            <a:pPr>
              <a:lnSpc>
                <a:spcPts val="1800"/>
              </a:lnSpc>
            </a:pPr>
            <a:r>
              <a:rPr lang="en-CA" dirty="0">
                <a:solidFill>
                  <a:srgbClr val="000000"/>
                </a:solidFill>
              </a:rPr>
              <a:t>Use the centralized to embedded scale to select the </a:t>
            </a:r>
            <a:br>
              <a:rPr lang="en-CA" dirty="0">
                <a:solidFill>
                  <a:srgbClr val="000000"/>
                </a:solidFill>
              </a:rPr>
            </a:br>
            <a:r>
              <a:rPr lang="en-CA" dirty="0">
                <a:solidFill>
                  <a:srgbClr val="000000"/>
                </a:solidFill>
              </a:rPr>
              <a:t>right operating model archetype. </a:t>
            </a:r>
          </a:p>
          <a:p>
            <a:pPr>
              <a:lnSpc>
                <a:spcPts val="1800"/>
              </a:lnSpc>
            </a:pPr>
            <a:r>
              <a:rPr lang="en-CA" dirty="0"/>
              <a:t>Define the critical elements of your operating model </a:t>
            </a:r>
            <a:br>
              <a:rPr lang="en-CA" dirty="0"/>
            </a:br>
            <a:r>
              <a:rPr lang="en-CA" dirty="0"/>
              <a:t>from capabilities to stakeholder engagement to decision rights and even value streams. </a:t>
            </a:r>
            <a:endParaRPr lang="en-CA" dirty="0">
              <a:solidFill>
                <a:srgbClr val="000000"/>
              </a:solidFill>
            </a:endParaRPr>
          </a:p>
          <a:p>
            <a:pPr>
              <a:lnSpc>
                <a:spcPts val="1800"/>
              </a:lnSpc>
            </a:pPr>
            <a:r>
              <a:rPr lang="en-CA" dirty="0">
                <a:solidFill>
                  <a:srgbClr val="000000"/>
                </a:solidFill>
              </a:rPr>
              <a:t>Consider opportunities to enhance or improve how the </a:t>
            </a:r>
            <a:br>
              <a:rPr lang="en-CA" dirty="0">
                <a:solidFill>
                  <a:srgbClr val="000000"/>
                </a:solidFill>
              </a:rPr>
            </a:br>
            <a:r>
              <a:rPr lang="en-CA" dirty="0">
                <a:solidFill>
                  <a:srgbClr val="000000"/>
                </a:solidFill>
              </a:rPr>
              <a:t>IT organization categorizes and defines different critical groupings like services or products. </a:t>
            </a:r>
          </a:p>
          <a:p>
            <a:pPr marL="0" indent="0">
              <a:lnSpc>
                <a:spcPts val="1800"/>
              </a:lnSpc>
              <a:buNone/>
            </a:pPr>
            <a:r>
              <a:rPr lang="en-CA" dirty="0"/>
              <a:t>Stop adopting trending operating models with little clarity </a:t>
            </a:r>
            <a:br>
              <a:rPr lang="en-CA" dirty="0"/>
            </a:br>
            <a:r>
              <a:rPr lang="en-CA" dirty="0"/>
              <a:t>on what that will mean day-to-day for IT. </a:t>
            </a:r>
            <a:endParaRPr lang="en-CA" dirty="0">
              <a:solidFill>
                <a:srgbClr val="000000"/>
              </a:solidFill>
            </a:endParaRPr>
          </a:p>
          <a:p>
            <a:pPr marL="0" indent="0">
              <a:lnSpc>
                <a:spcPts val="1800"/>
              </a:lnSpc>
              <a:buNone/>
            </a:pPr>
            <a:endParaRPr lang="en-CA" dirty="0">
              <a:solidFill>
                <a:srgbClr val="000000"/>
              </a:solidFill>
            </a:endParaRPr>
          </a:p>
        </p:txBody>
      </p:sp>
      <p:grpSp>
        <p:nvGrpSpPr>
          <p:cNvPr id="16" name="Group 15">
            <a:extLst>
              <a:ext uri="{FF2B5EF4-FFF2-40B4-BE49-F238E27FC236}">
                <a16:creationId xmlns:a16="http://schemas.microsoft.com/office/drawing/2014/main" id="{CAFF2AC8-5F14-D84D-86C3-BAF386B22002}"/>
              </a:ext>
            </a:extLst>
          </p:cNvPr>
          <p:cNvGrpSpPr/>
          <p:nvPr/>
        </p:nvGrpSpPr>
        <p:grpSpPr>
          <a:xfrm>
            <a:off x="375405" y="5313376"/>
            <a:ext cx="11487081" cy="933981"/>
            <a:chOff x="6353842" y="3127248"/>
            <a:chExt cx="3887438" cy="1664208"/>
          </a:xfrm>
        </p:grpSpPr>
        <p:sp>
          <p:nvSpPr>
            <p:cNvPr id="17" name="Rectangle 16">
              <a:extLst>
                <a:ext uri="{FF2B5EF4-FFF2-40B4-BE49-F238E27FC236}">
                  <a16:creationId xmlns:a16="http://schemas.microsoft.com/office/drawing/2014/main" id="{78E41E68-57BC-5A45-8C5B-1F4EE2BA8F9D}"/>
                </a:ext>
              </a:extLst>
            </p:cNvPr>
            <p:cNvSpPr/>
            <p:nvPr/>
          </p:nvSpPr>
          <p:spPr>
            <a:xfrm>
              <a:off x="6353842" y="3127248"/>
              <a:ext cx="3887438" cy="1664208"/>
            </a:xfrm>
            <a:prstGeom prst="rect">
              <a:avLst/>
            </a:prstGeom>
            <a:gradFill>
              <a:gsLst>
                <a:gs pos="0">
                  <a:srgbClr val="2576B7"/>
                </a:gs>
                <a:gs pos="100000">
                  <a:schemeClr val="accent1">
                    <a:lumMod val="60000"/>
                    <a:lumOff val="40000"/>
                  </a:schemeClr>
                </a:gs>
              </a:gsLst>
              <a:lin ang="2700000" scaled="0"/>
            </a:gradFill>
            <a:ln w="187325"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24000" tIns="324000" rIns="324000" bIns="324000" rtlCol="0" anchor="ctr">
              <a:noAutofit/>
            </a:bodyPr>
            <a:lstStyle/>
            <a:p>
              <a:pPr>
                <a:spcBef>
                  <a:spcPts val="800"/>
                </a:spcBef>
              </a:pPr>
              <a:r>
                <a:rPr lang="en-US" sz="1600" dirty="0">
                  <a:solidFill>
                    <a:schemeClr val="bg1"/>
                  </a:solidFill>
                  <a:latin typeface="Montserrat Medium" pitchFamily="2" charset="77"/>
                </a:rPr>
                <a:t>Info-Tech Insight</a:t>
              </a:r>
            </a:p>
            <a:p>
              <a:pPr>
                <a:lnSpc>
                  <a:spcPts val="1800"/>
                </a:lnSpc>
                <a:spcBef>
                  <a:spcPts val="800"/>
                </a:spcBef>
              </a:pPr>
              <a:r>
                <a:rPr lang="en-US" sz="1400" dirty="0">
                  <a:solidFill>
                    <a:schemeClr val="bg1"/>
                  </a:solidFill>
                  <a:latin typeface="Roboto Condensed Light" panose="02000000000000000000" pitchFamily="2" charset="0"/>
                  <a:ea typeface="Roboto Condensed Light" panose="02000000000000000000" pitchFamily="2" charset="0"/>
                </a:rPr>
                <a:t>The landscape of the IT operating model is changing, making it even more critical to define and visualize it for the organization. </a:t>
              </a:r>
            </a:p>
          </p:txBody>
        </p:sp>
        <p:sp>
          <p:nvSpPr>
            <p:cNvPr id="18" name="Rectangle 17">
              <a:extLst>
                <a:ext uri="{FF2B5EF4-FFF2-40B4-BE49-F238E27FC236}">
                  <a16:creationId xmlns:a16="http://schemas.microsoft.com/office/drawing/2014/main" id="{E5C426B7-54D5-6E4B-B315-687203C7E4D7}"/>
                </a:ext>
              </a:extLst>
            </p:cNvPr>
            <p:cNvSpPr/>
            <p:nvPr/>
          </p:nvSpPr>
          <p:spPr>
            <a:xfrm>
              <a:off x="6353842" y="3127248"/>
              <a:ext cx="3887438" cy="1664208"/>
            </a:xfrm>
            <a:prstGeom prst="rect">
              <a:avLst/>
            </a:prstGeom>
            <a:noFill/>
            <a:ln w="3175" cmpd="thinThick">
              <a:gradFill>
                <a:gsLst>
                  <a:gs pos="0">
                    <a:srgbClr val="2576B7"/>
                  </a:gs>
                  <a:gs pos="50000">
                    <a:srgbClr val="2576B7">
                      <a:alpha val="0"/>
                    </a:srgbClr>
                  </a:gs>
                  <a:gs pos="99000">
                    <a:srgbClr val="2576B7"/>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noAutofit/>
            </a:bodyPr>
            <a:lstStyle/>
            <a:p>
              <a:pPr>
                <a:spcBef>
                  <a:spcPts val="800"/>
                </a:spcBef>
              </a:pPr>
              <a:endParaRPr lang="en-US" sz="1400" dirty="0">
                <a:solidFill>
                  <a:srgbClr val="2576B7"/>
                </a:solidFill>
                <a:latin typeface="Roboto Condensed Light" panose="02000000000000000000" pitchFamily="2" charset="0"/>
                <a:ea typeface="Roboto Condensed Light" panose="02000000000000000000" pitchFamily="2" charset="0"/>
              </a:endParaRPr>
            </a:p>
          </p:txBody>
        </p:sp>
      </p:grpSp>
    </p:spTree>
    <p:extLst>
      <p:ext uri="{BB962C8B-B14F-4D97-AF65-F5344CB8AC3E}">
        <p14:creationId xmlns:p14="http://schemas.microsoft.com/office/powerpoint/2010/main" val="7898191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75BB4F-3BD6-3E47-844A-0D1C1B77ED32}"/>
              </a:ext>
            </a:extLst>
          </p:cNvPr>
          <p:cNvSpPr>
            <a:spLocks noGrp="1"/>
          </p:cNvSpPr>
          <p:nvPr>
            <p:ph type="title"/>
          </p:nvPr>
        </p:nvSpPr>
        <p:spPr>
          <a:xfrm>
            <a:off x="354106" y="544769"/>
            <a:ext cx="6437311" cy="1130188"/>
          </a:xfrm>
        </p:spPr>
        <p:txBody>
          <a:bodyPr/>
          <a:lstStyle/>
          <a:p>
            <a:r>
              <a:rPr lang="en-US" dirty="0">
                <a:solidFill>
                  <a:srgbClr val="2576B7"/>
                </a:solidFill>
              </a:rPr>
              <a:t>2.1 </a:t>
            </a:r>
            <a:r>
              <a:rPr lang="en-US" dirty="0"/>
              <a:t>Select an operating model archetype</a:t>
            </a:r>
          </a:p>
        </p:txBody>
      </p:sp>
      <p:sp>
        <p:nvSpPr>
          <p:cNvPr id="4" name="Text Placeholder 3">
            <a:extLst>
              <a:ext uri="{FF2B5EF4-FFF2-40B4-BE49-F238E27FC236}">
                <a16:creationId xmlns:a16="http://schemas.microsoft.com/office/drawing/2014/main" id="{7E6D4A53-04AD-4347-B2E1-D571EE0378C6}"/>
              </a:ext>
            </a:extLst>
          </p:cNvPr>
          <p:cNvSpPr>
            <a:spLocks noGrp="1"/>
          </p:cNvSpPr>
          <p:nvPr>
            <p:ph type="body" sz="quarter" idx="11"/>
          </p:nvPr>
        </p:nvSpPr>
        <p:spPr/>
        <p:txBody>
          <a:bodyPr/>
          <a:lstStyle/>
          <a:p>
            <a:r>
              <a:rPr lang="en-US" sz="1600" dirty="0">
                <a:latin typeface="Exo" panose="02000503000000000000" pitchFamily="2" charset="77"/>
              </a:rPr>
              <a:t>2 hours</a:t>
            </a:r>
          </a:p>
        </p:txBody>
      </p:sp>
      <p:sp>
        <p:nvSpPr>
          <p:cNvPr id="5" name="Text Placeholder 4">
            <a:extLst>
              <a:ext uri="{FF2B5EF4-FFF2-40B4-BE49-F238E27FC236}">
                <a16:creationId xmlns:a16="http://schemas.microsoft.com/office/drawing/2014/main" id="{EF339750-B68F-5E41-8400-5569775AF401}"/>
              </a:ext>
            </a:extLst>
          </p:cNvPr>
          <p:cNvSpPr>
            <a:spLocks noGrp="1"/>
          </p:cNvSpPr>
          <p:nvPr>
            <p:ph type="body" sz="quarter" idx="33"/>
          </p:nvPr>
        </p:nvSpPr>
        <p:spPr>
          <a:xfrm>
            <a:off x="371476" y="2008585"/>
            <a:ext cx="5666467" cy="3487340"/>
          </a:xfrm>
          <a:prstGeom prst="rect">
            <a:avLst/>
          </a:prstGeom>
        </p:spPr>
        <p:txBody>
          <a:bodyPr/>
          <a:lstStyle/>
          <a:p>
            <a:pPr marL="177800" indent="-177800">
              <a:buFont typeface="+mj-lt"/>
              <a:buAutoNum type="arabicPeriod"/>
            </a:pPr>
            <a:r>
              <a:rPr lang="en-US" dirty="0">
                <a:ea typeface="Roboto Condensed Light" panose="02000000000000000000" pitchFamily="2" charset="0"/>
              </a:rPr>
              <a:t>Reading through the previous slides on each type of IT operating model archetype, review all the benefits and drawbacks of each. Consider what makes that operating model unique from the other IT operating models. </a:t>
            </a:r>
          </a:p>
          <a:p>
            <a:pPr marL="177800" indent="-177800">
              <a:buFont typeface="+mj-lt"/>
              <a:buAutoNum type="arabicPeriod"/>
            </a:pPr>
            <a:r>
              <a:rPr lang="en-US" dirty="0">
                <a:ea typeface="Roboto Condensed Light" panose="02000000000000000000" pitchFamily="2" charset="0"/>
              </a:rPr>
              <a:t>Eliminate any IT operating </a:t>
            </a:r>
            <a:r>
              <a:rPr lang="en-US" dirty="0"/>
              <a:t>models that immediately are not appropriate for your organization. For example: </a:t>
            </a:r>
          </a:p>
          <a:p>
            <a:pPr marL="735012" lvl="1" indent="-285750"/>
            <a:r>
              <a:rPr lang="en-US" dirty="0"/>
              <a:t>If the organization only operates in a single location, the geography operating model archetype can be eliminated.</a:t>
            </a:r>
          </a:p>
          <a:p>
            <a:pPr marL="735012" lvl="1" indent="-285750"/>
            <a:r>
              <a:rPr lang="en-US" dirty="0"/>
              <a:t>If the organization does not want to be hybrid or embedded, eliminate those models and keep only the centralized models. </a:t>
            </a:r>
          </a:p>
          <a:p>
            <a:pPr marL="177800" indent="-177800">
              <a:buFont typeface="+mj-lt"/>
              <a:buAutoNum type="arabicPeriod"/>
            </a:pPr>
            <a:r>
              <a:rPr lang="en-US" dirty="0">
                <a:latin typeface="Roboto Condensed Light" panose="02000000000000000000" pitchFamily="2" charset="0"/>
                <a:ea typeface="Roboto Condensed Light" panose="02000000000000000000" pitchFamily="2" charset="0"/>
              </a:rPr>
              <a:t>Next, using </a:t>
            </a:r>
            <a:r>
              <a:rPr lang="en-US" dirty="0"/>
              <a:t>the design principles created in the previous activity, consider whether one operating model better supports those outcomes. You can rate the models by going through each principle and confirming if that model will support the principle. An example of this is on the next slide. </a:t>
            </a:r>
            <a:endParaRPr lang="en-US" dirty="0">
              <a:latin typeface="Roboto Condensed Light" panose="02000000000000000000" pitchFamily="2" charset="0"/>
              <a:ea typeface="Roboto Condensed Light" panose="02000000000000000000" pitchFamily="2" charset="0"/>
            </a:endParaRPr>
          </a:p>
        </p:txBody>
      </p:sp>
      <p:sp>
        <p:nvSpPr>
          <p:cNvPr id="23" name="Rectangle 22">
            <a:extLst>
              <a:ext uri="{FF2B5EF4-FFF2-40B4-BE49-F238E27FC236}">
                <a16:creationId xmlns:a16="http://schemas.microsoft.com/office/drawing/2014/main" id="{2867C691-3874-E043-A610-CEB7D2987D7F}"/>
              </a:ext>
            </a:extLst>
          </p:cNvPr>
          <p:cNvSpPr/>
          <p:nvPr/>
        </p:nvSpPr>
        <p:spPr>
          <a:xfrm>
            <a:off x="6400800" y="1857829"/>
            <a:ext cx="5196114" cy="4078514"/>
          </a:xfrm>
          <a:prstGeom prst="rect">
            <a:avLst/>
          </a:prstGeom>
          <a:solidFill>
            <a:schemeClr val="bg2"/>
          </a:solidFill>
          <a:ln>
            <a:noFill/>
          </a:ln>
          <a:effectLst>
            <a:outerShdw blurRad="254000" sx="105000" sy="105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2" name="Table 1">
            <a:extLst>
              <a:ext uri="{FF2B5EF4-FFF2-40B4-BE49-F238E27FC236}">
                <a16:creationId xmlns:a16="http://schemas.microsoft.com/office/drawing/2014/main" id="{C9FF84C8-0D14-0B87-B78B-33C690E19C13}"/>
              </a:ext>
            </a:extLst>
          </p:cNvPr>
          <p:cNvGraphicFramePr>
            <a:graphicFrameLocks noGrp="1"/>
          </p:cNvGraphicFramePr>
          <p:nvPr>
            <p:extLst>
              <p:ext uri="{D42A27DB-BD31-4B8C-83A1-F6EECF244321}">
                <p14:modId xmlns:p14="http://schemas.microsoft.com/office/powerpoint/2010/main" val="2958133791"/>
              </p:ext>
            </p:extLst>
          </p:nvPr>
        </p:nvGraphicFramePr>
        <p:xfrm>
          <a:off x="6400800" y="1674957"/>
          <a:ext cx="5196114" cy="4732712"/>
        </p:xfrm>
        <a:graphic>
          <a:graphicData uri="http://schemas.openxmlformats.org/drawingml/2006/table">
            <a:tbl>
              <a:tblPr firstRow="1" bandRow="1">
                <a:effectLst/>
                <a:tableStyleId>{5C22544A-7EE6-4342-B048-85BDC9FD1C3A}</a:tableStyleId>
              </a:tblPr>
              <a:tblGrid>
                <a:gridCol w="2598057">
                  <a:extLst>
                    <a:ext uri="{9D8B030D-6E8A-4147-A177-3AD203B41FA5}">
                      <a16:colId xmlns:a16="http://schemas.microsoft.com/office/drawing/2014/main" val="866264451"/>
                    </a:ext>
                  </a:extLst>
                </a:gridCol>
                <a:gridCol w="2598057">
                  <a:extLst>
                    <a:ext uri="{9D8B030D-6E8A-4147-A177-3AD203B41FA5}">
                      <a16:colId xmlns:a16="http://schemas.microsoft.com/office/drawing/2014/main" val="2703970457"/>
                    </a:ext>
                  </a:extLst>
                </a:gridCol>
              </a:tblGrid>
              <a:tr h="727074">
                <a:tc>
                  <a:txBody>
                    <a:bodyPr/>
                    <a:lstStyle/>
                    <a:p>
                      <a:pPr marL="0" indent="0" algn="ctr">
                        <a:lnSpc>
                          <a:spcPts val="1000"/>
                        </a:lnSpc>
                        <a:spcBef>
                          <a:spcPts val="1000"/>
                        </a:spcBef>
                        <a:buFont typeface="Arial" panose="020B0604020202020204" pitchFamily="34" charset="0"/>
                        <a:buNone/>
                      </a:pPr>
                      <a:r>
                        <a:rPr lang="en-US" sz="1800" b="0" i="0" dirty="0">
                          <a:solidFill>
                            <a:schemeClr val="bg1"/>
                          </a:solidFill>
                          <a:latin typeface="Exo" panose="02000503000000000000" pitchFamily="2" charset="77"/>
                          <a:ea typeface="Roboto Condensed Light" panose="02000000000000000000" pitchFamily="2" charset="0"/>
                        </a:rPr>
                        <a:t>Input</a:t>
                      </a:r>
                    </a:p>
                  </a:txBody>
                  <a:tcPr marL="0" marR="0" marT="320040" marB="22860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tc>
                  <a:txBody>
                    <a:bodyPr/>
                    <a:lstStyle/>
                    <a:p>
                      <a:pPr marL="0" indent="0" algn="ctr">
                        <a:lnSpc>
                          <a:spcPts val="1000"/>
                        </a:lnSpc>
                        <a:spcBef>
                          <a:spcPts val="1000"/>
                        </a:spcBef>
                        <a:buFont typeface="Arial" panose="020B0604020202020204" pitchFamily="34" charset="0"/>
                        <a:buNone/>
                      </a:pPr>
                      <a:r>
                        <a:rPr lang="en-US" sz="1800" b="0" i="0" dirty="0">
                          <a:solidFill>
                            <a:schemeClr val="bg1"/>
                          </a:solidFill>
                          <a:latin typeface="Exo" panose="02000503000000000000" pitchFamily="2" charset="77"/>
                          <a:ea typeface="Roboto Condensed Light" panose="02000000000000000000" pitchFamily="2" charset="0"/>
                        </a:rPr>
                        <a:t>Output</a:t>
                      </a:r>
                    </a:p>
                  </a:txBody>
                  <a:tcPr marL="0" marR="0" marT="320040" marB="22860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1610303713"/>
                  </a:ext>
                </a:extLst>
              </a:tr>
              <a:tr h="1634236">
                <a:tc>
                  <a:txBody>
                    <a:bodyPr/>
                    <a:lstStyle/>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Operating model design principles</a:t>
                      </a:r>
                    </a:p>
                    <a:p>
                      <a:pPr marL="173038" indent="-173038">
                        <a:lnSpc>
                          <a:spcPts val="1600"/>
                        </a:lnSpc>
                        <a:spcBef>
                          <a:spcPts val="800"/>
                        </a:spcBef>
                        <a:buFont typeface="Arial" panose="020B0604020202020204" pitchFamily="34" charset="0"/>
                        <a:buChar char="•"/>
                        <a:tabLst/>
                      </a:pPr>
                      <a:endParaRPr lang="en-US" sz="1200" b="0" i="0" dirty="0">
                        <a:solidFill>
                          <a:srgbClr val="000000"/>
                        </a:solidFill>
                        <a:latin typeface="Roboto Condensed Light" panose="02000000000000000000" pitchFamily="2" charset="0"/>
                        <a:ea typeface="Roboto Condensed Light" panose="02000000000000000000" pitchFamily="2" charset="0"/>
                      </a:endParaRPr>
                    </a:p>
                  </a:txBody>
                  <a:tcPr marL="288000" marR="288000" marT="251999" marB="288000">
                    <a:lnR w="3175" cap="flat" cmpd="sng" algn="ctr">
                      <a:solidFill>
                        <a:schemeClr val="bg1">
                          <a:lumMod val="75000"/>
                        </a:schemeClr>
                      </a:solidFill>
                      <a:prstDash val="solid"/>
                      <a:round/>
                      <a:headEnd type="none" w="med" len="med"/>
                      <a:tailEnd type="none" w="med" len="med"/>
                    </a:lnR>
                    <a:lnT w="38100" cmpd="sng">
                      <a:noFill/>
                    </a:lnT>
                    <a:lnB w="12700" cmpd="sng">
                      <a:noFill/>
                    </a:lnB>
                    <a:solidFill>
                      <a:schemeClr val="bg1"/>
                    </a:solidFill>
                  </a:tcPr>
                </a:tc>
                <a:tc>
                  <a:txBody>
                    <a:bodyPr/>
                    <a:lstStyle/>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Selected IT operating model </a:t>
                      </a:r>
                    </a:p>
                  </a:txBody>
                  <a:tcPr marL="288000" marR="288000" marT="251999" marB="288000">
                    <a:lnL w="3175" cap="flat" cmpd="sng" algn="ctr">
                      <a:solidFill>
                        <a:schemeClr val="bg1">
                          <a:lumMod val="75000"/>
                        </a:schemeClr>
                      </a:solidFill>
                      <a:prstDash val="solid"/>
                      <a:round/>
                      <a:headEnd type="none" w="med" len="med"/>
                      <a:tailEnd type="none" w="med" len="med"/>
                    </a:lnL>
                    <a:lnT w="38100" cmpd="sng">
                      <a:noFill/>
                    </a:lnT>
                    <a:lnB w="12700" cmpd="sng">
                      <a:noFill/>
                    </a:lnB>
                    <a:solidFill>
                      <a:schemeClr val="bg1"/>
                    </a:solidFill>
                  </a:tcPr>
                </a:tc>
                <a:extLst>
                  <a:ext uri="{0D108BD9-81ED-4DB2-BD59-A6C34878D82A}">
                    <a16:rowId xmlns:a16="http://schemas.microsoft.com/office/drawing/2014/main" val="686074955"/>
                  </a:ext>
                </a:extLst>
              </a:tr>
              <a:tr h="727074">
                <a:tc>
                  <a:txBody>
                    <a:bodyPr/>
                    <a:lstStyle/>
                    <a:p>
                      <a:pPr marL="0" marR="0" lvl="0" indent="0" algn="ctr" defTabSz="914400" rtl="0" eaLnBrk="1" fontAlgn="auto" latinLnBrk="0" hangingPunct="1">
                        <a:lnSpc>
                          <a:spcPts val="1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chemeClr val="bg1"/>
                          </a:solidFill>
                          <a:effectLst/>
                          <a:uLnTx/>
                          <a:uFillTx/>
                          <a:latin typeface="Exo" panose="02000503000000000000" pitchFamily="2" charset="77"/>
                          <a:ea typeface="Roboto Condensed Light" panose="02000000000000000000" pitchFamily="2" charset="0"/>
                          <a:cs typeface="+mn-cs"/>
                        </a:rPr>
                        <a:t>Materials</a:t>
                      </a:r>
                    </a:p>
                  </a:txBody>
                  <a:tcPr marL="0" marR="0" marT="320040" marB="22860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tc>
                  <a:txBody>
                    <a:bodyPr/>
                    <a:lstStyle/>
                    <a:p>
                      <a:pPr marL="0" marR="0" lvl="0" indent="0" algn="ctr" defTabSz="914400" rtl="0" eaLnBrk="1" fontAlgn="auto" latinLnBrk="0" hangingPunct="1">
                        <a:lnSpc>
                          <a:spcPts val="1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chemeClr val="bg1"/>
                          </a:solidFill>
                          <a:effectLst/>
                          <a:uLnTx/>
                          <a:uFillTx/>
                          <a:latin typeface="Exo" panose="02000503000000000000" pitchFamily="2" charset="77"/>
                          <a:ea typeface="Roboto Condensed Light" panose="02000000000000000000" pitchFamily="2" charset="0"/>
                          <a:cs typeface="+mn-cs"/>
                        </a:rPr>
                        <a:t>Participants</a:t>
                      </a:r>
                    </a:p>
                  </a:txBody>
                  <a:tcPr marL="0" marR="0" marT="320040" marB="22860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4151227522"/>
                  </a:ext>
                </a:extLst>
              </a:tr>
              <a:tr h="1369058">
                <a:tc>
                  <a:txBody>
                    <a:bodyPr/>
                    <a:lstStyle/>
                    <a:p>
                      <a:pPr marL="173038" indent="-173038" rtl="0">
                        <a:lnSpc>
                          <a:spcPts val="1600"/>
                        </a:lnSpc>
                        <a:spcBef>
                          <a:spcPts val="800"/>
                        </a:spcBef>
                        <a:buSzPts val="1100"/>
                        <a:buFont typeface="Arial" panose="020B0604020202020204" pitchFamily="34" charset="0"/>
                        <a:buChar char="•"/>
                        <a:tabLst/>
                      </a:pPr>
                      <a:r>
                        <a:rPr lang="en-US" sz="1200" b="0" i="0" u="none" strike="noStrike" baseline="0" dirty="0">
                          <a:solidFill>
                            <a:srgbClr val="000000"/>
                          </a:solidFill>
                          <a:latin typeface="Roboto Condensed Light" panose="02000000000000000000" pitchFamily="2" charset="0"/>
                          <a:ea typeface="Roboto Condensed Light" panose="02000000000000000000" pitchFamily="2" charset="0"/>
                        </a:rPr>
                        <a:t>Operating Model Archetypes, including benefits and drawbacks</a:t>
                      </a:r>
                    </a:p>
                    <a:p>
                      <a:pPr marL="173038" indent="-173038" rtl="0">
                        <a:lnSpc>
                          <a:spcPts val="1600"/>
                        </a:lnSpc>
                        <a:spcBef>
                          <a:spcPts val="800"/>
                        </a:spcBef>
                        <a:buSzPts val="1100"/>
                        <a:buFont typeface="Arial" panose="020B0604020202020204" pitchFamily="34" charset="0"/>
                        <a:buChar char="•"/>
                        <a:tabLst/>
                      </a:pPr>
                      <a:r>
                        <a:rPr lang="en-US" sz="1200" b="0" i="1" u="none" strike="noStrike" baseline="0" dirty="0">
                          <a:solidFill>
                            <a:srgbClr val="000000"/>
                          </a:solidFill>
                          <a:latin typeface="Roboto Condensed Light" panose="02000000000000000000" pitchFamily="2" charset="0"/>
                          <a:ea typeface="Roboto Condensed Light" panose="02000000000000000000" pitchFamily="2" charset="0"/>
                        </a:rPr>
                        <a:t>IT Operating Model Executive Summary Section</a:t>
                      </a:r>
                    </a:p>
                  </a:txBody>
                  <a:tcPr marL="288000" marR="288000" marT="251999" marB="288000">
                    <a:lnR w="3175" cap="flat" cmpd="sng" algn="ctr">
                      <a:solidFill>
                        <a:schemeClr val="bg1">
                          <a:lumMod val="75000"/>
                        </a:schemeClr>
                      </a:solidFill>
                      <a:prstDash val="solid"/>
                      <a:round/>
                      <a:headEnd type="none" w="med" len="med"/>
                      <a:tailEnd type="none" w="med" len="med"/>
                    </a:lnR>
                    <a:lnT w="38100" cmpd="sng">
                      <a:noFill/>
                    </a:lnT>
                    <a:solidFill>
                      <a:schemeClr val="bg1"/>
                    </a:solidFill>
                  </a:tcPr>
                </a:tc>
                <a:tc>
                  <a:txBody>
                    <a:bodyPr/>
                    <a:lstStyle/>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Executive IT Leader</a:t>
                      </a:r>
                    </a:p>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Business Leadership </a:t>
                      </a:r>
                    </a:p>
                    <a:p>
                      <a:pPr marL="0" indent="0">
                        <a:lnSpc>
                          <a:spcPts val="1600"/>
                        </a:lnSpc>
                        <a:spcBef>
                          <a:spcPts val="800"/>
                        </a:spcBef>
                        <a:buFont typeface="Arial" panose="020B0604020202020204" pitchFamily="34" charset="0"/>
                        <a:buNone/>
                        <a:tabLst/>
                      </a:pPr>
                      <a:endParaRPr lang="en-US" sz="1200" b="0" i="0" dirty="0">
                        <a:solidFill>
                          <a:srgbClr val="000000"/>
                        </a:solidFill>
                        <a:latin typeface="Roboto Condensed Light" panose="02000000000000000000" pitchFamily="2" charset="0"/>
                        <a:ea typeface="Roboto Condensed Light" panose="02000000000000000000" pitchFamily="2" charset="0"/>
                      </a:endParaRPr>
                    </a:p>
                  </a:txBody>
                  <a:tcPr marL="288000" marR="288000" marT="251999" marB="288000">
                    <a:lnL w="3175" cap="flat" cmpd="sng" algn="ctr">
                      <a:solidFill>
                        <a:schemeClr val="bg1">
                          <a:lumMod val="75000"/>
                        </a:schemeClr>
                      </a:solidFill>
                      <a:prstDash val="solid"/>
                      <a:round/>
                      <a:headEnd type="none" w="med" len="med"/>
                      <a:tailEnd type="none" w="med" len="med"/>
                    </a:lnL>
                    <a:lnT w="38100" cmpd="sng">
                      <a:noFill/>
                    </a:lnT>
                    <a:solidFill>
                      <a:schemeClr val="bg1"/>
                    </a:solidFill>
                  </a:tcPr>
                </a:tc>
                <a:extLst>
                  <a:ext uri="{0D108BD9-81ED-4DB2-BD59-A6C34878D82A}">
                    <a16:rowId xmlns:a16="http://schemas.microsoft.com/office/drawing/2014/main" val="2918002838"/>
                  </a:ext>
                </a:extLst>
              </a:tr>
            </a:tbl>
          </a:graphicData>
        </a:graphic>
      </p:graphicFrame>
      <p:grpSp>
        <p:nvGrpSpPr>
          <p:cNvPr id="6" name="Group 5">
            <a:extLst>
              <a:ext uri="{FF2B5EF4-FFF2-40B4-BE49-F238E27FC236}">
                <a16:creationId xmlns:a16="http://schemas.microsoft.com/office/drawing/2014/main" id="{B3FADFC2-0962-8170-ECA9-B435299057BE}"/>
              </a:ext>
            </a:extLst>
          </p:cNvPr>
          <p:cNvGrpSpPr/>
          <p:nvPr/>
        </p:nvGrpSpPr>
        <p:grpSpPr>
          <a:xfrm>
            <a:off x="354106" y="5936343"/>
            <a:ext cx="5967025" cy="467941"/>
            <a:chOff x="469425" y="5628818"/>
            <a:chExt cx="4585351" cy="554002"/>
          </a:xfrm>
        </p:grpSpPr>
        <p:sp>
          <p:nvSpPr>
            <p:cNvPr id="7" name="Rectangle 6">
              <a:hlinkClick r:id="rId3"/>
              <a:extLst>
                <a:ext uri="{FF2B5EF4-FFF2-40B4-BE49-F238E27FC236}">
                  <a16:creationId xmlns:a16="http://schemas.microsoft.com/office/drawing/2014/main" id="{A4825FBD-5BD3-6B69-62A7-C45D3136158D}"/>
                </a:ext>
              </a:extLst>
            </p:cNvPr>
            <p:cNvSpPr/>
            <p:nvPr/>
          </p:nvSpPr>
          <p:spPr>
            <a:xfrm>
              <a:off x="1022782" y="5628818"/>
              <a:ext cx="4031994" cy="554000"/>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r>
                <a:rPr lang="en-US" sz="1200" dirty="0">
                  <a:solidFill>
                    <a:srgbClr val="FFFFFF"/>
                  </a:solidFill>
                  <a:latin typeface="Exo" panose="02000503000000000000" pitchFamily="2" charset="77"/>
                </a:rPr>
                <a:t>Record the results in the </a:t>
              </a:r>
              <a:r>
                <a:rPr lang="en-US" sz="1200" i="1" dirty="0">
                  <a:solidFill>
                    <a:srgbClr val="FFFFFF"/>
                  </a:solidFill>
                  <a:latin typeface="Exo" panose="02000503000000000000" pitchFamily="2" charset="77"/>
                </a:rPr>
                <a:t>Operating Model Executive Summary Section</a:t>
              </a:r>
            </a:p>
          </p:txBody>
        </p:sp>
        <p:sp>
          <p:nvSpPr>
            <p:cNvPr id="8" name="Rectangle 7">
              <a:extLst>
                <a:ext uri="{FF2B5EF4-FFF2-40B4-BE49-F238E27FC236}">
                  <a16:creationId xmlns:a16="http://schemas.microsoft.com/office/drawing/2014/main" id="{47CAFBCE-2F6D-C254-F2C9-666500E34128}"/>
                </a:ext>
              </a:extLst>
            </p:cNvPr>
            <p:cNvSpPr>
              <a:spLocks noChangeAspect="1"/>
            </p:cNvSpPr>
            <p:nvPr/>
          </p:nvSpPr>
          <p:spPr>
            <a:xfrm>
              <a:off x="469425" y="5628820"/>
              <a:ext cx="554000" cy="554000"/>
            </a:xfrm>
            <a:prstGeom prst="rect">
              <a:avLst/>
            </a:prstGeom>
            <a:solidFill>
              <a:srgbClr val="1E5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endParaRPr lang="en-US" sz="1600" dirty="0">
                <a:solidFill>
                  <a:srgbClr val="FFFFFF"/>
                </a:solidFill>
                <a:latin typeface="Exo" panose="02000503000000000000" pitchFamily="2" charset="77"/>
              </a:endParaRPr>
            </a:p>
          </p:txBody>
        </p:sp>
        <p:pic>
          <p:nvPicPr>
            <p:cNvPr id="9" name="Picture 8">
              <a:extLst>
                <a:ext uri="{FF2B5EF4-FFF2-40B4-BE49-F238E27FC236}">
                  <a16:creationId xmlns:a16="http://schemas.microsoft.com/office/drawing/2014/main" id="{EE9EC527-29A4-8D63-32BF-519CAA60087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400000">
              <a:off x="598566" y="5748170"/>
              <a:ext cx="308823" cy="308824"/>
            </a:xfrm>
            <a:prstGeom prst="rect">
              <a:avLst/>
            </a:prstGeom>
          </p:spPr>
        </p:pic>
      </p:grpSp>
    </p:spTree>
    <p:extLst>
      <p:ext uri="{BB962C8B-B14F-4D97-AF65-F5344CB8AC3E}">
        <p14:creationId xmlns:p14="http://schemas.microsoft.com/office/powerpoint/2010/main" val="11516502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B11B2-16FE-B779-E3D2-81AD24A71185}"/>
              </a:ext>
            </a:extLst>
          </p:cNvPr>
          <p:cNvSpPr>
            <a:spLocks noGrp="1"/>
          </p:cNvSpPr>
          <p:nvPr>
            <p:ph type="title"/>
          </p:nvPr>
        </p:nvSpPr>
        <p:spPr>
          <a:xfrm>
            <a:off x="354106" y="544769"/>
            <a:ext cx="8885688" cy="1130188"/>
          </a:xfrm>
        </p:spPr>
        <p:txBody>
          <a:bodyPr/>
          <a:lstStyle/>
          <a:p>
            <a:r>
              <a:rPr lang="en-US" dirty="0"/>
              <a:t>Example of rating IT operating model archetypes</a:t>
            </a:r>
          </a:p>
        </p:txBody>
      </p:sp>
      <p:graphicFrame>
        <p:nvGraphicFramePr>
          <p:cNvPr id="5" name="Table 5">
            <a:extLst>
              <a:ext uri="{FF2B5EF4-FFF2-40B4-BE49-F238E27FC236}">
                <a16:creationId xmlns:a16="http://schemas.microsoft.com/office/drawing/2014/main" id="{B2164186-4A09-A60C-CA9C-3BB97CD5FBD1}"/>
              </a:ext>
            </a:extLst>
          </p:cNvPr>
          <p:cNvGraphicFramePr>
            <a:graphicFrameLocks noGrp="1"/>
          </p:cNvGraphicFramePr>
          <p:nvPr>
            <p:extLst>
              <p:ext uri="{D42A27DB-BD31-4B8C-83A1-F6EECF244321}">
                <p14:modId xmlns:p14="http://schemas.microsoft.com/office/powerpoint/2010/main" val="2548242187"/>
              </p:ext>
            </p:extLst>
          </p:nvPr>
        </p:nvGraphicFramePr>
        <p:xfrm>
          <a:off x="354106" y="1924594"/>
          <a:ext cx="11376340" cy="4182941"/>
        </p:xfrm>
        <a:graphic>
          <a:graphicData uri="http://schemas.openxmlformats.org/drawingml/2006/table">
            <a:tbl>
              <a:tblPr firstRow="1" bandRow="1">
                <a:tableStyleId>{3B4B98B0-60AC-42C2-AFA5-B58CD77FA1E5}</a:tableStyleId>
              </a:tblPr>
              <a:tblGrid>
                <a:gridCol w="2844085">
                  <a:extLst>
                    <a:ext uri="{9D8B030D-6E8A-4147-A177-3AD203B41FA5}">
                      <a16:colId xmlns:a16="http://schemas.microsoft.com/office/drawing/2014/main" val="1023291120"/>
                    </a:ext>
                  </a:extLst>
                </a:gridCol>
                <a:gridCol w="2844085">
                  <a:extLst>
                    <a:ext uri="{9D8B030D-6E8A-4147-A177-3AD203B41FA5}">
                      <a16:colId xmlns:a16="http://schemas.microsoft.com/office/drawing/2014/main" val="2762108170"/>
                    </a:ext>
                  </a:extLst>
                </a:gridCol>
                <a:gridCol w="2844085">
                  <a:extLst>
                    <a:ext uri="{9D8B030D-6E8A-4147-A177-3AD203B41FA5}">
                      <a16:colId xmlns:a16="http://schemas.microsoft.com/office/drawing/2014/main" val="766572733"/>
                    </a:ext>
                  </a:extLst>
                </a:gridCol>
                <a:gridCol w="2844085">
                  <a:extLst>
                    <a:ext uri="{9D8B030D-6E8A-4147-A177-3AD203B41FA5}">
                      <a16:colId xmlns:a16="http://schemas.microsoft.com/office/drawing/2014/main" val="1406684730"/>
                    </a:ext>
                  </a:extLst>
                </a:gridCol>
              </a:tblGrid>
              <a:tr h="668759">
                <a:tc>
                  <a:txBody>
                    <a:bodyPr/>
                    <a:lstStyle/>
                    <a:p>
                      <a:r>
                        <a:rPr lang="en-US" dirty="0"/>
                        <a:t>Design Principles</a:t>
                      </a:r>
                    </a:p>
                  </a:txBody>
                  <a:tcPr/>
                </a:tc>
                <a:tc>
                  <a:txBody>
                    <a:bodyPr/>
                    <a:lstStyle/>
                    <a:p>
                      <a:r>
                        <a:rPr lang="en-US" dirty="0"/>
                        <a:t>Operating Model Archetype 1</a:t>
                      </a:r>
                    </a:p>
                  </a:txBody>
                  <a:tcPr/>
                </a:tc>
                <a:tc>
                  <a:txBody>
                    <a:bodyPr/>
                    <a:lstStyle/>
                    <a:p>
                      <a:r>
                        <a:rPr lang="en-US" dirty="0"/>
                        <a:t>Operating Model Archetype 3</a:t>
                      </a:r>
                    </a:p>
                  </a:txBody>
                  <a:tcPr/>
                </a:tc>
                <a:tc>
                  <a:txBody>
                    <a:bodyPr/>
                    <a:lstStyle/>
                    <a:p>
                      <a:r>
                        <a:rPr lang="en-US" dirty="0"/>
                        <a:t>Operating Model Archetype 4</a:t>
                      </a:r>
                    </a:p>
                  </a:txBody>
                  <a:tcPr/>
                </a:tc>
                <a:extLst>
                  <a:ext uri="{0D108BD9-81ED-4DB2-BD59-A6C34878D82A}">
                    <a16:rowId xmlns:a16="http://schemas.microsoft.com/office/drawing/2014/main" val="944787602"/>
                  </a:ext>
                </a:extLst>
              </a:tr>
              <a:tr h="502026">
                <a:tc>
                  <a:txBody>
                    <a:bodyPr/>
                    <a:lstStyle/>
                    <a:p>
                      <a:r>
                        <a:rPr lang="en-US" dirty="0"/>
                        <a:t>Principle 1</a:t>
                      </a:r>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611889692"/>
                  </a:ext>
                </a:extLst>
              </a:tr>
              <a:tr h="5020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Principle 2</a:t>
                      </a:r>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765006158"/>
                  </a:ext>
                </a:extLst>
              </a:tr>
              <a:tr h="5020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Principle 3</a:t>
                      </a:r>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671322708"/>
                  </a:ext>
                </a:extLst>
              </a:tr>
              <a:tr h="5020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Principle 4</a:t>
                      </a:r>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64005419"/>
                  </a:ext>
                </a:extLst>
              </a:tr>
              <a:tr h="5020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Principle 5</a:t>
                      </a:r>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795637572"/>
                  </a:ext>
                </a:extLst>
              </a:tr>
              <a:tr h="5020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Principle 6</a:t>
                      </a:r>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573835183"/>
                  </a:ext>
                </a:extLst>
              </a:tr>
              <a:tr h="5020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Principle n</a:t>
                      </a:r>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319428125"/>
                  </a:ext>
                </a:extLst>
              </a:tr>
            </a:tbl>
          </a:graphicData>
        </a:graphic>
      </p:graphicFrame>
      <p:pic>
        <p:nvPicPr>
          <p:cNvPr id="7" name="Graphic 6" descr="Checkmark outline">
            <a:extLst>
              <a:ext uri="{FF2B5EF4-FFF2-40B4-BE49-F238E27FC236}">
                <a16:creationId xmlns:a16="http://schemas.microsoft.com/office/drawing/2014/main" id="{CC50A8E4-F0FF-5812-C9CF-47080FC69453}"/>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263640" y="2588623"/>
            <a:ext cx="529046" cy="529046"/>
          </a:xfrm>
          <a:prstGeom prst="rect">
            <a:avLst/>
          </a:prstGeom>
        </p:spPr>
      </p:pic>
      <p:pic>
        <p:nvPicPr>
          <p:cNvPr id="8" name="Graphic 7" descr="Checkmark outline">
            <a:extLst>
              <a:ext uri="{FF2B5EF4-FFF2-40B4-BE49-F238E27FC236}">
                <a16:creationId xmlns:a16="http://schemas.microsoft.com/office/drawing/2014/main" id="{F212BFCB-D5B5-6300-0886-1D92C2B9F383}"/>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892247" y="2588623"/>
            <a:ext cx="529046" cy="529046"/>
          </a:xfrm>
          <a:prstGeom prst="rect">
            <a:avLst/>
          </a:prstGeom>
        </p:spPr>
      </p:pic>
      <p:pic>
        <p:nvPicPr>
          <p:cNvPr id="9" name="Graphic 8" descr="Checkmark outline">
            <a:extLst>
              <a:ext uri="{FF2B5EF4-FFF2-40B4-BE49-F238E27FC236}">
                <a16:creationId xmlns:a16="http://schemas.microsoft.com/office/drawing/2014/main" id="{AC27D75C-50BF-E5FE-71AE-8DFD916A3CD2}"/>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892247" y="3117669"/>
            <a:ext cx="529046" cy="529046"/>
          </a:xfrm>
          <a:prstGeom prst="rect">
            <a:avLst/>
          </a:prstGeom>
        </p:spPr>
      </p:pic>
      <p:pic>
        <p:nvPicPr>
          <p:cNvPr id="10" name="Graphic 9" descr="Checkmark outline">
            <a:extLst>
              <a:ext uri="{FF2B5EF4-FFF2-40B4-BE49-F238E27FC236}">
                <a16:creationId xmlns:a16="http://schemas.microsoft.com/office/drawing/2014/main" id="{24C08D7C-087F-713E-61DE-12920116839E}"/>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892247" y="4588654"/>
            <a:ext cx="529046" cy="529046"/>
          </a:xfrm>
          <a:prstGeom prst="rect">
            <a:avLst/>
          </a:prstGeom>
        </p:spPr>
      </p:pic>
      <p:pic>
        <p:nvPicPr>
          <p:cNvPr id="11" name="Graphic 10" descr="Checkmark outline">
            <a:extLst>
              <a:ext uri="{FF2B5EF4-FFF2-40B4-BE49-F238E27FC236}">
                <a16:creationId xmlns:a16="http://schemas.microsoft.com/office/drawing/2014/main" id="{45691A6A-E000-7E46-29C0-3BEAC08D9927}"/>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263640" y="4083556"/>
            <a:ext cx="529046" cy="529046"/>
          </a:xfrm>
          <a:prstGeom prst="rect">
            <a:avLst/>
          </a:prstGeom>
        </p:spPr>
      </p:pic>
      <p:pic>
        <p:nvPicPr>
          <p:cNvPr id="12" name="Graphic 11" descr="Checkmark outline">
            <a:extLst>
              <a:ext uri="{FF2B5EF4-FFF2-40B4-BE49-F238E27FC236}">
                <a16:creationId xmlns:a16="http://schemas.microsoft.com/office/drawing/2014/main" id="{CACD51AA-97A6-7FD7-D557-E8E854CA9E8C}"/>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263640" y="5578489"/>
            <a:ext cx="529046" cy="529046"/>
          </a:xfrm>
          <a:prstGeom prst="rect">
            <a:avLst/>
          </a:prstGeom>
        </p:spPr>
      </p:pic>
      <p:pic>
        <p:nvPicPr>
          <p:cNvPr id="13" name="Graphic 12" descr="Checkmark outline">
            <a:extLst>
              <a:ext uri="{FF2B5EF4-FFF2-40B4-BE49-F238E27FC236}">
                <a16:creationId xmlns:a16="http://schemas.microsoft.com/office/drawing/2014/main" id="{6F8E18EE-2F5A-B86B-CD5D-613378F677F1}"/>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892247" y="5102814"/>
            <a:ext cx="529046" cy="529046"/>
          </a:xfrm>
          <a:prstGeom prst="rect">
            <a:avLst/>
          </a:prstGeom>
        </p:spPr>
      </p:pic>
      <p:pic>
        <p:nvPicPr>
          <p:cNvPr id="14" name="Graphic 13" descr="Checkmark outline">
            <a:extLst>
              <a:ext uri="{FF2B5EF4-FFF2-40B4-BE49-F238E27FC236}">
                <a16:creationId xmlns:a16="http://schemas.microsoft.com/office/drawing/2014/main" id="{C6153382-7098-3B3E-32DA-05026882BB0D}"/>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962018" y="2588623"/>
            <a:ext cx="529046" cy="529046"/>
          </a:xfrm>
          <a:prstGeom prst="rect">
            <a:avLst/>
          </a:prstGeom>
        </p:spPr>
      </p:pic>
      <p:pic>
        <p:nvPicPr>
          <p:cNvPr id="15" name="Graphic 14" descr="Checkmark outline">
            <a:extLst>
              <a:ext uri="{FF2B5EF4-FFF2-40B4-BE49-F238E27FC236}">
                <a16:creationId xmlns:a16="http://schemas.microsoft.com/office/drawing/2014/main" id="{4ABA4367-7CE1-58A8-5819-9EFECF80AD13}"/>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962018" y="3117669"/>
            <a:ext cx="529046" cy="529046"/>
          </a:xfrm>
          <a:prstGeom prst="rect">
            <a:avLst/>
          </a:prstGeom>
        </p:spPr>
      </p:pic>
      <p:pic>
        <p:nvPicPr>
          <p:cNvPr id="16" name="Graphic 15" descr="Checkmark outline">
            <a:extLst>
              <a:ext uri="{FF2B5EF4-FFF2-40B4-BE49-F238E27FC236}">
                <a16:creationId xmlns:a16="http://schemas.microsoft.com/office/drawing/2014/main" id="{C19F3D78-7A21-B350-A35F-A6DFB407D602}"/>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962018" y="4588654"/>
            <a:ext cx="529046" cy="529046"/>
          </a:xfrm>
          <a:prstGeom prst="rect">
            <a:avLst/>
          </a:prstGeom>
        </p:spPr>
      </p:pic>
      <p:pic>
        <p:nvPicPr>
          <p:cNvPr id="17" name="Graphic 16" descr="Checkmark outline">
            <a:extLst>
              <a:ext uri="{FF2B5EF4-FFF2-40B4-BE49-F238E27FC236}">
                <a16:creationId xmlns:a16="http://schemas.microsoft.com/office/drawing/2014/main" id="{CCF7B820-F0F7-1EB9-A966-5D2DE53D612D}"/>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962018" y="5102814"/>
            <a:ext cx="529046" cy="529046"/>
          </a:xfrm>
          <a:prstGeom prst="rect">
            <a:avLst/>
          </a:prstGeom>
        </p:spPr>
      </p:pic>
      <p:pic>
        <p:nvPicPr>
          <p:cNvPr id="18" name="Graphic 17" descr="Checkmark outline">
            <a:extLst>
              <a:ext uri="{FF2B5EF4-FFF2-40B4-BE49-F238E27FC236}">
                <a16:creationId xmlns:a16="http://schemas.microsoft.com/office/drawing/2014/main" id="{EF6FC36C-7E91-2590-AF38-F39417D64C03}"/>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962018" y="3583933"/>
            <a:ext cx="529046" cy="529046"/>
          </a:xfrm>
          <a:prstGeom prst="rect">
            <a:avLst/>
          </a:prstGeom>
        </p:spPr>
      </p:pic>
      <p:pic>
        <p:nvPicPr>
          <p:cNvPr id="19" name="Graphic 18" descr="Checkmark outline">
            <a:extLst>
              <a:ext uri="{FF2B5EF4-FFF2-40B4-BE49-F238E27FC236}">
                <a16:creationId xmlns:a16="http://schemas.microsoft.com/office/drawing/2014/main" id="{51A6950A-9CA5-F4DF-9ED6-C2D6B4D528DE}"/>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962018" y="5593375"/>
            <a:ext cx="529046" cy="529046"/>
          </a:xfrm>
          <a:prstGeom prst="rect">
            <a:avLst/>
          </a:prstGeom>
        </p:spPr>
      </p:pic>
      <p:sp>
        <p:nvSpPr>
          <p:cNvPr id="20" name="Rectangle 19">
            <a:extLst>
              <a:ext uri="{FF2B5EF4-FFF2-40B4-BE49-F238E27FC236}">
                <a16:creationId xmlns:a16="http://schemas.microsoft.com/office/drawing/2014/main" id="{FE905229-B12B-C84B-6909-227E351F32A2}"/>
              </a:ext>
            </a:extLst>
          </p:cNvPr>
          <p:cNvSpPr/>
          <p:nvPr/>
        </p:nvSpPr>
        <p:spPr>
          <a:xfrm>
            <a:off x="8847909" y="1924594"/>
            <a:ext cx="2882537" cy="4197828"/>
          </a:xfrm>
          <a:prstGeom prst="rect">
            <a:avLst/>
          </a:prstGeom>
          <a:no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871093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0B64B-4B97-9ADB-BC25-6F650EB4E803}"/>
              </a:ext>
            </a:extLst>
          </p:cNvPr>
          <p:cNvSpPr>
            <a:spLocks noGrp="1"/>
          </p:cNvSpPr>
          <p:nvPr>
            <p:ph type="title"/>
          </p:nvPr>
        </p:nvSpPr>
        <p:spPr>
          <a:xfrm>
            <a:off x="270760" y="173778"/>
            <a:ext cx="5631623" cy="487680"/>
          </a:xfrm>
        </p:spPr>
        <p:txBody>
          <a:bodyPr/>
          <a:lstStyle/>
          <a:p>
            <a:r>
              <a:rPr lang="en-US" sz="3600" dirty="0">
                <a:latin typeface="Montserrat SemiBold" panose="00000700000000000000" pitchFamily="2" charset="0"/>
              </a:rPr>
              <a:t>IT &amp; digital capabilities</a:t>
            </a:r>
          </a:p>
        </p:txBody>
      </p:sp>
      <p:sp>
        <p:nvSpPr>
          <p:cNvPr id="3" name="Rectangle 2">
            <a:extLst>
              <a:ext uri="{FF2B5EF4-FFF2-40B4-BE49-F238E27FC236}">
                <a16:creationId xmlns:a16="http://schemas.microsoft.com/office/drawing/2014/main" id="{39C47293-71F0-9C7A-1E51-1C8088E85880}"/>
              </a:ext>
            </a:extLst>
          </p:cNvPr>
          <p:cNvSpPr/>
          <p:nvPr/>
        </p:nvSpPr>
        <p:spPr>
          <a:xfrm>
            <a:off x="5514510" y="701688"/>
            <a:ext cx="6549289" cy="540000"/>
          </a:xfrm>
          <a:prstGeom prst="rect">
            <a:avLst/>
          </a:prstGeom>
          <a:solidFill>
            <a:srgbClr val="9DB59D"/>
          </a:solidFill>
          <a:ln w="12700" cap="flat" cmpd="sng" algn="ctr">
            <a:noFill/>
            <a:prstDash val="solid"/>
            <a:miter lim="800000"/>
          </a:ln>
          <a:effectLst/>
        </p:spPr>
        <p:txBody>
          <a:bodyPr numCol="3" rtlCol="0" anchor="ctr"/>
          <a:lstStyle/>
          <a:p>
            <a:pPr marL="171450" indent="-171450" defTabSz="914400" fontAlgn="base">
              <a:spcBef>
                <a:spcPct val="0"/>
              </a:spcBef>
              <a:spcAft>
                <a:spcPct val="0"/>
              </a:spcAft>
              <a:buFont typeface="Arial" panose="020B0604020202020204" pitchFamily="34" charset="0"/>
              <a:buChar char="•"/>
              <a:defRPr/>
            </a:pPr>
            <a:r>
              <a:rPr lang="en-CA" sz="950" kern="0" dirty="0">
                <a:solidFill>
                  <a:prstClr val="black"/>
                </a:solidFill>
                <a:latin typeface="Roboto Light" panose="02000000000000000000" pitchFamily="2" charset="0"/>
                <a:ea typeface="Roboto Light" panose="02000000000000000000" pitchFamily="2" charset="0"/>
              </a:rPr>
              <a:t>IT Governance </a:t>
            </a:r>
          </a:p>
          <a:p>
            <a:pPr marL="171450" indent="-171450" defTabSz="914400" fontAlgn="base">
              <a:spcBef>
                <a:spcPct val="0"/>
              </a:spcBef>
              <a:spcAft>
                <a:spcPct val="0"/>
              </a:spcAft>
              <a:buFont typeface="Arial" panose="020B0604020202020204" pitchFamily="34" charset="0"/>
              <a:buChar char="•"/>
              <a:defRPr/>
            </a:pPr>
            <a:r>
              <a:rPr lang="en-CA" sz="950" kern="0" dirty="0">
                <a:solidFill>
                  <a:prstClr val="black"/>
                </a:solidFill>
                <a:latin typeface="Roboto Light" panose="02000000000000000000" pitchFamily="2" charset="0"/>
                <a:ea typeface="Roboto Light" panose="02000000000000000000" pitchFamily="2" charset="0"/>
              </a:rPr>
              <a:t>Strategic Planning</a:t>
            </a:r>
          </a:p>
          <a:p>
            <a:pPr marL="171450" indent="-171450" defTabSz="914400" fontAlgn="base">
              <a:spcBef>
                <a:spcPct val="0"/>
              </a:spcBef>
              <a:spcAft>
                <a:spcPct val="0"/>
              </a:spcAft>
              <a:buFont typeface="Arial" panose="020B0604020202020204" pitchFamily="34" charset="0"/>
              <a:buChar char="•"/>
              <a:defRPr/>
            </a:pPr>
            <a:r>
              <a:rPr lang="en-CA" sz="950" kern="0" dirty="0">
                <a:solidFill>
                  <a:prstClr val="black"/>
                </a:solidFill>
                <a:latin typeface="Roboto Light" panose="02000000000000000000" pitchFamily="2" charset="0"/>
                <a:ea typeface="Roboto Light" panose="02000000000000000000" pitchFamily="2" charset="0"/>
              </a:rPr>
              <a:t>Digital Strategy</a:t>
            </a:r>
          </a:p>
          <a:p>
            <a:pPr marL="171450" indent="-171450" defTabSz="914400" fontAlgn="base">
              <a:spcBef>
                <a:spcPct val="0"/>
              </a:spcBef>
              <a:spcAft>
                <a:spcPct val="0"/>
              </a:spcAft>
              <a:buFont typeface="Arial" panose="020B0604020202020204" pitchFamily="34" charset="0"/>
              <a:buChar char="•"/>
              <a:defRPr/>
            </a:pPr>
            <a:r>
              <a:rPr lang="en-CA" sz="950" kern="0" dirty="0">
                <a:solidFill>
                  <a:prstClr val="black"/>
                </a:solidFill>
                <a:latin typeface="Roboto Light" panose="02000000000000000000" pitchFamily="2" charset="0"/>
                <a:ea typeface="Roboto Light" panose="02000000000000000000" pitchFamily="2" charset="0"/>
              </a:rPr>
              <a:t>Performance Measurement</a:t>
            </a:r>
          </a:p>
          <a:p>
            <a:pPr marL="171450" indent="-171450" defTabSz="914400" fontAlgn="base">
              <a:spcBef>
                <a:spcPct val="0"/>
              </a:spcBef>
              <a:spcAft>
                <a:spcPct val="0"/>
              </a:spcAft>
              <a:buFont typeface="Arial" panose="020B0604020202020204" pitchFamily="34" charset="0"/>
              <a:buChar char="•"/>
              <a:defRPr/>
            </a:pPr>
            <a:r>
              <a:rPr lang="en-CA" sz="950" kern="0" dirty="0">
                <a:solidFill>
                  <a:prstClr val="black"/>
                </a:solidFill>
                <a:latin typeface="Roboto Light" panose="02000000000000000000" pitchFamily="2" charset="0"/>
                <a:ea typeface="Roboto Light" panose="02000000000000000000" pitchFamily="2" charset="0"/>
              </a:rPr>
              <a:t>IT Management &amp; Policies</a:t>
            </a:r>
          </a:p>
          <a:p>
            <a:pPr marL="171450" indent="-171450" defTabSz="914400" fontAlgn="base">
              <a:spcBef>
                <a:spcPct val="0"/>
              </a:spcBef>
              <a:spcAft>
                <a:spcPct val="0"/>
              </a:spcAft>
              <a:buFont typeface="Arial" panose="020B0604020202020204" pitchFamily="34" charset="0"/>
              <a:buChar char="•"/>
              <a:defRPr/>
            </a:pPr>
            <a:r>
              <a:rPr lang="en-CA" sz="950" kern="0" dirty="0">
                <a:solidFill>
                  <a:prstClr val="black"/>
                </a:solidFill>
                <a:latin typeface="Roboto Light" panose="02000000000000000000" pitchFamily="2" charset="0"/>
                <a:ea typeface="Roboto Light" panose="02000000000000000000" pitchFamily="2" charset="0"/>
              </a:rPr>
              <a:t>Organizational Quality Management</a:t>
            </a:r>
          </a:p>
          <a:p>
            <a:pPr marL="171450" indent="-171450" defTabSz="914400" fontAlgn="base">
              <a:spcBef>
                <a:spcPct val="0"/>
              </a:spcBef>
              <a:spcAft>
                <a:spcPct val="0"/>
              </a:spcAft>
              <a:buFont typeface="Arial" panose="020B0604020202020204" pitchFamily="34" charset="0"/>
              <a:buChar char="•"/>
              <a:defRPr/>
            </a:pPr>
            <a:r>
              <a:rPr lang="en-CA" sz="950" kern="0" dirty="0">
                <a:solidFill>
                  <a:prstClr val="black"/>
                </a:solidFill>
                <a:latin typeface="Roboto Light" panose="02000000000000000000" pitchFamily="2" charset="0"/>
                <a:ea typeface="Roboto Light" panose="02000000000000000000" pitchFamily="2" charset="0"/>
              </a:rPr>
              <a:t>R&amp;D and Innovation</a:t>
            </a:r>
          </a:p>
          <a:p>
            <a:pPr marL="171450" indent="-171450" defTabSz="914400" fontAlgn="base">
              <a:spcBef>
                <a:spcPct val="0"/>
              </a:spcBef>
              <a:spcAft>
                <a:spcPct val="0"/>
              </a:spcAft>
              <a:buFont typeface="Arial" panose="020B0604020202020204" pitchFamily="34" charset="0"/>
              <a:buChar char="•"/>
              <a:defRPr/>
            </a:pPr>
            <a:r>
              <a:rPr lang="en-CA" sz="950" kern="0" dirty="0">
                <a:solidFill>
                  <a:prstClr val="black"/>
                </a:solidFill>
                <a:latin typeface="Roboto Light" panose="02000000000000000000" pitchFamily="2" charset="0"/>
                <a:ea typeface="Roboto Light" panose="02000000000000000000" pitchFamily="2" charset="0"/>
              </a:rPr>
              <a:t>Stakeholder Management </a:t>
            </a:r>
          </a:p>
        </p:txBody>
      </p:sp>
      <p:sp>
        <p:nvSpPr>
          <p:cNvPr id="21" name="Rectangle 75">
            <a:extLst>
              <a:ext uri="{FF2B5EF4-FFF2-40B4-BE49-F238E27FC236}">
                <a16:creationId xmlns:a16="http://schemas.microsoft.com/office/drawing/2014/main" id="{C07E9BAB-BAD1-A0AA-FC9A-B3A90D5A803E}"/>
              </a:ext>
            </a:extLst>
          </p:cNvPr>
          <p:cNvSpPr/>
          <p:nvPr/>
        </p:nvSpPr>
        <p:spPr>
          <a:xfrm>
            <a:off x="5514509" y="3077341"/>
            <a:ext cx="6549288" cy="540000"/>
          </a:xfrm>
          <a:prstGeom prst="rect">
            <a:avLst/>
          </a:prstGeom>
          <a:solidFill>
            <a:srgbClr val="7AC2DE"/>
          </a:solidFill>
          <a:ln w="12700" cap="flat" cmpd="sng" algn="ctr">
            <a:noFill/>
            <a:prstDash val="solid"/>
            <a:miter lim="800000"/>
          </a:ln>
          <a:effectLst/>
        </p:spPr>
        <p:txBody>
          <a:bodyPr numCol="3" rtlCol="0" anchor="ctr"/>
          <a:lstStyle/>
          <a:p>
            <a:pPr marL="171450" indent="-171450" defTabSz="914400" fontAlgn="base">
              <a:spcBef>
                <a:spcPct val="0"/>
              </a:spcBef>
              <a:spcAft>
                <a:spcPct val="0"/>
              </a:spcAft>
              <a:buFont typeface="Arial" panose="020B0604020202020204" pitchFamily="34" charset="0"/>
              <a:buChar char="•"/>
              <a:defRPr/>
            </a:pPr>
            <a:r>
              <a:rPr lang="en-CA" sz="950" kern="0" dirty="0">
                <a:solidFill>
                  <a:prstClr val="black"/>
                </a:solidFill>
                <a:latin typeface="Roboto Light" panose="02000000000000000000" pitchFamily="2" charset="0"/>
                <a:ea typeface="Roboto Light" panose="02000000000000000000" pitchFamily="2" charset="0"/>
              </a:rPr>
              <a:t>Security Strategic Planning</a:t>
            </a:r>
          </a:p>
          <a:p>
            <a:pPr marL="171450" indent="-171450" defTabSz="914400" fontAlgn="base">
              <a:spcBef>
                <a:spcPct val="0"/>
              </a:spcBef>
              <a:spcAft>
                <a:spcPct val="0"/>
              </a:spcAft>
              <a:buFont typeface="Arial" panose="020B0604020202020204" pitchFamily="34" charset="0"/>
              <a:buChar char="•"/>
              <a:defRPr/>
            </a:pPr>
            <a:r>
              <a:rPr lang="en-CA" sz="950" kern="0" dirty="0">
                <a:solidFill>
                  <a:prstClr val="black"/>
                </a:solidFill>
                <a:latin typeface="Roboto Light" panose="02000000000000000000" pitchFamily="2" charset="0"/>
                <a:ea typeface="Roboto Light" panose="02000000000000000000" pitchFamily="2" charset="0"/>
              </a:rPr>
              <a:t>Risk Management </a:t>
            </a:r>
          </a:p>
          <a:p>
            <a:pPr marL="171450" indent="-171450" defTabSz="914400" fontAlgn="base">
              <a:spcBef>
                <a:spcPct val="0"/>
              </a:spcBef>
              <a:spcAft>
                <a:spcPct val="0"/>
              </a:spcAft>
              <a:buFont typeface="Arial" panose="020B0604020202020204" pitchFamily="34" charset="0"/>
              <a:buChar char="•"/>
              <a:defRPr/>
            </a:pPr>
            <a:r>
              <a:rPr lang="en-CA" sz="950" kern="0" dirty="0">
                <a:solidFill>
                  <a:prstClr val="black"/>
                </a:solidFill>
                <a:latin typeface="Roboto Light" panose="02000000000000000000" pitchFamily="2" charset="0"/>
                <a:ea typeface="Roboto Light" panose="02000000000000000000" pitchFamily="2" charset="0"/>
              </a:rPr>
              <a:t>External Compliance Management</a:t>
            </a:r>
          </a:p>
          <a:p>
            <a:pPr marL="171450" indent="-171450" defTabSz="914400" fontAlgn="base">
              <a:spcBef>
                <a:spcPct val="0"/>
              </a:spcBef>
              <a:spcAft>
                <a:spcPct val="0"/>
              </a:spcAft>
              <a:buFont typeface="Arial" panose="020B0604020202020204" pitchFamily="34" charset="0"/>
              <a:buChar char="•"/>
              <a:defRPr/>
            </a:pPr>
            <a:r>
              <a:rPr lang="en-CA" sz="950" kern="0" dirty="0">
                <a:solidFill>
                  <a:prstClr val="black"/>
                </a:solidFill>
                <a:latin typeface="Roboto Light" panose="02000000000000000000" pitchFamily="2" charset="0"/>
                <a:ea typeface="Roboto Light" panose="02000000000000000000" pitchFamily="2" charset="0"/>
              </a:rPr>
              <a:t>Security Response &amp; Recovery Management</a:t>
            </a:r>
          </a:p>
          <a:p>
            <a:pPr marL="171450" indent="-171450" defTabSz="914400" fontAlgn="base">
              <a:spcBef>
                <a:spcPct val="0"/>
              </a:spcBef>
              <a:spcAft>
                <a:spcPct val="0"/>
              </a:spcAft>
              <a:buFont typeface="Arial" panose="020B0604020202020204" pitchFamily="34" charset="0"/>
              <a:buChar char="•"/>
              <a:defRPr/>
            </a:pPr>
            <a:r>
              <a:rPr lang="en-CA" sz="950" kern="0" dirty="0">
                <a:solidFill>
                  <a:prstClr val="black"/>
                </a:solidFill>
                <a:latin typeface="Roboto Light" panose="02000000000000000000" pitchFamily="2" charset="0"/>
                <a:ea typeface="Roboto Light" panose="02000000000000000000" pitchFamily="2" charset="0"/>
              </a:rPr>
              <a:t>Security Management</a:t>
            </a:r>
          </a:p>
          <a:p>
            <a:pPr marL="171450" indent="-171450" defTabSz="914400" fontAlgn="base">
              <a:spcBef>
                <a:spcPct val="0"/>
              </a:spcBef>
              <a:spcAft>
                <a:spcPct val="0"/>
              </a:spcAft>
              <a:buFont typeface="Arial" panose="020B0604020202020204" pitchFamily="34" charset="0"/>
              <a:buChar char="•"/>
              <a:defRPr/>
            </a:pPr>
            <a:r>
              <a:rPr lang="en-CA" sz="950" kern="0" dirty="0">
                <a:solidFill>
                  <a:prstClr val="black"/>
                </a:solidFill>
                <a:latin typeface="Roboto Light" panose="02000000000000000000" pitchFamily="2" charset="0"/>
                <a:ea typeface="Roboto Light" panose="02000000000000000000" pitchFamily="2" charset="0"/>
              </a:rPr>
              <a:t>Controls &amp; Internal Audit Planning</a:t>
            </a:r>
          </a:p>
          <a:p>
            <a:pPr marL="171450" indent="-171450" defTabSz="914400" fontAlgn="base">
              <a:spcBef>
                <a:spcPct val="0"/>
              </a:spcBef>
              <a:spcAft>
                <a:spcPct val="0"/>
              </a:spcAft>
              <a:buFont typeface="Arial" panose="020B0604020202020204" pitchFamily="34" charset="0"/>
              <a:buChar char="•"/>
              <a:defRPr/>
            </a:pPr>
            <a:endParaRPr lang="en-CA" sz="950" kern="0" dirty="0">
              <a:solidFill>
                <a:prstClr val="black"/>
              </a:solidFill>
              <a:latin typeface="Roboto Light" panose="02000000000000000000" pitchFamily="2" charset="0"/>
              <a:ea typeface="Roboto Light" panose="02000000000000000000" pitchFamily="2" charset="0"/>
            </a:endParaRPr>
          </a:p>
          <a:p>
            <a:pPr marL="171450" indent="-171450" defTabSz="914400" fontAlgn="base">
              <a:spcBef>
                <a:spcPct val="0"/>
              </a:spcBef>
              <a:spcAft>
                <a:spcPct val="0"/>
              </a:spcAft>
              <a:buFont typeface="Arial" panose="020B0604020202020204" pitchFamily="34" charset="0"/>
              <a:buChar char="•"/>
              <a:defRPr/>
            </a:pPr>
            <a:endParaRPr lang="en-CA" sz="950" kern="0" dirty="0">
              <a:solidFill>
                <a:prstClr val="black"/>
              </a:solidFill>
              <a:latin typeface="Roboto Light" panose="02000000000000000000" pitchFamily="2" charset="0"/>
              <a:ea typeface="Roboto Light" panose="02000000000000000000" pitchFamily="2" charset="0"/>
            </a:endParaRPr>
          </a:p>
        </p:txBody>
      </p:sp>
      <p:sp>
        <p:nvSpPr>
          <p:cNvPr id="28" name="Rectangle 87">
            <a:extLst>
              <a:ext uri="{FF2B5EF4-FFF2-40B4-BE49-F238E27FC236}">
                <a16:creationId xmlns:a16="http://schemas.microsoft.com/office/drawing/2014/main" id="{CD997882-C945-BC19-990E-CD3233B3536E}"/>
              </a:ext>
            </a:extLst>
          </p:cNvPr>
          <p:cNvSpPr/>
          <p:nvPr/>
        </p:nvSpPr>
        <p:spPr>
          <a:xfrm>
            <a:off x="5514510" y="3686431"/>
            <a:ext cx="6549287" cy="540000"/>
          </a:xfrm>
          <a:prstGeom prst="rect">
            <a:avLst/>
          </a:prstGeom>
          <a:solidFill>
            <a:srgbClr val="E08570"/>
          </a:solidFill>
          <a:ln w="12700" cap="flat" cmpd="sng" algn="ctr">
            <a:noFill/>
            <a:prstDash val="solid"/>
            <a:miter lim="800000"/>
          </a:ln>
          <a:effectLst/>
        </p:spPr>
        <p:txBody>
          <a:bodyPr numCol="3" rtlCol="0" anchor="ctr"/>
          <a:lstStyle/>
          <a:p>
            <a:pPr marL="171450" indent="-171450" defTabSz="914400" fontAlgn="base">
              <a:spcBef>
                <a:spcPct val="0"/>
              </a:spcBef>
              <a:spcAft>
                <a:spcPct val="0"/>
              </a:spcAft>
              <a:buFont typeface="Arial" panose="020B0604020202020204" pitchFamily="34" charset="0"/>
              <a:buChar char="•"/>
              <a:defRPr/>
            </a:pPr>
            <a:r>
              <a:rPr lang="en-CA" sz="950" kern="0" dirty="0">
                <a:solidFill>
                  <a:prstClr val="black"/>
                </a:solidFill>
                <a:latin typeface="Roboto Light" panose="02000000000000000000" pitchFamily="2" charset="0"/>
                <a:ea typeface="Roboto Light" panose="02000000000000000000" pitchFamily="2" charset="0"/>
              </a:rPr>
              <a:t>Application Lifecycle Management</a:t>
            </a:r>
          </a:p>
          <a:p>
            <a:pPr marL="171450" indent="-171450" defTabSz="914400" fontAlgn="base">
              <a:spcBef>
                <a:spcPct val="0"/>
              </a:spcBef>
              <a:spcAft>
                <a:spcPct val="0"/>
              </a:spcAft>
              <a:buFont typeface="Arial" panose="020B0604020202020204" pitchFamily="34" charset="0"/>
              <a:buChar char="•"/>
              <a:defRPr/>
            </a:pPr>
            <a:r>
              <a:rPr lang="en-CA" sz="950" kern="0" dirty="0">
                <a:solidFill>
                  <a:prstClr val="black"/>
                </a:solidFill>
                <a:latin typeface="Roboto Light" panose="02000000000000000000" pitchFamily="2" charset="0"/>
                <a:ea typeface="Roboto Light" panose="02000000000000000000" pitchFamily="2" charset="0"/>
              </a:rPr>
              <a:t>Systems Integration Management</a:t>
            </a:r>
          </a:p>
          <a:p>
            <a:pPr marL="171450" indent="-171450" defTabSz="914400" fontAlgn="base">
              <a:spcBef>
                <a:spcPct val="0"/>
              </a:spcBef>
              <a:spcAft>
                <a:spcPct val="0"/>
              </a:spcAft>
              <a:buFont typeface="Arial" panose="020B0604020202020204" pitchFamily="34" charset="0"/>
              <a:buChar char="•"/>
              <a:defRPr/>
            </a:pPr>
            <a:r>
              <a:rPr lang="en-CA" sz="950" kern="0" dirty="0">
                <a:solidFill>
                  <a:prstClr val="black"/>
                </a:solidFill>
                <a:latin typeface="Roboto Light" panose="02000000000000000000" pitchFamily="2" charset="0"/>
                <a:ea typeface="Roboto Light" panose="02000000000000000000" pitchFamily="2" charset="0"/>
              </a:rPr>
              <a:t>Application Development</a:t>
            </a:r>
          </a:p>
          <a:p>
            <a:pPr marL="171450" indent="-171450" defTabSz="914400" fontAlgn="base">
              <a:spcBef>
                <a:spcPct val="0"/>
              </a:spcBef>
              <a:spcAft>
                <a:spcPct val="0"/>
              </a:spcAft>
              <a:buFont typeface="Arial" panose="020B0604020202020204" pitchFamily="34" charset="0"/>
              <a:buChar char="•"/>
              <a:defRPr/>
            </a:pPr>
            <a:r>
              <a:rPr lang="en-CA" sz="950" kern="0" dirty="0">
                <a:solidFill>
                  <a:prstClr val="black"/>
                </a:solidFill>
                <a:latin typeface="Roboto Light" panose="02000000000000000000" pitchFamily="2" charset="0"/>
                <a:ea typeface="Roboto Light" panose="02000000000000000000" pitchFamily="2" charset="0"/>
              </a:rPr>
              <a:t>User Experience</a:t>
            </a:r>
          </a:p>
          <a:p>
            <a:pPr marL="171450" indent="-171450" defTabSz="914400" fontAlgn="base">
              <a:spcBef>
                <a:spcPct val="0"/>
              </a:spcBef>
              <a:spcAft>
                <a:spcPct val="0"/>
              </a:spcAft>
              <a:buFont typeface="Arial" panose="020B0604020202020204" pitchFamily="34" charset="0"/>
              <a:buChar char="•"/>
              <a:defRPr/>
            </a:pPr>
            <a:r>
              <a:rPr lang="en-CA" sz="950" kern="0" dirty="0">
                <a:solidFill>
                  <a:prstClr val="black"/>
                </a:solidFill>
                <a:latin typeface="Roboto Light" panose="02000000000000000000" pitchFamily="2" charset="0"/>
                <a:ea typeface="Roboto Light" panose="02000000000000000000" pitchFamily="2" charset="0"/>
              </a:rPr>
              <a:t>Quality Assurance &amp; UAT</a:t>
            </a:r>
          </a:p>
          <a:p>
            <a:pPr marL="171450" indent="-171450" defTabSz="914400" fontAlgn="base">
              <a:spcBef>
                <a:spcPct val="0"/>
              </a:spcBef>
              <a:spcAft>
                <a:spcPct val="0"/>
              </a:spcAft>
              <a:buFont typeface="Arial" panose="020B0604020202020204" pitchFamily="34" charset="0"/>
              <a:buChar char="•"/>
              <a:defRPr/>
            </a:pPr>
            <a:r>
              <a:rPr lang="en-CA" sz="950" kern="0" dirty="0">
                <a:solidFill>
                  <a:prstClr val="black"/>
                </a:solidFill>
                <a:latin typeface="Roboto Light" panose="02000000000000000000" pitchFamily="2" charset="0"/>
                <a:ea typeface="Roboto Light" panose="02000000000000000000" pitchFamily="2" charset="0"/>
              </a:rPr>
              <a:t>Application Maintenance</a:t>
            </a:r>
          </a:p>
          <a:p>
            <a:pPr marL="171450" indent="-171450" defTabSz="914400" fontAlgn="base">
              <a:spcBef>
                <a:spcPct val="0"/>
              </a:spcBef>
              <a:spcAft>
                <a:spcPct val="0"/>
              </a:spcAft>
              <a:buFont typeface="Arial" panose="020B0604020202020204" pitchFamily="34" charset="0"/>
              <a:buChar char="•"/>
              <a:defRPr/>
            </a:pPr>
            <a:r>
              <a:rPr lang="en-CA" sz="950" kern="0" dirty="0">
                <a:solidFill>
                  <a:prstClr val="black"/>
                </a:solidFill>
                <a:latin typeface="Roboto Light" panose="02000000000000000000" pitchFamily="2" charset="0"/>
                <a:ea typeface="Roboto Light" panose="02000000000000000000" pitchFamily="2" charset="0"/>
              </a:rPr>
              <a:t>Low-Code Development </a:t>
            </a:r>
          </a:p>
        </p:txBody>
      </p:sp>
      <p:sp>
        <p:nvSpPr>
          <p:cNvPr id="59" name="Rectangle 58">
            <a:extLst>
              <a:ext uri="{FF2B5EF4-FFF2-40B4-BE49-F238E27FC236}">
                <a16:creationId xmlns:a16="http://schemas.microsoft.com/office/drawing/2014/main" id="{87486053-A4DF-9BF6-F99E-078EF5478412}"/>
              </a:ext>
            </a:extLst>
          </p:cNvPr>
          <p:cNvSpPr/>
          <p:nvPr/>
        </p:nvSpPr>
        <p:spPr>
          <a:xfrm>
            <a:off x="3947411" y="688883"/>
            <a:ext cx="1438246" cy="540000"/>
          </a:xfrm>
          <a:prstGeom prst="rect">
            <a:avLst/>
          </a:prstGeom>
          <a:solidFill>
            <a:srgbClr val="9DB59D"/>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1100" kern="0" dirty="0">
                <a:solidFill>
                  <a:prstClr val="black"/>
                </a:solidFill>
                <a:latin typeface="Roboto Light" panose="02000000000000000000" pitchFamily="2" charset="0"/>
                <a:ea typeface="Roboto Light" panose="02000000000000000000" pitchFamily="2" charset="0"/>
              </a:rPr>
              <a:t>Strategic Direction</a:t>
            </a:r>
          </a:p>
        </p:txBody>
      </p:sp>
      <p:sp>
        <p:nvSpPr>
          <p:cNvPr id="60" name="Rectangle 59">
            <a:extLst>
              <a:ext uri="{FF2B5EF4-FFF2-40B4-BE49-F238E27FC236}">
                <a16:creationId xmlns:a16="http://schemas.microsoft.com/office/drawing/2014/main" id="{F8649A41-88F8-50BA-0C3B-5C78CC46E0C8}"/>
              </a:ext>
            </a:extLst>
          </p:cNvPr>
          <p:cNvSpPr/>
          <p:nvPr/>
        </p:nvSpPr>
        <p:spPr>
          <a:xfrm>
            <a:off x="3947411" y="1294631"/>
            <a:ext cx="1438246" cy="540000"/>
          </a:xfrm>
          <a:prstGeom prst="rect">
            <a:avLst/>
          </a:prstGeom>
          <a:solidFill>
            <a:srgbClr val="B983BC"/>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1100" kern="0" dirty="0">
                <a:solidFill>
                  <a:prstClr val="black"/>
                </a:solidFill>
                <a:latin typeface="Roboto Light" panose="02000000000000000000" pitchFamily="2" charset="0"/>
                <a:ea typeface="Roboto Light" panose="02000000000000000000" pitchFamily="2" charset="0"/>
              </a:rPr>
              <a:t>People &amp; Resources </a:t>
            </a:r>
          </a:p>
        </p:txBody>
      </p:sp>
      <p:sp>
        <p:nvSpPr>
          <p:cNvPr id="61" name="Rectangle 60">
            <a:extLst>
              <a:ext uri="{FF2B5EF4-FFF2-40B4-BE49-F238E27FC236}">
                <a16:creationId xmlns:a16="http://schemas.microsoft.com/office/drawing/2014/main" id="{CE46CBC5-1CC8-865F-0FE0-22BAD6383D36}"/>
              </a:ext>
            </a:extLst>
          </p:cNvPr>
          <p:cNvSpPr/>
          <p:nvPr/>
        </p:nvSpPr>
        <p:spPr>
          <a:xfrm>
            <a:off x="3947411" y="1893990"/>
            <a:ext cx="1438246" cy="540000"/>
          </a:xfrm>
          <a:prstGeom prst="rect">
            <a:avLst/>
          </a:prstGeom>
          <a:solidFill>
            <a:srgbClr val="F485A4"/>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1100" kern="0" dirty="0">
                <a:solidFill>
                  <a:prstClr val="black"/>
                </a:solidFill>
                <a:latin typeface="Roboto Light" panose="02000000000000000000" pitchFamily="2" charset="0"/>
                <a:ea typeface="Roboto Light" panose="02000000000000000000" pitchFamily="2" charset="0"/>
              </a:rPr>
              <a:t>Architecture &amp; Integration</a:t>
            </a:r>
          </a:p>
        </p:txBody>
      </p:sp>
      <p:sp>
        <p:nvSpPr>
          <p:cNvPr id="63" name="Rectangle 62">
            <a:extLst>
              <a:ext uri="{FF2B5EF4-FFF2-40B4-BE49-F238E27FC236}">
                <a16:creationId xmlns:a16="http://schemas.microsoft.com/office/drawing/2014/main" id="{F0A8842C-403F-2CFC-0053-265BF5BBF993}"/>
              </a:ext>
            </a:extLst>
          </p:cNvPr>
          <p:cNvSpPr/>
          <p:nvPr/>
        </p:nvSpPr>
        <p:spPr>
          <a:xfrm>
            <a:off x="3947411" y="2486112"/>
            <a:ext cx="1438246" cy="540000"/>
          </a:xfrm>
          <a:prstGeom prst="rect">
            <a:avLst/>
          </a:prstGeom>
          <a:solidFill>
            <a:srgbClr val="91D7DD"/>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1100" kern="0" dirty="0">
                <a:solidFill>
                  <a:prstClr val="black"/>
                </a:solidFill>
                <a:latin typeface="Roboto Light" panose="02000000000000000000" pitchFamily="2" charset="0"/>
                <a:ea typeface="Roboto Light" panose="02000000000000000000" pitchFamily="2" charset="0"/>
              </a:rPr>
              <a:t>Service Planning </a:t>
            </a:r>
          </a:p>
        </p:txBody>
      </p:sp>
      <p:sp>
        <p:nvSpPr>
          <p:cNvPr id="65" name="Rectangle 64">
            <a:extLst>
              <a:ext uri="{FF2B5EF4-FFF2-40B4-BE49-F238E27FC236}">
                <a16:creationId xmlns:a16="http://schemas.microsoft.com/office/drawing/2014/main" id="{6F7C987C-BE18-50E0-E65F-273B3B19CB84}"/>
              </a:ext>
            </a:extLst>
          </p:cNvPr>
          <p:cNvSpPr/>
          <p:nvPr/>
        </p:nvSpPr>
        <p:spPr>
          <a:xfrm>
            <a:off x="3947411" y="3077341"/>
            <a:ext cx="1438246" cy="540000"/>
          </a:xfrm>
          <a:prstGeom prst="rect">
            <a:avLst/>
          </a:prstGeom>
          <a:solidFill>
            <a:srgbClr val="7AC2DE"/>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1100" kern="0" dirty="0">
                <a:solidFill>
                  <a:prstClr val="black"/>
                </a:solidFill>
                <a:latin typeface="Roboto Light" panose="02000000000000000000" pitchFamily="2" charset="0"/>
                <a:ea typeface="Roboto Light" panose="02000000000000000000" pitchFamily="2" charset="0"/>
              </a:rPr>
              <a:t>Security &amp; Risk</a:t>
            </a:r>
          </a:p>
        </p:txBody>
      </p:sp>
      <p:sp>
        <p:nvSpPr>
          <p:cNvPr id="66" name="Rectangle 65">
            <a:extLst>
              <a:ext uri="{FF2B5EF4-FFF2-40B4-BE49-F238E27FC236}">
                <a16:creationId xmlns:a16="http://schemas.microsoft.com/office/drawing/2014/main" id="{4CBA65AD-F578-7FDC-EDA6-A2166F862831}"/>
              </a:ext>
            </a:extLst>
          </p:cNvPr>
          <p:cNvSpPr/>
          <p:nvPr/>
        </p:nvSpPr>
        <p:spPr>
          <a:xfrm>
            <a:off x="3947410" y="3686431"/>
            <a:ext cx="1438246" cy="540000"/>
          </a:xfrm>
          <a:prstGeom prst="rect">
            <a:avLst/>
          </a:prstGeom>
          <a:solidFill>
            <a:srgbClr val="E08570"/>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1100" kern="0" dirty="0">
                <a:solidFill>
                  <a:prstClr val="black"/>
                </a:solidFill>
                <a:latin typeface="Roboto Light" panose="02000000000000000000" pitchFamily="2" charset="0"/>
                <a:ea typeface="Roboto Light" panose="02000000000000000000" pitchFamily="2" charset="0"/>
              </a:rPr>
              <a:t>Application Delivery</a:t>
            </a:r>
          </a:p>
        </p:txBody>
      </p:sp>
      <p:sp>
        <p:nvSpPr>
          <p:cNvPr id="67" name="Rectangle 66">
            <a:extLst>
              <a:ext uri="{FF2B5EF4-FFF2-40B4-BE49-F238E27FC236}">
                <a16:creationId xmlns:a16="http://schemas.microsoft.com/office/drawing/2014/main" id="{3A90EC6D-7D41-C371-4645-E7CA7A3F12D3}"/>
              </a:ext>
            </a:extLst>
          </p:cNvPr>
          <p:cNvSpPr/>
          <p:nvPr/>
        </p:nvSpPr>
        <p:spPr>
          <a:xfrm>
            <a:off x="3947410" y="4324760"/>
            <a:ext cx="1438246" cy="540000"/>
          </a:xfrm>
          <a:prstGeom prst="rect">
            <a:avLst/>
          </a:prstGeom>
          <a:solidFill>
            <a:srgbClr val="CFB5D5"/>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1100" kern="0" dirty="0">
                <a:solidFill>
                  <a:prstClr val="black"/>
                </a:solidFill>
                <a:latin typeface="Roboto Light" panose="02000000000000000000" pitchFamily="2" charset="0"/>
                <a:ea typeface="Roboto Light" panose="02000000000000000000" pitchFamily="2" charset="0"/>
              </a:rPr>
              <a:t>Project Portfolio Management </a:t>
            </a:r>
          </a:p>
        </p:txBody>
      </p:sp>
      <p:sp>
        <p:nvSpPr>
          <p:cNvPr id="68" name="Rectangle 67">
            <a:extLst>
              <a:ext uri="{FF2B5EF4-FFF2-40B4-BE49-F238E27FC236}">
                <a16:creationId xmlns:a16="http://schemas.microsoft.com/office/drawing/2014/main" id="{4421FCAE-C66A-67FA-87BD-CBE6DE00C942}"/>
              </a:ext>
            </a:extLst>
          </p:cNvPr>
          <p:cNvSpPr/>
          <p:nvPr/>
        </p:nvSpPr>
        <p:spPr>
          <a:xfrm>
            <a:off x="3947409" y="4934791"/>
            <a:ext cx="1438246" cy="540000"/>
          </a:xfrm>
          <a:prstGeom prst="rect">
            <a:avLst/>
          </a:prstGeom>
          <a:solidFill>
            <a:srgbClr val="EED834"/>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1100" kern="0" dirty="0">
                <a:solidFill>
                  <a:prstClr val="black"/>
                </a:solidFill>
                <a:latin typeface="Roboto Light" panose="02000000000000000000" pitchFamily="2" charset="0"/>
                <a:ea typeface="Roboto Light" panose="02000000000000000000" pitchFamily="2" charset="0"/>
              </a:rPr>
              <a:t>Data &amp; BI</a:t>
            </a:r>
          </a:p>
        </p:txBody>
      </p:sp>
      <p:sp>
        <p:nvSpPr>
          <p:cNvPr id="69" name="Rectangle 68">
            <a:extLst>
              <a:ext uri="{FF2B5EF4-FFF2-40B4-BE49-F238E27FC236}">
                <a16:creationId xmlns:a16="http://schemas.microsoft.com/office/drawing/2014/main" id="{F20A42A7-3AB8-6765-097B-060F5C0ACA41}"/>
              </a:ext>
            </a:extLst>
          </p:cNvPr>
          <p:cNvSpPr/>
          <p:nvPr/>
        </p:nvSpPr>
        <p:spPr>
          <a:xfrm>
            <a:off x="3947409" y="5540539"/>
            <a:ext cx="1438246" cy="540000"/>
          </a:xfrm>
          <a:prstGeom prst="rect">
            <a:avLst/>
          </a:prstGeom>
          <a:solidFill>
            <a:srgbClr val="E9C981"/>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1100" kern="0" dirty="0">
                <a:solidFill>
                  <a:prstClr val="black"/>
                </a:solidFill>
                <a:latin typeface="Roboto Light" panose="02000000000000000000" pitchFamily="2" charset="0"/>
                <a:ea typeface="Roboto Light" panose="02000000000000000000" pitchFamily="2" charset="0"/>
              </a:rPr>
              <a:t>Service Delivery </a:t>
            </a:r>
          </a:p>
        </p:txBody>
      </p:sp>
      <p:sp>
        <p:nvSpPr>
          <p:cNvPr id="70" name="Rectangle 69">
            <a:extLst>
              <a:ext uri="{FF2B5EF4-FFF2-40B4-BE49-F238E27FC236}">
                <a16:creationId xmlns:a16="http://schemas.microsoft.com/office/drawing/2014/main" id="{B410B896-F30F-219F-26CB-91909D17E09A}"/>
              </a:ext>
            </a:extLst>
          </p:cNvPr>
          <p:cNvSpPr/>
          <p:nvPr/>
        </p:nvSpPr>
        <p:spPr>
          <a:xfrm>
            <a:off x="3947409" y="6134714"/>
            <a:ext cx="1438246" cy="540000"/>
          </a:xfrm>
          <a:prstGeom prst="rect">
            <a:avLst/>
          </a:prstGeom>
          <a:solidFill>
            <a:srgbClr val="DEAE42"/>
          </a:solidFill>
          <a:ln w="12700" cap="flat" cmpd="sng" algn="ctr">
            <a:noFill/>
            <a:prstDash val="solid"/>
            <a:miter lim="800000"/>
          </a:ln>
          <a:effectLst/>
        </p:spPr>
        <p:txBody>
          <a:bodyPr rtlCol="0" anchor="ctr"/>
          <a:lstStyle/>
          <a:p>
            <a:pPr defTabSz="914400" fontAlgn="base">
              <a:spcBef>
                <a:spcPct val="0"/>
              </a:spcBef>
              <a:spcAft>
                <a:spcPct val="0"/>
              </a:spcAft>
              <a:defRPr/>
            </a:pPr>
            <a:r>
              <a:rPr lang="en-CA" sz="1100" kern="0" dirty="0">
                <a:solidFill>
                  <a:prstClr val="black"/>
                </a:solidFill>
                <a:latin typeface="Roboto Light" panose="02000000000000000000" pitchFamily="2" charset="0"/>
                <a:ea typeface="Roboto Light" panose="02000000000000000000" pitchFamily="2" charset="0"/>
              </a:rPr>
              <a:t>Infrastructure &amp; Operations</a:t>
            </a:r>
          </a:p>
        </p:txBody>
      </p:sp>
      <p:sp>
        <p:nvSpPr>
          <p:cNvPr id="83" name="Rectangle 90">
            <a:extLst>
              <a:ext uri="{FF2B5EF4-FFF2-40B4-BE49-F238E27FC236}">
                <a16:creationId xmlns:a16="http://schemas.microsoft.com/office/drawing/2014/main" id="{AB772AD9-12E3-FB1A-1726-B2595713C4E1}"/>
              </a:ext>
            </a:extLst>
          </p:cNvPr>
          <p:cNvSpPr/>
          <p:nvPr/>
        </p:nvSpPr>
        <p:spPr>
          <a:xfrm>
            <a:off x="5514510" y="4939450"/>
            <a:ext cx="6549285" cy="540000"/>
          </a:xfrm>
          <a:prstGeom prst="rect">
            <a:avLst/>
          </a:prstGeom>
          <a:solidFill>
            <a:srgbClr val="EED834"/>
          </a:solidFill>
          <a:ln w="12700" cap="flat" cmpd="sng" algn="ctr">
            <a:noFill/>
            <a:prstDash val="solid"/>
            <a:miter lim="800000"/>
          </a:ln>
          <a:effectLst/>
        </p:spPr>
        <p:txBody>
          <a:bodyPr numCol="3" rtlCol="0" anchor="ctr"/>
          <a:lstStyle/>
          <a:p>
            <a:pPr marL="171450" indent="-171450" defTabSz="914400" fontAlgn="base">
              <a:spcBef>
                <a:spcPct val="0"/>
              </a:spcBef>
              <a:spcAft>
                <a:spcPct val="0"/>
              </a:spcAft>
              <a:buFont typeface="Arial" panose="020B0604020202020204" pitchFamily="34" charset="0"/>
              <a:buChar char="•"/>
              <a:defRPr/>
            </a:pPr>
            <a:r>
              <a:rPr lang="en-CA" sz="950" kern="0" dirty="0">
                <a:solidFill>
                  <a:prstClr val="black"/>
                </a:solidFill>
                <a:latin typeface="Roboto Light" panose="02000000000000000000" pitchFamily="2" charset="0"/>
                <a:ea typeface="Roboto Light" panose="02000000000000000000" pitchFamily="2" charset="0"/>
              </a:rPr>
              <a:t>Reporting &amp; Analytics</a:t>
            </a:r>
          </a:p>
          <a:p>
            <a:pPr marL="171450" indent="-171450" defTabSz="914400" fontAlgn="base">
              <a:spcBef>
                <a:spcPct val="0"/>
              </a:spcBef>
              <a:spcAft>
                <a:spcPct val="0"/>
              </a:spcAft>
              <a:buFont typeface="Arial" panose="020B0604020202020204" pitchFamily="34" charset="0"/>
              <a:buChar char="•"/>
              <a:defRPr/>
            </a:pPr>
            <a:r>
              <a:rPr lang="en-CA" sz="950" kern="0" dirty="0">
                <a:solidFill>
                  <a:prstClr val="black"/>
                </a:solidFill>
                <a:latin typeface="Roboto Light" panose="02000000000000000000" pitchFamily="2" charset="0"/>
                <a:ea typeface="Roboto Light" panose="02000000000000000000" pitchFamily="2" charset="0"/>
              </a:rPr>
              <a:t>Data Management </a:t>
            </a:r>
          </a:p>
          <a:p>
            <a:pPr marL="171450" indent="-171450" defTabSz="914400" fontAlgn="base">
              <a:spcBef>
                <a:spcPct val="0"/>
              </a:spcBef>
              <a:spcAft>
                <a:spcPct val="0"/>
              </a:spcAft>
              <a:buFont typeface="Arial" panose="020B0604020202020204" pitchFamily="34" charset="0"/>
              <a:buChar char="•"/>
              <a:defRPr/>
            </a:pPr>
            <a:r>
              <a:rPr lang="en-CA" sz="950" kern="0" dirty="0">
                <a:solidFill>
                  <a:prstClr val="black"/>
                </a:solidFill>
                <a:latin typeface="Roboto Light" panose="02000000000000000000" pitchFamily="2" charset="0"/>
                <a:ea typeface="Roboto Light" panose="02000000000000000000" pitchFamily="2" charset="0"/>
              </a:rPr>
              <a:t>Data Quality</a:t>
            </a:r>
          </a:p>
          <a:p>
            <a:pPr marL="171450" indent="-171450" defTabSz="914400" fontAlgn="base">
              <a:spcBef>
                <a:spcPct val="0"/>
              </a:spcBef>
              <a:spcAft>
                <a:spcPct val="0"/>
              </a:spcAft>
              <a:buFont typeface="Arial" panose="020B0604020202020204" pitchFamily="34" charset="0"/>
              <a:buChar char="•"/>
              <a:defRPr/>
            </a:pPr>
            <a:r>
              <a:rPr lang="en-CA" sz="950" kern="0" dirty="0">
                <a:solidFill>
                  <a:prstClr val="black"/>
                </a:solidFill>
                <a:latin typeface="Roboto Light" panose="02000000000000000000" pitchFamily="2" charset="0"/>
                <a:ea typeface="Roboto Light" panose="02000000000000000000" pitchFamily="2" charset="0"/>
              </a:rPr>
              <a:t>Data Integration</a:t>
            </a:r>
          </a:p>
          <a:p>
            <a:pPr marL="171450" indent="-171450" defTabSz="914400" fontAlgn="base">
              <a:spcBef>
                <a:spcPct val="0"/>
              </a:spcBef>
              <a:spcAft>
                <a:spcPct val="0"/>
              </a:spcAft>
              <a:buFont typeface="Arial" panose="020B0604020202020204" pitchFamily="34" charset="0"/>
              <a:buChar char="•"/>
              <a:defRPr/>
            </a:pPr>
            <a:r>
              <a:rPr lang="en-CA" sz="950" kern="0" dirty="0">
                <a:solidFill>
                  <a:prstClr val="black"/>
                </a:solidFill>
                <a:latin typeface="Roboto Light" panose="02000000000000000000" pitchFamily="2" charset="0"/>
                <a:ea typeface="Roboto Light" panose="02000000000000000000" pitchFamily="2" charset="0"/>
              </a:rPr>
              <a:t>Enterprise Content Management</a:t>
            </a:r>
          </a:p>
          <a:p>
            <a:pPr marL="171450" indent="-171450" defTabSz="914400" fontAlgn="base">
              <a:spcBef>
                <a:spcPct val="0"/>
              </a:spcBef>
              <a:spcAft>
                <a:spcPct val="0"/>
              </a:spcAft>
              <a:buFont typeface="Arial" panose="020B0604020202020204" pitchFamily="34" charset="0"/>
              <a:buChar char="•"/>
              <a:defRPr/>
            </a:pPr>
            <a:r>
              <a:rPr lang="en-CA" sz="950" kern="0" dirty="0">
                <a:solidFill>
                  <a:prstClr val="black"/>
                </a:solidFill>
                <a:latin typeface="Roboto Light" panose="02000000000000000000" pitchFamily="2" charset="0"/>
                <a:ea typeface="Roboto Light" panose="02000000000000000000" pitchFamily="2" charset="0"/>
              </a:rPr>
              <a:t>Data Governance</a:t>
            </a:r>
          </a:p>
          <a:p>
            <a:pPr marL="171450" indent="-171450" defTabSz="914400" fontAlgn="base">
              <a:spcBef>
                <a:spcPct val="0"/>
              </a:spcBef>
              <a:spcAft>
                <a:spcPct val="0"/>
              </a:spcAft>
              <a:buFont typeface="Arial" panose="020B0604020202020204" pitchFamily="34" charset="0"/>
              <a:buChar char="•"/>
              <a:defRPr/>
            </a:pPr>
            <a:r>
              <a:rPr lang="en-CA" sz="950" kern="0" dirty="0">
                <a:solidFill>
                  <a:prstClr val="black"/>
                </a:solidFill>
                <a:latin typeface="Roboto Light" panose="02000000000000000000" pitchFamily="2" charset="0"/>
                <a:ea typeface="Roboto Light" panose="02000000000000000000" pitchFamily="2" charset="0"/>
              </a:rPr>
              <a:t>Data Strategy</a:t>
            </a:r>
          </a:p>
          <a:p>
            <a:pPr marL="171450" indent="-171450" defTabSz="914400" fontAlgn="base">
              <a:spcBef>
                <a:spcPct val="0"/>
              </a:spcBef>
              <a:spcAft>
                <a:spcPct val="0"/>
              </a:spcAft>
              <a:buFont typeface="Arial" panose="020B0604020202020204" pitchFamily="34" charset="0"/>
              <a:buChar char="•"/>
              <a:defRPr/>
            </a:pPr>
            <a:r>
              <a:rPr lang="en-CA" sz="950" kern="0" dirty="0">
                <a:solidFill>
                  <a:prstClr val="black"/>
                </a:solidFill>
                <a:latin typeface="Roboto Light" panose="02000000000000000000" pitchFamily="2" charset="0"/>
                <a:ea typeface="Roboto Light" panose="02000000000000000000" pitchFamily="2" charset="0"/>
              </a:rPr>
              <a:t>AI/ML Management</a:t>
            </a:r>
          </a:p>
          <a:p>
            <a:pPr marL="171450" indent="-171450" defTabSz="914400" fontAlgn="base">
              <a:spcBef>
                <a:spcPct val="0"/>
              </a:spcBef>
              <a:spcAft>
                <a:spcPct val="0"/>
              </a:spcAft>
              <a:buFont typeface="Arial" panose="020B0604020202020204" pitchFamily="34" charset="0"/>
              <a:buChar char="•"/>
              <a:defRPr/>
            </a:pPr>
            <a:endParaRPr lang="en-CA" sz="950" kern="0" dirty="0">
              <a:solidFill>
                <a:prstClr val="black"/>
              </a:solidFill>
              <a:latin typeface="Roboto Light" panose="02000000000000000000" pitchFamily="2" charset="0"/>
              <a:ea typeface="Roboto Light" panose="02000000000000000000" pitchFamily="2" charset="0"/>
            </a:endParaRPr>
          </a:p>
        </p:txBody>
      </p:sp>
      <p:sp>
        <p:nvSpPr>
          <p:cNvPr id="89" name="Rectangle 66">
            <a:extLst>
              <a:ext uri="{FF2B5EF4-FFF2-40B4-BE49-F238E27FC236}">
                <a16:creationId xmlns:a16="http://schemas.microsoft.com/office/drawing/2014/main" id="{6A16879F-52E4-A364-7C33-4666D0F357E4}"/>
              </a:ext>
            </a:extLst>
          </p:cNvPr>
          <p:cNvSpPr/>
          <p:nvPr/>
        </p:nvSpPr>
        <p:spPr>
          <a:xfrm>
            <a:off x="5514509" y="4324760"/>
            <a:ext cx="6549286" cy="540000"/>
          </a:xfrm>
          <a:prstGeom prst="rect">
            <a:avLst/>
          </a:prstGeom>
          <a:solidFill>
            <a:srgbClr val="CFB5D5"/>
          </a:solidFill>
          <a:ln w="12700" cap="flat" cmpd="sng" algn="ctr">
            <a:noFill/>
            <a:prstDash val="solid"/>
            <a:miter lim="800000"/>
          </a:ln>
          <a:effectLst/>
        </p:spPr>
        <p:txBody>
          <a:bodyPr numCol="3" rtlCol="0" anchor="ctr"/>
          <a:lstStyle/>
          <a:p>
            <a:pPr marL="171450" indent="-171450" defTabSz="914400" fontAlgn="base">
              <a:spcBef>
                <a:spcPct val="0"/>
              </a:spcBef>
              <a:spcAft>
                <a:spcPct val="0"/>
              </a:spcAft>
              <a:buFont typeface="Arial" panose="020B0604020202020204" pitchFamily="34" charset="0"/>
              <a:buChar char="•"/>
              <a:defRPr/>
            </a:pPr>
            <a:r>
              <a:rPr lang="en-CA" sz="950" kern="0" dirty="0">
                <a:solidFill>
                  <a:prstClr val="black"/>
                </a:solidFill>
                <a:latin typeface="Roboto Light" panose="02000000000000000000" pitchFamily="2" charset="0"/>
                <a:ea typeface="Roboto Light" panose="02000000000000000000" pitchFamily="2" charset="0"/>
              </a:rPr>
              <a:t>Demand Management</a:t>
            </a:r>
          </a:p>
          <a:p>
            <a:pPr marL="171450" indent="-171450" defTabSz="914400" fontAlgn="base">
              <a:spcBef>
                <a:spcPct val="0"/>
              </a:spcBef>
              <a:spcAft>
                <a:spcPct val="0"/>
              </a:spcAft>
              <a:buFont typeface="Arial" panose="020B0604020202020204" pitchFamily="34" charset="0"/>
              <a:buChar char="•"/>
              <a:defRPr/>
            </a:pPr>
            <a:r>
              <a:rPr lang="en-CA" sz="950" kern="0" dirty="0">
                <a:solidFill>
                  <a:prstClr val="black"/>
                </a:solidFill>
                <a:latin typeface="Roboto Light" panose="02000000000000000000" pitchFamily="2" charset="0"/>
                <a:ea typeface="Roboto Light" panose="02000000000000000000" pitchFamily="2" charset="0"/>
              </a:rPr>
              <a:t>Requirement Analysis Management</a:t>
            </a:r>
          </a:p>
          <a:p>
            <a:pPr marL="171450" indent="-171450" defTabSz="914400" fontAlgn="base">
              <a:spcBef>
                <a:spcPct val="0"/>
              </a:spcBef>
              <a:spcAft>
                <a:spcPct val="0"/>
              </a:spcAft>
              <a:buFont typeface="Arial" panose="020B0604020202020204" pitchFamily="34" charset="0"/>
              <a:buChar char="•"/>
              <a:defRPr/>
            </a:pPr>
            <a:r>
              <a:rPr lang="en-CA" sz="950" kern="0" dirty="0">
                <a:solidFill>
                  <a:prstClr val="black"/>
                </a:solidFill>
                <a:latin typeface="Roboto Light" panose="02000000000000000000" pitchFamily="2" charset="0"/>
                <a:ea typeface="Roboto Light" panose="02000000000000000000" pitchFamily="2" charset="0"/>
              </a:rPr>
              <a:t>Portfolio Management</a:t>
            </a:r>
          </a:p>
          <a:p>
            <a:pPr marL="171450" indent="-171450" defTabSz="914400" fontAlgn="base">
              <a:spcBef>
                <a:spcPct val="0"/>
              </a:spcBef>
              <a:spcAft>
                <a:spcPct val="0"/>
              </a:spcAft>
              <a:buFont typeface="Arial" panose="020B0604020202020204" pitchFamily="34" charset="0"/>
              <a:buChar char="•"/>
              <a:defRPr/>
            </a:pPr>
            <a:r>
              <a:rPr lang="en-CA" sz="950" kern="0" dirty="0">
                <a:solidFill>
                  <a:prstClr val="black"/>
                </a:solidFill>
                <a:latin typeface="Roboto Light" panose="02000000000000000000" pitchFamily="2" charset="0"/>
                <a:ea typeface="Roboto Light" panose="02000000000000000000" pitchFamily="2" charset="0"/>
              </a:rPr>
              <a:t>Project Management </a:t>
            </a:r>
          </a:p>
        </p:txBody>
      </p:sp>
      <p:sp>
        <p:nvSpPr>
          <p:cNvPr id="93" name="Rectangle 68">
            <a:extLst>
              <a:ext uri="{FF2B5EF4-FFF2-40B4-BE49-F238E27FC236}">
                <a16:creationId xmlns:a16="http://schemas.microsoft.com/office/drawing/2014/main" id="{81F69016-5EFB-E8B5-5D24-7FC3B44798CE}"/>
              </a:ext>
            </a:extLst>
          </p:cNvPr>
          <p:cNvSpPr/>
          <p:nvPr/>
        </p:nvSpPr>
        <p:spPr>
          <a:xfrm>
            <a:off x="5514510" y="5538147"/>
            <a:ext cx="6549285" cy="540000"/>
          </a:xfrm>
          <a:prstGeom prst="rect">
            <a:avLst/>
          </a:prstGeom>
          <a:solidFill>
            <a:srgbClr val="E9C981"/>
          </a:solidFill>
          <a:ln w="12700" cap="flat" cmpd="sng" algn="ctr">
            <a:noFill/>
            <a:prstDash val="solid"/>
            <a:miter lim="800000"/>
          </a:ln>
          <a:effectLst/>
        </p:spPr>
        <p:txBody>
          <a:bodyPr numCol="3" rtlCol="0" anchor="ctr"/>
          <a:lstStyle/>
          <a:p>
            <a:pPr marL="171450" indent="-171450" defTabSz="914400" fontAlgn="base">
              <a:spcBef>
                <a:spcPct val="0"/>
              </a:spcBef>
              <a:spcAft>
                <a:spcPct val="0"/>
              </a:spcAft>
              <a:buFont typeface="Arial" panose="020B0604020202020204" pitchFamily="34" charset="0"/>
              <a:buChar char="•"/>
              <a:defRPr/>
            </a:pPr>
            <a:r>
              <a:rPr lang="en-CA" sz="950" kern="0" dirty="0">
                <a:solidFill>
                  <a:prstClr val="black"/>
                </a:solidFill>
                <a:latin typeface="Roboto Light" panose="02000000000000000000" pitchFamily="2" charset="0"/>
                <a:ea typeface="Roboto Light" panose="02000000000000000000" pitchFamily="2" charset="0"/>
              </a:rPr>
              <a:t>Operations Management </a:t>
            </a:r>
          </a:p>
          <a:p>
            <a:pPr marL="171450" indent="-171450" defTabSz="914400" fontAlgn="base">
              <a:spcBef>
                <a:spcPct val="0"/>
              </a:spcBef>
              <a:spcAft>
                <a:spcPct val="0"/>
              </a:spcAft>
              <a:buFont typeface="Arial" panose="020B0604020202020204" pitchFamily="34" charset="0"/>
              <a:buChar char="•"/>
              <a:defRPr/>
            </a:pPr>
            <a:r>
              <a:rPr lang="en-CA" sz="950" kern="0" dirty="0">
                <a:solidFill>
                  <a:prstClr val="black"/>
                </a:solidFill>
                <a:latin typeface="Roboto Light" panose="02000000000000000000" pitchFamily="2" charset="0"/>
                <a:ea typeface="Roboto Light" panose="02000000000000000000" pitchFamily="2" charset="0"/>
              </a:rPr>
              <a:t>Service Desk Management</a:t>
            </a:r>
          </a:p>
          <a:p>
            <a:pPr marL="171450" indent="-171450" defTabSz="914400" fontAlgn="base">
              <a:spcBef>
                <a:spcPct val="0"/>
              </a:spcBef>
              <a:spcAft>
                <a:spcPct val="0"/>
              </a:spcAft>
              <a:buFont typeface="Arial" panose="020B0604020202020204" pitchFamily="34" charset="0"/>
              <a:buChar char="•"/>
              <a:defRPr/>
            </a:pPr>
            <a:r>
              <a:rPr lang="en-CA" sz="950" kern="0" dirty="0">
                <a:solidFill>
                  <a:prstClr val="black"/>
                </a:solidFill>
                <a:latin typeface="Roboto Light" panose="02000000000000000000" pitchFamily="2" charset="0"/>
                <a:ea typeface="Roboto Light" panose="02000000000000000000" pitchFamily="2" charset="0"/>
              </a:rPr>
              <a:t>Incident Management</a:t>
            </a:r>
          </a:p>
          <a:p>
            <a:pPr marL="171450" indent="-171450" defTabSz="914400" fontAlgn="base">
              <a:spcBef>
                <a:spcPct val="0"/>
              </a:spcBef>
              <a:spcAft>
                <a:spcPct val="0"/>
              </a:spcAft>
              <a:buFont typeface="Arial" panose="020B0604020202020204" pitchFamily="34" charset="0"/>
              <a:buChar char="•"/>
              <a:defRPr/>
            </a:pPr>
            <a:r>
              <a:rPr lang="en-CA" sz="950" kern="0" dirty="0">
                <a:solidFill>
                  <a:prstClr val="black"/>
                </a:solidFill>
                <a:latin typeface="Roboto Light" panose="02000000000000000000" pitchFamily="2" charset="0"/>
                <a:ea typeface="Roboto Light" panose="02000000000000000000" pitchFamily="2" charset="0"/>
              </a:rPr>
              <a:t>Problem Management</a:t>
            </a:r>
          </a:p>
          <a:p>
            <a:pPr marL="171450" indent="-171450" defTabSz="914400" fontAlgn="base">
              <a:spcBef>
                <a:spcPct val="0"/>
              </a:spcBef>
              <a:spcAft>
                <a:spcPct val="0"/>
              </a:spcAft>
              <a:buFont typeface="Arial" panose="020B0604020202020204" pitchFamily="34" charset="0"/>
              <a:buChar char="•"/>
              <a:defRPr/>
            </a:pPr>
            <a:r>
              <a:rPr lang="en-CA" sz="950" kern="0" dirty="0">
                <a:solidFill>
                  <a:prstClr val="black"/>
                </a:solidFill>
                <a:latin typeface="Roboto Light" panose="02000000000000000000" pitchFamily="2" charset="0"/>
                <a:ea typeface="Roboto Light" panose="02000000000000000000" pitchFamily="2" charset="0"/>
              </a:rPr>
              <a:t>Service Enhancements</a:t>
            </a:r>
          </a:p>
          <a:p>
            <a:pPr marL="171450" indent="-171450" defTabSz="914400" fontAlgn="base">
              <a:spcBef>
                <a:spcPct val="0"/>
              </a:spcBef>
              <a:spcAft>
                <a:spcPct val="0"/>
              </a:spcAft>
              <a:buFont typeface="Arial" panose="020B0604020202020204" pitchFamily="34" charset="0"/>
              <a:buChar char="•"/>
              <a:defRPr/>
            </a:pPr>
            <a:r>
              <a:rPr lang="en-CA" sz="950" kern="0" dirty="0">
                <a:solidFill>
                  <a:prstClr val="black"/>
                </a:solidFill>
                <a:latin typeface="Roboto Light" panose="02000000000000000000" pitchFamily="2" charset="0"/>
                <a:ea typeface="Roboto Light" panose="02000000000000000000" pitchFamily="2" charset="0"/>
              </a:rPr>
              <a:t>Operational Change Enablement</a:t>
            </a:r>
          </a:p>
          <a:p>
            <a:pPr marL="171450" indent="-171450" defTabSz="914400" fontAlgn="base">
              <a:spcBef>
                <a:spcPct val="0"/>
              </a:spcBef>
              <a:spcAft>
                <a:spcPct val="0"/>
              </a:spcAft>
              <a:buFont typeface="Arial" panose="020B0604020202020204" pitchFamily="34" charset="0"/>
              <a:buChar char="•"/>
              <a:defRPr/>
            </a:pPr>
            <a:r>
              <a:rPr lang="en-CA" sz="950" kern="0" dirty="0">
                <a:solidFill>
                  <a:prstClr val="black"/>
                </a:solidFill>
                <a:latin typeface="Roboto Light" panose="02000000000000000000" pitchFamily="2" charset="0"/>
                <a:ea typeface="Roboto Light" panose="02000000000000000000" pitchFamily="2" charset="0"/>
              </a:rPr>
              <a:t>Release Management</a:t>
            </a:r>
          </a:p>
          <a:p>
            <a:pPr marL="171450" indent="-171450" defTabSz="914400" fontAlgn="base">
              <a:spcBef>
                <a:spcPct val="0"/>
              </a:spcBef>
              <a:spcAft>
                <a:spcPct val="0"/>
              </a:spcAft>
              <a:buFont typeface="Arial" panose="020B0604020202020204" pitchFamily="34" charset="0"/>
              <a:buChar char="•"/>
              <a:defRPr/>
            </a:pPr>
            <a:r>
              <a:rPr lang="en-CA" sz="950" kern="0" dirty="0">
                <a:solidFill>
                  <a:prstClr val="black"/>
                </a:solidFill>
                <a:latin typeface="Roboto Light" panose="02000000000000000000" pitchFamily="2" charset="0"/>
                <a:ea typeface="Roboto Light" panose="02000000000000000000" pitchFamily="2" charset="0"/>
              </a:rPr>
              <a:t>Automation Management </a:t>
            </a:r>
          </a:p>
        </p:txBody>
      </p:sp>
      <p:sp>
        <p:nvSpPr>
          <p:cNvPr id="101" name="Rectangle 69">
            <a:extLst>
              <a:ext uri="{FF2B5EF4-FFF2-40B4-BE49-F238E27FC236}">
                <a16:creationId xmlns:a16="http://schemas.microsoft.com/office/drawing/2014/main" id="{18F8CFDE-4025-34A0-DB5F-666E7C4893A1}"/>
              </a:ext>
            </a:extLst>
          </p:cNvPr>
          <p:cNvSpPr/>
          <p:nvPr/>
        </p:nvSpPr>
        <p:spPr>
          <a:xfrm>
            <a:off x="5516023" y="6144222"/>
            <a:ext cx="6547722" cy="540000"/>
          </a:xfrm>
          <a:prstGeom prst="rect">
            <a:avLst/>
          </a:prstGeom>
          <a:solidFill>
            <a:srgbClr val="DEAE42"/>
          </a:solidFill>
          <a:ln w="12700" cap="flat" cmpd="sng" algn="ctr">
            <a:noFill/>
            <a:prstDash val="solid"/>
            <a:miter lim="800000"/>
          </a:ln>
          <a:effectLst/>
        </p:spPr>
        <p:txBody>
          <a:bodyPr numCol="3" rtlCol="0" anchor="ctr"/>
          <a:lstStyle/>
          <a:p>
            <a:pPr marL="171450" indent="-171450" defTabSz="914400" fontAlgn="base">
              <a:spcBef>
                <a:spcPct val="0"/>
              </a:spcBef>
              <a:spcAft>
                <a:spcPct val="0"/>
              </a:spcAft>
              <a:buFont typeface="Arial" panose="020B0604020202020204" pitchFamily="34" charset="0"/>
              <a:buChar char="•"/>
              <a:defRPr/>
            </a:pPr>
            <a:r>
              <a:rPr lang="en-CA" sz="950" kern="0" dirty="0">
                <a:solidFill>
                  <a:prstClr val="black"/>
                </a:solidFill>
                <a:latin typeface="Roboto Light" panose="02000000000000000000" pitchFamily="2" charset="0"/>
                <a:ea typeface="Roboto Light" panose="02000000000000000000" pitchFamily="2" charset="0"/>
              </a:rPr>
              <a:t>Asset Management </a:t>
            </a:r>
          </a:p>
          <a:p>
            <a:pPr marL="171450" indent="-171450" defTabSz="914400" fontAlgn="base">
              <a:spcBef>
                <a:spcPct val="0"/>
              </a:spcBef>
              <a:spcAft>
                <a:spcPct val="0"/>
              </a:spcAft>
              <a:buFont typeface="Arial" panose="020B0604020202020204" pitchFamily="34" charset="0"/>
              <a:buChar char="•"/>
              <a:defRPr/>
            </a:pPr>
            <a:r>
              <a:rPr lang="en-CA" sz="950" kern="0" dirty="0">
                <a:solidFill>
                  <a:prstClr val="black"/>
                </a:solidFill>
                <a:latin typeface="Roboto Light" panose="02000000000000000000" pitchFamily="2" charset="0"/>
                <a:ea typeface="Roboto Light" panose="02000000000000000000" pitchFamily="2" charset="0"/>
              </a:rPr>
              <a:t>Infrastructure Portfolio Strategic Planning</a:t>
            </a:r>
          </a:p>
          <a:p>
            <a:pPr marL="171450" indent="-171450" defTabSz="914400" fontAlgn="base">
              <a:spcBef>
                <a:spcPct val="0"/>
              </a:spcBef>
              <a:spcAft>
                <a:spcPct val="0"/>
              </a:spcAft>
              <a:buFont typeface="Arial" panose="020B0604020202020204" pitchFamily="34" charset="0"/>
              <a:buChar char="•"/>
              <a:defRPr/>
            </a:pPr>
            <a:r>
              <a:rPr lang="en-CA" sz="950" kern="0" dirty="0">
                <a:solidFill>
                  <a:prstClr val="black"/>
                </a:solidFill>
                <a:latin typeface="Roboto Light" panose="02000000000000000000" pitchFamily="2" charset="0"/>
                <a:ea typeface="Roboto Light" panose="02000000000000000000" pitchFamily="2" charset="0"/>
              </a:rPr>
              <a:t>Availability &amp; Capacity Management</a:t>
            </a:r>
          </a:p>
          <a:p>
            <a:pPr marL="171450" indent="-171450" defTabSz="914400" fontAlgn="base">
              <a:spcBef>
                <a:spcPct val="0"/>
              </a:spcBef>
              <a:spcAft>
                <a:spcPct val="0"/>
              </a:spcAft>
              <a:buFont typeface="Arial" panose="020B0604020202020204" pitchFamily="34" charset="0"/>
              <a:buChar char="•"/>
              <a:defRPr/>
            </a:pPr>
            <a:r>
              <a:rPr lang="en-CA" sz="950" kern="0" dirty="0">
                <a:solidFill>
                  <a:prstClr val="black"/>
                </a:solidFill>
                <a:latin typeface="Roboto Light" panose="02000000000000000000" pitchFamily="2" charset="0"/>
                <a:ea typeface="Roboto Light" panose="02000000000000000000" pitchFamily="2" charset="0"/>
              </a:rPr>
              <a:t>Network &amp; Infrastructure Management</a:t>
            </a:r>
          </a:p>
          <a:p>
            <a:pPr marL="171450" indent="-171450" defTabSz="914400" fontAlgn="base">
              <a:spcBef>
                <a:spcPct val="0"/>
              </a:spcBef>
              <a:spcAft>
                <a:spcPct val="0"/>
              </a:spcAft>
              <a:buFont typeface="Arial" panose="020B0604020202020204" pitchFamily="34" charset="0"/>
              <a:buChar char="•"/>
              <a:defRPr/>
            </a:pPr>
            <a:r>
              <a:rPr lang="en-CA" sz="950" kern="0" dirty="0">
                <a:solidFill>
                  <a:prstClr val="black"/>
                </a:solidFill>
                <a:latin typeface="Roboto Light" panose="02000000000000000000" pitchFamily="2" charset="0"/>
                <a:ea typeface="Roboto Light" panose="02000000000000000000" pitchFamily="2" charset="0"/>
              </a:rPr>
              <a:t>Configuration Management</a:t>
            </a:r>
          </a:p>
          <a:p>
            <a:pPr marL="171450" indent="-171450" defTabSz="914400" fontAlgn="base">
              <a:spcBef>
                <a:spcPct val="0"/>
              </a:spcBef>
              <a:spcAft>
                <a:spcPct val="0"/>
              </a:spcAft>
              <a:buFont typeface="Arial" panose="020B0604020202020204" pitchFamily="34" charset="0"/>
              <a:buChar char="•"/>
              <a:defRPr/>
            </a:pPr>
            <a:r>
              <a:rPr lang="en-CA" sz="950" kern="0" dirty="0">
                <a:solidFill>
                  <a:prstClr val="black"/>
                </a:solidFill>
                <a:latin typeface="Roboto Light" panose="02000000000000000000" pitchFamily="2" charset="0"/>
                <a:ea typeface="Roboto Light" panose="02000000000000000000" pitchFamily="2" charset="0"/>
              </a:rPr>
              <a:t>Cloud Orchestration </a:t>
            </a:r>
          </a:p>
        </p:txBody>
      </p:sp>
      <p:sp>
        <p:nvSpPr>
          <p:cNvPr id="108" name="Rectangle 87">
            <a:extLst>
              <a:ext uri="{FF2B5EF4-FFF2-40B4-BE49-F238E27FC236}">
                <a16:creationId xmlns:a16="http://schemas.microsoft.com/office/drawing/2014/main" id="{9020F88F-C186-557D-ED80-86135BBCD93D}"/>
              </a:ext>
            </a:extLst>
          </p:cNvPr>
          <p:cNvSpPr/>
          <p:nvPr/>
        </p:nvSpPr>
        <p:spPr>
          <a:xfrm>
            <a:off x="5514509" y="2469809"/>
            <a:ext cx="6549288" cy="540000"/>
          </a:xfrm>
          <a:prstGeom prst="rect">
            <a:avLst/>
          </a:prstGeom>
          <a:solidFill>
            <a:srgbClr val="91D7DD"/>
          </a:solidFill>
          <a:ln w="12700" cap="flat" cmpd="sng" algn="ctr">
            <a:noFill/>
            <a:prstDash val="solid"/>
            <a:miter lim="800000"/>
          </a:ln>
          <a:effectLst/>
        </p:spPr>
        <p:txBody>
          <a:bodyPr numCol="3" rtlCol="0" anchor="ctr"/>
          <a:lstStyle/>
          <a:p>
            <a:pPr marL="171450" indent="-171450" defTabSz="914400" fontAlgn="base">
              <a:spcBef>
                <a:spcPct val="0"/>
              </a:spcBef>
              <a:spcAft>
                <a:spcPct val="0"/>
              </a:spcAft>
              <a:buFont typeface="Arial" panose="020B0604020202020204" pitchFamily="34" charset="0"/>
              <a:buChar char="•"/>
              <a:defRPr/>
            </a:pPr>
            <a:r>
              <a:rPr lang="en-CA" sz="950" kern="0" dirty="0">
                <a:solidFill>
                  <a:prstClr val="black"/>
                </a:solidFill>
                <a:latin typeface="Roboto Light" panose="02000000000000000000" pitchFamily="2" charset="0"/>
                <a:ea typeface="Roboto Light" panose="02000000000000000000" pitchFamily="2" charset="0"/>
              </a:rPr>
              <a:t>Service Governance</a:t>
            </a:r>
          </a:p>
          <a:p>
            <a:pPr marL="171450" indent="-171450" defTabSz="914400" fontAlgn="base">
              <a:spcBef>
                <a:spcPct val="0"/>
              </a:spcBef>
              <a:spcAft>
                <a:spcPct val="0"/>
              </a:spcAft>
              <a:buFont typeface="Arial" panose="020B0604020202020204" pitchFamily="34" charset="0"/>
              <a:buChar char="•"/>
              <a:defRPr/>
            </a:pPr>
            <a:r>
              <a:rPr lang="en-CA" sz="950" kern="0" dirty="0">
                <a:solidFill>
                  <a:prstClr val="black"/>
                </a:solidFill>
                <a:latin typeface="Roboto Light" panose="02000000000000000000" pitchFamily="2" charset="0"/>
                <a:ea typeface="Roboto Light" panose="02000000000000000000" pitchFamily="2" charset="0"/>
              </a:rPr>
              <a:t>Service Strategy &amp; Roadmap</a:t>
            </a:r>
          </a:p>
          <a:p>
            <a:pPr marL="171450" indent="-171450" defTabSz="914400" fontAlgn="base">
              <a:spcBef>
                <a:spcPct val="0"/>
              </a:spcBef>
              <a:spcAft>
                <a:spcPct val="0"/>
              </a:spcAft>
              <a:buFont typeface="Arial" panose="020B0604020202020204" pitchFamily="34" charset="0"/>
              <a:buChar char="•"/>
              <a:defRPr/>
            </a:pPr>
            <a:r>
              <a:rPr lang="en-CA" sz="950" kern="0" dirty="0">
                <a:solidFill>
                  <a:prstClr val="black"/>
                </a:solidFill>
                <a:latin typeface="Roboto Light" panose="02000000000000000000" pitchFamily="2" charset="0"/>
                <a:ea typeface="Roboto Light" panose="02000000000000000000" pitchFamily="2" charset="0"/>
              </a:rPr>
              <a:t>Service Management</a:t>
            </a:r>
          </a:p>
          <a:p>
            <a:pPr marL="171450" indent="-171450" defTabSz="914400" fontAlgn="base">
              <a:spcBef>
                <a:spcPct val="0"/>
              </a:spcBef>
              <a:spcAft>
                <a:spcPct val="0"/>
              </a:spcAft>
              <a:buFont typeface="Arial" panose="020B0604020202020204" pitchFamily="34" charset="0"/>
              <a:buChar char="•"/>
              <a:defRPr/>
            </a:pPr>
            <a:r>
              <a:rPr lang="en-CA" sz="950" kern="0" dirty="0">
                <a:solidFill>
                  <a:prstClr val="black"/>
                </a:solidFill>
                <a:latin typeface="Roboto Light" panose="02000000000000000000" pitchFamily="2" charset="0"/>
                <a:ea typeface="Roboto Light" panose="02000000000000000000" pitchFamily="2" charset="0"/>
              </a:rPr>
              <a:t>Service Governance</a:t>
            </a:r>
          </a:p>
          <a:p>
            <a:pPr marL="171450" indent="-171450" defTabSz="914400" fontAlgn="base">
              <a:spcBef>
                <a:spcPct val="0"/>
              </a:spcBef>
              <a:spcAft>
                <a:spcPct val="0"/>
              </a:spcAft>
              <a:buFont typeface="Arial" panose="020B0604020202020204" pitchFamily="34" charset="0"/>
              <a:buChar char="•"/>
              <a:defRPr/>
            </a:pPr>
            <a:r>
              <a:rPr lang="en-CA" sz="950" kern="0" dirty="0">
                <a:solidFill>
                  <a:prstClr val="black"/>
                </a:solidFill>
                <a:latin typeface="Roboto Light" panose="02000000000000000000" pitchFamily="2" charset="0"/>
                <a:ea typeface="Roboto Light" panose="02000000000000000000" pitchFamily="2" charset="0"/>
              </a:rPr>
              <a:t>Service Performance Measurement</a:t>
            </a:r>
          </a:p>
          <a:p>
            <a:pPr marL="171450" indent="-171450" defTabSz="914400" fontAlgn="base">
              <a:spcBef>
                <a:spcPct val="0"/>
              </a:spcBef>
              <a:spcAft>
                <a:spcPct val="0"/>
              </a:spcAft>
              <a:buFont typeface="Arial" panose="020B0604020202020204" pitchFamily="34" charset="0"/>
              <a:buChar char="•"/>
              <a:defRPr/>
            </a:pPr>
            <a:r>
              <a:rPr lang="en-CA" sz="950" kern="0" dirty="0">
                <a:solidFill>
                  <a:prstClr val="black"/>
                </a:solidFill>
                <a:latin typeface="Roboto Light" panose="02000000000000000000" pitchFamily="2" charset="0"/>
                <a:ea typeface="Roboto Light" panose="02000000000000000000" pitchFamily="2" charset="0"/>
              </a:rPr>
              <a:t>Service Design &amp; Planning</a:t>
            </a:r>
          </a:p>
          <a:p>
            <a:pPr marL="171450" indent="-171450" defTabSz="914400" fontAlgn="base">
              <a:spcBef>
                <a:spcPct val="0"/>
              </a:spcBef>
              <a:spcAft>
                <a:spcPct val="0"/>
              </a:spcAft>
              <a:buFont typeface="Arial" panose="020B0604020202020204" pitchFamily="34" charset="0"/>
              <a:buChar char="•"/>
              <a:defRPr/>
            </a:pPr>
            <a:r>
              <a:rPr lang="en-CA" sz="950" kern="0" dirty="0">
                <a:solidFill>
                  <a:prstClr val="black"/>
                </a:solidFill>
                <a:latin typeface="Roboto Light" panose="02000000000000000000" pitchFamily="2" charset="0"/>
                <a:ea typeface="Roboto Light" panose="02000000000000000000" pitchFamily="2" charset="0"/>
              </a:rPr>
              <a:t>Service Orchestration </a:t>
            </a:r>
          </a:p>
        </p:txBody>
      </p:sp>
      <p:sp>
        <p:nvSpPr>
          <p:cNvPr id="114" name="Rectangle 62">
            <a:extLst>
              <a:ext uri="{FF2B5EF4-FFF2-40B4-BE49-F238E27FC236}">
                <a16:creationId xmlns:a16="http://schemas.microsoft.com/office/drawing/2014/main" id="{DED8F50A-78A1-8702-3ECE-D767C04FF054}"/>
              </a:ext>
            </a:extLst>
          </p:cNvPr>
          <p:cNvSpPr/>
          <p:nvPr/>
        </p:nvSpPr>
        <p:spPr>
          <a:xfrm>
            <a:off x="5514510" y="1893990"/>
            <a:ext cx="6549289" cy="540000"/>
          </a:xfrm>
          <a:prstGeom prst="rect">
            <a:avLst/>
          </a:prstGeom>
          <a:solidFill>
            <a:srgbClr val="F485A4"/>
          </a:solidFill>
          <a:ln w="12700" cap="flat" cmpd="sng" algn="ctr">
            <a:noFill/>
            <a:prstDash val="solid"/>
            <a:miter lim="800000"/>
          </a:ln>
          <a:effectLst/>
        </p:spPr>
        <p:txBody>
          <a:bodyPr numCol="3" rtlCol="0" anchor="ctr"/>
          <a:lstStyle/>
          <a:p>
            <a:pPr marL="171450" indent="-171450" defTabSz="914400" fontAlgn="base">
              <a:spcBef>
                <a:spcPct val="0"/>
              </a:spcBef>
              <a:spcAft>
                <a:spcPct val="0"/>
              </a:spcAft>
              <a:buFont typeface="Arial" panose="020B0604020202020204" pitchFamily="34" charset="0"/>
              <a:buChar char="•"/>
              <a:defRPr/>
            </a:pPr>
            <a:r>
              <a:rPr lang="en-CA" sz="950" kern="0" dirty="0">
                <a:solidFill>
                  <a:prstClr val="black"/>
                </a:solidFill>
                <a:latin typeface="Roboto Light" panose="02000000000000000000" pitchFamily="2" charset="0"/>
                <a:ea typeface="Roboto Light" panose="02000000000000000000" pitchFamily="2" charset="0"/>
              </a:rPr>
              <a:t>Enterprise Architecture Delivery</a:t>
            </a:r>
          </a:p>
          <a:p>
            <a:pPr marL="171450" indent="-171450" defTabSz="914400" fontAlgn="base">
              <a:spcBef>
                <a:spcPct val="0"/>
              </a:spcBef>
              <a:spcAft>
                <a:spcPct val="0"/>
              </a:spcAft>
              <a:buFont typeface="Arial" panose="020B0604020202020204" pitchFamily="34" charset="0"/>
              <a:buChar char="•"/>
              <a:defRPr/>
            </a:pPr>
            <a:r>
              <a:rPr lang="en-CA" sz="950" kern="0" dirty="0">
                <a:solidFill>
                  <a:prstClr val="black"/>
                </a:solidFill>
                <a:latin typeface="Roboto Light" panose="02000000000000000000" pitchFamily="2" charset="0"/>
                <a:ea typeface="Roboto Light" panose="02000000000000000000" pitchFamily="2" charset="0"/>
              </a:rPr>
              <a:t>Business Architecture Delivery</a:t>
            </a:r>
          </a:p>
          <a:p>
            <a:pPr marL="171450" indent="-171450" defTabSz="914400" fontAlgn="base">
              <a:spcBef>
                <a:spcPct val="0"/>
              </a:spcBef>
              <a:spcAft>
                <a:spcPct val="0"/>
              </a:spcAft>
              <a:buFont typeface="Arial" panose="020B0604020202020204" pitchFamily="34" charset="0"/>
              <a:buChar char="•"/>
              <a:defRPr/>
            </a:pPr>
            <a:r>
              <a:rPr lang="en-CA" sz="950" kern="0" dirty="0">
                <a:solidFill>
                  <a:prstClr val="black"/>
                </a:solidFill>
                <a:latin typeface="Roboto Light" panose="02000000000000000000" pitchFamily="2" charset="0"/>
                <a:ea typeface="Roboto Light" panose="02000000000000000000" pitchFamily="2" charset="0"/>
              </a:rPr>
              <a:t>Solution Architecture Delivery</a:t>
            </a:r>
          </a:p>
          <a:p>
            <a:pPr marL="171450" indent="-171450" defTabSz="914400" fontAlgn="base">
              <a:spcBef>
                <a:spcPct val="0"/>
              </a:spcBef>
              <a:spcAft>
                <a:spcPct val="0"/>
              </a:spcAft>
              <a:buFont typeface="Arial" panose="020B0604020202020204" pitchFamily="34" charset="0"/>
              <a:buChar char="•"/>
              <a:defRPr/>
            </a:pPr>
            <a:r>
              <a:rPr lang="en-CA" sz="950" kern="0" dirty="0">
                <a:solidFill>
                  <a:prstClr val="black"/>
                </a:solidFill>
                <a:latin typeface="Roboto Light" panose="02000000000000000000" pitchFamily="2" charset="0"/>
                <a:ea typeface="Roboto Light" panose="02000000000000000000" pitchFamily="2" charset="0"/>
              </a:rPr>
              <a:t>Technology Architecture</a:t>
            </a:r>
          </a:p>
          <a:p>
            <a:pPr marL="171450" indent="-171450" defTabSz="914400" fontAlgn="base">
              <a:spcBef>
                <a:spcPct val="0"/>
              </a:spcBef>
              <a:spcAft>
                <a:spcPct val="0"/>
              </a:spcAft>
              <a:buFont typeface="Arial" panose="020B0604020202020204" pitchFamily="34" charset="0"/>
              <a:buChar char="•"/>
              <a:defRPr/>
            </a:pPr>
            <a:r>
              <a:rPr lang="en-CA" sz="950" kern="0" dirty="0">
                <a:solidFill>
                  <a:prstClr val="black"/>
                </a:solidFill>
                <a:latin typeface="Roboto Light" panose="02000000000000000000" pitchFamily="2" charset="0"/>
                <a:ea typeface="Roboto Light" panose="02000000000000000000" pitchFamily="2" charset="0"/>
              </a:rPr>
              <a:t>Data Architecture</a:t>
            </a:r>
          </a:p>
          <a:p>
            <a:pPr marL="171450" indent="-171450" defTabSz="914400" fontAlgn="base">
              <a:spcBef>
                <a:spcPct val="0"/>
              </a:spcBef>
              <a:spcAft>
                <a:spcPct val="0"/>
              </a:spcAft>
              <a:buFont typeface="Arial" panose="020B0604020202020204" pitchFamily="34" charset="0"/>
              <a:buChar char="•"/>
              <a:defRPr/>
            </a:pPr>
            <a:r>
              <a:rPr lang="en-CA" sz="950" kern="0" dirty="0">
                <a:solidFill>
                  <a:prstClr val="black"/>
                </a:solidFill>
                <a:latin typeface="Roboto Light" panose="02000000000000000000" pitchFamily="2" charset="0"/>
                <a:ea typeface="Roboto Light" panose="02000000000000000000" pitchFamily="2" charset="0"/>
              </a:rPr>
              <a:t>Security Architecture</a:t>
            </a:r>
          </a:p>
          <a:p>
            <a:pPr marL="171450" indent="-171450" defTabSz="914400" fontAlgn="base">
              <a:spcBef>
                <a:spcPct val="0"/>
              </a:spcBef>
              <a:spcAft>
                <a:spcPct val="0"/>
              </a:spcAft>
              <a:buFont typeface="Arial" panose="020B0604020202020204" pitchFamily="34" charset="0"/>
              <a:buChar char="•"/>
              <a:defRPr/>
            </a:pPr>
            <a:r>
              <a:rPr lang="en-CA" sz="950" kern="0" dirty="0">
                <a:solidFill>
                  <a:prstClr val="black"/>
                </a:solidFill>
                <a:latin typeface="Roboto Light" panose="02000000000000000000" pitchFamily="2" charset="0"/>
                <a:ea typeface="Roboto Light" panose="02000000000000000000" pitchFamily="2" charset="0"/>
              </a:rPr>
              <a:t>Process Integration</a:t>
            </a:r>
          </a:p>
          <a:p>
            <a:pPr marL="171450" indent="-171450" defTabSz="914400" fontAlgn="base">
              <a:spcBef>
                <a:spcPct val="0"/>
              </a:spcBef>
              <a:spcAft>
                <a:spcPct val="0"/>
              </a:spcAft>
              <a:buFont typeface="Arial" panose="020B0604020202020204" pitchFamily="34" charset="0"/>
              <a:buChar char="•"/>
              <a:defRPr/>
            </a:pPr>
            <a:r>
              <a:rPr lang="en-CA" sz="950" kern="0" dirty="0">
                <a:solidFill>
                  <a:prstClr val="black"/>
                </a:solidFill>
                <a:latin typeface="Roboto Light" panose="02000000000000000000" pitchFamily="2" charset="0"/>
                <a:ea typeface="Roboto Light" panose="02000000000000000000" pitchFamily="2" charset="0"/>
              </a:rPr>
              <a:t>Integration Planning</a:t>
            </a:r>
          </a:p>
        </p:txBody>
      </p:sp>
      <p:sp>
        <p:nvSpPr>
          <p:cNvPr id="120" name="Rectangle 57">
            <a:extLst>
              <a:ext uri="{FF2B5EF4-FFF2-40B4-BE49-F238E27FC236}">
                <a16:creationId xmlns:a16="http://schemas.microsoft.com/office/drawing/2014/main" id="{53C2328E-AC10-9CFB-1FB1-CE2547B05A7F}"/>
              </a:ext>
            </a:extLst>
          </p:cNvPr>
          <p:cNvSpPr/>
          <p:nvPr/>
        </p:nvSpPr>
        <p:spPr>
          <a:xfrm>
            <a:off x="5514509" y="1295072"/>
            <a:ext cx="6549290" cy="540000"/>
          </a:xfrm>
          <a:prstGeom prst="rect">
            <a:avLst/>
          </a:prstGeom>
          <a:solidFill>
            <a:srgbClr val="B983BC"/>
          </a:solidFill>
          <a:ln w="12700" cap="flat" cmpd="sng" algn="ctr">
            <a:noFill/>
            <a:prstDash val="solid"/>
            <a:miter lim="800000"/>
          </a:ln>
          <a:effectLst/>
        </p:spPr>
        <p:txBody>
          <a:bodyPr numCol="3" rtlCol="0" anchor="ctr"/>
          <a:lstStyle/>
          <a:p>
            <a:pPr marL="171450" indent="-171450" defTabSz="914400" fontAlgn="base">
              <a:spcBef>
                <a:spcPct val="0"/>
              </a:spcBef>
              <a:spcAft>
                <a:spcPct val="0"/>
              </a:spcAft>
              <a:buFont typeface="Arial" panose="020B0604020202020204" pitchFamily="34" charset="0"/>
              <a:buChar char="•"/>
              <a:defRPr/>
            </a:pPr>
            <a:r>
              <a:rPr lang="en-CA" sz="950" kern="0" dirty="0">
                <a:solidFill>
                  <a:prstClr val="black"/>
                </a:solidFill>
                <a:latin typeface="Roboto Light" panose="02000000000000000000" pitchFamily="2" charset="0"/>
                <a:ea typeface="Roboto Light" panose="02000000000000000000" pitchFamily="2" charset="0"/>
              </a:rPr>
              <a:t>Strategic Communications</a:t>
            </a:r>
          </a:p>
          <a:p>
            <a:pPr marL="171450" indent="-171450" defTabSz="914400" fontAlgn="base">
              <a:spcBef>
                <a:spcPct val="0"/>
              </a:spcBef>
              <a:spcAft>
                <a:spcPct val="0"/>
              </a:spcAft>
              <a:buFont typeface="Arial" panose="020B0604020202020204" pitchFamily="34" charset="0"/>
              <a:buChar char="•"/>
              <a:defRPr/>
            </a:pPr>
            <a:r>
              <a:rPr lang="en-CA" sz="950" kern="0" dirty="0">
                <a:solidFill>
                  <a:prstClr val="black"/>
                </a:solidFill>
                <a:latin typeface="Roboto Light" panose="02000000000000000000" pitchFamily="2" charset="0"/>
                <a:ea typeface="Roboto Light" panose="02000000000000000000" pitchFamily="2" charset="0"/>
              </a:rPr>
              <a:t>People Resource Management</a:t>
            </a:r>
          </a:p>
          <a:p>
            <a:pPr marL="171450" indent="-171450" defTabSz="914400" fontAlgn="base">
              <a:spcBef>
                <a:spcPct val="0"/>
              </a:spcBef>
              <a:spcAft>
                <a:spcPct val="0"/>
              </a:spcAft>
              <a:buFont typeface="Arial" panose="020B0604020202020204" pitchFamily="34" charset="0"/>
              <a:buChar char="•"/>
              <a:defRPr/>
            </a:pPr>
            <a:r>
              <a:rPr lang="en-CA" sz="950" kern="0" dirty="0">
                <a:solidFill>
                  <a:prstClr val="black"/>
                </a:solidFill>
                <a:latin typeface="Roboto Light" panose="02000000000000000000" pitchFamily="2" charset="0"/>
                <a:ea typeface="Roboto Light" panose="02000000000000000000" pitchFamily="2" charset="0"/>
              </a:rPr>
              <a:t>Workforce Strategy &amp; Planning</a:t>
            </a:r>
          </a:p>
          <a:p>
            <a:pPr marL="171450" indent="-171450" defTabSz="914400" fontAlgn="base">
              <a:spcBef>
                <a:spcPct val="0"/>
              </a:spcBef>
              <a:spcAft>
                <a:spcPct val="0"/>
              </a:spcAft>
              <a:buFont typeface="Arial" panose="020B0604020202020204" pitchFamily="34" charset="0"/>
              <a:buChar char="•"/>
              <a:defRPr/>
            </a:pPr>
            <a:r>
              <a:rPr lang="en-CA" sz="950" kern="0" dirty="0">
                <a:solidFill>
                  <a:prstClr val="black"/>
                </a:solidFill>
                <a:latin typeface="Roboto Light" panose="02000000000000000000" pitchFamily="2" charset="0"/>
                <a:ea typeface="Roboto Light" panose="02000000000000000000" pitchFamily="2" charset="0"/>
              </a:rPr>
              <a:t>Organizational Change Enablement</a:t>
            </a:r>
          </a:p>
          <a:p>
            <a:pPr marL="171450" indent="-171450" defTabSz="914400" fontAlgn="base">
              <a:spcBef>
                <a:spcPct val="0"/>
              </a:spcBef>
              <a:spcAft>
                <a:spcPct val="0"/>
              </a:spcAft>
              <a:buFont typeface="Arial" panose="020B0604020202020204" pitchFamily="34" charset="0"/>
              <a:buChar char="•"/>
              <a:defRPr/>
            </a:pPr>
            <a:r>
              <a:rPr lang="en-CA" sz="950" kern="0" dirty="0">
                <a:solidFill>
                  <a:prstClr val="black"/>
                </a:solidFill>
                <a:latin typeface="Roboto Light" panose="02000000000000000000" pitchFamily="2" charset="0"/>
                <a:ea typeface="Roboto Light" panose="02000000000000000000" pitchFamily="2" charset="0"/>
              </a:rPr>
              <a:t>Adoption &amp; Training</a:t>
            </a:r>
          </a:p>
          <a:p>
            <a:pPr marL="171450" indent="-171450" defTabSz="914400" fontAlgn="base">
              <a:spcBef>
                <a:spcPct val="0"/>
              </a:spcBef>
              <a:spcAft>
                <a:spcPct val="0"/>
              </a:spcAft>
              <a:buFont typeface="Arial" panose="020B0604020202020204" pitchFamily="34" charset="0"/>
              <a:buChar char="•"/>
              <a:defRPr/>
            </a:pPr>
            <a:r>
              <a:rPr lang="en-CA" sz="950" kern="0" dirty="0">
                <a:solidFill>
                  <a:prstClr val="black"/>
                </a:solidFill>
                <a:latin typeface="Roboto Light" panose="02000000000000000000" pitchFamily="2" charset="0"/>
                <a:ea typeface="Roboto Light" panose="02000000000000000000" pitchFamily="2" charset="0"/>
              </a:rPr>
              <a:t>Financial/Budget Management</a:t>
            </a:r>
          </a:p>
          <a:p>
            <a:pPr marL="171450" indent="-171450" defTabSz="914400" fontAlgn="base">
              <a:spcBef>
                <a:spcPct val="0"/>
              </a:spcBef>
              <a:spcAft>
                <a:spcPct val="0"/>
              </a:spcAft>
              <a:buFont typeface="Arial" panose="020B0604020202020204" pitchFamily="34" charset="0"/>
              <a:buChar char="•"/>
              <a:defRPr/>
            </a:pPr>
            <a:r>
              <a:rPr lang="en-CA" sz="950" kern="0" dirty="0">
                <a:solidFill>
                  <a:prstClr val="black"/>
                </a:solidFill>
                <a:latin typeface="Roboto Light" panose="02000000000000000000" pitchFamily="2" charset="0"/>
                <a:ea typeface="Roboto Light" panose="02000000000000000000" pitchFamily="2" charset="0"/>
              </a:rPr>
              <a:t>Vendor Portfolio Management</a:t>
            </a:r>
          </a:p>
          <a:p>
            <a:pPr marL="171450" indent="-171450" defTabSz="914400" fontAlgn="base">
              <a:spcBef>
                <a:spcPct val="0"/>
              </a:spcBef>
              <a:spcAft>
                <a:spcPct val="0"/>
              </a:spcAft>
              <a:buFont typeface="Arial" panose="020B0604020202020204" pitchFamily="34" charset="0"/>
              <a:buChar char="•"/>
              <a:defRPr/>
            </a:pPr>
            <a:endParaRPr lang="en-CA" sz="950" kern="0" dirty="0">
              <a:solidFill>
                <a:prstClr val="black"/>
              </a:solidFill>
              <a:latin typeface="Roboto Light" panose="02000000000000000000" pitchFamily="2" charset="0"/>
              <a:ea typeface="Roboto Light" panose="02000000000000000000" pitchFamily="2" charset="0"/>
            </a:endParaRPr>
          </a:p>
          <a:p>
            <a:pPr marL="171450" indent="-171450" defTabSz="914400" fontAlgn="base">
              <a:spcBef>
                <a:spcPct val="0"/>
              </a:spcBef>
              <a:spcAft>
                <a:spcPct val="0"/>
              </a:spcAft>
              <a:buFont typeface="Arial" panose="020B0604020202020204" pitchFamily="34" charset="0"/>
              <a:buChar char="•"/>
              <a:defRPr/>
            </a:pPr>
            <a:r>
              <a:rPr lang="en-CA" sz="950" kern="0" dirty="0">
                <a:solidFill>
                  <a:prstClr val="black"/>
                </a:solidFill>
                <a:latin typeface="Roboto Light" panose="02000000000000000000" pitchFamily="2" charset="0"/>
                <a:ea typeface="Roboto Light" panose="02000000000000000000" pitchFamily="2" charset="0"/>
              </a:rPr>
              <a:t>Vendor Selection &amp; Contract Management </a:t>
            </a:r>
          </a:p>
          <a:p>
            <a:pPr marL="171450" indent="-171450" defTabSz="914400" fontAlgn="base">
              <a:spcBef>
                <a:spcPct val="0"/>
              </a:spcBef>
              <a:spcAft>
                <a:spcPct val="0"/>
              </a:spcAft>
              <a:buFont typeface="Arial" panose="020B0604020202020204" pitchFamily="34" charset="0"/>
              <a:buChar char="•"/>
              <a:defRPr/>
            </a:pPr>
            <a:r>
              <a:rPr lang="en-CA" sz="950" kern="0" dirty="0">
                <a:solidFill>
                  <a:prstClr val="black"/>
                </a:solidFill>
                <a:latin typeface="Roboto Light" panose="02000000000000000000" pitchFamily="2" charset="0"/>
                <a:ea typeface="Roboto Light" panose="02000000000000000000" pitchFamily="2" charset="0"/>
              </a:rPr>
              <a:t>Vendor Performance Management</a:t>
            </a:r>
          </a:p>
        </p:txBody>
      </p:sp>
      <p:sp>
        <p:nvSpPr>
          <p:cNvPr id="4" name="TextBox 3">
            <a:extLst>
              <a:ext uri="{FF2B5EF4-FFF2-40B4-BE49-F238E27FC236}">
                <a16:creationId xmlns:a16="http://schemas.microsoft.com/office/drawing/2014/main" id="{F3419789-AF8C-BE29-14F2-C99224C4A4CE}"/>
              </a:ext>
            </a:extLst>
          </p:cNvPr>
          <p:cNvSpPr txBox="1"/>
          <p:nvPr/>
        </p:nvSpPr>
        <p:spPr>
          <a:xfrm>
            <a:off x="345991" y="971688"/>
            <a:ext cx="3472565" cy="3108543"/>
          </a:xfrm>
          <a:prstGeom prst="rect">
            <a:avLst/>
          </a:prstGeom>
          <a:noFill/>
        </p:spPr>
        <p:txBody>
          <a:bodyPr wrap="square" rtlCol="0">
            <a:spAutoFit/>
          </a:bodyPr>
          <a:lstStyle/>
          <a:p>
            <a:pPr defTabSz="914400"/>
            <a:r>
              <a:rPr lang="en-US" sz="1400" b="1" dirty="0">
                <a:solidFill>
                  <a:srgbClr val="E7E6E6">
                    <a:lumMod val="25000"/>
                  </a:srgbClr>
                </a:solidFill>
                <a:latin typeface="Roboto Condensed Light" panose="02000000000000000000" pitchFamily="2" charset="0"/>
                <a:ea typeface="Roboto Condensed Light" panose="02000000000000000000" pitchFamily="2" charset="0"/>
              </a:rPr>
              <a:t>Use capabilities for the operating model because:</a:t>
            </a:r>
          </a:p>
          <a:p>
            <a:pPr marL="342900" indent="-342900" defTabSz="914400">
              <a:buFont typeface="+mj-lt"/>
              <a:buAutoNum type="arabicPeriod"/>
            </a:pPr>
            <a:r>
              <a:rPr lang="en-US" sz="1400" dirty="0">
                <a:solidFill>
                  <a:srgbClr val="E7E6E6">
                    <a:lumMod val="25000"/>
                  </a:srgbClr>
                </a:solidFill>
                <a:latin typeface="Roboto Condensed Light" panose="02000000000000000000" pitchFamily="2" charset="0"/>
                <a:ea typeface="Roboto Condensed Light" panose="02000000000000000000" pitchFamily="2" charset="0"/>
              </a:rPr>
              <a:t>Capabilities are focused on the entire system that would be in place to satisfy a particular need. This includes the people who are competent to complete a specific task and the technology, processes, and resources to deliver the task.</a:t>
            </a:r>
          </a:p>
          <a:p>
            <a:pPr marL="342900" indent="-342900" defTabSz="914400">
              <a:buFont typeface="+mj-lt"/>
              <a:buAutoNum type="arabicPeriod"/>
            </a:pPr>
            <a:r>
              <a:rPr lang="en-US" sz="1400" dirty="0">
                <a:solidFill>
                  <a:srgbClr val="E7E6E6">
                    <a:lumMod val="25000"/>
                  </a:srgbClr>
                </a:solidFill>
                <a:latin typeface="Roboto Condensed Light" panose="02000000000000000000" pitchFamily="2" charset="0"/>
                <a:ea typeface="Roboto Condensed Light" panose="02000000000000000000" pitchFamily="2" charset="0"/>
              </a:rPr>
              <a:t>Focusing on capabilities rather than the individuals in an organizational redesign enables a more objective and holistic view of what your organization is striving toward. </a:t>
            </a:r>
          </a:p>
          <a:p>
            <a:pPr marL="342900" indent="-342900" defTabSz="914400">
              <a:buFont typeface="+mj-lt"/>
              <a:buAutoNum type="arabicPeriod"/>
            </a:pPr>
            <a:r>
              <a:rPr lang="en-US" sz="1400" dirty="0">
                <a:solidFill>
                  <a:srgbClr val="E7E6E6">
                    <a:lumMod val="25000"/>
                  </a:srgbClr>
                </a:solidFill>
                <a:latin typeface="Roboto Condensed Light" panose="02000000000000000000" pitchFamily="2" charset="0"/>
                <a:ea typeface="Roboto Condensed Light" panose="02000000000000000000" pitchFamily="2" charset="0"/>
              </a:rPr>
              <a:t>Capabilities deliver on specific need(s), and how they are organized changes the way in which those need(s) are delivered. </a:t>
            </a:r>
          </a:p>
        </p:txBody>
      </p:sp>
      <p:pic>
        <p:nvPicPr>
          <p:cNvPr id="6" name="Picture 5">
            <a:extLst>
              <a:ext uri="{FF2B5EF4-FFF2-40B4-BE49-F238E27FC236}">
                <a16:creationId xmlns:a16="http://schemas.microsoft.com/office/drawing/2014/main" id="{5B2D5B42-4EE7-51C6-F467-085528919D4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5991" y="4501765"/>
            <a:ext cx="3348831" cy="1902949"/>
          </a:xfrm>
          <a:prstGeom prst="rect">
            <a:avLst/>
          </a:prstGeom>
        </p:spPr>
      </p:pic>
    </p:spTree>
    <p:extLst>
      <p:ext uri="{BB962C8B-B14F-4D97-AF65-F5344CB8AC3E}">
        <p14:creationId xmlns:p14="http://schemas.microsoft.com/office/powerpoint/2010/main" val="5312774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0F4220-8530-3646-AD71-C1DA0270D955}"/>
              </a:ext>
            </a:extLst>
          </p:cNvPr>
          <p:cNvSpPr/>
          <p:nvPr/>
        </p:nvSpPr>
        <p:spPr>
          <a:xfrm>
            <a:off x="7059572" y="969012"/>
            <a:ext cx="4779162" cy="4931277"/>
          </a:xfrm>
          <a:prstGeom prst="rect">
            <a:avLst/>
          </a:prstGeom>
          <a:solidFill>
            <a:schemeClr val="bg2"/>
          </a:solidFill>
          <a:ln>
            <a:noFill/>
          </a:ln>
          <a:effectLst>
            <a:outerShdw blurRad="254000" sx="105000" sy="105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endParaRPr lang="en-US" dirty="0">
              <a:solidFill>
                <a:srgbClr val="FFFFFF"/>
              </a:solidFill>
              <a:latin typeface="Arial" panose="020B0604020202020204" pitchFamily="34" charset="0"/>
            </a:endParaRPr>
          </a:p>
        </p:txBody>
      </p:sp>
      <p:graphicFrame>
        <p:nvGraphicFramePr>
          <p:cNvPr id="38" name="Table 37">
            <a:extLst>
              <a:ext uri="{FF2B5EF4-FFF2-40B4-BE49-F238E27FC236}">
                <a16:creationId xmlns:a16="http://schemas.microsoft.com/office/drawing/2014/main" id="{855E0152-6164-974F-9E73-8275AEFEEE0A}"/>
              </a:ext>
            </a:extLst>
          </p:cNvPr>
          <p:cNvGraphicFramePr>
            <a:graphicFrameLocks noGrp="1"/>
          </p:cNvGraphicFramePr>
          <p:nvPr>
            <p:extLst>
              <p:ext uri="{D42A27DB-BD31-4B8C-83A1-F6EECF244321}">
                <p14:modId xmlns:p14="http://schemas.microsoft.com/office/powerpoint/2010/main" val="950995523"/>
              </p:ext>
            </p:extLst>
          </p:nvPr>
        </p:nvGraphicFramePr>
        <p:xfrm>
          <a:off x="7059572" y="969011"/>
          <a:ext cx="4779162" cy="5011984"/>
        </p:xfrm>
        <a:graphic>
          <a:graphicData uri="http://schemas.openxmlformats.org/drawingml/2006/table">
            <a:tbl>
              <a:tblPr firstRow="1" bandRow="1">
                <a:effectLst/>
                <a:tableStyleId>{5C22544A-7EE6-4342-B048-85BDC9FD1C3A}</a:tableStyleId>
              </a:tblPr>
              <a:tblGrid>
                <a:gridCol w="2389581">
                  <a:extLst>
                    <a:ext uri="{9D8B030D-6E8A-4147-A177-3AD203B41FA5}">
                      <a16:colId xmlns:a16="http://schemas.microsoft.com/office/drawing/2014/main" val="866264451"/>
                    </a:ext>
                  </a:extLst>
                </a:gridCol>
                <a:gridCol w="2389581">
                  <a:extLst>
                    <a:ext uri="{9D8B030D-6E8A-4147-A177-3AD203B41FA5}">
                      <a16:colId xmlns:a16="http://schemas.microsoft.com/office/drawing/2014/main" val="2703970457"/>
                    </a:ext>
                  </a:extLst>
                </a:gridCol>
              </a:tblGrid>
              <a:tr h="711298">
                <a:tc>
                  <a:txBody>
                    <a:bodyPr/>
                    <a:lstStyle/>
                    <a:p>
                      <a:pPr marL="0" indent="0" algn="ctr">
                        <a:lnSpc>
                          <a:spcPts val="1000"/>
                        </a:lnSpc>
                        <a:spcBef>
                          <a:spcPts val="1000"/>
                        </a:spcBef>
                        <a:buFont typeface="Arial" panose="020B0604020202020204" pitchFamily="34" charset="0"/>
                        <a:buNone/>
                      </a:pPr>
                      <a:r>
                        <a:rPr lang="en-US" sz="1800" b="0" i="0" dirty="0">
                          <a:solidFill>
                            <a:schemeClr val="bg1"/>
                          </a:solidFill>
                          <a:latin typeface="Exo" panose="02000503000000000000" pitchFamily="2" charset="77"/>
                          <a:ea typeface="Roboto Condensed Light" panose="02000000000000000000" pitchFamily="2" charset="0"/>
                        </a:rPr>
                        <a:t>Input</a:t>
                      </a:r>
                    </a:p>
                  </a:txBody>
                  <a:tcPr marL="0" marR="0" marT="319998" marB="22857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tc>
                  <a:txBody>
                    <a:bodyPr/>
                    <a:lstStyle/>
                    <a:p>
                      <a:pPr marL="0" indent="0" algn="ctr">
                        <a:lnSpc>
                          <a:spcPts val="1000"/>
                        </a:lnSpc>
                        <a:spcBef>
                          <a:spcPts val="1000"/>
                        </a:spcBef>
                        <a:buFont typeface="Arial" panose="020B0604020202020204" pitchFamily="34" charset="0"/>
                        <a:buNone/>
                      </a:pPr>
                      <a:r>
                        <a:rPr lang="en-US" sz="1800" b="0" i="0" dirty="0">
                          <a:solidFill>
                            <a:schemeClr val="bg1"/>
                          </a:solidFill>
                          <a:latin typeface="Exo" panose="02000503000000000000" pitchFamily="2" charset="77"/>
                          <a:ea typeface="Roboto Condensed Light" panose="02000000000000000000" pitchFamily="2" charset="0"/>
                        </a:rPr>
                        <a:t>Output</a:t>
                      </a:r>
                    </a:p>
                  </a:txBody>
                  <a:tcPr marL="0" marR="0" marT="319998" marB="22857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1610303713"/>
                  </a:ext>
                </a:extLst>
              </a:tr>
              <a:tr h="1781436">
                <a:tc>
                  <a:txBody>
                    <a:bodyPr/>
                    <a:lstStyle/>
                    <a:p>
                      <a:pPr marL="173038" indent="-173038" rtl="0">
                        <a:lnSpc>
                          <a:spcPts val="1600"/>
                        </a:lnSpc>
                        <a:spcBef>
                          <a:spcPts val="800"/>
                        </a:spcBef>
                        <a:buSzPts val="1100"/>
                        <a:buFont typeface="Arial" panose="020B0604020202020204" pitchFamily="34" charset="0"/>
                        <a:buChar char="•"/>
                        <a:tabLst/>
                      </a:pPr>
                      <a:r>
                        <a:rPr lang="en-US" sz="1200" b="0" i="0" u="none" strike="noStrike" baseline="0" dirty="0">
                          <a:solidFill>
                            <a:srgbClr val="000000"/>
                          </a:solidFill>
                          <a:latin typeface="Roboto Condensed Light" panose="02000000000000000000" pitchFamily="2" charset="0"/>
                          <a:ea typeface="Roboto Condensed Light" panose="02000000000000000000" pitchFamily="2" charset="0"/>
                        </a:rPr>
                        <a:t>Baseline list of IT capabilities</a:t>
                      </a:r>
                    </a:p>
                    <a:p>
                      <a:pPr marL="173038" marR="0" lvl="0" indent="-173038" algn="l" defTabSz="914400" rtl="0" eaLnBrk="1" fontAlgn="auto" latinLnBrk="0" hangingPunct="1">
                        <a:lnSpc>
                          <a:spcPts val="1600"/>
                        </a:lnSpc>
                        <a:spcBef>
                          <a:spcPts val="800"/>
                        </a:spcBef>
                        <a:spcAft>
                          <a:spcPts val="0"/>
                        </a:spcAft>
                        <a:buClrTx/>
                        <a:buSzPts val="1100"/>
                        <a:buFont typeface="Arial" panose="020B0604020202020204" pitchFamily="34" charset="0"/>
                        <a:buChar char="•"/>
                        <a:tabLst/>
                        <a:defRPr/>
                      </a:pPr>
                      <a:r>
                        <a:rPr lang="en-US" sz="1200" b="0" i="0" u="none" strike="noStrike" baseline="0" dirty="0">
                          <a:solidFill>
                            <a:srgbClr val="000000"/>
                          </a:solidFill>
                          <a:latin typeface="Roboto Condensed Light" panose="02000000000000000000" pitchFamily="2" charset="0"/>
                          <a:ea typeface="Roboto Condensed Light" panose="02000000000000000000" pitchFamily="2" charset="0"/>
                        </a:rPr>
                        <a:t>IT capabilities required to support IT strategy</a:t>
                      </a:r>
                    </a:p>
                    <a:p>
                      <a:pPr marL="0" indent="0" rtl="0">
                        <a:lnSpc>
                          <a:spcPts val="1600"/>
                        </a:lnSpc>
                        <a:spcBef>
                          <a:spcPts val="800"/>
                        </a:spcBef>
                        <a:buSzPts val="1100"/>
                        <a:buFont typeface="Arial" panose="020B0604020202020204" pitchFamily="34" charset="0"/>
                        <a:buNone/>
                        <a:tabLst/>
                      </a:pPr>
                      <a:endParaRPr lang="en-US" sz="1200" b="0" i="0" u="none" strike="noStrike" baseline="0" dirty="0">
                        <a:solidFill>
                          <a:srgbClr val="000000"/>
                        </a:solidFill>
                        <a:latin typeface="Roboto Condensed Light" panose="02000000000000000000" pitchFamily="2" charset="0"/>
                        <a:ea typeface="Roboto Condensed Light" panose="02000000000000000000" pitchFamily="2" charset="0"/>
                      </a:endParaRPr>
                    </a:p>
                  </a:txBody>
                  <a:tcPr marL="287963" marR="287963" marT="251966" marB="287963">
                    <a:lnR w="3175" cap="flat" cmpd="sng" algn="ctr">
                      <a:solidFill>
                        <a:schemeClr val="bg1">
                          <a:lumMod val="75000"/>
                        </a:schemeClr>
                      </a:solidFill>
                      <a:prstDash val="solid"/>
                      <a:round/>
                      <a:headEnd type="none" w="med" len="med"/>
                      <a:tailEnd type="none" w="med" len="med"/>
                    </a:lnR>
                    <a:lnT w="38100" cmpd="sng">
                      <a:noFill/>
                    </a:lnT>
                    <a:lnB w="12700" cmpd="sng">
                      <a:noFill/>
                    </a:lnB>
                    <a:solidFill>
                      <a:schemeClr val="bg1"/>
                    </a:solidFill>
                  </a:tcPr>
                </a:tc>
                <a:tc>
                  <a:txBody>
                    <a:bodyPr/>
                    <a:lstStyle/>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Customized list of IT capabilities </a:t>
                      </a:r>
                    </a:p>
                  </a:txBody>
                  <a:tcPr marL="287963" marR="287963" marT="251966" marB="287963">
                    <a:lnL w="3175" cap="flat" cmpd="sng" algn="ctr">
                      <a:solidFill>
                        <a:schemeClr val="bg1">
                          <a:lumMod val="75000"/>
                        </a:schemeClr>
                      </a:solidFill>
                      <a:prstDash val="solid"/>
                      <a:round/>
                      <a:headEnd type="none" w="med" len="med"/>
                      <a:tailEnd type="none" w="med" len="med"/>
                    </a:lnL>
                    <a:lnT w="38100" cmpd="sng">
                      <a:noFill/>
                    </a:lnT>
                    <a:lnB w="12700" cmpd="sng">
                      <a:noFill/>
                    </a:lnB>
                    <a:solidFill>
                      <a:schemeClr val="bg1"/>
                    </a:solidFill>
                  </a:tcPr>
                </a:tc>
                <a:extLst>
                  <a:ext uri="{0D108BD9-81ED-4DB2-BD59-A6C34878D82A}">
                    <a16:rowId xmlns:a16="http://schemas.microsoft.com/office/drawing/2014/main" val="686074955"/>
                  </a:ext>
                </a:extLst>
              </a:tr>
              <a:tr h="711298">
                <a:tc>
                  <a:txBody>
                    <a:bodyPr/>
                    <a:lstStyle/>
                    <a:p>
                      <a:pPr marL="0" marR="0" lvl="0" indent="0" algn="ctr" defTabSz="914400" rtl="0" eaLnBrk="1" fontAlgn="auto" latinLnBrk="0" hangingPunct="1">
                        <a:lnSpc>
                          <a:spcPts val="1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chemeClr val="bg1"/>
                          </a:solidFill>
                          <a:effectLst/>
                          <a:uLnTx/>
                          <a:uFillTx/>
                          <a:latin typeface="Exo" panose="02000503000000000000" pitchFamily="2" charset="77"/>
                          <a:ea typeface="Roboto Condensed Light" panose="02000000000000000000" pitchFamily="2" charset="0"/>
                          <a:cs typeface="+mn-cs"/>
                        </a:rPr>
                        <a:t>Materials</a:t>
                      </a:r>
                    </a:p>
                  </a:txBody>
                  <a:tcPr marL="0" marR="0" marT="319998" marB="22857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tc>
                  <a:txBody>
                    <a:bodyPr/>
                    <a:lstStyle/>
                    <a:p>
                      <a:pPr marL="0" marR="0" lvl="0" indent="0" algn="ctr" defTabSz="914400" rtl="0" eaLnBrk="1" fontAlgn="auto" latinLnBrk="0" hangingPunct="1">
                        <a:lnSpc>
                          <a:spcPts val="1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chemeClr val="bg1"/>
                          </a:solidFill>
                          <a:effectLst/>
                          <a:uLnTx/>
                          <a:uFillTx/>
                          <a:latin typeface="Exo" panose="02000503000000000000" pitchFamily="2" charset="77"/>
                          <a:ea typeface="Roboto Condensed Light" panose="02000000000000000000" pitchFamily="2" charset="0"/>
                          <a:cs typeface="+mn-cs"/>
                        </a:rPr>
                        <a:t>Participants</a:t>
                      </a:r>
                    </a:p>
                  </a:txBody>
                  <a:tcPr marL="0" marR="0" marT="319998" marB="22857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4151227522"/>
                  </a:ext>
                </a:extLst>
              </a:tr>
              <a:tr h="1807910">
                <a:tc>
                  <a:txBody>
                    <a:bodyPr/>
                    <a:lstStyle/>
                    <a:p>
                      <a:pPr marL="173038" indent="-173038" rtl="0">
                        <a:lnSpc>
                          <a:spcPts val="1600"/>
                        </a:lnSpc>
                        <a:spcBef>
                          <a:spcPts val="800"/>
                        </a:spcBef>
                        <a:buSzPts val="1100"/>
                        <a:buFont typeface="Arial" panose="020B0604020202020204" pitchFamily="34" charset="0"/>
                        <a:buChar char="•"/>
                        <a:tabLst/>
                      </a:pPr>
                      <a:r>
                        <a:rPr lang="en-US" sz="1200" b="0" i="0" u="none" strike="noStrike" baseline="0" dirty="0">
                          <a:solidFill>
                            <a:srgbClr val="000000"/>
                          </a:solidFill>
                          <a:latin typeface="Roboto Condensed Light" panose="02000000000000000000" pitchFamily="2" charset="0"/>
                          <a:ea typeface="Roboto Condensed Light" panose="02000000000000000000" pitchFamily="2" charset="0"/>
                        </a:rPr>
                        <a:t>Capability Definitions</a:t>
                      </a:r>
                    </a:p>
                    <a:p>
                      <a:pPr marL="173038" indent="-173038" rtl="0">
                        <a:lnSpc>
                          <a:spcPts val="1600"/>
                        </a:lnSpc>
                        <a:spcBef>
                          <a:spcPts val="800"/>
                        </a:spcBef>
                        <a:buSzPts val="1100"/>
                        <a:buFont typeface="Arial" panose="020B0604020202020204" pitchFamily="34" charset="0"/>
                        <a:buChar char="•"/>
                        <a:tabLst/>
                      </a:pPr>
                      <a:r>
                        <a:rPr lang="en-US" sz="1200" b="0" i="0" u="none" strike="noStrike" baseline="0" dirty="0">
                          <a:solidFill>
                            <a:srgbClr val="000000"/>
                          </a:solidFill>
                          <a:latin typeface="Roboto Condensed Light" panose="02000000000000000000" pitchFamily="2" charset="0"/>
                          <a:ea typeface="Roboto Condensed Light" panose="02000000000000000000" pitchFamily="2" charset="0"/>
                        </a:rPr>
                        <a:t>Selected IT Operating Model Archetype Deck</a:t>
                      </a:r>
                    </a:p>
                    <a:p>
                      <a:pPr marL="182563" indent="-182563" rtl="0">
                        <a:lnSpc>
                          <a:spcPts val="1600"/>
                        </a:lnSpc>
                        <a:spcBef>
                          <a:spcPts val="800"/>
                        </a:spcBef>
                        <a:buSzPts val="1100"/>
                        <a:buFont typeface="Arial" panose="020B0604020202020204" pitchFamily="34" charset="0"/>
                        <a:buChar char="•"/>
                        <a:tabLst/>
                      </a:pPr>
                      <a:endParaRPr lang="en-US" sz="1200" b="0" i="0" u="none" strike="noStrike" baseline="0" dirty="0">
                        <a:solidFill>
                          <a:srgbClr val="000000"/>
                        </a:solidFill>
                        <a:latin typeface="Roboto Condensed Light" panose="02000000000000000000" pitchFamily="2" charset="0"/>
                        <a:ea typeface="Roboto Condensed Light" panose="02000000000000000000" pitchFamily="2" charset="0"/>
                      </a:endParaRPr>
                    </a:p>
                  </a:txBody>
                  <a:tcPr marL="287963" marR="287963" marT="251966" marB="287963">
                    <a:lnR w="3175" cap="flat" cmpd="sng" algn="ctr">
                      <a:solidFill>
                        <a:schemeClr val="bg1">
                          <a:lumMod val="75000"/>
                        </a:schemeClr>
                      </a:solidFill>
                      <a:prstDash val="solid"/>
                      <a:round/>
                      <a:headEnd type="none" w="med" len="med"/>
                      <a:tailEnd type="none" w="med" len="med"/>
                    </a:lnR>
                    <a:lnT w="38100" cmpd="sng">
                      <a:noFill/>
                    </a:lnT>
                    <a:solidFill>
                      <a:schemeClr val="bg1"/>
                    </a:solidFill>
                  </a:tcPr>
                </a:tc>
                <a:tc>
                  <a:txBody>
                    <a:bodyPr/>
                    <a:lstStyle/>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CIO</a:t>
                      </a:r>
                    </a:p>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IT Leadership </a:t>
                      </a:r>
                    </a:p>
                  </a:txBody>
                  <a:tcPr marL="287963" marR="287963" marT="251966" marB="287963">
                    <a:lnL w="3175" cap="flat" cmpd="sng" algn="ctr">
                      <a:solidFill>
                        <a:schemeClr val="bg1">
                          <a:lumMod val="75000"/>
                        </a:schemeClr>
                      </a:solidFill>
                      <a:prstDash val="solid"/>
                      <a:round/>
                      <a:headEnd type="none" w="med" len="med"/>
                      <a:tailEnd type="none" w="med" len="med"/>
                    </a:lnL>
                    <a:lnT w="38100" cmpd="sng">
                      <a:noFill/>
                    </a:lnT>
                    <a:solidFill>
                      <a:schemeClr val="bg1"/>
                    </a:solidFill>
                  </a:tcPr>
                </a:tc>
                <a:extLst>
                  <a:ext uri="{0D108BD9-81ED-4DB2-BD59-A6C34878D82A}">
                    <a16:rowId xmlns:a16="http://schemas.microsoft.com/office/drawing/2014/main" val="2918002838"/>
                  </a:ext>
                </a:extLst>
              </a:tr>
            </a:tbl>
          </a:graphicData>
        </a:graphic>
      </p:graphicFrame>
      <p:sp>
        <p:nvSpPr>
          <p:cNvPr id="3" name="Title 2">
            <a:extLst>
              <a:ext uri="{FF2B5EF4-FFF2-40B4-BE49-F238E27FC236}">
                <a16:creationId xmlns:a16="http://schemas.microsoft.com/office/drawing/2014/main" id="{5E75BB4F-3BD6-3E47-844A-0D1C1B77ED32}"/>
              </a:ext>
            </a:extLst>
          </p:cNvPr>
          <p:cNvSpPr>
            <a:spLocks noGrp="1"/>
          </p:cNvSpPr>
          <p:nvPr>
            <p:ph type="title"/>
          </p:nvPr>
        </p:nvSpPr>
        <p:spPr/>
        <p:txBody>
          <a:bodyPr/>
          <a:lstStyle/>
          <a:p>
            <a:r>
              <a:rPr lang="en-US" dirty="0">
                <a:solidFill>
                  <a:srgbClr val="2576B7"/>
                </a:solidFill>
              </a:rPr>
              <a:t>2.2 </a:t>
            </a:r>
            <a:r>
              <a:rPr lang="en-US" dirty="0"/>
              <a:t>Augment the capability list </a:t>
            </a:r>
          </a:p>
        </p:txBody>
      </p:sp>
      <p:sp>
        <p:nvSpPr>
          <p:cNvPr id="4" name="Text Placeholder 3">
            <a:extLst>
              <a:ext uri="{FF2B5EF4-FFF2-40B4-BE49-F238E27FC236}">
                <a16:creationId xmlns:a16="http://schemas.microsoft.com/office/drawing/2014/main" id="{7E6D4A53-04AD-4347-B2E1-D571EE0378C6}"/>
              </a:ext>
            </a:extLst>
          </p:cNvPr>
          <p:cNvSpPr>
            <a:spLocks noGrp="1"/>
          </p:cNvSpPr>
          <p:nvPr>
            <p:ph type="body" sz="quarter" idx="11"/>
          </p:nvPr>
        </p:nvSpPr>
        <p:spPr/>
        <p:txBody>
          <a:bodyPr/>
          <a:lstStyle/>
          <a:p>
            <a:r>
              <a:rPr lang="en-US" sz="1600" dirty="0">
                <a:latin typeface="Exo" panose="02000503000000000000" pitchFamily="2" charset="77"/>
              </a:rPr>
              <a:t>1 hour</a:t>
            </a:r>
          </a:p>
        </p:txBody>
      </p:sp>
      <p:sp>
        <p:nvSpPr>
          <p:cNvPr id="5" name="Text Placeholder 4">
            <a:extLst>
              <a:ext uri="{FF2B5EF4-FFF2-40B4-BE49-F238E27FC236}">
                <a16:creationId xmlns:a16="http://schemas.microsoft.com/office/drawing/2014/main" id="{EF339750-B68F-5E41-8400-5569775AF401}"/>
              </a:ext>
            </a:extLst>
          </p:cNvPr>
          <p:cNvSpPr>
            <a:spLocks noGrp="1"/>
          </p:cNvSpPr>
          <p:nvPr>
            <p:ph type="body" sz="quarter" idx="33"/>
          </p:nvPr>
        </p:nvSpPr>
        <p:spPr>
          <a:xfrm>
            <a:off x="368404" y="1978743"/>
            <a:ext cx="6444864" cy="4334488"/>
          </a:xfrm>
          <a:prstGeom prst="rect">
            <a:avLst/>
          </a:prstGeom>
        </p:spPr>
        <p:txBody>
          <a:bodyPr lIns="0" tIns="0" rIns="0" bIns="0" numCol="1" spcCol="292608" anchor="t"/>
          <a:lstStyle/>
          <a:p>
            <a:pPr marL="177782" indent="-177782">
              <a:buFont typeface="+mj-lt"/>
              <a:buAutoNum type="arabicPeriod"/>
            </a:pPr>
            <a:r>
              <a:rPr lang="en-US" sz="1300" dirty="0"/>
              <a:t>Download the communication deck tied to the specific operating model archetype that was selected in activity 2.1. Go through each of the IT capabilities on the selected IT operating model slide and remove any capabilities for which your IT organization is not responsible or accountable. Refer to the </a:t>
            </a:r>
            <a:r>
              <a:rPr lang="en-US" sz="1300" dirty="0">
                <a:hlinkClick r:id="rId3"/>
              </a:rPr>
              <a:t>Capability Definitions and Operating Models</a:t>
            </a:r>
            <a:r>
              <a:rPr lang="en-US" sz="1300" dirty="0"/>
              <a:t> list for descriptions of each of the IT capabilities.</a:t>
            </a:r>
          </a:p>
          <a:p>
            <a:pPr marL="177782" indent="-177782">
              <a:buFont typeface="+mj-lt"/>
              <a:buAutoNum type="arabicPeriod"/>
            </a:pPr>
            <a:r>
              <a:rPr lang="en-US" sz="1300" dirty="0"/>
              <a:t>Augment the language of specific capabilities that you feel are not directly reflective of what is being done within your organizational context or that you feel need to be changed to reflect more specifically how work is being done in your organization.</a:t>
            </a:r>
          </a:p>
          <a:p>
            <a:pPr marL="734938" lvl="1" indent="-285721"/>
            <a:r>
              <a:rPr lang="en-US" sz="1300" dirty="0"/>
              <a:t>For example, some organizations may refer to their service desk capability as help desk or regional support. Use a descriptive term that most accurately reflects the terminology used inside the organization today.</a:t>
            </a:r>
          </a:p>
          <a:p>
            <a:pPr marL="734938" lvl="1" indent="-285721"/>
            <a:r>
              <a:rPr lang="en-US" sz="1300" dirty="0"/>
              <a:t>You may also consider splitting capabilities into two or more; for example, if you have an enterprise and a local version of a capability. Divide and define to meet your context.  </a:t>
            </a:r>
          </a:p>
          <a:p>
            <a:pPr marL="177782" indent="-177782">
              <a:buFont typeface="+mj-lt"/>
              <a:buAutoNum type="arabicPeriod"/>
            </a:pPr>
            <a:r>
              <a:rPr lang="en-US" sz="1300" dirty="0"/>
              <a:t>Add any core capabilities from your organization that are missing from the provided IT capability list.</a:t>
            </a:r>
          </a:p>
          <a:p>
            <a:pPr marL="734938" lvl="1" indent="-285721"/>
            <a:r>
              <a:rPr lang="en-US" sz="1300" dirty="0"/>
              <a:t>For example, organizations that leverage DevOps capabilities for their product development may desire to designate this in their operating model.</a:t>
            </a:r>
          </a:p>
        </p:txBody>
      </p:sp>
      <p:grpSp>
        <p:nvGrpSpPr>
          <p:cNvPr id="10" name="Group 9">
            <a:extLst>
              <a:ext uri="{FF2B5EF4-FFF2-40B4-BE49-F238E27FC236}">
                <a16:creationId xmlns:a16="http://schemas.microsoft.com/office/drawing/2014/main" id="{05671EFC-08F1-2218-2DEC-C537D7084B25}"/>
              </a:ext>
            </a:extLst>
          </p:cNvPr>
          <p:cNvGrpSpPr/>
          <p:nvPr/>
        </p:nvGrpSpPr>
        <p:grpSpPr>
          <a:xfrm>
            <a:off x="354106" y="6104330"/>
            <a:ext cx="6444864" cy="467941"/>
            <a:chOff x="469425" y="5628818"/>
            <a:chExt cx="4585351" cy="554002"/>
          </a:xfrm>
        </p:grpSpPr>
        <p:sp>
          <p:nvSpPr>
            <p:cNvPr id="16" name="Rectangle 15">
              <a:hlinkClick r:id="rId4"/>
              <a:extLst>
                <a:ext uri="{FF2B5EF4-FFF2-40B4-BE49-F238E27FC236}">
                  <a16:creationId xmlns:a16="http://schemas.microsoft.com/office/drawing/2014/main" id="{12936A2B-9F59-1BDB-655F-BD3D4FEF0767}"/>
                </a:ext>
              </a:extLst>
            </p:cNvPr>
            <p:cNvSpPr/>
            <p:nvPr/>
          </p:nvSpPr>
          <p:spPr>
            <a:xfrm>
              <a:off x="907390" y="5628818"/>
              <a:ext cx="4147386" cy="554000"/>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r>
                <a:rPr lang="en-US" sz="1200" dirty="0">
                  <a:solidFill>
                    <a:srgbClr val="FFFFFF"/>
                  </a:solidFill>
                  <a:latin typeface="Exo" panose="02000503000000000000" pitchFamily="2" charset="77"/>
                </a:rPr>
                <a:t>Download &amp; record the results in the selected Operating Model Archetype Deck from the </a:t>
              </a:r>
              <a:r>
                <a:rPr lang="en-US" sz="1200" i="1" dirty="0">
                  <a:solidFill>
                    <a:srgbClr val="FFFFFF"/>
                  </a:solidFill>
                  <a:latin typeface="Exo" panose="02000503000000000000" pitchFamily="2" charset="77"/>
                </a:rPr>
                <a:t>Visualize the IT Operating Model </a:t>
              </a:r>
              <a:r>
                <a:rPr lang="en-US" sz="1200" dirty="0">
                  <a:solidFill>
                    <a:srgbClr val="FFFFFF"/>
                  </a:solidFill>
                  <a:latin typeface="Exo" panose="02000503000000000000" pitchFamily="2" charset="77"/>
                </a:rPr>
                <a:t>blueprint</a:t>
              </a:r>
              <a:endParaRPr lang="en-US" sz="1200" i="1" dirty="0">
                <a:solidFill>
                  <a:srgbClr val="FFFFFF"/>
                </a:solidFill>
                <a:latin typeface="Exo" panose="02000503000000000000" pitchFamily="2" charset="77"/>
              </a:endParaRPr>
            </a:p>
          </p:txBody>
        </p:sp>
        <p:sp>
          <p:nvSpPr>
            <p:cNvPr id="17" name="Rectangle 16">
              <a:extLst>
                <a:ext uri="{FF2B5EF4-FFF2-40B4-BE49-F238E27FC236}">
                  <a16:creationId xmlns:a16="http://schemas.microsoft.com/office/drawing/2014/main" id="{032CFB53-4E26-5D1D-458F-DE49371EC87A}"/>
                </a:ext>
              </a:extLst>
            </p:cNvPr>
            <p:cNvSpPr>
              <a:spLocks noChangeAspect="1"/>
            </p:cNvSpPr>
            <p:nvPr/>
          </p:nvSpPr>
          <p:spPr>
            <a:xfrm>
              <a:off x="469425" y="5628820"/>
              <a:ext cx="437965" cy="554000"/>
            </a:xfrm>
            <a:prstGeom prst="rect">
              <a:avLst/>
            </a:prstGeom>
            <a:solidFill>
              <a:srgbClr val="1E5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endParaRPr lang="en-US" sz="1600" dirty="0">
                <a:solidFill>
                  <a:srgbClr val="FFFFFF"/>
                </a:solidFill>
                <a:latin typeface="Exo" panose="02000503000000000000" pitchFamily="2" charset="77"/>
              </a:endParaRPr>
            </a:p>
          </p:txBody>
        </p:sp>
        <p:pic>
          <p:nvPicPr>
            <p:cNvPr id="18" name="Picture 17">
              <a:extLst>
                <a:ext uri="{FF2B5EF4-FFF2-40B4-BE49-F238E27FC236}">
                  <a16:creationId xmlns:a16="http://schemas.microsoft.com/office/drawing/2014/main" id="{37EEFC53-9D6B-F0B5-E440-FC160FF1990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539082" y="5759316"/>
              <a:ext cx="308823" cy="308824"/>
            </a:xfrm>
            <a:prstGeom prst="rect">
              <a:avLst/>
            </a:prstGeom>
          </p:spPr>
        </p:pic>
      </p:grpSp>
    </p:spTree>
    <p:extLst>
      <p:ext uri="{BB962C8B-B14F-4D97-AF65-F5344CB8AC3E}">
        <p14:creationId xmlns:p14="http://schemas.microsoft.com/office/powerpoint/2010/main" val="5142043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70262" y="61433"/>
            <a:ext cx="11367679" cy="1063311"/>
          </a:xfrm>
        </p:spPr>
        <p:txBody>
          <a:bodyPr/>
          <a:lstStyle/>
          <a:p>
            <a:pPr>
              <a:lnSpc>
                <a:spcPct val="100000"/>
              </a:lnSpc>
            </a:pPr>
            <a:r>
              <a:rPr lang="en-CA" sz="3600" dirty="0"/>
              <a:t>Rationalize the level of centralization in your different work units</a:t>
            </a:r>
          </a:p>
        </p:txBody>
      </p:sp>
      <p:sp>
        <p:nvSpPr>
          <p:cNvPr id="6" name="Rectangle 5"/>
          <p:cNvSpPr/>
          <p:nvPr/>
        </p:nvSpPr>
        <p:spPr>
          <a:xfrm>
            <a:off x="470263" y="1268760"/>
            <a:ext cx="11217569" cy="830997"/>
          </a:xfrm>
          <a:prstGeom prst="rect">
            <a:avLst/>
          </a:prstGeom>
        </p:spPr>
        <p:txBody>
          <a:bodyPr wrap="square">
            <a:spAutoFit/>
          </a:bodyPr>
          <a:lstStyle/>
          <a:p>
            <a:r>
              <a:rPr lang="en-CA" sz="1600" b="1" dirty="0">
                <a:solidFill>
                  <a:srgbClr val="000000"/>
                </a:solidFill>
                <a:latin typeface="Exo" panose="02000303000000000000" pitchFamily="2" charset="0"/>
              </a:rPr>
              <a:t>Your departmental level of centralization or embeddedness is largely guided by your chosen operating model, but it is still important to rationalize specific functional areas of your IT organization to see if it would better suit the organization to treat them as centralized or embedded entities. </a:t>
            </a:r>
          </a:p>
        </p:txBody>
      </p:sp>
      <p:sp>
        <p:nvSpPr>
          <p:cNvPr id="19" name="Rectangle 18"/>
          <p:cNvSpPr/>
          <p:nvPr/>
        </p:nvSpPr>
        <p:spPr>
          <a:xfrm>
            <a:off x="887518" y="2606745"/>
            <a:ext cx="3861712" cy="2954655"/>
          </a:xfrm>
          <a:prstGeom prst="rect">
            <a:avLst/>
          </a:prstGeom>
        </p:spPr>
        <p:txBody>
          <a:bodyPr wrap="square">
            <a:spAutoFit/>
          </a:bodyPr>
          <a:lstStyle/>
          <a:p>
            <a:pPr>
              <a:spcBef>
                <a:spcPts val="600"/>
              </a:spcBef>
              <a:spcAft>
                <a:spcPts val="600"/>
              </a:spcAft>
            </a:pPr>
            <a:r>
              <a:rPr lang="en-CA" sz="1600" dirty="0">
                <a:solidFill>
                  <a:srgbClr val="000000"/>
                </a:solidFill>
              </a:rPr>
              <a:t>Ultimately, there is no right answer for how to structure each of these areas. Weigh the benefits and disadvantages and land on what fits the larger organizational structure and culture of the organization.</a:t>
            </a:r>
          </a:p>
          <a:p>
            <a:pPr>
              <a:spcBef>
                <a:spcPts val="600"/>
              </a:spcBef>
              <a:spcAft>
                <a:spcPts val="600"/>
              </a:spcAft>
            </a:pPr>
            <a:r>
              <a:rPr lang="en-CA" sz="1600" dirty="0">
                <a:solidFill>
                  <a:srgbClr val="000000"/>
                </a:solidFill>
              </a:rPr>
              <a:t>From there, make the necessary changes to the operating model so the degree of centralization is reflected in the visualization. Decentralized capabilities will be visualized as redundancies across function areas, whereas centralized capabilities will only be visualized once.</a:t>
            </a:r>
          </a:p>
        </p:txBody>
      </p:sp>
      <p:grpSp>
        <p:nvGrpSpPr>
          <p:cNvPr id="3" name="Group 2">
            <a:extLst>
              <a:ext uri="{FF2B5EF4-FFF2-40B4-BE49-F238E27FC236}">
                <a16:creationId xmlns:a16="http://schemas.microsoft.com/office/drawing/2014/main" id="{248788A2-F6F0-0A5C-49BD-A03153868F9E}"/>
              </a:ext>
            </a:extLst>
          </p:cNvPr>
          <p:cNvGrpSpPr/>
          <p:nvPr/>
        </p:nvGrpSpPr>
        <p:grpSpPr>
          <a:xfrm>
            <a:off x="5699834" y="2135788"/>
            <a:ext cx="5987998" cy="3995048"/>
            <a:chOff x="5845879" y="2355886"/>
            <a:chExt cx="4534615" cy="3812393"/>
          </a:xfrm>
        </p:grpSpPr>
        <p:sp>
          <p:nvSpPr>
            <p:cNvPr id="21" name="Rectangle 2"/>
            <p:cNvSpPr/>
            <p:nvPr/>
          </p:nvSpPr>
          <p:spPr>
            <a:xfrm>
              <a:off x="5854656" y="2513130"/>
              <a:ext cx="4525838" cy="3655149"/>
            </a:xfrm>
            <a:prstGeom prst="rect">
              <a:avLst/>
            </a:prstGeom>
            <a:solidFill>
              <a:schemeClr val="bg1">
                <a:lumMod val="95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400" dirty="0"/>
            </a:p>
          </p:txBody>
        </p:sp>
        <p:sp>
          <p:nvSpPr>
            <p:cNvPr id="16" name="Rectangle 3"/>
            <p:cNvSpPr/>
            <p:nvPr/>
          </p:nvSpPr>
          <p:spPr>
            <a:xfrm>
              <a:off x="5854656" y="3956479"/>
              <a:ext cx="4525838" cy="51723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400" dirty="0"/>
            </a:p>
          </p:txBody>
        </p:sp>
        <p:sp>
          <p:nvSpPr>
            <p:cNvPr id="7" name="Rounded Rectangle 6"/>
            <p:cNvSpPr/>
            <p:nvPr/>
          </p:nvSpPr>
          <p:spPr>
            <a:xfrm>
              <a:off x="6092011" y="5016151"/>
              <a:ext cx="1332046" cy="1049691"/>
            </a:xfrm>
            <a:prstGeom prst="rect">
              <a:avLst/>
            </a:prstGeom>
            <a:solidFill>
              <a:schemeClr val="bg1">
                <a:lumMod val="95000"/>
              </a:schemeClr>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CA" sz="1400" b="1" dirty="0">
                  <a:solidFill>
                    <a:schemeClr val="tx1"/>
                  </a:solidFill>
                  <a:ea typeface="Arial Unicode MS" panose="020B0604020202020204" pitchFamily="34" charset="-128"/>
                  <a:cs typeface="Arial Unicode MS" panose="020B0604020202020204" pitchFamily="34" charset="-128"/>
                </a:rPr>
                <a:t>Decentralized FXN 1</a:t>
              </a:r>
            </a:p>
          </p:txBody>
        </p:sp>
        <p:sp>
          <p:nvSpPr>
            <p:cNvPr id="9" name="Rounded Rectangle 6"/>
            <p:cNvSpPr/>
            <p:nvPr/>
          </p:nvSpPr>
          <p:spPr>
            <a:xfrm>
              <a:off x="7509158" y="5016151"/>
              <a:ext cx="1332046" cy="1049691"/>
            </a:xfrm>
            <a:prstGeom prst="rect">
              <a:avLst/>
            </a:prstGeom>
            <a:solidFill>
              <a:schemeClr val="bg1">
                <a:lumMod val="95000"/>
              </a:schemeClr>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CA" sz="1400" b="1" dirty="0">
                  <a:solidFill>
                    <a:schemeClr val="tx1"/>
                  </a:solidFill>
                  <a:ea typeface="Arial Unicode MS" panose="020B0604020202020204" pitchFamily="34" charset="-128"/>
                  <a:cs typeface="Arial Unicode MS" panose="020B0604020202020204" pitchFamily="34" charset="-128"/>
                </a:rPr>
                <a:t>Decentralized FXN 2</a:t>
              </a:r>
            </a:p>
          </p:txBody>
        </p:sp>
        <p:sp>
          <p:nvSpPr>
            <p:cNvPr id="10" name="Rounded Rectangle 6"/>
            <p:cNvSpPr/>
            <p:nvPr/>
          </p:nvSpPr>
          <p:spPr>
            <a:xfrm>
              <a:off x="8934772" y="5016151"/>
              <a:ext cx="1332046" cy="1049691"/>
            </a:xfrm>
            <a:prstGeom prst="rect">
              <a:avLst/>
            </a:prstGeom>
            <a:solidFill>
              <a:schemeClr val="bg1">
                <a:lumMod val="95000"/>
              </a:schemeClr>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CA" sz="1400" b="1" dirty="0">
                  <a:solidFill>
                    <a:schemeClr val="tx1"/>
                  </a:solidFill>
                  <a:ea typeface="Arial Unicode MS" panose="020B0604020202020204" pitchFamily="34" charset="-128"/>
                  <a:cs typeface="Arial Unicode MS" panose="020B0604020202020204" pitchFamily="34" charset="-128"/>
                </a:rPr>
                <a:t>Decentralized FXN 3</a:t>
              </a:r>
            </a:p>
          </p:txBody>
        </p:sp>
        <p:sp>
          <p:nvSpPr>
            <p:cNvPr id="14" name="Rounded Rectangle 6"/>
            <p:cNvSpPr/>
            <p:nvPr/>
          </p:nvSpPr>
          <p:spPr>
            <a:xfrm>
              <a:off x="6480663" y="2761654"/>
              <a:ext cx="3396353" cy="893660"/>
            </a:xfrm>
            <a:prstGeom prst="rect">
              <a:avLst/>
            </a:prstGeom>
            <a:solidFill>
              <a:schemeClr val="bg1">
                <a:lumMod val="95000"/>
              </a:schemeClr>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CA" sz="1400" b="1" dirty="0">
                  <a:solidFill>
                    <a:schemeClr val="tx1"/>
                  </a:solidFill>
                  <a:ea typeface="Arial Unicode MS" panose="020B0604020202020204" pitchFamily="34" charset="-128"/>
                  <a:cs typeface="Arial Unicode MS" panose="020B0604020202020204" pitchFamily="34" charset="-128"/>
                </a:rPr>
                <a:t>Centralized FXN (e.g. Shared Services)</a:t>
              </a:r>
            </a:p>
          </p:txBody>
        </p:sp>
        <p:sp>
          <p:nvSpPr>
            <p:cNvPr id="2" name="TextBox 35"/>
            <p:cNvSpPr txBox="1"/>
            <p:nvPr/>
          </p:nvSpPr>
          <p:spPr>
            <a:xfrm>
              <a:off x="6149260" y="4073323"/>
              <a:ext cx="799008" cy="293705"/>
            </a:xfrm>
            <a:prstGeom prst="rect">
              <a:avLst/>
            </a:prstGeom>
          </p:spPr>
          <p:txBody>
            <a:bodyPr wrap="none" rtlCol="0">
              <a:spAutoFit/>
            </a:bodyPr>
            <a:lstStyle/>
            <a:p>
              <a:r>
                <a:rPr lang="en-CA" sz="1400" b="1" dirty="0"/>
                <a:t>IT Capability:</a:t>
              </a:r>
            </a:p>
          </p:txBody>
        </p:sp>
        <p:sp>
          <p:nvSpPr>
            <p:cNvPr id="17" name="TextBox 36"/>
            <p:cNvSpPr txBox="1"/>
            <p:nvPr/>
          </p:nvSpPr>
          <p:spPr>
            <a:xfrm rot="16200000">
              <a:off x="5462978" y="5205381"/>
              <a:ext cx="1049690" cy="233075"/>
            </a:xfrm>
            <a:prstGeom prst="rect">
              <a:avLst/>
            </a:prstGeom>
          </p:spPr>
          <p:txBody>
            <a:bodyPr wrap="none" rtlCol="0">
              <a:spAutoFit/>
            </a:bodyPr>
            <a:lstStyle/>
            <a:p>
              <a:r>
                <a:rPr lang="en-CA" sz="1400" b="1" dirty="0"/>
                <a:t>Decentralized</a:t>
              </a:r>
            </a:p>
          </p:txBody>
        </p:sp>
        <p:sp>
          <p:nvSpPr>
            <p:cNvPr id="18" name="TextBox 37"/>
            <p:cNvSpPr txBox="1"/>
            <p:nvPr/>
          </p:nvSpPr>
          <p:spPr>
            <a:xfrm rot="16200000">
              <a:off x="5540255" y="3247664"/>
              <a:ext cx="893659" cy="233075"/>
            </a:xfrm>
            <a:prstGeom prst="rect">
              <a:avLst/>
            </a:prstGeom>
          </p:spPr>
          <p:txBody>
            <a:bodyPr wrap="none" rtlCol="0">
              <a:spAutoFit/>
            </a:bodyPr>
            <a:lstStyle/>
            <a:p>
              <a:r>
                <a:rPr lang="en-CA" sz="1400" b="1" dirty="0"/>
                <a:t>Centralized</a:t>
              </a:r>
            </a:p>
          </p:txBody>
        </p:sp>
        <p:sp>
          <p:nvSpPr>
            <p:cNvPr id="22" name="TextBox 22"/>
            <p:cNvSpPr txBox="1"/>
            <p:nvPr/>
          </p:nvSpPr>
          <p:spPr>
            <a:xfrm>
              <a:off x="5845879" y="2355886"/>
              <a:ext cx="4534614" cy="352446"/>
            </a:xfrm>
            <a:prstGeom prst="rect">
              <a:avLst/>
            </a:prstGeom>
            <a:solidFill>
              <a:srgbClr val="002060"/>
            </a:solidFill>
            <a:ln>
              <a:noFill/>
            </a:ln>
          </p:spPr>
          <p:txBody>
            <a:bodyPr wrap="square" rtlCol="0">
              <a:spAutoFit/>
            </a:bodyPr>
            <a:lstStyle/>
            <a:p>
              <a:pPr algn="ctr"/>
              <a:r>
                <a:rPr lang="en-CA" sz="1800" b="1" dirty="0">
                  <a:solidFill>
                    <a:schemeClr val="bg1"/>
                  </a:solidFill>
                </a:rPr>
                <a:t>Example</a:t>
              </a:r>
            </a:p>
          </p:txBody>
        </p:sp>
        <p:cxnSp>
          <p:nvCxnSpPr>
            <p:cNvPr id="24" name="Straight Arrow Connector 39"/>
            <p:cNvCxnSpPr/>
            <p:nvPr/>
          </p:nvCxnSpPr>
          <p:spPr>
            <a:xfrm>
              <a:off x="8170837" y="4342628"/>
              <a:ext cx="1429959" cy="673523"/>
            </a:xfrm>
            <a:prstGeom prst="straightConnector1">
              <a:avLst/>
            </a:prstGeom>
            <a:ln w="25400">
              <a:solidFill>
                <a:srgbClr val="00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40"/>
            <p:cNvCxnSpPr>
              <a:cxnSpLocks/>
              <a:endCxn id="9" idx="0"/>
            </p:cNvCxnSpPr>
            <p:nvPr/>
          </p:nvCxnSpPr>
          <p:spPr>
            <a:xfrm>
              <a:off x="8170837" y="4342628"/>
              <a:ext cx="4344" cy="673523"/>
            </a:xfrm>
            <a:prstGeom prst="straightConnector1">
              <a:avLst/>
            </a:prstGeom>
            <a:ln w="25400">
              <a:solidFill>
                <a:srgbClr val="00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41"/>
            <p:cNvCxnSpPr>
              <a:cxnSpLocks/>
              <a:endCxn id="7" idx="0"/>
            </p:cNvCxnSpPr>
            <p:nvPr/>
          </p:nvCxnSpPr>
          <p:spPr>
            <a:xfrm flipH="1">
              <a:off x="6758034" y="4342628"/>
              <a:ext cx="1412802" cy="673523"/>
            </a:xfrm>
            <a:prstGeom prst="straightConnector1">
              <a:avLst/>
            </a:prstGeom>
            <a:ln w="25400">
              <a:solidFill>
                <a:srgbClr val="00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42"/>
            <p:cNvCxnSpPr>
              <a:cxnSpLocks/>
              <a:endCxn id="14" idx="2"/>
            </p:cNvCxnSpPr>
            <p:nvPr/>
          </p:nvCxnSpPr>
          <p:spPr>
            <a:xfrm flipV="1">
              <a:off x="8170835" y="3655314"/>
              <a:ext cx="8004" cy="456482"/>
            </a:xfrm>
            <a:prstGeom prst="straightConnector1">
              <a:avLst/>
            </a:prstGeom>
            <a:ln w="25400">
              <a:solidFill>
                <a:srgbClr val="00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a:spLocks/>
            </p:cNvSpPr>
            <p:nvPr/>
          </p:nvSpPr>
          <p:spPr>
            <a:xfrm>
              <a:off x="7671687" y="3974412"/>
              <a:ext cx="1015850" cy="499298"/>
            </a:xfrm>
            <a:prstGeom prst="rect">
              <a:avLst/>
            </a:prstGeom>
            <a:solidFill>
              <a:srgbClr val="CFB5D5"/>
            </a:solidFill>
            <a:ln w="3175">
              <a:noFill/>
            </a:ln>
          </p:spPr>
          <p:txBody>
            <a:bodyPr wrap="square" rtlCol="0" anchor="ctr" anchorCtr="0">
              <a:spAutoFit/>
            </a:bodyPr>
            <a:lstStyle>
              <a:defPPr>
                <a:defRPr lang="en-US"/>
              </a:defPPr>
              <a:lvl1pPr algn="ctr">
                <a:defRPr sz="90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defRPr>
              </a:lvl1pPr>
            </a:lstStyle>
            <a:p>
              <a:pPr fontAlgn="base">
                <a:spcBef>
                  <a:spcPct val="0"/>
                </a:spcBef>
                <a:spcAft>
                  <a:spcPct val="0"/>
                </a:spcAft>
              </a:pPr>
              <a:r>
                <a:rPr lang="en-CA" sz="1400" b="1" dirty="0">
                  <a:solidFill>
                    <a:schemeClr val="tx1"/>
                  </a:solidFill>
                  <a:latin typeface="+mn-lt"/>
                </a:rPr>
                <a:t>PROJECT MANAGEMENT</a:t>
              </a:r>
            </a:p>
          </p:txBody>
        </p:sp>
        <p:sp>
          <p:nvSpPr>
            <p:cNvPr id="27" name="TextBox 26"/>
            <p:cNvSpPr txBox="1">
              <a:spLocks/>
            </p:cNvSpPr>
            <p:nvPr/>
          </p:nvSpPr>
          <p:spPr>
            <a:xfrm>
              <a:off x="7388470" y="3087324"/>
              <a:ext cx="1580737" cy="499298"/>
            </a:xfrm>
            <a:prstGeom prst="rect">
              <a:avLst/>
            </a:prstGeom>
            <a:solidFill>
              <a:srgbClr val="CFB5D5"/>
            </a:solidFill>
            <a:ln w="3175">
              <a:noFill/>
            </a:ln>
          </p:spPr>
          <p:txBody>
            <a:bodyPr wrap="square" rtlCol="0" anchor="ctr" anchorCtr="0">
              <a:spAutoFit/>
            </a:bodyPr>
            <a:lstStyle>
              <a:defPPr>
                <a:defRPr lang="en-US"/>
              </a:defPPr>
              <a:lvl1pPr algn="ctr">
                <a:defRPr sz="90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defRPr>
              </a:lvl1pPr>
            </a:lstStyle>
            <a:p>
              <a:pPr fontAlgn="base">
                <a:spcBef>
                  <a:spcPct val="0"/>
                </a:spcBef>
                <a:spcAft>
                  <a:spcPct val="0"/>
                </a:spcAft>
              </a:pPr>
              <a:r>
                <a:rPr lang="en-CA" sz="1400" b="1" dirty="0">
                  <a:solidFill>
                    <a:schemeClr val="tx1"/>
                  </a:solidFill>
                  <a:latin typeface="+mn-lt"/>
                </a:rPr>
                <a:t>ENTERPRISE PROJECT MANAGEMENT</a:t>
              </a:r>
            </a:p>
          </p:txBody>
        </p:sp>
        <p:sp>
          <p:nvSpPr>
            <p:cNvPr id="29" name="TextBox 28"/>
            <p:cNvSpPr txBox="1">
              <a:spLocks/>
            </p:cNvSpPr>
            <p:nvPr/>
          </p:nvSpPr>
          <p:spPr>
            <a:xfrm>
              <a:off x="6233047" y="5421920"/>
              <a:ext cx="1015850" cy="499298"/>
            </a:xfrm>
            <a:prstGeom prst="rect">
              <a:avLst/>
            </a:prstGeom>
            <a:solidFill>
              <a:srgbClr val="CFB5D5"/>
            </a:solidFill>
            <a:ln w="3175">
              <a:noFill/>
            </a:ln>
          </p:spPr>
          <p:txBody>
            <a:bodyPr wrap="square" rtlCol="0" anchor="ctr" anchorCtr="0">
              <a:spAutoFit/>
            </a:bodyPr>
            <a:lstStyle>
              <a:defPPr>
                <a:defRPr lang="en-US"/>
              </a:defPPr>
              <a:lvl1pPr algn="ctr">
                <a:defRPr sz="90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defRPr>
              </a:lvl1pPr>
            </a:lstStyle>
            <a:p>
              <a:pPr fontAlgn="base">
                <a:spcBef>
                  <a:spcPct val="0"/>
                </a:spcBef>
                <a:spcAft>
                  <a:spcPct val="0"/>
                </a:spcAft>
              </a:pPr>
              <a:r>
                <a:rPr lang="en-CA" sz="1400" b="1" dirty="0">
                  <a:solidFill>
                    <a:schemeClr val="tx1"/>
                  </a:solidFill>
                  <a:latin typeface="+mn-lt"/>
                </a:rPr>
                <a:t>LOCAL PROJECT MANAGEMENT</a:t>
              </a:r>
            </a:p>
          </p:txBody>
        </p:sp>
        <p:sp>
          <p:nvSpPr>
            <p:cNvPr id="30" name="TextBox 29"/>
            <p:cNvSpPr txBox="1">
              <a:spLocks/>
            </p:cNvSpPr>
            <p:nvPr/>
          </p:nvSpPr>
          <p:spPr>
            <a:xfrm>
              <a:off x="7644783" y="5421920"/>
              <a:ext cx="1015850" cy="499298"/>
            </a:xfrm>
            <a:prstGeom prst="rect">
              <a:avLst/>
            </a:prstGeom>
            <a:solidFill>
              <a:srgbClr val="CFB5D5"/>
            </a:solidFill>
            <a:ln w="3175">
              <a:noFill/>
            </a:ln>
          </p:spPr>
          <p:txBody>
            <a:bodyPr wrap="square" rtlCol="0" anchor="ctr" anchorCtr="0">
              <a:spAutoFit/>
            </a:bodyPr>
            <a:lstStyle>
              <a:defPPr>
                <a:defRPr lang="en-US"/>
              </a:defPPr>
              <a:lvl1pPr algn="ctr">
                <a:defRPr sz="90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defRPr>
              </a:lvl1pPr>
            </a:lstStyle>
            <a:p>
              <a:pPr fontAlgn="base">
                <a:spcBef>
                  <a:spcPct val="0"/>
                </a:spcBef>
                <a:spcAft>
                  <a:spcPct val="0"/>
                </a:spcAft>
              </a:pPr>
              <a:r>
                <a:rPr lang="en-CA" sz="1400" b="1" dirty="0">
                  <a:solidFill>
                    <a:schemeClr val="tx1"/>
                  </a:solidFill>
                  <a:latin typeface="+mn-lt"/>
                </a:rPr>
                <a:t>LOCAL PROJECT MANAGEMENT</a:t>
              </a:r>
            </a:p>
          </p:txBody>
        </p:sp>
        <p:sp>
          <p:nvSpPr>
            <p:cNvPr id="31" name="TextBox 30"/>
            <p:cNvSpPr txBox="1">
              <a:spLocks/>
            </p:cNvSpPr>
            <p:nvPr/>
          </p:nvSpPr>
          <p:spPr>
            <a:xfrm>
              <a:off x="9092870" y="5421920"/>
              <a:ext cx="1015850" cy="499298"/>
            </a:xfrm>
            <a:prstGeom prst="rect">
              <a:avLst/>
            </a:prstGeom>
            <a:solidFill>
              <a:srgbClr val="CFB5D5"/>
            </a:solidFill>
            <a:ln w="3175">
              <a:noFill/>
            </a:ln>
          </p:spPr>
          <p:txBody>
            <a:bodyPr wrap="square" rtlCol="0" anchor="ctr" anchorCtr="0">
              <a:spAutoFit/>
            </a:bodyPr>
            <a:lstStyle>
              <a:defPPr>
                <a:defRPr lang="en-US"/>
              </a:defPPr>
              <a:lvl1pPr algn="ctr">
                <a:defRPr sz="90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defRPr>
              </a:lvl1pPr>
            </a:lstStyle>
            <a:p>
              <a:pPr fontAlgn="base">
                <a:spcBef>
                  <a:spcPct val="0"/>
                </a:spcBef>
                <a:spcAft>
                  <a:spcPct val="0"/>
                </a:spcAft>
              </a:pPr>
              <a:r>
                <a:rPr lang="en-CA" sz="1400" b="1" dirty="0">
                  <a:solidFill>
                    <a:schemeClr val="tx1"/>
                  </a:solidFill>
                  <a:latin typeface="+mn-lt"/>
                </a:rPr>
                <a:t>LOCAL PROJECT MANAGEMENT</a:t>
              </a:r>
            </a:p>
          </p:txBody>
        </p:sp>
      </p:grpSp>
    </p:spTree>
    <p:extLst>
      <p:ext uri="{BB962C8B-B14F-4D97-AF65-F5344CB8AC3E}">
        <p14:creationId xmlns:p14="http://schemas.microsoft.com/office/powerpoint/2010/main" val="15381616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403" y="104503"/>
            <a:ext cx="11569213" cy="1020241"/>
          </a:xfrm>
        </p:spPr>
        <p:txBody>
          <a:bodyPr/>
          <a:lstStyle/>
          <a:p>
            <a:pPr>
              <a:lnSpc>
                <a:spcPct val="100000"/>
              </a:lnSpc>
            </a:pPr>
            <a:r>
              <a:rPr lang="en-CA" sz="3200" dirty="0"/>
              <a:t>The degree of centralization vs. embeddedness has different benefits or drawbacks to consider </a:t>
            </a:r>
          </a:p>
        </p:txBody>
      </p:sp>
      <p:graphicFrame>
        <p:nvGraphicFramePr>
          <p:cNvPr id="4" name="Table 3"/>
          <p:cNvGraphicFramePr>
            <a:graphicFrameLocks noGrp="1"/>
          </p:cNvGraphicFramePr>
          <p:nvPr>
            <p:extLst>
              <p:ext uri="{D42A27DB-BD31-4B8C-83A1-F6EECF244321}">
                <p14:modId xmlns:p14="http://schemas.microsoft.com/office/powerpoint/2010/main" val="3091793958"/>
              </p:ext>
            </p:extLst>
          </p:nvPr>
        </p:nvGraphicFramePr>
        <p:xfrm>
          <a:off x="787078" y="1304765"/>
          <a:ext cx="11117538" cy="5654558"/>
        </p:xfrm>
        <a:graphic>
          <a:graphicData uri="http://schemas.openxmlformats.org/drawingml/2006/table">
            <a:tbl>
              <a:tblPr firstRow="1" bandRow="1">
                <a:tableStyleId>{8EC20E35-A176-4012-BC5E-935CFFF8708E}</a:tableStyleId>
              </a:tblPr>
              <a:tblGrid>
                <a:gridCol w="4063596">
                  <a:extLst>
                    <a:ext uri="{9D8B030D-6E8A-4147-A177-3AD203B41FA5}">
                      <a16:colId xmlns:a16="http://schemas.microsoft.com/office/drawing/2014/main" val="20000"/>
                    </a:ext>
                  </a:extLst>
                </a:gridCol>
                <a:gridCol w="2769326">
                  <a:extLst>
                    <a:ext uri="{9D8B030D-6E8A-4147-A177-3AD203B41FA5}">
                      <a16:colId xmlns:a16="http://schemas.microsoft.com/office/drawing/2014/main" val="20001"/>
                    </a:ext>
                  </a:extLst>
                </a:gridCol>
                <a:gridCol w="4284616">
                  <a:extLst>
                    <a:ext uri="{9D8B030D-6E8A-4147-A177-3AD203B41FA5}">
                      <a16:colId xmlns:a16="http://schemas.microsoft.com/office/drawing/2014/main" val="20002"/>
                    </a:ext>
                  </a:extLst>
                </a:gridCol>
              </a:tblGrid>
              <a:tr h="351038">
                <a:tc>
                  <a:txBody>
                    <a:bodyPr/>
                    <a:lstStyle/>
                    <a:p>
                      <a:pPr algn="ctr"/>
                      <a:r>
                        <a:rPr lang="en-CA" sz="1400" dirty="0">
                          <a:solidFill>
                            <a:schemeClr val="bg1"/>
                          </a:solidFill>
                        </a:rPr>
                        <a:t>Centralized</a:t>
                      </a:r>
                    </a:p>
                  </a:txBody>
                  <a:tcPr anchor="ctr"/>
                </a:tc>
                <a:tc>
                  <a:txBody>
                    <a:bodyPr/>
                    <a:lstStyle/>
                    <a:p>
                      <a:pPr algn="ctr"/>
                      <a:r>
                        <a:rPr lang="en-CA" sz="1400" dirty="0">
                          <a:solidFill>
                            <a:schemeClr val="bg1"/>
                          </a:solidFill>
                        </a:rPr>
                        <a:t>Hybrid</a:t>
                      </a:r>
                    </a:p>
                  </a:txBody>
                  <a:tcPr anchor="ctr"/>
                </a:tc>
                <a:tc>
                  <a:txBody>
                    <a:bodyPr/>
                    <a:lstStyle/>
                    <a:p>
                      <a:pPr algn="ctr"/>
                      <a:r>
                        <a:rPr lang="en-CA" sz="1400" dirty="0">
                          <a:solidFill>
                            <a:schemeClr val="bg1"/>
                          </a:solidFill>
                        </a:rPr>
                        <a:t>Embedded</a:t>
                      </a:r>
                    </a:p>
                  </a:txBody>
                  <a:tcPr anchor="ctr"/>
                </a:tc>
                <a:extLst>
                  <a:ext uri="{0D108BD9-81ED-4DB2-BD59-A6C34878D82A}">
                    <a16:rowId xmlns:a16="http://schemas.microsoft.com/office/drawing/2014/main" val="10000"/>
                  </a:ext>
                </a:extLst>
              </a:tr>
              <a:tr h="2604847">
                <a:tc>
                  <a:txBody>
                    <a:bodyPr/>
                    <a:lstStyle/>
                    <a:p>
                      <a:pPr marL="179388" lvl="0" indent="-179388" algn="l" defTabSz="914400" rtl="0" eaLnBrk="1" latinLnBrk="0" hangingPunct="1">
                        <a:buFont typeface="Arial" pitchFamily="34" charset="0"/>
                        <a:buChar char="•"/>
                      </a:pPr>
                      <a:r>
                        <a:rPr lang="en-CA" sz="1400" kern="1200" dirty="0">
                          <a:solidFill>
                            <a:schemeClr val="tx1">
                              <a:lumMod val="50000"/>
                            </a:schemeClr>
                          </a:solidFill>
                        </a:rPr>
                        <a:t>Maximum flexibility to allocate IT resources across business units.</a:t>
                      </a:r>
                    </a:p>
                    <a:p>
                      <a:pPr marL="179388" lvl="0" indent="-179388" algn="l" defTabSz="914400" rtl="0" eaLnBrk="1" latinLnBrk="0" hangingPunct="1">
                        <a:buFont typeface="Arial" pitchFamily="34" charset="0"/>
                        <a:buChar char="•"/>
                      </a:pPr>
                      <a:r>
                        <a:rPr lang="en-CA" sz="1400" kern="1200" dirty="0">
                          <a:solidFill>
                            <a:schemeClr val="tx1">
                              <a:lumMod val="50000"/>
                            </a:schemeClr>
                          </a:solidFill>
                        </a:rPr>
                        <a:t>Low-cost delivery model and greatest economies of scale by avoiding redundancies.</a:t>
                      </a:r>
                    </a:p>
                    <a:p>
                      <a:pPr marL="179388" marR="0" lvl="0" indent="-179388" algn="l" defTabSz="914400" rtl="0" eaLnBrk="1" fontAlgn="auto" latinLnBrk="0" hangingPunct="1">
                        <a:lnSpc>
                          <a:spcPct val="100000"/>
                        </a:lnSpc>
                        <a:spcBef>
                          <a:spcPts val="0"/>
                        </a:spcBef>
                        <a:spcAft>
                          <a:spcPts val="0"/>
                        </a:spcAft>
                        <a:buClrTx/>
                        <a:buSzTx/>
                        <a:buFont typeface="Arial" pitchFamily="34" charset="0"/>
                        <a:buChar char="•"/>
                        <a:tabLst/>
                        <a:defRPr/>
                      </a:pPr>
                      <a:r>
                        <a:rPr lang="en-CA" sz="1400" dirty="0">
                          <a:solidFill>
                            <a:schemeClr val="tx1">
                              <a:lumMod val="50000"/>
                            </a:schemeClr>
                          </a:solidFill>
                        </a:rPr>
                        <a:t>Control and consistency offers opportunity for technological rationalization and standardization and volume purchasing</a:t>
                      </a:r>
                      <a:r>
                        <a:rPr lang="en-CA" sz="1400" baseline="0" dirty="0">
                          <a:solidFill>
                            <a:schemeClr val="tx1">
                              <a:lumMod val="50000"/>
                            </a:schemeClr>
                          </a:solidFill>
                        </a:rPr>
                        <a:t> at the highest degree.</a:t>
                      </a:r>
                    </a:p>
                    <a:p>
                      <a:pPr marL="179388" marR="0" lvl="0" indent="-179388"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400" dirty="0">
                          <a:solidFill>
                            <a:schemeClr val="tx1">
                              <a:lumMod val="50000"/>
                            </a:schemeClr>
                          </a:solidFill>
                        </a:rPr>
                        <a:t>Centralization gives better oversight over resource allocation and distribution and can make routine tasks easier.</a:t>
                      </a:r>
                    </a:p>
                  </a:txBody>
                  <a:tcPr/>
                </a:tc>
                <a:tc>
                  <a:txBody>
                    <a:bodyPr/>
                    <a:lstStyle/>
                    <a:p>
                      <a:pPr marL="179388" lvl="0" indent="-179388" algn="l" defTabSz="914400" rtl="0" eaLnBrk="1" latinLnBrk="0" hangingPunct="1">
                        <a:buFont typeface="Arial" pitchFamily="34" charset="0"/>
                        <a:buChar char="•"/>
                      </a:pPr>
                      <a:r>
                        <a:rPr lang="en-CA" sz="1400" dirty="0">
                          <a:solidFill>
                            <a:schemeClr val="tx1">
                              <a:lumMod val="50000"/>
                            </a:schemeClr>
                          </a:solidFill>
                        </a:rPr>
                        <a:t>Centralizes processes and services that require consistency across the organization such as risk and security management or enterprise architecture. </a:t>
                      </a:r>
                    </a:p>
                    <a:p>
                      <a:pPr marL="179388" lvl="0" indent="-179388" algn="l" defTabSz="914400" rtl="0" eaLnBrk="1" latinLnBrk="0" hangingPunct="1">
                        <a:buFont typeface="Arial" pitchFamily="34" charset="0"/>
                        <a:buChar char="•"/>
                      </a:pPr>
                      <a:r>
                        <a:rPr lang="en-CA" sz="1400" dirty="0">
                          <a:solidFill>
                            <a:schemeClr val="tx1">
                              <a:lumMod val="50000"/>
                            </a:schemeClr>
                          </a:solidFill>
                        </a:rPr>
                        <a:t>Decentralizes processes and services that need to be responsive to local market conditions.</a:t>
                      </a:r>
                      <a:endParaRPr lang="en-CA" sz="1400" kern="1200" dirty="0">
                        <a:solidFill>
                          <a:schemeClr val="tx1">
                            <a:lumMod val="50000"/>
                          </a:schemeClr>
                        </a:solidFill>
                      </a:endParaRPr>
                    </a:p>
                    <a:p>
                      <a:pPr marL="179388" lvl="0" indent="-179388" algn="l" defTabSz="914400" rtl="0" eaLnBrk="1" latinLnBrk="0" hangingPunct="1">
                        <a:buFont typeface="Arial" pitchFamily="34" charset="0"/>
                        <a:buChar char="•"/>
                      </a:pPr>
                      <a:r>
                        <a:rPr lang="en-CA" sz="1400" kern="1200" dirty="0">
                          <a:solidFill>
                            <a:schemeClr val="tx1">
                              <a:lumMod val="50000"/>
                            </a:schemeClr>
                          </a:solidFill>
                        </a:rPr>
                        <a:t>Eliminates</a:t>
                      </a:r>
                      <a:r>
                        <a:rPr lang="en-CA" sz="1400" kern="1200" baseline="0" dirty="0">
                          <a:solidFill>
                            <a:schemeClr val="tx1">
                              <a:lumMod val="50000"/>
                            </a:schemeClr>
                          </a:solidFill>
                        </a:rPr>
                        <a:t> duplication and r</a:t>
                      </a:r>
                      <a:r>
                        <a:rPr lang="en-CA" sz="1400" kern="1200" dirty="0">
                          <a:solidFill>
                            <a:schemeClr val="tx1">
                              <a:lumMod val="50000"/>
                            </a:schemeClr>
                          </a:solidFill>
                        </a:rPr>
                        <a:t>edundancy by allowing effective use of common resources</a:t>
                      </a:r>
                      <a:r>
                        <a:rPr lang="en-CA" sz="1400" kern="1200" baseline="0" dirty="0">
                          <a:solidFill>
                            <a:schemeClr val="tx1">
                              <a:lumMod val="50000"/>
                            </a:schemeClr>
                          </a:solidFill>
                        </a:rPr>
                        <a:t> (e.g. shared services, standardization).</a:t>
                      </a:r>
                      <a:endParaRPr lang="en-CA" sz="1400" kern="1200" dirty="0">
                        <a:solidFill>
                          <a:schemeClr val="tx1">
                            <a:lumMod val="50000"/>
                          </a:schemeClr>
                        </a:solidFill>
                        <a:latin typeface="+mn-lt"/>
                        <a:ea typeface="+mn-ea"/>
                        <a:cs typeface="+mn-cs"/>
                      </a:endParaRPr>
                    </a:p>
                  </a:txBody>
                  <a:tcPr/>
                </a:tc>
                <a:tc>
                  <a:txBody>
                    <a:bodyPr/>
                    <a:lstStyle/>
                    <a:p>
                      <a:pPr marL="179388" marR="0" lvl="0" indent="-179388" algn="l" defTabSz="914400" rtl="0" eaLnBrk="1" fontAlgn="auto" latinLnBrk="0" hangingPunct="1">
                        <a:lnSpc>
                          <a:spcPct val="100000"/>
                        </a:lnSpc>
                        <a:spcBef>
                          <a:spcPts val="0"/>
                        </a:spcBef>
                        <a:spcAft>
                          <a:spcPts val="0"/>
                        </a:spcAft>
                        <a:buClrTx/>
                        <a:buSzTx/>
                        <a:buFont typeface="Arial" pitchFamily="34" charset="0"/>
                        <a:buChar char="•"/>
                        <a:tabLst/>
                        <a:defRPr/>
                      </a:pPr>
                      <a:r>
                        <a:rPr lang="en-CA" sz="1400" dirty="0">
                          <a:solidFill>
                            <a:schemeClr val="tx1">
                              <a:lumMod val="50000"/>
                            </a:schemeClr>
                          </a:solidFill>
                        </a:rPr>
                        <a:t>Goals</a:t>
                      </a:r>
                      <a:r>
                        <a:rPr lang="en-CA" sz="1400" baseline="0" dirty="0">
                          <a:solidFill>
                            <a:schemeClr val="tx1">
                              <a:lumMod val="50000"/>
                            </a:schemeClr>
                          </a:solidFill>
                        </a:rPr>
                        <a:t> are a</a:t>
                      </a:r>
                      <a:r>
                        <a:rPr lang="en-CA" sz="1400" dirty="0">
                          <a:solidFill>
                            <a:schemeClr val="tx1">
                              <a:lumMod val="50000"/>
                            </a:schemeClr>
                          </a:solidFill>
                        </a:rPr>
                        <a:t>ligned to the distinct business units or functions, allowing for responsiveness to customer demands.</a:t>
                      </a:r>
                      <a:endParaRPr lang="en-CA" sz="1400" kern="1200" dirty="0">
                        <a:solidFill>
                          <a:schemeClr val="tx1">
                            <a:lumMod val="50000"/>
                          </a:schemeClr>
                        </a:solidFill>
                      </a:endParaRPr>
                    </a:p>
                    <a:p>
                      <a:pPr marL="179388" lvl="0" indent="-179388" algn="l" defTabSz="914400" rtl="0" eaLnBrk="1" latinLnBrk="0" hangingPunct="1">
                        <a:buFont typeface="Arial" pitchFamily="34" charset="0"/>
                        <a:buChar char="•"/>
                      </a:pPr>
                      <a:r>
                        <a:rPr lang="en-CA" sz="1400" dirty="0">
                          <a:solidFill>
                            <a:schemeClr val="tx1">
                              <a:lumMod val="50000"/>
                            </a:schemeClr>
                          </a:solidFill>
                        </a:rPr>
                        <a:t>Greater flexibility and agility, and more timely delivery of services.</a:t>
                      </a:r>
                      <a:endParaRPr lang="en-CA" sz="1400" kern="1200" dirty="0">
                        <a:solidFill>
                          <a:schemeClr val="tx1">
                            <a:lumMod val="50000"/>
                          </a:schemeClr>
                        </a:solidFill>
                      </a:endParaRPr>
                    </a:p>
                    <a:p>
                      <a:pPr marL="179388" lvl="0" indent="-179388" algn="l" defTabSz="914400" rtl="0" eaLnBrk="1" latinLnBrk="0" hangingPunct="1">
                        <a:buFont typeface="Arial" pitchFamily="34" charset="0"/>
                        <a:buChar char="•"/>
                      </a:pPr>
                      <a:r>
                        <a:rPr lang="en-CA" sz="1400" kern="1200" dirty="0">
                          <a:solidFill>
                            <a:schemeClr val="tx1">
                              <a:lumMod val="50000"/>
                            </a:schemeClr>
                          </a:solidFill>
                        </a:rPr>
                        <a:t>Resources are highly knowledgeable about</a:t>
                      </a:r>
                      <a:r>
                        <a:rPr lang="en-CA" sz="1400" kern="1200" baseline="0" dirty="0">
                          <a:solidFill>
                            <a:schemeClr val="tx1">
                              <a:lumMod val="50000"/>
                            </a:schemeClr>
                          </a:solidFill>
                        </a:rPr>
                        <a:t> the technologies specific to their functional area. </a:t>
                      </a:r>
                      <a:endParaRPr lang="en-CA" sz="1400" kern="1200" dirty="0">
                        <a:solidFill>
                          <a:schemeClr val="tx1">
                            <a:lumMod val="50000"/>
                          </a:schemeClr>
                        </a:solidFill>
                      </a:endParaRPr>
                    </a:p>
                    <a:p>
                      <a:pPr marL="179388" marR="0" lvl="0" indent="-179388" algn="l" defTabSz="914400" rtl="0" eaLnBrk="1" fontAlgn="auto" latinLnBrk="0" hangingPunct="1">
                        <a:lnSpc>
                          <a:spcPct val="100000"/>
                        </a:lnSpc>
                        <a:spcBef>
                          <a:spcPts val="0"/>
                        </a:spcBef>
                        <a:spcAft>
                          <a:spcPts val="0"/>
                        </a:spcAft>
                        <a:buClrTx/>
                        <a:buSzTx/>
                        <a:buFont typeface="Arial" pitchFamily="34" charset="0"/>
                        <a:buChar char="•"/>
                        <a:tabLst/>
                        <a:defRPr/>
                      </a:pPr>
                      <a:r>
                        <a:rPr lang="en-CA" sz="1400" kern="1200" dirty="0">
                          <a:solidFill>
                            <a:schemeClr val="tx1">
                              <a:lumMod val="50000"/>
                            </a:schemeClr>
                          </a:solidFill>
                        </a:rPr>
                        <a:t>Business unit has greatest control over IT resources and can set and change priorities as needed. </a:t>
                      </a:r>
                    </a:p>
                    <a:p>
                      <a:pPr marL="179388" marR="0" lvl="0" indent="-179388" algn="l" defTabSz="914400" rtl="0" eaLnBrk="1" fontAlgn="auto" latinLnBrk="0" hangingPunct="1">
                        <a:lnSpc>
                          <a:spcPct val="100000"/>
                        </a:lnSpc>
                        <a:spcBef>
                          <a:spcPts val="0"/>
                        </a:spcBef>
                        <a:spcAft>
                          <a:spcPts val="0"/>
                        </a:spcAft>
                        <a:buClrTx/>
                        <a:buSzTx/>
                        <a:buFont typeface="Arial" pitchFamily="34" charset="0"/>
                        <a:buChar char="•"/>
                        <a:tabLst/>
                        <a:defRPr/>
                      </a:pPr>
                      <a:r>
                        <a:rPr lang="en-CA" sz="1400" dirty="0">
                          <a:solidFill>
                            <a:schemeClr val="tx1">
                              <a:lumMod val="50000"/>
                            </a:schemeClr>
                          </a:solidFill>
                        </a:rPr>
                        <a:t>Decentralization provides autonomy to work within organizational standards and boundaries to be innovative in the way tasks are completed.</a:t>
                      </a:r>
                    </a:p>
                  </a:txBody>
                  <a:tcPr/>
                </a:tc>
                <a:extLst>
                  <a:ext uri="{0D108BD9-81ED-4DB2-BD59-A6C34878D82A}">
                    <a16:rowId xmlns:a16="http://schemas.microsoft.com/office/drawing/2014/main" val="10001"/>
                  </a:ext>
                </a:extLst>
              </a:tr>
              <a:tr h="2022913">
                <a:tc>
                  <a:txBody>
                    <a:bodyPr/>
                    <a:lstStyle/>
                    <a:p>
                      <a:pPr marL="179388" lvl="0" indent="-179388">
                        <a:buFont typeface="Arial" pitchFamily="34" charset="0"/>
                        <a:buChar char="•"/>
                      </a:pPr>
                      <a:r>
                        <a:rPr lang="en-CA" sz="1400" dirty="0">
                          <a:solidFill>
                            <a:schemeClr val="tx1">
                              <a:lumMod val="50000"/>
                            </a:schemeClr>
                          </a:solidFill>
                        </a:rPr>
                        <a:t>Less</a:t>
                      </a:r>
                      <a:r>
                        <a:rPr lang="en-CA" sz="1400" baseline="0" dirty="0">
                          <a:solidFill>
                            <a:schemeClr val="tx1">
                              <a:lumMod val="50000"/>
                            </a:schemeClr>
                          </a:solidFill>
                        </a:rPr>
                        <a:t> able </a:t>
                      </a:r>
                      <a:r>
                        <a:rPr lang="en-CA" sz="1400" dirty="0">
                          <a:solidFill>
                            <a:schemeClr val="tx1">
                              <a:lumMod val="50000"/>
                            </a:schemeClr>
                          </a:solidFill>
                        </a:rPr>
                        <a:t>to respond quickly to local requirements with flexibility.</a:t>
                      </a:r>
                    </a:p>
                    <a:p>
                      <a:pPr marL="179388" lvl="0" indent="-179388">
                        <a:buFont typeface="Arial" pitchFamily="34" charset="0"/>
                        <a:buChar char="•"/>
                      </a:pPr>
                      <a:r>
                        <a:rPr lang="en-CA" sz="1400" dirty="0">
                          <a:solidFill>
                            <a:schemeClr val="tx1">
                              <a:lumMod val="50000"/>
                            </a:schemeClr>
                          </a:solidFill>
                        </a:rPr>
                        <a:t>IT can be resistant to change and unwilling to address the unique needs of end users. </a:t>
                      </a:r>
                      <a:endParaRPr lang="en-US" sz="1400" kern="1200" dirty="0">
                        <a:solidFill>
                          <a:schemeClr val="tx1">
                            <a:lumMod val="50000"/>
                          </a:schemeClr>
                        </a:solidFill>
                      </a:endParaRPr>
                    </a:p>
                    <a:p>
                      <a:pPr marL="179388" lvl="0" indent="-179388">
                        <a:buFont typeface="Arial" pitchFamily="34" charset="0"/>
                        <a:buChar char="•"/>
                      </a:pPr>
                      <a:r>
                        <a:rPr lang="en-US" sz="1400" kern="1200" dirty="0">
                          <a:solidFill>
                            <a:schemeClr val="tx1">
                              <a:lumMod val="50000"/>
                            </a:schemeClr>
                          </a:solidFill>
                        </a:rPr>
                        <a:t>Business units</a:t>
                      </a:r>
                      <a:r>
                        <a:rPr lang="en-US" sz="1400" kern="1200" baseline="0" dirty="0">
                          <a:solidFill>
                            <a:schemeClr val="tx1">
                              <a:lumMod val="50000"/>
                            </a:schemeClr>
                          </a:solidFill>
                        </a:rPr>
                        <a:t> can be </a:t>
                      </a:r>
                      <a:r>
                        <a:rPr lang="en-US" sz="1400" kern="1200" dirty="0">
                          <a:solidFill>
                            <a:schemeClr val="tx1">
                              <a:lumMod val="50000"/>
                            </a:schemeClr>
                          </a:solidFill>
                        </a:rPr>
                        <a:t>frustrated by perception of lack of control over resources.</a:t>
                      </a:r>
                      <a:endParaRPr lang="en-CA" sz="1400" kern="1200" dirty="0">
                        <a:solidFill>
                          <a:schemeClr val="tx1">
                            <a:lumMod val="50000"/>
                          </a:schemeClr>
                        </a:solidFill>
                      </a:endParaRPr>
                    </a:p>
                    <a:p>
                      <a:pPr marL="179388" marR="0" lvl="0" indent="-179388"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400" kern="1200" dirty="0">
                          <a:solidFill>
                            <a:schemeClr val="tx1">
                              <a:lumMod val="50000"/>
                            </a:schemeClr>
                          </a:solidFill>
                        </a:rPr>
                        <a:t>Development of special business knowledge can be limited</a:t>
                      </a:r>
                      <a:r>
                        <a:rPr lang="en-US" sz="1400" kern="1200" baseline="0" dirty="0">
                          <a:solidFill>
                            <a:schemeClr val="tx1">
                              <a:lumMod val="50000"/>
                            </a:schemeClr>
                          </a:solidFill>
                        </a:rPr>
                        <a:t>.</a:t>
                      </a:r>
                      <a:r>
                        <a:rPr lang="en-US" sz="1400" dirty="0">
                          <a:solidFill>
                            <a:schemeClr val="tx1">
                              <a:lumMod val="50000"/>
                            </a:schemeClr>
                          </a:solidFill>
                        </a:rPr>
                        <a:t> </a:t>
                      </a:r>
                    </a:p>
                    <a:p>
                      <a:pPr marL="179388" marR="0" lvl="0" indent="-179388"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400" dirty="0">
                          <a:solidFill>
                            <a:schemeClr val="tx1">
                              <a:lumMod val="50000"/>
                            </a:schemeClr>
                          </a:solidFill>
                        </a:rPr>
                        <a:t>Centralization can slow things down by creating bottlenecks or dependencies within larger group settings.</a:t>
                      </a:r>
                    </a:p>
                  </a:txBody>
                  <a:tcPr/>
                </a:tc>
                <a:tc>
                  <a:txBody>
                    <a:bodyPr/>
                    <a:lstStyle/>
                    <a:p>
                      <a:pPr marL="179388" lvl="0" indent="-179388" algn="l" defTabSz="914400" rtl="0" eaLnBrk="1" latinLnBrk="0" hangingPunct="1">
                        <a:buFont typeface="Arial" pitchFamily="34" charset="0"/>
                        <a:buChar char="•"/>
                      </a:pPr>
                      <a:r>
                        <a:rPr lang="en-CA" sz="1400" dirty="0">
                          <a:solidFill>
                            <a:schemeClr val="tx1">
                              <a:lumMod val="50000"/>
                            </a:schemeClr>
                          </a:solidFill>
                        </a:rPr>
                        <a:t>Requires the most disciplined governance structure and the unwavering commitment of the business; therefore, it can be the most difficult to maintain.</a:t>
                      </a:r>
                      <a:endParaRPr lang="en-US" sz="1400" kern="1200" dirty="0">
                        <a:solidFill>
                          <a:schemeClr val="tx1">
                            <a:lumMod val="50000"/>
                          </a:schemeClr>
                        </a:solidFill>
                      </a:endParaRPr>
                    </a:p>
                    <a:p>
                      <a:pPr marL="179388" lvl="0" indent="-179388" algn="l" defTabSz="914400" rtl="0" eaLnBrk="1" latinLnBrk="0" hangingPunct="1">
                        <a:buFont typeface="Arial" pitchFamily="34" charset="0"/>
                        <a:buChar char="•"/>
                      </a:pPr>
                      <a:r>
                        <a:rPr lang="en-US" sz="1400" kern="1200" dirty="0">
                          <a:solidFill>
                            <a:schemeClr val="tx1">
                              <a:lumMod val="50000"/>
                            </a:schemeClr>
                          </a:solidFill>
                        </a:rPr>
                        <a:t>Requires new processes as pooled resources must be staffed to approved projects.</a:t>
                      </a:r>
                      <a:endParaRPr lang="en-CA" sz="1400" kern="1200" dirty="0">
                        <a:solidFill>
                          <a:schemeClr val="tx1">
                            <a:lumMod val="50000"/>
                          </a:schemeClr>
                        </a:solidFill>
                        <a:latin typeface="+mn-lt"/>
                        <a:ea typeface="+mn-ea"/>
                        <a:cs typeface="+mn-cs"/>
                      </a:endParaRPr>
                    </a:p>
                  </a:txBody>
                  <a:tcPr/>
                </a:tc>
                <a:tc>
                  <a:txBody>
                    <a:bodyPr/>
                    <a:lstStyle/>
                    <a:p>
                      <a:pPr marL="179388" lvl="0" indent="-179388" algn="l" defTabSz="914400" rtl="0" eaLnBrk="1" latinLnBrk="0" hangingPunct="1">
                        <a:buFont typeface="Arial" pitchFamily="34" charset="0"/>
                        <a:buChar char="•"/>
                      </a:pPr>
                      <a:r>
                        <a:rPr lang="en-CA" sz="1400" dirty="0">
                          <a:solidFill>
                            <a:schemeClr val="tx1">
                              <a:lumMod val="50000"/>
                            </a:schemeClr>
                          </a:solidFill>
                        </a:rPr>
                        <a:t>Redundancies, conflicts, and incompatible technologies can</a:t>
                      </a:r>
                      <a:r>
                        <a:rPr lang="en-CA" sz="1400" baseline="0" dirty="0">
                          <a:solidFill>
                            <a:schemeClr val="tx1">
                              <a:lumMod val="50000"/>
                            </a:schemeClr>
                          </a:solidFill>
                        </a:rPr>
                        <a:t> result from business units having differentiated services and applications – increasing cost.</a:t>
                      </a:r>
                      <a:endParaRPr lang="en-CA" sz="1400" dirty="0">
                        <a:solidFill>
                          <a:schemeClr val="tx1">
                            <a:lumMod val="50000"/>
                          </a:schemeClr>
                        </a:solidFill>
                      </a:endParaRPr>
                    </a:p>
                    <a:p>
                      <a:pPr marL="179388" lvl="0" indent="-179388" algn="l" defTabSz="914400" rtl="0" eaLnBrk="1" latinLnBrk="0" hangingPunct="1">
                        <a:buFont typeface="Arial" pitchFamily="34" charset="0"/>
                        <a:buChar char="•"/>
                      </a:pPr>
                      <a:r>
                        <a:rPr lang="en-US" sz="1400" kern="1200" dirty="0">
                          <a:solidFill>
                            <a:schemeClr val="tx1">
                              <a:lumMod val="50000"/>
                            </a:schemeClr>
                          </a:solidFill>
                        </a:rPr>
                        <a:t>Ability to share IT resources is low due to lack of common approaches.</a:t>
                      </a:r>
                      <a:endParaRPr lang="en-CA" sz="1400" kern="1200" dirty="0">
                        <a:solidFill>
                          <a:schemeClr val="tx1">
                            <a:lumMod val="50000"/>
                          </a:schemeClr>
                        </a:solidFill>
                      </a:endParaRPr>
                    </a:p>
                    <a:p>
                      <a:pPr marL="179388" marR="0" lvl="0" indent="-179388"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400" kern="1200" dirty="0">
                          <a:solidFill>
                            <a:schemeClr val="tx1">
                              <a:lumMod val="50000"/>
                            </a:schemeClr>
                          </a:solidFill>
                        </a:rPr>
                        <a:t>Lack of integration </a:t>
                      </a:r>
                      <a:r>
                        <a:rPr lang="en-CA" sz="1400" dirty="0">
                          <a:solidFill>
                            <a:schemeClr val="tx1">
                              <a:lumMod val="50000"/>
                            </a:schemeClr>
                          </a:solidFill>
                        </a:rPr>
                        <a:t>can lead to information silos as knowledge sharing and tasks are conducted at a local level and are not guided by department-wide structures and policies.</a:t>
                      </a:r>
                    </a:p>
                  </a:txBody>
                  <a:tcPr/>
                </a:tc>
                <a:extLst>
                  <a:ext uri="{0D108BD9-81ED-4DB2-BD59-A6C34878D82A}">
                    <a16:rowId xmlns:a16="http://schemas.microsoft.com/office/drawing/2014/main" val="10002"/>
                  </a:ext>
                </a:extLst>
              </a:tr>
            </a:tbl>
          </a:graphicData>
        </a:graphic>
      </p:graphicFrame>
      <p:sp>
        <p:nvSpPr>
          <p:cNvPr id="6" name="TextBox 5"/>
          <p:cNvSpPr txBox="1"/>
          <p:nvPr/>
        </p:nvSpPr>
        <p:spPr>
          <a:xfrm rot="16200000">
            <a:off x="-520007" y="2724807"/>
            <a:ext cx="2088230" cy="307777"/>
          </a:xfrm>
          <a:prstGeom prst="rect">
            <a:avLst/>
          </a:prstGeom>
          <a:noFill/>
        </p:spPr>
        <p:txBody>
          <a:bodyPr wrap="square" rtlCol="0">
            <a:spAutoFit/>
          </a:bodyPr>
          <a:lstStyle/>
          <a:p>
            <a:pPr algn="ctr"/>
            <a:r>
              <a:rPr lang="en-CA" sz="1400" b="1" dirty="0">
                <a:solidFill>
                  <a:schemeClr val="accent1"/>
                </a:solidFill>
                <a:latin typeface="Arial" panose="020B0604020202020204" pitchFamily="34" charset="0"/>
                <a:cs typeface="Arial" panose="020B0604020202020204" pitchFamily="34" charset="0"/>
              </a:rPr>
              <a:t>Advantages</a:t>
            </a:r>
          </a:p>
        </p:txBody>
      </p:sp>
      <p:sp>
        <p:nvSpPr>
          <p:cNvPr id="7" name="TextBox 6"/>
          <p:cNvSpPr txBox="1"/>
          <p:nvPr/>
        </p:nvSpPr>
        <p:spPr>
          <a:xfrm rot="16200000">
            <a:off x="-629291" y="5439947"/>
            <a:ext cx="2304256" cy="307777"/>
          </a:xfrm>
          <a:prstGeom prst="rect">
            <a:avLst/>
          </a:prstGeom>
          <a:noFill/>
        </p:spPr>
        <p:txBody>
          <a:bodyPr wrap="square" rtlCol="0">
            <a:spAutoFit/>
          </a:bodyPr>
          <a:lstStyle/>
          <a:p>
            <a:pPr algn="ctr"/>
            <a:r>
              <a:rPr lang="en-CA" sz="1400" b="1" dirty="0">
                <a:solidFill>
                  <a:schemeClr val="accent1"/>
                </a:solidFill>
                <a:latin typeface="Arial" panose="020B0604020202020204" pitchFamily="34" charset="0"/>
                <a:cs typeface="Arial" panose="020B0604020202020204" pitchFamily="34" charset="0"/>
              </a:rPr>
              <a:t>Disadvantages</a:t>
            </a:r>
          </a:p>
        </p:txBody>
      </p:sp>
    </p:spTree>
    <p:extLst>
      <p:ext uri="{BB962C8B-B14F-4D97-AF65-F5344CB8AC3E}">
        <p14:creationId xmlns:p14="http://schemas.microsoft.com/office/powerpoint/2010/main" val="26405919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75BB4F-3BD6-3E47-844A-0D1C1B77ED32}"/>
              </a:ext>
            </a:extLst>
          </p:cNvPr>
          <p:cNvSpPr>
            <a:spLocks noGrp="1"/>
          </p:cNvSpPr>
          <p:nvPr>
            <p:ph type="title"/>
          </p:nvPr>
        </p:nvSpPr>
        <p:spPr>
          <a:xfrm>
            <a:off x="354106" y="544769"/>
            <a:ext cx="6437311" cy="1130188"/>
          </a:xfrm>
        </p:spPr>
        <p:txBody>
          <a:bodyPr/>
          <a:lstStyle/>
          <a:p>
            <a:r>
              <a:rPr lang="en-US" dirty="0">
                <a:solidFill>
                  <a:srgbClr val="2576B7"/>
                </a:solidFill>
              </a:rPr>
              <a:t>2.3 </a:t>
            </a:r>
            <a:r>
              <a:rPr lang="en-US" dirty="0"/>
              <a:t>Determine the right level of centralization</a:t>
            </a:r>
          </a:p>
        </p:txBody>
      </p:sp>
      <p:sp>
        <p:nvSpPr>
          <p:cNvPr id="4" name="Text Placeholder 3">
            <a:extLst>
              <a:ext uri="{FF2B5EF4-FFF2-40B4-BE49-F238E27FC236}">
                <a16:creationId xmlns:a16="http://schemas.microsoft.com/office/drawing/2014/main" id="{7E6D4A53-04AD-4347-B2E1-D571EE0378C6}"/>
              </a:ext>
            </a:extLst>
          </p:cNvPr>
          <p:cNvSpPr>
            <a:spLocks noGrp="1"/>
          </p:cNvSpPr>
          <p:nvPr>
            <p:ph type="body" sz="quarter" idx="11"/>
          </p:nvPr>
        </p:nvSpPr>
        <p:spPr/>
        <p:txBody>
          <a:bodyPr/>
          <a:lstStyle/>
          <a:p>
            <a:r>
              <a:rPr lang="en-US" sz="1600" dirty="0">
                <a:latin typeface="Exo" panose="02000503000000000000" pitchFamily="2" charset="77"/>
              </a:rPr>
              <a:t>1 hour</a:t>
            </a:r>
          </a:p>
        </p:txBody>
      </p:sp>
      <p:sp>
        <p:nvSpPr>
          <p:cNvPr id="5" name="Text Placeholder 4">
            <a:extLst>
              <a:ext uri="{FF2B5EF4-FFF2-40B4-BE49-F238E27FC236}">
                <a16:creationId xmlns:a16="http://schemas.microsoft.com/office/drawing/2014/main" id="{EF339750-B68F-5E41-8400-5569775AF401}"/>
              </a:ext>
            </a:extLst>
          </p:cNvPr>
          <p:cNvSpPr>
            <a:spLocks noGrp="1"/>
          </p:cNvSpPr>
          <p:nvPr>
            <p:ph type="body" sz="quarter" idx="33"/>
          </p:nvPr>
        </p:nvSpPr>
        <p:spPr>
          <a:xfrm>
            <a:off x="496388" y="1978553"/>
            <a:ext cx="5600406" cy="4457443"/>
          </a:xfrm>
          <a:prstGeom prst="rect">
            <a:avLst/>
          </a:prstGeom>
        </p:spPr>
        <p:txBody>
          <a:bodyPr/>
          <a:lstStyle/>
          <a:p>
            <a:pPr marL="177800" indent="-177800">
              <a:lnSpc>
                <a:spcPct val="100000"/>
              </a:lnSpc>
              <a:spcBef>
                <a:spcPts val="600"/>
              </a:spcBef>
              <a:buFont typeface="+mj-lt"/>
              <a:buAutoNum type="arabicPeriod"/>
            </a:pPr>
            <a:r>
              <a:rPr lang="en-US" sz="1300" dirty="0">
                <a:ea typeface="Roboto Condensed Light" panose="02000000000000000000" pitchFamily="2" charset="0"/>
              </a:rPr>
              <a:t>Using your operating model, rationalize how much centralization or embeddedness is necessary in each of your functional areas. Consider the following:</a:t>
            </a:r>
          </a:p>
          <a:p>
            <a:pPr marL="735012" lvl="1" indent="-285750">
              <a:lnSpc>
                <a:spcPct val="100000"/>
              </a:lnSpc>
              <a:spcBef>
                <a:spcPts val="600"/>
              </a:spcBef>
            </a:pPr>
            <a:r>
              <a:rPr lang="en-US" sz="1300" dirty="0">
                <a:ea typeface="Roboto Condensed Light" panose="02000000000000000000" pitchFamily="2" charset="0"/>
              </a:rPr>
              <a:t>What does embeddedness mean in your organization? Is it geographic, product or service oriented, or by line of business area?</a:t>
            </a:r>
          </a:p>
          <a:p>
            <a:pPr marL="735012" lvl="1" indent="-285750">
              <a:lnSpc>
                <a:spcPct val="100000"/>
              </a:lnSpc>
              <a:spcBef>
                <a:spcPts val="600"/>
              </a:spcBef>
            </a:pPr>
            <a:r>
              <a:rPr lang="en-US" sz="1300" dirty="0">
                <a:ea typeface="Roboto Condensed Light" panose="02000000000000000000" pitchFamily="2" charset="0"/>
              </a:rPr>
              <a:t>How much autonomy and flexibility does that group need to complete their day-to-day tasks? The more autonomy needed by a group, the higher the degree of embeddedness that is necessary for decision-making.</a:t>
            </a:r>
          </a:p>
          <a:p>
            <a:pPr marL="735012" lvl="1" indent="-285750">
              <a:lnSpc>
                <a:spcPct val="100000"/>
              </a:lnSpc>
              <a:spcBef>
                <a:spcPts val="600"/>
              </a:spcBef>
            </a:pPr>
            <a:r>
              <a:rPr lang="en-US" sz="1300" dirty="0">
                <a:ea typeface="Roboto Condensed Light" panose="02000000000000000000" pitchFamily="2" charset="0"/>
              </a:rPr>
              <a:t>How complex are the tasks being completed? The more complex, the higher the degree of centralization that is necessary for coordination.</a:t>
            </a:r>
          </a:p>
          <a:p>
            <a:pPr marL="735012" lvl="1" indent="-285750">
              <a:lnSpc>
                <a:spcPct val="100000"/>
              </a:lnSpc>
              <a:spcBef>
                <a:spcPts val="600"/>
              </a:spcBef>
            </a:pPr>
            <a:r>
              <a:rPr lang="en-US" sz="1300" dirty="0">
                <a:ea typeface="Roboto Condensed Light" panose="02000000000000000000" pitchFamily="2" charset="0"/>
              </a:rPr>
              <a:t>How consistent </a:t>
            </a:r>
            <a:r>
              <a:rPr lang="en-US" sz="1300" dirty="0"/>
              <a:t>do you want the experience to be for your stakeholders and end users?  What support can you offer around standardization?</a:t>
            </a:r>
            <a:endParaRPr lang="en-US" sz="1300" dirty="0">
              <a:ea typeface="Roboto Condensed Light" panose="02000000000000000000" pitchFamily="2" charset="0"/>
            </a:endParaRPr>
          </a:p>
          <a:p>
            <a:pPr marL="177800" indent="-177800">
              <a:lnSpc>
                <a:spcPct val="100000"/>
              </a:lnSpc>
              <a:spcBef>
                <a:spcPts val="600"/>
              </a:spcBef>
              <a:buFont typeface="+mj-lt"/>
              <a:buAutoNum type="arabicPeriod"/>
            </a:pPr>
            <a:r>
              <a:rPr lang="en-US" sz="1300" dirty="0">
                <a:ea typeface="Roboto Condensed Light" panose="02000000000000000000" pitchFamily="2" charset="0"/>
              </a:rPr>
              <a:t>Alter your operating model where necessary to reflect changes to your desired levels of centralization/embeddedness.</a:t>
            </a:r>
          </a:p>
          <a:p>
            <a:pPr marL="735012" lvl="1" indent="-285750">
              <a:lnSpc>
                <a:spcPct val="100000"/>
              </a:lnSpc>
              <a:spcBef>
                <a:spcPts val="600"/>
              </a:spcBef>
            </a:pPr>
            <a:r>
              <a:rPr lang="en-US" sz="1300" dirty="0">
                <a:ea typeface="Roboto Condensed Light" panose="02000000000000000000" pitchFamily="2" charset="0"/>
              </a:rPr>
              <a:t>Review each capability and definition and alter where certain capabilities sit within the operating model to reflect centralized or embedded. </a:t>
            </a:r>
          </a:p>
          <a:p>
            <a:pPr lvl="2">
              <a:lnSpc>
                <a:spcPct val="100000"/>
              </a:lnSpc>
              <a:spcBef>
                <a:spcPts val="600"/>
              </a:spcBef>
              <a:buFont typeface="Courier New" panose="02070309020205020404" pitchFamily="49" charset="0"/>
              <a:buChar char="o"/>
            </a:pPr>
            <a:r>
              <a:rPr lang="en-US" sz="1300" dirty="0">
                <a:ea typeface="Roboto Condensed Light" panose="02000000000000000000" pitchFamily="2" charset="0"/>
              </a:rPr>
              <a:t>Centralized functions should move toward depiction as a single capability placed in a centralized functional area.</a:t>
            </a:r>
          </a:p>
          <a:p>
            <a:pPr lvl="2">
              <a:lnSpc>
                <a:spcPct val="100000"/>
              </a:lnSpc>
              <a:spcBef>
                <a:spcPts val="600"/>
              </a:spcBef>
              <a:buFont typeface="Courier New" panose="02070309020205020404" pitchFamily="49" charset="0"/>
              <a:buChar char="o"/>
            </a:pPr>
            <a:r>
              <a:rPr lang="en-US" sz="1300" dirty="0">
                <a:ea typeface="Roboto Condensed Light" panose="02000000000000000000" pitchFamily="2" charset="0"/>
              </a:rPr>
              <a:t>Embedded capabilities should be depicted as redundant across multiple functional areas to reflect their required repetitiveness. </a:t>
            </a:r>
          </a:p>
          <a:p>
            <a:pPr marL="177800" indent="-177800">
              <a:lnSpc>
                <a:spcPct val="100000"/>
              </a:lnSpc>
              <a:spcBef>
                <a:spcPts val="600"/>
              </a:spcBef>
              <a:buFont typeface="+mj-lt"/>
              <a:buAutoNum type="arabicPeriod"/>
            </a:pPr>
            <a:r>
              <a:rPr lang="en-US" sz="1300" dirty="0">
                <a:ea typeface="Roboto Condensed Light" panose="02000000000000000000" pitchFamily="2" charset="0"/>
              </a:rPr>
              <a:t>Make the adjusted within the selected Operating Model Archetype Deck. </a:t>
            </a:r>
          </a:p>
        </p:txBody>
      </p:sp>
      <p:sp>
        <p:nvSpPr>
          <p:cNvPr id="23" name="Rectangle 22">
            <a:extLst>
              <a:ext uri="{FF2B5EF4-FFF2-40B4-BE49-F238E27FC236}">
                <a16:creationId xmlns:a16="http://schemas.microsoft.com/office/drawing/2014/main" id="{2867C691-3874-E043-A610-CEB7D2987D7F}"/>
              </a:ext>
            </a:extLst>
          </p:cNvPr>
          <p:cNvSpPr/>
          <p:nvPr/>
        </p:nvSpPr>
        <p:spPr>
          <a:xfrm>
            <a:off x="6400800" y="1857829"/>
            <a:ext cx="5196114" cy="4078514"/>
          </a:xfrm>
          <a:prstGeom prst="rect">
            <a:avLst/>
          </a:prstGeom>
          <a:solidFill>
            <a:schemeClr val="bg2"/>
          </a:solidFill>
          <a:ln>
            <a:noFill/>
          </a:ln>
          <a:effectLst>
            <a:outerShdw blurRad="254000" sx="105000" sy="105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2" name="Table 1">
            <a:extLst>
              <a:ext uri="{FF2B5EF4-FFF2-40B4-BE49-F238E27FC236}">
                <a16:creationId xmlns:a16="http://schemas.microsoft.com/office/drawing/2014/main" id="{C9FF84C8-0D14-0B87-B78B-33C690E19C13}"/>
              </a:ext>
            </a:extLst>
          </p:cNvPr>
          <p:cNvGraphicFramePr>
            <a:graphicFrameLocks noGrp="1"/>
          </p:cNvGraphicFramePr>
          <p:nvPr>
            <p:extLst>
              <p:ext uri="{D42A27DB-BD31-4B8C-83A1-F6EECF244321}">
                <p14:modId xmlns:p14="http://schemas.microsoft.com/office/powerpoint/2010/main" val="2741748474"/>
              </p:ext>
            </p:extLst>
          </p:nvPr>
        </p:nvGraphicFramePr>
        <p:xfrm>
          <a:off x="6400800" y="1795813"/>
          <a:ext cx="5196114" cy="4631112"/>
        </p:xfrm>
        <a:graphic>
          <a:graphicData uri="http://schemas.openxmlformats.org/drawingml/2006/table">
            <a:tbl>
              <a:tblPr firstRow="1" bandRow="1">
                <a:effectLst/>
                <a:tableStyleId>{5C22544A-7EE6-4342-B048-85BDC9FD1C3A}</a:tableStyleId>
              </a:tblPr>
              <a:tblGrid>
                <a:gridCol w="2598057">
                  <a:extLst>
                    <a:ext uri="{9D8B030D-6E8A-4147-A177-3AD203B41FA5}">
                      <a16:colId xmlns:a16="http://schemas.microsoft.com/office/drawing/2014/main" val="866264451"/>
                    </a:ext>
                  </a:extLst>
                </a:gridCol>
                <a:gridCol w="2598057">
                  <a:extLst>
                    <a:ext uri="{9D8B030D-6E8A-4147-A177-3AD203B41FA5}">
                      <a16:colId xmlns:a16="http://schemas.microsoft.com/office/drawing/2014/main" val="2703970457"/>
                    </a:ext>
                  </a:extLst>
                </a:gridCol>
              </a:tblGrid>
              <a:tr h="727074">
                <a:tc>
                  <a:txBody>
                    <a:bodyPr/>
                    <a:lstStyle/>
                    <a:p>
                      <a:pPr marL="0" indent="0" algn="ctr">
                        <a:lnSpc>
                          <a:spcPts val="1000"/>
                        </a:lnSpc>
                        <a:spcBef>
                          <a:spcPts val="1000"/>
                        </a:spcBef>
                        <a:buFont typeface="Arial" panose="020B0604020202020204" pitchFamily="34" charset="0"/>
                        <a:buNone/>
                      </a:pPr>
                      <a:r>
                        <a:rPr lang="en-US" sz="1800" b="0" i="0" dirty="0">
                          <a:solidFill>
                            <a:schemeClr val="bg1"/>
                          </a:solidFill>
                          <a:latin typeface="Exo" panose="02000503000000000000" pitchFamily="2" charset="77"/>
                          <a:ea typeface="Roboto Condensed Light" panose="02000000000000000000" pitchFamily="2" charset="0"/>
                        </a:rPr>
                        <a:t>Input</a:t>
                      </a:r>
                    </a:p>
                  </a:txBody>
                  <a:tcPr marL="0" marR="0" marT="320040" marB="22860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tc>
                  <a:txBody>
                    <a:bodyPr/>
                    <a:lstStyle/>
                    <a:p>
                      <a:pPr marL="0" indent="0" algn="ctr">
                        <a:lnSpc>
                          <a:spcPts val="1000"/>
                        </a:lnSpc>
                        <a:spcBef>
                          <a:spcPts val="1000"/>
                        </a:spcBef>
                        <a:buFont typeface="Arial" panose="020B0604020202020204" pitchFamily="34" charset="0"/>
                        <a:buNone/>
                      </a:pPr>
                      <a:r>
                        <a:rPr lang="en-US" sz="1800" b="0" i="0" dirty="0">
                          <a:solidFill>
                            <a:schemeClr val="bg1"/>
                          </a:solidFill>
                          <a:latin typeface="Exo" panose="02000503000000000000" pitchFamily="2" charset="77"/>
                          <a:ea typeface="Roboto Condensed Light" panose="02000000000000000000" pitchFamily="2" charset="0"/>
                        </a:rPr>
                        <a:t>Output</a:t>
                      </a:r>
                    </a:p>
                  </a:txBody>
                  <a:tcPr marL="0" marR="0" marT="320040" marB="22860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1610303713"/>
                  </a:ext>
                </a:extLst>
              </a:tr>
              <a:tr h="1634236">
                <a:tc>
                  <a:txBody>
                    <a:bodyPr/>
                    <a:lstStyle/>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List of customized IT capabilities </a:t>
                      </a:r>
                    </a:p>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Design principles</a:t>
                      </a:r>
                    </a:p>
                  </a:txBody>
                  <a:tcPr marL="288000" marR="288000" marT="251999" marB="288000">
                    <a:lnR w="3175" cap="flat" cmpd="sng" algn="ctr">
                      <a:solidFill>
                        <a:schemeClr val="bg1">
                          <a:lumMod val="75000"/>
                        </a:schemeClr>
                      </a:solidFill>
                      <a:prstDash val="solid"/>
                      <a:round/>
                      <a:headEnd type="none" w="med" len="med"/>
                      <a:tailEnd type="none" w="med" len="med"/>
                    </a:lnR>
                    <a:lnT w="38100" cmpd="sng">
                      <a:noFill/>
                    </a:lnT>
                    <a:lnB w="12700" cmpd="sng">
                      <a:noFill/>
                    </a:lnB>
                    <a:solidFill>
                      <a:schemeClr val="bg1"/>
                    </a:solidFill>
                  </a:tcPr>
                </a:tc>
                <a:tc>
                  <a:txBody>
                    <a:bodyPr/>
                    <a:lstStyle/>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Centralization/</a:t>
                      </a:r>
                      <a:br>
                        <a:rPr lang="en-US" sz="1200" b="0" i="0" dirty="0">
                          <a:solidFill>
                            <a:srgbClr val="000000"/>
                          </a:solidFill>
                          <a:latin typeface="Roboto Condensed Light" panose="02000000000000000000" pitchFamily="2" charset="0"/>
                          <a:ea typeface="Roboto Condensed Light" panose="02000000000000000000" pitchFamily="2" charset="0"/>
                        </a:rPr>
                      </a:br>
                      <a:r>
                        <a:rPr lang="en-US" sz="1200" b="0" i="0" dirty="0">
                          <a:solidFill>
                            <a:srgbClr val="000000"/>
                          </a:solidFill>
                          <a:latin typeface="Roboto Condensed Light" panose="02000000000000000000" pitchFamily="2" charset="0"/>
                          <a:ea typeface="Roboto Condensed Light" panose="02000000000000000000" pitchFamily="2" charset="0"/>
                        </a:rPr>
                        <a:t>embeddedness determination for each IT capability</a:t>
                      </a:r>
                    </a:p>
                  </a:txBody>
                  <a:tcPr marL="288000" marR="288000" marT="251999" marB="288000">
                    <a:lnL w="3175" cap="flat" cmpd="sng" algn="ctr">
                      <a:solidFill>
                        <a:schemeClr val="bg1">
                          <a:lumMod val="75000"/>
                        </a:schemeClr>
                      </a:solidFill>
                      <a:prstDash val="solid"/>
                      <a:round/>
                      <a:headEnd type="none" w="med" len="med"/>
                      <a:tailEnd type="none" w="med" len="med"/>
                    </a:lnL>
                    <a:lnT w="38100" cmpd="sng">
                      <a:noFill/>
                    </a:lnT>
                    <a:lnB w="12700" cmpd="sng">
                      <a:noFill/>
                    </a:lnB>
                    <a:solidFill>
                      <a:schemeClr val="bg1"/>
                    </a:solidFill>
                  </a:tcPr>
                </a:tc>
                <a:extLst>
                  <a:ext uri="{0D108BD9-81ED-4DB2-BD59-A6C34878D82A}">
                    <a16:rowId xmlns:a16="http://schemas.microsoft.com/office/drawing/2014/main" val="686074955"/>
                  </a:ext>
                </a:extLst>
              </a:tr>
              <a:tr h="727074">
                <a:tc>
                  <a:txBody>
                    <a:bodyPr/>
                    <a:lstStyle/>
                    <a:p>
                      <a:pPr marL="0" marR="0" lvl="0" indent="0" algn="ctr" defTabSz="914400" rtl="0" eaLnBrk="1" fontAlgn="auto" latinLnBrk="0" hangingPunct="1">
                        <a:lnSpc>
                          <a:spcPts val="1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chemeClr val="bg1"/>
                          </a:solidFill>
                          <a:effectLst/>
                          <a:uLnTx/>
                          <a:uFillTx/>
                          <a:latin typeface="Exo" panose="02000503000000000000" pitchFamily="2" charset="77"/>
                          <a:ea typeface="Roboto Condensed Light" panose="02000000000000000000" pitchFamily="2" charset="0"/>
                          <a:cs typeface="+mn-cs"/>
                        </a:rPr>
                        <a:t>Materials</a:t>
                      </a:r>
                    </a:p>
                  </a:txBody>
                  <a:tcPr marL="0" marR="0" marT="320040" marB="22860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tc>
                  <a:txBody>
                    <a:bodyPr/>
                    <a:lstStyle/>
                    <a:p>
                      <a:pPr marL="0" marR="0" lvl="0" indent="0" algn="ctr" defTabSz="914400" rtl="0" eaLnBrk="1" fontAlgn="auto" latinLnBrk="0" hangingPunct="1">
                        <a:lnSpc>
                          <a:spcPts val="1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chemeClr val="bg1"/>
                          </a:solidFill>
                          <a:effectLst/>
                          <a:uLnTx/>
                          <a:uFillTx/>
                          <a:latin typeface="Exo" panose="02000503000000000000" pitchFamily="2" charset="77"/>
                          <a:ea typeface="Roboto Condensed Light" panose="02000000000000000000" pitchFamily="2" charset="0"/>
                          <a:cs typeface="+mn-cs"/>
                        </a:rPr>
                        <a:t>Participants</a:t>
                      </a:r>
                    </a:p>
                  </a:txBody>
                  <a:tcPr marL="0" marR="0" marT="320040" marB="22860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4151227522"/>
                  </a:ext>
                </a:extLst>
              </a:tr>
              <a:tr h="1369058">
                <a:tc>
                  <a:txBody>
                    <a:bodyPr/>
                    <a:lstStyle/>
                    <a:p>
                      <a:pPr marL="173038" indent="-173038" rtl="0">
                        <a:lnSpc>
                          <a:spcPts val="1600"/>
                        </a:lnSpc>
                        <a:spcBef>
                          <a:spcPts val="800"/>
                        </a:spcBef>
                        <a:buSzPts val="1100"/>
                        <a:buFont typeface="Arial" panose="020B0604020202020204" pitchFamily="34" charset="0"/>
                        <a:buChar char="•"/>
                        <a:tabLst/>
                      </a:pPr>
                      <a:r>
                        <a:rPr lang="en-US" sz="1200" b="0" i="0" u="none" strike="noStrike" baseline="0" dirty="0">
                          <a:solidFill>
                            <a:srgbClr val="000000"/>
                          </a:solidFill>
                          <a:latin typeface="Roboto Condensed Light" panose="02000000000000000000" pitchFamily="2" charset="0"/>
                          <a:ea typeface="Roboto Condensed Light" panose="02000000000000000000" pitchFamily="2" charset="0"/>
                        </a:rPr>
                        <a:t>Whiteboard/Flip Charts</a:t>
                      </a:r>
                    </a:p>
                    <a:p>
                      <a:pPr marL="173038" marR="0" lvl="0" indent="-173038" algn="l" defTabSz="914400" rtl="0" eaLnBrk="1" fontAlgn="auto" latinLnBrk="0" hangingPunct="1">
                        <a:lnSpc>
                          <a:spcPts val="1600"/>
                        </a:lnSpc>
                        <a:spcBef>
                          <a:spcPts val="800"/>
                        </a:spcBef>
                        <a:spcAft>
                          <a:spcPts val="0"/>
                        </a:spcAft>
                        <a:buClrTx/>
                        <a:buSzPts val="1100"/>
                        <a:buFont typeface="Arial" panose="020B0604020202020204" pitchFamily="34" charset="0"/>
                        <a:buChar char="•"/>
                        <a:tabLst/>
                        <a:defRPr/>
                      </a:pPr>
                      <a:r>
                        <a:rPr lang="en-US" sz="1200" b="0" i="0" u="none" strike="noStrike" baseline="0" dirty="0">
                          <a:solidFill>
                            <a:srgbClr val="000000"/>
                          </a:solidFill>
                          <a:latin typeface="Roboto Condensed Light" panose="02000000000000000000" pitchFamily="2" charset="0"/>
                          <a:ea typeface="Roboto Condensed Light" panose="02000000000000000000" pitchFamily="2" charset="0"/>
                        </a:rPr>
                        <a:t>Selected IT Operating Model Archetype Deck </a:t>
                      </a:r>
                    </a:p>
                    <a:p>
                      <a:pPr marL="173038" indent="-173038" rtl="0">
                        <a:lnSpc>
                          <a:spcPts val="1600"/>
                        </a:lnSpc>
                        <a:spcBef>
                          <a:spcPts val="800"/>
                        </a:spcBef>
                        <a:buSzPts val="1100"/>
                        <a:buFont typeface="Arial" panose="020B0604020202020204" pitchFamily="34" charset="0"/>
                        <a:buChar char="•"/>
                        <a:tabLst/>
                      </a:pPr>
                      <a:endParaRPr lang="en-US" sz="1200" b="0" i="0" u="none" strike="noStrike" baseline="0" dirty="0">
                        <a:solidFill>
                          <a:srgbClr val="000000"/>
                        </a:solidFill>
                        <a:latin typeface="Roboto Condensed Light" panose="02000000000000000000" pitchFamily="2" charset="0"/>
                        <a:ea typeface="Roboto Condensed Light" panose="02000000000000000000" pitchFamily="2" charset="0"/>
                      </a:endParaRPr>
                    </a:p>
                  </a:txBody>
                  <a:tcPr marL="288000" marR="288000" marT="251999" marB="288000">
                    <a:lnR w="3175" cap="flat" cmpd="sng" algn="ctr">
                      <a:solidFill>
                        <a:schemeClr val="bg1">
                          <a:lumMod val="75000"/>
                        </a:schemeClr>
                      </a:solidFill>
                      <a:prstDash val="solid"/>
                      <a:round/>
                      <a:headEnd type="none" w="med" len="med"/>
                      <a:tailEnd type="none" w="med" len="med"/>
                    </a:lnR>
                    <a:lnT w="38100" cmpd="sng">
                      <a:noFill/>
                    </a:lnT>
                    <a:solidFill>
                      <a:schemeClr val="bg1"/>
                    </a:solidFill>
                  </a:tcPr>
                </a:tc>
                <a:tc>
                  <a:txBody>
                    <a:bodyPr/>
                    <a:lstStyle/>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Executive IT Leader</a:t>
                      </a:r>
                    </a:p>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Business Leadership </a:t>
                      </a:r>
                    </a:p>
                    <a:p>
                      <a:pPr marL="0" indent="0">
                        <a:lnSpc>
                          <a:spcPts val="1600"/>
                        </a:lnSpc>
                        <a:spcBef>
                          <a:spcPts val="800"/>
                        </a:spcBef>
                        <a:buFont typeface="Arial" panose="020B0604020202020204" pitchFamily="34" charset="0"/>
                        <a:buNone/>
                        <a:tabLst/>
                      </a:pPr>
                      <a:endParaRPr lang="en-US" sz="1200" b="0" i="0" dirty="0">
                        <a:solidFill>
                          <a:srgbClr val="000000"/>
                        </a:solidFill>
                        <a:latin typeface="Roboto Condensed Light" panose="02000000000000000000" pitchFamily="2" charset="0"/>
                        <a:ea typeface="Roboto Condensed Light" panose="02000000000000000000" pitchFamily="2" charset="0"/>
                      </a:endParaRPr>
                    </a:p>
                  </a:txBody>
                  <a:tcPr marL="288000" marR="288000" marT="251999" marB="288000">
                    <a:lnL w="3175" cap="flat" cmpd="sng" algn="ctr">
                      <a:solidFill>
                        <a:schemeClr val="bg1">
                          <a:lumMod val="75000"/>
                        </a:schemeClr>
                      </a:solidFill>
                      <a:prstDash val="solid"/>
                      <a:round/>
                      <a:headEnd type="none" w="med" len="med"/>
                      <a:tailEnd type="none" w="med" len="med"/>
                    </a:lnL>
                    <a:lnT w="38100" cmpd="sng">
                      <a:noFill/>
                    </a:lnT>
                    <a:solidFill>
                      <a:schemeClr val="bg1"/>
                    </a:solidFill>
                  </a:tcPr>
                </a:tc>
                <a:extLst>
                  <a:ext uri="{0D108BD9-81ED-4DB2-BD59-A6C34878D82A}">
                    <a16:rowId xmlns:a16="http://schemas.microsoft.com/office/drawing/2014/main" val="2918002838"/>
                  </a:ext>
                </a:extLst>
              </a:tr>
            </a:tbl>
          </a:graphicData>
        </a:graphic>
      </p:graphicFrame>
    </p:spTree>
    <p:extLst>
      <p:ext uri="{BB962C8B-B14F-4D97-AF65-F5344CB8AC3E}">
        <p14:creationId xmlns:p14="http://schemas.microsoft.com/office/powerpoint/2010/main" val="37101524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4CA82B1-EF6B-6442-AFD4-99B7AC11CD83}"/>
              </a:ext>
            </a:extLst>
          </p:cNvPr>
          <p:cNvSpPr>
            <a:spLocks noGrp="1"/>
          </p:cNvSpPr>
          <p:nvPr>
            <p:ph type="title"/>
          </p:nvPr>
        </p:nvSpPr>
        <p:spPr>
          <a:xfrm>
            <a:off x="197351" y="239595"/>
            <a:ext cx="10287770" cy="1130188"/>
          </a:xfrm>
        </p:spPr>
        <p:txBody>
          <a:bodyPr/>
          <a:lstStyle/>
          <a:p>
            <a:r>
              <a:rPr lang="en-US" sz="4400" dirty="0">
                <a:solidFill>
                  <a:schemeClr val="tx1"/>
                </a:solidFill>
              </a:rPr>
              <a:t>Unique groupings within the operating model </a:t>
            </a:r>
          </a:p>
        </p:txBody>
      </p:sp>
      <p:sp>
        <p:nvSpPr>
          <p:cNvPr id="45" name="Rectangle 5">
            <a:extLst>
              <a:ext uri="{FF2B5EF4-FFF2-40B4-BE49-F238E27FC236}">
                <a16:creationId xmlns:a16="http://schemas.microsoft.com/office/drawing/2014/main" id="{977E92B4-0146-8DB5-16AF-02F8A97D6601}"/>
              </a:ext>
            </a:extLst>
          </p:cNvPr>
          <p:cNvSpPr>
            <a:spLocks noChangeArrowheads="1"/>
          </p:cNvSpPr>
          <p:nvPr/>
        </p:nvSpPr>
        <p:spPr bwMode="auto">
          <a:xfrm rot="10800000">
            <a:off x="2383" y="4855291"/>
            <a:ext cx="2800611" cy="827146"/>
          </a:xfrm>
          <a:prstGeom prst="rect">
            <a:avLst/>
          </a:prstGeom>
          <a:solidFill>
            <a:srgbClr val="299C47"/>
          </a:solidFill>
          <a:ln>
            <a:noFill/>
          </a:ln>
        </p:spPr>
        <p:txBody>
          <a:bodyPr vert="horz" wrap="square" lIns="91416" tIns="45708" rIns="91416" bIns="45708" numCol="1" anchor="t" anchorCtr="0" compatLnSpc="1">
            <a:prstTxWarp prst="textNoShape">
              <a:avLst/>
            </a:prstTxWarp>
          </a:bodyPr>
          <a:lstStyle/>
          <a:p>
            <a:pPr marL="0" marR="0" lvl="0" indent="0" defTabSz="914400" eaLnBrk="1" fontAlgn="auto" latinLnBrk="0" hangingPunct="1">
              <a:lnSpc>
                <a:spcPct val="110000"/>
              </a:lnSpc>
              <a:spcBef>
                <a:spcPts val="0"/>
              </a:spcBef>
              <a:spcAft>
                <a:spcPts val="0"/>
              </a:spcAft>
              <a:buClrTx/>
              <a:buSzTx/>
              <a:buFontTx/>
              <a:buNone/>
              <a:tabLst/>
              <a:defRPr/>
            </a:pPr>
            <a:endParaRPr kumimoji="0" lang="en-US" sz="3599"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46" name="Rectangle 9">
            <a:extLst>
              <a:ext uri="{FF2B5EF4-FFF2-40B4-BE49-F238E27FC236}">
                <a16:creationId xmlns:a16="http://schemas.microsoft.com/office/drawing/2014/main" id="{7B2A0558-6FBF-1F6B-D7E4-EAF68A0E72A4}"/>
              </a:ext>
            </a:extLst>
          </p:cNvPr>
          <p:cNvSpPr>
            <a:spLocks noChangeArrowheads="1"/>
          </p:cNvSpPr>
          <p:nvPr/>
        </p:nvSpPr>
        <p:spPr bwMode="auto">
          <a:xfrm rot="10800000">
            <a:off x="3610679" y="4440379"/>
            <a:ext cx="1252657" cy="479156"/>
          </a:xfrm>
          <a:prstGeom prst="rect">
            <a:avLst/>
          </a:prstGeom>
          <a:solidFill>
            <a:srgbClr val="299C47"/>
          </a:solidFill>
          <a:ln>
            <a:noFill/>
          </a:ln>
        </p:spPr>
        <p:txBody>
          <a:bodyPr vert="horz" wrap="square" lIns="91416" tIns="45708" rIns="91416" bIns="45708" numCol="1" anchor="t" anchorCtr="0" compatLnSpc="1">
            <a:prstTxWarp prst="textNoShape">
              <a:avLst/>
            </a:prstTxWarp>
          </a:bodyPr>
          <a:lstStyle/>
          <a:p>
            <a:pPr marL="0" marR="0" lvl="0" indent="0" defTabSz="914400" eaLnBrk="1" fontAlgn="auto" latinLnBrk="0" hangingPunct="1">
              <a:lnSpc>
                <a:spcPct val="110000"/>
              </a:lnSpc>
              <a:spcBef>
                <a:spcPts val="0"/>
              </a:spcBef>
              <a:spcAft>
                <a:spcPts val="0"/>
              </a:spcAft>
              <a:buClrTx/>
              <a:buSzTx/>
              <a:buFontTx/>
              <a:buNone/>
              <a:tabLst/>
              <a:defRPr/>
            </a:pPr>
            <a:endParaRPr kumimoji="0" lang="en-US" sz="3599"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47" name="Freeform 13">
            <a:extLst>
              <a:ext uri="{FF2B5EF4-FFF2-40B4-BE49-F238E27FC236}">
                <a16:creationId xmlns:a16="http://schemas.microsoft.com/office/drawing/2014/main" id="{B3195ED0-16B5-E357-3EA4-8022B0CED80F}"/>
              </a:ext>
            </a:extLst>
          </p:cNvPr>
          <p:cNvSpPr>
            <a:spLocks/>
          </p:cNvSpPr>
          <p:nvPr/>
        </p:nvSpPr>
        <p:spPr bwMode="auto">
          <a:xfrm rot="10800000">
            <a:off x="2802993" y="4440379"/>
            <a:ext cx="807687" cy="1242058"/>
          </a:xfrm>
          <a:custGeom>
            <a:avLst/>
            <a:gdLst>
              <a:gd name="T0" fmla="*/ 0 w 599"/>
              <a:gd name="T1" fmla="*/ 570 h 928"/>
              <a:gd name="T2" fmla="*/ 599 w 599"/>
              <a:gd name="T3" fmla="*/ 0 h 928"/>
              <a:gd name="T4" fmla="*/ 599 w 599"/>
              <a:gd name="T5" fmla="*/ 618 h 928"/>
              <a:gd name="T6" fmla="*/ 0 w 599"/>
              <a:gd name="T7" fmla="*/ 928 h 928"/>
              <a:gd name="T8" fmla="*/ 0 w 599"/>
              <a:gd name="T9" fmla="*/ 570 h 928"/>
            </a:gdLst>
            <a:ahLst/>
            <a:cxnLst>
              <a:cxn ang="0">
                <a:pos x="T0" y="T1"/>
              </a:cxn>
              <a:cxn ang="0">
                <a:pos x="T2" y="T3"/>
              </a:cxn>
              <a:cxn ang="0">
                <a:pos x="T4" y="T5"/>
              </a:cxn>
              <a:cxn ang="0">
                <a:pos x="T6" y="T7"/>
              </a:cxn>
              <a:cxn ang="0">
                <a:pos x="T8" y="T9"/>
              </a:cxn>
            </a:cxnLst>
            <a:rect l="0" t="0" r="r" b="b"/>
            <a:pathLst>
              <a:path w="599" h="928">
                <a:moveTo>
                  <a:pt x="0" y="570"/>
                </a:moveTo>
                <a:lnTo>
                  <a:pt x="599" y="0"/>
                </a:lnTo>
                <a:lnTo>
                  <a:pt x="599" y="618"/>
                </a:lnTo>
                <a:lnTo>
                  <a:pt x="0" y="928"/>
                </a:lnTo>
                <a:lnTo>
                  <a:pt x="0" y="570"/>
                </a:lnTo>
                <a:close/>
              </a:path>
            </a:pathLst>
          </a:custGeom>
          <a:solidFill>
            <a:srgbClr val="299C47">
              <a:lumMod val="75000"/>
            </a:srgbClr>
          </a:solidFill>
          <a:ln>
            <a:noFill/>
          </a:ln>
        </p:spPr>
        <p:txBody>
          <a:bodyPr vert="horz" wrap="square" lIns="91416" tIns="45708" rIns="91416" bIns="45708" numCol="1" anchor="t" anchorCtr="0" compatLnSpc="1">
            <a:prstTxWarp prst="textNoShape">
              <a:avLst/>
            </a:prstTxWarp>
          </a:bodyPr>
          <a:lstStyle/>
          <a:p>
            <a:pPr marL="0" marR="0" lvl="0" indent="0" defTabSz="914400" eaLnBrk="1" fontAlgn="auto" latinLnBrk="0" hangingPunct="1">
              <a:lnSpc>
                <a:spcPct val="110000"/>
              </a:lnSpc>
              <a:spcBef>
                <a:spcPts val="0"/>
              </a:spcBef>
              <a:spcAft>
                <a:spcPts val="0"/>
              </a:spcAft>
              <a:buClrTx/>
              <a:buSzTx/>
              <a:buFontTx/>
              <a:buNone/>
              <a:tabLst/>
              <a:defRPr/>
            </a:pPr>
            <a:endParaRPr kumimoji="0" lang="en-US" sz="3599"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48" name="Freeform 17">
            <a:extLst>
              <a:ext uri="{FF2B5EF4-FFF2-40B4-BE49-F238E27FC236}">
                <a16:creationId xmlns:a16="http://schemas.microsoft.com/office/drawing/2014/main" id="{C3CF5B8E-E197-4149-A1E0-E7677E0CE274}"/>
              </a:ext>
            </a:extLst>
          </p:cNvPr>
          <p:cNvSpPr>
            <a:spLocks/>
          </p:cNvSpPr>
          <p:nvPr/>
        </p:nvSpPr>
        <p:spPr bwMode="auto">
          <a:xfrm rot="10800000">
            <a:off x="4863336" y="4440378"/>
            <a:ext cx="730829" cy="906114"/>
          </a:xfrm>
          <a:custGeom>
            <a:avLst/>
            <a:gdLst>
              <a:gd name="T0" fmla="*/ 542 w 542"/>
              <a:gd name="T1" fmla="*/ 0 h 677"/>
              <a:gd name="T2" fmla="*/ 0 w 542"/>
              <a:gd name="T3" fmla="*/ 677 h 677"/>
              <a:gd name="T4" fmla="*/ 542 w 542"/>
              <a:gd name="T5" fmla="*/ 677 h 677"/>
              <a:gd name="T6" fmla="*/ 542 w 542"/>
              <a:gd name="T7" fmla="*/ 0 h 677"/>
            </a:gdLst>
            <a:ahLst/>
            <a:cxnLst>
              <a:cxn ang="0">
                <a:pos x="T0" y="T1"/>
              </a:cxn>
              <a:cxn ang="0">
                <a:pos x="T2" y="T3"/>
              </a:cxn>
              <a:cxn ang="0">
                <a:pos x="T4" y="T5"/>
              </a:cxn>
              <a:cxn ang="0">
                <a:pos x="T6" y="T7"/>
              </a:cxn>
            </a:cxnLst>
            <a:rect l="0" t="0" r="r" b="b"/>
            <a:pathLst>
              <a:path w="542" h="677">
                <a:moveTo>
                  <a:pt x="542" y="0"/>
                </a:moveTo>
                <a:lnTo>
                  <a:pt x="0" y="677"/>
                </a:lnTo>
                <a:lnTo>
                  <a:pt x="542" y="677"/>
                </a:lnTo>
                <a:lnTo>
                  <a:pt x="542" y="0"/>
                </a:lnTo>
                <a:close/>
              </a:path>
            </a:pathLst>
          </a:custGeom>
          <a:solidFill>
            <a:srgbClr val="299C47"/>
          </a:solidFill>
          <a:ln>
            <a:noFill/>
          </a:ln>
        </p:spPr>
        <p:txBody>
          <a:bodyPr vert="horz" wrap="square" lIns="91416" tIns="45708" rIns="91416" bIns="45708" numCol="1" anchor="t" anchorCtr="0" compatLnSpc="1">
            <a:prstTxWarp prst="textNoShape">
              <a:avLst/>
            </a:prstTxWarp>
          </a:bodyPr>
          <a:lstStyle/>
          <a:p>
            <a:pPr marL="0" marR="0" lvl="0" indent="0" defTabSz="914400" eaLnBrk="1" fontAlgn="auto" latinLnBrk="0" hangingPunct="1">
              <a:lnSpc>
                <a:spcPct val="110000"/>
              </a:lnSpc>
              <a:spcBef>
                <a:spcPts val="0"/>
              </a:spcBef>
              <a:spcAft>
                <a:spcPts val="0"/>
              </a:spcAft>
              <a:buClrTx/>
              <a:buSzTx/>
              <a:buFontTx/>
              <a:buNone/>
              <a:tabLst/>
              <a:defRPr/>
            </a:pPr>
            <a:endParaRPr kumimoji="0" lang="en-US" sz="3599"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49" name="Rectangle 8">
            <a:extLst>
              <a:ext uri="{FF2B5EF4-FFF2-40B4-BE49-F238E27FC236}">
                <a16:creationId xmlns:a16="http://schemas.microsoft.com/office/drawing/2014/main" id="{6B206E35-0B6F-4F46-4AFC-7144B70798AD}"/>
              </a:ext>
            </a:extLst>
          </p:cNvPr>
          <p:cNvSpPr>
            <a:spLocks noChangeArrowheads="1"/>
          </p:cNvSpPr>
          <p:nvPr/>
        </p:nvSpPr>
        <p:spPr bwMode="auto">
          <a:xfrm rot="10800000">
            <a:off x="2383" y="2121063"/>
            <a:ext cx="2800611" cy="828485"/>
          </a:xfrm>
          <a:prstGeom prst="rect">
            <a:avLst/>
          </a:prstGeom>
          <a:solidFill>
            <a:srgbClr val="2576B7"/>
          </a:solidFill>
          <a:ln>
            <a:noFill/>
          </a:ln>
        </p:spPr>
        <p:txBody>
          <a:bodyPr vert="horz" wrap="square" lIns="91416" tIns="45708" rIns="91416" bIns="45708" numCol="1" anchor="t" anchorCtr="0" compatLnSpc="1">
            <a:prstTxWarp prst="textNoShape">
              <a:avLst/>
            </a:prstTxWarp>
          </a:bodyPr>
          <a:lstStyle/>
          <a:p>
            <a:pPr marL="0" marR="0" lvl="0" indent="0" defTabSz="914400" eaLnBrk="1" fontAlgn="auto" latinLnBrk="0" hangingPunct="1">
              <a:lnSpc>
                <a:spcPct val="110000"/>
              </a:lnSpc>
              <a:spcBef>
                <a:spcPts val="0"/>
              </a:spcBef>
              <a:spcAft>
                <a:spcPts val="0"/>
              </a:spcAft>
              <a:buClrTx/>
              <a:buSzTx/>
              <a:buFontTx/>
              <a:buNone/>
              <a:tabLst/>
              <a:defRPr/>
            </a:pPr>
            <a:endParaRPr kumimoji="0" lang="en-US" sz="3599"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50" name="Rectangle 12">
            <a:extLst>
              <a:ext uri="{FF2B5EF4-FFF2-40B4-BE49-F238E27FC236}">
                <a16:creationId xmlns:a16="http://schemas.microsoft.com/office/drawing/2014/main" id="{3DD014ED-8308-3140-971D-555ED7F283C3}"/>
              </a:ext>
            </a:extLst>
          </p:cNvPr>
          <p:cNvSpPr>
            <a:spLocks noChangeArrowheads="1"/>
          </p:cNvSpPr>
          <p:nvPr/>
        </p:nvSpPr>
        <p:spPr bwMode="auto">
          <a:xfrm rot="10800000">
            <a:off x="3610679" y="2885303"/>
            <a:ext cx="1252657" cy="479156"/>
          </a:xfrm>
          <a:prstGeom prst="rect">
            <a:avLst/>
          </a:prstGeom>
          <a:solidFill>
            <a:srgbClr val="2576B7"/>
          </a:solidFill>
          <a:ln>
            <a:noFill/>
          </a:ln>
        </p:spPr>
        <p:txBody>
          <a:bodyPr vert="horz" wrap="square" lIns="91416" tIns="45708" rIns="91416" bIns="45708" numCol="1" anchor="t" anchorCtr="0" compatLnSpc="1">
            <a:prstTxWarp prst="textNoShape">
              <a:avLst/>
            </a:prstTxWarp>
          </a:bodyPr>
          <a:lstStyle/>
          <a:p>
            <a:pPr marL="0" marR="0" lvl="0" indent="0" defTabSz="914400" eaLnBrk="1" fontAlgn="auto" latinLnBrk="0" hangingPunct="1">
              <a:lnSpc>
                <a:spcPct val="110000"/>
              </a:lnSpc>
              <a:spcBef>
                <a:spcPts val="0"/>
              </a:spcBef>
              <a:spcAft>
                <a:spcPts val="0"/>
              </a:spcAft>
              <a:buClrTx/>
              <a:buSzTx/>
              <a:buFontTx/>
              <a:buNone/>
              <a:tabLst/>
              <a:defRPr/>
            </a:pPr>
            <a:endParaRPr kumimoji="0" lang="en-US" sz="3599"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51" name="Freeform 14">
            <a:extLst>
              <a:ext uri="{FF2B5EF4-FFF2-40B4-BE49-F238E27FC236}">
                <a16:creationId xmlns:a16="http://schemas.microsoft.com/office/drawing/2014/main" id="{8A98D189-A63A-5CB6-914B-3AD97AF1871B}"/>
              </a:ext>
            </a:extLst>
          </p:cNvPr>
          <p:cNvSpPr>
            <a:spLocks/>
          </p:cNvSpPr>
          <p:nvPr/>
        </p:nvSpPr>
        <p:spPr bwMode="auto">
          <a:xfrm rot="10800000">
            <a:off x="2802993" y="2121062"/>
            <a:ext cx="807687" cy="1243396"/>
          </a:xfrm>
          <a:custGeom>
            <a:avLst/>
            <a:gdLst>
              <a:gd name="T0" fmla="*/ 0 w 599"/>
              <a:gd name="T1" fmla="*/ 358 h 929"/>
              <a:gd name="T2" fmla="*/ 599 w 599"/>
              <a:gd name="T3" fmla="*/ 929 h 929"/>
              <a:gd name="T4" fmla="*/ 599 w 599"/>
              <a:gd name="T5" fmla="*/ 310 h 929"/>
              <a:gd name="T6" fmla="*/ 0 w 599"/>
              <a:gd name="T7" fmla="*/ 0 h 929"/>
              <a:gd name="T8" fmla="*/ 0 w 599"/>
              <a:gd name="T9" fmla="*/ 358 h 929"/>
            </a:gdLst>
            <a:ahLst/>
            <a:cxnLst>
              <a:cxn ang="0">
                <a:pos x="T0" y="T1"/>
              </a:cxn>
              <a:cxn ang="0">
                <a:pos x="T2" y="T3"/>
              </a:cxn>
              <a:cxn ang="0">
                <a:pos x="T4" y="T5"/>
              </a:cxn>
              <a:cxn ang="0">
                <a:pos x="T6" y="T7"/>
              </a:cxn>
              <a:cxn ang="0">
                <a:pos x="T8" y="T9"/>
              </a:cxn>
            </a:cxnLst>
            <a:rect l="0" t="0" r="r" b="b"/>
            <a:pathLst>
              <a:path w="599" h="929">
                <a:moveTo>
                  <a:pt x="0" y="358"/>
                </a:moveTo>
                <a:lnTo>
                  <a:pt x="599" y="929"/>
                </a:lnTo>
                <a:lnTo>
                  <a:pt x="599" y="310"/>
                </a:lnTo>
                <a:lnTo>
                  <a:pt x="0" y="0"/>
                </a:lnTo>
                <a:lnTo>
                  <a:pt x="0" y="358"/>
                </a:lnTo>
                <a:close/>
              </a:path>
            </a:pathLst>
          </a:custGeom>
          <a:solidFill>
            <a:srgbClr val="2576B7">
              <a:lumMod val="75000"/>
            </a:srgbClr>
          </a:solidFill>
          <a:ln>
            <a:noFill/>
          </a:ln>
        </p:spPr>
        <p:txBody>
          <a:bodyPr vert="horz" wrap="square" lIns="91416" tIns="45708" rIns="91416" bIns="45708" numCol="1" anchor="t" anchorCtr="0" compatLnSpc="1">
            <a:prstTxWarp prst="textNoShape">
              <a:avLst/>
            </a:prstTxWarp>
          </a:bodyPr>
          <a:lstStyle/>
          <a:p>
            <a:pPr marL="0" marR="0" lvl="0" indent="0" defTabSz="914400" eaLnBrk="1" fontAlgn="auto" latinLnBrk="0" hangingPunct="1">
              <a:lnSpc>
                <a:spcPct val="110000"/>
              </a:lnSpc>
              <a:spcBef>
                <a:spcPts val="0"/>
              </a:spcBef>
              <a:spcAft>
                <a:spcPts val="0"/>
              </a:spcAft>
              <a:buClrTx/>
              <a:buSzTx/>
              <a:buFontTx/>
              <a:buNone/>
              <a:tabLst/>
              <a:defRPr/>
            </a:pPr>
            <a:endParaRPr kumimoji="0" lang="en-US" sz="3599"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52" name="Freeform 18">
            <a:extLst>
              <a:ext uri="{FF2B5EF4-FFF2-40B4-BE49-F238E27FC236}">
                <a16:creationId xmlns:a16="http://schemas.microsoft.com/office/drawing/2014/main" id="{2A937A15-F5C5-BB6A-C0D1-A94460E1CB35}"/>
              </a:ext>
            </a:extLst>
          </p:cNvPr>
          <p:cNvSpPr>
            <a:spLocks/>
          </p:cNvSpPr>
          <p:nvPr/>
        </p:nvSpPr>
        <p:spPr bwMode="auto">
          <a:xfrm rot="10800000">
            <a:off x="4863336" y="2457008"/>
            <a:ext cx="730829" cy="907451"/>
          </a:xfrm>
          <a:custGeom>
            <a:avLst/>
            <a:gdLst>
              <a:gd name="T0" fmla="*/ 542 w 542"/>
              <a:gd name="T1" fmla="*/ 678 h 678"/>
              <a:gd name="T2" fmla="*/ 0 w 542"/>
              <a:gd name="T3" fmla="*/ 0 h 678"/>
              <a:gd name="T4" fmla="*/ 542 w 542"/>
              <a:gd name="T5" fmla="*/ 0 h 678"/>
              <a:gd name="T6" fmla="*/ 542 w 542"/>
              <a:gd name="T7" fmla="*/ 678 h 678"/>
            </a:gdLst>
            <a:ahLst/>
            <a:cxnLst>
              <a:cxn ang="0">
                <a:pos x="T0" y="T1"/>
              </a:cxn>
              <a:cxn ang="0">
                <a:pos x="T2" y="T3"/>
              </a:cxn>
              <a:cxn ang="0">
                <a:pos x="T4" y="T5"/>
              </a:cxn>
              <a:cxn ang="0">
                <a:pos x="T6" y="T7"/>
              </a:cxn>
            </a:cxnLst>
            <a:rect l="0" t="0" r="r" b="b"/>
            <a:pathLst>
              <a:path w="542" h="678">
                <a:moveTo>
                  <a:pt x="542" y="678"/>
                </a:moveTo>
                <a:lnTo>
                  <a:pt x="0" y="0"/>
                </a:lnTo>
                <a:lnTo>
                  <a:pt x="542" y="0"/>
                </a:lnTo>
                <a:lnTo>
                  <a:pt x="542" y="678"/>
                </a:lnTo>
                <a:close/>
              </a:path>
            </a:pathLst>
          </a:custGeom>
          <a:solidFill>
            <a:srgbClr val="2576B7"/>
          </a:solidFill>
          <a:ln>
            <a:noFill/>
          </a:ln>
        </p:spPr>
        <p:txBody>
          <a:bodyPr vert="horz" wrap="square" lIns="91416" tIns="45708" rIns="91416" bIns="45708" numCol="1" anchor="t" anchorCtr="0" compatLnSpc="1">
            <a:prstTxWarp prst="textNoShape">
              <a:avLst/>
            </a:prstTxWarp>
          </a:bodyPr>
          <a:lstStyle/>
          <a:p>
            <a:pPr marL="0" marR="0" lvl="0" indent="0" defTabSz="914400" eaLnBrk="1" fontAlgn="auto" latinLnBrk="0" hangingPunct="1">
              <a:lnSpc>
                <a:spcPct val="110000"/>
              </a:lnSpc>
              <a:spcBef>
                <a:spcPts val="0"/>
              </a:spcBef>
              <a:spcAft>
                <a:spcPts val="0"/>
              </a:spcAft>
              <a:buClrTx/>
              <a:buSzTx/>
              <a:buFontTx/>
              <a:buNone/>
              <a:tabLst/>
              <a:defRPr/>
            </a:pPr>
            <a:endParaRPr kumimoji="0" lang="en-US" sz="3599"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53" name="Freeform 7">
            <a:extLst>
              <a:ext uri="{FF2B5EF4-FFF2-40B4-BE49-F238E27FC236}">
                <a16:creationId xmlns:a16="http://schemas.microsoft.com/office/drawing/2014/main" id="{523DBCCA-0E0C-EC1C-19C3-8E83B7DBD74D}"/>
              </a:ext>
            </a:extLst>
          </p:cNvPr>
          <p:cNvSpPr>
            <a:spLocks/>
          </p:cNvSpPr>
          <p:nvPr/>
        </p:nvSpPr>
        <p:spPr bwMode="auto">
          <a:xfrm rot="10800000">
            <a:off x="2382" y="3033073"/>
            <a:ext cx="2800610" cy="827146"/>
          </a:xfrm>
          <a:custGeom>
            <a:avLst/>
            <a:gdLst>
              <a:gd name="T0" fmla="*/ 0 w 878"/>
              <a:gd name="T1" fmla="*/ 0 h 261"/>
              <a:gd name="T2" fmla="*/ 878 w 878"/>
              <a:gd name="T3" fmla="*/ 0 h 261"/>
              <a:gd name="T4" fmla="*/ 878 w 878"/>
              <a:gd name="T5" fmla="*/ 261 h 261"/>
              <a:gd name="T6" fmla="*/ 0 w 878"/>
              <a:gd name="T7" fmla="*/ 261 h 261"/>
              <a:gd name="T8" fmla="*/ 0 w 878"/>
              <a:gd name="T9" fmla="*/ 0 h 261"/>
            </a:gdLst>
            <a:ahLst/>
            <a:cxnLst>
              <a:cxn ang="0">
                <a:pos x="T0" y="T1"/>
              </a:cxn>
              <a:cxn ang="0">
                <a:pos x="T2" y="T3"/>
              </a:cxn>
              <a:cxn ang="0">
                <a:pos x="T4" y="T5"/>
              </a:cxn>
              <a:cxn ang="0">
                <a:pos x="T6" y="T7"/>
              </a:cxn>
              <a:cxn ang="0">
                <a:pos x="T8" y="T9"/>
              </a:cxn>
            </a:cxnLst>
            <a:rect l="0" t="0" r="r" b="b"/>
            <a:pathLst>
              <a:path w="878" h="261">
                <a:moveTo>
                  <a:pt x="0" y="0"/>
                </a:moveTo>
                <a:cubicBezTo>
                  <a:pt x="275" y="0"/>
                  <a:pt x="604" y="0"/>
                  <a:pt x="878" y="0"/>
                </a:cubicBezTo>
                <a:cubicBezTo>
                  <a:pt x="878" y="87"/>
                  <a:pt x="878" y="174"/>
                  <a:pt x="878" y="261"/>
                </a:cubicBezTo>
                <a:cubicBezTo>
                  <a:pt x="604" y="261"/>
                  <a:pt x="275" y="261"/>
                  <a:pt x="0" y="261"/>
                </a:cubicBezTo>
                <a:cubicBezTo>
                  <a:pt x="0" y="174"/>
                  <a:pt x="0" y="87"/>
                  <a:pt x="0" y="0"/>
                </a:cubicBezTo>
                <a:close/>
              </a:path>
            </a:pathLst>
          </a:custGeom>
          <a:solidFill>
            <a:srgbClr val="5090C4"/>
          </a:solidFill>
          <a:ln>
            <a:noFill/>
          </a:ln>
        </p:spPr>
        <p:txBody>
          <a:bodyPr vert="horz" wrap="square" lIns="91416" tIns="45708" rIns="91416" bIns="45708" numCol="1" anchor="t" anchorCtr="0" compatLnSpc="1">
            <a:prstTxWarp prst="textNoShape">
              <a:avLst/>
            </a:prstTxWarp>
          </a:bodyPr>
          <a:lstStyle/>
          <a:p>
            <a:pPr marL="0" marR="0" lvl="0" indent="0" defTabSz="914400" eaLnBrk="1" fontAlgn="auto" latinLnBrk="0" hangingPunct="1">
              <a:lnSpc>
                <a:spcPct val="110000"/>
              </a:lnSpc>
              <a:spcBef>
                <a:spcPts val="0"/>
              </a:spcBef>
              <a:spcAft>
                <a:spcPts val="0"/>
              </a:spcAft>
              <a:buClrTx/>
              <a:buSzTx/>
              <a:buFontTx/>
              <a:buNone/>
              <a:tabLst/>
              <a:defRPr/>
            </a:pPr>
            <a:endParaRPr kumimoji="0" lang="en-US" sz="3599"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54" name="Freeform 11">
            <a:extLst>
              <a:ext uri="{FF2B5EF4-FFF2-40B4-BE49-F238E27FC236}">
                <a16:creationId xmlns:a16="http://schemas.microsoft.com/office/drawing/2014/main" id="{ADF2028C-F3A2-8882-3EEC-0EEACB621246}"/>
              </a:ext>
            </a:extLst>
          </p:cNvPr>
          <p:cNvSpPr>
            <a:spLocks/>
          </p:cNvSpPr>
          <p:nvPr/>
        </p:nvSpPr>
        <p:spPr bwMode="auto">
          <a:xfrm rot="10800000">
            <a:off x="3610680" y="3403816"/>
            <a:ext cx="1252657" cy="477818"/>
          </a:xfrm>
          <a:custGeom>
            <a:avLst/>
            <a:gdLst>
              <a:gd name="T0" fmla="*/ 0 w 393"/>
              <a:gd name="T1" fmla="*/ 0 h 151"/>
              <a:gd name="T2" fmla="*/ 393 w 393"/>
              <a:gd name="T3" fmla="*/ 0 h 151"/>
              <a:gd name="T4" fmla="*/ 393 w 393"/>
              <a:gd name="T5" fmla="*/ 151 h 151"/>
              <a:gd name="T6" fmla="*/ 0 w 393"/>
              <a:gd name="T7" fmla="*/ 151 h 151"/>
              <a:gd name="T8" fmla="*/ 0 w 393"/>
              <a:gd name="T9" fmla="*/ 0 h 151"/>
            </a:gdLst>
            <a:ahLst/>
            <a:cxnLst>
              <a:cxn ang="0">
                <a:pos x="T0" y="T1"/>
              </a:cxn>
              <a:cxn ang="0">
                <a:pos x="T2" y="T3"/>
              </a:cxn>
              <a:cxn ang="0">
                <a:pos x="T4" y="T5"/>
              </a:cxn>
              <a:cxn ang="0">
                <a:pos x="T6" y="T7"/>
              </a:cxn>
              <a:cxn ang="0">
                <a:pos x="T8" y="T9"/>
              </a:cxn>
            </a:cxnLst>
            <a:rect l="0" t="0" r="r" b="b"/>
            <a:pathLst>
              <a:path w="393" h="151">
                <a:moveTo>
                  <a:pt x="0" y="0"/>
                </a:moveTo>
                <a:cubicBezTo>
                  <a:pt x="131" y="0"/>
                  <a:pt x="262" y="0"/>
                  <a:pt x="393" y="0"/>
                </a:cubicBezTo>
                <a:cubicBezTo>
                  <a:pt x="393" y="50"/>
                  <a:pt x="393" y="101"/>
                  <a:pt x="393" y="151"/>
                </a:cubicBezTo>
                <a:cubicBezTo>
                  <a:pt x="262" y="151"/>
                  <a:pt x="131" y="151"/>
                  <a:pt x="0" y="151"/>
                </a:cubicBezTo>
                <a:cubicBezTo>
                  <a:pt x="0" y="101"/>
                  <a:pt x="0" y="50"/>
                  <a:pt x="0" y="0"/>
                </a:cubicBezTo>
                <a:close/>
              </a:path>
            </a:pathLst>
          </a:custGeom>
          <a:solidFill>
            <a:srgbClr val="5090C4"/>
          </a:solidFill>
          <a:ln>
            <a:noFill/>
          </a:ln>
        </p:spPr>
        <p:txBody>
          <a:bodyPr vert="horz" wrap="square" lIns="91416" tIns="45708" rIns="91416" bIns="45708" numCol="1" anchor="t" anchorCtr="0" compatLnSpc="1">
            <a:prstTxWarp prst="textNoShape">
              <a:avLst/>
            </a:prstTxWarp>
          </a:bodyPr>
          <a:lstStyle/>
          <a:p>
            <a:pPr marL="0" marR="0" lvl="0" indent="0" defTabSz="914400" eaLnBrk="1" fontAlgn="auto" latinLnBrk="0" hangingPunct="1">
              <a:lnSpc>
                <a:spcPct val="110000"/>
              </a:lnSpc>
              <a:spcBef>
                <a:spcPts val="0"/>
              </a:spcBef>
              <a:spcAft>
                <a:spcPts val="0"/>
              </a:spcAft>
              <a:buClrTx/>
              <a:buSzTx/>
              <a:buFontTx/>
              <a:buNone/>
              <a:tabLst/>
              <a:defRPr/>
            </a:pPr>
            <a:endParaRPr kumimoji="0" lang="en-US" sz="3599"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55" name="Freeform 15">
            <a:extLst>
              <a:ext uri="{FF2B5EF4-FFF2-40B4-BE49-F238E27FC236}">
                <a16:creationId xmlns:a16="http://schemas.microsoft.com/office/drawing/2014/main" id="{4117D2B0-A05E-4599-7C9F-681D6A05B40E}"/>
              </a:ext>
            </a:extLst>
          </p:cNvPr>
          <p:cNvSpPr>
            <a:spLocks/>
          </p:cNvSpPr>
          <p:nvPr/>
        </p:nvSpPr>
        <p:spPr bwMode="auto">
          <a:xfrm rot="10800000">
            <a:off x="2802993" y="3033074"/>
            <a:ext cx="807687" cy="848561"/>
          </a:xfrm>
          <a:custGeom>
            <a:avLst/>
            <a:gdLst>
              <a:gd name="T0" fmla="*/ 599 w 599"/>
              <a:gd name="T1" fmla="*/ 16 h 634"/>
              <a:gd name="T2" fmla="*/ 599 w 599"/>
              <a:gd name="T3" fmla="*/ 634 h 634"/>
              <a:gd name="T4" fmla="*/ 0 w 599"/>
              <a:gd name="T5" fmla="*/ 357 h 634"/>
              <a:gd name="T6" fmla="*/ 0 w 599"/>
              <a:gd name="T7" fmla="*/ 0 h 634"/>
              <a:gd name="T8" fmla="*/ 599 w 599"/>
              <a:gd name="T9" fmla="*/ 16 h 634"/>
            </a:gdLst>
            <a:ahLst/>
            <a:cxnLst>
              <a:cxn ang="0">
                <a:pos x="T0" y="T1"/>
              </a:cxn>
              <a:cxn ang="0">
                <a:pos x="T2" y="T3"/>
              </a:cxn>
              <a:cxn ang="0">
                <a:pos x="T4" y="T5"/>
              </a:cxn>
              <a:cxn ang="0">
                <a:pos x="T6" y="T7"/>
              </a:cxn>
              <a:cxn ang="0">
                <a:pos x="T8" y="T9"/>
              </a:cxn>
            </a:cxnLst>
            <a:rect l="0" t="0" r="r" b="b"/>
            <a:pathLst>
              <a:path w="599" h="634">
                <a:moveTo>
                  <a:pt x="599" y="16"/>
                </a:moveTo>
                <a:lnTo>
                  <a:pt x="599" y="634"/>
                </a:lnTo>
                <a:lnTo>
                  <a:pt x="0" y="357"/>
                </a:lnTo>
                <a:lnTo>
                  <a:pt x="0" y="0"/>
                </a:lnTo>
                <a:lnTo>
                  <a:pt x="599" y="16"/>
                </a:lnTo>
                <a:close/>
              </a:path>
            </a:pathLst>
          </a:custGeom>
          <a:solidFill>
            <a:srgbClr val="5090C4">
              <a:lumMod val="75000"/>
            </a:srgbClr>
          </a:solidFill>
          <a:ln>
            <a:noFill/>
          </a:ln>
        </p:spPr>
        <p:txBody>
          <a:bodyPr vert="horz" wrap="square" lIns="91416" tIns="45708" rIns="91416" bIns="45708" numCol="1" anchor="t" anchorCtr="0" compatLnSpc="1">
            <a:prstTxWarp prst="textNoShape">
              <a:avLst/>
            </a:prstTxWarp>
          </a:bodyPr>
          <a:lstStyle/>
          <a:p>
            <a:pPr marL="0" marR="0" lvl="0" indent="0" defTabSz="914400" eaLnBrk="1" fontAlgn="auto" latinLnBrk="0" hangingPunct="1">
              <a:lnSpc>
                <a:spcPct val="110000"/>
              </a:lnSpc>
              <a:spcBef>
                <a:spcPts val="0"/>
              </a:spcBef>
              <a:spcAft>
                <a:spcPts val="0"/>
              </a:spcAft>
              <a:buClrTx/>
              <a:buSzTx/>
              <a:buFontTx/>
              <a:buNone/>
              <a:tabLst/>
              <a:defRPr/>
            </a:pPr>
            <a:endParaRPr kumimoji="0" lang="en-US" sz="3599"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56" name="Freeform 20">
            <a:extLst>
              <a:ext uri="{FF2B5EF4-FFF2-40B4-BE49-F238E27FC236}">
                <a16:creationId xmlns:a16="http://schemas.microsoft.com/office/drawing/2014/main" id="{7539AE30-1CB6-DD72-8F6A-00FA9FFC758E}"/>
              </a:ext>
            </a:extLst>
          </p:cNvPr>
          <p:cNvSpPr>
            <a:spLocks/>
          </p:cNvSpPr>
          <p:nvPr/>
        </p:nvSpPr>
        <p:spPr bwMode="auto">
          <a:xfrm rot="10800000">
            <a:off x="4863336" y="3403816"/>
            <a:ext cx="1171753" cy="477818"/>
          </a:xfrm>
          <a:custGeom>
            <a:avLst/>
            <a:gdLst>
              <a:gd name="T0" fmla="*/ 0 w 367"/>
              <a:gd name="T1" fmla="*/ 0 h 151"/>
              <a:gd name="T2" fmla="*/ 121 w 367"/>
              <a:gd name="T3" fmla="*/ 151 h 151"/>
              <a:gd name="T4" fmla="*/ 367 w 367"/>
              <a:gd name="T5" fmla="*/ 151 h 151"/>
              <a:gd name="T6" fmla="*/ 367 w 367"/>
              <a:gd name="T7" fmla="*/ 0 h 151"/>
              <a:gd name="T8" fmla="*/ 0 w 367"/>
              <a:gd name="T9" fmla="*/ 0 h 151"/>
            </a:gdLst>
            <a:ahLst/>
            <a:cxnLst>
              <a:cxn ang="0">
                <a:pos x="T0" y="T1"/>
              </a:cxn>
              <a:cxn ang="0">
                <a:pos x="T2" y="T3"/>
              </a:cxn>
              <a:cxn ang="0">
                <a:pos x="T4" y="T5"/>
              </a:cxn>
              <a:cxn ang="0">
                <a:pos x="T6" y="T7"/>
              </a:cxn>
              <a:cxn ang="0">
                <a:pos x="T8" y="T9"/>
              </a:cxn>
            </a:cxnLst>
            <a:rect l="0" t="0" r="r" b="b"/>
            <a:pathLst>
              <a:path w="367" h="151">
                <a:moveTo>
                  <a:pt x="0" y="0"/>
                </a:moveTo>
                <a:cubicBezTo>
                  <a:pt x="121" y="151"/>
                  <a:pt x="121" y="151"/>
                  <a:pt x="121" y="151"/>
                </a:cubicBezTo>
                <a:cubicBezTo>
                  <a:pt x="203" y="151"/>
                  <a:pt x="285" y="151"/>
                  <a:pt x="367" y="151"/>
                </a:cubicBezTo>
                <a:cubicBezTo>
                  <a:pt x="367" y="0"/>
                  <a:pt x="367" y="0"/>
                  <a:pt x="367" y="0"/>
                </a:cubicBezTo>
                <a:cubicBezTo>
                  <a:pt x="245" y="0"/>
                  <a:pt x="122" y="0"/>
                  <a:pt x="0" y="0"/>
                </a:cubicBezTo>
                <a:close/>
              </a:path>
            </a:pathLst>
          </a:custGeom>
          <a:solidFill>
            <a:srgbClr val="5090C4"/>
          </a:solidFill>
          <a:ln>
            <a:noFill/>
          </a:ln>
        </p:spPr>
        <p:txBody>
          <a:bodyPr vert="horz" wrap="square" lIns="91416" tIns="45708" rIns="91416" bIns="45708" numCol="1" anchor="t" anchorCtr="0" compatLnSpc="1">
            <a:prstTxWarp prst="textNoShape">
              <a:avLst/>
            </a:prstTxWarp>
          </a:bodyPr>
          <a:lstStyle/>
          <a:p>
            <a:pPr marL="0" marR="0" lvl="0" indent="0" defTabSz="914400" eaLnBrk="1" fontAlgn="auto" latinLnBrk="0" hangingPunct="1">
              <a:lnSpc>
                <a:spcPct val="110000"/>
              </a:lnSpc>
              <a:spcBef>
                <a:spcPts val="0"/>
              </a:spcBef>
              <a:spcAft>
                <a:spcPts val="0"/>
              </a:spcAft>
              <a:buClrTx/>
              <a:buSzTx/>
              <a:buFontTx/>
              <a:buNone/>
              <a:tabLst/>
              <a:defRPr/>
            </a:pPr>
            <a:endParaRPr kumimoji="0" lang="en-US" sz="3599"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57" name="Freeform 6">
            <a:extLst>
              <a:ext uri="{FF2B5EF4-FFF2-40B4-BE49-F238E27FC236}">
                <a16:creationId xmlns:a16="http://schemas.microsoft.com/office/drawing/2014/main" id="{FC85B5B3-30BD-779B-E41E-A25C4299AA37}"/>
              </a:ext>
            </a:extLst>
          </p:cNvPr>
          <p:cNvSpPr>
            <a:spLocks/>
          </p:cNvSpPr>
          <p:nvPr/>
        </p:nvSpPr>
        <p:spPr bwMode="auto">
          <a:xfrm rot="10800000">
            <a:off x="2382" y="3946909"/>
            <a:ext cx="2800610" cy="827146"/>
          </a:xfrm>
          <a:custGeom>
            <a:avLst/>
            <a:gdLst>
              <a:gd name="T0" fmla="*/ 0 w 878"/>
              <a:gd name="T1" fmla="*/ 0 h 261"/>
              <a:gd name="T2" fmla="*/ 878 w 878"/>
              <a:gd name="T3" fmla="*/ 0 h 261"/>
              <a:gd name="T4" fmla="*/ 878 w 878"/>
              <a:gd name="T5" fmla="*/ 261 h 261"/>
              <a:gd name="T6" fmla="*/ 0 w 878"/>
              <a:gd name="T7" fmla="*/ 261 h 261"/>
              <a:gd name="T8" fmla="*/ 0 w 878"/>
              <a:gd name="T9" fmla="*/ 0 h 261"/>
            </a:gdLst>
            <a:ahLst/>
            <a:cxnLst>
              <a:cxn ang="0">
                <a:pos x="T0" y="T1"/>
              </a:cxn>
              <a:cxn ang="0">
                <a:pos x="T2" y="T3"/>
              </a:cxn>
              <a:cxn ang="0">
                <a:pos x="T4" y="T5"/>
              </a:cxn>
              <a:cxn ang="0">
                <a:pos x="T6" y="T7"/>
              </a:cxn>
              <a:cxn ang="0">
                <a:pos x="T8" y="T9"/>
              </a:cxn>
            </a:cxnLst>
            <a:rect l="0" t="0" r="r" b="b"/>
            <a:pathLst>
              <a:path w="878" h="261">
                <a:moveTo>
                  <a:pt x="0" y="0"/>
                </a:moveTo>
                <a:cubicBezTo>
                  <a:pt x="275" y="0"/>
                  <a:pt x="604" y="0"/>
                  <a:pt x="878" y="0"/>
                </a:cubicBezTo>
                <a:cubicBezTo>
                  <a:pt x="878" y="87"/>
                  <a:pt x="878" y="174"/>
                  <a:pt x="878" y="261"/>
                </a:cubicBezTo>
                <a:cubicBezTo>
                  <a:pt x="604" y="261"/>
                  <a:pt x="275" y="261"/>
                  <a:pt x="0" y="261"/>
                </a:cubicBezTo>
                <a:cubicBezTo>
                  <a:pt x="0" y="174"/>
                  <a:pt x="0" y="87"/>
                  <a:pt x="0" y="0"/>
                </a:cubicBezTo>
                <a:close/>
              </a:path>
            </a:pathLst>
          </a:custGeom>
          <a:solidFill>
            <a:srgbClr val="15466D"/>
          </a:solidFill>
          <a:ln>
            <a:noFill/>
          </a:ln>
        </p:spPr>
        <p:txBody>
          <a:bodyPr vert="horz" wrap="square" lIns="91416" tIns="45708" rIns="91416" bIns="45708" numCol="1" anchor="t" anchorCtr="0" compatLnSpc="1">
            <a:prstTxWarp prst="textNoShape">
              <a:avLst/>
            </a:prstTxWarp>
          </a:bodyPr>
          <a:lstStyle/>
          <a:p>
            <a:pPr marL="0" marR="0" lvl="0" indent="0" defTabSz="914400" eaLnBrk="1" fontAlgn="auto" latinLnBrk="0" hangingPunct="1">
              <a:lnSpc>
                <a:spcPct val="110000"/>
              </a:lnSpc>
              <a:spcBef>
                <a:spcPts val="0"/>
              </a:spcBef>
              <a:spcAft>
                <a:spcPts val="0"/>
              </a:spcAft>
              <a:buClrTx/>
              <a:buSzTx/>
              <a:buFontTx/>
              <a:buNone/>
              <a:tabLst/>
              <a:defRPr/>
            </a:pPr>
            <a:endParaRPr kumimoji="0" lang="en-US" sz="3599"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58" name="Freeform 10">
            <a:extLst>
              <a:ext uri="{FF2B5EF4-FFF2-40B4-BE49-F238E27FC236}">
                <a16:creationId xmlns:a16="http://schemas.microsoft.com/office/drawing/2014/main" id="{BA36E643-FDB6-5108-2D31-E513B1F49349}"/>
              </a:ext>
            </a:extLst>
          </p:cNvPr>
          <p:cNvSpPr>
            <a:spLocks/>
          </p:cNvSpPr>
          <p:nvPr/>
        </p:nvSpPr>
        <p:spPr bwMode="auto">
          <a:xfrm rot="10800000">
            <a:off x="3610680" y="3924156"/>
            <a:ext cx="1252657" cy="479156"/>
          </a:xfrm>
          <a:custGeom>
            <a:avLst/>
            <a:gdLst>
              <a:gd name="T0" fmla="*/ 0 w 393"/>
              <a:gd name="T1" fmla="*/ 0 h 151"/>
              <a:gd name="T2" fmla="*/ 393 w 393"/>
              <a:gd name="T3" fmla="*/ 0 h 151"/>
              <a:gd name="T4" fmla="*/ 393 w 393"/>
              <a:gd name="T5" fmla="*/ 151 h 151"/>
              <a:gd name="T6" fmla="*/ 0 w 393"/>
              <a:gd name="T7" fmla="*/ 151 h 151"/>
              <a:gd name="T8" fmla="*/ 0 w 393"/>
              <a:gd name="T9" fmla="*/ 0 h 151"/>
            </a:gdLst>
            <a:ahLst/>
            <a:cxnLst>
              <a:cxn ang="0">
                <a:pos x="T0" y="T1"/>
              </a:cxn>
              <a:cxn ang="0">
                <a:pos x="T2" y="T3"/>
              </a:cxn>
              <a:cxn ang="0">
                <a:pos x="T4" y="T5"/>
              </a:cxn>
              <a:cxn ang="0">
                <a:pos x="T6" y="T7"/>
              </a:cxn>
              <a:cxn ang="0">
                <a:pos x="T8" y="T9"/>
              </a:cxn>
            </a:cxnLst>
            <a:rect l="0" t="0" r="r" b="b"/>
            <a:pathLst>
              <a:path w="393" h="151">
                <a:moveTo>
                  <a:pt x="0" y="0"/>
                </a:moveTo>
                <a:cubicBezTo>
                  <a:pt x="131" y="0"/>
                  <a:pt x="262" y="0"/>
                  <a:pt x="393" y="0"/>
                </a:cubicBezTo>
                <a:cubicBezTo>
                  <a:pt x="393" y="50"/>
                  <a:pt x="393" y="101"/>
                  <a:pt x="393" y="151"/>
                </a:cubicBezTo>
                <a:cubicBezTo>
                  <a:pt x="262" y="151"/>
                  <a:pt x="131" y="151"/>
                  <a:pt x="0" y="151"/>
                </a:cubicBezTo>
                <a:cubicBezTo>
                  <a:pt x="0" y="101"/>
                  <a:pt x="0" y="50"/>
                  <a:pt x="0" y="0"/>
                </a:cubicBezTo>
                <a:close/>
              </a:path>
            </a:pathLst>
          </a:custGeom>
          <a:solidFill>
            <a:srgbClr val="15466D"/>
          </a:solidFill>
          <a:ln>
            <a:noFill/>
          </a:ln>
        </p:spPr>
        <p:txBody>
          <a:bodyPr vert="horz" wrap="square" lIns="91416" tIns="45708" rIns="91416" bIns="45708" numCol="1" anchor="t" anchorCtr="0" compatLnSpc="1">
            <a:prstTxWarp prst="textNoShape">
              <a:avLst/>
            </a:prstTxWarp>
          </a:bodyPr>
          <a:lstStyle/>
          <a:p>
            <a:pPr marL="0" marR="0" lvl="0" indent="0" defTabSz="914400" eaLnBrk="1" fontAlgn="auto" latinLnBrk="0" hangingPunct="1">
              <a:lnSpc>
                <a:spcPct val="110000"/>
              </a:lnSpc>
              <a:spcBef>
                <a:spcPts val="0"/>
              </a:spcBef>
              <a:spcAft>
                <a:spcPts val="0"/>
              </a:spcAft>
              <a:buClrTx/>
              <a:buSzTx/>
              <a:buFontTx/>
              <a:buNone/>
              <a:tabLst/>
              <a:defRPr/>
            </a:pPr>
            <a:endParaRPr kumimoji="0" lang="en-US" sz="3599"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59" name="Freeform 16">
            <a:extLst>
              <a:ext uri="{FF2B5EF4-FFF2-40B4-BE49-F238E27FC236}">
                <a16:creationId xmlns:a16="http://schemas.microsoft.com/office/drawing/2014/main" id="{9D86B9F2-2CDD-112C-BE91-D76D277EAE93}"/>
              </a:ext>
            </a:extLst>
          </p:cNvPr>
          <p:cNvSpPr>
            <a:spLocks/>
          </p:cNvSpPr>
          <p:nvPr/>
        </p:nvSpPr>
        <p:spPr bwMode="auto">
          <a:xfrm rot="10800000">
            <a:off x="2802993" y="3924155"/>
            <a:ext cx="807687" cy="849900"/>
          </a:xfrm>
          <a:custGeom>
            <a:avLst/>
            <a:gdLst>
              <a:gd name="T0" fmla="*/ 599 w 599"/>
              <a:gd name="T1" fmla="*/ 618 h 635"/>
              <a:gd name="T2" fmla="*/ 599 w 599"/>
              <a:gd name="T3" fmla="*/ 0 h 635"/>
              <a:gd name="T4" fmla="*/ 0 w 599"/>
              <a:gd name="T5" fmla="*/ 277 h 635"/>
              <a:gd name="T6" fmla="*/ 0 w 599"/>
              <a:gd name="T7" fmla="*/ 635 h 635"/>
              <a:gd name="T8" fmla="*/ 599 w 599"/>
              <a:gd name="T9" fmla="*/ 618 h 635"/>
            </a:gdLst>
            <a:ahLst/>
            <a:cxnLst>
              <a:cxn ang="0">
                <a:pos x="T0" y="T1"/>
              </a:cxn>
              <a:cxn ang="0">
                <a:pos x="T2" y="T3"/>
              </a:cxn>
              <a:cxn ang="0">
                <a:pos x="T4" y="T5"/>
              </a:cxn>
              <a:cxn ang="0">
                <a:pos x="T6" y="T7"/>
              </a:cxn>
              <a:cxn ang="0">
                <a:pos x="T8" y="T9"/>
              </a:cxn>
            </a:cxnLst>
            <a:rect l="0" t="0" r="r" b="b"/>
            <a:pathLst>
              <a:path w="599" h="635">
                <a:moveTo>
                  <a:pt x="599" y="618"/>
                </a:moveTo>
                <a:lnTo>
                  <a:pt x="599" y="0"/>
                </a:lnTo>
                <a:lnTo>
                  <a:pt x="0" y="277"/>
                </a:lnTo>
                <a:lnTo>
                  <a:pt x="0" y="635"/>
                </a:lnTo>
                <a:lnTo>
                  <a:pt x="599" y="618"/>
                </a:lnTo>
                <a:close/>
              </a:path>
            </a:pathLst>
          </a:custGeom>
          <a:solidFill>
            <a:srgbClr val="15466D">
              <a:lumMod val="75000"/>
            </a:srgbClr>
          </a:solidFill>
          <a:ln>
            <a:noFill/>
          </a:ln>
        </p:spPr>
        <p:txBody>
          <a:bodyPr vert="horz" wrap="square" lIns="91416" tIns="45708" rIns="91416" bIns="45708" numCol="1" anchor="t" anchorCtr="0" compatLnSpc="1">
            <a:prstTxWarp prst="textNoShape">
              <a:avLst/>
            </a:prstTxWarp>
          </a:bodyPr>
          <a:lstStyle/>
          <a:p>
            <a:pPr marL="0" marR="0" lvl="0" indent="0" defTabSz="914400" eaLnBrk="1" fontAlgn="auto" latinLnBrk="0" hangingPunct="1">
              <a:lnSpc>
                <a:spcPct val="110000"/>
              </a:lnSpc>
              <a:spcBef>
                <a:spcPts val="0"/>
              </a:spcBef>
              <a:spcAft>
                <a:spcPts val="0"/>
              </a:spcAft>
              <a:buClrTx/>
              <a:buSzTx/>
              <a:buFontTx/>
              <a:buNone/>
              <a:tabLst/>
              <a:defRPr/>
            </a:pPr>
            <a:endParaRPr kumimoji="0" lang="en-US" sz="3599"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60" name="Freeform 21">
            <a:extLst>
              <a:ext uri="{FF2B5EF4-FFF2-40B4-BE49-F238E27FC236}">
                <a16:creationId xmlns:a16="http://schemas.microsoft.com/office/drawing/2014/main" id="{7C59532B-C4CE-6A20-10BE-CAEA2968B79F}"/>
              </a:ext>
            </a:extLst>
          </p:cNvPr>
          <p:cNvSpPr>
            <a:spLocks/>
          </p:cNvSpPr>
          <p:nvPr/>
        </p:nvSpPr>
        <p:spPr bwMode="auto">
          <a:xfrm rot="10800000">
            <a:off x="4863336" y="3924156"/>
            <a:ext cx="1171753" cy="479156"/>
          </a:xfrm>
          <a:custGeom>
            <a:avLst/>
            <a:gdLst>
              <a:gd name="T0" fmla="*/ 121 w 367"/>
              <a:gd name="T1" fmla="*/ 0 h 151"/>
              <a:gd name="T2" fmla="*/ 0 w 367"/>
              <a:gd name="T3" fmla="*/ 151 h 151"/>
              <a:gd name="T4" fmla="*/ 367 w 367"/>
              <a:gd name="T5" fmla="*/ 151 h 151"/>
              <a:gd name="T6" fmla="*/ 367 w 367"/>
              <a:gd name="T7" fmla="*/ 0 h 151"/>
              <a:gd name="T8" fmla="*/ 121 w 367"/>
              <a:gd name="T9" fmla="*/ 0 h 151"/>
            </a:gdLst>
            <a:ahLst/>
            <a:cxnLst>
              <a:cxn ang="0">
                <a:pos x="T0" y="T1"/>
              </a:cxn>
              <a:cxn ang="0">
                <a:pos x="T2" y="T3"/>
              </a:cxn>
              <a:cxn ang="0">
                <a:pos x="T4" y="T5"/>
              </a:cxn>
              <a:cxn ang="0">
                <a:pos x="T6" y="T7"/>
              </a:cxn>
              <a:cxn ang="0">
                <a:pos x="T8" y="T9"/>
              </a:cxn>
            </a:cxnLst>
            <a:rect l="0" t="0" r="r" b="b"/>
            <a:pathLst>
              <a:path w="367" h="151">
                <a:moveTo>
                  <a:pt x="121" y="0"/>
                </a:moveTo>
                <a:cubicBezTo>
                  <a:pt x="0" y="151"/>
                  <a:pt x="0" y="151"/>
                  <a:pt x="0" y="151"/>
                </a:cubicBezTo>
                <a:cubicBezTo>
                  <a:pt x="122" y="151"/>
                  <a:pt x="245" y="151"/>
                  <a:pt x="367" y="151"/>
                </a:cubicBezTo>
                <a:cubicBezTo>
                  <a:pt x="367" y="0"/>
                  <a:pt x="367" y="0"/>
                  <a:pt x="367" y="0"/>
                </a:cubicBezTo>
                <a:cubicBezTo>
                  <a:pt x="285" y="0"/>
                  <a:pt x="203" y="0"/>
                  <a:pt x="121" y="0"/>
                </a:cubicBezTo>
                <a:close/>
              </a:path>
            </a:pathLst>
          </a:custGeom>
          <a:solidFill>
            <a:srgbClr val="15466D"/>
          </a:solidFill>
          <a:ln>
            <a:noFill/>
          </a:ln>
        </p:spPr>
        <p:txBody>
          <a:bodyPr vert="horz" wrap="square" lIns="91416" tIns="45708" rIns="91416" bIns="45708" numCol="1" anchor="t" anchorCtr="0" compatLnSpc="1">
            <a:prstTxWarp prst="textNoShape">
              <a:avLst/>
            </a:prstTxWarp>
          </a:bodyPr>
          <a:lstStyle/>
          <a:p>
            <a:pPr marL="0" marR="0" lvl="0" indent="0" defTabSz="914400" eaLnBrk="1" fontAlgn="auto" latinLnBrk="0" hangingPunct="1">
              <a:lnSpc>
                <a:spcPct val="110000"/>
              </a:lnSpc>
              <a:spcBef>
                <a:spcPts val="0"/>
              </a:spcBef>
              <a:spcAft>
                <a:spcPts val="0"/>
              </a:spcAft>
              <a:buClrTx/>
              <a:buSzTx/>
              <a:buFontTx/>
              <a:buNone/>
              <a:tabLst/>
              <a:defRPr/>
            </a:pPr>
            <a:endParaRPr kumimoji="0" lang="en-US" sz="3599"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65" name="TextBox 64">
            <a:extLst>
              <a:ext uri="{FF2B5EF4-FFF2-40B4-BE49-F238E27FC236}">
                <a16:creationId xmlns:a16="http://schemas.microsoft.com/office/drawing/2014/main" id="{7494447B-53AD-A766-1874-48D0AE514AD6}"/>
              </a:ext>
            </a:extLst>
          </p:cNvPr>
          <p:cNvSpPr txBox="1"/>
          <p:nvPr/>
        </p:nvSpPr>
        <p:spPr>
          <a:xfrm>
            <a:off x="7217843" y="5418881"/>
            <a:ext cx="1389804" cy="301429"/>
          </a:xfrm>
          <a:prstGeom prst="rect">
            <a:avLst/>
          </a:prstGeom>
          <a:noFill/>
        </p:spPr>
        <p:txBody>
          <a:bodyPr wrap="none" lIns="0" tIns="0" rIns="0" bIns="0" rtlCol="0" anchor="ctr" anchorCtr="0">
            <a:spAutoFit/>
          </a:bodyPr>
          <a:lstStyle/>
          <a:p>
            <a:pPr>
              <a:lnSpc>
                <a:spcPct val="110000"/>
              </a:lnSpc>
            </a:pPr>
            <a:r>
              <a:rPr lang="en-US" sz="1900" b="1" dirty="0">
                <a:solidFill>
                  <a:srgbClr val="299C47"/>
                </a:solidFill>
                <a:latin typeface="Montserrat SemiBold" pitchFamily="2" charset="77"/>
                <a:ea typeface="League Spartan" charset="0"/>
                <a:cs typeface="Poppins" pitchFamily="2" charset="77"/>
              </a:rPr>
              <a:t>Geography</a:t>
            </a:r>
          </a:p>
        </p:txBody>
      </p:sp>
      <p:sp>
        <p:nvSpPr>
          <p:cNvPr id="66" name="Subtitle 2">
            <a:extLst>
              <a:ext uri="{FF2B5EF4-FFF2-40B4-BE49-F238E27FC236}">
                <a16:creationId xmlns:a16="http://schemas.microsoft.com/office/drawing/2014/main" id="{19B7B40D-D87C-0768-A417-AD0A45547E79}"/>
              </a:ext>
            </a:extLst>
          </p:cNvPr>
          <p:cNvSpPr txBox="1">
            <a:spLocks/>
          </p:cNvSpPr>
          <p:nvPr/>
        </p:nvSpPr>
        <p:spPr>
          <a:xfrm>
            <a:off x="7233822" y="5733495"/>
            <a:ext cx="4269811" cy="643125"/>
          </a:xfrm>
          <a:prstGeom prst="rect">
            <a:avLst/>
          </a:prstGeom>
        </p:spPr>
        <p:txBody>
          <a:bodyPr vert="horz" wrap="square" lIns="0" tIns="0" rIns="0" bIns="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10000"/>
              </a:lnSpc>
            </a:pPr>
            <a:r>
              <a:rPr lang="en-US" sz="1300" dirty="0">
                <a:solidFill>
                  <a:srgbClr val="000000"/>
                </a:solidFill>
                <a:latin typeface="Arial" panose="020B0604020202020204" pitchFamily="34" charset="0"/>
                <a:ea typeface="Roboto Condensed Light" panose="02000000000000000000" pitchFamily="2" charset="0"/>
                <a:cs typeface="Mukta ExtraLight" panose="020B0000000000000000" pitchFamily="34" charset="77"/>
              </a:rPr>
              <a:t>Recognizes global organizations where each location has its unique culture, compliance regulations, and strategy. IT organizes itself to deliver value within each location. </a:t>
            </a:r>
          </a:p>
        </p:txBody>
      </p:sp>
      <p:sp>
        <p:nvSpPr>
          <p:cNvPr id="67" name="TextBox 66">
            <a:extLst>
              <a:ext uri="{FF2B5EF4-FFF2-40B4-BE49-F238E27FC236}">
                <a16:creationId xmlns:a16="http://schemas.microsoft.com/office/drawing/2014/main" id="{BEBBC0DE-CADA-65C0-8AFA-4A17BD10C1B7}"/>
              </a:ext>
            </a:extLst>
          </p:cNvPr>
          <p:cNvSpPr txBox="1"/>
          <p:nvPr/>
        </p:nvSpPr>
        <p:spPr>
          <a:xfrm>
            <a:off x="7217843" y="1575433"/>
            <a:ext cx="913712" cy="301429"/>
          </a:xfrm>
          <a:prstGeom prst="rect">
            <a:avLst/>
          </a:prstGeom>
          <a:noFill/>
        </p:spPr>
        <p:txBody>
          <a:bodyPr wrap="none" lIns="0" tIns="0" rIns="0" bIns="0" rtlCol="0" anchor="ctr" anchorCtr="0">
            <a:spAutoFit/>
          </a:bodyPr>
          <a:lstStyle/>
          <a:p>
            <a:pPr>
              <a:lnSpc>
                <a:spcPct val="110000"/>
              </a:lnSpc>
            </a:pPr>
            <a:r>
              <a:rPr lang="en-US" sz="1900" b="1" dirty="0">
                <a:solidFill>
                  <a:srgbClr val="2576B7"/>
                </a:solidFill>
                <a:latin typeface="Montserrat SemiBold" pitchFamily="2" charset="77"/>
                <a:ea typeface="League Spartan" charset="0"/>
                <a:cs typeface="Poppins" pitchFamily="2" charset="77"/>
              </a:rPr>
              <a:t>Service</a:t>
            </a:r>
          </a:p>
        </p:txBody>
      </p:sp>
      <p:sp>
        <p:nvSpPr>
          <p:cNvPr id="68" name="Subtitle 2">
            <a:extLst>
              <a:ext uri="{FF2B5EF4-FFF2-40B4-BE49-F238E27FC236}">
                <a16:creationId xmlns:a16="http://schemas.microsoft.com/office/drawing/2014/main" id="{5E816CCD-3D7D-90F7-5820-5EE3731161CD}"/>
              </a:ext>
            </a:extLst>
          </p:cNvPr>
          <p:cNvSpPr txBox="1">
            <a:spLocks/>
          </p:cNvSpPr>
          <p:nvPr/>
        </p:nvSpPr>
        <p:spPr>
          <a:xfrm>
            <a:off x="7233822" y="1890047"/>
            <a:ext cx="4269811" cy="643125"/>
          </a:xfrm>
          <a:prstGeom prst="rect">
            <a:avLst/>
          </a:prstGeom>
        </p:spPr>
        <p:txBody>
          <a:bodyPr vert="horz" wrap="square" lIns="0" tIns="0" rIns="0" bIns="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10000"/>
              </a:lnSpc>
            </a:pPr>
            <a:r>
              <a:rPr lang="en-US" sz="1300" dirty="0">
                <a:solidFill>
                  <a:srgbClr val="000000"/>
                </a:solidFill>
                <a:latin typeface="Arial" panose="020B0604020202020204" pitchFamily="34" charset="0"/>
                <a:ea typeface="Roboto Condensed Light" panose="02000000000000000000" pitchFamily="2" charset="0"/>
                <a:cs typeface="Mukta ExtraLight" panose="020B0000000000000000" pitchFamily="34" charset="77"/>
              </a:rPr>
              <a:t>Typically focused on the IT services that are provided to the organization. However, these services can be embedded within the organization or strictly within IT. </a:t>
            </a:r>
          </a:p>
        </p:txBody>
      </p:sp>
      <p:sp>
        <p:nvSpPr>
          <p:cNvPr id="69" name="TextBox 68">
            <a:extLst>
              <a:ext uri="{FF2B5EF4-FFF2-40B4-BE49-F238E27FC236}">
                <a16:creationId xmlns:a16="http://schemas.microsoft.com/office/drawing/2014/main" id="{D5C7A1D3-E72C-48AF-9D39-9A78F7BB283C}"/>
              </a:ext>
            </a:extLst>
          </p:cNvPr>
          <p:cNvSpPr txBox="1"/>
          <p:nvPr/>
        </p:nvSpPr>
        <p:spPr>
          <a:xfrm>
            <a:off x="7217843" y="2847616"/>
            <a:ext cx="1922001" cy="301429"/>
          </a:xfrm>
          <a:prstGeom prst="rect">
            <a:avLst/>
          </a:prstGeom>
          <a:noFill/>
        </p:spPr>
        <p:txBody>
          <a:bodyPr wrap="none" lIns="0" tIns="0" rIns="0" bIns="0" rtlCol="0" anchor="ctr" anchorCtr="0">
            <a:spAutoFit/>
          </a:bodyPr>
          <a:lstStyle/>
          <a:p>
            <a:pPr>
              <a:lnSpc>
                <a:spcPct val="110000"/>
              </a:lnSpc>
            </a:pPr>
            <a:r>
              <a:rPr lang="en-US" sz="1900" b="1" dirty="0">
                <a:solidFill>
                  <a:srgbClr val="5090C4"/>
                </a:solidFill>
                <a:latin typeface="Montserrat SemiBold" pitchFamily="2" charset="77"/>
                <a:ea typeface="League Spartan" charset="0"/>
                <a:cs typeface="Poppins" pitchFamily="2" charset="77"/>
              </a:rPr>
              <a:t>Product Family</a:t>
            </a:r>
          </a:p>
        </p:txBody>
      </p:sp>
      <p:sp>
        <p:nvSpPr>
          <p:cNvPr id="70" name="Subtitle 2">
            <a:extLst>
              <a:ext uri="{FF2B5EF4-FFF2-40B4-BE49-F238E27FC236}">
                <a16:creationId xmlns:a16="http://schemas.microsoft.com/office/drawing/2014/main" id="{86A73042-854F-B6F5-2B5C-4A8E688FC95A}"/>
              </a:ext>
            </a:extLst>
          </p:cNvPr>
          <p:cNvSpPr txBox="1">
            <a:spLocks/>
          </p:cNvSpPr>
          <p:nvPr/>
        </p:nvSpPr>
        <p:spPr>
          <a:xfrm>
            <a:off x="7233822" y="3162230"/>
            <a:ext cx="4269811" cy="643125"/>
          </a:xfrm>
          <a:prstGeom prst="rect">
            <a:avLst/>
          </a:prstGeom>
        </p:spPr>
        <p:txBody>
          <a:bodyPr vert="horz" wrap="square" lIns="0" tIns="0" rIns="0" bIns="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10000"/>
              </a:lnSpc>
            </a:pPr>
            <a:r>
              <a:rPr lang="en-US" sz="1300" dirty="0">
                <a:solidFill>
                  <a:srgbClr val="000000"/>
                </a:solidFill>
                <a:latin typeface="Arial" panose="020B0604020202020204" pitchFamily="34" charset="0"/>
                <a:ea typeface="Roboto Condensed Light" panose="02000000000000000000" pitchFamily="2" charset="0"/>
                <a:cs typeface="Mukta ExtraLight" panose="020B0000000000000000" pitchFamily="34" charset="77"/>
              </a:rPr>
              <a:t>Explores how different products are grouped together to deliver value to customers. Most often aligned to the organization’s value streams. </a:t>
            </a:r>
          </a:p>
        </p:txBody>
      </p:sp>
      <p:sp>
        <p:nvSpPr>
          <p:cNvPr id="71" name="TextBox 70">
            <a:extLst>
              <a:ext uri="{FF2B5EF4-FFF2-40B4-BE49-F238E27FC236}">
                <a16:creationId xmlns:a16="http://schemas.microsoft.com/office/drawing/2014/main" id="{13ECD7A0-9ED9-B98E-9471-9364826B7256}"/>
              </a:ext>
            </a:extLst>
          </p:cNvPr>
          <p:cNvSpPr txBox="1"/>
          <p:nvPr/>
        </p:nvSpPr>
        <p:spPr>
          <a:xfrm>
            <a:off x="7217843" y="4146698"/>
            <a:ext cx="2034211" cy="301429"/>
          </a:xfrm>
          <a:prstGeom prst="rect">
            <a:avLst/>
          </a:prstGeom>
          <a:noFill/>
        </p:spPr>
        <p:txBody>
          <a:bodyPr wrap="none" lIns="0" tIns="0" rIns="0" bIns="0" rtlCol="0" anchor="ctr" anchorCtr="0">
            <a:spAutoFit/>
          </a:bodyPr>
          <a:lstStyle/>
          <a:p>
            <a:pPr>
              <a:lnSpc>
                <a:spcPct val="110000"/>
              </a:lnSpc>
            </a:pPr>
            <a:r>
              <a:rPr lang="en-US" sz="1900" b="1" dirty="0">
                <a:solidFill>
                  <a:srgbClr val="15466D"/>
                </a:solidFill>
                <a:latin typeface="Montserrat SemiBold" pitchFamily="2" charset="77"/>
                <a:ea typeface="League Spartan" charset="0"/>
                <a:cs typeface="Poppins" pitchFamily="2" charset="77"/>
              </a:rPr>
              <a:t>Line of Business</a:t>
            </a:r>
          </a:p>
        </p:txBody>
      </p:sp>
      <p:sp>
        <p:nvSpPr>
          <p:cNvPr id="72" name="Subtitle 2">
            <a:extLst>
              <a:ext uri="{FF2B5EF4-FFF2-40B4-BE49-F238E27FC236}">
                <a16:creationId xmlns:a16="http://schemas.microsoft.com/office/drawing/2014/main" id="{0AB20CEE-3273-134C-D37F-3DD3D22B5B1E}"/>
              </a:ext>
            </a:extLst>
          </p:cNvPr>
          <p:cNvSpPr txBox="1">
            <a:spLocks/>
          </p:cNvSpPr>
          <p:nvPr/>
        </p:nvSpPr>
        <p:spPr>
          <a:xfrm>
            <a:off x="7233822" y="4461312"/>
            <a:ext cx="4269811" cy="643125"/>
          </a:xfrm>
          <a:prstGeom prst="rect">
            <a:avLst/>
          </a:prstGeom>
        </p:spPr>
        <p:txBody>
          <a:bodyPr vert="horz" wrap="square" lIns="0" tIns="0" rIns="0" bIns="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10000"/>
              </a:lnSpc>
            </a:pPr>
            <a:r>
              <a:rPr lang="en-US" sz="1300" dirty="0">
                <a:solidFill>
                  <a:srgbClr val="000000"/>
                </a:solidFill>
                <a:latin typeface="Arial" panose="020B0604020202020204" pitchFamily="34" charset="0"/>
                <a:ea typeface="Roboto Condensed Light" panose="02000000000000000000" pitchFamily="2" charset="0"/>
                <a:cs typeface="Mukta ExtraLight" panose="020B0000000000000000" pitchFamily="34" charset="77"/>
              </a:rPr>
              <a:t>Focuses on the different lines of business that exist within the organization and the unique needs that each might require to meet objectives. </a:t>
            </a:r>
          </a:p>
        </p:txBody>
      </p:sp>
      <p:pic>
        <p:nvPicPr>
          <p:cNvPr id="76" name="Graphic 75" descr="Continuous Improvement with solid fill">
            <a:extLst>
              <a:ext uri="{FF2B5EF4-FFF2-40B4-BE49-F238E27FC236}">
                <a16:creationId xmlns:a16="http://schemas.microsoft.com/office/drawing/2014/main" id="{5F7E4E29-B199-B0AB-868B-7D93EC39D3D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59840" y="3032509"/>
            <a:ext cx="914400" cy="914400"/>
          </a:xfrm>
          <a:prstGeom prst="rect">
            <a:avLst/>
          </a:prstGeom>
        </p:spPr>
      </p:pic>
      <p:pic>
        <p:nvPicPr>
          <p:cNvPr id="78" name="Graphic 77" descr="Boardroom with solid fill">
            <a:extLst>
              <a:ext uri="{FF2B5EF4-FFF2-40B4-BE49-F238E27FC236}">
                <a16:creationId xmlns:a16="http://schemas.microsoft.com/office/drawing/2014/main" id="{EE3B31EE-B74B-2A71-9CC2-9602BCDC3889}"/>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67919" y="3891905"/>
            <a:ext cx="914400" cy="914400"/>
          </a:xfrm>
          <a:prstGeom prst="rect">
            <a:avLst/>
          </a:prstGeom>
        </p:spPr>
      </p:pic>
      <p:pic>
        <p:nvPicPr>
          <p:cNvPr id="80" name="Graphic 79" descr="Earth globe: Americas with solid fill">
            <a:extLst>
              <a:ext uri="{FF2B5EF4-FFF2-40B4-BE49-F238E27FC236}">
                <a16:creationId xmlns:a16="http://schemas.microsoft.com/office/drawing/2014/main" id="{A687FDC7-82A5-5756-7035-90B2F5DE5BAE}"/>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59840" y="4802317"/>
            <a:ext cx="914400" cy="914400"/>
          </a:xfrm>
          <a:prstGeom prst="rect">
            <a:avLst/>
          </a:prstGeom>
        </p:spPr>
      </p:pic>
      <p:pic>
        <p:nvPicPr>
          <p:cNvPr id="82" name="Graphic 81" descr="Hotel Bell with solid fill">
            <a:extLst>
              <a:ext uri="{FF2B5EF4-FFF2-40B4-BE49-F238E27FC236}">
                <a16:creationId xmlns:a16="http://schemas.microsoft.com/office/drawing/2014/main" id="{7D3A1832-302B-1800-0504-49291C54275B}"/>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967919" y="2083829"/>
            <a:ext cx="914400" cy="914400"/>
          </a:xfrm>
          <a:prstGeom prst="rect">
            <a:avLst/>
          </a:prstGeom>
        </p:spPr>
      </p:pic>
    </p:spTree>
    <p:extLst>
      <p:ext uri="{BB962C8B-B14F-4D97-AF65-F5344CB8AC3E}">
        <p14:creationId xmlns:p14="http://schemas.microsoft.com/office/powerpoint/2010/main" val="17143574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4CA82B1-EF6B-6442-AFD4-99B7AC11CD83}"/>
              </a:ext>
            </a:extLst>
          </p:cNvPr>
          <p:cNvSpPr>
            <a:spLocks noGrp="1"/>
          </p:cNvSpPr>
          <p:nvPr>
            <p:ph type="title"/>
          </p:nvPr>
        </p:nvSpPr>
        <p:spPr>
          <a:xfrm>
            <a:off x="358885" y="373266"/>
            <a:ext cx="10622623" cy="1130188"/>
          </a:xfrm>
        </p:spPr>
        <p:txBody>
          <a:bodyPr/>
          <a:lstStyle/>
          <a:p>
            <a:r>
              <a:rPr lang="en-US" dirty="0">
                <a:solidFill>
                  <a:srgbClr val="2576B7"/>
                </a:solidFill>
              </a:rPr>
              <a:t>Aligning those unique groups to the organization’s reference architecture </a:t>
            </a:r>
          </a:p>
        </p:txBody>
      </p:sp>
      <p:sp>
        <p:nvSpPr>
          <p:cNvPr id="24" name="Text Placeholder 7">
            <a:extLst>
              <a:ext uri="{FF2B5EF4-FFF2-40B4-BE49-F238E27FC236}">
                <a16:creationId xmlns:a16="http://schemas.microsoft.com/office/drawing/2014/main" id="{F2E898C7-A1DC-D745-BBB2-F0F0CB08192A}"/>
              </a:ext>
            </a:extLst>
          </p:cNvPr>
          <p:cNvSpPr txBox="1">
            <a:spLocks/>
          </p:cNvSpPr>
          <p:nvPr/>
        </p:nvSpPr>
        <p:spPr>
          <a:xfrm>
            <a:off x="695057" y="4024924"/>
            <a:ext cx="7043401" cy="2522357"/>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4150" indent="-184150">
              <a:buFont typeface="Arial" panose="020B0604020202020204" pitchFamily="34" charset="0"/>
              <a:buChar char="•"/>
            </a:pPr>
            <a:r>
              <a:rPr lang="en-CA" dirty="0">
                <a:solidFill>
                  <a:srgbClr val="000000"/>
                </a:solidFill>
                <a:latin typeface="+mn-lt"/>
              </a:rPr>
              <a:t>IT operating models can align to either the core value streams or the support value streams to better align with the organization’s value realization.</a:t>
            </a:r>
          </a:p>
          <a:p>
            <a:pPr marL="184150" indent="-184150">
              <a:buFont typeface="Arial" panose="020B0604020202020204" pitchFamily="34" charset="0"/>
              <a:buChar char="•"/>
            </a:pPr>
            <a:r>
              <a:rPr lang="en-CA" dirty="0">
                <a:solidFill>
                  <a:srgbClr val="000000"/>
                </a:solidFill>
                <a:latin typeface="+mn-lt"/>
              </a:rPr>
              <a:t>In doing so, IT is able to connect with business goals more effectively and align its various technologies to support individual value streams or support all value streams.  </a:t>
            </a:r>
          </a:p>
          <a:p>
            <a:pPr marL="184150" indent="-184150">
              <a:buFont typeface="Arial" panose="020B0604020202020204" pitchFamily="34" charset="0"/>
              <a:buChar char="•"/>
            </a:pPr>
            <a:r>
              <a:rPr lang="en-CA" dirty="0">
                <a:solidFill>
                  <a:srgbClr val="000000"/>
                </a:solidFill>
                <a:latin typeface="+mn-lt"/>
              </a:rPr>
              <a:t>Choosing core or support value streams changes whether IT is aligned to external customers or internal partners. </a:t>
            </a:r>
          </a:p>
          <a:p>
            <a:pPr marL="184150" indent="-184150">
              <a:buFont typeface="Arial" panose="020B0604020202020204" pitchFamily="34" charset="0"/>
              <a:buChar char="•"/>
            </a:pPr>
            <a:r>
              <a:rPr lang="en-CA" dirty="0">
                <a:solidFill>
                  <a:srgbClr val="000000"/>
                </a:solidFill>
                <a:latin typeface="+mn-lt"/>
              </a:rPr>
              <a:t>For example:</a:t>
            </a:r>
          </a:p>
          <a:p>
            <a:pPr marL="742950" lvl="1" indent="-285750">
              <a:buFont typeface="Courier New" panose="02070309020205020404" pitchFamily="49" charset="0"/>
              <a:buChar char="o"/>
            </a:pPr>
            <a:r>
              <a:rPr lang="en-CA" dirty="0">
                <a:solidFill>
                  <a:srgbClr val="000000"/>
                </a:solidFill>
                <a:latin typeface="+mn-lt"/>
              </a:rPr>
              <a:t>Product families can be organized to reflect each core value stream.</a:t>
            </a:r>
          </a:p>
          <a:p>
            <a:pPr marL="742950" lvl="1" indent="-285750">
              <a:buFont typeface="Courier New" panose="02070309020205020404" pitchFamily="49" charset="0"/>
              <a:buChar char="o"/>
            </a:pPr>
            <a:r>
              <a:rPr lang="en-CA" dirty="0">
                <a:solidFill>
                  <a:srgbClr val="000000"/>
                </a:solidFill>
                <a:latin typeface="+mn-lt"/>
              </a:rPr>
              <a:t>Lines of business or IT services can be organized to reflect each support value stream.</a:t>
            </a:r>
          </a:p>
        </p:txBody>
      </p:sp>
      <p:pic>
        <p:nvPicPr>
          <p:cNvPr id="5" name="Picture 4" descr="Diagram&#10;&#10;Description automatically generated">
            <a:extLst>
              <a:ext uri="{FF2B5EF4-FFF2-40B4-BE49-F238E27FC236}">
                <a16:creationId xmlns:a16="http://schemas.microsoft.com/office/drawing/2014/main" id="{7538CE58-C171-9242-8CE1-107E5D813E0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3008" y="1759131"/>
            <a:ext cx="7207501" cy="2211978"/>
          </a:xfrm>
          <a:prstGeom prst="rect">
            <a:avLst/>
          </a:prstGeom>
        </p:spPr>
      </p:pic>
      <p:grpSp>
        <p:nvGrpSpPr>
          <p:cNvPr id="9" name="Group 8">
            <a:extLst>
              <a:ext uri="{FF2B5EF4-FFF2-40B4-BE49-F238E27FC236}">
                <a16:creationId xmlns:a16="http://schemas.microsoft.com/office/drawing/2014/main" id="{709C8AF9-40C4-4BFB-850D-A405EBD71DCF}"/>
              </a:ext>
            </a:extLst>
          </p:cNvPr>
          <p:cNvGrpSpPr/>
          <p:nvPr/>
        </p:nvGrpSpPr>
        <p:grpSpPr>
          <a:xfrm>
            <a:off x="8220889" y="1759131"/>
            <a:ext cx="3753150" cy="4531586"/>
            <a:chOff x="528393" y="4466642"/>
            <a:chExt cx="11221697" cy="2259631"/>
          </a:xfrm>
        </p:grpSpPr>
        <p:sp>
          <p:nvSpPr>
            <p:cNvPr id="4" name="Rectangle 3">
              <a:extLst>
                <a:ext uri="{FF2B5EF4-FFF2-40B4-BE49-F238E27FC236}">
                  <a16:creationId xmlns:a16="http://schemas.microsoft.com/office/drawing/2014/main" id="{269FBC8D-4C2B-61F2-2F7C-39556BEAA6E2}"/>
                </a:ext>
              </a:extLst>
            </p:cNvPr>
            <p:cNvSpPr/>
            <p:nvPr/>
          </p:nvSpPr>
          <p:spPr>
            <a:xfrm>
              <a:off x="528396" y="4466642"/>
              <a:ext cx="11221694" cy="2259631"/>
            </a:xfrm>
            <a:prstGeom prst="rect">
              <a:avLst/>
            </a:prstGeom>
            <a:solidFill>
              <a:schemeClr val="bg1"/>
            </a:solidFill>
            <a:ln>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CA" sz="1800" dirty="0">
                <a:solidFill>
                  <a:srgbClr val="FFFFFF"/>
                </a:solidFill>
                <a:latin typeface="Roboto Light" panose="02000000000000000000" pitchFamily="2" charset="0"/>
              </a:endParaRPr>
            </a:p>
          </p:txBody>
        </p:sp>
        <p:sp>
          <p:nvSpPr>
            <p:cNvPr id="7" name="Rectangle 6">
              <a:extLst>
                <a:ext uri="{FF2B5EF4-FFF2-40B4-BE49-F238E27FC236}">
                  <a16:creationId xmlns:a16="http://schemas.microsoft.com/office/drawing/2014/main" id="{AF93B7C4-3491-7647-B212-27154F9AD020}"/>
                </a:ext>
              </a:extLst>
            </p:cNvPr>
            <p:cNvSpPr/>
            <p:nvPr/>
          </p:nvSpPr>
          <p:spPr>
            <a:xfrm>
              <a:off x="609600" y="4645669"/>
              <a:ext cx="11140490" cy="20115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lnSpc>
                  <a:spcPct val="90000"/>
                </a:lnSpc>
                <a:spcBef>
                  <a:spcPts val="1000"/>
                </a:spcBef>
                <a:defRPr/>
              </a:pPr>
              <a:r>
                <a:rPr lang="en-US" sz="1300" spc="-10" dirty="0">
                  <a:solidFill>
                    <a:srgbClr val="494949"/>
                  </a:solidFill>
                  <a:latin typeface="Roboto Light" panose="02000000000000000000" pitchFamily="2" charset="0"/>
                  <a:ea typeface="Roboto Light" panose="02000000000000000000" pitchFamily="2" charset="0"/>
                  <a:cs typeface="Arial" panose="020B0604020202020204" pitchFamily="34" charset="0"/>
                </a:rPr>
                <a:t>Value streams connect business goals to the organization’s value realization activities in the marketplace. Those activities are dependent on the specific industry segment in which an organization operates. </a:t>
              </a:r>
            </a:p>
            <a:p>
              <a:pPr defTabSz="914400">
                <a:lnSpc>
                  <a:spcPct val="90000"/>
                </a:lnSpc>
                <a:spcBef>
                  <a:spcPts val="1000"/>
                </a:spcBef>
                <a:defRPr/>
              </a:pPr>
              <a:r>
                <a:rPr lang="en-US" sz="1300" spc="-10" dirty="0">
                  <a:solidFill>
                    <a:srgbClr val="494949"/>
                  </a:solidFill>
                  <a:latin typeface="Roboto Light" panose="02000000000000000000" pitchFamily="2" charset="0"/>
                  <a:ea typeface="Roboto Light" panose="02000000000000000000" pitchFamily="2" charset="0"/>
                  <a:cs typeface="Arial" panose="020B0604020202020204" pitchFamily="34" charset="0"/>
                </a:rPr>
                <a:t>There are two types of value streams: core value streams and support value streams. </a:t>
              </a:r>
            </a:p>
            <a:p>
              <a:pPr marL="285750" indent="-285750" defTabSz="914400">
                <a:lnSpc>
                  <a:spcPct val="90000"/>
                </a:lnSpc>
                <a:spcBef>
                  <a:spcPts val="1000"/>
                </a:spcBef>
                <a:buFont typeface="Arial" panose="020B0604020202020204" pitchFamily="34" charset="0"/>
                <a:buChar char="•"/>
                <a:defRPr/>
              </a:pPr>
              <a:r>
                <a:rPr lang="en-US" sz="1300" b="1" spc="-10" dirty="0">
                  <a:solidFill>
                    <a:srgbClr val="494949"/>
                  </a:solidFill>
                  <a:latin typeface="Roboto Light" panose="02000000000000000000" pitchFamily="2" charset="0"/>
                  <a:ea typeface="Roboto Light" panose="02000000000000000000" pitchFamily="2" charset="0"/>
                  <a:cs typeface="Arial" panose="020B0604020202020204" pitchFamily="34" charset="0"/>
                </a:rPr>
                <a:t>Core value streams </a:t>
              </a:r>
              <a:r>
                <a:rPr lang="en-US" sz="1300" spc="-10" dirty="0">
                  <a:solidFill>
                    <a:srgbClr val="494949"/>
                  </a:solidFill>
                  <a:latin typeface="Roboto Light" panose="02000000000000000000" pitchFamily="2" charset="0"/>
                  <a:ea typeface="Roboto Light" panose="02000000000000000000" pitchFamily="2" charset="0"/>
                  <a:cs typeface="Arial" panose="020B0604020202020204" pitchFamily="34" charset="0"/>
                </a:rPr>
                <a:t>are mostly externally facing. They deliver value to either an external or internal customer and they tie to the customer perspective of the strategy map. </a:t>
              </a:r>
            </a:p>
            <a:p>
              <a:pPr marL="285750" indent="-285750" defTabSz="914400">
                <a:lnSpc>
                  <a:spcPct val="90000"/>
                </a:lnSpc>
                <a:spcBef>
                  <a:spcPts val="1000"/>
                </a:spcBef>
                <a:buFont typeface="Arial" panose="020B0604020202020204" pitchFamily="34" charset="0"/>
                <a:buChar char="•"/>
                <a:defRPr/>
              </a:pPr>
              <a:r>
                <a:rPr lang="en-US" sz="1300" b="1" spc="-10" dirty="0">
                  <a:solidFill>
                    <a:srgbClr val="494949"/>
                  </a:solidFill>
                  <a:latin typeface="Roboto Light" panose="02000000000000000000" pitchFamily="2" charset="0"/>
                  <a:ea typeface="Roboto Light" panose="02000000000000000000" pitchFamily="2" charset="0"/>
                  <a:cs typeface="Arial" panose="020B0604020202020204" pitchFamily="34" charset="0"/>
                </a:rPr>
                <a:t>Support value streams </a:t>
              </a:r>
              <a:r>
                <a:rPr lang="en-US" sz="1300" spc="-10" dirty="0">
                  <a:solidFill>
                    <a:srgbClr val="494949"/>
                  </a:solidFill>
                  <a:latin typeface="Roboto Light" panose="02000000000000000000" pitchFamily="2" charset="0"/>
                  <a:ea typeface="Roboto Light" panose="02000000000000000000" pitchFamily="2" charset="0"/>
                  <a:cs typeface="Arial" panose="020B0604020202020204" pitchFamily="34" charset="0"/>
                </a:rPr>
                <a:t>are internally facing and provide the foundational support for an organization to operate. </a:t>
              </a:r>
            </a:p>
            <a:p>
              <a:pPr defTabSz="914400">
                <a:lnSpc>
                  <a:spcPct val="90000"/>
                </a:lnSpc>
                <a:spcBef>
                  <a:spcPts val="1000"/>
                </a:spcBef>
                <a:defRPr/>
              </a:pPr>
              <a:r>
                <a:rPr lang="en-US" sz="1300" spc="-10" dirty="0">
                  <a:solidFill>
                    <a:srgbClr val="494949"/>
                  </a:solidFill>
                  <a:latin typeface="Roboto Light" panose="02000000000000000000" pitchFamily="2" charset="0"/>
                  <a:ea typeface="Roboto Light" panose="02000000000000000000" pitchFamily="2" charset="0"/>
                  <a:cs typeface="Arial" panose="020B0604020202020204" pitchFamily="34" charset="0"/>
                </a:rPr>
                <a:t>An effective method for ensuring all value streams have been considered is to understand that there can be different end-value receivers.</a:t>
              </a:r>
              <a:endParaRPr lang="en-CA" sz="1300" spc="-10" dirty="0">
                <a:solidFill>
                  <a:srgbClr val="494949"/>
                </a:solidFill>
                <a:latin typeface="Roboto Light" panose="02000000000000000000" pitchFamily="2" charset="0"/>
                <a:ea typeface="Roboto Light" panose="02000000000000000000" pitchFamily="2" charset="0"/>
                <a:cs typeface="Arial" panose="020B0604020202020204" pitchFamily="34" charset="0"/>
              </a:endParaRPr>
            </a:p>
          </p:txBody>
        </p:sp>
        <p:sp>
          <p:nvSpPr>
            <p:cNvPr id="8" name="Content Placeholder 4">
              <a:extLst>
                <a:ext uri="{FF2B5EF4-FFF2-40B4-BE49-F238E27FC236}">
                  <a16:creationId xmlns:a16="http://schemas.microsoft.com/office/drawing/2014/main" id="{071C2C75-C639-84A4-D728-8390A932B6AC}"/>
                </a:ext>
              </a:extLst>
            </p:cNvPr>
            <p:cNvSpPr txBox="1">
              <a:spLocks/>
            </p:cNvSpPr>
            <p:nvPr/>
          </p:nvSpPr>
          <p:spPr>
            <a:xfrm>
              <a:off x="528393" y="4542461"/>
              <a:ext cx="8670694" cy="31044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b="1" i="0" kern="1200">
                  <a:solidFill>
                    <a:srgbClr val="717272"/>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4B4B4B"/>
                  </a:solidFill>
                  <a:latin typeface="Roboto Light" panose="02000000000000000000" pitchFamily="2" charset="0"/>
                  <a:ea typeface="Roboto Light"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4B4B4B"/>
                  </a:solidFill>
                  <a:latin typeface="Roboto Light" panose="02000000000000000000" pitchFamily="2" charset="0"/>
                  <a:ea typeface="Roboto Light" panose="02000000000000000000" pitchFamily="2" charset="0"/>
                  <a:cs typeface="+mn-cs"/>
                </a:defRPr>
              </a:lvl3pPr>
              <a:lvl4pPr marL="1600200" indent="-228600" algn="l" defTabSz="914400" rtl="0" eaLnBrk="1" latinLnBrk="0" hangingPunct="1">
                <a:lnSpc>
                  <a:spcPts val="2000"/>
                </a:lnSpc>
                <a:spcBef>
                  <a:spcPts val="500"/>
                </a:spcBef>
                <a:buFont typeface="Arial" panose="020B0604020202020204" pitchFamily="34" charset="0"/>
                <a:buChar char="•"/>
                <a:defRPr sz="1600" b="0" i="0" kern="1200">
                  <a:solidFill>
                    <a:srgbClr val="4B4B4B"/>
                  </a:solidFill>
                  <a:latin typeface="Roboto Light" panose="02000000000000000000" pitchFamily="2" charset="0"/>
                  <a:ea typeface="Roboto Light" panose="02000000000000000000" pitchFamily="2" charset="0"/>
                  <a:cs typeface="+mn-cs"/>
                </a:defRPr>
              </a:lvl4pPr>
              <a:lvl5pPr marL="2057400" indent="-228600" algn="l" defTabSz="914400" rtl="0" eaLnBrk="1" latinLnBrk="0" hangingPunct="1">
                <a:lnSpc>
                  <a:spcPts val="1600"/>
                </a:lnSpc>
                <a:spcBef>
                  <a:spcPts val="500"/>
                </a:spcBef>
                <a:buFont typeface="Arial" panose="020B0604020202020204" pitchFamily="34" charset="0"/>
                <a:buChar char="•"/>
                <a:defRPr sz="1200" b="0" i="0" kern="1200">
                  <a:solidFill>
                    <a:srgbClr val="4B4B4B"/>
                  </a:solidFill>
                  <a:latin typeface="Roboto Light" panose="02000000000000000000" pitchFamily="2" charset="0"/>
                  <a:ea typeface="Roboto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1800" dirty="0">
                  <a:solidFill>
                    <a:srgbClr val="2D7FC6"/>
                  </a:solidFill>
                </a:rPr>
                <a:t>Value stream defined</a:t>
              </a:r>
            </a:p>
          </p:txBody>
        </p:sp>
      </p:grpSp>
    </p:spTree>
    <p:extLst>
      <p:ext uri="{BB962C8B-B14F-4D97-AF65-F5344CB8AC3E}">
        <p14:creationId xmlns:p14="http://schemas.microsoft.com/office/powerpoint/2010/main" val="12300083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75BB4F-3BD6-3E47-844A-0D1C1B77ED32}"/>
              </a:ext>
            </a:extLst>
          </p:cNvPr>
          <p:cNvSpPr>
            <a:spLocks noGrp="1"/>
          </p:cNvSpPr>
          <p:nvPr>
            <p:ph type="title"/>
          </p:nvPr>
        </p:nvSpPr>
        <p:spPr>
          <a:xfrm>
            <a:off x="354106" y="544769"/>
            <a:ext cx="6437311" cy="1130188"/>
          </a:xfrm>
        </p:spPr>
        <p:txBody>
          <a:bodyPr/>
          <a:lstStyle/>
          <a:p>
            <a:r>
              <a:rPr lang="en-US" dirty="0">
                <a:solidFill>
                  <a:srgbClr val="2576B7"/>
                </a:solidFill>
              </a:rPr>
              <a:t>2.4 </a:t>
            </a:r>
            <a:r>
              <a:rPr lang="en-US" dirty="0"/>
              <a:t>Reflect the unique groupings </a:t>
            </a:r>
          </a:p>
        </p:txBody>
      </p:sp>
      <p:sp>
        <p:nvSpPr>
          <p:cNvPr id="4" name="Text Placeholder 3">
            <a:extLst>
              <a:ext uri="{FF2B5EF4-FFF2-40B4-BE49-F238E27FC236}">
                <a16:creationId xmlns:a16="http://schemas.microsoft.com/office/drawing/2014/main" id="{7E6D4A53-04AD-4347-B2E1-D571EE0378C6}"/>
              </a:ext>
            </a:extLst>
          </p:cNvPr>
          <p:cNvSpPr>
            <a:spLocks noGrp="1"/>
          </p:cNvSpPr>
          <p:nvPr>
            <p:ph type="body" sz="quarter" idx="11"/>
          </p:nvPr>
        </p:nvSpPr>
        <p:spPr/>
        <p:txBody>
          <a:bodyPr/>
          <a:lstStyle/>
          <a:p>
            <a:r>
              <a:rPr lang="en-US" sz="1600" dirty="0">
                <a:latin typeface="Exo" panose="02000503000000000000" pitchFamily="2" charset="77"/>
              </a:rPr>
              <a:t>2 hours</a:t>
            </a:r>
          </a:p>
        </p:txBody>
      </p:sp>
      <p:sp>
        <p:nvSpPr>
          <p:cNvPr id="5" name="Text Placeholder 4">
            <a:extLst>
              <a:ext uri="{FF2B5EF4-FFF2-40B4-BE49-F238E27FC236}">
                <a16:creationId xmlns:a16="http://schemas.microsoft.com/office/drawing/2014/main" id="{EF339750-B68F-5E41-8400-5569775AF401}"/>
              </a:ext>
            </a:extLst>
          </p:cNvPr>
          <p:cNvSpPr>
            <a:spLocks noGrp="1"/>
          </p:cNvSpPr>
          <p:nvPr>
            <p:ph type="body" sz="quarter" idx="33"/>
          </p:nvPr>
        </p:nvSpPr>
        <p:spPr>
          <a:xfrm>
            <a:off x="371476" y="2008585"/>
            <a:ext cx="5666467" cy="4457442"/>
          </a:xfrm>
          <a:prstGeom prst="rect">
            <a:avLst/>
          </a:prstGeom>
        </p:spPr>
        <p:txBody>
          <a:bodyPr/>
          <a:lstStyle/>
          <a:p>
            <a:pPr marL="177800" indent="-177800">
              <a:buFont typeface="+mj-lt"/>
              <a:buAutoNum type="arabicPeriod"/>
            </a:pPr>
            <a:r>
              <a:rPr lang="en-US" dirty="0"/>
              <a:t>Based on the IT operating model archetype selected, confirm the type of unique groupings that your organization will have been determined by: IT services, product families, lines of business, or geography. Even if your organization selected a centralized IT operating model, there still might be unique ways in which the IT organization is grouped to enable value. </a:t>
            </a:r>
          </a:p>
          <a:p>
            <a:pPr marL="177800" indent="-177800">
              <a:buFont typeface="+mj-lt"/>
              <a:buAutoNum type="arabicPeriod"/>
            </a:pPr>
            <a:r>
              <a:rPr lang="en-US" dirty="0">
                <a:ea typeface="Roboto Condensed Light" panose="02000000000000000000" pitchFamily="2" charset="0"/>
              </a:rPr>
              <a:t>Obtain a copy of your organization’s business reference architecture. Ensure that the reference architecture includes all core and support value streams and the different groupings of capabilities into defining, shared, and enabling categories. </a:t>
            </a:r>
          </a:p>
          <a:p>
            <a:pPr marL="177800" indent="-177800">
              <a:buFont typeface="+mj-lt"/>
              <a:buAutoNum type="arabicPeriod"/>
            </a:pPr>
            <a:r>
              <a:rPr lang="en-US" dirty="0"/>
              <a:t>Determine if the unique groupings that the selected IT operating model archetype uses can be aligned with the reference architecture capability map based on the value streams or capability groupings. </a:t>
            </a:r>
          </a:p>
          <a:p>
            <a:pPr marL="177800" indent="-177800">
              <a:buFont typeface="+mj-lt"/>
              <a:buAutoNum type="arabicPeriod"/>
            </a:pPr>
            <a:r>
              <a:rPr lang="en-US" dirty="0"/>
              <a:t>If another more logical way of forming the unique groups is available, consider using that. For example, similar applications or skill sets being grouped together. </a:t>
            </a:r>
          </a:p>
          <a:p>
            <a:pPr marL="177800" indent="-177800">
              <a:buFont typeface="+mj-lt"/>
              <a:buAutoNum type="arabicPeriod"/>
            </a:pPr>
            <a:r>
              <a:rPr lang="en-US" dirty="0"/>
              <a:t>At the end of the activity, each of the unique groupings should be defined. This will be unique for each organization and their selected operating model archetype. </a:t>
            </a:r>
          </a:p>
        </p:txBody>
      </p:sp>
      <p:sp>
        <p:nvSpPr>
          <p:cNvPr id="23" name="Rectangle 22">
            <a:extLst>
              <a:ext uri="{FF2B5EF4-FFF2-40B4-BE49-F238E27FC236}">
                <a16:creationId xmlns:a16="http://schemas.microsoft.com/office/drawing/2014/main" id="{2867C691-3874-E043-A610-CEB7D2987D7F}"/>
              </a:ext>
            </a:extLst>
          </p:cNvPr>
          <p:cNvSpPr/>
          <p:nvPr/>
        </p:nvSpPr>
        <p:spPr>
          <a:xfrm>
            <a:off x="6400800" y="1857829"/>
            <a:ext cx="5196114" cy="4078514"/>
          </a:xfrm>
          <a:prstGeom prst="rect">
            <a:avLst/>
          </a:prstGeom>
          <a:solidFill>
            <a:schemeClr val="bg2"/>
          </a:solidFill>
          <a:ln>
            <a:noFill/>
          </a:ln>
          <a:effectLst>
            <a:outerShdw blurRad="254000" sx="105000" sy="105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2" name="Table 1">
            <a:extLst>
              <a:ext uri="{FF2B5EF4-FFF2-40B4-BE49-F238E27FC236}">
                <a16:creationId xmlns:a16="http://schemas.microsoft.com/office/drawing/2014/main" id="{C9FF84C8-0D14-0B87-B78B-33C690E19C13}"/>
              </a:ext>
            </a:extLst>
          </p:cNvPr>
          <p:cNvGraphicFramePr>
            <a:graphicFrameLocks noGrp="1"/>
          </p:cNvGraphicFramePr>
          <p:nvPr>
            <p:extLst>
              <p:ext uri="{D42A27DB-BD31-4B8C-83A1-F6EECF244321}">
                <p14:modId xmlns:p14="http://schemas.microsoft.com/office/powerpoint/2010/main" val="2048585229"/>
              </p:ext>
            </p:extLst>
          </p:nvPr>
        </p:nvGraphicFramePr>
        <p:xfrm>
          <a:off x="6400800" y="1701623"/>
          <a:ext cx="5196114" cy="4631112"/>
        </p:xfrm>
        <a:graphic>
          <a:graphicData uri="http://schemas.openxmlformats.org/drawingml/2006/table">
            <a:tbl>
              <a:tblPr firstRow="1" bandRow="1">
                <a:effectLst/>
                <a:tableStyleId>{5C22544A-7EE6-4342-B048-85BDC9FD1C3A}</a:tableStyleId>
              </a:tblPr>
              <a:tblGrid>
                <a:gridCol w="2598057">
                  <a:extLst>
                    <a:ext uri="{9D8B030D-6E8A-4147-A177-3AD203B41FA5}">
                      <a16:colId xmlns:a16="http://schemas.microsoft.com/office/drawing/2014/main" val="866264451"/>
                    </a:ext>
                  </a:extLst>
                </a:gridCol>
                <a:gridCol w="2598057">
                  <a:extLst>
                    <a:ext uri="{9D8B030D-6E8A-4147-A177-3AD203B41FA5}">
                      <a16:colId xmlns:a16="http://schemas.microsoft.com/office/drawing/2014/main" val="2703970457"/>
                    </a:ext>
                  </a:extLst>
                </a:gridCol>
              </a:tblGrid>
              <a:tr h="727074">
                <a:tc>
                  <a:txBody>
                    <a:bodyPr/>
                    <a:lstStyle/>
                    <a:p>
                      <a:pPr marL="0" indent="0" algn="ctr">
                        <a:lnSpc>
                          <a:spcPts val="1000"/>
                        </a:lnSpc>
                        <a:spcBef>
                          <a:spcPts val="1000"/>
                        </a:spcBef>
                        <a:buFont typeface="Arial" panose="020B0604020202020204" pitchFamily="34" charset="0"/>
                        <a:buNone/>
                      </a:pPr>
                      <a:r>
                        <a:rPr lang="en-US" sz="1800" b="0" i="0" dirty="0">
                          <a:solidFill>
                            <a:schemeClr val="bg1"/>
                          </a:solidFill>
                          <a:latin typeface="Exo" panose="02000503000000000000" pitchFamily="2" charset="77"/>
                          <a:ea typeface="Roboto Condensed Light" panose="02000000000000000000" pitchFamily="2" charset="0"/>
                        </a:rPr>
                        <a:t>Input</a:t>
                      </a:r>
                    </a:p>
                  </a:txBody>
                  <a:tcPr marL="0" marR="0" marT="320040" marB="22860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tc>
                  <a:txBody>
                    <a:bodyPr/>
                    <a:lstStyle/>
                    <a:p>
                      <a:pPr marL="0" indent="0" algn="ctr">
                        <a:lnSpc>
                          <a:spcPts val="1000"/>
                        </a:lnSpc>
                        <a:spcBef>
                          <a:spcPts val="1000"/>
                        </a:spcBef>
                        <a:buFont typeface="Arial" panose="020B0604020202020204" pitchFamily="34" charset="0"/>
                        <a:buNone/>
                      </a:pPr>
                      <a:r>
                        <a:rPr lang="en-US" sz="1800" b="0" i="0" dirty="0">
                          <a:solidFill>
                            <a:schemeClr val="bg1"/>
                          </a:solidFill>
                          <a:latin typeface="Exo" panose="02000503000000000000" pitchFamily="2" charset="77"/>
                          <a:ea typeface="Roboto Condensed Light" panose="02000000000000000000" pitchFamily="2" charset="0"/>
                        </a:rPr>
                        <a:t>Output</a:t>
                      </a:r>
                    </a:p>
                  </a:txBody>
                  <a:tcPr marL="0" marR="0" marT="320040" marB="22860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1610303713"/>
                  </a:ext>
                </a:extLst>
              </a:tr>
              <a:tr h="1634236">
                <a:tc>
                  <a:txBody>
                    <a:bodyPr/>
                    <a:lstStyle/>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Customized IT operating model</a:t>
                      </a:r>
                    </a:p>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Unique grouping/hybrid type</a:t>
                      </a:r>
                    </a:p>
                  </a:txBody>
                  <a:tcPr marL="288000" marR="288000" marT="251999" marB="288000">
                    <a:lnR w="3175" cap="flat" cmpd="sng" algn="ctr">
                      <a:solidFill>
                        <a:schemeClr val="bg1">
                          <a:lumMod val="75000"/>
                        </a:schemeClr>
                      </a:solidFill>
                      <a:prstDash val="solid"/>
                      <a:round/>
                      <a:headEnd type="none" w="med" len="med"/>
                      <a:tailEnd type="none" w="med" len="med"/>
                    </a:lnR>
                    <a:lnT w="38100" cmpd="sng">
                      <a:noFill/>
                    </a:lnT>
                    <a:lnB w="12700" cmpd="sng">
                      <a:noFill/>
                    </a:lnB>
                    <a:solidFill>
                      <a:schemeClr val="bg1"/>
                    </a:solidFill>
                  </a:tcPr>
                </a:tc>
                <a:tc>
                  <a:txBody>
                    <a:bodyPr/>
                    <a:lstStyle/>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Distinct groups that will reflect the hybrid aspect of the IT operating model </a:t>
                      </a:r>
                    </a:p>
                  </a:txBody>
                  <a:tcPr marL="288000" marR="288000" marT="251999" marB="288000">
                    <a:lnL w="3175" cap="flat" cmpd="sng" algn="ctr">
                      <a:solidFill>
                        <a:schemeClr val="bg1">
                          <a:lumMod val="75000"/>
                        </a:schemeClr>
                      </a:solidFill>
                      <a:prstDash val="solid"/>
                      <a:round/>
                      <a:headEnd type="none" w="med" len="med"/>
                      <a:tailEnd type="none" w="med" len="med"/>
                    </a:lnL>
                    <a:lnT w="38100" cmpd="sng">
                      <a:noFill/>
                    </a:lnT>
                    <a:lnB w="12700" cmpd="sng">
                      <a:noFill/>
                    </a:lnB>
                    <a:solidFill>
                      <a:schemeClr val="bg1"/>
                    </a:solidFill>
                  </a:tcPr>
                </a:tc>
                <a:extLst>
                  <a:ext uri="{0D108BD9-81ED-4DB2-BD59-A6C34878D82A}">
                    <a16:rowId xmlns:a16="http://schemas.microsoft.com/office/drawing/2014/main" val="686074955"/>
                  </a:ext>
                </a:extLst>
              </a:tr>
              <a:tr h="727074">
                <a:tc>
                  <a:txBody>
                    <a:bodyPr/>
                    <a:lstStyle/>
                    <a:p>
                      <a:pPr marL="0" marR="0" lvl="0" indent="0" algn="ctr" defTabSz="914400" rtl="0" eaLnBrk="1" fontAlgn="auto" latinLnBrk="0" hangingPunct="1">
                        <a:lnSpc>
                          <a:spcPts val="1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chemeClr val="bg1"/>
                          </a:solidFill>
                          <a:effectLst/>
                          <a:uLnTx/>
                          <a:uFillTx/>
                          <a:latin typeface="Exo" panose="02000503000000000000" pitchFamily="2" charset="77"/>
                          <a:ea typeface="Roboto Condensed Light" panose="02000000000000000000" pitchFamily="2" charset="0"/>
                          <a:cs typeface="+mn-cs"/>
                        </a:rPr>
                        <a:t>Materials</a:t>
                      </a:r>
                    </a:p>
                  </a:txBody>
                  <a:tcPr marL="0" marR="0" marT="320040" marB="22860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tc>
                  <a:txBody>
                    <a:bodyPr/>
                    <a:lstStyle/>
                    <a:p>
                      <a:pPr marL="0" marR="0" lvl="0" indent="0" algn="ctr" defTabSz="914400" rtl="0" eaLnBrk="1" fontAlgn="auto" latinLnBrk="0" hangingPunct="1">
                        <a:lnSpc>
                          <a:spcPts val="1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chemeClr val="bg1"/>
                          </a:solidFill>
                          <a:effectLst/>
                          <a:uLnTx/>
                          <a:uFillTx/>
                          <a:latin typeface="Exo" panose="02000503000000000000" pitchFamily="2" charset="77"/>
                          <a:ea typeface="Roboto Condensed Light" panose="02000000000000000000" pitchFamily="2" charset="0"/>
                          <a:cs typeface="+mn-cs"/>
                        </a:rPr>
                        <a:t>Participants</a:t>
                      </a:r>
                    </a:p>
                  </a:txBody>
                  <a:tcPr marL="0" marR="0" marT="320040" marB="22860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4151227522"/>
                  </a:ext>
                </a:extLst>
              </a:tr>
              <a:tr h="1369058">
                <a:tc>
                  <a:txBody>
                    <a:bodyPr/>
                    <a:lstStyle/>
                    <a:p>
                      <a:pPr marL="173038" indent="-173038" rtl="0">
                        <a:lnSpc>
                          <a:spcPts val="1600"/>
                        </a:lnSpc>
                        <a:spcBef>
                          <a:spcPts val="800"/>
                        </a:spcBef>
                        <a:buSzPts val="1100"/>
                        <a:buFont typeface="Arial" panose="020B0604020202020204" pitchFamily="34" charset="0"/>
                        <a:buChar char="•"/>
                        <a:tabLst/>
                      </a:pPr>
                      <a:r>
                        <a:rPr lang="en-US" sz="1200" b="0" i="0" u="none" strike="noStrike" baseline="0" dirty="0">
                          <a:solidFill>
                            <a:srgbClr val="000000"/>
                          </a:solidFill>
                          <a:latin typeface="Roboto Condensed Light" panose="02000000000000000000" pitchFamily="2" charset="0"/>
                          <a:ea typeface="Roboto Condensed Light" panose="02000000000000000000" pitchFamily="2" charset="0"/>
                        </a:rPr>
                        <a:t>Whiteboard/Flip Charts</a:t>
                      </a:r>
                    </a:p>
                    <a:p>
                      <a:pPr marL="173038" marR="0" lvl="0" indent="-173038" algn="l" defTabSz="914400" rtl="0" eaLnBrk="1" fontAlgn="auto" latinLnBrk="0" hangingPunct="1">
                        <a:lnSpc>
                          <a:spcPts val="1600"/>
                        </a:lnSpc>
                        <a:spcBef>
                          <a:spcPts val="800"/>
                        </a:spcBef>
                        <a:spcAft>
                          <a:spcPts val="0"/>
                        </a:spcAft>
                        <a:buClrTx/>
                        <a:buSzPts val="1100"/>
                        <a:buFont typeface="Arial" panose="020B0604020202020204" pitchFamily="34" charset="0"/>
                        <a:buChar char="•"/>
                        <a:tabLst/>
                        <a:defRPr/>
                      </a:pPr>
                      <a:r>
                        <a:rPr lang="en-US" sz="1200" b="0" i="0" u="none" strike="noStrike" baseline="0" dirty="0">
                          <a:solidFill>
                            <a:srgbClr val="000000"/>
                          </a:solidFill>
                          <a:latin typeface="Roboto Condensed Light" panose="02000000000000000000" pitchFamily="2" charset="0"/>
                          <a:ea typeface="Roboto Condensed Light" panose="02000000000000000000" pitchFamily="2" charset="0"/>
                        </a:rPr>
                        <a:t>Selected IT Operating Model Archetype Deck </a:t>
                      </a:r>
                    </a:p>
                    <a:p>
                      <a:pPr marL="173038" indent="-173038" rtl="0">
                        <a:lnSpc>
                          <a:spcPts val="1600"/>
                        </a:lnSpc>
                        <a:spcBef>
                          <a:spcPts val="800"/>
                        </a:spcBef>
                        <a:buSzPts val="1100"/>
                        <a:buFont typeface="Arial" panose="020B0604020202020204" pitchFamily="34" charset="0"/>
                        <a:buChar char="•"/>
                        <a:tabLst/>
                      </a:pPr>
                      <a:endParaRPr lang="en-US" sz="1200" b="0" i="0" u="none" strike="noStrike" baseline="0" dirty="0">
                        <a:solidFill>
                          <a:srgbClr val="000000"/>
                        </a:solidFill>
                        <a:latin typeface="Roboto Condensed Light" panose="02000000000000000000" pitchFamily="2" charset="0"/>
                        <a:ea typeface="Roboto Condensed Light" panose="02000000000000000000" pitchFamily="2" charset="0"/>
                      </a:endParaRPr>
                    </a:p>
                  </a:txBody>
                  <a:tcPr marL="288000" marR="288000" marT="251999" marB="288000">
                    <a:lnR w="3175" cap="flat" cmpd="sng" algn="ctr">
                      <a:solidFill>
                        <a:schemeClr val="bg1">
                          <a:lumMod val="75000"/>
                        </a:schemeClr>
                      </a:solidFill>
                      <a:prstDash val="solid"/>
                      <a:round/>
                      <a:headEnd type="none" w="med" len="med"/>
                      <a:tailEnd type="none" w="med" len="med"/>
                    </a:lnR>
                    <a:lnT w="38100" cmpd="sng">
                      <a:noFill/>
                    </a:lnT>
                    <a:solidFill>
                      <a:schemeClr val="bg1"/>
                    </a:solidFill>
                  </a:tcPr>
                </a:tc>
                <a:tc>
                  <a:txBody>
                    <a:bodyPr/>
                    <a:lstStyle/>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Executive IT Leader</a:t>
                      </a:r>
                    </a:p>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Business Leadership </a:t>
                      </a:r>
                    </a:p>
                    <a:p>
                      <a:pPr marL="0" indent="0">
                        <a:lnSpc>
                          <a:spcPts val="1600"/>
                        </a:lnSpc>
                        <a:spcBef>
                          <a:spcPts val="800"/>
                        </a:spcBef>
                        <a:buFont typeface="Arial" panose="020B0604020202020204" pitchFamily="34" charset="0"/>
                        <a:buNone/>
                        <a:tabLst/>
                      </a:pPr>
                      <a:endParaRPr lang="en-US" sz="1200" b="0" i="0" dirty="0">
                        <a:solidFill>
                          <a:srgbClr val="000000"/>
                        </a:solidFill>
                        <a:latin typeface="Roboto Condensed Light" panose="02000000000000000000" pitchFamily="2" charset="0"/>
                        <a:ea typeface="Roboto Condensed Light" panose="02000000000000000000" pitchFamily="2" charset="0"/>
                      </a:endParaRPr>
                    </a:p>
                  </a:txBody>
                  <a:tcPr marL="288000" marR="288000" marT="251999" marB="288000">
                    <a:lnL w="3175" cap="flat" cmpd="sng" algn="ctr">
                      <a:solidFill>
                        <a:schemeClr val="bg1">
                          <a:lumMod val="75000"/>
                        </a:schemeClr>
                      </a:solidFill>
                      <a:prstDash val="solid"/>
                      <a:round/>
                      <a:headEnd type="none" w="med" len="med"/>
                      <a:tailEnd type="none" w="med" len="med"/>
                    </a:lnL>
                    <a:lnT w="38100" cmpd="sng">
                      <a:noFill/>
                    </a:lnT>
                    <a:solidFill>
                      <a:schemeClr val="bg1"/>
                    </a:solidFill>
                  </a:tcPr>
                </a:tc>
                <a:extLst>
                  <a:ext uri="{0D108BD9-81ED-4DB2-BD59-A6C34878D82A}">
                    <a16:rowId xmlns:a16="http://schemas.microsoft.com/office/drawing/2014/main" val="2918002838"/>
                  </a:ext>
                </a:extLst>
              </a:tr>
            </a:tbl>
          </a:graphicData>
        </a:graphic>
      </p:graphicFrame>
    </p:spTree>
    <p:extLst>
      <p:ext uri="{BB962C8B-B14F-4D97-AF65-F5344CB8AC3E}">
        <p14:creationId xmlns:p14="http://schemas.microsoft.com/office/powerpoint/2010/main" val="11299319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4CA82B1-EF6B-6442-AFD4-99B7AC11CD83}"/>
              </a:ext>
            </a:extLst>
          </p:cNvPr>
          <p:cNvSpPr>
            <a:spLocks noGrp="1"/>
          </p:cNvSpPr>
          <p:nvPr>
            <p:ph type="title"/>
          </p:nvPr>
        </p:nvSpPr>
        <p:spPr>
          <a:xfrm>
            <a:off x="354106" y="530021"/>
            <a:ext cx="4848089" cy="1130188"/>
          </a:xfrm>
        </p:spPr>
        <p:txBody>
          <a:bodyPr/>
          <a:lstStyle/>
          <a:p>
            <a:r>
              <a:rPr lang="en-US" dirty="0">
                <a:solidFill>
                  <a:srgbClr val="2576B7"/>
                </a:solidFill>
              </a:rPr>
              <a:t>Your challenge</a:t>
            </a:r>
          </a:p>
        </p:txBody>
      </p:sp>
      <p:sp>
        <p:nvSpPr>
          <p:cNvPr id="7" name="Text Placeholder 6">
            <a:extLst>
              <a:ext uri="{FF2B5EF4-FFF2-40B4-BE49-F238E27FC236}">
                <a16:creationId xmlns:a16="http://schemas.microsoft.com/office/drawing/2014/main" id="{68B9093A-6C76-4D5C-A83A-7045BC4E2AF3}"/>
              </a:ext>
            </a:extLst>
          </p:cNvPr>
          <p:cNvSpPr txBox="1">
            <a:spLocks/>
          </p:cNvSpPr>
          <p:nvPr/>
        </p:nvSpPr>
        <p:spPr>
          <a:xfrm>
            <a:off x="371474" y="1326943"/>
            <a:ext cx="5127407" cy="945740"/>
          </a:xfrm>
          <a:prstGeom prst="rect">
            <a:avLst/>
          </a:prstGeom>
        </p:spPr>
        <p:txBody>
          <a:bodyPr lIns="0" tIns="0" rIns="0" bIns="0">
            <a:noAutofit/>
          </a:bodyPr>
          <a:lstStyle>
            <a:lvl1pPr marL="0" indent="0" algn="l" defTabSz="914400" rtl="0" eaLnBrk="1" latinLnBrk="0" hangingPunct="1">
              <a:lnSpc>
                <a:spcPts val="2400"/>
              </a:lnSpc>
              <a:spcBef>
                <a:spcPts val="1000"/>
              </a:spcBef>
              <a:buFont typeface="Arial" panose="020B0604020202020204" pitchFamily="34" charset="0"/>
              <a:buNone/>
              <a:defRPr sz="2000" b="0" i="0" kern="1200">
                <a:solidFill>
                  <a:srgbClr val="848585"/>
                </a:solidFill>
                <a:latin typeface="Montserrat SemiBold"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4A4A4A"/>
                </a:solidFill>
              </a:rPr>
              <a:t>For leaders looking to create and visualize the IT operating model, it can be difficult to properly reflect:</a:t>
            </a:r>
          </a:p>
        </p:txBody>
      </p:sp>
      <p:sp>
        <p:nvSpPr>
          <p:cNvPr id="8" name="Text Placeholder 7">
            <a:extLst>
              <a:ext uri="{FF2B5EF4-FFF2-40B4-BE49-F238E27FC236}">
                <a16:creationId xmlns:a16="http://schemas.microsoft.com/office/drawing/2014/main" id="{A9187ECB-6A0B-445C-B2F7-BB5522D72622}"/>
              </a:ext>
            </a:extLst>
          </p:cNvPr>
          <p:cNvSpPr txBox="1">
            <a:spLocks/>
          </p:cNvSpPr>
          <p:nvPr/>
        </p:nvSpPr>
        <p:spPr>
          <a:xfrm>
            <a:off x="371474" y="2385807"/>
            <a:ext cx="7294648" cy="4014993"/>
          </a:xfrm>
          <a:prstGeom prst="rect">
            <a:avLst/>
          </a:prstGeom>
        </p:spPr>
        <p:txBody>
          <a:bodyPr lIns="90000" tIns="0" rIns="9000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4150" lvl="0" indent="-184150">
              <a:lnSpc>
                <a:spcPct val="110000"/>
              </a:lnSpc>
              <a:buFont typeface="Arial" panose="020B0604020202020204" pitchFamily="34" charset="0"/>
              <a:buChar char="•"/>
            </a:pPr>
            <a:r>
              <a:rPr lang="en-CA" sz="1600" dirty="0">
                <a:solidFill>
                  <a:srgbClr val="000000"/>
                </a:solidFill>
              </a:rPr>
              <a:t>The different functional areas of IT are and how they work together.</a:t>
            </a:r>
          </a:p>
          <a:p>
            <a:pPr marL="184150" lvl="0" indent="-184150">
              <a:lnSpc>
                <a:spcPct val="110000"/>
              </a:lnSpc>
              <a:buFont typeface="Arial" panose="020B0604020202020204" pitchFamily="34" charset="0"/>
              <a:buChar char="•"/>
            </a:pPr>
            <a:r>
              <a:rPr lang="en-CA" sz="1600" dirty="0">
                <a:solidFill>
                  <a:srgbClr val="000000"/>
                </a:solidFill>
              </a:rPr>
              <a:t>Where and how IT is embedded into the organization itself – if at all.</a:t>
            </a:r>
          </a:p>
          <a:p>
            <a:pPr marL="184150" lvl="0" indent="-184150">
              <a:lnSpc>
                <a:spcPct val="110000"/>
              </a:lnSpc>
              <a:buFont typeface="Arial" panose="020B0604020202020204" pitchFamily="34" charset="0"/>
              <a:buChar char="•"/>
            </a:pPr>
            <a:r>
              <a:rPr lang="en-CA" sz="1600" dirty="0">
                <a:solidFill>
                  <a:srgbClr val="000000"/>
                </a:solidFill>
              </a:rPr>
              <a:t>What is a priority to improve or mature to meet organizational objectives and how this delivery of value can be measured and monitored.</a:t>
            </a:r>
          </a:p>
          <a:p>
            <a:pPr marL="184150" lvl="0" indent="-184150">
              <a:lnSpc>
                <a:spcPct val="110000"/>
              </a:lnSpc>
              <a:buFont typeface="Arial" panose="020B0604020202020204" pitchFamily="34" charset="0"/>
              <a:buChar char="•"/>
            </a:pPr>
            <a:r>
              <a:rPr lang="en-CA" sz="1600" dirty="0">
                <a:solidFill>
                  <a:srgbClr val="000000"/>
                </a:solidFill>
              </a:rPr>
              <a:t>Who is a stakeholder and how that stakeholder needs to be engaged to ensure adequate collaboration.</a:t>
            </a:r>
          </a:p>
          <a:p>
            <a:pPr marL="184150" lvl="0" indent="-184150">
              <a:lnSpc>
                <a:spcPct val="110000"/>
              </a:lnSpc>
              <a:buFont typeface="Arial" panose="020B0604020202020204" pitchFamily="34" charset="0"/>
              <a:buChar char="•"/>
            </a:pPr>
            <a:r>
              <a:rPr lang="en-CA" sz="1600" dirty="0">
                <a:solidFill>
                  <a:srgbClr val="000000"/>
                </a:solidFill>
              </a:rPr>
              <a:t>How the functional areas deliver value to their stakeholders.</a:t>
            </a:r>
          </a:p>
          <a:p>
            <a:pPr marL="184150" lvl="0" indent="-184150">
              <a:lnSpc>
                <a:spcPct val="110000"/>
              </a:lnSpc>
              <a:buFont typeface="Arial" panose="020B0604020202020204" pitchFamily="34" charset="0"/>
              <a:buChar char="•"/>
            </a:pPr>
            <a:r>
              <a:rPr lang="en-CA" sz="1600" dirty="0">
                <a:solidFill>
                  <a:srgbClr val="000000"/>
                </a:solidFill>
              </a:rPr>
              <a:t>IT’s products, technology, and services clearly.</a:t>
            </a:r>
          </a:p>
          <a:p>
            <a:pPr marL="184150" lvl="0" indent="-184150">
              <a:lnSpc>
                <a:spcPct val="110000"/>
              </a:lnSpc>
              <a:buFont typeface="Arial" panose="020B0604020202020204" pitchFamily="34" charset="0"/>
              <a:buChar char="•"/>
            </a:pPr>
            <a:r>
              <a:rPr lang="en-CA" sz="1600" dirty="0">
                <a:solidFill>
                  <a:srgbClr val="000000"/>
                </a:solidFill>
              </a:rPr>
              <a:t>The decision rights of each functional area to ensure the strategy remains prioritized and aligned to.</a:t>
            </a:r>
          </a:p>
          <a:p>
            <a:pPr marL="184150" lvl="0" indent="-184150">
              <a:lnSpc>
                <a:spcPct val="110000"/>
              </a:lnSpc>
              <a:buFont typeface="Arial" panose="020B0604020202020204" pitchFamily="34" charset="0"/>
              <a:buChar char="•"/>
            </a:pPr>
            <a:r>
              <a:rPr lang="en-CA" sz="1600" dirty="0">
                <a:solidFill>
                  <a:srgbClr val="000000"/>
                </a:solidFill>
              </a:rPr>
              <a:t>IT’s sourcing approach to engaging with and using third-party vendors.</a:t>
            </a:r>
          </a:p>
          <a:p>
            <a:pPr marL="184150" lvl="0" indent="-184150">
              <a:lnSpc>
                <a:spcPct val="110000"/>
              </a:lnSpc>
              <a:buFont typeface="Arial" panose="020B0604020202020204" pitchFamily="34" charset="0"/>
              <a:buChar char="•"/>
            </a:pPr>
            <a:endParaRPr lang="en-CA" sz="1600" dirty="0">
              <a:solidFill>
                <a:srgbClr val="000000"/>
              </a:solidFill>
            </a:endParaRPr>
          </a:p>
          <a:p>
            <a:pPr marL="184150" lvl="0" indent="-184150">
              <a:lnSpc>
                <a:spcPct val="110000"/>
              </a:lnSpc>
              <a:buFont typeface="Arial" panose="020B0604020202020204" pitchFamily="34" charset="0"/>
              <a:buChar char="•"/>
            </a:pPr>
            <a:endParaRPr lang="en-CA" sz="1600" dirty="0">
              <a:solidFill>
                <a:srgbClr val="000000"/>
              </a:solidFill>
            </a:endParaRPr>
          </a:p>
        </p:txBody>
      </p:sp>
      <p:sp>
        <p:nvSpPr>
          <p:cNvPr id="10" name="TextBox 9">
            <a:extLst>
              <a:ext uri="{FF2B5EF4-FFF2-40B4-BE49-F238E27FC236}">
                <a16:creationId xmlns:a16="http://schemas.microsoft.com/office/drawing/2014/main" id="{681CA686-000E-1A46-16D2-F1ED7BC0E246}"/>
              </a:ext>
            </a:extLst>
          </p:cNvPr>
          <p:cNvSpPr txBox="1"/>
          <p:nvPr/>
        </p:nvSpPr>
        <p:spPr>
          <a:xfrm>
            <a:off x="8512629" y="1197429"/>
            <a:ext cx="2841171" cy="1709057"/>
          </a:xfrm>
          <a:prstGeom prst="rect">
            <a:avLst/>
          </a:prstGeom>
        </p:spPr>
        <p:txBody>
          <a:bodyPr wrap="square" lIns="0" tIns="0" rIns="0" bIns="0" numCol="1" spcCol="360000" rtlCol="0">
            <a:noAutofit/>
          </a:bodyPr>
          <a:lstStyle/>
          <a:p>
            <a:pPr algn="l">
              <a:lnSpc>
                <a:spcPct val="110000"/>
              </a:lnSpc>
              <a:tabLst/>
            </a:pPr>
            <a:r>
              <a:rPr lang="en-US" sz="8000" b="1" dirty="0">
                <a:solidFill>
                  <a:schemeClr val="accent1"/>
                </a:solidFill>
                <a:latin typeface="Exo" panose="02000303000000000000" pitchFamily="2" charset="0"/>
                <a:ea typeface="Roboto Condensed Light" panose="02000000000000000000" pitchFamily="2" charset="0"/>
              </a:rPr>
              <a:t>52%</a:t>
            </a:r>
          </a:p>
        </p:txBody>
      </p:sp>
      <p:sp>
        <p:nvSpPr>
          <p:cNvPr id="15" name="TextBox 14">
            <a:extLst>
              <a:ext uri="{FF2B5EF4-FFF2-40B4-BE49-F238E27FC236}">
                <a16:creationId xmlns:a16="http://schemas.microsoft.com/office/drawing/2014/main" id="{173522AB-E5B9-A6E1-7AF6-8C9B3EE9F933}"/>
              </a:ext>
            </a:extLst>
          </p:cNvPr>
          <p:cNvSpPr txBox="1"/>
          <p:nvPr/>
        </p:nvSpPr>
        <p:spPr>
          <a:xfrm>
            <a:off x="8512629" y="2743200"/>
            <a:ext cx="3211285" cy="2481943"/>
          </a:xfrm>
          <a:prstGeom prst="rect">
            <a:avLst/>
          </a:prstGeom>
        </p:spPr>
        <p:txBody>
          <a:bodyPr wrap="square" lIns="0" tIns="0" rIns="0" bIns="0" numCol="1" spcCol="360000" rtlCol="0">
            <a:noAutofit/>
          </a:bodyPr>
          <a:lstStyle/>
          <a:p>
            <a:pPr algn="l">
              <a:lnSpc>
                <a:spcPct val="110000"/>
              </a:lnSpc>
              <a:tabLst/>
            </a:pPr>
            <a:r>
              <a:rPr lang="en-US" sz="2400" dirty="0">
                <a:solidFill>
                  <a:schemeClr val="accent1"/>
                </a:solidFill>
                <a:latin typeface="+mj-lt"/>
                <a:ea typeface="Roboto Condensed Light" panose="02000000000000000000" pitchFamily="2" charset="0"/>
              </a:rPr>
              <a:t>Percentage of CIOs who considered the overhaul of the IT operating model to be a top priority.</a:t>
            </a:r>
          </a:p>
        </p:txBody>
      </p:sp>
      <p:sp>
        <p:nvSpPr>
          <p:cNvPr id="23" name="TextBox 22">
            <a:extLst>
              <a:ext uri="{FF2B5EF4-FFF2-40B4-BE49-F238E27FC236}">
                <a16:creationId xmlns:a16="http://schemas.microsoft.com/office/drawing/2014/main" id="{EFF76672-819A-51F2-AA4A-EEB934CDD8B3}"/>
              </a:ext>
            </a:extLst>
          </p:cNvPr>
          <p:cNvSpPr txBox="1"/>
          <p:nvPr/>
        </p:nvSpPr>
        <p:spPr>
          <a:xfrm>
            <a:off x="8120743" y="4974771"/>
            <a:ext cx="3501352" cy="319446"/>
          </a:xfrm>
          <a:prstGeom prst="rect">
            <a:avLst/>
          </a:prstGeom>
          <a:noFill/>
        </p:spPr>
        <p:txBody>
          <a:bodyPr wrap="square">
            <a:spAutoFit/>
          </a:bodyPr>
          <a:lstStyle/>
          <a:p>
            <a:pPr algn="r">
              <a:lnSpc>
                <a:spcPts val="2000"/>
              </a:lnSpc>
              <a:spcBef>
                <a:spcPts val="0"/>
              </a:spcBef>
            </a:pPr>
            <a:r>
              <a:rPr lang="en-CA" sz="1100" dirty="0">
                <a:solidFill>
                  <a:srgbClr val="333333"/>
                </a:solidFill>
              </a:rPr>
              <a:t>Source</a:t>
            </a:r>
            <a:r>
              <a:rPr lang="en-CA" sz="1100" b="1" dirty="0">
                <a:solidFill>
                  <a:srgbClr val="333333"/>
                </a:solidFill>
              </a:rPr>
              <a:t>: </a:t>
            </a:r>
            <a:r>
              <a:rPr lang="en-CA" sz="1100" dirty="0">
                <a:solidFill>
                  <a:prstClr val="black">
                    <a:lumMod val="85000"/>
                    <a:lumOff val="15000"/>
                  </a:prstClr>
                </a:solidFill>
                <a:ea typeface="Roboto" panose="02000000000000000000" pitchFamily="2" charset="0"/>
              </a:rPr>
              <a:t>Deloitte, “Global Tech Leadership Survey,” 2023</a:t>
            </a:r>
            <a:endParaRPr lang="en-CA" sz="1100" i="1" dirty="0"/>
          </a:p>
        </p:txBody>
      </p:sp>
    </p:spTree>
    <p:extLst>
      <p:ext uri="{BB962C8B-B14F-4D97-AF65-F5344CB8AC3E}">
        <p14:creationId xmlns:p14="http://schemas.microsoft.com/office/powerpoint/2010/main" val="383963572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CB039-1056-EF29-DA32-B9516FBE52BA}"/>
              </a:ext>
            </a:extLst>
          </p:cNvPr>
          <p:cNvSpPr>
            <a:spLocks noGrp="1"/>
          </p:cNvSpPr>
          <p:nvPr>
            <p:ph type="title"/>
          </p:nvPr>
        </p:nvSpPr>
        <p:spPr>
          <a:xfrm>
            <a:off x="0" y="0"/>
            <a:ext cx="10145486" cy="425630"/>
          </a:xfrm>
        </p:spPr>
        <p:txBody>
          <a:bodyPr/>
          <a:lstStyle/>
          <a:p>
            <a:r>
              <a:rPr lang="en-US" dirty="0"/>
              <a:t>Health Insurance Example</a:t>
            </a:r>
          </a:p>
        </p:txBody>
      </p:sp>
      <p:sp>
        <p:nvSpPr>
          <p:cNvPr id="4" name="Text Placeholder 3">
            <a:extLst>
              <a:ext uri="{FF2B5EF4-FFF2-40B4-BE49-F238E27FC236}">
                <a16:creationId xmlns:a16="http://schemas.microsoft.com/office/drawing/2014/main" id="{0A7AA793-5D82-D41B-1BB7-E51D3631F8E2}"/>
              </a:ext>
            </a:extLst>
          </p:cNvPr>
          <p:cNvSpPr>
            <a:spLocks noGrp="1"/>
          </p:cNvSpPr>
          <p:nvPr>
            <p:ph type="body" sz="quarter" idx="33"/>
          </p:nvPr>
        </p:nvSpPr>
        <p:spPr>
          <a:xfrm>
            <a:off x="7406562" y="964831"/>
            <a:ext cx="4607017" cy="5766895"/>
          </a:xfrm>
        </p:spPr>
        <p:txBody>
          <a:bodyPr/>
          <a:lstStyle/>
          <a:p>
            <a:pPr marL="0" indent="0">
              <a:buNone/>
            </a:pPr>
            <a:r>
              <a:rPr lang="en-US" dirty="0"/>
              <a:t>A health insurance organization might organize its unique groupings in the following ways:</a:t>
            </a:r>
          </a:p>
          <a:p>
            <a:pPr marL="0" indent="0">
              <a:buNone/>
            </a:pPr>
            <a:r>
              <a:rPr lang="en-US" b="1" dirty="0"/>
              <a:t>IT &amp; Digital Services (Shared = customer facing):</a:t>
            </a:r>
          </a:p>
          <a:p>
            <a:pPr lvl="1">
              <a:lnSpc>
                <a:spcPct val="100000"/>
              </a:lnSpc>
              <a:spcBef>
                <a:spcPts val="0"/>
              </a:spcBef>
            </a:pPr>
            <a:r>
              <a:rPr lang="en-US" dirty="0"/>
              <a:t>Provider Management</a:t>
            </a:r>
          </a:p>
          <a:p>
            <a:pPr lvl="1">
              <a:lnSpc>
                <a:spcPct val="100000"/>
              </a:lnSpc>
              <a:spcBef>
                <a:spcPts val="0"/>
              </a:spcBef>
            </a:pPr>
            <a:r>
              <a:rPr lang="en-US" dirty="0"/>
              <a:t>Innovation Management</a:t>
            </a:r>
          </a:p>
          <a:p>
            <a:pPr lvl="1">
              <a:lnSpc>
                <a:spcPct val="100000"/>
              </a:lnSpc>
              <a:spcBef>
                <a:spcPts val="0"/>
              </a:spcBef>
            </a:pPr>
            <a:r>
              <a:rPr lang="en-US" dirty="0"/>
              <a:t>Case Management</a:t>
            </a:r>
          </a:p>
          <a:p>
            <a:pPr lvl="1">
              <a:lnSpc>
                <a:spcPct val="100000"/>
              </a:lnSpc>
              <a:spcBef>
                <a:spcPts val="0"/>
              </a:spcBef>
            </a:pPr>
            <a:r>
              <a:rPr lang="en-US" dirty="0"/>
              <a:t>Intelligence &amp; Analytics</a:t>
            </a:r>
          </a:p>
          <a:p>
            <a:pPr lvl="1">
              <a:lnSpc>
                <a:spcPct val="100000"/>
              </a:lnSpc>
              <a:spcBef>
                <a:spcPts val="0"/>
              </a:spcBef>
            </a:pPr>
            <a:r>
              <a:rPr lang="en-US" dirty="0"/>
              <a:t>Member Management </a:t>
            </a:r>
          </a:p>
          <a:p>
            <a:pPr marL="0" indent="0">
              <a:buNone/>
            </a:pPr>
            <a:r>
              <a:rPr lang="en-US" b="1" dirty="0"/>
              <a:t>Products (Value Stream = how organization realizes value):</a:t>
            </a:r>
          </a:p>
          <a:p>
            <a:pPr lvl="1">
              <a:spcBef>
                <a:spcPts val="0"/>
              </a:spcBef>
            </a:pPr>
            <a:r>
              <a:rPr lang="en-US" dirty="0"/>
              <a:t>Product Development</a:t>
            </a:r>
          </a:p>
          <a:p>
            <a:pPr lvl="1">
              <a:spcBef>
                <a:spcPts val="0"/>
              </a:spcBef>
            </a:pPr>
            <a:r>
              <a:rPr lang="en-US" dirty="0"/>
              <a:t>Distribution &amp; Underwriting</a:t>
            </a:r>
          </a:p>
          <a:p>
            <a:pPr lvl="1">
              <a:spcBef>
                <a:spcPts val="0"/>
              </a:spcBef>
            </a:pPr>
            <a:r>
              <a:rPr lang="en-US" dirty="0"/>
              <a:t>Policy Management &amp; Services</a:t>
            </a:r>
          </a:p>
          <a:p>
            <a:pPr lvl="1">
              <a:spcBef>
                <a:spcPts val="0"/>
              </a:spcBef>
            </a:pPr>
            <a:r>
              <a:rPr lang="en-US" dirty="0"/>
              <a:t>Claims Administration</a:t>
            </a:r>
          </a:p>
          <a:p>
            <a:pPr marL="0" indent="0">
              <a:buNone/>
            </a:pPr>
            <a:r>
              <a:rPr lang="en-US" b="1" dirty="0"/>
              <a:t>Lines of Business (Enabling Capabilities = different functional areas):</a:t>
            </a:r>
          </a:p>
          <a:p>
            <a:pPr lvl="1">
              <a:spcBef>
                <a:spcPts val="0"/>
              </a:spcBef>
            </a:pPr>
            <a:r>
              <a:rPr lang="en-US" dirty="0"/>
              <a:t>Finance &amp; Accounting</a:t>
            </a:r>
          </a:p>
          <a:p>
            <a:pPr lvl="1">
              <a:spcBef>
                <a:spcPts val="0"/>
              </a:spcBef>
            </a:pPr>
            <a:r>
              <a:rPr lang="en-US" dirty="0"/>
              <a:t>HR</a:t>
            </a:r>
          </a:p>
          <a:p>
            <a:pPr lvl="1">
              <a:spcBef>
                <a:spcPts val="0"/>
              </a:spcBef>
            </a:pPr>
            <a:r>
              <a:rPr lang="en-US" dirty="0"/>
              <a:t>Legal, Compliance, and Risk </a:t>
            </a:r>
          </a:p>
          <a:p>
            <a:pPr marL="0" indent="0">
              <a:buNone/>
            </a:pPr>
            <a:r>
              <a:rPr lang="en-US" b="1" dirty="0"/>
              <a:t>Geography (Entire Capability Map = repeat for each location): </a:t>
            </a:r>
          </a:p>
          <a:p>
            <a:pPr lvl="1"/>
            <a:r>
              <a:rPr lang="en-US" dirty="0"/>
              <a:t>Repeat the reference architecture capability map across multiple locations </a:t>
            </a:r>
          </a:p>
        </p:txBody>
      </p:sp>
      <p:grpSp>
        <p:nvGrpSpPr>
          <p:cNvPr id="84" name="Group 83">
            <a:extLst>
              <a:ext uri="{FF2B5EF4-FFF2-40B4-BE49-F238E27FC236}">
                <a16:creationId xmlns:a16="http://schemas.microsoft.com/office/drawing/2014/main" id="{3C783855-AB0B-1F87-D9DD-6B63B30E2C83}"/>
              </a:ext>
            </a:extLst>
          </p:cNvPr>
          <p:cNvGrpSpPr/>
          <p:nvPr/>
        </p:nvGrpSpPr>
        <p:grpSpPr>
          <a:xfrm>
            <a:off x="101333" y="964831"/>
            <a:ext cx="7203897" cy="5381500"/>
            <a:chOff x="761945" y="518547"/>
            <a:chExt cx="9211062" cy="6655002"/>
          </a:xfrm>
        </p:grpSpPr>
        <p:grpSp>
          <p:nvGrpSpPr>
            <p:cNvPr id="6" name="Group 5">
              <a:extLst>
                <a:ext uri="{FF2B5EF4-FFF2-40B4-BE49-F238E27FC236}">
                  <a16:creationId xmlns:a16="http://schemas.microsoft.com/office/drawing/2014/main" id="{2D38B504-BEA3-3D09-1514-C20AB4716403}"/>
                </a:ext>
              </a:extLst>
            </p:cNvPr>
            <p:cNvGrpSpPr/>
            <p:nvPr/>
          </p:nvGrpSpPr>
          <p:grpSpPr>
            <a:xfrm>
              <a:off x="899660" y="6507114"/>
              <a:ext cx="5607539" cy="666435"/>
              <a:chOff x="1042418" y="6697222"/>
              <a:chExt cx="5607539" cy="666435"/>
            </a:xfrm>
          </p:grpSpPr>
          <p:sp>
            <p:nvSpPr>
              <p:cNvPr id="7" name="Rectangle 6">
                <a:extLst>
                  <a:ext uri="{FF2B5EF4-FFF2-40B4-BE49-F238E27FC236}">
                    <a16:creationId xmlns:a16="http://schemas.microsoft.com/office/drawing/2014/main" id="{293B2998-9C07-30D1-62F2-112A1942B53D}"/>
                  </a:ext>
                </a:extLst>
              </p:cNvPr>
              <p:cNvSpPr/>
              <p:nvPr/>
            </p:nvSpPr>
            <p:spPr>
              <a:xfrm>
                <a:off x="1042418" y="6715507"/>
                <a:ext cx="5607539" cy="648150"/>
              </a:xfrm>
              <a:prstGeom prst="rect">
                <a:avLst/>
              </a:prstGeom>
              <a:noFill/>
              <a:ln w="317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ea typeface="+mn-ea"/>
                  <a:cs typeface="Arial" panose="020B0604020202020204" pitchFamily="34" charset="0"/>
                </a:endParaRPr>
              </a:p>
            </p:txBody>
          </p:sp>
          <p:sp>
            <p:nvSpPr>
              <p:cNvPr id="8" name="TextBox 7">
                <a:extLst>
                  <a:ext uri="{FF2B5EF4-FFF2-40B4-BE49-F238E27FC236}">
                    <a16:creationId xmlns:a16="http://schemas.microsoft.com/office/drawing/2014/main" id="{84DED40A-B2F9-A349-174D-993B50849761}"/>
                  </a:ext>
                </a:extLst>
              </p:cNvPr>
              <p:cNvSpPr txBox="1"/>
              <p:nvPr/>
            </p:nvSpPr>
            <p:spPr>
              <a:xfrm>
                <a:off x="1208457" y="6697222"/>
                <a:ext cx="1927962" cy="3666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prstClr val="black">
                        <a:lumMod val="50000"/>
                        <a:lumOff val="50000"/>
                      </a:prstClr>
                    </a:solidFill>
                    <a:effectLst/>
                    <a:uLnTx/>
                    <a:uFillTx/>
                    <a:cs typeface="Arial" panose="020B0604020202020204" pitchFamily="34" charset="0"/>
                  </a:rPr>
                  <a:t>Legend</a:t>
                </a:r>
              </a:p>
            </p:txBody>
          </p:sp>
          <p:sp>
            <p:nvSpPr>
              <p:cNvPr id="9" name="TextBox 8">
                <a:extLst>
                  <a:ext uri="{FF2B5EF4-FFF2-40B4-BE49-F238E27FC236}">
                    <a16:creationId xmlns:a16="http://schemas.microsoft.com/office/drawing/2014/main" id="{581B4C38-B8BB-2086-A207-B0DC4B2DE0A9}"/>
                  </a:ext>
                </a:extLst>
              </p:cNvPr>
              <p:cNvSpPr txBox="1"/>
              <p:nvPr/>
            </p:nvSpPr>
            <p:spPr>
              <a:xfrm>
                <a:off x="1423813" y="6991896"/>
                <a:ext cx="2153615" cy="283313"/>
              </a:xfrm>
              <a:prstGeom prst="rect">
                <a:avLst/>
              </a:prstGeom>
            </p:spPr>
            <p:txBody>
              <a:bodyPr wrap="square" rtlCol="0">
                <a:spAutoFit/>
              </a:bodyPr>
              <a:lstStyle/>
              <a:p>
                <a:pPr lvl="0"/>
                <a:r>
                  <a:rPr kumimoji="0" lang="en-CA" sz="1100" b="1" i="0" u="none" strike="noStrike" kern="1200" cap="none" spc="0" normalizeH="0" baseline="0" noProof="0" dirty="0">
                    <a:ln>
                      <a:noFill/>
                    </a:ln>
                    <a:solidFill>
                      <a:prstClr val="black">
                        <a:lumMod val="65000"/>
                        <a:lumOff val="35000"/>
                      </a:prstClr>
                    </a:solidFill>
                    <a:effectLst/>
                    <a:uLnTx/>
                    <a:uFillTx/>
                    <a:ea typeface="+mn-ea"/>
                    <a:cs typeface="Arial" panose="020B0604020202020204" pitchFamily="34" charset="0"/>
                  </a:rPr>
                  <a:t>Level 1 Capabilities</a:t>
                </a:r>
                <a:endParaRPr kumimoji="0" lang="en-CA" sz="1100" b="0" i="0" u="none" strike="noStrike" kern="1200" cap="none" spc="0" normalizeH="0" baseline="0" noProof="0" dirty="0">
                  <a:ln>
                    <a:noFill/>
                  </a:ln>
                  <a:solidFill>
                    <a:srgbClr val="7F7F7F"/>
                  </a:solidFill>
                  <a:effectLst/>
                  <a:uLnTx/>
                  <a:uFillTx/>
                  <a:ea typeface="+mn-ea"/>
                  <a:cs typeface="Arial" panose="020B0604020202020204" pitchFamily="34" charset="0"/>
                </a:endParaRPr>
              </a:p>
            </p:txBody>
          </p:sp>
          <p:sp>
            <p:nvSpPr>
              <p:cNvPr id="10" name="Rectangle 9">
                <a:extLst>
                  <a:ext uri="{FF2B5EF4-FFF2-40B4-BE49-F238E27FC236}">
                    <a16:creationId xmlns:a16="http://schemas.microsoft.com/office/drawing/2014/main" id="{F7621A62-5CDD-C214-A064-42103F809DA0}"/>
                  </a:ext>
                </a:extLst>
              </p:cNvPr>
              <p:cNvSpPr/>
              <p:nvPr/>
            </p:nvSpPr>
            <p:spPr>
              <a:xfrm>
                <a:off x="1189092" y="7039686"/>
                <a:ext cx="237234" cy="156147"/>
              </a:xfrm>
              <a:prstGeom prst="rect">
                <a:avLst/>
              </a:prstGeom>
              <a:solidFill>
                <a:srgbClr val="B9CDE5"/>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600" dirty="0">
                  <a:solidFill>
                    <a:schemeClr val="tx1"/>
                  </a:solidFill>
                  <a:ea typeface="Arial Unicode MS" panose="020B0604020202020204" pitchFamily="34" charset="-128"/>
                  <a:cs typeface="Arial" panose="020B0604020202020204" pitchFamily="34" charset="0"/>
                </a:endParaRPr>
              </a:p>
            </p:txBody>
          </p:sp>
          <p:sp>
            <p:nvSpPr>
              <p:cNvPr id="11" name="TextBox 10">
                <a:extLst>
                  <a:ext uri="{FF2B5EF4-FFF2-40B4-BE49-F238E27FC236}">
                    <a16:creationId xmlns:a16="http://schemas.microsoft.com/office/drawing/2014/main" id="{15AF5429-A24C-8440-A44C-347927E9D481}"/>
                  </a:ext>
                </a:extLst>
              </p:cNvPr>
              <p:cNvSpPr txBox="1"/>
              <p:nvPr/>
            </p:nvSpPr>
            <p:spPr>
              <a:xfrm>
                <a:off x="3561440" y="6988763"/>
                <a:ext cx="2153615" cy="283313"/>
              </a:xfrm>
              <a:prstGeom prst="rect">
                <a:avLst/>
              </a:prstGeom>
            </p:spPr>
            <p:txBody>
              <a:bodyPr wrap="square" rtlCol="0">
                <a:spAutoFit/>
              </a:bodyPr>
              <a:lstStyle/>
              <a:p>
                <a:pPr lvl="0"/>
                <a:r>
                  <a:rPr kumimoji="0" lang="en-CA" sz="1100" b="1" i="0" u="none" strike="noStrike" kern="1200" cap="none" spc="0" normalizeH="0" baseline="0" noProof="0" dirty="0">
                    <a:ln>
                      <a:noFill/>
                    </a:ln>
                    <a:solidFill>
                      <a:prstClr val="black">
                        <a:lumMod val="65000"/>
                        <a:lumOff val="35000"/>
                      </a:prstClr>
                    </a:solidFill>
                    <a:effectLst/>
                    <a:uLnTx/>
                    <a:uFillTx/>
                    <a:ea typeface="+mn-ea"/>
                    <a:cs typeface="Arial" panose="020B0604020202020204" pitchFamily="34" charset="0"/>
                  </a:rPr>
                  <a:t>Level 2 Capabilities</a:t>
                </a:r>
                <a:endParaRPr kumimoji="0" lang="en-CA" sz="1100" b="0" i="0" u="none" strike="noStrike" kern="1200" cap="none" spc="0" normalizeH="0" baseline="0" noProof="0" dirty="0">
                  <a:ln>
                    <a:noFill/>
                  </a:ln>
                  <a:solidFill>
                    <a:srgbClr val="7F7F7F"/>
                  </a:solidFill>
                  <a:effectLst/>
                  <a:uLnTx/>
                  <a:uFillTx/>
                  <a:ea typeface="+mn-ea"/>
                  <a:cs typeface="Arial" panose="020B0604020202020204" pitchFamily="34" charset="0"/>
                </a:endParaRPr>
              </a:p>
            </p:txBody>
          </p:sp>
          <p:sp>
            <p:nvSpPr>
              <p:cNvPr id="12" name="Rectangle 11">
                <a:extLst>
                  <a:ext uri="{FF2B5EF4-FFF2-40B4-BE49-F238E27FC236}">
                    <a16:creationId xmlns:a16="http://schemas.microsoft.com/office/drawing/2014/main" id="{6AA76713-66F0-8845-DEBD-F4E3B122F1FE}"/>
                  </a:ext>
                </a:extLst>
              </p:cNvPr>
              <p:cNvSpPr/>
              <p:nvPr/>
            </p:nvSpPr>
            <p:spPr>
              <a:xfrm>
                <a:off x="3326717" y="7036553"/>
                <a:ext cx="237234" cy="199986"/>
              </a:xfrm>
              <a:prstGeom prst="rect">
                <a:avLst/>
              </a:prstGeom>
              <a:solidFill>
                <a:schemeClr val="accent1">
                  <a:lumMod val="20000"/>
                  <a:lumOff val="80000"/>
                </a:schemeClr>
              </a:solidFill>
              <a:ln w="3175">
                <a:solidFill>
                  <a:schemeClr val="tx2"/>
                </a:solidFill>
              </a:ln>
            </p:spPr>
            <p:txBody>
              <a:bodyPr wrap="square" rtlCol="0">
                <a:spAutoFit/>
              </a:bodyPr>
              <a:lstStyle/>
              <a:p>
                <a:pPr algn="ctr"/>
                <a:endParaRPr lang="en-CA" sz="600" dirty="0">
                  <a:solidFill>
                    <a:schemeClr val="tx1"/>
                  </a:solidFill>
                  <a:ea typeface="Arial Unicode MS" panose="020B0604020202020204" pitchFamily="34" charset="-128"/>
                  <a:cs typeface="Arial" panose="020B0604020202020204" pitchFamily="34" charset="0"/>
                </a:endParaRPr>
              </a:p>
            </p:txBody>
          </p:sp>
        </p:grpSp>
        <p:sp>
          <p:nvSpPr>
            <p:cNvPr id="14" name="Rectangle 13">
              <a:extLst>
                <a:ext uri="{FF2B5EF4-FFF2-40B4-BE49-F238E27FC236}">
                  <a16:creationId xmlns:a16="http://schemas.microsoft.com/office/drawing/2014/main" id="{3A4AC5C2-4C4C-A7EE-A81D-DCC03D1417AB}"/>
                </a:ext>
              </a:extLst>
            </p:cNvPr>
            <p:cNvSpPr/>
            <p:nvPr/>
          </p:nvSpPr>
          <p:spPr>
            <a:xfrm flipV="1">
              <a:off x="761945" y="1211819"/>
              <a:ext cx="9211062" cy="4140896"/>
            </a:xfrm>
            <a:prstGeom prst="rect">
              <a:avLst/>
            </a:prstGeom>
            <a:solidFill>
              <a:schemeClr val="bg1">
                <a:lumMod val="95000"/>
              </a:schemeClr>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000" b="0" i="0" u="none" strike="noStrike" kern="1200" cap="none" spc="0" normalizeH="0" baseline="0" noProof="0" dirty="0">
                <a:ln>
                  <a:noFill/>
                </a:ln>
                <a:solidFill>
                  <a:srgbClr val="FFFFFF"/>
                </a:solidFill>
                <a:effectLst/>
                <a:uLnTx/>
                <a:uFillTx/>
                <a:ea typeface="+mn-ea"/>
                <a:cs typeface="Arial" panose="020B0604020202020204" pitchFamily="34" charset="0"/>
              </a:endParaRPr>
            </a:p>
          </p:txBody>
        </p:sp>
        <p:sp>
          <p:nvSpPr>
            <p:cNvPr id="15" name="Rectangle 14">
              <a:extLst>
                <a:ext uri="{FF2B5EF4-FFF2-40B4-BE49-F238E27FC236}">
                  <a16:creationId xmlns:a16="http://schemas.microsoft.com/office/drawing/2014/main" id="{1AD6E017-DC2E-8D26-E2EB-2A802BE030F5}"/>
                </a:ext>
              </a:extLst>
            </p:cNvPr>
            <p:cNvSpPr/>
            <p:nvPr/>
          </p:nvSpPr>
          <p:spPr>
            <a:xfrm>
              <a:off x="1312470" y="3457448"/>
              <a:ext cx="8013398" cy="188259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ea typeface="+mn-ea"/>
                <a:cs typeface="+mn-cs"/>
              </a:endParaRPr>
            </a:p>
          </p:txBody>
        </p:sp>
        <p:sp>
          <p:nvSpPr>
            <p:cNvPr id="16" name="TextBox 15">
              <a:extLst>
                <a:ext uri="{FF2B5EF4-FFF2-40B4-BE49-F238E27FC236}">
                  <a16:creationId xmlns:a16="http://schemas.microsoft.com/office/drawing/2014/main" id="{12D20CF2-E409-4036-8C45-D644DDD8C99E}"/>
                </a:ext>
              </a:extLst>
            </p:cNvPr>
            <p:cNvSpPr txBox="1"/>
            <p:nvPr/>
          </p:nvSpPr>
          <p:spPr>
            <a:xfrm rot="16200000">
              <a:off x="150562" y="4159546"/>
              <a:ext cx="1614058" cy="3419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prstClr val="black">
                      <a:lumMod val="65000"/>
                      <a:lumOff val="35000"/>
                    </a:prstClr>
                  </a:solidFill>
                  <a:effectLst/>
                  <a:uLnTx/>
                  <a:uFillTx/>
                  <a:ea typeface="Arial Unicode MS" panose="020B0604020202020204" pitchFamily="34" charset="-128"/>
                  <a:cs typeface="Arial" panose="020B0604020202020204" pitchFamily="34" charset="0"/>
                </a:rPr>
                <a:t>Shared</a:t>
              </a:r>
            </a:p>
          </p:txBody>
        </p:sp>
        <p:sp>
          <p:nvSpPr>
            <p:cNvPr id="17" name="TextBox 16">
              <a:extLst>
                <a:ext uri="{FF2B5EF4-FFF2-40B4-BE49-F238E27FC236}">
                  <a16:creationId xmlns:a16="http://schemas.microsoft.com/office/drawing/2014/main" id="{743EFD65-F792-A9EA-13A3-BC888B062E11}"/>
                </a:ext>
              </a:extLst>
            </p:cNvPr>
            <p:cNvSpPr txBox="1"/>
            <p:nvPr/>
          </p:nvSpPr>
          <p:spPr>
            <a:xfrm rot="16200000">
              <a:off x="150518" y="2175925"/>
              <a:ext cx="1614058" cy="3419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prstClr val="black">
                      <a:lumMod val="65000"/>
                      <a:lumOff val="35000"/>
                    </a:prstClr>
                  </a:solidFill>
                  <a:effectLst/>
                  <a:uLnTx/>
                  <a:uFillTx/>
                  <a:ea typeface="Arial Unicode MS" panose="020B0604020202020204" pitchFamily="34" charset="-128"/>
                  <a:cs typeface="Arial" panose="020B0604020202020204" pitchFamily="34" charset="0"/>
                </a:rPr>
                <a:t>Defining</a:t>
              </a:r>
            </a:p>
          </p:txBody>
        </p:sp>
        <p:sp>
          <p:nvSpPr>
            <p:cNvPr id="18" name="Rectangle 17">
              <a:extLst>
                <a:ext uri="{FF2B5EF4-FFF2-40B4-BE49-F238E27FC236}">
                  <a16:creationId xmlns:a16="http://schemas.microsoft.com/office/drawing/2014/main" id="{90B5EFB7-E7EA-5089-CE92-30672FF85B02}"/>
                </a:ext>
              </a:extLst>
            </p:cNvPr>
            <p:cNvSpPr/>
            <p:nvPr/>
          </p:nvSpPr>
          <p:spPr>
            <a:xfrm>
              <a:off x="761945" y="5379684"/>
              <a:ext cx="9211062" cy="1072781"/>
            </a:xfrm>
            <a:prstGeom prst="rect">
              <a:avLst/>
            </a:prstGeom>
            <a:solidFill>
              <a:schemeClr val="bg1">
                <a:lumMod val="95000"/>
              </a:schemeClr>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900" b="0" i="0" u="none" strike="noStrike" kern="1200" cap="none" spc="0" normalizeH="0" baseline="0" noProof="0" dirty="0">
                <a:ln>
                  <a:solidFill>
                    <a:srgbClr val="2576B7"/>
                  </a:solidFill>
                </a:ln>
                <a:solidFill>
                  <a:srgbClr val="FFFFFF"/>
                </a:solidFill>
                <a:effectLst/>
                <a:uLnTx/>
                <a:uFillTx/>
                <a:cs typeface="Arial" panose="020B0604020202020204" pitchFamily="34" charset="0"/>
              </a:endParaRPr>
            </a:p>
          </p:txBody>
        </p:sp>
        <p:sp>
          <p:nvSpPr>
            <p:cNvPr id="19" name="TextBox 18">
              <a:extLst>
                <a:ext uri="{FF2B5EF4-FFF2-40B4-BE49-F238E27FC236}">
                  <a16:creationId xmlns:a16="http://schemas.microsoft.com/office/drawing/2014/main" id="{20DE1FBB-DCB8-2BEA-79E7-430EE572C683}"/>
                </a:ext>
              </a:extLst>
            </p:cNvPr>
            <p:cNvSpPr txBox="1">
              <a:spLocks/>
            </p:cNvSpPr>
            <p:nvPr/>
          </p:nvSpPr>
          <p:spPr>
            <a:xfrm>
              <a:off x="6918992" y="5453549"/>
              <a:ext cx="1195202" cy="360000"/>
            </a:xfrm>
            <a:prstGeom prst="rect">
              <a:avLst/>
            </a:prstGeom>
            <a:solidFill>
              <a:srgbClr val="B9CDE5"/>
            </a:solidFill>
            <a:ln w="3175">
              <a:solidFill>
                <a:schemeClr val="tx2"/>
              </a:solidFill>
            </a:ln>
          </p:spPr>
          <p:txBody>
            <a:bodyPr wrap="square" rtlCol="0" anchor="ctr">
              <a:noAutofit/>
            </a:bodyPr>
            <a:lstStyle>
              <a:defPPr>
                <a:defRPr lang="en-US"/>
              </a:defPPr>
              <a:lvl1pPr algn="ctr" defTabSz="914400">
                <a:defRPr sz="900">
                  <a:solidFill>
                    <a:srgbClr val="333333"/>
                  </a:solidFill>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333333"/>
                  </a:solidFill>
                  <a:effectLst/>
                  <a:uLnTx/>
                  <a:uFillTx/>
                  <a:latin typeface="+mn-lt"/>
                  <a:ea typeface="Roboto Light" panose="02000000000000000000" pitchFamily="2" charset="0"/>
                </a:rPr>
                <a:t>Security</a:t>
              </a:r>
            </a:p>
          </p:txBody>
        </p:sp>
        <p:sp>
          <p:nvSpPr>
            <p:cNvPr id="20" name="TextBox 19">
              <a:extLst>
                <a:ext uri="{FF2B5EF4-FFF2-40B4-BE49-F238E27FC236}">
                  <a16:creationId xmlns:a16="http://schemas.microsoft.com/office/drawing/2014/main" id="{5E656B3C-667A-47FD-1029-4F7249BFC061}"/>
                </a:ext>
              </a:extLst>
            </p:cNvPr>
            <p:cNvSpPr txBox="1">
              <a:spLocks/>
            </p:cNvSpPr>
            <p:nvPr/>
          </p:nvSpPr>
          <p:spPr>
            <a:xfrm>
              <a:off x="4227746" y="5461594"/>
              <a:ext cx="1195202" cy="366641"/>
            </a:xfrm>
            <a:prstGeom prst="rect">
              <a:avLst/>
            </a:prstGeom>
            <a:solidFill>
              <a:srgbClr val="B9CDE5"/>
            </a:solidFill>
            <a:ln w="3175">
              <a:solidFill>
                <a:schemeClr val="tx2"/>
              </a:solidFill>
            </a:ln>
          </p:spPr>
          <p:txBody>
            <a:bodyPr wrap="square" rtlCol="0">
              <a:spAutoFit/>
            </a:bodyPr>
            <a:lstStyle>
              <a:defPPr>
                <a:defRPr lang="en-US"/>
              </a:defPPr>
              <a:lvl1pPr algn="ctr" defTabSz="914400">
                <a:defRPr sz="900">
                  <a:solidFill>
                    <a:srgbClr val="333333"/>
                  </a:solidFill>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333333"/>
                  </a:solidFill>
                  <a:effectLst/>
                  <a:uLnTx/>
                  <a:uFillTx/>
                  <a:latin typeface="+mn-lt"/>
                  <a:ea typeface="Roboto Light" panose="02000000000000000000" pitchFamily="2" charset="0"/>
                </a:rPr>
                <a:t>Risk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333333"/>
                  </a:solidFill>
                  <a:effectLst/>
                  <a:uLnTx/>
                  <a:uFillTx/>
                  <a:latin typeface="+mn-lt"/>
                  <a:ea typeface="Roboto Light" panose="02000000000000000000" pitchFamily="2" charset="0"/>
                </a:rPr>
                <a:t>Management</a:t>
              </a:r>
            </a:p>
          </p:txBody>
        </p:sp>
        <p:sp>
          <p:nvSpPr>
            <p:cNvPr id="21" name="TextBox 20">
              <a:extLst>
                <a:ext uri="{FF2B5EF4-FFF2-40B4-BE49-F238E27FC236}">
                  <a16:creationId xmlns:a16="http://schemas.microsoft.com/office/drawing/2014/main" id="{F90B26D5-9B5D-4B4A-15F2-839F8B2593C1}"/>
                </a:ext>
              </a:extLst>
            </p:cNvPr>
            <p:cNvSpPr txBox="1">
              <a:spLocks/>
            </p:cNvSpPr>
            <p:nvPr/>
          </p:nvSpPr>
          <p:spPr>
            <a:xfrm>
              <a:off x="5631184" y="5469991"/>
              <a:ext cx="1195202" cy="366641"/>
            </a:xfrm>
            <a:prstGeom prst="rect">
              <a:avLst/>
            </a:prstGeom>
            <a:solidFill>
              <a:srgbClr val="B9CDE5"/>
            </a:solidFill>
            <a:ln w="3175">
              <a:solidFill>
                <a:schemeClr val="tx2"/>
              </a:solidFill>
            </a:ln>
          </p:spPr>
          <p:txBody>
            <a:bodyPr wrap="square" rtlCol="0">
              <a:spAutoFit/>
            </a:bodyPr>
            <a:lstStyle>
              <a:defPPr>
                <a:defRPr lang="en-US"/>
              </a:defPPr>
              <a:lvl1pPr algn="ctr" defTabSz="914400">
                <a:defRPr sz="900">
                  <a:solidFill>
                    <a:srgbClr val="333333"/>
                  </a:solidFill>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333333"/>
                  </a:solidFill>
                  <a:effectLst/>
                  <a:uLnTx/>
                  <a:uFillTx/>
                  <a:latin typeface="+mn-lt"/>
                  <a:ea typeface="Roboto Light" panose="02000000000000000000" pitchFamily="2" charset="0"/>
                </a:rPr>
                <a:t>Communication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333333"/>
                  </a:solidFill>
                  <a:effectLst/>
                  <a:uLnTx/>
                  <a:uFillTx/>
                  <a:latin typeface="+mn-lt"/>
                  <a:ea typeface="Roboto Light" panose="02000000000000000000" pitchFamily="2" charset="0"/>
                </a:rPr>
                <a:t>Management</a:t>
              </a:r>
            </a:p>
          </p:txBody>
        </p:sp>
        <p:sp>
          <p:nvSpPr>
            <p:cNvPr id="22" name="TextBox 21">
              <a:extLst>
                <a:ext uri="{FF2B5EF4-FFF2-40B4-BE49-F238E27FC236}">
                  <a16:creationId xmlns:a16="http://schemas.microsoft.com/office/drawing/2014/main" id="{A63DD879-67A8-9F67-2FD3-003568EADA56}"/>
                </a:ext>
              </a:extLst>
            </p:cNvPr>
            <p:cNvSpPr txBox="1">
              <a:spLocks/>
            </p:cNvSpPr>
            <p:nvPr/>
          </p:nvSpPr>
          <p:spPr>
            <a:xfrm>
              <a:off x="2893488" y="5453549"/>
              <a:ext cx="1195202" cy="366641"/>
            </a:xfrm>
            <a:prstGeom prst="rect">
              <a:avLst/>
            </a:prstGeom>
            <a:solidFill>
              <a:srgbClr val="B9CDE5"/>
            </a:solidFill>
            <a:ln w="3175">
              <a:solidFill>
                <a:schemeClr val="tx2"/>
              </a:solidFill>
            </a:ln>
          </p:spPr>
          <p:txBody>
            <a:bodyPr wrap="square" rtlCol="0">
              <a:spAutoFit/>
            </a:bodyPr>
            <a:lstStyle>
              <a:defPPr>
                <a:defRPr lang="en-US"/>
              </a:defPPr>
              <a:lvl1pPr algn="ctr" defTabSz="914400">
                <a:defRPr sz="900">
                  <a:solidFill>
                    <a:srgbClr val="333333"/>
                  </a:solidFill>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333333"/>
                  </a:solidFill>
                  <a:effectLst/>
                  <a:uLnTx/>
                  <a:uFillTx/>
                  <a:latin typeface="+mn-lt"/>
                  <a:ea typeface="Roboto Light" panose="02000000000000000000" pitchFamily="2" charset="0"/>
                </a:rPr>
                <a:t>Quality Management</a:t>
              </a:r>
            </a:p>
          </p:txBody>
        </p:sp>
        <p:sp>
          <p:nvSpPr>
            <p:cNvPr id="23" name="TextBox 22">
              <a:extLst>
                <a:ext uri="{FF2B5EF4-FFF2-40B4-BE49-F238E27FC236}">
                  <a16:creationId xmlns:a16="http://schemas.microsoft.com/office/drawing/2014/main" id="{AACCCC7A-352E-8EA0-2199-3FE840CB0CA2}"/>
                </a:ext>
              </a:extLst>
            </p:cNvPr>
            <p:cNvSpPr txBox="1">
              <a:spLocks/>
            </p:cNvSpPr>
            <p:nvPr/>
          </p:nvSpPr>
          <p:spPr>
            <a:xfrm>
              <a:off x="1483043" y="5455938"/>
              <a:ext cx="1195202" cy="366641"/>
            </a:xfrm>
            <a:prstGeom prst="rect">
              <a:avLst/>
            </a:prstGeom>
            <a:solidFill>
              <a:srgbClr val="B9CDE5"/>
            </a:solidFill>
            <a:ln w="3175">
              <a:solidFill>
                <a:schemeClr val="tx2"/>
              </a:solidFill>
            </a:ln>
          </p:spPr>
          <p:txBody>
            <a:bodyPr wrap="square" rtlCol="0">
              <a:spAutoFit/>
            </a:bodyPr>
            <a:lstStyle>
              <a:defPPr>
                <a:defRPr lang="en-US"/>
              </a:defPPr>
              <a:lvl1pPr algn="ctr" defTabSz="914400">
                <a:defRPr sz="900">
                  <a:solidFill>
                    <a:srgbClr val="333333"/>
                  </a:solidFill>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333333"/>
                  </a:solidFill>
                  <a:effectLst/>
                  <a:uLnTx/>
                  <a:uFillTx/>
                  <a:latin typeface="+mn-lt"/>
                  <a:ea typeface="Roboto Light" panose="02000000000000000000" pitchFamily="2" charset="0"/>
                </a:rPr>
                <a:t>Strategy &amp; Governance</a:t>
              </a:r>
            </a:p>
          </p:txBody>
        </p:sp>
        <p:sp>
          <p:nvSpPr>
            <p:cNvPr id="24" name="TextBox 23">
              <a:extLst>
                <a:ext uri="{FF2B5EF4-FFF2-40B4-BE49-F238E27FC236}">
                  <a16:creationId xmlns:a16="http://schemas.microsoft.com/office/drawing/2014/main" id="{40DB6444-4567-1AC1-631B-51678C44C310}"/>
                </a:ext>
              </a:extLst>
            </p:cNvPr>
            <p:cNvSpPr txBox="1">
              <a:spLocks/>
            </p:cNvSpPr>
            <p:nvPr/>
          </p:nvSpPr>
          <p:spPr>
            <a:xfrm>
              <a:off x="5627709" y="5940358"/>
              <a:ext cx="1195202" cy="366641"/>
            </a:xfrm>
            <a:prstGeom prst="rect">
              <a:avLst/>
            </a:prstGeom>
            <a:solidFill>
              <a:srgbClr val="B9CDE5"/>
            </a:solidFill>
            <a:ln w="3175">
              <a:solidFill>
                <a:schemeClr val="tx2"/>
              </a:solidFill>
            </a:ln>
          </p:spPr>
          <p:txBody>
            <a:bodyPr wrap="square" rtlCol="0">
              <a:spAutoFit/>
            </a:bodyPr>
            <a:lstStyle>
              <a:defPPr>
                <a:defRPr lang="en-US"/>
              </a:defPPr>
              <a:lvl1pPr algn="ctr" defTabSz="914400">
                <a:defRPr sz="900">
                  <a:solidFill>
                    <a:srgbClr val="333333"/>
                  </a:solidFill>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333333"/>
                  </a:solidFill>
                  <a:effectLst/>
                  <a:uLnTx/>
                  <a:uFillTx/>
                  <a:latin typeface="+mn-lt"/>
                  <a:ea typeface="Roboto Light" panose="02000000000000000000" pitchFamily="2" charset="0"/>
                </a:rPr>
                <a:t>IT Services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333333"/>
                  </a:solidFill>
                  <a:effectLst/>
                  <a:uLnTx/>
                  <a:uFillTx/>
                  <a:latin typeface="+mn-lt"/>
                  <a:ea typeface="Roboto Light" panose="02000000000000000000" pitchFamily="2" charset="0"/>
                </a:rPr>
                <a:t>Management</a:t>
              </a:r>
            </a:p>
          </p:txBody>
        </p:sp>
        <p:sp>
          <p:nvSpPr>
            <p:cNvPr id="25" name="TextBox 24">
              <a:extLst>
                <a:ext uri="{FF2B5EF4-FFF2-40B4-BE49-F238E27FC236}">
                  <a16:creationId xmlns:a16="http://schemas.microsoft.com/office/drawing/2014/main" id="{0BF98FF1-C9AB-A9EA-1611-25FA72842734}"/>
                </a:ext>
              </a:extLst>
            </p:cNvPr>
            <p:cNvSpPr txBox="1">
              <a:spLocks/>
            </p:cNvSpPr>
            <p:nvPr/>
          </p:nvSpPr>
          <p:spPr>
            <a:xfrm>
              <a:off x="4225145" y="5947864"/>
              <a:ext cx="1195202" cy="366641"/>
            </a:xfrm>
            <a:prstGeom prst="rect">
              <a:avLst/>
            </a:prstGeom>
            <a:solidFill>
              <a:srgbClr val="B9CDE5"/>
            </a:solidFill>
            <a:ln w="3175">
              <a:solidFill>
                <a:schemeClr val="tx2"/>
              </a:solidFill>
            </a:ln>
          </p:spPr>
          <p:txBody>
            <a:bodyPr wrap="square" rtlCol="0">
              <a:spAutoFit/>
            </a:bodyPr>
            <a:lstStyle>
              <a:defPPr>
                <a:defRPr lang="en-US"/>
              </a:defPPr>
              <a:lvl1pPr algn="ctr" defTabSz="914400">
                <a:defRPr sz="900">
                  <a:solidFill>
                    <a:srgbClr val="333333"/>
                  </a:solidFill>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333333"/>
                  </a:solidFill>
                  <a:effectLst/>
                  <a:uLnTx/>
                  <a:uFillTx/>
                  <a:latin typeface="+mn-lt"/>
                  <a:ea typeface="Roboto Light" panose="02000000000000000000" pitchFamily="2" charset="0"/>
                </a:rPr>
                <a:t>Financial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333333"/>
                  </a:solidFill>
                  <a:effectLst/>
                  <a:uLnTx/>
                  <a:uFillTx/>
                  <a:latin typeface="+mn-lt"/>
                  <a:ea typeface="Roboto Light" panose="02000000000000000000" pitchFamily="2" charset="0"/>
                </a:rPr>
                <a:t>Management</a:t>
              </a:r>
            </a:p>
          </p:txBody>
        </p:sp>
        <p:sp>
          <p:nvSpPr>
            <p:cNvPr id="26" name="TextBox 25">
              <a:extLst>
                <a:ext uri="{FF2B5EF4-FFF2-40B4-BE49-F238E27FC236}">
                  <a16:creationId xmlns:a16="http://schemas.microsoft.com/office/drawing/2014/main" id="{27DB3EE8-6643-D2D3-FBC4-570719F70E21}"/>
                </a:ext>
              </a:extLst>
            </p:cNvPr>
            <p:cNvSpPr txBox="1">
              <a:spLocks/>
            </p:cNvSpPr>
            <p:nvPr/>
          </p:nvSpPr>
          <p:spPr>
            <a:xfrm>
              <a:off x="2916244" y="5946039"/>
              <a:ext cx="1195202" cy="366641"/>
            </a:xfrm>
            <a:prstGeom prst="rect">
              <a:avLst/>
            </a:prstGeom>
            <a:solidFill>
              <a:srgbClr val="B9CDE5"/>
            </a:solidFill>
            <a:ln w="3175">
              <a:solidFill>
                <a:schemeClr val="tx2"/>
              </a:solidFill>
            </a:ln>
          </p:spPr>
          <p:txBody>
            <a:bodyPr wrap="square" rtlCol="0">
              <a:spAutoFit/>
            </a:bodyPr>
            <a:lstStyle>
              <a:defPPr>
                <a:defRPr lang="en-US"/>
              </a:defPPr>
              <a:lvl1pPr algn="ctr" defTabSz="914400">
                <a:defRPr sz="900">
                  <a:solidFill>
                    <a:srgbClr val="333333"/>
                  </a:solidFill>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333333"/>
                  </a:solidFill>
                  <a:effectLst/>
                  <a:uLnTx/>
                  <a:uFillTx/>
                  <a:latin typeface="+mn-lt"/>
                  <a:ea typeface="Roboto Light" panose="02000000000000000000" pitchFamily="2" charset="0"/>
                </a:rPr>
                <a:t>Legal/Compliance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333333"/>
                  </a:solidFill>
                  <a:effectLst/>
                  <a:uLnTx/>
                  <a:uFillTx/>
                  <a:latin typeface="+mn-lt"/>
                  <a:ea typeface="Roboto Light" panose="02000000000000000000" pitchFamily="2" charset="0"/>
                </a:rPr>
                <a:t>Management</a:t>
              </a:r>
            </a:p>
          </p:txBody>
        </p:sp>
        <p:sp>
          <p:nvSpPr>
            <p:cNvPr id="27" name="TextBox 26">
              <a:extLst>
                <a:ext uri="{FF2B5EF4-FFF2-40B4-BE49-F238E27FC236}">
                  <a16:creationId xmlns:a16="http://schemas.microsoft.com/office/drawing/2014/main" id="{B287D45A-474B-4D54-FE51-1810E7D12C63}"/>
                </a:ext>
              </a:extLst>
            </p:cNvPr>
            <p:cNvSpPr txBox="1"/>
            <p:nvPr/>
          </p:nvSpPr>
          <p:spPr>
            <a:xfrm rot="16200000">
              <a:off x="562331" y="5590546"/>
              <a:ext cx="829504" cy="3419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prstClr val="black">
                      <a:lumMod val="65000"/>
                      <a:lumOff val="35000"/>
                    </a:prstClr>
                  </a:solidFill>
                  <a:effectLst/>
                  <a:uLnTx/>
                  <a:uFillTx/>
                  <a:ea typeface="Arial Unicode MS" panose="020B0604020202020204" pitchFamily="34" charset="-128"/>
                  <a:cs typeface="Arial" panose="020B0604020202020204" pitchFamily="34" charset="0"/>
                </a:rPr>
                <a:t>Enabling</a:t>
              </a:r>
            </a:p>
          </p:txBody>
        </p:sp>
        <p:sp>
          <p:nvSpPr>
            <p:cNvPr id="28" name="TextBox 27">
              <a:extLst>
                <a:ext uri="{FF2B5EF4-FFF2-40B4-BE49-F238E27FC236}">
                  <a16:creationId xmlns:a16="http://schemas.microsoft.com/office/drawing/2014/main" id="{7F5A2A83-0033-B969-04E7-B1F123072918}"/>
                </a:ext>
              </a:extLst>
            </p:cNvPr>
            <p:cNvSpPr txBox="1">
              <a:spLocks/>
            </p:cNvSpPr>
            <p:nvPr/>
          </p:nvSpPr>
          <p:spPr>
            <a:xfrm>
              <a:off x="8306243" y="5463782"/>
              <a:ext cx="1195202" cy="366641"/>
            </a:xfrm>
            <a:prstGeom prst="rect">
              <a:avLst/>
            </a:prstGeom>
            <a:solidFill>
              <a:srgbClr val="B9CDE5"/>
            </a:solidFill>
            <a:ln w="3175">
              <a:solidFill>
                <a:schemeClr val="tx2"/>
              </a:solidFill>
            </a:ln>
          </p:spPr>
          <p:txBody>
            <a:bodyPr wrap="square" rtlCol="0">
              <a:spAutoFit/>
            </a:bodyPr>
            <a:lstStyle>
              <a:defPPr>
                <a:defRPr lang="en-US"/>
              </a:defPPr>
              <a:lvl1pPr algn="ctr" defTabSz="914400">
                <a:defRPr sz="900">
                  <a:solidFill>
                    <a:srgbClr val="333333"/>
                  </a:solidFill>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333333"/>
                  </a:solidFill>
                  <a:effectLst/>
                  <a:uLnTx/>
                  <a:uFillTx/>
                  <a:latin typeface="+mn-lt"/>
                  <a:ea typeface="Roboto Light" panose="02000000000000000000" pitchFamily="2" charset="0"/>
                </a:rPr>
                <a:t>Human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333333"/>
                  </a:solidFill>
                  <a:effectLst/>
                  <a:uLnTx/>
                  <a:uFillTx/>
                  <a:latin typeface="+mn-lt"/>
                  <a:ea typeface="Roboto Light" panose="02000000000000000000" pitchFamily="2" charset="0"/>
                </a:rPr>
                <a:t>Resources</a:t>
              </a:r>
            </a:p>
          </p:txBody>
        </p:sp>
        <p:sp>
          <p:nvSpPr>
            <p:cNvPr id="29" name="Chevron 18">
              <a:extLst>
                <a:ext uri="{FF2B5EF4-FFF2-40B4-BE49-F238E27FC236}">
                  <a16:creationId xmlns:a16="http://schemas.microsoft.com/office/drawing/2014/main" id="{A6C4FDB6-9B95-62F2-A9A8-2312B6A459D6}"/>
                </a:ext>
              </a:extLst>
            </p:cNvPr>
            <p:cNvSpPr/>
            <p:nvPr/>
          </p:nvSpPr>
          <p:spPr>
            <a:xfrm>
              <a:off x="1376453" y="538038"/>
              <a:ext cx="1639690" cy="791551"/>
            </a:xfrm>
            <a:prstGeom prst="chevron">
              <a:avLst>
                <a:gd name="adj" fmla="val 21598"/>
              </a:avLst>
            </a:prstGeom>
            <a:solidFill>
              <a:schemeClr val="bg1"/>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dirty="0">
                  <a:ln>
                    <a:noFill/>
                  </a:ln>
                  <a:solidFill>
                    <a:prstClr val="black">
                      <a:lumMod val="75000"/>
                      <a:lumOff val="25000"/>
                    </a:prstClr>
                  </a:solidFill>
                  <a:effectLst/>
                  <a:uLnTx/>
                  <a:uFillTx/>
                  <a:ea typeface="+mn-ea"/>
                  <a:cs typeface="Arial" panose="020B0604020202020204" pitchFamily="34" charset="0"/>
                </a:rPr>
                <a:t>Product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dirty="0">
                  <a:ln>
                    <a:noFill/>
                  </a:ln>
                  <a:solidFill>
                    <a:prstClr val="black">
                      <a:lumMod val="75000"/>
                      <a:lumOff val="25000"/>
                    </a:prstClr>
                  </a:solidFill>
                  <a:effectLst/>
                  <a:uLnTx/>
                  <a:uFillTx/>
                  <a:ea typeface="+mn-ea"/>
                  <a:cs typeface="Arial" panose="020B0604020202020204" pitchFamily="34" charset="0"/>
                </a:rPr>
                <a:t>Development</a:t>
              </a:r>
            </a:p>
          </p:txBody>
        </p:sp>
        <p:sp>
          <p:nvSpPr>
            <p:cNvPr id="30" name="Rectangle 19">
              <a:extLst>
                <a:ext uri="{FF2B5EF4-FFF2-40B4-BE49-F238E27FC236}">
                  <a16:creationId xmlns:a16="http://schemas.microsoft.com/office/drawing/2014/main" id="{23B8DB34-635D-F73B-F4A7-A065F40FCC48}"/>
                </a:ext>
              </a:extLst>
            </p:cNvPr>
            <p:cNvSpPr/>
            <p:nvPr/>
          </p:nvSpPr>
          <p:spPr>
            <a:xfrm>
              <a:off x="1312470" y="1327406"/>
              <a:ext cx="1665038" cy="2122868"/>
            </a:xfrm>
            <a:prstGeom prst="rect">
              <a:avLst/>
            </a:prstGeom>
            <a:noFill/>
            <a:ln w="31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ea typeface="+mn-ea"/>
                <a:cs typeface="+mn-cs"/>
              </a:endParaRPr>
            </a:p>
          </p:txBody>
        </p:sp>
        <p:grpSp>
          <p:nvGrpSpPr>
            <p:cNvPr id="31" name="Group 30">
              <a:extLst>
                <a:ext uri="{FF2B5EF4-FFF2-40B4-BE49-F238E27FC236}">
                  <a16:creationId xmlns:a16="http://schemas.microsoft.com/office/drawing/2014/main" id="{794ED166-C5FD-909C-C487-0FA3600DADE0}"/>
                </a:ext>
              </a:extLst>
            </p:cNvPr>
            <p:cNvGrpSpPr/>
            <p:nvPr/>
          </p:nvGrpSpPr>
          <p:grpSpPr>
            <a:xfrm>
              <a:off x="3434671" y="529691"/>
              <a:ext cx="1829045" cy="2915081"/>
              <a:chOff x="6103471" y="745435"/>
              <a:chExt cx="1829045" cy="2853850"/>
            </a:xfrm>
          </p:grpSpPr>
          <p:sp>
            <p:nvSpPr>
              <p:cNvPr id="32" name="TextBox 28">
                <a:extLst>
                  <a:ext uri="{FF2B5EF4-FFF2-40B4-BE49-F238E27FC236}">
                    <a16:creationId xmlns:a16="http://schemas.microsoft.com/office/drawing/2014/main" id="{E7EF90D7-66B1-65BD-0ACE-4B65FCB1E7B0}"/>
                  </a:ext>
                </a:extLst>
              </p:cNvPr>
              <p:cNvSpPr txBox="1">
                <a:spLocks/>
              </p:cNvSpPr>
              <p:nvPr/>
            </p:nvSpPr>
            <p:spPr>
              <a:xfrm>
                <a:off x="6442630" y="1587634"/>
                <a:ext cx="1080000" cy="358939"/>
              </a:xfrm>
              <a:prstGeom prst="rect">
                <a:avLst/>
              </a:prstGeom>
              <a:solidFill>
                <a:srgbClr val="B9CDE5"/>
              </a:solidFill>
              <a:ln w="3175">
                <a:solidFill>
                  <a:schemeClr val="tx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333333"/>
                    </a:solidFill>
                    <a:effectLst/>
                    <a:uLnTx/>
                    <a:uFillTx/>
                    <a:ea typeface="Roboto Light" panose="02000000000000000000" pitchFamily="2" charset="0"/>
                    <a:cs typeface="Arial" panose="020B0604020202020204" pitchFamily="34" charset="0"/>
                  </a:rPr>
                  <a:t>Sales &amp; Lead Management</a:t>
                </a:r>
                <a:endParaRPr kumimoji="0" lang="en-CA" sz="800" b="0" i="0" u="none" strike="noStrike" kern="1200" cap="none" spc="0" normalizeH="0" baseline="0" noProof="0" dirty="0">
                  <a:ln>
                    <a:noFill/>
                  </a:ln>
                  <a:solidFill>
                    <a:srgbClr val="333333"/>
                  </a:solidFill>
                  <a:effectLst/>
                  <a:uLnTx/>
                  <a:uFillTx/>
                  <a:ea typeface="Roboto Light" panose="02000000000000000000" pitchFamily="2" charset="0"/>
                  <a:cs typeface="Arial" panose="020B0604020202020204" pitchFamily="34" charset="0"/>
                </a:endParaRPr>
              </a:p>
            </p:txBody>
          </p:sp>
          <p:sp>
            <p:nvSpPr>
              <p:cNvPr id="33" name="TextBox 29">
                <a:extLst>
                  <a:ext uri="{FF2B5EF4-FFF2-40B4-BE49-F238E27FC236}">
                    <a16:creationId xmlns:a16="http://schemas.microsoft.com/office/drawing/2014/main" id="{63A6BE91-D578-4C56-C528-286225FCE35C}"/>
                  </a:ext>
                </a:extLst>
              </p:cNvPr>
              <p:cNvSpPr txBox="1">
                <a:spLocks/>
              </p:cNvSpPr>
              <p:nvPr/>
            </p:nvSpPr>
            <p:spPr>
              <a:xfrm>
                <a:off x="6442630" y="1986981"/>
                <a:ext cx="1080000" cy="358939"/>
              </a:xfrm>
              <a:prstGeom prst="rect">
                <a:avLst/>
              </a:prstGeom>
              <a:solidFill>
                <a:srgbClr val="B9CDE5"/>
              </a:solidFill>
              <a:ln w="3175">
                <a:solidFill>
                  <a:schemeClr val="tx2"/>
                </a:solidFill>
              </a:ln>
            </p:spPr>
            <p:txBody>
              <a:bodyPr wrap="square" rtlCol="0">
                <a:spAutoFit/>
              </a:bodyPr>
              <a:lstStyle>
                <a:defPPr>
                  <a:defRPr lang="en-US"/>
                </a:defPPr>
                <a:lvl1pPr algn="ctr">
                  <a:defRPr sz="900">
                    <a:solidFill>
                      <a:srgbClr val="333333"/>
                    </a:solidFill>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333333"/>
                    </a:solidFill>
                    <a:effectLst/>
                    <a:uLnTx/>
                    <a:uFillTx/>
                    <a:latin typeface="+mn-lt"/>
                    <a:ea typeface="Roboto Light" panose="02000000000000000000" pitchFamily="2" charset="0"/>
                  </a:rPr>
                  <a:t>Distribution Management</a:t>
                </a:r>
                <a:endParaRPr kumimoji="0" lang="en-CA" sz="800" b="0" i="0" u="none" strike="noStrike" kern="1200" cap="none" spc="0" normalizeH="0" baseline="0" noProof="0" dirty="0">
                  <a:ln>
                    <a:noFill/>
                  </a:ln>
                  <a:solidFill>
                    <a:srgbClr val="333333"/>
                  </a:solidFill>
                  <a:effectLst/>
                  <a:uLnTx/>
                  <a:uFillTx/>
                  <a:latin typeface="+mn-lt"/>
                  <a:ea typeface="Roboto Light" panose="02000000000000000000" pitchFamily="2" charset="0"/>
                </a:endParaRPr>
              </a:p>
            </p:txBody>
          </p:sp>
          <p:sp>
            <p:nvSpPr>
              <p:cNvPr id="34" name="TextBox 30">
                <a:extLst>
                  <a:ext uri="{FF2B5EF4-FFF2-40B4-BE49-F238E27FC236}">
                    <a16:creationId xmlns:a16="http://schemas.microsoft.com/office/drawing/2014/main" id="{EE7C0090-B726-DF2C-88FF-86483DA1A5AD}"/>
                  </a:ext>
                </a:extLst>
              </p:cNvPr>
              <p:cNvSpPr txBox="1">
                <a:spLocks/>
              </p:cNvSpPr>
              <p:nvPr/>
            </p:nvSpPr>
            <p:spPr>
              <a:xfrm>
                <a:off x="6438395" y="2374345"/>
                <a:ext cx="1080000" cy="489463"/>
              </a:xfrm>
              <a:prstGeom prst="rect">
                <a:avLst/>
              </a:prstGeom>
              <a:solidFill>
                <a:srgbClr val="B9CDE5"/>
              </a:solidFill>
              <a:ln w="3175">
                <a:solidFill>
                  <a:schemeClr val="tx2"/>
                </a:solidFill>
              </a:ln>
            </p:spPr>
            <p:txBody>
              <a:bodyPr wrap="square" rtlCol="0" anchor="ctr" anchorCtr="0">
                <a:spAutoFit/>
              </a:bodyPr>
              <a:lstStyle>
                <a:defPPr>
                  <a:defRPr lang="en-US"/>
                </a:defPPr>
                <a:lvl1pPr algn="ctr" defTabSz="914400">
                  <a:defRPr sz="900">
                    <a:solidFill>
                      <a:srgbClr val="333333"/>
                    </a:solidFill>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333333"/>
                    </a:solidFill>
                    <a:effectLst/>
                    <a:uLnTx/>
                    <a:uFillTx/>
                    <a:latin typeface="+mn-lt"/>
                    <a:ea typeface="Roboto Light" panose="02000000000000000000" pitchFamily="2" charset="0"/>
                  </a:rPr>
                  <a:t>Quote &amp; Illustration Management</a:t>
                </a:r>
                <a:endParaRPr kumimoji="0" lang="en-CA" sz="800" b="0" i="0" u="none" strike="noStrike" kern="1200" cap="none" spc="0" normalizeH="0" baseline="0" noProof="0" dirty="0">
                  <a:ln>
                    <a:noFill/>
                  </a:ln>
                  <a:solidFill>
                    <a:srgbClr val="333333"/>
                  </a:solidFill>
                  <a:effectLst/>
                  <a:uLnTx/>
                  <a:uFillTx/>
                  <a:latin typeface="+mn-lt"/>
                  <a:ea typeface="Roboto Light" panose="02000000000000000000" pitchFamily="2" charset="0"/>
                </a:endParaRPr>
              </a:p>
            </p:txBody>
          </p:sp>
          <p:sp>
            <p:nvSpPr>
              <p:cNvPr id="35" name="TextBox 63">
                <a:extLst>
                  <a:ext uri="{FF2B5EF4-FFF2-40B4-BE49-F238E27FC236}">
                    <a16:creationId xmlns:a16="http://schemas.microsoft.com/office/drawing/2014/main" id="{7D47C55F-1B10-492B-CED4-0F5D8AEB755F}"/>
                  </a:ext>
                </a:extLst>
              </p:cNvPr>
              <p:cNvSpPr txBox="1">
                <a:spLocks/>
              </p:cNvSpPr>
              <p:nvPr/>
            </p:nvSpPr>
            <p:spPr>
              <a:xfrm>
                <a:off x="6432757" y="2984241"/>
                <a:ext cx="1080000" cy="228416"/>
              </a:xfrm>
              <a:prstGeom prst="rect">
                <a:avLst/>
              </a:prstGeom>
              <a:solidFill>
                <a:srgbClr val="B9CDE5"/>
              </a:solidFill>
              <a:ln w="3175">
                <a:solidFill>
                  <a:schemeClr val="tx2"/>
                </a:solidFill>
              </a:ln>
            </p:spPr>
            <p:txBody>
              <a:bodyPr wrap="square" rtlCol="0" anchor="ctr" anchorCtr="0">
                <a:spAutoFit/>
              </a:bodyPr>
              <a:lstStyle>
                <a:defPPr>
                  <a:defRPr lang="en-US"/>
                </a:defPPr>
                <a:lvl1pPr algn="ctr" defTabSz="914400">
                  <a:defRPr sz="900">
                    <a:solidFill>
                      <a:srgbClr val="333333"/>
                    </a:solidFill>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333333"/>
                    </a:solidFill>
                    <a:effectLst/>
                    <a:uLnTx/>
                    <a:uFillTx/>
                    <a:latin typeface="+mn-lt"/>
                    <a:ea typeface="Roboto Light" panose="02000000000000000000" pitchFamily="2" charset="0"/>
                  </a:rPr>
                  <a:t>Underwriting</a:t>
                </a:r>
                <a:endParaRPr kumimoji="0" lang="en-CA" sz="800" b="0" i="0" u="none" strike="noStrike" kern="1200" cap="none" spc="0" normalizeH="0" baseline="0" noProof="0" dirty="0">
                  <a:ln>
                    <a:noFill/>
                  </a:ln>
                  <a:solidFill>
                    <a:srgbClr val="333333"/>
                  </a:solidFill>
                  <a:effectLst/>
                  <a:uLnTx/>
                  <a:uFillTx/>
                  <a:latin typeface="+mn-lt"/>
                  <a:ea typeface="Roboto Light" panose="02000000000000000000" pitchFamily="2" charset="0"/>
                </a:endParaRPr>
              </a:p>
            </p:txBody>
          </p:sp>
          <p:sp>
            <p:nvSpPr>
              <p:cNvPr id="36" name="Chevron 64">
                <a:extLst>
                  <a:ext uri="{FF2B5EF4-FFF2-40B4-BE49-F238E27FC236}">
                    <a16:creationId xmlns:a16="http://schemas.microsoft.com/office/drawing/2014/main" id="{B72DEA27-6B0C-F64C-F544-9B955EFF5A22}"/>
                  </a:ext>
                </a:extLst>
              </p:cNvPr>
              <p:cNvSpPr/>
              <p:nvPr/>
            </p:nvSpPr>
            <p:spPr>
              <a:xfrm>
                <a:off x="6112513" y="745435"/>
                <a:ext cx="1820003" cy="774924"/>
              </a:xfrm>
              <a:prstGeom prst="chevron">
                <a:avLst>
                  <a:gd name="adj" fmla="val 21598"/>
                </a:avLst>
              </a:prstGeom>
              <a:solidFill>
                <a:schemeClr val="bg1"/>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dirty="0">
                    <a:ln>
                      <a:noFill/>
                    </a:ln>
                    <a:solidFill>
                      <a:prstClr val="black">
                        <a:lumMod val="75000"/>
                        <a:lumOff val="25000"/>
                      </a:prstClr>
                    </a:solidFill>
                    <a:effectLst/>
                    <a:uLnTx/>
                    <a:uFillTx/>
                    <a:cs typeface="Arial" panose="020B0604020202020204" pitchFamily="34" charset="0"/>
                  </a:rPr>
                  <a:t>Distribution &amp; Underwriting</a:t>
                </a:r>
              </a:p>
            </p:txBody>
          </p:sp>
          <p:sp>
            <p:nvSpPr>
              <p:cNvPr id="37" name="Rectangle 65">
                <a:extLst>
                  <a:ext uri="{FF2B5EF4-FFF2-40B4-BE49-F238E27FC236}">
                    <a16:creationId xmlns:a16="http://schemas.microsoft.com/office/drawing/2014/main" id="{3681F55D-A678-1E32-4E06-1F7D95AA9399}"/>
                  </a:ext>
                </a:extLst>
              </p:cNvPr>
              <p:cNvSpPr/>
              <p:nvPr/>
            </p:nvSpPr>
            <p:spPr>
              <a:xfrm>
                <a:off x="6103471" y="1520358"/>
                <a:ext cx="1671653" cy="2078927"/>
              </a:xfrm>
              <a:prstGeom prst="rect">
                <a:avLst/>
              </a:prstGeom>
              <a:noFill/>
              <a:ln w="31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cs typeface="Arial" panose="020B0604020202020204" pitchFamily="34" charset="0"/>
                </a:endParaRPr>
              </a:p>
            </p:txBody>
          </p:sp>
        </p:grpSp>
        <p:grpSp>
          <p:nvGrpSpPr>
            <p:cNvPr id="38" name="Group 37">
              <a:extLst>
                <a:ext uri="{FF2B5EF4-FFF2-40B4-BE49-F238E27FC236}">
                  <a16:creationId xmlns:a16="http://schemas.microsoft.com/office/drawing/2014/main" id="{866ACB8D-2083-D8EE-B866-BDFDAE4AC47F}"/>
                </a:ext>
              </a:extLst>
            </p:cNvPr>
            <p:cNvGrpSpPr/>
            <p:nvPr/>
          </p:nvGrpSpPr>
          <p:grpSpPr>
            <a:xfrm>
              <a:off x="5498377" y="518547"/>
              <a:ext cx="1820003" cy="2910186"/>
              <a:chOff x="7962109" y="830873"/>
              <a:chExt cx="1820003" cy="2758942"/>
            </a:xfrm>
          </p:grpSpPr>
          <p:sp>
            <p:nvSpPr>
              <p:cNvPr id="39" name="TextBox 102">
                <a:extLst>
                  <a:ext uri="{FF2B5EF4-FFF2-40B4-BE49-F238E27FC236}">
                    <a16:creationId xmlns:a16="http://schemas.microsoft.com/office/drawing/2014/main" id="{9E5DF682-126B-AC7C-69CF-37D4067D52E3}"/>
                  </a:ext>
                </a:extLst>
              </p:cNvPr>
              <p:cNvSpPr txBox="1">
                <a:spLocks/>
              </p:cNvSpPr>
              <p:nvPr/>
            </p:nvSpPr>
            <p:spPr>
              <a:xfrm>
                <a:off x="8282861" y="1634727"/>
                <a:ext cx="1080000" cy="347587"/>
              </a:xfrm>
              <a:prstGeom prst="rect">
                <a:avLst/>
              </a:prstGeom>
              <a:solidFill>
                <a:srgbClr val="B9CDE5"/>
              </a:solidFill>
              <a:ln w="3175">
                <a:solidFill>
                  <a:schemeClr val="tx2"/>
                </a:solidFill>
              </a:ln>
            </p:spPr>
            <p:txBody>
              <a:bodyPr wrap="square" rtlCol="0" anchor="ctr" anchorCtr="0">
                <a:spAutoFit/>
              </a:bodyPr>
              <a:lstStyle>
                <a:defPPr>
                  <a:defRPr lang="en-US"/>
                </a:defPPr>
                <a:lvl1pPr algn="ctr" defTabSz="914400">
                  <a:defRPr sz="900">
                    <a:solidFill>
                      <a:srgbClr val="333333"/>
                    </a:solidFill>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333333"/>
                    </a:solidFill>
                    <a:effectLst/>
                    <a:uLnTx/>
                    <a:uFillTx/>
                    <a:latin typeface="+mn-lt"/>
                    <a:ea typeface="Roboto Light" panose="02000000000000000000" pitchFamily="2" charset="0"/>
                  </a:rPr>
                  <a:t>Policy </a:t>
                </a:r>
                <a:br>
                  <a:rPr kumimoji="0" lang="en-CA" sz="800" b="0" i="0" u="none" strike="noStrike" kern="1200" cap="none" spc="0" normalizeH="0" baseline="0" noProof="0" dirty="0">
                    <a:ln>
                      <a:noFill/>
                    </a:ln>
                    <a:solidFill>
                      <a:srgbClr val="333333"/>
                    </a:solidFill>
                    <a:effectLst/>
                    <a:uLnTx/>
                    <a:uFillTx/>
                    <a:latin typeface="+mn-lt"/>
                    <a:ea typeface="Roboto Light" panose="02000000000000000000" pitchFamily="2" charset="0"/>
                  </a:rPr>
                </a:br>
                <a:r>
                  <a:rPr kumimoji="0" lang="en-CA" sz="800" b="0" i="0" u="none" strike="noStrike" kern="1200" cap="none" spc="0" normalizeH="0" baseline="0" noProof="0" dirty="0">
                    <a:ln>
                      <a:noFill/>
                    </a:ln>
                    <a:solidFill>
                      <a:srgbClr val="333333"/>
                    </a:solidFill>
                    <a:effectLst/>
                    <a:uLnTx/>
                    <a:uFillTx/>
                    <a:latin typeface="+mn-lt"/>
                    <a:ea typeface="Roboto Light" panose="02000000000000000000" pitchFamily="2" charset="0"/>
                  </a:rPr>
                  <a:t>Issues</a:t>
                </a:r>
              </a:p>
            </p:txBody>
          </p:sp>
          <p:sp>
            <p:nvSpPr>
              <p:cNvPr id="40" name="TextBox 103">
                <a:extLst>
                  <a:ext uri="{FF2B5EF4-FFF2-40B4-BE49-F238E27FC236}">
                    <a16:creationId xmlns:a16="http://schemas.microsoft.com/office/drawing/2014/main" id="{A2710162-B7D2-FF8F-6A97-EE25F2827556}"/>
                  </a:ext>
                </a:extLst>
              </p:cNvPr>
              <p:cNvSpPr txBox="1">
                <a:spLocks/>
              </p:cNvSpPr>
              <p:nvPr/>
            </p:nvSpPr>
            <p:spPr>
              <a:xfrm>
                <a:off x="8276222" y="2020112"/>
                <a:ext cx="1080000" cy="347587"/>
              </a:xfrm>
              <a:prstGeom prst="rect">
                <a:avLst/>
              </a:prstGeom>
              <a:solidFill>
                <a:srgbClr val="B9CDE5"/>
              </a:solidFill>
              <a:ln w="3175">
                <a:solidFill>
                  <a:schemeClr val="tx2"/>
                </a:solidFill>
              </a:ln>
            </p:spPr>
            <p:txBody>
              <a:bodyPr wrap="square" rtlCol="0">
                <a:spAutoFit/>
              </a:bodyPr>
              <a:lstStyle>
                <a:defPPr>
                  <a:defRPr lang="en-US"/>
                </a:defPPr>
                <a:lvl1pPr algn="ctr" defTabSz="914400">
                  <a:defRPr sz="900">
                    <a:solidFill>
                      <a:srgbClr val="333333"/>
                    </a:solidFill>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333333"/>
                    </a:solidFill>
                    <a:effectLst/>
                    <a:uLnTx/>
                    <a:uFillTx/>
                    <a:latin typeface="+mn-lt"/>
                    <a:ea typeface="Roboto Light" panose="02000000000000000000" pitchFamily="2" charset="0"/>
                  </a:rPr>
                  <a:t>Policy </a:t>
                </a:r>
                <a:br>
                  <a:rPr kumimoji="0" lang="en-CA" sz="800" b="0" i="0" u="none" strike="noStrike" kern="1200" cap="none" spc="0" normalizeH="0" baseline="0" noProof="0" dirty="0">
                    <a:ln>
                      <a:noFill/>
                    </a:ln>
                    <a:solidFill>
                      <a:srgbClr val="333333"/>
                    </a:solidFill>
                    <a:effectLst/>
                    <a:uLnTx/>
                    <a:uFillTx/>
                    <a:latin typeface="+mn-lt"/>
                    <a:ea typeface="Roboto Light" panose="02000000000000000000" pitchFamily="2" charset="0"/>
                  </a:rPr>
                </a:br>
                <a:r>
                  <a:rPr kumimoji="0" lang="en-CA" sz="800" b="0" i="0" u="none" strike="noStrike" kern="1200" cap="none" spc="0" normalizeH="0" baseline="0" noProof="0" dirty="0">
                    <a:ln>
                      <a:noFill/>
                    </a:ln>
                    <a:solidFill>
                      <a:srgbClr val="333333"/>
                    </a:solidFill>
                    <a:effectLst/>
                    <a:uLnTx/>
                    <a:uFillTx/>
                    <a:latin typeface="+mn-lt"/>
                    <a:ea typeface="Roboto Light" panose="02000000000000000000" pitchFamily="2" charset="0"/>
                  </a:rPr>
                  <a:t>Management</a:t>
                </a:r>
              </a:p>
            </p:txBody>
          </p:sp>
          <p:sp>
            <p:nvSpPr>
              <p:cNvPr id="41" name="TextBox 104">
                <a:extLst>
                  <a:ext uri="{FF2B5EF4-FFF2-40B4-BE49-F238E27FC236}">
                    <a16:creationId xmlns:a16="http://schemas.microsoft.com/office/drawing/2014/main" id="{99765CAD-B173-8EA8-F274-740E0830FDFB}"/>
                  </a:ext>
                </a:extLst>
              </p:cNvPr>
              <p:cNvSpPr txBox="1">
                <a:spLocks/>
              </p:cNvSpPr>
              <p:nvPr/>
            </p:nvSpPr>
            <p:spPr>
              <a:xfrm>
                <a:off x="8282861" y="2793826"/>
                <a:ext cx="1080000" cy="347587"/>
              </a:xfrm>
              <a:prstGeom prst="rect">
                <a:avLst/>
              </a:prstGeom>
              <a:solidFill>
                <a:srgbClr val="B9CDE5"/>
              </a:solidFill>
              <a:ln w="3175">
                <a:solidFill>
                  <a:schemeClr val="tx2"/>
                </a:solidFill>
              </a:ln>
            </p:spPr>
            <p:txBody>
              <a:bodyPr wrap="square" rtlCol="0">
                <a:spAutoFit/>
              </a:bodyPr>
              <a:lstStyle>
                <a:defPPr>
                  <a:defRPr lang="en-US"/>
                </a:defPPr>
                <a:lvl1pPr algn="ctr" defTabSz="914400">
                  <a:defRPr sz="900">
                    <a:solidFill>
                      <a:srgbClr val="333333"/>
                    </a:solidFill>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333333"/>
                    </a:solidFill>
                    <a:effectLst/>
                    <a:uLnTx/>
                    <a:uFillTx/>
                    <a:latin typeface="+mn-lt"/>
                    <a:ea typeface="Roboto Light" panose="02000000000000000000" pitchFamily="2" charset="0"/>
                  </a:rPr>
                  <a:t>Policy</a:t>
                </a:r>
                <a:br>
                  <a:rPr kumimoji="0" lang="en-CA" sz="800" b="0" i="0" u="none" strike="noStrike" kern="1200" cap="none" spc="0" normalizeH="0" baseline="0" noProof="0" dirty="0">
                    <a:ln>
                      <a:noFill/>
                    </a:ln>
                    <a:solidFill>
                      <a:srgbClr val="333333"/>
                    </a:solidFill>
                    <a:effectLst/>
                    <a:uLnTx/>
                    <a:uFillTx/>
                    <a:latin typeface="+mn-lt"/>
                    <a:ea typeface="Roboto Light" panose="02000000000000000000" pitchFamily="2" charset="0"/>
                  </a:rPr>
                </a:br>
                <a:r>
                  <a:rPr kumimoji="0" lang="en-CA" sz="800" b="0" i="0" u="none" strike="noStrike" kern="1200" cap="none" spc="0" normalizeH="0" baseline="0" noProof="0" dirty="0">
                    <a:ln>
                      <a:noFill/>
                    </a:ln>
                    <a:solidFill>
                      <a:srgbClr val="333333"/>
                    </a:solidFill>
                    <a:effectLst/>
                    <a:uLnTx/>
                    <a:uFillTx/>
                    <a:latin typeface="+mn-lt"/>
                    <a:ea typeface="Roboto Light" panose="02000000000000000000" pitchFamily="2" charset="0"/>
                  </a:rPr>
                  <a:t>Cancelation</a:t>
                </a:r>
              </a:p>
            </p:txBody>
          </p:sp>
          <p:sp>
            <p:nvSpPr>
              <p:cNvPr id="42" name="TextBox 105">
                <a:extLst>
                  <a:ext uri="{FF2B5EF4-FFF2-40B4-BE49-F238E27FC236}">
                    <a16:creationId xmlns:a16="http://schemas.microsoft.com/office/drawing/2014/main" id="{B427EC52-DFF3-934A-7703-0E4413C34D64}"/>
                  </a:ext>
                </a:extLst>
              </p:cNvPr>
              <p:cNvSpPr txBox="1">
                <a:spLocks/>
              </p:cNvSpPr>
              <p:nvPr/>
            </p:nvSpPr>
            <p:spPr>
              <a:xfrm>
                <a:off x="8282861" y="2403286"/>
                <a:ext cx="1080000" cy="347587"/>
              </a:xfrm>
              <a:prstGeom prst="rect">
                <a:avLst/>
              </a:prstGeom>
              <a:solidFill>
                <a:srgbClr val="B9CDE5"/>
              </a:solidFill>
              <a:ln w="3175">
                <a:solidFill>
                  <a:schemeClr val="tx2"/>
                </a:solidFill>
              </a:ln>
            </p:spPr>
            <p:txBody>
              <a:bodyPr wrap="square" rtlCol="0" anchor="ctr" anchorCtr="0">
                <a:spAutoFit/>
              </a:bodyPr>
              <a:lstStyle>
                <a:defPPr>
                  <a:defRPr lang="en-US"/>
                </a:defPPr>
                <a:lvl1pPr algn="ctr" defTabSz="914400">
                  <a:defRPr sz="900">
                    <a:solidFill>
                      <a:srgbClr val="333333"/>
                    </a:solidFill>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333333"/>
                    </a:solidFill>
                    <a:effectLst/>
                    <a:uLnTx/>
                    <a:uFillTx/>
                    <a:latin typeface="+mn-lt"/>
                    <a:ea typeface="Roboto Light" panose="02000000000000000000" pitchFamily="2" charset="0"/>
                  </a:rPr>
                  <a:t>Policy </a:t>
                </a:r>
                <a:br>
                  <a:rPr kumimoji="0" lang="en-CA" sz="800" b="0" i="0" u="none" strike="noStrike" kern="1200" cap="none" spc="0" normalizeH="0" baseline="0" noProof="0" dirty="0">
                    <a:ln>
                      <a:noFill/>
                    </a:ln>
                    <a:solidFill>
                      <a:srgbClr val="333333"/>
                    </a:solidFill>
                    <a:effectLst/>
                    <a:uLnTx/>
                    <a:uFillTx/>
                    <a:latin typeface="+mn-lt"/>
                    <a:ea typeface="Roboto Light" panose="02000000000000000000" pitchFamily="2" charset="0"/>
                  </a:rPr>
                </a:br>
                <a:r>
                  <a:rPr kumimoji="0" lang="en-CA" sz="800" b="0" i="0" u="none" strike="noStrike" kern="1200" cap="none" spc="0" normalizeH="0" baseline="0" noProof="0" dirty="0">
                    <a:ln>
                      <a:noFill/>
                    </a:ln>
                    <a:solidFill>
                      <a:srgbClr val="333333"/>
                    </a:solidFill>
                    <a:effectLst/>
                    <a:uLnTx/>
                    <a:uFillTx/>
                    <a:latin typeface="+mn-lt"/>
                    <a:ea typeface="Roboto Light" panose="02000000000000000000" pitchFamily="2" charset="0"/>
                  </a:rPr>
                  <a:t>Alteration</a:t>
                </a:r>
              </a:p>
            </p:txBody>
          </p:sp>
          <p:sp>
            <p:nvSpPr>
              <p:cNvPr id="43" name="Rectangle 107">
                <a:extLst>
                  <a:ext uri="{FF2B5EF4-FFF2-40B4-BE49-F238E27FC236}">
                    <a16:creationId xmlns:a16="http://schemas.microsoft.com/office/drawing/2014/main" id="{662C1F9B-139D-8157-F0E5-06DD61AFD1D5}"/>
                  </a:ext>
                </a:extLst>
              </p:cNvPr>
              <p:cNvSpPr/>
              <p:nvPr/>
            </p:nvSpPr>
            <p:spPr>
              <a:xfrm>
                <a:off x="7962109" y="1563385"/>
                <a:ext cx="1678945" cy="2026430"/>
              </a:xfrm>
              <a:prstGeom prst="rect">
                <a:avLst/>
              </a:prstGeom>
              <a:noFill/>
              <a:ln w="31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cs typeface="Arial" panose="020B0604020202020204" pitchFamily="34" charset="0"/>
                </a:endParaRPr>
              </a:p>
            </p:txBody>
          </p:sp>
          <p:sp>
            <p:nvSpPr>
              <p:cNvPr id="44" name="Chevron 111">
                <a:extLst>
                  <a:ext uri="{FF2B5EF4-FFF2-40B4-BE49-F238E27FC236}">
                    <a16:creationId xmlns:a16="http://schemas.microsoft.com/office/drawing/2014/main" id="{8F692334-85E9-17CE-870E-22BECF0E3D7C}"/>
                  </a:ext>
                </a:extLst>
              </p:cNvPr>
              <p:cNvSpPr/>
              <p:nvPr/>
            </p:nvSpPr>
            <p:spPr>
              <a:xfrm>
                <a:off x="7962109" y="830873"/>
                <a:ext cx="1820003" cy="750413"/>
              </a:xfrm>
              <a:prstGeom prst="chevron">
                <a:avLst>
                  <a:gd name="adj" fmla="val 21598"/>
                </a:avLst>
              </a:prstGeom>
              <a:solidFill>
                <a:schemeClr val="bg1"/>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cs typeface="Arial" panose="020B0604020202020204" pitchFamily="34" charset="0"/>
                  </a:rPr>
                  <a:t>P</a:t>
                </a:r>
                <a:r>
                  <a:rPr kumimoji="0" lang="en-CA" sz="1200" b="1" i="0" u="none" strike="noStrike" kern="1200" cap="none" spc="0" normalizeH="0" baseline="0" noProof="0" dirty="0">
                    <a:ln>
                      <a:noFill/>
                    </a:ln>
                    <a:solidFill>
                      <a:prstClr val="black">
                        <a:lumMod val="75000"/>
                        <a:lumOff val="25000"/>
                      </a:prstClr>
                    </a:solidFill>
                    <a:effectLst/>
                    <a:uLnTx/>
                    <a:uFillTx/>
                    <a:cs typeface="Arial" panose="020B0604020202020204" pitchFamily="34" charset="0"/>
                  </a:rPr>
                  <a:t>olicy Management &amp; Servicing</a:t>
                </a:r>
              </a:p>
            </p:txBody>
          </p:sp>
        </p:grpSp>
        <p:grpSp>
          <p:nvGrpSpPr>
            <p:cNvPr id="45" name="Group 44">
              <a:extLst>
                <a:ext uri="{FF2B5EF4-FFF2-40B4-BE49-F238E27FC236}">
                  <a16:creationId xmlns:a16="http://schemas.microsoft.com/office/drawing/2014/main" id="{C3ACFB4E-5903-48B3-C380-F6204CFF9BF7}"/>
                </a:ext>
              </a:extLst>
            </p:cNvPr>
            <p:cNvGrpSpPr/>
            <p:nvPr/>
          </p:nvGrpSpPr>
          <p:grpSpPr>
            <a:xfrm>
              <a:off x="7569375" y="548575"/>
              <a:ext cx="1851724" cy="2887463"/>
              <a:chOff x="9738492" y="763289"/>
              <a:chExt cx="1851724" cy="2848822"/>
            </a:xfrm>
          </p:grpSpPr>
          <p:sp>
            <p:nvSpPr>
              <p:cNvPr id="46" name="TextBox 153">
                <a:extLst>
                  <a:ext uri="{FF2B5EF4-FFF2-40B4-BE49-F238E27FC236}">
                    <a16:creationId xmlns:a16="http://schemas.microsoft.com/office/drawing/2014/main" id="{83EAD345-225B-A6F5-DDA6-2AD91FCACC32}"/>
                  </a:ext>
                </a:extLst>
              </p:cNvPr>
              <p:cNvSpPr txBox="1">
                <a:spLocks/>
              </p:cNvSpPr>
              <p:nvPr/>
            </p:nvSpPr>
            <p:spPr>
              <a:xfrm>
                <a:off x="10126914" y="1598890"/>
                <a:ext cx="1080000" cy="493274"/>
              </a:xfrm>
              <a:prstGeom prst="rect">
                <a:avLst/>
              </a:prstGeom>
              <a:solidFill>
                <a:srgbClr val="B9CDE5"/>
              </a:solidFill>
              <a:ln w="3175">
                <a:solidFill>
                  <a:schemeClr val="tx2"/>
                </a:solidFill>
              </a:ln>
            </p:spPr>
            <p:txBody>
              <a:bodyPr wrap="square" rtlCol="0">
                <a:spAutoFit/>
              </a:bodyPr>
              <a:lstStyle>
                <a:defPPr>
                  <a:defRPr lang="en-US"/>
                </a:defPPr>
                <a:lvl1pPr algn="ctr" defTabSz="914400">
                  <a:defRPr sz="900">
                    <a:solidFill>
                      <a:srgbClr val="333333"/>
                    </a:solidFill>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333333"/>
                    </a:solidFill>
                    <a:effectLst/>
                    <a:uLnTx/>
                    <a:uFillTx/>
                    <a:latin typeface="+mn-lt"/>
                    <a:ea typeface="Roboto Light" panose="02000000000000000000" pitchFamily="2" charset="0"/>
                  </a:rPr>
                  <a:t>Claims Registration &amp; Validation</a:t>
                </a:r>
                <a:endParaRPr kumimoji="0" lang="en-CA" sz="800" b="0" i="0" u="none" strike="noStrike" kern="1200" cap="none" spc="0" normalizeH="0" baseline="0" noProof="0" dirty="0">
                  <a:ln>
                    <a:noFill/>
                  </a:ln>
                  <a:solidFill>
                    <a:srgbClr val="333333"/>
                  </a:solidFill>
                  <a:effectLst/>
                  <a:uLnTx/>
                  <a:uFillTx/>
                  <a:latin typeface="+mn-lt"/>
                  <a:ea typeface="Roboto Light" panose="02000000000000000000" pitchFamily="2" charset="0"/>
                </a:endParaRPr>
              </a:p>
            </p:txBody>
          </p:sp>
          <p:sp>
            <p:nvSpPr>
              <p:cNvPr id="47" name="TextBox 154">
                <a:extLst>
                  <a:ext uri="{FF2B5EF4-FFF2-40B4-BE49-F238E27FC236}">
                    <a16:creationId xmlns:a16="http://schemas.microsoft.com/office/drawing/2014/main" id="{217046F1-DC41-79C9-C0B2-3B1BD9276646}"/>
                  </a:ext>
                </a:extLst>
              </p:cNvPr>
              <p:cNvSpPr txBox="1">
                <a:spLocks/>
              </p:cNvSpPr>
              <p:nvPr/>
            </p:nvSpPr>
            <p:spPr>
              <a:xfrm>
                <a:off x="10126914" y="2108181"/>
                <a:ext cx="1080000" cy="361734"/>
              </a:xfrm>
              <a:prstGeom prst="rect">
                <a:avLst/>
              </a:prstGeom>
              <a:solidFill>
                <a:srgbClr val="B9CDE5"/>
              </a:solidFill>
              <a:ln w="3175">
                <a:solidFill>
                  <a:schemeClr val="tx2"/>
                </a:solidFill>
              </a:ln>
            </p:spPr>
            <p:txBody>
              <a:bodyPr wrap="square" rtlCol="0" anchor="ctr" anchorCtr="0">
                <a:spAutoFit/>
              </a:bodyPr>
              <a:lstStyle>
                <a:defPPr>
                  <a:defRPr lang="en-US"/>
                </a:defPPr>
                <a:lvl1pPr algn="ctr" defTabSz="914400">
                  <a:defRPr sz="900">
                    <a:solidFill>
                      <a:srgbClr val="333333"/>
                    </a:solidFill>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333333"/>
                    </a:solidFill>
                    <a:effectLst/>
                    <a:uLnTx/>
                    <a:uFillTx/>
                    <a:latin typeface="+mn-lt"/>
                    <a:ea typeface="Roboto Light" panose="02000000000000000000" pitchFamily="2" charset="0"/>
                  </a:rPr>
                  <a:t>Claims </a:t>
                </a:r>
                <a:br>
                  <a:rPr kumimoji="0" lang="en-US" sz="800" b="0" i="0" u="none" strike="noStrike" kern="1200" cap="none" spc="0" normalizeH="0" baseline="0" noProof="0" dirty="0">
                    <a:ln>
                      <a:noFill/>
                    </a:ln>
                    <a:solidFill>
                      <a:srgbClr val="333333"/>
                    </a:solidFill>
                    <a:effectLst/>
                    <a:uLnTx/>
                    <a:uFillTx/>
                    <a:latin typeface="+mn-lt"/>
                    <a:ea typeface="Roboto Light" panose="02000000000000000000" pitchFamily="2" charset="0"/>
                  </a:rPr>
                </a:br>
                <a:r>
                  <a:rPr kumimoji="0" lang="en-US" sz="800" b="0" i="0" u="none" strike="noStrike" kern="1200" cap="none" spc="0" normalizeH="0" baseline="0" noProof="0" dirty="0">
                    <a:ln>
                      <a:noFill/>
                    </a:ln>
                    <a:solidFill>
                      <a:srgbClr val="333333"/>
                    </a:solidFill>
                    <a:effectLst/>
                    <a:uLnTx/>
                    <a:uFillTx/>
                    <a:latin typeface="+mn-lt"/>
                    <a:ea typeface="Roboto Light" panose="02000000000000000000" pitchFamily="2" charset="0"/>
                  </a:rPr>
                  <a:t>Assessment</a:t>
                </a:r>
                <a:endParaRPr kumimoji="0" lang="en-CA" sz="800" b="0" i="0" u="none" strike="noStrike" kern="1200" cap="none" spc="0" normalizeH="0" baseline="0" noProof="0" dirty="0">
                  <a:ln>
                    <a:noFill/>
                  </a:ln>
                  <a:solidFill>
                    <a:srgbClr val="333333"/>
                  </a:solidFill>
                  <a:effectLst/>
                  <a:uLnTx/>
                  <a:uFillTx/>
                  <a:latin typeface="+mn-lt"/>
                  <a:ea typeface="Roboto Light" panose="02000000000000000000" pitchFamily="2" charset="0"/>
                </a:endParaRPr>
              </a:p>
            </p:txBody>
          </p:sp>
          <p:sp>
            <p:nvSpPr>
              <p:cNvPr id="48" name="TextBox 156">
                <a:extLst>
                  <a:ext uri="{FF2B5EF4-FFF2-40B4-BE49-F238E27FC236}">
                    <a16:creationId xmlns:a16="http://schemas.microsoft.com/office/drawing/2014/main" id="{E67C8A70-F77E-F461-14E4-7A2CA27A15F1}"/>
                  </a:ext>
                </a:extLst>
              </p:cNvPr>
              <p:cNvSpPr txBox="1">
                <a:spLocks/>
              </p:cNvSpPr>
              <p:nvPr/>
            </p:nvSpPr>
            <p:spPr>
              <a:xfrm>
                <a:off x="10126914" y="2512625"/>
                <a:ext cx="1080000" cy="361734"/>
              </a:xfrm>
              <a:prstGeom prst="rect">
                <a:avLst/>
              </a:prstGeom>
              <a:solidFill>
                <a:srgbClr val="B9CDE5"/>
              </a:solidFill>
              <a:ln w="3175">
                <a:solidFill>
                  <a:schemeClr val="tx2"/>
                </a:solidFill>
              </a:ln>
            </p:spPr>
            <p:txBody>
              <a:bodyPr wrap="square" rtlCol="0">
                <a:spAutoFit/>
              </a:bodyPr>
              <a:lstStyle>
                <a:defPPr>
                  <a:defRPr lang="en-US"/>
                </a:defPPr>
                <a:lvl1pPr algn="ctr" defTabSz="914400">
                  <a:defRPr sz="900">
                    <a:solidFill>
                      <a:srgbClr val="333333"/>
                    </a:solidFill>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333333"/>
                    </a:solidFill>
                    <a:effectLst/>
                    <a:uLnTx/>
                    <a:uFillTx/>
                    <a:latin typeface="+mn-lt"/>
                    <a:ea typeface="Roboto Light" panose="02000000000000000000" pitchFamily="2" charset="0"/>
                  </a:rPr>
                  <a:t>Claims</a:t>
                </a:r>
                <a:br>
                  <a:rPr kumimoji="0" lang="en-CA" sz="800" b="0" i="0" u="none" strike="noStrike" kern="1200" cap="none" spc="0" normalizeH="0" baseline="0" noProof="0" dirty="0">
                    <a:ln>
                      <a:noFill/>
                    </a:ln>
                    <a:solidFill>
                      <a:srgbClr val="333333"/>
                    </a:solidFill>
                    <a:effectLst/>
                    <a:uLnTx/>
                    <a:uFillTx/>
                    <a:latin typeface="+mn-lt"/>
                    <a:ea typeface="Roboto Light" panose="02000000000000000000" pitchFamily="2" charset="0"/>
                  </a:rPr>
                </a:br>
                <a:r>
                  <a:rPr kumimoji="0" lang="en-CA" sz="800" b="0" i="0" u="none" strike="noStrike" kern="1200" cap="none" spc="0" normalizeH="0" baseline="0" noProof="0" dirty="0">
                    <a:ln>
                      <a:noFill/>
                    </a:ln>
                    <a:solidFill>
                      <a:srgbClr val="333333"/>
                    </a:solidFill>
                    <a:effectLst/>
                    <a:uLnTx/>
                    <a:uFillTx/>
                    <a:latin typeface="+mn-lt"/>
                    <a:ea typeface="Roboto Light" panose="02000000000000000000" pitchFamily="2" charset="0"/>
                  </a:rPr>
                  <a:t> Adjudication</a:t>
                </a:r>
              </a:p>
            </p:txBody>
          </p:sp>
          <p:sp>
            <p:nvSpPr>
              <p:cNvPr id="49" name="TextBox 157">
                <a:extLst>
                  <a:ext uri="{FF2B5EF4-FFF2-40B4-BE49-F238E27FC236}">
                    <a16:creationId xmlns:a16="http://schemas.microsoft.com/office/drawing/2014/main" id="{D536A2F4-F1A6-7425-B0C2-E341DC7673E0}"/>
                  </a:ext>
                </a:extLst>
              </p:cNvPr>
              <p:cNvSpPr txBox="1">
                <a:spLocks/>
              </p:cNvSpPr>
              <p:nvPr/>
            </p:nvSpPr>
            <p:spPr>
              <a:xfrm>
                <a:off x="10126914" y="2915705"/>
                <a:ext cx="1080000" cy="361734"/>
              </a:xfrm>
              <a:prstGeom prst="rect">
                <a:avLst/>
              </a:prstGeom>
              <a:solidFill>
                <a:srgbClr val="B9CDE5"/>
              </a:solidFill>
              <a:ln w="3175">
                <a:solidFill>
                  <a:schemeClr val="tx2"/>
                </a:solidFill>
              </a:ln>
            </p:spPr>
            <p:txBody>
              <a:bodyPr wrap="square" rtlCol="0" anchor="ctr" anchorCtr="0">
                <a:spAutoFit/>
              </a:bodyPr>
              <a:lstStyle>
                <a:defPPr>
                  <a:defRPr lang="en-US"/>
                </a:defPPr>
                <a:lvl1pPr algn="ctr" defTabSz="914400">
                  <a:defRPr sz="900">
                    <a:solidFill>
                      <a:srgbClr val="333333"/>
                    </a:solidFill>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333333"/>
                    </a:solidFill>
                    <a:effectLst/>
                    <a:uLnTx/>
                    <a:uFillTx/>
                    <a:latin typeface="+mn-lt"/>
                    <a:ea typeface="Roboto Light" panose="02000000000000000000" pitchFamily="2" charset="0"/>
                  </a:rPr>
                  <a:t>Claims </a:t>
                </a:r>
                <a:br>
                  <a:rPr kumimoji="0" lang="en-US" sz="800" b="0" i="0" u="none" strike="noStrike" kern="1200" cap="none" spc="0" normalizeH="0" baseline="0" noProof="0" dirty="0">
                    <a:ln>
                      <a:noFill/>
                    </a:ln>
                    <a:solidFill>
                      <a:srgbClr val="333333"/>
                    </a:solidFill>
                    <a:effectLst/>
                    <a:uLnTx/>
                    <a:uFillTx/>
                    <a:latin typeface="+mn-lt"/>
                    <a:ea typeface="Roboto Light" panose="02000000000000000000" pitchFamily="2" charset="0"/>
                  </a:rPr>
                </a:br>
                <a:r>
                  <a:rPr kumimoji="0" lang="en-US" sz="800" b="0" i="0" u="none" strike="noStrike" kern="1200" cap="none" spc="0" normalizeH="0" baseline="0" noProof="0" dirty="0">
                    <a:ln>
                      <a:noFill/>
                    </a:ln>
                    <a:solidFill>
                      <a:srgbClr val="333333"/>
                    </a:solidFill>
                    <a:effectLst/>
                    <a:uLnTx/>
                    <a:uFillTx/>
                    <a:latin typeface="+mn-lt"/>
                    <a:ea typeface="Roboto Light" panose="02000000000000000000" pitchFamily="2" charset="0"/>
                  </a:rPr>
                  <a:t>Processing</a:t>
                </a:r>
                <a:endParaRPr kumimoji="0" lang="en-CA" sz="800" b="0" i="0" u="none" strike="noStrike" kern="1200" cap="none" spc="0" normalizeH="0" baseline="0" noProof="0" dirty="0">
                  <a:ln>
                    <a:noFill/>
                  </a:ln>
                  <a:solidFill>
                    <a:srgbClr val="333333"/>
                  </a:solidFill>
                  <a:effectLst/>
                  <a:uLnTx/>
                  <a:uFillTx/>
                  <a:latin typeface="+mn-lt"/>
                  <a:ea typeface="Roboto Light" panose="02000000000000000000" pitchFamily="2" charset="0"/>
                </a:endParaRPr>
              </a:p>
            </p:txBody>
          </p:sp>
          <p:sp>
            <p:nvSpPr>
              <p:cNvPr id="50" name="Rectangle 162">
                <a:extLst>
                  <a:ext uri="{FF2B5EF4-FFF2-40B4-BE49-F238E27FC236}">
                    <a16:creationId xmlns:a16="http://schemas.microsoft.com/office/drawing/2014/main" id="{2395FE9C-4969-9E76-B041-04F736F10233}"/>
                  </a:ext>
                </a:extLst>
              </p:cNvPr>
              <p:cNvSpPr/>
              <p:nvPr/>
            </p:nvSpPr>
            <p:spPr>
              <a:xfrm>
                <a:off x="9787340" y="1544247"/>
                <a:ext cx="1700302" cy="2067864"/>
              </a:xfrm>
              <a:prstGeom prst="rect">
                <a:avLst/>
              </a:prstGeom>
              <a:noFill/>
              <a:ln w="31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cs typeface="Arial" panose="020B0604020202020204" pitchFamily="34" charset="0"/>
                </a:endParaRPr>
              </a:p>
            </p:txBody>
          </p:sp>
          <p:sp>
            <p:nvSpPr>
              <p:cNvPr id="51" name="Chevron 163">
                <a:extLst>
                  <a:ext uri="{FF2B5EF4-FFF2-40B4-BE49-F238E27FC236}">
                    <a16:creationId xmlns:a16="http://schemas.microsoft.com/office/drawing/2014/main" id="{54BCB6A5-B73B-114C-ADAA-28BA8E9B3C3E}"/>
                  </a:ext>
                </a:extLst>
              </p:cNvPr>
              <p:cNvSpPr/>
              <p:nvPr/>
            </p:nvSpPr>
            <p:spPr>
              <a:xfrm>
                <a:off x="9738492" y="763289"/>
                <a:ext cx="1851724" cy="780958"/>
              </a:xfrm>
              <a:prstGeom prst="chevron">
                <a:avLst>
                  <a:gd name="adj" fmla="val 21598"/>
                </a:avLst>
              </a:prstGeom>
              <a:solidFill>
                <a:schemeClr val="bg1"/>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dirty="0">
                    <a:ln>
                      <a:noFill/>
                    </a:ln>
                    <a:solidFill>
                      <a:prstClr val="black">
                        <a:lumMod val="75000"/>
                        <a:lumOff val="25000"/>
                      </a:prstClr>
                    </a:solidFill>
                    <a:effectLst/>
                    <a:uLnTx/>
                    <a:uFillTx/>
                    <a:cs typeface="Arial" panose="020B0604020202020204" pitchFamily="34" charset="0"/>
                  </a:rPr>
                  <a:t>Claims Administration</a:t>
                </a:r>
              </a:p>
            </p:txBody>
          </p:sp>
        </p:grpSp>
        <p:sp>
          <p:nvSpPr>
            <p:cNvPr id="52" name="TextBox 51">
              <a:extLst>
                <a:ext uri="{FF2B5EF4-FFF2-40B4-BE49-F238E27FC236}">
                  <a16:creationId xmlns:a16="http://schemas.microsoft.com/office/drawing/2014/main" id="{FD3F7D51-65A5-9DAE-6003-208A2B542E75}"/>
                </a:ext>
              </a:extLst>
            </p:cNvPr>
            <p:cNvSpPr txBox="1">
              <a:spLocks/>
            </p:cNvSpPr>
            <p:nvPr/>
          </p:nvSpPr>
          <p:spPr>
            <a:xfrm>
              <a:off x="1486586" y="5946039"/>
              <a:ext cx="1195202" cy="360000"/>
            </a:xfrm>
            <a:prstGeom prst="rect">
              <a:avLst/>
            </a:prstGeom>
            <a:solidFill>
              <a:srgbClr val="B9CDE5"/>
            </a:solidFill>
            <a:ln w="3175">
              <a:solidFill>
                <a:schemeClr val="tx2"/>
              </a:solidFill>
            </a:ln>
          </p:spPr>
          <p:txBody>
            <a:bodyPr wrap="square" rtlCol="0" anchor="ctr">
              <a:noAutofit/>
            </a:bodyPr>
            <a:lstStyle>
              <a:defPPr>
                <a:defRPr lang="en-US"/>
              </a:defPPr>
              <a:lvl1pPr algn="ctr" defTabSz="914400">
                <a:defRPr sz="900">
                  <a:solidFill>
                    <a:srgbClr val="333333"/>
                  </a:solidFill>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333333"/>
                  </a:solidFill>
                  <a:effectLst/>
                  <a:uLnTx/>
                  <a:uFillTx/>
                  <a:latin typeface="+mn-lt"/>
                  <a:ea typeface="Roboto Light" panose="02000000000000000000" pitchFamily="2" charset="0"/>
                </a:rPr>
                <a:t>Accounting</a:t>
              </a:r>
            </a:p>
          </p:txBody>
        </p:sp>
        <p:sp>
          <p:nvSpPr>
            <p:cNvPr id="53" name="TextBox 52">
              <a:extLst>
                <a:ext uri="{FF2B5EF4-FFF2-40B4-BE49-F238E27FC236}">
                  <a16:creationId xmlns:a16="http://schemas.microsoft.com/office/drawing/2014/main" id="{BF462567-260A-7CFD-9505-0B534BA06A3A}"/>
                </a:ext>
              </a:extLst>
            </p:cNvPr>
            <p:cNvSpPr txBox="1">
              <a:spLocks/>
            </p:cNvSpPr>
            <p:nvPr/>
          </p:nvSpPr>
          <p:spPr>
            <a:xfrm>
              <a:off x="6927847" y="5947864"/>
              <a:ext cx="1195202" cy="366641"/>
            </a:xfrm>
            <a:prstGeom prst="rect">
              <a:avLst/>
            </a:prstGeom>
            <a:solidFill>
              <a:srgbClr val="B9CDE5"/>
            </a:solidFill>
            <a:ln w="3175">
              <a:solidFill>
                <a:schemeClr val="tx2"/>
              </a:solidFill>
            </a:ln>
          </p:spPr>
          <p:txBody>
            <a:bodyPr wrap="square" rtlCol="0">
              <a:spAutoFit/>
            </a:bodyPr>
            <a:lstStyle>
              <a:defPPr>
                <a:defRPr lang="en-US"/>
              </a:defPPr>
              <a:lvl1pPr algn="ctr" defTabSz="914400">
                <a:defRPr sz="900">
                  <a:solidFill>
                    <a:srgbClr val="333333"/>
                  </a:solidFill>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333333"/>
                  </a:solidFill>
                  <a:effectLst/>
                  <a:uLnTx/>
                  <a:uFillTx/>
                  <a:latin typeface="+mn-lt"/>
                  <a:ea typeface="Roboto Light" panose="02000000000000000000" pitchFamily="2" charset="0"/>
                </a:rPr>
                <a:t>Procurement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333333"/>
                  </a:solidFill>
                  <a:effectLst/>
                  <a:uLnTx/>
                  <a:uFillTx/>
                  <a:latin typeface="+mn-lt"/>
                  <a:ea typeface="Roboto Light" panose="02000000000000000000" pitchFamily="2" charset="0"/>
                </a:rPr>
                <a:t>Management</a:t>
              </a:r>
            </a:p>
          </p:txBody>
        </p:sp>
        <p:sp>
          <p:nvSpPr>
            <p:cNvPr id="54" name="TextBox 206">
              <a:extLst>
                <a:ext uri="{FF2B5EF4-FFF2-40B4-BE49-F238E27FC236}">
                  <a16:creationId xmlns:a16="http://schemas.microsoft.com/office/drawing/2014/main" id="{5A5EFF81-970A-E6F5-239D-B135EE62F160}"/>
                </a:ext>
              </a:extLst>
            </p:cNvPr>
            <p:cNvSpPr txBox="1">
              <a:spLocks/>
            </p:cNvSpPr>
            <p:nvPr/>
          </p:nvSpPr>
          <p:spPr>
            <a:xfrm>
              <a:off x="8306243" y="5950411"/>
              <a:ext cx="1195202" cy="366641"/>
            </a:xfrm>
            <a:prstGeom prst="rect">
              <a:avLst/>
            </a:prstGeom>
            <a:solidFill>
              <a:srgbClr val="B9CDE5"/>
            </a:solidFill>
            <a:ln w="3175">
              <a:solidFill>
                <a:schemeClr val="tx2"/>
              </a:solidFill>
            </a:ln>
          </p:spPr>
          <p:txBody>
            <a:bodyPr wrap="square" rtlCol="0">
              <a:spAutoFit/>
            </a:bodyPr>
            <a:lstStyle>
              <a:defPPr>
                <a:defRPr lang="en-US"/>
              </a:defPPr>
              <a:lvl1pPr algn="ctr" defTabSz="914400">
                <a:defRPr sz="900">
                  <a:solidFill>
                    <a:srgbClr val="333333"/>
                  </a:solidFill>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333333"/>
                  </a:solidFill>
                  <a:effectLst/>
                  <a:uLnTx/>
                  <a:uFillTx/>
                  <a:latin typeface="+mn-lt"/>
                  <a:ea typeface="Roboto Light" panose="02000000000000000000" pitchFamily="2" charset="0"/>
                </a:rPr>
                <a:t>Marketing &amp; Sales Management</a:t>
              </a:r>
            </a:p>
          </p:txBody>
        </p:sp>
        <p:sp>
          <p:nvSpPr>
            <p:cNvPr id="55" name="TextBox 193">
              <a:extLst>
                <a:ext uri="{FF2B5EF4-FFF2-40B4-BE49-F238E27FC236}">
                  <a16:creationId xmlns:a16="http://schemas.microsoft.com/office/drawing/2014/main" id="{BA8B42F3-2B05-6ACF-16F6-A9B297AC2294}"/>
                </a:ext>
              </a:extLst>
            </p:cNvPr>
            <p:cNvSpPr txBox="1">
              <a:spLocks/>
            </p:cNvSpPr>
            <p:nvPr/>
          </p:nvSpPr>
          <p:spPr>
            <a:xfrm>
              <a:off x="1501730" y="3530127"/>
              <a:ext cx="1292394" cy="1782467"/>
            </a:xfrm>
            <a:prstGeom prst="rect">
              <a:avLst/>
            </a:prstGeom>
            <a:solidFill>
              <a:srgbClr val="B9CDE5"/>
            </a:solidFill>
            <a:ln w="3175">
              <a:solidFill>
                <a:schemeClr val="tx2"/>
              </a:solidFill>
            </a:ln>
          </p:spPr>
          <p:txBody>
            <a:bodyPr wrap="square" rtlCol="0">
              <a:spAutoFit/>
            </a:bodyPr>
            <a:lstStyle>
              <a:defPPr>
                <a:defRPr lang="en-US"/>
              </a:defPPr>
              <a:lvl1pPr algn="ctr" defTabSz="914400">
                <a:defRPr sz="900">
                  <a:solidFill>
                    <a:srgbClr val="333333"/>
                  </a:solidFill>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b="0" i="0" u="none" strike="noStrike" kern="1200" cap="none" spc="0" normalizeH="0" baseline="0" noProof="0" dirty="0">
                  <a:ln>
                    <a:noFill/>
                  </a:ln>
                  <a:solidFill>
                    <a:srgbClr val="333333"/>
                  </a:solidFill>
                  <a:effectLst/>
                  <a:uLnTx/>
                  <a:uFillTx/>
                  <a:latin typeface="+mn-lt"/>
                  <a:ea typeface="Roboto Light" panose="02000000000000000000" pitchFamily="2" charset="0"/>
                </a:rPr>
                <a:t>Provider Management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b="0" i="0" u="none" strike="noStrike" kern="1200" cap="none" spc="0" normalizeH="0" baseline="0" noProof="0" dirty="0">
                <a:ln>
                  <a:noFill/>
                </a:ln>
                <a:solidFill>
                  <a:srgbClr val="333333"/>
                </a:solidFill>
                <a:effectLst/>
                <a:uLnTx/>
                <a:uFillTx/>
                <a:latin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b="0" i="0" u="none" strike="noStrike" kern="1200" cap="none" spc="0" normalizeH="0" baseline="0" noProof="0" dirty="0">
                <a:ln>
                  <a:noFill/>
                </a:ln>
                <a:solidFill>
                  <a:srgbClr val="333333"/>
                </a:solidFill>
                <a:effectLst/>
                <a:uLnTx/>
                <a:uFillTx/>
                <a:latin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b="0" i="0" u="none" strike="noStrike" kern="1200" cap="none" spc="0" normalizeH="0" baseline="0" noProof="0" dirty="0">
                <a:ln>
                  <a:noFill/>
                </a:ln>
                <a:solidFill>
                  <a:srgbClr val="333333"/>
                </a:solidFill>
                <a:effectLst/>
                <a:uLnTx/>
                <a:uFillTx/>
                <a:latin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b="0" i="0" u="none" strike="noStrike" kern="1200" cap="none" spc="0" normalizeH="0" baseline="0" noProof="0" dirty="0">
                <a:ln>
                  <a:noFill/>
                </a:ln>
                <a:solidFill>
                  <a:srgbClr val="333333"/>
                </a:solidFill>
                <a:effectLst/>
                <a:uLnTx/>
                <a:uFillTx/>
                <a:latin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b="0" i="0" u="none" strike="noStrike" kern="1200" cap="none" spc="0" normalizeH="0" baseline="0" noProof="0" dirty="0">
                <a:ln>
                  <a:noFill/>
                </a:ln>
                <a:solidFill>
                  <a:srgbClr val="333333"/>
                </a:solidFill>
                <a:effectLst/>
                <a:uLnTx/>
                <a:uFillTx/>
                <a:latin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b="0" i="0" u="none" strike="noStrike" kern="1200" cap="none" spc="0" normalizeH="0" baseline="0" noProof="0" dirty="0">
                <a:ln>
                  <a:noFill/>
                </a:ln>
                <a:solidFill>
                  <a:srgbClr val="333333"/>
                </a:solidFill>
                <a:effectLst/>
                <a:uLnTx/>
                <a:uFillTx/>
                <a:latin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b="0" i="0" u="none" strike="noStrike" kern="1200" cap="none" spc="0" normalizeH="0" baseline="0" noProof="0" dirty="0">
                <a:ln>
                  <a:noFill/>
                </a:ln>
                <a:solidFill>
                  <a:srgbClr val="333333"/>
                </a:solidFill>
                <a:effectLst/>
                <a:uLnTx/>
                <a:uFillTx/>
                <a:latin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b="0" i="0" u="none" strike="noStrike" kern="1200" cap="none" spc="0" normalizeH="0" baseline="0" noProof="0" dirty="0">
                <a:ln>
                  <a:noFill/>
                </a:ln>
                <a:solidFill>
                  <a:srgbClr val="333333"/>
                </a:solidFill>
                <a:effectLst/>
                <a:uLnTx/>
                <a:uFillTx/>
                <a:latin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b="0" i="0" u="none" strike="noStrike" kern="1200" cap="none" spc="0" normalizeH="0" baseline="0" noProof="0" dirty="0">
                <a:ln>
                  <a:noFill/>
                </a:ln>
                <a:solidFill>
                  <a:srgbClr val="333333"/>
                </a:solidFill>
                <a:effectLst/>
                <a:uLnTx/>
                <a:uFillTx/>
                <a:latin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b="0" i="0" u="none" strike="noStrike" kern="1200" cap="none" spc="0" normalizeH="0" baseline="0" noProof="0" dirty="0">
                <a:ln>
                  <a:noFill/>
                </a:ln>
                <a:solidFill>
                  <a:srgbClr val="333333"/>
                </a:solidFill>
                <a:effectLst/>
                <a:uLnTx/>
                <a:uFillTx/>
                <a:latin typeface="+mn-lt"/>
              </a:endParaRPr>
            </a:p>
          </p:txBody>
        </p:sp>
        <p:sp>
          <p:nvSpPr>
            <p:cNvPr id="56" name="TextBox 193">
              <a:extLst>
                <a:ext uri="{FF2B5EF4-FFF2-40B4-BE49-F238E27FC236}">
                  <a16:creationId xmlns:a16="http://schemas.microsoft.com/office/drawing/2014/main" id="{5BACD750-FF1D-109F-8C5D-C193D774485B}"/>
                </a:ext>
              </a:extLst>
            </p:cNvPr>
            <p:cNvSpPr txBox="1">
              <a:spLocks/>
            </p:cNvSpPr>
            <p:nvPr/>
          </p:nvSpPr>
          <p:spPr>
            <a:xfrm>
              <a:off x="2952013" y="3521068"/>
              <a:ext cx="1349439" cy="1782467"/>
            </a:xfrm>
            <a:prstGeom prst="rect">
              <a:avLst/>
            </a:prstGeom>
            <a:solidFill>
              <a:srgbClr val="B9CDE5"/>
            </a:solidFill>
            <a:ln w="3175">
              <a:solidFill>
                <a:schemeClr val="tx2"/>
              </a:solidFill>
            </a:ln>
          </p:spPr>
          <p:txBody>
            <a:bodyPr wrap="square" rtlCol="0">
              <a:spAutoFit/>
            </a:bodyPr>
            <a:lstStyle>
              <a:defPPr>
                <a:defRPr lang="en-US"/>
              </a:defPPr>
              <a:lvl1pPr algn="ctr" defTabSz="914400">
                <a:defRPr sz="900">
                  <a:solidFill>
                    <a:srgbClr val="333333"/>
                  </a:solidFill>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b="0" i="0" u="none" strike="noStrike" kern="1200" cap="none" spc="0" normalizeH="0" baseline="0" noProof="0" dirty="0">
                  <a:ln>
                    <a:noFill/>
                  </a:ln>
                  <a:solidFill>
                    <a:srgbClr val="333333"/>
                  </a:solidFill>
                  <a:effectLst/>
                  <a:uLnTx/>
                  <a:uFillTx/>
                  <a:latin typeface="+mn-lt"/>
                  <a:ea typeface="Roboto Light" panose="02000000000000000000" pitchFamily="2" charset="0"/>
                </a:rPr>
                <a:t>Innovation Management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b="0" i="0" u="none" strike="noStrike" kern="1200" cap="none" spc="0" normalizeH="0" baseline="0" noProof="0" dirty="0">
                <a:ln>
                  <a:noFill/>
                </a:ln>
                <a:solidFill>
                  <a:srgbClr val="333333"/>
                </a:solidFill>
                <a:effectLst/>
                <a:uLnTx/>
                <a:uFillTx/>
                <a:latin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b="0" i="0" u="none" strike="noStrike" kern="1200" cap="none" spc="0" normalizeH="0" baseline="0" noProof="0" dirty="0">
                <a:ln>
                  <a:noFill/>
                </a:ln>
                <a:solidFill>
                  <a:srgbClr val="333333"/>
                </a:solidFill>
                <a:effectLst/>
                <a:uLnTx/>
                <a:uFillTx/>
                <a:latin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b="0" i="0" u="none" strike="noStrike" kern="1200" cap="none" spc="0" normalizeH="0" baseline="0" noProof="0" dirty="0">
                <a:ln>
                  <a:noFill/>
                </a:ln>
                <a:solidFill>
                  <a:srgbClr val="333333"/>
                </a:solidFill>
                <a:effectLst/>
                <a:uLnTx/>
                <a:uFillTx/>
                <a:latin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b="0" i="0" u="none" strike="noStrike" kern="1200" cap="none" spc="0" normalizeH="0" baseline="0" noProof="0" dirty="0">
                <a:ln>
                  <a:noFill/>
                </a:ln>
                <a:solidFill>
                  <a:srgbClr val="333333"/>
                </a:solidFill>
                <a:effectLst/>
                <a:uLnTx/>
                <a:uFillTx/>
                <a:latin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b="0" i="0" u="none" strike="noStrike" kern="1200" cap="none" spc="0" normalizeH="0" baseline="0" noProof="0" dirty="0">
                <a:ln>
                  <a:noFill/>
                </a:ln>
                <a:solidFill>
                  <a:srgbClr val="333333"/>
                </a:solidFill>
                <a:effectLst/>
                <a:uLnTx/>
                <a:uFillTx/>
                <a:latin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b="0" i="0" u="none" strike="noStrike" kern="1200" cap="none" spc="0" normalizeH="0" baseline="0" noProof="0" dirty="0">
                <a:ln>
                  <a:noFill/>
                </a:ln>
                <a:solidFill>
                  <a:srgbClr val="333333"/>
                </a:solidFill>
                <a:effectLst/>
                <a:uLnTx/>
                <a:uFillTx/>
                <a:latin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b="0" i="0" u="none" strike="noStrike" kern="1200" cap="none" spc="0" normalizeH="0" baseline="0" noProof="0" dirty="0">
                <a:ln>
                  <a:noFill/>
                </a:ln>
                <a:solidFill>
                  <a:srgbClr val="333333"/>
                </a:solidFill>
                <a:effectLst/>
                <a:uLnTx/>
                <a:uFillTx/>
                <a:latin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b="0" i="0" u="none" strike="noStrike" kern="1200" cap="none" spc="0" normalizeH="0" baseline="0" noProof="0" dirty="0">
                <a:ln>
                  <a:noFill/>
                </a:ln>
                <a:solidFill>
                  <a:srgbClr val="333333"/>
                </a:solidFill>
                <a:effectLst/>
                <a:uLnTx/>
                <a:uFillTx/>
                <a:latin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b="0" i="0" u="none" strike="noStrike" kern="1200" cap="none" spc="0" normalizeH="0" baseline="0" noProof="0" dirty="0">
                <a:ln>
                  <a:noFill/>
                </a:ln>
                <a:solidFill>
                  <a:srgbClr val="333333"/>
                </a:solidFill>
                <a:effectLst/>
                <a:uLnTx/>
                <a:uFillTx/>
                <a:latin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b="0" i="0" u="none" strike="noStrike" kern="1200" cap="none" spc="0" normalizeH="0" baseline="0" noProof="0" dirty="0">
                <a:ln>
                  <a:noFill/>
                </a:ln>
                <a:solidFill>
                  <a:srgbClr val="333333"/>
                </a:solidFill>
                <a:effectLst/>
                <a:uLnTx/>
                <a:uFillTx/>
                <a:latin typeface="+mn-lt"/>
              </a:endParaRPr>
            </a:p>
          </p:txBody>
        </p:sp>
        <p:grpSp>
          <p:nvGrpSpPr>
            <p:cNvPr id="57" name="Group 190">
              <a:extLst>
                <a:ext uri="{FF2B5EF4-FFF2-40B4-BE49-F238E27FC236}">
                  <a16:creationId xmlns:a16="http://schemas.microsoft.com/office/drawing/2014/main" id="{94FFCA91-ECD5-3999-180B-F2AC5D5AEF42}"/>
                </a:ext>
              </a:extLst>
            </p:cNvPr>
            <p:cNvGrpSpPr/>
            <p:nvPr/>
          </p:nvGrpSpPr>
          <p:grpSpPr>
            <a:xfrm>
              <a:off x="3068124" y="3931099"/>
              <a:ext cx="1108413" cy="1222031"/>
              <a:chOff x="672210" y="4730750"/>
              <a:chExt cx="1198625" cy="1073225"/>
            </a:xfrm>
          </p:grpSpPr>
          <p:sp>
            <p:nvSpPr>
              <p:cNvPr id="58" name="TextBox 191">
                <a:extLst>
                  <a:ext uri="{FF2B5EF4-FFF2-40B4-BE49-F238E27FC236}">
                    <a16:creationId xmlns:a16="http://schemas.microsoft.com/office/drawing/2014/main" id="{309956D2-A20F-B5C8-49CF-3492E2CC71D0}"/>
                  </a:ext>
                </a:extLst>
              </p:cNvPr>
              <p:cNvSpPr txBox="1">
                <a:spLocks/>
              </p:cNvSpPr>
              <p:nvPr/>
            </p:nvSpPr>
            <p:spPr>
              <a:xfrm>
                <a:off x="682835" y="5111630"/>
                <a:ext cx="1188000" cy="321995"/>
              </a:xfrm>
              <a:prstGeom prst="rect">
                <a:avLst/>
              </a:prstGeom>
              <a:solidFill>
                <a:srgbClr val="CFE4F5"/>
              </a:solidFill>
              <a:ln w="3175">
                <a:solidFill>
                  <a:schemeClr val="tx2"/>
                </a:solidFill>
              </a:ln>
            </p:spPr>
            <p:txBody>
              <a:bodyPr wrap="square" rtlCol="0">
                <a:spAutoFit/>
              </a:bodyPr>
              <a:lstStyle>
                <a:defPPr>
                  <a:defRPr lang="en-US"/>
                </a:defPPr>
                <a:lvl1pPr algn="ctr" defTabSz="914400">
                  <a:defRPr sz="900">
                    <a:solidFill>
                      <a:srgbClr val="333333"/>
                    </a:solidFill>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333333"/>
                    </a:solidFill>
                    <a:effectLst/>
                    <a:uLnTx/>
                    <a:uFillTx/>
                    <a:latin typeface="+mn-lt"/>
                    <a:ea typeface="Roboto Light" panose="02000000000000000000" pitchFamily="2" charset="0"/>
                  </a:rPr>
                  <a:t>Clinical Collaboration</a:t>
                </a:r>
              </a:p>
            </p:txBody>
          </p:sp>
          <p:sp>
            <p:nvSpPr>
              <p:cNvPr id="59" name="TextBox 192">
                <a:extLst>
                  <a:ext uri="{FF2B5EF4-FFF2-40B4-BE49-F238E27FC236}">
                    <a16:creationId xmlns:a16="http://schemas.microsoft.com/office/drawing/2014/main" id="{951028BC-C824-ECD0-764E-DC2CF7B6DAF1}"/>
                  </a:ext>
                </a:extLst>
              </p:cNvPr>
              <p:cNvSpPr txBox="1">
                <a:spLocks/>
              </p:cNvSpPr>
              <p:nvPr/>
            </p:nvSpPr>
            <p:spPr>
              <a:xfrm>
                <a:off x="672210" y="4730750"/>
                <a:ext cx="1188000" cy="321995"/>
              </a:xfrm>
              <a:prstGeom prst="rect">
                <a:avLst/>
              </a:prstGeom>
              <a:solidFill>
                <a:srgbClr val="CFE4F5"/>
              </a:solidFill>
              <a:ln w="3175">
                <a:solidFill>
                  <a:schemeClr val="tx2"/>
                </a:solidFill>
              </a:ln>
            </p:spPr>
            <p:txBody>
              <a:bodyPr wrap="square" rtlCol="0">
                <a:spAutoFit/>
              </a:bodyPr>
              <a:lstStyle>
                <a:defPPr>
                  <a:defRPr lang="en-US"/>
                </a:defPPr>
                <a:lvl1pPr algn="ctr" defTabSz="914400">
                  <a:defRPr sz="900">
                    <a:solidFill>
                      <a:srgbClr val="333333"/>
                    </a:solidFill>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333333"/>
                    </a:solidFill>
                    <a:effectLst/>
                    <a:uLnTx/>
                    <a:uFillTx/>
                    <a:latin typeface="+mn-lt"/>
                    <a:ea typeface="Roboto Light" panose="02000000000000000000" pitchFamily="2" charset="0"/>
                  </a:rPr>
                  <a:t>Research and Development</a:t>
                </a:r>
              </a:p>
            </p:txBody>
          </p:sp>
          <p:sp>
            <p:nvSpPr>
              <p:cNvPr id="60" name="TextBox 194">
                <a:extLst>
                  <a:ext uri="{FF2B5EF4-FFF2-40B4-BE49-F238E27FC236}">
                    <a16:creationId xmlns:a16="http://schemas.microsoft.com/office/drawing/2014/main" id="{E0E5389F-9E3B-977A-A415-15512F62E8B9}"/>
                  </a:ext>
                </a:extLst>
              </p:cNvPr>
              <p:cNvSpPr txBox="1">
                <a:spLocks/>
              </p:cNvSpPr>
              <p:nvPr/>
            </p:nvSpPr>
            <p:spPr>
              <a:xfrm>
                <a:off x="672210" y="5481980"/>
                <a:ext cx="1188000" cy="321995"/>
              </a:xfrm>
              <a:prstGeom prst="rect">
                <a:avLst/>
              </a:prstGeom>
              <a:solidFill>
                <a:srgbClr val="CFE4F5"/>
              </a:solidFill>
              <a:ln w="3175">
                <a:solidFill>
                  <a:schemeClr val="tx2"/>
                </a:solidFill>
              </a:ln>
            </p:spPr>
            <p:txBody>
              <a:bodyPr wrap="square" rtlCol="0">
                <a:spAutoFit/>
              </a:bodyPr>
              <a:lstStyle>
                <a:defPPr>
                  <a:defRPr lang="en-US"/>
                </a:defPPr>
                <a:lvl1pPr algn="ctr" defTabSz="914400">
                  <a:defRPr sz="900">
                    <a:solidFill>
                      <a:srgbClr val="333333"/>
                    </a:solidFill>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333333"/>
                    </a:solidFill>
                    <a:effectLst/>
                    <a:uLnTx/>
                    <a:uFillTx/>
                    <a:latin typeface="+mn-lt"/>
                    <a:ea typeface="Roboto Light" panose="02000000000000000000" pitchFamily="2" charset="0"/>
                  </a:rPr>
                  <a:t>Partnership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333333"/>
                    </a:solidFill>
                    <a:effectLst/>
                    <a:uLnTx/>
                    <a:uFillTx/>
                    <a:latin typeface="+mn-lt"/>
                    <a:ea typeface="Roboto Light" panose="02000000000000000000" pitchFamily="2" charset="0"/>
                  </a:rPr>
                  <a:t>Management</a:t>
                </a:r>
              </a:p>
            </p:txBody>
          </p:sp>
        </p:grpSp>
        <p:sp>
          <p:nvSpPr>
            <p:cNvPr id="61" name="TextBox 193">
              <a:extLst>
                <a:ext uri="{FF2B5EF4-FFF2-40B4-BE49-F238E27FC236}">
                  <a16:creationId xmlns:a16="http://schemas.microsoft.com/office/drawing/2014/main" id="{7D9A586A-059B-127D-5309-1A4E4F033563}"/>
                </a:ext>
              </a:extLst>
            </p:cNvPr>
            <p:cNvSpPr txBox="1">
              <a:spLocks/>
            </p:cNvSpPr>
            <p:nvPr/>
          </p:nvSpPr>
          <p:spPr>
            <a:xfrm>
              <a:off x="4610448" y="3525290"/>
              <a:ext cx="1398290" cy="1782467"/>
            </a:xfrm>
            <a:prstGeom prst="rect">
              <a:avLst/>
            </a:prstGeom>
            <a:solidFill>
              <a:srgbClr val="B9CDE5"/>
            </a:solidFill>
            <a:ln w="3175">
              <a:solidFill>
                <a:schemeClr val="tx2"/>
              </a:solidFill>
            </a:ln>
          </p:spPr>
          <p:txBody>
            <a:bodyPr wrap="square" rtlCol="0">
              <a:spAutoFit/>
            </a:bodyPr>
            <a:lstStyle>
              <a:defPPr>
                <a:defRPr lang="en-US"/>
              </a:defPPr>
              <a:lvl1pPr algn="ctr" defTabSz="914400">
                <a:defRPr sz="900">
                  <a:solidFill>
                    <a:srgbClr val="333333"/>
                  </a:solidFill>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b="0" i="0" u="none" strike="noStrike" kern="1200" cap="none" spc="0" normalizeH="0" baseline="0" noProof="0" dirty="0">
                  <a:ln>
                    <a:noFill/>
                  </a:ln>
                  <a:solidFill>
                    <a:srgbClr val="333333"/>
                  </a:solidFill>
                  <a:effectLst/>
                  <a:uLnTx/>
                  <a:uFillTx/>
                  <a:latin typeface="+mn-lt"/>
                  <a:ea typeface="Roboto Light" panose="02000000000000000000" pitchFamily="2" charset="0"/>
                </a:rPr>
                <a:t>Case Management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b="0" i="0" u="none" strike="noStrike" kern="1200" cap="none" spc="0" normalizeH="0" baseline="0" noProof="0" dirty="0">
                <a:ln>
                  <a:noFill/>
                </a:ln>
                <a:solidFill>
                  <a:srgbClr val="333333"/>
                </a:solidFill>
                <a:effectLst/>
                <a:uLnTx/>
                <a:uFillTx/>
                <a:latin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b="0" i="0" u="none" strike="noStrike" kern="1200" cap="none" spc="0" normalizeH="0" baseline="0" noProof="0" dirty="0">
                <a:ln>
                  <a:noFill/>
                </a:ln>
                <a:solidFill>
                  <a:srgbClr val="333333"/>
                </a:solidFill>
                <a:effectLst/>
                <a:uLnTx/>
                <a:uFillTx/>
                <a:latin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b="0" i="0" u="none" strike="noStrike" kern="1200" cap="none" spc="0" normalizeH="0" baseline="0" noProof="0" dirty="0">
                <a:ln>
                  <a:noFill/>
                </a:ln>
                <a:solidFill>
                  <a:srgbClr val="333333"/>
                </a:solidFill>
                <a:effectLst/>
                <a:uLnTx/>
                <a:uFillTx/>
                <a:latin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b="0" i="0" u="none" strike="noStrike" kern="1200" cap="none" spc="0" normalizeH="0" baseline="0" noProof="0" dirty="0">
                <a:ln>
                  <a:noFill/>
                </a:ln>
                <a:solidFill>
                  <a:srgbClr val="333333"/>
                </a:solidFill>
                <a:effectLst/>
                <a:uLnTx/>
                <a:uFillTx/>
                <a:latin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b="0" i="0" u="none" strike="noStrike" kern="1200" cap="none" spc="0" normalizeH="0" baseline="0" noProof="0" dirty="0">
                <a:ln>
                  <a:noFill/>
                </a:ln>
                <a:solidFill>
                  <a:srgbClr val="333333"/>
                </a:solidFill>
                <a:effectLst/>
                <a:uLnTx/>
                <a:uFillTx/>
                <a:latin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b="0" i="0" u="none" strike="noStrike" kern="1200" cap="none" spc="0" normalizeH="0" baseline="0" noProof="0" dirty="0">
                <a:ln>
                  <a:noFill/>
                </a:ln>
                <a:solidFill>
                  <a:srgbClr val="333333"/>
                </a:solidFill>
                <a:effectLst/>
                <a:uLnTx/>
                <a:uFillTx/>
                <a:latin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b="0" i="0" u="none" strike="noStrike" kern="1200" cap="none" spc="0" normalizeH="0" baseline="0" noProof="0" dirty="0">
                <a:ln>
                  <a:noFill/>
                </a:ln>
                <a:solidFill>
                  <a:srgbClr val="333333"/>
                </a:solidFill>
                <a:effectLst/>
                <a:uLnTx/>
                <a:uFillTx/>
                <a:latin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b="0" i="0" u="none" strike="noStrike" kern="1200" cap="none" spc="0" normalizeH="0" baseline="0" noProof="0" dirty="0">
                <a:ln>
                  <a:noFill/>
                </a:ln>
                <a:solidFill>
                  <a:srgbClr val="333333"/>
                </a:solidFill>
                <a:effectLst/>
                <a:uLnTx/>
                <a:uFillTx/>
                <a:latin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b="0" i="0" u="none" strike="noStrike" kern="1200" cap="none" spc="0" normalizeH="0" baseline="0" noProof="0" dirty="0">
                <a:ln>
                  <a:noFill/>
                </a:ln>
                <a:solidFill>
                  <a:srgbClr val="333333"/>
                </a:solidFill>
                <a:effectLst/>
                <a:uLnTx/>
                <a:uFillTx/>
                <a:latin typeface="+mn-lt"/>
              </a:endParaRPr>
            </a:p>
          </p:txBody>
        </p:sp>
        <p:grpSp>
          <p:nvGrpSpPr>
            <p:cNvPr id="62" name="Group 190">
              <a:extLst>
                <a:ext uri="{FF2B5EF4-FFF2-40B4-BE49-F238E27FC236}">
                  <a16:creationId xmlns:a16="http://schemas.microsoft.com/office/drawing/2014/main" id="{35DF95BE-DE7C-E831-67CB-1EE18135FA0F}"/>
                </a:ext>
              </a:extLst>
            </p:cNvPr>
            <p:cNvGrpSpPr/>
            <p:nvPr/>
          </p:nvGrpSpPr>
          <p:grpSpPr>
            <a:xfrm>
              <a:off x="4779029" y="3931099"/>
              <a:ext cx="1061129" cy="1292265"/>
              <a:chOff x="735314" y="4554135"/>
              <a:chExt cx="1057267" cy="1361408"/>
            </a:xfrm>
            <a:solidFill>
              <a:srgbClr val="CFE4F5"/>
            </a:solidFill>
          </p:grpSpPr>
          <p:sp>
            <p:nvSpPr>
              <p:cNvPr id="63" name="TextBox 191">
                <a:extLst>
                  <a:ext uri="{FF2B5EF4-FFF2-40B4-BE49-F238E27FC236}">
                    <a16:creationId xmlns:a16="http://schemas.microsoft.com/office/drawing/2014/main" id="{1A8F583C-3820-ADE2-BA66-433FC42DDFC9}"/>
                  </a:ext>
                </a:extLst>
              </p:cNvPr>
              <p:cNvSpPr txBox="1">
                <a:spLocks/>
              </p:cNvSpPr>
              <p:nvPr/>
            </p:nvSpPr>
            <p:spPr>
              <a:xfrm>
                <a:off x="743956" y="5040154"/>
                <a:ext cx="1048625" cy="386258"/>
              </a:xfrm>
              <a:prstGeom prst="rect">
                <a:avLst/>
              </a:prstGeom>
              <a:grpFill/>
              <a:ln w="3175">
                <a:solidFill>
                  <a:schemeClr val="tx2"/>
                </a:solidFill>
              </a:ln>
            </p:spPr>
            <p:txBody>
              <a:bodyPr wrap="square" rtlCol="0">
                <a:spAutoFit/>
              </a:bodyPr>
              <a:lstStyle>
                <a:defPPr>
                  <a:defRPr lang="en-US"/>
                </a:defPPr>
                <a:lvl1pPr algn="ctr" defTabSz="914400">
                  <a:defRPr sz="900">
                    <a:solidFill>
                      <a:srgbClr val="333333"/>
                    </a:solidFill>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333333"/>
                    </a:solidFill>
                    <a:effectLst/>
                    <a:uLnTx/>
                    <a:uFillTx/>
                    <a:latin typeface="+mn-lt"/>
                    <a:ea typeface="Roboto Light" panose="02000000000000000000" pitchFamily="2" charset="0"/>
                  </a:rPr>
                  <a:t>Case </a:t>
                </a:r>
                <a:br>
                  <a:rPr kumimoji="0" lang="en-CA" sz="800" b="0" i="0" u="none" strike="noStrike" kern="1200" cap="none" spc="0" normalizeH="0" baseline="0" noProof="0" dirty="0">
                    <a:ln>
                      <a:noFill/>
                    </a:ln>
                    <a:solidFill>
                      <a:srgbClr val="333333"/>
                    </a:solidFill>
                    <a:effectLst/>
                    <a:uLnTx/>
                    <a:uFillTx/>
                    <a:latin typeface="+mn-lt"/>
                    <a:ea typeface="Roboto Light" panose="02000000000000000000" pitchFamily="2" charset="0"/>
                  </a:rPr>
                </a:br>
                <a:r>
                  <a:rPr kumimoji="0" lang="en-CA" sz="800" b="0" i="0" u="none" strike="noStrike" kern="1200" cap="none" spc="0" normalizeH="0" baseline="0" noProof="0" dirty="0">
                    <a:ln>
                      <a:noFill/>
                    </a:ln>
                    <a:solidFill>
                      <a:srgbClr val="333333"/>
                    </a:solidFill>
                    <a:effectLst/>
                    <a:uLnTx/>
                    <a:uFillTx/>
                    <a:latin typeface="+mn-lt"/>
                    <a:ea typeface="Roboto Light" panose="02000000000000000000" pitchFamily="2" charset="0"/>
                  </a:rPr>
                  <a:t>Management</a:t>
                </a:r>
              </a:p>
            </p:txBody>
          </p:sp>
          <p:sp>
            <p:nvSpPr>
              <p:cNvPr id="64" name="TextBox 192">
                <a:extLst>
                  <a:ext uri="{FF2B5EF4-FFF2-40B4-BE49-F238E27FC236}">
                    <a16:creationId xmlns:a16="http://schemas.microsoft.com/office/drawing/2014/main" id="{DF51B3A4-C286-08A4-379D-FBCBBC0253F6}"/>
                  </a:ext>
                </a:extLst>
              </p:cNvPr>
              <p:cNvSpPr txBox="1">
                <a:spLocks/>
              </p:cNvSpPr>
              <p:nvPr/>
            </p:nvSpPr>
            <p:spPr>
              <a:xfrm>
                <a:off x="735314" y="4554135"/>
                <a:ext cx="1048625" cy="386258"/>
              </a:xfrm>
              <a:prstGeom prst="rect">
                <a:avLst/>
              </a:prstGeom>
              <a:grpFill/>
              <a:ln w="3175">
                <a:solidFill>
                  <a:schemeClr val="tx2"/>
                </a:solidFill>
              </a:ln>
            </p:spPr>
            <p:txBody>
              <a:bodyPr wrap="square" rtlCol="0">
                <a:spAutoFit/>
              </a:bodyPr>
              <a:lstStyle>
                <a:defPPr>
                  <a:defRPr lang="en-US"/>
                </a:defPPr>
                <a:lvl1pPr algn="ctr" defTabSz="914400">
                  <a:defRPr sz="900">
                    <a:solidFill>
                      <a:srgbClr val="333333"/>
                    </a:solidFill>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333333"/>
                    </a:solidFill>
                    <a:effectLst/>
                    <a:uLnTx/>
                    <a:uFillTx/>
                    <a:latin typeface="+mn-lt"/>
                    <a:ea typeface="Roboto Light" panose="02000000000000000000" pitchFamily="2" charset="0"/>
                  </a:rPr>
                  <a:t>Utilization Management</a:t>
                </a:r>
              </a:p>
            </p:txBody>
          </p:sp>
          <p:sp>
            <p:nvSpPr>
              <p:cNvPr id="65" name="TextBox 194">
                <a:extLst>
                  <a:ext uri="{FF2B5EF4-FFF2-40B4-BE49-F238E27FC236}">
                    <a16:creationId xmlns:a16="http://schemas.microsoft.com/office/drawing/2014/main" id="{A6A0BF1F-28B2-1099-660C-02157B46F827}"/>
                  </a:ext>
                </a:extLst>
              </p:cNvPr>
              <p:cNvSpPr txBox="1">
                <a:spLocks/>
              </p:cNvSpPr>
              <p:nvPr/>
            </p:nvSpPr>
            <p:spPr>
              <a:xfrm>
                <a:off x="735315" y="5529285"/>
                <a:ext cx="1048625" cy="386258"/>
              </a:xfrm>
              <a:prstGeom prst="rect">
                <a:avLst/>
              </a:prstGeom>
              <a:grpFill/>
              <a:ln w="3175">
                <a:solidFill>
                  <a:schemeClr val="tx2"/>
                </a:solidFill>
              </a:ln>
            </p:spPr>
            <p:txBody>
              <a:bodyPr wrap="square" rtlCol="0">
                <a:spAutoFit/>
              </a:bodyPr>
              <a:lstStyle>
                <a:defPPr>
                  <a:defRPr lang="en-US"/>
                </a:defPPr>
                <a:lvl1pPr algn="ctr" defTabSz="914400">
                  <a:defRPr sz="900">
                    <a:solidFill>
                      <a:srgbClr val="333333"/>
                    </a:solidFill>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333333"/>
                    </a:solidFill>
                    <a:effectLst/>
                    <a:uLnTx/>
                    <a:uFillTx/>
                    <a:latin typeface="+mn-lt"/>
                    <a:ea typeface="Roboto Light" panose="02000000000000000000" pitchFamily="2" charset="0"/>
                  </a:rPr>
                  <a:t>Remote </a:t>
                </a:r>
                <a:br>
                  <a:rPr kumimoji="0" lang="en-CA" sz="800" b="0" i="0" u="none" strike="noStrike" kern="1200" cap="none" spc="0" normalizeH="0" baseline="0" noProof="0" dirty="0">
                    <a:ln>
                      <a:noFill/>
                    </a:ln>
                    <a:solidFill>
                      <a:srgbClr val="333333"/>
                    </a:solidFill>
                    <a:effectLst/>
                    <a:uLnTx/>
                    <a:uFillTx/>
                    <a:latin typeface="+mn-lt"/>
                    <a:ea typeface="Roboto Light" panose="02000000000000000000" pitchFamily="2" charset="0"/>
                  </a:rPr>
                </a:br>
                <a:r>
                  <a:rPr kumimoji="0" lang="en-CA" sz="800" b="0" i="0" u="none" strike="noStrike" kern="1200" cap="none" spc="0" normalizeH="0" baseline="0" noProof="0" dirty="0">
                    <a:ln>
                      <a:noFill/>
                    </a:ln>
                    <a:solidFill>
                      <a:srgbClr val="333333"/>
                    </a:solidFill>
                    <a:effectLst/>
                    <a:uLnTx/>
                    <a:uFillTx/>
                    <a:latin typeface="+mn-lt"/>
                    <a:ea typeface="Roboto Light" panose="02000000000000000000" pitchFamily="2" charset="0"/>
                  </a:rPr>
                  <a:t>Monitoring</a:t>
                </a:r>
              </a:p>
            </p:txBody>
          </p:sp>
        </p:grpSp>
        <p:sp>
          <p:nvSpPr>
            <p:cNvPr id="66" name="TextBox 193">
              <a:extLst>
                <a:ext uri="{FF2B5EF4-FFF2-40B4-BE49-F238E27FC236}">
                  <a16:creationId xmlns:a16="http://schemas.microsoft.com/office/drawing/2014/main" id="{8828DC36-7F5A-49C1-48F3-9C2A8AE03D7D}"/>
                </a:ext>
              </a:extLst>
            </p:cNvPr>
            <p:cNvSpPr txBox="1">
              <a:spLocks/>
            </p:cNvSpPr>
            <p:nvPr/>
          </p:nvSpPr>
          <p:spPr>
            <a:xfrm>
              <a:off x="6271579" y="3505797"/>
              <a:ext cx="1293509" cy="1782467"/>
            </a:xfrm>
            <a:prstGeom prst="rect">
              <a:avLst/>
            </a:prstGeom>
            <a:solidFill>
              <a:srgbClr val="B9CDE5"/>
            </a:solidFill>
            <a:ln w="3175">
              <a:solidFill>
                <a:schemeClr val="tx2"/>
              </a:solidFill>
            </a:ln>
          </p:spPr>
          <p:txBody>
            <a:bodyPr wrap="square" rtlCol="0">
              <a:spAutoFit/>
            </a:bodyPr>
            <a:lstStyle>
              <a:defPPr>
                <a:defRPr lang="en-US"/>
              </a:defPPr>
              <a:lvl1pPr algn="ctr" defTabSz="914400">
                <a:defRPr sz="900">
                  <a:solidFill>
                    <a:srgbClr val="333333"/>
                  </a:solidFill>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b="0" i="0" u="none" strike="noStrike" kern="1200" cap="none" spc="0" normalizeH="0" baseline="0" noProof="0" dirty="0">
                  <a:ln>
                    <a:noFill/>
                  </a:ln>
                  <a:solidFill>
                    <a:srgbClr val="333333"/>
                  </a:solidFill>
                  <a:effectLst/>
                  <a:uLnTx/>
                  <a:uFillTx/>
                  <a:latin typeface="+mn-lt"/>
                  <a:ea typeface="Roboto Light" panose="02000000000000000000" pitchFamily="2" charset="0"/>
                </a:rPr>
                <a:t>Intelligence and Analytics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b="0" i="0" u="none" strike="noStrike" kern="1200" cap="none" spc="0" normalizeH="0" baseline="0" noProof="0" dirty="0">
                <a:ln>
                  <a:noFill/>
                </a:ln>
                <a:solidFill>
                  <a:srgbClr val="333333"/>
                </a:solidFill>
                <a:effectLst/>
                <a:uLnTx/>
                <a:uFillTx/>
                <a:latin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b="0" i="0" u="none" strike="noStrike" kern="1200" cap="none" spc="0" normalizeH="0" baseline="0" noProof="0" dirty="0">
                <a:ln>
                  <a:noFill/>
                </a:ln>
                <a:solidFill>
                  <a:srgbClr val="333333"/>
                </a:solidFill>
                <a:effectLst/>
                <a:uLnTx/>
                <a:uFillTx/>
                <a:latin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b="0" i="0" u="none" strike="noStrike" kern="1200" cap="none" spc="0" normalizeH="0" baseline="0" noProof="0" dirty="0">
                <a:ln>
                  <a:noFill/>
                </a:ln>
                <a:solidFill>
                  <a:srgbClr val="333333"/>
                </a:solidFill>
                <a:effectLst/>
                <a:uLnTx/>
                <a:uFillTx/>
                <a:latin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b="0" i="0" u="none" strike="noStrike" kern="1200" cap="none" spc="0" normalizeH="0" baseline="0" noProof="0" dirty="0">
                <a:ln>
                  <a:noFill/>
                </a:ln>
                <a:solidFill>
                  <a:srgbClr val="333333"/>
                </a:solidFill>
                <a:effectLst/>
                <a:uLnTx/>
                <a:uFillTx/>
                <a:latin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b="0" i="0" u="none" strike="noStrike" kern="1200" cap="none" spc="0" normalizeH="0" baseline="0" noProof="0" dirty="0">
                <a:ln>
                  <a:noFill/>
                </a:ln>
                <a:solidFill>
                  <a:srgbClr val="333333"/>
                </a:solidFill>
                <a:effectLst/>
                <a:uLnTx/>
                <a:uFillTx/>
                <a:latin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b="0" i="0" u="none" strike="noStrike" kern="1200" cap="none" spc="0" normalizeH="0" baseline="0" noProof="0" dirty="0">
                <a:ln>
                  <a:noFill/>
                </a:ln>
                <a:solidFill>
                  <a:srgbClr val="333333"/>
                </a:solidFill>
                <a:effectLst/>
                <a:uLnTx/>
                <a:uFillTx/>
                <a:latin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b="0" i="0" u="none" strike="noStrike" kern="1200" cap="none" spc="0" normalizeH="0" baseline="0" noProof="0" dirty="0">
                <a:ln>
                  <a:noFill/>
                </a:ln>
                <a:solidFill>
                  <a:srgbClr val="333333"/>
                </a:solidFill>
                <a:effectLst/>
                <a:uLnTx/>
                <a:uFillTx/>
                <a:latin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b="0" i="0" u="none" strike="noStrike" kern="1200" cap="none" spc="0" normalizeH="0" baseline="0" noProof="0" dirty="0">
                <a:ln>
                  <a:noFill/>
                </a:ln>
                <a:solidFill>
                  <a:srgbClr val="333333"/>
                </a:solidFill>
                <a:effectLst/>
                <a:uLnTx/>
                <a:uFillTx/>
                <a:latin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b="0" i="0" u="none" strike="noStrike" kern="1200" cap="none" spc="0" normalizeH="0" baseline="0" noProof="0" dirty="0">
                <a:ln>
                  <a:noFill/>
                </a:ln>
                <a:solidFill>
                  <a:srgbClr val="333333"/>
                </a:solidFill>
                <a:effectLst/>
                <a:uLnTx/>
                <a:uFillTx/>
                <a:latin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b="0" i="0" u="none" strike="noStrike" kern="1200" cap="none" spc="0" normalizeH="0" baseline="0" noProof="0" dirty="0">
                <a:ln>
                  <a:noFill/>
                </a:ln>
                <a:solidFill>
                  <a:srgbClr val="333333"/>
                </a:solidFill>
                <a:effectLst/>
                <a:uLnTx/>
                <a:uFillTx/>
                <a:latin typeface="+mn-lt"/>
              </a:endParaRPr>
            </a:p>
          </p:txBody>
        </p:sp>
        <p:sp>
          <p:nvSpPr>
            <p:cNvPr id="67" name="TextBox 193">
              <a:extLst>
                <a:ext uri="{FF2B5EF4-FFF2-40B4-BE49-F238E27FC236}">
                  <a16:creationId xmlns:a16="http://schemas.microsoft.com/office/drawing/2014/main" id="{6953170B-530F-A9AF-088D-ACFE1DB508EC}"/>
                </a:ext>
              </a:extLst>
            </p:cNvPr>
            <p:cNvSpPr txBox="1">
              <a:spLocks/>
            </p:cNvSpPr>
            <p:nvPr/>
          </p:nvSpPr>
          <p:spPr>
            <a:xfrm>
              <a:off x="7848482" y="3505797"/>
              <a:ext cx="1293509" cy="1782467"/>
            </a:xfrm>
            <a:prstGeom prst="rect">
              <a:avLst/>
            </a:prstGeom>
            <a:solidFill>
              <a:srgbClr val="B9CDE5"/>
            </a:solidFill>
            <a:ln w="3175">
              <a:solidFill>
                <a:schemeClr val="tx2"/>
              </a:solidFill>
            </a:ln>
          </p:spPr>
          <p:txBody>
            <a:bodyPr wrap="square" rtlCol="0">
              <a:spAutoFit/>
            </a:bodyPr>
            <a:lstStyle>
              <a:defPPr>
                <a:defRPr lang="en-US"/>
              </a:defPPr>
              <a:lvl1pPr algn="ctr" defTabSz="914400">
                <a:defRPr sz="900">
                  <a:solidFill>
                    <a:srgbClr val="333333"/>
                  </a:solidFill>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b="0" i="0" u="none" strike="noStrike" kern="1200" cap="none" spc="0" normalizeH="0" baseline="0" noProof="0" dirty="0">
                  <a:ln>
                    <a:noFill/>
                  </a:ln>
                  <a:solidFill>
                    <a:srgbClr val="333333"/>
                  </a:solidFill>
                  <a:effectLst/>
                  <a:uLnTx/>
                  <a:uFillTx/>
                  <a:latin typeface="+mn-lt"/>
                  <a:ea typeface="Roboto Light" panose="02000000000000000000" pitchFamily="2" charset="0"/>
                </a:rPr>
                <a:t>Member Management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b="0" i="0" u="none" strike="noStrike" kern="1200" cap="none" spc="0" normalizeH="0" baseline="0" noProof="0" dirty="0">
                <a:ln>
                  <a:noFill/>
                </a:ln>
                <a:solidFill>
                  <a:srgbClr val="333333"/>
                </a:solidFill>
                <a:effectLst/>
                <a:uLnTx/>
                <a:uFillTx/>
                <a:latin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b="0" i="0" u="none" strike="noStrike" kern="1200" cap="none" spc="0" normalizeH="0" baseline="0" noProof="0" dirty="0">
                <a:ln>
                  <a:noFill/>
                </a:ln>
                <a:solidFill>
                  <a:srgbClr val="333333"/>
                </a:solidFill>
                <a:effectLst/>
                <a:uLnTx/>
                <a:uFillTx/>
                <a:latin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b="0" i="0" u="none" strike="noStrike" kern="1200" cap="none" spc="0" normalizeH="0" baseline="0" noProof="0" dirty="0">
                <a:ln>
                  <a:noFill/>
                </a:ln>
                <a:solidFill>
                  <a:srgbClr val="333333"/>
                </a:solidFill>
                <a:effectLst/>
                <a:uLnTx/>
                <a:uFillTx/>
                <a:latin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b="0" i="0" u="none" strike="noStrike" kern="1200" cap="none" spc="0" normalizeH="0" baseline="0" noProof="0" dirty="0">
                <a:ln>
                  <a:noFill/>
                </a:ln>
                <a:solidFill>
                  <a:srgbClr val="333333"/>
                </a:solidFill>
                <a:effectLst/>
                <a:uLnTx/>
                <a:uFillTx/>
                <a:latin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b="0" i="0" u="none" strike="noStrike" kern="1200" cap="none" spc="0" normalizeH="0" baseline="0" noProof="0" dirty="0">
                <a:ln>
                  <a:noFill/>
                </a:ln>
                <a:solidFill>
                  <a:srgbClr val="333333"/>
                </a:solidFill>
                <a:effectLst/>
                <a:uLnTx/>
                <a:uFillTx/>
                <a:latin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b="0" i="0" u="none" strike="noStrike" kern="1200" cap="none" spc="0" normalizeH="0" baseline="0" noProof="0" dirty="0">
                <a:ln>
                  <a:noFill/>
                </a:ln>
                <a:solidFill>
                  <a:srgbClr val="333333"/>
                </a:solidFill>
                <a:effectLst/>
                <a:uLnTx/>
                <a:uFillTx/>
                <a:latin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b="0" i="0" u="none" strike="noStrike" kern="1200" cap="none" spc="0" normalizeH="0" baseline="0" noProof="0" dirty="0">
                <a:ln>
                  <a:noFill/>
                </a:ln>
                <a:solidFill>
                  <a:srgbClr val="333333"/>
                </a:solidFill>
                <a:effectLst/>
                <a:uLnTx/>
                <a:uFillTx/>
                <a:latin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b="0" i="0" u="none" strike="noStrike" kern="1200" cap="none" spc="0" normalizeH="0" baseline="0" noProof="0" dirty="0">
                <a:ln>
                  <a:noFill/>
                </a:ln>
                <a:solidFill>
                  <a:srgbClr val="333333"/>
                </a:solidFill>
                <a:effectLst/>
                <a:uLnTx/>
                <a:uFillTx/>
                <a:latin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b="0" i="0" u="none" strike="noStrike" kern="1200" cap="none" spc="0" normalizeH="0" baseline="0" noProof="0" dirty="0">
                <a:ln>
                  <a:noFill/>
                </a:ln>
                <a:solidFill>
                  <a:srgbClr val="333333"/>
                </a:solidFill>
                <a:effectLst/>
                <a:uLnTx/>
                <a:uFillTx/>
                <a:latin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b="0" i="0" u="none" strike="noStrike" kern="1200" cap="none" spc="0" normalizeH="0" baseline="0" noProof="0" dirty="0">
                <a:ln>
                  <a:noFill/>
                </a:ln>
                <a:solidFill>
                  <a:srgbClr val="333333"/>
                </a:solidFill>
                <a:effectLst/>
                <a:uLnTx/>
                <a:uFillTx/>
                <a:latin typeface="+mn-lt"/>
              </a:endParaRPr>
            </a:p>
          </p:txBody>
        </p:sp>
        <p:grpSp>
          <p:nvGrpSpPr>
            <p:cNvPr id="68" name="Group 67">
              <a:extLst>
                <a:ext uri="{FF2B5EF4-FFF2-40B4-BE49-F238E27FC236}">
                  <a16:creationId xmlns:a16="http://schemas.microsoft.com/office/drawing/2014/main" id="{F87CBFE9-D323-5603-E437-D646D9BC0B33}"/>
                </a:ext>
              </a:extLst>
            </p:cNvPr>
            <p:cNvGrpSpPr/>
            <p:nvPr/>
          </p:nvGrpSpPr>
          <p:grpSpPr>
            <a:xfrm>
              <a:off x="7946036" y="3955426"/>
              <a:ext cx="1110161" cy="1254462"/>
              <a:chOff x="10287662" y="4217228"/>
              <a:chExt cx="1110161" cy="1254462"/>
            </a:xfrm>
          </p:grpSpPr>
          <p:sp>
            <p:nvSpPr>
              <p:cNvPr id="69" name="TextBox 191">
                <a:extLst>
                  <a:ext uri="{FF2B5EF4-FFF2-40B4-BE49-F238E27FC236}">
                    <a16:creationId xmlns:a16="http://schemas.microsoft.com/office/drawing/2014/main" id="{3279AE2A-E077-04C2-0678-A413EBD8F074}"/>
                  </a:ext>
                </a:extLst>
              </p:cNvPr>
              <p:cNvSpPr txBox="1">
                <a:spLocks/>
              </p:cNvSpPr>
              <p:nvPr/>
            </p:nvSpPr>
            <p:spPr>
              <a:xfrm>
                <a:off x="10299423" y="4646986"/>
                <a:ext cx="1098399" cy="366641"/>
              </a:xfrm>
              <a:prstGeom prst="rect">
                <a:avLst/>
              </a:prstGeom>
              <a:solidFill>
                <a:srgbClr val="CFE4F5"/>
              </a:solidFill>
              <a:ln w="3175">
                <a:solidFill>
                  <a:schemeClr val="tx2"/>
                </a:solidFill>
              </a:ln>
            </p:spPr>
            <p:txBody>
              <a:bodyPr wrap="square" rtlCol="0">
                <a:spAutoFit/>
              </a:bodyPr>
              <a:lstStyle>
                <a:defPPr>
                  <a:defRPr lang="en-US"/>
                </a:defPPr>
                <a:lvl1pPr algn="ctr" defTabSz="914400">
                  <a:defRPr sz="900">
                    <a:solidFill>
                      <a:srgbClr val="333333"/>
                    </a:solidFill>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333333"/>
                    </a:solidFill>
                    <a:effectLst/>
                    <a:uLnTx/>
                    <a:uFillTx/>
                    <a:latin typeface="+mn-lt"/>
                    <a:ea typeface="Roboto Light" panose="02000000000000000000" pitchFamily="2" charset="0"/>
                  </a:rPr>
                  <a:t>Billing</a:t>
                </a:r>
                <a:br>
                  <a:rPr kumimoji="0" lang="en-CA" sz="800" b="0" i="0" u="none" strike="noStrike" kern="1200" cap="none" spc="0" normalizeH="0" baseline="0" noProof="0" dirty="0">
                    <a:ln>
                      <a:noFill/>
                    </a:ln>
                    <a:solidFill>
                      <a:srgbClr val="333333"/>
                    </a:solidFill>
                    <a:effectLst/>
                    <a:uLnTx/>
                    <a:uFillTx/>
                    <a:latin typeface="+mn-lt"/>
                    <a:ea typeface="Roboto Light" panose="02000000000000000000" pitchFamily="2" charset="0"/>
                  </a:rPr>
                </a:br>
                <a:r>
                  <a:rPr kumimoji="0" lang="en-CA" sz="800" b="0" i="0" u="none" strike="noStrike" kern="1200" cap="none" spc="0" normalizeH="0" baseline="0" noProof="0" dirty="0">
                    <a:ln>
                      <a:noFill/>
                    </a:ln>
                    <a:solidFill>
                      <a:srgbClr val="333333"/>
                    </a:solidFill>
                    <a:effectLst/>
                    <a:uLnTx/>
                    <a:uFillTx/>
                    <a:latin typeface="+mn-lt"/>
                    <a:ea typeface="Roboto Light" panose="02000000000000000000" pitchFamily="2" charset="0"/>
                  </a:rPr>
                  <a:t>Management</a:t>
                </a:r>
              </a:p>
            </p:txBody>
          </p:sp>
          <p:sp>
            <p:nvSpPr>
              <p:cNvPr id="70" name="TextBox 192">
                <a:extLst>
                  <a:ext uri="{FF2B5EF4-FFF2-40B4-BE49-F238E27FC236}">
                    <a16:creationId xmlns:a16="http://schemas.microsoft.com/office/drawing/2014/main" id="{39C1B171-7828-24D9-CC77-8F3D909C9230}"/>
                  </a:ext>
                </a:extLst>
              </p:cNvPr>
              <p:cNvSpPr txBox="1">
                <a:spLocks/>
              </p:cNvSpPr>
              <p:nvPr/>
            </p:nvSpPr>
            <p:spPr>
              <a:xfrm>
                <a:off x="10287662" y="4217228"/>
                <a:ext cx="1098399" cy="366641"/>
              </a:xfrm>
              <a:prstGeom prst="rect">
                <a:avLst/>
              </a:prstGeom>
              <a:solidFill>
                <a:srgbClr val="CFE4F5"/>
              </a:solidFill>
              <a:ln w="3175">
                <a:solidFill>
                  <a:schemeClr val="tx2"/>
                </a:solidFill>
              </a:ln>
            </p:spPr>
            <p:txBody>
              <a:bodyPr wrap="square" rtlCol="0">
                <a:spAutoFit/>
              </a:bodyPr>
              <a:lstStyle>
                <a:defPPr>
                  <a:defRPr lang="en-US"/>
                </a:defPPr>
                <a:lvl1pPr algn="ctr" defTabSz="914400">
                  <a:defRPr sz="900">
                    <a:solidFill>
                      <a:srgbClr val="333333"/>
                    </a:solidFill>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333333"/>
                    </a:solidFill>
                    <a:effectLst/>
                    <a:uLnTx/>
                    <a:uFillTx/>
                    <a:latin typeface="+mn-lt"/>
                    <a:ea typeface="Roboto Light" panose="02000000000000000000" pitchFamily="2" charset="0"/>
                  </a:rPr>
                  <a:t>Relationship Management</a:t>
                </a:r>
              </a:p>
            </p:txBody>
          </p:sp>
          <p:sp>
            <p:nvSpPr>
              <p:cNvPr id="71" name="TextBox 194">
                <a:extLst>
                  <a:ext uri="{FF2B5EF4-FFF2-40B4-BE49-F238E27FC236}">
                    <a16:creationId xmlns:a16="http://schemas.microsoft.com/office/drawing/2014/main" id="{C3F2B016-0A43-716A-9F57-8583DF3A7767}"/>
                  </a:ext>
                </a:extLst>
              </p:cNvPr>
              <p:cNvSpPr txBox="1">
                <a:spLocks/>
              </p:cNvSpPr>
              <p:nvPr/>
            </p:nvSpPr>
            <p:spPr>
              <a:xfrm>
                <a:off x="10299424" y="5105049"/>
                <a:ext cx="1098399" cy="366641"/>
              </a:xfrm>
              <a:prstGeom prst="rect">
                <a:avLst/>
              </a:prstGeom>
              <a:solidFill>
                <a:srgbClr val="CFE4F5"/>
              </a:solidFill>
              <a:ln w="3175">
                <a:solidFill>
                  <a:schemeClr val="tx2"/>
                </a:solidFill>
              </a:ln>
            </p:spPr>
            <p:txBody>
              <a:bodyPr wrap="square" rtlCol="0">
                <a:spAutoFit/>
              </a:bodyPr>
              <a:lstStyle>
                <a:defPPr>
                  <a:defRPr lang="en-US"/>
                </a:defPPr>
                <a:lvl1pPr algn="ctr" defTabSz="914400">
                  <a:defRPr sz="900">
                    <a:solidFill>
                      <a:srgbClr val="333333"/>
                    </a:solidFill>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333333"/>
                    </a:solidFill>
                    <a:effectLst/>
                    <a:uLnTx/>
                    <a:uFillTx/>
                    <a:latin typeface="+mn-lt"/>
                    <a:ea typeface="Roboto Light" panose="02000000000000000000" pitchFamily="2" charset="0"/>
                  </a:rPr>
                  <a:t>Benefits Management</a:t>
                </a:r>
              </a:p>
            </p:txBody>
          </p:sp>
        </p:grpSp>
        <p:grpSp>
          <p:nvGrpSpPr>
            <p:cNvPr id="72" name="Group 71">
              <a:extLst>
                <a:ext uri="{FF2B5EF4-FFF2-40B4-BE49-F238E27FC236}">
                  <a16:creationId xmlns:a16="http://schemas.microsoft.com/office/drawing/2014/main" id="{8B55168B-3273-FC69-3858-509DACABFCF1}"/>
                </a:ext>
              </a:extLst>
            </p:cNvPr>
            <p:cNvGrpSpPr/>
            <p:nvPr/>
          </p:nvGrpSpPr>
          <p:grpSpPr>
            <a:xfrm>
              <a:off x="6393883" y="4014900"/>
              <a:ext cx="1067927" cy="1190796"/>
              <a:chOff x="8892987" y="4192101"/>
              <a:chExt cx="1067927" cy="1190796"/>
            </a:xfrm>
            <a:solidFill>
              <a:srgbClr val="CFE4F5"/>
            </a:solidFill>
          </p:grpSpPr>
          <p:sp>
            <p:nvSpPr>
              <p:cNvPr id="73" name="TextBox 200">
                <a:extLst>
                  <a:ext uri="{FF2B5EF4-FFF2-40B4-BE49-F238E27FC236}">
                    <a16:creationId xmlns:a16="http://schemas.microsoft.com/office/drawing/2014/main" id="{3F359D90-87E6-D27C-6F13-CE135ECBAA7F}"/>
                  </a:ext>
                </a:extLst>
              </p:cNvPr>
              <p:cNvSpPr txBox="1">
                <a:spLocks/>
              </p:cNvSpPr>
              <p:nvPr/>
            </p:nvSpPr>
            <p:spPr>
              <a:xfrm>
                <a:off x="8909714" y="4192101"/>
                <a:ext cx="1051200" cy="233317"/>
              </a:xfrm>
              <a:prstGeom prst="rect">
                <a:avLst/>
              </a:prstGeom>
              <a:grpFill/>
              <a:ln w="3175">
                <a:solidFill>
                  <a:schemeClr val="tx2"/>
                </a:solidFill>
              </a:ln>
            </p:spPr>
            <p:txBody>
              <a:bodyPr wrap="square" rtlCol="0" anchor="ctr" anchorCtr="0">
                <a:spAutoFit/>
              </a:bodyPr>
              <a:lstStyle>
                <a:defPPr>
                  <a:defRPr lang="en-US"/>
                </a:defPPr>
                <a:lvl1pPr algn="ctr" defTabSz="914400">
                  <a:defRPr sz="900">
                    <a:solidFill>
                      <a:srgbClr val="333333"/>
                    </a:solidFill>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333333"/>
                    </a:solidFill>
                    <a:effectLst/>
                    <a:uLnTx/>
                    <a:uFillTx/>
                    <a:latin typeface="+mn-lt"/>
                    <a:ea typeface="Roboto Light" panose="02000000000000000000" pitchFamily="2" charset="0"/>
                  </a:rPr>
                  <a:t>Fraud Analysis</a:t>
                </a:r>
              </a:p>
            </p:txBody>
          </p:sp>
          <p:sp>
            <p:nvSpPr>
              <p:cNvPr id="74" name="TextBox 202">
                <a:extLst>
                  <a:ext uri="{FF2B5EF4-FFF2-40B4-BE49-F238E27FC236}">
                    <a16:creationId xmlns:a16="http://schemas.microsoft.com/office/drawing/2014/main" id="{2551AF86-5C09-7CAC-E213-CD4564DEDCA5}"/>
                  </a:ext>
                </a:extLst>
              </p:cNvPr>
              <p:cNvSpPr txBox="1">
                <a:spLocks/>
              </p:cNvSpPr>
              <p:nvPr/>
            </p:nvSpPr>
            <p:spPr>
              <a:xfrm>
                <a:off x="8898645" y="4581171"/>
                <a:ext cx="1051200" cy="366641"/>
              </a:xfrm>
              <a:prstGeom prst="rect">
                <a:avLst/>
              </a:prstGeom>
              <a:grpFill/>
              <a:ln w="3175">
                <a:solidFill>
                  <a:schemeClr val="tx2"/>
                </a:solidFill>
              </a:ln>
            </p:spPr>
            <p:txBody>
              <a:bodyPr wrap="square" rtlCol="0" anchor="ctr" anchorCtr="0">
                <a:spAutoFit/>
              </a:bodyPr>
              <a:lstStyle>
                <a:defPPr>
                  <a:defRPr lang="en-US"/>
                </a:defPPr>
                <a:lvl1pPr marR="0" lvl="0" indent="0" algn="ctr" fontAlgn="auto">
                  <a:lnSpc>
                    <a:spcPct val="100000"/>
                  </a:lnSpc>
                  <a:spcBef>
                    <a:spcPts val="0"/>
                  </a:spcBef>
                  <a:spcAft>
                    <a:spcPts val="0"/>
                  </a:spcAft>
                  <a:buClrTx/>
                  <a:buSzTx/>
                  <a:buFontTx/>
                  <a:buNone/>
                  <a:tabLst/>
                  <a:defRPr kumimoji="0" sz="900" b="0" i="0" u="none" strike="noStrike" cap="none" spc="0" normalizeH="0" baseline="0">
                    <a:ln>
                      <a:noFill/>
                    </a:ln>
                    <a:solidFill>
                      <a:srgbClr val="333333"/>
                    </a:solidFill>
                    <a:effectLst/>
                    <a:uLnTx/>
                    <a:uFillTx/>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333333"/>
                    </a:solidFill>
                    <a:effectLst/>
                    <a:uLnTx/>
                    <a:uFillTx/>
                    <a:latin typeface="+mn-lt"/>
                    <a:ea typeface="Roboto Light" panose="02000000000000000000" pitchFamily="2" charset="0"/>
                  </a:rPr>
                  <a:t>Waste, Abuse, and Fraud</a:t>
                </a:r>
              </a:p>
            </p:txBody>
          </p:sp>
          <p:sp>
            <p:nvSpPr>
              <p:cNvPr id="75" name="TextBox 192">
                <a:extLst>
                  <a:ext uri="{FF2B5EF4-FFF2-40B4-BE49-F238E27FC236}">
                    <a16:creationId xmlns:a16="http://schemas.microsoft.com/office/drawing/2014/main" id="{D122EC3F-4DF1-2E8F-960B-EFE581C44045}"/>
                  </a:ext>
                </a:extLst>
              </p:cNvPr>
              <p:cNvSpPr txBox="1">
                <a:spLocks/>
              </p:cNvSpPr>
              <p:nvPr/>
            </p:nvSpPr>
            <p:spPr>
              <a:xfrm>
                <a:off x="8892987" y="5016256"/>
                <a:ext cx="1051200" cy="366641"/>
              </a:xfrm>
              <a:prstGeom prst="rect">
                <a:avLst/>
              </a:prstGeom>
              <a:grpFill/>
              <a:ln w="3175">
                <a:solidFill>
                  <a:schemeClr val="tx2"/>
                </a:solidFill>
              </a:ln>
            </p:spPr>
            <p:txBody>
              <a:bodyPr wrap="square" rtlCol="0">
                <a:spAutoFit/>
              </a:bodyPr>
              <a:lstStyle>
                <a:defPPr>
                  <a:defRPr lang="en-US"/>
                </a:defPPr>
                <a:lvl1pPr algn="ctr" defTabSz="914400">
                  <a:defRPr sz="900">
                    <a:solidFill>
                      <a:srgbClr val="333333"/>
                    </a:solidFill>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333333"/>
                    </a:solidFill>
                    <a:effectLst/>
                    <a:uLnTx/>
                    <a:uFillTx/>
                    <a:latin typeface="+mn-lt"/>
                    <a:ea typeface="Roboto Light" panose="02000000000000000000" pitchFamily="2" charset="0"/>
                  </a:rPr>
                  <a:t>Data Quality and Compliance</a:t>
                </a:r>
              </a:p>
            </p:txBody>
          </p:sp>
        </p:grpSp>
        <p:grpSp>
          <p:nvGrpSpPr>
            <p:cNvPr id="76" name="Group 75">
              <a:extLst>
                <a:ext uri="{FF2B5EF4-FFF2-40B4-BE49-F238E27FC236}">
                  <a16:creationId xmlns:a16="http://schemas.microsoft.com/office/drawing/2014/main" id="{4A4DDA40-26BE-245D-1E00-7DE55F56B442}"/>
                </a:ext>
              </a:extLst>
            </p:cNvPr>
            <p:cNvGrpSpPr/>
            <p:nvPr/>
          </p:nvGrpSpPr>
          <p:grpSpPr>
            <a:xfrm>
              <a:off x="1630970" y="3937227"/>
              <a:ext cx="988038" cy="1145920"/>
              <a:chOff x="4518746" y="4275063"/>
              <a:chExt cx="988038" cy="1145920"/>
            </a:xfrm>
            <a:solidFill>
              <a:srgbClr val="CFE4F5"/>
            </a:solidFill>
          </p:grpSpPr>
          <p:sp>
            <p:nvSpPr>
              <p:cNvPr id="77" name="TextBox 191">
                <a:extLst>
                  <a:ext uri="{FF2B5EF4-FFF2-40B4-BE49-F238E27FC236}">
                    <a16:creationId xmlns:a16="http://schemas.microsoft.com/office/drawing/2014/main" id="{82FA8027-B54B-FE9F-352F-2EAB84714F09}"/>
                  </a:ext>
                </a:extLst>
              </p:cNvPr>
              <p:cNvSpPr txBox="1">
                <a:spLocks/>
              </p:cNvSpPr>
              <p:nvPr/>
            </p:nvSpPr>
            <p:spPr>
              <a:xfrm>
                <a:off x="4519005" y="4708521"/>
                <a:ext cx="967948" cy="366641"/>
              </a:xfrm>
              <a:prstGeom prst="rect">
                <a:avLst/>
              </a:prstGeom>
              <a:grpFill/>
              <a:ln w="3175">
                <a:solidFill>
                  <a:schemeClr val="tx2"/>
                </a:solidFill>
              </a:ln>
            </p:spPr>
            <p:txBody>
              <a:bodyPr wrap="square" rtlCol="0">
                <a:spAutoFit/>
              </a:bodyPr>
              <a:lstStyle>
                <a:defPPr>
                  <a:defRPr lang="en-US"/>
                </a:defPPr>
                <a:lvl1pPr algn="ctr" defTabSz="914400">
                  <a:defRPr sz="900">
                    <a:solidFill>
                      <a:srgbClr val="333333"/>
                    </a:solidFill>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333333"/>
                    </a:solidFill>
                    <a:effectLst/>
                    <a:uLnTx/>
                    <a:uFillTx/>
                    <a:latin typeface="+mn-lt"/>
                    <a:ea typeface="Roboto Light" panose="02000000000000000000" pitchFamily="2" charset="0"/>
                  </a:rPr>
                  <a:t>Data</a:t>
                </a:r>
                <a:br>
                  <a:rPr kumimoji="0" lang="en-CA" sz="800" b="0" i="0" u="none" strike="noStrike" kern="1200" cap="none" spc="0" normalizeH="0" baseline="0" noProof="0" dirty="0">
                    <a:ln>
                      <a:noFill/>
                    </a:ln>
                    <a:solidFill>
                      <a:srgbClr val="333333"/>
                    </a:solidFill>
                    <a:effectLst/>
                    <a:uLnTx/>
                    <a:uFillTx/>
                    <a:latin typeface="+mn-lt"/>
                    <a:ea typeface="Roboto Light" panose="02000000000000000000" pitchFamily="2" charset="0"/>
                  </a:rPr>
                </a:br>
                <a:r>
                  <a:rPr kumimoji="0" lang="en-CA" sz="800" b="0" i="0" u="none" strike="noStrike" kern="1200" cap="none" spc="0" normalizeH="0" baseline="0" noProof="0" dirty="0">
                    <a:ln>
                      <a:noFill/>
                    </a:ln>
                    <a:solidFill>
                      <a:srgbClr val="333333"/>
                    </a:solidFill>
                    <a:effectLst/>
                    <a:uLnTx/>
                    <a:uFillTx/>
                    <a:latin typeface="+mn-lt"/>
                    <a:ea typeface="Roboto Light" panose="02000000000000000000" pitchFamily="2" charset="0"/>
                  </a:rPr>
                  <a:t>Management</a:t>
                </a:r>
              </a:p>
            </p:txBody>
          </p:sp>
          <p:sp>
            <p:nvSpPr>
              <p:cNvPr id="78" name="TextBox 192">
                <a:extLst>
                  <a:ext uri="{FF2B5EF4-FFF2-40B4-BE49-F238E27FC236}">
                    <a16:creationId xmlns:a16="http://schemas.microsoft.com/office/drawing/2014/main" id="{499105E3-1057-3642-438E-2E5E6C53BA68}"/>
                  </a:ext>
                </a:extLst>
              </p:cNvPr>
              <p:cNvSpPr txBox="1">
                <a:spLocks/>
              </p:cNvSpPr>
              <p:nvPr/>
            </p:nvSpPr>
            <p:spPr>
              <a:xfrm>
                <a:off x="4531670" y="4275063"/>
                <a:ext cx="975114" cy="233317"/>
              </a:xfrm>
              <a:prstGeom prst="rect">
                <a:avLst/>
              </a:prstGeom>
              <a:grpFill/>
              <a:ln w="3175">
                <a:solidFill>
                  <a:schemeClr val="tx2"/>
                </a:solidFill>
              </a:ln>
            </p:spPr>
            <p:txBody>
              <a:bodyPr wrap="square" rtlCol="0">
                <a:spAutoFit/>
              </a:bodyPr>
              <a:lstStyle>
                <a:defPPr>
                  <a:defRPr lang="en-US"/>
                </a:defPPr>
                <a:lvl1pPr algn="ctr" defTabSz="914400">
                  <a:defRPr sz="900">
                    <a:solidFill>
                      <a:srgbClr val="333333"/>
                    </a:solidFill>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333333"/>
                    </a:solidFill>
                    <a:effectLst/>
                    <a:uLnTx/>
                    <a:uFillTx/>
                    <a:latin typeface="+mn-lt"/>
                    <a:ea typeface="Roboto Light" panose="02000000000000000000" pitchFamily="2" charset="0"/>
                  </a:rPr>
                  <a:t>Credentialing</a:t>
                </a:r>
                <a:endParaRPr kumimoji="0" lang="en-CA" b="0" i="0" u="none" strike="noStrike" kern="1200" cap="none" spc="0" normalizeH="0" baseline="0" noProof="0" dirty="0">
                  <a:ln>
                    <a:noFill/>
                  </a:ln>
                  <a:solidFill>
                    <a:srgbClr val="333333"/>
                  </a:solidFill>
                  <a:effectLst/>
                  <a:uLnTx/>
                  <a:uFillTx/>
                  <a:latin typeface="+mn-lt"/>
                  <a:ea typeface="Roboto Light" panose="02000000000000000000" pitchFamily="2" charset="0"/>
                </a:endParaRPr>
              </a:p>
            </p:txBody>
          </p:sp>
          <p:sp>
            <p:nvSpPr>
              <p:cNvPr id="79" name="TextBox 191">
                <a:extLst>
                  <a:ext uri="{FF2B5EF4-FFF2-40B4-BE49-F238E27FC236}">
                    <a16:creationId xmlns:a16="http://schemas.microsoft.com/office/drawing/2014/main" id="{2B8A820A-9B19-E0BC-ECE5-1AD61A88B75F}"/>
                  </a:ext>
                </a:extLst>
              </p:cNvPr>
              <p:cNvSpPr txBox="1">
                <a:spLocks/>
              </p:cNvSpPr>
              <p:nvPr/>
            </p:nvSpPr>
            <p:spPr>
              <a:xfrm>
                <a:off x="4518746" y="5187666"/>
                <a:ext cx="975114" cy="233317"/>
              </a:xfrm>
              <a:prstGeom prst="rect">
                <a:avLst/>
              </a:prstGeom>
              <a:grpFill/>
              <a:ln w="3175">
                <a:solidFill>
                  <a:schemeClr val="tx2"/>
                </a:solidFill>
              </a:ln>
            </p:spPr>
            <p:txBody>
              <a:bodyPr wrap="square" rtlCol="0" anchor="ctr">
                <a:spAutoFit/>
              </a:bodyPr>
              <a:lstStyle>
                <a:defPPr>
                  <a:defRPr lang="en-US"/>
                </a:defPPr>
                <a:lvl1pPr algn="ctr" defTabSz="914400">
                  <a:defRPr sz="900">
                    <a:solidFill>
                      <a:srgbClr val="333333"/>
                    </a:solidFill>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333333"/>
                    </a:solidFill>
                    <a:effectLst/>
                    <a:uLnTx/>
                    <a:uFillTx/>
                    <a:latin typeface="+mn-lt"/>
                    <a:ea typeface="Roboto Light" panose="02000000000000000000" pitchFamily="2" charset="0"/>
                  </a:rPr>
                  <a:t>Contracting</a:t>
                </a:r>
              </a:p>
            </p:txBody>
          </p:sp>
        </p:grpSp>
        <p:grpSp>
          <p:nvGrpSpPr>
            <p:cNvPr id="80" name="Group 79">
              <a:extLst>
                <a:ext uri="{FF2B5EF4-FFF2-40B4-BE49-F238E27FC236}">
                  <a16:creationId xmlns:a16="http://schemas.microsoft.com/office/drawing/2014/main" id="{C006F134-192F-115D-3AF1-C41E826FA587}"/>
                </a:ext>
              </a:extLst>
            </p:cNvPr>
            <p:cNvGrpSpPr/>
            <p:nvPr/>
          </p:nvGrpSpPr>
          <p:grpSpPr>
            <a:xfrm>
              <a:off x="1617096" y="1391319"/>
              <a:ext cx="1093874" cy="1374298"/>
              <a:chOff x="4698388" y="1998252"/>
              <a:chExt cx="1093874" cy="1259664"/>
            </a:xfrm>
          </p:grpSpPr>
          <p:sp>
            <p:nvSpPr>
              <p:cNvPr id="81" name="TextBox 17">
                <a:extLst>
                  <a:ext uri="{FF2B5EF4-FFF2-40B4-BE49-F238E27FC236}">
                    <a16:creationId xmlns:a16="http://schemas.microsoft.com/office/drawing/2014/main" id="{A46AAF60-7430-4511-EDD9-4AA45C3A8FCC}"/>
                  </a:ext>
                </a:extLst>
              </p:cNvPr>
              <p:cNvSpPr txBox="1">
                <a:spLocks/>
              </p:cNvSpPr>
              <p:nvPr/>
            </p:nvSpPr>
            <p:spPr>
              <a:xfrm>
                <a:off x="4699421" y="1998252"/>
                <a:ext cx="1079999" cy="336058"/>
              </a:xfrm>
              <a:prstGeom prst="rect">
                <a:avLst/>
              </a:prstGeom>
              <a:solidFill>
                <a:srgbClr val="B9CDE5"/>
              </a:solidFill>
              <a:ln w="3175">
                <a:solidFill>
                  <a:schemeClr val="tx2"/>
                </a:solidFill>
              </a:ln>
            </p:spPr>
            <p:txBody>
              <a:bodyPr wrap="square" rtlCol="0" anchor="ctr" anchorCtr="0">
                <a:spAutoFit/>
              </a:bodyPr>
              <a:lstStyle>
                <a:defPPr>
                  <a:defRPr lang="en-US"/>
                </a:defPPr>
                <a:lvl1pPr algn="ctr">
                  <a:defRPr sz="900">
                    <a:solidFill>
                      <a:srgbClr val="333333"/>
                    </a:solidFill>
                    <a:latin typeface="Arial" panose="020B0604020202020204" pitchFamily="34" charset="0"/>
                    <a:ea typeface="Arial Unicode MS" panose="020B0604020202020204" pitchFamily="34" charset="-128"/>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333333"/>
                    </a:solidFill>
                    <a:effectLst/>
                    <a:uLnTx/>
                    <a:uFillTx/>
                    <a:latin typeface="+mn-lt"/>
                    <a:ea typeface="Roboto Light" panose="02000000000000000000" pitchFamily="2" charset="0"/>
                  </a:rPr>
                  <a:t>Product Risk Valuation</a:t>
                </a:r>
              </a:p>
            </p:txBody>
          </p:sp>
          <p:sp>
            <p:nvSpPr>
              <p:cNvPr id="82" name="TextBox 20">
                <a:extLst>
                  <a:ext uri="{FF2B5EF4-FFF2-40B4-BE49-F238E27FC236}">
                    <a16:creationId xmlns:a16="http://schemas.microsoft.com/office/drawing/2014/main" id="{6D571921-DE29-A6AA-C14E-9E8F5A4D50C2}"/>
                  </a:ext>
                </a:extLst>
              </p:cNvPr>
              <p:cNvSpPr txBox="1">
                <a:spLocks/>
              </p:cNvSpPr>
              <p:nvPr/>
            </p:nvSpPr>
            <p:spPr>
              <a:xfrm>
                <a:off x="4698388" y="2377603"/>
                <a:ext cx="1079999" cy="458261"/>
              </a:xfrm>
              <a:prstGeom prst="rect">
                <a:avLst/>
              </a:prstGeom>
              <a:solidFill>
                <a:srgbClr val="B9CDE5"/>
              </a:solidFill>
              <a:ln w="3175">
                <a:solidFill>
                  <a:schemeClr val="tx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800" b="0" i="0" u="none" strike="noStrike" kern="1200" cap="none" spc="0" normalizeH="0" baseline="0" noProof="0" dirty="0">
                    <a:ln>
                      <a:noFill/>
                    </a:ln>
                    <a:solidFill>
                      <a:prstClr val="black">
                        <a:lumMod val="75000"/>
                        <a:lumOff val="25000"/>
                      </a:prstClr>
                    </a:solidFill>
                    <a:effectLst/>
                    <a:uLnTx/>
                    <a:uFillTx/>
                    <a:ea typeface="Roboto Light" panose="02000000000000000000" pitchFamily="2" charset="0"/>
                    <a:cs typeface="Arial" panose="020B0604020202020204" pitchFamily="34" charset="0"/>
                  </a:rPr>
                  <a:t>Market Research &amp; Development</a:t>
                </a:r>
              </a:p>
            </p:txBody>
          </p:sp>
          <p:sp>
            <p:nvSpPr>
              <p:cNvPr id="83" name="TextBox 20">
                <a:extLst>
                  <a:ext uri="{FF2B5EF4-FFF2-40B4-BE49-F238E27FC236}">
                    <a16:creationId xmlns:a16="http://schemas.microsoft.com/office/drawing/2014/main" id="{953620BE-7A89-06BF-6E8E-D9052F353A42}"/>
                  </a:ext>
                </a:extLst>
              </p:cNvPr>
              <p:cNvSpPr txBox="1">
                <a:spLocks/>
              </p:cNvSpPr>
              <p:nvPr/>
            </p:nvSpPr>
            <p:spPr>
              <a:xfrm>
                <a:off x="4712263" y="2906582"/>
                <a:ext cx="1079999" cy="351334"/>
              </a:xfrm>
              <a:prstGeom prst="rect">
                <a:avLst/>
              </a:prstGeom>
              <a:solidFill>
                <a:srgbClr val="B9CDE5"/>
              </a:solidFill>
              <a:ln w="3175">
                <a:solidFill>
                  <a:schemeClr val="tx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800" b="0" i="0" u="none" strike="noStrike" kern="1200" cap="none" spc="0" normalizeH="0" baseline="0" noProof="0" dirty="0">
                    <a:ln>
                      <a:noFill/>
                    </a:ln>
                    <a:solidFill>
                      <a:prstClr val="black">
                        <a:lumMod val="75000"/>
                        <a:lumOff val="25000"/>
                      </a:prstClr>
                    </a:solidFill>
                    <a:effectLst/>
                    <a:uLnTx/>
                    <a:uFillTx/>
                    <a:ea typeface="Roboto Light" panose="02000000000000000000" pitchFamily="2" charset="0"/>
                    <a:cs typeface="Arial" panose="020B0604020202020204" pitchFamily="34" charset="0"/>
                  </a:rPr>
                  <a:t>Campaign</a:t>
                </a:r>
                <a:r>
                  <a:rPr kumimoji="0" lang="en-CA" sz="900" b="0" i="0" u="none" strike="noStrike" kern="1200" cap="none" spc="0" normalizeH="0" baseline="0" noProof="0" dirty="0">
                    <a:ln>
                      <a:noFill/>
                    </a:ln>
                    <a:solidFill>
                      <a:prstClr val="black">
                        <a:lumMod val="75000"/>
                        <a:lumOff val="25000"/>
                      </a:prstClr>
                    </a:solidFill>
                    <a:effectLst/>
                    <a:uLnTx/>
                    <a:uFillTx/>
                    <a:ea typeface="Roboto Light" panose="02000000000000000000" pitchFamily="2" charset="0"/>
                    <a:cs typeface="Arial" panose="020B0604020202020204" pitchFamily="34" charset="0"/>
                  </a:rPr>
                  <a:t> </a:t>
                </a:r>
                <a:r>
                  <a:rPr kumimoji="0" lang="en-CA" sz="800" b="0" i="0" u="none" strike="noStrike" kern="1200" cap="none" spc="0" normalizeH="0" baseline="0" noProof="0" dirty="0">
                    <a:ln>
                      <a:noFill/>
                    </a:ln>
                    <a:solidFill>
                      <a:prstClr val="black">
                        <a:lumMod val="75000"/>
                        <a:lumOff val="25000"/>
                      </a:prstClr>
                    </a:solidFill>
                    <a:effectLst/>
                    <a:uLnTx/>
                    <a:uFillTx/>
                    <a:ea typeface="Roboto Light" panose="02000000000000000000" pitchFamily="2" charset="0"/>
                    <a:cs typeface="Arial" panose="020B0604020202020204" pitchFamily="34" charset="0"/>
                  </a:rPr>
                  <a:t>Management</a:t>
                </a:r>
                <a:endParaRPr kumimoji="0" lang="en-CA" sz="900" b="0" i="0" u="none" strike="noStrike" kern="1200" cap="none" spc="0" normalizeH="0" baseline="0" noProof="0" dirty="0">
                  <a:ln>
                    <a:noFill/>
                  </a:ln>
                  <a:solidFill>
                    <a:prstClr val="black">
                      <a:lumMod val="75000"/>
                      <a:lumOff val="25000"/>
                    </a:prstClr>
                  </a:solidFill>
                  <a:effectLst/>
                  <a:uLnTx/>
                  <a:uFillTx/>
                  <a:ea typeface="Roboto Light" panose="02000000000000000000" pitchFamily="2" charset="0"/>
                  <a:cs typeface="Arial" panose="020B0604020202020204" pitchFamily="34" charset="0"/>
                </a:endParaRPr>
              </a:p>
            </p:txBody>
          </p:sp>
        </p:grpSp>
      </p:grpSp>
      <p:sp>
        <p:nvSpPr>
          <p:cNvPr id="85" name="Text Placeholder 2">
            <a:extLst>
              <a:ext uri="{FF2B5EF4-FFF2-40B4-BE49-F238E27FC236}">
                <a16:creationId xmlns:a16="http://schemas.microsoft.com/office/drawing/2014/main" id="{D9AB4400-9A54-314A-C1B4-777DA7FCC0E7}"/>
              </a:ext>
            </a:extLst>
          </p:cNvPr>
          <p:cNvSpPr>
            <a:spLocks noGrp="1"/>
          </p:cNvSpPr>
          <p:nvPr>
            <p:ph type="body" sz="quarter" idx="11"/>
          </p:nvPr>
        </p:nvSpPr>
        <p:spPr>
          <a:xfrm>
            <a:off x="82882" y="502204"/>
            <a:ext cx="10532867" cy="471637"/>
          </a:xfrm>
        </p:spPr>
        <p:txBody>
          <a:bodyPr/>
          <a:lstStyle/>
          <a:p>
            <a:r>
              <a:rPr lang="en-US" dirty="0"/>
              <a:t>Business capability map depicting health insurance reference architecture:</a:t>
            </a:r>
          </a:p>
        </p:txBody>
      </p:sp>
    </p:spTree>
    <p:extLst>
      <p:ext uri="{BB962C8B-B14F-4D97-AF65-F5344CB8AC3E}">
        <p14:creationId xmlns:p14="http://schemas.microsoft.com/office/powerpoint/2010/main" val="265917908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4BC0B-C5C3-C554-F801-4200C6EEAF64}"/>
              </a:ext>
            </a:extLst>
          </p:cNvPr>
          <p:cNvSpPr>
            <a:spLocks noGrp="1"/>
          </p:cNvSpPr>
          <p:nvPr>
            <p:ph type="title"/>
          </p:nvPr>
        </p:nvSpPr>
        <p:spPr>
          <a:xfrm>
            <a:off x="369015" y="528897"/>
            <a:ext cx="11280059" cy="1325563"/>
          </a:xfrm>
        </p:spPr>
        <p:txBody>
          <a:bodyPr/>
          <a:lstStyle/>
          <a:p>
            <a:r>
              <a:rPr lang="en-US" dirty="0">
                <a:solidFill>
                  <a:schemeClr val="accent1"/>
                </a:solidFill>
              </a:rPr>
              <a:t>By the end of this phase, you should have:</a:t>
            </a:r>
          </a:p>
        </p:txBody>
      </p:sp>
      <p:sp>
        <p:nvSpPr>
          <p:cNvPr id="3" name="Text Placeholder 2">
            <a:extLst>
              <a:ext uri="{FF2B5EF4-FFF2-40B4-BE49-F238E27FC236}">
                <a16:creationId xmlns:a16="http://schemas.microsoft.com/office/drawing/2014/main" id="{B3FC109D-8200-CFF3-C372-66AC5A1F08EF}"/>
              </a:ext>
            </a:extLst>
          </p:cNvPr>
          <p:cNvSpPr>
            <a:spLocks noGrp="1"/>
          </p:cNvSpPr>
          <p:nvPr>
            <p:ph type="body" sz="quarter" idx="10"/>
          </p:nvPr>
        </p:nvSpPr>
        <p:spPr>
          <a:xfrm>
            <a:off x="369016" y="1860250"/>
            <a:ext cx="11117590" cy="3635455"/>
          </a:xfrm>
        </p:spPr>
        <p:txBody>
          <a:bodyPr/>
          <a:lstStyle/>
          <a:p>
            <a:pPr marL="285750" indent="-285750">
              <a:buFont typeface="Wingdings" panose="05000000000000000000" pitchFamily="2" charset="2"/>
              <a:buChar char="ü"/>
            </a:pPr>
            <a:r>
              <a:rPr lang="en-US" dirty="0"/>
              <a:t>Selected an IT operating model archetype</a:t>
            </a:r>
          </a:p>
          <a:p>
            <a:pPr marL="285750" indent="-285750">
              <a:buFont typeface="Wingdings" panose="05000000000000000000" pitchFamily="2" charset="2"/>
              <a:buChar char="ü"/>
            </a:pPr>
            <a:r>
              <a:rPr lang="en-US" dirty="0"/>
              <a:t>Augmented IT operating model to reflect the right capabilities and language for your organization</a:t>
            </a:r>
          </a:p>
          <a:p>
            <a:pPr marL="285750" indent="-285750">
              <a:buFont typeface="Wingdings" panose="05000000000000000000" pitchFamily="2" charset="2"/>
              <a:buChar char="ü"/>
            </a:pPr>
            <a:r>
              <a:rPr lang="en-US" dirty="0"/>
              <a:t>Adjusted where each capability sits within the operating model to reflect the degree of centralization or embeddedness</a:t>
            </a:r>
          </a:p>
          <a:p>
            <a:pPr marL="285750" indent="-285750">
              <a:buFont typeface="Wingdings" panose="05000000000000000000" pitchFamily="2" charset="2"/>
              <a:buChar char="ü"/>
            </a:pPr>
            <a:r>
              <a:rPr lang="en-US" dirty="0"/>
              <a:t>Defined each of the unique groups that the IT operating model requires</a:t>
            </a:r>
          </a:p>
          <a:p>
            <a:pPr marL="285750" indent="-285750">
              <a:buFont typeface="Wingdings" panose="05000000000000000000" pitchFamily="2" charset="2"/>
              <a:buChar char="ü"/>
            </a:pPr>
            <a:r>
              <a:rPr lang="en-US" dirty="0"/>
              <a:t>Aligned those unique groups to the organization’s business reference architecture</a:t>
            </a:r>
          </a:p>
          <a:p>
            <a:pPr marL="285750" indent="-285750">
              <a:buFont typeface="Wingdings" panose="05000000000000000000" pitchFamily="2" charset="2"/>
              <a:buChar char="ü"/>
            </a:pPr>
            <a:r>
              <a:rPr lang="en-US" dirty="0"/>
              <a:t>Defined the products, services, and technology that the IT group is responsible for providing and aligning those within the unique groups</a:t>
            </a:r>
          </a:p>
          <a:p>
            <a:pPr marL="285750" indent="-285750">
              <a:buFont typeface="Wingdings" panose="05000000000000000000" pitchFamily="2" charset="2"/>
              <a:buChar char="ü"/>
            </a:pPr>
            <a:endParaRPr lang="en-US" dirty="0"/>
          </a:p>
        </p:txBody>
      </p:sp>
    </p:spTree>
    <p:extLst>
      <p:ext uri="{BB962C8B-B14F-4D97-AF65-F5344CB8AC3E}">
        <p14:creationId xmlns:p14="http://schemas.microsoft.com/office/powerpoint/2010/main" val="35992367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Title 82">
            <a:extLst>
              <a:ext uri="{FF2B5EF4-FFF2-40B4-BE49-F238E27FC236}">
                <a16:creationId xmlns:a16="http://schemas.microsoft.com/office/drawing/2014/main" id="{AA1245FF-C799-1E46-8B7E-4881D150B6B0}"/>
              </a:ext>
            </a:extLst>
          </p:cNvPr>
          <p:cNvSpPr>
            <a:spLocks noGrp="1"/>
          </p:cNvSpPr>
          <p:nvPr>
            <p:ph type="title"/>
          </p:nvPr>
        </p:nvSpPr>
        <p:spPr/>
        <p:txBody>
          <a:bodyPr>
            <a:noAutofit/>
          </a:bodyPr>
          <a:lstStyle/>
          <a:p>
            <a:r>
              <a:rPr lang="en-CA" dirty="0"/>
              <a:t>Phase 3</a:t>
            </a:r>
            <a:endParaRPr lang="en-US" dirty="0"/>
          </a:p>
        </p:txBody>
      </p:sp>
      <p:sp>
        <p:nvSpPr>
          <p:cNvPr id="4" name="Text Placeholder 3"/>
          <p:cNvSpPr>
            <a:spLocks noGrp="1"/>
          </p:cNvSpPr>
          <p:nvPr>
            <p:ph type="body" sz="quarter" idx="11"/>
          </p:nvPr>
        </p:nvSpPr>
        <p:spPr>
          <a:xfrm>
            <a:off x="374088" y="1177271"/>
            <a:ext cx="6584061" cy="456696"/>
          </a:xfrm>
        </p:spPr>
        <p:txBody>
          <a:bodyPr>
            <a:noAutofit/>
          </a:bodyPr>
          <a:lstStyle/>
          <a:p>
            <a:r>
              <a:rPr lang="en-US" sz="2001" dirty="0">
                <a:cs typeface="Arial"/>
              </a:rPr>
              <a:t>Define the IT operating model components</a:t>
            </a:r>
            <a:endParaRPr lang="en-CA" dirty="0"/>
          </a:p>
        </p:txBody>
      </p:sp>
      <p:sp>
        <p:nvSpPr>
          <p:cNvPr id="91" name="Text Placeholder 90">
            <a:extLst>
              <a:ext uri="{FF2B5EF4-FFF2-40B4-BE49-F238E27FC236}">
                <a16:creationId xmlns:a16="http://schemas.microsoft.com/office/drawing/2014/main" id="{FF25254A-0B75-B54A-A0EC-5FB311ABF968}"/>
              </a:ext>
            </a:extLst>
          </p:cNvPr>
          <p:cNvSpPr>
            <a:spLocks noGrp="1"/>
          </p:cNvSpPr>
          <p:nvPr>
            <p:ph type="body" sz="quarter" idx="14"/>
          </p:nvPr>
        </p:nvSpPr>
        <p:spPr/>
        <p:txBody>
          <a:bodyPr>
            <a:noAutofit/>
          </a:bodyPr>
          <a:lstStyle/>
          <a:p>
            <a:r>
              <a:rPr lang="en-US" dirty="0"/>
              <a:t>Visualize the IT Operating Model </a:t>
            </a:r>
          </a:p>
        </p:txBody>
      </p:sp>
      <p:sp>
        <p:nvSpPr>
          <p:cNvPr id="104" name="Text Placeholder 103">
            <a:extLst>
              <a:ext uri="{FF2B5EF4-FFF2-40B4-BE49-F238E27FC236}">
                <a16:creationId xmlns:a16="http://schemas.microsoft.com/office/drawing/2014/main" id="{74945CFD-538C-D74D-BCA6-EAFFCAFFE3AF}"/>
              </a:ext>
            </a:extLst>
          </p:cNvPr>
          <p:cNvSpPr>
            <a:spLocks noGrp="1"/>
          </p:cNvSpPr>
          <p:nvPr>
            <p:ph type="body" sz="quarter" idx="12"/>
          </p:nvPr>
        </p:nvSpPr>
        <p:spPr>
          <a:prstGeom prst="rect">
            <a:avLst/>
          </a:prstGeom>
        </p:spPr>
        <p:txBody>
          <a:bodyPr>
            <a:noAutofit/>
          </a:bodyPr>
          <a:lstStyle/>
          <a:p>
            <a:r>
              <a:rPr lang="en-CA" b="1" dirty="0"/>
              <a:t>Phase Outcomes:</a:t>
            </a:r>
          </a:p>
          <a:p>
            <a:r>
              <a:rPr lang="en-US" dirty="0"/>
              <a:t>IT operating model visualization that reflects how capabilities are organized and prioritized and stakeholders are engaged, the approach to sourcing, success criteria measures, IT value streams and outputs, and alignment to IT products, services, and technologies.</a:t>
            </a:r>
          </a:p>
          <a:p>
            <a:r>
              <a:rPr lang="en-CA" b="1" dirty="0"/>
              <a:t>This phase involves the following participants:</a:t>
            </a:r>
          </a:p>
          <a:p>
            <a:pPr marL="171450" indent="-171450">
              <a:buFont typeface="Arial" panose="020B0604020202020204" pitchFamily="34" charset="0"/>
              <a:buChar char="•"/>
            </a:pPr>
            <a:r>
              <a:rPr lang="en-US" dirty="0"/>
              <a:t>CIO</a:t>
            </a:r>
          </a:p>
          <a:p>
            <a:pPr marL="171450" indent="-171450">
              <a:buFont typeface="Arial" panose="020B0604020202020204" pitchFamily="34" charset="0"/>
              <a:buChar char="•"/>
            </a:pPr>
            <a:r>
              <a:rPr lang="en-US" dirty="0"/>
              <a:t>Executive IT Leader</a:t>
            </a:r>
          </a:p>
          <a:p>
            <a:pPr marL="171450" indent="-171450">
              <a:buFont typeface="Arial" panose="020B0604020202020204" pitchFamily="34" charset="0"/>
              <a:buChar char="•"/>
            </a:pPr>
            <a:r>
              <a:rPr lang="en-US" dirty="0"/>
              <a:t>Business Leadership</a:t>
            </a:r>
          </a:p>
        </p:txBody>
      </p:sp>
      <p:sp>
        <p:nvSpPr>
          <p:cNvPr id="18" name="object 19">
            <a:extLst>
              <a:ext uri="{FF2B5EF4-FFF2-40B4-BE49-F238E27FC236}">
                <a16:creationId xmlns:a16="http://schemas.microsoft.com/office/drawing/2014/main" id="{161E1E1E-6EB1-4840-9AD3-07665CD65140}"/>
              </a:ext>
            </a:extLst>
          </p:cNvPr>
          <p:cNvSpPr/>
          <p:nvPr/>
        </p:nvSpPr>
        <p:spPr>
          <a:xfrm rot="5400000" flipH="1">
            <a:off x="10528109" y="3250483"/>
            <a:ext cx="72994" cy="2392942"/>
          </a:xfrm>
          <a:custGeom>
            <a:avLst/>
            <a:gdLst/>
            <a:ahLst/>
            <a:cxnLst/>
            <a:rect l="l" t="t" r="r" b="b"/>
            <a:pathLst>
              <a:path h="7791450">
                <a:moveTo>
                  <a:pt x="0" y="0"/>
                </a:moveTo>
                <a:lnTo>
                  <a:pt x="0" y="7790956"/>
                </a:lnTo>
              </a:path>
            </a:pathLst>
          </a:custGeom>
          <a:ln w="3175">
            <a:solidFill>
              <a:schemeClr val="bg1">
                <a:alpha val="40000"/>
              </a:schemeClr>
            </a:solidFill>
          </a:ln>
        </p:spPr>
        <p:txBody>
          <a:bodyPr wrap="square" lIns="0" tIns="0" rIns="0" bIns="0" rtlCol="0">
            <a:no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662" b="0" i="0" u="none" strike="noStrike" kern="1200" cap="none" spc="0" normalizeH="0" baseline="0" noProof="0" dirty="0">
              <a:ln>
                <a:noFill/>
              </a:ln>
              <a:solidFill>
                <a:srgbClr val="494949"/>
              </a:solidFill>
              <a:effectLst/>
              <a:uLnTx/>
              <a:uFillTx/>
              <a:latin typeface="Roboto Condensed Light" panose="02000000000000000000" pitchFamily="2" charset="0"/>
              <a:ea typeface="+mn-ea"/>
              <a:cs typeface="+mn-cs"/>
            </a:endParaRPr>
          </a:p>
        </p:txBody>
      </p:sp>
      <p:sp>
        <p:nvSpPr>
          <p:cNvPr id="20" name="Text Placeholder 92">
            <a:extLst>
              <a:ext uri="{FF2B5EF4-FFF2-40B4-BE49-F238E27FC236}">
                <a16:creationId xmlns:a16="http://schemas.microsoft.com/office/drawing/2014/main" id="{D5E6D15B-205C-6EB6-9266-802A97528FF9}"/>
              </a:ext>
            </a:extLst>
          </p:cNvPr>
          <p:cNvSpPr>
            <a:spLocks noGrp="1"/>
          </p:cNvSpPr>
          <p:nvPr>
            <p:ph type="body" sz="quarter" idx="16"/>
          </p:nvPr>
        </p:nvSpPr>
        <p:spPr>
          <a:xfrm>
            <a:off x="1814518" y="2604059"/>
            <a:ext cx="2076769" cy="371902"/>
          </a:xfrm>
        </p:spPr>
        <p:txBody>
          <a:bodyPr>
            <a:noAutofit/>
          </a:bodyPr>
          <a:lstStyle/>
          <a:p>
            <a:r>
              <a:rPr lang="en-US" dirty="0"/>
              <a:t>Phase 1</a:t>
            </a:r>
          </a:p>
        </p:txBody>
      </p:sp>
      <p:sp>
        <p:nvSpPr>
          <p:cNvPr id="21" name="Text Placeholder 93">
            <a:extLst>
              <a:ext uri="{FF2B5EF4-FFF2-40B4-BE49-F238E27FC236}">
                <a16:creationId xmlns:a16="http://schemas.microsoft.com/office/drawing/2014/main" id="{857FC81B-F282-91AE-C6AE-776114EE0C22}"/>
              </a:ext>
            </a:extLst>
          </p:cNvPr>
          <p:cNvSpPr>
            <a:spLocks noGrp="1"/>
          </p:cNvSpPr>
          <p:nvPr>
            <p:ph type="body" sz="quarter" idx="17"/>
          </p:nvPr>
        </p:nvSpPr>
        <p:spPr>
          <a:xfrm>
            <a:off x="1943582" y="2947634"/>
            <a:ext cx="1818640" cy="1048604"/>
          </a:xfrm>
        </p:spPr>
        <p:txBody>
          <a:bodyPr>
            <a:noAutofit/>
          </a:bodyPr>
          <a:lstStyle/>
          <a:p>
            <a:r>
              <a:rPr lang="en-US" dirty="0"/>
              <a:t>1.1 Drivers for change</a:t>
            </a:r>
          </a:p>
          <a:p>
            <a:r>
              <a:rPr lang="en-US" dirty="0"/>
              <a:t>1.2 Vision statement</a:t>
            </a:r>
          </a:p>
          <a:p>
            <a:r>
              <a:rPr lang="en-US" dirty="0"/>
              <a:t>1.3 Business context</a:t>
            </a:r>
          </a:p>
          <a:p>
            <a:r>
              <a:rPr lang="en-US" dirty="0"/>
              <a:t>1.4 Design principles</a:t>
            </a:r>
          </a:p>
          <a:p>
            <a:endParaRPr lang="en-US" dirty="0"/>
          </a:p>
          <a:p>
            <a:endParaRPr lang="en-US" dirty="0"/>
          </a:p>
        </p:txBody>
      </p:sp>
      <p:sp>
        <p:nvSpPr>
          <p:cNvPr id="22" name="Text Placeholder 94">
            <a:extLst>
              <a:ext uri="{FF2B5EF4-FFF2-40B4-BE49-F238E27FC236}">
                <a16:creationId xmlns:a16="http://schemas.microsoft.com/office/drawing/2014/main" id="{F5719817-614E-F1BC-AA7C-009231FCE22F}"/>
              </a:ext>
            </a:extLst>
          </p:cNvPr>
          <p:cNvSpPr>
            <a:spLocks noGrp="1"/>
          </p:cNvSpPr>
          <p:nvPr>
            <p:ph type="body" sz="quarter" idx="18"/>
          </p:nvPr>
        </p:nvSpPr>
        <p:spPr>
          <a:xfrm>
            <a:off x="4099820" y="2610863"/>
            <a:ext cx="2076769" cy="371902"/>
          </a:xfrm>
        </p:spPr>
        <p:txBody>
          <a:bodyPr>
            <a:noAutofit/>
          </a:bodyPr>
          <a:lstStyle/>
          <a:p>
            <a:r>
              <a:rPr lang="en-US" dirty="0"/>
              <a:t>Phase 2</a:t>
            </a:r>
          </a:p>
          <a:p>
            <a:endParaRPr lang="en-US" dirty="0"/>
          </a:p>
        </p:txBody>
      </p:sp>
      <p:sp>
        <p:nvSpPr>
          <p:cNvPr id="23" name="Text Placeholder 95">
            <a:extLst>
              <a:ext uri="{FF2B5EF4-FFF2-40B4-BE49-F238E27FC236}">
                <a16:creationId xmlns:a16="http://schemas.microsoft.com/office/drawing/2014/main" id="{B00E9998-AF84-7D75-49CF-BA173FC7273F}"/>
              </a:ext>
            </a:extLst>
          </p:cNvPr>
          <p:cNvSpPr>
            <a:spLocks noGrp="1"/>
          </p:cNvSpPr>
          <p:nvPr>
            <p:ph type="body" sz="quarter" idx="19"/>
          </p:nvPr>
        </p:nvSpPr>
        <p:spPr>
          <a:xfrm>
            <a:off x="4228885" y="2947634"/>
            <a:ext cx="1818640" cy="1048604"/>
          </a:xfrm>
        </p:spPr>
        <p:txBody>
          <a:bodyPr>
            <a:noAutofit/>
          </a:bodyPr>
          <a:lstStyle/>
          <a:p>
            <a:r>
              <a:rPr lang="en-US" dirty="0"/>
              <a:t>2.1 Operating model archetype selection</a:t>
            </a:r>
          </a:p>
          <a:p>
            <a:r>
              <a:rPr lang="en-US" dirty="0"/>
              <a:t>2.2 List of IT capabilities</a:t>
            </a:r>
          </a:p>
          <a:p>
            <a:r>
              <a:rPr lang="en-US" dirty="0"/>
              <a:t>2.3 Degree of centralization</a:t>
            </a:r>
          </a:p>
          <a:p>
            <a:r>
              <a:rPr lang="en-US" dirty="0"/>
              <a:t>2.4 Unique groupings </a:t>
            </a:r>
          </a:p>
          <a:p>
            <a:endParaRPr lang="en-US" dirty="0"/>
          </a:p>
        </p:txBody>
      </p:sp>
      <p:sp>
        <p:nvSpPr>
          <p:cNvPr id="24" name="Text Placeholder 96">
            <a:extLst>
              <a:ext uri="{FF2B5EF4-FFF2-40B4-BE49-F238E27FC236}">
                <a16:creationId xmlns:a16="http://schemas.microsoft.com/office/drawing/2014/main" id="{22CB79A5-DEEE-3F43-0349-678C0C0D4999}"/>
              </a:ext>
            </a:extLst>
          </p:cNvPr>
          <p:cNvSpPr>
            <a:spLocks noGrp="1"/>
          </p:cNvSpPr>
          <p:nvPr>
            <p:ph type="body" sz="quarter" idx="22"/>
          </p:nvPr>
        </p:nvSpPr>
        <p:spPr>
          <a:xfrm>
            <a:off x="2948679" y="4537112"/>
            <a:ext cx="2076769" cy="371902"/>
          </a:xfrm>
        </p:spPr>
        <p:txBody>
          <a:bodyPr>
            <a:noAutofit/>
          </a:bodyPr>
          <a:lstStyle/>
          <a:p>
            <a:r>
              <a:rPr lang="en-US" dirty="0"/>
              <a:t>Phase 3</a:t>
            </a:r>
          </a:p>
          <a:p>
            <a:endParaRPr lang="en-US" dirty="0"/>
          </a:p>
        </p:txBody>
      </p:sp>
      <p:sp>
        <p:nvSpPr>
          <p:cNvPr id="25" name="Text Placeholder 97">
            <a:extLst>
              <a:ext uri="{FF2B5EF4-FFF2-40B4-BE49-F238E27FC236}">
                <a16:creationId xmlns:a16="http://schemas.microsoft.com/office/drawing/2014/main" id="{A7FB9F5E-86E5-77CC-9E1F-589A75A1F734}"/>
              </a:ext>
            </a:extLst>
          </p:cNvPr>
          <p:cNvSpPr>
            <a:spLocks noGrp="1"/>
          </p:cNvSpPr>
          <p:nvPr>
            <p:ph type="body" sz="quarter" idx="23"/>
          </p:nvPr>
        </p:nvSpPr>
        <p:spPr>
          <a:xfrm>
            <a:off x="3077743" y="4880687"/>
            <a:ext cx="1818640" cy="1048604"/>
          </a:xfrm>
        </p:spPr>
        <p:txBody>
          <a:bodyPr>
            <a:noAutofit/>
          </a:bodyPr>
          <a:lstStyle/>
          <a:p>
            <a:r>
              <a:rPr lang="en-US" dirty="0"/>
              <a:t>3.1 Functional areas defined</a:t>
            </a:r>
          </a:p>
          <a:p>
            <a:r>
              <a:rPr lang="en-US" dirty="0"/>
              <a:t>3.2 Customize of IT capability priorities and sourcing</a:t>
            </a:r>
          </a:p>
          <a:p>
            <a:endParaRPr lang="en-US" dirty="0"/>
          </a:p>
          <a:p>
            <a:endParaRPr lang="en-US" dirty="0"/>
          </a:p>
        </p:txBody>
      </p:sp>
      <p:sp>
        <p:nvSpPr>
          <p:cNvPr id="26" name="Text Placeholder 98">
            <a:extLst>
              <a:ext uri="{FF2B5EF4-FFF2-40B4-BE49-F238E27FC236}">
                <a16:creationId xmlns:a16="http://schemas.microsoft.com/office/drawing/2014/main" id="{8B6511E8-C9FC-7441-64FC-3C111C7BD5E1}"/>
              </a:ext>
            </a:extLst>
          </p:cNvPr>
          <p:cNvSpPr>
            <a:spLocks noGrp="1"/>
          </p:cNvSpPr>
          <p:nvPr>
            <p:ph type="body" sz="quarter" idx="24"/>
          </p:nvPr>
        </p:nvSpPr>
        <p:spPr>
          <a:xfrm>
            <a:off x="5254995" y="4537112"/>
            <a:ext cx="2076769" cy="371902"/>
          </a:xfrm>
        </p:spPr>
        <p:txBody>
          <a:bodyPr>
            <a:noAutofit/>
          </a:bodyPr>
          <a:lstStyle/>
          <a:p>
            <a:r>
              <a:rPr lang="en-US" dirty="0"/>
              <a:t>Phase 4</a:t>
            </a:r>
          </a:p>
        </p:txBody>
      </p:sp>
      <p:sp>
        <p:nvSpPr>
          <p:cNvPr id="27" name="Text Placeholder 99">
            <a:extLst>
              <a:ext uri="{FF2B5EF4-FFF2-40B4-BE49-F238E27FC236}">
                <a16:creationId xmlns:a16="http://schemas.microsoft.com/office/drawing/2014/main" id="{FBAC7EF0-DA90-6471-5EEB-8F85882B8D0A}"/>
              </a:ext>
            </a:extLst>
          </p:cNvPr>
          <p:cNvSpPr>
            <a:spLocks noGrp="1"/>
          </p:cNvSpPr>
          <p:nvPr>
            <p:ph type="body" sz="quarter" idx="25"/>
          </p:nvPr>
        </p:nvSpPr>
        <p:spPr>
          <a:xfrm>
            <a:off x="5384059" y="4880687"/>
            <a:ext cx="1818640" cy="1048604"/>
          </a:xfrm>
        </p:spPr>
        <p:txBody>
          <a:bodyPr>
            <a:noAutofit/>
          </a:bodyPr>
          <a:lstStyle/>
          <a:p>
            <a:r>
              <a:rPr lang="en-US" dirty="0"/>
              <a:t>4.1 Summary of changes</a:t>
            </a:r>
          </a:p>
          <a:p>
            <a:r>
              <a:rPr lang="en-US" dirty="0"/>
              <a:t>4.2 Transition plan and key communications </a:t>
            </a:r>
          </a:p>
          <a:p>
            <a:endParaRPr lang="en-US" dirty="0"/>
          </a:p>
          <a:p>
            <a:endParaRPr lang="en-US" dirty="0"/>
          </a:p>
          <a:p>
            <a:endParaRPr lang="en-US" dirty="0"/>
          </a:p>
        </p:txBody>
      </p:sp>
    </p:spTree>
    <p:extLst>
      <p:ext uri="{BB962C8B-B14F-4D97-AF65-F5344CB8AC3E}">
        <p14:creationId xmlns:p14="http://schemas.microsoft.com/office/powerpoint/2010/main" val="139477328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02046-29CD-4829-950F-020AA931218F}"/>
              </a:ext>
            </a:extLst>
          </p:cNvPr>
          <p:cNvSpPr>
            <a:spLocks noGrp="1"/>
          </p:cNvSpPr>
          <p:nvPr>
            <p:ph type="title"/>
          </p:nvPr>
        </p:nvSpPr>
        <p:spPr>
          <a:xfrm>
            <a:off x="354853" y="346268"/>
            <a:ext cx="11236255" cy="1130188"/>
          </a:xfrm>
        </p:spPr>
        <p:txBody>
          <a:bodyPr/>
          <a:lstStyle/>
          <a:p>
            <a:r>
              <a:rPr lang="en-US" dirty="0"/>
              <a:t>Operationalizing each of the functional groups within the operating model</a:t>
            </a:r>
            <a:endParaRPr lang="en-CA" dirty="0"/>
          </a:p>
        </p:txBody>
      </p:sp>
      <p:sp>
        <p:nvSpPr>
          <p:cNvPr id="3" name="Text Placeholder 2">
            <a:extLst>
              <a:ext uri="{FF2B5EF4-FFF2-40B4-BE49-F238E27FC236}">
                <a16:creationId xmlns:a16="http://schemas.microsoft.com/office/drawing/2014/main" id="{7468BA23-E540-4321-B7D5-608CA62D9E3B}"/>
              </a:ext>
            </a:extLst>
          </p:cNvPr>
          <p:cNvSpPr>
            <a:spLocks noGrp="1"/>
          </p:cNvSpPr>
          <p:nvPr>
            <p:ph type="body" sz="quarter" idx="11"/>
          </p:nvPr>
        </p:nvSpPr>
        <p:spPr>
          <a:xfrm>
            <a:off x="354853" y="1549247"/>
            <a:ext cx="9503249" cy="669891"/>
          </a:xfrm>
        </p:spPr>
        <p:txBody>
          <a:bodyPr/>
          <a:lstStyle/>
          <a:p>
            <a:r>
              <a:rPr lang="en-US" dirty="0"/>
              <a:t>For each functional group you will need to complete a series of tasks. </a:t>
            </a:r>
            <a:endParaRPr lang="en-CA" dirty="0"/>
          </a:p>
        </p:txBody>
      </p:sp>
      <p:sp>
        <p:nvSpPr>
          <p:cNvPr id="4" name="Text Placeholder 3">
            <a:extLst>
              <a:ext uri="{FF2B5EF4-FFF2-40B4-BE49-F238E27FC236}">
                <a16:creationId xmlns:a16="http://schemas.microsoft.com/office/drawing/2014/main" id="{0B3FD63D-1DF8-40B5-8FBA-5211B0B2E5AC}"/>
              </a:ext>
            </a:extLst>
          </p:cNvPr>
          <p:cNvSpPr>
            <a:spLocks noGrp="1"/>
          </p:cNvSpPr>
          <p:nvPr>
            <p:ph type="body" sz="quarter" idx="33"/>
          </p:nvPr>
        </p:nvSpPr>
        <p:spPr>
          <a:xfrm>
            <a:off x="237696" y="6543439"/>
            <a:ext cx="11073460" cy="270314"/>
          </a:xfrm>
        </p:spPr>
        <p:txBody>
          <a:bodyPr/>
          <a:lstStyle/>
          <a:p>
            <a:pPr marL="0" indent="0">
              <a:buNone/>
            </a:pPr>
            <a:r>
              <a:rPr lang="en-US" dirty="0"/>
              <a:t>For every organization, this is where your operating model will differ greatly. Use this as an opportunity to define and clearly depict how IT enables value.</a:t>
            </a:r>
          </a:p>
          <a:p>
            <a:pPr lvl="1"/>
            <a:endParaRPr lang="en-CA" dirty="0"/>
          </a:p>
        </p:txBody>
      </p:sp>
      <p:pic>
        <p:nvPicPr>
          <p:cNvPr id="25" name="Picture 24">
            <a:extLst>
              <a:ext uri="{FF2B5EF4-FFF2-40B4-BE49-F238E27FC236}">
                <a16:creationId xmlns:a16="http://schemas.microsoft.com/office/drawing/2014/main" id="{12B2D1FB-99AA-9C01-D27B-63120C21870D}"/>
              </a:ext>
            </a:extLst>
          </p:cNvPr>
          <p:cNvPicPr>
            <a:picLocks noChangeAspect="1"/>
          </p:cNvPicPr>
          <p:nvPr/>
        </p:nvPicPr>
        <p:blipFill>
          <a:blip r:embed="rId2"/>
          <a:stretch>
            <a:fillRect/>
          </a:stretch>
        </p:blipFill>
        <p:spPr>
          <a:xfrm>
            <a:off x="354853" y="1978078"/>
            <a:ext cx="11355617" cy="1265082"/>
          </a:xfrm>
          <a:prstGeom prst="rect">
            <a:avLst/>
          </a:prstGeom>
        </p:spPr>
      </p:pic>
      <p:sp>
        <p:nvSpPr>
          <p:cNvPr id="27" name="TextBox 26">
            <a:extLst>
              <a:ext uri="{FF2B5EF4-FFF2-40B4-BE49-F238E27FC236}">
                <a16:creationId xmlns:a16="http://schemas.microsoft.com/office/drawing/2014/main" id="{9C6BF820-1EC9-D664-6501-5904A3FAEF13}"/>
              </a:ext>
            </a:extLst>
          </p:cNvPr>
          <p:cNvSpPr txBox="1"/>
          <p:nvPr/>
        </p:nvSpPr>
        <p:spPr>
          <a:xfrm>
            <a:off x="5106477" y="4224377"/>
            <a:ext cx="1536869" cy="1612173"/>
          </a:xfrm>
          <a:prstGeom prst="rect">
            <a:avLst/>
          </a:prstGeom>
          <a:noFill/>
        </p:spPr>
        <p:txBody>
          <a:bodyPr wrap="square" lIns="0" tIns="0" rIns="0" bIns="0" rtlCol="0" anchor="t">
            <a:spAutoFit/>
          </a:bodyPr>
          <a:lstStyle/>
          <a:p>
            <a:pPr algn="ctr" defTabSz="914400">
              <a:lnSpc>
                <a:spcPct val="110000"/>
              </a:lnSpc>
            </a:pPr>
            <a:r>
              <a:rPr lang="en-US" sz="1200" dirty="0">
                <a:solidFill>
                  <a:srgbClr val="000000"/>
                </a:solidFill>
                <a:latin typeface="Roboto Condensed Light" panose="02000000000000000000" pitchFamily="2" charset="0"/>
                <a:ea typeface="Roboto Condensed Light" panose="02000000000000000000" pitchFamily="2" charset="0"/>
                <a:cs typeface="Lato Light" panose="020F0502020204030203" pitchFamily="34" charset="0"/>
              </a:rPr>
              <a:t>Define who the organization stakeholders are and identify which capabilities will need to collaborate with core stakeholders. This could be end users, customers, or organization partners. . </a:t>
            </a:r>
          </a:p>
        </p:txBody>
      </p:sp>
      <p:sp>
        <p:nvSpPr>
          <p:cNvPr id="42" name="TextBox 41">
            <a:extLst>
              <a:ext uri="{FF2B5EF4-FFF2-40B4-BE49-F238E27FC236}">
                <a16:creationId xmlns:a16="http://schemas.microsoft.com/office/drawing/2014/main" id="{05CE0DD5-F47F-28E5-BE86-6EA4C3F6FA42}"/>
              </a:ext>
            </a:extLst>
          </p:cNvPr>
          <p:cNvSpPr txBox="1"/>
          <p:nvPr/>
        </p:nvSpPr>
        <p:spPr>
          <a:xfrm>
            <a:off x="5181600" y="3355882"/>
            <a:ext cx="1368713" cy="799771"/>
          </a:xfrm>
          <a:prstGeom prst="rect">
            <a:avLst/>
          </a:prstGeom>
          <a:noFill/>
        </p:spPr>
        <p:txBody>
          <a:bodyPr wrap="square" lIns="0" tIns="0" rIns="0" bIns="0" rtlCol="0" anchor="t">
            <a:spAutoFit/>
          </a:bodyPr>
          <a:lstStyle/>
          <a:p>
            <a:pPr algn="ctr" defTabSz="914400">
              <a:lnSpc>
                <a:spcPct val="110000"/>
              </a:lnSpc>
            </a:pPr>
            <a:r>
              <a:rPr lang="en-US" sz="1200" b="1" dirty="0">
                <a:solidFill>
                  <a:srgbClr val="289D48"/>
                </a:solidFill>
                <a:latin typeface="Montserrat SemiBold" pitchFamily="2" charset="77"/>
                <a:ea typeface="Roboto Condensed Light" panose="02000000000000000000" pitchFamily="2" charset="0"/>
                <a:cs typeface="Poppins" pitchFamily="2" charset="77"/>
              </a:rPr>
              <a:t>Define Stakeholder Engagement &amp; Collaboration</a:t>
            </a:r>
          </a:p>
        </p:txBody>
      </p:sp>
      <p:sp>
        <p:nvSpPr>
          <p:cNvPr id="43" name="TextBox 42">
            <a:extLst>
              <a:ext uri="{FF2B5EF4-FFF2-40B4-BE49-F238E27FC236}">
                <a16:creationId xmlns:a16="http://schemas.microsoft.com/office/drawing/2014/main" id="{8E4A3B26-D46F-FFE4-D58D-153A52E35D31}"/>
              </a:ext>
            </a:extLst>
          </p:cNvPr>
          <p:cNvSpPr txBox="1"/>
          <p:nvPr/>
        </p:nvSpPr>
        <p:spPr>
          <a:xfrm>
            <a:off x="3737764" y="4224377"/>
            <a:ext cx="1368713" cy="1409040"/>
          </a:xfrm>
          <a:prstGeom prst="rect">
            <a:avLst/>
          </a:prstGeom>
          <a:noFill/>
        </p:spPr>
        <p:txBody>
          <a:bodyPr wrap="square" lIns="0" tIns="0" rIns="0" bIns="0" rtlCol="0" anchor="t">
            <a:spAutoFit/>
          </a:bodyPr>
          <a:lstStyle/>
          <a:p>
            <a:pPr algn="ctr" defTabSz="914400">
              <a:lnSpc>
                <a:spcPct val="110000"/>
              </a:lnSpc>
            </a:pPr>
            <a:r>
              <a:rPr lang="en-US" sz="1200" dirty="0">
                <a:solidFill>
                  <a:srgbClr val="000000"/>
                </a:solidFill>
                <a:latin typeface="Roboto Condensed Light" panose="02000000000000000000" pitchFamily="2" charset="0"/>
                <a:ea typeface="Roboto Condensed Light" panose="02000000000000000000" pitchFamily="2" charset="0"/>
                <a:cs typeface="Lato Light" panose="020F0502020204030203" pitchFamily="34" charset="0"/>
              </a:rPr>
              <a:t>Establish a method to monitor the performance of each functional area and ensure it is delivering on its purpose statement. </a:t>
            </a:r>
          </a:p>
        </p:txBody>
      </p:sp>
      <p:sp>
        <p:nvSpPr>
          <p:cNvPr id="44" name="TextBox 43">
            <a:extLst>
              <a:ext uri="{FF2B5EF4-FFF2-40B4-BE49-F238E27FC236}">
                <a16:creationId xmlns:a16="http://schemas.microsoft.com/office/drawing/2014/main" id="{6E924494-93AF-46D6-A337-67CED4C09F9C}"/>
              </a:ext>
            </a:extLst>
          </p:cNvPr>
          <p:cNvSpPr txBox="1"/>
          <p:nvPr/>
        </p:nvSpPr>
        <p:spPr>
          <a:xfrm>
            <a:off x="3952643" y="3559014"/>
            <a:ext cx="1153834" cy="393506"/>
          </a:xfrm>
          <a:prstGeom prst="rect">
            <a:avLst/>
          </a:prstGeom>
          <a:noFill/>
        </p:spPr>
        <p:txBody>
          <a:bodyPr wrap="square" lIns="0" tIns="0" rIns="0" bIns="0" rtlCol="0" anchor="t">
            <a:spAutoFit/>
          </a:bodyPr>
          <a:lstStyle/>
          <a:p>
            <a:pPr algn="ctr" defTabSz="914400">
              <a:lnSpc>
                <a:spcPct val="110000"/>
              </a:lnSpc>
            </a:pPr>
            <a:r>
              <a:rPr lang="en-US" sz="1200" b="1" dirty="0">
                <a:solidFill>
                  <a:srgbClr val="F17926"/>
                </a:solidFill>
                <a:latin typeface="Montserrat SemiBold" pitchFamily="2" charset="77"/>
                <a:ea typeface="Roboto Condensed Light" panose="02000000000000000000" pitchFamily="2" charset="0"/>
                <a:cs typeface="Poppins" pitchFamily="2" charset="77"/>
              </a:rPr>
              <a:t>Measure Performance</a:t>
            </a:r>
          </a:p>
        </p:txBody>
      </p:sp>
      <p:sp>
        <p:nvSpPr>
          <p:cNvPr id="45" name="TextBox 44">
            <a:extLst>
              <a:ext uri="{FF2B5EF4-FFF2-40B4-BE49-F238E27FC236}">
                <a16:creationId xmlns:a16="http://schemas.microsoft.com/office/drawing/2014/main" id="{72D7983C-8AF8-3049-7C2A-84F9199154FF}"/>
              </a:ext>
            </a:extLst>
          </p:cNvPr>
          <p:cNvSpPr txBox="1"/>
          <p:nvPr/>
        </p:nvSpPr>
        <p:spPr>
          <a:xfrm>
            <a:off x="6819916" y="4224377"/>
            <a:ext cx="1368713" cy="2221570"/>
          </a:xfrm>
          <a:prstGeom prst="rect">
            <a:avLst/>
          </a:prstGeom>
          <a:noFill/>
        </p:spPr>
        <p:txBody>
          <a:bodyPr wrap="square" lIns="0" tIns="0" rIns="0" bIns="0" rtlCol="0" anchor="t">
            <a:spAutoFit/>
          </a:bodyPr>
          <a:lstStyle/>
          <a:p>
            <a:pPr algn="ctr" defTabSz="914400">
              <a:lnSpc>
                <a:spcPct val="110000"/>
              </a:lnSpc>
            </a:pPr>
            <a:r>
              <a:rPr lang="en-US" sz="1200" dirty="0">
                <a:solidFill>
                  <a:srgbClr val="000000"/>
                </a:solidFill>
                <a:latin typeface="Roboto Condensed Light" panose="02000000000000000000" pitchFamily="2" charset="0"/>
                <a:ea typeface="Roboto Condensed Light" panose="02000000000000000000" pitchFamily="2" charset="0"/>
                <a:cs typeface="Lato Light" panose="020F0502020204030203" pitchFamily="34" charset="0"/>
              </a:rPr>
              <a:t>Every functional area has the authority to make decisions; however, the level of authority differs greatly for each operating model and organization. Determine what decisions each functional area should be empowered to make. </a:t>
            </a:r>
          </a:p>
        </p:txBody>
      </p:sp>
      <p:sp>
        <p:nvSpPr>
          <p:cNvPr id="46" name="TextBox 45">
            <a:extLst>
              <a:ext uri="{FF2B5EF4-FFF2-40B4-BE49-F238E27FC236}">
                <a16:creationId xmlns:a16="http://schemas.microsoft.com/office/drawing/2014/main" id="{EAE1663F-6ADB-EEA7-375B-951D65C04D89}"/>
              </a:ext>
            </a:extLst>
          </p:cNvPr>
          <p:cNvSpPr txBox="1"/>
          <p:nvPr/>
        </p:nvSpPr>
        <p:spPr>
          <a:xfrm>
            <a:off x="6877269" y="3457448"/>
            <a:ext cx="1254008" cy="596638"/>
          </a:xfrm>
          <a:prstGeom prst="rect">
            <a:avLst/>
          </a:prstGeom>
          <a:noFill/>
        </p:spPr>
        <p:txBody>
          <a:bodyPr wrap="square" lIns="0" tIns="0" rIns="0" bIns="0" rtlCol="0" anchor="t">
            <a:spAutoFit/>
          </a:bodyPr>
          <a:lstStyle/>
          <a:p>
            <a:pPr algn="ctr" defTabSz="914400">
              <a:lnSpc>
                <a:spcPct val="110000"/>
              </a:lnSpc>
            </a:pPr>
            <a:r>
              <a:rPr lang="en-US" sz="1200" b="1" dirty="0">
                <a:solidFill>
                  <a:srgbClr val="5B9BD5"/>
                </a:solidFill>
                <a:latin typeface="Montserrat SemiBold" pitchFamily="2" charset="77"/>
                <a:ea typeface="Roboto Condensed Light" panose="02000000000000000000" pitchFamily="2" charset="0"/>
                <a:cs typeface="Poppins" pitchFamily="2" charset="77"/>
              </a:rPr>
              <a:t>Assign Decision Rights &amp; Authority</a:t>
            </a:r>
          </a:p>
        </p:txBody>
      </p:sp>
      <p:sp>
        <p:nvSpPr>
          <p:cNvPr id="47" name="TextBox 46">
            <a:extLst>
              <a:ext uri="{FF2B5EF4-FFF2-40B4-BE49-F238E27FC236}">
                <a16:creationId xmlns:a16="http://schemas.microsoft.com/office/drawing/2014/main" id="{C9F4A319-0E1A-6496-0945-64C58ED1B998}"/>
              </a:ext>
            </a:extLst>
          </p:cNvPr>
          <p:cNvSpPr txBox="1"/>
          <p:nvPr/>
        </p:nvSpPr>
        <p:spPr>
          <a:xfrm>
            <a:off x="10015130" y="4224377"/>
            <a:ext cx="1203477" cy="2018438"/>
          </a:xfrm>
          <a:prstGeom prst="rect">
            <a:avLst/>
          </a:prstGeom>
          <a:noFill/>
        </p:spPr>
        <p:txBody>
          <a:bodyPr wrap="square" lIns="0" tIns="0" rIns="0" bIns="0" rtlCol="0" anchor="t">
            <a:spAutoFit/>
          </a:bodyPr>
          <a:lstStyle/>
          <a:p>
            <a:pPr algn="ctr" defTabSz="914400">
              <a:lnSpc>
                <a:spcPct val="110000"/>
              </a:lnSpc>
            </a:pPr>
            <a:r>
              <a:rPr lang="en-US" sz="1200" dirty="0">
                <a:solidFill>
                  <a:srgbClr val="000000"/>
                </a:solidFill>
                <a:latin typeface="Roboto Condensed Light" panose="02000000000000000000" pitchFamily="2" charset="0"/>
                <a:ea typeface="Roboto Condensed Light" panose="02000000000000000000" pitchFamily="2" charset="0"/>
                <a:cs typeface="Lato Light" panose="020F0502020204030203" pitchFamily="34" charset="0"/>
              </a:rPr>
              <a:t>For each capability, determine whether that capability will be fully insourced or leverage a third-party partner. If it will be outsourced, determine which form of outsourcing will take place. </a:t>
            </a:r>
          </a:p>
        </p:txBody>
      </p:sp>
      <p:sp>
        <p:nvSpPr>
          <p:cNvPr id="48" name="TextBox 47">
            <a:extLst>
              <a:ext uri="{FF2B5EF4-FFF2-40B4-BE49-F238E27FC236}">
                <a16:creationId xmlns:a16="http://schemas.microsoft.com/office/drawing/2014/main" id="{EB07F485-96BE-4D8A-D8B7-6A6555395643}"/>
              </a:ext>
            </a:extLst>
          </p:cNvPr>
          <p:cNvSpPr txBox="1"/>
          <p:nvPr/>
        </p:nvSpPr>
        <p:spPr>
          <a:xfrm>
            <a:off x="10015130" y="3457448"/>
            <a:ext cx="1413041" cy="596638"/>
          </a:xfrm>
          <a:prstGeom prst="rect">
            <a:avLst/>
          </a:prstGeom>
          <a:noFill/>
        </p:spPr>
        <p:txBody>
          <a:bodyPr wrap="square" lIns="0" tIns="0" rIns="0" bIns="0" rtlCol="0" anchor="t">
            <a:spAutoFit/>
          </a:bodyPr>
          <a:lstStyle/>
          <a:p>
            <a:pPr algn="ctr" defTabSz="914400">
              <a:lnSpc>
                <a:spcPct val="110000"/>
              </a:lnSpc>
            </a:pPr>
            <a:r>
              <a:rPr lang="en-US" sz="1200" b="1" dirty="0">
                <a:solidFill>
                  <a:srgbClr val="EFC351"/>
                </a:solidFill>
                <a:latin typeface="Montserrat SemiBold" pitchFamily="2" charset="77"/>
                <a:ea typeface="Roboto Condensed Light" panose="02000000000000000000" pitchFamily="2" charset="0"/>
                <a:cs typeface="Poppins" pitchFamily="2" charset="77"/>
              </a:rPr>
              <a:t>Select the Right Sourcing Approach</a:t>
            </a:r>
          </a:p>
        </p:txBody>
      </p:sp>
      <p:sp>
        <p:nvSpPr>
          <p:cNvPr id="49" name="TextBox 48">
            <a:extLst>
              <a:ext uri="{FF2B5EF4-FFF2-40B4-BE49-F238E27FC236}">
                <a16:creationId xmlns:a16="http://schemas.microsoft.com/office/drawing/2014/main" id="{F0979955-5AB7-34D7-DAF4-B0C95D30D4EE}"/>
              </a:ext>
            </a:extLst>
          </p:cNvPr>
          <p:cNvSpPr txBox="1"/>
          <p:nvPr/>
        </p:nvSpPr>
        <p:spPr>
          <a:xfrm>
            <a:off x="8497240" y="4224377"/>
            <a:ext cx="1332844" cy="1815305"/>
          </a:xfrm>
          <a:prstGeom prst="rect">
            <a:avLst/>
          </a:prstGeom>
          <a:noFill/>
        </p:spPr>
        <p:txBody>
          <a:bodyPr wrap="square" lIns="0" tIns="0" rIns="0" bIns="0" rtlCol="0" anchor="t">
            <a:spAutoFit/>
          </a:bodyPr>
          <a:lstStyle/>
          <a:p>
            <a:pPr algn="ctr" defTabSz="914400">
              <a:lnSpc>
                <a:spcPct val="110000"/>
              </a:lnSpc>
            </a:pPr>
            <a:r>
              <a:rPr lang="en-US" sz="1200" dirty="0">
                <a:solidFill>
                  <a:srgbClr val="000000"/>
                </a:solidFill>
                <a:latin typeface="Roboto Condensed Light" panose="02000000000000000000" pitchFamily="2" charset="0"/>
                <a:ea typeface="Roboto Condensed Light" panose="02000000000000000000" pitchFamily="2" charset="0"/>
                <a:cs typeface="Lato Light" panose="020F0502020204030203" pitchFamily="34" charset="0"/>
              </a:rPr>
              <a:t>The value of each functional group should be defined as it relates to the key stakeholders, collaborators, and purpose. Define how each functional group delivers value. </a:t>
            </a:r>
          </a:p>
        </p:txBody>
      </p:sp>
      <p:sp>
        <p:nvSpPr>
          <p:cNvPr id="50" name="TextBox 49">
            <a:extLst>
              <a:ext uri="{FF2B5EF4-FFF2-40B4-BE49-F238E27FC236}">
                <a16:creationId xmlns:a16="http://schemas.microsoft.com/office/drawing/2014/main" id="{5CA4EAB7-8F09-E633-64D0-9FAB72A862B5}"/>
              </a:ext>
            </a:extLst>
          </p:cNvPr>
          <p:cNvSpPr txBox="1"/>
          <p:nvPr/>
        </p:nvSpPr>
        <p:spPr>
          <a:xfrm>
            <a:off x="8561923" y="3559014"/>
            <a:ext cx="1203478" cy="393506"/>
          </a:xfrm>
          <a:prstGeom prst="rect">
            <a:avLst/>
          </a:prstGeom>
          <a:noFill/>
        </p:spPr>
        <p:txBody>
          <a:bodyPr wrap="square" lIns="0" tIns="0" rIns="0" bIns="0" rtlCol="0" anchor="t">
            <a:spAutoFit/>
          </a:bodyPr>
          <a:lstStyle/>
          <a:p>
            <a:pPr algn="ctr" defTabSz="914400">
              <a:lnSpc>
                <a:spcPct val="110000"/>
              </a:lnSpc>
            </a:pPr>
            <a:r>
              <a:rPr lang="en-US" sz="1200" b="1" dirty="0">
                <a:solidFill>
                  <a:srgbClr val="587DEF"/>
                </a:solidFill>
                <a:latin typeface="Montserrat SemiBold" pitchFamily="2" charset="77"/>
                <a:ea typeface="Roboto Condensed Light" panose="02000000000000000000" pitchFamily="2" charset="0"/>
                <a:cs typeface="Poppins" pitchFamily="2" charset="77"/>
              </a:rPr>
              <a:t>Outline Value Streams</a:t>
            </a:r>
          </a:p>
        </p:txBody>
      </p:sp>
      <p:sp>
        <p:nvSpPr>
          <p:cNvPr id="51" name="TextBox 50">
            <a:extLst>
              <a:ext uri="{FF2B5EF4-FFF2-40B4-BE49-F238E27FC236}">
                <a16:creationId xmlns:a16="http://schemas.microsoft.com/office/drawing/2014/main" id="{FBA12323-BE13-B50F-7485-1A4F9F80398F}"/>
              </a:ext>
            </a:extLst>
          </p:cNvPr>
          <p:cNvSpPr txBox="1"/>
          <p:nvPr/>
        </p:nvSpPr>
        <p:spPr>
          <a:xfrm>
            <a:off x="2012614" y="4224377"/>
            <a:ext cx="1453207" cy="1815305"/>
          </a:xfrm>
          <a:prstGeom prst="rect">
            <a:avLst/>
          </a:prstGeom>
          <a:noFill/>
        </p:spPr>
        <p:txBody>
          <a:bodyPr wrap="square" lIns="0" tIns="0" rIns="0" bIns="0" rtlCol="0" anchor="t">
            <a:spAutoFit/>
          </a:bodyPr>
          <a:lstStyle/>
          <a:p>
            <a:pPr algn="ctr" defTabSz="914400">
              <a:lnSpc>
                <a:spcPct val="110000"/>
              </a:lnSpc>
            </a:pPr>
            <a:r>
              <a:rPr lang="en-US" sz="1200" dirty="0">
                <a:solidFill>
                  <a:srgbClr val="000000"/>
                </a:solidFill>
                <a:latin typeface="Roboto Condensed Light" panose="02000000000000000000" pitchFamily="2" charset="0"/>
                <a:ea typeface="Roboto Condensed Light" panose="02000000000000000000" pitchFamily="2" charset="0"/>
                <a:cs typeface="Lato Light" panose="020F0502020204030203" pitchFamily="34" charset="0"/>
              </a:rPr>
              <a:t>Consider how each functional area and unique grouping within that functional area divvies up the products, services, and technologies of IT to enable the greatest delivery of value.</a:t>
            </a:r>
          </a:p>
        </p:txBody>
      </p:sp>
      <p:sp>
        <p:nvSpPr>
          <p:cNvPr id="52" name="TextBox 51">
            <a:extLst>
              <a:ext uri="{FF2B5EF4-FFF2-40B4-BE49-F238E27FC236}">
                <a16:creationId xmlns:a16="http://schemas.microsoft.com/office/drawing/2014/main" id="{29507F1E-7325-261C-9311-2B3B46BF7572}"/>
              </a:ext>
            </a:extLst>
          </p:cNvPr>
          <p:cNvSpPr txBox="1"/>
          <p:nvPr/>
        </p:nvSpPr>
        <p:spPr>
          <a:xfrm>
            <a:off x="2015639" y="3457448"/>
            <a:ext cx="1447159" cy="596638"/>
          </a:xfrm>
          <a:prstGeom prst="rect">
            <a:avLst/>
          </a:prstGeom>
          <a:noFill/>
        </p:spPr>
        <p:txBody>
          <a:bodyPr wrap="square" lIns="0" tIns="0" rIns="0" bIns="0" rtlCol="0" anchor="t">
            <a:spAutoFit/>
          </a:bodyPr>
          <a:lstStyle/>
          <a:p>
            <a:pPr algn="ctr" defTabSz="914400">
              <a:lnSpc>
                <a:spcPct val="110000"/>
              </a:lnSpc>
            </a:pPr>
            <a:r>
              <a:rPr lang="en-US" sz="1200" b="1" dirty="0">
                <a:solidFill>
                  <a:srgbClr val="7030A0"/>
                </a:solidFill>
                <a:latin typeface="Montserrat SemiBold" pitchFamily="2" charset="77"/>
                <a:ea typeface="Roboto Condensed Light" panose="02000000000000000000" pitchFamily="2" charset="0"/>
                <a:cs typeface="Poppins" pitchFamily="2" charset="77"/>
              </a:rPr>
              <a:t>Align to Products, Services &amp; Technology</a:t>
            </a:r>
          </a:p>
        </p:txBody>
      </p:sp>
      <p:sp>
        <p:nvSpPr>
          <p:cNvPr id="53" name="TextBox 52">
            <a:extLst>
              <a:ext uri="{FF2B5EF4-FFF2-40B4-BE49-F238E27FC236}">
                <a16:creationId xmlns:a16="http://schemas.microsoft.com/office/drawing/2014/main" id="{2C30866F-327C-7C94-C9CF-20092A290504}"/>
              </a:ext>
            </a:extLst>
          </p:cNvPr>
          <p:cNvSpPr txBox="1"/>
          <p:nvPr/>
        </p:nvSpPr>
        <p:spPr>
          <a:xfrm>
            <a:off x="462337" y="4224377"/>
            <a:ext cx="1277991" cy="1815305"/>
          </a:xfrm>
          <a:prstGeom prst="rect">
            <a:avLst/>
          </a:prstGeom>
          <a:noFill/>
        </p:spPr>
        <p:txBody>
          <a:bodyPr wrap="square" lIns="0" tIns="0" rIns="0" bIns="0" rtlCol="0" anchor="t">
            <a:spAutoFit/>
          </a:bodyPr>
          <a:lstStyle/>
          <a:p>
            <a:pPr algn="ctr" defTabSz="914400">
              <a:lnSpc>
                <a:spcPct val="110000"/>
              </a:lnSpc>
            </a:pPr>
            <a:r>
              <a:rPr lang="en-US" sz="1200" dirty="0">
                <a:solidFill>
                  <a:srgbClr val="000000"/>
                </a:solidFill>
                <a:latin typeface="Roboto Condensed Light" panose="02000000000000000000" pitchFamily="2" charset="0"/>
                <a:ea typeface="Roboto Condensed Light" panose="02000000000000000000" pitchFamily="2" charset="0"/>
                <a:cs typeface="Lato Light" panose="020F0502020204030203" pitchFamily="34" charset="0"/>
              </a:rPr>
              <a:t>Identify which capabilities exist within that functional group and whether those capabilities are gaps preventing the organization from meeting its objectives. </a:t>
            </a:r>
          </a:p>
        </p:txBody>
      </p:sp>
      <p:sp>
        <p:nvSpPr>
          <p:cNvPr id="54" name="TextBox 53">
            <a:extLst>
              <a:ext uri="{FF2B5EF4-FFF2-40B4-BE49-F238E27FC236}">
                <a16:creationId xmlns:a16="http://schemas.microsoft.com/office/drawing/2014/main" id="{1E0E4FE0-8166-9B35-5600-C737A114DB36}"/>
              </a:ext>
            </a:extLst>
          </p:cNvPr>
          <p:cNvSpPr txBox="1"/>
          <p:nvPr/>
        </p:nvSpPr>
        <p:spPr>
          <a:xfrm>
            <a:off x="532210" y="3457448"/>
            <a:ext cx="1172829" cy="596638"/>
          </a:xfrm>
          <a:prstGeom prst="rect">
            <a:avLst/>
          </a:prstGeom>
          <a:noFill/>
        </p:spPr>
        <p:txBody>
          <a:bodyPr wrap="square" lIns="0" tIns="0" rIns="0" bIns="0" rtlCol="0" anchor="t">
            <a:spAutoFit/>
          </a:bodyPr>
          <a:lstStyle/>
          <a:p>
            <a:pPr algn="ctr" defTabSz="914400">
              <a:lnSpc>
                <a:spcPct val="110000"/>
              </a:lnSpc>
            </a:pPr>
            <a:r>
              <a:rPr lang="en-US" sz="1200" b="1" dirty="0">
                <a:solidFill>
                  <a:srgbClr val="DE4A59"/>
                </a:solidFill>
                <a:latin typeface="Montserrat SemiBold" pitchFamily="2" charset="77"/>
                <a:ea typeface="Roboto Condensed Light" panose="02000000000000000000" pitchFamily="2" charset="0"/>
                <a:cs typeface="Poppins" pitchFamily="2" charset="77"/>
              </a:rPr>
              <a:t>Identify &amp; Assess Capabilities</a:t>
            </a:r>
          </a:p>
        </p:txBody>
      </p:sp>
    </p:spTree>
    <p:extLst>
      <p:ext uri="{BB962C8B-B14F-4D97-AF65-F5344CB8AC3E}">
        <p14:creationId xmlns:p14="http://schemas.microsoft.com/office/powerpoint/2010/main" val="106361777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19859E3F-DD41-37DC-B1BB-8A3BCD4AD5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0" y="0"/>
            <a:ext cx="1219358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D66F073-717E-D16E-F0EC-BAE3D9DC79B9}"/>
              </a:ext>
            </a:extLst>
          </p:cNvPr>
          <p:cNvSpPr>
            <a:spLocks noGrp="1"/>
          </p:cNvSpPr>
          <p:nvPr>
            <p:ph type="title"/>
          </p:nvPr>
        </p:nvSpPr>
        <p:spPr>
          <a:xfrm>
            <a:off x="58809" y="0"/>
            <a:ext cx="10228190" cy="1130188"/>
          </a:xfrm>
        </p:spPr>
        <p:txBody>
          <a:bodyPr/>
          <a:lstStyle/>
          <a:p>
            <a:r>
              <a:rPr lang="en-US" dirty="0">
                <a:solidFill>
                  <a:schemeClr val="bg1"/>
                </a:solidFill>
              </a:rPr>
              <a:t>Deepen the value of each unique group</a:t>
            </a:r>
          </a:p>
        </p:txBody>
      </p:sp>
      <p:sp>
        <p:nvSpPr>
          <p:cNvPr id="3" name="Text Placeholder 2">
            <a:extLst>
              <a:ext uri="{FF2B5EF4-FFF2-40B4-BE49-F238E27FC236}">
                <a16:creationId xmlns:a16="http://schemas.microsoft.com/office/drawing/2014/main" id="{D77799BD-117C-78DC-EFA6-6A2D6A51605E}"/>
              </a:ext>
            </a:extLst>
          </p:cNvPr>
          <p:cNvSpPr>
            <a:spLocks noGrp="1"/>
          </p:cNvSpPr>
          <p:nvPr>
            <p:ph type="body" sz="quarter" idx="11"/>
          </p:nvPr>
        </p:nvSpPr>
        <p:spPr>
          <a:xfrm>
            <a:off x="7889966" y="967279"/>
            <a:ext cx="4101737" cy="634471"/>
          </a:xfrm>
        </p:spPr>
        <p:txBody>
          <a:bodyPr/>
          <a:lstStyle/>
          <a:p>
            <a:r>
              <a:rPr lang="en-US" dirty="0">
                <a:solidFill>
                  <a:schemeClr val="accent1">
                    <a:lumMod val="20000"/>
                    <a:lumOff val="80000"/>
                  </a:schemeClr>
                </a:solidFill>
              </a:rPr>
              <a:t>Itemize the products, services, and technologies that will support each grouping.</a:t>
            </a:r>
          </a:p>
        </p:txBody>
      </p:sp>
      <p:sp>
        <p:nvSpPr>
          <p:cNvPr id="4" name="Text Placeholder 3">
            <a:extLst>
              <a:ext uri="{FF2B5EF4-FFF2-40B4-BE49-F238E27FC236}">
                <a16:creationId xmlns:a16="http://schemas.microsoft.com/office/drawing/2014/main" id="{DAD24124-C645-87C5-5CDA-31885BAA31F9}"/>
              </a:ext>
            </a:extLst>
          </p:cNvPr>
          <p:cNvSpPr>
            <a:spLocks noGrp="1"/>
          </p:cNvSpPr>
          <p:nvPr>
            <p:ph type="body" sz="quarter" idx="33"/>
          </p:nvPr>
        </p:nvSpPr>
        <p:spPr>
          <a:xfrm>
            <a:off x="7889965" y="2088759"/>
            <a:ext cx="4101737" cy="2530794"/>
          </a:xfrm>
        </p:spPr>
        <p:txBody>
          <a:bodyPr/>
          <a:lstStyle/>
          <a:p>
            <a:r>
              <a:rPr lang="en-US" dirty="0">
                <a:solidFill>
                  <a:schemeClr val="bg1"/>
                </a:solidFill>
              </a:rPr>
              <a:t>For each service, product, line of business, location, or other unique grouping determined, identify the various IT products, services, and technologies required to support it. </a:t>
            </a:r>
          </a:p>
          <a:p>
            <a:r>
              <a:rPr lang="en-US" dirty="0">
                <a:solidFill>
                  <a:schemeClr val="bg1"/>
                </a:solidFill>
              </a:rPr>
              <a:t>The purpose is to understand how each of the unique groupings delivers value to the organization. </a:t>
            </a:r>
          </a:p>
          <a:p>
            <a:r>
              <a:rPr lang="en-US" dirty="0">
                <a:solidFill>
                  <a:schemeClr val="bg1"/>
                </a:solidFill>
              </a:rPr>
              <a:t>These IT products, services, and technologies are tools that support the organization in reaching its goals. </a:t>
            </a:r>
          </a:p>
          <a:p>
            <a:endParaRPr lang="en-US" dirty="0">
              <a:solidFill>
                <a:schemeClr val="bg1"/>
              </a:solidFill>
            </a:endParaRPr>
          </a:p>
        </p:txBody>
      </p:sp>
    </p:spTree>
    <p:extLst>
      <p:ext uri="{BB962C8B-B14F-4D97-AF65-F5344CB8AC3E}">
        <p14:creationId xmlns:p14="http://schemas.microsoft.com/office/powerpoint/2010/main" val="37517706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0F4220-8530-3646-AD71-C1DA0270D955}"/>
              </a:ext>
            </a:extLst>
          </p:cNvPr>
          <p:cNvSpPr/>
          <p:nvPr/>
        </p:nvSpPr>
        <p:spPr>
          <a:xfrm>
            <a:off x="7169919" y="1158069"/>
            <a:ext cx="4951529" cy="4060017"/>
          </a:xfrm>
          <a:prstGeom prst="rect">
            <a:avLst/>
          </a:prstGeom>
          <a:solidFill>
            <a:schemeClr val="bg2"/>
          </a:solidFill>
          <a:ln>
            <a:noFill/>
          </a:ln>
          <a:effectLst>
            <a:outerShdw blurRad="254000" sx="105000" sy="105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endParaRPr lang="en-US" dirty="0">
              <a:solidFill>
                <a:srgbClr val="FFFFFF"/>
              </a:solidFill>
              <a:latin typeface="Arial" panose="020B0604020202020204" pitchFamily="34" charset="0"/>
            </a:endParaRPr>
          </a:p>
        </p:txBody>
      </p:sp>
      <p:graphicFrame>
        <p:nvGraphicFramePr>
          <p:cNvPr id="38" name="Table 37">
            <a:extLst>
              <a:ext uri="{FF2B5EF4-FFF2-40B4-BE49-F238E27FC236}">
                <a16:creationId xmlns:a16="http://schemas.microsoft.com/office/drawing/2014/main" id="{855E0152-6164-974F-9E73-8275AEFEEE0A}"/>
              </a:ext>
            </a:extLst>
          </p:cNvPr>
          <p:cNvGraphicFramePr>
            <a:graphicFrameLocks noGrp="1"/>
          </p:cNvGraphicFramePr>
          <p:nvPr>
            <p:extLst>
              <p:ext uri="{D42A27DB-BD31-4B8C-83A1-F6EECF244321}">
                <p14:modId xmlns:p14="http://schemas.microsoft.com/office/powerpoint/2010/main" val="377921101"/>
              </p:ext>
            </p:extLst>
          </p:nvPr>
        </p:nvGraphicFramePr>
        <p:xfrm>
          <a:off x="7176945" y="1158068"/>
          <a:ext cx="4944602" cy="4632664"/>
        </p:xfrm>
        <a:graphic>
          <a:graphicData uri="http://schemas.openxmlformats.org/drawingml/2006/table">
            <a:tbl>
              <a:tblPr firstRow="1" bandRow="1">
                <a:effectLst/>
                <a:tableStyleId>{5C22544A-7EE6-4342-B048-85BDC9FD1C3A}</a:tableStyleId>
              </a:tblPr>
              <a:tblGrid>
                <a:gridCol w="2472301">
                  <a:extLst>
                    <a:ext uri="{9D8B030D-6E8A-4147-A177-3AD203B41FA5}">
                      <a16:colId xmlns:a16="http://schemas.microsoft.com/office/drawing/2014/main" val="866264451"/>
                    </a:ext>
                  </a:extLst>
                </a:gridCol>
                <a:gridCol w="2472301">
                  <a:extLst>
                    <a:ext uri="{9D8B030D-6E8A-4147-A177-3AD203B41FA5}">
                      <a16:colId xmlns:a16="http://schemas.microsoft.com/office/drawing/2014/main" val="2703970457"/>
                    </a:ext>
                  </a:extLst>
                </a:gridCol>
              </a:tblGrid>
              <a:tr h="711298">
                <a:tc>
                  <a:txBody>
                    <a:bodyPr/>
                    <a:lstStyle/>
                    <a:p>
                      <a:pPr marL="0" indent="0" algn="ctr">
                        <a:lnSpc>
                          <a:spcPts val="1000"/>
                        </a:lnSpc>
                        <a:spcBef>
                          <a:spcPts val="1000"/>
                        </a:spcBef>
                        <a:buFont typeface="Arial" panose="020B0604020202020204" pitchFamily="34" charset="0"/>
                        <a:buNone/>
                      </a:pPr>
                      <a:r>
                        <a:rPr lang="en-US" sz="1800" b="0" i="0" dirty="0">
                          <a:solidFill>
                            <a:schemeClr val="bg1"/>
                          </a:solidFill>
                          <a:latin typeface="Exo" panose="02000503000000000000" pitchFamily="2" charset="77"/>
                          <a:ea typeface="Roboto Condensed Light" panose="02000000000000000000" pitchFamily="2" charset="0"/>
                        </a:rPr>
                        <a:t>Input</a:t>
                      </a:r>
                    </a:p>
                  </a:txBody>
                  <a:tcPr marL="0" marR="0" marT="319998" marB="22857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tc>
                  <a:txBody>
                    <a:bodyPr/>
                    <a:lstStyle/>
                    <a:p>
                      <a:pPr marL="0" indent="0" algn="ctr">
                        <a:lnSpc>
                          <a:spcPts val="1000"/>
                        </a:lnSpc>
                        <a:spcBef>
                          <a:spcPts val="1000"/>
                        </a:spcBef>
                        <a:buFont typeface="Arial" panose="020B0604020202020204" pitchFamily="34" charset="0"/>
                        <a:buNone/>
                      </a:pPr>
                      <a:r>
                        <a:rPr lang="en-US" sz="1800" b="0" i="0" dirty="0">
                          <a:solidFill>
                            <a:schemeClr val="bg1"/>
                          </a:solidFill>
                          <a:latin typeface="Exo" panose="02000503000000000000" pitchFamily="2" charset="77"/>
                          <a:ea typeface="Roboto Condensed Light" panose="02000000000000000000" pitchFamily="2" charset="0"/>
                        </a:rPr>
                        <a:t>Output</a:t>
                      </a:r>
                    </a:p>
                  </a:txBody>
                  <a:tcPr marL="0" marR="0" marT="319998" marB="22857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1610303713"/>
                  </a:ext>
                </a:extLst>
              </a:tr>
              <a:tr h="1593176">
                <a:tc>
                  <a:txBody>
                    <a:bodyPr/>
                    <a:lstStyle/>
                    <a:p>
                      <a:pPr marL="173038" indent="-173038" rtl="0">
                        <a:lnSpc>
                          <a:spcPts val="1600"/>
                        </a:lnSpc>
                        <a:spcBef>
                          <a:spcPts val="800"/>
                        </a:spcBef>
                        <a:buSzPts val="1100"/>
                        <a:buFont typeface="Arial" panose="020B0604020202020204" pitchFamily="34" charset="0"/>
                        <a:buChar char="•"/>
                        <a:tabLst/>
                      </a:pPr>
                      <a:r>
                        <a:rPr lang="en-US" sz="1200" b="0" i="0" u="none" strike="noStrike" baseline="0" dirty="0">
                          <a:solidFill>
                            <a:srgbClr val="000000"/>
                          </a:solidFill>
                          <a:latin typeface="Roboto Condensed Light" panose="02000000000000000000" pitchFamily="2" charset="0"/>
                          <a:ea typeface="Roboto Condensed Light" panose="02000000000000000000" pitchFamily="2" charset="0"/>
                        </a:rPr>
                        <a:t>Customized operating model </a:t>
                      </a:r>
                    </a:p>
                    <a:p>
                      <a:pPr marL="173038" indent="-173038" rtl="0">
                        <a:lnSpc>
                          <a:spcPts val="1600"/>
                        </a:lnSpc>
                        <a:spcBef>
                          <a:spcPts val="800"/>
                        </a:spcBef>
                        <a:buSzPts val="1100"/>
                        <a:buFont typeface="Arial" panose="020B0604020202020204" pitchFamily="34" charset="0"/>
                        <a:buChar char="•"/>
                        <a:tabLst/>
                      </a:pPr>
                      <a:r>
                        <a:rPr lang="en-US" sz="1200" b="0" i="0" u="none" strike="noStrike" baseline="0" dirty="0">
                          <a:solidFill>
                            <a:srgbClr val="000000"/>
                          </a:solidFill>
                          <a:latin typeface="Roboto Condensed Light" panose="02000000000000000000" pitchFamily="2" charset="0"/>
                          <a:ea typeface="Roboto Condensed Light" panose="02000000000000000000" pitchFamily="2" charset="0"/>
                        </a:rPr>
                        <a:t>Unique groupings</a:t>
                      </a:r>
                    </a:p>
                    <a:p>
                      <a:pPr marL="173038" indent="-173038" rtl="0">
                        <a:lnSpc>
                          <a:spcPts val="1600"/>
                        </a:lnSpc>
                        <a:spcBef>
                          <a:spcPts val="800"/>
                        </a:spcBef>
                        <a:buSzPts val="1100"/>
                        <a:buFont typeface="Arial" panose="020B0604020202020204" pitchFamily="34" charset="0"/>
                        <a:buChar char="•"/>
                        <a:tabLst/>
                      </a:pPr>
                      <a:r>
                        <a:rPr lang="en-US" sz="1200" b="0" i="0" u="none" strike="noStrike" baseline="0" dirty="0">
                          <a:solidFill>
                            <a:srgbClr val="000000"/>
                          </a:solidFill>
                          <a:latin typeface="Roboto Condensed Light" panose="02000000000000000000" pitchFamily="2" charset="0"/>
                          <a:ea typeface="Roboto Condensed Light" panose="02000000000000000000" pitchFamily="2" charset="0"/>
                        </a:rPr>
                        <a:t>Inventory of IT products, services, and technologies </a:t>
                      </a:r>
                    </a:p>
                  </a:txBody>
                  <a:tcPr marL="287963" marR="287963" marT="251966" marB="287963">
                    <a:lnR w="3175" cap="flat" cmpd="sng" algn="ctr">
                      <a:solidFill>
                        <a:schemeClr val="bg1">
                          <a:lumMod val="75000"/>
                        </a:schemeClr>
                      </a:solidFill>
                      <a:prstDash val="solid"/>
                      <a:round/>
                      <a:headEnd type="none" w="med" len="med"/>
                      <a:tailEnd type="none" w="med" len="med"/>
                    </a:lnR>
                    <a:lnT w="38100" cmpd="sng">
                      <a:noFill/>
                    </a:lnT>
                    <a:lnB w="12700" cmpd="sng">
                      <a:noFill/>
                    </a:lnB>
                    <a:solidFill>
                      <a:schemeClr val="bg1"/>
                    </a:solidFill>
                  </a:tcPr>
                </a:tc>
                <a:tc>
                  <a:txBody>
                    <a:bodyPr/>
                    <a:lstStyle/>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Alignment of IT products, services, and technologies to each unique grouping defined</a:t>
                      </a:r>
                    </a:p>
                  </a:txBody>
                  <a:tcPr marL="287963" marR="287963" marT="251966" marB="287963">
                    <a:lnL w="3175" cap="flat" cmpd="sng" algn="ctr">
                      <a:solidFill>
                        <a:schemeClr val="bg1">
                          <a:lumMod val="75000"/>
                        </a:schemeClr>
                      </a:solidFill>
                      <a:prstDash val="solid"/>
                      <a:round/>
                      <a:headEnd type="none" w="med" len="med"/>
                      <a:tailEnd type="none" w="med" len="med"/>
                    </a:lnL>
                    <a:lnT w="38100" cmpd="sng">
                      <a:noFill/>
                    </a:lnT>
                    <a:lnB w="12700" cmpd="sng">
                      <a:noFill/>
                    </a:lnB>
                    <a:solidFill>
                      <a:schemeClr val="bg1"/>
                    </a:solidFill>
                  </a:tcPr>
                </a:tc>
                <a:extLst>
                  <a:ext uri="{0D108BD9-81ED-4DB2-BD59-A6C34878D82A}">
                    <a16:rowId xmlns:a16="http://schemas.microsoft.com/office/drawing/2014/main" val="686074955"/>
                  </a:ext>
                </a:extLst>
              </a:tr>
              <a:tr h="711298">
                <a:tc>
                  <a:txBody>
                    <a:bodyPr/>
                    <a:lstStyle/>
                    <a:p>
                      <a:pPr marL="0" marR="0" lvl="0" indent="0" algn="ctr" defTabSz="914400" rtl="0" eaLnBrk="1" fontAlgn="auto" latinLnBrk="0" hangingPunct="1">
                        <a:lnSpc>
                          <a:spcPts val="1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chemeClr val="bg1"/>
                          </a:solidFill>
                          <a:effectLst/>
                          <a:uLnTx/>
                          <a:uFillTx/>
                          <a:latin typeface="Exo" panose="02000503000000000000" pitchFamily="2" charset="77"/>
                          <a:ea typeface="Roboto Condensed Light" panose="02000000000000000000" pitchFamily="2" charset="0"/>
                          <a:cs typeface="+mn-cs"/>
                        </a:rPr>
                        <a:t>Materials</a:t>
                      </a:r>
                    </a:p>
                  </a:txBody>
                  <a:tcPr marL="0" marR="0" marT="319998" marB="22857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tc>
                  <a:txBody>
                    <a:bodyPr/>
                    <a:lstStyle/>
                    <a:p>
                      <a:pPr marL="0" marR="0" lvl="0" indent="0" algn="ctr" defTabSz="914400" rtl="0" eaLnBrk="1" fontAlgn="auto" latinLnBrk="0" hangingPunct="1">
                        <a:lnSpc>
                          <a:spcPts val="1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chemeClr val="bg1"/>
                          </a:solidFill>
                          <a:effectLst/>
                          <a:uLnTx/>
                          <a:uFillTx/>
                          <a:latin typeface="Exo" panose="02000503000000000000" pitchFamily="2" charset="77"/>
                          <a:ea typeface="Roboto Condensed Light" panose="02000000000000000000" pitchFamily="2" charset="0"/>
                          <a:cs typeface="+mn-cs"/>
                        </a:rPr>
                        <a:t>Participants</a:t>
                      </a:r>
                    </a:p>
                  </a:txBody>
                  <a:tcPr marL="0" marR="0" marT="319998" marB="22857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4151227522"/>
                  </a:ext>
                </a:extLst>
              </a:tr>
              <a:tr h="1616850">
                <a:tc>
                  <a:txBody>
                    <a:bodyPr/>
                    <a:lstStyle/>
                    <a:p>
                      <a:pPr marL="173038" indent="-173038" rtl="0">
                        <a:lnSpc>
                          <a:spcPts val="1600"/>
                        </a:lnSpc>
                        <a:spcBef>
                          <a:spcPts val="800"/>
                        </a:spcBef>
                        <a:buSzPts val="1100"/>
                        <a:buFont typeface="Arial" panose="020B0604020202020204" pitchFamily="34" charset="0"/>
                        <a:buChar char="•"/>
                        <a:tabLst/>
                      </a:pPr>
                      <a:r>
                        <a:rPr lang="en-US" sz="1200" b="0" i="0" u="none" strike="noStrike" baseline="0" dirty="0">
                          <a:solidFill>
                            <a:srgbClr val="000000"/>
                          </a:solidFill>
                          <a:latin typeface="Roboto Condensed Light" panose="02000000000000000000" pitchFamily="2" charset="0"/>
                          <a:ea typeface="Roboto Condensed Light" panose="02000000000000000000" pitchFamily="2" charset="0"/>
                        </a:rPr>
                        <a:t>Whiteboard/Flip Charts</a:t>
                      </a:r>
                    </a:p>
                    <a:p>
                      <a:pPr marL="173038" marR="0" lvl="0" indent="-173038" algn="l" defTabSz="914400" rtl="0" eaLnBrk="1" fontAlgn="auto" latinLnBrk="0" hangingPunct="1">
                        <a:lnSpc>
                          <a:spcPts val="1600"/>
                        </a:lnSpc>
                        <a:spcBef>
                          <a:spcPts val="800"/>
                        </a:spcBef>
                        <a:spcAft>
                          <a:spcPts val="0"/>
                        </a:spcAft>
                        <a:buClrTx/>
                        <a:buSzPts val="1100"/>
                        <a:buFont typeface="Arial" panose="020B0604020202020204" pitchFamily="34" charset="0"/>
                        <a:buChar char="•"/>
                        <a:tabLst/>
                        <a:defRPr/>
                      </a:pPr>
                      <a:r>
                        <a:rPr lang="en-US" sz="1200" b="0" i="0" u="none" strike="noStrike" baseline="0" dirty="0">
                          <a:solidFill>
                            <a:srgbClr val="000000"/>
                          </a:solidFill>
                          <a:latin typeface="Roboto Condensed Light" panose="02000000000000000000" pitchFamily="2" charset="0"/>
                          <a:ea typeface="Roboto Condensed Light" panose="02000000000000000000" pitchFamily="2" charset="0"/>
                        </a:rPr>
                        <a:t>Selected IT Operating Model Archetype Deck </a:t>
                      </a:r>
                    </a:p>
                    <a:p>
                      <a:pPr marL="182563" indent="-182563" rtl="0">
                        <a:lnSpc>
                          <a:spcPts val="1600"/>
                        </a:lnSpc>
                        <a:spcBef>
                          <a:spcPts val="800"/>
                        </a:spcBef>
                        <a:buSzPts val="1100"/>
                        <a:buFont typeface="Arial" panose="020B0604020202020204" pitchFamily="34" charset="0"/>
                        <a:buChar char="•"/>
                        <a:tabLst/>
                      </a:pPr>
                      <a:endParaRPr lang="en-US" sz="1200" b="0" i="0" u="none" strike="noStrike" baseline="0" dirty="0">
                        <a:solidFill>
                          <a:srgbClr val="000000"/>
                        </a:solidFill>
                        <a:latin typeface="Roboto Condensed Light" panose="02000000000000000000" pitchFamily="2" charset="0"/>
                        <a:ea typeface="Roboto Condensed Light" panose="02000000000000000000" pitchFamily="2" charset="0"/>
                      </a:endParaRPr>
                    </a:p>
                  </a:txBody>
                  <a:tcPr marL="287963" marR="287963" marT="251966" marB="287963">
                    <a:lnR w="3175" cap="flat" cmpd="sng" algn="ctr">
                      <a:solidFill>
                        <a:schemeClr val="bg1">
                          <a:lumMod val="75000"/>
                        </a:schemeClr>
                      </a:solidFill>
                      <a:prstDash val="solid"/>
                      <a:round/>
                      <a:headEnd type="none" w="med" len="med"/>
                      <a:tailEnd type="none" w="med" len="med"/>
                    </a:lnR>
                    <a:lnT w="38100" cmpd="sng">
                      <a:noFill/>
                    </a:lnT>
                    <a:solidFill>
                      <a:schemeClr val="bg1"/>
                    </a:solidFill>
                  </a:tcPr>
                </a:tc>
                <a:tc>
                  <a:txBody>
                    <a:bodyPr/>
                    <a:lstStyle/>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CIO</a:t>
                      </a:r>
                    </a:p>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IT Leadership</a:t>
                      </a:r>
                    </a:p>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Business Leadership</a:t>
                      </a:r>
                    </a:p>
                  </a:txBody>
                  <a:tcPr marL="287963" marR="287963" marT="251966" marB="287963">
                    <a:lnL w="3175" cap="flat" cmpd="sng" algn="ctr">
                      <a:solidFill>
                        <a:schemeClr val="bg1">
                          <a:lumMod val="75000"/>
                        </a:schemeClr>
                      </a:solidFill>
                      <a:prstDash val="solid"/>
                      <a:round/>
                      <a:headEnd type="none" w="med" len="med"/>
                      <a:tailEnd type="none" w="med" len="med"/>
                    </a:lnL>
                    <a:lnT w="38100" cmpd="sng">
                      <a:noFill/>
                    </a:lnT>
                    <a:solidFill>
                      <a:schemeClr val="bg1"/>
                    </a:solidFill>
                  </a:tcPr>
                </a:tc>
                <a:extLst>
                  <a:ext uri="{0D108BD9-81ED-4DB2-BD59-A6C34878D82A}">
                    <a16:rowId xmlns:a16="http://schemas.microsoft.com/office/drawing/2014/main" val="2918002838"/>
                  </a:ext>
                </a:extLst>
              </a:tr>
            </a:tbl>
          </a:graphicData>
        </a:graphic>
      </p:graphicFrame>
      <p:sp>
        <p:nvSpPr>
          <p:cNvPr id="3" name="Title 2">
            <a:extLst>
              <a:ext uri="{FF2B5EF4-FFF2-40B4-BE49-F238E27FC236}">
                <a16:creationId xmlns:a16="http://schemas.microsoft.com/office/drawing/2014/main" id="{5E75BB4F-3BD6-3E47-844A-0D1C1B77ED32}"/>
              </a:ext>
            </a:extLst>
          </p:cNvPr>
          <p:cNvSpPr>
            <a:spLocks noGrp="1"/>
          </p:cNvSpPr>
          <p:nvPr>
            <p:ph type="title"/>
          </p:nvPr>
        </p:nvSpPr>
        <p:spPr>
          <a:xfrm>
            <a:off x="354855" y="545145"/>
            <a:ext cx="6324619" cy="1509866"/>
          </a:xfrm>
        </p:spPr>
        <p:txBody>
          <a:bodyPr/>
          <a:lstStyle/>
          <a:p>
            <a:r>
              <a:rPr lang="en-US" dirty="0">
                <a:solidFill>
                  <a:srgbClr val="2576B7"/>
                </a:solidFill>
              </a:rPr>
              <a:t>3.1 </a:t>
            </a:r>
            <a:r>
              <a:rPr lang="en-US" dirty="0"/>
              <a:t>Align products, services, and technologies</a:t>
            </a:r>
          </a:p>
        </p:txBody>
      </p:sp>
      <p:sp>
        <p:nvSpPr>
          <p:cNvPr id="4" name="Text Placeholder 3">
            <a:extLst>
              <a:ext uri="{FF2B5EF4-FFF2-40B4-BE49-F238E27FC236}">
                <a16:creationId xmlns:a16="http://schemas.microsoft.com/office/drawing/2014/main" id="{7E6D4A53-04AD-4347-B2E1-D571EE0378C6}"/>
              </a:ext>
            </a:extLst>
          </p:cNvPr>
          <p:cNvSpPr>
            <a:spLocks noGrp="1"/>
          </p:cNvSpPr>
          <p:nvPr>
            <p:ph type="body" sz="quarter" idx="11"/>
          </p:nvPr>
        </p:nvSpPr>
        <p:spPr>
          <a:xfrm>
            <a:off x="354855" y="2218329"/>
            <a:ext cx="4116208" cy="669978"/>
          </a:xfrm>
        </p:spPr>
        <p:txBody>
          <a:bodyPr/>
          <a:lstStyle/>
          <a:p>
            <a:r>
              <a:rPr lang="en-US" sz="1600" dirty="0">
                <a:latin typeface="Exo" panose="02000503000000000000" pitchFamily="2" charset="77"/>
              </a:rPr>
              <a:t>2 hours</a:t>
            </a:r>
          </a:p>
        </p:txBody>
      </p:sp>
      <p:sp>
        <p:nvSpPr>
          <p:cNvPr id="5" name="Text Placeholder 4">
            <a:extLst>
              <a:ext uri="{FF2B5EF4-FFF2-40B4-BE49-F238E27FC236}">
                <a16:creationId xmlns:a16="http://schemas.microsoft.com/office/drawing/2014/main" id="{EF339750-B68F-5E41-8400-5569775AF401}"/>
              </a:ext>
            </a:extLst>
          </p:cNvPr>
          <p:cNvSpPr>
            <a:spLocks noGrp="1"/>
          </p:cNvSpPr>
          <p:nvPr>
            <p:ph type="body" sz="quarter" idx="33"/>
          </p:nvPr>
        </p:nvSpPr>
        <p:spPr>
          <a:xfrm>
            <a:off x="372222" y="2673531"/>
            <a:ext cx="6477517" cy="3639324"/>
          </a:xfrm>
          <a:prstGeom prst="rect">
            <a:avLst/>
          </a:prstGeom>
        </p:spPr>
        <p:txBody>
          <a:bodyPr lIns="0" tIns="0" rIns="0" bIns="0" numCol="1" spcCol="292608" anchor="t"/>
          <a:lstStyle/>
          <a:p>
            <a:pPr marL="177782" indent="-177782">
              <a:buFont typeface="+mj-lt"/>
              <a:buAutoNum type="arabicPeriod"/>
            </a:pPr>
            <a:r>
              <a:rPr lang="en-US" dirty="0">
                <a:latin typeface="Roboto Condensed Light"/>
                <a:ea typeface="Roboto Condensed Light"/>
              </a:rPr>
              <a:t>Using a whiteboard or large tabletop, create a header for each of the unique groupings identified in the last activity. </a:t>
            </a:r>
          </a:p>
          <a:p>
            <a:pPr marL="177782" indent="-177782">
              <a:buFont typeface="+mj-lt"/>
              <a:buAutoNum type="arabicPeriod"/>
            </a:pPr>
            <a:r>
              <a:rPr lang="en-US" dirty="0">
                <a:latin typeface="Roboto Condensed Light"/>
                <a:ea typeface="Roboto Condensed Light"/>
              </a:rPr>
              <a:t>Write a card for each of the technologies (solutions/systems) the organization uses, each service IT provides, and each product IT has. Reminder, for some organizations these terms might be used interchangeably. </a:t>
            </a:r>
          </a:p>
          <a:p>
            <a:pPr marL="177782" indent="-177782">
              <a:buFont typeface="+mj-lt"/>
              <a:buAutoNum type="arabicPeriod"/>
            </a:pPr>
            <a:r>
              <a:rPr lang="en-US" dirty="0">
                <a:latin typeface="Roboto Condensed Light"/>
                <a:ea typeface="Roboto Condensed Light"/>
              </a:rPr>
              <a:t>Begin to work through the inventory list of products, services, and technologies. Place each card under the unique grouping that will use or require that element. </a:t>
            </a:r>
          </a:p>
          <a:p>
            <a:pPr marL="177782" indent="-177782">
              <a:buFont typeface="+mj-lt"/>
              <a:buAutoNum type="arabicPeriod"/>
            </a:pPr>
            <a:r>
              <a:rPr lang="en-US" dirty="0">
                <a:latin typeface="Roboto Condensed Light"/>
                <a:ea typeface="Roboto Condensed Light"/>
              </a:rPr>
              <a:t>If there are several unique groups that will require a service, technology, or product, place it under the strategic services IT offers or the shared services that goes across the unique groupings. </a:t>
            </a:r>
          </a:p>
          <a:p>
            <a:pPr marL="177782" indent="-177782">
              <a:buFont typeface="+mj-lt"/>
              <a:buAutoNum type="arabicPeriod"/>
            </a:pPr>
            <a:r>
              <a:rPr lang="en-US" dirty="0">
                <a:latin typeface="Roboto Condensed Light"/>
                <a:ea typeface="Roboto Condensed Light"/>
              </a:rPr>
              <a:t>For some organizations, the shared and strategic services will be larger. If your organization has no unique groupings, it might be worth identifying the different types of shared services that IT provides to support a better break up of these elements. </a:t>
            </a:r>
          </a:p>
        </p:txBody>
      </p:sp>
    </p:spTree>
    <p:extLst>
      <p:ext uri="{BB962C8B-B14F-4D97-AF65-F5344CB8AC3E}">
        <p14:creationId xmlns:p14="http://schemas.microsoft.com/office/powerpoint/2010/main" val="174183419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9C32AF41-ECCB-E8E9-3B43-DA322FFFD546}"/>
              </a:ext>
            </a:extLst>
          </p:cNvPr>
          <p:cNvSpPr/>
          <p:nvPr/>
        </p:nvSpPr>
        <p:spPr>
          <a:xfrm>
            <a:off x="680063" y="1036324"/>
            <a:ext cx="2133600" cy="2934789"/>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prstClr val="white"/>
              </a:solidFill>
              <a:latin typeface="Calibri" panose="020F0502020204030204"/>
            </a:endParaRPr>
          </a:p>
        </p:txBody>
      </p:sp>
      <p:sp>
        <p:nvSpPr>
          <p:cNvPr id="13" name="Rectangle: Rounded Corners 12">
            <a:extLst>
              <a:ext uri="{FF2B5EF4-FFF2-40B4-BE49-F238E27FC236}">
                <a16:creationId xmlns:a16="http://schemas.microsoft.com/office/drawing/2014/main" id="{2FF6A461-2085-8561-B774-188241B86A65}"/>
              </a:ext>
            </a:extLst>
          </p:cNvPr>
          <p:cNvSpPr/>
          <p:nvPr/>
        </p:nvSpPr>
        <p:spPr>
          <a:xfrm>
            <a:off x="6096794" y="1036321"/>
            <a:ext cx="2133600" cy="2934789"/>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prstClr val="white"/>
              </a:solidFill>
              <a:latin typeface="Calibri" panose="020F0502020204030204"/>
            </a:endParaRPr>
          </a:p>
        </p:txBody>
      </p:sp>
      <p:sp>
        <p:nvSpPr>
          <p:cNvPr id="14" name="Rectangle: Rounded Corners 13">
            <a:extLst>
              <a:ext uri="{FF2B5EF4-FFF2-40B4-BE49-F238E27FC236}">
                <a16:creationId xmlns:a16="http://schemas.microsoft.com/office/drawing/2014/main" id="{DCB28192-236A-F6FE-964B-D915813C7E70}"/>
              </a:ext>
            </a:extLst>
          </p:cNvPr>
          <p:cNvSpPr/>
          <p:nvPr/>
        </p:nvSpPr>
        <p:spPr>
          <a:xfrm>
            <a:off x="3388428" y="1036320"/>
            <a:ext cx="2133600" cy="2934789"/>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prstClr val="white"/>
              </a:solidFill>
              <a:latin typeface="Calibri" panose="020F0502020204030204"/>
            </a:endParaRPr>
          </a:p>
        </p:txBody>
      </p:sp>
      <p:sp>
        <p:nvSpPr>
          <p:cNvPr id="15" name="Rectangle: Rounded Corners 14">
            <a:extLst>
              <a:ext uri="{FF2B5EF4-FFF2-40B4-BE49-F238E27FC236}">
                <a16:creationId xmlns:a16="http://schemas.microsoft.com/office/drawing/2014/main" id="{09B609DF-E99A-F159-73A8-69A871E9F4FC}"/>
              </a:ext>
            </a:extLst>
          </p:cNvPr>
          <p:cNvSpPr/>
          <p:nvPr/>
        </p:nvSpPr>
        <p:spPr>
          <a:xfrm>
            <a:off x="8942319" y="1036321"/>
            <a:ext cx="2133600" cy="2934789"/>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prstClr val="white"/>
              </a:solidFill>
              <a:latin typeface="Calibri" panose="020F0502020204030204"/>
            </a:endParaRPr>
          </a:p>
        </p:txBody>
      </p:sp>
      <p:cxnSp>
        <p:nvCxnSpPr>
          <p:cNvPr id="21" name="Straight Connector 20">
            <a:extLst>
              <a:ext uri="{FF2B5EF4-FFF2-40B4-BE49-F238E27FC236}">
                <a16:creationId xmlns:a16="http://schemas.microsoft.com/office/drawing/2014/main" id="{5725C53F-A5E7-C2EC-B13F-3F8E62305A39}"/>
              </a:ext>
            </a:extLst>
          </p:cNvPr>
          <p:cNvCxnSpPr/>
          <p:nvPr/>
        </p:nvCxnSpPr>
        <p:spPr>
          <a:xfrm>
            <a:off x="680063" y="4380402"/>
            <a:ext cx="10554788"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B58283B8-024A-7E1B-31BE-7B6388E0371B}"/>
              </a:ext>
            </a:extLst>
          </p:cNvPr>
          <p:cNvSpPr txBox="1"/>
          <p:nvPr/>
        </p:nvSpPr>
        <p:spPr>
          <a:xfrm>
            <a:off x="810690" y="1145672"/>
            <a:ext cx="2002972" cy="369332"/>
          </a:xfrm>
          <a:prstGeom prst="rect">
            <a:avLst/>
          </a:prstGeom>
          <a:noFill/>
        </p:spPr>
        <p:txBody>
          <a:bodyPr wrap="square" rtlCol="0">
            <a:spAutoFit/>
          </a:bodyPr>
          <a:lstStyle/>
          <a:p>
            <a:pPr defTabSz="914400"/>
            <a:r>
              <a:rPr lang="en-US" sz="1800" b="1" dirty="0">
                <a:solidFill>
                  <a:srgbClr val="002060"/>
                </a:solidFill>
                <a:latin typeface="Roboto Condensed Light" panose="02000000000000000000" pitchFamily="2" charset="0"/>
                <a:ea typeface="Roboto Condensed Light" panose="02000000000000000000" pitchFamily="2" charset="0"/>
              </a:rPr>
              <a:t>Unique Grouping #1</a:t>
            </a:r>
          </a:p>
        </p:txBody>
      </p:sp>
      <p:sp>
        <p:nvSpPr>
          <p:cNvPr id="24" name="TextBox 23">
            <a:extLst>
              <a:ext uri="{FF2B5EF4-FFF2-40B4-BE49-F238E27FC236}">
                <a16:creationId xmlns:a16="http://schemas.microsoft.com/office/drawing/2014/main" id="{3E0CAA7C-B3CD-ED5D-556B-8180FF6C6CAA}"/>
              </a:ext>
            </a:extLst>
          </p:cNvPr>
          <p:cNvSpPr txBox="1"/>
          <p:nvPr/>
        </p:nvSpPr>
        <p:spPr>
          <a:xfrm>
            <a:off x="873829" y="1515286"/>
            <a:ext cx="1767840" cy="1938992"/>
          </a:xfrm>
          <a:prstGeom prst="rect">
            <a:avLst/>
          </a:prstGeom>
          <a:noFill/>
        </p:spPr>
        <p:txBody>
          <a:bodyPr wrap="square" rtlCol="0">
            <a:spAutoFit/>
          </a:bodyPr>
          <a:lstStyle/>
          <a:p>
            <a:pPr defTabSz="914400"/>
            <a:r>
              <a:rPr lang="en-US" sz="1200" b="1" dirty="0">
                <a:solidFill>
                  <a:prstClr val="black"/>
                </a:solidFill>
                <a:latin typeface="Roboto Condensed Light" panose="02000000000000000000" pitchFamily="2" charset="0"/>
                <a:ea typeface="Roboto Condensed Light" panose="02000000000000000000" pitchFamily="2" charset="0"/>
              </a:rPr>
              <a:t>Product 1</a:t>
            </a:r>
          </a:p>
          <a:p>
            <a:pPr marL="171450" indent="-171450" defTabSz="914400">
              <a:buFont typeface="Arial" panose="020B0604020202020204" pitchFamily="34" charset="0"/>
              <a:buChar char="•"/>
            </a:pPr>
            <a:r>
              <a:rPr lang="en-US" sz="1200" dirty="0">
                <a:solidFill>
                  <a:prstClr val="black"/>
                </a:solidFill>
                <a:latin typeface="Roboto Condensed Light" panose="02000000000000000000" pitchFamily="2" charset="0"/>
                <a:ea typeface="Roboto Condensed Light" panose="02000000000000000000" pitchFamily="2" charset="0"/>
              </a:rPr>
              <a:t>Technology a</a:t>
            </a:r>
          </a:p>
          <a:p>
            <a:pPr marL="171450" indent="-171450" defTabSz="914400">
              <a:buFont typeface="Arial" panose="020B0604020202020204" pitchFamily="34" charset="0"/>
              <a:buChar char="•"/>
            </a:pPr>
            <a:r>
              <a:rPr lang="en-US" sz="1200" dirty="0">
                <a:solidFill>
                  <a:prstClr val="black"/>
                </a:solidFill>
                <a:latin typeface="Roboto Condensed Light" panose="02000000000000000000" pitchFamily="2" charset="0"/>
                <a:ea typeface="Roboto Condensed Light" panose="02000000000000000000" pitchFamily="2" charset="0"/>
              </a:rPr>
              <a:t>Technology b</a:t>
            </a:r>
          </a:p>
          <a:p>
            <a:pPr marL="171450" indent="-171450" defTabSz="914400">
              <a:buFont typeface="Arial" panose="020B0604020202020204" pitchFamily="34" charset="0"/>
              <a:buChar char="•"/>
            </a:pPr>
            <a:r>
              <a:rPr lang="en-US" sz="1200" dirty="0">
                <a:solidFill>
                  <a:prstClr val="black"/>
                </a:solidFill>
                <a:latin typeface="Roboto Condensed Light" panose="02000000000000000000" pitchFamily="2" charset="0"/>
                <a:ea typeface="Roboto Condensed Light" panose="02000000000000000000" pitchFamily="2" charset="0"/>
              </a:rPr>
              <a:t>Technology c</a:t>
            </a:r>
          </a:p>
          <a:p>
            <a:pPr defTabSz="914400"/>
            <a:r>
              <a:rPr lang="en-US" sz="1200" b="1" dirty="0">
                <a:solidFill>
                  <a:prstClr val="black"/>
                </a:solidFill>
                <a:latin typeface="Roboto Condensed Light" panose="02000000000000000000" pitchFamily="2" charset="0"/>
                <a:ea typeface="Roboto Condensed Light" panose="02000000000000000000" pitchFamily="2" charset="0"/>
              </a:rPr>
              <a:t>Product 2</a:t>
            </a:r>
          </a:p>
          <a:p>
            <a:pPr marL="171450" indent="-171450" defTabSz="914400">
              <a:buFont typeface="Arial" panose="020B0604020202020204" pitchFamily="34" charset="0"/>
              <a:buChar char="•"/>
            </a:pPr>
            <a:r>
              <a:rPr lang="en-US" sz="1200" dirty="0">
                <a:solidFill>
                  <a:prstClr val="black"/>
                </a:solidFill>
                <a:latin typeface="Roboto Condensed Light" panose="02000000000000000000" pitchFamily="2" charset="0"/>
                <a:ea typeface="Roboto Condensed Light" panose="02000000000000000000" pitchFamily="2" charset="0"/>
              </a:rPr>
              <a:t>Technology d</a:t>
            </a:r>
          </a:p>
          <a:p>
            <a:pPr marL="171450" indent="-171450" defTabSz="914400">
              <a:buFont typeface="Arial" panose="020B0604020202020204" pitchFamily="34" charset="0"/>
              <a:buChar char="•"/>
            </a:pPr>
            <a:r>
              <a:rPr lang="en-US" sz="1200" dirty="0">
                <a:solidFill>
                  <a:prstClr val="black"/>
                </a:solidFill>
                <a:latin typeface="Roboto Condensed Light" panose="02000000000000000000" pitchFamily="2" charset="0"/>
                <a:ea typeface="Roboto Condensed Light" panose="02000000000000000000" pitchFamily="2" charset="0"/>
              </a:rPr>
              <a:t>Technology e</a:t>
            </a:r>
          </a:p>
          <a:p>
            <a:pPr marL="171450" indent="-171450" defTabSz="914400">
              <a:buFont typeface="Arial" panose="020B0604020202020204" pitchFamily="34" charset="0"/>
              <a:buChar char="•"/>
            </a:pPr>
            <a:r>
              <a:rPr lang="en-US" sz="1200" dirty="0">
                <a:solidFill>
                  <a:prstClr val="black"/>
                </a:solidFill>
                <a:latin typeface="Roboto Condensed Light" panose="02000000000000000000" pitchFamily="2" charset="0"/>
                <a:ea typeface="Roboto Condensed Light" panose="02000000000000000000" pitchFamily="2" charset="0"/>
              </a:rPr>
              <a:t>Technology f</a:t>
            </a:r>
          </a:p>
          <a:p>
            <a:pPr defTabSz="914400"/>
            <a:r>
              <a:rPr lang="en-US" sz="1200" b="1" dirty="0">
                <a:solidFill>
                  <a:prstClr val="black"/>
                </a:solidFill>
                <a:latin typeface="Roboto Condensed Light" panose="02000000000000000000" pitchFamily="2" charset="0"/>
                <a:ea typeface="Roboto Condensed Light" panose="02000000000000000000" pitchFamily="2" charset="0"/>
              </a:rPr>
              <a:t>Technology Service 1</a:t>
            </a:r>
          </a:p>
          <a:p>
            <a:pPr defTabSz="914400"/>
            <a:r>
              <a:rPr lang="en-US" sz="1200" b="1" dirty="0">
                <a:solidFill>
                  <a:prstClr val="black"/>
                </a:solidFill>
                <a:latin typeface="Roboto Condensed Light" panose="02000000000000000000" pitchFamily="2" charset="0"/>
                <a:ea typeface="Roboto Condensed Light" panose="02000000000000000000" pitchFamily="2" charset="0"/>
              </a:rPr>
              <a:t>Technology Service 2</a:t>
            </a:r>
          </a:p>
        </p:txBody>
      </p:sp>
      <p:sp>
        <p:nvSpPr>
          <p:cNvPr id="25" name="TextBox 24">
            <a:extLst>
              <a:ext uri="{FF2B5EF4-FFF2-40B4-BE49-F238E27FC236}">
                <a16:creationId xmlns:a16="http://schemas.microsoft.com/office/drawing/2014/main" id="{E0D54BD5-E974-6540-43B7-C9ADD2B8DF05}"/>
              </a:ext>
            </a:extLst>
          </p:cNvPr>
          <p:cNvSpPr txBox="1"/>
          <p:nvPr/>
        </p:nvSpPr>
        <p:spPr>
          <a:xfrm>
            <a:off x="3388427" y="1149248"/>
            <a:ext cx="2133600" cy="369332"/>
          </a:xfrm>
          <a:prstGeom prst="rect">
            <a:avLst/>
          </a:prstGeom>
          <a:noFill/>
        </p:spPr>
        <p:txBody>
          <a:bodyPr wrap="square" rtlCol="0">
            <a:spAutoFit/>
          </a:bodyPr>
          <a:lstStyle/>
          <a:p>
            <a:pPr algn="ctr" defTabSz="914400"/>
            <a:r>
              <a:rPr lang="en-US" sz="1800" b="1" dirty="0">
                <a:solidFill>
                  <a:srgbClr val="002060"/>
                </a:solidFill>
                <a:latin typeface="Roboto Condensed Light" panose="02000000000000000000" pitchFamily="2" charset="0"/>
                <a:ea typeface="Roboto Condensed Light" panose="02000000000000000000" pitchFamily="2" charset="0"/>
              </a:rPr>
              <a:t>Unique Grouping #2</a:t>
            </a:r>
          </a:p>
        </p:txBody>
      </p:sp>
      <p:sp>
        <p:nvSpPr>
          <p:cNvPr id="26" name="TextBox 25">
            <a:extLst>
              <a:ext uri="{FF2B5EF4-FFF2-40B4-BE49-F238E27FC236}">
                <a16:creationId xmlns:a16="http://schemas.microsoft.com/office/drawing/2014/main" id="{A800BC50-CAD9-99E1-6FB1-B2FEB83D7EB9}"/>
              </a:ext>
            </a:extLst>
          </p:cNvPr>
          <p:cNvSpPr txBox="1"/>
          <p:nvPr/>
        </p:nvSpPr>
        <p:spPr>
          <a:xfrm>
            <a:off x="3589814" y="1502230"/>
            <a:ext cx="1767840" cy="1754326"/>
          </a:xfrm>
          <a:prstGeom prst="rect">
            <a:avLst/>
          </a:prstGeom>
          <a:noFill/>
        </p:spPr>
        <p:txBody>
          <a:bodyPr wrap="square" rtlCol="0">
            <a:spAutoFit/>
          </a:bodyPr>
          <a:lstStyle/>
          <a:p>
            <a:pPr defTabSz="914400"/>
            <a:r>
              <a:rPr lang="en-US" sz="1200" b="1" dirty="0">
                <a:solidFill>
                  <a:prstClr val="black"/>
                </a:solidFill>
                <a:latin typeface="Roboto Condensed Light" panose="02000000000000000000" pitchFamily="2" charset="0"/>
                <a:ea typeface="Roboto Condensed Light" panose="02000000000000000000" pitchFamily="2" charset="0"/>
              </a:rPr>
              <a:t>Product 3</a:t>
            </a:r>
          </a:p>
          <a:p>
            <a:pPr marL="171450" indent="-171450" defTabSz="914400">
              <a:buFont typeface="Arial" panose="020B0604020202020204" pitchFamily="34" charset="0"/>
              <a:buChar char="•"/>
            </a:pPr>
            <a:r>
              <a:rPr lang="en-US" sz="1200" dirty="0">
                <a:solidFill>
                  <a:prstClr val="black"/>
                </a:solidFill>
                <a:latin typeface="Roboto Condensed Light" panose="02000000000000000000" pitchFamily="2" charset="0"/>
                <a:ea typeface="Roboto Condensed Light" panose="02000000000000000000" pitchFamily="2" charset="0"/>
              </a:rPr>
              <a:t>Technology g</a:t>
            </a:r>
          </a:p>
          <a:p>
            <a:pPr marL="171450" indent="-171450" defTabSz="914400">
              <a:buFont typeface="Arial" panose="020B0604020202020204" pitchFamily="34" charset="0"/>
              <a:buChar char="•"/>
            </a:pPr>
            <a:r>
              <a:rPr lang="en-US" sz="1200" dirty="0">
                <a:solidFill>
                  <a:prstClr val="black"/>
                </a:solidFill>
                <a:latin typeface="Roboto Condensed Light" panose="02000000000000000000" pitchFamily="2" charset="0"/>
                <a:ea typeface="Roboto Condensed Light" panose="02000000000000000000" pitchFamily="2" charset="0"/>
              </a:rPr>
              <a:t>Technology h</a:t>
            </a:r>
          </a:p>
          <a:p>
            <a:pPr marL="171450" indent="-171450" defTabSz="914400">
              <a:buFont typeface="Arial" panose="020B0604020202020204" pitchFamily="34" charset="0"/>
              <a:buChar char="•"/>
            </a:pPr>
            <a:r>
              <a:rPr lang="en-US" sz="1200" dirty="0">
                <a:solidFill>
                  <a:prstClr val="black"/>
                </a:solidFill>
                <a:latin typeface="Roboto Condensed Light" panose="02000000000000000000" pitchFamily="2" charset="0"/>
                <a:ea typeface="Roboto Condensed Light" panose="02000000000000000000" pitchFamily="2" charset="0"/>
              </a:rPr>
              <a:t>Technology i</a:t>
            </a:r>
          </a:p>
          <a:p>
            <a:pPr marL="171450" indent="-171450" defTabSz="914400">
              <a:buFont typeface="Arial" panose="020B0604020202020204" pitchFamily="34" charset="0"/>
              <a:buChar char="•"/>
            </a:pPr>
            <a:r>
              <a:rPr lang="en-US" sz="1200" dirty="0">
                <a:solidFill>
                  <a:prstClr val="black"/>
                </a:solidFill>
                <a:latin typeface="Roboto Condensed Light" panose="02000000000000000000" pitchFamily="2" charset="0"/>
                <a:ea typeface="Roboto Condensed Light" panose="02000000000000000000" pitchFamily="2" charset="0"/>
              </a:rPr>
              <a:t>Technology j</a:t>
            </a:r>
          </a:p>
          <a:p>
            <a:pPr marL="171450" indent="-171450" defTabSz="914400">
              <a:buFont typeface="Arial" panose="020B0604020202020204" pitchFamily="34" charset="0"/>
              <a:buChar char="•"/>
            </a:pPr>
            <a:r>
              <a:rPr lang="en-US" sz="1200" dirty="0">
                <a:solidFill>
                  <a:prstClr val="black"/>
                </a:solidFill>
                <a:latin typeface="Roboto Condensed Light" panose="02000000000000000000" pitchFamily="2" charset="0"/>
                <a:ea typeface="Roboto Condensed Light" panose="02000000000000000000" pitchFamily="2" charset="0"/>
              </a:rPr>
              <a:t>Technology k</a:t>
            </a:r>
          </a:p>
          <a:p>
            <a:pPr defTabSz="914400"/>
            <a:r>
              <a:rPr lang="en-US" sz="1200" b="1" dirty="0">
                <a:solidFill>
                  <a:prstClr val="black"/>
                </a:solidFill>
                <a:latin typeface="Roboto Condensed Light" panose="02000000000000000000" pitchFamily="2" charset="0"/>
                <a:ea typeface="Roboto Condensed Light" panose="02000000000000000000" pitchFamily="2" charset="0"/>
              </a:rPr>
              <a:t>Product 4</a:t>
            </a:r>
          </a:p>
          <a:p>
            <a:pPr marL="171450" indent="-171450" defTabSz="914400">
              <a:buFont typeface="Arial" panose="020B0604020202020204" pitchFamily="34" charset="0"/>
              <a:buChar char="•"/>
            </a:pPr>
            <a:r>
              <a:rPr lang="en-US" sz="1200" dirty="0">
                <a:solidFill>
                  <a:prstClr val="black"/>
                </a:solidFill>
                <a:latin typeface="Roboto Condensed Light" panose="02000000000000000000" pitchFamily="2" charset="0"/>
                <a:ea typeface="Roboto Condensed Light" panose="02000000000000000000" pitchFamily="2" charset="0"/>
              </a:rPr>
              <a:t>Technology l</a:t>
            </a:r>
          </a:p>
          <a:p>
            <a:pPr marL="171450" indent="-171450" defTabSz="914400">
              <a:buFont typeface="Arial" panose="020B0604020202020204" pitchFamily="34" charset="0"/>
              <a:buChar char="•"/>
            </a:pPr>
            <a:r>
              <a:rPr lang="en-US" sz="1200" dirty="0">
                <a:solidFill>
                  <a:prstClr val="black"/>
                </a:solidFill>
                <a:latin typeface="Roboto Condensed Light" panose="02000000000000000000" pitchFamily="2" charset="0"/>
                <a:ea typeface="Roboto Condensed Light" panose="02000000000000000000" pitchFamily="2" charset="0"/>
              </a:rPr>
              <a:t>Technology m</a:t>
            </a:r>
          </a:p>
        </p:txBody>
      </p:sp>
      <p:sp>
        <p:nvSpPr>
          <p:cNvPr id="27" name="TextBox 26">
            <a:extLst>
              <a:ext uri="{FF2B5EF4-FFF2-40B4-BE49-F238E27FC236}">
                <a16:creationId xmlns:a16="http://schemas.microsoft.com/office/drawing/2014/main" id="{C460338A-C7B4-FA24-E95A-23A2C4A96ECE}"/>
              </a:ext>
            </a:extLst>
          </p:cNvPr>
          <p:cNvSpPr txBox="1"/>
          <p:nvPr/>
        </p:nvSpPr>
        <p:spPr>
          <a:xfrm>
            <a:off x="6216236" y="1109414"/>
            <a:ext cx="1974669" cy="369332"/>
          </a:xfrm>
          <a:prstGeom prst="rect">
            <a:avLst/>
          </a:prstGeom>
          <a:noFill/>
        </p:spPr>
        <p:txBody>
          <a:bodyPr wrap="square" rtlCol="0">
            <a:spAutoFit/>
          </a:bodyPr>
          <a:lstStyle/>
          <a:p>
            <a:pPr algn="ctr" defTabSz="914400"/>
            <a:r>
              <a:rPr lang="en-US" sz="1800" b="1" dirty="0">
                <a:solidFill>
                  <a:srgbClr val="002060"/>
                </a:solidFill>
                <a:latin typeface="Roboto Condensed Light" panose="02000000000000000000" pitchFamily="2" charset="0"/>
                <a:ea typeface="Roboto Condensed Light" panose="02000000000000000000" pitchFamily="2" charset="0"/>
              </a:rPr>
              <a:t>Unique Grouping #3</a:t>
            </a:r>
          </a:p>
        </p:txBody>
      </p:sp>
      <p:sp>
        <p:nvSpPr>
          <p:cNvPr id="28" name="TextBox 27">
            <a:extLst>
              <a:ext uri="{FF2B5EF4-FFF2-40B4-BE49-F238E27FC236}">
                <a16:creationId xmlns:a16="http://schemas.microsoft.com/office/drawing/2014/main" id="{2C6BA239-A6E1-1822-F4D2-1B99CD2EB6DF}"/>
              </a:ext>
            </a:extLst>
          </p:cNvPr>
          <p:cNvSpPr txBox="1"/>
          <p:nvPr/>
        </p:nvSpPr>
        <p:spPr>
          <a:xfrm>
            <a:off x="6250282" y="1498726"/>
            <a:ext cx="1767840" cy="1938992"/>
          </a:xfrm>
          <a:prstGeom prst="rect">
            <a:avLst/>
          </a:prstGeom>
          <a:noFill/>
        </p:spPr>
        <p:txBody>
          <a:bodyPr wrap="square" rtlCol="0">
            <a:spAutoFit/>
          </a:bodyPr>
          <a:lstStyle/>
          <a:p>
            <a:pPr defTabSz="914400"/>
            <a:r>
              <a:rPr lang="en-US" sz="1200" b="1" dirty="0">
                <a:solidFill>
                  <a:prstClr val="black"/>
                </a:solidFill>
                <a:latin typeface="Roboto Condensed Light" panose="02000000000000000000" pitchFamily="2" charset="0"/>
                <a:ea typeface="Roboto Condensed Light" panose="02000000000000000000" pitchFamily="2" charset="0"/>
              </a:rPr>
              <a:t>Product 5</a:t>
            </a:r>
          </a:p>
          <a:p>
            <a:pPr marL="171450" indent="-171450" defTabSz="914400">
              <a:buFont typeface="Arial" panose="020B0604020202020204" pitchFamily="34" charset="0"/>
              <a:buChar char="•"/>
            </a:pPr>
            <a:r>
              <a:rPr lang="en-US" sz="1200" dirty="0">
                <a:solidFill>
                  <a:prstClr val="black"/>
                </a:solidFill>
                <a:latin typeface="Roboto Condensed Light" panose="02000000000000000000" pitchFamily="2" charset="0"/>
                <a:ea typeface="Roboto Condensed Light" panose="02000000000000000000" pitchFamily="2" charset="0"/>
              </a:rPr>
              <a:t>Technology n</a:t>
            </a:r>
          </a:p>
          <a:p>
            <a:pPr defTabSz="914400"/>
            <a:r>
              <a:rPr lang="en-US" sz="1200" b="1" dirty="0">
                <a:solidFill>
                  <a:prstClr val="black"/>
                </a:solidFill>
                <a:latin typeface="Roboto Condensed Light" panose="02000000000000000000" pitchFamily="2" charset="0"/>
                <a:ea typeface="Roboto Condensed Light" panose="02000000000000000000" pitchFamily="2" charset="0"/>
              </a:rPr>
              <a:t>Product 6</a:t>
            </a:r>
          </a:p>
          <a:p>
            <a:pPr marL="171450" indent="-171450" defTabSz="914400">
              <a:buFont typeface="Arial" panose="020B0604020202020204" pitchFamily="34" charset="0"/>
              <a:buChar char="•"/>
            </a:pPr>
            <a:r>
              <a:rPr lang="en-US" sz="1200" dirty="0">
                <a:solidFill>
                  <a:prstClr val="black"/>
                </a:solidFill>
                <a:latin typeface="Roboto Condensed Light" panose="02000000000000000000" pitchFamily="2" charset="0"/>
                <a:ea typeface="Roboto Condensed Light" panose="02000000000000000000" pitchFamily="2" charset="0"/>
              </a:rPr>
              <a:t>Technology o</a:t>
            </a:r>
          </a:p>
          <a:p>
            <a:pPr defTabSz="914400"/>
            <a:r>
              <a:rPr lang="en-US" sz="1200" b="1" dirty="0">
                <a:solidFill>
                  <a:prstClr val="black"/>
                </a:solidFill>
                <a:latin typeface="Roboto Condensed Light" panose="02000000000000000000" pitchFamily="2" charset="0"/>
                <a:ea typeface="Roboto Condensed Light" panose="02000000000000000000" pitchFamily="2" charset="0"/>
              </a:rPr>
              <a:t>Product 7</a:t>
            </a:r>
          </a:p>
          <a:p>
            <a:pPr marL="171450" indent="-171450" defTabSz="914400">
              <a:buFont typeface="Arial" panose="020B0604020202020204" pitchFamily="34" charset="0"/>
              <a:buChar char="•"/>
            </a:pPr>
            <a:r>
              <a:rPr lang="en-US" sz="1200" dirty="0">
                <a:solidFill>
                  <a:prstClr val="black"/>
                </a:solidFill>
                <a:latin typeface="Roboto Condensed Light" panose="02000000000000000000" pitchFamily="2" charset="0"/>
                <a:ea typeface="Roboto Condensed Light" panose="02000000000000000000" pitchFamily="2" charset="0"/>
              </a:rPr>
              <a:t>Technology p</a:t>
            </a:r>
          </a:p>
          <a:p>
            <a:pPr marL="171450" indent="-171450" defTabSz="914400">
              <a:buFont typeface="Arial" panose="020B0604020202020204" pitchFamily="34" charset="0"/>
              <a:buChar char="•"/>
            </a:pPr>
            <a:r>
              <a:rPr lang="en-US" sz="1200" dirty="0">
                <a:solidFill>
                  <a:prstClr val="black"/>
                </a:solidFill>
                <a:latin typeface="Roboto Condensed Light" panose="02000000000000000000" pitchFamily="2" charset="0"/>
                <a:ea typeface="Roboto Condensed Light" panose="02000000000000000000" pitchFamily="2" charset="0"/>
              </a:rPr>
              <a:t>Technology q</a:t>
            </a:r>
          </a:p>
          <a:p>
            <a:pPr marL="171450" indent="-171450" defTabSz="914400">
              <a:buFont typeface="Arial" panose="020B0604020202020204" pitchFamily="34" charset="0"/>
              <a:buChar char="•"/>
            </a:pPr>
            <a:r>
              <a:rPr lang="en-US" sz="1200" dirty="0">
                <a:solidFill>
                  <a:prstClr val="black"/>
                </a:solidFill>
                <a:latin typeface="Roboto Condensed Light" panose="02000000000000000000" pitchFamily="2" charset="0"/>
                <a:ea typeface="Roboto Condensed Light" panose="02000000000000000000" pitchFamily="2" charset="0"/>
              </a:rPr>
              <a:t>Technology r</a:t>
            </a:r>
          </a:p>
          <a:p>
            <a:pPr defTabSz="914400"/>
            <a:r>
              <a:rPr lang="en-US" sz="1200" b="1" dirty="0">
                <a:solidFill>
                  <a:prstClr val="black"/>
                </a:solidFill>
                <a:latin typeface="Roboto Condensed Light" panose="02000000000000000000" pitchFamily="2" charset="0"/>
                <a:ea typeface="Roboto Condensed Light" panose="02000000000000000000" pitchFamily="2" charset="0"/>
              </a:rPr>
              <a:t>Technology Service 3</a:t>
            </a:r>
          </a:p>
          <a:p>
            <a:pPr defTabSz="914400"/>
            <a:endParaRPr lang="en-US" sz="1200" dirty="0">
              <a:solidFill>
                <a:prstClr val="black"/>
              </a:solidFill>
              <a:latin typeface="Roboto Condensed Light" panose="02000000000000000000" pitchFamily="2" charset="0"/>
              <a:ea typeface="Roboto Condensed Light" panose="02000000000000000000" pitchFamily="2" charset="0"/>
            </a:endParaRPr>
          </a:p>
        </p:txBody>
      </p:sp>
      <p:sp>
        <p:nvSpPr>
          <p:cNvPr id="29" name="TextBox 28">
            <a:extLst>
              <a:ext uri="{FF2B5EF4-FFF2-40B4-BE49-F238E27FC236}">
                <a16:creationId xmlns:a16="http://schemas.microsoft.com/office/drawing/2014/main" id="{C566A8F3-56AF-AEC6-8E96-9210F59D54EB}"/>
              </a:ext>
            </a:extLst>
          </p:cNvPr>
          <p:cNvSpPr txBox="1"/>
          <p:nvPr/>
        </p:nvSpPr>
        <p:spPr>
          <a:xfrm>
            <a:off x="9010787" y="1152117"/>
            <a:ext cx="1972492" cy="369332"/>
          </a:xfrm>
          <a:prstGeom prst="rect">
            <a:avLst/>
          </a:prstGeom>
          <a:noFill/>
        </p:spPr>
        <p:txBody>
          <a:bodyPr wrap="square" rtlCol="0">
            <a:spAutoFit/>
          </a:bodyPr>
          <a:lstStyle/>
          <a:p>
            <a:pPr algn="ctr" defTabSz="914400"/>
            <a:r>
              <a:rPr lang="en-US" sz="1800" b="1" dirty="0">
                <a:solidFill>
                  <a:srgbClr val="002060"/>
                </a:solidFill>
                <a:latin typeface="Roboto Condensed Light" panose="02000000000000000000" pitchFamily="2" charset="0"/>
                <a:ea typeface="Roboto Condensed Light" panose="02000000000000000000" pitchFamily="2" charset="0"/>
              </a:rPr>
              <a:t>Unique Grouping #4 </a:t>
            </a:r>
          </a:p>
        </p:txBody>
      </p:sp>
      <p:sp>
        <p:nvSpPr>
          <p:cNvPr id="30" name="TextBox 29">
            <a:extLst>
              <a:ext uri="{FF2B5EF4-FFF2-40B4-BE49-F238E27FC236}">
                <a16:creationId xmlns:a16="http://schemas.microsoft.com/office/drawing/2014/main" id="{485608E3-CE75-F3B0-FF77-6A430CC17FDC}"/>
              </a:ext>
            </a:extLst>
          </p:cNvPr>
          <p:cNvSpPr txBox="1"/>
          <p:nvPr/>
        </p:nvSpPr>
        <p:spPr>
          <a:xfrm>
            <a:off x="9125199" y="1467397"/>
            <a:ext cx="1767840" cy="2123658"/>
          </a:xfrm>
          <a:prstGeom prst="rect">
            <a:avLst/>
          </a:prstGeom>
          <a:noFill/>
        </p:spPr>
        <p:txBody>
          <a:bodyPr wrap="square" rtlCol="0">
            <a:spAutoFit/>
          </a:bodyPr>
          <a:lstStyle/>
          <a:p>
            <a:pPr defTabSz="914400"/>
            <a:r>
              <a:rPr lang="en-US" sz="1200" b="1" dirty="0">
                <a:solidFill>
                  <a:prstClr val="black"/>
                </a:solidFill>
                <a:latin typeface="Roboto Condensed Light" panose="02000000000000000000" pitchFamily="2" charset="0"/>
                <a:ea typeface="Roboto Condensed Light" panose="02000000000000000000" pitchFamily="2" charset="0"/>
              </a:rPr>
              <a:t>Product 8</a:t>
            </a:r>
          </a:p>
          <a:p>
            <a:pPr marL="171450" indent="-171450" defTabSz="914400">
              <a:buFont typeface="Arial" panose="020B0604020202020204" pitchFamily="34" charset="0"/>
              <a:buChar char="•"/>
            </a:pPr>
            <a:r>
              <a:rPr lang="en-US" sz="1200" dirty="0">
                <a:solidFill>
                  <a:prstClr val="black"/>
                </a:solidFill>
                <a:latin typeface="Roboto Condensed Light" panose="02000000000000000000" pitchFamily="2" charset="0"/>
                <a:ea typeface="Roboto Condensed Light" panose="02000000000000000000" pitchFamily="2" charset="0"/>
              </a:rPr>
              <a:t>Technology s</a:t>
            </a:r>
          </a:p>
          <a:p>
            <a:pPr marL="171450" indent="-171450" defTabSz="914400">
              <a:buFont typeface="Arial" panose="020B0604020202020204" pitchFamily="34" charset="0"/>
              <a:buChar char="•"/>
            </a:pPr>
            <a:r>
              <a:rPr lang="en-US" sz="1200" dirty="0">
                <a:solidFill>
                  <a:prstClr val="black"/>
                </a:solidFill>
                <a:latin typeface="Roboto Condensed Light" panose="02000000000000000000" pitchFamily="2" charset="0"/>
                <a:ea typeface="Roboto Condensed Light" panose="02000000000000000000" pitchFamily="2" charset="0"/>
              </a:rPr>
              <a:t>Technology t</a:t>
            </a:r>
          </a:p>
          <a:p>
            <a:pPr marL="171450" indent="-171450" defTabSz="914400">
              <a:buFont typeface="Arial" panose="020B0604020202020204" pitchFamily="34" charset="0"/>
              <a:buChar char="•"/>
            </a:pPr>
            <a:r>
              <a:rPr lang="en-US" sz="1200" dirty="0">
                <a:solidFill>
                  <a:prstClr val="black"/>
                </a:solidFill>
                <a:latin typeface="Roboto Condensed Light" panose="02000000000000000000" pitchFamily="2" charset="0"/>
                <a:ea typeface="Roboto Condensed Light" panose="02000000000000000000" pitchFamily="2" charset="0"/>
              </a:rPr>
              <a:t>Technology u</a:t>
            </a:r>
          </a:p>
          <a:p>
            <a:pPr defTabSz="914400"/>
            <a:r>
              <a:rPr lang="en-US" sz="1200" b="1" dirty="0">
                <a:solidFill>
                  <a:prstClr val="black"/>
                </a:solidFill>
                <a:latin typeface="Roboto Condensed Light" panose="02000000000000000000" pitchFamily="2" charset="0"/>
                <a:ea typeface="Roboto Condensed Light" panose="02000000000000000000" pitchFamily="2" charset="0"/>
              </a:rPr>
              <a:t>Product 9</a:t>
            </a:r>
          </a:p>
          <a:p>
            <a:pPr marL="171450" indent="-171450" defTabSz="914400">
              <a:buFont typeface="Arial" panose="020B0604020202020204" pitchFamily="34" charset="0"/>
              <a:buChar char="•"/>
            </a:pPr>
            <a:r>
              <a:rPr lang="en-US" sz="1200" dirty="0">
                <a:solidFill>
                  <a:prstClr val="black"/>
                </a:solidFill>
                <a:latin typeface="Roboto Condensed Light" panose="02000000000000000000" pitchFamily="2" charset="0"/>
                <a:ea typeface="Roboto Condensed Light" panose="02000000000000000000" pitchFamily="2" charset="0"/>
              </a:rPr>
              <a:t>Technology v</a:t>
            </a:r>
          </a:p>
          <a:p>
            <a:pPr marL="171450" indent="-171450" defTabSz="914400">
              <a:buFont typeface="Arial" panose="020B0604020202020204" pitchFamily="34" charset="0"/>
              <a:buChar char="•"/>
            </a:pPr>
            <a:r>
              <a:rPr lang="en-US" sz="1200" dirty="0">
                <a:solidFill>
                  <a:prstClr val="black"/>
                </a:solidFill>
                <a:latin typeface="Roboto Condensed Light" panose="02000000000000000000" pitchFamily="2" charset="0"/>
                <a:ea typeface="Roboto Condensed Light" panose="02000000000000000000" pitchFamily="2" charset="0"/>
              </a:rPr>
              <a:t>Technology w</a:t>
            </a:r>
          </a:p>
          <a:p>
            <a:pPr defTabSz="914400"/>
            <a:r>
              <a:rPr lang="en-US" sz="1200" b="1" dirty="0">
                <a:solidFill>
                  <a:prstClr val="black"/>
                </a:solidFill>
                <a:latin typeface="Roboto Condensed Light" panose="02000000000000000000" pitchFamily="2" charset="0"/>
                <a:ea typeface="Roboto Condensed Light" panose="02000000000000000000" pitchFamily="2" charset="0"/>
              </a:rPr>
              <a:t>Product </a:t>
            </a:r>
            <a:r>
              <a:rPr lang="en-US" sz="1200" b="1" i="1" dirty="0">
                <a:solidFill>
                  <a:prstClr val="black"/>
                </a:solidFill>
                <a:latin typeface="Roboto Condensed Light" panose="02000000000000000000" pitchFamily="2" charset="0"/>
                <a:ea typeface="Roboto Condensed Light" panose="02000000000000000000" pitchFamily="2" charset="0"/>
              </a:rPr>
              <a:t>x</a:t>
            </a:r>
            <a:endParaRPr lang="en-US" sz="1200" b="1" dirty="0">
              <a:solidFill>
                <a:prstClr val="black"/>
              </a:solidFill>
              <a:latin typeface="Roboto Condensed Light" panose="02000000000000000000" pitchFamily="2" charset="0"/>
              <a:ea typeface="Roboto Condensed Light" panose="02000000000000000000" pitchFamily="2" charset="0"/>
            </a:endParaRPr>
          </a:p>
          <a:p>
            <a:pPr marL="171450" indent="-171450" defTabSz="914400">
              <a:buFont typeface="Arial" panose="020B0604020202020204" pitchFamily="34" charset="0"/>
              <a:buChar char="•"/>
            </a:pPr>
            <a:r>
              <a:rPr lang="en-US" sz="1200" dirty="0">
                <a:solidFill>
                  <a:prstClr val="black"/>
                </a:solidFill>
                <a:latin typeface="Roboto Condensed Light" panose="02000000000000000000" pitchFamily="2" charset="0"/>
                <a:ea typeface="Roboto Condensed Light" panose="02000000000000000000" pitchFamily="2" charset="0"/>
              </a:rPr>
              <a:t>Technology x</a:t>
            </a:r>
          </a:p>
          <a:p>
            <a:pPr marL="171450" indent="-171450" defTabSz="914400">
              <a:buFont typeface="Arial" panose="020B0604020202020204" pitchFamily="34" charset="0"/>
              <a:buChar char="•"/>
            </a:pPr>
            <a:r>
              <a:rPr lang="en-US" sz="1200" dirty="0">
                <a:solidFill>
                  <a:prstClr val="black"/>
                </a:solidFill>
                <a:latin typeface="Roboto Condensed Light" panose="02000000000000000000" pitchFamily="2" charset="0"/>
                <a:ea typeface="Roboto Condensed Light" panose="02000000000000000000" pitchFamily="2" charset="0"/>
              </a:rPr>
              <a:t>Technology y</a:t>
            </a:r>
          </a:p>
          <a:p>
            <a:pPr marL="171450" indent="-171450" defTabSz="914400">
              <a:buFont typeface="Arial" panose="020B0604020202020204" pitchFamily="34" charset="0"/>
              <a:buChar char="•"/>
            </a:pPr>
            <a:r>
              <a:rPr lang="en-US" sz="1200" dirty="0">
                <a:solidFill>
                  <a:prstClr val="black"/>
                </a:solidFill>
                <a:latin typeface="Roboto Condensed Light" panose="02000000000000000000" pitchFamily="2" charset="0"/>
                <a:ea typeface="Roboto Condensed Light" panose="02000000000000000000" pitchFamily="2" charset="0"/>
              </a:rPr>
              <a:t>Technology </a:t>
            </a:r>
            <a:r>
              <a:rPr lang="en-US" sz="1200" i="1" dirty="0">
                <a:solidFill>
                  <a:prstClr val="black"/>
                </a:solidFill>
                <a:latin typeface="Roboto Condensed Light" panose="02000000000000000000" pitchFamily="2" charset="0"/>
                <a:ea typeface="Roboto Condensed Light" panose="02000000000000000000" pitchFamily="2" charset="0"/>
              </a:rPr>
              <a:t>n</a:t>
            </a:r>
            <a:endParaRPr lang="en-US" sz="1200" dirty="0">
              <a:solidFill>
                <a:prstClr val="black"/>
              </a:solidFill>
              <a:latin typeface="Roboto Condensed Light" panose="02000000000000000000" pitchFamily="2" charset="0"/>
              <a:ea typeface="Roboto Condensed Light" panose="02000000000000000000" pitchFamily="2" charset="0"/>
            </a:endParaRPr>
          </a:p>
        </p:txBody>
      </p:sp>
      <p:sp>
        <p:nvSpPr>
          <p:cNvPr id="32" name="TextBox 31">
            <a:extLst>
              <a:ext uri="{FF2B5EF4-FFF2-40B4-BE49-F238E27FC236}">
                <a16:creationId xmlns:a16="http://schemas.microsoft.com/office/drawing/2014/main" id="{278CDB26-5404-E1B1-9317-C1C8D95CDA01}"/>
              </a:ext>
            </a:extLst>
          </p:cNvPr>
          <p:cNvSpPr txBox="1"/>
          <p:nvPr/>
        </p:nvSpPr>
        <p:spPr>
          <a:xfrm>
            <a:off x="374175" y="-56987"/>
            <a:ext cx="11006545" cy="1077218"/>
          </a:xfrm>
          <a:prstGeom prst="rect">
            <a:avLst/>
          </a:prstGeom>
          <a:noFill/>
        </p:spPr>
        <p:txBody>
          <a:bodyPr wrap="square" rtlCol="0">
            <a:spAutoFit/>
          </a:bodyPr>
          <a:lstStyle/>
          <a:p>
            <a:pPr defTabSz="914400"/>
            <a:r>
              <a:rPr lang="en-US" sz="3200" b="1" dirty="0">
                <a:solidFill>
                  <a:srgbClr val="4472C4">
                    <a:lumMod val="20000"/>
                    <a:lumOff val="80000"/>
                  </a:srgbClr>
                </a:solidFill>
                <a:latin typeface="Montserrat" panose="00000500000000000000" pitchFamily="2" charset="0"/>
                <a:ea typeface="Roboto Condensed Light" panose="02000000000000000000" pitchFamily="2" charset="0"/>
              </a:rPr>
              <a:t>Example of aligning products, services, &amp; technologies to unique groups</a:t>
            </a:r>
          </a:p>
        </p:txBody>
      </p:sp>
      <p:sp>
        <p:nvSpPr>
          <p:cNvPr id="35" name="Rectangle: Rounded Corners 34">
            <a:extLst>
              <a:ext uri="{FF2B5EF4-FFF2-40B4-BE49-F238E27FC236}">
                <a16:creationId xmlns:a16="http://schemas.microsoft.com/office/drawing/2014/main" id="{0ACF8356-BF85-25C7-3721-B45A9AF72E25}"/>
              </a:ext>
            </a:extLst>
          </p:cNvPr>
          <p:cNvSpPr/>
          <p:nvPr/>
        </p:nvSpPr>
        <p:spPr>
          <a:xfrm>
            <a:off x="678976" y="4482958"/>
            <a:ext cx="10554788" cy="2173496"/>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prstClr val="white"/>
              </a:solidFill>
              <a:latin typeface="Calibri" panose="020F0502020204030204"/>
            </a:endParaRPr>
          </a:p>
        </p:txBody>
      </p:sp>
      <p:sp>
        <p:nvSpPr>
          <p:cNvPr id="36" name="TextBox 35">
            <a:extLst>
              <a:ext uri="{FF2B5EF4-FFF2-40B4-BE49-F238E27FC236}">
                <a16:creationId xmlns:a16="http://schemas.microsoft.com/office/drawing/2014/main" id="{3115AE38-47FA-5F31-6FEB-FCFD6BE496E4}"/>
              </a:ext>
            </a:extLst>
          </p:cNvPr>
          <p:cNvSpPr txBox="1"/>
          <p:nvPr/>
        </p:nvSpPr>
        <p:spPr>
          <a:xfrm>
            <a:off x="1050177" y="4526810"/>
            <a:ext cx="2763996" cy="369332"/>
          </a:xfrm>
          <a:prstGeom prst="rect">
            <a:avLst/>
          </a:prstGeom>
          <a:noFill/>
        </p:spPr>
        <p:txBody>
          <a:bodyPr wrap="square" rtlCol="0">
            <a:spAutoFit/>
          </a:bodyPr>
          <a:lstStyle/>
          <a:p>
            <a:pPr defTabSz="914400"/>
            <a:r>
              <a:rPr lang="en-US" sz="1800" b="1" dirty="0">
                <a:solidFill>
                  <a:srgbClr val="002060"/>
                </a:solidFill>
                <a:latin typeface="Roboto Condensed Light" panose="02000000000000000000" pitchFamily="2" charset="0"/>
                <a:ea typeface="Roboto Condensed Light" panose="02000000000000000000" pitchFamily="2" charset="0"/>
              </a:rPr>
              <a:t>Shared Services</a:t>
            </a:r>
          </a:p>
        </p:txBody>
      </p:sp>
      <p:sp>
        <p:nvSpPr>
          <p:cNvPr id="37" name="TextBox 36">
            <a:extLst>
              <a:ext uri="{FF2B5EF4-FFF2-40B4-BE49-F238E27FC236}">
                <a16:creationId xmlns:a16="http://schemas.microsoft.com/office/drawing/2014/main" id="{4DDD9300-0BFF-0FC0-F6FB-9E4E4C9B1333}"/>
              </a:ext>
            </a:extLst>
          </p:cNvPr>
          <p:cNvSpPr txBox="1"/>
          <p:nvPr/>
        </p:nvSpPr>
        <p:spPr>
          <a:xfrm>
            <a:off x="810690" y="4852855"/>
            <a:ext cx="5747658" cy="1938992"/>
          </a:xfrm>
          <a:prstGeom prst="rect">
            <a:avLst/>
          </a:prstGeom>
          <a:noFill/>
        </p:spPr>
        <p:txBody>
          <a:bodyPr wrap="square" numCol="2" rtlCol="0">
            <a:spAutoFit/>
          </a:bodyPr>
          <a:lstStyle/>
          <a:p>
            <a:pPr defTabSz="914400"/>
            <a:r>
              <a:rPr lang="en-US" sz="1200" b="1" dirty="0">
                <a:solidFill>
                  <a:prstClr val="black"/>
                </a:solidFill>
                <a:latin typeface="Roboto Condensed Light" panose="02000000000000000000" pitchFamily="2" charset="0"/>
                <a:ea typeface="Roboto Condensed Light" panose="02000000000000000000" pitchFamily="2" charset="0"/>
              </a:rPr>
              <a:t>Architecture Services</a:t>
            </a:r>
          </a:p>
          <a:p>
            <a:pPr marL="171450" indent="-171450" defTabSz="914400">
              <a:buFont typeface="Arial" panose="020B0604020202020204" pitchFamily="34" charset="0"/>
              <a:buChar char="•"/>
            </a:pPr>
            <a:r>
              <a:rPr lang="en-US" sz="1200" dirty="0">
                <a:solidFill>
                  <a:prstClr val="black"/>
                </a:solidFill>
                <a:latin typeface="Roboto Condensed Light" panose="02000000000000000000" pitchFamily="2" charset="0"/>
                <a:ea typeface="Roboto Condensed Light" panose="02000000000000000000" pitchFamily="2" charset="0"/>
              </a:rPr>
              <a:t>Architecture review</a:t>
            </a:r>
          </a:p>
          <a:p>
            <a:pPr marL="171450" indent="-171450" defTabSz="914400">
              <a:buFont typeface="Arial" panose="020B0604020202020204" pitchFamily="34" charset="0"/>
              <a:buChar char="•"/>
            </a:pPr>
            <a:r>
              <a:rPr lang="en-US" sz="1200" dirty="0">
                <a:solidFill>
                  <a:prstClr val="black"/>
                </a:solidFill>
                <a:latin typeface="Roboto Condensed Light" panose="02000000000000000000" pitchFamily="2" charset="0"/>
                <a:ea typeface="Roboto Condensed Light" panose="02000000000000000000" pitchFamily="2" charset="0"/>
              </a:rPr>
              <a:t>Architecture process recommendation</a:t>
            </a:r>
          </a:p>
          <a:p>
            <a:pPr marL="171450" indent="-171450" defTabSz="914400">
              <a:buFont typeface="Arial" panose="020B0604020202020204" pitchFamily="34" charset="0"/>
              <a:buChar char="•"/>
            </a:pPr>
            <a:r>
              <a:rPr lang="en-US" sz="1200" dirty="0">
                <a:solidFill>
                  <a:prstClr val="black"/>
                </a:solidFill>
                <a:latin typeface="Roboto Condensed Light" panose="02000000000000000000" pitchFamily="2" charset="0"/>
                <a:ea typeface="Roboto Condensed Light" panose="02000000000000000000" pitchFamily="2" charset="0"/>
              </a:rPr>
              <a:t>Architecture </a:t>
            </a:r>
          </a:p>
          <a:p>
            <a:pPr defTabSz="914400"/>
            <a:r>
              <a:rPr lang="en-US" sz="1200" b="1" dirty="0">
                <a:solidFill>
                  <a:prstClr val="black"/>
                </a:solidFill>
                <a:latin typeface="Roboto Condensed Light" panose="02000000000000000000" pitchFamily="2" charset="0"/>
                <a:ea typeface="Roboto Condensed Light" panose="02000000000000000000" pitchFamily="2" charset="0"/>
              </a:rPr>
              <a:t>Security Services</a:t>
            </a:r>
          </a:p>
          <a:p>
            <a:pPr marL="171450" indent="-171450" defTabSz="914400">
              <a:buFont typeface="Arial" panose="020B0604020202020204" pitchFamily="34" charset="0"/>
              <a:buChar char="•"/>
            </a:pPr>
            <a:r>
              <a:rPr lang="en-US" sz="1200" dirty="0">
                <a:solidFill>
                  <a:prstClr val="black"/>
                </a:solidFill>
                <a:latin typeface="Roboto Condensed Light" panose="02000000000000000000" pitchFamily="2" charset="0"/>
                <a:ea typeface="Roboto Condensed Light" panose="02000000000000000000" pitchFamily="2" charset="0"/>
              </a:rPr>
              <a:t>Identity &amp; access management </a:t>
            </a:r>
          </a:p>
          <a:p>
            <a:pPr marL="171450" indent="-171450" defTabSz="914400">
              <a:buFont typeface="Arial" panose="020B0604020202020204" pitchFamily="34" charset="0"/>
              <a:buChar char="•"/>
            </a:pPr>
            <a:r>
              <a:rPr lang="en-US" sz="1200" dirty="0">
                <a:solidFill>
                  <a:prstClr val="black"/>
                </a:solidFill>
                <a:latin typeface="Roboto Condensed Light" panose="02000000000000000000" pitchFamily="2" charset="0"/>
                <a:ea typeface="Roboto Condensed Light" panose="02000000000000000000" pitchFamily="2" charset="0"/>
              </a:rPr>
              <a:t>Risk assessment</a:t>
            </a:r>
          </a:p>
          <a:p>
            <a:pPr marL="171450" indent="-171450" defTabSz="914400">
              <a:buFont typeface="Arial" panose="020B0604020202020204" pitchFamily="34" charset="0"/>
              <a:buChar char="•"/>
            </a:pPr>
            <a:r>
              <a:rPr lang="en-US" sz="1200" dirty="0">
                <a:solidFill>
                  <a:prstClr val="black"/>
                </a:solidFill>
                <a:latin typeface="Roboto Condensed Light" panose="02000000000000000000" pitchFamily="2" charset="0"/>
                <a:ea typeface="Roboto Condensed Light" panose="02000000000000000000" pitchFamily="2" charset="0"/>
              </a:rPr>
              <a:t>Phishing reporting &amp; monitoring </a:t>
            </a:r>
          </a:p>
          <a:p>
            <a:pPr defTabSz="914400"/>
            <a:r>
              <a:rPr lang="en-US" sz="1200" dirty="0">
                <a:solidFill>
                  <a:prstClr val="black"/>
                </a:solidFill>
                <a:latin typeface="Roboto Condensed Light" panose="02000000000000000000" pitchFamily="2" charset="0"/>
                <a:ea typeface="Roboto Condensed Light" panose="02000000000000000000" pitchFamily="2" charset="0"/>
              </a:rPr>
              <a:t>Root cause analysis </a:t>
            </a:r>
          </a:p>
          <a:p>
            <a:pPr defTabSz="914400"/>
            <a:endParaRPr lang="en-US" sz="1200" b="1" dirty="0">
              <a:solidFill>
                <a:prstClr val="black"/>
              </a:solidFill>
              <a:latin typeface="Roboto Condensed Light" panose="02000000000000000000" pitchFamily="2" charset="0"/>
              <a:ea typeface="Roboto Condensed Light" panose="02000000000000000000" pitchFamily="2" charset="0"/>
            </a:endParaRPr>
          </a:p>
          <a:p>
            <a:pPr defTabSz="914400"/>
            <a:r>
              <a:rPr lang="en-US" sz="1200" b="1" dirty="0">
                <a:solidFill>
                  <a:prstClr val="black"/>
                </a:solidFill>
                <a:latin typeface="Roboto Condensed Light" panose="02000000000000000000" pitchFamily="2" charset="0"/>
                <a:ea typeface="Roboto Condensed Light" panose="02000000000000000000" pitchFamily="2" charset="0"/>
              </a:rPr>
              <a:t>End-User Services</a:t>
            </a:r>
          </a:p>
          <a:p>
            <a:pPr marL="171450" indent="-171450" defTabSz="914400">
              <a:buFont typeface="Arial" panose="020B0604020202020204" pitchFamily="34" charset="0"/>
              <a:buChar char="•"/>
            </a:pPr>
            <a:r>
              <a:rPr lang="en-US" sz="1200" dirty="0">
                <a:solidFill>
                  <a:prstClr val="black"/>
                </a:solidFill>
                <a:latin typeface="Roboto Condensed Light" panose="02000000000000000000" pitchFamily="2" charset="0"/>
                <a:ea typeface="Roboto Condensed Light" panose="02000000000000000000" pitchFamily="2" charset="0"/>
              </a:rPr>
              <a:t>Help desk</a:t>
            </a:r>
          </a:p>
          <a:p>
            <a:pPr marL="171450" indent="-171450" defTabSz="914400">
              <a:buFont typeface="Arial" panose="020B0604020202020204" pitchFamily="34" charset="0"/>
              <a:buChar char="•"/>
            </a:pPr>
            <a:r>
              <a:rPr lang="en-US" sz="1200" dirty="0">
                <a:solidFill>
                  <a:prstClr val="black"/>
                </a:solidFill>
                <a:latin typeface="Roboto Condensed Light" panose="02000000000000000000" pitchFamily="2" charset="0"/>
                <a:ea typeface="Roboto Condensed Light" panose="02000000000000000000" pitchFamily="2" charset="0"/>
              </a:rPr>
              <a:t>Incident reporting</a:t>
            </a:r>
          </a:p>
          <a:p>
            <a:pPr marL="171450" indent="-171450" defTabSz="914400">
              <a:buFont typeface="Arial" panose="020B0604020202020204" pitchFamily="34" charset="0"/>
              <a:buChar char="•"/>
            </a:pPr>
            <a:r>
              <a:rPr lang="en-US" sz="1200" dirty="0">
                <a:solidFill>
                  <a:prstClr val="black"/>
                </a:solidFill>
                <a:latin typeface="Roboto Condensed Light" panose="02000000000000000000" pitchFamily="2" charset="0"/>
                <a:ea typeface="Roboto Condensed Light" panose="02000000000000000000" pitchFamily="2" charset="0"/>
              </a:rPr>
              <a:t>Request for a service enhancement </a:t>
            </a:r>
          </a:p>
          <a:p>
            <a:pPr marL="171450" indent="-171450" defTabSz="914400">
              <a:buFont typeface="Arial" panose="020B0604020202020204" pitchFamily="34" charset="0"/>
              <a:buChar char="•"/>
            </a:pPr>
            <a:r>
              <a:rPr lang="en-US" sz="1200" dirty="0">
                <a:solidFill>
                  <a:prstClr val="black"/>
                </a:solidFill>
                <a:latin typeface="Roboto Condensed Light" panose="02000000000000000000" pitchFamily="2" charset="0"/>
                <a:ea typeface="Roboto Condensed Light" panose="02000000000000000000" pitchFamily="2" charset="0"/>
              </a:rPr>
              <a:t>Access requests</a:t>
            </a:r>
          </a:p>
          <a:p>
            <a:pPr marL="171450" indent="-171450" defTabSz="914400">
              <a:buFont typeface="Arial" panose="020B0604020202020204" pitchFamily="34" charset="0"/>
              <a:buChar char="•"/>
            </a:pPr>
            <a:r>
              <a:rPr lang="en-US" sz="1200" dirty="0">
                <a:solidFill>
                  <a:prstClr val="black"/>
                </a:solidFill>
                <a:latin typeface="Roboto Condensed Light" panose="02000000000000000000" pitchFamily="2" charset="0"/>
                <a:ea typeface="Roboto Condensed Light" panose="02000000000000000000" pitchFamily="2" charset="0"/>
              </a:rPr>
              <a:t>Personal asset support </a:t>
            </a:r>
          </a:p>
          <a:p>
            <a:pPr defTabSz="914400"/>
            <a:r>
              <a:rPr lang="en-US" sz="1200" b="1" dirty="0">
                <a:solidFill>
                  <a:prstClr val="black"/>
                </a:solidFill>
                <a:latin typeface="Roboto Condensed Light" panose="02000000000000000000" pitchFamily="2" charset="0"/>
                <a:ea typeface="Roboto Condensed Light" panose="02000000000000000000" pitchFamily="2" charset="0"/>
              </a:rPr>
              <a:t>Operational Services</a:t>
            </a:r>
          </a:p>
          <a:p>
            <a:pPr marL="171450" indent="-171450" defTabSz="914400">
              <a:buFont typeface="Arial" panose="020B0604020202020204" pitchFamily="34" charset="0"/>
              <a:buChar char="•"/>
            </a:pPr>
            <a:r>
              <a:rPr lang="en-US" sz="1200" dirty="0">
                <a:solidFill>
                  <a:prstClr val="black"/>
                </a:solidFill>
                <a:latin typeface="Roboto Condensed Light" panose="02000000000000000000" pitchFamily="2" charset="0"/>
                <a:ea typeface="Roboto Condensed Light" panose="02000000000000000000" pitchFamily="2" charset="0"/>
              </a:rPr>
              <a:t>System upgrade requests</a:t>
            </a:r>
          </a:p>
          <a:p>
            <a:pPr marL="171450" indent="-171450" defTabSz="914400">
              <a:buFont typeface="Arial" panose="020B0604020202020204" pitchFamily="34" charset="0"/>
              <a:buChar char="•"/>
            </a:pPr>
            <a:r>
              <a:rPr lang="en-US" sz="1200" dirty="0">
                <a:solidFill>
                  <a:prstClr val="black"/>
                </a:solidFill>
                <a:latin typeface="Roboto Condensed Light" panose="02000000000000000000" pitchFamily="2" charset="0"/>
                <a:ea typeface="Roboto Condensed Light" panose="02000000000000000000" pitchFamily="2" charset="0"/>
              </a:rPr>
              <a:t>Automation services</a:t>
            </a:r>
          </a:p>
        </p:txBody>
      </p:sp>
      <p:sp>
        <p:nvSpPr>
          <p:cNvPr id="38" name="Isosceles Triangle 37">
            <a:extLst>
              <a:ext uri="{FF2B5EF4-FFF2-40B4-BE49-F238E27FC236}">
                <a16:creationId xmlns:a16="http://schemas.microsoft.com/office/drawing/2014/main" id="{7EC75B6A-DEA8-6142-9CFA-CC6A3DA22F3F}"/>
              </a:ext>
            </a:extLst>
          </p:cNvPr>
          <p:cNvSpPr/>
          <p:nvPr/>
        </p:nvSpPr>
        <p:spPr>
          <a:xfrm>
            <a:off x="678977" y="4101724"/>
            <a:ext cx="10396943" cy="278674"/>
          </a:xfrm>
          <a:prstGeom prst="triangl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prstClr val="white"/>
              </a:solidFill>
              <a:latin typeface="Calibri" panose="020F0502020204030204"/>
            </a:endParaRPr>
          </a:p>
        </p:txBody>
      </p:sp>
      <p:sp>
        <p:nvSpPr>
          <p:cNvPr id="39" name="TextBox 38">
            <a:extLst>
              <a:ext uri="{FF2B5EF4-FFF2-40B4-BE49-F238E27FC236}">
                <a16:creationId xmlns:a16="http://schemas.microsoft.com/office/drawing/2014/main" id="{2B8B7490-1D9B-A847-B156-C7786C6B31EF}"/>
              </a:ext>
            </a:extLst>
          </p:cNvPr>
          <p:cNvSpPr txBox="1"/>
          <p:nvPr/>
        </p:nvSpPr>
        <p:spPr>
          <a:xfrm>
            <a:off x="6436431" y="4526810"/>
            <a:ext cx="2574356" cy="369332"/>
          </a:xfrm>
          <a:prstGeom prst="rect">
            <a:avLst/>
          </a:prstGeom>
          <a:noFill/>
        </p:spPr>
        <p:txBody>
          <a:bodyPr wrap="square" rtlCol="0">
            <a:spAutoFit/>
          </a:bodyPr>
          <a:lstStyle/>
          <a:p>
            <a:pPr defTabSz="914400"/>
            <a:r>
              <a:rPr lang="en-US" sz="1800" b="1" dirty="0">
                <a:solidFill>
                  <a:srgbClr val="002060"/>
                </a:solidFill>
                <a:latin typeface="Roboto Condensed Light" panose="02000000000000000000" pitchFamily="2" charset="0"/>
                <a:ea typeface="Roboto Condensed Light" panose="02000000000000000000" pitchFamily="2" charset="0"/>
              </a:rPr>
              <a:t>Strategic Services</a:t>
            </a:r>
          </a:p>
        </p:txBody>
      </p:sp>
      <p:sp>
        <p:nvSpPr>
          <p:cNvPr id="40" name="TextBox 39">
            <a:extLst>
              <a:ext uri="{FF2B5EF4-FFF2-40B4-BE49-F238E27FC236}">
                <a16:creationId xmlns:a16="http://schemas.microsoft.com/office/drawing/2014/main" id="{B5FFC403-1B9F-D9EC-4D6F-25E448277FD5}"/>
              </a:ext>
            </a:extLst>
          </p:cNvPr>
          <p:cNvSpPr txBox="1"/>
          <p:nvPr/>
        </p:nvSpPr>
        <p:spPr>
          <a:xfrm>
            <a:off x="6436432" y="4852856"/>
            <a:ext cx="3831769" cy="1384995"/>
          </a:xfrm>
          <a:prstGeom prst="rect">
            <a:avLst/>
          </a:prstGeom>
          <a:noFill/>
        </p:spPr>
        <p:txBody>
          <a:bodyPr wrap="square" numCol="1" rtlCol="0">
            <a:spAutoFit/>
          </a:bodyPr>
          <a:lstStyle/>
          <a:p>
            <a:pPr defTabSz="914400"/>
            <a:r>
              <a:rPr lang="en-US" sz="1200" b="1" dirty="0">
                <a:solidFill>
                  <a:prstClr val="black"/>
                </a:solidFill>
                <a:latin typeface="Roboto Condensed Light" panose="02000000000000000000" pitchFamily="2" charset="0"/>
                <a:ea typeface="Roboto Condensed Light" panose="02000000000000000000" pitchFamily="2" charset="0"/>
              </a:rPr>
              <a:t>IT Policy Management </a:t>
            </a:r>
          </a:p>
          <a:p>
            <a:pPr marL="171450" indent="-171450" defTabSz="914400">
              <a:buFont typeface="Arial" panose="020B0604020202020204" pitchFamily="34" charset="0"/>
              <a:buChar char="•"/>
            </a:pPr>
            <a:r>
              <a:rPr lang="en-US" sz="1200" dirty="0">
                <a:solidFill>
                  <a:prstClr val="black"/>
                </a:solidFill>
                <a:latin typeface="Roboto Condensed Light" panose="02000000000000000000" pitchFamily="2" charset="0"/>
                <a:ea typeface="Roboto Condensed Light" panose="02000000000000000000" pitchFamily="2" charset="0"/>
              </a:rPr>
              <a:t>Policy creation</a:t>
            </a:r>
          </a:p>
          <a:p>
            <a:pPr marL="171450" indent="-171450" defTabSz="914400">
              <a:buFont typeface="Arial" panose="020B0604020202020204" pitchFamily="34" charset="0"/>
              <a:buChar char="•"/>
            </a:pPr>
            <a:r>
              <a:rPr lang="en-US" sz="1200" dirty="0">
                <a:solidFill>
                  <a:prstClr val="black"/>
                </a:solidFill>
                <a:latin typeface="Roboto Condensed Light" panose="02000000000000000000" pitchFamily="2" charset="0"/>
                <a:ea typeface="Roboto Condensed Light" panose="02000000000000000000" pitchFamily="2" charset="0"/>
              </a:rPr>
              <a:t>Policy enforcement </a:t>
            </a:r>
          </a:p>
          <a:p>
            <a:pPr defTabSz="914400"/>
            <a:r>
              <a:rPr lang="en-US" sz="1200" b="1" dirty="0">
                <a:solidFill>
                  <a:prstClr val="black"/>
                </a:solidFill>
                <a:latin typeface="Roboto Condensed Light" panose="02000000000000000000" pitchFamily="2" charset="0"/>
                <a:ea typeface="Roboto Condensed Light" panose="02000000000000000000" pitchFamily="2" charset="0"/>
              </a:rPr>
              <a:t>Resource Management </a:t>
            </a:r>
          </a:p>
          <a:p>
            <a:pPr marL="171450" indent="-171450" defTabSz="914400">
              <a:buFont typeface="Arial" panose="020B0604020202020204" pitchFamily="34" charset="0"/>
              <a:buChar char="•"/>
            </a:pPr>
            <a:r>
              <a:rPr lang="en-US" sz="1200" dirty="0">
                <a:solidFill>
                  <a:prstClr val="black"/>
                </a:solidFill>
                <a:latin typeface="Roboto Condensed Light" panose="02000000000000000000" pitchFamily="2" charset="0"/>
                <a:ea typeface="Roboto Condensed Light" panose="02000000000000000000" pitchFamily="2" charset="0"/>
              </a:rPr>
              <a:t>Product/service budget funding</a:t>
            </a:r>
          </a:p>
          <a:p>
            <a:pPr marL="171450" indent="-171450" defTabSz="914400">
              <a:buFont typeface="Arial" panose="020B0604020202020204" pitchFamily="34" charset="0"/>
              <a:buChar char="•"/>
            </a:pPr>
            <a:r>
              <a:rPr lang="en-US" sz="1200" dirty="0">
                <a:solidFill>
                  <a:prstClr val="black"/>
                </a:solidFill>
                <a:latin typeface="Roboto Condensed Light" panose="02000000000000000000" pitchFamily="2" charset="0"/>
                <a:ea typeface="Roboto Condensed Light" panose="02000000000000000000" pitchFamily="2" charset="0"/>
              </a:rPr>
              <a:t>Vendor &amp; procurement funding </a:t>
            </a:r>
          </a:p>
          <a:p>
            <a:pPr marL="171450" indent="-171450" defTabSz="914400">
              <a:buFont typeface="Arial" panose="020B0604020202020204" pitchFamily="34" charset="0"/>
              <a:buChar char="•"/>
            </a:pPr>
            <a:endParaRPr lang="en-US" sz="1200" dirty="0">
              <a:solidFill>
                <a:prstClr val="black"/>
              </a:solidFill>
              <a:latin typeface="Roboto Condensed Light" panose="02000000000000000000" pitchFamily="2" charset="0"/>
              <a:ea typeface="Roboto Condensed Light" panose="02000000000000000000" pitchFamily="2" charset="0"/>
            </a:endParaRPr>
          </a:p>
        </p:txBody>
      </p:sp>
      <p:cxnSp>
        <p:nvCxnSpPr>
          <p:cNvPr id="42" name="Straight Connector 41">
            <a:extLst>
              <a:ext uri="{FF2B5EF4-FFF2-40B4-BE49-F238E27FC236}">
                <a16:creationId xmlns:a16="http://schemas.microsoft.com/office/drawing/2014/main" id="{89319DD4-B6B1-33D5-0DB4-11EE5F484240}"/>
              </a:ext>
            </a:extLst>
          </p:cNvPr>
          <p:cNvCxnSpPr>
            <a:cxnSpLocks/>
          </p:cNvCxnSpPr>
          <p:nvPr/>
        </p:nvCxnSpPr>
        <p:spPr>
          <a:xfrm>
            <a:off x="6266612" y="4674555"/>
            <a:ext cx="0" cy="18288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542946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0FF02DC-4FF9-1150-6521-163A68B6D772}"/>
              </a:ext>
            </a:extLst>
          </p:cNvPr>
          <p:cNvSpPr/>
          <p:nvPr/>
        </p:nvSpPr>
        <p:spPr>
          <a:xfrm>
            <a:off x="5902985" y="1632502"/>
            <a:ext cx="5855878" cy="468664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endParaRPr lang="en-CA" dirty="0">
              <a:solidFill>
                <a:srgbClr val="FFFFFF"/>
              </a:solidFill>
              <a:latin typeface="Arial" panose="020B0604020202020204" pitchFamily="34" charset="0"/>
            </a:endParaRPr>
          </a:p>
        </p:txBody>
      </p:sp>
      <p:sp>
        <p:nvSpPr>
          <p:cNvPr id="2" name="Title 1"/>
          <p:cNvSpPr>
            <a:spLocks noGrp="1"/>
          </p:cNvSpPr>
          <p:nvPr>
            <p:ph type="title"/>
          </p:nvPr>
        </p:nvSpPr>
        <p:spPr>
          <a:xfrm>
            <a:off x="767411" y="502313"/>
            <a:ext cx="9665457" cy="1130188"/>
          </a:xfrm>
        </p:spPr>
        <p:txBody>
          <a:bodyPr/>
          <a:lstStyle/>
          <a:p>
            <a:pPr>
              <a:lnSpc>
                <a:spcPct val="100000"/>
              </a:lnSpc>
            </a:pPr>
            <a:r>
              <a:rPr lang="en-US" sz="3600" dirty="0">
                <a:solidFill>
                  <a:schemeClr val="tx1"/>
                </a:solidFill>
              </a:rPr>
              <a:t>Create purpose statements for each of your identified functional groups</a:t>
            </a:r>
            <a:endParaRPr lang="en-CA" sz="3600" dirty="0">
              <a:solidFill>
                <a:schemeClr val="tx1"/>
              </a:solidFill>
            </a:endParaRPr>
          </a:p>
        </p:txBody>
      </p:sp>
      <p:sp>
        <p:nvSpPr>
          <p:cNvPr id="3" name="TextBox 2"/>
          <p:cNvSpPr txBox="1"/>
          <p:nvPr/>
        </p:nvSpPr>
        <p:spPr>
          <a:xfrm>
            <a:off x="682871" y="2463418"/>
            <a:ext cx="4813130" cy="3631763"/>
          </a:xfrm>
          <a:prstGeom prst="rect">
            <a:avLst/>
          </a:prstGeom>
          <a:noFill/>
        </p:spPr>
        <p:txBody>
          <a:bodyPr wrap="square" rtlCol="0">
            <a:spAutoFit/>
          </a:bodyPr>
          <a:lstStyle/>
          <a:p>
            <a:pPr defTabSz="554437">
              <a:spcBef>
                <a:spcPts val="600"/>
              </a:spcBef>
              <a:spcAft>
                <a:spcPts val="600"/>
              </a:spcAft>
            </a:pPr>
            <a:r>
              <a:rPr lang="en-US" sz="1400" dirty="0">
                <a:solidFill>
                  <a:srgbClr val="494949"/>
                </a:solidFill>
                <a:latin typeface="Roboto Condensed Light" panose="02000000000000000000" pitchFamily="2" charset="0"/>
                <a:ea typeface="Roboto Condensed Light" panose="02000000000000000000" pitchFamily="2" charset="0"/>
              </a:rPr>
              <a:t>The purpose statement should provide a </a:t>
            </a:r>
            <a:r>
              <a:rPr lang="en-US" sz="1400" b="1" dirty="0">
                <a:solidFill>
                  <a:srgbClr val="2576B7"/>
                </a:solidFill>
                <a:latin typeface="Roboto Condensed Light" panose="02000000000000000000" pitchFamily="2" charset="0"/>
                <a:ea typeface="Roboto Condensed Light" panose="02000000000000000000" pitchFamily="2" charset="0"/>
              </a:rPr>
              <a:t>quick overview </a:t>
            </a:r>
            <a:r>
              <a:rPr lang="en-US" sz="1400" dirty="0">
                <a:solidFill>
                  <a:srgbClr val="494949"/>
                </a:solidFill>
                <a:latin typeface="Roboto Condensed Light" panose="02000000000000000000" pitchFamily="2" charset="0"/>
                <a:ea typeface="Roboto Condensed Light" panose="02000000000000000000" pitchFamily="2" charset="0"/>
              </a:rPr>
              <a:t>of the functional group and be clear enough that any reader can understand </a:t>
            </a:r>
            <a:r>
              <a:rPr lang="en-US" sz="1400" b="1" dirty="0">
                <a:solidFill>
                  <a:srgbClr val="2576B7"/>
                </a:solidFill>
                <a:latin typeface="Roboto Condensed Light" panose="02000000000000000000" pitchFamily="2" charset="0"/>
                <a:ea typeface="Roboto Condensed Light" panose="02000000000000000000" pitchFamily="2" charset="0"/>
              </a:rPr>
              <a:t>why the functional group exists, what it does, and what it is accountable for</a:t>
            </a:r>
            <a:r>
              <a:rPr lang="en-US" sz="1400" dirty="0">
                <a:solidFill>
                  <a:srgbClr val="494949"/>
                </a:solidFill>
                <a:latin typeface="Roboto Condensed Light" panose="02000000000000000000" pitchFamily="2" charset="0"/>
                <a:ea typeface="Roboto Condensed Light" panose="02000000000000000000" pitchFamily="2" charset="0"/>
              </a:rPr>
              <a:t>.</a:t>
            </a:r>
          </a:p>
          <a:p>
            <a:pPr defTabSz="554437">
              <a:spcBef>
                <a:spcPts val="600"/>
              </a:spcBef>
              <a:spcAft>
                <a:spcPts val="600"/>
              </a:spcAft>
            </a:pPr>
            <a:r>
              <a:rPr lang="en-US" sz="1400" b="1" dirty="0">
                <a:solidFill>
                  <a:srgbClr val="0070C0"/>
                </a:solidFill>
                <a:latin typeface="Roboto Condensed Light" panose="02000000000000000000" pitchFamily="2" charset="0"/>
                <a:ea typeface="Roboto Condensed Light" panose="02000000000000000000" pitchFamily="2" charset="0"/>
              </a:rPr>
              <a:t>Each functional group will have a unique purpose statement.</a:t>
            </a:r>
            <a:r>
              <a:rPr lang="en-US" sz="1400" dirty="0">
                <a:solidFill>
                  <a:srgbClr val="494949"/>
                </a:solidFill>
                <a:latin typeface="Roboto Condensed Light" panose="02000000000000000000" pitchFamily="2" charset="0"/>
                <a:ea typeface="Roboto Condensed Light" panose="02000000000000000000" pitchFamily="2" charset="0"/>
              </a:rPr>
              <a:t> Each purpose statement should be distinguishable enough from your other functional group to make it clear why the work is grouped in this specific way, rather than an alternative option. The purpose statement will vary by organization based on the agreed upon functional groups, design archetype, and priorities. </a:t>
            </a:r>
          </a:p>
          <a:p>
            <a:pPr defTabSz="554437">
              <a:spcBef>
                <a:spcPts val="600"/>
              </a:spcBef>
              <a:spcAft>
                <a:spcPts val="600"/>
              </a:spcAft>
            </a:pPr>
            <a:r>
              <a:rPr lang="en-US" sz="1400" dirty="0">
                <a:solidFill>
                  <a:srgbClr val="494949"/>
                </a:solidFill>
                <a:latin typeface="Roboto Condensed Light" panose="02000000000000000000" pitchFamily="2" charset="0"/>
                <a:ea typeface="Roboto Condensed Light" panose="02000000000000000000" pitchFamily="2" charset="0"/>
              </a:rPr>
              <a:t>Don’t just adopt an example purpose statement from another organization or continue to use the organization’s pre-existing purpose statement; take the time to </a:t>
            </a:r>
            <a:r>
              <a:rPr lang="en-US" sz="1400" b="1" dirty="0">
                <a:solidFill>
                  <a:srgbClr val="2576B7"/>
                </a:solidFill>
                <a:latin typeface="Roboto Condensed Light" panose="02000000000000000000" pitchFamily="2" charset="0"/>
                <a:ea typeface="Roboto Condensed Light" panose="02000000000000000000" pitchFamily="2" charset="0"/>
              </a:rPr>
              <a:t>ensure it accurately depicts what that group is doing </a:t>
            </a:r>
            <a:r>
              <a:rPr lang="en-US" sz="1400" dirty="0">
                <a:solidFill>
                  <a:srgbClr val="494949"/>
                </a:solidFill>
                <a:latin typeface="Roboto Condensed Light" panose="02000000000000000000" pitchFamily="2" charset="0"/>
                <a:ea typeface="Roboto Condensed Light" panose="02000000000000000000" pitchFamily="2" charset="0"/>
              </a:rPr>
              <a:t>so that its value-added activities are clear to the larger organization. </a:t>
            </a:r>
          </a:p>
        </p:txBody>
      </p:sp>
      <p:sp>
        <p:nvSpPr>
          <p:cNvPr id="4" name="Rectangle 24"/>
          <p:cNvSpPr/>
          <p:nvPr/>
        </p:nvSpPr>
        <p:spPr>
          <a:xfrm>
            <a:off x="682872" y="1671567"/>
            <a:ext cx="5024828" cy="707886"/>
          </a:xfrm>
          <a:prstGeom prst="rect">
            <a:avLst/>
          </a:prstGeom>
        </p:spPr>
        <p:txBody>
          <a:bodyPr wrap="square">
            <a:spAutoFit/>
          </a:bodyPr>
          <a:lstStyle/>
          <a:p>
            <a:pPr defTabSz="554437">
              <a:spcAft>
                <a:spcPts val="600"/>
              </a:spcAft>
            </a:pPr>
            <a:r>
              <a:rPr lang="en-CA" sz="2000" dirty="0">
                <a:solidFill>
                  <a:srgbClr val="2576B7"/>
                </a:solidFill>
                <a:latin typeface="Montserrat SemiBold" panose="00000700000000000000" pitchFamily="2" charset="0"/>
              </a:rPr>
              <a:t>WHAT ARE FUNCTIONAL PURPOSE STATEMENTS?</a:t>
            </a:r>
          </a:p>
        </p:txBody>
      </p:sp>
      <p:sp>
        <p:nvSpPr>
          <p:cNvPr id="15" name="TextBox 14">
            <a:extLst>
              <a:ext uri="{FF2B5EF4-FFF2-40B4-BE49-F238E27FC236}">
                <a16:creationId xmlns:a16="http://schemas.microsoft.com/office/drawing/2014/main" id="{4E799180-B01A-4AE2-9D92-3FEC89F589A0}"/>
              </a:ext>
            </a:extLst>
          </p:cNvPr>
          <p:cNvSpPr txBox="1"/>
          <p:nvPr/>
        </p:nvSpPr>
        <p:spPr>
          <a:xfrm>
            <a:off x="6096794" y="2340796"/>
            <a:ext cx="5413923" cy="3754385"/>
          </a:xfrm>
          <a:prstGeom prst="rect">
            <a:avLst/>
          </a:prstGeom>
          <a:noFill/>
        </p:spPr>
        <p:txBody>
          <a:bodyPr wrap="square">
            <a:spAutoFit/>
          </a:bodyPr>
          <a:lstStyle/>
          <a:p>
            <a:pPr defTabSz="554437"/>
            <a:r>
              <a:rPr lang="en-US" sz="1400" dirty="0">
                <a:solidFill>
                  <a:srgbClr val="494949"/>
                </a:solidFill>
                <a:latin typeface="Roboto Condensed Light" panose="02000000000000000000" pitchFamily="2" charset="0"/>
                <a:ea typeface="Roboto Condensed Light" panose="02000000000000000000" pitchFamily="2" charset="0"/>
              </a:rPr>
              <a:t>The </a:t>
            </a:r>
            <a:r>
              <a:rPr lang="en-US" sz="1400" b="1" dirty="0">
                <a:solidFill>
                  <a:srgbClr val="494949"/>
                </a:solidFill>
                <a:latin typeface="Roboto Condensed Light" panose="02000000000000000000" pitchFamily="2" charset="0"/>
                <a:ea typeface="Roboto Condensed Light" panose="02000000000000000000" pitchFamily="2" charset="0"/>
              </a:rPr>
              <a:t>Office of the CIO </a:t>
            </a:r>
            <a:r>
              <a:rPr lang="en-US" sz="1400" dirty="0">
                <a:solidFill>
                  <a:srgbClr val="494949"/>
                </a:solidFill>
                <a:latin typeface="Roboto Condensed Light" panose="02000000000000000000" pitchFamily="2" charset="0"/>
                <a:ea typeface="Roboto Condensed Light" panose="02000000000000000000" pitchFamily="2" charset="0"/>
              </a:rPr>
              <a:t>will be a strategic enabler of the IT organization, driving IT organizational performance through improved IT management and governance. A central priority of the Office of the CIO is to ensure that IT is able to respond to evolving environments and challenges through strategic foresight and a centralized view of what is best for the organization.</a:t>
            </a:r>
          </a:p>
          <a:p>
            <a:pPr defTabSz="554437"/>
            <a:endParaRPr lang="en-US" sz="1400" dirty="0">
              <a:solidFill>
                <a:srgbClr val="494949"/>
              </a:solidFill>
              <a:latin typeface="Roboto Condensed Light" panose="02000000000000000000" pitchFamily="2" charset="0"/>
              <a:ea typeface="Roboto Condensed Light" panose="02000000000000000000" pitchFamily="2" charset="0"/>
            </a:endParaRPr>
          </a:p>
          <a:p>
            <a:pPr defTabSz="554437"/>
            <a:r>
              <a:rPr lang="en-US" sz="1400" dirty="0">
                <a:solidFill>
                  <a:srgbClr val="494949"/>
                </a:solidFill>
                <a:latin typeface="Roboto Condensed Light" panose="02000000000000000000" pitchFamily="2" charset="0"/>
                <a:ea typeface="Roboto Condensed Light" panose="02000000000000000000" pitchFamily="2" charset="0"/>
              </a:rPr>
              <a:t>The </a:t>
            </a:r>
            <a:r>
              <a:rPr lang="en-US" sz="1400" b="1" dirty="0">
                <a:solidFill>
                  <a:srgbClr val="494949"/>
                </a:solidFill>
                <a:latin typeface="Roboto Condensed Light" panose="02000000000000000000" pitchFamily="2" charset="0"/>
                <a:ea typeface="Roboto Condensed Light" panose="02000000000000000000" pitchFamily="2" charset="0"/>
              </a:rPr>
              <a:t>Project Management Office </a:t>
            </a:r>
            <a:r>
              <a:rPr lang="en-US" sz="1400" dirty="0">
                <a:solidFill>
                  <a:srgbClr val="494949"/>
                </a:solidFill>
                <a:latin typeface="Roboto Condensed Light" panose="02000000000000000000" pitchFamily="2" charset="0"/>
                <a:ea typeface="Roboto Condensed Light" panose="02000000000000000000" pitchFamily="2" charset="0"/>
              </a:rPr>
              <a:t>will provide standardized and effective project management practices across the IT landscape, including an identified project management methodology, tools and resources, project prioritization, and all steps from project initiation through to evaluation as well as education and development for project managers across IT. </a:t>
            </a:r>
          </a:p>
          <a:p>
            <a:pPr defTabSz="554437"/>
            <a:endParaRPr lang="en-US" sz="1400" dirty="0">
              <a:solidFill>
                <a:srgbClr val="494949"/>
              </a:solidFill>
              <a:latin typeface="Roboto Condensed Light" panose="02000000000000000000" pitchFamily="2" charset="0"/>
              <a:ea typeface="Roboto Condensed Light" panose="02000000000000000000" pitchFamily="2" charset="0"/>
            </a:endParaRPr>
          </a:p>
          <a:p>
            <a:pPr defTabSz="554437"/>
            <a:r>
              <a:rPr lang="en-US" sz="1400" dirty="0">
                <a:solidFill>
                  <a:srgbClr val="494949"/>
                </a:solidFill>
                <a:latin typeface="Roboto Condensed Light" panose="02000000000000000000" pitchFamily="2" charset="0"/>
                <a:ea typeface="Roboto Condensed Light" panose="02000000000000000000" pitchFamily="2" charset="0"/>
              </a:rPr>
              <a:t>The </a:t>
            </a:r>
            <a:r>
              <a:rPr lang="en-US" sz="1400" b="1" dirty="0">
                <a:solidFill>
                  <a:srgbClr val="494949"/>
                </a:solidFill>
                <a:latin typeface="Roboto Condensed Light" panose="02000000000000000000" pitchFamily="2" charset="0"/>
                <a:ea typeface="Roboto Condensed Light" panose="02000000000000000000" pitchFamily="2" charset="0"/>
              </a:rPr>
              <a:t>Solutions Development Group </a:t>
            </a:r>
            <a:r>
              <a:rPr lang="en-US" sz="1400" dirty="0">
                <a:solidFill>
                  <a:srgbClr val="494949"/>
                </a:solidFill>
                <a:latin typeface="Roboto Condensed Light" panose="02000000000000000000" pitchFamily="2" charset="0"/>
                <a:ea typeface="Roboto Condensed Light" panose="02000000000000000000" pitchFamily="2" charset="0"/>
              </a:rPr>
              <a:t>will be responsible for the high-quality development and delivery of new solutions and improvements and the production of customized business reports. Through this function, IT will have improved agility to respond to new initiatives and will be able to deliver high-quality services and insights in a consistent manner.</a:t>
            </a:r>
          </a:p>
        </p:txBody>
      </p:sp>
      <p:sp>
        <p:nvSpPr>
          <p:cNvPr id="16" name="Rectangle 24">
            <a:extLst>
              <a:ext uri="{FF2B5EF4-FFF2-40B4-BE49-F238E27FC236}">
                <a16:creationId xmlns:a16="http://schemas.microsoft.com/office/drawing/2014/main" id="{93066EC0-A806-4D0C-9633-D8531A1067C5}"/>
              </a:ext>
            </a:extLst>
          </p:cNvPr>
          <p:cNvSpPr/>
          <p:nvPr/>
        </p:nvSpPr>
        <p:spPr>
          <a:xfrm>
            <a:off x="6096794" y="1825435"/>
            <a:ext cx="5662069" cy="369332"/>
          </a:xfrm>
          <a:prstGeom prst="rect">
            <a:avLst/>
          </a:prstGeom>
        </p:spPr>
        <p:txBody>
          <a:bodyPr wrap="square">
            <a:spAutoFit/>
          </a:bodyPr>
          <a:lstStyle/>
          <a:p>
            <a:pPr defTabSz="554437">
              <a:spcAft>
                <a:spcPts val="600"/>
              </a:spcAft>
            </a:pPr>
            <a:r>
              <a:rPr lang="en-CA" sz="1800" dirty="0">
                <a:solidFill>
                  <a:srgbClr val="2576B7"/>
                </a:solidFill>
                <a:latin typeface="Montserrat SemiBold" panose="00000700000000000000" pitchFamily="2" charset="0"/>
              </a:rPr>
              <a:t>Examples of Functional Purpose Statements</a:t>
            </a:r>
          </a:p>
        </p:txBody>
      </p:sp>
    </p:spTree>
    <p:extLst>
      <p:ext uri="{BB962C8B-B14F-4D97-AF65-F5344CB8AC3E}">
        <p14:creationId xmlns:p14="http://schemas.microsoft.com/office/powerpoint/2010/main" val="428797705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0F4220-8530-3646-AD71-C1DA0270D955}"/>
              </a:ext>
            </a:extLst>
          </p:cNvPr>
          <p:cNvSpPr/>
          <p:nvPr/>
        </p:nvSpPr>
        <p:spPr>
          <a:xfrm>
            <a:off x="7169919" y="1335761"/>
            <a:ext cx="4669070" cy="4388529"/>
          </a:xfrm>
          <a:prstGeom prst="rect">
            <a:avLst/>
          </a:prstGeom>
          <a:solidFill>
            <a:schemeClr val="bg2"/>
          </a:solidFill>
          <a:ln>
            <a:noFill/>
          </a:ln>
          <a:effectLst>
            <a:outerShdw blurRad="254000" sx="105000" sy="105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endParaRPr lang="en-US" dirty="0">
              <a:solidFill>
                <a:srgbClr val="FFFFFF"/>
              </a:solidFill>
              <a:latin typeface="Arial" panose="020B0604020202020204" pitchFamily="34" charset="0"/>
            </a:endParaRPr>
          </a:p>
        </p:txBody>
      </p:sp>
      <p:graphicFrame>
        <p:nvGraphicFramePr>
          <p:cNvPr id="38" name="Table 37">
            <a:extLst>
              <a:ext uri="{FF2B5EF4-FFF2-40B4-BE49-F238E27FC236}">
                <a16:creationId xmlns:a16="http://schemas.microsoft.com/office/drawing/2014/main" id="{855E0152-6164-974F-9E73-8275AEFEEE0A}"/>
              </a:ext>
            </a:extLst>
          </p:cNvPr>
          <p:cNvGraphicFramePr>
            <a:graphicFrameLocks noGrp="1"/>
          </p:cNvGraphicFramePr>
          <p:nvPr>
            <p:extLst>
              <p:ext uri="{D42A27DB-BD31-4B8C-83A1-F6EECF244321}">
                <p14:modId xmlns:p14="http://schemas.microsoft.com/office/powerpoint/2010/main" val="2590899999"/>
              </p:ext>
            </p:extLst>
          </p:nvPr>
        </p:nvGraphicFramePr>
        <p:xfrm>
          <a:off x="7176944" y="1335761"/>
          <a:ext cx="4662538" cy="4892400"/>
        </p:xfrm>
        <a:graphic>
          <a:graphicData uri="http://schemas.openxmlformats.org/drawingml/2006/table">
            <a:tbl>
              <a:tblPr firstRow="1" bandRow="1">
                <a:effectLst/>
                <a:tableStyleId>{5C22544A-7EE6-4342-B048-85BDC9FD1C3A}</a:tableStyleId>
              </a:tblPr>
              <a:tblGrid>
                <a:gridCol w="2331269">
                  <a:extLst>
                    <a:ext uri="{9D8B030D-6E8A-4147-A177-3AD203B41FA5}">
                      <a16:colId xmlns:a16="http://schemas.microsoft.com/office/drawing/2014/main" val="866264451"/>
                    </a:ext>
                  </a:extLst>
                </a:gridCol>
                <a:gridCol w="2331269">
                  <a:extLst>
                    <a:ext uri="{9D8B030D-6E8A-4147-A177-3AD203B41FA5}">
                      <a16:colId xmlns:a16="http://schemas.microsoft.com/office/drawing/2014/main" val="2703970457"/>
                    </a:ext>
                  </a:extLst>
                </a:gridCol>
              </a:tblGrid>
              <a:tr h="591074">
                <a:tc>
                  <a:txBody>
                    <a:bodyPr/>
                    <a:lstStyle/>
                    <a:p>
                      <a:pPr marL="0" indent="0" algn="ctr">
                        <a:lnSpc>
                          <a:spcPts val="1000"/>
                        </a:lnSpc>
                        <a:spcBef>
                          <a:spcPts val="1000"/>
                        </a:spcBef>
                        <a:buFont typeface="Arial" panose="020B0604020202020204" pitchFamily="34" charset="0"/>
                        <a:buNone/>
                      </a:pPr>
                      <a:r>
                        <a:rPr lang="en-US" sz="1800" b="0" i="0" dirty="0">
                          <a:solidFill>
                            <a:schemeClr val="bg1"/>
                          </a:solidFill>
                          <a:latin typeface="Exo" panose="02000503000000000000" pitchFamily="2" charset="77"/>
                          <a:ea typeface="Roboto Condensed Light" panose="02000000000000000000" pitchFamily="2" charset="0"/>
                        </a:rPr>
                        <a:t>Input</a:t>
                      </a:r>
                    </a:p>
                  </a:txBody>
                  <a:tcPr marL="0" marR="0" marT="319998" marB="22857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tc>
                  <a:txBody>
                    <a:bodyPr/>
                    <a:lstStyle/>
                    <a:p>
                      <a:pPr marL="0" indent="0" algn="ctr">
                        <a:lnSpc>
                          <a:spcPts val="1000"/>
                        </a:lnSpc>
                        <a:spcBef>
                          <a:spcPts val="1000"/>
                        </a:spcBef>
                        <a:buFont typeface="Arial" panose="020B0604020202020204" pitchFamily="34" charset="0"/>
                        <a:buNone/>
                      </a:pPr>
                      <a:r>
                        <a:rPr lang="en-US" sz="1800" b="0" i="0" dirty="0">
                          <a:solidFill>
                            <a:schemeClr val="bg1"/>
                          </a:solidFill>
                          <a:latin typeface="Exo" panose="02000503000000000000" pitchFamily="2" charset="77"/>
                          <a:ea typeface="Roboto Condensed Light" panose="02000000000000000000" pitchFamily="2" charset="0"/>
                        </a:rPr>
                        <a:t>Output</a:t>
                      </a:r>
                    </a:p>
                  </a:txBody>
                  <a:tcPr marL="0" marR="0" marT="319998" marB="22857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1610303713"/>
                  </a:ext>
                </a:extLst>
              </a:tr>
              <a:tr h="1722086">
                <a:tc>
                  <a:txBody>
                    <a:bodyPr/>
                    <a:lstStyle/>
                    <a:p>
                      <a:pPr marL="173038" indent="-173038" rtl="0">
                        <a:lnSpc>
                          <a:spcPts val="1600"/>
                        </a:lnSpc>
                        <a:spcBef>
                          <a:spcPts val="800"/>
                        </a:spcBef>
                        <a:buSzPts val="1100"/>
                        <a:buFont typeface="Arial" panose="020B0604020202020204" pitchFamily="34" charset="0"/>
                        <a:buChar char="•"/>
                        <a:tabLst/>
                      </a:pPr>
                      <a:r>
                        <a:rPr lang="en-US" sz="1200" b="0" i="0" u="none" strike="noStrike" baseline="0" dirty="0">
                          <a:solidFill>
                            <a:srgbClr val="000000"/>
                          </a:solidFill>
                          <a:latin typeface="Roboto Condensed Light" panose="02000000000000000000" pitchFamily="2" charset="0"/>
                          <a:ea typeface="Roboto Condensed Light" panose="02000000000000000000" pitchFamily="2" charset="0"/>
                        </a:rPr>
                        <a:t>Functional groups</a:t>
                      </a:r>
                    </a:p>
                  </a:txBody>
                  <a:tcPr marL="287963" marR="287963" marT="251966" marB="287963">
                    <a:lnR w="3175" cap="flat" cmpd="sng" algn="ctr">
                      <a:solidFill>
                        <a:schemeClr val="bg1">
                          <a:lumMod val="75000"/>
                        </a:schemeClr>
                      </a:solidFill>
                      <a:prstDash val="solid"/>
                      <a:round/>
                      <a:headEnd type="none" w="med" len="med"/>
                      <a:tailEnd type="none" w="med" len="med"/>
                    </a:lnR>
                    <a:lnT w="38100" cmpd="sng">
                      <a:noFill/>
                    </a:lnT>
                    <a:lnB w="12700" cmpd="sng">
                      <a:noFill/>
                    </a:lnB>
                    <a:solidFill>
                      <a:schemeClr val="bg1"/>
                    </a:solidFill>
                  </a:tcPr>
                </a:tc>
                <a:tc>
                  <a:txBody>
                    <a:bodyPr/>
                    <a:lstStyle/>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Functional group purpose statements</a:t>
                      </a:r>
                    </a:p>
                  </a:txBody>
                  <a:tcPr marL="287963" marR="287963" marT="251966" marB="287963">
                    <a:lnL w="3175" cap="flat" cmpd="sng" algn="ctr">
                      <a:solidFill>
                        <a:schemeClr val="bg1">
                          <a:lumMod val="75000"/>
                        </a:schemeClr>
                      </a:solidFill>
                      <a:prstDash val="solid"/>
                      <a:round/>
                      <a:headEnd type="none" w="med" len="med"/>
                      <a:tailEnd type="none" w="med" len="med"/>
                    </a:lnL>
                    <a:lnT w="38100" cmpd="sng">
                      <a:noFill/>
                    </a:lnT>
                    <a:lnB w="12700" cmpd="sng">
                      <a:noFill/>
                    </a:lnB>
                    <a:solidFill>
                      <a:schemeClr val="bg1"/>
                    </a:solidFill>
                  </a:tcPr>
                </a:tc>
                <a:extLst>
                  <a:ext uri="{0D108BD9-81ED-4DB2-BD59-A6C34878D82A}">
                    <a16:rowId xmlns:a16="http://schemas.microsoft.com/office/drawing/2014/main" val="686074955"/>
                  </a:ext>
                </a:extLst>
              </a:tr>
              <a:tr h="591074">
                <a:tc>
                  <a:txBody>
                    <a:bodyPr/>
                    <a:lstStyle/>
                    <a:p>
                      <a:pPr marL="0" marR="0" lvl="0" indent="0" algn="ctr" defTabSz="914400" rtl="0" eaLnBrk="1" fontAlgn="auto" latinLnBrk="0" hangingPunct="1">
                        <a:lnSpc>
                          <a:spcPts val="1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chemeClr val="bg1"/>
                          </a:solidFill>
                          <a:effectLst/>
                          <a:uLnTx/>
                          <a:uFillTx/>
                          <a:latin typeface="Exo" panose="02000503000000000000" pitchFamily="2" charset="77"/>
                          <a:ea typeface="Roboto Condensed Light" panose="02000000000000000000" pitchFamily="2" charset="0"/>
                          <a:cs typeface="+mn-cs"/>
                        </a:rPr>
                        <a:t>Materials</a:t>
                      </a:r>
                    </a:p>
                  </a:txBody>
                  <a:tcPr marL="0" marR="0" marT="319998" marB="22857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tc>
                  <a:txBody>
                    <a:bodyPr/>
                    <a:lstStyle/>
                    <a:p>
                      <a:pPr marL="0" marR="0" lvl="0" indent="0" algn="ctr" defTabSz="914400" rtl="0" eaLnBrk="1" fontAlgn="auto" latinLnBrk="0" hangingPunct="1">
                        <a:lnSpc>
                          <a:spcPts val="1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chemeClr val="bg1"/>
                          </a:solidFill>
                          <a:effectLst/>
                          <a:uLnTx/>
                          <a:uFillTx/>
                          <a:latin typeface="Exo" panose="02000503000000000000" pitchFamily="2" charset="77"/>
                          <a:ea typeface="Roboto Condensed Light" panose="02000000000000000000" pitchFamily="2" charset="0"/>
                          <a:cs typeface="+mn-cs"/>
                        </a:rPr>
                        <a:t>Participants</a:t>
                      </a:r>
                    </a:p>
                  </a:txBody>
                  <a:tcPr marL="0" marR="0" marT="319998" marB="22857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4151227522"/>
                  </a:ext>
                </a:extLst>
              </a:tr>
              <a:tr h="1747676">
                <a:tc>
                  <a:txBody>
                    <a:bodyPr/>
                    <a:lstStyle/>
                    <a:p>
                      <a:pPr marL="173038" indent="-173038" rtl="0">
                        <a:lnSpc>
                          <a:spcPts val="1600"/>
                        </a:lnSpc>
                        <a:spcBef>
                          <a:spcPts val="800"/>
                        </a:spcBef>
                        <a:buSzPts val="1100"/>
                        <a:buFont typeface="Arial" panose="020B0604020202020204" pitchFamily="34" charset="0"/>
                        <a:buChar char="•"/>
                        <a:tabLst/>
                      </a:pPr>
                      <a:r>
                        <a:rPr lang="en-US" sz="1200" b="0" i="0" u="none" strike="noStrike" baseline="0" dirty="0">
                          <a:solidFill>
                            <a:srgbClr val="000000"/>
                          </a:solidFill>
                          <a:latin typeface="Roboto Condensed Light" panose="02000000000000000000" pitchFamily="2" charset="0"/>
                          <a:ea typeface="Roboto Condensed Light" panose="02000000000000000000" pitchFamily="2" charset="0"/>
                        </a:rPr>
                        <a:t>Whiteboard/Flip Charts</a:t>
                      </a:r>
                    </a:p>
                    <a:p>
                      <a:pPr marL="173038" marR="0" lvl="0" indent="-173038" algn="l" defTabSz="914400" rtl="0" eaLnBrk="1" fontAlgn="auto" latinLnBrk="0" hangingPunct="1">
                        <a:lnSpc>
                          <a:spcPts val="1600"/>
                        </a:lnSpc>
                        <a:spcBef>
                          <a:spcPts val="800"/>
                        </a:spcBef>
                        <a:spcAft>
                          <a:spcPts val="0"/>
                        </a:spcAft>
                        <a:buClrTx/>
                        <a:buSzPts val="1100"/>
                        <a:buFont typeface="Arial" panose="020B0604020202020204" pitchFamily="34" charset="0"/>
                        <a:buChar char="•"/>
                        <a:tabLst/>
                        <a:defRPr/>
                      </a:pPr>
                      <a:r>
                        <a:rPr lang="en-US" sz="1200" b="0" i="0" u="none" strike="noStrike" baseline="0" dirty="0">
                          <a:solidFill>
                            <a:srgbClr val="000000"/>
                          </a:solidFill>
                          <a:latin typeface="Roboto Condensed Light" panose="02000000000000000000" pitchFamily="2" charset="0"/>
                          <a:ea typeface="Roboto Condensed Light" panose="02000000000000000000" pitchFamily="2" charset="0"/>
                        </a:rPr>
                        <a:t>Selected IT Operating Model Archetype Deck </a:t>
                      </a:r>
                    </a:p>
                    <a:p>
                      <a:pPr marL="182563" indent="-182563" rtl="0">
                        <a:lnSpc>
                          <a:spcPts val="1600"/>
                        </a:lnSpc>
                        <a:spcBef>
                          <a:spcPts val="800"/>
                        </a:spcBef>
                        <a:buSzPts val="1100"/>
                        <a:buFont typeface="Arial" panose="020B0604020202020204" pitchFamily="34" charset="0"/>
                        <a:buChar char="•"/>
                        <a:tabLst/>
                      </a:pPr>
                      <a:endParaRPr lang="en-US" sz="1200" b="0" i="0" u="none" strike="noStrike" baseline="0" dirty="0">
                        <a:solidFill>
                          <a:srgbClr val="000000"/>
                        </a:solidFill>
                        <a:latin typeface="Roboto Condensed Light" panose="02000000000000000000" pitchFamily="2" charset="0"/>
                        <a:ea typeface="Roboto Condensed Light" panose="02000000000000000000" pitchFamily="2" charset="0"/>
                      </a:endParaRPr>
                    </a:p>
                  </a:txBody>
                  <a:tcPr marL="287963" marR="287963" marT="251966" marB="287963">
                    <a:lnR w="3175" cap="flat" cmpd="sng" algn="ctr">
                      <a:solidFill>
                        <a:schemeClr val="bg1">
                          <a:lumMod val="75000"/>
                        </a:schemeClr>
                      </a:solidFill>
                      <a:prstDash val="solid"/>
                      <a:round/>
                      <a:headEnd type="none" w="med" len="med"/>
                      <a:tailEnd type="none" w="med" len="med"/>
                    </a:lnR>
                    <a:lnT w="38100" cmpd="sng">
                      <a:noFill/>
                    </a:lnT>
                    <a:solidFill>
                      <a:schemeClr val="bg1"/>
                    </a:solidFill>
                  </a:tcPr>
                </a:tc>
                <a:tc>
                  <a:txBody>
                    <a:bodyPr/>
                    <a:lstStyle/>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CIO</a:t>
                      </a:r>
                    </a:p>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IT Leadership</a:t>
                      </a:r>
                    </a:p>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Business Leadership</a:t>
                      </a:r>
                    </a:p>
                  </a:txBody>
                  <a:tcPr marL="287963" marR="287963" marT="251966" marB="287963">
                    <a:lnL w="3175" cap="flat" cmpd="sng" algn="ctr">
                      <a:solidFill>
                        <a:schemeClr val="bg1">
                          <a:lumMod val="75000"/>
                        </a:schemeClr>
                      </a:solidFill>
                      <a:prstDash val="solid"/>
                      <a:round/>
                      <a:headEnd type="none" w="med" len="med"/>
                      <a:tailEnd type="none" w="med" len="med"/>
                    </a:lnL>
                    <a:lnT w="38100" cmpd="sng">
                      <a:noFill/>
                    </a:lnT>
                    <a:solidFill>
                      <a:schemeClr val="bg1"/>
                    </a:solidFill>
                  </a:tcPr>
                </a:tc>
                <a:extLst>
                  <a:ext uri="{0D108BD9-81ED-4DB2-BD59-A6C34878D82A}">
                    <a16:rowId xmlns:a16="http://schemas.microsoft.com/office/drawing/2014/main" val="2918002838"/>
                  </a:ext>
                </a:extLst>
              </a:tr>
            </a:tbl>
          </a:graphicData>
        </a:graphic>
      </p:graphicFrame>
      <p:sp>
        <p:nvSpPr>
          <p:cNvPr id="3" name="Title 2">
            <a:extLst>
              <a:ext uri="{FF2B5EF4-FFF2-40B4-BE49-F238E27FC236}">
                <a16:creationId xmlns:a16="http://schemas.microsoft.com/office/drawing/2014/main" id="{5E75BB4F-3BD6-3E47-844A-0D1C1B77ED32}"/>
              </a:ext>
            </a:extLst>
          </p:cNvPr>
          <p:cNvSpPr>
            <a:spLocks noGrp="1"/>
          </p:cNvSpPr>
          <p:nvPr>
            <p:ph type="title"/>
          </p:nvPr>
        </p:nvSpPr>
        <p:spPr>
          <a:xfrm>
            <a:off x="354106" y="544769"/>
            <a:ext cx="5985734" cy="1130188"/>
          </a:xfrm>
        </p:spPr>
        <p:txBody>
          <a:bodyPr/>
          <a:lstStyle/>
          <a:p>
            <a:r>
              <a:rPr lang="en-US" dirty="0">
                <a:solidFill>
                  <a:srgbClr val="2576B7"/>
                </a:solidFill>
              </a:rPr>
              <a:t>3.2 </a:t>
            </a:r>
            <a:r>
              <a:rPr lang="en-US" dirty="0"/>
              <a:t>Create purpose statements for each functional group</a:t>
            </a:r>
          </a:p>
        </p:txBody>
      </p:sp>
      <p:sp>
        <p:nvSpPr>
          <p:cNvPr id="4" name="Text Placeholder 3">
            <a:extLst>
              <a:ext uri="{FF2B5EF4-FFF2-40B4-BE49-F238E27FC236}">
                <a16:creationId xmlns:a16="http://schemas.microsoft.com/office/drawing/2014/main" id="{7E6D4A53-04AD-4347-B2E1-D571EE0378C6}"/>
              </a:ext>
            </a:extLst>
          </p:cNvPr>
          <p:cNvSpPr>
            <a:spLocks noGrp="1"/>
          </p:cNvSpPr>
          <p:nvPr>
            <p:ph type="body" sz="quarter" idx="11"/>
          </p:nvPr>
        </p:nvSpPr>
        <p:spPr>
          <a:xfrm>
            <a:off x="423445" y="2332483"/>
            <a:ext cx="4116208" cy="334989"/>
          </a:xfrm>
        </p:spPr>
        <p:txBody>
          <a:bodyPr/>
          <a:lstStyle/>
          <a:p>
            <a:r>
              <a:rPr lang="en-US" sz="1600" dirty="0">
                <a:latin typeface="Exo" panose="02000503000000000000" pitchFamily="2" charset="77"/>
              </a:rPr>
              <a:t>1.5 hours</a:t>
            </a:r>
          </a:p>
        </p:txBody>
      </p:sp>
      <p:sp>
        <p:nvSpPr>
          <p:cNvPr id="5" name="Text Placeholder 4">
            <a:extLst>
              <a:ext uri="{FF2B5EF4-FFF2-40B4-BE49-F238E27FC236}">
                <a16:creationId xmlns:a16="http://schemas.microsoft.com/office/drawing/2014/main" id="{EF339750-B68F-5E41-8400-5569775AF401}"/>
              </a:ext>
            </a:extLst>
          </p:cNvPr>
          <p:cNvSpPr>
            <a:spLocks noGrp="1"/>
          </p:cNvSpPr>
          <p:nvPr>
            <p:ph type="body" sz="quarter" idx="33"/>
          </p:nvPr>
        </p:nvSpPr>
        <p:spPr>
          <a:xfrm>
            <a:off x="372222" y="2773751"/>
            <a:ext cx="6477517" cy="3391917"/>
          </a:xfrm>
          <a:prstGeom prst="rect">
            <a:avLst/>
          </a:prstGeom>
        </p:spPr>
        <p:txBody>
          <a:bodyPr lIns="0" tIns="0" rIns="0" bIns="0" numCol="1" spcCol="292608" anchor="t"/>
          <a:lstStyle/>
          <a:p>
            <a:pPr marL="177782" indent="-177782">
              <a:buFont typeface="+mj-lt"/>
              <a:buAutoNum type="arabicPeriod"/>
            </a:pPr>
            <a:r>
              <a:rPr lang="en-US" dirty="0">
                <a:latin typeface="Roboto Condensed Light"/>
                <a:ea typeface="Roboto Condensed Light"/>
              </a:rPr>
              <a:t>Break into teams of two to four people and assign one or two functional groups to each team depending on size. The functional groups are the different focus areas within the operating model archetype. </a:t>
            </a:r>
          </a:p>
          <a:p>
            <a:pPr marL="177782" indent="-177782">
              <a:buFont typeface="+mj-lt"/>
              <a:buAutoNum type="arabicPeriod"/>
            </a:pPr>
            <a:r>
              <a:rPr lang="en-US" dirty="0">
                <a:latin typeface="Roboto Condensed Light"/>
                <a:ea typeface="Roboto Condensed Light"/>
              </a:rPr>
              <a:t>Have each team create a purpose statement that describes the overall purpose of that functional group. Each purpose statement should:</a:t>
            </a:r>
          </a:p>
          <a:p>
            <a:pPr marL="734938" lvl="1" indent="-285721"/>
            <a:r>
              <a:rPr lang="en-US" dirty="0">
                <a:latin typeface="Roboto Condensed Light"/>
                <a:ea typeface="Roboto Condensed Light"/>
              </a:rPr>
              <a:t>Be clear enough that any reader can understand it. </a:t>
            </a:r>
          </a:p>
          <a:p>
            <a:pPr marL="734938" lvl="1" indent="-285721"/>
            <a:r>
              <a:rPr lang="en-US" dirty="0">
                <a:latin typeface="Roboto Condensed Light"/>
                <a:ea typeface="Roboto Condensed Light"/>
              </a:rPr>
              <a:t>Explain why the functional exists, what it does, and what it is accountable for. </a:t>
            </a:r>
          </a:p>
          <a:p>
            <a:pPr marL="734938" lvl="1" indent="-285721"/>
            <a:r>
              <a:rPr lang="en-US" dirty="0">
                <a:latin typeface="Roboto Condensed Light"/>
                <a:ea typeface="Roboto Condensed Light"/>
              </a:rPr>
              <a:t>Be distinguishable enough from your other functional groups to make it clear why the work is grouped in this specific way, rather than an alternative option.</a:t>
            </a:r>
          </a:p>
          <a:p>
            <a:pPr marL="177782" indent="-177782">
              <a:buFont typeface="+mj-lt"/>
              <a:buAutoNum type="arabicPeriod"/>
            </a:pPr>
            <a:r>
              <a:rPr lang="en-US" dirty="0">
                <a:latin typeface="Roboto Condensed Light"/>
                <a:ea typeface="Roboto Condensed Light"/>
              </a:rPr>
              <a:t>Have each group present their functional group purpose statement and make changes wherever necessary. Document the purpose statements into the selected IT Operating Model Archetype Deck. </a:t>
            </a:r>
          </a:p>
          <a:p>
            <a:pPr marL="177782" indent="-177782">
              <a:buFont typeface="+mj-lt"/>
              <a:buAutoNum type="arabicPeriod"/>
            </a:pPr>
            <a:endParaRPr lang="en-US" dirty="0">
              <a:latin typeface="Roboto Condensed Light"/>
              <a:ea typeface="Roboto Condensed Light"/>
            </a:endParaRPr>
          </a:p>
          <a:p>
            <a:pPr marL="342866" indent="-342866">
              <a:lnSpc>
                <a:spcPct val="100000"/>
              </a:lnSpc>
              <a:spcBef>
                <a:spcPts val="0"/>
              </a:spcBef>
              <a:buFont typeface="+mj-lt"/>
              <a:buAutoNum type="arabicPeriod"/>
            </a:pPr>
            <a:endParaRPr lang="en-CA" dirty="0">
              <a:solidFill>
                <a:schemeClr val="tx1">
                  <a:lumMod val="50000"/>
                </a:schemeClr>
              </a:solidFill>
              <a:latin typeface="Roboto Condensed Light" panose="02000000000000000000" pitchFamily="2" charset="0"/>
              <a:ea typeface="Roboto Condensed Light" panose="02000000000000000000" pitchFamily="2" charset="0"/>
            </a:endParaRPr>
          </a:p>
          <a:p>
            <a:pPr marL="177782" indent="-177782">
              <a:buFont typeface="+mj-lt"/>
              <a:buAutoNum type="arabicPeriod"/>
            </a:pPr>
            <a:endParaRPr lang="en-US" dirty="0">
              <a:latin typeface="Roboto Condensed Light"/>
              <a:ea typeface="Roboto Condensed Light"/>
            </a:endParaRPr>
          </a:p>
        </p:txBody>
      </p:sp>
    </p:spTree>
    <p:extLst>
      <p:ext uri="{BB962C8B-B14F-4D97-AF65-F5344CB8AC3E}">
        <p14:creationId xmlns:p14="http://schemas.microsoft.com/office/powerpoint/2010/main" val="20576177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9898" y="322518"/>
            <a:ext cx="8401397" cy="1214490"/>
          </a:xfrm>
        </p:spPr>
        <p:txBody>
          <a:bodyPr/>
          <a:lstStyle/>
          <a:p>
            <a:pPr>
              <a:lnSpc>
                <a:spcPct val="100000"/>
              </a:lnSpc>
            </a:pPr>
            <a:r>
              <a:rPr lang="en-US" sz="3600" dirty="0">
                <a:solidFill>
                  <a:schemeClr val="tx1"/>
                </a:solidFill>
              </a:rPr>
              <a:t>Establish critical success criteria</a:t>
            </a:r>
            <a:endParaRPr lang="en-CA" sz="3600" dirty="0">
              <a:solidFill>
                <a:schemeClr val="tx1"/>
              </a:solidFill>
            </a:endParaRPr>
          </a:p>
        </p:txBody>
      </p:sp>
      <p:sp>
        <p:nvSpPr>
          <p:cNvPr id="3" name="TextBox 2"/>
          <p:cNvSpPr txBox="1"/>
          <p:nvPr/>
        </p:nvSpPr>
        <p:spPr>
          <a:xfrm>
            <a:off x="619897" y="2087066"/>
            <a:ext cx="6016034" cy="2708434"/>
          </a:xfrm>
          <a:prstGeom prst="rect">
            <a:avLst/>
          </a:prstGeom>
          <a:noFill/>
        </p:spPr>
        <p:txBody>
          <a:bodyPr wrap="square" rtlCol="0">
            <a:spAutoFit/>
          </a:bodyPr>
          <a:lstStyle/>
          <a:p>
            <a:pPr defTabSz="554437">
              <a:spcBef>
                <a:spcPts val="600"/>
              </a:spcBef>
              <a:spcAft>
                <a:spcPts val="600"/>
              </a:spcAft>
            </a:pPr>
            <a:r>
              <a:rPr lang="en-US" sz="1400" dirty="0">
                <a:solidFill>
                  <a:srgbClr val="494949"/>
                </a:solidFill>
                <a:latin typeface="Roboto Condensed Light" panose="02000000000000000000" pitchFamily="2" charset="0"/>
                <a:ea typeface="Roboto Condensed Light" panose="02000000000000000000" pitchFamily="2" charset="0"/>
              </a:rPr>
              <a:t>Establishing a method to measure and monitor the effectiveness of each functional area helps </a:t>
            </a:r>
            <a:r>
              <a:rPr lang="en-US" sz="1400" b="1" dirty="0">
                <a:solidFill>
                  <a:srgbClr val="494949"/>
                </a:solidFill>
                <a:latin typeface="Roboto Condensed Light" panose="02000000000000000000" pitchFamily="2" charset="0"/>
                <a:ea typeface="Roboto Condensed Light" panose="02000000000000000000" pitchFamily="2" charset="0"/>
              </a:rPr>
              <a:t>determine whether the operating model is reaching its objectives</a:t>
            </a:r>
            <a:r>
              <a:rPr lang="en-US" sz="1400" dirty="0">
                <a:solidFill>
                  <a:srgbClr val="494949"/>
                </a:solidFill>
                <a:latin typeface="Roboto Condensed Light" panose="02000000000000000000" pitchFamily="2" charset="0"/>
                <a:ea typeface="Roboto Condensed Light" panose="02000000000000000000" pitchFamily="2" charset="0"/>
              </a:rPr>
              <a:t>. Without this confirmation, each functional area might assume they are performing as expected. The </a:t>
            </a:r>
            <a:r>
              <a:rPr lang="en-US" sz="1400" b="1" dirty="0">
                <a:solidFill>
                  <a:srgbClr val="494949"/>
                </a:solidFill>
                <a:latin typeface="Roboto Condensed Light" panose="02000000000000000000" pitchFamily="2" charset="0"/>
                <a:ea typeface="Roboto Condensed Light" panose="02000000000000000000" pitchFamily="2" charset="0"/>
              </a:rPr>
              <a:t>success criteria act as a control </a:t>
            </a:r>
            <a:r>
              <a:rPr lang="en-US" sz="1400" dirty="0">
                <a:solidFill>
                  <a:srgbClr val="494949"/>
                </a:solidFill>
                <a:latin typeface="Roboto Condensed Light" panose="02000000000000000000" pitchFamily="2" charset="0"/>
                <a:ea typeface="Roboto Condensed Light" panose="02000000000000000000" pitchFamily="2" charset="0"/>
              </a:rPr>
              <a:t>in this way. </a:t>
            </a:r>
          </a:p>
          <a:p>
            <a:pPr defTabSz="554437">
              <a:spcBef>
                <a:spcPts val="600"/>
              </a:spcBef>
              <a:spcAft>
                <a:spcPts val="600"/>
              </a:spcAft>
            </a:pPr>
            <a:endParaRPr lang="en-US" sz="1400" dirty="0">
              <a:solidFill>
                <a:srgbClr val="494949"/>
              </a:solidFill>
              <a:latin typeface="Roboto Condensed Light" panose="02000000000000000000" pitchFamily="2" charset="0"/>
              <a:ea typeface="Roboto Condensed Light" panose="02000000000000000000" pitchFamily="2" charset="0"/>
            </a:endParaRPr>
          </a:p>
          <a:p>
            <a:pPr defTabSz="554437">
              <a:spcBef>
                <a:spcPts val="600"/>
              </a:spcBef>
              <a:spcAft>
                <a:spcPts val="600"/>
              </a:spcAft>
            </a:pPr>
            <a:r>
              <a:rPr lang="en-US" sz="1400" dirty="0">
                <a:solidFill>
                  <a:srgbClr val="494949"/>
                </a:solidFill>
                <a:latin typeface="Roboto Condensed Light" panose="02000000000000000000" pitchFamily="2" charset="0"/>
                <a:ea typeface="Roboto Condensed Light" panose="02000000000000000000" pitchFamily="2" charset="0"/>
              </a:rPr>
              <a:t>For organizations changing from one way of operating to a different IT operating model, establishing success criteria in the form of a measure provides the leaders of that function with </a:t>
            </a:r>
            <a:r>
              <a:rPr lang="en-US" sz="1400" b="1" dirty="0">
                <a:solidFill>
                  <a:srgbClr val="494949"/>
                </a:solidFill>
                <a:latin typeface="Roboto Condensed Light" panose="02000000000000000000" pitchFamily="2" charset="0"/>
                <a:ea typeface="Roboto Condensed Light" panose="02000000000000000000" pitchFamily="2" charset="0"/>
              </a:rPr>
              <a:t>clarity on how to behave in the new model</a:t>
            </a:r>
            <a:r>
              <a:rPr lang="en-US" sz="1400" dirty="0">
                <a:solidFill>
                  <a:srgbClr val="494949"/>
                </a:solidFill>
                <a:latin typeface="Roboto Condensed Light" panose="02000000000000000000" pitchFamily="2" charset="0"/>
                <a:ea typeface="Roboto Condensed Light" panose="02000000000000000000" pitchFamily="2" charset="0"/>
              </a:rPr>
              <a:t>. This is crucial if there are new behaviors or norms trying to be adopted and reinforced. </a:t>
            </a:r>
          </a:p>
          <a:p>
            <a:pPr defTabSz="554437">
              <a:spcBef>
                <a:spcPts val="600"/>
              </a:spcBef>
              <a:spcAft>
                <a:spcPts val="600"/>
              </a:spcAft>
            </a:pPr>
            <a:endParaRPr lang="en-US" sz="1400" dirty="0">
              <a:solidFill>
                <a:srgbClr val="494949"/>
              </a:solidFill>
              <a:latin typeface="Roboto Condensed Light" panose="02000000000000000000" pitchFamily="2" charset="0"/>
              <a:ea typeface="Roboto Condensed Light" panose="02000000000000000000" pitchFamily="2" charset="0"/>
            </a:endParaRPr>
          </a:p>
        </p:txBody>
      </p:sp>
      <p:sp>
        <p:nvSpPr>
          <p:cNvPr id="4" name="Rectangle 24"/>
          <p:cNvSpPr/>
          <p:nvPr/>
        </p:nvSpPr>
        <p:spPr>
          <a:xfrm>
            <a:off x="509147" y="1039428"/>
            <a:ext cx="5796305" cy="707886"/>
          </a:xfrm>
          <a:prstGeom prst="rect">
            <a:avLst/>
          </a:prstGeom>
        </p:spPr>
        <p:txBody>
          <a:bodyPr wrap="square">
            <a:spAutoFit/>
          </a:bodyPr>
          <a:lstStyle/>
          <a:p>
            <a:pPr defTabSz="554437">
              <a:spcAft>
                <a:spcPts val="600"/>
              </a:spcAft>
            </a:pPr>
            <a:r>
              <a:rPr lang="en-CA" sz="2000" dirty="0">
                <a:solidFill>
                  <a:srgbClr val="2576B7"/>
                </a:solidFill>
                <a:latin typeface="Montserrat SemiBold" panose="00000700000000000000" pitchFamily="2" charset="0"/>
              </a:rPr>
              <a:t>Each function should have a clear method to measure it is delivering on its purpose.</a:t>
            </a:r>
          </a:p>
        </p:txBody>
      </p:sp>
      <p:sp>
        <p:nvSpPr>
          <p:cNvPr id="15" name="TextBox 14">
            <a:extLst>
              <a:ext uri="{FF2B5EF4-FFF2-40B4-BE49-F238E27FC236}">
                <a16:creationId xmlns:a16="http://schemas.microsoft.com/office/drawing/2014/main" id="{4E799180-B01A-4AE2-9D92-3FEC89F589A0}"/>
              </a:ext>
            </a:extLst>
          </p:cNvPr>
          <p:cNvSpPr txBox="1"/>
          <p:nvPr/>
        </p:nvSpPr>
        <p:spPr>
          <a:xfrm>
            <a:off x="7515496" y="1871622"/>
            <a:ext cx="3796933" cy="3323987"/>
          </a:xfrm>
          <a:prstGeom prst="rect">
            <a:avLst/>
          </a:prstGeom>
          <a:noFill/>
        </p:spPr>
        <p:txBody>
          <a:bodyPr wrap="square">
            <a:spAutoFit/>
          </a:bodyPr>
          <a:lstStyle/>
          <a:p>
            <a:pPr marL="285750" indent="-285750" defTabSz="554437">
              <a:buFont typeface="Arial" panose="020B0604020202020204" pitchFamily="34" charset="0"/>
              <a:buChar char="•"/>
            </a:pPr>
            <a:r>
              <a:rPr lang="en-US" sz="1400" dirty="0">
                <a:solidFill>
                  <a:srgbClr val="494949"/>
                </a:solidFill>
                <a:latin typeface="Roboto Condensed Light" panose="02000000000000000000" pitchFamily="2" charset="0"/>
                <a:ea typeface="Roboto Condensed Light" panose="02000000000000000000" pitchFamily="2" charset="0"/>
              </a:rPr>
              <a:t>Line of business leader satisfaction with IT</a:t>
            </a:r>
          </a:p>
          <a:p>
            <a:pPr marL="285750" indent="-285750" defTabSz="554437">
              <a:buFont typeface="Arial" panose="020B0604020202020204" pitchFamily="34" charset="0"/>
              <a:buChar char="•"/>
            </a:pPr>
            <a:r>
              <a:rPr lang="en-US" sz="1400" dirty="0">
                <a:solidFill>
                  <a:srgbClr val="494949"/>
                </a:solidFill>
                <a:latin typeface="Roboto Condensed Light" panose="02000000000000000000" pitchFamily="2" charset="0"/>
                <a:ea typeface="Roboto Condensed Light" panose="02000000000000000000" pitchFamily="2" charset="0"/>
              </a:rPr>
              <a:t>Alignment of product strategy with it strategy</a:t>
            </a:r>
          </a:p>
          <a:p>
            <a:pPr marL="285750" indent="-285750" defTabSz="554437">
              <a:buFont typeface="Arial" panose="020B0604020202020204" pitchFamily="34" charset="0"/>
              <a:buChar char="•"/>
            </a:pPr>
            <a:r>
              <a:rPr lang="en-US" sz="1400" dirty="0">
                <a:solidFill>
                  <a:srgbClr val="494949"/>
                </a:solidFill>
                <a:latin typeface="Roboto Condensed Light" panose="02000000000000000000" pitchFamily="2" charset="0"/>
                <a:ea typeface="Roboto Condensed Light" panose="02000000000000000000" pitchFamily="2" charset="0"/>
              </a:rPr>
              <a:t>End-user satisfaction with IT services</a:t>
            </a:r>
          </a:p>
          <a:p>
            <a:pPr marL="285750" indent="-285750" defTabSz="554437">
              <a:buFont typeface="Arial" panose="020B0604020202020204" pitchFamily="34" charset="0"/>
              <a:buChar char="•"/>
            </a:pPr>
            <a:r>
              <a:rPr lang="en-US" sz="1400" dirty="0">
                <a:solidFill>
                  <a:srgbClr val="494949"/>
                </a:solidFill>
                <a:latin typeface="Roboto Condensed Light" panose="02000000000000000000" pitchFamily="2" charset="0"/>
                <a:ea typeface="Roboto Condensed Light" panose="02000000000000000000" pitchFamily="2" charset="0"/>
              </a:rPr>
              <a:t>Risk management performance</a:t>
            </a:r>
          </a:p>
          <a:p>
            <a:pPr marL="285750" indent="-285750" defTabSz="554437">
              <a:buFont typeface="Arial" panose="020B0604020202020204" pitchFamily="34" charset="0"/>
              <a:buChar char="•"/>
            </a:pPr>
            <a:r>
              <a:rPr lang="en-US" sz="1400" dirty="0">
                <a:solidFill>
                  <a:srgbClr val="494949"/>
                </a:solidFill>
                <a:latin typeface="Roboto Condensed Light" panose="02000000000000000000" pitchFamily="2" charset="0"/>
                <a:ea typeface="Roboto Condensed Light" panose="02000000000000000000" pitchFamily="2" charset="0"/>
              </a:rPr>
              <a:t>Effectiveness of architectural standards</a:t>
            </a:r>
          </a:p>
          <a:p>
            <a:pPr marL="285750" indent="-285750" defTabSz="554437">
              <a:buFont typeface="Arial" panose="020B0604020202020204" pitchFamily="34" charset="0"/>
              <a:buChar char="•"/>
            </a:pPr>
            <a:r>
              <a:rPr lang="en-US" sz="1400" dirty="0">
                <a:solidFill>
                  <a:srgbClr val="494949"/>
                </a:solidFill>
                <a:latin typeface="Roboto Condensed Light" panose="02000000000000000000" pitchFamily="2" charset="0"/>
                <a:ea typeface="Roboto Condensed Light" panose="02000000000000000000" pitchFamily="2" charset="0"/>
              </a:rPr>
              <a:t>Effectiveness of vendor/third party </a:t>
            </a:r>
          </a:p>
          <a:p>
            <a:pPr marL="285750" indent="-285750" defTabSz="554437">
              <a:buFont typeface="Arial" panose="020B0604020202020204" pitchFamily="34" charset="0"/>
              <a:buChar char="•"/>
            </a:pPr>
            <a:r>
              <a:rPr lang="en-US" sz="1400" dirty="0">
                <a:solidFill>
                  <a:srgbClr val="494949"/>
                </a:solidFill>
                <a:latin typeface="Roboto Condensed Light" panose="02000000000000000000" pitchFamily="2" charset="0"/>
                <a:ea typeface="Roboto Condensed Light" panose="02000000000000000000" pitchFamily="2" charset="0"/>
              </a:rPr>
              <a:t>Proportion of IT budget allocated to strategic objectives over operational objectives</a:t>
            </a:r>
          </a:p>
          <a:p>
            <a:pPr marL="285750" indent="-285750" defTabSz="554437">
              <a:buFont typeface="Arial" panose="020B0604020202020204" pitchFamily="34" charset="0"/>
              <a:buChar char="•"/>
            </a:pPr>
            <a:r>
              <a:rPr lang="en-US" sz="1400" dirty="0">
                <a:solidFill>
                  <a:srgbClr val="494949"/>
                </a:solidFill>
                <a:latin typeface="Roboto Condensed Light" panose="02000000000000000000" pitchFamily="2" charset="0"/>
                <a:ea typeface="Roboto Condensed Light" panose="02000000000000000000" pitchFamily="2" charset="0"/>
              </a:rPr>
              <a:t>IT risk management practices reinforce the organization’s risk threshold and tolerance</a:t>
            </a:r>
          </a:p>
          <a:p>
            <a:pPr marL="285750" indent="-285750" defTabSz="554437">
              <a:buFont typeface="Arial" panose="020B0604020202020204" pitchFamily="34" charset="0"/>
              <a:buChar char="•"/>
            </a:pPr>
            <a:r>
              <a:rPr lang="en-US" sz="1400" dirty="0">
                <a:solidFill>
                  <a:srgbClr val="494949"/>
                </a:solidFill>
                <a:latin typeface="Roboto Condensed Light" panose="02000000000000000000" pitchFamily="2" charset="0"/>
                <a:ea typeface="Roboto Condensed Light" panose="02000000000000000000" pitchFamily="2" charset="0"/>
              </a:rPr>
              <a:t>Projects are delivered on time, in scope, and in budget</a:t>
            </a:r>
          </a:p>
          <a:p>
            <a:pPr marL="285750" indent="-285750" defTabSz="554437">
              <a:buFont typeface="Arial" panose="020B0604020202020204" pitchFamily="34" charset="0"/>
              <a:buChar char="•"/>
            </a:pPr>
            <a:r>
              <a:rPr lang="en-US" sz="1400" dirty="0">
                <a:solidFill>
                  <a:srgbClr val="494949"/>
                </a:solidFill>
                <a:latin typeface="Roboto Condensed Light" panose="02000000000000000000" pitchFamily="2" charset="0"/>
                <a:ea typeface="Roboto Condensed Light" panose="02000000000000000000" pitchFamily="2" charset="0"/>
              </a:rPr>
              <a:t>No unnecessary duplication of products, services, or technology </a:t>
            </a:r>
          </a:p>
          <a:p>
            <a:pPr marL="285750" indent="-285750" defTabSz="554437">
              <a:buFont typeface="Arial" panose="020B0604020202020204" pitchFamily="34" charset="0"/>
              <a:buChar char="•"/>
            </a:pPr>
            <a:endParaRPr lang="en-US" sz="1400" dirty="0">
              <a:solidFill>
                <a:srgbClr val="494949"/>
              </a:solidFill>
              <a:latin typeface="Roboto Condensed Light" panose="02000000000000000000" pitchFamily="2" charset="0"/>
              <a:ea typeface="Roboto Condensed Light" panose="02000000000000000000" pitchFamily="2" charset="0"/>
            </a:endParaRPr>
          </a:p>
        </p:txBody>
      </p:sp>
      <p:sp>
        <p:nvSpPr>
          <p:cNvPr id="16" name="Rectangle 24">
            <a:extLst>
              <a:ext uri="{FF2B5EF4-FFF2-40B4-BE49-F238E27FC236}">
                <a16:creationId xmlns:a16="http://schemas.microsoft.com/office/drawing/2014/main" id="{93066EC0-A806-4D0C-9633-D8531A1067C5}"/>
              </a:ext>
            </a:extLst>
          </p:cNvPr>
          <p:cNvSpPr/>
          <p:nvPr/>
        </p:nvSpPr>
        <p:spPr>
          <a:xfrm>
            <a:off x="7419702" y="1393371"/>
            <a:ext cx="4153988" cy="400110"/>
          </a:xfrm>
          <a:prstGeom prst="rect">
            <a:avLst/>
          </a:prstGeom>
        </p:spPr>
        <p:txBody>
          <a:bodyPr wrap="square">
            <a:spAutoFit/>
          </a:bodyPr>
          <a:lstStyle/>
          <a:p>
            <a:pPr defTabSz="554437">
              <a:spcAft>
                <a:spcPts val="600"/>
              </a:spcAft>
            </a:pPr>
            <a:r>
              <a:rPr lang="en-CA" sz="2000" dirty="0">
                <a:solidFill>
                  <a:srgbClr val="002060"/>
                </a:solidFill>
                <a:latin typeface="Montserrat SemiBold" panose="00000700000000000000" pitchFamily="2" charset="0"/>
              </a:rPr>
              <a:t>Examples of Success Criteria:</a:t>
            </a:r>
          </a:p>
        </p:txBody>
      </p:sp>
      <p:cxnSp>
        <p:nvCxnSpPr>
          <p:cNvPr id="7" name="Straight Connector 6">
            <a:extLst>
              <a:ext uri="{FF2B5EF4-FFF2-40B4-BE49-F238E27FC236}">
                <a16:creationId xmlns:a16="http://schemas.microsoft.com/office/drawing/2014/main" id="{EDD4362C-A827-343C-0483-17D755BE71D3}"/>
              </a:ext>
            </a:extLst>
          </p:cNvPr>
          <p:cNvCxnSpPr>
            <a:cxnSpLocks/>
          </p:cNvCxnSpPr>
          <p:nvPr/>
        </p:nvCxnSpPr>
        <p:spPr>
          <a:xfrm>
            <a:off x="7114903" y="1393371"/>
            <a:ext cx="0" cy="3586794"/>
          </a:xfrm>
          <a:prstGeom prst="line">
            <a:avLst/>
          </a:prstGeom>
          <a:ln w="38100">
            <a:solidFill>
              <a:srgbClr val="373737"/>
            </a:solidFill>
          </a:ln>
        </p:spPr>
        <p:style>
          <a:lnRef idx="1">
            <a:schemeClr val="dk1"/>
          </a:lnRef>
          <a:fillRef idx="0">
            <a:schemeClr val="dk1"/>
          </a:fillRef>
          <a:effectRef idx="0">
            <a:schemeClr val="dk1"/>
          </a:effectRef>
          <a:fontRef idx="minor">
            <a:schemeClr val="tx1"/>
          </a:fontRef>
        </p:style>
      </p:cxnSp>
      <p:sp>
        <p:nvSpPr>
          <p:cNvPr id="11" name="Rectangle 10">
            <a:extLst>
              <a:ext uri="{FF2B5EF4-FFF2-40B4-BE49-F238E27FC236}">
                <a16:creationId xmlns:a16="http://schemas.microsoft.com/office/drawing/2014/main" id="{756E14CE-5C25-7DDC-AAB3-45E9085D57A6}"/>
              </a:ext>
            </a:extLst>
          </p:cNvPr>
          <p:cNvSpPr/>
          <p:nvPr/>
        </p:nvSpPr>
        <p:spPr>
          <a:xfrm>
            <a:off x="408551" y="5179076"/>
            <a:ext cx="11485585" cy="1047553"/>
          </a:xfrm>
          <a:prstGeom prst="rect">
            <a:avLst/>
          </a:prstGeom>
          <a:gradFill>
            <a:gsLst>
              <a:gs pos="0">
                <a:srgbClr val="2576B7"/>
              </a:gs>
              <a:gs pos="100000">
                <a:schemeClr val="accent1">
                  <a:lumMod val="60000"/>
                  <a:lumOff val="40000"/>
                </a:schemeClr>
              </a:gs>
            </a:gsLst>
            <a:lin ang="2700000" scaled="0"/>
          </a:gradFill>
          <a:ln w="187325"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23958" tIns="323958" rIns="323958" bIns="323958" rtlCol="0" anchor="ctr">
            <a:noAutofit/>
          </a:bodyPr>
          <a:lstStyle/>
          <a:p>
            <a:pPr defTabSz="554437">
              <a:spcBef>
                <a:spcPts val="800"/>
              </a:spcBef>
            </a:pPr>
            <a:r>
              <a:rPr lang="en-US" sz="1600" dirty="0">
                <a:solidFill>
                  <a:srgbClr val="FFFFFF"/>
                </a:solidFill>
                <a:latin typeface="Montserrat Medium" pitchFamily="2" charset="77"/>
              </a:rPr>
              <a:t>Info-Tech Insight</a:t>
            </a:r>
          </a:p>
          <a:p>
            <a:pPr defTabSz="554437">
              <a:lnSpc>
                <a:spcPts val="1800"/>
              </a:lnSpc>
              <a:spcBef>
                <a:spcPts val="800"/>
              </a:spcBef>
            </a:pPr>
            <a:r>
              <a:rPr lang="en-US" sz="1400" dirty="0">
                <a:solidFill>
                  <a:srgbClr val="FFFFFF"/>
                </a:solidFill>
                <a:latin typeface="Roboto Condensed Light" panose="02000000000000000000" pitchFamily="2" charset="0"/>
                <a:ea typeface="Roboto Condensed Light" panose="02000000000000000000" pitchFamily="2" charset="0"/>
              </a:rPr>
              <a:t>While measures are often the first item to be forgotten, they are the only way to know if the IT operating model is enabling value for the organization. Don’t skip defining how the operating model is performing. </a:t>
            </a:r>
          </a:p>
        </p:txBody>
      </p:sp>
    </p:spTree>
    <p:extLst>
      <p:ext uri="{BB962C8B-B14F-4D97-AF65-F5344CB8AC3E}">
        <p14:creationId xmlns:p14="http://schemas.microsoft.com/office/powerpoint/2010/main" val="19021160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4CA82B1-EF6B-6442-AFD4-99B7AC11CD83}"/>
              </a:ext>
            </a:extLst>
          </p:cNvPr>
          <p:cNvSpPr>
            <a:spLocks noGrp="1"/>
          </p:cNvSpPr>
          <p:nvPr>
            <p:ph type="title"/>
          </p:nvPr>
        </p:nvSpPr>
        <p:spPr>
          <a:xfrm>
            <a:off x="354106" y="530021"/>
            <a:ext cx="5088332" cy="1130188"/>
          </a:xfrm>
        </p:spPr>
        <p:txBody>
          <a:bodyPr/>
          <a:lstStyle/>
          <a:p>
            <a:r>
              <a:rPr lang="en-US" dirty="0">
                <a:solidFill>
                  <a:srgbClr val="2576B7"/>
                </a:solidFill>
              </a:rPr>
              <a:t>Common obstacles</a:t>
            </a:r>
          </a:p>
        </p:txBody>
      </p:sp>
      <p:sp>
        <p:nvSpPr>
          <p:cNvPr id="15" name="object 19">
            <a:extLst>
              <a:ext uri="{FF2B5EF4-FFF2-40B4-BE49-F238E27FC236}">
                <a16:creationId xmlns:a16="http://schemas.microsoft.com/office/drawing/2014/main" id="{07D0A3C8-43C2-9A42-BDE5-4C44F613756D}"/>
              </a:ext>
            </a:extLst>
          </p:cNvPr>
          <p:cNvSpPr/>
          <p:nvPr/>
        </p:nvSpPr>
        <p:spPr>
          <a:xfrm rot="10800000" flipH="1">
            <a:off x="5967041" y="914400"/>
            <a:ext cx="379861" cy="5071871"/>
          </a:xfrm>
          <a:custGeom>
            <a:avLst/>
            <a:gdLst/>
            <a:ahLst/>
            <a:cxnLst/>
            <a:rect l="l" t="t" r="r" b="b"/>
            <a:pathLst>
              <a:path h="7791450">
                <a:moveTo>
                  <a:pt x="0" y="0"/>
                </a:moveTo>
                <a:lnTo>
                  <a:pt x="0" y="7790956"/>
                </a:lnTo>
              </a:path>
            </a:pathLst>
          </a:custGeom>
          <a:ln w="3175">
            <a:solidFill>
              <a:srgbClr val="C9C9C9"/>
            </a:solidFill>
          </a:ln>
        </p:spPr>
        <p:txBody>
          <a:bodyPr wrap="square" lIns="0" tIns="0" rIns="0" bIns="0" rtlCol="0">
            <a:no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662" b="0" i="0" u="none" strike="noStrike" kern="1200" cap="none" spc="0" normalizeH="0" baseline="0" noProof="0" dirty="0">
              <a:ln>
                <a:noFill/>
              </a:ln>
              <a:solidFill>
                <a:srgbClr val="494949"/>
              </a:solidFill>
              <a:effectLst/>
              <a:uLnTx/>
              <a:uFillTx/>
              <a:latin typeface="Roboto Condensed Light" panose="02000000000000000000" pitchFamily="2" charset="0"/>
              <a:ea typeface="+mn-ea"/>
              <a:cs typeface="+mn-cs"/>
            </a:endParaRPr>
          </a:p>
        </p:txBody>
      </p:sp>
      <p:sp>
        <p:nvSpPr>
          <p:cNvPr id="12" name="Text Placeholder 7">
            <a:extLst>
              <a:ext uri="{FF2B5EF4-FFF2-40B4-BE49-F238E27FC236}">
                <a16:creationId xmlns:a16="http://schemas.microsoft.com/office/drawing/2014/main" id="{404A78B1-2A18-429A-B1FD-48886CCC7F03}"/>
              </a:ext>
            </a:extLst>
          </p:cNvPr>
          <p:cNvSpPr txBox="1">
            <a:spLocks/>
          </p:cNvSpPr>
          <p:nvPr/>
        </p:nvSpPr>
        <p:spPr>
          <a:xfrm>
            <a:off x="371474" y="2189606"/>
            <a:ext cx="5021856" cy="375552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4150" indent="-184150">
              <a:lnSpc>
                <a:spcPct val="110000"/>
              </a:lnSpc>
            </a:pPr>
            <a:r>
              <a:rPr lang="en-CA" sz="1400" dirty="0">
                <a:solidFill>
                  <a:srgbClr val="000000"/>
                </a:solidFill>
                <a:latin typeface="Roboto Condensed Light" panose="02000000000000000000" pitchFamily="2" charset="0"/>
              </a:rPr>
              <a:t>The industry lacks a consistent and clear framework around what an IT operating model is and what it should include. </a:t>
            </a:r>
          </a:p>
          <a:p>
            <a:pPr marL="184150" indent="-184150">
              <a:lnSpc>
                <a:spcPct val="110000"/>
              </a:lnSpc>
            </a:pPr>
            <a:r>
              <a:rPr lang="en-CA" sz="1400" dirty="0">
                <a:solidFill>
                  <a:srgbClr val="000000"/>
                </a:solidFill>
                <a:latin typeface="Roboto Condensed Light" panose="02000000000000000000" pitchFamily="2" charset="0"/>
              </a:rPr>
              <a:t>Ownership ambiguity for IT capabilities is increasing as different business lines embed technology-focused roles into their functional areas. </a:t>
            </a:r>
          </a:p>
          <a:p>
            <a:pPr marL="184150" indent="-184150">
              <a:lnSpc>
                <a:spcPct val="110000"/>
              </a:lnSpc>
            </a:pPr>
            <a:r>
              <a:rPr lang="en-CA" sz="1400" dirty="0">
                <a:solidFill>
                  <a:srgbClr val="000000"/>
                </a:solidFill>
                <a:latin typeface="Roboto Condensed Light" panose="02000000000000000000" pitchFamily="2" charset="0"/>
              </a:rPr>
              <a:t>Trending operating models get defined and marketed as the perfect fit for every organization but rarely can deliver on the promised value.</a:t>
            </a:r>
          </a:p>
          <a:p>
            <a:pPr marL="184150" indent="-184150">
              <a:lnSpc>
                <a:spcPct val="110000"/>
              </a:lnSpc>
            </a:pPr>
            <a:r>
              <a:rPr lang="en-CA" sz="1400" dirty="0">
                <a:solidFill>
                  <a:srgbClr val="000000"/>
                </a:solidFill>
                <a:latin typeface="Roboto Condensed Light" panose="02000000000000000000" pitchFamily="2" charset="0"/>
              </a:rPr>
              <a:t>Both the business and talent workforce are changing what they work on and how they work on it, leading to a change in how employees engage with their work.</a:t>
            </a:r>
          </a:p>
          <a:p>
            <a:pPr marL="184150" indent="-184150">
              <a:lnSpc>
                <a:spcPct val="110000"/>
              </a:lnSpc>
            </a:pPr>
            <a:r>
              <a:rPr lang="en-CA" sz="1400" dirty="0">
                <a:solidFill>
                  <a:srgbClr val="000000"/>
                </a:solidFill>
                <a:latin typeface="Roboto Condensed Light" panose="02000000000000000000" pitchFamily="2" charset="0"/>
              </a:rPr>
              <a:t>IT often removes itself from how end-customers receive value from the organization when this is no longer realistic and needs to be measured.</a:t>
            </a:r>
          </a:p>
        </p:txBody>
      </p:sp>
      <p:grpSp>
        <p:nvGrpSpPr>
          <p:cNvPr id="13" name="Group 12">
            <a:extLst>
              <a:ext uri="{FF2B5EF4-FFF2-40B4-BE49-F238E27FC236}">
                <a16:creationId xmlns:a16="http://schemas.microsoft.com/office/drawing/2014/main" id="{17C2834C-9D28-4CF0-858A-1E93B15410F7}"/>
              </a:ext>
            </a:extLst>
          </p:cNvPr>
          <p:cNvGrpSpPr/>
          <p:nvPr/>
        </p:nvGrpSpPr>
        <p:grpSpPr>
          <a:xfrm>
            <a:off x="5833535" y="1734547"/>
            <a:ext cx="3273953" cy="2159884"/>
            <a:chOff x="-252940" y="1981962"/>
            <a:chExt cx="3273953" cy="2159884"/>
          </a:xfrm>
        </p:grpSpPr>
        <p:graphicFrame>
          <p:nvGraphicFramePr>
            <p:cNvPr id="14" name="Chart 13">
              <a:extLst>
                <a:ext uri="{FF2B5EF4-FFF2-40B4-BE49-F238E27FC236}">
                  <a16:creationId xmlns:a16="http://schemas.microsoft.com/office/drawing/2014/main" id="{2DBD76D9-90CA-49DA-A360-3B21FA029B76}"/>
                </a:ext>
              </a:extLst>
            </p:cNvPr>
            <p:cNvGraphicFramePr/>
            <p:nvPr>
              <p:extLst>
                <p:ext uri="{D42A27DB-BD31-4B8C-83A1-F6EECF244321}">
                  <p14:modId xmlns:p14="http://schemas.microsoft.com/office/powerpoint/2010/main" val="2486447195"/>
                </p:ext>
              </p:extLst>
            </p:nvPr>
          </p:nvGraphicFramePr>
          <p:xfrm>
            <a:off x="-252940" y="1981962"/>
            <a:ext cx="3273953" cy="2159884"/>
          </p:xfrm>
          <a:graphic>
            <a:graphicData uri="http://schemas.openxmlformats.org/drawingml/2006/chart">
              <c:chart xmlns:c="http://schemas.openxmlformats.org/drawingml/2006/chart" xmlns:r="http://schemas.openxmlformats.org/officeDocument/2006/relationships" r:id="rId2"/>
            </a:graphicData>
          </a:graphic>
        </p:graphicFrame>
        <p:sp>
          <p:nvSpPr>
            <p:cNvPr id="16" name="TextBox 15">
              <a:extLst>
                <a:ext uri="{FF2B5EF4-FFF2-40B4-BE49-F238E27FC236}">
                  <a16:creationId xmlns:a16="http://schemas.microsoft.com/office/drawing/2014/main" id="{3F05C1A4-53FD-43E0-9842-BE43096A48DD}"/>
                </a:ext>
              </a:extLst>
            </p:cNvPr>
            <p:cNvSpPr txBox="1"/>
            <p:nvPr/>
          </p:nvSpPr>
          <p:spPr>
            <a:xfrm>
              <a:off x="200819" y="2934460"/>
              <a:ext cx="2343150" cy="307777"/>
            </a:xfrm>
            <a:prstGeom prst="rect">
              <a:avLst/>
            </a:prstGeom>
          </p:spPr>
          <p:txBody>
            <a:bodyPr vert="horz" wrap="square" lIns="0" tIns="0" rIns="0" bIns="0" rtlCol="0">
              <a:spAutoFit/>
            </a:bodyPr>
            <a:lstStyle/>
            <a:p>
              <a:pPr marL="289946" marR="242975" lvl="1" algn="ctr">
                <a:spcBef>
                  <a:spcPts val="55"/>
                </a:spcBef>
              </a:pPr>
              <a:r>
                <a:rPr lang="en-US" sz="2000" spc="-30" dirty="0">
                  <a:solidFill>
                    <a:srgbClr val="2576B7"/>
                  </a:solidFill>
                  <a:latin typeface="Exo" panose="02000503000000000000" pitchFamily="2" charset="77"/>
                  <a:cs typeface="Arial Narrow"/>
                </a:rPr>
                <a:t>40%</a:t>
              </a:r>
            </a:p>
          </p:txBody>
        </p:sp>
      </p:grpSp>
      <p:sp>
        <p:nvSpPr>
          <p:cNvPr id="17" name="Text Placeholder 7">
            <a:extLst>
              <a:ext uri="{FF2B5EF4-FFF2-40B4-BE49-F238E27FC236}">
                <a16:creationId xmlns:a16="http://schemas.microsoft.com/office/drawing/2014/main" id="{6DB8918A-9DD1-4891-B67B-20B5AF9E5EE1}"/>
              </a:ext>
            </a:extLst>
          </p:cNvPr>
          <p:cNvSpPr txBox="1">
            <a:spLocks/>
          </p:cNvSpPr>
          <p:nvPr/>
        </p:nvSpPr>
        <p:spPr>
          <a:xfrm>
            <a:off x="8630444" y="2313531"/>
            <a:ext cx="3263106" cy="990271"/>
          </a:xfrm>
          <a:prstGeom prst="rect">
            <a:avLst/>
          </a:prstGeom>
        </p:spPr>
        <p:txBody>
          <a:bodyPr wrap="square" lIns="0" tIns="0" rIns="0" bIns="0" numCol="1" spcCol="360000">
            <a:sp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000"/>
              </a:lnSpc>
            </a:pPr>
            <a:r>
              <a:rPr lang="en-US" dirty="0">
                <a:latin typeface="Montserrat Medium" pitchFamily="2" charset="77"/>
              </a:rPr>
              <a:t>The percentage of CIOs focused on increasing the operational efficiency of IT.</a:t>
            </a:r>
            <a:endParaRPr lang="en-CA" dirty="0">
              <a:latin typeface="Montserrat Medium" pitchFamily="2" charset="77"/>
            </a:endParaRPr>
          </a:p>
          <a:p>
            <a:pPr algn="r">
              <a:lnSpc>
                <a:spcPts val="2000"/>
              </a:lnSpc>
              <a:spcBef>
                <a:spcPts val="0"/>
              </a:spcBef>
            </a:pPr>
            <a:r>
              <a:rPr lang="en-CA" sz="900" dirty="0">
                <a:solidFill>
                  <a:srgbClr val="333333"/>
                </a:solidFill>
              </a:rPr>
              <a:t>Source</a:t>
            </a:r>
            <a:r>
              <a:rPr lang="en-CA" sz="900" b="1" dirty="0">
                <a:solidFill>
                  <a:srgbClr val="333333"/>
                </a:solidFill>
              </a:rPr>
              <a:t>: </a:t>
            </a:r>
            <a:r>
              <a:rPr lang="en-CA" sz="900" dirty="0">
                <a:solidFill>
                  <a:prstClr val="black">
                    <a:lumMod val="85000"/>
                    <a:lumOff val="15000"/>
                  </a:prstClr>
                </a:solidFill>
                <a:ea typeface="Roboto" panose="02000000000000000000" pitchFamily="2" charset="0"/>
              </a:rPr>
              <a:t>Foundry, “The State of the CIO,” 2023</a:t>
            </a:r>
            <a:endParaRPr lang="en-CA" sz="900" i="1" dirty="0"/>
          </a:p>
        </p:txBody>
      </p:sp>
      <p:sp>
        <p:nvSpPr>
          <p:cNvPr id="18" name="Text Placeholder 7">
            <a:extLst>
              <a:ext uri="{FF2B5EF4-FFF2-40B4-BE49-F238E27FC236}">
                <a16:creationId xmlns:a16="http://schemas.microsoft.com/office/drawing/2014/main" id="{F062F117-6C12-48E6-949F-BBDFD0700EC9}"/>
              </a:ext>
            </a:extLst>
          </p:cNvPr>
          <p:cNvSpPr txBox="1">
            <a:spLocks/>
          </p:cNvSpPr>
          <p:nvPr/>
        </p:nvSpPr>
        <p:spPr>
          <a:xfrm>
            <a:off x="6684390" y="4446124"/>
            <a:ext cx="2189266" cy="1605824"/>
          </a:xfrm>
          <a:prstGeom prst="rect">
            <a:avLst/>
          </a:prstGeom>
        </p:spPr>
        <p:txBody>
          <a:bodyPr wrap="square" lIns="0" tIns="0" rIns="0" bIns="0" numCol="1" spcCol="360000">
            <a:sp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CA" dirty="0">
                <a:latin typeface="Montserrat Medium" pitchFamily="2" charset="77"/>
              </a:rPr>
              <a:t>The percentage of finance leaders embedding data and computer capabilities into their own department.</a:t>
            </a:r>
          </a:p>
          <a:p>
            <a:pPr algn="r">
              <a:lnSpc>
                <a:spcPts val="2000"/>
              </a:lnSpc>
              <a:spcBef>
                <a:spcPts val="0"/>
              </a:spcBef>
            </a:pPr>
            <a:r>
              <a:rPr lang="en-CA" sz="900" dirty="0">
                <a:solidFill>
                  <a:srgbClr val="333333"/>
                </a:solidFill>
              </a:rPr>
              <a:t>Source</a:t>
            </a:r>
            <a:r>
              <a:rPr lang="en-CA" sz="900" b="1" dirty="0">
                <a:solidFill>
                  <a:srgbClr val="333333"/>
                </a:solidFill>
              </a:rPr>
              <a:t>: </a:t>
            </a:r>
            <a:r>
              <a:rPr lang="en-CA" sz="900" dirty="0">
                <a:solidFill>
                  <a:prstClr val="black">
                    <a:lumMod val="85000"/>
                    <a:lumOff val="15000"/>
                  </a:prstClr>
                </a:solidFill>
                <a:ea typeface="Roboto" panose="02000000000000000000" pitchFamily="2" charset="0"/>
              </a:rPr>
              <a:t>KPMG, “The Data Imperative,” 2021</a:t>
            </a:r>
            <a:endParaRPr lang="en-CA" sz="900" i="1" dirty="0"/>
          </a:p>
        </p:txBody>
      </p:sp>
      <p:grpSp>
        <p:nvGrpSpPr>
          <p:cNvPr id="19" name="Group 18">
            <a:extLst>
              <a:ext uri="{FF2B5EF4-FFF2-40B4-BE49-F238E27FC236}">
                <a16:creationId xmlns:a16="http://schemas.microsoft.com/office/drawing/2014/main" id="{5B89971E-A506-43BB-A4B7-8B778AF8BE5A}"/>
              </a:ext>
            </a:extLst>
          </p:cNvPr>
          <p:cNvGrpSpPr/>
          <p:nvPr/>
        </p:nvGrpSpPr>
        <p:grpSpPr>
          <a:xfrm>
            <a:off x="8775039" y="3785248"/>
            <a:ext cx="3273953" cy="2159884"/>
            <a:chOff x="-252940" y="1981962"/>
            <a:chExt cx="3273953" cy="2159884"/>
          </a:xfrm>
        </p:grpSpPr>
        <p:graphicFrame>
          <p:nvGraphicFramePr>
            <p:cNvPr id="20" name="Chart 19">
              <a:extLst>
                <a:ext uri="{FF2B5EF4-FFF2-40B4-BE49-F238E27FC236}">
                  <a16:creationId xmlns:a16="http://schemas.microsoft.com/office/drawing/2014/main" id="{5D5FCF27-1EF4-44E7-BCE7-5EA84435BA3E}"/>
                </a:ext>
              </a:extLst>
            </p:cNvPr>
            <p:cNvGraphicFramePr/>
            <p:nvPr>
              <p:extLst>
                <p:ext uri="{D42A27DB-BD31-4B8C-83A1-F6EECF244321}">
                  <p14:modId xmlns:p14="http://schemas.microsoft.com/office/powerpoint/2010/main" val="702072484"/>
                </p:ext>
              </p:extLst>
            </p:nvPr>
          </p:nvGraphicFramePr>
          <p:xfrm>
            <a:off x="-252940" y="1981962"/>
            <a:ext cx="3273953" cy="2159884"/>
          </p:xfrm>
          <a:graphic>
            <a:graphicData uri="http://schemas.openxmlformats.org/drawingml/2006/chart">
              <c:chart xmlns:c="http://schemas.openxmlformats.org/drawingml/2006/chart" xmlns:r="http://schemas.openxmlformats.org/officeDocument/2006/relationships" r:id="rId3"/>
            </a:graphicData>
          </a:graphic>
        </p:graphicFrame>
        <p:sp>
          <p:nvSpPr>
            <p:cNvPr id="21" name="TextBox 20">
              <a:extLst>
                <a:ext uri="{FF2B5EF4-FFF2-40B4-BE49-F238E27FC236}">
                  <a16:creationId xmlns:a16="http://schemas.microsoft.com/office/drawing/2014/main" id="{22213516-EDC3-47AD-883E-81255160A1C5}"/>
                </a:ext>
              </a:extLst>
            </p:cNvPr>
            <p:cNvSpPr txBox="1"/>
            <p:nvPr/>
          </p:nvSpPr>
          <p:spPr>
            <a:xfrm>
              <a:off x="200819" y="2934460"/>
              <a:ext cx="2343150" cy="307777"/>
            </a:xfrm>
            <a:prstGeom prst="rect">
              <a:avLst/>
            </a:prstGeom>
          </p:spPr>
          <p:txBody>
            <a:bodyPr vert="horz" wrap="square" lIns="0" tIns="0" rIns="0" bIns="0" rtlCol="0">
              <a:spAutoFit/>
            </a:bodyPr>
            <a:lstStyle/>
            <a:p>
              <a:pPr marL="289946" marR="242975" lvl="1" algn="ctr">
                <a:spcBef>
                  <a:spcPts val="55"/>
                </a:spcBef>
              </a:pPr>
              <a:r>
                <a:rPr lang="en-US" sz="2000" spc="-30" dirty="0">
                  <a:solidFill>
                    <a:srgbClr val="2576B7"/>
                  </a:solidFill>
                  <a:latin typeface="Exo" panose="02000503000000000000" pitchFamily="2" charset="77"/>
                  <a:cs typeface="Arial Narrow"/>
                </a:rPr>
                <a:t>82%</a:t>
              </a:r>
            </a:p>
          </p:txBody>
        </p:sp>
      </p:grpSp>
      <p:sp>
        <p:nvSpPr>
          <p:cNvPr id="22" name="Text Placeholder 6">
            <a:extLst>
              <a:ext uri="{FF2B5EF4-FFF2-40B4-BE49-F238E27FC236}">
                <a16:creationId xmlns:a16="http://schemas.microsoft.com/office/drawing/2014/main" id="{AEF12EEA-DE2C-4432-BAA3-6D372EC97D48}"/>
              </a:ext>
            </a:extLst>
          </p:cNvPr>
          <p:cNvSpPr txBox="1">
            <a:spLocks/>
          </p:cNvSpPr>
          <p:nvPr/>
        </p:nvSpPr>
        <p:spPr>
          <a:xfrm>
            <a:off x="371475" y="1300566"/>
            <a:ext cx="4843554" cy="658554"/>
          </a:xfrm>
          <a:prstGeom prst="rect">
            <a:avLst/>
          </a:prstGeom>
        </p:spPr>
        <p:txBody>
          <a:bodyPr lIns="0" tIns="0" rIns="0" bIns="0">
            <a:noAutofit/>
          </a:bodyPr>
          <a:lstStyle>
            <a:lvl1pPr marL="0" indent="0" algn="l" defTabSz="914400" rtl="0" eaLnBrk="1" latinLnBrk="0" hangingPunct="1">
              <a:lnSpc>
                <a:spcPts val="2400"/>
              </a:lnSpc>
              <a:spcBef>
                <a:spcPts val="1000"/>
              </a:spcBef>
              <a:buFont typeface="Arial" panose="020B0604020202020204" pitchFamily="34" charset="0"/>
              <a:buNone/>
              <a:defRPr sz="2000" b="0" i="0" kern="1200">
                <a:solidFill>
                  <a:srgbClr val="848585"/>
                </a:solidFill>
                <a:latin typeface="Montserrat SemiBold"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4A4A4A"/>
                </a:solidFill>
              </a:rPr>
              <a:t>Defining and visualizing the IT operating model is difficult because:</a:t>
            </a:r>
          </a:p>
        </p:txBody>
      </p:sp>
      <p:sp>
        <p:nvSpPr>
          <p:cNvPr id="28" name="Text Placeholder 6">
            <a:extLst>
              <a:ext uri="{FF2B5EF4-FFF2-40B4-BE49-F238E27FC236}">
                <a16:creationId xmlns:a16="http://schemas.microsoft.com/office/drawing/2014/main" id="{E910964F-5C86-450F-AE5F-054FD42F5010}"/>
              </a:ext>
            </a:extLst>
          </p:cNvPr>
          <p:cNvSpPr txBox="1">
            <a:spLocks/>
          </p:cNvSpPr>
          <p:nvPr/>
        </p:nvSpPr>
        <p:spPr>
          <a:xfrm>
            <a:off x="6787107" y="843870"/>
            <a:ext cx="4640762" cy="456696"/>
          </a:xfrm>
          <a:prstGeom prst="rect">
            <a:avLst/>
          </a:prstGeom>
        </p:spPr>
        <p:txBody>
          <a:bodyPr lIns="0" tIns="0" rIns="0" bIns="0">
            <a:noAutofit/>
          </a:bodyPr>
          <a:lstStyle>
            <a:lvl1pPr marL="0" indent="0" algn="l" defTabSz="914400" rtl="0" eaLnBrk="1" latinLnBrk="0" hangingPunct="1">
              <a:lnSpc>
                <a:spcPts val="2400"/>
              </a:lnSpc>
              <a:spcBef>
                <a:spcPts val="1000"/>
              </a:spcBef>
              <a:buFont typeface="Arial" panose="020B0604020202020204" pitchFamily="34" charset="0"/>
              <a:buNone/>
              <a:defRPr sz="2000" b="0" i="0" kern="1200">
                <a:solidFill>
                  <a:srgbClr val="848585"/>
                </a:solidFill>
                <a:latin typeface="Montserrat SemiBold"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ts val="24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848585"/>
                </a:solidFill>
                <a:effectLst/>
                <a:uLnTx/>
                <a:uFillTx/>
                <a:latin typeface="Montserrat SemiBold" pitchFamily="2" charset="77"/>
                <a:ea typeface="+mn-ea"/>
                <a:cs typeface="Arial" panose="020B0604020202020204" pitchFamily="34" charset="0"/>
              </a:rPr>
              <a:t>Define the IT operating model before it gets defined for you</a:t>
            </a:r>
          </a:p>
        </p:txBody>
      </p:sp>
    </p:spTree>
    <p:extLst>
      <p:ext uri="{BB962C8B-B14F-4D97-AF65-F5344CB8AC3E}">
        <p14:creationId xmlns:p14="http://schemas.microsoft.com/office/powerpoint/2010/main" val="245205991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0F4220-8530-3646-AD71-C1DA0270D955}"/>
              </a:ext>
            </a:extLst>
          </p:cNvPr>
          <p:cNvSpPr/>
          <p:nvPr/>
        </p:nvSpPr>
        <p:spPr>
          <a:xfrm>
            <a:off x="7330509" y="1706853"/>
            <a:ext cx="4490116" cy="3661469"/>
          </a:xfrm>
          <a:prstGeom prst="rect">
            <a:avLst/>
          </a:prstGeom>
          <a:solidFill>
            <a:schemeClr val="bg2"/>
          </a:solidFill>
          <a:ln>
            <a:noFill/>
          </a:ln>
          <a:effectLst>
            <a:outerShdw blurRad="254000" sx="105000" sy="105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endParaRPr lang="en-US" dirty="0">
              <a:solidFill>
                <a:srgbClr val="FFFFFF"/>
              </a:solidFill>
              <a:latin typeface="Arial" panose="020B0604020202020204" pitchFamily="34" charset="0"/>
            </a:endParaRPr>
          </a:p>
        </p:txBody>
      </p:sp>
      <p:graphicFrame>
        <p:nvGraphicFramePr>
          <p:cNvPr id="38" name="Table 37">
            <a:extLst>
              <a:ext uri="{FF2B5EF4-FFF2-40B4-BE49-F238E27FC236}">
                <a16:creationId xmlns:a16="http://schemas.microsoft.com/office/drawing/2014/main" id="{855E0152-6164-974F-9E73-8275AEFEEE0A}"/>
              </a:ext>
            </a:extLst>
          </p:cNvPr>
          <p:cNvGraphicFramePr>
            <a:graphicFrameLocks noGrp="1"/>
          </p:cNvGraphicFramePr>
          <p:nvPr>
            <p:extLst>
              <p:ext uri="{D42A27DB-BD31-4B8C-83A1-F6EECF244321}">
                <p14:modId xmlns:p14="http://schemas.microsoft.com/office/powerpoint/2010/main" val="1756200819"/>
              </p:ext>
            </p:extLst>
          </p:nvPr>
        </p:nvGraphicFramePr>
        <p:xfrm>
          <a:off x="7337534" y="1706855"/>
          <a:ext cx="4483832" cy="4402078"/>
        </p:xfrm>
        <a:graphic>
          <a:graphicData uri="http://schemas.openxmlformats.org/drawingml/2006/table">
            <a:tbl>
              <a:tblPr firstRow="1" bandRow="1">
                <a:effectLst/>
                <a:tableStyleId>{5C22544A-7EE6-4342-B048-85BDC9FD1C3A}</a:tableStyleId>
              </a:tblPr>
              <a:tblGrid>
                <a:gridCol w="2241916">
                  <a:extLst>
                    <a:ext uri="{9D8B030D-6E8A-4147-A177-3AD203B41FA5}">
                      <a16:colId xmlns:a16="http://schemas.microsoft.com/office/drawing/2014/main" val="866264451"/>
                    </a:ext>
                  </a:extLst>
                </a:gridCol>
                <a:gridCol w="2241916">
                  <a:extLst>
                    <a:ext uri="{9D8B030D-6E8A-4147-A177-3AD203B41FA5}">
                      <a16:colId xmlns:a16="http://schemas.microsoft.com/office/drawing/2014/main" val="2703970457"/>
                    </a:ext>
                  </a:extLst>
                </a:gridCol>
              </a:tblGrid>
              <a:tr h="0">
                <a:tc>
                  <a:txBody>
                    <a:bodyPr/>
                    <a:lstStyle/>
                    <a:p>
                      <a:pPr marL="0" indent="0" algn="ctr">
                        <a:lnSpc>
                          <a:spcPts val="1000"/>
                        </a:lnSpc>
                        <a:spcBef>
                          <a:spcPts val="1000"/>
                        </a:spcBef>
                        <a:buFont typeface="Arial" panose="020B0604020202020204" pitchFamily="34" charset="0"/>
                        <a:buNone/>
                      </a:pPr>
                      <a:r>
                        <a:rPr lang="en-US" sz="1800" b="0" i="0" dirty="0">
                          <a:solidFill>
                            <a:schemeClr val="bg1"/>
                          </a:solidFill>
                          <a:latin typeface="Exo" panose="02000503000000000000" pitchFamily="2" charset="77"/>
                          <a:ea typeface="Roboto Condensed Light" panose="02000000000000000000" pitchFamily="2" charset="0"/>
                        </a:rPr>
                        <a:t>Input</a:t>
                      </a:r>
                    </a:p>
                  </a:txBody>
                  <a:tcPr marL="0" marR="0" marT="319998" marB="22857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tc>
                  <a:txBody>
                    <a:bodyPr/>
                    <a:lstStyle/>
                    <a:p>
                      <a:pPr marL="0" indent="0" algn="ctr">
                        <a:lnSpc>
                          <a:spcPts val="1000"/>
                        </a:lnSpc>
                        <a:spcBef>
                          <a:spcPts val="1000"/>
                        </a:spcBef>
                        <a:buFont typeface="Arial" panose="020B0604020202020204" pitchFamily="34" charset="0"/>
                        <a:buNone/>
                      </a:pPr>
                      <a:r>
                        <a:rPr lang="en-US" sz="1800" b="0" i="0" dirty="0">
                          <a:solidFill>
                            <a:schemeClr val="bg1"/>
                          </a:solidFill>
                          <a:latin typeface="Exo" panose="02000503000000000000" pitchFamily="2" charset="77"/>
                          <a:ea typeface="Roboto Condensed Light" panose="02000000000000000000" pitchFamily="2" charset="0"/>
                        </a:rPr>
                        <a:t>Output</a:t>
                      </a:r>
                    </a:p>
                  </a:txBody>
                  <a:tcPr marL="0" marR="0" marT="319998" marB="22857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1610303713"/>
                  </a:ext>
                </a:extLst>
              </a:tr>
              <a:tr h="1436782">
                <a:tc>
                  <a:txBody>
                    <a:bodyPr/>
                    <a:lstStyle/>
                    <a:p>
                      <a:pPr marL="173038" indent="-173038" rtl="0">
                        <a:lnSpc>
                          <a:spcPts val="1600"/>
                        </a:lnSpc>
                        <a:spcBef>
                          <a:spcPts val="800"/>
                        </a:spcBef>
                        <a:buSzPts val="1100"/>
                        <a:buFont typeface="Arial" panose="020B0604020202020204" pitchFamily="34" charset="0"/>
                        <a:buChar char="•"/>
                        <a:tabLst/>
                      </a:pPr>
                      <a:r>
                        <a:rPr lang="en-US" sz="1200" b="0" i="0" u="none" strike="noStrike" baseline="0" dirty="0">
                          <a:solidFill>
                            <a:srgbClr val="000000"/>
                          </a:solidFill>
                          <a:latin typeface="Roboto Condensed Light" panose="02000000000000000000" pitchFamily="2" charset="0"/>
                          <a:ea typeface="Roboto Condensed Light" panose="02000000000000000000" pitchFamily="2" charset="0"/>
                        </a:rPr>
                        <a:t>Functional groups</a:t>
                      </a:r>
                    </a:p>
                    <a:p>
                      <a:pPr marL="173038" indent="-173038" rtl="0">
                        <a:lnSpc>
                          <a:spcPts val="1600"/>
                        </a:lnSpc>
                        <a:spcBef>
                          <a:spcPts val="800"/>
                        </a:spcBef>
                        <a:buSzPts val="1100"/>
                        <a:buFont typeface="Arial" panose="020B0604020202020204" pitchFamily="34" charset="0"/>
                        <a:buChar char="•"/>
                        <a:tabLst/>
                      </a:pPr>
                      <a:r>
                        <a:rPr lang="en-US" sz="1200" b="0" i="0" u="none" strike="noStrike" baseline="0" dirty="0">
                          <a:solidFill>
                            <a:srgbClr val="000000"/>
                          </a:solidFill>
                          <a:latin typeface="Roboto Condensed Light" panose="02000000000000000000" pitchFamily="2" charset="0"/>
                          <a:ea typeface="Roboto Condensed Light" panose="02000000000000000000" pitchFamily="2" charset="0"/>
                        </a:rPr>
                        <a:t>Customized IT operating model</a:t>
                      </a:r>
                    </a:p>
                  </a:txBody>
                  <a:tcPr marL="287963" marR="287963" marT="251966" marB="287963">
                    <a:lnR w="3175" cap="flat" cmpd="sng" algn="ctr">
                      <a:solidFill>
                        <a:schemeClr val="bg1">
                          <a:lumMod val="75000"/>
                        </a:schemeClr>
                      </a:solidFill>
                      <a:prstDash val="solid"/>
                      <a:round/>
                      <a:headEnd type="none" w="med" len="med"/>
                      <a:tailEnd type="none" w="med" len="med"/>
                    </a:lnR>
                    <a:lnT w="38100" cmpd="sng">
                      <a:noFill/>
                    </a:lnT>
                    <a:lnB w="12700" cmpd="sng">
                      <a:noFill/>
                    </a:lnB>
                    <a:solidFill>
                      <a:schemeClr val="bg1"/>
                    </a:solidFill>
                  </a:tcPr>
                </a:tc>
                <a:tc>
                  <a:txBody>
                    <a:bodyPr/>
                    <a:lstStyle/>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Critical success criteria for each functional area</a:t>
                      </a:r>
                    </a:p>
                  </a:txBody>
                  <a:tcPr marL="287963" marR="287963" marT="251966" marB="287963">
                    <a:lnL w="3175" cap="flat" cmpd="sng" algn="ctr">
                      <a:solidFill>
                        <a:schemeClr val="bg1">
                          <a:lumMod val="75000"/>
                        </a:schemeClr>
                      </a:solidFill>
                      <a:prstDash val="solid"/>
                      <a:round/>
                      <a:headEnd type="none" w="med" len="med"/>
                      <a:tailEnd type="none" w="med" len="med"/>
                    </a:lnL>
                    <a:lnT w="38100" cmpd="sng">
                      <a:noFill/>
                    </a:lnT>
                    <a:lnB w="12700" cmpd="sng">
                      <a:noFill/>
                    </a:lnB>
                    <a:solidFill>
                      <a:schemeClr val="bg1"/>
                    </a:solidFill>
                  </a:tcPr>
                </a:tc>
                <a:extLst>
                  <a:ext uri="{0D108BD9-81ED-4DB2-BD59-A6C34878D82A}">
                    <a16:rowId xmlns:a16="http://schemas.microsoft.com/office/drawing/2014/main" val="686074955"/>
                  </a:ext>
                </a:extLst>
              </a:tr>
              <a:tr h="0">
                <a:tc>
                  <a:txBody>
                    <a:bodyPr/>
                    <a:lstStyle/>
                    <a:p>
                      <a:pPr marL="0" marR="0" lvl="0" indent="0" algn="ctr" defTabSz="914400" rtl="0" eaLnBrk="1" fontAlgn="auto" latinLnBrk="0" hangingPunct="1">
                        <a:lnSpc>
                          <a:spcPts val="1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chemeClr val="bg1"/>
                          </a:solidFill>
                          <a:effectLst/>
                          <a:uLnTx/>
                          <a:uFillTx/>
                          <a:latin typeface="Exo" panose="02000503000000000000" pitchFamily="2" charset="77"/>
                          <a:ea typeface="Roboto Condensed Light" panose="02000000000000000000" pitchFamily="2" charset="0"/>
                          <a:cs typeface="+mn-cs"/>
                        </a:rPr>
                        <a:t>Materials</a:t>
                      </a:r>
                    </a:p>
                  </a:txBody>
                  <a:tcPr marL="0" marR="0" marT="319998" marB="22857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tc>
                  <a:txBody>
                    <a:bodyPr/>
                    <a:lstStyle/>
                    <a:p>
                      <a:pPr marL="0" marR="0" lvl="0" indent="0" algn="ctr" defTabSz="914400" rtl="0" eaLnBrk="1" fontAlgn="auto" latinLnBrk="0" hangingPunct="1">
                        <a:lnSpc>
                          <a:spcPts val="1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chemeClr val="bg1"/>
                          </a:solidFill>
                          <a:effectLst/>
                          <a:uLnTx/>
                          <a:uFillTx/>
                          <a:latin typeface="Exo" panose="02000503000000000000" pitchFamily="2" charset="77"/>
                          <a:ea typeface="Roboto Condensed Light" panose="02000000000000000000" pitchFamily="2" charset="0"/>
                          <a:cs typeface="+mn-cs"/>
                        </a:rPr>
                        <a:t>Participants</a:t>
                      </a:r>
                    </a:p>
                  </a:txBody>
                  <a:tcPr marL="0" marR="0" marT="319998" marB="22857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4151227522"/>
                  </a:ext>
                </a:extLst>
              </a:tr>
              <a:tr h="1458133">
                <a:tc>
                  <a:txBody>
                    <a:bodyPr/>
                    <a:lstStyle/>
                    <a:p>
                      <a:pPr marL="173038" indent="-173038" rtl="0">
                        <a:lnSpc>
                          <a:spcPts val="1600"/>
                        </a:lnSpc>
                        <a:spcBef>
                          <a:spcPts val="800"/>
                        </a:spcBef>
                        <a:buSzPts val="1100"/>
                        <a:buFont typeface="Arial" panose="020B0604020202020204" pitchFamily="34" charset="0"/>
                        <a:buChar char="•"/>
                        <a:tabLst/>
                      </a:pPr>
                      <a:r>
                        <a:rPr lang="en-US" sz="1200" b="0" i="0" u="none" strike="noStrike" baseline="0" dirty="0">
                          <a:solidFill>
                            <a:srgbClr val="000000"/>
                          </a:solidFill>
                          <a:latin typeface="Roboto Condensed Light" panose="02000000000000000000" pitchFamily="2" charset="0"/>
                          <a:ea typeface="Roboto Condensed Light" panose="02000000000000000000" pitchFamily="2" charset="0"/>
                        </a:rPr>
                        <a:t>Whiteboard/Flip Charts</a:t>
                      </a:r>
                    </a:p>
                    <a:p>
                      <a:pPr marL="173038" marR="0" lvl="0" indent="-173038" algn="l" defTabSz="914400" rtl="0" eaLnBrk="1" fontAlgn="auto" latinLnBrk="0" hangingPunct="1">
                        <a:lnSpc>
                          <a:spcPts val="1600"/>
                        </a:lnSpc>
                        <a:spcBef>
                          <a:spcPts val="800"/>
                        </a:spcBef>
                        <a:spcAft>
                          <a:spcPts val="0"/>
                        </a:spcAft>
                        <a:buClrTx/>
                        <a:buSzPts val="1100"/>
                        <a:buFont typeface="Arial" panose="020B0604020202020204" pitchFamily="34" charset="0"/>
                        <a:buChar char="•"/>
                        <a:tabLst/>
                        <a:defRPr/>
                      </a:pPr>
                      <a:r>
                        <a:rPr lang="en-US" sz="1200" b="0" i="0" u="none" strike="noStrike" baseline="0" dirty="0">
                          <a:solidFill>
                            <a:srgbClr val="000000"/>
                          </a:solidFill>
                          <a:latin typeface="Roboto Condensed Light" panose="02000000000000000000" pitchFamily="2" charset="0"/>
                          <a:ea typeface="Roboto Condensed Light" panose="02000000000000000000" pitchFamily="2" charset="0"/>
                        </a:rPr>
                        <a:t>Selected IT Operating Model Archetype Deck </a:t>
                      </a:r>
                    </a:p>
                    <a:p>
                      <a:pPr marL="182563" indent="-182563" rtl="0">
                        <a:lnSpc>
                          <a:spcPts val="1600"/>
                        </a:lnSpc>
                        <a:spcBef>
                          <a:spcPts val="800"/>
                        </a:spcBef>
                        <a:buSzPts val="1100"/>
                        <a:buFont typeface="Arial" panose="020B0604020202020204" pitchFamily="34" charset="0"/>
                        <a:buChar char="•"/>
                        <a:tabLst/>
                      </a:pPr>
                      <a:endParaRPr lang="en-US" sz="1200" b="0" i="0" u="none" strike="noStrike" baseline="0" dirty="0">
                        <a:solidFill>
                          <a:srgbClr val="000000"/>
                        </a:solidFill>
                        <a:latin typeface="Roboto Condensed Light" panose="02000000000000000000" pitchFamily="2" charset="0"/>
                        <a:ea typeface="Roboto Condensed Light" panose="02000000000000000000" pitchFamily="2" charset="0"/>
                      </a:endParaRPr>
                    </a:p>
                  </a:txBody>
                  <a:tcPr marL="287963" marR="287963" marT="251966" marB="287963">
                    <a:lnR w="3175" cap="flat" cmpd="sng" algn="ctr">
                      <a:solidFill>
                        <a:schemeClr val="bg1">
                          <a:lumMod val="75000"/>
                        </a:schemeClr>
                      </a:solidFill>
                      <a:prstDash val="solid"/>
                      <a:round/>
                      <a:headEnd type="none" w="med" len="med"/>
                      <a:tailEnd type="none" w="med" len="med"/>
                    </a:lnR>
                    <a:lnT w="38100" cmpd="sng">
                      <a:noFill/>
                    </a:lnT>
                    <a:solidFill>
                      <a:schemeClr val="bg1"/>
                    </a:solidFill>
                  </a:tcPr>
                </a:tc>
                <a:tc>
                  <a:txBody>
                    <a:bodyPr/>
                    <a:lstStyle/>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CIO</a:t>
                      </a:r>
                    </a:p>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IT Leadership</a:t>
                      </a:r>
                    </a:p>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Business Leadership</a:t>
                      </a:r>
                    </a:p>
                  </a:txBody>
                  <a:tcPr marL="287963" marR="287963" marT="251966" marB="287963">
                    <a:lnL w="3175" cap="flat" cmpd="sng" algn="ctr">
                      <a:solidFill>
                        <a:schemeClr val="bg1">
                          <a:lumMod val="75000"/>
                        </a:schemeClr>
                      </a:solidFill>
                      <a:prstDash val="solid"/>
                      <a:round/>
                      <a:headEnd type="none" w="med" len="med"/>
                      <a:tailEnd type="none" w="med" len="med"/>
                    </a:lnL>
                    <a:lnT w="38100" cmpd="sng">
                      <a:noFill/>
                    </a:lnT>
                    <a:solidFill>
                      <a:schemeClr val="bg1"/>
                    </a:solidFill>
                  </a:tcPr>
                </a:tc>
                <a:extLst>
                  <a:ext uri="{0D108BD9-81ED-4DB2-BD59-A6C34878D82A}">
                    <a16:rowId xmlns:a16="http://schemas.microsoft.com/office/drawing/2014/main" val="2918002838"/>
                  </a:ext>
                </a:extLst>
              </a:tr>
            </a:tbl>
          </a:graphicData>
        </a:graphic>
      </p:graphicFrame>
      <p:sp>
        <p:nvSpPr>
          <p:cNvPr id="3" name="Title 2">
            <a:extLst>
              <a:ext uri="{FF2B5EF4-FFF2-40B4-BE49-F238E27FC236}">
                <a16:creationId xmlns:a16="http://schemas.microsoft.com/office/drawing/2014/main" id="{5E75BB4F-3BD6-3E47-844A-0D1C1B77ED32}"/>
              </a:ext>
            </a:extLst>
          </p:cNvPr>
          <p:cNvSpPr>
            <a:spLocks noGrp="1"/>
          </p:cNvSpPr>
          <p:nvPr>
            <p:ph type="title"/>
          </p:nvPr>
        </p:nvSpPr>
        <p:spPr/>
        <p:txBody>
          <a:bodyPr/>
          <a:lstStyle/>
          <a:p>
            <a:r>
              <a:rPr lang="en-US" dirty="0">
                <a:solidFill>
                  <a:srgbClr val="2576B7"/>
                </a:solidFill>
              </a:rPr>
              <a:t>3.3 </a:t>
            </a:r>
            <a:r>
              <a:rPr lang="en-US" dirty="0"/>
              <a:t>Create critical success criteria</a:t>
            </a:r>
          </a:p>
        </p:txBody>
      </p:sp>
      <p:sp>
        <p:nvSpPr>
          <p:cNvPr id="4" name="Text Placeholder 3">
            <a:extLst>
              <a:ext uri="{FF2B5EF4-FFF2-40B4-BE49-F238E27FC236}">
                <a16:creationId xmlns:a16="http://schemas.microsoft.com/office/drawing/2014/main" id="{7E6D4A53-04AD-4347-B2E1-D571EE0378C6}"/>
              </a:ext>
            </a:extLst>
          </p:cNvPr>
          <p:cNvSpPr>
            <a:spLocks noGrp="1"/>
          </p:cNvSpPr>
          <p:nvPr>
            <p:ph type="body" sz="quarter" idx="11"/>
          </p:nvPr>
        </p:nvSpPr>
        <p:spPr/>
        <p:txBody>
          <a:bodyPr/>
          <a:lstStyle/>
          <a:p>
            <a:r>
              <a:rPr lang="en-US" sz="1600" dirty="0">
                <a:latin typeface="Exo" panose="02000503000000000000" pitchFamily="2" charset="77"/>
              </a:rPr>
              <a:t>1.5 hours</a:t>
            </a:r>
          </a:p>
        </p:txBody>
      </p:sp>
      <p:sp>
        <p:nvSpPr>
          <p:cNvPr id="5" name="Text Placeholder 4">
            <a:extLst>
              <a:ext uri="{FF2B5EF4-FFF2-40B4-BE49-F238E27FC236}">
                <a16:creationId xmlns:a16="http://schemas.microsoft.com/office/drawing/2014/main" id="{EF339750-B68F-5E41-8400-5569775AF401}"/>
              </a:ext>
            </a:extLst>
          </p:cNvPr>
          <p:cNvSpPr>
            <a:spLocks noGrp="1"/>
          </p:cNvSpPr>
          <p:nvPr>
            <p:ph type="body" sz="quarter" idx="33"/>
          </p:nvPr>
        </p:nvSpPr>
        <p:spPr>
          <a:xfrm>
            <a:off x="372222" y="2055011"/>
            <a:ext cx="6559801" cy="4337080"/>
          </a:xfrm>
          <a:prstGeom prst="rect">
            <a:avLst/>
          </a:prstGeom>
        </p:spPr>
        <p:txBody>
          <a:bodyPr lIns="0" tIns="0" rIns="0" bIns="0" numCol="1" spcCol="292608" anchor="t"/>
          <a:lstStyle/>
          <a:p>
            <a:pPr marL="177782" indent="-177782">
              <a:buFont typeface="+mj-lt"/>
              <a:buAutoNum type="arabicPeriod"/>
            </a:pPr>
            <a:r>
              <a:rPr lang="en-US" dirty="0">
                <a:latin typeface="Roboto Condensed Light"/>
                <a:ea typeface="Roboto Condensed Light"/>
              </a:rPr>
              <a:t>Break into the teams from the last activity once again. Ensure each group has their functional areas assigned. </a:t>
            </a:r>
          </a:p>
          <a:p>
            <a:pPr marL="177782" indent="-177782">
              <a:buFont typeface="+mj-lt"/>
              <a:buAutoNum type="arabicPeriod"/>
            </a:pPr>
            <a:r>
              <a:rPr lang="en-US" dirty="0">
                <a:latin typeface="Roboto Condensed Light"/>
                <a:ea typeface="Roboto Condensed Light"/>
              </a:rPr>
              <a:t>Consider the purpose and the capabilities that are within that function. Identify how you would determine if the function was successful or not. Some things to consider:</a:t>
            </a:r>
          </a:p>
          <a:p>
            <a:pPr marL="734938" lvl="1" indent="-285721"/>
            <a:r>
              <a:rPr lang="en-US" dirty="0">
                <a:latin typeface="Roboto Condensed Light"/>
                <a:ea typeface="Roboto Condensed Light"/>
              </a:rPr>
              <a:t>What would satisfy business leaders?</a:t>
            </a:r>
          </a:p>
          <a:p>
            <a:pPr marL="734938" lvl="1" indent="-285721"/>
            <a:r>
              <a:rPr lang="en-US" dirty="0">
                <a:latin typeface="Roboto Condensed Light"/>
                <a:ea typeface="Roboto Condensed Light"/>
              </a:rPr>
              <a:t>What would support the other functional areas of the IT operating model?</a:t>
            </a:r>
          </a:p>
          <a:p>
            <a:pPr marL="734938" lvl="1" indent="-285721"/>
            <a:r>
              <a:rPr lang="en-US" dirty="0">
                <a:latin typeface="Roboto Condensed Light"/>
                <a:ea typeface="Roboto Condensed Light"/>
              </a:rPr>
              <a:t>What would ensure that the organization is able to meet its strategic objectives?</a:t>
            </a:r>
          </a:p>
          <a:p>
            <a:pPr marL="177782" indent="-177782">
              <a:buFont typeface="+mj-lt"/>
              <a:buAutoNum type="arabicPeriod"/>
            </a:pPr>
            <a:r>
              <a:rPr lang="en-US" dirty="0">
                <a:latin typeface="Roboto Condensed Light"/>
                <a:ea typeface="Roboto Condensed Light"/>
              </a:rPr>
              <a:t>Consider the different ways in which you would know the function is successfully delivering on its intended purpose. Identify a key performance indicator (KPI) and specific measure to help determine that indicator. On the previous slide there were several success criteria or KPIs that were provided as examples. Leveraging these or others created by the group, determine a specific metric that would help indicate whether the function is successfully meeting expectations. </a:t>
            </a:r>
          </a:p>
          <a:p>
            <a:pPr marL="177782" indent="-177782">
              <a:buFont typeface="+mj-lt"/>
              <a:buAutoNum type="arabicPeriod"/>
            </a:pPr>
            <a:r>
              <a:rPr lang="en-US" dirty="0">
                <a:latin typeface="Roboto Condensed Light"/>
                <a:ea typeface="Roboto Condensed Light"/>
              </a:rPr>
              <a:t>Come together and share the functional area critical success criteria and identify any changes that need to be made. Document the final metrics in the selected IT Operating Model Archetype Deck. </a:t>
            </a:r>
          </a:p>
          <a:p>
            <a:pPr marL="177782" indent="-177782">
              <a:buFont typeface="+mj-lt"/>
              <a:buAutoNum type="arabicPeriod"/>
            </a:pPr>
            <a:endParaRPr lang="en-US" dirty="0">
              <a:latin typeface="Roboto Condensed Light"/>
              <a:ea typeface="Roboto Condensed Light"/>
            </a:endParaRPr>
          </a:p>
          <a:p>
            <a:pPr marL="177782" indent="-177782">
              <a:buFont typeface="+mj-lt"/>
              <a:buAutoNum type="arabicPeriod"/>
            </a:pPr>
            <a:endParaRPr lang="en-US" dirty="0">
              <a:latin typeface="Roboto Condensed Light"/>
              <a:ea typeface="Roboto Condensed Light"/>
            </a:endParaRPr>
          </a:p>
          <a:p>
            <a:pPr marL="342866" indent="-342866">
              <a:lnSpc>
                <a:spcPct val="100000"/>
              </a:lnSpc>
              <a:spcBef>
                <a:spcPts val="0"/>
              </a:spcBef>
              <a:buFont typeface="+mj-lt"/>
              <a:buAutoNum type="arabicPeriod"/>
            </a:pPr>
            <a:endParaRPr lang="en-CA" dirty="0">
              <a:solidFill>
                <a:schemeClr val="tx1">
                  <a:lumMod val="50000"/>
                </a:schemeClr>
              </a:solidFill>
              <a:latin typeface="Roboto Condensed Light" panose="02000000000000000000" pitchFamily="2" charset="0"/>
              <a:ea typeface="Roboto Condensed Light" panose="02000000000000000000" pitchFamily="2" charset="0"/>
            </a:endParaRPr>
          </a:p>
          <a:p>
            <a:pPr marL="177782" indent="-177782">
              <a:buFont typeface="+mj-lt"/>
              <a:buAutoNum type="arabicPeriod"/>
            </a:pPr>
            <a:endParaRPr lang="en-US" dirty="0">
              <a:latin typeface="Roboto Condensed Light"/>
              <a:ea typeface="Roboto Condensed Light"/>
            </a:endParaRPr>
          </a:p>
        </p:txBody>
      </p:sp>
    </p:spTree>
    <p:extLst>
      <p:ext uri="{BB962C8B-B14F-4D97-AF65-F5344CB8AC3E}">
        <p14:creationId xmlns:p14="http://schemas.microsoft.com/office/powerpoint/2010/main" val="136424190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6D3C732-2A5B-F208-071F-3573C12F5D75}"/>
              </a:ext>
            </a:extLst>
          </p:cNvPr>
          <p:cNvSpPr/>
          <p:nvPr/>
        </p:nvSpPr>
        <p:spPr>
          <a:xfrm>
            <a:off x="7695344" y="0"/>
            <a:ext cx="4498244"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B702046-29CD-4829-950F-020AA931218F}"/>
              </a:ext>
            </a:extLst>
          </p:cNvPr>
          <p:cNvSpPr>
            <a:spLocks noGrp="1"/>
          </p:cNvSpPr>
          <p:nvPr>
            <p:ph type="title"/>
          </p:nvPr>
        </p:nvSpPr>
        <p:spPr>
          <a:xfrm>
            <a:off x="354854" y="346268"/>
            <a:ext cx="7340490" cy="1130188"/>
          </a:xfrm>
        </p:spPr>
        <p:txBody>
          <a:bodyPr/>
          <a:lstStyle/>
          <a:p>
            <a:r>
              <a:rPr lang="en-US" dirty="0">
                <a:solidFill>
                  <a:schemeClr val="tx1"/>
                </a:solidFill>
              </a:rPr>
              <a:t>Align each functional area with the necessary stakeholders</a:t>
            </a:r>
            <a:endParaRPr lang="en-CA" dirty="0">
              <a:solidFill>
                <a:schemeClr val="tx1"/>
              </a:solidFill>
            </a:endParaRPr>
          </a:p>
        </p:txBody>
      </p:sp>
      <p:sp>
        <p:nvSpPr>
          <p:cNvPr id="3" name="Text Placeholder 2">
            <a:extLst>
              <a:ext uri="{FF2B5EF4-FFF2-40B4-BE49-F238E27FC236}">
                <a16:creationId xmlns:a16="http://schemas.microsoft.com/office/drawing/2014/main" id="{7468BA23-E540-4321-B7D5-608CA62D9E3B}"/>
              </a:ext>
            </a:extLst>
          </p:cNvPr>
          <p:cNvSpPr>
            <a:spLocks noGrp="1"/>
          </p:cNvSpPr>
          <p:nvPr>
            <p:ph type="body" sz="quarter" idx="11"/>
          </p:nvPr>
        </p:nvSpPr>
        <p:spPr>
          <a:xfrm>
            <a:off x="407195" y="2116183"/>
            <a:ext cx="4115672" cy="435774"/>
          </a:xfrm>
        </p:spPr>
        <p:txBody>
          <a:bodyPr/>
          <a:lstStyle/>
          <a:p>
            <a:r>
              <a:rPr lang="en-US" dirty="0">
                <a:solidFill>
                  <a:schemeClr val="accent1"/>
                </a:solidFill>
              </a:rPr>
              <a:t>These are your IT partners. </a:t>
            </a:r>
            <a:endParaRPr lang="en-CA" dirty="0">
              <a:solidFill>
                <a:schemeClr val="accent1"/>
              </a:solidFill>
            </a:endParaRPr>
          </a:p>
        </p:txBody>
      </p:sp>
      <p:sp>
        <p:nvSpPr>
          <p:cNvPr id="5" name="Text Placeholder 3">
            <a:extLst>
              <a:ext uri="{FF2B5EF4-FFF2-40B4-BE49-F238E27FC236}">
                <a16:creationId xmlns:a16="http://schemas.microsoft.com/office/drawing/2014/main" id="{EC1CE3C2-387E-6000-4126-58086FE1AB9A}"/>
              </a:ext>
            </a:extLst>
          </p:cNvPr>
          <p:cNvSpPr txBox="1">
            <a:spLocks/>
          </p:cNvSpPr>
          <p:nvPr/>
        </p:nvSpPr>
        <p:spPr>
          <a:xfrm>
            <a:off x="7852060" y="2248273"/>
            <a:ext cx="3934333" cy="3008923"/>
          </a:xfrm>
          <a:prstGeom prst="rect">
            <a:avLst/>
          </a:prstGeom>
        </p:spPr>
        <p:txBody>
          <a:bodyPr lIns="0" tIns="0" rIns="0" bIns="0" numCol="1" spcCol="292608"/>
          <a:lstStyle>
            <a:lvl1pPr marL="179370" indent="-179370" algn="l" defTabSz="914309" rtl="0" eaLnBrk="1" latinLnBrk="0" hangingPunct="1">
              <a:lnSpc>
                <a:spcPct val="110000"/>
              </a:lnSpc>
              <a:spcBef>
                <a:spcPts val="1000"/>
              </a:spcBef>
              <a:buFont typeface="Arial" panose="020B0604020202020204" pitchFamily="34" charset="0"/>
              <a:buChar char="•"/>
              <a:tabLst/>
              <a:defRPr sz="1400" kern="1200">
                <a:solidFill>
                  <a:srgbClr val="000000"/>
                </a:solidFill>
                <a:latin typeface="Roboto Condensed Light" panose="02000000000000000000" pitchFamily="2" charset="0"/>
                <a:ea typeface="Roboto Condensed Light" panose="02000000000000000000" pitchFamily="2" charset="0"/>
                <a:cs typeface="+mn-cs"/>
              </a:defRPr>
            </a:lvl1pPr>
            <a:lvl2pPr marL="628587" indent="-171433" algn="l" defTabSz="914309" rtl="0" eaLnBrk="1" latinLnBrk="0" hangingPunct="1">
              <a:lnSpc>
                <a:spcPct val="110000"/>
              </a:lnSpc>
              <a:spcBef>
                <a:spcPts val="500"/>
              </a:spcBef>
              <a:buFont typeface="Arial" panose="020B0604020202020204" pitchFamily="34" charset="0"/>
              <a:buChar char="•"/>
              <a:tabLst/>
              <a:defRPr sz="1400" kern="1200">
                <a:solidFill>
                  <a:srgbClr val="000000"/>
                </a:solidFill>
                <a:latin typeface="Roboto Condensed Light" panose="02000000000000000000" pitchFamily="2" charset="0"/>
                <a:ea typeface="Roboto Condensed Light" panose="02000000000000000000" pitchFamily="2" charset="0"/>
                <a:cs typeface="+mn-cs"/>
              </a:defRPr>
            </a:lvl2pPr>
            <a:lvl3pPr marL="1088916" indent="-174608" algn="l" defTabSz="914309" rtl="0" eaLnBrk="1" latinLnBrk="0" hangingPunct="1">
              <a:lnSpc>
                <a:spcPct val="110000"/>
              </a:lnSpc>
              <a:spcBef>
                <a:spcPts val="500"/>
              </a:spcBef>
              <a:buFont typeface="Arial" panose="020B0604020202020204" pitchFamily="34" charset="0"/>
              <a:buChar char="•"/>
              <a:tabLst/>
              <a:defRPr sz="1400" kern="1200">
                <a:solidFill>
                  <a:srgbClr val="000000"/>
                </a:solidFill>
                <a:latin typeface="Roboto Condensed Light" panose="02000000000000000000" pitchFamily="2" charset="0"/>
                <a:ea typeface="Roboto Condensed Light" panose="02000000000000000000" pitchFamily="2" charset="0"/>
                <a:cs typeface="+mn-cs"/>
              </a:defRPr>
            </a:lvl3pPr>
            <a:lvl4pPr marL="1549245" indent="-177782" algn="l" defTabSz="914309" rtl="0" eaLnBrk="1" latinLnBrk="0" hangingPunct="1">
              <a:lnSpc>
                <a:spcPct val="110000"/>
              </a:lnSpc>
              <a:spcBef>
                <a:spcPts val="500"/>
              </a:spcBef>
              <a:buFont typeface="Arial" panose="020B0604020202020204" pitchFamily="34" charset="0"/>
              <a:buChar char="•"/>
              <a:tabLst/>
              <a:defRPr sz="1400" kern="1200">
                <a:solidFill>
                  <a:srgbClr val="000000"/>
                </a:solidFill>
                <a:latin typeface="Roboto Condensed Light" panose="02000000000000000000" pitchFamily="2" charset="0"/>
                <a:ea typeface="Roboto Condensed Light" panose="02000000000000000000" pitchFamily="2" charset="0"/>
                <a:cs typeface="+mn-cs"/>
              </a:defRPr>
            </a:lvl4pPr>
            <a:lvl5pPr marL="2000050" indent="-171433" algn="l" defTabSz="914309" rtl="0" eaLnBrk="1" latinLnBrk="0" hangingPunct="1">
              <a:lnSpc>
                <a:spcPct val="110000"/>
              </a:lnSpc>
              <a:spcBef>
                <a:spcPts val="500"/>
              </a:spcBef>
              <a:buFont typeface="Arial" panose="020B0604020202020204" pitchFamily="34" charset="0"/>
              <a:buChar char="•"/>
              <a:tabLst/>
              <a:defRPr sz="1400" kern="1200">
                <a:solidFill>
                  <a:srgbClr val="000000"/>
                </a:solidFill>
                <a:latin typeface="Roboto Condensed Light" panose="02000000000000000000" pitchFamily="2" charset="0"/>
                <a:ea typeface="Roboto Condensed Light" panose="02000000000000000000" pitchFamily="2" charset="0"/>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solidFill>
                  <a:schemeClr val="bg1"/>
                </a:solidFill>
                <a:latin typeface="Exo" panose="02000303000000000000" pitchFamily="2" charset="0"/>
              </a:rPr>
              <a:t>When considering who might be a stakeholder for each function, it’s worth exploring:</a:t>
            </a:r>
          </a:p>
          <a:p>
            <a:pPr lvl="1"/>
            <a:r>
              <a:rPr lang="en-US" sz="1800" b="1" dirty="0">
                <a:solidFill>
                  <a:schemeClr val="bg1"/>
                </a:solidFill>
                <a:latin typeface="Exo" panose="02000303000000000000" pitchFamily="2" charset="0"/>
              </a:rPr>
              <a:t>Collaborators</a:t>
            </a:r>
          </a:p>
          <a:p>
            <a:pPr lvl="1"/>
            <a:r>
              <a:rPr lang="en-US" sz="1800" b="1" dirty="0">
                <a:solidFill>
                  <a:schemeClr val="bg1"/>
                </a:solidFill>
                <a:latin typeface="Exo" panose="02000303000000000000" pitchFamily="2" charset="0"/>
              </a:rPr>
              <a:t>Organization Influencers</a:t>
            </a:r>
          </a:p>
          <a:p>
            <a:pPr lvl="1"/>
            <a:r>
              <a:rPr lang="en-US" sz="1800" b="1" dirty="0">
                <a:solidFill>
                  <a:schemeClr val="bg1"/>
                </a:solidFill>
                <a:latin typeface="Exo" panose="02000303000000000000" pitchFamily="2" charset="0"/>
              </a:rPr>
              <a:t>Knowledge Holders</a:t>
            </a:r>
          </a:p>
          <a:p>
            <a:pPr lvl="1"/>
            <a:r>
              <a:rPr lang="en-US" sz="1800" b="1" dirty="0">
                <a:solidFill>
                  <a:schemeClr val="bg1"/>
                </a:solidFill>
                <a:latin typeface="Exo" panose="02000303000000000000" pitchFamily="2" charset="0"/>
              </a:rPr>
              <a:t>Decision Makers </a:t>
            </a:r>
          </a:p>
          <a:p>
            <a:pPr lvl="1"/>
            <a:r>
              <a:rPr lang="en-US" sz="1800" b="1" dirty="0">
                <a:solidFill>
                  <a:schemeClr val="bg1"/>
                </a:solidFill>
                <a:latin typeface="Exo" panose="02000303000000000000" pitchFamily="2" charset="0"/>
              </a:rPr>
              <a:t>Line of Business Leaders</a:t>
            </a:r>
          </a:p>
          <a:p>
            <a:pPr lvl="1"/>
            <a:r>
              <a:rPr lang="en-US" sz="1800" b="1" dirty="0">
                <a:solidFill>
                  <a:schemeClr val="bg1"/>
                </a:solidFill>
                <a:latin typeface="Exo" panose="02000303000000000000" pitchFamily="2" charset="0"/>
              </a:rPr>
              <a:t>Users</a:t>
            </a:r>
          </a:p>
          <a:p>
            <a:pPr lvl="1"/>
            <a:r>
              <a:rPr lang="en-US" sz="1800" b="1" dirty="0">
                <a:solidFill>
                  <a:schemeClr val="bg1"/>
                </a:solidFill>
                <a:latin typeface="Exo" panose="02000303000000000000" pitchFamily="2" charset="0"/>
              </a:rPr>
              <a:t>Customers</a:t>
            </a:r>
          </a:p>
        </p:txBody>
      </p:sp>
      <p:sp>
        <p:nvSpPr>
          <p:cNvPr id="7" name="Text Placeholder 6">
            <a:extLst>
              <a:ext uri="{FF2B5EF4-FFF2-40B4-BE49-F238E27FC236}">
                <a16:creationId xmlns:a16="http://schemas.microsoft.com/office/drawing/2014/main" id="{27A65BF2-25A7-7A8A-3EBB-BAB4BD18B4D2}"/>
              </a:ext>
            </a:extLst>
          </p:cNvPr>
          <p:cNvSpPr>
            <a:spLocks noGrp="1"/>
          </p:cNvSpPr>
          <p:nvPr>
            <p:ph type="body" sz="quarter" idx="33"/>
          </p:nvPr>
        </p:nvSpPr>
        <p:spPr>
          <a:xfrm>
            <a:off x="353964" y="2848118"/>
            <a:ext cx="5689599" cy="2999350"/>
          </a:xfrm>
        </p:spPr>
        <p:txBody>
          <a:bodyPr/>
          <a:lstStyle/>
          <a:p>
            <a:pPr marL="0" indent="0">
              <a:buNone/>
            </a:pPr>
            <a:r>
              <a:rPr lang="en-US" dirty="0">
                <a:solidFill>
                  <a:schemeClr val="tx1"/>
                </a:solidFill>
              </a:rPr>
              <a:t>One of the biggest pitfalls for a new operating model is a failure to recognize the stakeholders that are involved or impacted by IT ways of operating.</a:t>
            </a:r>
          </a:p>
          <a:p>
            <a:pPr marL="0" indent="0">
              <a:buNone/>
            </a:pPr>
            <a:r>
              <a:rPr lang="en-US" dirty="0">
                <a:solidFill>
                  <a:schemeClr val="tx1"/>
                </a:solidFill>
              </a:rPr>
              <a:t>Stakeholders are those who need to be satisfied by the operating model outputs; consider their needs or means of being successful.</a:t>
            </a:r>
          </a:p>
          <a:p>
            <a:pPr marL="0" indent="0">
              <a:buNone/>
            </a:pPr>
            <a:r>
              <a:rPr lang="en-US" dirty="0">
                <a:solidFill>
                  <a:schemeClr val="tx1"/>
                </a:solidFill>
              </a:rPr>
              <a:t>Stakeholders are important because they can help the adoption of this new model when they are collaborated with and understand the value being driven through this way of operating.</a:t>
            </a:r>
          </a:p>
          <a:p>
            <a:pPr marL="0" indent="0">
              <a:buNone/>
            </a:pPr>
            <a:r>
              <a:rPr lang="en-US" dirty="0">
                <a:solidFill>
                  <a:schemeClr val="tx1"/>
                </a:solidFill>
              </a:rPr>
              <a:t>Identifying the stakeholders also ensures that IT is not being siloed.</a:t>
            </a:r>
          </a:p>
          <a:p>
            <a:pPr marL="0" indent="0">
              <a:buNone/>
            </a:pPr>
            <a:r>
              <a:rPr lang="en-US" dirty="0">
                <a:solidFill>
                  <a:schemeClr val="tx1"/>
                </a:solidFill>
              </a:rPr>
              <a:t>Rather, all those who will have a role in ensuring the successful development of IT solutions, services, and products are being considered. </a:t>
            </a:r>
          </a:p>
        </p:txBody>
      </p:sp>
    </p:spTree>
    <p:extLst>
      <p:ext uri="{BB962C8B-B14F-4D97-AF65-F5344CB8AC3E}">
        <p14:creationId xmlns:p14="http://schemas.microsoft.com/office/powerpoint/2010/main" val="56518597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0F4220-8530-3646-AD71-C1DA0270D955}"/>
              </a:ext>
            </a:extLst>
          </p:cNvPr>
          <p:cNvSpPr/>
          <p:nvPr/>
        </p:nvSpPr>
        <p:spPr>
          <a:xfrm>
            <a:off x="7104792" y="1400841"/>
            <a:ext cx="4733539" cy="3956392"/>
          </a:xfrm>
          <a:prstGeom prst="rect">
            <a:avLst/>
          </a:prstGeom>
          <a:solidFill>
            <a:schemeClr val="bg2"/>
          </a:solidFill>
          <a:ln>
            <a:noFill/>
          </a:ln>
          <a:effectLst>
            <a:outerShdw blurRad="254000" sx="105000" sy="105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endParaRPr lang="en-US" dirty="0">
              <a:solidFill>
                <a:srgbClr val="FFFFFF"/>
              </a:solidFill>
              <a:latin typeface="Arial" panose="020B0604020202020204" pitchFamily="34" charset="0"/>
            </a:endParaRPr>
          </a:p>
        </p:txBody>
      </p:sp>
      <p:graphicFrame>
        <p:nvGraphicFramePr>
          <p:cNvPr id="38" name="Table 37">
            <a:extLst>
              <a:ext uri="{FF2B5EF4-FFF2-40B4-BE49-F238E27FC236}">
                <a16:creationId xmlns:a16="http://schemas.microsoft.com/office/drawing/2014/main" id="{855E0152-6164-974F-9E73-8275AEFEEE0A}"/>
              </a:ext>
            </a:extLst>
          </p:cNvPr>
          <p:cNvGraphicFramePr>
            <a:graphicFrameLocks noGrp="1"/>
          </p:cNvGraphicFramePr>
          <p:nvPr>
            <p:extLst>
              <p:ext uri="{D42A27DB-BD31-4B8C-83A1-F6EECF244321}">
                <p14:modId xmlns:p14="http://schemas.microsoft.com/office/powerpoint/2010/main" val="1676877057"/>
              </p:ext>
            </p:extLst>
          </p:nvPr>
        </p:nvGraphicFramePr>
        <p:xfrm>
          <a:off x="7111818" y="1400842"/>
          <a:ext cx="4726916" cy="4580110"/>
        </p:xfrm>
        <a:graphic>
          <a:graphicData uri="http://schemas.openxmlformats.org/drawingml/2006/table">
            <a:tbl>
              <a:tblPr firstRow="1" bandRow="1">
                <a:effectLst/>
                <a:tableStyleId>{5C22544A-7EE6-4342-B048-85BDC9FD1C3A}</a:tableStyleId>
              </a:tblPr>
              <a:tblGrid>
                <a:gridCol w="2363458">
                  <a:extLst>
                    <a:ext uri="{9D8B030D-6E8A-4147-A177-3AD203B41FA5}">
                      <a16:colId xmlns:a16="http://schemas.microsoft.com/office/drawing/2014/main" val="866264451"/>
                    </a:ext>
                  </a:extLst>
                </a:gridCol>
                <a:gridCol w="2363458">
                  <a:extLst>
                    <a:ext uri="{9D8B030D-6E8A-4147-A177-3AD203B41FA5}">
                      <a16:colId xmlns:a16="http://schemas.microsoft.com/office/drawing/2014/main" val="2703970457"/>
                    </a:ext>
                  </a:extLst>
                </a:gridCol>
              </a:tblGrid>
              <a:tr h="726008">
                <a:tc>
                  <a:txBody>
                    <a:bodyPr/>
                    <a:lstStyle/>
                    <a:p>
                      <a:pPr marL="0" indent="0" algn="ctr">
                        <a:lnSpc>
                          <a:spcPts val="1000"/>
                        </a:lnSpc>
                        <a:spcBef>
                          <a:spcPts val="1000"/>
                        </a:spcBef>
                        <a:buFont typeface="Arial" panose="020B0604020202020204" pitchFamily="34" charset="0"/>
                        <a:buNone/>
                      </a:pPr>
                      <a:r>
                        <a:rPr lang="en-US" sz="1800" b="0" i="0" dirty="0">
                          <a:solidFill>
                            <a:schemeClr val="bg1"/>
                          </a:solidFill>
                          <a:latin typeface="Exo" panose="02000503000000000000" pitchFamily="2" charset="77"/>
                          <a:ea typeface="Roboto Condensed Light" panose="02000000000000000000" pitchFamily="2" charset="0"/>
                        </a:rPr>
                        <a:t>Input</a:t>
                      </a:r>
                    </a:p>
                  </a:txBody>
                  <a:tcPr marL="0" marR="0" marT="319998" marB="22857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tc>
                  <a:txBody>
                    <a:bodyPr/>
                    <a:lstStyle/>
                    <a:p>
                      <a:pPr marL="0" indent="0" algn="ctr">
                        <a:lnSpc>
                          <a:spcPts val="1000"/>
                        </a:lnSpc>
                        <a:spcBef>
                          <a:spcPts val="1000"/>
                        </a:spcBef>
                        <a:buFont typeface="Arial" panose="020B0604020202020204" pitchFamily="34" charset="0"/>
                        <a:buNone/>
                      </a:pPr>
                      <a:r>
                        <a:rPr lang="en-US" sz="1800" b="0" i="0" dirty="0">
                          <a:solidFill>
                            <a:schemeClr val="bg1"/>
                          </a:solidFill>
                          <a:latin typeface="Exo" panose="02000503000000000000" pitchFamily="2" charset="77"/>
                          <a:ea typeface="Roboto Condensed Light" panose="02000000000000000000" pitchFamily="2" charset="0"/>
                        </a:rPr>
                        <a:t>Output</a:t>
                      </a:r>
                    </a:p>
                  </a:txBody>
                  <a:tcPr marL="0" marR="0" marT="319998" marB="22857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1610303713"/>
                  </a:ext>
                </a:extLst>
              </a:tr>
              <a:tr h="1552511">
                <a:tc>
                  <a:txBody>
                    <a:bodyPr/>
                    <a:lstStyle/>
                    <a:p>
                      <a:pPr marL="173038" indent="-173038" rtl="0">
                        <a:lnSpc>
                          <a:spcPts val="1600"/>
                        </a:lnSpc>
                        <a:spcBef>
                          <a:spcPts val="800"/>
                        </a:spcBef>
                        <a:buSzPts val="1100"/>
                        <a:buFont typeface="Arial" panose="020B0604020202020204" pitchFamily="34" charset="0"/>
                        <a:buChar char="•"/>
                        <a:tabLst/>
                      </a:pPr>
                      <a:r>
                        <a:rPr lang="en-US" sz="1200" b="0" i="0" u="none" strike="noStrike" baseline="0" dirty="0">
                          <a:solidFill>
                            <a:srgbClr val="000000"/>
                          </a:solidFill>
                          <a:latin typeface="Roboto Condensed Light" panose="02000000000000000000" pitchFamily="2" charset="0"/>
                          <a:ea typeface="Roboto Condensed Light" panose="02000000000000000000" pitchFamily="2" charset="0"/>
                        </a:rPr>
                        <a:t>Customized IT operating model with functional areas defined</a:t>
                      </a:r>
                    </a:p>
                  </a:txBody>
                  <a:tcPr marL="287963" marR="287963" marT="251966" marB="287963">
                    <a:lnR w="3175" cap="flat" cmpd="sng" algn="ctr">
                      <a:solidFill>
                        <a:schemeClr val="bg1">
                          <a:lumMod val="75000"/>
                        </a:schemeClr>
                      </a:solidFill>
                      <a:prstDash val="solid"/>
                      <a:round/>
                      <a:headEnd type="none" w="med" len="med"/>
                      <a:tailEnd type="none" w="med" len="med"/>
                    </a:lnR>
                    <a:lnT w="38100" cmpd="sng">
                      <a:noFill/>
                    </a:lnT>
                    <a:lnB w="12700" cmpd="sng">
                      <a:noFill/>
                    </a:lnB>
                    <a:solidFill>
                      <a:schemeClr val="bg1"/>
                    </a:solidFill>
                  </a:tcPr>
                </a:tc>
                <a:tc>
                  <a:txBody>
                    <a:bodyPr/>
                    <a:lstStyle/>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Stakeholders that align to each functional area</a:t>
                      </a:r>
                    </a:p>
                  </a:txBody>
                  <a:tcPr marL="287963" marR="287963" marT="251966" marB="287963">
                    <a:lnL w="3175" cap="flat" cmpd="sng" algn="ctr">
                      <a:solidFill>
                        <a:schemeClr val="bg1">
                          <a:lumMod val="75000"/>
                        </a:schemeClr>
                      </a:solidFill>
                      <a:prstDash val="solid"/>
                      <a:round/>
                      <a:headEnd type="none" w="med" len="med"/>
                      <a:tailEnd type="none" w="med" len="med"/>
                    </a:lnL>
                    <a:lnT w="38100" cmpd="sng">
                      <a:noFill/>
                    </a:lnT>
                    <a:lnB w="12700" cmpd="sng">
                      <a:noFill/>
                    </a:lnB>
                    <a:solidFill>
                      <a:schemeClr val="bg1"/>
                    </a:solidFill>
                  </a:tcPr>
                </a:tc>
                <a:extLst>
                  <a:ext uri="{0D108BD9-81ED-4DB2-BD59-A6C34878D82A}">
                    <a16:rowId xmlns:a16="http://schemas.microsoft.com/office/drawing/2014/main" val="686074955"/>
                  </a:ext>
                </a:extLst>
              </a:tr>
              <a:tr h="726008">
                <a:tc>
                  <a:txBody>
                    <a:bodyPr/>
                    <a:lstStyle/>
                    <a:p>
                      <a:pPr marL="0" marR="0" lvl="0" indent="0" algn="ctr" defTabSz="914400" rtl="0" eaLnBrk="1" fontAlgn="auto" latinLnBrk="0" hangingPunct="1">
                        <a:lnSpc>
                          <a:spcPts val="1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chemeClr val="bg1"/>
                          </a:solidFill>
                          <a:effectLst/>
                          <a:uLnTx/>
                          <a:uFillTx/>
                          <a:latin typeface="Exo" panose="02000503000000000000" pitchFamily="2" charset="77"/>
                          <a:ea typeface="Roboto Condensed Light" panose="02000000000000000000" pitchFamily="2" charset="0"/>
                          <a:cs typeface="+mn-cs"/>
                        </a:rPr>
                        <a:t>Materials</a:t>
                      </a:r>
                    </a:p>
                  </a:txBody>
                  <a:tcPr marL="0" marR="0" marT="319998" marB="22857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tc>
                  <a:txBody>
                    <a:bodyPr/>
                    <a:lstStyle/>
                    <a:p>
                      <a:pPr marL="0" marR="0" lvl="0" indent="0" algn="ctr" defTabSz="914400" rtl="0" eaLnBrk="1" fontAlgn="auto" latinLnBrk="0" hangingPunct="1">
                        <a:lnSpc>
                          <a:spcPts val="1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chemeClr val="bg1"/>
                          </a:solidFill>
                          <a:effectLst/>
                          <a:uLnTx/>
                          <a:uFillTx/>
                          <a:latin typeface="Exo" panose="02000503000000000000" pitchFamily="2" charset="77"/>
                          <a:ea typeface="Roboto Condensed Light" panose="02000000000000000000" pitchFamily="2" charset="0"/>
                          <a:cs typeface="+mn-cs"/>
                        </a:rPr>
                        <a:t>Participants</a:t>
                      </a:r>
                    </a:p>
                  </a:txBody>
                  <a:tcPr marL="0" marR="0" marT="319998" marB="22857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4151227522"/>
                  </a:ext>
                </a:extLst>
              </a:tr>
              <a:tr h="1575583">
                <a:tc>
                  <a:txBody>
                    <a:bodyPr/>
                    <a:lstStyle/>
                    <a:p>
                      <a:pPr marL="173038" indent="-173038" rtl="0">
                        <a:lnSpc>
                          <a:spcPts val="1600"/>
                        </a:lnSpc>
                        <a:spcBef>
                          <a:spcPts val="800"/>
                        </a:spcBef>
                        <a:buSzPts val="1100"/>
                        <a:buFont typeface="Arial" panose="020B0604020202020204" pitchFamily="34" charset="0"/>
                        <a:buChar char="•"/>
                        <a:tabLst/>
                      </a:pPr>
                      <a:r>
                        <a:rPr lang="en-US" sz="1200" b="0" i="0" u="none" strike="noStrike" baseline="0" dirty="0">
                          <a:solidFill>
                            <a:srgbClr val="000000"/>
                          </a:solidFill>
                          <a:latin typeface="Roboto Condensed Light" panose="02000000000000000000" pitchFamily="2" charset="0"/>
                          <a:ea typeface="Roboto Condensed Light" panose="02000000000000000000" pitchFamily="2" charset="0"/>
                        </a:rPr>
                        <a:t>Whiteboard/Flip Charts</a:t>
                      </a:r>
                    </a:p>
                    <a:p>
                      <a:pPr marL="173038" marR="0" lvl="0" indent="-173038" algn="l" defTabSz="914400" rtl="0" eaLnBrk="1" fontAlgn="auto" latinLnBrk="0" hangingPunct="1">
                        <a:lnSpc>
                          <a:spcPts val="1600"/>
                        </a:lnSpc>
                        <a:spcBef>
                          <a:spcPts val="800"/>
                        </a:spcBef>
                        <a:spcAft>
                          <a:spcPts val="0"/>
                        </a:spcAft>
                        <a:buClrTx/>
                        <a:buSzPts val="1100"/>
                        <a:buFont typeface="Arial" panose="020B0604020202020204" pitchFamily="34" charset="0"/>
                        <a:buChar char="•"/>
                        <a:tabLst/>
                        <a:defRPr/>
                      </a:pPr>
                      <a:r>
                        <a:rPr lang="en-US" sz="1200" b="0" i="0" u="none" strike="noStrike" baseline="0" dirty="0">
                          <a:solidFill>
                            <a:srgbClr val="000000"/>
                          </a:solidFill>
                          <a:latin typeface="Roboto Condensed Light" panose="02000000000000000000" pitchFamily="2" charset="0"/>
                          <a:ea typeface="Roboto Condensed Light" panose="02000000000000000000" pitchFamily="2" charset="0"/>
                        </a:rPr>
                        <a:t>Selected IT Operating Model Archetype Deck </a:t>
                      </a:r>
                    </a:p>
                    <a:p>
                      <a:pPr marL="182563" indent="-182563" rtl="0">
                        <a:lnSpc>
                          <a:spcPts val="1600"/>
                        </a:lnSpc>
                        <a:spcBef>
                          <a:spcPts val="800"/>
                        </a:spcBef>
                        <a:buSzPts val="1100"/>
                        <a:buFont typeface="Arial" panose="020B0604020202020204" pitchFamily="34" charset="0"/>
                        <a:buChar char="•"/>
                        <a:tabLst/>
                      </a:pPr>
                      <a:endParaRPr lang="en-US" sz="1200" b="0" i="0" u="none" strike="noStrike" baseline="0" dirty="0">
                        <a:solidFill>
                          <a:srgbClr val="000000"/>
                        </a:solidFill>
                        <a:latin typeface="Roboto Condensed Light" panose="02000000000000000000" pitchFamily="2" charset="0"/>
                        <a:ea typeface="Roboto Condensed Light" panose="02000000000000000000" pitchFamily="2" charset="0"/>
                      </a:endParaRPr>
                    </a:p>
                  </a:txBody>
                  <a:tcPr marL="287963" marR="287963" marT="251966" marB="287963">
                    <a:lnR w="3175" cap="flat" cmpd="sng" algn="ctr">
                      <a:solidFill>
                        <a:schemeClr val="bg1">
                          <a:lumMod val="75000"/>
                        </a:schemeClr>
                      </a:solidFill>
                      <a:prstDash val="solid"/>
                      <a:round/>
                      <a:headEnd type="none" w="med" len="med"/>
                      <a:tailEnd type="none" w="med" len="med"/>
                    </a:lnR>
                    <a:lnT w="38100" cmpd="sng">
                      <a:noFill/>
                    </a:lnT>
                    <a:solidFill>
                      <a:schemeClr val="bg1"/>
                    </a:solidFill>
                  </a:tcPr>
                </a:tc>
                <a:tc>
                  <a:txBody>
                    <a:bodyPr/>
                    <a:lstStyle/>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CIO</a:t>
                      </a:r>
                    </a:p>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IT Leadership</a:t>
                      </a:r>
                    </a:p>
                  </a:txBody>
                  <a:tcPr marL="287963" marR="287963" marT="251966" marB="287963">
                    <a:lnL w="3175" cap="flat" cmpd="sng" algn="ctr">
                      <a:solidFill>
                        <a:schemeClr val="bg1">
                          <a:lumMod val="75000"/>
                        </a:schemeClr>
                      </a:solidFill>
                      <a:prstDash val="solid"/>
                      <a:round/>
                      <a:headEnd type="none" w="med" len="med"/>
                      <a:tailEnd type="none" w="med" len="med"/>
                    </a:lnL>
                    <a:lnT w="38100" cmpd="sng">
                      <a:noFill/>
                    </a:lnT>
                    <a:solidFill>
                      <a:schemeClr val="bg1"/>
                    </a:solidFill>
                  </a:tcPr>
                </a:tc>
                <a:extLst>
                  <a:ext uri="{0D108BD9-81ED-4DB2-BD59-A6C34878D82A}">
                    <a16:rowId xmlns:a16="http://schemas.microsoft.com/office/drawing/2014/main" val="2918002838"/>
                  </a:ext>
                </a:extLst>
              </a:tr>
            </a:tbl>
          </a:graphicData>
        </a:graphic>
      </p:graphicFrame>
      <p:sp>
        <p:nvSpPr>
          <p:cNvPr id="3" name="Title 2">
            <a:extLst>
              <a:ext uri="{FF2B5EF4-FFF2-40B4-BE49-F238E27FC236}">
                <a16:creationId xmlns:a16="http://schemas.microsoft.com/office/drawing/2014/main" id="{5E75BB4F-3BD6-3E47-844A-0D1C1B77ED32}"/>
              </a:ext>
            </a:extLst>
          </p:cNvPr>
          <p:cNvSpPr>
            <a:spLocks noGrp="1"/>
          </p:cNvSpPr>
          <p:nvPr>
            <p:ph type="title"/>
          </p:nvPr>
        </p:nvSpPr>
        <p:spPr>
          <a:xfrm>
            <a:off x="354855" y="545145"/>
            <a:ext cx="6589533" cy="1130041"/>
          </a:xfrm>
        </p:spPr>
        <p:txBody>
          <a:bodyPr/>
          <a:lstStyle/>
          <a:p>
            <a:r>
              <a:rPr lang="en-US" dirty="0">
                <a:solidFill>
                  <a:srgbClr val="2576B7"/>
                </a:solidFill>
              </a:rPr>
              <a:t>3.4 </a:t>
            </a:r>
            <a:r>
              <a:rPr lang="en-US" dirty="0"/>
              <a:t>Determine functional stakeholders</a:t>
            </a:r>
          </a:p>
        </p:txBody>
      </p:sp>
      <p:sp>
        <p:nvSpPr>
          <p:cNvPr id="4" name="Text Placeholder 3">
            <a:extLst>
              <a:ext uri="{FF2B5EF4-FFF2-40B4-BE49-F238E27FC236}">
                <a16:creationId xmlns:a16="http://schemas.microsoft.com/office/drawing/2014/main" id="{7E6D4A53-04AD-4347-B2E1-D571EE0378C6}"/>
              </a:ext>
            </a:extLst>
          </p:cNvPr>
          <p:cNvSpPr>
            <a:spLocks noGrp="1"/>
          </p:cNvSpPr>
          <p:nvPr>
            <p:ph type="body" sz="quarter" idx="11"/>
          </p:nvPr>
        </p:nvSpPr>
        <p:spPr>
          <a:xfrm>
            <a:off x="372222" y="1775995"/>
            <a:ext cx="4115672" cy="669891"/>
          </a:xfrm>
        </p:spPr>
        <p:txBody>
          <a:bodyPr/>
          <a:lstStyle/>
          <a:p>
            <a:r>
              <a:rPr lang="en-US" sz="1600" dirty="0">
                <a:latin typeface="Exo" panose="02000503000000000000" pitchFamily="2" charset="77"/>
              </a:rPr>
              <a:t>1.5 hours</a:t>
            </a:r>
          </a:p>
        </p:txBody>
      </p:sp>
      <p:sp>
        <p:nvSpPr>
          <p:cNvPr id="5" name="Text Placeholder 4">
            <a:extLst>
              <a:ext uri="{FF2B5EF4-FFF2-40B4-BE49-F238E27FC236}">
                <a16:creationId xmlns:a16="http://schemas.microsoft.com/office/drawing/2014/main" id="{EF339750-B68F-5E41-8400-5569775AF401}"/>
              </a:ext>
            </a:extLst>
          </p:cNvPr>
          <p:cNvSpPr>
            <a:spLocks noGrp="1"/>
          </p:cNvSpPr>
          <p:nvPr>
            <p:ph type="body" sz="quarter" idx="33"/>
          </p:nvPr>
        </p:nvSpPr>
        <p:spPr>
          <a:xfrm>
            <a:off x="354854" y="2153563"/>
            <a:ext cx="6221361" cy="3074667"/>
          </a:xfrm>
          <a:prstGeom prst="rect">
            <a:avLst/>
          </a:prstGeom>
        </p:spPr>
        <p:txBody>
          <a:bodyPr lIns="0" tIns="0" rIns="0" bIns="0" numCol="1" spcCol="292608" anchor="t"/>
          <a:lstStyle/>
          <a:p>
            <a:pPr marL="177782" indent="-177782">
              <a:buFont typeface="+mj-lt"/>
              <a:buAutoNum type="arabicPeriod"/>
            </a:pPr>
            <a:r>
              <a:rPr lang="en-US" dirty="0">
                <a:latin typeface="Roboto Condensed Light"/>
                <a:ea typeface="Roboto Condensed Light"/>
              </a:rPr>
              <a:t>For each of the functional areas within the IT operating model, determine who the stakeholders are. </a:t>
            </a:r>
          </a:p>
          <a:p>
            <a:pPr marL="177782" indent="-177782">
              <a:buFont typeface="+mj-lt"/>
              <a:buAutoNum type="arabicPeriod"/>
            </a:pPr>
            <a:r>
              <a:rPr lang="en-US" dirty="0">
                <a:latin typeface="Roboto Condensed Light"/>
                <a:ea typeface="Roboto Condensed Light"/>
              </a:rPr>
              <a:t>The stakeholders of the functional area can be:</a:t>
            </a:r>
          </a:p>
          <a:p>
            <a:pPr marL="734967" lvl="1" indent="-285750"/>
            <a:r>
              <a:rPr lang="en-US" dirty="0">
                <a:latin typeface="Roboto Condensed Light"/>
                <a:ea typeface="Roboto Condensed Light"/>
              </a:rPr>
              <a:t>Someone with influence within the organization</a:t>
            </a:r>
          </a:p>
          <a:p>
            <a:pPr marL="734967" lvl="1" indent="-285750"/>
            <a:r>
              <a:rPr lang="en-US" dirty="0">
                <a:latin typeface="Roboto Condensed Light"/>
                <a:ea typeface="Roboto Condensed Light"/>
              </a:rPr>
              <a:t>Someone who is directly impacted by this function’s purpose</a:t>
            </a:r>
          </a:p>
          <a:p>
            <a:pPr marL="734967" lvl="1" indent="-285750"/>
            <a:r>
              <a:rPr lang="en-US" dirty="0">
                <a:latin typeface="Roboto Condensed Light"/>
                <a:ea typeface="Roboto Condensed Light"/>
              </a:rPr>
              <a:t>Someone will be involved in the success of this function</a:t>
            </a:r>
          </a:p>
          <a:p>
            <a:pPr marL="734967" lvl="1" indent="-285750"/>
            <a:r>
              <a:rPr lang="en-US" dirty="0">
                <a:latin typeface="Roboto Condensed Light"/>
                <a:ea typeface="Roboto Condensed Light"/>
              </a:rPr>
              <a:t>A counterpart to a specific IT role</a:t>
            </a:r>
          </a:p>
          <a:p>
            <a:pPr marL="177782" indent="-177782">
              <a:buFont typeface="+mj-lt"/>
              <a:buAutoNum type="arabicPeriod"/>
            </a:pPr>
            <a:r>
              <a:rPr lang="en-US" dirty="0">
                <a:latin typeface="Roboto Condensed Light"/>
                <a:ea typeface="Roboto Condensed Light"/>
              </a:rPr>
              <a:t>Document the roles of those within the organization that can be deemed a stakeholder for the functional area. If it helps provide clarity, the name of the person performing a specific role (e.g. CFO Carol) then do so. Some roles may have too many people (e.g. end user) to name each person. </a:t>
            </a:r>
          </a:p>
          <a:p>
            <a:pPr marL="177782" indent="-177782">
              <a:buFont typeface="+mj-lt"/>
              <a:buAutoNum type="arabicPeriod"/>
            </a:pPr>
            <a:r>
              <a:rPr lang="en-US" dirty="0">
                <a:latin typeface="Roboto Condensed Light"/>
                <a:ea typeface="Roboto Condensed Light"/>
              </a:rPr>
              <a:t>Come together as a larger group and share the stakeholders identified for each functional areas. Consider each other’s input and update this section. Document the organization stakeholder in the selected IT Operating Model Archetype Deck. </a:t>
            </a:r>
          </a:p>
          <a:p>
            <a:pPr marL="177782" indent="-177782">
              <a:buFont typeface="+mj-lt"/>
              <a:buAutoNum type="arabicPeriod"/>
            </a:pPr>
            <a:endParaRPr lang="en-US" dirty="0">
              <a:latin typeface="Roboto Condensed Light"/>
              <a:ea typeface="Roboto Condensed Light"/>
            </a:endParaRPr>
          </a:p>
        </p:txBody>
      </p:sp>
      <p:sp>
        <p:nvSpPr>
          <p:cNvPr id="11" name="TextBox 10">
            <a:extLst>
              <a:ext uri="{FF2B5EF4-FFF2-40B4-BE49-F238E27FC236}">
                <a16:creationId xmlns:a16="http://schemas.microsoft.com/office/drawing/2014/main" id="{022399C1-710B-4BE4-BB5F-E1D40237D850}"/>
              </a:ext>
            </a:extLst>
          </p:cNvPr>
          <p:cNvSpPr txBox="1"/>
          <p:nvPr/>
        </p:nvSpPr>
        <p:spPr>
          <a:xfrm>
            <a:off x="8803670" y="6449176"/>
            <a:ext cx="3437887" cy="123095"/>
          </a:xfrm>
          <a:prstGeom prst="rect">
            <a:avLst/>
          </a:prstGeom>
        </p:spPr>
        <p:txBody>
          <a:bodyPr vert="horz" wrap="square" lIns="0" tIns="0" rIns="91428" bIns="0" rtlCol="0">
            <a:spAutoFit/>
          </a:bodyPr>
          <a:lstStyle/>
          <a:p>
            <a:pPr marL="7700" marR="242951" algn="r" defTabSz="554437">
              <a:spcBef>
                <a:spcPts val="55"/>
              </a:spcBef>
              <a:defRPr/>
            </a:pPr>
            <a:r>
              <a:rPr lang="en-CA" sz="800" spc="-18" dirty="0">
                <a:solidFill>
                  <a:srgbClr val="494949">
                    <a:lumMod val="50000"/>
                  </a:srgbClr>
                </a:solidFill>
                <a:latin typeface="Exo" panose="02000503000000000000" pitchFamily="2" charset="77"/>
              </a:rPr>
              <a:t>Info-</a:t>
            </a:r>
            <a:r>
              <a:rPr lang="en-CA" sz="800" spc="-103" dirty="0">
                <a:solidFill>
                  <a:srgbClr val="494949">
                    <a:lumMod val="50000"/>
                  </a:srgbClr>
                </a:solidFill>
                <a:latin typeface="Exo" panose="02000503000000000000" pitchFamily="2" charset="77"/>
              </a:rPr>
              <a:t>T</a:t>
            </a:r>
            <a:r>
              <a:rPr lang="en-CA" sz="800" spc="-15" dirty="0">
                <a:solidFill>
                  <a:srgbClr val="494949">
                    <a:lumMod val="50000"/>
                  </a:srgbClr>
                </a:solidFill>
                <a:latin typeface="Exo" panose="02000503000000000000" pitchFamily="2" charset="77"/>
              </a:rPr>
              <a:t>ec</a:t>
            </a:r>
            <a:r>
              <a:rPr lang="en-CA" sz="800" spc="6" dirty="0">
                <a:solidFill>
                  <a:srgbClr val="494949">
                    <a:lumMod val="50000"/>
                  </a:srgbClr>
                </a:solidFill>
                <a:latin typeface="Exo" panose="02000503000000000000" pitchFamily="2" charset="77"/>
              </a:rPr>
              <a:t>h</a:t>
            </a:r>
            <a:r>
              <a:rPr lang="en-CA" sz="800" spc="-39" dirty="0">
                <a:solidFill>
                  <a:srgbClr val="494949">
                    <a:lumMod val="50000"/>
                  </a:srgbClr>
                </a:solidFill>
                <a:latin typeface="Exo" panose="02000503000000000000" pitchFamily="2" charset="77"/>
              </a:rPr>
              <a:t> </a:t>
            </a:r>
            <a:r>
              <a:rPr lang="en-CA" sz="800" spc="-15" dirty="0">
                <a:solidFill>
                  <a:srgbClr val="494949">
                    <a:lumMod val="50000"/>
                  </a:srgbClr>
                </a:solidFill>
                <a:latin typeface="Exo" panose="02000503000000000000" pitchFamily="2" charset="77"/>
              </a:rPr>
              <a:t>Researc</a:t>
            </a:r>
            <a:r>
              <a:rPr lang="en-CA" sz="800" spc="6" dirty="0">
                <a:solidFill>
                  <a:srgbClr val="494949">
                    <a:lumMod val="50000"/>
                  </a:srgbClr>
                </a:solidFill>
                <a:latin typeface="Exo" panose="02000503000000000000" pitchFamily="2" charset="77"/>
              </a:rPr>
              <a:t>h</a:t>
            </a:r>
            <a:r>
              <a:rPr lang="en-CA" sz="800" spc="-39" dirty="0">
                <a:solidFill>
                  <a:srgbClr val="494949">
                    <a:lumMod val="50000"/>
                  </a:srgbClr>
                </a:solidFill>
                <a:latin typeface="Exo" panose="02000503000000000000" pitchFamily="2" charset="77"/>
              </a:rPr>
              <a:t> </a:t>
            </a:r>
            <a:r>
              <a:rPr lang="en-CA" sz="800" spc="-15" dirty="0">
                <a:solidFill>
                  <a:srgbClr val="494949">
                    <a:lumMod val="50000"/>
                  </a:srgbClr>
                </a:solidFill>
                <a:latin typeface="Exo" panose="02000503000000000000" pitchFamily="2" charset="77"/>
              </a:rPr>
              <a:t>Grou</a:t>
            </a:r>
            <a:r>
              <a:rPr lang="en-CA" sz="800" spc="6" dirty="0">
                <a:solidFill>
                  <a:srgbClr val="494949">
                    <a:lumMod val="50000"/>
                  </a:srgbClr>
                </a:solidFill>
                <a:latin typeface="Exo" panose="02000503000000000000" pitchFamily="2" charset="77"/>
              </a:rPr>
              <a:t>p   |   </a:t>
            </a:r>
            <a:fld id="{81D60167-4931-47E6-BA6A-407CBD079E47}" type="slidenum">
              <a:rPr lang="en-CA" sz="800" spc="6">
                <a:solidFill>
                  <a:srgbClr val="494949">
                    <a:lumMod val="50000"/>
                  </a:srgbClr>
                </a:solidFill>
                <a:latin typeface="Exo" panose="02000503000000000000" pitchFamily="2" charset="77"/>
                <a:cs typeface="Arial" panose="020B0604020202020204" pitchFamily="34" charset="0"/>
              </a:rPr>
              <a:pPr marL="7700" marR="242951" algn="r" defTabSz="554437">
                <a:spcBef>
                  <a:spcPts val="55"/>
                </a:spcBef>
                <a:defRPr/>
              </a:pPr>
              <a:t>72</a:t>
            </a:fld>
            <a:endParaRPr sz="800" spc="6" dirty="0">
              <a:solidFill>
                <a:srgbClr val="494949">
                  <a:lumMod val="50000"/>
                </a:srgbClr>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33366412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0FF02DC-4FF9-1150-6521-163A68B6D772}"/>
              </a:ext>
            </a:extLst>
          </p:cNvPr>
          <p:cNvSpPr/>
          <p:nvPr/>
        </p:nvSpPr>
        <p:spPr>
          <a:xfrm>
            <a:off x="6096794" y="1867552"/>
            <a:ext cx="5714320" cy="4474717"/>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endParaRPr lang="en-CA" dirty="0">
              <a:solidFill>
                <a:srgbClr val="FFFFFF"/>
              </a:solidFill>
              <a:latin typeface="Arial" panose="020B0604020202020204" pitchFamily="34" charset="0"/>
            </a:endParaRPr>
          </a:p>
        </p:txBody>
      </p:sp>
      <p:sp>
        <p:nvSpPr>
          <p:cNvPr id="2" name="Title 1"/>
          <p:cNvSpPr>
            <a:spLocks noGrp="1"/>
          </p:cNvSpPr>
          <p:nvPr>
            <p:ph type="title"/>
          </p:nvPr>
        </p:nvSpPr>
        <p:spPr>
          <a:xfrm>
            <a:off x="767412" y="502313"/>
            <a:ext cx="10658234" cy="1130188"/>
          </a:xfrm>
        </p:spPr>
        <p:txBody>
          <a:bodyPr/>
          <a:lstStyle/>
          <a:p>
            <a:pPr>
              <a:lnSpc>
                <a:spcPct val="100000"/>
              </a:lnSpc>
            </a:pPr>
            <a:r>
              <a:rPr lang="en-US" sz="3600" dirty="0">
                <a:solidFill>
                  <a:schemeClr val="tx1"/>
                </a:solidFill>
              </a:rPr>
              <a:t>Assigning decision-making authority rights to support governance</a:t>
            </a:r>
            <a:endParaRPr lang="en-CA" sz="3600" dirty="0">
              <a:solidFill>
                <a:schemeClr val="tx1"/>
              </a:solidFill>
            </a:endParaRPr>
          </a:p>
        </p:txBody>
      </p:sp>
      <p:sp>
        <p:nvSpPr>
          <p:cNvPr id="3" name="TextBox 2"/>
          <p:cNvSpPr txBox="1"/>
          <p:nvPr/>
        </p:nvSpPr>
        <p:spPr>
          <a:xfrm>
            <a:off x="767411" y="2541092"/>
            <a:ext cx="4884452" cy="3631763"/>
          </a:xfrm>
          <a:prstGeom prst="rect">
            <a:avLst/>
          </a:prstGeom>
          <a:noFill/>
        </p:spPr>
        <p:txBody>
          <a:bodyPr wrap="square" rtlCol="0">
            <a:spAutoFit/>
          </a:bodyPr>
          <a:lstStyle/>
          <a:p>
            <a:pPr defTabSz="554437">
              <a:spcBef>
                <a:spcPts val="600"/>
              </a:spcBef>
              <a:spcAft>
                <a:spcPts val="600"/>
              </a:spcAft>
            </a:pPr>
            <a:r>
              <a:rPr lang="en-US" sz="1400" dirty="0">
                <a:solidFill>
                  <a:srgbClr val="494949"/>
                </a:solidFill>
                <a:latin typeface="Roboto Condensed Light" panose="02000000000000000000" pitchFamily="2" charset="0"/>
                <a:ea typeface="Roboto Condensed Light" panose="02000000000000000000" pitchFamily="2" charset="0"/>
              </a:rPr>
              <a:t>Decision-making authority refers to the </a:t>
            </a:r>
            <a:r>
              <a:rPr lang="en-US" sz="1400" b="1" dirty="0">
                <a:solidFill>
                  <a:srgbClr val="494949"/>
                </a:solidFill>
                <a:latin typeface="Roboto Condensed Light" panose="02000000000000000000" pitchFamily="2" charset="0"/>
                <a:ea typeface="Roboto Condensed Light" panose="02000000000000000000" pitchFamily="2" charset="0"/>
              </a:rPr>
              <a:t>ability to make localized decisions</a:t>
            </a:r>
            <a:r>
              <a:rPr lang="en-US" sz="1400" dirty="0">
                <a:solidFill>
                  <a:srgbClr val="494949"/>
                </a:solidFill>
                <a:latin typeface="Roboto Condensed Light" panose="02000000000000000000" pitchFamily="2" charset="0"/>
                <a:ea typeface="Roboto Condensed Light" panose="02000000000000000000" pitchFamily="2" charset="0"/>
              </a:rPr>
              <a:t>. When functional areas have localized decision-making power, they can </a:t>
            </a:r>
            <a:r>
              <a:rPr lang="en-US" sz="1400" b="1" dirty="0">
                <a:solidFill>
                  <a:srgbClr val="494949"/>
                </a:solidFill>
                <a:latin typeface="Roboto Condensed Light" panose="02000000000000000000" pitchFamily="2" charset="0"/>
                <a:ea typeface="Roboto Condensed Light" panose="02000000000000000000" pitchFamily="2" charset="0"/>
              </a:rPr>
              <a:t>respond to specific needs but risk being misaligned</a:t>
            </a:r>
            <a:r>
              <a:rPr lang="en-US" sz="1400" dirty="0">
                <a:solidFill>
                  <a:srgbClr val="494949"/>
                </a:solidFill>
                <a:latin typeface="Roboto Condensed Light" panose="02000000000000000000" pitchFamily="2" charset="0"/>
                <a:ea typeface="Roboto Condensed Light" panose="02000000000000000000" pitchFamily="2" charset="0"/>
              </a:rPr>
              <a:t>. When decision-making is left to the top of the hierarchy, the groups will inherently be </a:t>
            </a:r>
            <a:r>
              <a:rPr lang="en-US" sz="1400" b="1" dirty="0">
                <a:solidFill>
                  <a:srgbClr val="494949"/>
                </a:solidFill>
                <a:latin typeface="Roboto Condensed Light" panose="02000000000000000000" pitchFamily="2" charset="0"/>
                <a:ea typeface="Roboto Condensed Light" panose="02000000000000000000" pitchFamily="2" charset="0"/>
              </a:rPr>
              <a:t>less responsive but more aligned </a:t>
            </a:r>
            <a:r>
              <a:rPr lang="en-US" sz="1400" dirty="0">
                <a:solidFill>
                  <a:srgbClr val="494949"/>
                </a:solidFill>
                <a:latin typeface="Roboto Condensed Light" panose="02000000000000000000" pitchFamily="2" charset="0"/>
                <a:ea typeface="Roboto Condensed Light" panose="02000000000000000000" pitchFamily="2" charset="0"/>
              </a:rPr>
              <a:t>to central organizational vision and policies. </a:t>
            </a:r>
          </a:p>
          <a:p>
            <a:pPr defTabSz="554437">
              <a:spcBef>
                <a:spcPts val="600"/>
              </a:spcBef>
              <a:spcAft>
                <a:spcPts val="600"/>
              </a:spcAft>
            </a:pPr>
            <a:r>
              <a:rPr lang="en-US" sz="1400" dirty="0">
                <a:solidFill>
                  <a:srgbClr val="494949"/>
                </a:solidFill>
                <a:latin typeface="Roboto Condensed Light" panose="02000000000000000000" pitchFamily="2" charset="0"/>
                <a:ea typeface="Roboto Condensed Light" panose="02000000000000000000" pitchFamily="2" charset="0"/>
              </a:rPr>
              <a:t>Where decision-making power lies is largely related to organizational agility. Independence in decision-making leads to faster response times to customer demands and trends, as those in contact with the end customer can make decisions without feedback from the CIO or Office of the CIO.</a:t>
            </a:r>
          </a:p>
          <a:p>
            <a:pPr defTabSz="554437">
              <a:spcBef>
                <a:spcPts val="600"/>
              </a:spcBef>
              <a:spcAft>
                <a:spcPts val="600"/>
              </a:spcAft>
            </a:pPr>
            <a:r>
              <a:rPr lang="en-US" sz="1400" dirty="0">
                <a:solidFill>
                  <a:srgbClr val="494949"/>
                </a:solidFill>
                <a:latin typeface="Roboto Condensed Light" panose="02000000000000000000" pitchFamily="2" charset="0"/>
                <a:ea typeface="Roboto Condensed Light" panose="02000000000000000000" pitchFamily="2" charset="0"/>
              </a:rPr>
              <a:t>You need to find the balance that is right for your organization and will keep the business satisfied without resulting in undue complexity or unnavigable, siloed decision-making. For each functional area define what they have authority to make decisions on. </a:t>
            </a:r>
          </a:p>
        </p:txBody>
      </p:sp>
      <p:sp>
        <p:nvSpPr>
          <p:cNvPr id="4" name="Rectangle 24"/>
          <p:cNvSpPr/>
          <p:nvPr/>
        </p:nvSpPr>
        <p:spPr>
          <a:xfrm>
            <a:off x="767412" y="1698274"/>
            <a:ext cx="4176511" cy="707886"/>
          </a:xfrm>
          <a:prstGeom prst="rect">
            <a:avLst/>
          </a:prstGeom>
        </p:spPr>
        <p:txBody>
          <a:bodyPr wrap="square">
            <a:spAutoFit/>
          </a:bodyPr>
          <a:lstStyle/>
          <a:p>
            <a:pPr defTabSz="554437">
              <a:spcAft>
                <a:spcPts val="600"/>
              </a:spcAft>
            </a:pPr>
            <a:r>
              <a:rPr lang="en-CA" sz="2000" dirty="0">
                <a:solidFill>
                  <a:srgbClr val="2576B7"/>
                </a:solidFill>
                <a:latin typeface="Montserrat SemiBold" panose="00000700000000000000" pitchFamily="2" charset="0"/>
              </a:rPr>
              <a:t>Operationalize the governance of IT.</a:t>
            </a:r>
          </a:p>
        </p:txBody>
      </p:sp>
      <p:sp>
        <p:nvSpPr>
          <p:cNvPr id="15" name="TextBox 14">
            <a:extLst>
              <a:ext uri="{FF2B5EF4-FFF2-40B4-BE49-F238E27FC236}">
                <a16:creationId xmlns:a16="http://schemas.microsoft.com/office/drawing/2014/main" id="{4E799180-B01A-4AE2-9D92-3FEC89F589A0}"/>
              </a:ext>
            </a:extLst>
          </p:cNvPr>
          <p:cNvSpPr txBox="1"/>
          <p:nvPr/>
        </p:nvSpPr>
        <p:spPr>
          <a:xfrm>
            <a:off x="6296297" y="2406160"/>
            <a:ext cx="5202022" cy="3785652"/>
          </a:xfrm>
          <a:prstGeom prst="rect">
            <a:avLst/>
          </a:prstGeom>
          <a:noFill/>
        </p:spPr>
        <p:txBody>
          <a:bodyPr wrap="square">
            <a:spAutoFit/>
          </a:bodyPr>
          <a:lstStyle/>
          <a:p>
            <a:pPr defTabSz="554437"/>
            <a:r>
              <a:rPr lang="en-US" sz="1600" dirty="0">
                <a:solidFill>
                  <a:schemeClr val="bg2"/>
                </a:solidFill>
                <a:latin typeface="Exo" panose="02000303000000000000" pitchFamily="2" charset="0"/>
                <a:ea typeface="Roboto Condensed Light" panose="02000000000000000000" pitchFamily="2" charset="0"/>
              </a:rPr>
              <a:t>Governance includes five core outcomes:</a:t>
            </a:r>
          </a:p>
          <a:p>
            <a:pPr marL="342900" indent="-342900" defTabSz="554437">
              <a:buFont typeface="+mj-lt"/>
              <a:buAutoNum type="arabicPeriod"/>
            </a:pPr>
            <a:r>
              <a:rPr lang="en-US" sz="1600" dirty="0">
                <a:solidFill>
                  <a:schemeClr val="bg2"/>
                </a:solidFill>
                <a:latin typeface="Exo" panose="02000303000000000000" pitchFamily="2" charset="0"/>
                <a:ea typeface="Roboto Condensed Light" panose="02000000000000000000" pitchFamily="2" charset="0"/>
              </a:rPr>
              <a:t>Strategic Alignment</a:t>
            </a:r>
          </a:p>
          <a:p>
            <a:pPr marL="342900" indent="-342900" defTabSz="554437">
              <a:buFont typeface="+mj-lt"/>
              <a:buAutoNum type="arabicPeriod"/>
            </a:pPr>
            <a:r>
              <a:rPr lang="en-US" sz="1600" dirty="0">
                <a:solidFill>
                  <a:schemeClr val="bg2"/>
                </a:solidFill>
                <a:latin typeface="Exo" panose="02000303000000000000" pitchFamily="2" charset="0"/>
                <a:ea typeface="Roboto Condensed Light" panose="02000000000000000000" pitchFamily="2" charset="0"/>
              </a:rPr>
              <a:t>Risk Optimization</a:t>
            </a:r>
          </a:p>
          <a:p>
            <a:pPr marL="342900" indent="-342900" defTabSz="554437">
              <a:buFont typeface="+mj-lt"/>
              <a:buAutoNum type="arabicPeriod"/>
            </a:pPr>
            <a:r>
              <a:rPr lang="en-US" sz="1600" dirty="0">
                <a:solidFill>
                  <a:schemeClr val="bg2"/>
                </a:solidFill>
                <a:latin typeface="Exo" panose="02000303000000000000" pitchFamily="2" charset="0"/>
                <a:ea typeface="Roboto Condensed Light" panose="02000000000000000000" pitchFamily="2" charset="0"/>
              </a:rPr>
              <a:t>Value Delivery</a:t>
            </a:r>
          </a:p>
          <a:p>
            <a:pPr marL="342900" indent="-342900" defTabSz="554437">
              <a:buFont typeface="+mj-lt"/>
              <a:buAutoNum type="arabicPeriod"/>
            </a:pPr>
            <a:r>
              <a:rPr lang="en-US" sz="1600" dirty="0">
                <a:solidFill>
                  <a:schemeClr val="bg2"/>
                </a:solidFill>
                <a:latin typeface="Exo" panose="02000303000000000000" pitchFamily="2" charset="0"/>
                <a:ea typeface="Roboto Condensed Light" panose="02000000000000000000" pitchFamily="2" charset="0"/>
              </a:rPr>
              <a:t>Resource Optimization</a:t>
            </a:r>
          </a:p>
          <a:p>
            <a:pPr marL="342900" indent="-342900" defTabSz="554437">
              <a:buFont typeface="+mj-lt"/>
              <a:buAutoNum type="arabicPeriod"/>
            </a:pPr>
            <a:r>
              <a:rPr lang="en-US" sz="1600" dirty="0">
                <a:solidFill>
                  <a:schemeClr val="bg2"/>
                </a:solidFill>
                <a:latin typeface="Exo" panose="02000303000000000000" pitchFamily="2" charset="0"/>
                <a:ea typeface="Roboto Condensed Light" panose="02000000000000000000" pitchFamily="2" charset="0"/>
              </a:rPr>
              <a:t>Performance Measurement</a:t>
            </a:r>
          </a:p>
          <a:p>
            <a:pPr defTabSz="554437"/>
            <a:endParaRPr lang="en-US" sz="1600" dirty="0">
              <a:solidFill>
                <a:schemeClr val="bg2"/>
              </a:solidFill>
              <a:latin typeface="Exo" panose="02000303000000000000" pitchFamily="2" charset="0"/>
              <a:ea typeface="Roboto Condensed Light" panose="02000000000000000000" pitchFamily="2" charset="0"/>
            </a:endParaRPr>
          </a:p>
          <a:p>
            <a:pPr defTabSz="554437"/>
            <a:r>
              <a:rPr lang="en-US" sz="1600" dirty="0">
                <a:solidFill>
                  <a:schemeClr val="bg2"/>
                </a:solidFill>
                <a:latin typeface="Exo" panose="02000303000000000000" pitchFamily="2" charset="0"/>
                <a:ea typeface="Roboto Condensed Light" panose="02000000000000000000" pitchFamily="2" charset="0"/>
              </a:rPr>
              <a:t>Typically, governance takes place at a higher level with the board or executive groups. This is where critical decisions around how the organization will operate and reach objectives through these outcomes gets defined. However, decision rights are granted to specific functional areas within the organization to support the operationalization of that governance. </a:t>
            </a:r>
          </a:p>
          <a:p>
            <a:pPr defTabSz="554437"/>
            <a:endParaRPr lang="en-US" sz="1600" dirty="0">
              <a:solidFill>
                <a:schemeClr val="bg2"/>
              </a:solidFill>
              <a:latin typeface="Exo" panose="02000303000000000000" pitchFamily="2" charset="0"/>
              <a:ea typeface="Roboto Condensed Light" panose="02000000000000000000" pitchFamily="2" charset="0"/>
            </a:endParaRPr>
          </a:p>
        </p:txBody>
      </p:sp>
      <p:sp>
        <p:nvSpPr>
          <p:cNvPr id="16" name="Rectangle 24">
            <a:extLst>
              <a:ext uri="{FF2B5EF4-FFF2-40B4-BE49-F238E27FC236}">
                <a16:creationId xmlns:a16="http://schemas.microsoft.com/office/drawing/2014/main" id="{93066EC0-A806-4D0C-9633-D8531A1067C5}"/>
              </a:ext>
            </a:extLst>
          </p:cNvPr>
          <p:cNvSpPr/>
          <p:nvPr/>
        </p:nvSpPr>
        <p:spPr>
          <a:xfrm>
            <a:off x="6296297" y="1880178"/>
            <a:ext cx="4634209" cy="461665"/>
          </a:xfrm>
          <a:prstGeom prst="rect">
            <a:avLst/>
          </a:prstGeom>
        </p:spPr>
        <p:txBody>
          <a:bodyPr wrap="square">
            <a:spAutoFit/>
          </a:bodyPr>
          <a:lstStyle/>
          <a:p>
            <a:pPr defTabSz="554437">
              <a:spcAft>
                <a:spcPts val="600"/>
              </a:spcAft>
            </a:pPr>
            <a:r>
              <a:rPr lang="en-CA" sz="2400" dirty="0">
                <a:solidFill>
                  <a:schemeClr val="accent1">
                    <a:lumMod val="40000"/>
                    <a:lumOff val="60000"/>
                  </a:schemeClr>
                </a:solidFill>
                <a:latin typeface="Montserrat SemiBold" panose="00000700000000000000" pitchFamily="2" charset="0"/>
              </a:rPr>
              <a:t>Relation to Governance </a:t>
            </a:r>
          </a:p>
        </p:txBody>
      </p:sp>
    </p:spTree>
    <p:extLst>
      <p:ext uri="{BB962C8B-B14F-4D97-AF65-F5344CB8AC3E}">
        <p14:creationId xmlns:p14="http://schemas.microsoft.com/office/powerpoint/2010/main" val="89977494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0F4220-8530-3646-AD71-C1DA0270D955}"/>
              </a:ext>
            </a:extLst>
          </p:cNvPr>
          <p:cNvSpPr/>
          <p:nvPr/>
        </p:nvSpPr>
        <p:spPr>
          <a:xfrm>
            <a:off x="7330509" y="1706853"/>
            <a:ext cx="4490116" cy="3661469"/>
          </a:xfrm>
          <a:prstGeom prst="rect">
            <a:avLst/>
          </a:prstGeom>
          <a:solidFill>
            <a:schemeClr val="bg2"/>
          </a:solidFill>
          <a:ln>
            <a:noFill/>
          </a:ln>
          <a:effectLst>
            <a:outerShdw blurRad="254000" sx="105000" sy="105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endParaRPr lang="en-US" dirty="0">
              <a:solidFill>
                <a:srgbClr val="FFFFFF"/>
              </a:solidFill>
              <a:latin typeface="Arial" panose="020B0604020202020204" pitchFamily="34" charset="0"/>
            </a:endParaRPr>
          </a:p>
        </p:txBody>
      </p:sp>
      <p:graphicFrame>
        <p:nvGraphicFramePr>
          <p:cNvPr id="38" name="Table 37">
            <a:extLst>
              <a:ext uri="{FF2B5EF4-FFF2-40B4-BE49-F238E27FC236}">
                <a16:creationId xmlns:a16="http://schemas.microsoft.com/office/drawing/2014/main" id="{855E0152-6164-974F-9E73-8275AEFEEE0A}"/>
              </a:ext>
            </a:extLst>
          </p:cNvPr>
          <p:cNvGraphicFramePr>
            <a:graphicFrameLocks noGrp="1"/>
          </p:cNvGraphicFramePr>
          <p:nvPr>
            <p:extLst>
              <p:ext uri="{D42A27DB-BD31-4B8C-83A1-F6EECF244321}">
                <p14:modId xmlns:p14="http://schemas.microsoft.com/office/powerpoint/2010/main" val="2695028053"/>
              </p:ext>
            </p:extLst>
          </p:nvPr>
        </p:nvGraphicFramePr>
        <p:xfrm>
          <a:off x="7337534" y="1706855"/>
          <a:ext cx="4483832" cy="4507954"/>
        </p:xfrm>
        <a:graphic>
          <a:graphicData uri="http://schemas.openxmlformats.org/drawingml/2006/table">
            <a:tbl>
              <a:tblPr firstRow="1" bandRow="1">
                <a:effectLst/>
                <a:tableStyleId>{5C22544A-7EE6-4342-B048-85BDC9FD1C3A}</a:tableStyleId>
              </a:tblPr>
              <a:tblGrid>
                <a:gridCol w="2241916">
                  <a:extLst>
                    <a:ext uri="{9D8B030D-6E8A-4147-A177-3AD203B41FA5}">
                      <a16:colId xmlns:a16="http://schemas.microsoft.com/office/drawing/2014/main" val="866264451"/>
                    </a:ext>
                  </a:extLst>
                </a:gridCol>
                <a:gridCol w="2241916">
                  <a:extLst>
                    <a:ext uri="{9D8B030D-6E8A-4147-A177-3AD203B41FA5}">
                      <a16:colId xmlns:a16="http://schemas.microsoft.com/office/drawing/2014/main" val="2703970457"/>
                    </a:ext>
                  </a:extLst>
                </a:gridCol>
              </a:tblGrid>
              <a:tr h="0">
                <a:tc>
                  <a:txBody>
                    <a:bodyPr/>
                    <a:lstStyle/>
                    <a:p>
                      <a:pPr marL="0" indent="0" algn="ctr">
                        <a:lnSpc>
                          <a:spcPts val="1000"/>
                        </a:lnSpc>
                        <a:spcBef>
                          <a:spcPts val="1000"/>
                        </a:spcBef>
                        <a:buFont typeface="Arial" panose="020B0604020202020204" pitchFamily="34" charset="0"/>
                        <a:buNone/>
                      </a:pPr>
                      <a:r>
                        <a:rPr lang="en-US" sz="1800" b="0" i="0" dirty="0">
                          <a:solidFill>
                            <a:schemeClr val="bg1"/>
                          </a:solidFill>
                          <a:latin typeface="Exo" panose="02000503000000000000" pitchFamily="2" charset="77"/>
                          <a:ea typeface="Roboto Condensed Light" panose="02000000000000000000" pitchFamily="2" charset="0"/>
                        </a:rPr>
                        <a:t>Input</a:t>
                      </a:r>
                    </a:p>
                  </a:txBody>
                  <a:tcPr marL="0" marR="0" marT="319998" marB="22857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tc>
                  <a:txBody>
                    <a:bodyPr/>
                    <a:lstStyle/>
                    <a:p>
                      <a:pPr marL="0" indent="0" algn="ctr">
                        <a:lnSpc>
                          <a:spcPts val="1000"/>
                        </a:lnSpc>
                        <a:spcBef>
                          <a:spcPts val="1000"/>
                        </a:spcBef>
                        <a:buFont typeface="Arial" panose="020B0604020202020204" pitchFamily="34" charset="0"/>
                        <a:buNone/>
                      </a:pPr>
                      <a:r>
                        <a:rPr lang="en-US" sz="1800" b="0" i="0" dirty="0">
                          <a:solidFill>
                            <a:schemeClr val="bg1"/>
                          </a:solidFill>
                          <a:latin typeface="Exo" panose="02000503000000000000" pitchFamily="2" charset="77"/>
                          <a:ea typeface="Roboto Condensed Light" panose="02000000000000000000" pitchFamily="2" charset="0"/>
                        </a:rPr>
                        <a:t>Output</a:t>
                      </a:r>
                    </a:p>
                  </a:txBody>
                  <a:tcPr marL="0" marR="0" marT="319998" marB="22857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1610303713"/>
                  </a:ext>
                </a:extLst>
              </a:tr>
              <a:tr h="1436782">
                <a:tc>
                  <a:txBody>
                    <a:bodyPr/>
                    <a:lstStyle/>
                    <a:p>
                      <a:pPr marL="173038" indent="-173038" rtl="0">
                        <a:lnSpc>
                          <a:spcPts val="1600"/>
                        </a:lnSpc>
                        <a:spcBef>
                          <a:spcPts val="800"/>
                        </a:spcBef>
                        <a:buSzPts val="1100"/>
                        <a:buFont typeface="Arial" panose="020B0604020202020204" pitchFamily="34" charset="0"/>
                        <a:buChar char="•"/>
                        <a:tabLst/>
                      </a:pPr>
                      <a:r>
                        <a:rPr lang="en-US" sz="1200" b="0" i="0" u="none" strike="noStrike" baseline="0" dirty="0">
                          <a:solidFill>
                            <a:srgbClr val="000000"/>
                          </a:solidFill>
                          <a:latin typeface="Roboto Condensed Light" panose="02000000000000000000" pitchFamily="2" charset="0"/>
                          <a:ea typeface="Roboto Condensed Light" panose="02000000000000000000" pitchFamily="2" charset="0"/>
                        </a:rPr>
                        <a:t>Functional areas</a:t>
                      </a:r>
                    </a:p>
                    <a:p>
                      <a:pPr marL="173038" indent="-173038" rtl="0">
                        <a:lnSpc>
                          <a:spcPts val="1600"/>
                        </a:lnSpc>
                        <a:spcBef>
                          <a:spcPts val="800"/>
                        </a:spcBef>
                        <a:buSzPts val="1100"/>
                        <a:buFont typeface="Arial" panose="020B0604020202020204" pitchFamily="34" charset="0"/>
                        <a:buChar char="•"/>
                        <a:tabLst/>
                      </a:pPr>
                      <a:r>
                        <a:rPr lang="en-US" sz="1200" b="0" i="0" u="none" strike="noStrike" baseline="0" dirty="0">
                          <a:solidFill>
                            <a:srgbClr val="000000"/>
                          </a:solidFill>
                          <a:latin typeface="Roboto Condensed Light" panose="02000000000000000000" pitchFamily="2" charset="0"/>
                          <a:ea typeface="Roboto Condensed Light" panose="02000000000000000000" pitchFamily="2" charset="0"/>
                        </a:rPr>
                        <a:t>Customized IT operating model</a:t>
                      </a:r>
                    </a:p>
                    <a:p>
                      <a:pPr marL="173038" indent="-173038" rtl="0">
                        <a:lnSpc>
                          <a:spcPts val="1600"/>
                        </a:lnSpc>
                        <a:spcBef>
                          <a:spcPts val="800"/>
                        </a:spcBef>
                        <a:buSzPts val="1100"/>
                        <a:buFont typeface="Arial" panose="020B0604020202020204" pitchFamily="34" charset="0"/>
                        <a:buChar char="•"/>
                        <a:tabLst/>
                      </a:pPr>
                      <a:r>
                        <a:rPr lang="en-US" sz="1200" b="0" i="0" u="none" strike="noStrike" baseline="0" dirty="0">
                          <a:solidFill>
                            <a:srgbClr val="000000"/>
                          </a:solidFill>
                          <a:latin typeface="Roboto Condensed Light" panose="02000000000000000000" pitchFamily="2" charset="0"/>
                          <a:ea typeface="Roboto Condensed Light" panose="02000000000000000000" pitchFamily="2" charset="0"/>
                        </a:rPr>
                        <a:t>IT governance model</a:t>
                      </a:r>
                    </a:p>
                  </a:txBody>
                  <a:tcPr marL="287963" marR="287963" marT="251966" marB="287963">
                    <a:lnR w="3175" cap="flat" cmpd="sng" algn="ctr">
                      <a:solidFill>
                        <a:schemeClr val="bg1">
                          <a:lumMod val="75000"/>
                        </a:schemeClr>
                      </a:solidFill>
                      <a:prstDash val="solid"/>
                      <a:round/>
                      <a:headEnd type="none" w="med" len="med"/>
                      <a:tailEnd type="none" w="med" len="med"/>
                    </a:lnR>
                    <a:lnT w="38100" cmpd="sng">
                      <a:noFill/>
                    </a:lnT>
                    <a:lnB w="12700" cmpd="sng">
                      <a:noFill/>
                    </a:lnB>
                    <a:solidFill>
                      <a:schemeClr val="bg1"/>
                    </a:solidFill>
                  </a:tcPr>
                </a:tc>
                <a:tc>
                  <a:txBody>
                    <a:bodyPr/>
                    <a:lstStyle/>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Decision-making authority rights for each functional area</a:t>
                      </a:r>
                    </a:p>
                  </a:txBody>
                  <a:tcPr marL="287963" marR="287963" marT="251966" marB="287963">
                    <a:lnL w="3175" cap="flat" cmpd="sng" algn="ctr">
                      <a:solidFill>
                        <a:schemeClr val="bg1">
                          <a:lumMod val="75000"/>
                        </a:schemeClr>
                      </a:solidFill>
                      <a:prstDash val="solid"/>
                      <a:round/>
                      <a:headEnd type="none" w="med" len="med"/>
                      <a:tailEnd type="none" w="med" len="med"/>
                    </a:lnL>
                    <a:lnT w="38100" cmpd="sng">
                      <a:noFill/>
                    </a:lnT>
                    <a:lnB w="12700" cmpd="sng">
                      <a:noFill/>
                    </a:lnB>
                    <a:solidFill>
                      <a:schemeClr val="bg1"/>
                    </a:solidFill>
                  </a:tcPr>
                </a:tc>
                <a:extLst>
                  <a:ext uri="{0D108BD9-81ED-4DB2-BD59-A6C34878D82A}">
                    <a16:rowId xmlns:a16="http://schemas.microsoft.com/office/drawing/2014/main" val="686074955"/>
                  </a:ext>
                </a:extLst>
              </a:tr>
              <a:tr h="0">
                <a:tc>
                  <a:txBody>
                    <a:bodyPr/>
                    <a:lstStyle/>
                    <a:p>
                      <a:pPr marL="0" marR="0" lvl="0" indent="0" algn="ctr" defTabSz="914400" rtl="0" eaLnBrk="1" fontAlgn="auto" latinLnBrk="0" hangingPunct="1">
                        <a:lnSpc>
                          <a:spcPts val="1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chemeClr val="bg1"/>
                          </a:solidFill>
                          <a:effectLst/>
                          <a:uLnTx/>
                          <a:uFillTx/>
                          <a:latin typeface="Exo" panose="02000503000000000000" pitchFamily="2" charset="77"/>
                          <a:ea typeface="Roboto Condensed Light" panose="02000000000000000000" pitchFamily="2" charset="0"/>
                          <a:cs typeface="+mn-cs"/>
                        </a:rPr>
                        <a:t>Materials</a:t>
                      </a:r>
                    </a:p>
                  </a:txBody>
                  <a:tcPr marL="0" marR="0" marT="319998" marB="22857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tc>
                  <a:txBody>
                    <a:bodyPr/>
                    <a:lstStyle/>
                    <a:p>
                      <a:pPr marL="0" marR="0" lvl="0" indent="0" algn="ctr" defTabSz="914400" rtl="0" eaLnBrk="1" fontAlgn="auto" latinLnBrk="0" hangingPunct="1">
                        <a:lnSpc>
                          <a:spcPts val="1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chemeClr val="bg1"/>
                          </a:solidFill>
                          <a:effectLst/>
                          <a:uLnTx/>
                          <a:uFillTx/>
                          <a:latin typeface="Exo" panose="02000503000000000000" pitchFamily="2" charset="77"/>
                          <a:ea typeface="Roboto Condensed Light" panose="02000000000000000000" pitchFamily="2" charset="0"/>
                          <a:cs typeface="+mn-cs"/>
                        </a:rPr>
                        <a:t>Participants</a:t>
                      </a:r>
                    </a:p>
                  </a:txBody>
                  <a:tcPr marL="0" marR="0" marT="319998" marB="22857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4151227522"/>
                  </a:ext>
                </a:extLst>
              </a:tr>
              <a:tr h="1458133">
                <a:tc>
                  <a:txBody>
                    <a:bodyPr/>
                    <a:lstStyle/>
                    <a:p>
                      <a:pPr marL="173038" indent="-173038" rtl="0">
                        <a:lnSpc>
                          <a:spcPts val="1600"/>
                        </a:lnSpc>
                        <a:spcBef>
                          <a:spcPts val="800"/>
                        </a:spcBef>
                        <a:buSzPts val="1100"/>
                        <a:buFont typeface="Arial" panose="020B0604020202020204" pitchFamily="34" charset="0"/>
                        <a:buChar char="•"/>
                        <a:tabLst/>
                      </a:pPr>
                      <a:r>
                        <a:rPr lang="en-US" sz="1200" b="0" i="0" u="none" strike="noStrike" baseline="0" dirty="0">
                          <a:solidFill>
                            <a:srgbClr val="000000"/>
                          </a:solidFill>
                          <a:latin typeface="Roboto Condensed Light" panose="02000000000000000000" pitchFamily="2" charset="0"/>
                          <a:ea typeface="Roboto Condensed Light" panose="02000000000000000000" pitchFamily="2" charset="0"/>
                        </a:rPr>
                        <a:t>Whiteboard/Flip Charts</a:t>
                      </a:r>
                    </a:p>
                    <a:p>
                      <a:pPr marL="173038" marR="0" lvl="0" indent="-173038" algn="l" defTabSz="914400" rtl="0" eaLnBrk="1" fontAlgn="auto" latinLnBrk="0" hangingPunct="1">
                        <a:lnSpc>
                          <a:spcPts val="1600"/>
                        </a:lnSpc>
                        <a:spcBef>
                          <a:spcPts val="800"/>
                        </a:spcBef>
                        <a:spcAft>
                          <a:spcPts val="0"/>
                        </a:spcAft>
                        <a:buClrTx/>
                        <a:buSzPts val="1100"/>
                        <a:buFont typeface="Arial" panose="020B0604020202020204" pitchFamily="34" charset="0"/>
                        <a:buChar char="•"/>
                        <a:tabLst/>
                        <a:defRPr/>
                      </a:pPr>
                      <a:r>
                        <a:rPr lang="en-US" sz="1200" b="0" i="0" u="none" strike="noStrike" baseline="0" dirty="0">
                          <a:solidFill>
                            <a:srgbClr val="000000"/>
                          </a:solidFill>
                          <a:latin typeface="Roboto Condensed Light" panose="02000000000000000000" pitchFamily="2" charset="0"/>
                          <a:ea typeface="Roboto Condensed Light" panose="02000000000000000000" pitchFamily="2" charset="0"/>
                        </a:rPr>
                        <a:t>Selected IT Operating Model Archetype Deck </a:t>
                      </a:r>
                    </a:p>
                    <a:p>
                      <a:pPr marL="182563" indent="-182563" rtl="0">
                        <a:lnSpc>
                          <a:spcPts val="1600"/>
                        </a:lnSpc>
                        <a:spcBef>
                          <a:spcPts val="800"/>
                        </a:spcBef>
                        <a:buSzPts val="1100"/>
                        <a:buFont typeface="Arial" panose="020B0604020202020204" pitchFamily="34" charset="0"/>
                        <a:buChar char="•"/>
                        <a:tabLst/>
                      </a:pPr>
                      <a:endParaRPr lang="en-US" sz="1200" b="0" i="0" u="none" strike="noStrike" baseline="0" dirty="0">
                        <a:solidFill>
                          <a:srgbClr val="000000"/>
                        </a:solidFill>
                        <a:latin typeface="Roboto Condensed Light" panose="02000000000000000000" pitchFamily="2" charset="0"/>
                        <a:ea typeface="Roboto Condensed Light" panose="02000000000000000000" pitchFamily="2" charset="0"/>
                      </a:endParaRPr>
                    </a:p>
                  </a:txBody>
                  <a:tcPr marL="287963" marR="287963" marT="251966" marB="287963">
                    <a:lnR w="3175" cap="flat" cmpd="sng" algn="ctr">
                      <a:solidFill>
                        <a:schemeClr val="bg1">
                          <a:lumMod val="75000"/>
                        </a:schemeClr>
                      </a:solidFill>
                      <a:prstDash val="solid"/>
                      <a:round/>
                      <a:headEnd type="none" w="med" len="med"/>
                      <a:tailEnd type="none" w="med" len="med"/>
                    </a:lnR>
                    <a:lnT w="38100" cmpd="sng">
                      <a:noFill/>
                    </a:lnT>
                    <a:solidFill>
                      <a:schemeClr val="bg1"/>
                    </a:solidFill>
                  </a:tcPr>
                </a:tc>
                <a:tc>
                  <a:txBody>
                    <a:bodyPr/>
                    <a:lstStyle/>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CIO</a:t>
                      </a:r>
                    </a:p>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IT Leadership</a:t>
                      </a:r>
                    </a:p>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Business Leadership</a:t>
                      </a:r>
                    </a:p>
                  </a:txBody>
                  <a:tcPr marL="287963" marR="287963" marT="251966" marB="287963">
                    <a:lnL w="3175" cap="flat" cmpd="sng" algn="ctr">
                      <a:solidFill>
                        <a:schemeClr val="bg1">
                          <a:lumMod val="75000"/>
                        </a:schemeClr>
                      </a:solidFill>
                      <a:prstDash val="solid"/>
                      <a:round/>
                      <a:headEnd type="none" w="med" len="med"/>
                      <a:tailEnd type="none" w="med" len="med"/>
                    </a:lnL>
                    <a:lnT w="38100" cmpd="sng">
                      <a:noFill/>
                    </a:lnT>
                    <a:solidFill>
                      <a:schemeClr val="bg1"/>
                    </a:solidFill>
                  </a:tcPr>
                </a:tc>
                <a:extLst>
                  <a:ext uri="{0D108BD9-81ED-4DB2-BD59-A6C34878D82A}">
                    <a16:rowId xmlns:a16="http://schemas.microsoft.com/office/drawing/2014/main" val="2918002838"/>
                  </a:ext>
                </a:extLst>
              </a:tr>
            </a:tbl>
          </a:graphicData>
        </a:graphic>
      </p:graphicFrame>
      <p:sp>
        <p:nvSpPr>
          <p:cNvPr id="3" name="Title 2">
            <a:extLst>
              <a:ext uri="{FF2B5EF4-FFF2-40B4-BE49-F238E27FC236}">
                <a16:creationId xmlns:a16="http://schemas.microsoft.com/office/drawing/2014/main" id="{5E75BB4F-3BD6-3E47-844A-0D1C1B77ED32}"/>
              </a:ext>
            </a:extLst>
          </p:cNvPr>
          <p:cNvSpPr>
            <a:spLocks noGrp="1"/>
          </p:cNvSpPr>
          <p:nvPr>
            <p:ph type="title"/>
          </p:nvPr>
        </p:nvSpPr>
        <p:spPr>
          <a:xfrm>
            <a:off x="354105" y="544769"/>
            <a:ext cx="6495633" cy="1130188"/>
          </a:xfrm>
        </p:spPr>
        <p:txBody>
          <a:bodyPr/>
          <a:lstStyle/>
          <a:p>
            <a:r>
              <a:rPr lang="en-US" dirty="0">
                <a:solidFill>
                  <a:srgbClr val="2576B7"/>
                </a:solidFill>
              </a:rPr>
              <a:t>3.5 </a:t>
            </a:r>
            <a:r>
              <a:rPr lang="en-US" dirty="0"/>
              <a:t>Identify decision-making authority rights </a:t>
            </a:r>
          </a:p>
        </p:txBody>
      </p:sp>
      <p:sp>
        <p:nvSpPr>
          <p:cNvPr id="4" name="Text Placeholder 3">
            <a:extLst>
              <a:ext uri="{FF2B5EF4-FFF2-40B4-BE49-F238E27FC236}">
                <a16:creationId xmlns:a16="http://schemas.microsoft.com/office/drawing/2014/main" id="{7E6D4A53-04AD-4347-B2E1-D571EE0378C6}"/>
              </a:ext>
            </a:extLst>
          </p:cNvPr>
          <p:cNvSpPr>
            <a:spLocks noGrp="1"/>
          </p:cNvSpPr>
          <p:nvPr>
            <p:ph type="body" sz="quarter" idx="11"/>
          </p:nvPr>
        </p:nvSpPr>
        <p:spPr/>
        <p:txBody>
          <a:bodyPr/>
          <a:lstStyle/>
          <a:p>
            <a:r>
              <a:rPr lang="en-US" sz="1600" dirty="0">
                <a:latin typeface="Exo" panose="02000503000000000000" pitchFamily="2" charset="77"/>
              </a:rPr>
              <a:t>1.5  hours</a:t>
            </a:r>
          </a:p>
        </p:txBody>
      </p:sp>
      <p:sp>
        <p:nvSpPr>
          <p:cNvPr id="5" name="Text Placeholder 4">
            <a:extLst>
              <a:ext uri="{FF2B5EF4-FFF2-40B4-BE49-F238E27FC236}">
                <a16:creationId xmlns:a16="http://schemas.microsoft.com/office/drawing/2014/main" id="{EF339750-B68F-5E41-8400-5569775AF401}"/>
              </a:ext>
            </a:extLst>
          </p:cNvPr>
          <p:cNvSpPr>
            <a:spLocks noGrp="1"/>
          </p:cNvSpPr>
          <p:nvPr>
            <p:ph type="body" sz="quarter" idx="33"/>
          </p:nvPr>
        </p:nvSpPr>
        <p:spPr>
          <a:xfrm>
            <a:off x="372222" y="2055011"/>
            <a:ext cx="6247653" cy="3654377"/>
          </a:xfrm>
          <a:prstGeom prst="rect">
            <a:avLst/>
          </a:prstGeom>
        </p:spPr>
        <p:txBody>
          <a:bodyPr lIns="0" tIns="0" rIns="0" bIns="0" numCol="1" spcCol="292608" anchor="t"/>
          <a:lstStyle/>
          <a:p>
            <a:pPr marL="177782" indent="-177782">
              <a:buFont typeface="+mj-lt"/>
              <a:buAutoNum type="arabicPeriod"/>
            </a:pPr>
            <a:r>
              <a:rPr lang="en-US" dirty="0">
                <a:latin typeface="Roboto Condensed Light"/>
                <a:ea typeface="Roboto Condensed Light"/>
              </a:rPr>
              <a:t>Break into teams once again, leveraging the same functional areas as before. </a:t>
            </a:r>
          </a:p>
          <a:p>
            <a:pPr marL="177782" indent="-177782">
              <a:buFont typeface="+mj-lt"/>
              <a:buAutoNum type="arabicPeriod"/>
            </a:pPr>
            <a:r>
              <a:rPr lang="en-US" dirty="0">
                <a:latin typeface="Roboto Condensed Light"/>
                <a:ea typeface="Roboto Condensed Light"/>
              </a:rPr>
              <a:t>Have each team consider what decision rights the functional area should have when it comes to:</a:t>
            </a:r>
          </a:p>
          <a:p>
            <a:pPr marL="734938" lvl="1" indent="-285721"/>
            <a:r>
              <a:rPr lang="en-US" b="1" dirty="0">
                <a:latin typeface="Roboto Condensed Light"/>
                <a:ea typeface="Roboto Condensed Light"/>
              </a:rPr>
              <a:t>Resources</a:t>
            </a:r>
            <a:r>
              <a:rPr lang="en-US" dirty="0">
                <a:latin typeface="Roboto Condensed Light"/>
                <a:ea typeface="Roboto Condensed Light"/>
              </a:rPr>
              <a:t>: Allocation and usage of people, time, and money. </a:t>
            </a:r>
          </a:p>
          <a:p>
            <a:pPr marL="734938" lvl="1" indent="-285721"/>
            <a:r>
              <a:rPr lang="en-US" b="1" dirty="0">
                <a:latin typeface="Roboto Condensed Light"/>
                <a:ea typeface="Roboto Condensed Light"/>
              </a:rPr>
              <a:t>Strategy</a:t>
            </a:r>
            <a:r>
              <a:rPr lang="en-US" dirty="0">
                <a:latin typeface="Roboto Condensed Light"/>
                <a:ea typeface="Roboto Condensed Light"/>
              </a:rPr>
              <a:t>: Definition of and support for reaching strategic objectives.</a:t>
            </a:r>
          </a:p>
          <a:p>
            <a:pPr marL="734938" lvl="1" indent="-285721"/>
            <a:r>
              <a:rPr lang="en-US" b="1" dirty="0">
                <a:latin typeface="Roboto Condensed Light"/>
                <a:ea typeface="Roboto Condensed Light"/>
              </a:rPr>
              <a:t>Risk</a:t>
            </a:r>
            <a:r>
              <a:rPr lang="en-US" dirty="0">
                <a:latin typeface="Roboto Condensed Light"/>
                <a:ea typeface="Roboto Condensed Light"/>
              </a:rPr>
              <a:t>: Prevention and alignment to organization’s IT risk framework.</a:t>
            </a:r>
          </a:p>
          <a:p>
            <a:pPr marL="734938" lvl="1" indent="-285721"/>
            <a:r>
              <a:rPr lang="en-US" b="1" dirty="0">
                <a:latin typeface="Roboto Condensed Light"/>
                <a:ea typeface="Roboto Condensed Light"/>
              </a:rPr>
              <a:t>Policy &amp; Processes</a:t>
            </a:r>
            <a:r>
              <a:rPr lang="en-US" dirty="0">
                <a:latin typeface="Roboto Condensed Light"/>
                <a:ea typeface="Roboto Condensed Light"/>
              </a:rPr>
              <a:t>: Definition or enforcement of policies and processes.</a:t>
            </a:r>
          </a:p>
          <a:p>
            <a:pPr marL="177782" indent="-177782">
              <a:buFont typeface="+mj-lt"/>
              <a:buAutoNum type="arabicPeriod"/>
            </a:pPr>
            <a:r>
              <a:rPr lang="en-US" dirty="0">
                <a:latin typeface="Roboto Condensed Light"/>
                <a:ea typeface="Roboto Condensed Light"/>
              </a:rPr>
              <a:t>Have each group identify critical decisions that the functional area should make related to those four core areas. Ensure that those decisions support the outcomes of the IT governance model (previous slide). </a:t>
            </a:r>
          </a:p>
          <a:p>
            <a:pPr marL="177782" indent="-177782">
              <a:buFont typeface="+mj-lt"/>
              <a:buAutoNum type="arabicPeriod"/>
            </a:pPr>
            <a:r>
              <a:rPr lang="en-US" dirty="0">
                <a:latin typeface="Roboto Condensed Light"/>
                <a:ea typeface="Roboto Condensed Light"/>
              </a:rPr>
              <a:t>Present the decision-making authority rights of each functional area to the larger group and make updates from the feedback. Document the decision-making authority rights in the selected IT Operating Model Archetype Deck. </a:t>
            </a:r>
          </a:p>
          <a:p>
            <a:pPr marL="177782" indent="-177782">
              <a:buFont typeface="+mj-lt"/>
              <a:buAutoNum type="arabicPeriod"/>
            </a:pPr>
            <a:endParaRPr lang="en-US" dirty="0">
              <a:latin typeface="Roboto Condensed Light"/>
              <a:ea typeface="Roboto Condensed Light"/>
            </a:endParaRPr>
          </a:p>
        </p:txBody>
      </p:sp>
    </p:spTree>
    <p:extLst>
      <p:ext uri="{BB962C8B-B14F-4D97-AF65-F5344CB8AC3E}">
        <p14:creationId xmlns:p14="http://schemas.microsoft.com/office/powerpoint/2010/main" val="377458158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2874" y="502313"/>
            <a:ext cx="10032751" cy="1130188"/>
          </a:xfrm>
        </p:spPr>
        <p:txBody>
          <a:bodyPr/>
          <a:lstStyle/>
          <a:p>
            <a:pPr>
              <a:lnSpc>
                <a:spcPct val="100000"/>
              </a:lnSpc>
            </a:pPr>
            <a:r>
              <a:rPr lang="en-US" sz="3600" dirty="0">
                <a:solidFill>
                  <a:schemeClr val="tx1"/>
                </a:solidFill>
              </a:rPr>
              <a:t>Demonstrate the connection to organizational goals with value streams </a:t>
            </a:r>
            <a:endParaRPr lang="en-CA" sz="3600" dirty="0">
              <a:solidFill>
                <a:schemeClr val="tx1"/>
              </a:solidFill>
            </a:endParaRPr>
          </a:p>
        </p:txBody>
      </p:sp>
      <p:sp>
        <p:nvSpPr>
          <p:cNvPr id="3" name="TextBox 2"/>
          <p:cNvSpPr txBox="1"/>
          <p:nvPr/>
        </p:nvSpPr>
        <p:spPr>
          <a:xfrm>
            <a:off x="682873" y="2764571"/>
            <a:ext cx="5538820" cy="2893100"/>
          </a:xfrm>
          <a:prstGeom prst="rect">
            <a:avLst/>
          </a:prstGeom>
          <a:noFill/>
        </p:spPr>
        <p:txBody>
          <a:bodyPr wrap="square" rtlCol="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accent1"/>
                </a:solidFill>
                <a:effectLst/>
                <a:uLnTx/>
                <a:uFillTx/>
                <a:latin typeface="Roboto Condensed Light" panose="02000000000000000000" pitchFamily="2" charset="0"/>
                <a:ea typeface="Roboto Condensed Light" panose="02000000000000000000" pitchFamily="2" charset="0"/>
                <a:cs typeface="Arial" panose="020B0604020202020204" pitchFamily="34" charset="0"/>
              </a:rPr>
              <a:t>Value streams </a:t>
            </a:r>
            <a:r>
              <a:rPr kumimoji="0" lang="en-US" sz="14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Arial" panose="020B0604020202020204" pitchFamily="34" charset="0"/>
              </a:rPr>
              <a:t>– the activities we do to provide value to customers – are dependent on </a:t>
            </a:r>
            <a:r>
              <a:rPr kumimoji="0" lang="en-US" sz="1400" b="1" i="0" u="none" strike="noStrike" kern="1200" cap="none" spc="0" normalizeH="0" baseline="0" noProof="0" dirty="0">
                <a:ln>
                  <a:noFill/>
                </a:ln>
                <a:solidFill>
                  <a:srgbClr val="2576B7"/>
                </a:solidFill>
                <a:effectLst/>
                <a:uLnTx/>
                <a:uFillTx/>
                <a:latin typeface="Roboto Condensed Light" panose="02000000000000000000" pitchFamily="2" charset="0"/>
                <a:ea typeface="Roboto Condensed Light" panose="02000000000000000000" pitchFamily="2" charset="0"/>
                <a:cs typeface="Arial" panose="020B0604020202020204" pitchFamily="34" charset="0"/>
              </a:rPr>
              <a:t>capabilities</a:t>
            </a:r>
            <a:r>
              <a:rPr kumimoji="0" lang="en-US" sz="1400" b="1"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Arial" panose="020B0604020202020204" pitchFamily="34" charset="0"/>
              </a:rPr>
              <a:t>.</a:t>
            </a:r>
          </a:p>
          <a:p>
            <a:pPr marL="0" marR="0" lvl="0" indent="0" algn="l" defTabSz="554492" rtl="0" eaLnBrk="1" fontAlgn="auto" latinLnBrk="0" hangingPunct="1">
              <a:lnSpc>
                <a:spcPct val="100000"/>
              </a:lnSpc>
              <a:spcBef>
                <a:spcPts val="0"/>
              </a:spcBef>
              <a:spcAft>
                <a:spcPts val="0"/>
              </a:spcAft>
              <a:buClrTx/>
              <a:buSzTx/>
              <a:buFontTx/>
              <a:buNone/>
              <a:tabLst/>
              <a:defRPr/>
            </a:pPr>
            <a:endParaRPr lang="en-US" sz="1400" dirty="0">
              <a:solidFill>
                <a:srgbClr val="494949"/>
              </a:solidFill>
              <a:latin typeface="Roboto Condensed Light" panose="02000000000000000000" pitchFamily="2" charset="0"/>
              <a:ea typeface="Roboto Condensed Light" panose="02000000000000000000" pitchFamily="2" charset="0"/>
              <a:cs typeface="Arial" panose="020B0604020202020204" pitchFamily="34" charset="0"/>
            </a:endParaRPr>
          </a:p>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Arial" panose="020B0604020202020204" pitchFamily="34" charset="0"/>
              </a:rPr>
              <a:t>Think of value streams as the </a:t>
            </a:r>
            <a:r>
              <a:rPr kumimoji="0" lang="en-US" sz="1400" b="1" i="0" u="none" strike="noStrike" kern="1200" cap="none" spc="0" normalizeH="0" baseline="0" noProof="0" dirty="0">
                <a:ln>
                  <a:noFill/>
                </a:ln>
                <a:solidFill>
                  <a:schemeClr val="accent1"/>
                </a:solidFill>
                <a:effectLst/>
                <a:uLnTx/>
                <a:uFillTx/>
                <a:latin typeface="Roboto Condensed Light" panose="02000000000000000000" pitchFamily="2" charset="0"/>
                <a:ea typeface="Roboto Condensed Light" panose="02000000000000000000" pitchFamily="2" charset="0"/>
                <a:cs typeface="Arial" panose="020B0604020202020204" pitchFamily="34" charset="0"/>
              </a:rPr>
              <a:t>core operations</a:t>
            </a:r>
            <a:r>
              <a:rPr kumimoji="0" lang="en-US" sz="14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Arial" panose="020B0604020202020204" pitchFamily="34" charset="0"/>
              </a:rPr>
              <a:t>: the reason for your organization’s being. For the purpose of the IT operating model, these value streams should reflect </a:t>
            </a:r>
            <a:r>
              <a:rPr kumimoji="0" lang="en-US" sz="1400" b="1" i="0" u="none" strike="noStrike" kern="1200" cap="none" spc="0" normalizeH="0" baseline="0" noProof="0" dirty="0">
                <a:ln>
                  <a:noFill/>
                </a:ln>
                <a:solidFill>
                  <a:schemeClr val="accent1"/>
                </a:solidFill>
                <a:effectLst/>
                <a:uLnTx/>
                <a:uFillTx/>
                <a:latin typeface="Roboto Condensed Light" panose="02000000000000000000" pitchFamily="2" charset="0"/>
                <a:ea typeface="Roboto Condensed Light" panose="02000000000000000000" pitchFamily="2" charset="0"/>
                <a:cs typeface="Arial" panose="020B0604020202020204" pitchFamily="34" charset="0"/>
              </a:rPr>
              <a:t>the purpose for the functional area</a:t>
            </a:r>
            <a:r>
              <a:rPr kumimoji="0" lang="en-US" sz="14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Arial" panose="020B0604020202020204" pitchFamily="34" charset="0"/>
              </a:rPr>
              <a:t>.</a:t>
            </a:r>
            <a:r>
              <a:rPr lang="en-US" sz="1400" dirty="0">
                <a:solidFill>
                  <a:srgbClr val="494949"/>
                </a:solidFill>
                <a:latin typeface="Roboto Condensed Light" panose="02000000000000000000" pitchFamily="2" charset="0"/>
                <a:ea typeface="Roboto Condensed Light" panose="02000000000000000000" pitchFamily="2" charset="0"/>
                <a:cs typeface="Arial" panose="020B0604020202020204" pitchFamily="34" charset="0"/>
              </a:rPr>
              <a:t> Why must that functional area exist? How do customers obtain value from this function? What should this function perform, at minimum? </a:t>
            </a:r>
          </a:p>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Arial" panose="020B0604020202020204" pitchFamily="34" charset="0"/>
            </a:endParaRPr>
          </a:p>
          <a:p>
            <a:pPr marL="0" marR="0" lvl="0" indent="0" algn="l" defTabSz="554492" rtl="0" eaLnBrk="1" fontAlgn="auto" latinLnBrk="0" hangingPunct="1">
              <a:lnSpc>
                <a:spcPct val="100000"/>
              </a:lnSpc>
              <a:spcBef>
                <a:spcPts val="0"/>
              </a:spcBef>
              <a:spcAft>
                <a:spcPts val="0"/>
              </a:spcAft>
              <a:buClrTx/>
              <a:buSzTx/>
              <a:buFontTx/>
              <a:buNone/>
              <a:tabLst/>
              <a:defRPr/>
            </a:pPr>
            <a:r>
              <a:rPr lang="en-US" sz="1400" dirty="0">
                <a:solidFill>
                  <a:srgbClr val="494949"/>
                </a:solidFill>
                <a:latin typeface="Roboto Condensed Light" panose="02000000000000000000" pitchFamily="2" charset="0"/>
                <a:ea typeface="Roboto Condensed Light" panose="02000000000000000000" pitchFamily="2" charset="0"/>
                <a:cs typeface="Arial" panose="020B0604020202020204" pitchFamily="34" charset="0"/>
              </a:rPr>
              <a:t>The type of value stream being defined (core or support) will depend on whether that function has direct or indirect impact on the end customer or only engages with internal-facing stakeholders. Review the definitions to determine this for the function. </a:t>
            </a:r>
            <a:endParaRPr kumimoji="0" lang="en-US" sz="14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Arial" panose="020B0604020202020204" pitchFamily="34" charset="0"/>
            </a:endParaRPr>
          </a:p>
        </p:txBody>
      </p:sp>
      <p:sp>
        <p:nvSpPr>
          <p:cNvPr id="4" name="Rectangle 24"/>
          <p:cNvSpPr/>
          <p:nvPr/>
        </p:nvSpPr>
        <p:spPr>
          <a:xfrm>
            <a:off x="682873" y="2233073"/>
            <a:ext cx="5979184" cy="400110"/>
          </a:xfrm>
          <a:prstGeom prst="rect">
            <a:avLst/>
          </a:prstGeom>
        </p:spPr>
        <p:txBody>
          <a:bodyPr wrap="square">
            <a:spAutoFit/>
          </a:bodyPr>
          <a:lstStyle/>
          <a:p>
            <a:pPr defTabSz="554437">
              <a:spcAft>
                <a:spcPts val="600"/>
              </a:spcAft>
            </a:pPr>
            <a:r>
              <a:rPr lang="en-CA" sz="2000" dirty="0">
                <a:solidFill>
                  <a:srgbClr val="2576B7"/>
                </a:solidFill>
                <a:latin typeface="Montserrat SemiBold" panose="00000700000000000000" pitchFamily="2" charset="0"/>
              </a:rPr>
              <a:t>It should always align with the stakeholder.</a:t>
            </a:r>
          </a:p>
        </p:txBody>
      </p:sp>
      <p:grpSp>
        <p:nvGrpSpPr>
          <p:cNvPr id="5" name="Group 4">
            <a:extLst>
              <a:ext uri="{FF2B5EF4-FFF2-40B4-BE49-F238E27FC236}">
                <a16:creationId xmlns:a16="http://schemas.microsoft.com/office/drawing/2014/main" id="{2D2EA962-CEA2-B964-8C07-22B3AECFE308}"/>
              </a:ext>
            </a:extLst>
          </p:cNvPr>
          <p:cNvGrpSpPr/>
          <p:nvPr/>
        </p:nvGrpSpPr>
        <p:grpSpPr>
          <a:xfrm>
            <a:off x="7219406" y="1767840"/>
            <a:ext cx="4388873" cy="4261620"/>
            <a:chOff x="528393" y="4466642"/>
            <a:chExt cx="11221697" cy="2259631"/>
          </a:xfrm>
        </p:grpSpPr>
        <p:sp>
          <p:nvSpPr>
            <p:cNvPr id="6" name="Rectangle 5">
              <a:extLst>
                <a:ext uri="{FF2B5EF4-FFF2-40B4-BE49-F238E27FC236}">
                  <a16:creationId xmlns:a16="http://schemas.microsoft.com/office/drawing/2014/main" id="{09BC8153-A0EC-3BF5-AD84-1E74A72CDFAA}"/>
                </a:ext>
              </a:extLst>
            </p:cNvPr>
            <p:cNvSpPr/>
            <p:nvPr/>
          </p:nvSpPr>
          <p:spPr>
            <a:xfrm>
              <a:off x="528396" y="4466642"/>
              <a:ext cx="11221694" cy="2259631"/>
            </a:xfrm>
            <a:prstGeom prst="rect">
              <a:avLst/>
            </a:prstGeom>
            <a:solidFill>
              <a:schemeClr val="bg1"/>
            </a:solidFill>
            <a:ln>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CA" sz="1800" dirty="0">
                <a:solidFill>
                  <a:srgbClr val="FFFFFF"/>
                </a:solidFill>
                <a:latin typeface="Roboto Light" panose="02000000000000000000" pitchFamily="2" charset="0"/>
              </a:endParaRPr>
            </a:p>
          </p:txBody>
        </p:sp>
        <p:sp>
          <p:nvSpPr>
            <p:cNvPr id="7" name="Rectangle 6">
              <a:extLst>
                <a:ext uri="{FF2B5EF4-FFF2-40B4-BE49-F238E27FC236}">
                  <a16:creationId xmlns:a16="http://schemas.microsoft.com/office/drawing/2014/main" id="{65C9D8A0-165E-C9AF-2845-135EACC712E6}"/>
                </a:ext>
              </a:extLst>
            </p:cNvPr>
            <p:cNvSpPr/>
            <p:nvPr/>
          </p:nvSpPr>
          <p:spPr>
            <a:xfrm>
              <a:off x="609600" y="4645669"/>
              <a:ext cx="11140490" cy="20115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lnSpc>
                  <a:spcPct val="90000"/>
                </a:lnSpc>
                <a:spcBef>
                  <a:spcPts val="1000"/>
                </a:spcBef>
                <a:defRPr/>
              </a:pPr>
              <a:r>
                <a:rPr lang="en-US" sz="1300" spc="-10" dirty="0">
                  <a:solidFill>
                    <a:srgbClr val="494949"/>
                  </a:solidFill>
                  <a:latin typeface="Roboto Light" panose="02000000000000000000" pitchFamily="2" charset="0"/>
                  <a:ea typeface="Roboto Light" panose="02000000000000000000" pitchFamily="2" charset="0"/>
                  <a:cs typeface="Arial" panose="020B0604020202020204" pitchFamily="34" charset="0"/>
                </a:rPr>
                <a:t>Value streams connect business goals to the organization’s value realization activities in the marketplace. Those activities are dependent on the specific industry segment in which an organization operates. </a:t>
              </a:r>
            </a:p>
            <a:p>
              <a:pPr defTabSz="914400">
                <a:lnSpc>
                  <a:spcPct val="90000"/>
                </a:lnSpc>
                <a:spcBef>
                  <a:spcPts val="1000"/>
                </a:spcBef>
                <a:defRPr/>
              </a:pPr>
              <a:r>
                <a:rPr lang="en-US" sz="1300" spc="-10" dirty="0">
                  <a:solidFill>
                    <a:srgbClr val="494949"/>
                  </a:solidFill>
                  <a:latin typeface="Roboto Light" panose="02000000000000000000" pitchFamily="2" charset="0"/>
                  <a:ea typeface="Roboto Light" panose="02000000000000000000" pitchFamily="2" charset="0"/>
                  <a:cs typeface="Arial" panose="020B0604020202020204" pitchFamily="34" charset="0"/>
                </a:rPr>
                <a:t>There are two types of value streams: core value streams and support value streams. </a:t>
              </a:r>
            </a:p>
            <a:p>
              <a:pPr marL="285750" indent="-285750" defTabSz="914400">
                <a:lnSpc>
                  <a:spcPct val="90000"/>
                </a:lnSpc>
                <a:spcBef>
                  <a:spcPts val="1000"/>
                </a:spcBef>
                <a:buFont typeface="Arial" panose="020B0604020202020204" pitchFamily="34" charset="0"/>
                <a:buChar char="•"/>
                <a:defRPr/>
              </a:pPr>
              <a:r>
                <a:rPr lang="en-US" sz="1300" b="1" spc="-10" dirty="0">
                  <a:solidFill>
                    <a:srgbClr val="494949"/>
                  </a:solidFill>
                  <a:latin typeface="Roboto Light" panose="02000000000000000000" pitchFamily="2" charset="0"/>
                  <a:ea typeface="Roboto Light" panose="02000000000000000000" pitchFamily="2" charset="0"/>
                  <a:cs typeface="Arial" panose="020B0604020202020204" pitchFamily="34" charset="0"/>
                </a:rPr>
                <a:t>Core value streams </a:t>
              </a:r>
              <a:r>
                <a:rPr lang="en-US" sz="1300" spc="-10" dirty="0">
                  <a:solidFill>
                    <a:srgbClr val="494949"/>
                  </a:solidFill>
                  <a:latin typeface="Roboto Light" panose="02000000000000000000" pitchFamily="2" charset="0"/>
                  <a:ea typeface="Roboto Light" panose="02000000000000000000" pitchFamily="2" charset="0"/>
                  <a:cs typeface="Arial" panose="020B0604020202020204" pitchFamily="34" charset="0"/>
                </a:rPr>
                <a:t>are mostly externally facing. They deliver value to either an external or internal customer and they tie to the customer perspective of the strategy map. </a:t>
              </a:r>
            </a:p>
            <a:p>
              <a:pPr marL="285750" indent="-285750" defTabSz="914400">
                <a:lnSpc>
                  <a:spcPct val="90000"/>
                </a:lnSpc>
                <a:spcBef>
                  <a:spcPts val="1000"/>
                </a:spcBef>
                <a:buFont typeface="Arial" panose="020B0604020202020204" pitchFamily="34" charset="0"/>
                <a:buChar char="•"/>
                <a:defRPr/>
              </a:pPr>
              <a:r>
                <a:rPr lang="en-US" sz="1300" b="1" spc="-10" dirty="0">
                  <a:solidFill>
                    <a:srgbClr val="494949"/>
                  </a:solidFill>
                  <a:latin typeface="Roboto Light" panose="02000000000000000000" pitchFamily="2" charset="0"/>
                  <a:ea typeface="Roboto Light" panose="02000000000000000000" pitchFamily="2" charset="0"/>
                  <a:cs typeface="Arial" panose="020B0604020202020204" pitchFamily="34" charset="0"/>
                </a:rPr>
                <a:t>Support value streams </a:t>
              </a:r>
              <a:r>
                <a:rPr lang="en-US" sz="1300" spc="-10" dirty="0">
                  <a:solidFill>
                    <a:srgbClr val="494949"/>
                  </a:solidFill>
                  <a:latin typeface="Roboto Light" panose="02000000000000000000" pitchFamily="2" charset="0"/>
                  <a:ea typeface="Roboto Light" panose="02000000000000000000" pitchFamily="2" charset="0"/>
                  <a:cs typeface="Arial" panose="020B0604020202020204" pitchFamily="34" charset="0"/>
                </a:rPr>
                <a:t>are internally facing and provide the foundational support for an organization to operate. </a:t>
              </a:r>
            </a:p>
            <a:p>
              <a:pPr defTabSz="914400">
                <a:lnSpc>
                  <a:spcPct val="90000"/>
                </a:lnSpc>
                <a:spcBef>
                  <a:spcPts val="1000"/>
                </a:spcBef>
                <a:defRPr/>
              </a:pPr>
              <a:r>
                <a:rPr lang="en-US" sz="1300" spc="-10" dirty="0">
                  <a:solidFill>
                    <a:srgbClr val="494949"/>
                  </a:solidFill>
                  <a:latin typeface="Roboto Light" panose="02000000000000000000" pitchFamily="2" charset="0"/>
                  <a:ea typeface="Roboto Light" panose="02000000000000000000" pitchFamily="2" charset="0"/>
                  <a:cs typeface="Arial" panose="020B0604020202020204" pitchFamily="34" charset="0"/>
                </a:rPr>
                <a:t>An effective method for ensuring all value streams have been considered is to understand that there can be different end-value receivers.</a:t>
              </a:r>
              <a:endParaRPr lang="en-CA" sz="1300" spc="-10" dirty="0">
                <a:solidFill>
                  <a:srgbClr val="494949"/>
                </a:solidFill>
                <a:latin typeface="Roboto Light" panose="02000000000000000000" pitchFamily="2" charset="0"/>
                <a:ea typeface="Roboto Light" panose="02000000000000000000" pitchFamily="2" charset="0"/>
                <a:cs typeface="Arial" panose="020B0604020202020204" pitchFamily="34" charset="0"/>
              </a:endParaRPr>
            </a:p>
          </p:txBody>
        </p:sp>
        <p:sp>
          <p:nvSpPr>
            <p:cNvPr id="8" name="Content Placeholder 4">
              <a:extLst>
                <a:ext uri="{FF2B5EF4-FFF2-40B4-BE49-F238E27FC236}">
                  <a16:creationId xmlns:a16="http://schemas.microsoft.com/office/drawing/2014/main" id="{EBC926FF-DB36-6A2F-633C-4562A7AD796E}"/>
                </a:ext>
              </a:extLst>
            </p:cNvPr>
            <p:cNvSpPr txBox="1">
              <a:spLocks/>
            </p:cNvSpPr>
            <p:nvPr/>
          </p:nvSpPr>
          <p:spPr>
            <a:xfrm>
              <a:off x="528393" y="4542461"/>
              <a:ext cx="8670694" cy="31044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b="1" i="0" kern="1200">
                  <a:solidFill>
                    <a:srgbClr val="717272"/>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4B4B4B"/>
                  </a:solidFill>
                  <a:latin typeface="Roboto Light" panose="02000000000000000000" pitchFamily="2" charset="0"/>
                  <a:ea typeface="Roboto Light"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4B4B4B"/>
                  </a:solidFill>
                  <a:latin typeface="Roboto Light" panose="02000000000000000000" pitchFamily="2" charset="0"/>
                  <a:ea typeface="Roboto Light" panose="02000000000000000000" pitchFamily="2" charset="0"/>
                  <a:cs typeface="+mn-cs"/>
                </a:defRPr>
              </a:lvl3pPr>
              <a:lvl4pPr marL="1600200" indent="-228600" algn="l" defTabSz="914400" rtl="0" eaLnBrk="1" latinLnBrk="0" hangingPunct="1">
                <a:lnSpc>
                  <a:spcPts val="2000"/>
                </a:lnSpc>
                <a:spcBef>
                  <a:spcPts val="500"/>
                </a:spcBef>
                <a:buFont typeface="Arial" panose="020B0604020202020204" pitchFamily="34" charset="0"/>
                <a:buChar char="•"/>
                <a:defRPr sz="1600" b="0" i="0" kern="1200">
                  <a:solidFill>
                    <a:srgbClr val="4B4B4B"/>
                  </a:solidFill>
                  <a:latin typeface="Roboto Light" panose="02000000000000000000" pitchFamily="2" charset="0"/>
                  <a:ea typeface="Roboto Light" panose="02000000000000000000" pitchFamily="2" charset="0"/>
                  <a:cs typeface="+mn-cs"/>
                </a:defRPr>
              </a:lvl4pPr>
              <a:lvl5pPr marL="2057400" indent="-228600" algn="l" defTabSz="914400" rtl="0" eaLnBrk="1" latinLnBrk="0" hangingPunct="1">
                <a:lnSpc>
                  <a:spcPts val="1600"/>
                </a:lnSpc>
                <a:spcBef>
                  <a:spcPts val="500"/>
                </a:spcBef>
                <a:buFont typeface="Arial" panose="020B0604020202020204" pitchFamily="34" charset="0"/>
                <a:buChar char="•"/>
                <a:defRPr sz="1200" b="0" i="0" kern="1200">
                  <a:solidFill>
                    <a:srgbClr val="4B4B4B"/>
                  </a:solidFill>
                  <a:latin typeface="Roboto Light" panose="02000000000000000000" pitchFamily="2" charset="0"/>
                  <a:ea typeface="Roboto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1800" dirty="0">
                  <a:solidFill>
                    <a:srgbClr val="2D7FC6"/>
                  </a:solidFill>
                </a:rPr>
                <a:t>Value stream defined</a:t>
              </a:r>
            </a:p>
          </p:txBody>
        </p:sp>
      </p:grpSp>
    </p:spTree>
    <p:extLst>
      <p:ext uri="{BB962C8B-B14F-4D97-AF65-F5344CB8AC3E}">
        <p14:creationId xmlns:p14="http://schemas.microsoft.com/office/powerpoint/2010/main" val="289959106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0F4220-8530-3646-AD71-C1DA0270D955}"/>
              </a:ext>
            </a:extLst>
          </p:cNvPr>
          <p:cNvSpPr/>
          <p:nvPr/>
        </p:nvSpPr>
        <p:spPr>
          <a:xfrm>
            <a:off x="7330509" y="1706853"/>
            <a:ext cx="4490116" cy="3661469"/>
          </a:xfrm>
          <a:prstGeom prst="rect">
            <a:avLst/>
          </a:prstGeom>
          <a:solidFill>
            <a:schemeClr val="bg2"/>
          </a:solidFill>
          <a:ln>
            <a:noFill/>
          </a:ln>
          <a:effectLst>
            <a:outerShdw blurRad="254000" sx="105000" sy="105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endParaRPr lang="en-US" dirty="0">
              <a:solidFill>
                <a:srgbClr val="FFFFFF"/>
              </a:solidFill>
              <a:latin typeface="Arial" panose="020B0604020202020204" pitchFamily="34" charset="0"/>
            </a:endParaRPr>
          </a:p>
        </p:txBody>
      </p:sp>
      <p:graphicFrame>
        <p:nvGraphicFramePr>
          <p:cNvPr id="38" name="Table 37">
            <a:extLst>
              <a:ext uri="{FF2B5EF4-FFF2-40B4-BE49-F238E27FC236}">
                <a16:creationId xmlns:a16="http://schemas.microsoft.com/office/drawing/2014/main" id="{855E0152-6164-974F-9E73-8275AEFEEE0A}"/>
              </a:ext>
            </a:extLst>
          </p:cNvPr>
          <p:cNvGraphicFramePr>
            <a:graphicFrameLocks noGrp="1"/>
          </p:cNvGraphicFramePr>
          <p:nvPr>
            <p:extLst>
              <p:ext uri="{D42A27DB-BD31-4B8C-83A1-F6EECF244321}">
                <p14:modId xmlns:p14="http://schemas.microsoft.com/office/powerpoint/2010/main" val="1201888261"/>
              </p:ext>
            </p:extLst>
          </p:nvPr>
        </p:nvGraphicFramePr>
        <p:xfrm>
          <a:off x="7337534" y="1706855"/>
          <a:ext cx="4483832" cy="4711154"/>
        </p:xfrm>
        <a:graphic>
          <a:graphicData uri="http://schemas.openxmlformats.org/drawingml/2006/table">
            <a:tbl>
              <a:tblPr firstRow="1" bandRow="1">
                <a:effectLst/>
                <a:tableStyleId>{5C22544A-7EE6-4342-B048-85BDC9FD1C3A}</a:tableStyleId>
              </a:tblPr>
              <a:tblGrid>
                <a:gridCol w="2241916">
                  <a:extLst>
                    <a:ext uri="{9D8B030D-6E8A-4147-A177-3AD203B41FA5}">
                      <a16:colId xmlns:a16="http://schemas.microsoft.com/office/drawing/2014/main" val="866264451"/>
                    </a:ext>
                  </a:extLst>
                </a:gridCol>
                <a:gridCol w="2241916">
                  <a:extLst>
                    <a:ext uri="{9D8B030D-6E8A-4147-A177-3AD203B41FA5}">
                      <a16:colId xmlns:a16="http://schemas.microsoft.com/office/drawing/2014/main" val="2703970457"/>
                    </a:ext>
                  </a:extLst>
                </a:gridCol>
              </a:tblGrid>
              <a:tr h="0">
                <a:tc>
                  <a:txBody>
                    <a:bodyPr/>
                    <a:lstStyle/>
                    <a:p>
                      <a:pPr marL="0" indent="0" algn="ctr">
                        <a:lnSpc>
                          <a:spcPts val="1000"/>
                        </a:lnSpc>
                        <a:spcBef>
                          <a:spcPts val="1000"/>
                        </a:spcBef>
                        <a:buFont typeface="Arial" panose="020B0604020202020204" pitchFamily="34" charset="0"/>
                        <a:buNone/>
                      </a:pPr>
                      <a:r>
                        <a:rPr lang="en-US" sz="1800" b="0" i="0" dirty="0">
                          <a:solidFill>
                            <a:schemeClr val="bg1"/>
                          </a:solidFill>
                          <a:latin typeface="Exo" panose="02000503000000000000" pitchFamily="2" charset="77"/>
                          <a:ea typeface="Roboto Condensed Light" panose="02000000000000000000" pitchFamily="2" charset="0"/>
                        </a:rPr>
                        <a:t>Input</a:t>
                      </a:r>
                    </a:p>
                  </a:txBody>
                  <a:tcPr marL="0" marR="0" marT="319998" marB="22857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tc>
                  <a:txBody>
                    <a:bodyPr/>
                    <a:lstStyle/>
                    <a:p>
                      <a:pPr marL="0" indent="0" algn="ctr">
                        <a:lnSpc>
                          <a:spcPts val="1000"/>
                        </a:lnSpc>
                        <a:spcBef>
                          <a:spcPts val="1000"/>
                        </a:spcBef>
                        <a:buFont typeface="Arial" panose="020B0604020202020204" pitchFamily="34" charset="0"/>
                        <a:buNone/>
                      </a:pPr>
                      <a:r>
                        <a:rPr lang="en-US" sz="1800" b="0" i="0" dirty="0">
                          <a:solidFill>
                            <a:schemeClr val="bg1"/>
                          </a:solidFill>
                          <a:latin typeface="Exo" panose="02000503000000000000" pitchFamily="2" charset="77"/>
                          <a:ea typeface="Roboto Condensed Light" panose="02000000000000000000" pitchFamily="2" charset="0"/>
                        </a:rPr>
                        <a:t>Output</a:t>
                      </a:r>
                    </a:p>
                  </a:txBody>
                  <a:tcPr marL="0" marR="0" marT="319998" marB="22857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1610303713"/>
                  </a:ext>
                </a:extLst>
              </a:tr>
              <a:tr h="1436782">
                <a:tc>
                  <a:txBody>
                    <a:bodyPr/>
                    <a:lstStyle/>
                    <a:p>
                      <a:pPr marL="173038" indent="-173038" rtl="0">
                        <a:lnSpc>
                          <a:spcPts val="1600"/>
                        </a:lnSpc>
                        <a:spcBef>
                          <a:spcPts val="800"/>
                        </a:spcBef>
                        <a:buSzPts val="1100"/>
                        <a:buFont typeface="Arial" panose="020B0604020202020204" pitchFamily="34" charset="0"/>
                        <a:buChar char="•"/>
                        <a:tabLst/>
                      </a:pPr>
                      <a:r>
                        <a:rPr lang="en-US" sz="1200" b="0" i="0" u="none" strike="noStrike" baseline="0" dirty="0">
                          <a:solidFill>
                            <a:srgbClr val="000000"/>
                          </a:solidFill>
                          <a:latin typeface="Roboto Condensed Light" panose="02000000000000000000" pitchFamily="2" charset="0"/>
                          <a:ea typeface="Roboto Condensed Light" panose="02000000000000000000" pitchFamily="2" charset="0"/>
                        </a:rPr>
                        <a:t>Functional areas</a:t>
                      </a:r>
                    </a:p>
                    <a:p>
                      <a:pPr marL="173038" indent="-173038" rtl="0">
                        <a:lnSpc>
                          <a:spcPts val="1600"/>
                        </a:lnSpc>
                        <a:spcBef>
                          <a:spcPts val="800"/>
                        </a:spcBef>
                        <a:buSzPts val="1100"/>
                        <a:buFont typeface="Arial" panose="020B0604020202020204" pitchFamily="34" charset="0"/>
                        <a:buChar char="•"/>
                        <a:tabLst/>
                      </a:pPr>
                      <a:r>
                        <a:rPr lang="en-US" sz="1200" b="0" i="0" u="none" strike="noStrike" baseline="0" dirty="0">
                          <a:solidFill>
                            <a:srgbClr val="000000"/>
                          </a:solidFill>
                          <a:latin typeface="Roboto Condensed Light" panose="02000000000000000000" pitchFamily="2" charset="0"/>
                          <a:ea typeface="Roboto Condensed Light" panose="02000000000000000000" pitchFamily="2" charset="0"/>
                        </a:rPr>
                        <a:t>Customized IT operating model</a:t>
                      </a:r>
                    </a:p>
                    <a:p>
                      <a:pPr marL="173038" indent="-173038" rtl="0">
                        <a:lnSpc>
                          <a:spcPts val="1600"/>
                        </a:lnSpc>
                        <a:spcBef>
                          <a:spcPts val="800"/>
                        </a:spcBef>
                        <a:buSzPts val="1100"/>
                        <a:buFont typeface="Arial" panose="020B0604020202020204" pitchFamily="34" charset="0"/>
                        <a:buChar char="•"/>
                        <a:tabLst/>
                      </a:pPr>
                      <a:r>
                        <a:rPr lang="en-US" sz="1200" b="0" i="0" u="none" strike="noStrike" baseline="0" dirty="0">
                          <a:solidFill>
                            <a:srgbClr val="000000"/>
                          </a:solidFill>
                          <a:latin typeface="Roboto Condensed Light" panose="02000000000000000000" pitchFamily="2" charset="0"/>
                          <a:ea typeface="Roboto Condensed Light" panose="02000000000000000000" pitchFamily="2" charset="0"/>
                        </a:rPr>
                        <a:t>Functional area stakeholders</a:t>
                      </a:r>
                    </a:p>
                  </a:txBody>
                  <a:tcPr marL="287963" marR="287963" marT="251966" marB="287963">
                    <a:lnR w="3175" cap="flat" cmpd="sng" algn="ctr">
                      <a:solidFill>
                        <a:schemeClr val="bg1">
                          <a:lumMod val="75000"/>
                        </a:schemeClr>
                      </a:solidFill>
                      <a:prstDash val="solid"/>
                      <a:round/>
                      <a:headEnd type="none" w="med" len="med"/>
                      <a:tailEnd type="none" w="med" len="med"/>
                    </a:lnR>
                    <a:lnT w="38100" cmpd="sng">
                      <a:noFill/>
                    </a:lnT>
                    <a:lnB w="12700" cmpd="sng">
                      <a:noFill/>
                    </a:lnB>
                    <a:solidFill>
                      <a:schemeClr val="bg1"/>
                    </a:solidFill>
                  </a:tcPr>
                </a:tc>
                <a:tc>
                  <a:txBody>
                    <a:bodyPr/>
                    <a:lstStyle/>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Function value streams </a:t>
                      </a:r>
                    </a:p>
                  </a:txBody>
                  <a:tcPr marL="287963" marR="287963" marT="251966" marB="287963">
                    <a:lnL w="3175" cap="flat" cmpd="sng" algn="ctr">
                      <a:solidFill>
                        <a:schemeClr val="bg1">
                          <a:lumMod val="75000"/>
                        </a:schemeClr>
                      </a:solidFill>
                      <a:prstDash val="solid"/>
                      <a:round/>
                      <a:headEnd type="none" w="med" len="med"/>
                      <a:tailEnd type="none" w="med" len="med"/>
                    </a:lnL>
                    <a:lnT w="38100" cmpd="sng">
                      <a:noFill/>
                    </a:lnT>
                    <a:lnB w="12700" cmpd="sng">
                      <a:noFill/>
                    </a:lnB>
                    <a:solidFill>
                      <a:schemeClr val="bg1"/>
                    </a:solidFill>
                  </a:tcPr>
                </a:tc>
                <a:extLst>
                  <a:ext uri="{0D108BD9-81ED-4DB2-BD59-A6C34878D82A}">
                    <a16:rowId xmlns:a16="http://schemas.microsoft.com/office/drawing/2014/main" val="686074955"/>
                  </a:ext>
                </a:extLst>
              </a:tr>
              <a:tr h="0">
                <a:tc>
                  <a:txBody>
                    <a:bodyPr/>
                    <a:lstStyle/>
                    <a:p>
                      <a:pPr marL="0" marR="0" lvl="0" indent="0" algn="ctr" defTabSz="914400" rtl="0" eaLnBrk="1" fontAlgn="auto" latinLnBrk="0" hangingPunct="1">
                        <a:lnSpc>
                          <a:spcPts val="1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chemeClr val="bg1"/>
                          </a:solidFill>
                          <a:effectLst/>
                          <a:uLnTx/>
                          <a:uFillTx/>
                          <a:latin typeface="Exo" panose="02000503000000000000" pitchFamily="2" charset="77"/>
                          <a:ea typeface="Roboto Condensed Light" panose="02000000000000000000" pitchFamily="2" charset="0"/>
                          <a:cs typeface="+mn-cs"/>
                        </a:rPr>
                        <a:t>Materials</a:t>
                      </a:r>
                    </a:p>
                  </a:txBody>
                  <a:tcPr marL="0" marR="0" marT="319998" marB="22857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tc>
                  <a:txBody>
                    <a:bodyPr/>
                    <a:lstStyle/>
                    <a:p>
                      <a:pPr marL="0" marR="0" lvl="0" indent="0" algn="ctr" defTabSz="914400" rtl="0" eaLnBrk="1" fontAlgn="auto" latinLnBrk="0" hangingPunct="1">
                        <a:lnSpc>
                          <a:spcPts val="1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chemeClr val="bg1"/>
                          </a:solidFill>
                          <a:effectLst/>
                          <a:uLnTx/>
                          <a:uFillTx/>
                          <a:latin typeface="Exo" panose="02000503000000000000" pitchFamily="2" charset="77"/>
                          <a:ea typeface="Roboto Condensed Light" panose="02000000000000000000" pitchFamily="2" charset="0"/>
                          <a:cs typeface="+mn-cs"/>
                        </a:rPr>
                        <a:t>Participants</a:t>
                      </a:r>
                    </a:p>
                  </a:txBody>
                  <a:tcPr marL="0" marR="0" marT="319998" marB="22857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4151227522"/>
                  </a:ext>
                </a:extLst>
              </a:tr>
              <a:tr h="1458133">
                <a:tc>
                  <a:txBody>
                    <a:bodyPr/>
                    <a:lstStyle/>
                    <a:p>
                      <a:pPr marL="173038" indent="-173038" rtl="0">
                        <a:lnSpc>
                          <a:spcPts val="1600"/>
                        </a:lnSpc>
                        <a:spcBef>
                          <a:spcPts val="800"/>
                        </a:spcBef>
                        <a:buSzPts val="1100"/>
                        <a:buFont typeface="Arial" panose="020B0604020202020204" pitchFamily="34" charset="0"/>
                        <a:buChar char="•"/>
                        <a:tabLst/>
                      </a:pPr>
                      <a:r>
                        <a:rPr lang="en-US" sz="1200" b="0" i="0" u="none" strike="noStrike" baseline="0" dirty="0">
                          <a:solidFill>
                            <a:srgbClr val="000000"/>
                          </a:solidFill>
                          <a:latin typeface="Roboto Condensed Light" panose="02000000000000000000" pitchFamily="2" charset="0"/>
                          <a:ea typeface="Roboto Condensed Light" panose="02000000000000000000" pitchFamily="2" charset="0"/>
                        </a:rPr>
                        <a:t>Whiteboard/Flip Charts</a:t>
                      </a:r>
                    </a:p>
                    <a:p>
                      <a:pPr marL="173038" marR="0" lvl="0" indent="-173038" algn="l" defTabSz="914400" rtl="0" eaLnBrk="1" fontAlgn="auto" latinLnBrk="0" hangingPunct="1">
                        <a:lnSpc>
                          <a:spcPts val="1600"/>
                        </a:lnSpc>
                        <a:spcBef>
                          <a:spcPts val="800"/>
                        </a:spcBef>
                        <a:spcAft>
                          <a:spcPts val="0"/>
                        </a:spcAft>
                        <a:buClrTx/>
                        <a:buSzPts val="1100"/>
                        <a:buFont typeface="Arial" panose="020B0604020202020204" pitchFamily="34" charset="0"/>
                        <a:buChar char="•"/>
                        <a:tabLst/>
                        <a:defRPr/>
                      </a:pPr>
                      <a:r>
                        <a:rPr lang="en-US" sz="1200" b="0" i="0" u="none" strike="noStrike" baseline="0" dirty="0">
                          <a:solidFill>
                            <a:srgbClr val="000000"/>
                          </a:solidFill>
                          <a:latin typeface="Roboto Condensed Light" panose="02000000000000000000" pitchFamily="2" charset="0"/>
                          <a:ea typeface="Roboto Condensed Light" panose="02000000000000000000" pitchFamily="2" charset="0"/>
                        </a:rPr>
                        <a:t>Selected IT Operating Model Archetype Deck </a:t>
                      </a:r>
                    </a:p>
                    <a:p>
                      <a:pPr marL="182563" indent="-182563" rtl="0">
                        <a:lnSpc>
                          <a:spcPts val="1600"/>
                        </a:lnSpc>
                        <a:spcBef>
                          <a:spcPts val="800"/>
                        </a:spcBef>
                        <a:buSzPts val="1100"/>
                        <a:buFont typeface="Arial" panose="020B0604020202020204" pitchFamily="34" charset="0"/>
                        <a:buChar char="•"/>
                        <a:tabLst/>
                      </a:pPr>
                      <a:endParaRPr lang="en-US" sz="1200" b="0" i="0" u="none" strike="noStrike" baseline="0" dirty="0">
                        <a:solidFill>
                          <a:srgbClr val="000000"/>
                        </a:solidFill>
                        <a:latin typeface="Roboto Condensed Light" panose="02000000000000000000" pitchFamily="2" charset="0"/>
                        <a:ea typeface="Roboto Condensed Light" panose="02000000000000000000" pitchFamily="2" charset="0"/>
                      </a:endParaRPr>
                    </a:p>
                  </a:txBody>
                  <a:tcPr marL="287963" marR="287963" marT="251966" marB="287963">
                    <a:lnR w="3175" cap="flat" cmpd="sng" algn="ctr">
                      <a:solidFill>
                        <a:schemeClr val="bg1">
                          <a:lumMod val="75000"/>
                        </a:schemeClr>
                      </a:solidFill>
                      <a:prstDash val="solid"/>
                      <a:round/>
                      <a:headEnd type="none" w="med" len="med"/>
                      <a:tailEnd type="none" w="med" len="med"/>
                    </a:lnR>
                    <a:lnT w="38100" cmpd="sng">
                      <a:noFill/>
                    </a:lnT>
                    <a:solidFill>
                      <a:schemeClr val="bg1"/>
                    </a:solidFill>
                  </a:tcPr>
                </a:tc>
                <a:tc>
                  <a:txBody>
                    <a:bodyPr/>
                    <a:lstStyle/>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CIO</a:t>
                      </a:r>
                    </a:p>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IT Leadership</a:t>
                      </a:r>
                    </a:p>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Business Leadership</a:t>
                      </a:r>
                    </a:p>
                  </a:txBody>
                  <a:tcPr marL="287963" marR="287963" marT="251966" marB="287963">
                    <a:lnL w="3175" cap="flat" cmpd="sng" algn="ctr">
                      <a:solidFill>
                        <a:schemeClr val="bg1">
                          <a:lumMod val="75000"/>
                        </a:schemeClr>
                      </a:solidFill>
                      <a:prstDash val="solid"/>
                      <a:round/>
                      <a:headEnd type="none" w="med" len="med"/>
                      <a:tailEnd type="none" w="med" len="med"/>
                    </a:lnL>
                    <a:lnT w="38100" cmpd="sng">
                      <a:noFill/>
                    </a:lnT>
                    <a:solidFill>
                      <a:schemeClr val="bg1"/>
                    </a:solidFill>
                  </a:tcPr>
                </a:tc>
                <a:extLst>
                  <a:ext uri="{0D108BD9-81ED-4DB2-BD59-A6C34878D82A}">
                    <a16:rowId xmlns:a16="http://schemas.microsoft.com/office/drawing/2014/main" val="2918002838"/>
                  </a:ext>
                </a:extLst>
              </a:tr>
            </a:tbl>
          </a:graphicData>
        </a:graphic>
      </p:graphicFrame>
      <p:sp>
        <p:nvSpPr>
          <p:cNvPr id="3" name="Title 2">
            <a:extLst>
              <a:ext uri="{FF2B5EF4-FFF2-40B4-BE49-F238E27FC236}">
                <a16:creationId xmlns:a16="http://schemas.microsoft.com/office/drawing/2014/main" id="{5E75BB4F-3BD6-3E47-844A-0D1C1B77ED32}"/>
              </a:ext>
            </a:extLst>
          </p:cNvPr>
          <p:cNvSpPr>
            <a:spLocks noGrp="1"/>
          </p:cNvSpPr>
          <p:nvPr>
            <p:ph type="title"/>
          </p:nvPr>
        </p:nvSpPr>
        <p:spPr>
          <a:xfrm>
            <a:off x="354106" y="544768"/>
            <a:ext cx="6752088" cy="1631507"/>
          </a:xfrm>
        </p:spPr>
        <p:txBody>
          <a:bodyPr/>
          <a:lstStyle/>
          <a:p>
            <a:r>
              <a:rPr lang="en-US" dirty="0">
                <a:solidFill>
                  <a:srgbClr val="2576B7"/>
                </a:solidFill>
              </a:rPr>
              <a:t>3.6 </a:t>
            </a:r>
            <a:r>
              <a:rPr lang="en-US" dirty="0"/>
              <a:t>Define how the function provides stakeholders with value</a:t>
            </a:r>
          </a:p>
        </p:txBody>
      </p:sp>
      <p:sp>
        <p:nvSpPr>
          <p:cNvPr id="4" name="Text Placeholder 3">
            <a:extLst>
              <a:ext uri="{FF2B5EF4-FFF2-40B4-BE49-F238E27FC236}">
                <a16:creationId xmlns:a16="http://schemas.microsoft.com/office/drawing/2014/main" id="{7E6D4A53-04AD-4347-B2E1-D571EE0378C6}"/>
              </a:ext>
            </a:extLst>
          </p:cNvPr>
          <p:cNvSpPr>
            <a:spLocks noGrp="1"/>
          </p:cNvSpPr>
          <p:nvPr>
            <p:ph type="body" sz="quarter" idx="11"/>
          </p:nvPr>
        </p:nvSpPr>
        <p:spPr>
          <a:xfrm>
            <a:off x="372222" y="2229416"/>
            <a:ext cx="4116208" cy="669978"/>
          </a:xfrm>
        </p:spPr>
        <p:txBody>
          <a:bodyPr/>
          <a:lstStyle/>
          <a:p>
            <a:r>
              <a:rPr lang="en-US" sz="1600" dirty="0">
                <a:latin typeface="Exo" panose="02000503000000000000" pitchFamily="2" charset="77"/>
              </a:rPr>
              <a:t>1.5 hours</a:t>
            </a:r>
          </a:p>
        </p:txBody>
      </p:sp>
      <p:sp>
        <p:nvSpPr>
          <p:cNvPr id="5" name="Text Placeholder 4">
            <a:extLst>
              <a:ext uri="{FF2B5EF4-FFF2-40B4-BE49-F238E27FC236}">
                <a16:creationId xmlns:a16="http://schemas.microsoft.com/office/drawing/2014/main" id="{EF339750-B68F-5E41-8400-5569775AF401}"/>
              </a:ext>
            </a:extLst>
          </p:cNvPr>
          <p:cNvSpPr>
            <a:spLocks noGrp="1"/>
          </p:cNvSpPr>
          <p:nvPr>
            <p:ph type="body" sz="quarter" idx="33"/>
          </p:nvPr>
        </p:nvSpPr>
        <p:spPr>
          <a:xfrm>
            <a:off x="354106" y="2704209"/>
            <a:ext cx="6477517" cy="3654377"/>
          </a:xfrm>
          <a:prstGeom prst="rect">
            <a:avLst/>
          </a:prstGeom>
        </p:spPr>
        <p:txBody>
          <a:bodyPr lIns="0" tIns="0" rIns="0" bIns="0" numCol="1" spcCol="292608" anchor="t"/>
          <a:lstStyle/>
          <a:p>
            <a:pPr marL="177782" indent="-177782">
              <a:buFont typeface="+mj-lt"/>
              <a:buAutoNum type="arabicPeriod"/>
            </a:pPr>
            <a:r>
              <a:rPr lang="en-US" dirty="0">
                <a:latin typeface="Roboto Condensed Light"/>
                <a:ea typeface="Roboto Condensed Light"/>
              </a:rPr>
              <a:t>Breaking into the same teams as before, begin by reviewing who the stakeholders of this functional area are. </a:t>
            </a:r>
          </a:p>
          <a:p>
            <a:pPr marL="177782" indent="-177782">
              <a:buFont typeface="+mj-lt"/>
              <a:buAutoNum type="arabicPeriod"/>
            </a:pPr>
            <a:r>
              <a:rPr lang="en-US" dirty="0">
                <a:latin typeface="Roboto Condensed Light"/>
                <a:ea typeface="Roboto Condensed Light"/>
              </a:rPr>
              <a:t>Explore whether these stakeholders are:</a:t>
            </a:r>
          </a:p>
          <a:p>
            <a:pPr marL="792117" lvl="1" indent="-342900">
              <a:buFont typeface="+mj-lt"/>
              <a:buAutoNum type="alphaLcParenR"/>
            </a:pPr>
            <a:r>
              <a:rPr lang="en-US" dirty="0">
                <a:latin typeface="Roboto Condensed Light"/>
                <a:ea typeface="Roboto Condensed Light"/>
              </a:rPr>
              <a:t>Internally facing: support value streams</a:t>
            </a:r>
          </a:p>
          <a:p>
            <a:pPr marL="792117" lvl="1" indent="-342900">
              <a:buFont typeface="+mj-lt"/>
              <a:buAutoNum type="alphaLcParenR"/>
            </a:pPr>
            <a:r>
              <a:rPr lang="en-US" dirty="0">
                <a:latin typeface="Roboto Condensed Light"/>
                <a:ea typeface="Roboto Condensed Light"/>
              </a:rPr>
              <a:t>Externally facing: core value streams</a:t>
            </a:r>
          </a:p>
          <a:p>
            <a:pPr marL="177782" indent="-177782">
              <a:buFont typeface="+mj-lt"/>
              <a:buAutoNum type="arabicPeriod"/>
            </a:pPr>
            <a:r>
              <a:rPr lang="en-US" dirty="0">
                <a:latin typeface="Roboto Condensed Light"/>
                <a:ea typeface="Roboto Condensed Light"/>
              </a:rPr>
              <a:t>Identify approximately five value streams for each functional area. Write the value stream (activity) from the perspective of the stakeholder that will obtain value. Ensure that the activity is something specific to this functional area that could not be performed by any other functional area.</a:t>
            </a:r>
          </a:p>
          <a:p>
            <a:pPr marL="177782" indent="-177782">
              <a:buFont typeface="+mj-lt"/>
              <a:buAutoNum type="arabicPeriod"/>
            </a:pPr>
            <a:r>
              <a:rPr lang="en-US" dirty="0">
                <a:latin typeface="Roboto Condensed Light"/>
                <a:ea typeface="Roboto Condensed Light"/>
              </a:rPr>
              <a:t>Come together as a group and present the function value streams identified. Wordsmith and make adjustments based on the feedback of the group. Document the value streams in the selected IT Operating Model Archetype Deck. </a:t>
            </a:r>
          </a:p>
        </p:txBody>
      </p:sp>
    </p:spTree>
    <p:extLst>
      <p:ext uri="{BB962C8B-B14F-4D97-AF65-F5344CB8AC3E}">
        <p14:creationId xmlns:p14="http://schemas.microsoft.com/office/powerpoint/2010/main" val="144726379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0F4220-8530-3646-AD71-C1DA0270D955}"/>
              </a:ext>
            </a:extLst>
          </p:cNvPr>
          <p:cNvSpPr/>
          <p:nvPr/>
        </p:nvSpPr>
        <p:spPr>
          <a:xfrm>
            <a:off x="7330509" y="1706853"/>
            <a:ext cx="4490116" cy="3661469"/>
          </a:xfrm>
          <a:prstGeom prst="rect">
            <a:avLst/>
          </a:prstGeom>
          <a:solidFill>
            <a:schemeClr val="bg2"/>
          </a:solidFill>
          <a:ln>
            <a:noFill/>
          </a:ln>
          <a:effectLst>
            <a:outerShdw blurRad="254000" sx="105000" sy="105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endParaRPr lang="en-US" dirty="0">
              <a:solidFill>
                <a:srgbClr val="FFFFFF"/>
              </a:solidFill>
              <a:latin typeface="Arial" panose="020B0604020202020204" pitchFamily="34" charset="0"/>
            </a:endParaRPr>
          </a:p>
        </p:txBody>
      </p:sp>
      <p:graphicFrame>
        <p:nvGraphicFramePr>
          <p:cNvPr id="38" name="Table 37">
            <a:extLst>
              <a:ext uri="{FF2B5EF4-FFF2-40B4-BE49-F238E27FC236}">
                <a16:creationId xmlns:a16="http://schemas.microsoft.com/office/drawing/2014/main" id="{855E0152-6164-974F-9E73-8275AEFEEE0A}"/>
              </a:ext>
            </a:extLst>
          </p:cNvPr>
          <p:cNvGraphicFramePr>
            <a:graphicFrameLocks noGrp="1"/>
          </p:cNvGraphicFramePr>
          <p:nvPr>
            <p:extLst>
              <p:ext uri="{D42A27DB-BD31-4B8C-83A1-F6EECF244321}">
                <p14:modId xmlns:p14="http://schemas.microsoft.com/office/powerpoint/2010/main" val="2310194356"/>
              </p:ext>
            </p:extLst>
          </p:nvPr>
        </p:nvGraphicFramePr>
        <p:xfrm>
          <a:off x="7337534" y="1706855"/>
          <a:ext cx="4483832" cy="4402078"/>
        </p:xfrm>
        <a:graphic>
          <a:graphicData uri="http://schemas.openxmlformats.org/drawingml/2006/table">
            <a:tbl>
              <a:tblPr firstRow="1" bandRow="1">
                <a:effectLst/>
                <a:tableStyleId>{5C22544A-7EE6-4342-B048-85BDC9FD1C3A}</a:tableStyleId>
              </a:tblPr>
              <a:tblGrid>
                <a:gridCol w="2241916">
                  <a:extLst>
                    <a:ext uri="{9D8B030D-6E8A-4147-A177-3AD203B41FA5}">
                      <a16:colId xmlns:a16="http://schemas.microsoft.com/office/drawing/2014/main" val="866264451"/>
                    </a:ext>
                  </a:extLst>
                </a:gridCol>
                <a:gridCol w="2241916">
                  <a:extLst>
                    <a:ext uri="{9D8B030D-6E8A-4147-A177-3AD203B41FA5}">
                      <a16:colId xmlns:a16="http://schemas.microsoft.com/office/drawing/2014/main" val="2703970457"/>
                    </a:ext>
                  </a:extLst>
                </a:gridCol>
              </a:tblGrid>
              <a:tr h="0">
                <a:tc>
                  <a:txBody>
                    <a:bodyPr/>
                    <a:lstStyle/>
                    <a:p>
                      <a:pPr marL="0" indent="0" algn="ctr">
                        <a:lnSpc>
                          <a:spcPts val="1000"/>
                        </a:lnSpc>
                        <a:spcBef>
                          <a:spcPts val="1000"/>
                        </a:spcBef>
                        <a:buFont typeface="Arial" panose="020B0604020202020204" pitchFamily="34" charset="0"/>
                        <a:buNone/>
                      </a:pPr>
                      <a:r>
                        <a:rPr lang="en-US" sz="1800" b="0" i="0" dirty="0">
                          <a:solidFill>
                            <a:schemeClr val="bg1"/>
                          </a:solidFill>
                          <a:latin typeface="Exo" panose="02000503000000000000" pitchFamily="2" charset="77"/>
                          <a:ea typeface="Roboto Condensed Light" panose="02000000000000000000" pitchFamily="2" charset="0"/>
                        </a:rPr>
                        <a:t>Input</a:t>
                      </a:r>
                    </a:p>
                  </a:txBody>
                  <a:tcPr marL="0" marR="0" marT="319998" marB="22857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tc>
                  <a:txBody>
                    <a:bodyPr/>
                    <a:lstStyle/>
                    <a:p>
                      <a:pPr marL="0" indent="0" algn="ctr">
                        <a:lnSpc>
                          <a:spcPts val="1000"/>
                        </a:lnSpc>
                        <a:spcBef>
                          <a:spcPts val="1000"/>
                        </a:spcBef>
                        <a:buFont typeface="Arial" panose="020B0604020202020204" pitchFamily="34" charset="0"/>
                        <a:buNone/>
                      </a:pPr>
                      <a:r>
                        <a:rPr lang="en-US" sz="1800" b="0" i="0" dirty="0">
                          <a:solidFill>
                            <a:schemeClr val="bg1"/>
                          </a:solidFill>
                          <a:latin typeface="Exo" panose="02000503000000000000" pitchFamily="2" charset="77"/>
                          <a:ea typeface="Roboto Condensed Light" panose="02000000000000000000" pitchFamily="2" charset="0"/>
                        </a:rPr>
                        <a:t>Output</a:t>
                      </a:r>
                    </a:p>
                  </a:txBody>
                  <a:tcPr marL="0" marR="0" marT="319998" marB="22857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1610303713"/>
                  </a:ext>
                </a:extLst>
              </a:tr>
              <a:tr h="1436782">
                <a:tc>
                  <a:txBody>
                    <a:bodyPr/>
                    <a:lstStyle/>
                    <a:p>
                      <a:pPr marL="173038" indent="-173038" rtl="0">
                        <a:lnSpc>
                          <a:spcPts val="1600"/>
                        </a:lnSpc>
                        <a:spcBef>
                          <a:spcPts val="800"/>
                        </a:spcBef>
                        <a:buSzPts val="1100"/>
                        <a:buFont typeface="Arial" panose="020B0604020202020204" pitchFamily="34" charset="0"/>
                        <a:buChar char="•"/>
                        <a:tabLst/>
                      </a:pPr>
                      <a:r>
                        <a:rPr lang="en-US" sz="1200" b="0" i="0" u="none" strike="noStrike" baseline="0" dirty="0">
                          <a:solidFill>
                            <a:srgbClr val="000000"/>
                          </a:solidFill>
                          <a:latin typeface="Roboto Condensed Light" panose="02000000000000000000" pitchFamily="2" charset="0"/>
                          <a:ea typeface="Roboto Condensed Light" panose="02000000000000000000" pitchFamily="2" charset="0"/>
                        </a:rPr>
                        <a:t>Functional area placemat </a:t>
                      </a:r>
                    </a:p>
                    <a:p>
                      <a:pPr marL="173038" indent="-173038" rtl="0">
                        <a:lnSpc>
                          <a:spcPts val="1600"/>
                        </a:lnSpc>
                        <a:spcBef>
                          <a:spcPts val="800"/>
                        </a:spcBef>
                        <a:buSzPts val="1100"/>
                        <a:buFont typeface="Arial" panose="020B0604020202020204" pitchFamily="34" charset="0"/>
                        <a:buChar char="•"/>
                        <a:tabLst/>
                      </a:pPr>
                      <a:r>
                        <a:rPr lang="en-US" sz="1200" b="0" i="0" u="none" strike="noStrike" baseline="0" dirty="0">
                          <a:solidFill>
                            <a:srgbClr val="000000"/>
                          </a:solidFill>
                          <a:latin typeface="Roboto Condensed Light" panose="02000000000000000000" pitchFamily="2" charset="0"/>
                          <a:ea typeface="Roboto Condensed Light" panose="02000000000000000000" pitchFamily="2" charset="0"/>
                        </a:rPr>
                        <a:t>Customized IT operating model </a:t>
                      </a:r>
                    </a:p>
                  </a:txBody>
                  <a:tcPr marL="287963" marR="287963" marT="251966" marB="287963">
                    <a:lnR w="3175" cap="flat" cmpd="sng" algn="ctr">
                      <a:solidFill>
                        <a:schemeClr val="bg1">
                          <a:lumMod val="75000"/>
                        </a:schemeClr>
                      </a:solidFill>
                      <a:prstDash val="solid"/>
                      <a:round/>
                      <a:headEnd type="none" w="med" len="med"/>
                      <a:tailEnd type="none" w="med" len="med"/>
                    </a:lnR>
                    <a:lnT w="38100" cmpd="sng">
                      <a:noFill/>
                    </a:lnT>
                    <a:lnB w="12700" cmpd="sng">
                      <a:noFill/>
                    </a:lnB>
                    <a:solidFill>
                      <a:schemeClr val="bg1"/>
                    </a:solidFill>
                  </a:tcPr>
                </a:tc>
                <a:tc>
                  <a:txBody>
                    <a:bodyPr/>
                    <a:lstStyle/>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Functional area core output(s)</a:t>
                      </a:r>
                    </a:p>
                  </a:txBody>
                  <a:tcPr marL="287963" marR="287963" marT="251966" marB="287963">
                    <a:lnL w="3175" cap="flat" cmpd="sng" algn="ctr">
                      <a:solidFill>
                        <a:schemeClr val="bg1">
                          <a:lumMod val="75000"/>
                        </a:schemeClr>
                      </a:solidFill>
                      <a:prstDash val="solid"/>
                      <a:round/>
                      <a:headEnd type="none" w="med" len="med"/>
                      <a:tailEnd type="none" w="med" len="med"/>
                    </a:lnL>
                    <a:lnT w="38100" cmpd="sng">
                      <a:noFill/>
                    </a:lnT>
                    <a:lnB w="12700" cmpd="sng">
                      <a:noFill/>
                    </a:lnB>
                    <a:solidFill>
                      <a:schemeClr val="bg1"/>
                    </a:solidFill>
                  </a:tcPr>
                </a:tc>
                <a:extLst>
                  <a:ext uri="{0D108BD9-81ED-4DB2-BD59-A6C34878D82A}">
                    <a16:rowId xmlns:a16="http://schemas.microsoft.com/office/drawing/2014/main" val="686074955"/>
                  </a:ext>
                </a:extLst>
              </a:tr>
              <a:tr h="0">
                <a:tc>
                  <a:txBody>
                    <a:bodyPr/>
                    <a:lstStyle/>
                    <a:p>
                      <a:pPr marL="0" marR="0" lvl="0" indent="0" algn="ctr" defTabSz="914400" rtl="0" eaLnBrk="1" fontAlgn="auto" latinLnBrk="0" hangingPunct="1">
                        <a:lnSpc>
                          <a:spcPts val="1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chemeClr val="bg1"/>
                          </a:solidFill>
                          <a:effectLst/>
                          <a:uLnTx/>
                          <a:uFillTx/>
                          <a:latin typeface="Exo" panose="02000503000000000000" pitchFamily="2" charset="77"/>
                          <a:ea typeface="Roboto Condensed Light" panose="02000000000000000000" pitchFamily="2" charset="0"/>
                          <a:cs typeface="+mn-cs"/>
                        </a:rPr>
                        <a:t>Materials</a:t>
                      </a:r>
                    </a:p>
                  </a:txBody>
                  <a:tcPr marL="0" marR="0" marT="319998" marB="22857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tc>
                  <a:txBody>
                    <a:bodyPr/>
                    <a:lstStyle/>
                    <a:p>
                      <a:pPr marL="0" marR="0" lvl="0" indent="0" algn="ctr" defTabSz="914400" rtl="0" eaLnBrk="1" fontAlgn="auto" latinLnBrk="0" hangingPunct="1">
                        <a:lnSpc>
                          <a:spcPts val="1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chemeClr val="bg1"/>
                          </a:solidFill>
                          <a:effectLst/>
                          <a:uLnTx/>
                          <a:uFillTx/>
                          <a:latin typeface="Exo" panose="02000503000000000000" pitchFamily="2" charset="77"/>
                          <a:ea typeface="Roboto Condensed Light" panose="02000000000000000000" pitchFamily="2" charset="0"/>
                          <a:cs typeface="+mn-cs"/>
                        </a:rPr>
                        <a:t>Participants</a:t>
                      </a:r>
                    </a:p>
                  </a:txBody>
                  <a:tcPr marL="0" marR="0" marT="319998" marB="22857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4151227522"/>
                  </a:ext>
                </a:extLst>
              </a:tr>
              <a:tr h="1458133">
                <a:tc>
                  <a:txBody>
                    <a:bodyPr/>
                    <a:lstStyle/>
                    <a:p>
                      <a:pPr marL="173038" indent="-173038" rtl="0">
                        <a:lnSpc>
                          <a:spcPts val="1600"/>
                        </a:lnSpc>
                        <a:spcBef>
                          <a:spcPts val="800"/>
                        </a:spcBef>
                        <a:buSzPts val="1100"/>
                        <a:buFont typeface="Arial" panose="020B0604020202020204" pitchFamily="34" charset="0"/>
                        <a:buChar char="•"/>
                        <a:tabLst/>
                      </a:pPr>
                      <a:r>
                        <a:rPr lang="en-US" sz="1200" b="0" i="0" u="none" strike="noStrike" baseline="0" dirty="0">
                          <a:solidFill>
                            <a:srgbClr val="000000"/>
                          </a:solidFill>
                          <a:latin typeface="Roboto Condensed Light" panose="02000000000000000000" pitchFamily="2" charset="0"/>
                          <a:ea typeface="Roboto Condensed Light" panose="02000000000000000000" pitchFamily="2" charset="0"/>
                        </a:rPr>
                        <a:t>Whiteboard/Flip Charts</a:t>
                      </a:r>
                    </a:p>
                    <a:p>
                      <a:pPr marL="173038" marR="0" lvl="0" indent="-173038" algn="l" defTabSz="914400" rtl="0" eaLnBrk="1" fontAlgn="auto" latinLnBrk="0" hangingPunct="1">
                        <a:lnSpc>
                          <a:spcPts val="1600"/>
                        </a:lnSpc>
                        <a:spcBef>
                          <a:spcPts val="800"/>
                        </a:spcBef>
                        <a:spcAft>
                          <a:spcPts val="0"/>
                        </a:spcAft>
                        <a:buClrTx/>
                        <a:buSzPts val="1100"/>
                        <a:buFont typeface="Arial" panose="020B0604020202020204" pitchFamily="34" charset="0"/>
                        <a:buChar char="•"/>
                        <a:tabLst/>
                        <a:defRPr/>
                      </a:pPr>
                      <a:r>
                        <a:rPr lang="en-US" sz="1200" b="0" i="0" u="none" strike="noStrike" baseline="0" dirty="0">
                          <a:solidFill>
                            <a:srgbClr val="000000"/>
                          </a:solidFill>
                          <a:latin typeface="Roboto Condensed Light" panose="02000000000000000000" pitchFamily="2" charset="0"/>
                          <a:ea typeface="Roboto Condensed Light" panose="02000000000000000000" pitchFamily="2" charset="0"/>
                        </a:rPr>
                        <a:t>Selected IT Operating Model Archetype Deck </a:t>
                      </a:r>
                    </a:p>
                    <a:p>
                      <a:pPr marL="182563" indent="-182563" rtl="0">
                        <a:lnSpc>
                          <a:spcPts val="1600"/>
                        </a:lnSpc>
                        <a:spcBef>
                          <a:spcPts val="800"/>
                        </a:spcBef>
                        <a:buSzPts val="1100"/>
                        <a:buFont typeface="Arial" panose="020B0604020202020204" pitchFamily="34" charset="0"/>
                        <a:buChar char="•"/>
                        <a:tabLst/>
                      </a:pPr>
                      <a:endParaRPr lang="en-US" sz="1200" b="0" i="0" u="none" strike="noStrike" baseline="0" dirty="0">
                        <a:solidFill>
                          <a:srgbClr val="000000"/>
                        </a:solidFill>
                        <a:latin typeface="Roboto Condensed Light" panose="02000000000000000000" pitchFamily="2" charset="0"/>
                        <a:ea typeface="Roboto Condensed Light" panose="02000000000000000000" pitchFamily="2" charset="0"/>
                      </a:endParaRPr>
                    </a:p>
                  </a:txBody>
                  <a:tcPr marL="287963" marR="287963" marT="251966" marB="287963">
                    <a:lnR w="3175" cap="flat" cmpd="sng" algn="ctr">
                      <a:solidFill>
                        <a:schemeClr val="bg1">
                          <a:lumMod val="75000"/>
                        </a:schemeClr>
                      </a:solidFill>
                      <a:prstDash val="solid"/>
                      <a:round/>
                      <a:headEnd type="none" w="med" len="med"/>
                      <a:tailEnd type="none" w="med" len="med"/>
                    </a:lnR>
                    <a:lnT w="38100" cmpd="sng">
                      <a:noFill/>
                    </a:lnT>
                    <a:solidFill>
                      <a:schemeClr val="bg1"/>
                    </a:solidFill>
                  </a:tcPr>
                </a:tc>
                <a:tc>
                  <a:txBody>
                    <a:bodyPr/>
                    <a:lstStyle/>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CIO</a:t>
                      </a:r>
                    </a:p>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IT Leadership</a:t>
                      </a:r>
                    </a:p>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Business Leadership</a:t>
                      </a:r>
                    </a:p>
                  </a:txBody>
                  <a:tcPr marL="287963" marR="287963" marT="251966" marB="287963">
                    <a:lnL w="3175" cap="flat" cmpd="sng" algn="ctr">
                      <a:solidFill>
                        <a:schemeClr val="bg1">
                          <a:lumMod val="75000"/>
                        </a:schemeClr>
                      </a:solidFill>
                      <a:prstDash val="solid"/>
                      <a:round/>
                      <a:headEnd type="none" w="med" len="med"/>
                      <a:tailEnd type="none" w="med" len="med"/>
                    </a:lnL>
                    <a:lnT w="38100" cmpd="sng">
                      <a:noFill/>
                    </a:lnT>
                    <a:solidFill>
                      <a:schemeClr val="bg1"/>
                    </a:solidFill>
                  </a:tcPr>
                </a:tc>
                <a:extLst>
                  <a:ext uri="{0D108BD9-81ED-4DB2-BD59-A6C34878D82A}">
                    <a16:rowId xmlns:a16="http://schemas.microsoft.com/office/drawing/2014/main" val="2918002838"/>
                  </a:ext>
                </a:extLst>
              </a:tr>
            </a:tbl>
          </a:graphicData>
        </a:graphic>
      </p:graphicFrame>
      <p:sp>
        <p:nvSpPr>
          <p:cNvPr id="3" name="Title 2">
            <a:extLst>
              <a:ext uri="{FF2B5EF4-FFF2-40B4-BE49-F238E27FC236}">
                <a16:creationId xmlns:a16="http://schemas.microsoft.com/office/drawing/2014/main" id="{5E75BB4F-3BD6-3E47-844A-0D1C1B77ED32}"/>
              </a:ext>
            </a:extLst>
          </p:cNvPr>
          <p:cNvSpPr>
            <a:spLocks noGrp="1"/>
          </p:cNvSpPr>
          <p:nvPr>
            <p:ph type="title"/>
          </p:nvPr>
        </p:nvSpPr>
        <p:spPr>
          <a:xfrm>
            <a:off x="354106" y="544768"/>
            <a:ext cx="6752088" cy="1631507"/>
          </a:xfrm>
        </p:spPr>
        <p:txBody>
          <a:bodyPr/>
          <a:lstStyle/>
          <a:p>
            <a:r>
              <a:rPr lang="en-US" dirty="0">
                <a:solidFill>
                  <a:srgbClr val="2576B7"/>
                </a:solidFill>
              </a:rPr>
              <a:t>3.7 </a:t>
            </a:r>
            <a:r>
              <a:rPr lang="en-US" dirty="0"/>
              <a:t>Articulate the </a:t>
            </a:r>
            <a:r>
              <a:rPr lang="en-US" sz="4000" dirty="0">
                <a:solidFill>
                  <a:schemeClr val="tx1"/>
                </a:solidFill>
              </a:rPr>
              <a:t>overarching outcome of each function</a:t>
            </a:r>
            <a:endParaRPr lang="en-US" dirty="0"/>
          </a:p>
        </p:txBody>
      </p:sp>
      <p:sp>
        <p:nvSpPr>
          <p:cNvPr id="4" name="Text Placeholder 3">
            <a:extLst>
              <a:ext uri="{FF2B5EF4-FFF2-40B4-BE49-F238E27FC236}">
                <a16:creationId xmlns:a16="http://schemas.microsoft.com/office/drawing/2014/main" id="{7E6D4A53-04AD-4347-B2E1-D571EE0378C6}"/>
              </a:ext>
            </a:extLst>
          </p:cNvPr>
          <p:cNvSpPr>
            <a:spLocks noGrp="1"/>
          </p:cNvSpPr>
          <p:nvPr>
            <p:ph type="body" sz="quarter" idx="11"/>
          </p:nvPr>
        </p:nvSpPr>
        <p:spPr>
          <a:xfrm>
            <a:off x="372222" y="2229416"/>
            <a:ext cx="4116208" cy="669978"/>
          </a:xfrm>
        </p:spPr>
        <p:txBody>
          <a:bodyPr/>
          <a:lstStyle/>
          <a:p>
            <a:r>
              <a:rPr lang="en-US" sz="1600" dirty="0">
                <a:latin typeface="Exo" panose="02000503000000000000" pitchFamily="2" charset="77"/>
              </a:rPr>
              <a:t>1 hours</a:t>
            </a:r>
          </a:p>
        </p:txBody>
      </p:sp>
      <p:sp>
        <p:nvSpPr>
          <p:cNvPr id="5" name="Text Placeholder 4">
            <a:extLst>
              <a:ext uri="{FF2B5EF4-FFF2-40B4-BE49-F238E27FC236}">
                <a16:creationId xmlns:a16="http://schemas.microsoft.com/office/drawing/2014/main" id="{EF339750-B68F-5E41-8400-5569775AF401}"/>
              </a:ext>
            </a:extLst>
          </p:cNvPr>
          <p:cNvSpPr>
            <a:spLocks noGrp="1"/>
          </p:cNvSpPr>
          <p:nvPr>
            <p:ph type="body" sz="quarter" idx="33"/>
          </p:nvPr>
        </p:nvSpPr>
        <p:spPr>
          <a:xfrm>
            <a:off x="354106" y="2564405"/>
            <a:ext cx="6477517" cy="3654377"/>
          </a:xfrm>
          <a:prstGeom prst="rect">
            <a:avLst/>
          </a:prstGeom>
        </p:spPr>
        <p:txBody>
          <a:bodyPr lIns="0" tIns="0" rIns="0" bIns="0" numCol="1" spcCol="292608" anchor="t"/>
          <a:lstStyle/>
          <a:p>
            <a:pPr marL="177782" indent="-177782">
              <a:buFont typeface="+mj-lt"/>
              <a:buAutoNum type="arabicPeriod"/>
            </a:pPr>
            <a:r>
              <a:rPr lang="en-US" dirty="0">
                <a:latin typeface="Roboto Condensed Light"/>
                <a:ea typeface="Roboto Condensed Light"/>
              </a:rPr>
              <a:t>Breaking into the same teams as before, explore the previous outputs related to the functional area. Functional outcomes should be:</a:t>
            </a:r>
          </a:p>
          <a:p>
            <a:pPr marL="734967" lvl="1" indent="-285750"/>
            <a:r>
              <a:rPr lang="en-US" dirty="0">
                <a:latin typeface="Roboto Condensed Light"/>
                <a:ea typeface="Roboto Condensed Light"/>
              </a:rPr>
              <a:t>Inputs for other functional areas of the IT operating model </a:t>
            </a:r>
          </a:p>
          <a:p>
            <a:pPr marL="734967" lvl="1" indent="-285750"/>
            <a:r>
              <a:rPr lang="en-US" dirty="0">
                <a:latin typeface="Roboto Condensed Light"/>
                <a:ea typeface="Roboto Condensed Light"/>
              </a:rPr>
              <a:t>Inputs for other functional areas of the organization’s operating model </a:t>
            </a:r>
          </a:p>
          <a:p>
            <a:pPr marL="734967" lvl="1" indent="-285750"/>
            <a:r>
              <a:rPr lang="en-US" dirty="0">
                <a:latin typeface="Roboto Condensed Light"/>
                <a:ea typeface="Roboto Condensed Light"/>
              </a:rPr>
              <a:t>Clear at defining how others can reach their functional purposes</a:t>
            </a:r>
          </a:p>
          <a:p>
            <a:pPr marL="177782" indent="-177782">
              <a:buFont typeface="+mj-lt"/>
              <a:buAutoNum type="arabicPeriod"/>
            </a:pPr>
            <a:r>
              <a:rPr lang="en-US" dirty="0">
                <a:latin typeface="Roboto Condensed Light"/>
                <a:ea typeface="Roboto Condensed Light"/>
              </a:rPr>
              <a:t>Consider the functional area’s purpose, success criteria, decision-making authority rights, stakeholders, and value streams. </a:t>
            </a:r>
          </a:p>
          <a:p>
            <a:pPr marL="177782" indent="-177782">
              <a:buFont typeface="+mj-lt"/>
              <a:buAutoNum type="arabicPeriod"/>
            </a:pPr>
            <a:r>
              <a:rPr lang="en-US" dirty="0">
                <a:latin typeface="Roboto Condensed Light"/>
                <a:ea typeface="Roboto Condensed Light"/>
              </a:rPr>
              <a:t>Define the main output or outcome that this functional area produces. Consider how that output will impact or be used by other functional areas when it comes to their purpose. </a:t>
            </a:r>
          </a:p>
          <a:p>
            <a:pPr marL="177782" indent="-177782">
              <a:buFont typeface="+mj-lt"/>
              <a:buAutoNum type="arabicPeriod"/>
            </a:pPr>
            <a:r>
              <a:rPr lang="en-US" dirty="0">
                <a:solidFill>
                  <a:schemeClr val="tx1">
                    <a:lumMod val="50000"/>
                  </a:schemeClr>
                </a:solidFill>
                <a:latin typeface="Roboto Condensed Light"/>
                <a:ea typeface="Roboto Condensed Light"/>
              </a:rPr>
              <a:t>Convene as a larger group again to share your functional area outputs. Validate that each functional area’s output(s) does not impede or match the outputs of the other functional areas. </a:t>
            </a:r>
            <a:r>
              <a:rPr lang="en-US" dirty="0">
                <a:latin typeface="Roboto Condensed Light"/>
                <a:ea typeface="Roboto Condensed Light"/>
              </a:rPr>
              <a:t>Document the functional output in the selected IT Operating Model Archetype Deck. </a:t>
            </a:r>
          </a:p>
        </p:txBody>
      </p:sp>
    </p:spTree>
    <p:extLst>
      <p:ext uri="{BB962C8B-B14F-4D97-AF65-F5344CB8AC3E}">
        <p14:creationId xmlns:p14="http://schemas.microsoft.com/office/powerpoint/2010/main" val="249783091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02046-29CD-4829-950F-020AA931218F}"/>
              </a:ext>
            </a:extLst>
          </p:cNvPr>
          <p:cNvSpPr>
            <a:spLocks noGrp="1"/>
          </p:cNvSpPr>
          <p:nvPr>
            <p:ph type="title"/>
          </p:nvPr>
        </p:nvSpPr>
        <p:spPr>
          <a:xfrm>
            <a:off x="354106" y="544769"/>
            <a:ext cx="10052637" cy="1130188"/>
          </a:xfrm>
        </p:spPr>
        <p:txBody>
          <a:bodyPr/>
          <a:lstStyle/>
          <a:p>
            <a:r>
              <a:rPr lang="en-US" dirty="0"/>
              <a:t>Capability performance and importance can impede effectiveness</a:t>
            </a:r>
            <a:endParaRPr lang="en-CA" dirty="0"/>
          </a:p>
        </p:txBody>
      </p:sp>
      <p:sp>
        <p:nvSpPr>
          <p:cNvPr id="3" name="Text Placeholder 2">
            <a:extLst>
              <a:ext uri="{FF2B5EF4-FFF2-40B4-BE49-F238E27FC236}">
                <a16:creationId xmlns:a16="http://schemas.microsoft.com/office/drawing/2014/main" id="{7468BA23-E540-4321-B7D5-608CA62D9E3B}"/>
              </a:ext>
            </a:extLst>
          </p:cNvPr>
          <p:cNvSpPr>
            <a:spLocks noGrp="1"/>
          </p:cNvSpPr>
          <p:nvPr>
            <p:ph type="body" sz="quarter" idx="11"/>
          </p:nvPr>
        </p:nvSpPr>
        <p:spPr>
          <a:xfrm>
            <a:off x="354106" y="1674957"/>
            <a:ext cx="7840660" cy="398011"/>
          </a:xfrm>
        </p:spPr>
        <p:txBody>
          <a:bodyPr/>
          <a:lstStyle/>
          <a:p>
            <a:r>
              <a:rPr lang="en-US" dirty="0"/>
              <a:t>Identify areas that require greater focus and attention. </a:t>
            </a:r>
            <a:endParaRPr lang="en-CA" dirty="0"/>
          </a:p>
        </p:txBody>
      </p:sp>
      <p:sp>
        <p:nvSpPr>
          <p:cNvPr id="4" name="Text Placeholder 3">
            <a:extLst>
              <a:ext uri="{FF2B5EF4-FFF2-40B4-BE49-F238E27FC236}">
                <a16:creationId xmlns:a16="http://schemas.microsoft.com/office/drawing/2014/main" id="{0B3FD63D-1DF8-40B5-8FBA-5211B0B2E5AC}"/>
              </a:ext>
            </a:extLst>
          </p:cNvPr>
          <p:cNvSpPr>
            <a:spLocks noGrp="1"/>
          </p:cNvSpPr>
          <p:nvPr>
            <p:ph type="body" sz="quarter" idx="33"/>
          </p:nvPr>
        </p:nvSpPr>
        <p:spPr>
          <a:xfrm>
            <a:off x="354856" y="2420983"/>
            <a:ext cx="4966291" cy="3891874"/>
          </a:xfrm>
        </p:spPr>
        <p:txBody>
          <a:bodyPr/>
          <a:lstStyle/>
          <a:p>
            <a:pPr marL="0" indent="0">
              <a:buNone/>
            </a:pPr>
            <a:r>
              <a:rPr lang="en-US" dirty="0"/>
              <a:t>Assess the gaps between where you currently are and where you need to be. Evaluate how critical </a:t>
            </a:r>
            <a:r>
              <a:rPr lang="en-US" b="1" dirty="0"/>
              <a:t>and </a:t>
            </a:r>
            <a:r>
              <a:rPr lang="en-US" dirty="0"/>
              <a:t>how effective your capabilities are:</a:t>
            </a:r>
          </a:p>
          <a:p>
            <a:pPr marL="461963" lvl="1" indent="-169863"/>
            <a:r>
              <a:rPr lang="en-US" b="1" dirty="0"/>
              <a:t>Criticality = Importance</a:t>
            </a:r>
          </a:p>
          <a:p>
            <a:pPr marL="739775" lvl="2" indent="-277813">
              <a:buFont typeface="Courier New" panose="02070309020205020404" pitchFamily="49" charset="0"/>
              <a:buChar char="o"/>
            </a:pPr>
            <a:r>
              <a:rPr lang="en-US" dirty="0"/>
              <a:t>Try to focus on those which are highly critical to the organization.</a:t>
            </a:r>
          </a:p>
          <a:p>
            <a:pPr marL="739775" lvl="2" indent="-277813">
              <a:buFont typeface="Courier New" panose="02070309020205020404" pitchFamily="49" charset="0"/>
              <a:buChar char="o"/>
            </a:pPr>
            <a:r>
              <a:rPr lang="en-US" dirty="0"/>
              <a:t>These may be capabilities that have been identified in your strategies as areas to focus on.</a:t>
            </a:r>
          </a:p>
          <a:p>
            <a:pPr marL="461963" lvl="1" indent="-169863"/>
            <a:r>
              <a:rPr lang="en-CA" b="1" dirty="0"/>
              <a:t>Effectiveness = Performance </a:t>
            </a:r>
          </a:p>
          <a:p>
            <a:pPr marL="687388" lvl="2" indent="-225425">
              <a:buFont typeface="Courier New" panose="02070309020205020404" pitchFamily="49" charset="0"/>
              <a:buChar char="o"/>
            </a:pPr>
            <a:r>
              <a:rPr lang="en-CA" dirty="0"/>
              <a:t>Identify those where the process or system is broken or ineffective, preventing the team from delivering on the capability.</a:t>
            </a:r>
          </a:p>
          <a:p>
            <a:pPr marL="687388" lvl="2" indent="-225425">
              <a:buFont typeface="Courier New" panose="02070309020205020404" pitchFamily="49" charset="0"/>
              <a:buChar char="o"/>
            </a:pPr>
            <a:r>
              <a:rPr lang="en-CA" dirty="0"/>
              <a:t>Effectiveness could take into consideration how scalable, adaptable, or sustainable each capability is. </a:t>
            </a:r>
          </a:p>
        </p:txBody>
      </p:sp>
      <p:grpSp>
        <p:nvGrpSpPr>
          <p:cNvPr id="7" name="Group 6">
            <a:extLst>
              <a:ext uri="{FF2B5EF4-FFF2-40B4-BE49-F238E27FC236}">
                <a16:creationId xmlns:a16="http://schemas.microsoft.com/office/drawing/2014/main" id="{F13EC599-D201-6FFF-0E61-822383CB3AD1}"/>
              </a:ext>
            </a:extLst>
          </p:cNvPr>
          <p:cNvGrpSpPr/>
          <p:nvPr/>
        </p:nvGrpSpPr>
        <p:grpSpPr>
          <a:xfrm>
            <a:off x="5634446" y="5032266"/>
            <a:ext cx="5029199" cy="1108938"/>
            <a:chOff x="5634446" y="5032266"/>
            <a:chExt cx="5029199" cy="1108938"/>
          </a:xfrm>
        </p:grpSpPr>
        <p:sp>
          <p:nvSpPr>
            <p:cNvPr id="44" name="Rectangle 43">
              <a:extLst>
                <a:ext uri="{FF2B5EF4-FFF2-40B4-BE49-F238E27FC236}">
                  <a16:creationId xmlns:a16="http://schemas.microsoft.com/office/drawing/2014/main" id="{72E2F93D-BC93-4E45-A931-7D3C20026673}"/>
                </a:ext>
              </a:extLst>
            </p:cNvPr>
            <p:cNvSpPr/>
            <p:nvPr/>
          </p:nvSpPr>
          <p:spPr>
            <a:xfrm>
              <a:off x="5634446" y="5032266"/>
              <a:ext cx="5029199" cy="359953"/>
            </a:xfrm>
            <a:prstGeom prst="rect">
              <a:avLst/>
            </a:prstGeom>
            <a:solidFill>
              <a:srgbClr val="76B531"/>
            </a:solidFill>
            <a:ln w="38100" cap="flat" cmpd="sng" algn="ctr">
              <a:solidFill>
                <a:srgbClr val="76B531"/>
              </a:solidFill>
              <a:prstDash val="solid"/>
            </a:ln>
            <a:effectLst/>
          </p:spPr>
          <p:txBody>
            <a:bodyPr rtlCol="0" anchor="ctr"/>
            <a:lstStyle/>
            <a:p>
              <a:pPr algn="ctr" defTabSz="914309" fontAlgn="base">
                <a:spcBef>
                  <a:spcPct val="0"/>
                </a:spcBef>
                <a:spcAft>
                  <a:spcPct val="0"/>
                </a:spcAft>
                <a:defRPr/>
              </a:pPr>
              <a:r>
                <a:rPr lang="en-CA" sz="1600" b="1" kern="0" dirty="0">
                  <a:solidFill>
                    <a:schemeClr val="bg1"/>
                  </a:solidFill>
                  <a:latin typeface="Roboto Condensed Light" panose="02000000000000000000" pitchFamily="2" charset="0"/>
                  <a:ea typeface="Roboto Condensed Light" panose="02000000000000000000" pitchFamily="2" charset="0"/>
                </a:rPr>
                <a:t>Low Gap – Maintain Performance </a:t>
              </a:r>
            </a:p>
          </p:txBody>
        </p:sp>
        <p:sp>
          <p:nvSpPr>
            <p:cNvPr id="23" name="TextBox 22">
              <a:extLst>
                <a:ext uri="{FF2B5EF4-FFF2-40B4-BE49-F238E27FC236}">
                  <a16:creationId xmlns:a16="http://schemas.microsoft.com/office/drawing/2014/main" id="{721C254F-996C-94B9-94CF-614082F570F7}"/>
                </a:ext>
              </a:extLst>
            </p:cNvPr>
            <p:cNvSpPr txBox="1"/>
            <p:nvPr/>
          </p:nvSpPr>
          <p:spPr>
            <a:xfrm>
              <a:off x="5738948" y="5402540"/>
              <a:ext cx="4754881" cy="738664"/>
            </a:xfrm>
            <a:prstGeom prst="rect">
              <a:avLst/>
            </a:prstGeom>
            <a:noFill/>
          </p:spPr>
          <p:txBody>
            <a:bodyPr wrap="square">
              <a:spAutoFit/>
            </a:bodyPr>
            <a:lstStyle/>
            <a:p>
              <a:pPr marL="0" lvl="1" defTabSz="554437"/>
              <a:r>
                <a:rPr lang="en-US" sz="1400" dirty="0">
                  <a:solidFill>
                    <a:srgbClr val="494949"/>
                  </a:solidFill>
                  <a:latin typeface="Roboto Condensed Light"/>
                  <a:ea typeface="Roboto Condensed Light"/>
                </a:rPr>
                <a:t>Current ability is effective enough for what the organization requires from it. This is a capability where the performance should be maintained. </a:t>
              </a:r>
            </a:p>
          </p:txBody>
        </p:sp>
      </p:grpSp>
      <p:grpSp>
        <p:nvGrpSpPr>
          <p:cNvPr id="6" name="Group 5">
            <a:extLst>
              <a:ext uri="{FF2B5EF4-FFF2-40B4-BE49-F238E27FC236}">
                <a16:creationId xmlns:a16="http://schemas.microsoft.com/office/drawing/2014/main" id="{F685F2E0-09C7-38F8-805B-0AB9EAEF3635}"/>
              </a:ext>
            </a:extLst>
          </p:cNvPr>
          <p:cNvGrpSpPr/>
          <p:nvPr/>
        </p:nvGrpSpPr>
        <p:grpSpPr>
          <a:xfrm>
            <a:off x="5634445" y="3714388"/>
            <a:ext cx="5029200" cy="1147298"/>
            <a:chOff x="5634444" y="3611356"/>
            <a:chExt cx="5029200" cy="1147298"/>
          </a:xfrm>
        </p:grpSpPr>
        <p:sp>
          <p:nvSpPr>
            <p:cNvPr id="43" name="Rectangle 42">
              <a:extLst>
                <a:ext uri="{FF2B5EF4-FFF2-40B4-BE49-F238E27FC236}">
                  <a16:creationId xmlns:a16="http://schemas.microsoft.com/office/drawing/2014/main" id="{90EC0CD3-54F1-4031-A5CD-F946B37D1487}"/>
                </a:ext>
              </a:extLst>
            </p:cNvPr>
            <p:cNvSpPr/>
            <p:nvPr/>
          </p:nvSpPr>
          <p:spPr>
            <a:xfrm>
              <a:off x="5634444" y="3611356"/>
              <a:ext cx="5029200" cy="359953"/>
            </a:xfrm>
            <a:prstGeom prst="rect">
              <a:avLst/>
            </a:prstGeom>
            <a:solidFill>
              <a:schemeClr val="accent3"/>
            </a:solidFill>
            <a:ln w="38100" cap="flat" cmpd="sng" algn="ctr">
              <a:solidFill>
                <a:srgbClr val="FFC000"/>
              </a:solidFill>
              <a:prstDash val="solid"/>
            </a:ln>
            <a:effectLst/>
          </p:spPr>
          <p:txBody>
            <a:bodyPr rtlCol="0" anchor="ctr"/>
            <a:lstStyle/>
            <a:p>
              <a:pPr algn="ctr" defTabSz="914309" fontAlgn="base">
                <a:spcBef>
                  <a:spcPct val="0"/>
                </a:spcBef>
                <a:spcAft>
                  <a:spcPct val="0"/>
                </a:spcAft>
                <a:defRPr/>
              </a:pPr>
              <a:r>
                <a:rPr lang="en-US" sz="1600" b="1" kern="0" dirty="0">
                  <a:solidFill>
                    <a:srgbClr val="494949"/>
                  </a:solidFill>
                  <a:latin typeface="Roboto Condensed Light" panose="02000000000000000000" pitchFamily="2" charset="0"/>
                  <a:ea typeface="Roboto Condensed Light" panose="02000000000000000000" pitchFamily="2" charset="0"/>
                </a:rPr>
                <a:t>Medium Gap – Mid-Term Priority</a:t>
              </a:r>
              <a:endParaRPr lang="en-CA" sz="1600" b="1" kern="0" dirty="0">
                <a:solidFill>
                  <a:srgbClr val="494949"/>
                </a:solidFill>
                <a:latin typeface="Roboto Condensed Light" panose="02000000000000000000" pitchFamily="2" charset="0"/>
                <a:ea typeface="Roboto Condensed Light" panose="02000000000000000000" pitchFamily="2" charset="0"/>
              </a:endParaRPr>
            </a:p>
          </p:txBody>
        </p:sp>
        <p:sp>
          <p:nvSpPr>
            <p:cNvPr id="25" name="TextBox 24">
              <a:extLst>
                <a:ext uri="{FF2B5EF4-FFF2-40B4-BE49-F238E27FC236}">
                  <a16:creationId xmlns:a16="http://schemas.microsoft.com/office/drawing/2014/main" id="{27922D6E-6C0D-66A4-4F32-C074B3890F0F}"/>
                </a:ext>
              </a:extLst>
            </p:cNvPr>
            <p:cNvSpPr txBox="1"/>
            <p:nvPr/>
          </p:nvSpPr>
          <p:spPr>
            <a:xfrm>
              <a:off x="5738947" y="4019990"/>
              <a:ext cx="4860671" cy="738664"/>
            </a:xfrm>
            <a:prstGeom prst="rect">
              <a:avLst/>
            </a:prstGeom>
            <a:noFill/>
          </p:spPr>
          <p:txBody>
            <a:bodyPr wrap="square">
              <a:spAutoFit/>
            </a:bodyPr>
            <a:lstStyle/>
            <a:p>
              <a:pPr defTabSz="554437"/>
              <a:r>
                <a:rPr lang="en-US" sz="1400" dirty="0">
                  <a:solidFill>
                    <a:srgbClr val="494949"/>
                  </a:solidFill>
                  <a:latin typeface="Roboto Condensed Light"/>
                  <a:ea typeface="Roboto Condensed Light"/>
                </a:rPr>
                <a:t>This capability is something that would be nice to improve or will require improvement in the future. Current objectives are not hindered by how this capability is currently performing. </a:t>
              </a:r>
              <a:endParaRPr lang="en-CA" sz="1400" dirty="0">
                <a:solidFill>
                  <a:srgbClr val="494949"/>
                </a:solidFill>
                <a:latin typeface="Arial" panose="020B0604020202020204" pitchFamily="34" charset="0"/>
              </a:endParaRPr>
            </a:p>
          </p:txBody>
        </p:sp>
      </p:grpSp>
      <p:grpSp>
        <p:nvGrpSpPr>
          <p:cNvPr id="5" name="Group 4">
            <a:extLst>
              <a:ext uri="{FF2B5EF4-FFF2-40B4-BE49-F238E27FC236}">
                <a16:creationId xmlns:a16="http://schemas.microsoft.com/office/drawing/2014/main" id="{0CECBC54-DDFE-5638-826D-5AA1674274CE}"/>
              </a:ext>
            </a:extLst>
          </p:cNvPr>
          <p:cNvGrpSpPr/>
          <p:nvPr/>
        </p:nvGrpSpPr>
        <p:grpSpPr>
          <a:xfrm>
            <a:off x="5634447" y="2422928"/>
            <a:ext cx="5029200" cy="1120881"/>
            <a:chOff x="5634447" y="2422928"/>
            <a:chExt cx="5029200" cy="1120881"/>
          </a:xfrm>
        </p:grpSpPr>
        <p:sp>
          <p:nvSpPr>
            <p:cNvPr id="42" name="Rectangle 83">
              <a:extLst>
                <a:ext uri="{FF2B5EF4-FFF2-40B4-BE49-F238E27FC236}">
                  <a16:creationId xmlns:a16="http://schemas.microsoft.com/office/drawing/2014/main" id="{C6AE45D2-C1FC-433E-9F75-E8A49FB0F6CF}"/>
                </a:ext>
              </a:extLst>
            </p:cNvPr>
            <p:cNvSpPr/>
            <p:nvPr/>
          </p:nvSpPr>
          <p:spPr>
            <a:xfrm>
              <a:off x="5634447" y="2422928"/>
              <a:ext cx="5029200" cy="359953"/>
            </a:xfrm>
            <a:prstGeom prst="rect">
              <a:avLst/>
            </a:prstGeom>
            <a:solidFill>
              <a:srgbClr val="C00000"/>
            </a:solidFill>
            <a:ln w="38100" cap="flat" cmpd="sng" algn="ctr">
              <a:solidFill>
                <a:srgbClr val="C00000"/>
              </a:solidFill>
              <a:prstDash val="solid"/>
            </a:ln>
            <a:effectLst/>
          </p:spPr>
          <p:txBody>
            <a:bodyPr rtlCol="0" anchor="ctr"/>
            <a:lstStyle/>
            <a:p>
              <a:pPr algn="ctr" defTabSz="914309" fontAlgn="base">
                <a:spcBef>
                  <a:spcPct val="0"/>
                </a:spcBef>
                <a:spcAft>
                  <a:spcPct val="0"/>
                </a:spcAft>
                <a:defRPr/>
              </a:pPr>
              <a:r>
                <a:rPr lang="en-US" sz="1600" b="1" kern="0" dirty="0">
                  <a:solidFill>
                    <a:schemeClr val="bg1"/>
                  </a:solidFill>
                  <a:latin typeface="Roboto Condensed Light" panose="02000000000000000000" pitchFamily="2" charset="0"/>
                  <a:ea typeface="Roboto Condensed Light" panose="02000000000000000000" pitchFamily="2" charset="0"/>
                </a:rPr>
                <a:t>High</a:t>
              </a:r>
              <a:r>
                <a:rPr lang="en-CA" sz="1600" b="1" kern="0" dirty="0">
                  <a:solidFill>
                    <a:schemeClr val="bg1"/>
                  </a:solidFill>
                  <a:latin typeface="Roboto Condensed Light" panose="02000000000000000000" pitchFamily="2" charset="0"/>
                  <a:ea typeface="Roboto Condensed Light" panose="02000000000000000000" pitchFamily="2" charset="0"/>
                </a:rPr>
                <a:t> Gap – Immediate Priority</a:t>
              </a:r>
            </a:p>
          </p:txBody>
        </p:sp>
        <p:sp>
          <p:nvSpPr>
            <p:cNvPr id="27" name="TextBox 26">
              <a:extLst>
                <a:ext uri="{FF2B5EF4-FFF2-40B4-BE49-F238E27FC236}">
                  <a16:creationId xmlns:a16="http://schemas.microsoft.com/office/drawing/2014/main" id="{BD069EA2-1C38-50E9-F172-A6C63386F686}"/>
                </a:ext>
              </a:extLst>
            </p:cNvPr>
            <p:cNvSpPr txBox="1"/>
            <p:nvPr/>
          </p:nvSpPr>
          <p:spPr>
            <a:xfrm>
              <a:off x="5738948" y="2805145"/>
              <a:ext cx="4860671" cy="738664"/>
            </a:xfrm>
            <a:prstGeom prst="rect">
              <a:avLst/>
            </a:prstGeom>
            <a:noFill/>
          </p:spPr>
          <p:txBody>
            <a:bodyPr wrap="square">
              <a:spAutoFit/>
            </a:bodyPr>
            <a:lstStyle/>
            <a:p>
              <a:pPr defTabSz="554437"/>
              <a:r>
                <a:rPr lang="en-US" sz="1400" dirty="0">
                  <a:solidFill>
                    <a:srgbClr val="494949"/>
                  </a:solidFill>
                  <a:latin typeface="Roboto Condensed Light"/>
                  <a:ea typeface="Roboto Condensed Light"/>
                </a:rPr>
                <a:t>This is a capability that requires immediate attention due to its high importance and low performance. If the capability does not improve, the strategic objectives of the organization could be impeded. </a:t>
              </a:r>
              <a:endParaRPr lang="en-CA" sz="1400" dirty="0">
                <a:solidFill>
                  <a:srgbClr val="494949"/>
                </a:solidFill>
                <a:latin typeface="Arial" panose="020B0604020202020204" pitchFamily="34" charset="0"/>
              </a:endParaRPr>
            </a:p>
          </p:txBody>
        </p:sp>
      </p:grpSp>
    </p:spTree>
    <p:extLst>
      <p:ext uri="{BB962C8B-B14F-4D97-AF65-F5344CB8AC3E}">
        <p14:creationId xmlns:p14="http://schemas.microsoft.com/office/powerpoint/2010/main" val="418618862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0F4220-8530-3646-AD71-C1DA0270D955}"/>
              </a:ext>
            </a:extLst>
          </p:cNvPr>
          <p:cNvSpPr/>
          <p:nvPr/>
        </p:nvSpPr>
        <p:spPr>
          <a:xfrm>
            <a:off x="7104792" y="1400841"/>
            <a:ext cx="4733539" cy="3956392"/>
          </a:xfrm>
          <a:prstGeom prst="rect">
            <a:avLst/>
          </a:prstGeom>
          <a:solidFill>
            <a:schemeClr val="bg2"/>
          </a:solidFill>
          <a:ln>
            <a:noFill/>
          </a:ln>
          <a:effectLst>
            <a:outerShdw blurRad="254000" sx="105000" sy="105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endParaRPr lang="en-US" dirty="0">
              <a:solidFill>
                <a:srgbClr val="FFFFFF"/>
              </a:solidFill>
              <a:latin typeface="Arial" panose="020B0604020202020204" pitchFamily="34" charset="0"/>
            </a:endParaRPr>
          </a:p>
        </p:txBody>
      </p:sp>
      <p:graphicFrame>
        <p:nvGraphicFramePr>
          <p:cNvPr id="38" name="Table 37">
            <a:extLst>
              <a:ext uri="{FF2B5EF4-FFF2-40B4-BE49-F238E27FC236}">
                <a16:creationId xmlns:a16="http://schemas.microsoft.com/office/drawing/2014/main" id="{855E0152-6164-974F-9E73-8275AEFEEE0A}"/>
              </a:ext>
            </a:extLst>
          </p:cNvPr>
          <p:cNvGraphicFramePr>
            <a:graphicFrameLocks noGrp="1"/>
          </p:cNvGraphicFramePr>
          <p:nvPr>
            <p:extLst>
              <p:ext uri="{D42A27DB-BD31-4B8C-83A1-F6EECF244321}">
                <p14:modId xmlns:p14="http://schemas.microsoft.com/office/powerpoint/2010/main" val="4218373646"/>
              </p:ext>
            </p:extLst>
          </p:nvPr>
        </p:nvGraphicFramePr>
        <p:xfrm>
          <a:off x="7111818" y="1400842"/>
          <a:ext cx="4726916" cy="4580110"/>
        </p:xfrm>
        <a:graphic>
          <a:graphicData uri="http://schemas.openxmlformats.org/drawingml/2006/table">
            <a:tbl>
              <a:tblPr firstRow="1" bandRow="1">
                <a:effectLst/>
                <a:tableStyleId>{5C22544A-7EE6-4342-B048-85BDC9FD1C3A}</a:tableStyleId>
              </a:tblPr>
              <a:tblGrid>
                <a:gridCol w="2363458">
                  <a:extLst>
                    <a:ext uri="{9D8B030D-6E8A-4147-A177-3AD203B41FA5}">
                      <a16:colId xmlns:a16="http://schemas.microsoft.com/office/drawing/2014/main" val="866264451"/>
                    </a:ext>
                  </a:extLst>
                </a:gridCol>
                <a:gridCol w="2363458">
                  <a:extLst>
                    <a:ext uri="{9D8B030D-6E8A-4147-A177-3AD203B41FA5}">
                      <a16:colId xmlns:a16="http://schemas.microsoft.com/office/drawing/2014/main" val="2703970457"/>
                    </a:ext>
                  </a:extLst>
                </a:gridCol>
              </a:tblGrid>
              <a:tr h="726008">
                <a:tc>
                  <a:txBody>
                    <a:bodyPr/>
                    <a:lstStyle/>
                    <a:p>
                      <a:pPr marL="0" indent="0" algn="ctr">
                        <a:lnSpc>
                          <a:spcPts val="1000"/>
                        </a:lnSpc>
                        <a:spcBef>
                          <a:spcPts val="1000"/>
                        </a:spcBef>
                        <a:buFont typeface="Arial" panose="020B0604020202020204" pitchFamily="34" charset="0"/>
                        <a:buNone/>
                      </a:pPr>
                      <a:r>
                        <a:rPr lang="en-US" sz="1800" b="0" i="0" dirty="0">
                          <a:solidFill>
                            <a:schemeClr val="bg1"/>
                          </a:solidFill>
                          <a:latin typeface="Exo" panose="02000503000000000000" pitchFamily="2" charset="77"/>
                          <a:ea typeface="Roboto Condensed Light" panose="02000000000000000000" pitchFamily="2" charset="0"/>
                        </a:rPr>
                        <a:t>Input</a:t>
                      </a:r>
                    </a:p>
                  </a:txBody>
                  <a:tcPr marL="0" marR="0" marT="319998" marB="22857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tc>
                  <a:txBody>
                    <a:bodyPr/>
                    <a:lstStyle/>
                    <a:p>
                      <a:pPr marL="0" indent="0" algn="ctr">
                        <a:lnSpc>
                          <a:spcPts val="1000"/>
                        </a:lnSpc>
                        <a:spcBef>
                          <a:spcPts val="1000"/>
                        </a:spcBef>
                        <a:buFont typeface="Arial" panose="020B0604020202020204" pitchFamily="34" charset="0"/>
                        <a:buNone/>
                      </a:pPr>
                      <a:r>
                        <a:rPr lang="en-US" sz="1800" b="0" i="0" dirty="0">
                          <a:solidFill>
                            <a:schemeClr val="bg1"/>
                          </a:solidFill>
                          <a:latin typeface="Exo" panose="02000503000000000000" pitchFamily="2" charset="77"/>
                          <a:ea typeface="Roboto Condensed Light" panose="02000000000000000000" pitchFamily="2" charset="0"/>
                        </a:rPr>
                        <a:t>Output</a:t>
                      </a:r>
                    </a:p>
                  </a:txBody>
                  <a:tcPr marL="0" marR="0" marT="319998" marB="22857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1610303713"/>
                  </a:ext>
                </a:extLst>
              </a:tr>
              <a:tr h="1552511">
                <a:tc>
                  <a:txBody>
                    <a:bodyPr/>
                    <a:lstStyle/>
                    <a:p>
                      <a:pPr marL="173038" indent="-173038" rtl="0">
                        <a:lnSpc>
                          <a:spcPts val="1600"/>
                        </a:lnSpc>
                        <a:spcBef>
                          <a:spcPts val="800"/>
                        </a:spcBef>
                        <a:buSzPts val="1100"/>
                        <a:buFont typeface="Arial" panose="020B0604020202020204" pitchFamily="34" charset="0"/>
                        <a:buChar char="•"/>
                        <a:tabLst/>
                      </a:pPr>
                      <a:r>
                        <a:rPr lang="en-US" sz="1200" b="0" i="0" u="none" strike="noStrike" baseline="0" dirty="0">
                          <a:solidFill>
                            <a:srgbClr val="000000"/>
                          </a:solidFill>
                          <a:latin typeface="Roboto Condensed Light" panose="02000000000000000000" pitchFamily="2" charset="0"/>
                          <a:ea typeface="Roboto Condensed Light" panose="02000000000000000000" pitchFamily="2" charset="0"/>
                        </a:rPr>
                        <a:t>Customized IT operating model </a:t>
                      </a:r>
                    </a:p>
                  </a:txBody>
                  <a:tcPr marL="287963" marR="287963" marT="251966" marB="287963">
                    <a:lnR w="3175" cap="flat" cmpd="sng" algn="ctr">
                      <a:solidFill>
                        <a:schemeClr val="bg1">
                          <a:lumMod val="75000"/>
                        </a:schemeClr>
                      </a:solidFill>
                      <a:prstDash val="solid"/>
                      <a:round/>
                      <a:headEnd type="none" w="med" len="med"/>
                      <a:tailEnd type="none" w="med" len="med"/>
                    </a:lnR>
                    <a:lnT w="38100" cmpd="sng">
                      <a:noFill/>
                    </a:lnT>
                    <a:lnB w="12700" cmpd="sng">
                      <a:noFill/>
                    </a:lnB>
                    <a:solidFill>
                      <a:schemeClr val="bg1"/>
                    </a:solidFill>
                  </a:tcPr>
                </a:tc>
                <a:tc>
                  <a:txBody>
                    <a:bodyPr/>
                    <a:lstStyle/>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Gap analysis in delivery of capabilities</a:t>
                      </a:r>
                    </a:p>
                  </a:txBody>
                  <a:tcPr marL="287963" marR="287963" marT="251966" marB="287963">
                    <a:lnL w="3175" cap="flat" cmpd="sng" algn="ctr">
                      <a:solidFill>
                        <a:schemeClr val="bg1">
                          <a:lumMod val="75000"/>
                        </a:schemeClr>
                      </a:solidFill>
                      <a:prstDash val="solid"/>
                      <a:round/>
                      <a:headEnd type="none" w="med" len="med"/>
                      <a:tailEnd type="none" w="med" len="med"/>
                    </a:lnL>
                    <a:lnT w="38100" cmpd="sng">
                      <a:noFill/>
                    </a:lnT>
                    <a:lnB w="12700" cmpd="sng">
                      <a:noFill/>
                    </a:lnB>
                    <a:solidFill>
                      <a:schemeClr val="bg1"/>
                    </a:solidFill>
                  </a:tcPr>
                </a:tc>
                <a:extLst>
                  <a:ext uri="{0D108BD9-81ED-4DB2-BD59-A6C34878D82A}">
                    <a16:rowId xmlns:a16="http://schemas.microsoft.com/office/drawing/2014/main" val="686074955"/>
                  </a:ext>
                </a:extLst>
              </a:tr>
              <a:tr h="726008">
                <a:tc>
                  <a:txBody>
                    <a:bodyPr/>
                    <a:lstStyle/>
                    <a:p>
                      <a:pPr marL="0" marR="0" lvl="0" indent="0" algn="ctr" defTabSz="914400" rtl="0" eaLnBrk="1" fontAlgn="auto" latinLnBrk="0" hangingPunct="1">
                        <a:lnSpc>
                          <a:spcPts val="1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chemeClr val="bg1"/>
                          </a:solidFill>
                          <a:effectLst/>
                          <a:uLnTx/>
                          <a:uFillTx/>
                          <a:latin typeface="Exo" panose="02000503000000000000" pitchFamily="2" charset="77"/>
                          <a:ea typeface="Roboto Condensed Light" panose="02000000000000000000" pitchFamily="2" charset="0"/>
                          <a:cs typeface="+mn-cs"/>
                        </a:rPr>
                        <a:t>Materials</a:t>
                      </a:r>
                    </a:p>
                  </a:txBody>
                  <a:tcPr marL="0" marR="0" marT="319998" marB="22857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tc>
                  <a:txBody>
                    <a:bodyPr/>
                    <a:lstStyle/>
                    <a:p>
                      <a:pPr marL="0" marR="0" lvl="0" indent="0" algn="ctr" defTabSz="914400" rtl="0" eaLnBrk="1" fontAlgn="auto" latinLnBrk="0" hangingPunct="1">
                        <a:lnSpc>
                          <a:spcPts val="1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chemeClr val="bg1"/>
                          </a:solidFill>
                          <a:effectLst/>
                          <a:uLnTx/>
                          <a:uFillTx/>
                          <a:latin typeface="Exo" panose="02000503000000000000" pitchFamily="2" charset="77"/>
                          <a:ea typeface="Roboto Condensed Light" panose="02000000000000000000" pitchFamily="2" charset="0"/>
                          <a:cs typeface="+mn-cs"/>
                        </a:rPr>
                        <a:t>Participants</a:t>
                      </a:r>
                    </a:p>
                  </a:txBody>
                  <a:tcPr marL="0" marR="0" marT="319998" marB="22857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4151227522"/>
                  </a:ext>
                </a:extLst>
              </a:tr>
              <a:tr h="1575583">
                <a:tc>
                  <a:txBody>
                    <a:bodyPr/>
                    <a:lstStyle/>
                    <a:p>
                      <a:pPr marL="173038" indent="-173038" rtl="0">
                        <a:lnSpc>
                          <a:spcPts val="1600"/>
                        </a:lnSpc>
                        <a:spcBef>
                          <a:spcPts val="800"/>
                        </a:spcBef>
                        <a:buSzPts val="1100"/>
                        <a:buFont typeface="Arial" panose="020B0604020202020204" pitchFamily="34" charset="0"/>
                        <a:buChar char="•"/>
                        <a:tabLst/>
                      </a:pPr>
                      <a:r>
                        <a:rPr lang="en-US" sz="1200" b="0" i="0" u="none" strike="noStrike" baseline="0" dirty="0">
                          <a:solidFill>
                            <a:srgbClr val="000000"/>
                          </a:solidFill>
                          <a:latin typeface="Roboto Condensed Light" panose="02000000000000000000" pitchFamily="2" charset="0"/>
                          <a:ea typeface="Roboto Condensed Light" panose="02000000000000000000" pitchFamily="2" charset="0"/>
                        </a:rPr>
                        <a:t>Whiteboard/Flip Charts</a:t>
                      </a:r>
                    </a:p>
                    <a:p>
                      <a:pPr marL="173038" marR="0" lvl="0" indent="-173038" algn="l" defTabSz="914400" rtl="0" eaLnBrk="1" fontAlgn="auto" latinLnBrk="0" hangingPunct="1">
                        <a:lnSpc>
                          <a:spcPts val="1600"/>
                        </a:lnSpc>
                        <a:spcBef>
                          <a:spcPts val="800"/>
                        </a:spcBef>
                        <a:spcAft>
                          <a:spcPts val="0"/>
                        </a:spcAft>
                        <a:buClrTx/>
                        <a:buSzPts val="1100"/>
                        <a:buFont typeface="Arial" panose="020B0604020202020204" pitchFamily="34" charset="0"/>
                        <a:buChar char="•"/>
                        <a:tabLst/>
                        <a:defRPr/>
                      </a:pPr>
                      <a:r>
                        <a:rPr lang="en-US" sz="1200" b="0" i="0" u="none" strike="noStrike" baseline="0" dirty="0">
                          <a:solidFill>
                            <a:srgbClr val="000000"/>
                          </a:solidFill>
                          <a:latin typeface="Roboto Condensed Light" panose="02000000000000000000" pitchFamily="2" charset="0"/>
                          <a:ea typeface="Roboto Condensed Light" panose="02000000000000000000" pitchFamily="2" charset="0"/>
                        </a:rPr>
                        <a:t>Selected IT Operating Model Archetype Deck </a:t>
                      </a:r>
                    </a:p>
                    <a:p>
                      <a:pPr marL="182563" indent="-182563" rtl="0">
                        <a:lnSpc>
                          <a:spcPts val="1600"/>
                        </a:lnSpc>
                        <a:spcBef>
                          <a:spcPts val="800"/>
                        </a:spcBef>
                        <a:buSzPts val="1100"/>
                        <a:buFont typeface="Arial" panose="020B0604020202020204" pitchFamily="34" charset="0"/>
                        <a:buChar char="•"/>
                        <a:tabLst/>
                      </a:pPr>
                      <a:endParaRPr lang="en-US" sz="1200" b="0" i="0" u="none" strike="noStrike" baseline="0" dirty="0">
                        <a:solidFill>
                          <a:srgbClr val="000000"/>
                        </a:solidFill>
                        <a:latin typeface="Roboto Condensed Light" panose="02000000000000000000" pitchFamily="2" charset="0"/>
                        <a:ea typeface="Roboto Condensed Light" panose="02000000000000000000" pitchFamily="2" charset="0"/>
                      </a:endParaRPr>
                    </a:p>
                  </a:txBody>
                  <a:tcPr marL="287963" marR="287963" marT="251966" marB="287963">
                    <a:lnR w="3175" cap="flat" cmpd="sng" algn="ctr">
                      <a:solidFill>
                        <a:schemeClr val="bg1">
                          <a:lumMod val="75000"/>
                        </a:schemeClr>
                      </a:solidFill>
                      <a:prstDash val="solid"/>
                      <a:round/>
                      <a:headEnd type="none" w="med" len="med"/>
                      <a:tailEnd type="none" w="med" len="med"/>
                    </a:lnR>
                    <a:lnT w="38100" cmpd="sng">
                      <a:noFill/>
                    </a:lnT>
                    <a:solidFill>
                      <a:schemeClr val="bg1"/>
                    </a:solidFill>
                  </a:tcPr>
                </a:tc>
                <a:tc>
                  <a:txBody>
                    <a:bodyPr/>
                    <a:lstStyle/>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CIO</a:t>
                      </a:r>
                    </a:p>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IT Leadership</a:t>
                      </a:r>
                    </a:p>
                  </a:txBody>
                  <a:tcPr marL="287963" marR="287963" marT="251966" marB="287963">
                    <a:lnL w="3175" cap="flat" cmpd="sng" algn="ctr">
                      <a:solidFill>
                        <a:schemeClr val="bg1">
                          <a:lumMod val="75000"/>
                        </a:schemeClr>
                      </a:solidFill>
                      <a:prstDash val="solid"/>
                      <a:round/>
                      <a:headEnd type="none" w="med" len="med"/>
                      <a:tailEnd type="none" w="med" len="med"/>
                    </a:lnL>
                    <a:lnT w="38100" cmpd="sng">
                      <a:noFill/>
                    </a:lnT>
                    <a:solidFill>
                      <a:schemeClr val="bg1"/>
                    </a:solidFill>
                  </a:tcPr>
                </a:tc>
                <a:extLst>
                  <a:ext uri="{0D108BD9-81ED-4DB2-BD59-A6C34878D82A}">
                    <a16:rowId xmlns:a16="http://schemas.microsoft.com/office/drawing/2014/main" val="2918002838"/>
                  </a:ext>
                </a:extLst>
              </a:tr>
            </a:tbl>
          </a:graphicData>
        </a:graphic>
      </p:graphicFrame>
      <p:sp>
        <p:nvSpPr>
          <p:cNvPr id="3" name="Title 2">
            <a:extLst>
              <a:ext uri="{FF2B5EF4-FFF2-40B4-BE49-F238E27FC236}">
                <a16:creationId xmlns:a16="http://schemas.microsoft.com/office/drawing/2014/main" id="{5E75BB4F-3BD6-3E47-844A-0D1C1B77ED32}"/>
              </a:ext>
            </a:extLst>
          </p:cNvPr>
          <p:cNvSpPr>
            <a:spLocks noGrp="1"/>
          </p:cNvSpPr>
          <p:nvPr>
            <p:ph type="title"/>
          </p:nvPr>
        </p:nvSpPr>
        <p:spPr>
          <a:xfrm>
            <a:off x="354855" y="545145"/>
            <a:ext cx="6589533" cy="1130041"/>
          </a:xfrm>
        </p:spPr>
        <p:txBody>
          <a:bodyPr/>
          <a:lstStyle/>
          <a:p>
            <a:r>
              <a:rPr lang="en-US" dirty="0">
                <a:solidFill>
                  <a:srgbClr val="2576B7"/>
                </a:solidFill>
              </a:rPr>
              <a:t>3.8 </a:t>
            </a:r>
            <a:r>
              <a:rPr lang="en-US" dirty="0"/>
              <a:t>Heatmap capabilities to determine gaps in delivery</a:t>
            </a:r>
          </a:p>
        </p:txBody>
      </p:sp>
      <p:sp>
        <p:nvSpPr>
          <p:cNvPr id="4" name="Text Placeholder 3">
            <a:extLst>
              <a:ext uri="{FF2B5EF4-FFF2-40B4-BE49-F238E27FC236}">
                <a16:creationId xmlns:a16="http://schemas.microsoft.com/office/drawing/2014/main" id="{7E6D4A53-04AD-4347-B2E1-D571EE0378C6}"/>
              </a:ext>
            </a:extLst>
          </p:cNvPr>
          <p:cNvSpPr>
            <a:spLocks noGrp="1"/>
          </p:cNvSpPr>
          <p:nvPr>
            <p:ph type="body" sz="quarter" idx="11"/>
          </p:nvPr>
        </p:nvSpPr>
        <p:spPr>
          <a:xfrm>
            <a:off x="395010" y="2360396"/>
            <a:ext cx="4115672" cy="669891"/>
          </a:xfrm>
        </p:spPr>
        <p:txBody>
          <a:bodyPr/>
          <a:lstStyle/>
          <a:p>
            <a:r>
              <a:rPr lang="en-US" sz="1600" dirty="0">
                <a:latin typeface="Exo" panose="02000503000000000000" pitchFamily="2" charset="77"/>
              </a:rPr>
              <a:t>1 hour</a:t>
            </a:r>
          </a:p>
        </p:txBody>
      </p:sp>
      <p:sp>
        <p:nvSpPr>
          <p:cNvPr id="5" name="Text Placeholder 4">
            <a:extLst>
              <a:ext uri="{FF2B5EF4-FFF2-40B4-BE49-F238E27FC236}">
                <a16:creationId xmlns:a16="http://schemas.microsoft.com/office/drawing/2014/main" id="{EF339750-B68F-5E41-8400-5569775AF401}"/>
              </a:ext>
            </a:extLst>
          </p:cNvPr>
          <p:cNvSpPr>
            <a:spLocks noGrp="1"/>
          </p:cNvSpPr>
          <p:nvPr>
            <p:ph type="body" sz="quarter" idx="33"/>
          </p:nvPr>
        </p:nvSpPr>
        <p:spPr>
          <a:xfrm>
            <a:off x="372222" y="2759764"/>
            <a:ext cx="6307252" cy="3893585"/>
          </a:xfrm>
          <a:prstGeom prst="rect">
            <a:avLst/>
          </a:prstGeom>
        </p:spPr>
        <p:txBody>
          <a:bodyPr lIns="0" tIns="0" rIns="0" bIns="0" numCol="1" spcCol="292608" anchor="t"/>
          <a:lstStyle/>
          <a:p>
            <a:pPr marL="177782" indent="-177782">
              <a:buFont typeface="+mj-lt"/>
              <a:buAutoNum type="arabicPeriod"/>
            </a:pPr>
            <a:r>
              <a:rPr lang="en-US" dirty="0">
                <a:latin typeface="Roboto Condensed Light"/>
                <a:ea typeface="Roboto Condensed Light"/>
              </a:rPr>
              <a:t>Leveraging the capabilities within your customized IT operating model, convene the group of the key stakeholders involved in the IT operating model definition and visualization initiative. </a:t>
            </a:r>
          </a:p>
          <a:p>
            <a:pPr marL="177782" indent="-177782">
              <a:buFont typeface="+mj-lt"/>
              <a:buAutoNum type="arabicPeriod"/>
            </a:pPr>
            <a:r>
              <a:rPr lang="en-US" dirty="0">
                <a:latin typeface="Roboto Condensed Light"/>
                <a:ea typeface="Roboto Condensed Light"/>
              </a:rPr>
              <a:t>Review your IT capabilities and color each capability border according to the effectiveness and criticality of that capability, creating a heatmap. </a:t>
            </a:r>
          </a:p>
          <a:p>
            <a:pPr marL="734938" lvl="1" indent="-285721"/>
            <a:r>
              <a:rPr lang="en-US" dirty="0">
                <a:latin typeface="Roboto Condensed Light"/>
                <a:ea typeface="Roboto Condensed Light"/>
              </a:rPr>
              <a:t>Green indicates current ability is performing well and should be maintained.</a:t>
            </a:r>
          </a:p>
          <a:p>
            <a:pPr marL="734938" lvl="1" indent="-285721"/>
            <a:r>
              <a:rPr lang="en-US" dirty="0">
                <a:latin typeface="Roboto Condensed Light"/>
                <a:ea typeface="Roboto Condensed Light"/>
              </a:rPr>
              <a:t>Yellow indicates current ability is performing well enough at this time and can be matured at a future date. </a:t>
            </a:r>
          </a:p>
          <a:p>
            <a:pPr marL="734938" lvl="1" indent="-285721"/>
            <a:r>
              <a:rPr lang="en-US" dirty="0">
                <a:latin typeface="Roboto Condensed Light"/>
                <a:ea typeface="Roboto Condensed Light"/>
              </a:rPr>
              <a:t>Red indicates current ability is inhibiting the organization in meeting objectives and needs to be improved immediately. </a:t>
            </a:r>
          </a:p>
          <a:p>
            <a:pPr marL="342900" lvl="1" indent="-342900">
              <a:buFont typeface="+mj-lt"/>
              <a:buAutoNum type="arabicPeriod" startAt="3"/>
            </a:pPr>
            <a:r>
              <a:rPr lang="en-US" dirty="0">
                <a:latin typeface="Roboto Condensed Light"/>
                <a:ea typeface="Roboto Condensed Light"/>
              </a:rPr>
              <a:t>Document the prioritization in the selected IT Operating Model Archetype Deck.</a:t>
            </a:r>
          </a:p>
        </p:txBody>
      </p:sp>
    </p:spTree>
    <p:extLst>
      <p:ext uri="{BB962C8B-B14F-4D97-AF65-F5344CB8AC3E}">
        <p14:creationId xmlns:p14="http://schemas.microsoft.com/office/powerpoint/2010/main" val="19024941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4CA82B1-EF6B-6442-AFD4-99B7AC11CD83}"/>
              </a:ext>
            </a:extLst>
          </p:cNvPr>
          <p:cNvSpPr>
            <a:spLocks noGrp="1"/>
          </p:cNvSpPr>
          <p:nvPr>
            <p:ph type="title"/>
          </p:nvPr>
        </p:nvSpPr>
        <p:spPr/>
        <p:txBody>
          <a:bodyPr/>
          <a:lstStyle/>
          <a:p>
            <a:r>
              <a:rPr lang="en-US" dirty="0">
                <a:solidFill>
                  <a:srgbClr val="2576B7"/>
                </a:solidFill>
              </a:rPr>
              <a:t>The Technology Value Trinity</a:t>
            </a:r>
          </a:p>
        </p:txBody>
      </p:sp>
      <p:sp>
        <p:nvSpPr>
          <p:cNvPr id="4" name="TextBox 3">
            <a:extLst>
              <a:ext uri="{FF2B5EF4-FFF2-40B4-BE49-F238E27FC236}">
                <a16:creationId xmlns:a16="http://schemas.microsoft.com/office/drawing/2014/main" id="{DF6AF41A-A157-4966-891A-04FEB41B6FB7}"/>
              </a:ext>
            </a:extLst>
          </p:cNvPr>
          <p:cNvSpPr txBox="1"/>
          <p:nvPr/>
        </p:nvSpPr>
        <p:spPr>
          <a:xfrm>
            <a:off x="6787473" y="863452"/>
            <a:ext cx="4975372" cy="5449401"/>
          </a:xfrm>
          <a:prstGeom prst="rect">
            <a:avLst/>
          </a:prstGeom>
        </p:spPr>
        <p:txBody>
          <a:bodyPr wrap="square" lIns="0" tIns="0" rIns="0" bIns="0" numCol="1" spcCol="360000" rtlCol="0">
            <a:noAutofit/>
          </a:bodyPr>
          <a:lstStyle/>
          <a:p>
            <a:pPr defTabSz="554437">
              <a:lnSpc>
                <a:spcPct val="110000"/>
              </a:lnSpc>
            </a:pPr>
            <a:r>
              <a:rPr lang="en-US" sz="1400" dirty="0">
                <a:solidFill>
                  <a:srgbClr val="494949">
                    <a:lumMod val="50000"/>
                  </a:srgbClr>
                </a:solidFill>
                <a:latin typeface="Roboto Condensed Light" panose="02000000000000000000" pitchFamily="2" charset="0"/>
                <a:ea typeface="Roboto Condensed Light" panose="02000000000000000000" pitchFamily="2" charset="0"/>
              </a:rPr>
              <a:t>All three elements of the Technology Value Trinity work in harmony to delivery business value and achieve strategic needs. As one changes, the others need to change as well.  </a:t>
            </a:r>
          </a:p>
          <a:p>
            <a:pPr defTabSz="554437">
              <a:lnSpc>
                <a:spcPct val="110000"/>
              </a:lnSpc>
            </a:pPr>
            <a:endParaRPr lang="en-US" sz="1400" dirty="0">
              <a:solidFill>
                <a:srgbClr val="494949">
                  <a:lumMod val="50000"/>
                </a:srgbClr>
              </a:solidFill>
              <a:latin typeface="Roboto Condensed Light" panose="02000000000000000000" pitchFamily="2" charset="0"/>
              <a:ea typeface="Roboto Condensed Light" panose="02000000000000000000" pitchFamily="2" charset="0"/>
            </a:endParaRPr>
          </a:p>
          <a:p>
            <a:pPr defTabSz="554437">
              <a:lnSpc>
                <a:spcPct val="110000"/>
              </a:lnSpc>
              <a:spcAft>
                <a:spcPts val="600"/>
              </a:spcAft>
            </a:pPr>
            <a:r>
              <a:rPr lang="en-US" sz="1400" dirty="0">
                <a:solidFill>
                  <a:srgbClr val="494949">
                    <a:lumMod val="50000"/>
                  </a:srgbClr>
                </a:solidFill>
                <a:latin typeface="Roboto Condensed Light" panose="02000000000000000000" pitchFamily="2" charset="0"/>
                <a:ea typeface="Roboto Condensed Light" panose="02000000000000000000" pitchFamily="2" charset="0"/>
              </a:rPr>
              <a:t>How do these three elements relate?</a:t>
            </a:r>
          </a:p>
          <a:p>
            <a:pPr marL="285692" indent="-285692" defTabSz="554437">
              <a:lnSpc>
                <a:spcPct val="110000"/>
              </a:lnSpc>
              <a:spcAft>
                <a:spcPts val="600"/>
              </a:spcAft>
              <a:buFont typeface="Arial" panose="020B0604020202020204" pitchFamily="34" charset="0"/>
              <a:buChar char="•"/>
            </a:pPr>
            <a:r>
              <a:rPr lang="en-US" sz="1400" b="1" dirty="0">
                <a:solidFill>
                  <a:srgbClr val="23A4A7"/>
                </a:solidFill>
                <a:latin typeface="Roboto Condensed Light" panose="02000000000000000000" pitchFamily="2" charset="0"/>
                <a:ea typeface="Roboto Condensed Light" panose="02000000000000000000" pitchFamily="2" charset="0"/>
              </a:rPr>
              <a:t>Digital and IT strategy</a:t>
            </a:r>
            <a:r>
              <a:rPr lang="en-US" sz="1400" dirty="0">
                <a:solidFill>
                  <a:srgbClr val="23A4A7"/>
                </a:solidFill>
                <a:latin typeface="Roboto Condensed Light" panose="02000000000000000000" pitchFamily="2" charset="0"/>
                <a:ea typeface="Roboto Condensed Light" panose="02000000000000000000" pitchFamily="2" charset="0"/>
              </a:rPr>
              <a:t> </a:t>
            </a:r>
            <a:r>
              <a:rPr lang="en-US" sz="1400" dirty="0">
                <a:solidFill>
                  <a:srgbClr val="494949"/>
                </a:solidFill>
                <a:latin typeface="Roboto Condensed Light" panose="02000000000000000000" pitchFamily="2" charset="0"/>
                <a:ea typeface="Roboto Condensed Light" panose="02000000000000000000" pitchFamily="2" charset="0"/>
              </a:rPr>
              <a:t>tells you what you need to achieve to be successful.</a:t>
            </a:r>
            <a:endParaRPr lang="en-US" sz="1400" dirty="0">
              <a:solidFill>
                <a:srgbClr val="494949">
                  <a:lumMod val="50000"/>
                </a:srgbClr>
              </a:solidFill>
              <a:latin typeface="Roboto Condensed Light" panose="02000000000000000000" pitchFamily="2" charset="0"/>
              <a:ea typeface="Roboto Condensed Light" panose="02000000000000000000" pitchFamily="2" charset="0"/>
            </a:endParaRPr>
          </a:p>
          <a:p>
            <a:pPr marL="285692" indent="-285692" defTabSz="554437">
              <a:lnSpc>
                <a:spcPct val="110000"/>
              </a:lnSpc>
              <a:spcAft>
                <a:spcPts val="600"/>
              </a:spcAft>
              <a:buFont typeface="Arial" panose="020B0604020202020204" pitchFamily="34" charset="0"/>
              <a:buChar char="•"/>
            </a:pPr>
            <a:r>
              <a:rPr lang="en-US" sz="1400" b="1" dirty="0">
                <a:solidFill>
                  <a:srgbClr val="1C5989"/>
                </a:solidFill>
                <a:latin typeface="Roboto Condensed Light" panose="02000000000000000000" pitchFamily="2" charset="0"/>
                <a:ea typeface="Roboto Condensed Light" panose="02000000000000000000" pitchFamily="2" charset="0"/>
              </a:rPr>
              <a:t>I&amp;T operating model </a:t>
            </a:r>
            <a:r>
              <a:rPr lang="en-US" sz="1400" dirty="0">
                <a:solidFill>
                  <a:srgbClr val="494949">
                    <a:lumMod val="50000"/>
                  </a:srgbClr>
                </a:solidFill>
                <a:latin typeface="Roboto Condensed Light" panose="02000000000000000000" pitchFamily="2" charset="0"/>
                <a:ea typeface="Roboto Condensed Light" panose="02000000000000000000" pitchFamily="2" charset="0"/>
              </a:rPr>
              <a:t>aligns resources, processes, measures, stakeholders, value streams, and decision rights to enable the delivery of your strategy and priorities. This is done by strategically structuring IT capabilities in a way that enables the organization’s vision and considers the context in which the model will operate. </a:t>
            </a:r>
          </a:p>
          <a:p>
            <a:pPr marL="285692" indent="-285692" defTabSz="554437">
              <a:lnSpc>
                <a:spcPct val="110000"/>
              </a:lnSpc>
              <a:spcAft>
                <a:spcPts val="600"/>
              </a:spcAft>
              <a:buFont typeface="Arial" panose="020B0604020202020204" pitchFamily="34" charset="0"/>
              <a:buChar char="•"/>
            </a:pPr>
            <a:r>
              <a:rPr lang="en-US" sz="1400" b="1" dirty="0">
                <a:solidFill>
                  <a:srgbClr val="35CA78"/>
                </a:solidFill>
                <a:latin typeface="Roboto Condensed Light" panose="02000000000000000000" pitchFamily="2" charset="0"/>
                <a:ea typeface="Roboto Condensed Light" panose="02000000000000000000" pitchFamily="2" charset="0"/>
              </a:rPr>
              <a:t>I&amp;T governance </a:t>
            </a:r>
            <a:r>
              <a:rPr lang="en-US" sz="1400" dirty="0">
                <a:solidFill>
                  <a:srgbClr val="494949">
                    <a:lumMod val="50000"/>
                  </a:srgbClr>
                </a:solidFill>
                <a:latin typeface="Roboto Condensed Light" panose="02000000000000000000" pitchFamily="2" charset="0"/>
                <a:ea typeface="Roboto Condensed Light" panose="02000000000000000000" pitchFamily="2" charset="0"/>
              </a:rPr>
              <a:t>is the confirmation of IT’s goals and strategy, which ensures the alignment of IT and business strategy and is the mechanism by which you continuously prioritize work to ensure that what is delivered is in line with the strategy. </a:t>
            </a:r>
          </a:p>
          <a:p>
            <a:pPr defTabSz="554437">
              <a:lnSpc>
                <a:spcPct val="107000"/>
              </a:lnSpc>
              <a:spcBef>
                <a:spcPts val="600"/>
              </a:spcBef>
              <a:spcAft>
                <a:spcPts val="600"/>
              </a:spcAft>
            </a:pPr>
            <a:r>
              <a:rPr lang="en-US" sz="1400" dirty="0">
                <a:solidFill>
                  <a:srgbClr val="494949">
                    <a:lumMod val="50000"/>
                  </a:srgbClr>
                </a:solidFill>
                <a:latin typeface="Roboto Condensed Light" panose="02000000000000000000" pitchFamily="2" charset="0"/>
                <a:ea typeface="Roboto Condensed Light" panose="02000000000000000000" pitchFamily="2" charset="0"/>
              </a:rPr>
              <a:t>Too often strategy, operating models, and governance are considered separate practices – strategies are defined without clarity on how to support them. </a:t>
            </a:r>
            <a:r>
              <a:rPr lang="en-US" sz="1400" dirty="0">
                <a:solidFill>
                  <a:srgbClr val="494949"/>
                </a:solidFill>
                <a:latin typeface="Roboto Condensed Light" panose="02000000000000000000" pitchFamily="2" charset="0"/>
                <a:ea typeface="Roboto Condensed Light" panose="02000000000000000000" pitchFamily="2" charset="0"/>
                <a:cs typeface="Times New Roman" panose="02020603050405020304" pitchFamily="18" charset="0"/>
              </a:rPr>
              <a:t>A significant </a:t>
            </a:r>
            <a:r>
              <a:rPr lang="en-US" sz="1400" b="1" dirty="0">
                <a:solidFill>
                  <a:srgbClr val="494949"/>
                </a:solidFill>
                <a:latin typeface="Roboto Condensed Light" panose="02000000000000000000" pitchFamily="2" charset="0"/>
                <a:ea typeface="Roboto Condensed Light" panose="02000000000000000000" pitchFamily="2" charset="0"/>
                <a:cs typeface="Times New Roman" panose="02020603050405020304" pitchFamily="18" charset="0"/>
              </a:rPr>
              <a:t>change to your strategy necessitates a change to your operating model, which in turn necessitates a change to your governance and organizational structure. </a:t>
            </a:r>
          </a:p>
          <a:p>
            <a:pPr defTabSz="554437">
              <a:lnSpc>
                <a:spcPct val="110000"/>
              </a:lnSpc>
              <a:spcAft>
                <a:spcPts val="600"/>
              </a:spcAft>
            </a:pPr>
            <a:endParaRPr lang="en-US" sz="1400" dirty="0">
              <a:solidFill>
                <a:srgbClr val="494949">
                  <a:lumMod val="50000"/>
                </a:srgbClr>
              </a:solidFill>
              <a:latin typeface="Roboto Condensed Light" panose="02000000000000000000" pitchFamily="2" charset="0"/>
              <a:ea typeface="Roboto Condensed Light" panose="02000000000000000000" pitchFamily="2" charset="0"/>
            </a:endParaRPr>
          </a:p>
        </p:txBody>
      </p:sp>
      <p:grpSp>
        <p:nvGrpSpPr>
          <p:cNvPr id="36" name="Group 35">
            <a:extLst>
              <a:ext uri="{FF2B5EF4-FFF2-40B4-BE49-F238E27FC236}">
                <a16:creationId xmlns:a16="http://schemas.microsoft.com/office/drawing/2014/main" id="{0482C277-7562-4D0F-A1C0-7B36E63391A8}"/>
              </a:ext>
            </a:extLst>
          </p:cNvPr>
          <p:cNvGrpSpPr/>
          <p:nvPr/>
        </p:nvGrpSpPr>
        <p:grpSpPr>
          <a:xfrm>
            <a:off x="43795" y="1873811"/>
            <a:ext cx="6243773" cy="4439043"/>
            <a:chOff x="1718554" y="1556459"/>
            <a:chExt cx="5857042" cy="4040134"/>
          </a:xfrm>
        </p:grpSpPr>
        <p:sp>
          <p:nvSpPr>
            <p:cNvPr id="37" name="Freeform 254">
              <a:extLst>
                <a:ext uri="{FF2B5EF4-FFF2-40B4-BE49-F238E27FC236}">
                  <a16:creationId xmlns:a16="http://schemas.microsoft.com/office/drawing/2014/main" id="{9AFDEAA1-15A7-4B19-8B2A-9D95FC681B4B}"/>
                </a:ext>
              </a:extLst>
            </p:cNvPr>
            <p:cNvSpPr>
              <a:spLocks noChangeArrowheads="1"/>
            </p:cNvSpPr>
            <p:nvPr/>
          </p:nvSpPr>
          <p:spPr bwMode="auto">
            <a:xfrm rot="1468963">
              <a:off x="5159563" y="3622185"/>
              <a:ext cx="506782" cy="420948"/>
            </a:xfrm>
            <a:prstGeom prst="hexagon">
              <a:avLst>
                <a:gd name="adj" fmla="val 32158"/>
                <a:gd name="vf" fmla="val 115470"/>
              </a:avLst>
            </a:prstGeom>
            <a:solidFill>
              <a:schemeClr val="accent3"/>
            </a:solidFill>
            <a:ln>
              <a:noFill/>
            </a:ln>
            <a:effectLst/>
          </p:spPr>
          <p:txBody>
            <a:bodyPr wrap="none" anchor="ct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defTabSz="1828251"/>
              <a:endParaRPr lang="en-US" sz="6528" dirty="0">
                <a:solidFill>
                  <a:srgbClr val="494949"/>
                </a:solidFill>
                <a:latin typeface="Arial" panose="020B0604020202020204" pitchFamily="34" charset="0"/>
              </a:endParaRPr>
            </a:p>
          </p:txBody>
        </p:sp>
        <p:grpSp>
          <p:nvGrpSpPr>
            <p:cNvPr id="38" name="Group 37">
              <a:extLst>
                <a:ext uri="{FF2B5EF4-FFF2-40B4-BE49-F238E27FC236}">
                  <a16:creationId xmlns:a16="http://schemas.microsoft.com/office/drawing/2014/main" id="{49601E60-706D-4B8F-A337-F405B7A2C9CC}"/>
                </a:ext>
              </a:extLst>
            </p:cNvPr>
            <p:cNvGrpSpPr/>
            <p:nvPr/>
          </p:nvGrpSpPr>
          <p:grpSpPr>
            <a:xfrm>
              <a:off x="3255532" y="2269051"/>
              <a:ext cx="4320064" cy="3327542"/>
              <a:chOff x="1201979" y="179083"/>
              <a:chExt cx="9800616" cy="8271082"/>
            </a:xfrm>
          </p:grpSpPr>
          <p:sp>
            <p:nvSpPr>
              <p:cNvPr id="49" name="Freeform 426">
                <a:extLst>
                  <a:ext uri="{FF2B5EF4-FFF2-40B4-BE49-F238E27FC236}">
                    <a16:creationId xmlns:a16="http://schemas.microsoft.com/office/drawing/2014/main" id="{79C6482D-D246-4CB5-A0B6-1DD476C547AC}"/>
                  </a:ext>
                </a:extLst>
              </p:cNvPr>
              <p:cNvSpPr>
                <a:spLocks noChangeArrowheads="1"/>
              </p:cNvSpPr>
              <p:nvPr/>
            </p:nvSpPr>
            <p:spPr bwMode="auto">
              <a:xfrm>
                <a:off x="1201979" y="2083064"/>
                <a:ext cx="5537568" cy="6367101"/>
              </a:xfrm>
              <a:custGeom>
                <a:avLst/>
                <a:gdLst>
                  <a:gd name="T0" fmla="*/ 152 w 4443"/>
                  <a:gd name="T1" fmla="*/ 3751 h 5111"/>
                  <a:gd name="T2" fmla="*/ 2221 w 4443"/>
                  <a:gd name="T3" fmla="*/ 4945 h 5111"/>
                  <a:gd name="T4" fmla="*/ 4289 w 4443"/>
                  <a:gd name="T5" fmla="*/ 3751 h 5111"/>
                  <a:gd name="T6" fmla="*/ 4289 w 4443"/>
                  <a:gd name="T7" fmla="*/ 1362 h 5111"/>
                  <a:gd name="T8" fmla="*/ 2221 w 4443"/>
                  <a:gd name="T9" fmla="*/ 169 h 5111"/>
                  <a:gd name="T10" fmla="*/ 152 w 4443"/>
                  <a:gd name="T11" fmla="*/ 1362 h 5111"/>
                  <a:gd name="T12" fmla="*/ 152 w 4443"/>
                  <a:gd name="T13" fmla="*/ 3751 h 5111"/>
                  <a:gd name="T14" fmla="*/ 2221 w 4443"/>
                  <a:gd name="T15" fmla="*/ 5110 h 5111"/>
                  <a:gd name="T16" fmla="*/ 2221 w 4443"/>
                  <a:gd name="T17" fmla="*/ 5110 h 5111"/>
                  <a:gd name="T18" fmla="*/ 2183 w 4443"/>
                  <a:gd name="T19" fmla="*/ 5100 h 5111"/>
                  <a:gd name="T20" fmla="*/ 37 w 4443"/>
                  <a:gd name="T21" fmla="*/ 3861 h 5111"/>
                  <a:gd name="T22" fmla="*/ 37 w 4443"/>
                  <a:gd name="T23" fmla="*/ 3861 h 5111"/>
                  <a:gd name="T24" fmla="*/ 0 w 4443"/>
                  <a:gd name="T25" fmla="*/ 3795 h 5111"/>
                  <a:gd name="T26" fmla="*/ 0 w 4443"/>
                  <a:gd name="T27" fmla="*/ 1318 h 5111"/>
                  <a:gd name="T28" fmla="*/ 0 w 4443"/>
                  <a:gd name="T29" fmla="*/ 1318 h 5111"/>
                  <a:gd name="T30" fmla="*/ 37 w 4443"/>
                  <a:gd name="T31" fmla="*/ 1251 h 5111"/>
                  <a:gd name="T32" fmla="*/ 2183 w 4443"/>
                  <a:gd name="T33" fmla="*/ 14 h 5111"/>
                  <a:gd name="T34" fmla="*/ 2183 w 4443"/>
                  <a:gd name="T35" fmla="*/ 14 h 5111"/>
                  <a:gd name="T36" fmla="*/ 2259 w 4443"/>
                  <a:gd name="T37" fmla="*/ 14 h 5111"/>
                  <a:gd name="T38" fmla="*/ 4404 w 4443"/>
                  <a:gd name="T39" fmla="*/ 1251 h 5111"/>
                  <a:gd name="T40" fmla="*/ 4404 w 4443"/>
                  <a:gd name="T41" fmla="*/ 1251 h 5111"/>
                  <a:gd name="T42" fmla="*/ 4442 w 4443"/>
                  <a:gd name="T43" fmla="*/ 1318 h 5111"/>
                  <a:gd name="T44" fmla="*/ 4442 w 4443"/>
                  <a:gd name="T45" fmla="*/ 3795 h 5111"/>
                  <a:gd name="T46" fmla="*/ 4442 w 4443"/>
                  <a:gd name="T47" fmla="*/ 3795 h 5111"/>
                  <a:gd name="T48" fmla="*/ 4404 w 4443"/>
                  <a:gd name="T49" fmla="*/ 3861 h 5111"/>
                  <a:gd name="T50" fmla="*/ 2259 w 4443"/>
                  <a:gd name="T51" fmla="*/ 5100 h 5111"/>
                  <a:gd name="T52" fmla="*/ 2259 w 4443"/>
                  <a:gd name="T53" fmla="*/ 5100 h 5111"/>
                  <a:gd name="T54" fmla="*/ 2221 w 4443"/>
                  <a:gd name="T55" fmla="*/ 5110 h 5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443" h="5111">
                    <a:moveTo>
                      <a:pt x="152" y="3751"/>
                    </a:moveTo>
                    <a:lnTo>
                      <a:pt x="2221" y="4945"/>
                    </a:lnTo>
                    <a:lnTo>
                      <a:pt x="4289" y="3751"/>
                    </a:lnTo>
                    <a:lnTo>
                      <a:pt x="4289" y="1362"/>
                    </a:lnTo>
                    <a:lnTo>
                      <a:pt x="2221" y="169"/>
                    </a:lnTo>
                    <a:lnTo>
                      <a:pt x="152" y="1362"/>
                    </a:lnTo>
                    <a:lnTo>
                      <a:pt x="152" y="3751"/>
                    </a:lnTo>
                    <a:close/>
                    <a:moveTo>
                      <a:pt x="2221" y="5110"/>
                    </a:moveTo>
                    <a:lnTo>
                      <a:pt x="2221" y="5110"/>
                    </a:lnTo>
                    <a:cubicBezTo>
                      <a:pt x="2208" y="5110"/>
                      <a:pt x="2194" y="5107"/>
                      <a:pt x="2183" y="5100"/>
                    </a:cubicBezTo>
                    <a:lnTo>
                      <a:pt x="37" y="3861"/>
                    </a:lnTo>
                    <a:lnTo>
                      <a:pt x="37" y="3861"/>
                    </a:lnTo>
                    <a:cubicBezTo>
                      <a:pt x="13" y="3848"/>
                      <a:pt x="0" y="3823"/>
                      <a:pt x="0" y="3795"/>
                    </a:cubicBezTo>
                    <a:lnTo>
                      <a:pt x="0" y="1318"/>
                    </a:lnTo>
                    <a:lnTo>
                      <a:pt x="0" y="1318"/>
                    </a:lnTo>
                    <a:cubicBezTo>
                      <a:pt x="0" y="1291"/>
                      <a:pt x="13" y="1266"/>
                      <a:pt x="37" y="1251"/>
                    </a:cubicBezTo>
                    <a:lnTo>
                      <a:pt x="2183" y="14"/>
                    </a:lnTo>
                    <a:lnTo>
                      <a:pt x="2183" y="14"/>
                    </a:lnTo>
                    <a:cubicBezTo>
                      <a:pt x="2207" y="0"/>
                      <a:pt x="2235" y="0"/>
                      <a:pt x="2259" y="14"/>
                    </a:cubicBezTo>
                    <a:lnTo>
                      <a:pt x="4404" y="1251"/>
                    </a:lnTo>
                    <a:lnTo>
                      <a:pt x="4404" y="1251"/>
                    </a:lnTo>
                    <a:cubicBezTo>
                      <a:pt x="4427" y="1266"/>
                      <a:pt x="4442" y="1291"/>
                      <a:pt x="4442" y="1318"/>
                    </a:cubicBezTo>
                    <a:lnTo>
                      <a:pt x="4442" y="3795"/>
                    </a:lnTo>
                    <a:lnTo>
                      <a:pt x="4442" y="3795"/>
                    </a:lnTo>
                    <a:cubicBezTo>
                      <a:pt x="4442" y="3823"/>
                      <a:pt x="4427" y="3848"/>
                      <a:pt x="4404" y="3861"/>
                    </a:cubicBezTo>
                    <a:lnTo>
                      <a:pt x="2259" y="5100"/>
                    </a:lnTo>
                    <a:lnTo>
                      <a:pt x="2259" y="5100"/>
                    </a:lnTo>
                    <a:cubicBezTo>
                      <a:pt x="2248" y="5107"/>
                      <a:pt x="2234" y="5110"/>
                      <a:pt x="2221" y="5110"/>
                    </a:cubicBezTo>
                    <a:close/>
                  </a:path>
                </a:pathLst>
              </a:custGeom>
              <a:solidFill>
                <a:schemeClr val="accent1">
                  <a:lumMod val="75000"/>
                </a:schemeClr>
              </a:solidFill>
              <a:ln>
                <a:solidFill>
                  <a:schemeClr val="accent1">
                    <a:lumMod val="50000"/>
                  </a:schemeClr>
                </a:solidFill>
              </a:ln>
              <a:effectLst/>
            </p:spPr>
            <p:txBody>
              <a:bodyPr wrap="none" anchor="ct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defTabSz="1828251"/>
                <a:endParaRPr lang="en-US" sz="1000" dirty="0">
                  <a:solidFill>
                    <a:srgbClr val="494949"/>
                  </a:solidFill>
                  <a:latin typeface="Roboto" panose="02000000000000000000" pitchFamily="2" charset="0"/>
                  <a:ea typeface="Roboto" panose="02000000000000000000" pitchFamily="2" charset="0"/>
                  <a:cs typeface="Arial" panose="020B0604020202020204" pitchFamily="34" charset="0"/>
                </a:endParaRPr>
              </a:p>
            </p:txBody>
          </p:sp>
          <p:sp>
            <p:nvSpPr>
              <p:cNvPr id="50" name="Freeform 427">
                <a:extLst>
                  <a:ext uri="{FF2B5EF4-FFF2-40B4-BE49-F238E27FC236}">
                    <a16:creationId xmlns:a16="http://schemas.microsoft.com/office/drawing/2014/main" id="{6B5E46D4-49D7-4AD5-AA26-811E70C4EADE}"/>
                  </a:ext>
                </a:extLst>
              </p:cNvPr>
              <p:cNvSpPr>
                <a:spLocks noChangeArrowheads="1"/>
              </p:cNvSpPr>
              <p:nvPr/>
            </p:nvSpPr>
            <p:spPr bwMode="auto">
              <a:xfrm>
                <a:off x="5465027" y="2083064"/>
                <a:ext cx="5537568" cy="6367101"/>
              </a:xfrm>
              <a:custGeom>
                <a:avLst/>
                <a:gdLst>
                  <a:gd name="T0" fmla="*/ 153 w 4443"/>
                  <a:gd name="T1" fmla="*/ 3751 h 5111"/>
                  <a:gd name="T2" fmla="*/ 2220 w 4443"/>
                  <a:gd name="T3" fmla="*/ 4945 h 5111"/>
                  <a:gd name="T4" fmla="*/ 4289 w 4443"/>
                  <a:gd name="T5" fmla="*/ 3751 h 5111"/>
                  <a:gd name="T6" fmla="*/ 4289 w 4443"/>
                  <a:gd name="T7" fmla="*/ 1362 h 5111"/>
                  <a:gd name="T8" fmla="*/ 2220 w 4443"/>
                  <a:gd name="T9" fmla="*/ 169 h 5111"/>
                  <a:gd name="T10" fmla="*/ 153 w 4443"/>
                  <a:gd name="T11" fmla="*/ 1362 h 5111"/>
                  <a:gd name="T12" fmla="*/ 153 w 4443"/>
                  <a:gd name="T13" fmla="*/ 3751 h 5111"/>
                  <a:gd name="T14" fmla="*/ 2220 w 4443"/>
                  <a:gd name="T15" fmla="*/ 5110 h 5111"/>
                  <a:gd name="T16" fmla="*/ 2220 w 4443"/>
                  <a:gd name="T17" fmla="*/ 5110 h 5111"/>
                  <a:gd name="T18" fmla="*/ 2182 w 4443"/>
                  <a:gd name="T19" fmla="*/ 5100 h 5111"/>
                  <a:gd name="T20" fmla="*/ 38 w 4443"/>
                  <a:gd name="T21" fmla="*/ 3861 h 5111"/>
                  <a:gd name="T22" fmla="*/ 38 w 4443"/>
                  <a:gd name="T23" fmla="*/ 3861 h 5111"/>
                  <a:gd name="T24" fmla="*/ 0 w 4443"/>
                  <a:gd name="T25" fmla="*/ 3795 h 5111"/>
                  <a:gd name="T26" fmla="*/ 0 w 4443"/>
                  <a:gd name="T27" fmla="*/ 1318 h 5111"/>
                  <a:gd name="T28" fmla="*/ 0 w 4443"/>
                  <a:gd name="T29" fmla="*/ 1318 h 5111"/>
                  <a:gd name="T30" fmla="*/ 38 w 4443"/>
                  <a:gd name="T31" fmla="*/ 1251 h 5111"/>
                  <a:gd name="T32" fmla="*/ 2182 w 4443"/>
                  <a:gd name="T33" fmla="*/ 14 h 5111"/>
                  <a:gd name="T34" fmla="*/ 2182 w 4443"/>
                  <a:gd name="T35" fmla="*/ 14 h 5111"/>
                  <a:gd name="T36" fmla="*/ 2258 w 4443"/>
                  <a:gd name="T37" fmla="*/ 14 h 5111"/>
                  <a:gd name="T38" fmla="*/ 4404 w 4443"/>
                  <a:gd name="T39" fmla="*/ 1251 h 5111"/>
                  <a:gd name="T40" fmla="*/ 4404 w 4443"/>
                  <a:gd name="T41" fmla="*/ 1251 h 5111"/>
                  <a:gd name="T42" fmla="*/ 4442 w 4443"/>
                  <a:gd name="T43" fmla="*/ 1318 h 5111"/>
                  <a:gd name="T44" fmla="*/ 4442 w 4443"/>
                  <a:gd name="T45" fmla="*/ 3795 h 5111"/>
                  <a:gd name="T46" fmla="*/ 4442 w 4443"/>
                  <a:gd name="T47" fmla="*/ 3795 h 5111"/>
                  <a:gd name="T48" fmla="*/ 4404 w 4443"/>
                  <a:gd name="T49" fmla="*/ 3861 h 5111"/>
                  <a:gd name="T50" fmla="*/ 2258 w 4443"/>
                  <a:gd name="T51" fmla="*/ 5100 h 5111"/>
                  <a:gd name="T52" fmla="*/ 2258 w 4443"/>
                  <a:gd name="T53" fmla="*/ 5100 h 5111"/>
                  <a:gd name="T54" fmla="*/ 2220 w 4443"/>
                  <a:gd name="T55" fmla="*/ 5110 h 5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443" h="5111">
                    <a:moveTo>
                      <a:pt x="153" y="3751"/>
                    </a:moveTo>
                    <a:lnTo>
                      <a:pt x="2220" y="4945"/>
                    </a:lnTo>
                    <a:lnTo>
                      <a:pt x="4289" y="3751"/>
                    </a:lnTo>
                    <a:lnTo>
                      <a:pt x="4289" y="1362"/>
                    </a:lnTo>
                    <a:lnTo>
                      <a:pt x="2220" y="169"/>
                    </a:lnTo>
                    <a:lnTo>
                      <a:pt x="153" y="1362"/>
                    </a:lnTo>
                    <a:lnTo>
                      <a:pt x="153" y="3751"/>
                    </a:lnTo>
                    <a:close/>
                    <a:moveTo>
                      <a:pt x="2220" y="5110"/>
                    </a:moveTo>
                    <a:lnTo>
                      <a:pt x="2220" y="5110"/>
                    </a:lnTo>
                    <a:cubicBezTo>
                      <a:pt x="2207" y="5110"/>
                      <a:pt x="2194" y="5107"/>
                      <a:pt x="2182" y="5100"/>
                    </a:cubicBezTo>
                    <a:lnTo>
                      <a:pt x="38" y="3861"/>
                    </a:lnTo>
                    <a:lnTo>
                      <a:pt x="38" y="3861"/>
                    </a:lnTo>
                    <a:cubicBezTo>
                      <a:pt x="14" y="3848"/>
                      <a:pt x="0" y="3823"/>
                      <a:pt x="0" y="3795"/>
                    </a:cubicBezTo>
                    <a:lnTo>
                      <a:pt x="0" y="1318"/>
                    </a:lnTo>
                    <a:lnTo>
                      <a:pt x="0" y="1318"/>
                    </a:lnTo>
                    <a:cubicBezTo>
                      <a:pt x="0" y="1291"/>
                      <a:pt x="14" y="1266"/>
                      <a:pt x="38" y="1251"/>
                    </a:cubicBezTo>
                    <a:lnTo>
                      <a:pt x="2182" y="14"/>
                    </a:lnTo>
                    <a:lnTo>
                      <a:pt x="2182" y="14"/>
                    </a:lnTo>
                    <a:cubicBezTo>
                      <a:pt x="2206" y="0"/>
                      <a:pt x="2235" y="0"/>
                      <a:pt x="2258" y="14"/>
                    </a:cubicBezTo>
                    <a:lnTo>
                      <a:pt x="4404" y="1251"/>
                    </a:lnTo>
                    <a:lnTo>
                      <a:pt x="4404" y="1251"/>
                    </a:lnTo>
                    <a:cubicBezTo>
                      <a:pt x="4428" y="1266"/>
                      <a:pt x="4442" y="1291"/>
                      <a:pt x="4442" y="1318"/>
                    </a:cubicBezTo>
                    <a:lnTo>
                      <a:pt x="4442" y="3795"/>
                    </a:lnTo>
                    <a:lnTo>
                      <a:pt x="4442" y="3795"/>
                    </a:lnTo>
                    <a:cubicBezTo>
                      <a:pt x="4442" y="3823"/>
                      <a:pt x="4428" y="3848"/>
                      <a:pt x="4404" y="3861"/>
                    </a:cubicBezTo>
                    <a:lnTo>
                      <a:pt x="2258" y="5100"/>
                    </a:lnTo>
                    <a:lnTo>
                      <a:pt x="2258" y="5100"/>
                    </a:lnTo>
                    <a:cubicBezTo>
                      <a:pt x="2247" y="5107"/>
                      <a:pt x="2233" y="5110"/>
                      <a:pt x="2220" y="5110"/>
                    </a:cubicBezTo>
                    <a:close/>
                  </a:path>
                </a:pathLst>
              </a:custGeom>
              <a:solidFill>
                <a:srgbClr val="35CA78"/>
              </a:solidFill>
              <a:ln>
                <a:solidFill>
                  <a:srgbClr val="35CA78"/>
                </a:solidFill>
              </a:ln>
              <a:effectLst/>
            </p:spPr>
            <p:txBody>
              <a:bodyPr wrap="none" anchor="ct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defTabSz="1828251"/>
                <a:endParaRPr lang="en-US" sz="1000" dirty="0">
                  <a:solidFill>
                    <a:srgbClr val="494949"/>
                  </a:solidFill>
                  <a:latin typeface="Roboto" panose="02000000000000000000" pitchFamily="2" charset="0"/>
                  <a:ea typeface="Roboto" panose="02000000000000000000" pitchFamily="2" charset="0"/>
                  <a:cs typeface="Arial" panose="020B0604020202020204" pitchFamily="34" charset="0"/>
                </a:endParaRPr>
              </a:p>
            </p:txBody>
          </p:sp>
          <p:sp>
            <p:nvSpPr>
              <p:cNvPr id="51" name="TextBox 9">
                <a:extLst>
                  <a:ext uri="{FF2B5EF4-FFF2-40B4-BE49-F238E27FC236}">
                    <a16:creationId xmlns:a16="http://schemas.microsoft.com/office/drawing/2014/main" id="{F8CA5DB9-B9C9-4EBB-BFEE-9FE9BB84658A}"/>
                  </a:ext>
                </a:extLst>
              </p:cNvPr>
              <p:cNvSpPr txBox="1"/>
              <p:nvPr/>
            </p:nvSpPr>
            <p:spPr>
              <a:xfrm>
                <a:off x="4034036" y="791748"/>
                <a:ext cx="4124657" cy="1357735"/>
              </a:xfrm>
              <a:prstGeom prst="rect">
                <a:avLst/>
              </a:prstGeom>
              <a:noFill/>
            </p:spPr>
            <p:txBody>
              <a:bodyPr wrap="square" rtlCol="0" anchor="t">
                <a:sp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algn="ctr" defTabSz="1828251"/>
                <a:r>
                  <a:rPr lang="en-CA" sz="1100" dirty="0">
                    <a:solidFill>
                      <a:srgbClr val="494949"/>
                    </a:solidFill>
                    <a:latin typeface="Roboto Condensed Light" panose="02000000000000000000" pitchFamily="2" charset="0"/>
                    <a:ea typeface="Roboto Condensed Light" panose="02000000000000000000" pitchFamily="2" charset="0"/>
                  </a:rPr>
                  <a:t>The identification of objectives and initiatives necessary to achieve business goals.</a:t>
                </a:r>
              </a:p>
            </p:txBody>
          </p:sp>
          <p:sp>
            <p:nvSpPr>
              <p:cNvPr id="52" name="TextBox 10">
                <a:extLst>
                  <a:ext uri="{FF2B5EF4-FFF2-40B4-BE49-F238E27FC236}">
                    <a16:creationId xmlns:a16="http://schemas.microsoft.com/office/drawing/2014/main" id="{3BF7E768-8138-4164-81A7-043D2D7AEB91}"/>
                  </a:ext>
                </a:extLst>
              </p:cNvPr>
              <p:cNvSpPr txBox="1"/>
              <p:nvPr/>
            </p:nvSpPr>
            <p:spPr>
              <a:xfrm>
                <a:off x="3779337" y="179083"/>
                <a:ext cx="4634085" cy="556946"/>
              </a:xfrm>
              <a:prstGeom prst="rect">
                <a:avLst/>
              </a:prstGeom>
              <a:noFill/>
            </p:spPr>
            <p:txBody>
              <a:bodyPr wrap="none" rtlCol="0" anchor="b">
                <a:sp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algn="ctr" defTabSz="1828251"/>
                <a:r>
                  <a:rPr lang="en-US" sz="1000" b="1" spc="-30" dirty="0">
                    <a:solidFill>
                      <a:srgbClr val="494949"/>
                    </a:solidFill>
                    <a:latin typeface="Roboto" panose="02000000000000000000" pitchFamily="2" charset="0"/>
                    <a:ea typeface="Roboto" panose="02000000000000000000" pitchFamily="2" charset="0"/>
                    <a:cs typeface="Arial" panose="020B0604020202020204" pitchFamily="34" charset="0"/>
                  </a:rPr>
                  <a:t>DIGITAL &amp; TECHNOLOGY STRATEGY</a:t>
                </a:r>
              </a:p>
            </p:txBody>
          </p:sp>
          <p:sp>
            <p:nvSpPr>
              <p:cNvPr id="53" name="TextBox 11">
                <a:extLst>
                  <a:ext uri="{FF2B5EF4-FFF2-40B4-BE49-F238E27FC236}">
                    <a16:creationId xmlns:a16="http://schemas.microsoft.com/office/drawing/2014/main" id="{6E92079E-2A04-4C9A-8B6E-4F873C09DF17}"/>
                  </a:ext>
                </a:extLst>
              </p:cNvPr>
              <p:cNvSpPr txBox="1"/>
              <p:nvPr/>
            </p:nvSpPr>
            <p:spPr>
              <a:xfrm>
                <a:off x="1950293" y="4723003"/>
                <a:ext cx="3257056" cy="1740686"/>
              </a:xfrm>
              <a:prstGeom prst="rect">
                <a:avLst/>
              </a:prstGeom>
              <a:noFill/>
            </p:spPr>
            <p:txBody>
              <a:bodyPr wrap="square" rtlCol="0" anchor="t">
                <a:sp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defTabSz="1828251"/>
                <a:r>
                  <a:rPr lang="en-US" sz="1100" spc="-30" dirty="0">
                    <a:solidFill>
                      <a:srgbClr val="494949"/>
                    </a:solidFill>
                    <a:latin typeface="Roboto Condensed Light" panose="02000000000000000000" pitchFamily="2" charset="0"/>
                    <a:ea typeface="Roboto Condensed Light" panose="02000000000000000000" pitchFamily="2" charset="0"/>
                    <a:cs typeface="Arial" panose="020B0604020202020204" pitchFamily="34" charset="0"/>
                  </a:rPr>
                  <a:t>The model for how IT is organized to deliver on business needs and strategies.</a:t>
                </a:r>
              </a:p>
            </p:txBody>
          </p:sp>
          <p:sp>
            <p:nvSpPr>
              <p:cNvPr id="54" name="TextBox 12">
                <a:extLst>
                  <a:ext uri="{FF2B5EF4-FFF2-40B4-BE49-F238E27FC236}">
                    <a16:creationId xmlns:a16="http://schemas.microsoft.com/office/drawing/2014/main" id="{4A5DEEB3-E065-4447-A7E6-EC47F57AC3C7}"/>
                  </a:ext>
                </a:extLst>
              </p:cNvPr>
              <p:cNvSpPr txBox="1"/>
              <p:nvPr/>
            </p:nvSpPr>
            <p:spPr>
              <a:xfrm>
                <a:off x="1950293" y="4110266"/>
                <a:ext cx="3184855" cy="557019"/>
              </a:xfrm>
              <a:prstGeom prst="rect">
                <a:avLst/>
              </a:prstGeom>
              <a:noFill/>
            </p:spPr>
            <p:txBody>
              <a:bodyPr wrap="none" rtlCol="0" anchor="b">
                <a:sp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defTabSz="1828251"/>
                <a:r>
                  <a:rPr lang="en-US" sz="1000" b="1" spc="-30" dirty="0">
                    <a:solidFill>
                      <a:srgbClr val="494949"/>
                    </a:solidFill>
                    <a:latin typeface="Roboto" panose="02000000000000000000" pitchFamily="2" charset="0"/>
                    <a:ea typeface="Roboto" panose="02000000000000000000" pitchFamily="2" charset="0"/>
                    <a:cs typeface="Arial" panose="020B0604020202020204" pitchFamily="34" charset="0"/>
                  </a:rPr>
                  <a:t>I&amp;T OPERATING MODEL</a:t>
                </a:r>
              </a:p>
            </p:txBody>
          </p:sp>
          <p:sp>
            <p:nvSpPr>
              <p:cNvPr id="55" name="TextBox 13">
                <a:extLst>
                  <a:ext uri="{FF2B5EF4-FFF2-40B4-BE49-F238E27FC236}">
                    <a16:creationId xmlns:a16="http://schemas.microsoft.com/office/drawing/2014/main" id="{8AF52CB1-A440-4D8D-A7C9-C65AD5449E7B}"/>
                  </a:ext>
                </a:extLst>
              </p:cNvPr>
              <p:cNvSpPr txBox="1"/>
              <p:nvPr/>
            </p:nvSpPr>
            <p:spPr>
              <a:xfrm>
                <a:off x="6985684" y="4723003"/>
                <a:ext cx="3257056" cy="2123640"/>
              </a:xfrm>
              <a:prstGeom prst="rect">
                <a:avLst/>
              </a:prstGeom>
              <a:noFill/>
            </p:spPr>
            <p:txBody>
              <a:bodyPr wrap="square" rtlCol="0" anchor="t">
                <a:sp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algn="r" defTabSz="1828251"/>
                <a:r>
                  <a:rPr lang="en-CA" sz="1100" dirty="0">
                    <a:solidFill>
                      <a:srgbClr val="494949">
                        <a:lumMod val="50000"/>
                      </a:srgbClr>
                    </a:solidFill>
                    <a:latin typeface="Roboto Condensed Light" panose="02000000000000000000" pitchFamily="2" charset="0"/>
                    <a:ea typeface="Roboto Condensed Light" panose="02000000000000000000" pitchFamily="2" charset="0"/>
                    <a:cs typeface="Arial" panose="020B0604020202020204" pitchFamily="34" charset="0"/>
                  </a:rPr>
                  <a:t>Ensures the organization and its customers extract maximum value from the use of information and technology</a:t>
                </a:r>
                <a:r>
                  <a:rPr lang="en-US" sz="1100" spc="-30" dirty="0">
                    <a:solidFill>
                      <a:srgbClr val="494949"/>
                    </a:solidFill>
                    <a:latin typeface="Roboto Condensed Light" panose="02000000000000000000" pitchFamily="2" charset="0"/>
                    <a:ea typeface="Roboto Condensed Light" panose="02000000000000000000" pitchFamily="2" charset="0"/>
                    <a:cs typeface="Arial" panose="020B0604020202020204" pitchFamily="34" charset="0"/>
                  </a:rPr>
                  <a:t>.</a:t>
                </a:r>
              </a:p>
            </p:txBody>
          </p:sp>
          <p:sp>
            <p:nvSpPr>
              <p:cNvPr id="56" name="TextBox 14">
                <a:extLst>
                  <a:ext uri="{FF2B5EF4-FFF2-40B4-BE49-F238E27FC236}">
                    <a16:creationId xmlns:a16="http://schemas.microsoft.com/office/drawing/2014/main" id="{B9684894-F2D2-4748-ACC1-583C843F3469}"/>
                  </a:ext>
                </a:extLst>
              </p:cNvPr>
              <p:cNvSpPr txBox="1"/>
              <p:nvPr/>
            </p:nvSpPr>
            <p:spPr>
              <a:xfrm>
                <a:off x="7266318" y="4110339"/>
                <a:ext cx="2976418" cy="556946"/>
              </a:xfrm>
              <a:prstGeom prst="rect">
                <a:avLst/>
              </a:prstGeom>
              <a:noFill/>
            </p:spPr>
            <p:txBody>
              <a:bodyPr wrap="square" rtlCol="0" anchor="b">
                <a:sp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algn="r" defTabSz="1828251"/>
                <a:r>
                  <a:rPr lang="en-US" sz="1000" b="1" spc="-30" dirty="0">
                    <a:solidFill>
                      <a:srgbClr val="494949"/>
                    </a:solidFill>
                    <a:latin typeface="Roboto" panose="02000000000000000000" pitchFamily="2" charset="0"/>
                    <a:ea typeface="Roboto" panose="02000000000000000000" pitchFamily="2" charset="0"/>
                    <a:cs typeface="Arial" panose="020B0604020202020204" pitchFamily="34" charset="0"/>
                  </a:rPr>
                  <a:t>I&amp;T GOVERNANCE</a:t>
                </a:r>
              </a:p>
            </p:txBody>
          </p:sp>
        </p:grpSp>
        <p:grpSp>
          <p:nvGrpSpPr>
            <p:cNvPr id="40" name="Group 39">
              <a:extLst>
                <a:ext uri="{FF2B5EF4-FFF2-40B4-BE49-F238E27FC236}">
                  <a16:creationId xmlns:a16="http://schemas.microsoft.com/office/drawing/2014/main" id="{04969827-9134-44E3-931E-8FA04BDF44FA}"/>
                </a:ext>
              </a:extLst>
            </p:cNvPr>
            <p:cNvGrpSpPr/>
            <p:nvPr/>
          </p:nvGrpSpPr>
          <p:grpSpPr>
            <a:xfrm rot="949416">
              <a:off x="2834230" y="2733857"/>
              <a:ext cx="2654769" cy="468796"/>
              <a:chOff x="1251017" y="2471723"/>
              <a:chExt cx="3165054" cy="523787"/>
            </a:xfrm>
          </p:grpSpPr>
          <p:sp>
            <p:nvSpPr>
              <p:cNvPr id="47" name="Freeform 253">
                <a:extLst>
                  <a:ext uri="{FF2B5EF4-FFF2-40B4-BE49-F238E27FC236}">
                    <a16:creationId xmlns:a16="http://schemas.microsoft.com/office/drawing/2014/main" id="{CB01096E-068F-4B76-9D2B-38298A267F8D}"/>
                  </a:ext>
                </a:extLst>
              </p:cNvPr>
              <p:cNvSpPr>
                <a:spLocks noChangeArrowheads="1"/>
              </p:cNvSpPr>
              <p:nvPr/>
            </p:nvSpPr>
            <p:spPr bwMode="auto">
              <a:xfrm rot="752863">
                <a:off x="1391334" y="2876772"/>
                <a:ext cx="3024737" cy="118738"/>
              </a:xfrm>
              <a:custGeom>
                <a:avLst/>
                <a:gdLst>
                  <a:gd name="T0" fmla="*/ 3430 w 3431"/>
                  <a:gd name="T1" fmla="*/ 30 h 31"/>
                  <a:gd name="T2" fmla="*/ 0 w 3431"/>
                  <a:gd name="T3" fmla="*/ 30 h 31"/>
                  <a:gd name="T4" fmla="*/ 0 w 3431"/>
                  <a:gd name="T5" fmla="*/ 0 h 31"/>
                  <a:gd name="T6" fmla="*/ 3430 w 3431"/>
                  <a:gd name="T7" fmla="*/ 0 h 31"/>
                  <a:gd name="T8" fmla="*/ 3430 w 3431"/>
                  <a:gd name="T9" fmla="*/ 30 h 31"/>
                </a:gdLst>
                <a:ahLst/>
                <a:cxnLst>
                  <a:cxn ang="0">
                    <a:pos x="T0" y="T1"/>
                  </a:cxn>
                  <a:cxn ang="0">
                    <a:pos x="T2" y="T3"/>
                  </a:cxn>
                  <a:cxn ang="0">
                    <a:pos x="T4" y="T5"/>
                  </a:cxn>
                  <a:cxn ang="0">
                    <a:pos x="T6" y="T7"/>
                  </a:cxn>
                  <a:cxn ang="0">
                    <a:pos x="T8" y="T9"/>
                  </a:cxn>
                </a:cxnLst>
                <a:rect l="0" t="0" r="r" b="b"/>
                <a:pathLst>
                  <a:path w="3431" h="31">
                    <a:moveTo>
                      <a:pt x="3430" y="30"/>
                    </a:moveTo>
                    <a:lnTo>
                      <a:pt x="0" y="30"/>
                    </a:lnTo>
                    <a:lnTo>
                      <a:pt x="0" y="0"/>
                    </a:lnTo>
                    <a:lnTo>
                      <a:pt x="3430" y="0"/>
                    </a:lnTo>
                    <a:lnTo>
                      <a:pt x="3430" y="30"/>
                    </a:lnTo>
                  </a:path>
                </a:pathLst>
              </a:custGeom>
              <a:solidFill>
                <a:schemeClr val="accent3"/>
              </a:solidFill>
              <a:ln>
                <a:noFill/>
              </a:ln>
              <a:effectLst/>
            </p:spPr>
            <p:txBody>
              <a:bodyPr wrap="none" anchor="ct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defTabSz="1828251"/>
                <a:endParaRPr lang="en-US" sz="6528" dirty="0">
                  <a:solidFill>
                    <a:srgbClr val="494949"/>
                  </a:solidFill>
                  <a:latin typeface="Arial" panose="020B0604020202020204" pitchFamily="34" charset="0"/>
                </a:endParaRPr>
              </a:p>
            </p:txBody>
          </p:sp>
          <p:sp>
            <p:nvSpPr>
              <p:cNvPr id="48" name="Freeform 254">
                <a:extLst>
                  <a:ext uri="{FF2B5EF4-FFF2-40B4-BE49-F238E27FC236}">
                    <a16:creationId xmlns:a16="http://schemas.microsoft.com/office/drawing/2014/main" id="{0E1FF0CD-1725-4C8B-8291-40162F6AB6FD}"/>
                  </a:ext>
                </a:extLst>
              </p:cNvPr>
              <p:cNvSpPr>
                <a:spLocks noChangeArrowheads="1"/>
              </p:cNvSpPr>
              <p:nvPr/>
            </p:nvSpPr>
            <p:spPr bwMode="auto">
              <a:xfrm>
                <a:off x="1251017" y="2471723"/>
                <a:ext cx="296655" cy="296656"/>
              </a:xfrm>
              <a:custGeom>
                <a:avLst/>
                <a:gdLst>
                  <a:gd name="T0" fmla="*/ 237 w 238"/>
                  <a:gd name="T1" fmla="*/ 119 h 239"/>
                  <a:gd name="T2" fmla="*/ 237 w 238"/>
                  <a:gd name="T3" fmla="*/ 119 h 239"/>
                  <a:gd name="T4" fmla="*/ 118 w 238"/>
                  <a:gd name="T5" fmla="*/ 238 h 239"/>
                  <a:gd name="T6" fmla="*/ 118 w 238"/>
                  <a:gd name="T7" fmla="*/ 238 h 239"/>
                  <a:gd name="T8" fmla="*/ 0 w 238"/>
                  <a:gd name="T9" fmla="*/ 119 h 239"/>
                  <a:gd name="T10" fmla="*/ 0 w 238"/>
                  <a:gd name="T11" fmla="*/ 119 h 239"/>
                  <a:gd name="T12" fmla="*/ 118 w 238"/>
                  <a:gd name="T13" fmla="*/ 0 h 239"/>
                  <a:gd name="T14" fmla="*/ 118 w 238"/>
                  <a:gd name="T15" fmla="*/ 0 h 239"/>
                  <a:gd name="T16" fmla="*/ 237 w 238"/>
                  <a:gd name="T17" fmla="*/ 119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8" h="239">
                    <a:moveTo>
                      <a:pt x="237" y="119"/>
                    </a:moveTo>
                    <a:lnTo>
                      <a:pt x="237" y="119"/>
                    </a:lnTo>
                    <a:cubicBezTo>
                      <a:pt x="237" y="184"/>
                      <a:pt x="184" y="238"/>
                      <a:pt x="118" y="238"/>
                    </a:cubicBezTo>
                    <a:lnTo>
                      <a:pt x="118" y="238"/>
                    </a:lnTo>
                    <a:cubicBezTo>
                      <a:pt x="53" y="238"/>
                      <a:pt x="0" y="184"/>
                      <a:pt x="0" y="119"/>
                    </a:cubicBezTo>
                    <a:lnTo>
                      <a:pt x="0" y="119"/>
                    </a:lnTo>
                    <a:cubicBezTo>
                      <a:pt x="0" y="54"/>
                      <a:pt x="53" y="0"/>
                      <a:pt x="118" y="0"/>
                    </a:cubicBezTo>
                    <a:lnTo>
                      <a:pt x="118" y="0"/>
                    </a:lnTo>
                    <a:cubicBezTo>
                      <a:pt x="184" y="0"/>
                      <a:pt x="237" y="54"/>
                      <a:pt x="237" y="119"/>
                    </a:cubicBezTo>
                  </a:path>
                </a:pathLst>
              </a:custGeom>
              <a:solidFill>
                <a:schemeClr val="accent3"/>
              </a:solidFill>
              <a:ln>
                <a:noFill/>
              </a:ln>
              <a:effectLst/>
            </p:spPr>
            <p:txBody>
              <a:bodyPr wrap="none" anchor="ct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defTabSz="1828251"/>
                <a:endParaRPr lang="en-US" sz="6528" dirty="0">
                  <a:solidFill>
                    <a:srgbClr val="494949"/>
                  </a:solidFill>
                  <a:latin typeface="Arial" panose="020B0604020202020204" pitchFamily="34" charset="0"/>
                </a:endParaRPr>
              </a:p>
            </p:txBody>
          </p:sp>
        </p:grpSp>
        <p:sp>
          <p:nvSpPr>
            <p:cNvPr id="43" name="TextBox 10">
              <a:extLst>
                <a:ext uri="{FF2B5EF4-FFF2-40B4-BE49-F238E27FC236}">
                  <a16:creationId xmlns:a16="http://schemas.microsoft.com/office/drawing/2014/main" id="{F0B37D44-3733-4A72-ABF9-031A5AC09227}"/>
                </a:ext>
              </a:extLst>
            </p:cNvPr>
            <p:cNvSpPr txBox="1"/>
            <p:nvPr/>
          </p:nvSpPr>
          <p:spPr>
            <a:xfrm>
              <a:off x="1718554" y="1991492"/>
              <a:ext cx="1406838" cy="1204352"/>
            </a:xfrm>
            <a:prstGeom prst="rect">
              <a:avLst/>
            </a:prstGeom>
            <a:noFill/>
          </p:spPr>
          <p:txBody>
            <a:bodyPr wrap="square" rtlCol="0" anchor="b">
              <a:spAutoFit/>
            </a:bodyP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algn="ctr" defTabSz="1828251"/>
              <a:r>
                <a:rPr lang="en-US" sz="1600" b="1" spc="-30" dirty="0">
                  <a:solidFill>
                    <a:srgbClr val="494949"/>
                  </a:solidFill>
                  <a:latin typeface="Roboto" panose="02000000000000000000" pitchFamily="2" charset="0"/>
                  <a:ea typeface="Roboto" panose="02000000000000000000" pitchFamily="2" charset="0"/>
                  <a:cs typeface="Arial" panose="020B0604020202020204" pitchFamily="34" charset="0"/>
                </a:rPr>
                <a:t>Delivery of Business Value &amp; Strategic Needs </a:t>
              </a:r>
            </a:p>
          </p:txBody>
        </p:sp>
        <p:sp>
          <p:nvSpPr>
            <p:cNvPr id="45" name="Freeform 425">
              <a:extLst>
                <a:ext uri="{FF2B5EF4-FFF2-40B4-BE49-F238E27FC236}">
                  <a16:creationId xmlns:a16="http://schemas.microsoft.com/office/drawing/2014/main" id="{7AA7D7BA-984F-478E-B2E0-6764E588688B}"/>
                </a:ext>
              </a:extLst>
            </p:cNvPr>
            <p:cNvSpPr>
              <a:spLocks noChangeArrowheads="1"/>
            </p:cNvSpPr>
            <p:nvPr/>
          </p:nvSpPr>
          <p:spPr bwMode="auto">
            <a:xfrm>
              <a:off x="4195098" y="1556459"/>
              <a:ext cx="2440933" cy="2561553"/>
            </a:xfrm>
            <a:custGeom>
              <a:avLst/>
              <a:gdLst>
                <a:gd name="T0" fmla="*/ 153 w 4444"/>
                <a:gd name="T1" fmla="*/ 3751 h 5111"/>
                <a:gd name="T2" fmla="*/ 2222 w 4444"/>
                <a:gd name="T3" fmla="*/ 4945 h 5111"/>
                <a:gd name="T4" fmla="*/ 4290 w 4444"/>
                <a:gd name="T5" fmla="*/ 3751 h 5111"/>
                <a:gd name="T6" fmla="*/ 4290 w 4444"/>
                <a:gd name="T7" fmla="*/ 1362 h 5111"/>
                <a:gd name="T8" fmla="*/ 2222 w 4444"/>
                <a:gd name="T9" fmla="*/ 168 h 5111"/>
                <a:gd name="T10" fmla="*/ 153 w 4444"/>
                <a:gd name="T11" fmla="*/ 1362 h 5111"/>
                <a:gd name="T12" fmla="*/ 153 w 4444"/>
                <a:gd name="T13" fmla="*/ 3751 h 5111"/>
                <a:gd name="T14" fmla="*/ 2222 w 4444"/>
                <a:gd name="T15" fmla="*/ 5110 h 5111"/>
                <a:gd name="T16" fmla="*/ 2222 w 4444"/>
                <a:gd name="T17" fmla="*/ 5110 h 5111"/>
                <a:gd name="T18" fmla="*/ 2184 w 4444"/>
                <a:gd name="T19" fmla="*/ 5099 h 5111"/>
                <a:gd name="T20" fmla="*/ 39 w 4444"/>
                <a:gd name="T21" fmla="*/ 3861 h 5111"/>
                <a:gd name="T22" fmla="*/ 39 w 4444"/>
                <a:gd name="T23" fmla="*/ 3861 h 5111"/>
                <a:gd name="T24" fmla="*/ 0 w 4444"/>
                <a:gd name="T25" fmla="*/ 3795 h 5111"/>
                <a:gd name="T26" fmla="*/ 0 w 4444"/>
                <a:gd name="T27" fmla="*/ 1318 h 5111"/>
                <a:gd name="T28" fmla="*/ 0 w 4444"/>
                <a:gd name="T29" fmla="*/ 1318 h 5111"/>
                <a:gd name="T30" fmla="*/ 39 w 4444"/>
                <a:gd name="T31" fmla="*/ 1252 h 5111"/>
                <a:gd name="T32" fmla="*/ 2184 w 4444"/>
                <a:gd name="T33" fmla="*/ 14 h 5111"/>
                <a:gd name="T34" fmla="*/ 2184 w 4444"/>
                <a:gd name="T35" fmla="*/ 14 h 5111"/>
                <a:gd name="T36" fmla="*/ 2260 w 4444"/>
                <a:gd name="T37" fmla="*/ 14 h 5111"/>
                <a:gd name="T38" fmla="*/ 4404 w 4444"/>
                <a:gd name="T39" fmla="*/ 1252 h 5111"/>
                <a:gd name="T40" fmla="*/ 4404 w 4444"/>
                <a:gd name="T41" fmla="*/ 1252 h 5111"/>
                <a:gd name="T42" fmla="*/ 4443 w 4444"/>
                <a:gd name="T43" fmla="*/ 1318 h 5111"/>
                <a:gd name="T44" fmla="*/ 4443 w 4444"/>
                <a:gd name="T45" fmla="*/ 3795 h 5111"/>
                <a:gd name="T46" fmla="*/ 4443 w 4444"/>
                <a:gd name="T47" fmla="*/ 3795 h 5111"/>
                <a:gd name="T48" fmla="*/ 4404 w 4444"/>
                <a:gd name="T49" fmla="*/ 3861 h 5111"/>
                <a:gd name="T50" fmla="*/ 2260 w 4444"/>
                <a:gd name="T51" fmla="*/ 5099 h 5111"/>
                <a:gd name="T52" fmla="*/ 2260 w 4444"/>
                <a:gd name="T53" fmla="*/ 5099 h 5111"/>
                <a:gd name="T54" fmla="*/ 2222 w 4444"/>
                <a:gd name="T55" fmla="*/ 5110 h 5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444" h="5111">
                  <a:moveTo>
                    <a:pt x="153" y="3751"/>
                  </a:moveTo>
                  <a:lnTo>
                    <a:pt x="2222" y="4945"/>
                  </a:lnTo>
                  <a:lnTo>
                    <a:pt x="4290" y="3751"/>
                  </a:lnTo>
                  <a:lnTo>
                    <a:pt x="4290" y="1362"/>
                  </a:lnTo>
                  <a:lnTo>
                    <a:pt x="2222" y="168"/>
                  </a:lnTo>
                  <a:lnTo>
                    <a:pt x="153" y="1362"/>
                  </a:lnTo>
                  <a:lnTo>
                    <a:pt x="153" y="3751"/>
                  </a:lnTo>
                  <a:close/>
                  <a:moveTo>
                    <a:pt x="2222" y="5110"/>
                  </a:moveTo>
                  <a:lnTo>
                    <a:pt x="2222" y="5110"/>
                  </a:lnTo>
                  <a:cubicBezTo>
                    <a:pt x="2209" y="5110"/>
                    <a:pt x="2196" y="5106"/>
                    <a:pt x="2184" y="5099"/>
                  </a:cubicBezTo>
                  <a:lnTo>
                    <a:pt x="39" y="3861"/>
                  </a:lnTo>
                  <a:lnTo>
                    <a:pt x="39" y="3861"/>
                  </a:lnTo>
                  <a:cubicBezTo>
                    <a:pt x="15" y="3847"/>
                    <a:pt x="0" y="3822"/>
                    <a:pt x="0" y="3795"/>
                  </a:cubicBezTo>
                  <a:lnTo>
                    <a:pt x="0" y="1318"/>
                  </a:lnTo>
                  <a:lnTo>
                    <a:pt x="0" y="1318"/>
                  </a:lnTo>
                  <a:cubicBezTo>
                    <a:pt x="0" y="1291"/>
                    <a:pt x="15" y="1266"/>
                    <a:pt x="39" y="1252"/>
                  </a:cubicBezTo>
                  <a:lnTo>
                    <a:pt x="2184" y="14"/>
                  </a:lnTo>
                  <a:lnTo>
                    <a:pt x="2184" y="14"/>
                  </a:lnTo>
                  <a:cubicBezTo>
                    <a:pt x="2207" y="0"/>
                    <a:pt x="2236" y="0"/>
                    <a:pt x="2260" y="14"/>
                  </a:cubicBezTo>
                  <a:lnTo>
                    <a:pt x="4404" y="1252"/>
                  </a:lnTo>
                  <a:lnTo>
                    <a:pt x="4404" y="1252"/>
                  </a:lnTo>
                  <a:cubicBezTo>
                    <a:pt x="4428" y="1266"/>
                    <a:pt x="4443" y="1291"/>
                    <a:pt x="4443" y="1318"/>
                  </a:cubicBezTo>
                  <a:lnTo>
                    <a:pt x="4443" y="3795"/>
                  </a:lnTo>
                  <a:lnTo>
                    <a:pt x="4443" y="3795"/>
                  </a:lnTo>
                  <a:cubicBezTo>
                    <a:pt x="4443" y="3822"/>
                    <a:pt x="4428" y="3847"/>
                    <a:pt x="4404" y="3861"/>
                  </a:cubicBezTo>
                  <a:lnTo>
                    <a:pt x="2260" y="5099"/>
                  </a:lnTo>
                  <a:lnTo>
                    <a:pt x="2260" y="5099"/>
                  </a:lnTo>
                  <a:cubicBezTo>
                    <a:pt x="2247" y="5106"/>
                    <a:pt x="2234" y="5110"/>
                    <a:pt x="2222" y="5110"/>
                  </a:cubicBezTo>
                  <a:close/>
                </a:path>
              </a:pathLst>
            </a:custGeom>
            <a:solidFill>
              <a:srgbClr val="23A4A7"/>
            </a:solidFill>
            <a:ln>
              <a:noFill/>
            </a:ln>
            <a:effectLst/>
          </p:spPr>
          <p:txBody>
            <a:bodyPr wrap="none" anchor="ct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defTabSz="1828251"/>
              <a:endParaRPr lang="en-US" sz="1000" dirty="0">
                <a:solidFill>
                  <a:srgbClr val="494949"/>
                </a:solidFill>
                <a:latin typeface="Roboto" panose="02000000000000000000" pitchFamily="2" charset="0"/>
                <a:ea typeface="Roboto" panose="02000000000000000000" pitchFamily="2" charset="0"/>
                <a:cs typeface="Arial" panose="020B0604020202020204" pitchFamily="34" charset="0"/>
              </a:endParaRPr>
            </a:p>
          </p:txBody>
        </p:sp>
      </p:grpSp>
    </p:spTree>
    <p:extLst>
      <p:ext uri="{BB962C8B-B14F-4D97-AF65-F5344CB8AC3E}">
        <p14:creationId xmlns:p14="http://schemas.microsoft.com/office/powerpoint/2010/main" val="170853472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1937457304"/>
              </p:ext>
            </p:extLst>
          </p:nvPr>
        </p:nvGraphicFramePr>
        <p:xfrm>
          <a:off x="470997" y="1187968"/>
          <a:ext cx="11139041" cy="5384414"/>
        </p:xfrm>
        <a:graphic>
          <a:graphicData uri="http://schemas.openxmlformats.org/drawingml/2006/table">
            <a:tbl>
              <a:tblPr firstRow="1" bandRow="1">
                <a:tableStyleId>{3B4B98B0-60AC-42C2-AFA5-B58CD77FA1E5}</a:tableStyleId>
              </a:tblPr>
              <a:tblGrid>
                <a:gridCol w="332853">
                  <a:extLst>
                    <a:ext uri="{9D8B030D-6E8A-4147-A177-3AD203B41FA5}">
                      <a16:colId xmlns:a16="http://schemas.microsoft.com/office/drawing/2014/main" val="20000"/>
                    </a:ext>
                  </a:extLst>
                </a:gridCol>
                <a:gridCol w="2599288">
                  <a:extLst>
                    <a:ext uri="{9D8B030D-6E8A-4147-A177-3AD203B41FA5}">
                      <a16:colId xmlns:a16="http://schemas.microsoft.com/office/drawing/2014/main" val="20001"/>
                    </a:ext>
                  </a:extLst>
                </a:gridCol>
                <a:gridCol w="2749100">
                  <a:extLst>
                    <a:ext uri="{9D8B030D-6E8A-4147-A177-3AD203B41FA5}">
                      <a16:colId xmlns:a16="http://schemas.microsoft.com/office/drawing/2014/main" val="20002"/>
                    </a:ext>
                  </a:extLst>
                </a:gridCol>
                <a:gridCol w="2728900">
                  <a:extLst>
                    <a:ext uri="{9D8B030D-6E8A-4147-A177-3AD203B41FA5}">
                      <a16:colId xmlns:a16="http://schemas.microsoft.com/office/drawing/2014/main" val="20003"/>
                    </a:ext>
                  </a:extLst>
                </a:gridCol>
                <a:gridCol w="2728900">
                  <a:extLst>
                    <a:ext uri="{9D8B030D-6E8A-4147-A177-3AD203B41FA5}">
                      <a16:colId xmlns:a16="http://schemas.microsoft.com/office/drawing/2014/main" val="126919251"/>
                    </a:ext>
                  </a:extLst>
                </a:gridCol>
              </a:tblGrid>
              <a:tr h="649787">
                <a:tc>
                  <a:txBody>
                    <a:bodyPr/>
                    <a:lstStyle/>
                    <a:p>
                      <a:pPr algn="ctr"/>
                      <a:endParaRPr lang="en-US" sz="1800" b="1" dirty="0">
                        <a:latin typeface="Roboto Condensed Light" panose="02000000000000000000" pitchFamily="2" charset="0"/>
                        <a:ea typeface="Roboto Condensed Light" panose="02000000000000000000" pitchFamily="2" charset="0"/>
                      </a:endParaRPr>
                    </a:p>
                  </a:txBody>
                  <a:tcPr marL="91428" marR="91428" marT="45714" marB="4571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b="1" dirty="0">
                          <a:solidFill>
                            <a:schemeClr val="accent1"/>
                          </a:solidFill>
                          <a:latin typeface="Roboto Condensed Light" panose="02000000000000000000" pitchFamily="2" charset="0"/>
                          <a:ea typeface="Roboto Condensed Light" panose="02000000000000000000" pitchFamily="2" charset="0"/>
                        </a:rPr>
                        <a:t>Insourcing </a:t>
                      </a:r>
                    </a:p>
                  </a:txBody>
                  <a:tcPr marL="91428" marR="91428" marT="45714" marB="4571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b="1" dirty="0">
                          <a:solidFill>
                            <a:schemeClr val="accent1"/>
                          </a:solidFill>
                          <a:latin typeface="Roboto Condensed Light" panose="02000000000000000000" pitchFamily="2" charset="0"/>
                          <a:ea typeface="Roboto Condensed Light" panose="02000000000000000000" pitchFamily="2" charset="0"/>
                        </a:rPr>
                        <a:t>Staff Augmentation </a:t>
                      </a:r>
                    </a:p>
                  </a:txBody>
                  <a:tcPr marL="91428" marR="91428" marT="45714" marB="4571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chemeClr val="accent1"/>
                          </a:solidFill>
                          <a:latin typeface="Roboto Condensed Light" panose="02000000000000000000" pitchFamily="2" charset="0"/>
                          <a:ea typeface="Roboto Condensed Light" panose="02000000000000000000" pitchFamily="2" charset="0"/>
                        </a:rPr>
                        <a:t>Managed Service</a:t>
                      </a:r>
                    </a:p>
                  </a:txBody>
                  <a:tcPr marL="91428" marR="91428" marT="45714" marB="4571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a:solidFill>
                            <a:schemeClr val="accent1"/>
                          </a:solidFill>
                          <a:latin typeface="Roboto Condensed Light" panose="02000000000000000000" pitchFamily="2" charset="0"/>
                          <a:ea typeface="Roboto Condensed Light" panose="02000000000000000000" pitchFamily="2" charset="0"/>
                        </a:rPr>
                        <a:t>Competitive Advantage </a:t>
                      </a:r>
                    </a:p>
                  </a:txBody>
                  <a:tcPr marL="91428" marR="91428" marT="45714" marB="4571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351371">
                <a:tc>
                  <a:txBody>
                    <a:bodyPr/>
                    <a:lstStyle/>
                    <a:p>
                      <a:pPr algn="ctr"/>
                      <a:r>
                        <a:rPr lang="en-US" sz="1600" b="1" dirty="0">
                          <a:solidFill>
                            <a:schemeClr val="accent1"/>
                          </a:solidFill>
                          <a:latin typeface="Roboto Condensed Light" panose="02000000000000000000" pitchFamily="2" charset="0"/>
                          <a:ea typeface="Roboto Condensed Light" panose="02000000000000000000" pitchFamily="2" charset="0"/>
                        </a:rPr>
                        <a:t>Description</a:t>
                      </a:r>
                      <a:endParaRPr lang="en-US" sz="1600" b="1" i="0" dirty="0">
                        <a:solidFill>
                          <a:schemeClr val="accent1"/>
                        </a:solidFill>
                        <a:latin typeface="Roboto Condensed Light" panose="02000000000000000000" pitchFamily="2" charset="0"/>
                        <a:ea typeface="Roboto Condensed Light" panose="02000000000000000000" pitchFamily="2" charset="0"/>
                      </a:endParaRPr>
                    </a:p>
                  </a:txBody>
                  <a:tcPr marL="91428" marR="91428" marT="45714" marB="45714" vert="vert27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latin typeface="Roboto Condensed Light" panose="02000000000000000000" pitchFamily="2" charset="0"/>
                          <a:ea typeface="Roboto Condensed Light" panose="02000000000000000000" pitchFamily="2" charset="0"/>
                        </a:rPr>
                        <a:t>The organization maintains full responsibility for</a:t>
                      </a:r>
                      <a:r>
                        <a:rPr lang="en-US" sz="1400" baseline="0" dirty="0">
                          <a:solidFill>
                            <a:schemeClr val="tx1"/>
                          </a:solidFill>
                          <a:latin typeface="Roboto Condensed Light" panose="02000000000000000000" pitchFamily="2" charset="0"/>
                          <a:ea typeface="Roboto Condensed Light" panose="02000000000000000000" pitchFamily="2" charset="0"/>
                        </a:rPr>
                        <a:t> the management and delivery of the IT capability or service.</a:t>
                      </a:r>
                      <a:endParaRPr lang="en-US" sz="1400" dirty="0">
                        <a:solidFill>
                          <a:schemeClr val="tx1"/>
                        </a:solidFill>
                        <a:latin typeface="Roboto Condensed Light" panose="02000000000000000000" pitchFamily="2" charset="0"/>
                        <a:ea typeface="Roboto Condensed Light" panose="02000000000000000000" pitchFamily="2" charset="0"/>
                      </a:endParaRPr>
                    </a:p>
                  </a:txBody>
                  <a:tcPr marL="45714" marR="45714" marT="45714" marB="4571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latin typeface="Roboto Condensed Light" panose="02000000000000000000" pitchFamily="2" charset="0"/>
                          <a:ea typeface="Roboto Condensed Light" panose="02000000000000000000" pitchFamily="2" charset="0"/>
                        </a:rPr>
                        <a:t>Vendor provides specialized skills and enables the</a:t>
                      </a:r>
                      <a:r>
                        <a:rPr lang="en-US" sz="1400" baseline="0" dirty="0">
                          <a:solidFill>
                            <a:schemeClr val="tx1"/>
                          </a:solidFill>
                          <a:latin typeface="Roboto Condensed Light" panose="02000000000000000000" pitchFamily="2" charset="0"/>
                          <a:ea typeface="Roboto Condensed Light" panose="02000000000000000000" pitchFamily="2" charset="0"/>
                        </a:rPr>
                        <a:t> IT capability or service </a:t>
                      </a:r>
                      <a:r>
                        <a:rPr lang="en-US" sz="1400" dirty="0">
                          <a:solidFill>
                            <a:schemeClr val="tx1"/>
                          </a:solidFill>
                          <a:latin typeface="Roboto Condensed Light" panose="02000000000000000000" pitchFamily="2" charset="0"/>
                          <a:ea typeface="Roboto Condensed Light" panose="02000000000000000000" pitchFamily="2" charset="0"/>
                        </a:rPr>
                        <a:t>together with the organization to meet demand</a:t>
                      </a:r>
                      <a:r>
                        <a:rPr lang="en-US" sz="1400" baseline="0" dirty="0">
                          <a:solidFill>
                            <a:schemeClr val="tx1"/>
                          </a:solidFill>
                          <a:latin typeface="Roboto Condensed Light" panose="02000000000000000000" pitchFamily="2" charset="0"/>
                          <a:ea typeface="Roboto Condensed Light" panose="02000000000000000000" pitchFamily="2" charset="0"/>
                        </a:rPr>
                        <a:t>. </a:t>
                      </a:r>
                    </a:p>
                  </a:txBody>
                  <a:tcPr marL="45714" marR="45714" marT="45714" marB="4571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latin typeface="Roboto Condensed Light" panose="02000000000000000000" pitchFamily="2" charset="0"/>
                          <a:ea typeface="Roboto Condensed Light" panose="02000000000000000000" pitchFamily="2" charset="0"/>
                        </a:rPr>
                        <a:t>Vendor completely manages</a:t>
                      </a:r>
                      <a:r>
                        <a:rPr lang="en-US" sz="1400" baseline="0" dirty="0">
                          <a:solidFill>
                            <a:schemeClr val="tx1"/>
                          </a:solidFill>
                          <a:latin typeface="Roboto Condensed Light" panose="02000000000000000000" pitchFamily="2" charset="0"/>
                          <a:ea typeface="Roboto Condensed Light" panose="02000000000000000000" pitchFamily="2" charset="0"/>
                        </a:rPr>
                        <a:t> the delivery of value for the IT capability, product, or service.</a:t>
                      </a:r>
                      <a:endParaRPr lang="en-US" sz="1400" dirty="0">
                        <a:solidFill>
                          <a:schemeClr val="tx1"/>
                        </a:solidFill>
                        <a:latin typeface="Roboto Condensed Light" panose="02000000000000000000" pitchFamily="2" charset="0"/>
                        <a:ea typeface="Roboto Condensed Light" panose="02000000000000000000" pitchFamily="2" charset="0"/>
                      </a:endParaRPr>
                    </a:p>
                  </a:txBody>
                  <a:tcPr marL="45714" marR="45714" marT="45714" marB="4571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latin typeface="Roboto Condensed Light" panose="02000000000000000000" pitchFamily="2" charset="0"/>
                          <a:ea typeface="Roboto Condensed Light" panose="02000000000000000000" pitchFamily="2" charset="0"/>
                        </a:rPr>
                        <a:t>Vendor has unique skills, insights, and best practices that can be taught to staff to enable insourced capability and competency. </a:t>
                      </a:r>
                    </a:p>
                  </a:txBody>
                  <a:tcPr marL="45714" marR="45714" marT="45714" marB="4571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561585">
                <a:tc>
                  <a:txBody>
                    <a:bodyPr/>
                    <a:lstStyle/>
                    <a:p>
                      <a:pPr algn="ctr"/>
                      <a:r>
                        <a:rPr lang="en-US" sz="1600" b="1" dirty="0">
                          <a:solidFill>
                            <a:schemeClr val="accent1"/>
                          </a:solidFill>
                          <a:latin typeface="Roboto Condensed Light" panose="02000000000000000000" pitchFamily="2" charset="0"/>
                          <a:ea typeface="Roboto Condensed Light" panose="02000000000000000000" pitchFamily="2" charset="0"/>
                        </a:rPr>
                        <a:t>Benefits</a:t>
                      </a:r>
                      <a:endParaRPr lang="en-US" sz="1600" b="1" i="0" dirty="0">
                        <a:solidFill>
                          <a:schemeClr val="accent1"/>
                        </a:solidFill>
                        <a:latin typeface="Roboto Condensed Light" panose="02000000000000000000" pitchFamily="2" charset="0"/>
                        <a:ea typeface="Roboto Condensed Light" panose="02000000000000000000" pitchFamily="2" charset="0"/>
                      </a:endParaRPr>
                    </a:p>
                  </a:txBody>
                  <a:tcPr marL="91428" marR="91428" marT="45714" marB="45714" vert="vert27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20650" indent="-120650">
                        <a:buFont typeface="Arial" pitchFamily="34" charset="0"/>
                        <a:buChar char="•"/>
                      </a:pPr>
                      <a:r>
                        <a:rPr lang="en-US" sz="1400" dirty="0">
                          <a:solidFill>
                            <a:schemeClr val="tx1"/>
                          </a:solidFill>
                          <a:latin typeface="Roboto Condensed Light" panose="02000000000000000000" pitchFamily="2" charset="0"/>
                          <a:ea typeface="Roboto Condensed Light" panose="02000000000000000000" pitchFamily="2" charset="0"/>
                        </a:rPr>
                        <a:t>Retains in-house control over proprietary knowledge and assets that provide competitive or operational advantage.</a:t>
                      </a:r>
                    </a:p>
                    <a:p>
                      <a:pPr marL="120650" indent="-120650">
                        <a:buFont typeface="Arial" pitchFamily="34" charset="0"/>
                        <a:buChar char="•"/>
                      </a:pPr>
                      <a:r>
                        <a:rPr lang="en-US" sz="1400" dirty="0">
                          <a:solidFill>
                            <a:schemeClr val="tx1"/>
                          </a:solidFill>
                          <a:latin typeface="Roboto Condensed Light" panose="02000000000000000000" pitchFamily="2" charset="0"/>
                          <a:ea typeface="Roboto Condensed Light" panose="02000000000000000000" pitchFamily="2" charset="0"/>
                        </a:rPr>
                        <a:t>Gains efficiency due to integration</a:t>
                      </a:r>
                      <a:r>
                        <a:rPr lang="en-US" sz="1400" baseline="0" dirty="0">
                          <a:solidFill>
                            <a:schemeClr val="tx1"/>
                          </a:solidFill>
                          <a:latin typeface="Roboto Condensed Light" panose="02000000000000000000" pitchFamily="2" charset="0"/>
                          <a:ea typeface="Roboto Condensed Light" panose="02000000000000000000" pitchFamily="2" charset="0"/>
                        </a:rPr>
                        <a:t> into the organization’s processes.</a:t>
                      </a:r>
                    </a:p>
                  </a:txBody>
                  <a:tcPr marL="45714" marR="45714" marT="45714" marB="4571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20650" indent="-120650" algn="l" defTabSz="914400" rtl="0" eaLnBrk="1" latinLnBrk="0" hangingPunct="1">
                        <a:buFont typeface="Arial" pitchFamily="34" charset="0"/>
                        <a:buChar char="•"/>
                      </a:pPr>
                      <a:r>
                        <a:rPr lang="en-US" sz="1400" kern="1200" dirty="0">
                          <a:solidFill>
                            <a:schemeClr val="tx1"/>
                          </a:solidFill>
                          <a:latin typeface="Roboto Condensed Light" panose="02000000000000000000" pitchFamily="2" charset="0"/>
                          <a:ea typeface="Roboto Condensed Light" panose="02000000000000000000" pitchFamily="2" charset="0"/>
                        </a:rPr>
                        <a:t>Provides</a:t>
                      </a:r>
                      <a:r>
                        <a:rPr lang="en-US" sz="1400" kern="1200" baseline="0" dirty="0">
                          <a:solidFill>
                            <a:schemeClr val="tx1"/>
                          </a:solidFill>
                          <a:latin typeface="Roboto Condensed Light" panose="02000000000000000000" pitchFamily="2" charset="0"/>
                          <a:ea typeface="Roboto Condensed Light" panose="02000000000000000000" pitchFamily="2" charset="0"/>
                        </a:rPr>
                        <a:t> unique skills.</a:t>
                      </a:r>
                      <a:r>
                        <a:rPr lang="en-US" sz="1400" kern="1200" dirty="0">
                          <a:solidFill>
                            <a:schemeClr val="tx1"/>
                          </a:solidFill>
                          <a:latin typeface="Roboto Condensed Light" panose="02000000000000000000" pitchFamily="2" charset="0"/>
                          <a:ea typeface="Roboto Condensed Light" panose="02000000000000000000" pitchFamily="2" charset="0"/>
                        </a:rPr>
                        <a:t> </a:t>
                      </a:r>
                    </a:p>
                    <a:p>
                      <a:pPr marL="120650" marR="0" indent="-1206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400" kern="1200" dirty="0">
                          <a:solidFill>
                            <a:schemeClr val="tx1"/>
                          </a:solidFill>
                          <a:latin typeface="Roboto Condensed Light" panose="02000000000000000000" pitchFamily="2" charset="0"/>
                          <a:ea typeface="Roboto Condensed Light" panose="02000000000000000000" pitchFamily="2" charset="0"/>
                        </a:rPr>
                        <a:t>Addresses variation in demand for resources.</a:t>
                      </a:r>
                    </a:p>
                    <a:p>
                      <a:pPr marL="120650" marR="0" indent="-1206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400" kern="1200" dirty="0">
                          <a:solidFill>
                            <a:schemeClr val="tx1"/>
                          </a:solidFill>
                          <a:latin typeface="Roboto Condensed Light" panose="02000000000000000000" pitchFamily="2" charset="0"/>
                          <a:ea typeface="Roboto Condensed Light" panose="02000000000000000000" pitchFamily="2" charset="0"/>
                        </a:rPr>
                        <a:t>Produces labor cost savings.</a:t>
                      </a:r>
                    </a:p>
                    <a:p>
                      <a:pPr marL="120650" marR="0" indent="-1206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400" kern="1200" dirty="0">
                          <a:solidFill>
                            <a:schemeClr val="tx1"/>
                          </a:solidFill>
                          <a:latin typeface="Roboto Condensed Light" panose="02000000000000000000" pitchFamily="2" charset="0"/>
                          <a:ea typeface="Roboto Condensed Light" panose="02000000000000000000" pitchFamily="2" charset="0"/>
                        </a:rPr>
                        <a:t>Improves use of internal resources.</a:t>
                      </a:r>
                    </a:p>
                    <a:p>
                      <a:pPr marL="120650" indent="-120650" algn="l" defTabSz="914400" rtl="0" eaLnBrk="1" latinLnBrk="0" hangingPunct="1">
                        <a:buFont typeface="Arial" pitchFamily="34" charset="0"/>
                        <a:buNone/>
                      </a:pPr>
                      <a:endParaRPr lang="en-US" sz="1400" kern="1200" dirty="0">
                        <a:solidFill>
                          <a:schemeClr val="tx1"/>
                        </a:solidFill>
                        <a:latin typeface="Roboto Condensed Light" panose="02000000000000000000" pitchFamily="2" charset="0"/>
                        <a:ea typeface="Roboto Condensed Light" panose="02000000000000000000" pitchFamily="2" charset="0"/>
                        <a:cs typeface="+mn-cs"/>
                      </a:endParaRPr>
                    </a:p>
                  </a:txBody>
                  <a:tcPr marL="45714" marR="45714" marT="45714" marB="4571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20650" indent="-120650" algn="l" defTabSz="914400" rtl="0" eaLnBrk="1" latinLnBrk="0" hangingPunct="1">
                        <a:buFont typeface="Arial" pitchFamily="34" charset="0"/>
                        <a:buChar char="•"/>
                      </a:pPr>
                      <a:r>
                        <a:rPr lang="en-US" sz="1400" kern="1200" dirty="0">
                          <a:solidFill>
                            <a:schemeClr val="tx1"/>
                          </a:solidFill>
                          <a:latin typeface="Roboto Condensed Light" panose="02000000000000000000" pitchFamily="2" charset="0"/>
                          <a:ea typeface="Roboto Condensed Light" panose="02000000000000000000" pitchFamily="2" charset="0"/>
                        </a:rPr>
                        <a:t>Improves effectiveness</a:t>
                      </a:r>
                      <a:r>
                        <a:rPr lang="en-US" sz="1400" kern="1200" baseline="0" dirty="0">
                          <a:solidFill>
                            <a:schemeClr val="tx1"/>
                          </a:solidFill>
                          <a:latin typeface="Roboto Condensed Light" panose="02000000000000000000" pitchFamily="2" charset="0"/>
                          <a:ea typeface="Roboto Condensed Light" panose="02000000000000000000" pitchFamily="2" charset="0"/>
                        </a:rPr>
                        <a:t> </a:t>
                      </a:r>
                      <a:r>
                        <a:rPr lang="en-US" sz="1400" kern="1200" dirty="0">
                          <a:solidFill>
                            <a:schemeClr val="tx1"/>
                          </a:solidFill>
                          <a:latin typeface="Roboto Condensed Light" panose="02000000000000000000" pitchFamily="2" charset="0"/>
                          <a:ea typeface="Roboto Condensed Light" panose="02000000000000000000" pitchFamily="2" charset="0"/>
                        </a:rPr>
                        <a:t>due to narrow specialization.</a:t>
                      </a:r>
                    </a:p>
                    <a:p>
                      <a:pPr marL="120650" indent="-120650" algn="l" defTabSz="914400" rtl="0" eaLnBrk="1" latinLnBrk="0" hangingPunct="1">
                        <a:buFont typeface="Arial" pitchFamily="34" charset="0"/>
                        <a:buChar char="•"/>
                      </a:pPr>
                      <a:r>
                        <a:rPr lang="en-US" sz="1400" kern="1200" dirty="0">
                          <a:solidFill>
                            <a:schemeClr val="tx1"/>
                          </a:solidFill>
                          <a:latin typeface="Roboto Condensed Light" panose="02000000000000000000" pitchFamily="2" charset="0"/>
                          <a:ea typeface="Roboto Condensed Light" panose="02000000000000000000" pitchFamily="2" charset="0"/>
                        </a:rPr>
                        <a:t>Produces labor cost savings.</a:t>
                      </a:r>
                    </a:p>
                    <a:p>
                      <a:endParaRPr lang="en-US" sz="1400" dirty="0">
                        <a:solidFill>
                          <a:schemeClr val="tx1"/>
                        </a:solidFill>
                        <a:latin typeface="Roboto Condensed Light" panose="02000000000000000000" pitchFamily="2" charset="0"/>
                        <a:ea typeface="Roboto Condensed Light" panose="02000000000000000000" pitchFamily="2" charset="0"/>
                      </a:endParaRPr>
                    </a:p>
                  </a:txBody>
                  <a:tcPr marL="45714" marR="45714" marT="45714" marB="4571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20650" indent="-120650" algn="l" defTabSz="914400" rtl="0" eaLnBrk="1" latinLnBrk="0" hangingPunct="1">
                        <a:buFont typeface="Arial" pitchFamily="34" charset="0"/>
                        <a:buChar char="•"/>
                      </a:pPr>
                      <a:r>
                        <a:rPr lang="en-US" sz="1400" kern="1200" dirty="0">
                          <a:solidFill>
                            <a:schemeClr val="tx1"/>
                          </a:solidFill>
                          <a:latin typeface="Roboto Condensed Light" panose="02000000000000000000" pitchFamily="2" charset="0"/>
                          <a:ea typeface="Roboto Condensed Light" panose="02000000000000000000" pitchFamily="2" charset="0"/>
                        </a:rPr>
                        <a:t>Gain insights into aspects that could provide your organization with advantages over competitors. </a:t>
                      </a:r>
                    </a:p>
                    <a:p>
                      <a:pPr marL="120650" indent="-120650" algn="l" defTabSz="914400" rtl="0" eaLnBrk="1" latinLnBrk="0" hangingPunct="1">
                        <a:buFont typeface="Arial" pitchFamily="34" charset="0"/>
                        <a:buChar char="•"/>
                      </a:pPr>
                      <a:r>
                        <a:rPr lang="en-US" sz="1400" kern="1200" dirty="0">
                          <a:solidFill>
                            <a:schemeClr val="tx1"/>
                          </a:solidFill>
                          <a:latin typeface="Roboto Condensed Light" panose="02000000000000000000" pitchFamily="2" charset="0"/>
                          <a:ea typeface="Roboto Condensed Light" panose="02000000000000000000" pitchFamily="2" charset="0"/>
                        </a:rPr>
                        <a:t>Realize long-term labor cost savings.</a:t>
                      </a:r>
                    </a:p>
                    <a:p>
                      <a:pPr marL="120650" indent="-120650" algn="l" defTabSz="914400" rtl="0" eaLnBrk="1" latinLnBrk="0" hangingPunct="1">
                        <a:buFont typeface="Arial" pitchFamily="34" charset="0"/>
                        <a:buChar char="•"/>
                      </a:pPr>
                      <a:r>
                        <a:rPr lang="en-US" sz="1400" kern="1200" dirty="0">
                          <a:solidFill>
                            <a:schemeClr val="tx1"/>
                          </a:solidFill>
                          <a:latin typeface="Roboto Condensed Light" panose="02000000000000000000" pitchFamily="2" charset="0"/>
                          <a:ea typeface="Roboto Condensed Light" panose="02000000000000000000" pitchFamily="2" charset="0"/>
                        </a:rPr>
                        <a:t>Understand short-term outsourcing is required.</a:t>
                      </a:r>
                    </a:p>
                    <a:p>
                      <a:pPr marL="120650" indent="-120650" algn="l" defTabSz="914400" rtl="0" eaLnBrk="1" latinLnBrk="0" hangingPunct="1">
                        <a:buFont typeface="Arial" pitchFamily="34" charset="0"/>
                        <a:buChar char="•"/>
                      </a:pPr>
                      <a:r>
                        <a:rPr lang="en-US" sz="1400" kern="1200" dirty="0">
                          <a:solidFill>
                            <a:schemeClr val="tx1"/>
                          </a:solidFill>
                          <a:latin typeface="Roboto Condensed Light" panose="02000000000000000000" pitchFamily="2" charset="0"/>
                          <a:ea typeface="Roboto Condensed Light" panose="02000000000000000000" pitchFamily="2" charset="0"/>
                        </a:rPr>
                        <a:t>Increase in-house competencies. </a:t>
                      </a:r>
                    </a:p>
                  </a:txBody>
                  <a:tcPr marL="45714" marR="45714" marT="45714" marB="4571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584754">
                <a:tc>
                  <a:txBody>
                    <a:bodyPr/>
                    <a:lstStyle/>
                    <a:p>
                      <a:pPr algn="ctr"/>
                      <a:r>
                        <a:rPr lang="en-US" sz="1600" b="1" dirty="0">
                          <a:solidFill>
                            <a:schemeClr val="accent1"/>
                          </a:solidFill>
                          <a:latin typeface="Roboto Condensed Light" panose="02000000000000000000" pitchFamily="2" charset="0"/>
                          <a:ea typeface="Roboto Condensed Light" panose="02000000000000000000" pitchFamily="2" charset="0"/>
                        </a:rPr>
                        <a:t>Drawbacks</a:t>
                      </a:r>
                      <a:endParaRPr lang="en-US" sz="1600" b="1" i="0" dirty="0">
                        <a:solidFill>
                          <a:schemeClr val="accent1"/>
                        </a:solidFill>
                        <a:latin typeface="Roboto Condensed Light" panose="02000000000000000000" pitchFamily="2" charset="0"/>
                        <a:ea typeface="Roboto Condensed Light" panose="02000000000000000000" pitchFamily="2" charset="0"/>
                      </a:endParaRPr>
                    </a:p>
                  </a:txBody>
                  <a:tcPr marL="91428" marR="91428" marT="45714" marB="45714" vert="vert27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indent="-171450">
                        <a:buFont typeface="Arial" panose="020B0604020202020204" pitchFamily="34" charset="0"/>
                        <a:buChar char="•"/>
                      </a:pPr>
                      <a:r>
                        <a:rPr lang="en-CA" sz="1400" dirty="0">
                          <a:solidFill>
                            <a:schemeClr val="tx1"/>
                          </a:solidFill>
                          <a:latin typeface="Roboto Condensed Light" panose="02000000000000000000" pitchFamily="2" charset="0"/>
                          <a:ea typeface="Roboto Condensed Light" panose="02000000000000000000" pitchFamily="2" charset="0"/>
                        </a:rPr>
                        <a:t>Quality</a:t>
                      </a:r>
                      <a:r>
                        <a:rPr lang="en-CA" sz="1400" baseline="0" dirty="0">
                          <a:solidFill>
                            <a:schemeClr val="tx1"/>
                          </a:solidFill>
                          <a:latin typeface="Roboto Condensed Light" panose="02000000000000000000" pitchFamily="2" charset="0"/>
                          <a:ea typeface="Roboto Condensed Light" panose="02000000000000000000" pitchFamily="2" charset="0"/>
                        </a:rPr>
                        <a:t> of services or capabilities might not be as high due to lack of specialization.</a:t>
                      </a:r>
                    </a:p>
                    <a:p>
                      <a:pPr marL="171450" indent="-171450">
                        <a:buFont typeface="Arial" panose="020B0604020202020204" pitchFamily="34" charset="0"/>
                        <a:buChar char="•"/>
                      </a:pPr>
                      <a:r>
                        <a:rPr lang="en-CA" sz="1400" baseline="0" dirty="0">
                          <a:solidFill>
                            <a:schemeClr val="tx1"/>
                          </a:solidFill>
                          <a:latin typeface="Roboto Condensed Light" panose="02000000000000000000" pitchFamily="2" charset="0"/>
                          <a:ea typeface="Roboto Condensed Light" panose="02000000000000000000" pitchFamily="2" charset="0"/>
                        </a:rPr>
                        <a:t>No labor cost savings.</a:t>
                      </a:r>
                    </a:p>
                    <a:p>
                      <a:pPr marL="171450" indent="-171450">
                        <a:buFont typeface="Arial" panose="020B0604020202020204" pitchFamily="34" charset="0"/>
                        <a:buChar char="•"/>
                      </a:pPr>
                      <a:r>
                        <a:rPr lang="en-CA" sz="1400" baseline="0" dirty="0">
                          <a:solidFill>
                            <a:schemeClr val="tx1"/>
                          </a:solidFill>
                          <a:latin typeface="Roboto Condensed Light" panose="02000000000000000000" pitchFamily="2" charset="0"/>
                          <a:ea typeface="Roboto Condensed Light" panose="02000000000000000000" pitchFamily="2" charset="0"/>
                        </a:rPr>
                        <a:t>Potentially inefficient distribution of labor for the delivery of services or capabilities.</a:t>
                      </a:r>
                      <a:endParaRPr lang="en-CA" sz="1400" dirty="0">
                        <a:solidFill>
                          <a:schemeClr val="tx1"/>
                        </a:solidFill>
                        <a:latin typeface="Roboto Condensed Light" panose="02000000000000000000" pitchFamily="2" charset="0"/>
                        <a:ea typeface="Roboto Condensed Light" panose="02000000000000000000" pitchFamily="2" charset="0"/>
                      </a:endParaRPr>
                    </a:p>
                  </a:txBody>
                  <a:tcPr marL="45714" marR="45714" marT="45714" marB="4571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indent="-171450">
                        <a:buFont typeface="Arial" panose="020B0604020202020204" pitchFamily="34" charset="0"/>
                        <a:buChar char="•"/>
                      </a:pPr>
                      <a:r>
                        <a:rPr lang="en-CA" sz="1400" dirty="0">
                          <a:solidFill>
                            <a:schemeClr val="tx1"/>
                          </a:solidFill>
                          <a:latin typeface="Roboto Condensed Light" panose="02000000000000000000" pitchFamily="2" charset="0"/>
                          <a:ea typeface="Roboto Condensed Light" panose="02000000000000000000" pitchFamily="2" charset="0"/>
                        </a:rPr>
                        <a:t>Potential conflicts in management</a:t>
                      </a:r>
                      <a:r>
                        <a:rPr lang="en-CA" sz="1400" baseline="0" dirty="0">
                          <a:solidFill>
                            <a:schemeClr val="tx1"/>
                          </a:solidFill>
                          <a:latin typeface="Roboto Condensed Light" panose="02000000000000000000" pitchFamily="2" charset="0"/>
                          <a:ea typeface="Roboto Condensed Light" panose="02000000000000000000" pitchFamily="2" charset="0"/>
                        </a:rPr>
                        <a:t> or delivery of IT services and capabilities.</a:t>
                      </a:r>
                    </a:p>
                    <a:p>
                      <a:pPr marL="171450" indent="-171450">
                        <a:buFont typeface="Arial" panose="020B0604020202020204" pitchFamily="34" charset="0"/>
                        <a:buChar char="•"/>
                      </a:pPr>
                      <a:endParaRPr lang="en-CA" sz="1400" dirty="0">
                        <a:solidFill>
                          <a:schemeClr val="tx1"/>
                        </a:solidFill>
                        <a:latin typeface="Roboto Condensed Light" panose="02000000000000000000" pitchFamily="2" charset="0"/>
                        <a:ea typeface="Roboto Condensed Light" panose="02000000000000000000" pitchFamily="2" charset="0"/>
                      </a:endParaRPr>
                    </a:p>
                  </a:txBody>
                  <a:tcPr marL="45714" marR="45714" marT="45714" marB="4571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indent="-171450">
                        <a:buFont typeface="Arial" panose="020B0604020202020204" pitchFamily="34" charset="0"/>
                        <a:buChar char="•"/>
                      </a:pPr>
                      <a:r>
                        <a:rPr lang="en-CA" sz="1400" dirty="0">
                          <a:solidFill>
                            <a:schemeClr val="tx1"/>
                          </a:solidFill>
                          <a:latin typeface="Roboto Condensed Light" panose="02000000000000000000" pitchFamily="2" charset="0"/>
                          <a:ea typeface="Roboto Condensed Light" panose="02000000000000000000" pitchFamily="2" charset="0"/>
                        </a:rPr>
                        <a:t>Negative impact on staff morale.</a:t>
                      </a:r>
                      <a:r>
                        <a:rPr lang="en-CA" sz="1400" baseline="0" dirty="0">
                          <a:solidFill>
                            <a:schemeClr val="tx1"/>
                          </a:solidFill>
                          <a:latin typeface="Roboto Condensed Light" panose="02000000000000000000" pitchFamily="2" charset="0"/>
                          <a:ea typeface="Roboto Condensed Light" panose="02000000000000000000" pitchFamily="2" charset="0"/>
                        </a:rPr>
                        <a:t> </a:t>
                      </a:r>
                    </a:p>
                    <a:p>
                      <a:pPr marL="171450" indent="-171450">
                        <a:buFont typeface="Arial" panose="020B0604020202020204" pitchFamily="34" charset="0"/>
                        <a:buChar char="•"/>
                      </a:pPr>
                      <a:r>
                        <a:rPr lang="en-CA" sz="1400" baseline="0" dirty="0">
                          <a:solidFill>
                            <a:schemeClr val="tx1"/>
                          </a:solidFill>
                          <a:latin typeface="Roboto Condensed Light" panose="02000000000000000000" pitchFamily="2" charset="0"/>
                          <a:ea typeface="Roboto Condensed Light" panose="02000000000000000000" pitchFamily="2" charset="0"/>
                        </a:rPr>
                        <a:t>Limited control over services or capabilities. </a:t>
                      </a:r>
                    </a:p>
                    <a:p>
                      <a:pPr marL="171450" indent="-171450">
                        <a:buFont typeface="Arial" panose="020B0604020202020204" pitchFamily="34" charset="0"/>
                        <a:buChar char="•"/>
                      </a:pPr>
                      <a:r>
                        <a:rPr lang="en-CA" sz="1400" baseline="0" dirty="0">
                          <a:solidFill>
                            <a:schemeClr val="tx1"/>
                          </a:solidFill>
                          <a:latin typeface="Roboto Condensed Light" panose="02000000000000000000" pitchFamily="2" charset="0"/>
                          <a:ea typeface="Roboto Condensed Light" panose="02000000000000000000" pitchFamily="2" charset="0"/>
                        </a:rPr>
                        <a:t>Limited integration into organization’s processes.</a:t>
                      </a:r>
                      <a:endParaRPr lang="en-CA" sz="1400" dirty="0">
                        <a:solidFill>
                          <a:schemeClr val="tx1"/>
                        </a:solidFill>
                        <a:latin typeface="Roboto Condensed Light" panose="02000000000000000000" pitchFamily="2" charset="0"/>
                        <a:ea typeface="Roboto Condensed Light" panose="02000000000000000000" pitchFamily="2" charset="0"/>
                      </a:endParaRPr>
                    </a:p>
                  </a:txBody>
                  <a:tcPr marL="45714" marR="45714" marT="45714" marB="4571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indent="-171450">
                        <a:buFont typeface="Arial" panose="020B0604020202020204" pitchFamily="34" charset="0"/>
                        <a:buChar char="•"/>
                      </a:pPr>
                      <a:r>
                        <a:rPr lang="en-CA" sz="1400" baseline="0" dirty="0">
                          <a:solidFill>
                            <a:schemeClr val="tx1"/>
                          </a:solidFill>
                          <a:latin typeface="Roboto Condensed Light" panose="02000000000000000000" pitchFamily="2" charset="0"/>
                          <a:ea typeface="Roboto Condensed Light" panose="02000000000000000000" pitchFamily="2" charset="0"/>
                        </a:rPr>
                        <a:t>Short-term labor expenses. </a:t>
                      </a:r>
                    </a:p>
                    <a:p>
                      <a:pPr marL="171450" indent="-171450">
                        <a:buFont typeface="Arial" panose="020B0604020202020204" pitchFamily="34" charset="0"/>
                        <a:buChar char="•"/>
                      </a:pPr>
                      <a:r>
                        <a:rPr lang="en-CA" sz="1400" baseline="0" dirty="0">
                          <a:solidFill>
                            <a:schemeClr val="tx1"/>
                          </a:solidFill>
                          <a:latin typeface="Roboto Condensed Light" panose="02000000000000000000" pitchFamily="2" charset="0"/>
                          <a:ea typeface="Roboto Condensed Light" panose="02000000000000000000" pitchFamily="2" charset="0"/>
                        </a:rPr>
                        <a:t>Requires a culture of continuous learning and improvement. </a:t>
                      </a:r>
                    </a:p>
                  </a:txBody>
                  <a:tcPr marL="45714" marR="45714" marT="45714" marB="45714">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sp>
        <p:nvSpPr>
          <p:cNvPr id="2" name="Title 1"/>
          <p:cNvSpPr>
            <a:spLocks noGrp="1"/>
          </p:cNvSpPr>
          <p:nvPr>
            <p:ph type="title"/>
          </p:nvPr>
        </p:nvSpPr>
        <p:spPr>
          <a:xfrm>
            <a:off x="354857" y="341577"/>
            <a:ext cx="11139041" cy="1130188"/>
          </a:xfrm>
        </p:spPr>
        <p:txBody>
          <a:bodyPr/>
          <a:lstStyle/>
          <a:p>
            <a:pPr>
              <a:lnSpc>
                <a:spcPct val="100000"/>
              </a:lnSpc>
            </a:pPr>
            <a:r>
              <a:rPr lang="en-US" sz="3200" dirty="0"/>
              <a:t>Weigh which sourcing model(s) will best align with the needed capabilities to deliver effectively</a:t>
            </a:r>
          </a:p>
        </p:txBody>
      </p:sp>
    </p:spTree>
    <p:extLst>
      <p:ext uri="{BB962C8B-B14F-4D97-AF65-F5344CB8AC3E}">
        <p14:creationId xmlns:p14="http://schemas.microsoft.com/office/powerpoint/2010/main" val="81245283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D53A2948-E128-461F-8C1C-2515497A0697}"/>
              </a:ext>
            </a:extLst>
          </p:cNvPr>
          <p:cNvGraphicFramePr>
            <a:graphicFrameLocks noGrp="1"/>
          </p:cNvGraphicFramePr>
          <p:nvPr>
            <p:extLst>
              <p:ext uri="{D42A27DB-BD31-4B8C-83A1-F6EECF244321}">
                <p14:modId xmlns:p14="http://schemas.microsoft.com/office/powerpoint/2010/main" val="2294703424"/>
              </p:ext>
            </p:extLst>
          </p:nvPr>
        </p:nvGraphicFramePr>
        <p:xfrm>
          <a:off x="5638086" y="1790391"/>
          <a:ext cx="6367887" cy="4544280"/>
        </p:xfrm>
        <a:graphic>
          <a:graphicData uri="http://schemas.openxmlformats.org/drawingml/2006/table">
            <a:tbl>
              <a:tblPr>
                <a:tableStyleId>{2D5ABB26-0587-4C30-8999-92F81FD0307C}</a:tableStyleId>
              </a:tblPr>
              <a:tblGrid>
                <a:gridCol w="872598">
                  <a:extLst>
                    <a:ext uri="{9D8B030D-6E8A-4147-A177-3AD203B41FA5}">
                      <a16:colId xmlns:a16="http://schemas.microsoft.com/office/drawing/2014/main" val="498820966"/>
                    </a:ext>
                  </a:extLst>
                </a:gridCol>
                <a:gridCol w="795898">
                  <a:extLst>
                    <a:ext uri="{9D8B030D-6E8A-4147-A177-3AD203B41FA5}">
                      <a16:colId xmlns:a16="http://schemas.microsoft.com/office/drawing/2014/main" val="148521515"/>
                    </a:ext>
                  </a:extLst>
                </a:gridCol>
                <a:gridCol w="4699391">
                  <a:extLst>
                    <a:ext uri="{9D8B030D-6E8A-4147-A177-3AD203B41FA5}">
                      <a16:colId xmlns:a16="http://schemas.microsoft.com/office/drawing/2014/main" val="1360423636"/>
                    </a:ext>
                  </a:extLst>
                </a:gridCol>
              </a:tblGrid>
              <a:tr h="253217">
                <a:tc>
                  <a:txBody>
                    <a:bodyPr/>
                    <a:lstStyle/>
                    <a:p>
                      <a:pPr algn="ctr" fontAlgn="t"/>
                      <a:r>
                        <a:rPr lang="en-CA" sz="1600" b="1" dirty="0">
                          <a:solidFill>
                            <a:schemeClr val="bg1"/>
                          </a:solidFill>
                          <a:effectLst/>
                          <a:latin typeface="Roboto Condensed Light" panose="02000000000000000000" pitchFamily="2" charset="0"/>
                          <a:ea typeface="Roboto Condensed Light" panose="02000000000000000000" pitchFamily="2" charset="0"/>
                        </a:rPr>
                        <a:t>Capability</a:t>
                      </a:r>
                    </a:p>
                  </a:txBody>
                  <a:tcPr marL="27260" marR="27260" marT="27260" marB="27260" anchor="ct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solidFill>
                      <a:srgbClr val="002060"/>
                    </a:solidFill>
                  </a:tcPr>
                </a:tc>
                <a:tc>
                  <a:txBody>
                    <a:bodyPr/>
                    <a:lstStyle/>
                    <a:p>
                      <a:pPr algn="ctr" fontAlgn="t"/>
                      <a:r>
                        <a:rPr lang="en-CA" sz="1600" b="1" dirty="0">
                          <a:solidFill>
                            <a:schemeClr val="bg1"/>
                          </a:solidFill>
                          <a:effectLst/>
                          <a:latin typeface="Roboto Condensed Light" panose="02000000000000000000" pitchFamily="2" charset="0"/>
                          <a:ea typeface="Roboto Condensed Light" panose="02000000000000000000" pitchFamily="2" charset="0"/>
                        </a:rPr>
                        <a:t>Capacity</a:t>
                      </a:r>
                    </a:p>
                  </a:txBody>
                  <a:tcPr marL="27260" marR="27260" marT="27260" marB="27260" anchor="ct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solidFill>
                      <a:srgbClr val="002060"/>
                    </a:solidFill>
                  </a:tcPr>
                </a:tc>
                <a:tc>
                  <a:txBody>
                    <a:bodyPr/>
                    <a:lstStyle/>
                    <a:p>
                      <a:pPr algn="ctr" fontAlgn="t"/>
                      <a:r>
                        <a:rPr lang="en-CA" sz="1600" b="1" dirty="0">
                          <a:solidFill>
                            <a:schemeClr val="bg1"/>
                          </a:solidFill>
                          <a:effectLst/>
                          <a:latin typeface="Roboto Condensed Light" panose="02000000000000000000" pitchFamily="2" charset="0"/>
                          <a:ea typeface="Roboto Condensed Light" panose="02000000000000000000" pitchFamily="2" charset="0"/>
                        </a:rPr>
                        <a:t>Outsourcing Model</a:t>
                      </a:r>
                    </a:p>
                  </a:txBody>
                  <a:tcPr marL="27260" marR="27260" marT="27260" marB="27260" anchor="ctr">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solidFill>
                      <a:srgbClr val="002060"/>
                    </a:solidFill>
                  </a:tcPr>
                </a:tc>
                <a:extLst>
                  <a:ext uri="{0D108BD9-81ED-4DB2-BD59-A6C34878D82A}">
                    <a16:rowId xmlns:a16="http://schemas.microsoft.com/office/drawing/2014/main" val="3913158983"/>
                  </a:ext>
                </a:extLst>
              </a:tr>
              <a:tr h="1345684">
                <a:tc>
                  <a:txBody>
                    <a:bodyPr/>
                    <a:lstStyle/>
                    <a:p>
                      <a:pPr algn="ctr" fontAlgn="t"/>
                      <a:r>
                        <a:rPr lang="en-CA" sz="1400" b="0" dirty="0">
                          <a:effectLst/>
                          <a:latin typeface="Roboto Condensed Light" panose="02000000000000000000" pitchFamily="2" charset="0"/>
                          <a:ea typeface="Roboto Condensed Light" panose="02000000000000000000" pitchFamily="2" charset="0"/>
                        </a:rPr>
                        <a:t>Low</a:t>
                      </a:r>
                    </a:p>
                  </a:txBody>
                  <a:tcPr marL="27260" marR="27260" marT="27260" marB="27260">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tc>
                  <a:txBody>
                    <a:bodyPr/>
                    <a:lstStyle/>
                    <a:p>
                      <a:pPr algn="ctr" fontAlgn="t"/>
                      <a:r>
                        <a:rPr lang="en-CA" sz="1400" b="0" dirty="0">
                          <a:effectLst/>
                          <a:latin typeface="Roboto Condensed Light" panose="02000000000000000000" pitchFamily="2" charset="0"/>
                          <a:ea typeface="Roboto Condensed Light" panose="02000000000000000000" pitchFamily="2" charset="0"/>
                        </a:rPr>
                        <a:t>Low</a:t>
                      </a:r>
                    </a:p>
                  </a:txBody>
                  <a:tcPr marL="27260" marR="27260" marT="27260" marB="27260">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tc>
                  <a:txBody>
                    <a:bodyPr/>
                    <a:lstStyle/>
                    <a:p>
                      <a:pPr fontAlgn="t"/>
                      <a:r>
                        <a:rPr lang="en-US" sz="1400" b="0" dirty="0">
                          <a:effectLst/>
                          <a:latin typeface="Roboto Condensed Light" panose="02000000000000000000" pitchFamily="2" charset="0"/>
                          <a:ea typeface="Roboto Condensed Light" panose="02000000000000000000" pitchFamily="2" charset="0"/>
                        </a:rPr>
                        <a:t>Your solutions may be with you for a long time, so it doesn’t matter whether it is a strategic decision to outsource development or if you are not able to attract the talent required to deliver in your market. Look for a studio, agency, or development shop that has a proven reputation </a:t>
                      </a:r>
                      <a:r>
                        <a:rPr lang="en-US" sz="1400" b="1" dirty="0">
                          <a:solidFill>
                            <a:schemeClr val="accent1"/>
                          </a:solidFill>
                          <a:effectLst/>
                          <a:latin typeface="Roboto Condensed Light" panose="02000000000000000000" pitchFamily="2" charset="0"/>
                          <a:ea typeface="Roboto Condensed Light" panose="02000000000000000000" pitchFamily="2" charset="0"/>
                        </a:rPr>
                        <a:t>for long-term partnership</a:t>
                      </a:r>
                      <a:r>
                        <a:rPr lang="en-US" sz="1400" b="0" dirty="0">
                          <a:effectLst/>
                          <a:latin typeface="Roboto Condensed Light" panose="02000000000000000000" pitchFamily="2" charset="0"/>
                          <a:ea typeface="Roboto Condensed Light" panose="02000000000000000000" pitchFamily="2" charset="0"/>
                        </a:rPr>
                        <a:t> with its clients.</a:t>
                      </a:r>
                    </a:p>
                  </a:txBody>
                  <a:tcPr marL="27260" marR="27260" marT="27260" marB="27260">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extLst>
                  <a:ext uri="{0D108BD9-81ED-4DB2-BD59-A6C34878D82A}">
                    <a16:rowId xmlns:a16="http://schemas.microsoft.com/office/drawing/2014/main" val="3857252131"/>
                  </a:ext>
                </a:extLst>
              </a:tr>
              <a:tr h="987460">
                <a:tc>
                  <a:txBody>
                    <a:bodyPr/>
                    <a:lstStyle/>
                    <a:p>
                      <a:pPr algn="ctr" fontAlgn="t"/>
                      <a:r>
                        <a:rPr lang="en-CA" sz="1400" b="0" dirty="0">
                          <a:effectLst/>
                          <a:latin typeface="Roboto Condensed Light" panose="02000000000000000000" pitchFamily="2" charset="0"/>
                          <a:ea typeface="Roboto Condensed Light" panose="02000000000000000000" pitchFamily="2" charset="0"/>
                        </a:rPr>
                        <a:t>Low</a:t>
                      </a:r>
                    </a:p>
                  </a:txBody>
                  <a:tcPr marL="27260" marR="27260" marT="27260" marB="27260">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tc>
                  <a:txBody>
                    <a:bodyPr/>
                    <a:lstStyle/>
                    <a:p>
                      <a:pPr algn="ctr" fontAlgn="t"/>
                      <a:r>
                        <a:rPr lang="en-CA" sz="1400" b="0" dirty="0">
                          <a:effectLst/>
                          <a:latin typeface="Roboto Condensed Light" panose="02000000000000000000" pitchFamily="2" charset="0"/>
                          <a:ea typeface="Roboto Condensed Light" panose="02000000000000000000" pitchFamily="2" charset="0"/>
                        </a:rPr>
                        <a:t>High</a:t>
                      </a:r>
                    </a:p>
                  </a:txBody>
                  <a:tcPr marL="27260" marR="27260" marT="27260" marB="27260">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tc>
                  <a:txBody>
                    <a:bodyPr/>
                    <a:lstStyle/>
                    <a:p>
                      <a:pPr fontAlgn="t"/>
                      <a:r>
                        <a:rPr lang="en-US" sz="1400" b="0" dirty="0">
                          <a:effectLst/>
                          <a:latin typeface="Roboto Condensed Light" panose="02000000000000000000" pitchFamily="2" charset="0"/>
                          <a:ea typeface="Roboto Condensed Light" panose="02000000000000000000" pitchFamily="2" charset="0"/>
                        </a:rPr>
                        <a:t>Your team has capacity but needs to develop new skills to be successful. Look for a studio, agency, or development shop that has a track record of </a:t>
                      </a:r>
                      <a:r>
                        <a:rPr lang="en-US" sz="1400" b="1" dirty="0">
                          <a:solidFill>
                            <a:schemeClr val="accent1"/>
                          </a:solidFill>
                          <a:effectLst/>
                          <a:latin typeface="Roboto Condensed Light" panose="02000000000000000000" pitchFamily="2" charset="0"/>
                          <a:ea typeface="Roboto Condensed Light" panose="02000000000000000000" pitchFamily="2" charset="0"/>
                        </a:rPr>
                        <a:t>developing its customers </a:t>
                      </a:r>
                      <a:r>
                        <a:rPr lang="en-US" sz="1400" b="0" dirty="0">
                          <a:effectLst/>
                          <a:latin typeface="Roboto Condensed Light" panose="02000000000000000000" pitchFamily="2" charset="0"/>
                          <a:ea typeface="Roboto Condensed Light" panose="02000000000000000000" pitchFamily="2" charset="0"/>
                        </a:rPr>
                        <a:t>and delivering solutions.</a:t>
                      </a:r>
                    </a:p>
                  </a:txBody>
                  <a:tcPr marL="27260" marR="27260" marT="27260" marB="27260">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extLst>
                  <a:ext uri="{0D108BD9-81ED-4DB2-BD59-A6C34878D82A}">
                    <a16:rowId xmlns:a16="http://schemas.microsoft.com/office/drawing/2014/main" val="237017373"/>
                  </a:ext>
                </a:extLst>
              </a:tr>
              <a:tr h="1063736">
                <a:tc>
                  <a:txBody>
                    <a:bodyPr/>
                    <a:lstStyle/>
                    <a:p>
                      <a:pPr algn="ctr" fontAlgn="t"/>
                      <a:r>
                        <a:rPr lang="en-CA" sz="1400" b="0" dirty="0">
                          <a:effectLst/>
                          <a:latin typeface="Roboto Condensed Light" panose="02000000000000000000" pitchFamily="2" charset="0"/>
                          <a:ea typeface="Roboto Condensed Light" panose="02000000000000000000" pitchFamily="2" charset="0"/>
                        </a:rPr>
                        <a:t>High</a:t>
                      </a:r>
                    </a:p>
                  </a:txBody>
                  <a:tcPr marL="27260" marR="27260" marT="27260" marB="27260">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tc>
                  <a:txBody>
                    <a:bodyPr/>
                    <a:lstStyle/>
                    <a:p>
                      <a:pPr algn="ctr" fontAlgn="t"/>
                      <a:r>
                        <a:rPr lang="en-CA" sz="1400" b="0" dirty="0">
                          <a:effectLst/>
                          <a:latin typeface="Roboto Condensed Light" panose="02000000000000000000" pitchFamily="2" charset="0"/>
                          <a:ea typeface="Roboto Condensed Light" panose="02000000000000000000" pitchFamily="2" charset="0"/>
                        </a:rPr>
                        <a:t>Low</a:t>
                      </a:r>
                    </a:p>
                  </a:txBody>
                  <a:tcPr marL="27260" marR="27260" marT="27260" marB="27260">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tc>
                  <a:txBody>
                    <a:bodyPr/>
                    <a:lstStyle/>
                    <a:p>
                      <a:pPr fontAlgn="t"/>
                      <a:r>
                        <a:rPr lang="en-US" sz="1400" b="0" dirty="0">
                          <a:effectLst/>
                          <a:latin typeface="Roboto Condensed Light" panose="02000000000000000000" pitchFamily="2" charset="0"/>
                          <a:ea typeface="Roboto Condensed Light" panose="02000000000000000000" pitchFamily="2" charset="0"/>
                        </a:rPr>
                        <a:t>Your organization knows what it is doing but is strapped for people. Look at “body shops” and recruiting agencies that will support </a:t>
                      </a:r>
                      <a:r>
                        <a:rPr lang="en-US" sz="1400" b="1" dirty="0">
                          <a:solidFill>
                            <a:schemeClr val="accent1"/>
                          </a:solidFill>
                          <a:effectLst/>
                          <a:latin typeface="Roboto Condensed Light" panose="02000000000000000000" pitchFamily="2" charset="0"/>
                          <a:ea typeface="Roboto Condensed Light" panose="02000000000000000000" pitchFamily="2" charset="0"/>
                        </a:rPr>
                        <a:t>short-term contracts </a:t>
                      </a:r>
                      <a:r>
                        <a:rPr lang="en-US" sz="1400" b="0" dirty="0">
                          <a:effectLst/>
                          <a:latin typeface="Roboto Condensed Light" panose="02000000000000000000" pitchFamily="2" charset="0"/>
                          <a:ea typeface="Roboto Condensed Light" panose="02000000000000000000" pitchFamily="2" charset="0"/>
                        </a:rPr>
                        <a:t>that can be converted to full-time staff or even a wholesale development shop acquisition.</a:t>
                      </a:r>
                    </a:p>
                  </a:txBody>
                  <a:tcPr marL="27260" marR="27260" marT="27260" marB="27260">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extLst>
                  <a:ext uri="{0D108BD9-81ED-4DB2-BD59-A6C34878D82A}">
                    <a16:rowId xmlns:a16="http://schemas.microsoft.com/office/drawing/2014/main" val="3997058323"/>
                  </a:ext>
                </a:extLst>
              </a:tr>
              <a:tr h="849040">
                <a:tc>
                  <a:txBody>
                    <a:bodyPr/>
                    <a:lstStyle/>
                    <a:p>
                      <a:pPr algn="ctr" fontAlgn="t"/>
                      <a:r>
                        <a:rPr lang="en-CA" sz="1400" b="0" dirty="0">
                          <a:effectLst/>
                          <a:latin typeface="Roboto Condensed Light" panose="02000000000000000000" pitchFamily="2" charset="0"/>
                          <a:ea typeface="Roboto Condensed Light" panose="02000000000000000000" pitchFamily="2" charset="0"/>
                        </a:rPr>
                        <a:t>High</a:t>
                      </a:r>
                    </a:p>
                  </a:txBody>
                  <a:tcPr marL="27260" marR="27260" marT="27260" marB="27260">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tc>
                  <a:txBody>
                    <a:bodyPr/>
                    <a:lstStyle/>
                    <a:p>
                      <a:pPr algn="ctr" fontAlgn="t"/>
                      <a:r>
                        <a:rPr lang="en-CA" sz="1400" b="0" dirty="0">
                          <a:effectLst/>
                          <a:latin typeface="Roboto Condensed Light" panose="02000000000000000000" pitchFamily="2" charset="0"/>
                          <a:ea typeface="Roboto Condensed Light" panose="02000000000000000000" pitchFamily="2" charset="0"/>
                        </a:rPr>
                        <a:t>High</a:t>
                      </a:r>
                    </a:p>
                  </a:txBody>
                  <a:tcPr marL="27260" marR="27260" marT="27260" marB="27260">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tc>
                  <a:txBody>
                    <a:bodyPr/>
                    <a:lstStyle/>
                    <a:p>
                      <a:pPr fontAlgn="t"/>
                      <a:r>
                        <a:rPr lang="en-US" sz="1400" b="0" dirty="0">
                          <a:effectLst/>
                          <a:latin typeface="Roboto Condensed Light" panose="02000000000000000000" pitchFamily="2" charset="0"/>
                          <a:ea typeface="Roboto Condensed Light" panose="02000000000000000000" pitchFamily="2" charset="0"/>
                        </a:rPr>
                        <a:t>You have the capability and capacity for delivering on your everyday demands. This can be</a:t>
                      </a:r>
                      <a:r>
                        <a:rPr lang="en-US" sz="1400" b="1" dirty="0">
                          <a:effectLst/>
                          <a:latin typeface="Roboto Condensed Light" panose="02000000000000000000" pitchFamily="2" charset="0"/>
                          <a:ea typeface="Roboto Condensed Light" panose="02000000000000000000" pitchFamily="2" charset="0"/>
                        </a:rPr>
                        <a:t> </a:t>
                      </a:r>
                      <a:r>
                        <a:rPr lang="en-US" sz="1400" b="1" dirty="0">
                          <a:solidFill>
                            <a:schemeClr val="accent1"/>
                          </a:solidFill>
                          <a:effectLst/>
                          <a:latin typeface="Roboto Condensed Light" panose="02000000000000000000" pitchFamily="2" charset="0"/>
                          <a:ea typeface="Roboto Condensed Light" panose="02000000000000000000" pitchFamily="2" charset="0"/>
                        </a:rPr>
                        <a:t>in-sourced.</a:t>
                      </a:r>
                    </a:p>
                  </a:txBody>
                  <a:tcPr marL="27260" marR="27260" marT="27260" marB="27260">
                    <a:lnL w="12700" cap="flat" cmpd="sng" algn="ctr">
                      <a:solidFill>
                        <a:schemeClr val="tx2">
                          <a:lumMod val="40000"/>
                          <a:lumOff val="60000"/>
                        </a:schemeClr>
                      </a:solidFill>
                      <a:prstDash val="solid"/>
                      <a:round/>
                      <a:headEnd type="none" w="med" len="med"/>
                      <a:tailEnd type="none" w="med" len="med"/>
                    </a:lnL>
                    <a:lnR w="12700" cap="flat" cmpd="sng" algn="ctr">
                      <a:solidFill>
                        <a:schemeClr val="tx2">
                          <a:lumMod val="40000"/>
                          <a:lumOff val="60000"/>
                        </a:schemeClr>
                      </a:solidFill>
                      <a:prstDash val="solid"/>
                      <a:round/>
                      <a:headEnd type="none" w="med" len="med"/>
                      <a:tailEnd type="none" w="med" len="med"/>
                    </a:ln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extLst>
                  <a:ext uri="{0D108BD9-81ED-4DB2-BD59-A6C34878D82A}">
                    <a16:rowId xmlns:a16="http://schemas.microsoft.com/office/drawing/2014/main" val="2937199052"/>
                  </a:ext>
                </a:extLst>
              </a:tr>
            </a:tbl>
          </a:graphicData>
        </a:graphic>
      </p:graphicFrame>
      <p:sp>
        <p:nvSpPr>
          <p:cNvPr id="7" name="TextBox 6">
            <a:extLst>
              <a:ext uri="{FF2B5EF4-FFF2-40B4-BE49-F238E27FC236}">
                <a16:creationId xmlns:a16="http://schemas.microsoft.com/office/drawing/2014/main" id="{29BCBAD7-3C14-4CB8-97EF-E256342945CC}"/>
              </a:ext>
            </a:extLst>
          </p:cNvPr>
          <p:cNvSpPr txBox="1"/>
          <p:nvPr/>
        </p:nvSpPr>
        <p:spPr>
          <a:xfrm>
            <a:off x="201165" y="6541431"/>
            <a:ext cx="4268088" cy="261576"/>
          </a:xfrm>
          <a:prstGeom prst="rect">
            <a:avLst/>
          </a:prstGeom>
          <a:noFill/>
        </p:spPr>
        <p:txBody>
          <a:bodyPr wrap="square">
            <a:spAutoFit/>
          </a:bodyPr>
          <a:lstStyle/>
          <a:p>
            <a:pPr defTabSz="914309">
              <a:defRPr/>
            </a:pPr>
            <a:r>
              <a:rPr lang="en-CA" sz="1100" dirty="0">
                <a:solidFill>
                  <a:srgbClr val="494949"/>
                </a:solidFill>
                <a:latin typeface="Roboto Condensed Light" panose="02000000000000000000" pitchFamily="2" charset="0"/>
                <a:ea typeface="Roboto Condensed Light" panose="02000000000000000000" pitchFamily="2" charset="0"/>
              </a:rPr>
              <a:t>Modified from </a:t>
            </a:r>
            <a:r>
              <a:rPr lang="en-US" sz="1100" i="1" dirty="0">
                <a:solidFill>
                  <a:srgbClr val="494949"/>
                </a:solidFill>
                <a:latin typeface="Roboto Condensed Light" panose="02000000000000000000" pitchFamily="2" charset="0"/>
                <a:ea typeface="Roboto Condensed Light" panose="02000000000000000000" pitchFamily="2" charset="0"/>
                <a:hlinkClick r:id="rId2"/>
              </a:rPr>
              <a:t>Are You In or Out? How to Source Application Development</a:t>
            </a:r>
            <a:r>
              <a:rPr lang="en-CA" sz="1100" i="1" dirty="0">
                <a:solidFill>
                  <a:srgbClr val="494949"/>
                </a:solidFill>
                <a:latin typeface="Roboto Condensed Light" panose="02000000000000000000" pitchFamily="2" charset="0"/>
                <a:ea typeface="Roboto Condensed Light" panose="02000000000000000000" pitchFamily="2" charset="0"/>
              </a:rPr>
              <a:t> </a:t>
            </a:r>
          </a:p>
        </p:txBody>
      </p:sp>
      <p:sp>
        <p:nvSpPr>
          <p:cNvPr id="5" name="Title 1">
            <a:extLst>
              <a:ext uri="{FF2B5EF4-FFF2-40B4-BE49-F238E27FC236}">
                <a16:creationId xmlns:a16="http://schemas.microsoft.com/office/drawing/2014/main" id="{BA2B608B-A2AF-4E1A-BD5A-46569636A9D8}"/>
              </a:ext>
            </a:extLst>
          </p:cNvPr>
          <p:cNvSpPr>
            <a:spLocks noGrp="1"/>
          </p:cNvSpPr>
          <p:nvPr>
            <p:ph type="title"/>
          </p:nvPr>
        </p:nvSpPr>
        <p:spPr>
          <a:xfrm>
            <a:off x="354855" y="530021"/>
            <a:ext cx="11140459" cy="1130188"/>
          </a:xfrm>
        </p:spPr>
        <p:txBody>
          <a:bodyPr/>
          <a:lstStyle/>
          <a:p>
            <a:r>
              <a:rPr lang="en-US" sz="3600" dirty="0"/>
              <a:t>Use this matrix to inform the right sourcing approach for each capability</a:t>
            </a:r>
          </a:p>
        </p:txBody>
      </p:sp>
      <p:grpSp>
        <p:nvGrpSpPr>
          <p:cNvPr id="31" name="Group 30">
            <a:extLst>
              <a:ext uri="{FF2B5EF4-FFF2-40B4-BE49-F238E27FC236}">
                <a16:creationId xmlns:a16="http://schemas.microsoft.com/office/drawing/2014/main" id="{41E0EC35-662B-441F-AD5B-54A2FD1DA131}"/>
              </a:ext>
            </a:extLst>
          </p:cNvPr>
          <p:cNvGrpSpPr/>
          <p:nvPr/>
        </p:nvGrpSpPr>
        <p:grpSpPr>
          <a:xfrm>
            <a:off x="187615" y="1823090"/>
            <a:ext cx="5560042" cy="4588158"/>
            <a:chOff x="5897128" y="1001289"/>
            <a:chExt cx="5729238" cy="4861394"/>
          </a:xfrm>
        </p:grpSpPr>
        <p:sp>
          <p:nvSpPr>
            <p:cNvPr id="32" name="Arrow: Down 31">
              <a:extLst>
                <a:ext uri="{FF2B5EF4-FFF2-40B4-BE49-F238E27FC236}">
                  <a16:creationId xmlns:a16="http://schemas.microsoft.com/office/drawing/2014/main" id="{02DB31D9-D5FB-40C3-ABAF-4ED152B72A68}"/>
                </a:ext>
              </a:extLst>
            </p:cNvPr>
            <p:cNvSpPr/>
            <p:nvPr/>
          </p:nvSpPr>
          <p:spPr>
            <a:xfrm>
              <a:off x="8518359" y="3429000"/>
              <a:ext cx="200526" cy="1981200"/>
            </a:xfrm>
            <a:prstGeom prst="downArrow">
              <a:avLst>
                <a:gd name="adj1" fmla="val 50000"/>
                <a:gd name="adj2" fmla="val 74000"/>
              </a:avLst>
            </a:prstGeom>
            <a:solidFill>
              <a:srgbClr val="2476B7"/>
            </a:solidFill>
            <a:ln w="12700" cap="flat" cmpd="sng" algn="ctr">
              <a:noFill/>
              <a:prstDash val="solid"/>
              <a:miter lim="800000"/>
            </a:ln>
            <a:effectLst/>
          </p:spPr>
          <p:txBody>
            <a:bodyPr rtlCol="0" anchor="ctr"/>
            <a:lstStyle/>
            <a:p>
              <a:pPr algn="ctr" defTabSz="914309">
                <a:defRPr/>
              </a:pPr>
              <a:endParaRPr lang="en-CA" sz="1800" kern="0" dirty="0">
                <a:solidFill>
                  <a:srgbClr val="FFFFFF"/>
                </a:solidFill>
                <a:latin typeface="Arial" panose="020B0604020202020204" pitchFamily="34" charset="0"/>
              </a:endParaRPr>
            </a:p>
          </p:txBody>
        </p:sp>
        <p:sp>
          <p:nvSpPr>
            <p:cNvPr id="33" name="Arrow: Down 32">
              <a:extLst>
                <a:ext uri="{FF2B5EF4-FFF2-40B4-BE49-F238E27FC236}">
                  <a16:creationId xmlns:a16="http://schemas.microsoft.com/office/drawing/2014/main" id="{504FAEC3-4F1D-421E-A5BD-9E76AD9C20C7}"/>
                </a:ext>
              </a:extLst>
            </p:cNvPr>
            <p:cNvSpPr/>
            <p:nvPr/>
          </p:nvSpPr>
          <p:spPr>
            <a:xfrm rot="10800000">
              <a:off x="8518359" y="1447800"/>
              <a:ext cx="200526" cy="1981200"/>
            </a:xfrm>
            <a:prstGeom prst="downArrow">
              <a:avLst>
                <a:gd name="adj1" fmla="val 50000"/>
                <a:gd name="adj2" fmla="val 74000"/>
              </a:avLst>
            </a:prstGeom>
            <a:solidFill>
              <a:srgbClr val="2476B7"/>
            </a:solidFill>
            <a:ln w="12700" cap="flat" cmpd="sng" algn="ctr">
              <a:noFill/>
              <a:prstDash val="solid"/>
              <a:miter lim="800000"/>
            </a:ln>
            <a:effectLst/>
          </p:spPr>
          <p:txBody>
            <a:bodyPr rtlCol="0" anchor="ctr"/>
            <a:lstStyle/>
            <a:p>
              <a:pPr algn="ctr" defTabSz="914309">
                <a:defRPr/>
              </a:pPr>
              <a:endParaRPr lang="en-CA" sz="1800" kern="0" dirty="0">
                <a:solidFill>
                  <a:srgbClr val="FFFFFF"/>
                </a:solidFill>
                <a:latin typeface="Arial" panose="020B0604020202020204" pitchFamily="34" charset="0"/>
              </a:endParaRPr>
            </a:p>
          </p:txBody>
        </p:sp>
        <p:sp>
          <p:nvSpPr>
            <p:cNvPr id="34" name="Arrow: Down 33">
              <a:extLst>
                <a:ext uri="{FF2B5EF4-FFF2-40B4-BE49-F238E27FC236}">
                  <a16:creationId xmlns:a16="http://schemas.microsoft.com/office/drawing/2014/main" id="{169DD6E1-1CB6-4CE3-84E5-9E77E8D8F0C2}"/>
                </a:ext>
              </a:extLst>
            </p:cNvPr>
            <p:cNvSpPr/>
            <p:nvPr/>
          </p:nvSpPr>
          <p:spPr>
            <a:xfrm rot="5400000">
              <a:off x="7519738" y="2538662"/>
              <a:ext cx="200526" cy="1981200"/>
            </a:xfrm>
            <a:prstGeom prst="downArrow">
              <a:avLst>
                <a:gd name="adj1" fmla="val 50000"/>
                <a:gd name="adj2" fmla="val 74000"/>
              </a:avLst>
            </a:prstGeom>
            <a:solidFill>
              <a:srgbClr val="2476B7"/>
            </a:solidFill>
            <a:ln w="12700" cap="flat" cmpd="sng" algn="ctr">
              <a:noFill/>
              <a:prstDash val="solid"/>
              <a:miter lim="800000"/>
            </a:ln>
            <a:effectLst/>
          </p:spPr>
          <p:txBody>
            <a:bodyPr rtlCol="0" anchor="ctr"/>
            <a:lstStyle/>
            <a:p>
              <a:pPr algn="ctr" defTabSz="914309">
                <a:defRPr/>
              </a:pPr>
              <a:endParaRPr lang="en-CA" sz="1800" kern="0" dirty="0">
                <a:solidFill>
                  <a:srgbClr val="FFFFFF"/>
                </a:solidFill>
                <a:latin typeface="Arial" panose="020B0604020202020204" pitchFamily="34" charset="0"/>
              </a:endParaRPr>
            </a:p>
          </p:txBody>
        </p:sp>
        <p:sp>
          <p:nvSpPr>
            <p:cNvPr id="35" name="Arrow: Down 34">
              <a:extLst>
                <a:ext uri="{FF2B5EF4-FFF2-40B4-BE49-F238E27FC236}">
                  <a16:creationId xmlns:a16="http://schemas.microsoft.com/office/drawing/2014/main" id="{31EC867D-AD3B-4A0F-BDFD-B3FFFC6D3FAF}"/>
                </a:ext>
              </a:extLst>
            </p:cNvPr>
            <p:cNvSpPr/>
            <p:nvPr/>
          </p:nvSpPr>
          <p:spPr>
            <a:xfrm rot="16200000">
              <a:off x="9500938" y="2538662"/>
              <a:ext cx="200526" cy="1981200"/>
            </a:xfrm>
            <a:prstGeom prst="downArrow">
              <a:avLst>
                <a:gd name="adj1" fmla="val 50000"/>
                <a:gd name="adj2" fmla="val 74000"/>
              </a:avLst>
            </a:prstGeom>
            <a:solidFill>
              <a:srgbClr val="2476B7"/>
            </a:solidFill>
            <a:ln w="12700" cap="flat" cmpd="sng" algn="ctr">
              <a:noFill/>
              <a:prstDash val="solid"/>
              <a:miter lim="800000"/>
            </a:ln>
            <a:effectLst/>
          </p:spPr>
          <p:txBody>
            <a:bodyPr rtlCol="0" anchor="ctr"/>
            <a:lstStyle/>
            <a:p>
              <a:pPr algn="ctr" defTabSz="914309">
                <a:defRPr/>
              </a:pPr>
              <a:endParaRPr lang="en-CA" sz="1800" kern="0" dirty="0">
                <a:solidFill>
                  <a:srgbClr val="FFFFFF"/>
                </a:solidFill>
                <a:latin typeface="Arial" panose="020B0604020202020204" pitchFamily="34" charset="0"/>
              </a:endParaRPr>
            </a:p>
          </p:txBody>
        </p:sp>
        <p:grpSp>
          <p:nvGrpSpPr>
            <p:cNvPr id="36" name="Group 35">
              <a:extLst>
                <a:ext uri="{FF2B5EF4-FFF2-40B4-BE49-F238E27FC236}">
                  <a16:creationId xmlns:a16="http://schemas.microsoft.com/office/drawing/2014/main" id="{690304DE-81F0-41E6-836F-987815984FBF}"/>
                </a:ext>
              </a:extLst>
            </p:cNvPr>
            <p:cNvGrpSpPr/>
            <p:nvPr/>
          </p:nvGrpSpPr>
          <p:grpSpPr>
            <a:xfrm>
              <a:off x="8800893" y="1852612"/>
              <a:ext cx="1508165" cy="1444041"/>
              <a:chOff x="8800893" y="1852612"/>
              <a:chExt cx="1508165" cy="1444041"/>
            </a:xfrm>
          </p:grpSpPr>
          <p:sp>
            <p:nvSpPr>
              <p:cNvPr id="53" name="Rectangle: Rounded Corners 52">
                <a:extLst>
                  <a:ext uri="{FF2B5EF4-FFF2-40B4-BE49-F238E27FC236}">
                    <a16:creationId xmlns:a16="http://schemas.microsoft.com/office/drawing/2014/main" id="{002E8B23-1112-4013-B648-922DF9003D61}"/>
                  </a:ext>
                </a:extLst>
              </p:cNvPr>
              <p:cNvSpPr/>
              <p:nvPr/>
            </p:nvSpPr>
            <p:spPr>
              <a:xfrm>
                <a:off x="8811127" y="1852612"/>
                <a:ext cx="1497931" cy="1444041"/>
              </a:xfrm>
              <a:prstGeom prst="roundRect">
                <a:avLst/>
              </a:prstGeom>
              <a:solidFill>
                <a:srgbClr val="CEE4F5">
                  <a:lumMod val="50000"/>
                </a:srgbClr>
              </a:solidFill>
              <a:ln w="12700" cap="flat" cmpd="sng" algn="ctr">
                <a:noFill/>
                <a:prstDash val="solid"/>
                <a:miter lim="800000"/>
              </a:ln>
              <a:effectLst/>
            </p:spPr>
            <p:txBody>
              <a:bodyPr rtlCol="0" anchor="ctr"/>
              <a:lstStyle/>
              <a:p>
                <a:pPr algn="ctr" defTabSz="914309">
                  <a:defRPr/>
                </a:pPr>
                <a:endParaRPr lang="en-CA" sz="1800" kern="0" dirty="0">
                  <a:solidFill>
                    <a:srgbClr val="FFFFFF"/>
                  </a:solidFill>
                  <a:latin typeface="Arial" panose="020B0604020202020204" pitchFamily="34" charset="0"/>
                </a:endParaRPr>
              </a:p>
            </p:txBody>
          </p:sp>
          <p:sp>
            <p:nvSpPr>
              <p:cNvPr id="54" name="Rectangle 53">
                <a:extLst>
                  <a:ext uri="{FF2B5EF4-FFF2-40B4-BE49-F238E27FC236}">
                    <a16:creationId xmlns:a16="http://schemas.microsoft.com/office/drawing/2014/main" id="{F0BD3288-6C39-443A-851C-234FA024229A}"/>
                  </a:ext>
                </a:extLst>
              </p:cNvPr>
              <p:cNvSpPr/>
              <p:nvPr/>
            </p:nvSpPr>
            <p:spPr>
              <a:xfrm>
                <a:off x="8800893" y="2016624"/>
                <a:ext cx="1497931" cy="520445"/>
              </a:xfrm>
              <a:prstGeom prst="rect">
                <a:avLst/>
              </a:prstGeom>
              <a:noFill/>
              <a:ln w="12700" cap="flat" cmpd="sng" algn="ctr">
                <a:noFill/>
                <a:prstDash val="solid"/>
                <a:miter lim="800000"/>
              </a:ln>
              <a:effectLst/>
            </p:spPr>
            <p:txBody>
              <a:bodyPr rtlCol="0" anchor="ctr"/>
              <a:lstStyle/>
              <a:p>
                <a:pPr algn="r" defTabSz="914309">
                  <a:defRPr/>
                </a:pPr>
                <a:r>
                  <a:rPr lang="en-US" sz="1200" kern="0" dirty="0">
                    <a:solidFill>
                      <a:srgbClr val="FFFFFF"/>
                    </a:solidFill>
                    <a:latin typeface="Montserrat SemiBold" panose="00000700000000000000" pitchFamily="2" charset="0"/>
                  </a:rPr>
                  <a:t>Insource</a:t>
                </a:r>
                <a:endParaRPr lang="en-CA" sz="1200" kern="0" dirty="0">
                  <a:solidFill>
                    <a:srgbClr val="FFFFFF"/>
                  </a:solidFill>
                  <a:latin typeface="Montserrat SemiBold" panose="00000700000000000000" pitchFamily="2" charset="0"/>
                </a:endParaRPr>
              </a:p>
            </p:txBody>
          </p:sp>
        </p:grpSp>
        <p:grpSp>
          <p:nvGrpSpPr>
            <p:cNvPr id="37" name="Group 36">
              <a:extLst>
                <a:ext uri="{FF2B5EF4-FFF2-40B4-BE49-F238E27FC236}">
                  <a16:creationId xmlns:a16="http://schemas.microsoft.com/office/drawing/2014/main" id="{D4CA1DB1-6008-4FFE-B4F4-176897E74525}"/>
                </a:ext>
              </a:extLst>
            </p:cNvPr>
            <p:cNvGrpSpPr/>
            <p:nvPr/>
          </p:nvGrpSpPr>
          <p:grpSpPr>
            <a:xfrm>
              <a:off x="6912144" y="1852612"/>
              <a:ext cx="1497931" cy="1444041"/>
              <a:chOff x="6912144" y="1852612"/>
              <a:chExt cx="1497931" cy="1444041"/>
            </a:xfrm>
          </p:grpSpPr>
          <p:sp>
            <p:nvSpPr>
              <p:cNvPr id="51" name="Rectangle: Rounded Corners 50">
                <a:extLst>
                  <a:ext uri="{FF2B5EF4-FFF2-40B4-BE49-F238E27FC236}">
                    <a16:creationId xmlns:a16="http://schemas.microsoft.com/office/drawing/2014/main" id="{25D7E34D-F2A6-4E00-AC3C-1C966F1E10D8}"/>
                  </a:ext>
                </a:extLst>
              </p:cNvPr>
              <p:cNvSpPr/>
              <p:nvPr/>
            </p:nvSpPr>
            <p:spPr>
              <a:xfrm>
                <a:off x="6912144" y="1852612"/>
                <a:ext cx="1497931" cy="1444041"/>
              </a:xfrm>
              <a:prstGeom prst="roundRect">
                <a:avLst/>
              </a:prstGeom>
              <a:solidFill>
                <a:srgbClr val="CEE4F5">
                  <a:lumMod val="25000"/>
                </a:srgbClr>
              </a:solidFill>
              <a:ln w="12700" cap="flat" cmpd="sng" algn="ctr">
                <a:noFill/>
                <a:prstDash val="solid"/>
                <a:miter lim="800000"/>
              </a:ln>
              <a:effectLst/>
            </p:spPr>
            <p:txBody>
              <a:bodyPr rtlCol="0" anchor="ctr"/>
              <a:lstStyle/>
              <a:p>
                <a:pPr algn="ctr" defTabSz="914309">
                  <a:defRPr/>
                </a:pPr>
                <a:endParaRPr lang="en-CA" sz="1800" kern="0" dirty="0">
                  <a:solidFill>
                    <a:srgbClr val="FFFFFF"/>
                  </a:solidFill>
                  <a:latin typeface="Arial" panose="020B0604020202020204" pitchFamily="34" charset="0"/>
                </a:endParaRPr>
              </a:p>
            </p:txBody>
          </p:sp>
          <p:sp>
            <p:nvSpPr>
              <p:cNvPr id="52" name="Rectangle 51">
                <a:extLst>
                  <a:ext uri="{FF2B5EF4-FFF2-40B4-BE49-F238E27FC236}">
                    <a16:creationId xmlns:a16="http://schemas.microsoft.com/office/drawing/2014/main" id="{3A14E1B4-C547-41D9-9DF8-D1478DC67DD3}"/>
                  </a:ext>
                </a:extLst>
              </p:cNvPr>
              <p:cNvSpPr/>
              <p:nvPr/>
            </p:nvSpPr>
            <p:spPr>
              <a:xfrm>
                <a:off x="6938421" y="1987875"/>
                <a:ext cx="1351442" cy="520445"/>
              </a:xfrm>
              <a:prstGeom prst="rect">
                <a:avLst/>
              </a:prstGeom>
              <a:noFill/>
              <a:ln w="12700" cap="flat" cmpd="sng" algn="ctr">
                <a:noFill/>
                <a:prstDash val="solid"/>
                <a:miter lim="800000"/>
              </a:ln>
              <a:effectLst/>
            </p:spPr>
            <p:txBody>
              <a:bodyPr rtlCol="0" anchor="ctr"/>
              <a:lstStyle/>
              <a:p>
                <a:pPr defTabSz="914309">
                  <a:defRPr/>
                </a:pPr>
                <a:r>
                  <a:rPr lang="en-US" sz="1200" kern="0" dirty="0">
                    <a:solidFill>
                      <a:srgbClr val="FFFFFF"/>
                    </a:solidFill>
                    <a:latin typeface="Montserrat SemiBold" panose="00000700000000000000" pitchFamily="2" charset="0"/>
                  </a:rPr>
                  <a:t>Competitive Advantage</a:t>
                </a:r>
                <a:endParaRPr lang="en-CA" sz="1200" kern="0" dirty="0">
                  <a:solidFill>
                    <a:srgbClr val="FFFFFF"/>
                  </a:solidFill>
                  <a:latin typeface="Montserrat SemiBold" panose="00000700000000000000" pitchFamily="2" charset="0"/>
                </a:endParaRPr>
              </a:p>
            </p:txBody>
          </p:sp>
        </p:grpSp>
        <p:grpSp>
          <p:nvGrpSpPr>
            <p:cNvPr id="38" name="Group 37">
              <a:extLst>
                <a:ext uri="{FF2B5EF4-FFF2-40B4-BE49-F238E27FC236}">
                  <a16:creationId xmlns:a16="http://schemas.microsoft.com/office/drawing/2014/main" id="{1C09A958-8498-49E5-BA69-1321D6E672FA}"/>
                </a:ext>
              </a:extLst>
            </p:cNvPr>
            <p:cNvGrpSpPr/>
            <p:nvPr/>
          </p:nvGrpSpPr>
          <p:grpSpPr>
            <a:xfrm>
              <a:off x="8800893" y="3761871"/>
              <a:ext cx="1508165" cy="1444041"/>
              <a:chOff x="8800893" y="3761871"/>
              <a:chExt cx="1508165" cy="1444041"/>
            </a:xfrm>
          </p:grpSpPr>
          <p:sp>
            <p:nvSpPr>
              <p:cNvPr id="49" name="Rectangle: Rounded Corners 48">
                <a:extLst>
                  <a:ext uri="{FF2B5EF4-FFF2-40B4-BE49-F238E27FC236}">
                    <a16:creationId xmlns:a16="http://schemas.microsoft.com/office/drawing/2014/main" id="{656E5DEA-9E47-4E5D-987E-6B43B09C5F99}"/>
                  </a:ext>
                </a:extLst>
              </p:cNvPr>
              <p:cNvSpPr/>
              <p:nvPr/>
            </p:nvSpPr>
            <p:spPr>
              <a:xfrm>
                <a:off x="8811127" y="3761871"/>
                <a:ext cx="1497931" cy="1444041"/>
              </a:xfrm>
              <a:prstGeom prst="roundRect">
                <a:avLst/>
              </a:prstGeom>
              <a:solidFill>
                <a:srgbClr val="CEE4F5">
                  <a:lumMod val="75000"/>
                </a:srgbClr>
              </a:solidFill>
              <a:ln w="12700" cap="flat" cmpd="sng" algn="ctr">
                <a:noFill/>
                <a:prstDash val="solid"/>
                <a:miter lim="800000"/>
              </a:ln>
              <a:effectLst/>
            </p:spPr>
            <p:txBody>
              <a:bodyPr rtlCol="0" anchor="ctr"/>
              <a:lstStyle/>
              <a:p>
                <a:pPr algn="ctr" defTabSz="914309">
                  <a:defRPr/>
                </a:pPr>
                <a:endParaRPr lang="en-CA" sz="1800" kern="0" dirty="0">
                  <a:solidFill>
                    <a:srgbClr val="FFFFFF"/>
                  </a:solidFill>
                  <a:latin typeface="Arial" panose="020B0604020202020204" pitchFamily="34" charset="0"/>
                </a:endParaRPr>
              </a:p>
            </p:txBody>
          </p:sp>
          <p:sp>
            <p:nvSpPr>
              <p:cNvPr id="50" name="Rectangle 49">
                <a:extLst>
                  <a:ext uri="{FF2B5EF4-FFF2-40B4-BE49-F238E27FC236}">
                    <a16:creationId xmlns:a16="http://schemas.microsoft.com/office/drawing/2014/main" id="{E21C5E5A-FCC2-4571-BB8A-25A3486E9138}"/>
                  </a:ext>
                </a:extLst>
              </p:cNvPr>
              <p:cNvSpPr/>
              <p:nvPr/>
            </p:nvSpPr>
            <p:spPr>
              <a:xfrm>
                <a:off x="8800893" y="4542274"/>
                <a:ext cx="1497931" cy="520445"/>
              </a:xfrm>
              <a:prstGeom prst="rect">
                <a:avLst/>
              </a:prstGeom>
              <a:noFill/>
              <a:ln w="12700" cap="flat" cmpd="sng" algn="ctr">
                <a:noFill/>
                <a:prstDash val="solid"/>
                <a:miter lim="800000"/>
              </a:ln>
              <a:effectLst/>
            </p:spPr>
            <p:txBody>
              <a:bodyPr rtlCol="0" anchor="ctr"/>
              <a:lstStyle/>
              <a:p>
                <a:pPr algn="r" defTabSz="914309">
                  <a:defRPr/>
                </a:pPr>
                <a:r>
                  <a:rPr lang="en-US" sz="1200" kern="0" dirty="0">
                    <a:solidFill>
                      <a:srgbClr val="FFFFFF"/>
                    </a:solidFill>
                    <a:latin typeface="Montserrat SemiBold" panose="00000700000000000000" pitchFamily="2" charset="0"/>
                  </a:rPr>
                  <a:t>Staff Augmentation</a:t>
                </a:r>
                <a:endParaRPr lang="en-CA" sz="1200" kern="0" dirty="0">
                  <a:solidFill>
                    <a:srgbClr val="FFFFFF"/>
                  </a:solidFill>
                  <a:latin typeface="Montserrat SemiBold" panose="00000700000000000000" pitchFamily="2" charset="0"/>
                </a:endParaRPr>
              </a:p>
            </p:txBody>
          </p:sp>
        </p:grpSp>
        <p:grpSp>
          <p:nvGrpSpPr>
            <p:cNvPr id="39" name="Group 38">
              <a:extLst>
                <a:ext uri="{FF2B5EF4-FFF2-40B4-BE49-F238E27FC236}">
                  <a16:creationId xmlns:a16="http://schemas.microsoft.com/office/drawing/2014/main" id="{755928A1-06A9-4264-86F2-A61AA6D82E7D}"/>
                </a:ext>
              </a:extLst>
            </p:cNvPr>
            <p:cNvGrpSpPr/>
            <p:nvPr/>
          </p:nvGrpSpPr>
          <p:grpSpPr>
            <a:xfrm>
              <a:off x="6912144" y="3761871"/>
              <a:ext cx="1497931" cy="1444041"/>
              <a:chOff x="6912144" y="3761871"/>
              <a:chExt cx="1497931" cy="1444041"/>
            </a:xfrm>
          </p:grpSpPr>
          <p:sp>
            <p:nvSpPr>
              <p:cNvPr id="47" name="Rectangle: Rounded Corners 46">
                <a:extLst>
                  <a:ext uri="{FF2B5EF4-FFF2-40B4-BE49-F238E27FC236}">
                    <a16:creationId xmlns:a16="http://schemas.microsoft.com/office/drawing/2014/main" id="{08F1D55F-4DBC-4D92-A473-813324D88D05}"/>
                  </a:ext>
                </a:extLst>
              </p:cNvPr>
              <p:cNvSpPr/>
              <p:nvPr/>
            </p:nvSpPr>
            <p:spPr>
              <a:xfrm>
                <a:off x="6912144" y="3761871"/>
                <a:ext cx="1497931" cy="1444041"/>
              </a:xfrm>
              <a:prstGeom prst="roundRect">
                <a:avLst/>
              </a:prstGeom>
              <a:solidFill>
                <a:srgbClr val="FFFFFF">
                  <a:lumMod val="50000"/>
                </a:srgbClr>
              </a:solidFill>
              <a:ln w="12700" cap="flat" cmpd="sng" algn="ctr">
                <a:noFill/>
                <a:prstDash val="solid"/>
                <a:miter lim="800000"/>
              </a:ln>
              <a:effectLst/>
            </p:spPr>
            <p:txBody>
              <a:bodyPr rtlCol="0" anchor="ctr"/>
              <a:lstStyle/>
              <a:p>
                <a:pPr algn="ctr" defTabSz="914309">
                  <a:defRPr/>
                </a:pPr>
                <a:endParaRPr lang="en-CA" sz="1800" kern="0" dirty="0">
                  <a:solidFill>
                    <a:srgbClr val="FFFFFF"/>
                  </a:solidFill>
                  <a:latin typeface="Arial" panose="020B0604020202020204" pitchFamily="34" charset="0"/>
                </a:endParaRPr>
              </a:p>
            </p:txBody>
          </p:sp>
          <p:sp>
            <p:nvSpPr>
              <p:cNvPr id="48" name="Rectangle 47">
                <a:extLst>
                  <a:ext uri="{FF2B5EF4-FFF2-40B4-BE49-F238E27FC236}">
                    <a16:creationId xmlns:a16="http://schemas.microsoft.com/office/drawing/2014/main" id="{6F5C67AF-9859-4248-AA12-A5427C52685C}"/>
                  </a:ext>
                </a:extLst>
              </p:cNvPr>
              <p:cNvSpPr/>
              <p:nvPr/>
            </p:nvSpPr>
            <p:spPr>
              <a:xfrm>
                <a:off x="6938421" y="4513525"/>
                <a:ext cx="1351442" cy="520445"/>
              </a:xfrm>
              <a:prstGeom prst="rect">
                <a:avLst/>
              </a:prstGeom>
              <a:noFill/>
              <a:ln w="12700" cap="flat" cmpd="sng" algn="ctr">
                <a:noFill/>
                <a:prstDash val="solid"/>
                <a:miter lim="800000"/>
              </a:ln>
              <a:effectLst/>
            </p:spPr>
            <p:txBody>
              <a:bodyPr rtlCol="0" anchor="ctr"/>
              <a:lstStyle/>
              <a:p>
                <a:pPr defTabSz="914309">
                  <a:defRPr/>
                </a:pPr>
                <a:r>
                  <a:rPr lang="en-US" sz="1200" kern="0" dirty="0">
                    <a:solidFill>
                      <a:srgbClr val="FFFFFF"/>
                    </a:solidFill>
                    <a:latin typeface="Montserrat SemiBold" panose="00000700000000000000" pitchFamily="2" charset="0"/>
                  </a:rPr>
                  <a:t>Managed Service Provider</a:t>
                </a:r>
                <a:endParaRPr lang="en-CA" sz="1200" kern="0" dirty="0">
                  <a:solidFill>
                    <a:srgbClr val="FFFFFF"/>
                  </a:solidFill>
                  <a:latin typeface="Montserrat SemiBold" panose="00000700000000000000" pitchFamily="2" charset="0"/>
                </a:endParaRPr>
              </a:p>
            </p:txBody>
          </p:sp>
        </p:grpSp>
        <p:sp>
          <p:nvSpPr>
            <p:cNvPr id="45" name="Rectangle: Rounded Corners 44">
              <a:extLst>
                <a:ext uri="{FF2B5EF4-FFF2-40B4-BE49-F238E27FC236}">
                  <a16:creationId xmlns:a16="http://schemas.microsoft.com/office/drawing/2014/main" id="{C9C4E793-A290-4983-869B-1A5A8A548BCE}"/>
                </a:ext>
              </a:extLst>
            </p:cNvPr>
            <p:cNvSpPr/>
            <p:nvPr/>
          </p:nvSpPr>
          <p:spPr>
            <a:xfrm rot="2627734">
              <a:off x="7879113" y="2763578"/>
              <a:ext cx="1440001" cy="1440000"/>
            </a:xfrm>
            <a:prstGeom prst="roundRect">
              <a:avLst/>
            </a:prstGeom>
            <a:solidFill>
              <a:srgbClr val="FFFFFF"/>
            </a:solidFill>
            <a:ln w="12700" cap="flat" cmpd="sng" algn="ctr">
              <a:solidFill>
                <a:srgbClr val="0070C0"/>
              </a:solidFill>
              <a:prstDash val="solid"/>
              <a:miter lim="800000"/>
            </a:ln>
            <a:effectLst/>
          </p:spPr>
          <p:txBody>
            <a:bodyPr rtlCol="0" anchor="ctr"/>
            <a:lstStyle/>
            <a:p>
              <a:pPr algn="ctr" defTabSz="914309">
                <a:defRPr/>
              </a:pPr>
              <a:endParaRPr lang="en-CA" sz="1800" kern="0" dirty="0">
                <a:solidFill>
                  <a:srgbClr val="FFFFFF"/>
                </a:solidFill>
                <a:latin typeface="Arial" panose="020B0604020202020204" pitchFamily="34" charset="0"/>
              </a:endParaRPr>
            </a:p>
          </p:txBody>
        </p:sp>
        <p:sp>
          <p:nvSpPr>
            <p:cNvPr id="41" name="TextBox 40">
              <a:extLst>
                <a:ext uri="{FF2B5EF4-FFF2-40B4-BE49-F238E27FC236}">
                  <a16:creationId xmlns:a16="http://schemas.microsoft.com/office/drawing/2014/main" id="{6B91EC49-DEA4-4EE2-9E65-E6858569460E}"/>
                </a:ext>
              </a:extLst>
            </p:cNvPr>
            <p:cNvSpPr txBox="1"/>
            <p:nvPr/>
          </p:nvSpPr>
          <p:spPr>
            <a:xfrm>
              <a:off x="10525087" y="3336622"/>
              <a:ext cx="1101279" cy="398741"/>
            </a:xfrm>
            <a:prstGeom prst="rect">
              <a:avLst/>
            </a:prstGeom>
          </p:spPr>
          <p:txBody>
            <a:bodyPr vert="horz" wrap="square" lIns="0" tIns="6930" rIns="0" bIns="0" rtlCol="0">
              <a:spAutoFit/>
            </a:bodyPr>
            <a:lstStyle/>
            <a:p>
              <a:pPr marL="7700" marR="242951" defTabSz="914309">
                <a:spcBef>
                  <a:spcPts val="55"/>
                </a:spcBef>
                <a:defRPr/>
              </a:pPr>
              <a:r>
                <a:rPr lang="en-US" sz="1200" kern="0" spc="-30" dirty="0">
                  <a:solidFill>
                    <a:srgbClr val="464646"/>
                  </a:solidFill>
                  <a:latin typeface="Montserrat SemiBold" panose="00000700000000000000" pitchFamily="2" charset="0"/>
                  <a:cs typeface="Arial Narrow"/>
                </a:rPr>
                <a:t>High Capability</a:t>
              </a:r>
              <a:endParaRPr lang="en-CA" sz="1200" kern="0" spc="-30" dirty="0">
                <a:solidFill>
                  <a:srgbClr val="464646"/>
                </a:solidFill>
                <a:latin typeface="Montserrat SemiBold" panose="00000700000000000000" pitchFamily="2" charset="0"/>
                <a:cs typeface="Arial Narrow"/>
              </a:endParaRPr>
            </a:p>
          </p:txBody>
        </p:sp>
        <p:sp>
          <p:nvSpPr>
            <p:cNvPr id="42" name="TextBox 41">
              <a:extLst>
                <a:ext uri="{FF2B5EF4-FFF2-40B4-BE49-F238E27FC236}">
                  <a16:creationId xmlns:a16="http://schemas.microsoft.com/office/drawing/2014/main" id="{A5DBFAB8-ABE3-4E53-9C15-B7FF04FCB878}"/>
                </a:ext>
              </a:extLst>
            </p:cNvPr>
            <p:cNvSpPr txBox="1"/>
            <p:nvPr/>
          </p:nvSpPr>
          <p:spPr>
            <a:xfrm>
              <a:off x="5897128" y="3362374"/>
              <a:ext cx="1132532" cy="376331"/>
            </a:xfrm>
            <a:prstGeom prst="rect">
              <a:avLst/>
            </a:prstGeom>
          </p:spPr>
          <p:txBody>
            <a:bodyPr vert="horz" wrap="square" lIns="0" tIns="6930" rIns="0" bIns="0" rtlCol="0">
              <a:spAutoFit/>
            </a:bodyPr>
            <a:lstStyle/>
            <a:p>
              <a:pPr marL="7700" marR="242951" algn="ctr" defTabSz="914309">
                <a:spcBef>
                  <a:spcPts val="55"/>
                </a:spcBef>
                <a:defRPr/>
              </a:pPr>
              <a:r>
                <a:rPr lang="en-US" sz="1200" kern="0" spc="-30" dirty="0">
                  <a:solidFill>
                    <a:srgbClr val="464646"/>
                  </a:solidFill>
                  <a:latin typeface="Montserrat SemiBold" panose="00000700000000000000" pitchFamily="2" charset="0"/>
                  <a:cs typeface="Arial Narrow"/>
                </a:rPr>
                <a:t>Low Capability</a:t>
              </a:r>
              <a:endParaRPr lang="en-CA" sz="1200" kern="0" spc="-30" dirty="0">
                <a:solidFill>
                  <a:srgbClr val="464646"/>
                </a:solidFill>
                <a:latin typeface="Montserrat SemiBold" panose="00000700000000000000" pitchFamily="2" charset="0"/>
                <a:cs typeface="Arial Narrow"/>
              </a:endParaRPr>
            </a:p>
          </p:txBody>
        </p:sp>
        <p:sp>
          <p:nvSpPr>
            <p:cNvPr id="43" name="Rectangle 42">
              <a:extLst>
                <a:ext uri="{FF2B5EF4-FFF2-40B4-BE49-F238E27FC236}">
                  <a16:creationId xmlns:a16="http://schemas.microsoft.com/office/drawing/2014/main" id="{31EE301E-4751-4B0A-A685-9A743603A44C}"/>
                </a:ext>
              </a:extLst>
            </p:cNvPr>
            <p:cNvSpPr/>
            <p:nvPr/>
          </p:nvSpPr>
          <p:spPr>
            <a:xfrm>
              <a:off x="8084513" y="5408684"/>
              <a:ext cx="1052175" cy="453999"/>
            </a:xfrm>
            <a:prstGeom prst="rect">
              <a:avLst/>
            </a:prstGeom>
            <a:noFill/>
            <a:ln w="12700" cap="flat" cmpd="sng" algn="ctr">
              <a:noFill/>
              <a:prstDash val="solid"/>
              <a:miter lim="800000"/>
            </a:ln>
            <a:effectLst/>
          </p:spPr>
          <p:txBody>
            <a:bodyPr rtlCol="0" anchor="ctr"/>
            <a:lstStyle/>
            <a:p>
              <a:pPr algn="ctr" defTabSz="914309">
                <a:defRPr/>
              </a:pPr>
              <a:r>
                <a:rPr lang="en-US" sz="1200" kern="0" dirty="0">
                  <a:solidFill>
                    <a:srgbClr val="494949"/>
                  </a:solidFill>
                  <a:latin typeface="Montserrat SemiBold" panose="00000700000000000000" pitchFamily="2" charset="0"/>
                </a:rPr>
                <a:t>Low Capacity</a:t>
              </a:r>
              <a:endParaRPr lang="en-CA" sz="1200" kern="0" dirty="0">
                <a:solidFill>
                  <a:srgbClr val="494949"/>
                </a:solidFill>
                <a:latin typeface="Montserrat SemiBold" panose="00000700000000000000" pitchFamily="2" charset="0"/>
              </a:endParaRPr>
            </a:p>
          </p:txBody>
        </p:sp>
        <p:sp>
          <p:nvSpPr>
            <p:cNvPr id="44" name="Rectangle 43">
              <a:extLst>
                <a:ext uri="{FF2B5EF4-FFF2-40B4-BE49-F238E27FC236}">
                  <a16:creationId xmlns:a16="http://schemas.microsoft.com/office/drawing/2014/main" id="{A3BA970F-53A5-4AEE-8E6C-2D14CA93A4DA}"/>
                </a:ext>
              </a:extLst>
            </p:cNvPr>
            <p:cNvSpPr/>
            <p:nvPr/>
          </p:nvSpPr>
          <p:spPr>
            <a:xfrm>
              <a:off x="8101350" y="1001289"/>
              <a:ext cx="1052175" cy="453999"/>
            </a:xfrm>
            <a:prstGeom prst="rect">
              <a:avLst/>
            </a:prstGeom>
            <a:noFill/>
            <a:ln w="12700" cap="flat" cmpd="sng" algn="ctr">
              <a:noFill/>
              <a:prstDash val="solid"/>
              <a:miter lim="800000"/>
            </a:ln>
            <a:effectLst/>
          </p:spPr>
          <p:txBody>
            <a:bodyPr rtlCol="0" anchor="ctr"/>
            <a:lstStyle/>
            <a:p>
              <a:pPr algn="ctr" defTabSz="914309">
                <a:defRPr/>
              </a:pPr>
              <a:r>
                <a:rPr lang="en-US" sz="1200" kern="0" dirty="0">
                  <a:solidFill>
                    <a:srgbClr val="494949"/>
                  </a:solidFill>
                  <a:latin typeface="Montserrat SemiBold" panose="00000700000000000000" pitchFamily="2" charset="0"/>
                </a:rPr>
                <a:t>High Capacity</a:t>
              </a:r>
              <a:endParaRPr lang="en-CA" sz="1200" kern="0" dirty="0">
                <a:solidFill>
                  <a:srgbClr val="494949"/>
                </a:solidFill>
                <a:latin typeface="Montserrat SemiBold" panose="00000700000000000000" pitchFamily="2" charset="0"/>
              </a:endParaRPr>
            </a:p>
          </p:txBody>
        </p:sp>
      </p:grpSp>
    </p:spTree>
    <p:extLst>
      <p:ext uri="{BB962C8B-B14F-4D97-AF65-F5344CB8AC3E}">
        <p14:creationId xmlns:p14="http://schemas.microsoft.com/office/powerpoint/2010/main" val="388875462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0F4220-8530-3646-AD71-C1DA0270D955}"/>
              </a:ext>
            </a:extLst>
          </p:cNvPr>
          <p:cNvSpPr/>
          <p:nvPr/>
        </p:nvSpPr>
        <p:spPr>
          <a:xfrm>
            <a:off x="6867504" y="1611107"/>
            <a:ext cx="4971160" cy="3864796"/>
          </a:xfrm>
          <a:prstGeom prst="rect">
            <a:avLst/>
          </a:prstGeom>
          <a:solidFill>
            <a:schemeClr val="bg2"/>
          </a:solidFill>
          <a:ln>
            <a:noFill/>
          </a:ln>
          <a:effectLst>
            <a:outerShdw blurRad="254000" sx="105000" sy="105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endParaRPr lang="en-US" dirty="0">
              <a:solidFill>
                <a:srgbClr val="FFFFFF"/>
              </a:solidFill>
              <a:latin typeface="Arial" panose="020B0604020202020204" pitchFamily="34" charset="0"/>
            </a:endParaRPr>
          </a:p>
        </p:txBody>
      </p:sp>
      <p:graphicFrame>
        <p:nvGraphicFramePr>
          <p:cNvPr id="38" name="Table 37">
            <a:extLst>
              <a:ext uri="{FF2B5EF4-FFF2-40B4-BE49-F238E27FC236}">
                <a16:creationId xmlns:a16="http://schemas.microsoft.com/office/drawing/2014/main" id="{855E0152-6164-974F-9E73-8275AEFEEE0A}"/>
              </a:ext>
            </a:extLst>
          </p:cNvPr>
          <p:cNvGraphicFramePr>
            <a:graphicFrameLocks noGrp="1"/>
          </p:cNvGraphicFramePr>
          <p:nvPr>
            <p:extLst>
              <p:ext uri="{D42A27DB-BD31-4B8C-83A1-F6EECF244321}">
                <p14:modId xmlns:p14="http://schemas.microsoft.com/office/powerpoint/2010/main" val="48255712"/>
              </p:ext>
            </p:extLst>
          </p:nvPr>
        </p:nvGraphicFramePr>
        <p:xfrm>
          <a:off x="6874460" y="1611107"/>
          <a:ext cx="4964204" cy="4478312"/>
        </p:xfrm>
        <a:graphic>
          <a:graphicData uri="http://schemas.openxmlformats.org/drawingml/2006/table">
            <a:tbl>
              <a:tblPr firstRow="1" bandRow="1">
                <a:effectLst/>
                <a:tableStyleId>{5C22544A-7EE6-4342-B048-85BDC9FD1C3A}</a:tableStyleId>
              </a:tblPr>
              <a:tblGrid>
                <a:gridCol w="2482102">
                  <a:extLst>
                    <a:ext uri="{9D8B030D-6E8A-4147-A177-3AD203B41FA5}">
                      <a16:colId xmlns:a16="http://schemas.microsoft.com/office/drawing/2014/main" val="866264451"/>
                    </a:ext>
                  </a:extLst>
                </a:gridCol>
                <a:gridCol w="2482102">
                  <a:extLst>
                    <a:ext uri="{9D8B030D-6E8A-4147-A177-3AD203B41FA5}">
                      <a16:colId xmlns:a16="http://schemas.microsoft.com/office/drawing/2014/main" val="2703970457"/>
                    </a:ext>
                  </a:extLst>
                </a:gridCol>
              </a:tblGrid>
              <a:tr h="618771">
                <a:tc>
                  <a:txBody>
                    <a:bodyPr/>
                    <a:lstStyle/>
                    <a:p>
                      <a:pPr marL="0" indent="0" algn="ctr">
                        <a:lnSpc>
                          <a:spcPts val="1000"/>
                        </a:lnSpc>
                        <a:spcBef>
                          <a:spcPts val="1000"/>
                        </a:spcBef>
                        <a:buFont typeface="Arial" panose="020B0604020202020204" pitchFamily="34" charset="0"/>
                        <a:buNone/>
                      </a:pPr>
                      <a:r>
                        <a:rPr lang="en-US" sz="1800" b="0" i="0" dirty="0">
                          <a:solidFill>
                            <a:schemeClr val="bg1"/>
                          </a:solidFill>
                          <a:latin typeface="Exo" panose="02000503000000000000" pitchFamily="2" charset="77"/>
                          <a:ea typeface="Roboto Condensed Light" panose="02000000000000000000" pitchFamily="2" charset="0"/>
                        </a:rPr>
                        <a:t>Input</a:t>
                      </a:r>
                    </a:p>
                  </a:txBody>
                  <a:tcPr marL="0" marR="0" marT="319998" marB="22857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tc>
                  <a:txBody>
                    <a:bodyPr/>
                    <a:lstStyle/>
                    <a:p>
                      <a:pPr marL="0" indent="0" algn="ctr">
                        <a:lnSpc>
                          <a:spcPts val="1000"/>
                        </a:lnSpc>
                        <a:spcBef>
                          <a:spcPts val="1000"/>
                        </a:spcBef>
                        <a:buFont typeface="Arial" panose="020B0604020202020204" pitchFamily="34" charset="0"/>
                        <a:buNone/>
                      </a:pPr>
                      <a:r>
                        <a:rPr lang="en-US" sz="1800" b="0" i="0" dirty="0">
                          <a:solidFill>
                            <a:schemeClr val="bg1"/>
                          </a:solidFill>
                          <a:latin typeface="Exo" panose="02000503000000000000" pitchFamily="2" charset="77"/>
                          <a:ea typeface="Roboto Condensed Light" panose="02000000000000000000" pitchFamily="2" charset="0"/>
                        </a:rPr>
                        <a:t>Output</a:t>
                      </a:r>
                    </a:p>
                  </a:txBody>
                  <a:tcPr marL="0" marR="0" marT="319998" marB="22857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1610303713"/>
                  </a:ext>
                </a:extLst>
              </a:tr>
              <a:tr h="1516569">
                <a:tc>
                  <a:txBody>
                    <a:bodyPr/>
                    <a:lstStyle/>
                    <a:p>
                      <a:pPr marL="173038" indent="-173038" rtl="0">
                        <a:lnSpc>
                          <a:spcPts val="1600"/>
                        </a:lnSpc>
                        <a:spcBef>
                          <a:spcPts val="800"/>
                        </a:spcBef>
                        <a:buSzPts val="1100"/>
                        <a:buFont typeface="Arial" panose="020B0604020202020204" pitchFamily="34" charset="0"/>
                        <a:buChar char="•"/>
                        <a:tabLst/>
                      </a:pPr>
                      <a:r>
                        <a:rPr lang="en-US" sz="1200" b="0" i="0" u="none" strike="noStrike" baseline="0" dirty="0">
                          <a:solidFill>
                            <a:srgbClr val="000000"/>
                          </a:solidFill>
                          <a:latin typeface="Roboto Condensed Light" panose="02000000000000000000" pitchFamily="2" charset="0"/>
                          <a:ea typeface="Roboto Condensed Light" panose="02000000000000000000" pitchFamily="2" charset="0"/>
                        </a:rPr>
                        <a:t>Customized IT capabilities </a:t>
                      </a:r>
                    </a:p>
                  </a:txBody>
                  <a:tcPr marL="287963" marR="287963" marT="251966" marB="287963">
                    <a:lnR w="3175" cap="flat" cmpd="sng" algn="ctr">
                      <a:solidFill>
                        <a:schemeClr val="bg1">
                          <a:lumMod val="75000"/>
                        </a:schemeClr>
                      </a:solidFill>
                      <a:prstDash val="solid"/>
                      <a:round/>
                      <a:headEnd type="none" w="med" len="med"/>
                      <a:tailEnd type="none" w="med" len="med"/>
                    </a:lnR>
                    <a:lnT w="38100" cmpd="sng">
                      <a:noFill/>
                    </a:lnT>
                    <a:lnB w="12700" cmpd="sng">
                      <a:noFill/>
                    </a:lnB>
                    <a:solidFill>
                      <a:schemeClr val="bg1"/>
                    </a:solidFill>
                  </a:tcPr>
                </a:tc>
                <a:tc>
                  <a:txBody>
                    <a:bodyPr/>
                    <a:lstStyle/>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Sourcing approach for each IT capability</a:t>
                      </a:r>
                    </a:p>
                  </a:txBody>
                  <a:tcPr marL="287963" marR="287963" marT="251966" marB="287963">
                    <a:lnL w="3175" cap="flat" cmpd="sng" algn="ctr">
                      <a:solidFill>
                        <a:schemeClr val="bg1">
                          <a:lumMod val="75000"/>
                        </a:schemeClr>
                      </a:solidFill>
                      <a:prstDash val="solid"/>
                      <a:round/>
                      <a:headEnd type="none" w="med" len="med"/>
                      <a:tailEnd type="none" w="med" len="med"/>
                    </a:lnL>
                    <a:lnT w="38100" cmpd="sng">
                      <a:noFill/>
                    </a:lnT>
                    <a:lnB w="12700" cmpd="sng">
                      <a:noFill/>
                    </a:lnB>
                    <a:solidFill>
                      <a:schemeClr val="bg1"/>
                    </a:solidFill>
                  </a:tcPr>
                </a:tc>
                <a:extLst>
                  <a:ext uri="{0D108BD9-81ED-4DB2-BD59-A6C34878D82A}">
                    <a16:rowId xmlns:a16="http://schemas.microsoft.com/office/drawing/2014/main" val="686074955"/>
                  </a:ext>
                </a:extLst>
              </a:tr>
              <a:tr h="618771">
                <a:tc>
                  <a:txBody>
                    <a:bodyPr/>
                    <a:lstStyle/>
                    <a:p>
                      <a:pPr marL="0" marR="0" lvl="0" indent="0" algn="ctr" defTabSz="914400" rtl="0" eaLnBrk="1" fontAlgn="auto" latinLnBrk="0" hangingPunct="1">
                        <a:lnSpc>
                          <a:spcPts val="1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chemeClr val="bg1"/>
                          </a:solidFill>
                          <a:effectLst/>
                          <a:uLnTx/>
                          <a:uFillTx/>
                          <a:latin typeface="Exo" panose="02000503000000000000" pitchFamily="2" charset="77"/>
                          <a:ea typeface="Roboto Condensed Light" panose="02000000000000000000" pitchFamily="2" charset="0"/>
                          <a:cs typeface="+mn-cs"/>
                        </a:rPr>
                        <a:t>Materials</a:t>
                      </a:r>
                    </a:p>
                  </a:txBody>
                  <a:tcPr marL="0" marR="0" marT="319998" marB="22857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tc>
                  <a:txBody>
                    <a:bodyPr/>
                    <a:lstStyle/>
                    <a:p>
                      <a:pPr marL="0" marR="0" lvl="0" indent="0" algn="ctr" defTabSz="914400" rtl="0" eaLnBrk="1" fontAlgn="auto" latinLnBrk="0" hangingPunct="1">
                        <a:lnSpc>
                          <a:spcPts val="1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chemeClr val="bg1"/>
                          </a:solidFill>
                          <a:effectLst/>
                          <a:uLnTx/>
                          <a:uFillTx/>
                          <a:latin typeface="Exo" panose="02000503000000000000" pitchFamily="2" charset="77"/>
                          <a:ea typeface="Roboto Condensed Light" panose="02000000000000000000" pitchFamily="2" charset="0"/>
                          <a:cs typeface="+mn-cs"/>
                        </a:rPr>
                        <a:t>Participants</a:t>
                      </a:r>
                    </a:p>
                  </a:txBody>
                  <a:tcPr marL="0" marR="0" marT="319998" marB="22857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4151227522"/>
                  </a:ext>
                </a:extLst>
              </a:tr>
              <a:tr h="1539105">
                <a:tc>
                  <a:txBody>
                    <a:bodyPr/>
                    <a:lstStyle/>
                    <a:p>
                      <a:pPr marL="173038" indent="-173038" rtl="0">
                        <a:lnSpc>
                          <a:spcPts val="1600"/>
                        </a:lnSpc>
                        <a:spcBef>
                          <a:spcPts val="800"/>
                        </a:spcBef>
                        <a:buSzPts val="1100"/>
                        <a:buFont typeface="Arial" panose="020B0604020202020204" pitchFamily="34" charset="0"/>
                        <a:buChar char="•"/>
                        <a:tabLst/>
                      </a:pPr>
                      <a:r>
                        <a:rPr lang="en-US" sz="1200" b="0" i="0" u="none" strike="noStrike" baseline="0" dirty="0">
                          <a:solidFill>
                            <a:srgbClr val="000000"/>
                          </a:solidFill>
                          <a:latin typeface="Roboto Condensed Light" panose="02000000000000000000" pitchFamily="2" charset="0"/>
                          <a:ea typeface="Roboto Condensed Light" panose="02000000000000000000" pitchFamily="2" charset="0"/>
                        </a:rPr>
                        <a:t>Whiteboard/Flip Charts</a:t>
                      </a:r>
                    </a:p>
                    <a:p>
                      <a:pPr marL="173038" marR="0" lvl="0" indent="-173038" algn="l" defTabSz="914400" rtl="0" eaLnBrk="1" fontAlgn="auto" latinLnBrk="0" hangingPunct="1">
                        <a:lnSpc>
                          <a:spcPts val="1600"/>
                        </a:lnSpc>
                        <a:spcBef>
                          <a:spcPts val="800"/>
                        </a:spcBef>
                        <a:spcAft>
                          <a:spcPts val="0"/>
                        </a:spcAft>
                        <a:buClrTx/>
                        <a:buSzPts val="1100"/>
                        <a:buFont typeface="Arial" panose="020B0604020202020204" pitchFamily="34" charset="0"/>
                        <a:buChar char="•"/>
                        <a:tabLst/>
                        <a:defRPr/>
                      </a:pPr>
                      <a:r>
                        <a:rPr lang="en-US" sz="1200" b="0" i="0" u="none" strike="noStrike" baseline="0" dirty="0">
                          <a:solidFill>
                            <a:srgbClr val="000000"/>
                          </a:solidFill>
                          <a:latin typeface="Roboto Condensed Light" panose="02000000000000000000" pitchFamily="2" charset="0"/>
                          <a:ea typeface="Roboto Condensed Light" panose="02000000000000000000" pitchFamily="2" charset="0"/>
                        </a:rPr>
                        <a:t>Selected IT Operating Model Archetype Deck </a:t>
                      </a:r>
                    </a:p>
                  </a:txBody>
                  <a:tcPr marL="287963" marR="287963" marT="251966" marB="287963">
                    <a:lnR w="3175" cap="flat" cmpd="sng" algn="ctr">
                      <a:solidFill>
                        <a:schemeClr val="bg1">
                          <a:lumMod val="75000"/>
                        </a:schemeClr>
                      </a:solidFill>
                      <a:prstDash val="solid"/>
                      <a:round/>
                      <a:headEnd type="none" w="med" len="med"/>
                      <a:tailEnd type="none" w="med" len="med"/>
                    </a:lnR>
                    <a:lnT w="38100" cmpd="sng">
                      <a:noFill/>
                    </a:lnT>
                    <a:solidFill>
                      <a:schemeClr val="bg1"/>
                    </a:solidFill>
                  </a:tcPr>
                </a:tc>
                <a:tc>
                  <a:txBody>
                    <a:bodyPr/>
                    <a:lstStyle/>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CIO</a:t>
                      </a:r>
                    </a:p>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IT Leadership</a:t>
                      </a:r>
                    </a:p>
                  </a:txBody>
                  <a:tcPr marL="287963" marR="287963" marT="251966" marB="287963">
                    <a:lnL w="3175" cap="flat" cmpd="sng" algn="ctr">
                      <a:solidFill>
                        <a:schemeClr val="bg1">
                          <a:lumMod val="75000"/>
                        </a:schemeClr>
                      </a:solidFill>
                      <a:prstDash val="solid"/>
                      <a:round/>
                      <a:headEnd type="none" w="med" len="med"/>
                      <a:tailEnd type="none" w="med" len="med"/>
                    </a:lnL>
                    <a:lnT w="38100" cmpd="sng">
                      <a:noFill/>
                    </a:lnT>
                    <a:solidFill>
                      <a:schemeClr val="bg1"/>
                    </a:solidFill>
                  </a:tcPr>
                </a:tc>
                <a:extLst>
                  <a:ext uri="{0D108BD9-81ED-4DB2-BD59-A6C34878D82A}">
                    <a16:rowId xmlns:a16="http://schemas.microsoft.com/office/drawing/2014/main" val="2918002838"/>
                  </a:ext>
                </a:extLst>
              </a:tr>
            </a:tbl>
          </a:graphicData>
        </a:graphic>
      </p:graphicFrame>
      <p:sp>
        <p:nvSpPr>
          <p:cNvPr id="3" name="Title 2">
            <a:extLst>
              <a:ext uri="{FF2B5EF4-FFF2-40B4-BE49-F238E27FC236}">
                <a16:creationId xmlns:a16="http://schemas.microsoft.com/office/drawing/2014/main" id="{5E75BB4F-3BD6-3E47-844A-0D1C1B77ED32}"/>
              </a:ext>
            </a:extLst>
          </p:cNvPr>
          <p:cNvSpPr>
            <a:spLocks noGrp="1"/>
          </p:cNvSpPr>
          <p:nvPr>
            <p:ph type="title"/>
          </p:nvPr>
        </p:nvSpPr>
        <p:spPr>
          <a:xfrm>
            <a:off x="354855" y="545145"/>
            <a:ext cx="6512647" cy="1130041"/>
          </a:xfrm>
        </p:spPr>
        <p:txBody>
          <a:bodyPr/>
          <a:lstStyle/>
          <a:p>
            <a:r>
              <a:rPr lang="en-US" dirty="0">
                <a:solidFill>
                  <a:srgbClr val="2576B7"/>
                </a:solidFill>
              </a:rPr>
              <a:t>3.9 </a:t>
            </a:r>
            <a:r>
              <a:rPr lang="en-US" dirty="0"/>
              <a:t>Identify capabilities that could be outsourced</a:t>
            </a:r>
          </a:p>
        </p:txBody>
      </p:sp>
      <p:sp>
        <p:nvSpPr>
          <p:cNvPr id="4" name="Text Placeholder 3">
            <a:extLst>
              <a:ext uri="{FF2B5EF4-FFF2-40B4-BE49-F238E27FC236}">
                <a16:creationId xmlns:a16="http://schemas.microsoft.com/office/drawing/2014/main" id="{7E6D4A53-04AD-4347-B2E1-D571EE0378C6}"/>
              </a:ext>
            </a:extLst>
          </p:cNvPr>
          <p:cNvSpPr>
            <a:spLocks noGrp="1"/>
          </p:cNvSpPr>
          <p:nvPr>
            <p:ph type="body" sz="quarter" idx="11"/>
          </p:nvPr>
        </p:nvSpPr>
        <p:spPr>
          <a:xfrm>
            <a:off x="372221" y="2187044"/>
            <a:ext cx="4115672" cy="669891"/>
          </a:xfrm>
        </p:spPr>
        <p:txBody>
          <a:bodyPr/>
          <a:lstStyle/>
          <a:p>
            <a:r>
              <a:rPr lang="en-US" sz="1600" dirty="0">
                <a:latin typeface="Exo" panose="02000503000000000000" pitchFamily="2" charset="77"/>
              </a:rPr>
              <a:t>1 hour</a:t>
            </a:r>
          </a:p>
        </p:txBody>
      </p:sp>
      <p:sp>
        <p:nvSpPr>
          <p:cNvPr id="5" name="Text Placeholder 4">
            <a:extLst>
              <a:ext uri="{FF2B5EF4-FFF2-40B4-BE49-F238E27FC236}">
                <a16:creationId xmlns:a16="http://schemas.microsoft.com/office/drawing/2014/main" id="{EF339750-B68F-5E41-8400-5569775AF401}"/>
              </a:ext>
            </a:extLst>
          </p:cNvPr>
          <p:cNvSpPr>
            <a:spLocks noGrp="1"/>
          </p:cNvSpPr>
          <p:nvPr>
            <p:ph type="body" sz="quarter" idx="33"/>
          </p:nvPr>
        </p:nvSpPr>
        <p:spPr>
          <a:xfrm>
            <a:off x="372223" y="2415678"/>
            <a:ext cx="6221361" cy="3967705"/>
          </a:xfrm>
          <a:prstGeom prst="rect">
            <a:avLst/>
          </a:prstGeom>
        </p:spPr>
        <p:txBody>
          <a:bodyPr lIns="0" tIns="0" rIns="0" bIns="0" numCol="1" spcCol="292608" anchor="t"/>
          <a:lstStyle/>
          <a:p>
            <a:pPr marL="177782" indent="-177782">
              <a:buFont typeface="+mj-lt"/>
              <a:buAutoNum type="arabicPeriod"/>
            </a:pPr>
            <a:r>
              <a:rPr lang="en-US" dirty="0">
                <a:latin typeface="Roboto Condensed Light"/>
                <a:ea typeface="Roboto Condensed Light"/>
              </a:rPr>
              <a:t>Leveraging the capabilities within your customized IT operating model, convene the group of the key stakeholders involved in the IT operating model definition and visualization initiative. </a:t>
            </a:r>
          </a:p>
          <a:p>
            <a:pPr marL="177782" indent="-177782">
              <a:buFont typeface="+mj-lt"/>
              <a:buAutoNum type="arabicPeriod"/>
            </a:pPr>
            <a:r>
              <a:rPr lang="en-US" dirty="0">
                <a:latin typeface="Roboto Condensed Light"/>
                <a:ea typeface="Roboto Condensed Light"/>
              </a:rPr>
              <a:t>For each of the capabilities that will be in your future-state operating model, determine if it could be outsourced. Review the sourcing matrix available on the previous slide to help inform which sourcing strategy you will use for each capability. </a:t>
            </a:r>
          </a:p>
          <a:p>
            <a:pPr marL="177782" indent="-177782">
              <a:buFont typeface="+mj-lt"/>
              <a:buAutoNum type="arabicPeriod"/>
            </a:pPr>
            <a:r>
              <a:rPr lang="en-US" dirty="0">
                <a:latin typeface="Roboto Condensed Light"/>
                <a:ea typeface="Roboto Condensed Light"/>
              </a:rPr>
              <a:t>When looking to outsource or co-source capabilities, consider why that capability would be outsourced:</a:t>
            </a:r>
          </a:p>
          <a:p>
            <a:pPr marL="792083" lvl="1" indent="-342866">
              <a:lnSpc>
                <a:spcPct val="100000"/>
              </a:lnSpc>
              <a:spcBef>
                <a:spcPts val="0"/>
              </a:spcBef>
              <a:defRPr/>
            </a:pPr>
            <a:r>
              <a:rPr lang="en-US" b="1" dirty="0">
                <a:solidFill>
                  <a:srgbClr val="494949"/>
                </a:solidFill>
              </a:rPr>
              <a:t>Competitive Advantage </a:t>
            </a:r>
            <a:r>
              <a:rPr lang="en-US" dirty="0">
                <a:solidFill>
                  <a:srgbClr val="494949"/>
                </a:solidFill>
              </a:rPr>
              <a:t>– Work with a third-party organization for the knowledge, insights, and best practices they can bring to your organization.</a:t>
            </a:r>
          </a:p>
          <a:p>
            <a:pPr marL="792083" lvl="1" indent="-342866">
              <a:lnSpc>
                <a:spcPct val="100000"/>
              </a:lnSpc>
              <a:spcBef>
                <a:spcPts val="0"/>
              </a:spcBef>
              <a:defRPr/>
            </a:pPr>
            <a:r>
              <a:rPr lang="en-US" b="1" dirty="0">
                <a:solidFill>
                  <a:srgbClr val="494949"/>
                </a:solidFill>
              </a:rPr>
              <a:t>Managed Service </a:t>
            </a:r>
            <a:r>
              <a:rPr lang="en-US" dirty="0">
                <a:solidFill>
                  <a:srgbClr val="494949"/>
                </a:solidFill>
              </a:rPr>
              <a:t>– The third party manages a capability or function for your organization.</a:t>
            </a:r>
          </a:p>
          <a:p>
            <a:pPr marL="792083" lvl="1" indent="-342866">
              <a:lnSpc>
                <a:spcPct val="100000"/>
              </a:lnSpc>
              <a:spcBef>
                <a:spcPts val="0"/>
              </a:spcBef>
              <a:defRPr/>
            </a:pPr>
            <a:r>
              <a:rPr lang="en-US" b="1" dirty="0">
                <a:solidFill>
                  <a:srgbClr val="494949"/>
                </a:solidFill>
              </a:rPr>
              <a:t>Staff Augmentation </a:t>
            </a:r>
            <a:r>
              <a:rPr lang="en-US" dirty="0">
                <a:solidFill>
                  <a:srgbClr val="494949"/>
                </a:solidFill>
              </a:rPr>
              <a:t>– Your organization brings in contractors and third-party organizations to fill specific skills gaps.</a:t>
            </a:r>
          </a:p>
          <a:p>
            <a:pPr marL="342900" lvl="1" indent="-342900">
              <a:lnSpc>
                <a:spcPct val="100000"/>
              </a:lnSpc>
              <a:spcBef>
                <a:spcPts val="0"/>
              </a:spcBef>
              <a:buFont typeface="+mj-lt"/>
              <a:buAutoNum type="arabicPeriod" startAt="4"/>
              <a:defRPr/>
            </a:pPr>
            <a:r>
              <a:rPr lang="en-US" dirty="0">
                <a:latin typeface="Roboto Condensed Light"/>
                <a:ea typeface="Roboto Condensed Light"/>
              </a:rPr>
              <a:t>Document the outsourcing approach in the selected IT Operating Model Archetype Deck.</a:t>
            </a:r>
            <a:endParaRPr lang="en-US" dirty="0">
              <a:solidFill>
                <a:srgbClr val="494949"/>
              </a:solidFill>
            </a:endParaRPr>
          </a:p>
        </p:txBody>
      </p:sp>
    </p:spTree>
    <p:extLst>
      <p:ext uri="{BB962C8B-B14F-4D97-AF65-F5344CB8AC3E}">
        <p14:creationId xmlns:p14="http://schemas.microsoft.com/office/powerpoint/2010/main" val="306992437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638F1FE-2FD6-1A18-2143-AD3292FE5B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0" y="2564472"/>
            <a:ext cx="12193588" cy="373399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B702046-29CD-4829-950F-020AA931218F}"/>
              </a:ext>
            </a:extLst>
          </p:cNvPr>
          <p:cNvSpPr>
            <a:spLocks noGrp="1"/>
          </p:cNvSpPr>
          <p:nvPr>
            <p:ph type="title"/>
          </p:nvPr>
        </p:nvSpPr>
        <p:spPr>
          <a:xfrm>
            <a:off x="354854" y="346268"/>
            <a:ext cx="6801320" cy="1130188"/>
          </a:xfrm>
        </p:spPr>
        <p:txBody>
          <a:bodyPr/>
          <a:lstStyle/>
          <a:p>
            <a:r>
              <a:rPr lang="en-US" dirty="0"/>
              <a:t>Determine the capability collaborators </a:t>
            </a:r>
            <a:endParaRPr lang="en-CA" dirty="0"/>
          </a:p>
        </p:txBody>
      </p:sp>
      <p:sp>
        <p:nvSpPr>
          <p:cNvPr id="3" name="Text Placeholder 2">
            <a:extLst>
              <a:ext uri="{FF2B5EF4-FFF2-40B4-BE49-F238E27FC236}">
                <a16:creationId xmlns:a16="http://schemas.microsoft.com/office/drawing/2014/main" id="{7468BA23-E540-4321-B7D5-608CA62D9E3B}"/>
              </a:ext>
            </a:extLst>
          </p:cNvPr>
          <p:cNvSpPr>
            <a:spLocks noGrp="1"/>
          </p:cNvSpPr>
          <p:nvPr>
            <p:ph type="body" sz="quarter" idx="11"/>
          </p:nvPr>
        </p:nvSpPr>
        <p:spPr>
          <a:xfrm>
            <a:off x="354854" y="1611855"/>
            <a:ext cx="8875774" cy="669891"/>
          </a:xfrm>
        </p:spPr>
        <p:txBody>
          <a:bodyPr/>
          <a:lstStyle/>
          <a:p>
            <a:r>
              <a:rPr lang="en-US" dirty="0"/>
              <a:t>Finish customizing your IT operating model by determining who is a collaborator for each of the capabilities. </a:t>
            </a:r>
            <a:endParaRPr lang="en-CA" dirty="0"/>
          </a:p>
        </p:txBody>
      </p:sp>
      <p:sp>
        <p:nvSpPr>
          <p:cNvPr id="5" name="TextBox 28">
            <a:extLst>
              <a:ext uri="{FF2B5EF4-FFF2-40B4-BE49-F238E27FC236}">
                <a16:creationId xmlns:a16="http://schemas.microsoft.com/office/drawing/2014/main" id="{7F23C3B1-FDDC-FF43-92F1-324780E6E31F}"/>
              </a:ext>
            </a:extLst>
          </p:cNvPr>
          <p:cNvSpPr txBox="1"/>
          <p:nvPr/>
        </p:nvSpPr>
        <p:spPr>
          <a:xfrm>
            <a:off x="5302235" y="4772899"/>
            <a:ext cx="5843817" cy="1323439"/>
          </a:xfrm>
          <a:prstGeom prst="rect">
            <a:avLst/>
          </a:prstGeom>
        </p:spPr>
        <p:txBody>
          <a:bodyPr wrap="square" rtlCol="0">
            <a:spAutoFit/>
          </a:bodyPr>
          <a:lstStyle/>
          <a:p>
            <a:pPr>
              <a:spcAft>
                <a:spcPts val="600"/>
              </a:spcAft>
            </a:pPr>
            <a:r>
              <a:rPr lang="en-CA" sz="1600" dirty="0">
                <a:solidFill>
                  <a:schemeClr val="bg1"/>
                </a:solidFill>
                <a:latin typeface="Roboto Condensed Light" panose="02000000000000000000" pitchFamily="2" charset="0"/>
                <a:ea typeface="Roboto Condensed Light" panose="02000000000000000000" pitchFamily="2" charset="0"/>
              </a:rPr>
              <a:t>While certain work units will interface with the business, not all the underlying capabilities will be a part of this interaction. It is important to visualize which capabilities will be customer facing, so that when socialized with the business, they are clear in terms of where they communicate to provide feedback and illicit end-user services. </a:t>
            </a:r>
          </a:p>
        </p:txBody>
      </p:sp>
      <p:sp>
        <p:nvSpPr>
          <p:cNvPr id="6" name="TextBox 1">
            <a:extLst>
              <a:ext uri="{FF2B5EF4-FFF2-40B4-BE49-F238E27FC236}">
                <a16:creationId xmlns:a16="http://schemas.microsoft.com/office/drawing/2014/main" id="{07A5131D-2A97-4202-5A8B-24F2A7272865}"/>
              </a:ext>
            </a:extLst>
          </p:cNvPr>
          <p:cNvSpPr txBox="1"/>
          <p:nvPr/>
        </p:nvSpPr>
        <p:spPr>
          <a:xfrm>
            <a:off x="5302235" y="2890391"/>
            <a:ext cx="5843817" cy="1077218"/>
          </a:xfrm>
          <a:prstGeom prst="rect">
            <a:avLst/>
          </a:prstGeom>
        </p:spPr>
        <p:txBody>
          <a:bodyPr wrap="square" rtlCol="0">
            <a:spAutoFit/>
          </a:bodyPr>
          <a:lstStyle/>
          <a:p>
            <a:pPr>
              <a:spcAft>
                <a:spcPts val="600"/>
              </a:spcAft>
            </a:pPr>
            <a:r>
              <a:rPr lang="en-CA" sz="1600" dirty="0">
                <a:solidFill>
                  <a:schemeClr val="bg1"/>
                </a:solidFill>
                <a:latin typeface="Roboto Condensed Light" panose="02000000000000000000" pitchFamily="2" charset="0"/>
                <a:ea typeface="Roboto Condensed Light" panose="02000000000000000000" pitchFamily="2" charset="0"/>
              </a:rPr>
              <a:t>This helps to visualize the points of collaboration between IT and the business and communicate which capabilities within each functional area of the organization are responsible for eliciting the business’ opinions or feedback in the process of solution and service delivery.</a:t>
            </a:r>
            <a:endParaRPr lang="en-CA" sz="1600" b="1" dirty="0">
              <a:solidFill>
                <a:schemeClr val="bg1"/>
              </a:solidFill>
              <a:latin typeface="Roboto Condensed Light" panose="02000000000000000000" pitchFamily="2" charset="0"/>
              <a:ea typeface="Roboto Condensed Light" panose="02000000000000000000" pitchFamily="2" charset="0"/>
            </a:endParaRPr>
          </a:p>
        </p:txBody>
      </p:sp>
    </p:spTree>
    <p:extLst>
      <p:ext uri="{BB962C8B-B14F-4D97-AF65-F5344CB8AC3E}">
        <p14:creationId xmlns:p14="http://schemas.microsoft.com/office/powerpoint/2010/main" val="259232110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75BB4F-3BD6-3E47-844A-0D1C1B77ED32}"/>
              </a:ext>
            </a:extLst>
          </p:cNvPr>
          <p:cNvSpPr>
            <a:spLocks noGrp="1"/>
          </p:cNvSpPr>
          <p:nvPr>
            <p:ph type="title"/>
          </p:nvPr>
        </p:nvSpPr>
        <p:spPr>
          <a:xfrm>
            <a:off x="354106" y="544769"/>
            <a:ext cx="6476064" cy="1130188"/>
          </a:xfrm>
        </p:spPr>
        <p:txBody>
          <a:bodyPr/>
          <a:lstStyle/>
          <a:p>
            <a:r>
              <a:rPr lang="en-US" dirty="0">
                <a:solidFill>
                  <a:srgbClr val="2576B7"/>
                </a:solidFill>
              </a:rPr>
              <a:t>3.10 </a:t>
            </a:r>
            <a:r>
              <a:rPr lang="en-US" dirty="0"/>
              <a:t>For each capability, highlight the core collaborator</a:t>
            </a:r>
          </a:p>
        </p:txBody>
      </p:sp>
      <p:sp>
        <p:nvSpPr>
          <p:cNvPr id="4" name="Text Placeholder 3">
            <a:extLst>
              <a:ext uri="{FF2B5EF4-FFF2-40B4-BE49-F238E27FC236}">
                <a16:creationId xmlns:a16="http://schemas.microsoft.com/office/drawing/2014/main" id="{7E6D4A53-04AD-4347-B2E1-D571EE0378C6}"/>
              </a:ext>
            </a:extLst>
          </p:cNvPr>
          <p:cNvSpPr>
            <a:spLocks noGrp="1"/>
          </p:cNvSpPr>
          <p:nvPr>
            <p:ph type="body" sz="quarter" idx="11"/>
          </p:nvPr>
        </p:nvSpPr>
        <p:spPr>
          <a:xfrm>
            <a:off x="371476" y="2158795"/>
            <a:ext cx="4116208" cy="669978"/>
          </a:xfrm>
        </p:spPr>
        <p:txBody>
          <a:bodyPr/>
          <a:lstStyle/>
          <a:p>
            <a:r>
              <a:rPr lang="en-US" sz="1600" dirty="0">
                <a:latin typeface="Exo" panose="02000503000000000000" pitchFamily="2" charset="77"/>
              </a:rPr>
              <a:t>1 hour</a:t>
            </a:r>
          </a:p>
        </p:txBody>
      </p:sp>
      <p:sp>
        <p:nvSpPr>
          <p:cNvPr id="5" name="Text Placeholder 4">
            <a:extLst>
              <a:ext uri="{FF2B5EF4-FFF2-40B4-BE49-F238E27FC236}">
                <a16:creationId xmlns:a16="http://schemas.microsoft.com/office/drawing/2014/main" id="{EF339750-B68F-5E41-8400-5569775AF401}"/>
              </a:ext>
            </a:extLst>
          </p:cNvPr>
          <p:cNvSpPr>
            <a:spLocks noGrp="1"/>
          </p:cNvSpPr>
          <p:nvPr>
            <p:ph type="body" sz="quarter" idx="33"/>
          </p:nvPr>
        </p:nvSpPr>
        <p:spPr>
          <a:xfrm>
            <a:off x="371476" y="2682325"/>
            <a:ext cx="5666467" cy="3344005"/>
          </a:xfrm>
          <a:prstGeom prst="rect">
            <a:avLst/>
          </a:prstGeom>
        </p:spPr>
        <p:txBody>
          <a:bodyPr/>
          <a:lstStyle/>
          <a:p>
            <a:pPr marL="409575" lvl="1" indent="-228600">
              <a:spcBef>
                <a:spcPts val="600"/>
              </a:spcBef>
              <a:spcAft>
                <a:spcPts val="600"/>
              </a:spcAft>
              <a:buFont typeface="+mj-lt"/>
              <a:buAutoNum type="arabicPeriod"/>
            </a:pPr>
            <a:r>
              <a:rPr lang="en-CA" sz="1400" dirty="0">
                <a:solidFill>
                  <a:schemeClr val="tx1">
                    <a:lumMod val="50000"/>
                  </a:schemeClr>
                </a:solidFill>
              </a:rPr>
              <a:t>Start by determining which of your IT capabilities will interact directly with another member of the organization or stakeholder. You can use the outputs from activity 3.6 to help identify possible collaborators. </a:t>
            </a:r>
          </a:p>
          <a:p>
            <a:pPr marL="409575" lvl="1" indent="-228600">
              <a:spcBef>
                <a:spcPts val="600"/>
              </a:spcBef>
              <a:spcAft>
                <a:spcPts val="600"/>
              </a:spcAft>
              <a:buFont typeface="+mj-lt"/>
              <a:buAutoNum type="arabicPeriod"/>
            </a:pPr>
            <a:r>
              <a:rPr lang="en-CA" sz="1400" dirty="0">
                <a:solidFill>
                  <a:schemeClr val="tx1">
                    <a:lumMod val="50000"/>
                  </a:schemeClr>
                </a:solidFill>
              </a:rPr>
              <a:t>For each capability that will require direct interaction with a collaborator, identify who that collaborator is. It is a best practice to go by role instead of the name of the person in that role. This allows for continuity if the perso</a:t>
            </a:r>
            <a:r>
              <a:rPr lang="en-CA" dirty="0">
                <a:solidFill>
                  <a:schemeClr val="tx1">
                    <a:lumMod val="50000"/>
                  </a:schemeClr>
                </a:solidFill>
              </a:rPr>
              <a:t>n were to leave the organization. </a:t>
            </a:r>
            <a:endParaRPr lang="en-CA" sz="1400" dirty="0">
              <a:solidFill>
                <a:schemeClr val="tx1">
                  <a:lumMod val="50000"/>
                </a:schemeClr>
              </a:solidFill>
            </a:endParaRPr>
          </a:p>
          <a:p>
            <a:pPr marL="409575" lvl="1" indent="-228600">
              <a:spcBef>
                <a:spcPts val="600"/>
              </a:spcBef>
              <a:spcAft>
                <a:spcPts val="600"/>
              </a:spcAft>
              <a:buFont typeface="+mj-lt"/>
              <a:buAutoNum type="arabicPeriod"/>
            </a:pPr>
            <a:r>
              <a:rPr lang="en-CA" dirty="0">
                <a:solidFill>
                  <a:schemeClr val="tx1">
                    <a:lumMod val="50000"/>
                  </a:schemeClr>
                </a:solidFill>
              </a:rPr>
              <a:t>Remember, not every capability needs a collaborator. However, by identifying those roles that will collaborate with specific IT capabilities, it helps ensure the purpose and outcome of the IT operating model can be achieved. </a:t>
            </a:r>
          </a:p>
          <a:p>
            <a:pPr marL="409575" lvl="1" indent="-228600">
              <a:spcBef>
                <a:spcPts val="600"/>
              </a:spcBef>
              <a:spcAft>
                <a:spcPts val="600"/>
              </a:spcAft>
              <a:buFont typeface="+mj-lt"/>
              <a:buAutoNum type="arabicPeriod"/>
            </a:pPr>
            <a:r>
              <a:rPr lang="en-US" dirty="0">
                <a:solidFill>
                  <a:schemeClr val="tx1">
                    <a:lumMod val="50000"/>
                  </a:schemeClr>
                </a:solidFill>
                <a:latin typeface="Roboto Condensed Light"/>
                <a:ea typeface="Roboto Condensed Light"/>
              </a:rPr>
              <a:t>Document the capability collaborators in the selected</a:t>
            </a:r>
            <a:r>
              <a:rPr lang="en-US" i="1" dirty="0">
                <a:solidFill>
                  <a:schemeClr val="tx1">
                    <a:lumMod val="50000"/>
                  </a:schemeClr>
                </a:solidFill>
                <a:latin typeface="Roboto Condensed Light"/>
                <a:ea typeface="Roboto Condensed Light"/>
              </a:rPr>
              <a:t> IT Operating Model Archetype Deck.</a:t>
            </a:r>
            <a:endParaRPr lang="en-US" i="1" dirty="0">
              <a:solidFill>
                <a:schemeClr val="tx1">
                  <a:lumMod val="50000"/>
                </a:schemeClr>
              </a:solidFill>
            </a:endParaRPr>
          </a:p>
          <a:p>
            <a:pPr marL="409575" lvl="1" indent="-228600">
              <a:spcBef>
                <a:spcPts val="600"/>
              </a:spcBef>
              <a:spcAft>
                <a:spcPts val="600"/>
              </a:spcAft>
              <a:buFont typeface="+mj-lt"/>
              <a:buAutoNum type="arabicPeriod"/>
            </a:pPr>
            <a:endParaRPr lang="en-CA" sz="1400" dirty="0">
              <a:solidFill>
                <a:schemeClr val="tx1">
                  <a:lumMod val="50000"/>
                </a:schemeClr>
              </a:solidFill>
            </a:endParaRPr>
          </a:p>
        </p:txBody>
      </p:sp>
      <p:sp>
        <p:nvSpPr>
          <p:cNvPr id="23" name="Rectangle 22">
            <a:extLst>
              <a:ext uri="{FF2B5EF4-FFF2-40B4-BE49-F238E27FC236}">
                <a16:creationId xmlns:a16="http://schemas.microsoft.com/office/drawing/2014/main" id="{2867C691-3874-E043-A610-CEB7D2987D7F}"/>
              </a:ext>
            </a:extLst>
          </p:cNvPr>
          <p:cNvSpPr/>
          <p:nvPr/>
        </p:nvSpPr>
        <p:spPr>
          <a:xfrm>
            <a:off x="6400800" y="1857829"/>
            <a:ext cx="5196114" cy="4078514"/>
          </a:xfrm>
          <a:prstGeom prst="rect">
            <a:avLst/>
          </a:prstGeom>
          <a:solidFill>
            <a:schemeClr val="bg2"/>
          </a:solidFill>
          <a:ln>
            <a:noFill/>
          </a:ln>
          <a:effectLst>
            <a:outerShdw blurRad="254000" sx="105000" sy="105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2" name="Table 1">
            <a:extLst>
              <a:ext uri="{FF2B5EF4-FFF2-40B4-BE49-F238E27FC236}">
                <a16:creationId xmlns:a16="http://schemas.microsoft.com/office/drawing/2014/main" id="{C9FF84C8-0D14-0B87-B78B-33C690E19C13}"/>
              </a:ext>
            </a:extLst>
          </p:cNvPr>
          <p:cNvGraphicFramePr>
            <a:graphicFrameLocks noGrp="1"/>
          </p:cNvGraphicFramePr>
          <p:nvPr>
            <p:extLst>
              <p:ext uri="{D42A27DB-BD31-4B8C-83A1-F6EECF244321}">
                <p14:modId xmlns:p14="http://schemas.microsoft.com/office/powerpoint/2010/main" val="2202689477"/>
              </p:ext>
            </p:extLst>
          </p:nvPr>
        </p:nvGraphicFramePr>
        <p:xfrm>
          <a:off x="6400800" y="1800679"/>
          <a:ext cx="5196114" cy="4631112"/>
        </p:xfrm>
        <a:graphic>
          <a:graphicData uri="http://schemas.openxmlformats.org/drawingml/2006/table">
            <a:tbl>
              <a:tblPr firstRow="1" bandRow="1">
                <a:effectLst/>
                <a:tableStyleId>{5C22544A-7EE6-4342-B048-85BDC9FD1C3A}</a:tableStyleId>
              </a:tblPr>
              <a:tblGrid>
                <a:gridCol w="2598057">
                  <a:extLst>
                    <a:ext uri="{9D8B030D-6E8A-4147-A177-3AD203B41FA5}">
                      <a16:colId xmlns:a16="http://schemas.microsoft.com/office/drawing/2014/main" val="866264451"/>
                    </a:ext>
                  </a:extLst>
                </a:gridCol>
                <a:gridCol w="2598057">
                  <a:extLst>
                    <a:ext uri="{9D8B030D-6E8A-4147-A177-3AD203B41FA5}">
                      <a16:colId xmlns:a16="http://schemas.microsoft.com/office/drawing/2014/main" val="2703970457"/>
                    </a:ext>
                  </a:extLst>
                </a:gridCol>
              </a:tblGrid>
              <a:tr h="727074">
                <a:tc>
                  <a:txBody>
                    <a:bodyPr/>
                    <a:lstStyle/>
                    <a:p>
                      <a:pPr marL="0" indent="0" algn="ctr">
                        <a:lnSpc>
                          <a:spcPts val="1000"/>
                        </a:lnSpc>
                        <a:spcBef>
                          <a:spcPts val="1000"/>
                        </a:spcBef>
                        <a:buFont typeface="Arial" panose="020B0604020202020204" pitchFamily="34" charset="0"/>
                        <a:buNone/>
                      </a:pPr>
                      <a:r>
                        <a:rPr lang="en-US" sz="1800" b="0" i="0" dirty="0">
                          <a:solidFill>
                            <a:schemeClr val="bg1"/>
                          </a:solidFill>
                          <a:latin typeface="Exo" panose="02000503000000000000" pitchFamily="2" charset="77"/>
                          <a:ea typeface="Roboto Condensed Light" panose="02000000000000000000" pitchFamily="2" charset="0"/>
                        </a:rPr>
                        <a:t>Input</a:t>
                      </a:r>
                    </a:p>
                  </a:txBody>
                  <a:tcPr marL="0" marR="0" marT="320040" marB="22860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tc>
                  <a:txBody>
                    <a:bodyPr/>
                    <a:lstStyle/>
                    <a:p>
                      <a:pPr marL="0" indent="0" algn="ctr">
                        <a:lnSpc>
                          <a:spcPts val="1000"/>
                        </a:lnSpc>
                        <a:spcBef>
                          <a:spcPts val="1000"/>
                        </a:spcBef>
                        <a:buFont typeface="Arial" panose="020B0604020202020204" pitchFamily="34" charset="0"/>
                        <a:buNone/>
                      </a:pPr>
                      <a:r>
                        <a:rPr lang="en-US" sz="1800" b="0" i="0" dirty="0">
                          <a:solidFill>
                            <a:schemeClr val="bg1"/>
                          </a:solidFill>
                          <a:latin typeface="Exo" panose="02000503000000000000" pitchFamily="2" charset="77"/>
                          <a:ea typeface="Roboto Condensed Light" panose="02000000000000000000" pitchFamily="2" charset="0"/>
                        </a:rPr>
                        <a:t>Output</a:t>
                      </a:r>
                    </a:p>
                  </a:txBody>
                  <a:tcPr marL="0" marR="0" marT="320040" marB="22860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1610303713"/>
                  </a:ext>
                </a:extLst>
              </a:tr>
              <a:tr h="1634236">
                <a:tc>
                  <a:txBody>
                    <a:bodyPr/>
                    <a:lstStyle/>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Customized IT operating model </a:t>
                      </a:r>
                    </a:p>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Stakeholders identified in activity 3.6 </a:t>
                      </a:r>
                    </a:p>
                  </a:txBody>
                  <a:tcPr marL="288000" marR="288000" marT="251999" marB="288000">
                    <a:lnR w="3175" cap="flat" cmpd="sng" algn="ctr">
                      <a:solidFill>
                        <a:schemeClr val="bg1">
                          <a:lumMod val="75000"/>
                        </a:schemeClr>
                      </a:solidFill>
                      <a:prstDash val="solid"/>
                      <a:round/>
                      <a:headEnd type="none" w="med" len="med"/>
                      <a:tailEnd type="none" w="med" len="med"/>
                    </a:lnR>
                    <a:lnT w="38100" cmpd="sng">
                      <a:noFill/>
                    </a:lnT>
                    <a:lnB w="12700" cmpd="sng">
                      <a:noFill/>
                    </a:lnB>
                    <a:solidFill>
                      <a:schemeClr val="bg1"/>
                    </a:solidFill>
                  </a:tcPr>
                </a:tc>
                <a:tc>
                  <a:txBody>
                    <a:bodyPr/>
                    <a:lstStyle/>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Key collaborators for each IT capability </a:t>
                      </a:r>
                    </a:p>
                  </a:txBody>
                  <a:tcPr marL="288000" marR="288000" marT="251999" marB="288000">
                    <a:lnL w="3175" cap="flat" cmpd="sng" algn="ctr">
                      <a:solidFill>
                        <a:schemeClr val="bg1">
                          <a:lumMod val="75000"/>
                        </a:schemeClr>
                      </a:solidFill>
                      <a:prstDash val="solid"/>
                      <a:round/>
                      <a:headEnd type="none" w="med" len="med"/>
                      <a:tailEnd type="none" w="med" len="med"/>
                    </a:lnL>
                    <a:lnT w="38100" cmpd="sng">
                      <a:noFill/>
                    </a:lnT>
                    <a:lnB w="12700" cmpd="sng">
                      <a:noFill/>
                    </a:lnB>
                    <a:solidFill>
                      <a:schemeClr val="bg1"/>
                    </a:solidFill>
                  </a:tcPr>
                </a:tc>
                <a:extLst>
                  <a:ext uri="{0D108BD9-81ED-4DB2-BD59-A6C34878D82A}">
                    <a16:rowId xmlns:a16="http://schemas.microsoft.com/office/drawing/2014/main" val="686074955"/>
                  </a:ext>
                </a:extLst>
              </a:tr>
              <a:tr h="727074">
                <a:tc>
                  <a:txBody>
                    <a:bodyPr/>
                    <a:lstStyle/>
                    <a:p>
                      <a:pPr marL="0" marR="0" lvl="0" indent="0" algn="ctr" defTabSz="914400" rtl="0" eaLnBrk="1" fontAlgn="auto" latinLnBrk="0" hangingPunct="1">
                        <a:lnSpc>
                          <a:spcPts val="1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chemeClr val="bg1"/>
                          </a:solidFill>
                          <a:effectLst/>
                          <a:uLnTx/>
                          <a:uFillTx/>
                          <a:latin typeface="Exo" panose="02000503000000000000" pitchFamily="2" charset="77"/>
                          <a:ea typeface="Roboto Condensed Light" panose="02000000000000000000" pitchFamily="2" charset="0"/>
                          <a:cs typeface="+mn-cs"/>
                        </a:rPr>
                        <a:t>Materials</a:t>
                      </a:r>
                    </a:p>
                  </a:txBody>
                  <a:tcPr marL="0" marR="0" marT="320040" marB="22860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tc>
                  <a:txBody>
                    <a:bodyPr/>
                    <a:lstStyle/>
                    <a:p>
                      <a:pPr marL="0" marR="0" lvl="0" indent="0" algn="ctr" defTabSz="914400" rtl="0" eaLnBrk="1" fontAlgn="auto" latinLnBrk="0" hangingPunct="1">
                        <a:lnSpc>
                          <a:spcPts val="1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chemeClr val="bg1"/>
                          </a:solidFill>
                          <a:effectLst/>
                          <a:uLnTx/>
                          <a:uFillTx/>
                          <a:latin typeface="Exo" panose="02000503000000000000" pitchFamily="2" charset="77"/>
                          <a:ea typeface="Roboto Condensed Light" panose="02000000000000000000" pitchFamily="2" charset="0"/>
                          <a:cs typeface="+mn-cs"/>
                        </a:rPr>
                        <a:t>Participants</a:t>
                      </a:r>
                    </a:p>
                  </a:txBody>
                  <a:tcPr marL="0" marR="0" marT="320040" marB="22860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4151227522"/>
                  </a:ext>
                </a:extLst>
              </a:tr>
              <a:tr h="1369058">
                <a:tc>
                  <a:txBody>
                    <a:bodyPr/>
                    <a:lstStyle/>
                    <a:p>
                      <a:pPr marL="173038" indent="-173038" rtl="0">
                        <a:lnSpc>
                          <a:spcPts val="1600"/>
                        </a:lnSpc>
                        <a:spcBef>
                          <a:spcPts val="800"/>
                        </a:spcBef>
                        <a:buSzPts val="1100"/>
                        <a:buFont typeface="Arial" panose="020B0604020202020204" pitchFamily="34" charset="0"/>
                        <a:buChar char="•"/>
                        <a:tabLst/>
                      </a:pPr>
                      <a:r>
                        <a:rPr lang="en-US" sz="1200" b="0" i="0" u="none" strike="noStrike" baseline="0" dirty="0">
                          <a:solidFill>
                            <a:srgbClr val="000000"/>
                          </a:solidFill>
                          <a:latin typeface="Roboto Condensed Light" panose="02000000000000000000" pitchFamily="2" charset="0"/>
                          <a:ea typeface="Roboto Condensed Light" panose="02000000000000000000" pitchFamily="2" charset="0"/>
                        </a:rPr>
                        <a:t>Whiteboard/Flip Charts</a:t>
                      </a:r>
                    </a:p>
                    <a:p>
                      <a:pPr marL="173038" marR="0" lvl="0" indent="-173038" algn="l" defTabSz="914400" rtl="0" eaLnBrk="1" fontAlgn="auto" latinLnBrk="0" hangingPunct="1">
                        <a:lnSpc>
                          <a:spcPts val="1600"/>
                        </a:lnSpc>
                        <a:spcBef>
                          <a:spcPts val="800"/>
                        </a:spcBef>
                        <a:spcAft>
                          <a:spcPts val="0"/>
                        </a:spcAft>
                        <a:buClrTx/>
                        <a:buSzPts val="1100"/>
                        <a:buFont typeface="Arial" panose="020B0604020202020204" pitchFamily="34" charset="0"/>
                        <a:buChar char="•"/>
                        <a:tabLst/>
                        <a:defRPr/>
                      </a:pPr>
                      <a:r>
                        <a:rPr lang="en-US" sz="1200" b="0" i="0" u="none" strike="noStrike" baseline="0" dirty="0">
                          <a:solidFill>
                            <a:srgbClr val="000000"/>
                          </a:solidFill>
                          <a:latin typeface="Roboto Condensed Light" panose="02000000000000000000" pitchFamily="2" charset="0"/>
                          <a:ea typeface="Roboto Condensed Light" panose="02000000000000000000" pitchFamily="2" charset="0"/>
                        </a:rPr>
                        <a:t>Selected IT Operating Model Archetype Deck </a:t>
                      </a:r>
                    </a:p>
                    <a:p>
                      <a:pPr marL="173038" indent="-173038" rtl="0">
                        <a:lnSpc>
                          <a:spcPts val="1600"/>
                        </a:lnSpc>
                        <a:spcBef>
                          <a:spcPts val="800"/>
                        </a:spcBef>
                        <a:buSzPts val="1100"/>
                        <a:buFont typeface="Arial" panose="020B0604020202020204" pitchFamily="34" charset="0"/>
                        <a:buChar char="•"/>
                        <a:tabLst/>
                      </a:pPr>
                      <a:endParaRPr lang="en-US" sz="1200" b="0" i="0" u="none" strike="noStrike" baseline="0" dirty="0">
                        <a:solidFill>
                          <a:srgbClr val="000000"/>
                        </a:solidFill>
                        <a:latin typeface="Roboto Condensed Light" panose="02000000000000000000" pitchFamily="2" charset="0"/>
                        <a:ea typeface="Roboto Condensed Light" panose="02000000000000000000" pitchFamily="2" charset="0"/>
                      </a:endParaRPr>
                    </a:p>
                  </a:txBody>
                  <a:tcPr marL="288000" marR="288000" marT="251999" marB="288000">
                    <a:lnR w="3175" cap="flat" cmpd="sng" algn="ctr">
                      <a:solidFill>
                        <a:schemeClr val="bg1">
                          <a:lumMod val="75000"/>
                        </a:schemeClr>
                      </a:solidFill>
                      <a:prstDash val="solid"/>
                      <a:round/>
                      <a:headEnd type="none" w="med" len="med"/>
                      <a:tailEnd type="none" w="med" len="med"/>
                    </a:lnR>
                    <a:lnT w="38100" cmpd="sng">
                      <a:noFill/>
                    </a:lnT>
                    <a:solidFill>
                      <a:schemeClr val="bg1"/>
                    </a:solidFill>
                  </a:tcPr>
                </a:tc>
                <a:tc>
                  <a:txBody>
                    <a:bodyPr/>
                    <a:lstStyle/>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Executive IT Leader</a:t>
                      </a:r>
                    </a:p>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Business Leadership </a:t>
                      </a:r>
                    </a:p>
                    <a:p>
                      <a:pPr marL="0" indent="0">
                        <a:lnSpc>
                          <a:spcPts val="1600"/>
                        </a:lnSpc>
                        <a:spcBef>
                          <a:spcPts val="800"/>
                        </a:spcBef>
                        <a:buFont typeface="Arial" panose="020B0604020202020204" pitchFamily="34" charset="0"/>
                        <a:buNone/>
                        <a:tabLst/>
                      </a:pPr>
                      <a:endParaRPr lang="en-US" sz="1200" b="0" i="0" dirty="0">
                        <a:solidFill>
                          <a:srgbClr val="000000"/>
                        </a:solidFill>
                        <a:latin typeface="Roboto Condensed Light" panose="02000000000000000000" pitchFamily="2" charset="0"/>
                        <a:ea typeface="Roboto Condensed Light" panose="02000000000000000000" pitchFamily="2" charset="0"/>
                      </a:endParaRPr>
                    </a:p>
                  </a:txBody>
                  <a:tcPr marL="288000" marR="288000" marT="251999" marB="288000">
                    <a:lnL w="3175" cap="flat" cmpd="sng" algn="ctr">
                      <a:solidFill>
                        <a:schemeClr val="bg1">
                          <a:lumMod val="75000"/>
                        </a:schemeClr>
                      </a:solidFill>
                      <a:prstDash val="solid"/>
                      <a:round/>
                      <a:headEnd type="none" w="med" len="med"/>
                      <a:tailEnd type="none" w="med" len="med"/>
                    </a:lnL>
                    <a:lnT w="38100" cmpd="sng">
                      <a:noFill/>
                    </a:lnT>
                    <a:solidFill>
                      <a:schemeClr val="bg1"/>
                    </a:solidFill>
                  </a:tcPr>
                </a:tc>
                <a:extLst>
                  <a:ext uri="{0D108BD9-81ED-4DB2-BD59-A6C34878D82A}">
                    <a16:rowId xmlns:a16="http://schemas.microsoft.com/office/drawing/2014/main" val="2918002838"/>
                  </a:ext>
                </a:extLst>
              </a:tr>
            </a:tbl>
          </a:graphicData>
        </a:graphic>
      </p:graphicFrame>
    </p:spTree>
    <p:extLst>
      <p:ext uri="{BB962C8B-B14F-4D97-AF65-F5344CB8AC3E}">
        <p14:creationId xmlns:p14="http://schemas.microsoft.com/office/powerpoint/2010/main" val="32301541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4BC0B-C5C3-C554-F801-4200C6EEAF64}"/>
              </a:ext>
            </a:extLst>
          </p:cNvPr>
          <p:cNvSpPr>
            <a:spLocks noGrp="1"/>
          </p:cNvSpPr>
          <p:nvPr>
            <p:ph type="title"/>
          </p:nvPr>
        </p:nvSpPr>
        <p:spPr>
          <a:xfrm>
            <a:off x="369015" y="528897"/>
            <a:ext cx="11117589" cy="1325563"/>
          </a:xfrm>
        </p:spPr>
        <p:txBody>
          <a:bodyPr/>
          <a:lstStyle/>
          <a:p>
            <a:r>
              <a:rPr lang="en-US" dirty="0">
                <a:solidFill>
                  <a:schemeClr val="accent1"/>
                </a:solidFill>
              </a:rPr>
              <a:t>By the end of this phase, you should have:</a:t>
            </a:r>
          </a:p>
        </p:txBody>
      </p:sp>
      <p:sp>
        <p:nvSpPr>
          <p:cNvPr id="3" name="Text Placeholder 2">
            <a:extLst>
              <a:ext uri="{FF2B5EF4-FFF2-40B4-BE49-F238E27FC236}">
                <a16:creationId xmlns:a16="http://schemas.microsoft.com/office/drawing/2014/main" id="{B3FC109D-8200-CFF3-C372-66AC5A1F08EF}"/>
              </a:ext>
            </a:extLst>
          </p:cNvPr>
          <p:cNvSpPr>
            <a:spLocks noGrp="1"/>
          </p:cNvSpPr>
          <p:nvPr>
            <p:ph type="body" sz="quarter" idx="10"/>
          </p:nvPr>
        </p:nvSpPr>
        <p:spPr>
          <a:xfrm>
            <a:off x="369016" y="1385037"/>
            <a:ext cx="11117590" cy="4667420"/>
          </a:xfrm>
        </p:spPr>
        <p:txBody>
          <a:bodyPr/>
          <a:lstStyle/>
          <a:p>
            <a:pPr marL="285750" indent="-285750">
              <a:buFont typeface="Wingdings" panose="05000000000000000000" pitchFamily="2" charset="2"/>
              <a:buChar char="ü"/>
            </a:pPr>
            <a:r>
              <a:rPr lang="en-US" dirty="0"/>
              <a:t>Identified the unique groupings of the IT operating model</a:t>
            </a:r>
          </a:p>
          <a:p>
            <a:pPr marL="285750" indent="-285750">
              <a:buFont typeface="Wingdings" panose="05000000000000000000" pitchFamily="2" charset="2"/>
              <a:buChar char="ü"/>
            </a:pPr>
            <a:r>
              <a:rPr lang="en-US" dirty="0"/>
              <a:t>Aligned all products, services, and technologies to the unique groupings or identified them under a shared or strategic function</a:t>
            </a:r>
          </a:p>
          <a:p>
            <a:pPr marL="285750" indent="-285750">
              <a:buFont typeface="Wingdings" panose="05000000000000000000" pitchFamily="2" charset="2"/>
              <a:buChar char="ü"/>
            </a:pPr>
            <a:r>
              <a:rPr lang="en-US" dirty="0"/>
              <a:t>Established for each function:</a:t>
            </a:r>
          </a:p>
          <a:p>
            <a:pPr marL="742904" lvl="1" indent="-285750">
              <a:buFont typeface="Wingdings" panose="05000000000000000000" pitchFamily="2" charset="2"/>
              <a:buChar char="ü"/>
            </a:pPr>
            <a:r>
              <a:rPr lang="en-US" dirty="0"/>
              <a:t>A purpose statement</a:t>
            </a:r>
          </a:p>
          <a:p>
            <a:pPr marL="742904" lvl="1" indent="-285750">
              <a:buFont typeface="Wingdings" panose="05000000000000000000" pitchFamily="2" charset="2"/>
              <a:buChar char="ü"/>
            </a:pPr>
            <a:r>
              <a:rPr lang="en-US" dirty="0"/>
              <a:t>Critical success criteria</a:t>
            </a:r>
          </a:p>
          <a:p>
            <a:pPr marL="742904" lvl="1" indent="-285750">
              <a:buFont typeface="Wingdings" panose="05000000000000000000" pitchFamily="2" charset="2"/>
              <a:buChar char="ü"/>
            </a:pPr>
            <a:r>
              <a:rPr lang="en-US" dirty="0"/>
              <a:t>Stakeholders</a:t>
            </a:r>
          </a:p>
          <a:p>
            <a:pPr marL="742904" lvl="1" indent="-285750">
              <a:buFont typeface="Wingdings" panose="05000000000000000000" pitchFamily="2" charset="2"/>
              <a:buChar char="ü"/>
            </a:pPr>
            <a:r>
              <a:rPr lang="en-US" dirty="0"/>
              <a:t>Decision-making authority rights</a:t>
            </a:r>
          </a:p>
          <a:p>
            <a:pPr marL="742904" lvl="1" indent="-285750">
              <a:buFont typeface="Wingdings" panose="05000000000000000000" pitchFamily="2" charset="2"/>
              <a:buChar char="ü"/>
            </a:pPr>
            <a:r>
              <a:rPr lang="en-US" dirty="0"/>
              <a:t>Value streams </a:t>
            </a:r>
          </a:p>
          <a:p>
            <a:pPr marL="742904" lvl="1" indent="-285750">
              <a:buFont typeface="Wingdings" panose="05000000000000000000" pitchFamily="2" charset="2"/>
              <a:buChar char="ü"/>
            </a:pPr>
            <a:r>
              <a:rPr lang="en-US" dirty="0"/>
              <a:t>Core output</a:t>
            </a:r>
          </a:p>
          <a:p>
            <a:pPr marL="742904" lvl="1" indent="-285750">
              <a:buFont typeface="Wingdings" panose="05000000000000000000" pitchFamily="2" charset="2"/>
              <a:buChar char="ü"/>
            </a:pPr>
            <a:r>
              <a:rPr lang="en-US" dirty="0"/>
              <a:t>Gap analysis of capabilities</a:t>
            </a:r>
          </a:p>
          <a:p>
            <a:pPr marL="742904" lvl="1" indent="-285750">
              <a:buFont typeface="Wingdings" panose="05000000000000000000" pitchFamily="2" charset="2"/>
              <a:buChar char="ü"/>
            </a:pPr>
            <a:r>
              <a:rPr lang="en-US" dirty="0"/>
              <a:t>Sourcing approach of capabilities</a:t>
            </a:r>
          </a:p>
          <a:p>
            <a:pPr marL="742904" lvl="1" indent="-285750">
              <a:buFont typeface="Wingdings" panose="05000000000000000000" pitchFamily="2" charset="2"/>
              <a:buChar char="ü"/>
            </a:pPr>
            <a:r>
              <a:rPr lang="en-US" dirty="0"/>
              <a:t>Capability collaborators</a:t>
            </a:r>
          </a:p>
          <a:p>
            <a:pPr marL="285750" indent="-285750">
              <a:buFont typeface="Wingdings" panose="05000000000000000000" pitchFamily="2" charset="2"/>
              <a:buChar char="ü"/>
            </a:pPr>
            <a:endParaRPr lang="en-US" dirty="0"/>
          </a:p>
        </p:txBody>
      </p:sp>
    </p:spTree>
    <p:extLst>
      <p:ext uri="{BB962C8B-B14F-4D97-AF65-F5344CB8AC3E}">
        <p14:creationId xmlns:p14="http://schemas.microsoft.com/office/powerpoint/2010/main" val="198927087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Title 82">
            <a:extLst>
              <a:ext uri="{FF2B5EF4-FFF2-40B4-BE49-F238E27FC236}">
                <a16:creationId xmlns:a16="http://schemas.microsoft.com/office/drawing/2014/main" id="{AA1245FF-C799-1E46-8B7E-4881D150B6B0}"/>
              </a:ext>
            </a:extLst>
          </p:cNvPr>
          <p:cNvSpPr>
            <a:spLocks noGrp="1"/>
          </p:cNvSpPr>
          <p:nvPr>
            <p:ph type="title"/>
          </p:nvPr>
        </p:nvSpPr>
        <p:spPr/>
        <p:txBody>
          <a:bodyPr>
            <a:noAutofit/>
          </a:bodyPr>
          <a:lstStyle/>
          <a:p>
            <a:r>
              <a:rPr lang="en-CA" dirty="0"/>
              <a:t>Phase 4</a:t>
            </a:r>
            <a:endParaRPr lang="en-US" dirty="0"/>
          </a:p>
        </p:txBody>
      </p:sp>
      <p:sp>
        <p:nvSpPr>
          <p:cNvPr id="4" name="Text Placeholder 3"/>
          <p:cNvSpPr>
            <a:spLocks noGrp="1"/>
          </p:cNvSpPr>
          <p:nvPr>
            <p:ph type="body" sz="quarter" idx="11"/>
          </p:nvPr>
        </p:nvSpPr>
        <p:spPr/>
        <p:txBody>
          <a:bodyPr>
            <a:noAutofit/>
          </a:bodyPr>
          <a:lstStyle/>
          <a:p>
            <a:r>
              <a:rPr lang="en-US" sz="2001" dirty="0">
                <a:cs typeface="Arial"/>
              </a:rPr>
              <a:t>Outline changes &amp; plan to communicate</a:t>
            </a:r>
            <a:endParaRPr lang="en-CA" dirty="0"/>
          </a:p>
        </p:txBody>
      </p:sp>
      <p:sp>
        <p:nvSpPr>
          <p:cNvPr id="104" name="Text Placeholder 103">
            <a:extLst>
              <a:ext uri="{FF2B5EF4-FFF2-40B4-BE49-F238E27FC236}">
                <a16:creationId xmlns:a16="http://schemas.microsoft.com/office/drawing/2014/main" id="{74945CFD-538C-D74D-BCA6-EAFFCAFFE3AF}"/>
              </a:ext>
            </a:extLst>
          </p:cNvPr>
          <p:cNvSpPr>
            <a:spLocks noGrp="1"/>
          </p:cNvSpPr>
          <p:nvPr>
            <p:ph type="body" sz="quarter" idx="12"/>
          </p:nvPr>
        </p:nvSpPr>
        <p:spPr>
          <a:xfrm>
            <a:off x="9362364" y="662318"/>
            <a:ext cx="2531187" cy="3581070"/>
          </a:xfrm>
        </p:spPr>
        <p:txBody>
          <a:bodyPr>
            <a:noAutofit/>
          </a:bodyPr>
          <a:lstStyle/>
          <a:p>
            <a:r>
              <a:rPr lang="en-CA" b="1" dirty="0"/>
              <a:t>Phase Outcomes:</a:t>
            </a:r>
          </a:p>
          <a:p>
            <a:r>
              <a:rPr lang="en-US" dirty="0"/>
              <a:t>Understand the changes that are required to deliver on the new IT operating model and the next steps for the transformation. </a:t>
            </a:r>
          </a:p>
          <a:p>
            <a:r>
              <a:rPr lang="en-CA" b="1" dirty="0"/>
              <a:t>This phase involves the following participants:</a:t>
            </a:r>
          </a:p>
          <a:p>
            <a:pPr marL="171450" indent="-171450">
              <a:buFont typeface="Arial" panose="020B0604020202020204" pitchFamily="34" charset="0"/>
              <a:buChar char="•"/>
            </a:pPr>
            <a:r>
              <a:rPr lang="en-US" dirty="0"/>
              <a:t>CIO</a:t>
            </a:r>
          </a:p>
          <a:p>
            <a:pPr marL="171450" indent="-171450">
              <a:buFont typeface="Arial" panose="020B0604020202020204" pitchFamily="34" charset="0"/>
              <a:buChar char="•"/>
            </a:pPr>
            <a:r>
              <a:rPr lang="en-US" dirty="0"/>
              <a:t>Executive IT Leader</a:t>
            </a:r>
          </a:p>
          <a:p>
            <a:pPr marL="171450" indent="-171450">
              <a:buFont typeface="Arial" panose="020B0604020202020204" pitchFamily="34" charset="0"/>
              <a:buChar char="•"/>
            </a:pPr>
            <a:r>
              <a:rPr lang="en-US" dirty="0"/>
              <a:t>Business Leadership</a:t>
            </a:r>
          </a:p>
        </p:txBody>
      </p:sp>
      <p:sp>
        <p:nvSpPr>
          <p:cNvPr id="91" name="Text Placeholder 90">
            <a:extLst>
              <a:ext uri="{FF2B5EF4-FFF2-40B4-BE49-F238E27FC236}">
                <a16:creationId xmlns:a16="http://schemas.microsoft.com/office/drawing/2014/main" id="{FF25254A-0B75-B54A-A0EC-5FB311ABF968}"/>
              </a:ext>
            </a:extLst>
          </p:cNvPr>
          <p:cNvSpPr>
            <a:spLocks noGrp="1"/>
          </p:cNvSpPr>
          <p:nvPr>
            <p:ph type="body" sz="quarter" idx="14"/>
          </p:nvPr>
        </p:nvSpPr>
        <p:spPr/>
        <p:txBody>
          <a:bodyPr>
            <a:noAutofit/>
          </a:bodyPr>
          <a:lstStyle/>
          <a:p>
            <a:r>
              <a:rPr lang="en-US" dirty="0"/>
              <a:t>Visualize the IT Operating Model </a:t>
            </a:r>
          </a:p>
        </p:txBody>
      </p:sp>
      <p:sp>
        <p:nvSpPr>
          <p:cNvPr id="15" name="object 19">
            <a:extLst>
              <a:ext uri="{FF2B5EF4-FFF2-40B4-BE49-F238E27FC236}">
                <a16:creationId xmlns:a16="http://schemas.microsoft.com/office/drawing/2014/main" id="{A064CB54-1187-4501-AF93-584DA9D093F5}"/>
              </a:ext>
            </a:extLst>
          </p:cNvPr>
          <p:cNvSpPr/>
          <p:nvPr/>
        </p:nvSpPr>
        <p:spPr>
          <a:xfrm rot="5400000" flipH="1">
            <a:off x="10528109" y="3250483"/>
            <a:ext cx="72994" cy="2392942"/>
          </a:xfrm>
          <a:custGeom>
            <a:avLst/>
            <a:gdLst/>
            <a:ahLst/>
            <a:cxnLst/>
            <a:rect l="l" t="t" r="r" b="b"/>
            <a:pathLst>
              <a:path h="7791450">
                <a:moveTo>
                  <a:pt x="0" y="0"/>
                </a:moveTo>
                <a:lnTo>
                  <a:pt x="0" y="7790956"/>
                </a:lnTo>
              </a:path>
            </a:pathLst>
          </a:custGeom>
          <a:ln w="3175">
            <a:solidFill>
              <a:schemeClr val="bg1">
                <a:alpha val="40000"/>
              </a:schemeClr>
            </a:solidFill>
          </a:ln>
        </p:spPr>
        <p:txBody>
          <a:bodyPr wrap="square" lIns="0" tIns="0" rIns="0" bIns="0" rtlCol="0">
            <a:no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662" b="0" i="0" u="none" strike="noStrike" kern="1200" cap="none" spc="0" normalizeH="0" baseline="0" noProof="0" dirty="0">
              <a:ln>
                <a:noFill/>
              </a:ln>
              <a:solidFill>
                <a:srgbClr val="494949"/>
              </a:solidFill>
              <a:effectLst/>
              <a:uLnTx/>
              <a:uFillTx/>
              <a:latin typeface="Roboto Condensed Light" panose="02000000000000000000" pitchFamily="2" charset="0"/>
              <a:ea typeface="+mn-ea"/>
              <a:cs typeface="+mn-cs"/>
            </a:endParaRPr>
          </a:p>
        </p:txBody>
      </p:sp>
      <p:sp>
        <p:nvSpPr>
          <p:cNvPr id="20" name="Text Placeholder 92">
            <a:extLst>
              <a:ext uri="{FF2B5EF4-FFF2-40B4-BE49-F238E27FC236}">
                <a16:creationId xmlns:a16="http://schemas.microsoft.com/office/drawing/2014/main" id="{4A2AB469-80FE-1568-D6E8-8F786375E01A}"/>
              </a:ext>
            </a:extLst>
          </p:cNvPr>
          <p:cNvSpPr>
            <a:spLocks noGrp="1"/>
          </p:cNvSpPr>
          <p:nvPr>
            <p:ph type="body" sz="quarter" idx="16"/>
          </p:nvPr>
        </p:nvSpPr>
        <p:spPr>
          <a:xfrm>
            <a:off x="1814518" y="2604059"/>
            <a:ext cx="2076769" cy="371902"/>
          </a:xfrm>
        </p:spPr>
        <p:txBody>
          <a:bodyPr>
            <a:noAutofit/>
          </a:bodyPr>
          <a:lstStyle/>
          <a:p>
            <a:r>
              <a:rPr lang="en-US" dirty="0"/>
              <a:t>Phase 1</a:t>
            </a:r>
          </a:p>
        </p:txBody>
      </p:sp>
      <p:sp>
        <p:nvSpPr>
          <p:cNvPr id="21" name="Text Placeholder 93">
            <a:extLst>
              <a:ext uri="{FF2B5EF4-FFF2-40B4-BE49-F238E27FC236}">
                <a16:creationId xmlns:a16="http://schemas.microsoft.com/office/drawing/2014/main" id="{373819FE-60DA-F119-5151-088ACF6B0D7A}"/>
              </a:ext>
            </a:extLst>
          </p:cNvPr>
          <p:cNvSpPr>
            <a:spLocks noGrp="1"/>
          </p:cNvSpPr>
          <p:nvPr>
            <p:ph type="body" sz="quarter" idx="17"/>
          </p:nvPr>
        </p:nvSpPr>
        <p:spPr>
          <a:xfrm>
            <a:off x="1943582" y="2947634"/>
            <a:ext cx="1818640" cy="1048604"/>
          </a:xfrm>
        </p:spPr>
        <p:txBody>
          <a:bodyPr>
            <a:noAutofit/>
          </a:bodyPr>
          <a:lstStyle/>
          <a:p>
            <a:r>
              <a:rPr lang="en-US" dirty="0"/>
              <a:t>1.1 Drivers for change</a:t>
            </a:r>
          </a:p>
          <a:p>
            <a:r>
              <a:rPr lang="en-US" dirty="0"/>
              <a:t>1.2 Vision statement</a:t>
            </a:r>
          </a:p>
          <a:p>
            <a:r>
              <a:rPr lang="en-US" dirty="0"/>
              <a:t>1.3 Business context</a:t>
            </a:r>
          </a:p>
          <a:p>
            <a:r>
              <a:rPr lang="en-US" dirty="0"/>
              <a:t>1.4 Design principles</a:t>
            </a:r>
          </a:p>
          <a:p>
            <a:endParaRPr lang="en-US" dirty="0"/>
          </a:p>
          <a:p>
            <a:endParaRPr lang="en-US" dirty="0"/>
          </a:p>
        </p:txBody>
      </p:sp>
      <p:sp>
        <p:nvSpPr>
          <p:cNvPr id="22" name="Text Placeholder 94">
            <a:extLst>
              <a:ext uri="{FF2B5EF4-FFF2-40B4-BE49-F238E27FC236}">
                <a16:creationId xmlns:a16="http://schemas.microsoft.com/office/drawing/2014/main" id="{F6C60DBF-75EC-20BA-3F49-C809B46CCC56}"/>
              </a:ext>
            </a:extLst>
          </p:cNvPr>
          <p:cNvSpPr>
            <a:spLocks noGrp="1"/>
          </p:cNvSpPr>
          <p:nvPr>
            <p:ph type="body" sz="quarter" idx="18"/>
          </p:nvPr>
        </p:nvSpPr>
        <p:spPr>
          <a:xfrm>
            <a:off x="4099820" y="2610863"/>
            <a:ext cx="2076769" cy="371902"/>
          </a:xfrm>
        </p:spPr>
        <p:txBody>
          <a:bodyPr>
            <a:noAutofit/>
          </a:bodyPr>
          <a:lstStyle/>
          <a:p>
            <a:r>
              <a:rPr lang="en-US" dirty="0"/>
              <a:t>Phase 2</a:t>
            </a:r>
          </a:p>
          <a:p>
            <a:endParaRPr lang="en-US" dirty="0"/>
          </a:p>
        </p:txBody>
      </p:sp>
      <p:sp>
        <p:nvSpPr>
          <p:cNvPr id="23" name="Text Placeholder 95">
            <a:extLst>
              <a:ext uri="{FF2B5EF4-FFF2-40B4-BE49-F238E27FC236}">
                <a16:creationId xmlns:a16="http://schemas.microsoft.com/office/drawing/2014/main" id="{2D90D6AC-2D32-F438-25B5-23A5EE313197}"/>
              </a:ext>
            </a:extLst>
          </p:cNvPr>
          <p:cNvSpPr>
            <a:spLocks noGrp="1"/>
          </p:cNvSpPr>
          <p:nvPr>
            <p:ph type="body" sz="quarter" idx="19"/>
          </p:nvPr>
        </p:nvSpPr>
        <p:spPr>
          <a:xfrm>
            <a:off x="4228885" y="2947634"/>
            <a:ext cx="1818640" cy="1048604"/>
          </a:xfrm>
        </p:spPr>
        <p:txBody>
          <a:bodyPr>
            <a:noAutofit/>
          </a:bodyPr>
          <a:lstStyle/>
          <a:p>
            <a:r>
              <a:rPr lang="en-US" dirty="0"/>
              <a:t>2.1 Operating model archetype selection</a:t>
            </a:r>
          </a:p>
          <a:p>
            <a:r>
              <a:rPr lang="en-US" dirty="0"/>
              <a:t>2.2 List of IT capabilities</a:t>
            </a:r>
          </a:p>
          <a:p>
            <a:r>
              <a:rPr lang="en-US" dirty="0"/>
              <a:t>2.3 Degree of centralization</a:t>
            </a:r>
          </a:p>
          <a:p>
            <a:r>
              <a:rPr lang="en-US" dirty="0"/>
              <a:t>2.4 Unique groupings </a:t>
            </a:r>
          </a:p>
          <a:p>
            <a:endParaRPr lang="en-US" dirty="0"/>
          </a:p>
        </p:txBody>
      </p:sp>
      <p:sp>
        <p:nvSpPr>
          <p:cNvPr id="24" name="Text Placeholder 96">
            <a:extLst>
              <a:ext uri="{FF2B5EF4-FFF2-40B4-BE49-F238E27FC236}">
                <a16:creationId xmlns:a16="http://schemas.microsoft.com/office/drawing/2014/main" id="{F0D6025B-904A-E534-5C71-93906F6589E6}"/>
              </a:ext>
            </a:extLst>
          </p:cNvPr>
          <p:cNvSpPr>
            <a:spLocks noGrp="1"/>
          </p:cNvSpPr>
          <p:nvPr>
            <p:ph type="body" sz="quarter" idx="22"/>
          </p:nvPr>
        </p:nvSpPr>
        <p:spPr>
          <a:xfrm>
            <a:off x="2948679" y="4537112"/>
            <a:ext cx="2076769" cy="371902"/>
          </a:xfrm>
        </p:spPr>
        <p:txBody>
          <a:bodyPr>
            <a:noAutofit/>
          </a:bodyPr>
          <a:lstStyle/>
          <a:p>
            <a:r>
              <a:rPr lang="en-US" dirty="0"/>
              <a:t>Phase 3</a:t>
            </a:r>
          </a:p>
          <a:p>
            <a:endParaRPr lang="en-US" dirty="0"/>
          </a:p>
        </p:txBody>
      </p:sp>
      <p:sp>
        <p:nvSpPr>
          <p:cNvPr id="25" name="Text Placeholder 97">
            <a:extLst>
              <a:ext uri="{FF2B5EF4-FFF2-40B4-BE49-F238E27FC236}">
                <a16:creationId xmlns:a16="http://schemas.microsoft.com/office/drawing/2014/main" id="{ED9434A2-6FF8-0B0A-0C21-19FB3DADA4E7}"/>
              </a:ext>
            </a:extLst>
          </p:cNvPr>
          <p:cNvSpPr>
            <a:spLocks noGrp="1"/>
          </p:cNvSpPr>
          <p:nvPr>
            <p:ph type="body" sz="quarter" idx="23"/>
          </p:nvPr>
        </p:nvSpPr>
        <p:spPr>
          <a:xfrm>
            <a:off x="3077743" y="4880687"/>
            <a:ext cx="1818640" cy="1048604"/>
          </a:xfrm>
        </p:spPr>
        <p:txBody>
          <a:bodyPr>
            <a:noAutofit/>
          </a:bodyPr>
          <a:lstStyle/>
          <a:p>
            <a:r>
              <a:rPr lang="en-US" dirty="0"/>
              <a:t>3.1 Functional areas defined</a:t>
            </a:r>
          </a:p>
          <a:p>
            <a:r>
              <a:rPr lang="en-US" dirty="0"/>
              <a:t>3.2 Customize of IT capability priorities and sourcing</a:t>
            </a:r>
          </a:p>
          <a:p>
            <a:endParaRPr lang="en-US" dirty="0"/>
          </a:p>
          <a:p>
            <a:endParaRPr lang="en-US" dirty="0"/>
          </a:p>
        </p:txBody>
      </p:sp>
      <p:sp>
        <p:nvSpPr>
          <p:cNvPr id="26" name="Text Placeholder 98">
            <a:extLst>
              <a:ext uri="{FF2B5EF4-FFF2-40B4-BE49-F238E27FC236}">
                <a16:creationId xmlns:a16="http://schemas.microsoft.com/office/drawing/2014/main" id="{44FCBD3A-87AB-2D66-B666-49B994811B0F}"/>
              </a:ext>
            </a:extLst>
          </p:cNvPr>
          <p:cNvSpPr>
            <a:spLocks noGrp="1"/>
          </p:cNvSpPr>
          <p:nvPr>
            <p:ph type="body" sz="quarter" idx="24"/>
          </p:nvPr>
        </p:nvSpPr>
        <p:spPr>
          <a:xfrm>
            <a:off x="5254995" y="4537112"/>
            <a:ext cx="2076769" cy="371902"/>
          </a:xfrm>
        </p:spPr>
        <p:txBody>
          <a:bodyPr>
            <a:noAutofit/>
          </a:bodyPr>
          <a:lstStyle/>
          <a:p>
            <a:r>
              <a:rPr lang="en-US" dirty="0"/>
              <a:t>Phase 4</a:t>
            </a:r>
          </a:p>
        </p:txBody>
      </p:sp>
      <p:sp>
        <p:nvSpPr>
          <p:cNvPr id="27" name="Text Placeholder 99">
            <a:extLst>
              <a:ext uri="{FF2B5EF4-FFF2-40B4-BE49-F238E27FC236}">
                <a16:creationId xmlns:a16="http://schemas.microsoft.com/office/drawing/2014/main" id="{2CF4D94B-FADB-2F85-13F4-828468E3665A}"/>
              </a:ext>
            </a:extLst>
          </p:cNvPr>
          <p:cNvSpPr>
            <a:spLocks noGrp="1"/>
          </p:cNvSpPr>
          <p:nvPr>
            <p:ph type="body" sz="quarter" idx="25"/>
          </p:nvPr>
        </p:nvSpPr>
        <p:spPr>
          <a:xfrm>
            <a:off x="5384059" y="4880687"/>
            <a:ext cx="1818640" cy="1048604"/>
          </a:xfrm>
        </p:spPr>
        <p:txBody>
          <a:bodyPr>
            <a:noAutofit/>
          </a:bodyPr>
          <a:lstStyle/>
          <a:p>
            <a:r>
              <a:rPr lang="en-US" dirty="0"/>
              <a:t>4.1 Summary of changes</a:t>
            </a:r>
          </a:p>
          <a:p>
            <a:r>
              <a:rPr lang="en-US" dirty="0"/>
              <a:t>4.2 Transition plan and key communications </a:t>
            </a:r>
          </a:p>
          <a:p>
            <a:endParaRPr lang="en-US" dirty="0"/>
          </a:p>
          <a:p>
            <a:endParaRPr lang="en-US" dirty="0"/>
          </a:p>
          <a:p>
            <a:endParaRPr lang="en-US" dirty="0"/>
          </a:p>
        </p:txBody>
      </p:sp>
    </p:spTree>
    <p:extLst>
      <p:ext uri="{BB962C8B-B14F-4D97-AF65-F5344CB8AC3E}">
        <p14:creationId xmlns:p14="http://schemas.microsoft.com/office/powerpoint/2010/main" val="73193905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65AE5FAF-AF5C-3749-9FD3-5597A6403BE0}"/>
              </a:ext>
            </a:extLst>
          </p:cNvPr>
          <p:cNvSpPr/>
          <p:nvPr/>
        </p:nvSpPr>
        <p:spPr>
          <a:xfrm>
            <a:off x="0" y="0"/>
            <a:ext cx="12193588" cy="1472339"/>
          </a:xfrm>
          <a:prstGeom prst="rect">
            <a:avLst/>
          </a:prstGeom>
          <a:gradFill>
            <a:gsLst>
              <a:gs pos="15000">
                <a:schemeClr val="bg1"/>
              </a:gs>
              <a:gs pos="85000">
                <a:schemeClr val="bg1">
                  <a:lumMod val="8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id="{F44231A7-B33A-D44B-B3A4-3FB83BB1B0AA}"/>
              </a:ext>
            </a:extLst>
          </p:cNvPr>
          <p:cNvPicPr>
            <a:picLocks noChangeAspect="1"/>
          </p:cNvPicPr>
          <p:nvPr/>
        </p:nvPicPr>
        <p:blipFill rotWithShape="1">
          <a:blip r:embed="rId2" cstate="email">
            <a:alphaModFix amt="17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t="10604"/>
          <a:stretch/>
        </p:blipFill>
        <p:spPr>
          <a:xfrm>
            <a:off x="289311" y="1612028"/>
            <a:ext cx="11614965" cy="5361266"/>
          </a:xfrm>
          <a:prstGeom prst="rect">
            <a:avLst/>
          </a:prstGeom>
        </p:spPr>
      </p:pic>
      <p:sp>
        <p:nvSpPr>
          <p:cNvPr id="6" name="Title 5">
            <a:extLst>
              <a:ext uri="{FF2B5EF4-FFF2-40B4-BE49-F238E27FC236}">
                <a16:creationId xmlns:a16="http://schemas.microsoft.com/office/drawing/2014/main" id="{F4CA82B1-EF6B-6442-AFD4-99B7AC11CD83}"/>
              </a:ext>
            </a:extLst>
          </p:cNvPr>
          <p:cNvSpPr>
            <a:spLocks noGrp="1"/>
          </p:cNvSpPr>
          <p:nvPr>
            <p:ph type="title"/>
          </p:nvPr>
        </p:nvSpPr>
        <p:spPr>
          <a:xfrm>
            <a:off x="473376" y="191796"/>
            <a:ext cx="9290826" cy="1130188"/>
          </a:xfrm>
        </p:spPr>
        <p:txBody>
          <a:bodyPr/>
          <a:lstStyle/>
          <a:p>
            <a:r>
              <a:rPr lang="en-US" dirty="0">
                <a:solidFill>
                  <a:srgbClr val="2576B7"/>
                </a:solidFill>
              </a:rPr>
              <a:t>Changes to the IT operating model are often reflected through…</a:t>
            </a:r>
          </a:p>
        </p:txBody>
      </p:sp>
      <p:sp>
        <p:nvSpPr>
          <p:cNvPr id="13" name="TextBox 12">
            <a:extLst>
              <a:ext uri="{FF2B5EF4-FFF2-40B4-BE49-F238E27FC236}">
                <a16:creationId xmlns:a16="http://schemas.microsoft.com/office/drawing/2014/main" id="{FF4E92FA-6C75-1147-B331-CACBCA24F696}"/>
              </a:ext>
            </a:extLst>
          </p:cNvPr>
          <p:cNvSpPr txBox="1"/>
          <p:nvPr/>
        </p:nvSpPr>
        <p:spPr>
          <a:xfrm>
            <a:off x="3603681" y="2828621"/>
            <a:ext cx="2299172" cy="615553"/>
          </a:xfrm>
          <a:prstGeom prst="rect">
            <a:avLst/>
          </a:prstGeom>
        </p:spPr>
        <p:txBody>
          <a:bodyPr vert="horz" wrap="square" lIns="0" tIns="0" rIns="0" bIns="0" rtlCol="0">
            <a:spAutoFit/>
          </a:bodyPr>
          <a:lstStyle/>
          <a:p>
            <a:pPr marL="289946" marR="242975" lvl="1" algn="ctr">
              <a:spcBef>
                <a:spcPts val="55"/>
              </a:spcBef>
            </a:pPr>
            <a:r>
              <a:rPr lang="en-US" sz="2000" spc="-30" dirty="0">
                <a:solidFill>
                  <a:srgbClr val="2576B7"/>
                </a:solidFill>
                <a:latin typeface="Montserrat" pitchFamily="2" charset="77"/>
                <a:cs typeface="Arial Narrow"/>
              </a:rPr>
              <a:t>How IT Enables Value</a:t>
            </a:r>
          </a:p>
        </p:txBody>
      </p:sp>
      <p:sp>
        <p:nvSpPr>
          <p:cNvPr id="18" name="Text Placeholder 7">
            <a:extLst>
              <a:ext uri="{FF2B5EF4-FFF2-40B4-BE49-F238E27FC236}">
                <a16:creationId xmlns:a16="http://schemas.microsoft.com/office/drawing/2014/main" id="{6AA867C5-EFF8-6D47-A450-0A2EEDAF523F}"/>
              </a:ext>
            </a:extLst>
          </p:cNvPr>
          <p:cNvSpPr txBox="1">
            <a:spLocks/>
          </p:cNvSpPr>
          <p:nvPr/>
        </p:nvSpPr>
        <p:spPr>
          <a:xfrm>
            <a:off x="3695217" y="3635913"/>
            <a:ext cx="2121922" cy="1547356"/>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2000"/>
              </a:lnSpc>
            </a:pPr>
            <a:r>
              <a:rPr lang="en-CA" dirty="0">
                <a:latin typeface="Montserrat Medium" pitchFamily="2" charset="77"/>
              </a:rPr>
              <a:t>Expectations on how value will be derived throughout the different functional areas of IT is no longer vague. Functional groups have clear measures, priorities, and purposes to follow.</a:t>
            </a:r>
          </a:p>
        </p:txBody>
      </p:sp>
      <p:sp>
        <p:nvSpPr>
          <p:cNvPr id="23" name="TextBox 22">
            <a:extLst>
              <a:ext uri="{FF2B5EF4-FFF2-40B4-BE49-F238E27FC236}">
                <a16:creationId xmlns:a16="http://schemas.microsoft.com/office/drawing/2014/main" id="{0825A164-8775-1C43-AC78-4A51B448D921}"/>
              </a:ext>
            </a:extLst>
          </p:cNvPr>
          <p:cNvSpPr txBox="1"/>
          <p:nvPr/>
        </p:nvSpPr>
        <p:spPr>
          <a:xfrm>
            <a:off x="990936" y="2858829"/>
            <a:ext cx="2465131" cy="615553"/>
          </a:xfrm>
          <a:prstGeom prst="rect">
            <a:avLst/>
          </a:prstGeom>
        </p:spPr>
        <p:txBody>
          <a:bodyPr vert="horz" wrap="square" lIns="0" tIns="0" rIns="0" bIns="0" rtlCol="0">
            <a:spAutoFit/>
          </a:bodyPr>
          <a:lstStyle/>
          <a:p>
            <a:pPr marL="289946" marR="242975" lvl="1" algn="ctr">
              <a:spcBef>
                <a:spcPts val="55"/>
              </a:spcBef>
            </a:pPr>
            <a:r>
              <a:rPr lang="en-US" sz="2000" spc="-30" dirty="0">
                <a:solidFill>
                  <a:srgbClr val="2576B7"/>
                </a:solidFill>
                <a:latin typeface="Montserrat" pitchFamily="2" charset="77"/>
                <a:cs typeface="Arial Narrow"/>
              </a:rPr>
              <a:t>Changing Cultural Norms</a:t>
            </a:r>
          </a:p>
        </p:txBody>
      </p:sp>
      <p:sp>
        <p:nvSpPr>
          <p:cNvPr id="24" name="Text Placeholder 7">
            <a:extLst>
              <a:ext uri="{FF2B5EF4-FFF2-40B4-BE49-F238E27FC236}">
                <a16:creationId xmlns:a16="http://schemas.microsoft.com/office/drawing/2014/main" id="{5FACE429-3F2B-4649-B584-F0EBDF0140CD}"/>
              </a:ext>
            </a:extLst>
          </p:cNvPr>
          <p:cNvSpPr txBox="1">
            <a:spLocks/>
          </p:cNvSpPr>
          <p:nvPr/>
        </p:nvSpPr>
        <p:spPr>
          <a:xfrm>
            <a:off x="1234796" y="3621094"/>
            <a:ext cx="2176382" cy="2257087"/>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2000"/>
              </a:lnSpc>
            </a:pPr>
            <a:r>
              <a:rPr lang="en-CA" dirty="0">
                <a:latin typeface="Montserrat Medium" pitchFamily="2" charset="77"/>
              </a:rPr>
              <a:t>What might have been common behaviors (way things are done) in the previous model could be a hinderance in the new model. Empowering decision-making to support this desired culture can also change.</a:t>
            </a:r>
          </a:p>
        </p:txBody>
      </p:sp>
      <p:sp>
        <p:nvSpPr>
          <p:cNvPr id="28" name="TextBox 27">
            <a:extLst>
              <a:ext uri="{FF2B5EF4-FFF2-40B4-BE49-F238E27FC236}">
                <a16:creationId xmlns:a16="http://schemas.microsoft.com/office/drawing/2014/main" id="{4C9E228B-B30F-394E-A599-344FD077C107}"/>
              </a:ext>
            </a:extLst>
          </p:cNvPr>
          <p:cNvSpPr txBox="1"/>
          <p:nvPr/>
        </p:nvSpPr>
        <p:spPr>
          <a:xfrm>
            <a:off x="5901819" y="2860087"/>
            <a:ext cx="2662727" cy="615553"/>
          </a:xfrm>
          <a:prstGeom prst="rect">
            <a:avLst/>
          </a:prstGeom>
        </p:spPr>
        <p:txBody>
          <a:bodyPr vert="horz" wrap="square" lIns="0" tIns="0" rIns="0" bIns="0" rtlCol="0">
            <a:spAutoFit/>
          </a:bodyPr>
          <a:lstStyle/>
          <a:p>
            <a:pPr marL="289946" marR="242975" lvl="1" algn="ctr">
              <a:spcBef>
                <a:spcPts val="55"/>
              </a:spcBef>
            </a:pPr>
            <a:r>
              <a:rPr lang="en-US" sz="2000" spc="-30" dirty="0">
                <a:solidFill>
                  <a:srgbClr val="2576B7"/>
                </a:solidFill>
                <a:latin typeface="Montserrat" pitchFamily="2" charset="77"/>
                <a:cs typeface="Arial Narrow"/>
              </a:rPr>
              <a:t>IT-Organization Relations</a:t>
            </a:r>
          </a:p>
        </p:txBody>
      </p:sp>
      <p:sp>
        <p:nvSpPr>
          <p:cNvPr id="29" name="Text Placeholder 7">
            <a:extLst>
              <a:ext uri="{FF2B5EF4-FFF2-40B4-BE49-F238E27FC236}">
                <a16:creationId xmlns:a16="http://schemas.microsoft.com/office/drawing/2014/main" id="{3E33ED69-74AC-9D42-BB28-5EF7327539DB}"/>
              </a:ext>
            </a:extLst>
          </p:cNvPr>
          <p:cNvSpPr txBox="1">
            <a:spLocks/>
          </p:cNvSpPr>
          <p:nvPr/>
        </p:nvSpPr>
        <p:spPr>
          <a:xfrm>
            <a:off x="6180695" y="3626877"/>
            <a:ext cx="2121922" cy="2559237"/>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2000"/>
              </a:lnSpc>
            </a:pPr>
            <a:r>
              <a:rPr lang="en-CA" dirty="0">
                <a:latin typeface="Montserrat Medium" pitchFamily="2" charset="77"/>
              </a:rPr>
              <a:t>The separation of IT from the business might become more or less prominent. This is the opportunity to change how IT forms relationships with the organization and delivers IT value. </a:t>
            </a:r>
          </a:p>
        </p:txBody>
      </p:sp>
      <p:sp>
        <p:nvSpPr>
          <p:cNvPr id="31" name="TextBox 30">
            <a:extLst>
              <a:ext uri="{FF2B5EF4-FFF2-40B4-BE49-F238E27FC236}">
                <a16:creationId xmlns:a16="http://schemas.microsoft.com/office/drawing/2014/main" id="{BB5BD109-0B09-1D4A-B636-C8EDB7A33DA8}"/>
              </a:ext>
            </a:extLst>
          </p:cNvPr>
          <p:cNvSpPr txBox="1"/>
          <p:nvPr/>
        </p:nvSpPr>
        <p:spPr>
          <a:xfrm>
            <a:off x="8388621" y="2858829"/>
            <a:ext cx="2585623" cy="615553"/>
          </a:xfrm>
          <a:prstGeom prst="rect">
            <a:avLst/>
          </a:prstGeom>
        </p:spPr>
        <p:txBody>
          <a:bodyPr vert="horz" wrap="square" lIns="0" tIns="0" rIns="0" bIns="0" rtlCol="0">
            <a:spAutoFit/>
          </a:bodyPr>
          <a:lstStyle/>
          <a:p>
            <a:pPr marL="289946" marR="242975" lvl="1" algn="ctr">
              <a:spcBef>
                <a:spcPts val="55"/>
              </a:spcBef>
            </a:pPr>
            <a:r>
              <a:rPr lang="en-US" sz="2000" spc="-30" dirty="0">
                <a:solidFill>
                  <a:srgbClr val="2576B7"/>
                </a:solidFill>
                <a:latin typeface="Montserrat" pitchFamily="2" charset="77"/>
                <a:cs typeface="Arial Narrow"/>
              </a:rPr>
              <a:t>Establishing New Teams</a:t>
            </a:r>
          </a:p>
        </p:txBody>
      </p:sp>
      <p:sp>
        <p:nvSpPr>
          <p:cNvPr id="32" name="Text Placeholder 7">
            <a:extLst>
              <a:ext uri="{FF2B5EF4-FFF2-40B4-BE49-F238E27FC236}">
                <a16:creationId xmlns:a16="http://schemas.microsoft.com/office/drawing/2014/main" id="{78FE4641-CF67-E74A-8893-5C7CCA20166C}"/>
              </a:ext>
            </a:extLst>
          </p:cNvPr>
          <p:cNvSpPr txBox="1">
            <a:spLocks/>
          </p:cNvSpPr>
          <p:nvPr/>
        </p:nvSpPr>
        <p:spPr>
          <a:xfrm>
            <a:off x="8713620" y="3640092"/>
            <a:ext cx="1935623" cy="1547356"/>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2000"/>
              </a:lnSpc>
            </a:pPr>
            <a:r>
              <a:rPr lang="en-CA" dirty="0">
                <a:latin typeface="Montserrat Medium" pitchFamily="2" charset="77"/>
              </a:rPr>
              <a:t>By aligning and organizing capabilities into clear functional groups, it might lead to changes in what and where roles will need to be situated to deliver. </a:t>
            </a:r>
          </a:p>
        </p:txBody>
      </p:sp>
      <p:pic>
        <p:nvPicPr>
          <p:cNvPr id="3" name="Graphic 2" descr="Disconnected with solid fill">
            <a:extLst>
              <a:ext uri="{FF2B5EF4-FFF2-40B4-BE49-F238E27FC236}">
                <a16:creationId xmlns:a16="http://schemas.microsoft.com/office/drawing/2014/main" id="{6B8E61E8-887D-869C-ADC7-FF5C01A9D62E}"/>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948651" y="2139619"/>
            <a:ext cx="731520" cy="731520"/>
          </a:xfrm>
          <a:prstGeom prst="rect">
            <a:avLst/>
          </a:prstGeom>
        </p:spPr>
      </p:pic>
      <p:pic>
        <p:nvPicPr>
          <p:cNvPr id="5" name="Graphic 4" descr="Cheers with solid fill">
            <a:extLst>
              <a:ext uri="{FF2B5EF4-FFF2-40B4-BE49-F238E27FC236}">
                <a16:creationId xmlns:a16="http://schemas.microsoft.com/office/drawing/2014/main" id="{AF0C5483-018F-C216-8436-F59BD1A24BE1}"/>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315673" y="2097099"/>
            <a:ext cx="731520" cy="731520"/>
          </a:xfrm>
          <a:prstGeom prst="rect">
            <a:avLst/>
          </a:prstGeom>
        </p:spPr>
      </p:pic>
      <p:pic>
        <p:nvPicPr>
          <p:cNvPr id="8" name="Graphic 7" descr="Gold bars with solid fill">
            <a:extLst>
              <a:ext uri="{FF2B5EF4-FFF2-40B4-BE49-F238E27FC236}">
                <a16:creationId xmlns:a16="http://schemas.microsoft.com/office/drawing/2014/main" id="{480EA712-BF36-0A49-5F80-1A089888A0E9}"/>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422358" y="2124515"/>
            <a:ext cx="731520" cy="731520"/>
          </a:xfrm>
          <a:prstGeom prst="rect">
            <a:avLst/>
          </a:prstGeom>
        </p:spPr>
      </p:pic>
      <p:pic>
        <p:nvPicPr>
          <p:cNvPr id="10" name="Graphic 9" descr="Bank with solid fill">
            <a:extLst>
              <a:ext uri="{FF2B5EF4-FFF2-40B4-BE49-F238E27FC236}">
                <a16:creationId xmlns:a16="http://schemas.microsoft.com/office/drawing/2014/main" id="{893A0AF5-5540-E8B3-04A8-274267AB2C01}"/>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957227" y="2124515"/>
            <a:ext cx="731520" cy="731520"/>
          </a:xfrm>
          <a:prstGeom prst="rect">
            <a:avLst/>
          </a:prstGeom>
        </p:spPr>
      </p:pic>
    </p:spTree>
    <p:extLst>
      <p:ext uri="{BB962C8B-B14F-4D97-AF65-F5344CB8AC3E}">
        <p14:creationId xmlns:p14="http://schemas.microsoft.com/office/powerpoint/2010/main" val="37177328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75BB4F-3BD6-3E47-844A-0D1C1B77ED32}"/>
              </a:ext>
            </a:extLst>
          </p:cNvPr>
          <p:cNvSpPr>
            <a:spLocks noGrp="1"/>
          </p:cNvSpPr>
          <p:nvPr>
            <p:ph type="title"/>
          </p:nvPr>
        </p:nvSpPr>
        <p:spPr>
          <a:xfrm>
            <a:off x="354106" y="544769"/>
            <a:ext cx="6437311" cy="1130188"/>
          </a:xfrm>
        </p:spPr>
        <p:txBody>
          <a:bodyPr/>
          <a:lstStyle/>
          <a:p>
            <a:r>
              <a:rPr lang="en-US" dirty="0">
                <a:solidFill>
                  <a:srgbClr val="2576B7"/>
                </a:solidFill>
              </a:rPr>
              <a:t>4.1 </a:t>
            </a:r>
            <a:r>
              <a:rPr lang="en-US" dirty="0"/>
              <a:t>Determine the summary of changes</a:t>
            </a:r>
          </a:p>
        </p:txBody>
      </p:sp>
      <p:sp>
        <p:nvSpPr>
          <p:cNvPr id="4" name="Text Placeholder 3">
            <a:extLst>
              <a:ext uri="{FF2B5EF4-FFF2-40B4-BE49-F238E27FC236}">
                <a16:creationId xmlns:a16="http://schemas.microsoft.com/office/drawing/2014/main" id="{7E6D4A53-04AD-4347-B2E1-D571EE0378C6}"/>
              </a:ext>
            </a:extLst>
          </p:cNvPr>
          <p:cNvSpPr>
            <a:spLocks noGrp="1"/>
          </p:cNvSpPr>
          <p:nvPr>
            <p:ph type="body" sz="quarter" idx="11"/>
          </p:nvPr>
        </p:nvSpPr>
        <p:spPr/>
        <p:txBody>
          <a:bodyPr/>
          <a:lstStyle/>
          <a:p>
            <a:r>
              <a:rPr lang="en-US" sz="1600" dirty="0">
                <a:latin typeface="Exo" panose="02000503000000000000" pitchFamily="2" charset="77"/>
              </a:rPr>
              <a:t>1 hour</a:t>
            </a:r>
          </a:p>
        </p:txBody>
      </p:sp>
      <p:sp>
        <p:nvSpPr>
          <p:cNvPr id="5" name="Text Placeholder 4">
            <a:extLst>
              <a:ext uri="{FF2B5EF4-FFF2-40B4-BE49-F238E27FC236}">
                <a16:creationId xmlns:a16="http://schemas.microsoft.com/office/drawing/2014/main" id="{EF339750-B68F-5E41-8400-5569775AF401}"/>
              </a:ext>
            </a:extLst>
          </p:cNvPr>
          <p:cNvSpPr>
            <a:spLocks noGrp="1"/>
          </p:cNvSpPr>
          <p:nvPr>
            <p:ph type="body" sz="quarter" idx="33"/>
          </p:nvPr>
        </p:nvSpPr>
        <p:spPr>
          <a:xfrm>
            <a:off x="371476" y="2008585"/>
            <a:ext cx="5666467" cy="3129472"/>
          </a:xfrm>
          <a:prstGeom prst="rect">
            <a:avLst/>
          </a:prstGeom>
        </p:spPr>
        <p:txBody>
          <a:bodyPr/>
          <a:lstStyle/>
          <a:p>
            <a:pPr marL="177800" indent="-177800">
              <a:buFont typeface="+mj-lt"/>
              <a:buAutoNum type="arabicPeriod"/>
            </a:pPr>
            <a:r>
              <a:rPr lang="en-US" dirty="0">
                <a:ea typeface="Roboto Condensed Light" panose="02000000000000000000" pitchFamily="2" charset="0"/>
              </a:rPr>
              <a:t>Look at the new operating model for IT that has been selected and customized over the previous three phases. </a:t>
            </a:r>
          </a:p>
          <a:p>
            <a:pPr marL="177800" indent="-177800">
              <a:buFont typeface="+mj-lt"/>
              <a:buAutoNum type="arabicPeriod"/>
            </a:pPr>
            <a:r>
              <a:rPr lang="en-US" dirty="0">
                <a:latin typeface="Roboto Condensed Light" panose="02000000000000000000" pitchFamily="2" charset="0"/>
              </a:rPr>
              <a:t>Identify what is different in this new IT operating model compared to the current IT operating model. Consider the following:</a:t>
            </a:r>
          </a:p>
          <a:p>
            <a:pPr marL="735012" lvl="1" indent="-285750"/>
            <a:r>
              <a:rPr lang="en-US" dirty="0"/>
              <a:t>IT’s relationship and engagement with the organization</a:t>
            </a:r>
          </a:p>
          <a:p>
            <a:pPr marL="735012" lvl="1" indent="-285750"/>
            <a:r>
              <a:rPr lang="en-US" dirty="0"/>
              <a:t>What and where decisions are made</a:t>
            </a:r>
          </a:p>
          <a:p>
            <a:pPr marL="735012" lvl="1" indent="-285750"/>
            <a:r>
              <a:rPr lang="en-US" dirty="0"/>
              <a:t>The functional groupings that exist </a:t>
            </a:r>
          </a:p>
          <a:p>
            <a:pPr marL="735012" lvl="1" indent="-285750"/>
            <a:r>
              <a:rPr lang="en-US" dirty="0"/>
              <a:t>IT’s approach to sourcing</a:t>
            </a:r>
            <a:endParaRPr lang="en-US" dirty="0">
              <a:ea typeface="Roboto Condensed Light" panose="02000000000000000000" pitchFamily="2" charset="0"/>
            </a:endParaRPr>
          </a:p>
          <a:p>
            <a:pPr marL="177800" indent="-177800">
              <a:buFont typeface="+mj-lt"/>
              <a:buAutoNum type="arabicPeriod"/>
            </a:pPr>
            <a:r>
              <a:rPr lang="en-US" dirty="0">
                <a:ea typeface="Roboto Condensed Light" panose="02000000000000000000" pitchFamily="2" charset="0"/>
              </a:rPr>
              <a:t>Create a summary of the changes that are taking place. </a:t>
            </a:r>
            <a:r>
              <a:rPr lang="en-US" dirty="0"/>
              <a:t>Wordsmith the change summary to a succinct and easy-to-follow list. </a:t>
            </a:r>
          </a:p>
        </p:txBody>
      </p:sp>
      <p:sp>
        <p:nvSpPr>
          <p:cNvPr id="23" name="Rectangle 22">
            <a:extLst>
              <a:ext uri="{FF2B5EF4-FFF2-40B4-BE49-F238E27FC236}">
                <a16:creationId xmlns:a16="http://schemas.microsoft.com/office/drawing/2014/main" id="{2867C691-3874-E043-A610-CEB7D2987D7F}"/>
              </a:ext>
            </a:extLst>
          </p:cNvPr>
          <p:cNvSpPr/>
          <p:nvPr/>
        </p:nvSpPr>
        <p:spPr>
          <a:xfrm>
            <a:off x="6400800" y="1857829"/>
            <a:ext cx="5196114" cy="4078514"/>
          </a:xfrm>
          <a:prstGeom prst="rect">
            <a:avLst/>
          </a:prstGeom>
          <a:solidFill>
            <a:schemeClr val="bg2"/>
          </a:solidFill>
          <a:ln>
            <a:noFill/>
          </a:ln>
          <a:effectLst>
            <a:outerShdw blurRad="254000" sx="105000" sy="105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2" name="Table 1">
            <a:extLst>
              <a:ext uri="{FF2B5EF4-FFF2-40B4-BE49-F238E27FC236}">
                <a16:creationId xmlns:a16="http://schemas.microsoft.com/office/drawing/2014/main" id="{C9FF84C8-0D14-0B87-B78B-33C690E19C13}"/>
              </a:ext>
            </a:extLst>
          </p:cNvPr>
          <p:cNvGraphicFramePr>
            <a:graphicFrameLocks noGrp="1"/>
          </p:cNvGraphicFramePr>
          <p:nvPr>
            <p:extLst>
              <p:ext uri="{D42A27DB-BD31-4B8C-83A1-F6EECF244321}">
                <p14:modId xmlns:p14="http://schemas.microsoft.com/office/powerpoint/2010/main" val="1541136474"/>
              </p:ext>
            </p:extLst>
          </p:nvPr>
        </p:nvGraphicFramePr>
        <p:xfrm>
          <a:off x="6400800" y="1857829"/>
          <a:ext cx="5196114" cy="4457442"/>
        </p:xfrm>
        <a:graphic>
          <a:graphicData uri="http://schemas.openxmlformats.org/drawingml/2006/table">
            <a:tbl>
              <a:tblPr firstRow="1" bandRow="1">
                <a:effectLst/>
                <a:tableStyleId>{5C22544A-7EE6-4342-B048-85BDC9FD1C3A}</a:tableStyleId>
              </a:tblPr>
              <a:tblGrid>
                <a:gridCol w="2598057">
                  <a:extLst>
                    <a:ext uri="{9D8B030D-6E8A-4147-A177-3AD203B41FA5}">
                      <a16:colId xmlns:a16="http://schemas.microsoft.com/office/drawing/2014/main" val="866264451"/>
                    </a:ext>
                  </a:extLst>
                </a:gridCol>
                <a:gridCol w="2598057">
                  <a:extLst>
                    <a:ext uri="{9D8B030D-6E8A-4147-A177-3AD203B41FA5}">
                      <a16:colId xmlns:a16="http://schemas.microsoft.com/office/drawing/2014/main" val="2703970457"/>
                    </a:ext>
                  </a:extLst>
                </a:gridCol>
              </a:tblGrid>
              <a:tr h="727074">
                <a:tc>
                  <a:txBody>
                    <a:bodyPr/>
                    <a:lstStyle/>
                    <a:p>
                      <a:pPr marL="0" indent="0" algn="ctr">
                        <a:lnSpc>
                          <a:spcPts val="1000"/>
                        </a:lnSpc>
                        <a:spcBef>
                          <a:spcPts val="1000"/>
                        </a:spcBef>
                        <a:buFont typeface="Arial" panose="020B0604020202020204" pitchFamily="34" charset="0"/>
                        <a:buNone/>
                      </a:pPr>
                      <a:r>
                        <a:rPr lang="en-US" sz="1800" b="0" i="0" dirty="0">
                          <a:solidFill>
                            <a:schemeClr val="bg1"/>
                          </a:solidFill>
                          <a:latin typeface="Exo" panose="02000503000000000000" pitchFamily="2" charset="77"/>
                          <a:ea typeface="Roboto Condensed Light" panose="02000000000000000000" pitchFamily="2" charset="0"/>
                        </a:rPr>
                        <a:t>Input</a:t>
                      </a:r>
                    </a:p>
                  </a:txBody>
                  <a:tcPr marL="0" marR="0" marT="320040" marB="22860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tc>
                  <a:txBody>
                    <a:bodyPr/>
                    <a:lstStyle/>
                    <a:p>
                      <a:pPr marL="0" indent="0" algn="ctr">
                        <a:lnSpc>
                          <a:spcPts val="1000"/>
                        </a:lnSpc>
                        <a:spcBef>
                          <a:spcPts val="1000"/>
                        </a:spcBef>
                        <a:buFont typeface="Arial" panose="020B0604020202020204" pitchFamily="34" charset="0"/>
                        <a:buNone/>
                      </a:pPr>
                      <a:r>
                        <a:rPr lang="en-US" sz="1800" b="0" i="0" dirty="0">
                          <a:solidFill>
                            <a:schemeClr val="bg1"/>
                          </a:solidFill>
                          <a:latin typeface="Exo" panose="02000503000000000000" pitchFamily="2" charset="77"/>
                          <a:ea typeface="Roboto Condensed Light" panose="02000000000000000000" pitchFamily="2" charset="0"/>
                        </a:rPr>
                        <a:t>Output</a:t>
                      </a:r>
                    </a:p>
                  </a:txBody>
                  <a:tcPr marL="0" marR="0" marT="320040" marB="22860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1610303713"/>
                  </a:ext>
                </a:extLst>
              </a:tr>
              <a:tr h="1634236">
                <a:tc>
                  <a:txBody>
                    <a:bodyPr/>
                    <a:lstStyle/>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Customized IT operating model </a:t>
                      </a:r>
                    </a:p>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Current IT operating model </a:t>
                      </a:r>
                    </a:p>
                    <a:p>
                      <a:pPr marL="173038" indent="-173038">
                        <a:lnSpc>
                          <a:spcPts val="1600"/>
                        </a:lnSpc>
                        <a:spcBef>
                          <a:spcPts val="800"/>
                        </a:spcBef>
                        <a:buFont typeface="Arial" panose="020B0604020202020204" pitchFamily="34" charset="0"/>
                        <a:buChar char="•"/>
                        <a:tabLst/>
                      </a:pPr>
                      <a:endParaRPr lang="en-US" sz="1200" b="0" i="0" dirty="0">
                        <a:solidFill>
                          <a:srgbClr val="000000"/>
                        </a:solidFill>
                        <a:latin typeface="Roboto Condensed Light" panose="02000000000000000000" pitchFamily="2" charset="0"/>
                        <a:ea typeface="Roboto Condensed Light" panose="02000000000000000000" pitchFamily="2" charset="0"/>
                      </a:endParaRPr>
                    </a:p>
                  </a:txBody>
                  <a:tcPr marL="288000" marR="288000" marT="251999" marB="288000">
                    <a:lnR w="3175" cap="flat" cmpd="sng" algn="ctr">
                      <a:solidFill>
                        <a:schemeClr val="bg1">
                          <a:lumMod val="75000"/>
                        </a:schemeClr>
                      </a:solidFill>
                      <a:prstDash val="solid"/>
                      <a:round/>
                      <a:headEnd type="none" w="med" len="med"/>
                      <a:tailEnd type="none" w="med" len="med"/>
                    </a:lnR>
                    <a:lnT w="38100" cmpd="sng">
                      <a:noFill/>
                    </a:lnT>
                    <a:lnB w="12700" cmpd="sng">
                      <a:noFill/>
                    </a:lnB>
                    <a:solidFill>
                      <a:schemeClr val="bg1"/>
                    </a:solidFill>
                  </a:tcPr>
                </a:tc>
                <a:tc>
                  <a:txBody>
                    <a:bodyPr/>
                    <a:lstStyle/>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Summary of changes to the IT operating model </a:t>
                      </a:r>
                    </a:p>
                  </a:txBody>
                  <a:tcPr marL="288000" marR="288000" marT="251999" marB="288000">
                    <a:lnL w="3175" cap="flat" cmpd="sng" algn="ctr">
                      <a:solidFill>
                        <a:schemeClr val="bg1">
                          <a:lumMod val="75000"/>
                        </a:schemeClr>
                      </a:solidFill>
                      <a:prstDash val="solid"/>
                      <a:round/>
                      <a:headEnd type="none" w="med" len="med"/>
                      <a:tailEnd type="none" w="med" len="med"/>
                    </a:lnL>
                    <a:lnT w="38100" cmpd="sng">
                      <a:noFill/>
                    </a:lnT>
                    <a:lnB w="12700" cmpd="sng">
                      <a:noFill/>
                    </a:lnB>
                    <a:solidFill>
                      <a:schemeClr val="bg1"/>
                    </a:solidFill>
                  </a:tcPr>
                </a:tc>
                <a:extLst>
                  <a:ext uri="{0D108BD9-81ED-4DB2-BD59-A6C34878D82A}">
                    <a16:rowId xmlns:a16="http://schemas.microsoft.com/office/drawing/2014/main" val="686074955"/>
                  </a:ext>
                </a:extLst>
              </a:tr>
              <a:tr h="727074">
                <a:tc>
                  <a:txBody>
                    <a:bodyPr/>
                    <a:lstStyle/>
                    <a:p>
                      <a:pPr marL="0" marR="0" lvl="0" indent="0" algn="ctr" defTabSz="914400" rtl="0" eaLnBrk="1" fontAlgn="auto" latinLnBrk="0" hangingPunct="1">
                        <a:lnSpc>
                          <a:spcPts val="1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chemeClr val="bg1"/>
                          </a:solidFill>
                          <a:effectLst/>
                          <a:uLnTx/>
                          <a:uFillTx/>
                          <a:latin typeface="Exo" panose="02000503000000000000" pitchFamily="2" charset="77"/>
                          <a:ea typeface="Roboto Condensed Light" panose="02000000000000000000" pitchFamily="2" charset="0"/>
                          <a:cs typeface="+mn-cs"/>
                        </a:rPr>
                        <a:t>Materials</a:t>
                      </a:r>
                    </a:p>
                  </a:txBody>
                  <a:tcPr marL="0" marR="0" marT="320040" marB="22860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tc>
                  <a:txBody>
                    <a:bodyPr/>
                    <a:lstStyle/>
                    <a:p>
                      <a:pPr marL="0" marR="0" lvl="0" indent="0" algn="ctr" defTabSz="914400" rtl="0" eaLnBrk="1" fontAlgn="auto" latinLnBrk="0" hangingPunct="1">
                        <a:lnSpc>
                          <a:spcPts val="1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chemeClr val="bg1"/>
                          </a:solidFill>
                          <a:effectLst/>
                          <a:uLnTx/>
                          <a:uFillTx/>
                          <a:latin typeface="Exo" panose="02000503000000000000" pitchFamily="2" charset="77"/>
                          <a:ea typeface="Roboto Condensed Light" panose="02000000000000000000" pitchFamily="2" charset="0"/>
                          <a:cs typeface="+mn-cs"/>
                        </a:rPr>
                        <a:t>Participants</a:t>
                      </a:r>
                    </a:p>
                  </a:txBody>
                  <a:tcPr marL="0" marR="0" marT="320040" marB="22860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4151227522"/>
                  </a:ext>
                </a:extLst>
              </a:tr>
              <a:tr h="1369058">
                <a:tc>
                  <a:txBody>
                    <a:bodyPr/>
                    <a:lstStyle/>
                    <a:p>
                      <a:pPr marL="173038" indent="-173038" rtl="0">
                        <a:lnSpc>
                          <a:spcPts val="1600"/>
                        </a:lnSpc>
                        <a:spcBef>
                          <a:spcPts val="800"/>
                        </a:spcBef>
                        <a:buSzPts val="1100"/>
                        <a:buFont typeface="Arial" panose="020B0604020202020204" pitchFamily="34" charset="0"/>
                        <a:buChar char="•"/>
                        <a:tabLst/>
                      </a:pPr>
                      <a:r>
                        <a:rPr lang="en-US" sz="1200" b="0" i="1" u="none" strike="noStrike" baseline="0" dirty="0">
                          <a:solidFill>
                            <a:srgbClr val="000000"/>
                          </a:solidFill>
                          <a:latin typeface="Roboto Condensed Light" panose="02000000000000000000" pitchFamily="2" charset="0"/>
                          <a:ea typeface="Roboto Condensed Light" panose="02000000000000000000" pitchFamily="2" charset="0"/>
                        </a:rPr>
                        <a:t>IT Operating Model Executive Summary Section</a:t>
                      </a:r>
                      <a:endParaRPr lang="en-US" sz="1200" b="0" i="0" u="none" strike="noStrike" baseline="0" dirty="0">
                        <a:solidFill>
                          <a:srgbClr val="000000"/>
                        </a:solidFill>
                        <a:latin typeface="Roboto Condensed Light" panose="02000000000000000000" pitchFamily="2" charset="0"/>
                        <a:ea typeface="Roboto Condensed Light" panose="02000000000000000000" pitchFamily="2" charset="0"/>
                      </a:endParaRPr>
                    </a:p>
                  </a:txBody>
                  <a:tcPr marL="288000" marR="288000" marT="251999" marB="288000">
                    <a:lnR w="3175" cap="flat" cmpd="sng" algn="ctr">
                      <a:solidFill>
                        <a:schemeClr val="bg1">
                          <a:lumMod val="75000"/>
                        </a:schemeClr>
                      </a:solidFill>
                      <a:prstDash val="solid"/>
                      <a:round/>
                      <a:headEnd type="none" w="med" len="med"/>
                      <a:tailEnd type="none" w="med" len="med"/>
                    </a:lnR>
                    <a:lnT w="38100" cmpd="sng">
                      <a:noFill/>
                    </a:lnT>
                    <a:solidFill>
                      <a:schemeClr val="bg1"/>
                    </a:solidFill>
                  </a:tcPr>
                </a:tc>
                <a:tc>
                  <a:txBody>
                    <a:bodyPr/>
                    <a:lstStyle/>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Executive IT Leader</a:t>
                      </a:r>
                    </a:p>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Business Leadership </a:t>
                      </a:r>
                    </a:p>
                    <a:p>
                      <a:pPr marL="0" indent="0">
                        <a:lnSpc>
                          <a:spcPts val="1600"/>
                        </a:lnSpc>
                        <a:spcBef>
                          <a:spcPts val="800"/>
                        </a:spcBef>
                        <a:buFont typeface="Arial" panose="020B0604020202020204" pitchFamily="34" charset="0"/>
                        <a:buNone/>
                        <a:tabLst/>
                      </a:pPr>
                      <a:endParaRPr lang="en-US" sz="1200" b="0" i="0" dirty="0">
                        <a:solidFill>
                          <a:srgbClr val="000000"/>
                        </a:solidFill>
                        <a:latin typeface="Roboto Condensed Light" panose="02000000000000000000" pitchFamily="2" charset="0"/>
                        <a:ea typeface="Roboto Condensed Light" panose="02000000000000000000" pitchFamily="2" charset="0"/>
                      </a:endParaRPr>
                    </a:p>
                  </a:txBody>
                  <a:tcPr marL="288000" marR="288000" marT="251999" marB="288000">
                    <a:lnL w="3175" cap="flat" cmpd="sng" algn="ctr">
                      <a:solidFill>
                        <a:schemeClr val="bg1">
                          <a:lumMod val="75000"/>
                        </a:schemeClr>
                      </a:solidFill>
                      <a:prstDash val="solid"/>
                      <a:round/>
                      <a:headEnd type="none" w="med" len="med"/>
                      <a:tailEnd type="none" w="med" len="med"/>
                    </a:lnL>
                    <a:lnT w="38100" cmpd="sng">
                      <a:noFill/>
                    </a:lnT>
                    <a:solidFill>
                      <a:schemeClr val="bg1"/>
                    </a:solidFill>
                  </a:tcPr>
                </a:tc>
                <a:extLst>
                  <a:ext uri="{0D108BD9-81ED-4DB2-BD59-A6C34878D82A}">
                    <a16:rowId xmlns:a16="http://schemas.microsoft.com/office/drawing/2014/main" val="2918002838"/>
                  </a:ext>
                </a:extLst>
              </a:tr>
            </a:tbl>
          </a:graphicData>
        </a:graphic>
      </p:graphicFrame>
      <p:grpSp>
        <p:nvGrpSpPr>
          <p:cNvPr id="6" name="Group 5">
            <a:extLst>
              <a:ext uri="{FF2B5EF4-FFF2-40B4-BE49-F238E27FC236}">
                <a16:creationId xmlns:a16="http://schemas.microsoft.com/office/drawing/2014/main" id="{F51F9B58-B286-FF61-AE78-644A26E39DAB}"/>
              </a:ext>
            </a:extLst>
          </p:cNvPr>
          <p:cNvGrpSpPr/>
          <p:nvPr/>
        </p:nvGrpSpPr>
        <p:grpSpPr>
          <a:xfrm>
            <a:off x="630422" y="5329841"/>
            <a:ext cx="5466372" cy="1325401"/>
            <a:chOff x="6353842" y="3127248"/>
            <a:chExt cx="3887438" cy="1664208"/>
          </a:xfrm>
        </p:grpSpPr>
        <p:sp>
          <p:nvSpPr>
            <p:cNvPr id="7" name="Rectangle 6">
              <a:extLst>
                <a:ext uri="{FF2B5EF4-FFF2-40B4-BE49-F238E27FC236}">
                  <a16:creationId xmlns:a16="http://schemas.microsoft.com/office/drawing/2014/main" id="{95E3BBBA-061D-285C-C63F-FE5A775327CF}"/>
                </a:ext>
              </a:extLst>
            </p:cNvPr>
            <p:cNvSpPr/>
            <p:nvPr/>
          </p:nvSpPr>
          <p:spPr>
            <a:xfrm>
              <a:off x="6353842" y="3127248"/>
              <a:ext cx="3887438" cy="1664208"/>
            </a:xfrm>
            <a:prstGeom prst="rect">
              <a:avLst/>
            </a:prstGeom>
            <a:gradFill>
              <a:gsLst>
                <a:gs pos="0">
                  <a:srgbClr val="2576B7"/>
                </a:gs>
                <a:gs pos="100000">
                  <a:schemeClr val="accent1">
                    <a:lumMod val="60000"/>
                    <a:lumOff val="40000"/>
                  </a:schemeClr>
                </a:gs>
              </a:gsLst>
              <a:lin ang="2700000" scaled="0"/>
            </a:gradFill>
            <a:ln w="187325"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23958" tIns="323958" rIns="323958" bIns="323958" rtlCol="0" anchor="ctr">
              <a:noAutofit/>
            </a:bodyPr>
            <a:lstStyle/>
            <a:p>
              <a:pPr defTabSz="554437">
                <a:spcBef>
                  <a:spcPts val="800"/>
                </a:spcBef>
              </a:pPr>
              <a:r>
                <a:rPr lang="en-US" sz="1600" dirty="0">
                  <a:solidFill>
                    <a:srgbClr val="FFFFFF"/>
                  </a:solidFill>
                  <a:latin typeface="Montserrat Medium" pitchFamily="2" charset="77"/>
                </a:rPr>
                <a:t>Info-Tech Insight</a:t>
              </a:r>
            </a:p>
            <a:p>
              <a:pPr defTabSz="554437">
                <a:spcBef>
                  <a:spcPts val="600"/>
                </a:spcBef>
                <a:spcAft>
                  <a:spcPts val="600"/>
                </a:spcAft>
                <a:buSzPct val="100000"/>
              </a:pPr>
              <a:r>
                <a:rPr lang="en-US" sz="1400" dirty="0">
                  <a:solidFill>
                    <a:srgbClr val="FFFFFF"/>
                  </a:solidFill>
                  <a:latin typeface="Roboto Condensed Light" panose="02000000000000000000" pitchFamily="2" charset="0"/>
                  <a:ea typeface="Roboto Condensed Light" panose="02000000000000000000" pitchFamily="2" charset="0"/>
                </a:rPr>
                <a:t>The summary of changes should be clear enough that someone who is outside your organization understands them. </a:t>
              </a:r>
            </a:p>
          </p:txBody>
        </p:sp>
        <p:sp>
          <p:nvSpPr>
            <p:cNvPr id="8" name="Rectangle 7">
              <a:extLst>
                <a:ext uri="{FF2B5EF4-FFF2-40B4-BE49-F238E27FC236}">
                  <a16:creationId xmlns:a16="http://schemas.microsoft.com/office/drawing/2014/main" id="{E940B60A-0BFC-F4B1-FA81-231C8AB82DDD}"/>
                </a:ext>
              </a:extLst>
            </p:cNvPr>
            <p:cNvSpPr/>
            <p:nvPr/>
          </p:nvSpPr>
          <p:spPr>
            <a:xfrm>
              <a:off x="6353842" y="3127248"/>
              <a:ext cx="3887438" cy="1664208"/>
            </a:xfrm>
            <a:prstGeom prst="rect">
              <a:avLst/>
            </a:prstGeom>
            <a:noFill/>
            <a:ln w="3175" cmpd="thinThick">
              <a:gradFill>
                <a:gsLst>
                  <a:gs pos="0">
                    <a:srgbClr val="2576B7"/>
                  </a:gs>
                  <a:gs pos="50000">
                    <a:srgbClr val="2576B7">
                      <a:alpha val="0"/>
                    </a:srgbClr>
                  </a:gs>
                  <a:gs pos="99000">
                    <a:srgbClr val="2576B7"/>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215972" tIns="215972" rIns="215972" bIns="215972" rtlCol="0" anchor="ctr">
              <a:noAutofit/>
            </a:bodyPr>
            <a:lstStyle/>
            <a:p>
              <a:pPr defTabSz="554437">
                <a:spcBef>
                  <a:spcPts val="800"/>
                </a:spcBef>
              </a:pPr>
              <a:endParaRPr lang="en-US" sz="1400" dirty="0">
                <a:solidFill>
                  <a:srgbClr val="2576B7"/>
                </a:solidFill>
                <a:latin typeface="Roboto Condensed Light" panose="02000000000000000000" pitchFamily="2" charset="0"/>
                <a:ea typeface="Roboto Condensed Light" panose="02000000000000000000" pitchFamily="2" charset="0"/>
              </a:endParaRPr>
            </a:p>
          </p:txBody>
        </p:sp>
      </p:grpSp>
    </p:spTree>
    <p:extLst>
      <p:ext uri="{BB962C8B-B14F-4D97-AF65-F5344CB8AC3E}">
        <p14:creationId xmlns:p14="http://schemas.microsoft.com/office/powerpoint/2010/main" val="352749658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5DF31-5991-45F2-9D41-E35C3E22D1F7}"/>
              </a:ext>
            </a:extLst>
          </p:cNvPr>
          <p:cNvSpPr>
            <a:spLocks noGrp="1"/>
          </p:cNvSpPr>
          <p:nvPr>
            <p:ph type="title"/>
          </p:nvPr>
        </p:nvSpPr>
        <p:spPr>
          <a:xfrm>
            <a:off x="369015" y="131461"/>
            <a:ext cx="11231106" cy="1202729"/>
          </a:xfrm>
        </p:spPr>
        <p:txBody>
          <a:bodyPr>
            <a:normAutofit fontScale="90000"/>
          </a:bodyPr>
          <a:lstStyle/>
          <a:p>
            <a:pPr>
              <a:lnSpc>
                <a:spcPct val="100000"/>
              </a:lnSpc>
            </a:pPr>
            <a:r>
              <a:rPr lang="en-US" sz="3600" dirty="0"/>
              <a:t>Operating model changes require communications before, during, and after transformation</a:t>
            </a:r>
            <a:endParaRPr lang="en-CA" sz="3600" dirty="0"/>
          </a:p>
        </p:txBody>
      </p:sp>
      <p:grpSp>
        <p:nvGrpSpPr>
          <p:cNvPr id="26" name="Group 25">
            <a:extLst>
              <a:ext uri="{FF2B5EF4-FFF2-40B4-BE49-F238E27FC236}">
                <a16:creationId xmlns:a16="http://schemas.microsoft.com/office/drawing/2014/main" id="{1ED33B72-FC86-D037-AEB0-FCEC529B688E}"/>
              </a:ext>
            </a:extLst>
          </p:cNvPr>
          <p:cNvGrpSpPr/>
          <p:nvPr/>
        </p:nvGrpSpPr>
        <p:grpSpPr>
          <a:xfrm>
            <a:off x="369015" y="1537414"/>
            <a:ext cx="11341204" cy="3633786"/>
            <a:chOff x="369015" y="1995489"/>
            <a:chExt cx="11529202" cy="4318774"/>
          </a:xfrm>
        </p:grpSpPr>
        <p:sp>
          <p:nvSpPr>
            <p:cNvPr id="4" name="Pentagon 2">
              <a:extLst>
                <a:ext uri="{FF2B5EF4-FFF2-40B4-BE49-F238E27FC236}">
                  <a16:creationId xmlns:a16="http://schemas.microsoft.com/office/drawing/2014/main" id="{47A879CF-B18F-4CDF-99DB-1CA4FB5473E9}"/>
                </a:ext>
              </a:extLst>
            </p:cNvPr>
            <p:cNvSpPr/>
            <p:nvPr/>
          </p:nvSpPr>
          <p:spPr>
            <a:xfrm>
              <a:off x="389475" y="2160509"/>
              <a:ext cx="2460584" cy="1393504"/>
            </a:xfrm>
            <a:prstGeom prst="homePlate">
              <a:avLst>
                <a:gd name="adj" fmla="val 22807"/>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mj-lt"/>
              </a:endParaRPr>
            </a:p>
          </p:txBody>
        </p:sp>
        <p:sp>
          <p:nvSpPr>
            <p:cNvPr id="5" name="Chevron 3">
              <a:extLst>
                <a:ext uri="{FF2B5EF4-FFF2-40B4-BE49-F238E27FC236}">
                  <a16:creationId xmlns:a16="http://schemas.microsoft.com/office/drawing/2014/main" id="{CD1F170B-6926-4541-932F-3D77F42F9E59}"/>
                </a:ext>
              </a:extLst>
            </p:cNvPr>
            <p:cNvSpPr/>
            <p:nvPr/>
          </p:nvSpPr>
          <p:spPr>
            <a:xfrm>
              <a:off x="2581259" y="2160509"/>
              <a:ext cx="2530838" cy="1393504"/>
            </a:xfrm>
            <a:prstGeom prst="chevron">
              <a:avLst>
                <a:gd name="adj" fmla="val 23222"/>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mj-lt"/>
              </a:endParaRPr>
            </a:p>
          </p:txBody>
        </p:sp>
        <p:sp>
          <p:nvSpPr>
            <p:cNvPr id="6" name="Chevron 4">
              <a:extLst>
                <a:ext uri="{FF2B5EF4-FFF2-40B4-BE49-F238E27FC236}">
                  <a16:creationId xmlns:a16="http://schemas.microsoft.com/office/drawing/2014/main" id="{348E8F2D-316E-432F-8EE2-57965D8225B3}"/>
                </a:ext>
              </a:extLst>
            </p:cNvPr>
            <p:cNvSpPr/>
            <p:nvPr/>
          </p:nvSpPr>
          <p:spPr>
            <a:xfrm>
              <a:off x="4843299" y="2160509"/>
              <a:ext cx="2530838" cy="1393504"/>
            </a:xfrm>
            <a:prstGeom prst="chevron">
              <a:avLst>
                <a:gd name="adj" fmla="val 23222"/>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mj-lt"/>
              </a:endParaRPr>
            </a:p>
          </p:txBody>
        </p:sp>
        <p:sp>
          <p:nvSpPr>
            <p:cNvPr id="7" name="Chevron 5">
              <a:extLst>
                <a:ext uri="{FF2B5EF4-FFF2-40B4-BE49-F238E27FC236}">
                  <a16:creationId xmlns:a16="http://schemas.microsoft.com/office/drawing/2014/main" id="{77F19D2C-169F-41FD-AC9D-F81E98C27EA3}"/>
                </a:ext>
              </a:extLst>
            </p:cNvPr>
            <p:cNvSpPr/>
            <p:nvPr/>
          </p:nvSpPr>
          <p:spPr>
            <a:xfrm>
              <a:off x="7105339" y="2160509"/>
              <a:ext cx="2530838" cy="1393504"/>
            </a:xfrm>
            <a:prstGeom prst="chevron">
              <a:avLst>
                <a:gd name="adj" fmla="val 23222"/>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mj-lt"/>
              </a:endParaRPr>
            </a:p>
          </p:txBody>
        </p:sp>
        <p:sp>
          <p:nvSpPr>
            <p:cNvPr id="8" name="Chevron 6">
              <a:extLst>
                <a:ext uri="{FF2B5EF4-FFF2-40B4-BE49-F238E27FC236}">
                  <a16:creationId xmlns:a16="http://schemas.microsoft.com/office/drawing/2014/main" id="{DC8A4B03-6C70-49D5-A890-EDC08B10624E}"/>
                </a:ext>
              </a:extLst>
            </p:cNvPr>
            <p:cNvSpPr/>
            <p:nvPr/>
          </p:nvSpPr>
          <p:spPr>
            <a:xfrm>
              <a:off x="9367379" y="2160509"/>
              <a:ext cx="2530838" cy="1393504"/>
            </a:xfrm>
            <a:prstGeom prst="chevron">
              <a:avLst>
                <a:gd name="adj" fmla="val 23222"/>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mj-lt"/>
              </a:endParaRPr>
            </a:p>
          </p:txBody>
        </p:sp>
        <p:sp>
          <p:nvSpPr>
            <p:cNvPr id="9" name="Oval 8">
              <a:extLst>
                <a:ext uri="{FF2B5EF4-FFF2-40B4-BE49-F238E27FC236}">
                  <a16:creationId xmlns:a16="http://schemas.microsoft.com/office/drawing/2014/main" id="{72B742B0-003C-4D73-9ECE-602B0DCFF861}"/>
                </a:ext>
              </a:extLst>
            </p:cNvPr>
            <p:cNvSpPr/>
            <p:nvPr/>
          </p:nvSpPr>
          <p:spPr>
            <a:xfrm>
              <a:off x="369015" y="1995489"/>
              <a:ext cx="590128" cy="403383"/>
            </a:xfrm>
            <a:prstGeom prst="ellipse">
              <a:avLst/>
            </a:prstGeom>
            <a:solidFill>
              <a:schemeClr val="accent3">
                <a:lumMod val="7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j-lt"/>
              </a:endParaRPr>
            </a:p>
          </p:txBody>
        </p:sp>
        <p:sp>
          <p:nvSpPr>
            <p:cNvPr id="10" name="Oval 9">
              <a:extLst>
                <a:ext uri="{FF2B5EF4-FFF2-40B4-BE49-F238E27FC236}">
                  <a16:creationId xmlns:a16="http://schemas.microsoft.com/office/drawing/2014/main" id="{4DFC7BBC-F941-4F2F-8E0B-D8696E13994E}"/>
                </a:ext>
              </a:extLst>
            </p:cNvPr>
            <p:cNvSpPr/>
            <p:nvPr/>
          </p:nvSpPr>
          <p:spPr>
            <a:xfrm>
              <a:off x="2554994" y="1995489"/>
              <a:ext cx="590128" cy="403383"/>
            </a:xfrm>
            <a:prstGeom prst="ellipse">
              <a:avLst/>
            </a:prstGeom>
            <a:solidFill>
              <a:schemeClr val="accent2">
                <a:lumMod val="7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j-lt"/>
              </a:endParaRPr>
            </a:p>
          </p:txBody>
        </p:sp>
        <p:sp>
          <p:nvSpPr>
            <p:cNvPr id="11" name="Oval 10">
              <a:extLst>
                <a:ext uri="{FF2B5EF4-FFF2-40B4-BE49-F238E27FC236}">
                  <a16:creationId xmlns:a16="http://schemas.microsoft.com/office/drawing/2014/main" id="{2981723E-DC61-4D43-89A2-4FF944C11B15}"/>
                </a:ext>
              </a:extLst>
            </p:cNvPr>
            <p:cNvSpPr/>
            <p:nvPr/>
          </p:nvSpPr>
          <p:spPr>
            <a:xfrm>
              <a:off x="4843299" y="1995489"/>
              <a:ext cx="590128" cy="403383"/>
            </a:xfrm>
            <a:prstGeom prst="ellipse">
              <a:avLst/>
            </a:prstGeom>
            <a:solidFill>
              <a:schemeClr val="accent4">
                <a:lumMod val="7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j-lt"/>
              </a:endParaRPr>
            </a:p>
          </p:txBody>
        </p:sp>
        <p:sp>
          <p:nvSpPr>
            <p:cNvPr id="12" name="Oval 11">
              <a:extLst>
                <a:ext uri="{FF2B5EF4-FFF2-40B4-BE49-F238E27FC236}">
                  <a16:creationId xmlns:a16="http://schemas.microsoft.com/office/drawing/2014/main" id="{EC9495CC-7233-4938-B9F4-F52278996E49}"/>
                </a:ext>
              </a:extLst>
            </p:cNvPr>
            <p:cNvSpPr/>
            <p:nvPr/>
          </p:nvSpPr>
          <p:spPr>
            <a:xfrm>
              <a:off x="7105339" y="1995489"/>
              <a:ext cx="590128" cy="403383"/>
            </a:xfrm>
            <a:prstGeom prst="ellipse">
              <a:avLst/>
            </a:prstGeom>
            <a:solidFill>
              <a:schemeClr val="accent1">
                <a:lumMod val="7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j-lt"/>
              </a:endParaRPr>
            </a:p>
          </p:txBody>
        </p:sp>
        <p:sp>
          <p:nvSpPr>
            <p:cNvPr id="13" name="Oval 12">
              <a:extLst>
                <a:ext uri="{FF2B5EF4-FFF2-40B4-BE49-F238E27FC236}">
                  <a16:creationId xmlns:a16="http://schemas.microsoft.com/office/drawing/2014/main" id="{70CD684C-72AE-4F6A-A222-C04451E445E1}"/>
                </a:ext>
              </a:extLst>
            </p:cNvPr>
            <p:cNvSpPr/>
            <p:nvPr/>
          </p:nvSpPr>
          <p:spPr>
            <a:xfrm>
              <a:off x="9367379" y="1995489"/>
              <a:ext cx="590128" cy="403383"/>
            </a:xfrm>
            <a:prstGeom prst="ellipse">
              <a:avLst/>
            </a:prstGeom>
            <a:solidFill>
              <a:schemeClr val="accent5">
                <a:lumMod val="7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j-lt"/>
              </a:endParaRPr>
            </a:p>
          </p:txBody>
        </p:sp>
        <p:sp>
          <p:nvSpPr>
            <p:cNvPr id="14" name="TextBox 13">
              <a:extLst>
                <a:ext uri="{FF2B5EF4-FFF2-40B4-BE49-F238E27FC236}">
                  <a16:creationId xmlns:a16="http://schemas.microsoft.com/office/drawing/2014/main" id="{CD65062D-EF9E-4DBF-97AD-C104B2A94AA2}"/>
                </a:ext>
              </a:extLst>
            </p:cNvPr>
            <p:cNvSpPr txBox="1"/>
            <p:nvPr/>
          </p:nvSpPr>
          <p:spPr>
            <a:xfrm>
              <a:off x="475967" y="2042693"/>
              <a:ext cx="376223" cy="308975"/>
            </a:xfrm>
            <a:prstGeom prst="rect">
              <a:avLst/>
            </a:prstGeom>
            <a:noFill/>
          </p:spPr>
          <p:txBody>
            <a:bodyPr wrap="none" rtlCol="0" anchor="ctr">
              <a:spAutoFit/>
            </a:bodyPr>
            <a:lstStyle/>
            <a:p>
              <a:pPr algn="ctr"/>
              <a:r>
                <a:rPr lang="en-US" sz="1400" b="1" dirty="0">
                  <a:solidFill>
                    <a:schemeClr val="bg1"/>
                  </a:solidFill>
                  <a:latin typeface="+mj-lt"/>
                  <a:cs typeface="Poppins" pitchFamily="2" charset="77"/>
                </a:rPr>
                <a:t>01</a:t>
              </a:r>
            </a:p>
          </p:txBody>
        </p:sp>
        <p:sp>
          <p:nvSpPr>
            <p:cNvPr id="15" name="TextBox 14">
              <a:extLst>
                <a:ext uri="{FF2B5EF4-FFF2-40B4-BE49-F238E27FC236}">
                  <a16:creationId xmlns:a16="http://schemas.microsoft.com/office/drawing/2014/main" id="{8BE3BEED-29B3-4612-A499-BFF8FAB9F428}"/>
                </a:ext>
              </a:extLst>
            </p:cNvPr>
            <p:cNvSpPr txBox="1"/>
            <p:nvPr/>
          </p:nvSpPr>
          <p:spPr>
            <a:xfrm>
              <a:off x="2644199" y="2042693"/>
              <a:ext cx="411716" cy="308975"/>
            </a:xfrm>
            <a:prstGeom prst="rect">
              <a:avLst/>
            </a:prstGeom>
            <a:noFill/>
          </p:spPr>
          <p:txBody>
            <a:bodyPr wrap="none" rtlCol="0" anchor="ctr">
              <a:spAutoFit/>
            </a:bodyPr>
            <a:lstStyle/>
            <a:p>
              <a:pPr algn="ctr"/>
              <a:r>
                <a:rPr lang="en-US" sz="1400" b="1" dirty="0">
                  <a:solidFill>
                    <a:schemeClr val="bg1"/>
                  </a:solidFill>
                  <a:latin typeface="+mj-lt"/>
                  <a:cs typeface="Poppins" pitchFamily="2" charset="77"/>
                </a:rPr>
                <a:t>02</a:t>
              </a:r>
            </a:p>
          </p:txBody>
        </p:sp>
        <p:sp>
          <p:nvSpPr>
            <p:cNvPr id="16" name="TextBox 15">
              <a:extLst>
                <a:ext uri="{FF2B5EF4-FFF2-40B4-BE49-F238E27FC236}">
                  <a16:creationId xmlns:a16="http://schemas.microsoft.com/office/drawing/2014/main" id="{3CC7C1AE-A7B1-46E3-84A4-52FBE996D9EB}"/>
                </a:ext>
              </a:extLst>
            </p:cNvPr>
            <p:cNvSpPr txBox="1"/>
            <p:nvPr/>
          </p:nvSpPr>
          <p:spPr>
            <a:xfrm>
              <a:off x="4932505" y="2042693"/>
              <a:ext cx="411716" cy="308975"/>
            </a:xfrm>
            <a:prstGeom prst="rect">
              <a:avLst/>
            </a:prstGeom>
            <a:noFill/>
          </p:spPr>
          <p:txBody>
            <a:bodyPr wrap="none" rtlCol="0" anchor="ctr">
              <a:spAutoFit/>
            </a:bodyPr>
            <a:lstStyle/>
            <a:p>
              <a:pPr algn="ctr"/>
              <a:r>
                <a:rPr lang="en-US" sz="1400" b="1" dirty="0">
                  <a:solidFill>
                    <a:schemeClr val="bg1"/>
                  </a:solidFill>
                  <a:latin typeface="+mj-lt"/>
                  <a:cs typeface="Poppins" pitchFamily="2" charset="77"/>
                </a:rPr>
                <a:t>03</a:t>
              </a:r>
            </a:p>
          </p:txBody>
        </p:sp>
        <p:sp>
          <p:nvSpPr>
            <p:cNvPr id="17" name="TextBox 16">
              <a:extLst>
                <a:ext uri="{FF2B5EF4-FFF2-40B4-BE49-F238E27FC236}">
                  <a16:creationId xmlns:a16="http://schemas.microsoft.com/office/drawing/2014/main" id="{85DC0D1E-AC81-44F2-B5C2-8A2946D88574}"/>
                </a:ext>
              </a:extLst>
            </p:cNvPr>
            <p:cNvSpPr txBox="1"/>
            <p:nvPr/>
          </p:nvSpPr>
          <p:spPr>
            <a:xfrm>
              <a:off x="7185672" y="2042693"/>
              <a:ext cx="429463" cy="308975"/>
            </a:xfrm>
            <a:prstGeom prst="rect">
              <a:avLst/>
            </a:prstGeom>
            <a:noFill/>
          </p:spPr>
          <p:txBody>
            <a:bodyPr wrap="none" rtlCol="0" anchor="ctr">
              <a:spAutoFit/>
            </a:bodyPr>
            <a:lstStyle/>
            <a:p>
              <a:pPr algn="ctr"/>
              <a:r>
                <a:rPr lang="en-US" sz="1400" b="1" dirty="0">
                  <a:solidFill>
                    <a:schemeClr val="bg1"/>
                  </a:solidFill>
                  <a:latin typeface="+mj-lt"/>
                  <a:cs typeface="Poppins" pitchFamily="2" charset="77"/>
                </a:rPr>
                <a:t>04</a:t>
              </a:r>
            </a:p>
          </p:txBody>
        </p:sp>
        <p:sp>
          <p:nvSpPr>
            <p:cNvPr id="18" name="TextBox 17">
              <a:extLst>
                <a:ext uri="{FF2B5EF4-FFF2-40B4-BE49-F238E27FC236}">
                  <a16:creationId xmlns:a16="http://schemas.microsoft.com/office/drawing/2014/main" id="{40F1993D-1326-4BC1-AD61-82FEC41A5B4B}"/>
                </a:ext>
              </a:extLst>
            </p:cNvPr>
            <p:cNvSpPr txBox="1"/>
            <p:nvPr/>
          </p:nvSpPr>
          <p:spPr>
            <a:xfrm>
              <a:off x="9456584" y="2042693"/>
              <a:ext cx="411716" cy="308975"/>
            </a:xfrm>
            <a:prstGeom prst="rect">
              <a:avLst/>
            </a:prstGeom>
            <a:noFill/>
          </p:spPr>
          <p:txBody>
            <a:bodyPr wrap="none" rtlCol="0" anchor="ctr">
              <a:spAutoFit/>
            </a:bodyPr>
            <a:lstStyle/>
            <a:p>
              <a:pPr algn="ctr"/>
              <a:r>
                <a:rPr lang="en-US" sz="1400" b="1" dirty="0">
                  <a:solidFill>
                    <a:schemeClr val="bg1"/>
                  </a:solidFill>
                  <a:latin typeface="+mj-lt"/>
                  <a:cs typeface="Poppins" pitchFamily="2" charset="77"/>
                </a:rPr>
                <a:t>05</a:t>
              </a:r>
            </a:p>
          </p:txBody>
        </p:sp>
        <p:sp>
          <p:nvSpPr>
            <p:cNvPr id="19" name="TextBox 18">
              <a:extLst>
                <a:ext uri="{FF2B5EF4-FFF2-40B4-BE49-F238E27FC236}">
                  <a16:creationId xmlns:a16="http://schemas.microsoft.com/office/drawing/2014/main" id="{FDFDD508-8128-4348-B718-CBA4BB6A2F67}"/>
                </a:ext>
              </a:extLst>
            </p:cNvPr>
            <p:cNvSpPr txBox="1"/>
            <p:nvPr/>
          </p:nvSpPr>
          <p:spPr>
            <a:xfrm>
              <a:off x="720343" y="2594634"/>
              <a:ext cx="1671913" cy="525256"/>
            </a:xfrm>
            <a:prstGeom prst="rect">
              <a:avLst/>
            </a:prstGeom>
            <a:noFill/>
          </p:spPr>
          <p:txBody>
            <a:bodyPr wrap="square" rtlCol="0" anchor="ctr">
              <a:spAutoFit/>
            </a:bodyPr>
            <a:lstStyle/>
            <a:p>
              <a:pPr algn="ctr"/>
              <a:r>
                <a:rPr lang="en-US" sz="1400" b="1" dirty="0">
                  <a:solidFill>
                    <a:schemeClr val="tx1">
                      <a:lumMod val="50000"/>
                    </a:schemeClr>
                  </a:solidFill>
                  <a:latin typeface="+mj-lt"/>
                  <a:cs typeface="Poppins" pitchFamily="2" charset="77"/>
                </a:rPr>
                <a:t>Identify and prioritize</a:t>
              </a:r>
            </a:p>
          </p:txBody>
        </p:sp>
        <p:sp>
          <p:nvSpPr>
            <p:cNvPr id="20" name="TextBox 19">
              <a:extLst>
                <a:ext uri="{FF2B5EF4-FFF2-40B4-BE49-F238E27FC236}">
                  <a16:creationId xmlns:a16="http://schemas.microsoft.com/office/drawing/2014/main" id="{3871A36E-2C3C-4700-877E-C7924BD7C7BE}"/>
                </a:ext>
              </a:extLst>
            </p:cNvPr>
            <p:cNvSpPr txBox="1"/>
            <p:nvPr/>
          </p:nvSpPr>
          <p:spPr>
            <a:xfrm>
              <a:off x="3171387" y="2595652"/>
              <a:ext cx="1671913" cy="523220"/>
            </a:xfrm>
            <a:prstGeom prst="rect">
              <a:avLst/>
            </a:prstGeom>
            <a:noFill/>
          </p:spPr>
          <p:txBody>
            <a:bodyPr wrap="square" rtlCol="0" anchor="ctr">
              <a:spAutoFit/>
            </a:bodyPr>
            <a:lstStyle/>
            <a:p>
              <a:pPr algn="ctr"/>
              <a:r>
                <a:rPr lang="en-US" sz="1400" b="1" dirty="0">
                  <a:solidFill>
                    <a:schemeClr val="tx1">
                      <a:lumMod val="50000"/>
                    </a:schemeClr>
                  </a:solidFill>
                  <a:latin typeface="+mj-lt"/>
                  <a:cs typeface="Poppins" pitchFamily="2" charset="77"/>
                </a:rPr>
                <a:t>Prepare for initiative</a:t>
              </a:r>
            </a:p>
          </p:txBody>
        </p:sp>
        <p:sp>
          <p:nvSpPr>
            <p:cNvPr id="21" name="TextBox 20">
              <a:extLst>
                <a:ext uri="{FF2B5EF4-FFF2-40B4-BE49-F238E27FC236}">
                  <a16:creationId xmlns:a16="http://schemas.microsoft.com/office/drawing/2014/main" id="{1F3026FB-C0CB-426A-A1DD-597383738AA8}"/>
                </a:ext>
              </a:extLst>
            </p:cNvPr>
            <p:cNvSpPr txBox="1"/>
            <p:nvPr/>
          </p:nvSpPr>
          <p:spPr>
            <a:xfrm>
              <a:off x="5433426" y="2487929"/>
              <a:ext cx="1671913" cy="738664"/>
            </a:xfrm>
            <a:prstGeom prst="rect">
              <a:avLst/>
            </a:prstGeom>
            <a:noFill/>
          </p:spPr>
          <p:txBody>
            <a:bodyPr wrap="square" rtlCol="0" anchor="ctr">
              <a:spAutoFit/>
            </a:bodyPr>
            <a:lstStyle/>
            <a:p>
              <a:pPr algn="ctr"/>
              <a:r>
                <a:rPr lang="en-US" sz="1400" b="1" dirty="0">
                  <a:solidFill>
                    <a:schemeClr val="tx1">
                      <a:lumMod val="50000"/>
                    </a:schemeClr>
                  </a:solidFill>
                  <a:latin typeface="+mj-lt"/>
                  <a:cs typeface="Poppins" pitchFamily="2" charset="77"/>
                </a:rPr>
                <a:t>Create a communication plan</a:t>
              </a:r>
            </a:p>
          </p:txBody>
        </p:sp>
        <p:sp>
          <p:nvSpPr>
            <p:cNvPr id="22" name="TextBox 21">
              <a:extLst>
                <a:ext uri="{FF2B5EF4-FFF2-40B4-BE49-F238E27FC236}">
                  <a16:creationId xmlns:a16="http://schemas.microsoft.com/office/drawing/2014/main" id="{4783BFE9-4152-4326-B225-BDB6A6D2B0F7}"/>
                </a:ext>
              </a:extLst>
            </p:cNvPr>
            <p:cNvSpPr txBox="1"/>
            <p:nvPr/>
          </p:nvSpPr>
          <p:spPr>
            <a:xfrm>
              <a:off x="7606907" y="2594633"/>
              <a:ext cx="1810688" cy="525256"/>
            </a:xfrm>
            <a:prstGeom prst="rect">
              <a:avLst/>
            </a:prstGeom>
            <a:noFill/>
          </p:spPr>
          <p:txBody>
            <a:bodyPr wrap="square" rtlCol="0" anchor="ctr">
              <a:spAutoFit/>
            </a:bodyPr>
            <a:lstStyle/>
            <a:p>
              <a:pPr algn="ctr"/>
              <a:r>
                <a:rPr lang="en-US" sz="1400" b="1" dirty="0">
                  <a:solidFill>
                    <a:schemeClr val="tx1">
                      <a:lumMod val="50000"/>
                    </a:schemeClr>
                  </a:solidFill>
                  <a:latin typeface="+mj-lt"/>
                  <a:cs typeface="Poppins" pitchFamily="2" charset="77"/>
                </a:rPr>
                <a:t>Implement change</a:t>
              </a:r>
            </a:p>
          </p:txBody>
        </p:sp>
        <p:sp>
          <p:nvSpPr>
            <p:cNvPr id="23" name="TextBox 22">
              <a:extLst>
                <a:ext uri="{FF2B5EF4-FFF2-40B4-BE49-F238E27FC236}">
                  <a16:creationId xmlns:a16="http://schemas.microsoft.com/office/drawing/2014/main" id="{ACB05920-2F89-44DE-85AF-59AA17BCAC59}"/>
                </a:ext>
              </a:extLst>
            </p:cNvPr>
            <p:cNvSpPr txBox="1"/>
            <p:nvPr/>
          </p:nvSpPr>
          <p:spPr>
            <a:xfrm>
              <a:off x="9929141" y="2595652"/>
              <a:ext cx="1801923" cy="523220"/>
            </a:xfrm>
            <a:prstGeom prst="rect">
              <a:avLst/>
            </a:prstGeom>
            <a:noFill/>
          </p:spPr>
          <p:txBody>
            <a:bodyPr wrap="square" rtlCol="0" anchor="ctr">
              <a:spAutoFit/>
            </a:bodyPr>
            <a:lstStyle/>
            <a:p>
              <a:pPr algn="ctr"/>
              <a:r>
                <a:rPr lang="en-US" sz="1400" b="1" dirty="0">
                  <a:solidFill>
                    <a:schemeClr val="tx1">
                      <a:lumMod val="50000"/>
                    </a:schemeClr>
                  </a:solidFill>
                  <a:latin typeface="+mj-lt"/>
                  <a:cs typeface="Poppins" pitchFamily="2" charset="77"/>
                </a:rPr>
                <a:t>Sustain the desired outcome</a:t>
              </a:r>
            </a:p>
          </p:txBody>
        </p:sp>
        <p:sp>
          <p:nvSpPr>
            <p:cNvPr id="27" name="Rectangle 26">
              <a:extLst>
                <a:ext uri="{FF2B5EF4-FFF2-40B4-BE49-F238E27FC236}">
                  <a16:creationId xmlns:a16="http://schemas.microsoft.com/office/drawing/2014/main" id="{6352A4B0-5F2B-4D1F-B434-764F80A4AFEC}"/>
                </a:ext>
              </a:extLst>
            </p:cNvPr>
            <p:cNvSpPr/>
            <p:nvPr/>
          </p:nvSpPr>
          <p:spPr>
            <a:xfrm>
              <a:off x="389475" y="3682658"/>
              <a:ext cx="6660000" cy="23777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Before</a:t>
              </a:r>
              <a:endParaRPr lang="en-CA" sz="1400" dirty="0"/>
            </a:p>
          </p:txBody>
        </p:sp>
        <p:sp>
          <p:nvSpPr>
            <p:cNvPr id="28" name="Rectangle 27">
              <a:extLst>
                <a:ext uri="{FF2B5EF4-FFF2-40B4-BE49-F238E27FC236}">
                  <a16:creationId xmlns:a16="http://schemas.microsoft.com/office/drawing/2014/main" id="{5225731F-86B4-4E71-BC7D-239F8BBE65CE}"/>
                </a:ext>
              </a:extLst>
            </p:cNvPr>
            <p:cNvSpPr/>
            <p:nvPr/>
          </p:nvSpPr>
          <p:spPr>
            <a:xfrm>
              <a:off x="7105339" y="3682658"/>
              <a:ext cx="2196000" cy="23777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During</a:t>
              </a:r>
              <a:endParaRPr lang="en-CA" sz="1400" dirty="0">
                <a:solidFill>
                  <a:schemeClr val="tx1"/>
                </a:solidFill>
              </a:endParaRPr>
            </a:p>
          </p:txBody>
        </p:sp>
        <p:sp>
          <p:nvSpPr>
            <p:cNvPr id="29" name="Rectangle 28">
              <a:extLst>
                <a:ext uri="{FF2B5EF4-FFF2-40B4-BE49-F238E27FC236}">
                  <a16:creationId xmlns:a16="http://schemas.microsoft.com/office/drawing/2014/main" id="{EC5A30F0-E8CE-4968-A9DA-BF8699021C10}"/>
                </a:ext>
              </a:extLst>
            </p:cNvPr>
            <p:cNvSpPr/>
            <p:nvPr/>
          </p:nvSpPr>
          <p:spPr>
            <a:xfrm>
              <a:off x="9357203" y="3682658"/>
              <a:ext cx="2138897" cy="23777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After</a:t>
              </a:r>
              <a:endParaRPr lang="en-CA" sz="1400" dirty="0">
                <a:solidFill>
                  <a:schemeClr val="tx1"/>
                </a:solidFill>
              </a:endParaRPr>
            </a:p>
          </p:txBody>
        </p:sp>
        <p:sp>
          <p:nvSpPr>
            <p:cNvPr id="31" name="Right Brace 30">
              <a:extLst>
                <a:ext uri="{FF2B5EF4-FFF2-40B4-BE49-F238E27FC236}">
                  <a16:creationId xmlns:a16="http://schemas.microsoft.com/office/drawing/2014/main" id="{C1C9199E-7839-4F66-BC22-CE2F365AD853}"/>
                </a:ext>
              </a:extLst>
            </p:cNvPr>
            <p:cNvSpPr/>
            <p:nvPr/>
          </p:nvSpPr>
          <p:spPr>
            <a:xfrm rot="5400000">
              <a:off x="6944754" y="1376392"/>
              <a:ext cx="237778" cy="8898465"/>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dirty="0"/>
            </a:p>
          </p:txBody>
        </p:sp>
        <p:sp>
          <p:nvSpPr>
            <p:cNvPr id="32" name="TextBox 31">
              <a:extLst>
                <a:ext uri="{FF2B5EF4-FFF2-40B4-BE49-F238E27FC236}">
                  <a16:creationId xmlns:a16="http://schemas.microsoft.com/office/drawing/2014/main" id="{817DF73A-7F11-4516-9087-770FEA909D10}"/>
                </a:ext>
              </a:extLst>
            </p:cNvPr>
            <p:cNvSpPr txBox="1"/>
            <p:nvPr/>
          </p:nvSpPr>
          <p:spPr>
            <a:xfrm>
              <a:off x="3668907" y="6006486"/>
              <a:ext cx="6879970" cy="307777"/>
            </a:xfrm>
            <a:prstGeom prst="rect">
              <a:avLst/>
            </a:prstGeom>
          </p:spPr>
          <p:txBody>
            <a:bodyPr wrap="square" rtlCol="0">
              <a:spAutoFit/>
            </a:bodyPr>
            <a:lstStyle/>
            <a:p>
              <a:pPr algn="ctr"/>
              <a:r>
                <a:rPr lang="en-US" sz="1400" dirty="0">
                  <a:latin typeface="+mj-lt"/>
                </a:rPr>
                <a:t>W</a:t>
              </a:r>
              <a:r>
                <a:rPr lang="en-US" sz="1400" b="0" dirty="0">
                  <a:latin typeface="+mj-lt"/>
                </a:rPr>
                <a:t>here communication needs to happen</a:t>
              </a:r>
            </a:p>
          </p:txBody>
        </p:sp>
        <p:sp>
          <p:nvSpPr>
            <p:cNvPr id="24" name="TextBox 23">
              <a:extLst>
                <a:ext uri="{FF2B5EF4-FFF2-40B4-BE49-F238E27FC236}">
                  <a16:creationId xmlns:a16="http://schemas.microsoft.com/office/drawing/2014/main" id="{FB261BA2-FC7E-47ED-8584-C9124CD2A2B5}"/>
                </a:ext>
              </a:extLst>
            </p:cNvPr>
            <p:cNvSpPr txBox="1"/>
            <p:nvPr/>
          </p:nvSpPr>
          <p:spPr>
            <a:xfrm>
              <a:off x="2644199" y="4157154"/>
              <a:ext cx="2199100" cy="1600438"/>
            </a:xfrm>
            <a:prstGeom prst="rect">
              <a:avLst/>
            </a:prstGeom>
          </p:spPr>
          <p:txBody>
            <a:bodyPr wrap="square" lIns="91440" tIns="45720" rIns="91440" bIns="45720" rtlCol="0" anchor="t">
              <a:spAutoFit/>
            </a:bodyPr>
            <a:lstStyle/>
            <a:p>
              <a:pPr marL="285750" indent="-285750" algn="l">
                <a:buFont typeface="Arial" panose="020B0604020202020204" pitchFamily="34" charset="0"/>
                <a:buChar char="•"/>
              </a:pPr>
              <a:r>
                <a:rPr lang="en-US" sz="1400" b="0" dirty="0"/>
                <a:t>Communication begins with sponsors and the project team.</a:t>
              </a:r>
            </a:p>
            <a:p>
              <a:pPr marL="285750" indent="-285750">
                <a:buFont typeface="Arial" panose="020B0604020202020204" pitchFamily="34" charset="0"/>
                <a:buChar char="•"/>
              </a:pPr>
              <a:r>
                <a:rPr lang="en-US" sz="1400" dirty="0"/>
                <a:t>Set g</a:t>
              </a:r>
              <a:r>
                <a:rPr lang="en-US" sz="1400" b="0" dirty="0"/>
                <a:t>eneral expectations with </a:t>
              </a:r>
              <a:r>
                <a:rPr lang="en-US" sz="1400" dirty="0"/>
                <a:t>project team and sponsors.</a:t>
              </a:r>
              <a:endParaRPr lang="en-US" sz="1400" b="0" dirty="0">
                <a:ea typeface="Roboto Condensed Light"/>
              </a:endParaRPr>
            </a:p>
            <a:p>
              <a:pPr algn="l"/>
              <a:endParaRPr lang="en-CA" sz="1400" b="0" dirty="0"/>
            </a:p>
          </p:txBody>
        </p:sp>
        <p:sp>
          <p:nvSpPr>
            <p:cNvPr id="66" name="TextBox 65">
              <a:extLst>
                <a:ext uri="{FF2B5EF4-FFF2-40B4-BE49-F238E27FC236}">
                  <a16:creationId xmlns:a16="http://schemas.microsoft.com/office/drawing/2014/main" id="{E45AF13D-BAA1-42E2-9638-EAD4C9B016CC}"/>
                </a:ext>
              </a:extLst>
            </p:cNvPr>
            <p:cNvSpPr txBox="1"/>
            <p:nvPr/>
          </p:nvSpPr>
          <p:spPr>
            <a:xfrm>
              <a:off x="4805126" y="4157154"/>
              <a:ext cx="2199100" cy="1600438"/>
            </a:xfrm>
            <a:prstGeom prst="rect">
              <a:avLst/>
            </a:prstGeom>
          </p:spPr>
          <p:txBody>
            <a:bodyPr wrap="square" rtlCol="0">
              <a:spAutoFit/>
            </a:bodyPr>
            <a:lstStyle/>
            <a:p>
              <a:pPr marL="285750" indent="-285750" algn="l">
                <a:buFont typeface="Arial" panose="020B0604020202020204" pitchFamily="34" charset="0"/>
                <a:buChar char="•"/>
              </a:pPr>
              <a:r>
                <a:rPr lang="en-US" sz="1400" dirty="0"/>
                <a:t>Outline the communication plan for the remaining stages.</a:t>
              </a:r>
            </a:p>
            <a:p>
              <a:pPr marL="285750" indent="-285750" algn="l">
                <a:buFont typeface="Arial" panose="020B0604020202020204" pitchFamily="34" charset="0"/>
                <a:buChar char="•"/>
              </a:pPr>
              <a:r>
                <a:rPr lang="en-US" sz="1400" b="0" dirty="0"/>
                <a:t>Set specific </a:t>
              </a:r>
              <a:r>
                <a:rPr lang="en-US" sz="1400" dirty="0"/>
                <a:t>e</a:t>
              </a:r>
              <a:r>
                <a:rPr lang="en-US" sz="1400" b="0" dirty="0"/>
                <a:t>x</a:t>
              </a:r>
              <a:r>
                <a:rPr lang="en-US" sz="1400" dirty="0"/>
                <a:t>pectations with each stakeholder group.</a:t>
              </a:r>
              <a:endParaRPr lang="en-US" sz="1400" b="0" dirty="0"/>
            </a:p>
            <a:p>
              <a:pPr algn="l"/>
              <a:endParaRPr lang="en-CA" sz="1400" b="0" dirty="0"/>
            </a:p>
          </p:txBody>
        </p:sp>
        <p:sp>
          <p:nvSpPr>
            <p:cNvPr id="33" name="TextBox 32">
              <a:extLst>
                <a:ext uri="{FF2B5EF4-FFF2-40B4-BE49-F238E27FC236}">
                  <a16:creationId xmlns:a16="http://schemas.microsoft.com/office/drawing/2014/main" id="{054EACB0-1FAF-4263-B9B5-D0A00E8480E3}"/>
                </a:ext>
              </a:extLst>
            </p:cNvPr>
            <p:cNvSpPr txBox="1"/>
            <p:nvPr/>
          </p:nvSpPr>
          <p:spPr>
            <a:xfrm>
              <a:off x="7105339" y="4106752"/>
              <a:ext cx="2199100" cy="1600438"/>
            </a:xfrm>
            <a:prstGeom prst="rect">
              <a:avLst/>
            </a:prstGeom>
          </p:spPr>
          <p:txBody>
            <a:bodyPr wrap="square" rtlCol="0">
              <a:spAutoFit/>
            </a:bodyPr>
            <a:lstStyle/>
            <a:p>
              <a:pPr marL="285750" indent="-285750" algn="l">
                <a:buFont typeface="Arial" panose="020B0604020202020204" pitchFamily="34" charset="0"/>
                <a:buChar char="•"/>
              </a:pPr>
              <a:r>
                <a:rPr lang="en-US" sz="1400" dirty="0"/>
                <a:t>Implement the communication plan.</a:t>
              </a:r>
            </a:p>
            <a:p>
              <a:pPr marL="285750" indent="-285750" algn="l">
                <a:buFont typeface="Arial" panose="020B0604020202020204" pitchFamily="34" charset="0"/>
                <a:buChar char="•"/>
              </a:pPr>
              <a:r>
                <a:rPr lang="en-US" sz="1400" dirty="0"/>
                <a:t>Use feedback loops to determine updates or changes to communications.</a:t>
              </a:r>
              <a:endParaRPr lang="en-US" sz="1400" b="0" dirty="0"/>
            </a:p>
            <a:p>
              <a:pPr algn="l"/>
              <a:endParaRPr lang="en-CA" sz="1400" b="0" dirty="0"/>
            </a:p>
          </p:txBody>
        </p:sp>
        <p:sp>
          <p:nvSpPr>
            <p:cNvPr id="34" name="TextBox 33">
              <a:extLst>
                <a:ext uri="{FF2B5EF4-FFF2-40B4-BE49-F238E27FC236}">
                  <a16:creationId xmlns:a16="http://schemas.microsoft.com/office/drawing/2014/main" id="{14C57A01-9AAD-47F5-9D6C-9FCE3193A047}"/>
                </a:ext>
              </a:extLst>
            </p:cNvPr>
            <p:cNvSpPr txBox="1"/>
            <p:nvPr/>
          </p:nvSpPr>
          <p:spPr>
            <a:xfrm>
              <a:off x="9313436" y="4061135"/>
              <a:ext cx="2199100" cy="1600438"/>
            </a:xfrm>
            <a:prstGeom prst="rect">
              <a:avLst/>
            </a:prstGeom>
          </p:spPr>
          <p:txBody>
            <a:bodyPr wrap="square" lIns="91440" tIns="45720" rIns="91440" bIns="45720" rtlCol="0" anchor="t">
              <a:spAutoFit/>
            </a:bodyPr>
            <a:lstStyle/>
            <a:p>
              <a:pPr marL="285750" indent="-285750" algn="l">
                <a:buFont typeface="Arial" panose="020B0604020202020204" pitchFamily="34" charset="0"/>
                <a:buChar char="•"/>
              </a:pPr>
              <a:r>
                <a:rPr lang="en-US" sz="1400" dirty="0"/>
                <a:t>Communication continues as required after the change.</a:t>
              </a:r>
            </a:p>
            <a:p>
              <a:pPr marL="285750" indent="-285750" algn="l">
                <a:buFont typeface="Arial" panose="020B0604020202020204" pitchFamily="34" charset="0"/>
                <a:buChar char="•"/>
              </a:pPr>
              <a:r>
                <a:rPr lang="en-US" sz="1400" dirty="0"/>
                <a:t>Feedback loops continue until change becomes business as usual.</a:t>
              </a:r>
              <a:endParaRPr lang="en-US" sz="1400" b="0" dirty="0">
                <a:ea typeface="Roboto Condensed Light"/>
              </a:endParaRPr>
            </a:p>
            <a:p>
              <a:pPr algn="l"/>
              <a:endParaRPr lang="en-CA" sz="1400" b="0" dirty="0"/>
            </a:p>
          </p:txBody>
        </p:sp>
      </p:grpSp>
      <p:grpSp>
        <p:nvGrpSpPr>
          <p:cNvPr id="37" name="Group 36">
            <a:extLst>
              <a:ext uri="{FF2B5EF4-FFF2-40B4-BE49-F238E27FC236}">
                <a16:creationId xmlns:a16="http://schemas.microsoft.com/office/drawing/2014/main" id="{3B78F66F-8F0C-E86D-CFE1-DDD2225CF62A}"/>
              </a:ext>
            </a:extLst>
          </p:cNvPr>
          <p:cNvGrpSpPr/>
          <p:nvPr/>
        </p:nvGrpSpPr>
        <p:grpSpPr>
          <a:xfrm>
            <a:off x="363533" y="5687322"/>
            <a:ext cx="9571042" cy="915762"/>
            <a:chOff x="354106" y="5720000"/>
            <a:chExt cx="7170100" cy="950766"/>
          </a:xfrm>
        </p:grpSpPr>
        <p:grpSp>
          <p:nvGrpSpPr>
            <p:cNvPr id="38" name="Group 37">
              <a:extLst>
                <a:ext uri="{FF2B5EF4-FFF2-40B4-BE49-F238E27FC236}">
                  <a16:creationId xmlns:a16="http://schemas.microsoft.com/office/drawing/2014/main" id="{B8FBF921-405E-C099-AA12-D8D4E7F042B0}"/>
                </a:ext>
              </a:extLst>
            </p:cNvPr>
            <p:cNvGrpSpPr/>
            <p:nvPr/>
          </p:nvGrpSpPr>
          <p:grpSpPr>
            <a:xfrm>
              <a:off x="429744" y="5817137"/>
              <a:ext cx="6817209" cy="766899"/>
              <a:chOff x="6347060" y="5266428"/>
              <a:chExt cx="5243005" cy="506212"/>
            </a:xfrm>
          </p:grpSpPr>
          <p:pic>
            <p:nvPicPr>
              <p:cNvPr id="40" name="Graphic 39" descr="Lightbulb">
                <a:extLst>
                  <a:ext uri="{FF2B5EF4-FFF2-40B4-BE49-F238E27FC236}">
                    <a16:creationId xmlns:a16="http://schemas.microsoft.com/office/drawing/2014/main" id="{A1B853CF-FB96-63C9-31FB-588315595003}"/>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347060" y="5266428"/>
                <a:ext cx="479293" cy="479293"/>
              </a:xfrm>
              <a:prstGeom prst="rect">
                <a:avLst/>
              </a:prstGeom>
            </p:spPr>
          </p:pic>
          <p:sp>
            <p:nvSpPr>
              <p:cNvPr id="41" name="TextBox 40">
                <a:extLst>
                  <a:ext uri="{FF2B5EF4-FFF2-40B4-BE49-F238E27FC236}">
                    <a16:creationId xmlns:a16="http://schemas.microsoft.com/office/drawing/2014/main" id="{E6697509-113A-0876-5095-52FC492DFD72}"/>
                  </a:ext>
                </a:extLst>
              </p:cNvPr>
              <p:cNvSpPr txBox="1"/>
              <p:nvPr/>
            </p:nvSpPr>
            <p:spPr>
              <a:xfrm>
                <a:off x="6717189" y="5266428"/>
                <a:ext cx="4872876" cy="506212"/>
              </a:xfrm>
              <a:prstGeom prst="rect">
                <a:avLst/>
              </a:prstGeom>
              <a:noFill/>
            </p:spPr>
            <p:txBody>
              <a:bodyPr wrap="square">
                <a:spAutoFit/>
              </a:bodyPr>
              <a:lstStyle/>
              <a:p>
                <a:pPr>
                  <a:spcAft>
                    <a:spcPts val="600"/>
                  </a:spcAft>
                </a:pPr>
                <a:r>
                  <a:rPr lang="en-US" sz="1400" b="1" dirty="0"/>
                  <a:t>Don’t forget: </a:t>
                </a:r>
                <a:r>
                  <a:rPr lang="en-US" sz="1400" dirty="0"/>
                  <a:t>Cascade messages down through the organization to ensure those who need to deliver messages have time to internalize the change before communicating it to others. Include a mix of personal and organizational messages, but where possible, separate personal and organizational content into different communications.</a:t>
                </a:r>
              </a:p>
            </p:txBody>
          </p:sp>
        </p:grpSp>
        <p:sp>
          <p:nvSpPr>
            <p:cNvPr id="39" name="Rectangle: Rounded Corners 38">
              <a:extLst>
                <a:ext uri="{FF2B5EF4-FFF2-40B4-BE49-F238E27FC236}">
                  <a16:creationId xmlns:a16="http://schemas.microsoft.com/office/drawing/2014/main" id="{8364D68B-D8C3-13C5-B81D-A463DE922038}"/>
                </a:ext>
              </a:extLst>
            </p:cNvPr>
            <p:cNvSpPr/>
            <p:nvPr/>
          </p:nvSpPr>
          <p:spPr>
            <a:xfrm>
              <a:off x="354106" y="5720000"/>
              <a:ext cx="7170100" cy="950766"/>
            </a:xfrm>
            <a:prstGeom prst="roundRect">
              <a:avLst/>
            </a:prstGeom>
            <a:noFill/>
            <a:ln w="3810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1733172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54857" y="544769"/>
            <a:ext cx="8725283" cy="1130188"/>
          </a:xfrm>
        </p:spPr>
        <p:txBody>
          <a:bodyPr/>
          <a:lstStyle/>
          <a:p>
            <a:pPr>
              <a:lnSpc>
                <a:spcPct val="100000"/>
              </a:lnSpc>
            </a:pPr>
            <a:r>
              <a:rPr lang="en-CA" sz="3600" dirty="0"/>
              <a:t>What is an operating model?</a:t>
            </a:r>
          </a:p>
        </p:txBody>
      </p:sp>
      <p:sp>
        <p:nvSpPr>
          <p:cNvPr id="7" name="Rectangle 1"/>
          <p:cNvSpPr/>
          <p:nvPr/>
        </p:nvSpPr>
        <p:spPr>
          <a:xfrm>
            <a:off x="724694" y="1980511"/>
            <a:ext cx="5921453" cy="2690160"/>
          </a:xfrm>
          <a:prstGeom prst="rect">
            <a:avLst/>
          </a:prstGeom>
        </p:spPr>
        <p:txBody>
          <a:bodyPr wrap="square">
            <a:spAutoFit/>
          </a:bodyPr>
          <a:lstStyle/>
          <a:p>
            <a:pPr defTabSz="554437">
              <a:lnSpc>
                <a:spcPct val="107000"/>
              </a:lnSpc>
              <a:spcBef>
                <a:spcPts val="600"/>
              </a:spcBef>
              <a:spcAft>
                <a:spcPts val="600"/>
              </a:spcAft>
            </a:pPr>
            <a:r>
              <a:rPr lang="en-US" sz="1400" dirty="0">
                <a:solidFill>
                  <a:srgbClr val="4A4A4A"/>
                </a:solidFill>
                <a:latin typeface="Roboto Condensed Light" panose="02000000000000000000" pitchFamily="2" charset="0"/>
                <a:ea typeface="Roboto Condensed Light" panose="02000000000000000000" pitchFamily="2" charset="0"/>
              </a:rPr>
              <a:t>An IT operating model is a </a:t>
            </a:r>
            <a:r>
              <a:rPr lang="en-US" sz="1400" b="1" dirty="0">
                <a:solidFill>
                  <a:srgbClr val="4A4A4A"/>
                </a:solidFill>
                <a:latin typeface="Roboto Condensed Light" panose="02000000000000000000" pitchFamily="2" charset="0"/>
                <a:ea typeface="Roboto Condensed Light" panose="02000000000000000000" pitchFamily="2" charset="0"/>
              </a:rPr>
              <a:t>visual representation </a:t>
            </a:r>
            <a:r>
              <a:rPr lang="en-US" sz="1400" dirty="0">
                <a:solidFill>
                  <a:srgbClr val="4A4A4A"/>
                </a:solidFill>
                <a:latin typeface="Roboto Condensed Light" panose="02000000000000000000" pitchFamily="2" charset="0"/>
                <a:ea typeface="Roboto Condensed Light" panose="02000000000000000000" pitchFamily="2" charset="0"/>
              </a:rPr>
              <a:t>of the way your IT organization will function </a:t>
            </a:r>
            <a:r>
              <a:rPr lang="en-CA" sz="1400" b="1" dirty="0">
                <a:solidFill>
                  <a:srgbClr val="494949"/>
                </a:solidFill>
                <a:latin typeface="Roboto Condensed Light" panose="02000000000000000000" pitchFamily="2" charset="0"/>
                <a:ea typeface="Roboto Condensed Light" panose="02000000000000000000" pitchFamily="2" charset="0"/>
                <a:cs typeface="Times New Roman" panose="02020603050405020304" pitchFamily="18" charset="0"/>
              </a:rPr>
              <a:t>using a clear and coherent blueprint</a:t>
            </a:r>
            <a:r>
              <a:rPr lang="en-CA" sz="1400" dirty="0">
                <a:solidFill>
                  <a:srgbClr val="494949"/>
                </a:solidFill>
                <a:latin typeface="Roboto Condensed Light" panose="02000000000000000000" pitchFamily="2" charset="0"/>
                <a:ea typeface="Roboto Condensed Light" panose="02000000000000000000" pitchFamily="2" charset="0"/>
                <a:cs typeface="Times New Roman" panose="02020603050405020304" pitchFamily="18" charset="0"/>
              </a:rPr>
              <a:t>. This visualization demonstrates how capabilities are organized and aligned to deliver on the business mission, strategic objectives, and technological objectives. </a:t>
            </a:r>
          </a:p>
          <a:p>
            <a:pPr defTabSz="554437">
              <a:lnSpc>
                <a:spcPct val="107000"/>
              </a:lnSpc>
              <a:spcBef>
                <a:spcPts val="600"/>
              </a:spcBef>
              <a:spcAft>
                <a:spcPts val="600"/>
              </a:spcAft>
            </a:pPr>
            <a:r>
              <a:rPr lang="en-CA" sz="1400" dirty="0">
                <a:solidFill>
                  <a:srgbClr val="494949"/>
                </a:solidFill>
                <a:latin typeface="Roboto Condensed Light" panose="02000000000000000000" pitchFamily="2" charset="0"/>
                <a:ea typeface="Roboto Condensed Light" panose="02000000000000000000" pitchFamily="2" charset="0"/>
                <a:cs typeface="Times New Roman" panose="02020603050405020304" pitchFamily="18" charset="0"/>
              </a:rPr>
              <a:t>Additionally,</a:t>
            </a:r>
            <a:r>
              <a:rPr lang="en-CA" sz="1400" b="1" dirty="0">
                <a:solidFill>
                  <a:srgbClr val="494949"/>
                </a:solidFill>
                <a:latin typeface="Roboto Condensed Light" panose="02000000000000000000" pitchFamily="2" charset="0"/>
                <a:ea typeface="Roboto Condensed Light" panose="02000000000000000000" pitchFamily="2" charset="0"/>
                <a:cs typeface="Times New Roman" panose="02020603050405020304" pitchFamily="18" charset="0"/>
              </a:rPr>
              <a:t> it should clearly show the flow of work so that key stakeholders can understand where inputs flow in and outputs flow out of the IT organization</a:t>
            </a:r>
            <a:r>
              <a:rPr lang="en-CA" sz="1400" dirty="0">
                <a:solidFill>
                  <a:srgbClr val="494949"/>
                </a:solidFill>
                <a:latin typeface="Roboto Condensed Light" panose="02000000000000000000" pitchFamily="2" charset="0"/>
                <a:ea typeface="Roboto Condensed Light" panose="02000000000000000000" pitchFamily="2" charset="0"/>
                <a:cs typeface="Times New Roman" panose="02020603050405020304" pitchFamily="18" charset="0"/>
              </a:rPr>
              <a:t>. </a:t>
            </a:r>
            <a:r>
              <a:rPr lang="en-US" sz="1400" dirty="0">
                <a:solidFill>
                  <a:srgbClr val="494949"/>
                </a:solidFill>
                <a:latin typeface="Roboto Condensed Light" panose="02000000000000000000" pitchFamily="2" charset="0"/>
                <a:ea typeface="Roboto Condensed Light" panose="02000000000000000000" pitchFamily="2" charset="0"/>
                <a:cs typeface="Times New Roman" panose="02020603050405020304" pitchFamily="18" charset="0"/>
              </a:rPr>
              <a:t>Investing time in the front-end to get the operating model right is critical. This will give you a framework to rationalize future organizational changes, allowing you to be more iterative and your model to change as the business changes.</a:t>
            </a:r>
          </a:p>
          <a:p>
            <a:pPr defTabSz="914309">
              <a:spcBef>
                <a:spcPts val="600"/>
              </a:spcBef>
              <a:spcAft>
                <a:spcPts val="600"/>
              </a:spcAft>
            </a:pPr>
            <a:endParaRPr lang="en-CA" sz="1400" dirty="0">
              <a:solidFill>
                <a:srgbClr val="494949"/>
              </a:solidFill>
              <a:latin typeface="Roboto Condensed Light" panose="02000000000000000000" pitchFamily="2" charset="0"/>
              <a:ea typeface="Roboto Condensed Light" panose="02000000000000000000" pitchFamily="2" charset="0"/>
              <a:cs typeface="Times New Roman" panose="02020603050405020304" pitchFamily="18" charset="0"/>
            </a:endParaRPr>
          </a:p>
        </p:txBody>
      </p:sp>
      <p:sp>
        <p:nvSpPr>
          <p:cNvPr id="8" name="Rectangle 2"/>
          <p:cNvSpPr/>
          <p:nvPr/>
        </p:nvSpPr>
        <p:spPr>
          <a:xfrm>
            <a:off x="465403" y="1121747"/>
            <a:ext cx="10889891" cy="430831"/>
          </a:xfrm>
          <a:prstGeom prst="rect">
            <a:avLst/>
          </a:prstGeom>
        </p:spPr>
        <p:txBody>
          <a:bodyPr wrap="square">
            <a:spAutoFit/>
          </a:bodyPr>
          <a:lstStyle/>
          <a:p>
            <a:pPr defTabSz="554437">
              <a:spcAft>
                <a:spcPts val="600"/>
              </a:spcAft>
            </a:pPr>
            <a:r>
              <a:rPr lang="en-CA" sz="2200" b="1" dirty="0">
                <a:solidFill>
                  <a:srgbClr val="2576B7"/>
                </a:solidFill>
                <a:latin typeface="Roboto" panose="02000000000000000000" pitchFamily="2" charset="0"/>
                <a:ea typeface="Roboto" panose="02000000000000000000" pitchFamily="2" charset="0"/>
              </a:rPr>
              <a:t>If the strategy is what, the operating model is how.</a:t>
            </a:r>
          </a:p>
        </p:txBody>
      </p:sp>
      <p:grpSp>
        <p:nvGrpSpPr>
          <p:cNvPr id="26" name="Group 25">
            <a:extLst>
              <a:ext uri="{FF2B5EF4-FFF2-40B4-BE49-F238E27FC236}">
                <a16:creationId xmlns:a16="http://schemas.microsoft.com/office/drawing/2014/main" id="{E2556CE8-A54A-4853-AE91-929BACCDF4CB}"/>
              </a:ext>
            </a:extLst>
          </p:cNvPr>
          <p:cNvGrpSpPr/>
          <p:nvPr/>
        </p:nvGrpSpPr>
        <p:grpSpPr>
          <a:xfrm>
            <a:off x="630422" y="5329841"/>
            <a:ext cx="10977102" cy="1021593"/>
            <a:chOff x="6353842" y="3127248"/>
            <a:chExt cx="3887438" cy="1664208"/>
          </a:xfrm>
        </p:grpSpPr>
        <p:sp>
          <p:nvSpPr>
            <p:cNvPr id="27" name="Rectangle 26">
              <a:extLst>
                <a:ext uri="{FF2B5EF4-FFF2-40B4-BE49-F238E27FC236}">
                  <a16:creationId xmlns:a16="http://schemas.microsoft.com/office/drawing/2014/main" id="{D9CE3F38-F490-4A8B-A1BE-34D2B71BBA1A}"/>
                </a:ext>
              </a:extLst>
            </p:cNvPr>
            <p:cNvSpPr/>
            <p:nvPr/>
          </p:nvSpPr>
          <p:spPr>
            <a:xfrm>
              <a:off x="6353842" y="3127248"/>
              <a:ext cx="3887438" cy="1664208"/>
            </a:xfrm>
            <a:prstGeom prst="rect">
              <a:avLst/>
            </a:prstGeom>
            <a:gradFill>
              <a:gsLst>
                <a:gs pos="0">
                  <a:srgbClr val="2576B7"/>
                </a:gs>
                <a:gs pos="100000">
                  <a:schemeClr val="accent1">
                    <a:lumMod val="60000"/>
                    <a:lumOff val="40000"/>
                  </a:schemeClr>
                </a:gs>
              </a:gsLst>
              <a:lin ang="2700000" scaled="0"/>
            </a:gradFill>
            <a:ln w="187325"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23958" tIns="323958" rIns="323958" bIns="323958" rtlCol="0" anchor="ctr">
              <a:noAutofit/>
            </a:bodyPr>
            <a:lstStyle/>
            <a:p>
              <a:pPr defTabSz="554437">
                <a:spcBef>
                  <a:spcPts val="800"/>
                </a:spcBef>
              </a:pPr>
              <a:r>
                <a:rPr lang="en-US" sz="1600" dirty="0">
                  <a:solidFill>
                    <a:srgbClr val="FFFFFF"/>
                  </a:solidFill>
                  <a:latin typeface="Montserrat Medium" pitchFamily="2" charset="77"/>
                </a:rPr>
                <a:t>Info-Tech Insight</a:t>
              </a:r>
            </a:p>
            <a:p>
              <a:pPr defTabSz="554437">
                <a:spcBef>
                  <a:spcPts val="600"/>
                </a:spcBef>
                <a:spcAft>
                  <a:spcPts val="600"/>
                </a:spcAft>
                <a:buSzPct val="100000"/>
              </a:pPr>
              <a:r>
                <a:rPr lang="en-US" sz="1400" dirty="0">
                  <a:solidFill>
                    <a:srgbClr val="FFFFFF"/>
                  </a:solidFill>
                  <a:latin typeface="Roboto Condensed Light" panose="02000000000000000000" pitchFamily="2" charset="0"/>
                  <a:ea typeface="Roboto Condensed Light" panose="02000000000000000000" pitchFamily="2" charset="0"/>
                </a:rPr>
                <a:t>Picking the right IT operating model should not be a choice made lightly. It is foundational to how IT will depict and deliver on strategy and create value for the organization.  </a:t>
              </a:r>
            </a:p>
          </p:txBody>
        </p:sp>
        <p:sp>
          <p:nvSpPr>
            <p:cNvPr id="28" name="Rectangle 27">
              <a:extLst>
                <a:ext uri="{FF2B5EF4-FFF2-40B4-BE49-F238E27FC236}">
                  <a16:creationId xmlns:a16="http://schemas.microsoft.com/office/drawing/2014/main" id="{8B18AB10-B875-4697-8230-2497E8E108B7}"/>
                </a:ext>
              </a:extLst>
            </p:cNvPr>
            <p:cNvSpPr/>
            <p:nvPr/>
          </p:nvSpPr>
          <p:spPr>
            <a:xfrm>
              <a:off x="6353842" y="3127248"/>
              <a:ext cx="3887438" cy="1664208"/>
            </a:xfrm>
            <a:prstGeom prst="rect">
              <a:avLst/>
            </a:prstGeom>
            <a:noFill/>
            <a:ln w="3175" cmpd="thinThick">
              <a:gradFill>
                <a:gsLst>
                  <a:gs pos="0">
                    <a:srgbClr val="2576B7"/>
                  </a:gs>
                  <a:gs pos="50000">
                    <a:srgbClr val="2576B7">
                      <a:alpha val="0"/>
                    </a:srgbClr>
                  </a:gs>
                  <a:gs pos="99000">
                    <a:srgbClr val="2576B7"/>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215972" tIns="215972" rIns="215972" bIns="215972" rtlCol="0" anchor="ctr">
              <a:noAutofit/>
            </a:bodyPr>
            <a:lstStyle/>
            <a:p>
              <a:pPr defTabSz="554437">
                <a:spcBef>
                  <a:spcPts val="800"/>
                </a:spcBef>
              </a:pPr>
              <a:endParaRPr lang="en-US" sz="1400" dirty="0">
                <a:solidFill>
                  <a:srgbClr val="2576B7"/>
                </a:solidFill>
                <a:latin typeface="Roboto Condensed Light" panose="02000000000000000000" pitchFamily="2" charset="0"/>
                <a:ea typeface="Roboto Condensed Light" panose="02000000000000000000" pitchFamily="2" charset="0"/>
              </a:endParaRPr>
            </a:p>
          </p:txBody>
        </p:sp>
      </p:grpSp>
      <p:grpSp>
        <p:nvGrpSpPr>
          <p:cNvPr id="12" name="Group 11">
            <a:extLst>
              <a:ext uri="{FF2B5EF4-FFF2-40B4-BE49-F238E27FC236}">
                <a16:creationId xmlns:a16="http://schemas.microsoft.com/office/drawing/2014/main" id="{203C8B0B-CCC3-5F30-01E1-761A9C55B21E}"/>
              </a:ext>
            </a:extLst>
          </p:cNvPr>
          <p:cNvGrpSpPr/>
          <p:nvPr/>
        </p:nvGrpSpPr>
        <p:grpSpPr>
          <a:xfrm>
            <a:off x="7497910" y="1674957"/>
            <a:ext cx="4109614" cy="3377537"/>
            <a:chOff x="6855655" y="1716762"/>
            <a:chExt cx="4109614" cy="3377537"/>
          </a:xfrm>
        </p:grpSpPr>
        <p:grpSp>
          <p:nvGrpSpPr>
            <p:cNvPr id="11" name="Group 10">
              <a:extLst>
                <a:ext uri="{FF2B5EF4-FFF2-40B4-BE49-F238E27FC236}">
                  <a16:creationId xmlns:a16="http://schemas.microsoft.com/office/drawing/2014/main" id="{43B28146-C964-46CB-FAC7-F3CF62830B01}"/>
                </a:ext>
              </a:extLst>
            </p:cNvPr>
            <p:cNvGrpSpPr/>
            <p:nvPr/>
          </p:nvGrpSpPr>
          <p:grpSpPr>
            <a:xfrm>
              <a:off x="6855655" y="1716762"/>
              <a:ext cx="4109614" cy="3377537"/>
              <a:chOff x="6855655" y="1716762"/>
              <a:chExt cx="4109614" cy="3377537"/>
            </a:xfrm>
          </p:grpSpPr>
          <p:sp>
            <p:nvSpPr>
              <p:cNvPr id="32" name="Rounded Rectangle 6"/>
              <p:cNvSpPr/>
              <p:nvPr/>
            </p:nvSpPr>
            <p:spPr>
              <a:xfrm>
                <a:off x="7390225" y="2047885"/>
                <a:ext cx="3033910" cy="3046414"/>
              </a:xfrm>
              <a:prstGeom prst="rect">
                <a:avLst/>
              </a:prstGeom>
              <a:solidFill>
                <a:schemeClr val="accent1">
                  <a:lumMod val="20000"/>
                  <a:lumOff val="80000"/>
                  <a:alpha val="1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554437"/>
                <a:endParaRPr lang="en-CA" sz="1800" b="1" dirty="0">
                  <a:solidFill>
                    <a:srgbClr val="2576B7">
                      <a:lumMod val="50000"/>
                    </a:srgbClr>
                  </a:solidFill>
                  <a:latin typeface="Arial" panose="020B0604020202020204" pitchFamily="34" charset="0"/>
                  <a:ea typeface="Arial Unicode MS" panose="020B0604020202020204" pitchFamily="34" charset="-128"/>
                  <a:cs typeface="Arial Unicode MS" panose="020B0604020202020204" pitchFamily="34" charset="-128"/>
                </a:endParaRPr>
              </a:p>
            </p:txBody>
          </p:sp>
          <p:sp>
            <p:nvSpPr>
              <p:cNvPr id="33" name="Pentagon 8"/>
              <p:cNvSpPr/>
              <p:nvPr/>
            </p:nvSpPr>
            <p:spPr>
              <a:xfrm>
                <a:off x="6855655" y="2047885"/>
                <a:ext cx="486467" cy="3046414"/>
              </a:xfrm>
              <a:prstGeom prst="homePlate">
                <a:avLst>
                  <a:gd name="adj" fmla="val 78094"/>
                </a:avLst>
              </a:prstGeom>
              <a:solidFill>
                <a:schemeClr val="accent1">
                  <a:lumMod val="40000"/>
                  <a:lumOff val="60000"/>
                  <a:alpha val="1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554437"/>
                <a:r>
                  <a:rPr lang="en-CA" sz="1400" b="1" dirty="0">
                    <a:solidFill>
                      <a:srgbClr val="2576B7">
                        <a:lumMod val="50000"/>
                      </a:srgbClr>
                    </a:solidFill>
                    <a:latin typeface="Arial" panose="020B0604020202020204" pitchFamily="34" charset="0"/>
                  </a:rPr>
                  <a:t>INPUTS</a:t>
                </a:r>
              </a:p>
            </p:txBody>
          </p:sp>
          <p:sp>
            <p:nvSpPr>
              <p:cNvPr id="34" name="Pentagon 10"/>
              <p:cNvSpPr/>
              <p:nvPr/>
            </p:nvSpPr>
            <p:spPr>
              <a:xfrm>
                <a:off x="10472238" y="2047885"/>
                <a:ext cx="493031" cy="3046414"/>
              </a:xfrm>
              <a:prstGeom prst="homePlate">
                <a:avLst>
                  <a:gd name="adj" fmla="val 76224"/>
                </a:avLst>
              </a:prstGeom>
              <a:solidFill>
                <a:schemeClr val="accent1">
                  <a:lumMod val="40000"/>
                  <a:lumOff val="60000"/>
                  <a:alpha val="1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554437"/>
                <a:r>
                  <a:rPr lang="en-CA" sz="1400" b="1" dirty="0">
                    <a:solidFill>
                      <a:srgbClr val="2576B7">
                        <a:lumMod val="50000"/>
                      </a:srgbClr>
                    </a:solidFill>
                    <a:latin typeface="Arial" panose="020B0604020202020204" pitchFamily="34" charset="0"/>
                  </a:rPr>
                  <a:t>VALUE</a:t>
                </a:r>
              </a:p>
            </p:txBody>
          </p:sp>
          <p:sp>
            <p:nvSpPr>
              <p:cNvPr id="35" name="Rectangle 3"/>
              <p:cNvSpPr/>
              <p:nvPr/>
            </p:nvSpPr>
            <p:spPr>
              <a:xfrm>
                <a:off x="7390225" y="1716762"/>
                <a:ext cx="3033910" cy="303624"/>
              </a:xfrm>
              <a:prstGeom prst="rect">
                <a:avLst/>
              </a:prstGeom>
              <a:solidFill>
                <a:schemeClr val="accent1">
                  <a:lumMod val="40000"/>
                  <a:lumOff val="60000"/>
                  <a:alpha val="4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r>
                  <a:rPr lang="en-CA" sz="1600" b="1" dirty="0">
                    <a:solidFill>
                      <a:srgbClr val="2576B7">
                        <a:lumMod val="50000"/>
                      </a:srgbClr>
                    </a:solidFill>
                    <a:latin typeface="Arial" panose="020B0604020202020204" pitchFamily="34" charset="0"/>
                  </a:rPr>
                  <a:t>STAKEHOLDER</a:t>
                </a:r>
                <a:endParaRPr lang="en-CA" sz="1800" b="1" dirty="0">
                  <a:solidFill>
                    <a:srgbClr val="2576B7">
                      <a:lumMod val="20000"/>
                      <a:lumOff val="80000"/>
                    </a:srgbClr>
                  </a:solidFill>
                  <a:latin typeface="Arial" panose="020B0604020202020204" pitchFamily="34" charset="0"/>
                </a:endParaRPr>
              </a:p>
            </p:txBody>
          </p:sp>
          <p:sp>
            <p:nvSpPr>
              <p:cNvPr id="38" name="TextBox 37"/>
              <p:cNvSpPr txBox="1">
                <a:spLocks/>
              </p:cNvSpPr>
              <p:nvPr/>
            </p:nvSpPr>
            <p:spPr>
              <a:xfrm>
                <a:off x="8148597" y="2596345"/>
                <a:ext cx="1554479" cy="338554"/>
              </a:xfrm>
              <a:prstGeom prst="rect">
                <a:avLst/>
              </a:prstGeom>
              <a:solidFill>
                <a:srgbClr val="4BB6C3"/>
              </a:solidFill>
              <a:ln w="3175">
                <a:noFill/>
              </a:ln>
            </p:spPr>
            <p:txBody>
              <a:bodyPr wrap="square" rtlCol="0" anchor="ctr" anchorCtr="0">
                <a:spAutoFit/>
              </a:bodyPr>
              <a:lstStyle>
                <a:defPPr>
                  <a:defRPr lang="en-US"/>
                </a:defPPr>
                <a:lvl1pPr algn="ctr">
                  <a:defRPr sz="90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defRPr>
                </a:lvl1pPr>
              </a:lstStyle>
              <a:p>
                <a:pPr defTabSz="554437" fontAlgn="base">
                  <a:spcBef>
                    <a:spcPct val="0"/>
                  </a:spcBef>
                  <a:spcAft>
                    <a:spcPct val="0"/>
                  </a:spcAft>
                </a:pPr>
                <a:r>
                  <a:rPr lang="en-CA" sz="1600" b="1" dirty="0">
                    <a:solidFill>
                      <a:srgbClr val="FFFFFF"/>
                    </a:solidFill>
                    <a:latin typeface="Roboto Condensed Light" panose="02000000000000000000" pitchFamily="2" charset="0"/>
                    <a:ea typeface="Roboto Condensed Light" panose="02000000000000000000" pitchFamily="2" charset="0"/>
                  </a:rPr>
                  <a:t>IT CAPABILITY</a:t>
                </a:r>
              </a:p>
            </p:txBody>
          </p:sp>
          <p:sp>
            <p:nvSpPr>
              <p:cNvPr id="2" name="Rectangle 1"/>
              <p:cNvSpPr/>
              <p:nvPr/>
            </p:nvSpPr>
            <p:spPr>
              <a:xfrm>
                <a:off x="7900044" y="2114929"/>
                <a:ext cx="2051588" cy="307778"/>
              </a:xfrm>
              <a:prstGeom prst="rect">
                <a:avLst/>
              </a:prstGeom>
            </p:spPr>
            <p:txBody>
              <a:bodyPr wrap="none">
                <a:spAutoFit/>
              </a:bodyPr>
              <a:lstStyle/>
              <a:p>
                <a:pPr algn="ctr" defTabSz="554437"/>
                <a:r>
                  <a:rPr lang="en-CA" sz="1400" b="1" dirty="0">
                    <a:solidFill>
                      <a:srgbClr val="2576B7">
                        <a:lumMod val="50000"/>
                      </a:srgbClr>
                    </a:solidFill>
                    <a:latin typeface="Arial" panose="020B0604020202020204" pitchFamily="34" charset="0"/>
                    <a:cs typeface="Arial" panose="020B0604020202020204" pitchFamily="34" charset="0"/>
                  </a:rPr>
                  <a:t>FUNCTIONAL AREA </a:t>
                </a:r>
                <a:r>
                  <a:rPr lang="en-CA" sz="1400" b="1" i="1" dirty="0">
                    <a:solidFill>
                      <a:srgbClr val="2576B7">
                        <a:lumMod val="50000"/>
                      </a:srgbClr>
                    </a:solidFill>
                    <a:latin typeface="Arial" panose="020B0604020202020204" pitchFamily="34" charset="0"/>
                    <a:cs typeface="Arial" panose="020B0604020202020204" pitchFamily="34" charset="0"/>
                  </a:rPr>
                  <a:t>n</a:t>
                </a:r>
                <a:endParaRPr lang="en-CA" sz="1400" b="1" dirty="0">
                  <a:solidFill>
                    <a:srgbClr val="2576B7">
                      <a:lumMod val="20000"/>
                      <a:lumOff val="80000"/>
                    </a:srgbClr>
                  </a:solidFill>
                  <a:latin typeface="Arial" panose="020B0604020202020204" pitchFamily="34" charset="0"/>
                  <a:cs typeface="Arial" panose="020B0604020202020204" pitchFamily="34" charset="0"/>
                </a:endParaRPr>
              </a:p>
            </p:txBody>
          </p:sp>
        </p:grpSp>
        <p:sp>
          <p:nvSpPr>
            <p:cNvPr id="4" name="TextBox 3">
              <a:extLst>
                <a:ext uri="{FF2B5EF4-FFF2-40B4-BE49-F238E27FC236}">
                  <a16:creationId xmlns:a16="http://schemas.microsoft.com/office/drawing/2014/main" id="{E03742D0-8446-370B-265C-90B636A0F1AB}"/>
                </a:ext>
              </a:extLst>
            </p:cNvPr>
            <p:cNvSpPr txBox="1">
              <a:spLocks/>
            </p:cNvSpPr>
            <p:nvPr/>
          </p:nvSpPr>
          <p:spPr>
            <a:xfrm>
              <a:off x="8148597" y="3038597"/>
              <a:ext cx="1554479" cy="338554"/>
            </a:xfrm>
            <a:prstGeom prst="rect">
              <a:avLst/>
            </a:prstGeom>
            <a:solidFill>
              <a:srgbClr val="4BB6C3"/>
            </a:solidFill>
            <a:ln w="3175">
              <a:noFill/>
            </a:ln>
          </p:spPr>
          <p:txBody>
            <a:bodyPr wrap="square" rtlCol="0" anchor="ctr" anchorCtr="0">
              <a:spAutoFit/>
            </a:bodyPr>
            <a:lstStyle>
              <a:defPPr>
                <a:defRPr lang="en-US"/>
              </a:defPPr>
              <a:lvl1pPr algn="ctr">
                <a:defRPr sz="90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defRPr>
              </a:lvl1pPr>
            </a:lstStyle>
            <a:p>
              <a:pPr defTabSz="554437" fontAlgn="base">
                <a:spcBef>
                  <a:spcPct val="0"/>
                </a:spcBef>
                <a:spcAft>
                  <a:spcPct val="0"/>
                </a:spcAft>
              </a:pPr>
              <a:r>
                <a:rPr lang="en-CA" sz="1600" b="1" dirty="0">
                  <a:solidFill>
                    <a:srgbClr val="FFFFFF"/>
                  </a:solidFill>
                  <a:latin typeface="Roboto Condensed Light" panose="02000000000000000000" pitchFamily="2" charset="0"/>
                  <a:ea typeface="Roboto Condensed Light" panose="02000000000000000000" pitchFamily="2" charset="0"/>
                </a:rPr>
                <a:t>IT CAPABILITY</a:t>
              </a:r>
            </a:p>
          </p:txBody>
        </p:sp>
        <p:sp>
          <p:nvSpPr>
            <p:cNvPr id="6" name="TextBox 5">
              <a:extLst>
                <a:ext uri="{FF2B5EF4-FFF2-40B4-BE49-F238E27FC236}">
                  <a16:creationId xmlns:a16="http://schemas.microsoft.com/office/drawing/2014/main" id="{2912D143-892C-0AF3-EB55-85F9D39BA33D}"/>
                </a:ext>
              </a:extLst>
            </p:cNvPr>
            <p:cNvSpPr txBox="1">
              <a:spLocks/>
            </p:cNvSpPr>
            <p:nvPr/>
          </p:nvSpPr>
          <p:spPr>
            <a:xfrm>
              <a:off x="8148597" y="3480850"/>
              <a:ext cx="1554479" cy="338554"/>
            </a:xfrm>
            <a:prstGeom prst="rect">
              <a:avLst/>
            </a:prstGeom>
            <a:solidFill>
              <a:srgbClr val="4BB6C3"/>
            </a:solidFill>
            <a:ln w="3175">
              <a:noFill/>
            </a:ln>
          </p:spPr>
          <p:txBody>
            <a:bodyPr wrap="square" rtlCol="0" anchor="ctr" anchorCtr="0">
              <a:spAutoFit/>
            </a:bodyPr>
            <a:lstStyle>
              <a:defPPr>
                <a:defRPr lang="en-US"/>
              </a:defPPr>
              <a:lvl1pPr algn="ctr">
                <a:defRPr sz="90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defRPr>
              </a:lvl1pPr>
            </a:lstStyle>
            <a:p>
              <a:pPr defTabSz="554437" fontAlgn="base">
                <a:spcBef>
                  <a:spcPct val="0"/>
                </a:spcBef>
                <a:spcAft>
                  <a:spcPct val="0"/>
                </a:spcAft>
              </a:pPr>
              <a:r>
                <a:rPr lang="en-CA" sz="1600" b="1" dirty="0">
                  <a:solidFill>
                    <a:srgbClr val="FFFFFF"/>
                  </a:solidFill>
                  <a:latin typeface="Roboto Condensed Light" panose="02000000000000000000" pitchFamily="2" charset="0"/>
                  <a:ea typeface="Roboto Condensed Light" panose="02000000000000000000" pitchFamily="2" charset="0"/>
                </a:rPr>
                <a:t>IT CAPABILITY</a:t>
              </a:r>
            </a:p>
          </p:txBody>
        </p:sp>
        <p:sp>
          <p:nvSpPr>
            <p:cNvPr id="9" name="TextBox 8">
              <a:extLst>
                <a:ext uri="{FF2B5EF4-FFF2-40B4-BE49-F238E27FC236}">
                  <a16:creationId xmlns:a16="http://schemas.microsoft.com/office/drawing/2014/main" id="{D3106B03-6A0D-573B-0DCB-2B08BA7A07E9}"/>
                </a:ext>
              </a:extLst>
            </p:cNvPr>
            <p:cNvSpPr txBox="1">
              <a:spLocks/>
            </p:cNvSpPr>
            <p:nvPr/>
          </p:nvSpPr>
          <p:spPr>
            <a:xfrm>
              <a:off x="8148596" y="3923102"/>
              <a:ext cx="1554479" cy="338554"/>
            </a:xfrm>
            <a:prstGeom prst="rect">
              <a:avLst/>
            </a:prstGeom>
            <a:solidFill>
              <a:srgbClr val="4BB6C3"/>
            </a:solidFill>
            <a:ln w="3175">
              <a:noFill/>
            </a:ln>
          </p:spPr>
          <p:txBody>
            <a:bodyPr wrap="square" rtlCol="0" anchor="ctr" anchorCtr="0">
              <a:spAutoFit/>
            </a:bodyPr>
            <a:lstStyle>
              <a:defPPr>
                <a:defRPr lang="en-US"/>
              </a:defPPr>
              <a:lvl1pPr algn="ctr">
                <a:defRPr sz="90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defRPr>
              </a:lvl1pPr>
            </a:lstStyle>
            <a:p>
              <a:pPr defTabSz="554437" fontAlgn="base">
                <a:spcBef>
                  <a:spcPct val="0"/>
                </a:spcBef>
                <a:spcAft>
                  <a:spcPct val="0"/>
                </a:spcAft>
              </a:pPr>
              <a:r>
                <a:rPr lang="en-CA" sz="1600" b="1" dirty="0">
                  <a:solidFill>
                    <a:srgbClr val="FFFFFF"/>
                  </a:solidFill>
                  <a:latin typeface="Roboto Condensed Light" panose="02000000000000000000" pitchFamily="2" charset="0"/>
                  <a:ea typeface="Roboto Condensed Light" panose="02000000000000000000" pitchFamily="2" charset="0"/>
                </a:rPr>
                <a:t>IT CAPABILITY</a:t>
              </a:r>
            </a:p>
          </p:txBody>
        </p:sp>
        <p:sp>
          <p:nvSpPr>
            <p:cNvPr id="10" name="TextBox 9">
              <a:extLst>
                <a:ext uri="{FF2B5EF4-FFF2-40B4-BE49-F238E27FC236}">
                  <a16:creationId xmlns:a16="http://schemas.microsoft.com/office/drawing/2014/main" id="{04BC60C8-64F5-5583-8C88-99C53562B7AF}"/>
                </a:ext>
              </a:extLst>
            </p:cNvPr>
            <p:cNvSpPr txBox="1">
              <a:spLocks/>
            </p:cNvSpPr>
            <p:nvPr/>
          </p:nvSpPr>
          <p:spPr>
            <a:xfrm>
              <a:off x="8148596" y="4339423"/>
              <a:ext cx="1554479" cy="338554"/>
            </a:xfrm>
            <a:prstGeom prst="rect">
              <a:avLst/>
            </a:prstGeom>
            <a:solidFill>
              <a:srgbClr val="4BB6C3"/>
            </a:solidFill>
            <a:ln w="3175">
              <a:noFill/>
            </a:ln>
          </p:spPr>
          <p:txBody>
            <a:bodyPr wrap="square" rtlCol="0" anchor="ctr" anchorCtr="0">
              <a:spAutoFit/>
            </a:bodyPr>
            <a:lstStyle>
              <a:defPPr>
                <a:defRPr lang="en-US"/>
              </a:defPPr>
              <a:lvl1pPr algn="ctr">
                <a:defRPr sz="90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defRPr>
              </a:lvl1pPr>
            </a:lstStyle>
            <a:p>
              <a:pPr defTabSz="554437" fontAlgn="base">
                <a:spcBef>
                  <a:spcPct val="0"/>
                </a:spcBef>
                <a:spcAft>
                  <a:spcPct val="0"/>
                </a:spcAft>
              </a:pPr>
              <a:r>
                <a:rPr lang="en-CA" sz="1600" b="1" dirty="0">
                  <a:solidFill>
                    <a:srgbClr val="FFFFFF"/>
                  </a:solidFill>
                  <a:latin typeface="Roboto Condensed Light" panose="02000000000000000000" pitchFamily="2" charset="0"/>
                  <a:ea typeface="Roboto Condensed Light" panose="02000000000000000000" pitchFamily="2" charset="0"/>
                </a:rPr>
                <a:t>IT CAPABILITY</a:t>
              </a:r>
            </a:p>
          </p:txBody>
        </p:sp>
      </p:grpSp>
    </p:spTree>
    <p:extLst>
      <p:ext uri="{BB962C8B-B14F-4D97-AF65-F5344CB8AC3E}">
        <p14:creationId xmlns:p14="http://schemas.microsoft.com/office/powerpoint/2010/main" val="40312377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65AE5FAF-AF5C-3749-9FD3-5597A6403BE0}"/>
              </a:ext>
            </a:extLst>
          </p:cNvPr>
          <p:cNvSpPr/>
          <p:nvPr/>
        </p:nvSpPr>
        <p:spPr>
          <a:xfrm>
            <a:off x="0" y="0"/>
            <a:ext cx="12193588" cy="1472339"/>
          </a:xfrm>
          <a:prstGeom prst="rect">
            <a:avLst/>
          </a:prstGeom>
          <a:gradFill>
            <a:gsLst>
              <a:gs pos="15000">
                <a:schemeClr val="bg1"/>
              </a:gs>
              <a:gs pos="85000">
                <a:schemeClr val="bg1">
                  <a:lumMod val="8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5">
            <a:extLst>
              <a:ext uri="{FF2B5EF4-FFF2-40B4-BE49-F238E27FC236}">
                <a16:creationId xmlns:a16="http://schemas.microsoft.com/office/drawing/2014/main" id="{F4CA82B1-EF6B-6442-AFD4-99B7AC11CD83}"/>
              </a:ext>
            </a:extLst>
          </p:cNvPr>
          <p:cNvSpPr>
            <a:spLocks noGrp="1"/>
          </p:cNvSpPr>
          <p:nvPr>
            <p:ph type="title"/>
          </p:nvPr>
        </p:nvSpPr>
        <p:spPr>
          <a:xfrm>
            <a:off x="307040" y="184173"/>
            <a:ext cx="10077363" cy="1141399"/>
          </a:xfrm>
        </p:spPr>
        <p:txBody>
          <a:bodyPr/>
          <a:lstStyle/>
          <a:p>
            <a:r>
              <a:rPr lang="en-US" dirty="0">
                <a:solidFill>
                  <a:srgbClr val="2576B7"/>
                </a:solidFill>
              </a:rPr>
              <a:t>Leverage the communication principles when discussing changes</a:t>
            </a:r>
          </a:p>
        </p:txBody>
      </p:sp>
      <p:grpSp>
        <p:nvGrpSpPr>
          <p:cNvPr id="20" name="Group 19">
            <a:extLst>
              <a:ext uri="{FF2B5EF4-FFF2-40B4-BE49-F238E27FC236}">
                <a16:creationId xmlns:a16="http://schemas.microsoft.com/office/drawing/2014/main" id="{B05EAC2F-44F6-D50B-C011-ECE432CE6E17}"/>
              </a:ext>
            </a:extLst>
          </p:cNvPr>
          <p:cNvGrpSpPr/>
          <p:nvPr/>
        </p:nvGrpSpPr>
        <p:grpSpPr>
          <a:xfrm>
            <a:off x="-212651" y="1566424"/>
            <a:ext cx="12406239" cy="4761555"/>
            <a:chOff x="-107448" y="2002360"/>
            <a:chExt cx="12170389" cy="3900153"/>
          </a:xfrm>
        </p:grpSpPr>
        <p:grpSp>
          <p:nvGrpSpPr>
            <p:cNvPr id="4" name="Group 3">
              <a:extLst>
                <a:ext uri="{FF2B5EF4-FFF2-40B4-BE49-F238E27FC236}">
                  <a16:creationId xmlns:a16="http://schemas.microsoft.com/office/drawing/2014/main" id="{2ED28017-C214-B21A-CB51-51AEA25F3515}"/>
                </a:ext>
              </a:extLst>
            </p:cNvPr>
            <p:cNvGrpSpPr/>
            <p:nvPr/>
          </p:nvGrpSpPr>
          <p:grpSpPr>
            <a:xfrm>
              <a:off x="-107448" y="2002360"/>
              <a:ext cx="12170389" cy="3900153"/>
              <a:chOff x="-107449" y="1832641"/>
              <a:chExt cx="13105689" cy="4052399"/>
            </a:xfrm>
          </p:grpSpPr>
          <p:pic>
            <p:nvPicPr>
              <p:cNvPr id="17" name="Picture 16">
                <a:extLst>
                  <a:ext uri="{FF2B5EF4-FFF2-40B4-BE49-F238E27FC236}">
                    <a16:creationId xmlns:a16="http://schemas.microsoft.com/office/drawing/2014/main" id="{F44231A7-B33A-D44B-B3A4-3FB83BB1B0AA}"/>
                  </a:ext>
                </a:extLst>
              </p:cNvPr>
              <p:cNvPicPr>
                <a:picLocks noChangeAspect="1"/>
              </p:cNvPicPr>
              <p:nvPr/>
            </p:nvPicPr>
            <p:blipFill rotWithShape="1">
              <a:blip r:embed="rId3" cstate="email">
                <a:alphaModFix amt="17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t="10604"/>
              <a:stretch/>
            </p:blipFill>
            <p:spPr>
              <a:xfrm>
                <a:off x="-107449" y="1832641"/>
                <a:ext cx="9486581" cy="3957159"/>
              </a:xfrm>
              <a:prstGeom prst="rect">
                <a:avLst/>
              </a:prstGeom>
            </p:spPr>
          </p:pic>
          <p:sp>
            <p:nvSpPr>
              <p:cNvPr id="13" name="TextBox 12">
                <a:extLst>
                  <a:ext uri="{FF2B5EF4-FFF2-40B4-BE49-F238E27FC236}">
                    <a16:creationId xmlns:a16="http://schemas.microsoft.com/office/drawing/2014/main" id="{FF4E92FA-6C75-1147-B331-CACBCA24F696}"/>
                  </a:ext>
                </a:extLst>
              </p:cNvPr>
              <p:cNvSpPr txBox="1"/>
              <p:nvPr/>
            </p:nvSpPr>
            <p:spPr>
              <a:xfrm>
                <a:off x="2601235" y="2888076"/>
                <a:ext cx="1913780" cy="235745"/>
              </a:xfrm>
              <a:prstGeom prst="rect">
                <a:avLst/>
              </a:prstGeom>
            </p:spPr>
            <p:txBody>
              <a:bodyPr vert="horz" wrap="square" lIns="0" tIns="0" rIns="0" bIns="0" rtlCol="0">
                <a:spAutoFit/>
              </a:bodyPr>
              <a:lstStyle/>
              <a:p>
                <a:pPr marL="289946" marR="242975" lvl="1" algn="ctr">
                  <a:spcBef>
                    <a:spcPts val="55"/>
                  </a:spcBef>
                </a:pPr>
                <a:r>
                  <a:rPr lang="en-US" sz="1800" spc="-30" dirty="0">
                    <a:solidFill>
                      <a:srgbClr val="2576B7"/>
                    </a:solidFill>
                    <a:latin typeface="Montserrat" pitchFamily="2" charset="77"/>
                    <a:cs typeface="Arial Narrow"/>
                  </a:rPr>
                  <a:t>Timely</a:t>
                </a:r>
              </a:p>
            </p:txBody>
          </p:sp>
          <p:sp>
            <p:nvSpPr>
              <p:cNvPr id="18" name="Text Placeholder 7">
                <a:extLst>
                  <a:ext uri="{FF2B5EF4-FFF2-40B4-BE49-F238E27FC236}">
                    <a16:creationId xmlns:a16="http://schemas.microsoft.com/office/drawing/2014/main" id="{6AA867C5-EFF8-6D47-A450-0A2EEDAF523F}"/>
                  </a:ext>
                </a:extLst>
              </p:cNvPr>
              <p:cNvSpPr txBox="1">
                <a:spLocks/>
              </p:cNvSpPr>
              <p:nvPr/>
            </p:nvSpPr>
            <p:spPr>
              <a:xfrm>
                <a:off x="2680282" y="3415669"/>
                <a:ext cx="1766673" cy="1740177"/>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2000"/>
                  </a:lnSpc>
                </a:pPr>
                <a:r>
                  <a:rPr lang="en-US" sz="1300" dirty="0">
                    <a:latin typeface="+mn-lt"/>
                  </a:rPr>
                  <a:t>Frequent communications mitigate rumors and the spread of misinformation. Provide warning before the implementation of any changes whenever possible. Communicate as soon as possible after decisions have been made.</a:t>
                </a:r>
              </a:p>
            </p:txBody>
          </p:sp>
          <p:sp>
            <p:nvSpPr>
              <p:cNvPr id="23" name="TextBox 22">
                <a:extLst>
                  <a:ext uri="{FF2B5EF4-FFF2-40B4-BE49-F238E27FC236}">
                    <a16:creationId xmlns:a16="http://schemas.microsoft.com/office/drawing/2014/main" id="{0825A164-8775-1C43-AC78-4A51B448D921}"/>
                  </a:ext>
                </a:extLst>
              </p:cNvPr>
              <p:cNvSpPr txBox="1"/>
              <p:nvPr/>
            </p:nvSpPr>
            <p:spPr>
              <a:xfrm>
                <a:off x="587826" y="2888076"/>
                <a:ext cx="1913780" cy="235745"/>
              </a:xfrm>
              <a:prstGeom prst="rect">
                <a:avLst/>
              </a:prstGeom>
            </p:spPr>
            <p:txBody>
              <a:bodyPr vert="horz" wrap="square" lIns="0" tIns="0" rIns="0" bIns="0" rtlCol="0">
                <a:spAutoFit/>
              </a:bodyPr>
              <a:lstStyle/>
              <a:p>
                <a:pPr marL="289946" marR="242975" lvl="1" algn="ctr">
                  <a:spcBef>
                    <a:spcPts val="55"/>
                  </a:spcBef>
                </a:pPr>
                <a:r>
                  <a:rPr lang="en-US" sz="1800" spc="-30" dirty="0">
                    <a:solidFill>
                      <a:srgbClr val="2576B7"/>
                    </a:solidFill>
                    <a:latin typeface="Montserrat" pitchFamily="2" charset="77"/>
                    <a:cs typeface="Arial Narrow"/>
                  </a:rPr>
                  <a:t>Two-Way</a:t>
                </a:r>
              </a:p>
            </p:txBody>
          </p:sp>
          <p:sp>
            <p:nvSpPr>
              <p:cNvPr id="24" name="Text Placeholder 7">
                <a:extLst>
                  <a:ext uri="{FF2B5EF4-FFF2-40B4-BE49-F238E27FC236}">
                    <a16:creationId xmlns:a16="http://schemas.microsoft.com/office/drawing/2014/main" id="{5FACE429-3F2B-4649-B584-F0EBDF0140CD}"/>
                  </a:ext>
                </a:extLst>
              </p:cNvPr>
              <p:cNvSpPr txBox="1">
                <a:spLocks/>
              </p:cNvSpPr>
              <p:nvPr/>
            </p:nvSpPr>
            <p:spPr>
              <a:xfrm>
                <a:off x="736143" y="3415669"/>
                <a:ext cx="1697402" cy="1740177"/>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2000"/>
                  </a:lnSpc>
                </a:pPr>
                <a:r>
                  <a:rPr lang="en-US" sz="1300" dirty="0">
                    <a:latin typeface="+mn-lt"/>
                  </a:rPr>
                  <a:t>Incorporate feedback loops into your communication efforts. Providing stakeholders with the opportunity to voice their opinions and ideas will help gain their commitment and buy-in.</a:t>
                </a:r>
              </a:p>
            </p:txBody>
          </p:sp>
          <p:sp>
            <p:nvSpPr>
              <p:cNvPr id="28" name="TextBox 27">
                <a:extLst>
                  <a:ext uri="{FF2B5EF4-FFF2-40B4-BE49-F238E27FC236}">
                    <a16:creationId xmlns:a16="http://schemas.microsoft.com/office/drawing/2014/main" id="{4C9E228B-B30F-394E-A599-344FD077C107}"/>
                  </a:ext>
                </a:extLst>
              </p:cNvPr>
              <p:cNvSpPr txBox="1"/>
              <p:nvPr/>
            </p:nvSpPr>
            <p:spPr>
              <a:xfrm>
                <a:off x="4620556" y="2888076"/>
                <a:ext cx="1913780" cy="235745"/>
              </a:xfrm>
              <a:prstGeom prst="rect">
                <a:avLst/>
              </a:prstGeom>
            </p:spPr>
            <p:txBody>
              <a:bodyPr vert="horz" wrap="square" lIns="0" tIns="0" rIns="0" bIns="0" rtlCol="0">
                <a:spAutoFit/>
              </a:bodyPr>
              <a:lstStyle/>
              <a:p>
                <a:pPr marL="289946" marR="242975" lvl="1" algn="ctr">
                  <a:spcBef>
                    <a:spcPts val="55"/>
                  </a:spcBef>
                </a:pPr>
                <a:r>
                  <a:rPr lang="en-US" sz="1800" spc="-30" dirty="0">
                    <a:solidFill>
                      <a:srgbClr val="2576B7"/>
                    </a:solidFill>
                    <a:latin typeface="Montserrat" pitchFamily="2" charset="77"/>
                    <a:cs typeface="Arial Narrow"/>
                  </a:rPr>
                  <a:t>Consistent</a:t>
                </a:r>
              </a:p>
            </p:txBody>
          </p:sp>
          <p:sp>
            <p:nvSpPr>
              <p:cNvPr id="29" name="Text Placeholder 7">
                <a:extLst>
                  <a:ext uri="{FF2B5EF4-FFF2-40B4-BE49-F238E27FC236}">
                    <a16:creationId xmlns:a16="http://schemas.microsoft.com/office/drawing/2014/main" id="{3E33ED69-74AC-9D42-BB28-5EF7327539DB}"/>
                  </a:ext>
                </a:extLst>
              </p:cNvPr>
              <p:cNvSpPr txBox="1">
                <a:spLocks/>
              </p:cNvSpPr>
              <p:nvPr/>
            </p:nvSpPr>
            <p:spPr>
              <a:xfrm>
                <a:off x="4620556" y="3415669"/>
                <a:ext cx="1845720" cy="1740177"/>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2000"/>
                  </a:lnSpc>
                </a:pPr>
                <a:r>
                  <a:rPr lang="en-US" sz="1300" dirty="0">
                    <a:latin typeface="+mn-lt"/>
                  </a:rPr>
                  <a:t>Make sure the messaging is consistent across departments, mediums, and presenters. Provide managers with key phrases to support the consistency of messages. </a:t>
                </a:r>
              </a:p>
            </p:txBody>
          </p:sp>
          <p:sp>
            <p:nvSpPr>
              <p:cNvPr id="31" name="TextBox 30">
                <a:extLst>
                  <a:ext uri="{FF2B5EF4-FFF2-40B4-BE49-F238E27FC236}">
                    <a16:creationId xmlns:a16="http://schemas.microsoft.com/office/drawing/2014/main" id="{BB5BD109-0B09-1D4A-B636-C8EDB7A33DA8}"/>
                  </a:ext>
                </a:extLst>
              </p:cNvPr>
              <p:cNvSpPr txBox="1"/>
              <p:nvPr/>
            </p:nvSpPr>
            <p:spPr>
              <a:xfrm>
                <a:off x="6381918" y="2881625"/>
                <a:ext cx="2418313" cy="235745"/>
              </a:xfrm>
              <a:prstGeom prst="rect">
                <a:avLst/>
              </a:prstGeom>
            </p:spPr>
            <p:txBody>
              <a:bodyPr vert="horz" wrap="square" lIns="0" tIns="0" rIns="0" bIns="0" rtlCol="0">
                <a:spAutoFit/>
              </a:bodyPr>
              <a:lstStyle/>
              <a:p>
                <a:pPr marL="289946" marR="242975" lvl="1" algn="ctr">
                  <a:spcBef>
                    <a:spcPts val="55"/>
                  </a:spcBef>
                </a:pPr>
                <a:r>
                  <a:rPr lang="en-US" sz="1800" spc="-30" dirty="0">
                    <a:solidFill>
                      <a:srgbClr val="2576B7"/>
                    </a:solidFill>
                    <a:latin typeface="Montserrat" pitchFamily="2" charset="77"/>
                    <a:cs typeface="Arial Narrow"/>
                  </a:rPr>
                  <a:t>Open &amp; Honest</a:t>
                </a:r>
              </a:p>
            </p:txBody>
          </p:sp>
          <p:sp>
            <p:nvSpPr>
              <p:cNvPr id="32" name="Text Placeholder 7">
                <a:extLst>
                  <a:ext uri="{FF2B5EF4-FFF2-40B4-BE49-F238E27FC236}">
                    <a16:creationId xmlns:a16="http://schemas.microsoft.com/office/drawing/2014/main" id="{78FE4641-CF67-E74A-8893-5C7CCA20166C}"/>
                  </a:ext>
                </a:extLst>
              </p:cNvPr>
              <p:cNvSpPr txBox="1">
                <a:spLocks/>
              </p:cNvSpPr>
              <p:nvPr/>
            </p:nvSpPr>
            <p:spPr>
              <a:xfrm>
                <a:off x="6649157" y="3415669"/>
                <a:ext cx="1821354" cy="1740177"/>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2000"/>
                  </a:lnSpc>
                </a:pPr>
                <a:r>
                  <a:rPr lang="en-US" sz="1300" dirty="0">
                    <a:latin typeface="+mn-lt"/>
                  </a:rPr>
                  <a:t>Transparency is a critical component of communication. Always tell employees that you will share information as soon as you can. This may not be as soon as you receive the information but as soon as sharing it is acceptable.</a:t>
                </a:r>
              </a:p>
            </p:txBody>
          </p:sp>
          <p:pic>
            <p:nvPicPr>
              <p:cNvPr id="3" name="Picture 2">
                <a:extLst>
                  <a:ext uri="{FF2B5EF4-FFF2-40B4-BE49-F238E27FC236}">
                    <a16:creationId xmlns:a16="http://schemas.microsoft.com/office/drawing/2014/main" id="{DF7F7DAE-FAF5-71DF-0538-6501A2D02B53}"/>
                  </a:ext>
                </a:extLst>
              </p:cNvPr>
              <p:cNvPicPr>
                <a:picLocks noChangeAspect="1"/>
              </p:cNvPicPr>
              <p:nvPr/>
            </p:nvPicPr>
            <p:blipFill rotWithShape="1">
              <a:blip r:embed="rId3" cstate="email">
                <a:alphaModFix amt="17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l="48643" t="16180" r="4185" b="-2136"/>
              <a:stretch/>
            </p:blipFill>
            <p:spPr>
              <a:xfrm>
                <a:off x="8523174" y="2094439"/>
                <a:ext cx="4475066" cy="3790601"/>
              </a:xfrm>
              <a:prstGeom prst="rect">
                <a:avLst/>
              </a:prstGeom>
            </p:spPr>
          </p:pic>
        </p:grpSp>
        <p:sp>
          <p:nvSpPr>
            <p:cNvPr id="8" name="TextBox 7">
              <a:extLst>
                <a:ext uri="{FF2B5EF4-FFF2-40B4-BE49-F238E27FC236}">
                  <a16:creationId xmlns:a16="http://schemas.microsoft.com/office/drawing/2014/main" id="{F206C1EE-D970-E917-60F3-8AE3766A2053}"/>
                </a:ext>
              </a:extLst>
            </p:cNvPr>
            <p:cNvSpPr txBox="1"/>
            <p:nvPr/>
          </p:nvSpPr>
          <p:spPr>
            <a:xfrm>
              <a:off x="7998637" y="3018143"/>
              <a:ext cx="1777201" cy="226888"/>
            </a:xfrm>
            <a:prstGeom prst="rect">
              <a:avLst/>
            </a:prstGeom>
          </p:spPr>
          <p:txBody>
            <a:bodyPr vert="horz" wrap="square" lIns="0" tIns="0" rIns="0" bIns="0" rtlCol="0">
              <a:spAutoFit/>
            </a:bodyPr>
            <a:lstStyle/>
            <a:p>
              <a:pPr marL="289946" marR="242975" lvl="1" algn="ctr">
                <a:spcBef>
                  <a:spcPts val="55"/>
                </a:spcBef>
              </a:pPr>
              <a:r>
                <a:rPr lang="en-US" sz="1800" spc="-30" dirty="0">
                  <a:solidFill>
                    <a:srgbClr val="2576B7"/>
                  </a:solidFill>
                  <a:latin typeface="Montserrat" pitchFamily="2" charset="77"/>
                  <a:cs typeface="Arial Narrow"/>
                </a:rPr>
                <a:t>Authentic</a:t>
              </a:r>
            </a:p>
          </p:txBody>
        </p:sp>
        <p:sp>
          <p:nvSpPr>
            <p:cNvPr id="9" name="Text Placeholder 7">
              <a:extLst>
                <a:ext uri="{FF2B5EF4-FFF2-40B4-BE49-F238E27FC236}">
                  <a16:creationId xmlns:a16="http://schemas.microsoft.com/office/drawing/2014/main" id="{E33682BE-0467-3D5F-886A-03C2C065281F}"/>
                </a:ext>
              </a:extLst>
            </p:cNvPr>
            <p:cNvSpPr txBox="1">
              <a:spLocks/>
            </p:cNvSpPr>
            <p:nvPr/>
          </p:nvSpPr>
          <p:spPr>
            <a:xfrm>
              <a:off x="8136370" y="3525914"/>
              <a:ext cx="1576266" cy="1674800"/>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2000"/>
                </a:lnSpc>
              </a:pPr>
              <a:r>
                <a:rPr lang="en-US" sz="1300" dirty="0">
                  <a:latin typeface="+mn-lt"/>
                </a:rPr>
                <a:t>Write messages in a way that embodies the personality of the organization. Don’t spin information; position it within the wider organizational context.</a:t>
              </a:r>
            </a:p>
          </p:txBody>
        </p:sp>
        <p:sp>
          <p:nvSpPr>
            <p:cNvPr id="10" name="TextBox 9">
              <a:extLst>
                <a:ext uri="{FF2B5EF4-FFF2-40B4-BE49-F238E27FC236}">
                  <a16:creationId xmlns:a16="http://schemas.microsoft.com/office/drawing/2014/main" id="{44D0DF56-9FBA-89CD-7515-554BC7DD7578}"/>
                </a:ext>
              </a:extLst>
            </p:cNvPr>
            <p:cNvSpPr txBox="1"/>
            <p:nvPr/>
          </p:nvSpPr>
          <p:spPr>
            <a:xfrm>
              <a:off x="9859838" y="3018143"/>
              <a:ext cx="1777201" cy="226888"/>
            </a:xfrm>
            <a:prstGeom prst="rect">
              <a:avLst/>
            </a:prstGeom>
          </p:spPr>
          <p:txBody>
            <a:bodyPr vert="horz" wrap="square" lIns="0" tIns="0" rIns="0" bIns="0" rtlCol="0">
              <a:spAutoFit/>
            </a:bodyPr>
            <a:lstStyle/>
            <a:p>
              <a:pPr marL="289946" marR="242975" lvl="1" algn="ctr">
                <a:spcBef>
                  <a:spcPts val="55"/>
                </a:spcBef>
              </a:pPr>
              <a:r>
                <a:rPr lang="en-US" sz="1800" spc="-30" dirty="0">
                  <a:solidFill>
                    <a:srgbClr val="2576B7"/>
                  </a:solidFill>
                  <a:latin typeface="Montserrat" pitchFamily="2" charset="77"/>
                  <a:cs typeface="Arial Narrow"/>
                </a:rPr>
                <a:t>Targeted</a:t>
              </a:r>
            </a:p>
          </p:txBody>
        </p:sp>
        <p:sp>
          <p:nvSpPr>
            <p:cNvPr id="11" name="Text Placeholder 7">
              <a:extLst>
                <a:ext uri="{FF2B5EF4-FFF2-40B4-BE49-F238E27FC236}">
                  <a16:creationId xmlns:a16="http://schemas.microsoft.com/office/drawing/2014/main" id="{D8146FC7-0FEF-67E8-3E7A-0609DF91F6F4}"/>
                </a:ext>
              </a:extLst>
            </p:cNvPr>
            <p:cNvSpPr txBox="1">
              <a:spLocks/>
            </p:cNvSpPr>
            <p:nvPr/>
          </p:nvSpPr>
          <p:spPr>
            <a:xfrm>
              <a:off x="9997571" y="3525914"/>
              <a:ext cx="1576266" cy="1674800"/>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2000"/>
                </a:lnSpc>
              </a:pPr>
              <a:r>
                <a:rPr lang="en-US" sz="1300" dirty="0">
                  <a:latin typeface="+mn-lt"/>
                </a:rPr>
                <a:t>Use your target audience profiles to determine which audiences need to consume which messages and what mediums should be employed.</a:t>
              </a:r>
            </a:p>
          </p:txBody>
        </p:sp>
      </p:grpSp>
      <p:sp>
        <p:nvSpPr>
          <p:cNvPr id="12" name="Text Placeholder 6">
            <a:extLst>
              <a:ext uri="{FF2B5EF4-FFF2-40B4-BE49-F238E27FC236}">
                <a16:creationId xmlns:a16="http://schemas.microsoft.com/office/drawing/2014/main" id="{ED1BCB32-0BD5-8ED8-623B-C4EE14A2A3D8}"/>
              </a:ext>
            </a:extLst>
          </p:cNvPr>
          <p:cNvSpPr>
            <a:spLocks noGrp="1"/>
          </p:cNvSpPr>
          <p:nvPr>
            <p:ph type="body" sz="quarter" idx="11"/>
          </p:nvPr>
        </p:nvSpPr>
        <p:spPr>
          <a:xfrm>
            <a:off x="273449" y="1481329"/>
            <a:ext cx="7633794" cy="458374"/>
          </a:xfrm>
        </p:spPr>
        <p:txBody>
          <a:bodyPr anchor="ctr"/>
          <a:lstStyle/>
          <a:p>
            <a:pPr>
              <a:lnSpc>
                <a:spcPct val="110000"/>
              </a:lnSpc>
            </a:pPr>
            <a:r>
              <a:rPr lang="en-US" dirty="0">
                <a:latin typeface="Montserrat Medium" pitchFamily="2" charset="77"/>
              </a:rPr>
              <a:t>Follow these principles to support IT communications.</a:t>
            </a:r>
          </a:p>
        </p:txBody>
      </p:sp>
      <p:pic>
        <p:nvPicPr>
          <p:cNvPr id="22" name="Graphic 21" descr="Bullseye with solid fill">
            <a:extLst>
              <a:ext uri="{FF2B5EF4-FFF2-40B4-BE49-F238E27FC236}">
                <a16:creationId xmlns:a16="http://schemas.microsoft.com/office/drawing/2014/main" id="{F56EF276-5D9B-16B3-4EA7-8EF05D025FB0}"/>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578739" y="2101708"/>
            <a:ext cx="640080" cy="640080"/>
          </a:xfrm>
          <a:prstGeom prst="rect">
            <a:avLst/>
          </a:prstGeom>
        </p:spPr>
      </p:pic>
      <p:pic>
        <p:nvPicPr>
          <p:cNvPr id="30" name="Graphic 29" descr="Hourglass 60% with solid fill">
            <a:extLst>
              <a:ext uri="{FF2B5EF4-FFF2-40B4-BE49-F238E27FC236}">
                <a16:creationId xmlns:a16="http://schemas.microsoft.com/office/drawing/2014/main" id="{7E04CA21-F262-106E-CA75-377DFE5394A6}"/>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875160" y="2095460"/>
            <a:ext cx="640080" cy="640080"/>
          </a:xfrm>
          <a:prstGeom prst="rect">
            <a:avLst/>
          </a:prstGeom>
        </p:spPr>
      </p:pic>
      <p:pic>
        <p:nvPicPr>
          <p:cNvPr id="38" name="Graphic 37" descr="Care with solid fill">
            <a:extLst>
              <a:ext uri="{FF2B5EF4-FFF2-40B4-BE49-F238E27FC236}">
                <a16:creationId xmlns:a16="http://schemas.microsoft.com/office/drawing/2014/main" id="{DD5EC5B7-0033-305E-57C1-3F8053775CBB}"/>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680020" y="2095460"/>
            <a:ext cx="640080" cy="640080"/>
          </a:xfrm>
          <a:prstGeom prst="rect">
            <a:avLst/>
          </a:prstGeom>
        </p:spPr>
      </p:pic>
      <p:pic>
        <p:nvPicPr>
          <p:cNvPr id="40" name="Graphic 39" descr="Chat with solid fill">
            <a:extLst>
              <a:ext uri="{FF2B5EF4-FFF2-40B4-BE49-F238E27FC236}">
                <a16:creationId xmlns:a16="http://schemas.microsoft.com/office/drawing/2014/main" id="{B7A9F158-2FCA-7611-5B27-6C5249C403AF}"/>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1072598" y="2095460"/>
            <a:ext cx="640080" cy="640080"/>
          </a:xfrm>
          <a:prstGeom prst="rect">
            <a:avLst/>
          </a:prstGeom>
        </p:spPr>
      </p:pic>
      <p:pic>
        <p:nvPicPr>
          <p:cNvPr id="44" name="Graphic 43" descr="Drum with solid fill">
            <a:extLst>
              <a:ext uri="{FF2B5EF4-FFF2-40B4-BE49-F238E27FC236}">
                <a16:creationId xmlns:a16="http://schemas.microsoft.com/office/drawing/2014/main" id="{80A140E8-551E-83CB-B722-5EB88B222931}"/>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4866089" y="2095460"/>
            <a:ext cx="640080" cy="640080"/>
          </a:xfrm>
          <a:prstGeom prst="rect">
            <a:avLst/>
          </a:prstGeom>
        </p:spPr>
      </p:pic>
      <p:pic>
        <p:nvPicPr>
          <p:cNvPr id="46" name="Graphic 45" descr="Fingerprint with solid fill">
            <a:extLst>
              <a:ext uri="{FF2B5EF4-FFF2-40B4-BE49-F238E27FC236}">
                <a16:creationId xmlns:a16="http://schemas.microsoft.com/office/drawing/2014/main" id="{0D742007-2142-C2FB-073C-778FA941109D}"/>
              </a:ext>
            </a:extLst>
          </p:cNvPr>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8678348" y="2095460"/>
            <a:ext cx="640080" cy="640080"/>
          </a:xfrm>
          <a:prstGeom prst="rect">
            <a:avLst/>
          </a:prstGeom>
        </p:spPr>
      </p:pic>
    </p:spTree>
    <p:extLst>
      <p:ext uri="{BB962C8B-B14F-4D97-AF65-F5344CB8AC3E}">
        <p14:creationId xmlns:p14="http://schemas.microsoft.com/office/powerpoint/2010/main" val="86789626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75BB4F-3BD6-3E47-844A-0D1C1B77ED32}"/>
              </a:ext>
            </a:extLst>
          </p:cNvPr>
          <p:cNvSpPr>
            <a:spLocks noGrp="1"/>
          </p:cNvSpPr>
          <p:nvPr>
            <p:ph type="title"/>
          </p:nvPr>
        </p:nvSpPr>
        <p:spPr>
          <a:xfrm>
            <a:off x="354106" y="544769"/>
            <a:ext cx="6437311" cy="1130188"/>
          </a:xfrm>
        </p:spPr>
        <p:txBody>
          <a:bodyPr/>
          <a:lstStyle/>
          <a:p>
            <a:r>
              <a:rPr lang="en-US" dirty="0">
                <a:solidFill>
                  <a:srgbClr val="2576B7"/>
                </a:solidFill>
              </a:rPr>
              <a:t>4.2 </a:t>
            </a:r>
            <a:r>
              <a:rPr lang="en-US" dirty="0"/>
              <a:t>Create a timeline for execution </a:t>
            </a:r>
          </a:p>
        </p:txBody>
      </p:sp>
      <p:sp>
        <p:nvSpPr>
          <p:cNvPr id="4" name="Text Placeholder 3">
            <a:extLst>
              <a:ext uri="{FF2B5EF4-FFF2-40B4-BE49-F238E27FC236}">
                <a16:creationId xmlns:a16="http://schemas.microsoft.com/office/drawing/2014/main" id="{7E6D4A53-04AD-4347-B2E1-D571EE0378C6}"/>
              </a:ext>
            </a:extLst>
          </p:cNvPr>
          <p:cNvSpPr>
            <a:spLocks noGrp="1"/>
          </p:cNvSpPr>
          <p:nvPr>
            <p:ph type="body" sz="quarter" idx="11"/>
          </p:nvPr>
        </p:nvSpPr>
        <p:spPr/>
        <p:txBody>
          <a:bodyPr/>
          <a:lstStyle/>
          <a:p>
            <a:r>
              <a:rPr lang="en-US" sz="1600" dirty="0">
                <a:latin typeface="Exo" panose="02000503000000000000" pitchFamily="2" charset="77"/>
              </a:rPr>
              <a:t>1 hour</a:t>
            </a:r>
          </a:p>
        </p:txBody>
      </p:sp>
      <p:sp>
        <p:nvSpPr>
          <p:cNvPr id="5" name="Text Placeholder 4">
            <a:extLst>
              <a:ext uri="{FF2B5EF4-FFF2-40B4-BE49-F238E27FC236}">
                <a16:creationId xmlns:a16="http://schemas.microsoft.com/office/drawing/2014/main" id="{EF339750-B68F-5E41-8400-5569775AF401}"/>
              </a:ext>
            </a:extLst>
          </p:cNvPr>
          <p:cNvSpPr>
            <a:spLocks noGrp="1"/>
          </p:cNvSpPr>
          <p:nvPr>
            <p:ph type="body" sz="quarter" idx="33"/>
          </p:nvPr>
        </p:nvSpPr>
        <p:spPr>
          <a:xfrm>
            <a:off x="371476" y="2008585"/>
            <a:ext cx="5666467" cy="3129472"/>
          </a:xfrm>
          <a:prstGeom prst="rect">
            <a:avLst/>
          </a:prstGeom>
        </p:spPr>
        <p:txBody>
          <a:bodyPr/>
          <a:lstStyle/>
          <a:p>
            <a:pPr marL="177800" indent="-177800">
              <a:buFont typeface="+mj-lt"/>
              <a:buAutoNum type="arabicPeriod"/>
            </a:pPr>
            <a:r>
              <a:rPr lang="en-US" dirty="0">
                <a:ea typeface="Roboto Condensed Light" panose="02000000000000000000" pitchFamily="2" charset="0"/>
              </a:rPr>
              <a:t>Leveraging each of the changes </a:t>
            </a:r>
            <a:r>
              <a:rPr lang="en-US" dirty="0"/>
              <a:t>identified in the previous activity, determine the tasks that are required to get from current state to future state. </a:t>
            </a:r>
          </a:p>
          <a:p>
            <a:pPr marL="177800" indent="-177800">
              <a:buFont typeface="+mj-lt"/>
              <a:buAutoNum type="arabicPeriod"/>
            </a:pPr>
            <a:r>
              <a:rPr lang="en-US" dirty="0">
                <a:latin typeface="Roboto Condensed Light" panose="02000000000000000000" pitchFamily="2" charset="0"/>
                <a:ea typeface="Roboto Condensed Light" panose="02000000000000000000" pitchFamily="2" charset="0"/>
              </a:rPr>
              <a:t>For each task identify:</a:t>
            </a:r>
          </a:p>
          <a:p>
            <a:pPr lvl="1"/>
            <a:r>
              <a:rPr lang="en-US" dirty="0"/>
              <a:t>Who is responsible for ensuring that task is completed.</a:t>
            </a:r>
          </a:p>
          <a:p>
            <a:pPr lvl="1"/>
            <a:r>
              <a:rPr lang="en-US" dirty="0"/>
              <a:t>What outcome of that task is being sought.</a:t>
            </a:r>
          </a:p>
          <a:p>
            <a:pPr lvl="1"/>
            <a:r>
              <a:rPr lang="en-US" dirty="0"/>
              <a:t>When that task should be completed.</a:t>
            </a:r>
          </a:p>
          <a:p>
            <a:pPr lvl="1"/>
            <a:r>
              <a:rPr lang="en-US" dirty="0"/>
              <a:t>If there are any dependencies that will need to be completed for the task to be successful. This might be when key communications are required.  </a:t>
            </a:r>
          </a:p>
          <a:p>
            <a:pPr marL="177800" indent="-177800">
              <a:buFont typeface="+mj-lt"/>
              <a:buAutoNum type="arabicPeriod"/>
            </a:pPr>
            <a:r>
              <a:rPr lang="en-US" dirty="0">
                <a:latin typeface="Roboto Condensed Light" panose="02000000000000000000" pitchFamily="2" charset="0"/>
                <a:ea typeface="Roboto Condensed Light" panose="02000000000000000000" pitchFamily="2" charset="0"/>
              </a:rPr>
              <a:t>Use this timeline </a:t>
            </a:r>
            <a:r>
              <a:rPr lang="en-US" dirty="0"/>
              <a:t>to provide stakeholders with insight into the next steps and what to expect during this transition. </a:t>
            </a:r>
            <a:endParaRPr lang="en-US" dirty="0">
              <a:latin typeface="Roboto Condensed Light" panose="02000000000000000000" pitchFamily="2" charset="0"/>
              <a:ea typeface="Roboto Condensed Light" panose="02000000000000000000" pitchFamily="2" charset="0"/>
            </a:endParaRPr>
          </a:p>
        </p:txBody>
      </p:sp>
      <p:sp>
        <p:nvSpPr>
          <p:cNvPr id="23" name="Rectangle 22">
            <a:extLst>
              <a:ext uri="{FF2B5EF4-FFF2-40B4-BE49-F238E27FC236}">
                <a16:creationId xmlns:a16="http://schemas.microsoft.com/office/drawing/2014/main" id="{2867C691-3874-E043-A610-CEB7D2987D7F}"/>
              </a:ext>
            </a:extLst>
          </p:cNvPr>
          <p:cNvSpPr/>
          <p:nvPr/>
        </p:nvSpPr>
        <p:spPr>
          <a:xfrm>
            <a:off x="6400800" y="1857829"/>
            <a:ext cx="5196114" cy="4078514"/>
          </a:xfrm>
          <a:prstGeom prst="rect">
            <a:avLst/>
          </a:prstGeom>
          <a:solidFill>
            <a:schemeClr val="bg2"/>
          </a:solidFill>
          <a:ln>
            <a:noFill/>
          </a:ln>
          <a:effectLst>
            <a:outerShdw blurRad="254000" sx="105000" sy="105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2" name="Table 1">
            <a:extLst>
              <a:ext uri="{FF2B5EF4-FFF2-40B4-BE49-F238E27FC236}">
                <a16:creationId xmlns:a16="http://schemas.microsoft.com/office/drawing/2014/main" id="{C9FF84C8-0D14-0B87-B78B-33C690E19C13}"/>
              </a:ext>
            </a:extLst>
          </p:cNvPr>
          <p:cNvGraphicFramePr>
            <a:graphicFrameLocks noGrp="1"/>
          </p:cNvGraphicFramePr>
          <p:nvPr>
            <p:extLst>
              <p:ext uri="{D42A27DB-BD31-4B8C-83A1-F6EECF244321}">
                <p14:modId xmlns:p14="http://schemas.microsoft.com/office/powerpoint/2010/main" val="2106782266"/>
              </p:ext>
            </p:extLst>
          </p:nvPr>
        </p:nvGraphicFramePr>
        <p:xfrm>
          <a:off x="6400800" y="1801843"/>
          <a:ext cx="5196114" cy="4457442"/>
        </p:xfrm>
        <a:graphic>
          <a:graphicData uri="http://schemas.openxmlformats.org/drawingml/2006/table">
            <a:tbl>
              <a:tblPr firstRow="1" bandRow="1">
                <a:effectLst/>
                <a:tableStyleId>{5C22544A-7EE6-4342-B048-85BDC9FD1C3A}</a:tableStyleId>
              </a:tblPr>
              <a:tblGrid>
                <a:gridCol w="2598057">
                  <a:extLst>
                    <a:ext uri="{9D8B030D-6E8A-4147-A177-3AD203B41FA5}">
                      <a16:colId xmlns:a16="http://schemas.microsoft.com/office/drawing/2014/main" val="866264451"/>
                    </a:ext>
                  </a:extLst>
                </a:gridCol>
                <a:gridCol w="2598057">
                  <a:extLst>
                    <a:ext uri="{9D8B030D-6E8A-4147-A177-3AD203B41FA5}">
                      <a16:colId xmlns:a16="http://schemas.microsoft.com/office/drawing/2014/main" val="2703970457"/>
                    </a:ext>
                  </a:extLst>
                </a:gridCol>
              </a:tblGrid>
              <a:tr h="727074">
                <a:tc>
                  <a:txBody>
                    <a:bodyPr/>
                    <a:lstStyle/>
                    <a:p>
                      <a:pPr marL="0" indent="0" algn="ctr">
                        <a:lnSpc>
                          <a:spcPts val="1000"/>
                        </a:lnSpc>
                        <a:spcBef>
                          <a:spcPts val="1000"/>
                        </a:spcBef>
                        <a:buFont typeface="Arial" panose="020B0604020202020204" pitchFamily="34" charset="0"/>
                        <a:buNone/>
                      </a:pPr>
                      <a:r>
                        <a:rPr lang="en-US" sz="1800" b="0" i="0" dirty="0">
                          <a:solidFill>
                            <a:schemeClr val="bg1"/>
                          </a:solidFill>
                          <a:latin typeface="Exo" panose="02000503000000000000" pitchFamily="2" charset="77"/>
                          <a:ea typeface="Roboto Condensed Light" panose="02000000000000000000" pitchFamily="2" charset="0"/>
                        </a:rPr>
                        <a:t>Input</a:t>
                      </a:r>
                    </a:p>
                  </a:txBody>
                  <a:tcPr marL="0" marR="0" marT="320040" marB="22860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tc>
                  <a:txBody>
                    <a:bodyPr/>
                    <a:lstStyle/>
                    <a:p>
                      <a:pPr marL="0" indent="0" algn="ctr">
                        <a:lnSpc>
                          <a:spcPts val="1000"/>
                        </a:lnSpc>
                        <a:spcBef>
                          <a:spcPts val="1000"/>
                        </a:spcBef>
                        <a:buFont typeface="Arial" panose="020B0604020202020204" pitchFamily="34" charset="0"/>
                        <a:buNone/>
                      </a:pPr>
                      <a:r>
                        <a:rPr lang="en-US" sz="1800" b="0" i="0" dirty="0">
                          <a:solidFill>
                            <a:schemeClr val="bg1"/>
                          </a:solidFill>
                          <a:latin typeface="Exo" panose="02000503000000000000" pitchFamily="2" charset="77"/>
                          <a:ea typeface="Roboto Condensed Light" panose="02000000000000000000" pitchFamily="2" charset="0"/>
                        </a:rPr>
                        <a:t>Output</a:t>
                      </a:r>
                    </a:p>
                  </a:txBody>
                  <a:tcPr marL="0" marR="0" marT="320040" marB="22860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1610303713"/>
                  </a:ext>
                </a:extLst>
              </a:tr>
              <a:tr h="1634236">
                <a:tc>
                  <a:txBody>
                    <a:bodyPr/>
                    <a:lstStyle/>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IT operating model change summary</a:t>
                      </a:r>
                    </a:p>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Drivers for the change</a:t>
                      </a:r>
                    </a:p>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IT operating model</a:t>
                      </a:r>
                    </a:p>
                  </a:txBody>
                  <a:tcPr marL="288000" marR="288000" marT="251999" marB="288000">
                    <a:lnR w="3175" cap="flat" cmpd="sng" algn="ctr">
                      <a:solidFill>
                        <a:schemeClr val="bg1">
                          <a:lumMod val="75000"/>
                        </a:schemeClr>
                      </a:solidFill>
                      <a:prstDash val="solid"/>
                      <a:round/>
                      <a:headEnd type="none" w="med" len="med"/>
                      <a:tailEnd type="none" w="med" len="med"/>
                    </a:lnR>
                    <a:lnT w="38100" cmpd="sng">
                      <a:noFill/>
                    </a:lnT>
                    <a:lnB w="12700" cmpd="sng">
                      <a:noFill/>
                    </a:lnB>
                    <a:solidFill>
                      <a:schemeClr val="bg1"/>
                    </a:solidFill>
                  </a:tcPr>
                </a:tc>
                <a:tc>
                  <a:txBody>
                    <a:bodyPr/>
                    <a:lstStyle/>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Timeline for executing on changes to the IT operating model </a:t>
                      </a:r>
                    </a:p>
                  </a:txBody>
                  <a:tcPr marL="288000" marR="288000" marT="251999" marB="288000">
                    <a:lnL w="3175" cap="flat" cmpd="sng" algn="ctr">
                      <a:solidFill>
                        <a:schemeClr val="bg1">
                          <a:lumMod val="75000"/>
                        </a:schemeClr>
                      </a:solidFill>
                      <a:prstDash val="solid"/>
                      <a:round/>
                      <a:headEnd type="none" w="med" len="med"/>
                      <a:tailEnd type="none" w="med" len="med"/>
                    </a:lnL>
                    <a:lnT w="38100" cmpd="sng">
                      <a:noFill/>
                    </a:lnT>
                    <a:lnB w="12700" cmpd="sng">
                      <a:noFill/>
                    </a:lnB>
                    <a:solidFill>
                      <a:schemeClr val="bg1"/>
                    </a:solidFill>
                  </a:tcPr>
                </a:tc>
                <a:extLst>
                  <a:ext uri="{0D108BD9-81ED-4DB2-BD59-A6C34878D82A}">
                    <a16:rowId xmlns:a16="http://schemas.microsoft.com/office/drawing/2014/main" val="686074955"/>
                  </a:ext>
                </a:extLst>
              </a:tr>
              <a:tr h="727074">
                <a:tc>
                  <a:txBody>
                    <a:bodyPr/>
                    <a:lstStyle/>
                    <a:p>
                      <a:pPr marL="0" marR="0" lvl="0" indent="0" algn="ctr" defTabSz="914400" rtl="0" eaLnBrk="1" fontAlgn="auto" latinLnBrk="0" hangingPunct="1">
                        <a:lnSpc>
                          <a:spcPts val="1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chemeClr val="bg1"/>
                          </a:solidFill>
                          <a:effectLst/>
                          <a:uLnTx/>
                          <a:uFillTx/>
                          <a:latin typeface="Exo" panose="02000503000000000000" pitchFamily="2" charset="77"/>
                          <a:ea typeface="Roboto Condensed Light" panose="02000000000000000000" pitchFamily="2" charset="0"/>
                          <a:cs typeface="+mn-cs"/>
                        </a:rPr>
                        <a:t>Materials</a:t>
                      </a:r>
                    </a:p>
                  </a:txBody>
                  <a:tcPr marL="0" marR="0" marT="320040" marB="22860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tc>
                  <a:txBody>
                    <a:bodyPr/>
                    <a:lstStyle/>
                    <a:p>
                      <a:pPr marL="0" marR="0" lvl="0" indent="0" algn="ctr" defTabSz="914400" rtl="0" eaLnBrk="1" fontAlgn="auto" latinLnBrk="0" hangingPunct="1">
                        <a:lnSpc>
                          <a:spcPts val="1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chemeClr val="bg1"/>
                          </a:solidFill>
                          <a:effectLst/>
                          <a:uLnTx/>
                          <a:uFillTx/>
                          <a:latin typeface="Exo" panose="02000503000000000000" pitchFamily="2" charset="77"/>
                          <a:ea typeface="Roboto Condensed Light" panose="02000000000000000000" pitchFamily="2" charset="0"/>
                          <a:cs typeface="+mn-cs"/>
                        </a:rPr>
                        <a:t>Participants</a:t>
                      </a:r>
                    </a:p>
                  </a:txBody>
                  <a:tcPr marL="0" marR="0" marT="320040" marB="22860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4151227522"/>
                  </a:ext>
                </a:extLst>
              </a:tr>
              <a:tr h="1369058">
                <a:tc>
                  <a:txBody>
                    <a:bodyPr/>
                    <a:lstStyle/>
                    <a:p>
                      <a:pPr marL="173038" indent="-173038" rtl="0">
                        <a:lnSpc>
                          <a:spcPts val="1600"/>
                        </a:lnSpc>
                        <a:spcBef>
                          <a:spcPts val="800"/>
                        </a:spcBef>
                        <a:buSzPts val="1100"/>
                        <a:buFont typeface="Arial" panose="020B0604020202020204" pitchFamily="34" charset="0"/>
                        <a:buChar char="•"/>
                        <a:tabLst/>
                      </a:pPr>
                      <a:r>
                        <a:rPr lang="en-US" sz="1200" b="0" i="0" u="none" strike="noStrike" baseline="0" dirty="0">
                          <a:solidFill>
                            <a:srgbClr val="000000"/>
                          </a:solidFill>
                          <a:latin typeface="Roboto Condensed Light" panose="02000000000000000000" pitchFamily="2" charset="0"/>
                          <a:ea typeface="Roboto Condensed Light" panose="02000000000000000000" pitchFamily="2" charset="0"/>
                        </a:rPr>
                        <a:t>Whiteboard/Flip Charts</a:t>
                      </a:r>
                    </a:p>
                    <a:p>
                      <a:pPr marL="173038" marR="0" lvl="0" indent="-173038" algn="l" defTabSz="914400" rtl="0" eaLnBrk="1" fontAlgn="auto" latinLnBrk="0" hangingPunct="1">
                        <a:lnSpc>
                          <a:spcPts val="1600"/>
                        </a:lnSpc>
                        <a:spcBef>
                          <a:spcPts val="800"/>
                        </a:spcBef>
                        <a:spcAft>
                          <a:spcPts val="0"/>
                        </a:spcAft>
                        <a:buClrTx/>
                        <a:buSzPts val="1100"/>
                        <a:buFont typeface="Arial" panose="020B0604020202020204" pitchFamily="34" charset="0"/>
                        <a:buChar char="•"/>
                        <a:tabLst/>
                        <a:defRPr/>
                      </a:pPr>
                      <a:r>
                        <a:rPr lang="en-US" sz="1200" b="0" i="1" u="none" strike="noStrike" baseline="0" dirty="0">
                          <a:solidFill>
                            <a:srgbClr val="000000"/>
                          </a:solidFill>
                          <a:latin typeface="Roboto Condensed Light" panose="02000000000000000000" pitchFamily="2" charset="0"/>
                          <a:ea typeface="Roboto Condensed Light" panose="02000000000000000000" pitchFamily="2" charset="0"/>
                        </a:rPr>
                        <a:t>IT Operating Model Executive Summary Section</a:t>
                      </a:r>
                      <a:endParaRPr lang="en-US" sz="1200" b="0" i="0" u="none" strike="noStrike" baseline="0" dirty="0">
                        <a:solidFill>
                          <a:srgbClr val="000000"/>
                        </a:solidFill>
                        <a:latin typeface="Roboto Condensed Light" panose="02000000000000000000" pitchFamily="2" charset="0"/>
                        <a:ea typeface="Roboto Condensed Light" panose="02000000000000000000" pitchFamily="2" charset="0"/>
                      </a:endParaRPr>
                    </a:p>
                  </a:txBody>
                  <a:tcPr marL="288000" marR="288000" marT="251999" marB="288000">
                    <a:lnR w="3175" cap="flat" cmpd="sng" algn="ctr">
                      <a:solidFill>
                        <a:schemeClr val="bg1">
                          <a:lumMod val="75000"/>
                        </a:schemeClr>
                      </a:solidFill>
                      <a:prstDash val="solid"/>
                      <a:round/>
                      <a:headEnd type="none" w="med" len="med"/>
                      <a:tailEnd type="none" w="med" len="med"/>
                    </a:lnR>
                    <a:lnT w="38100" cmpd="sng">
                      <a:noFill/>
                    </a:lnT>
                    <a:solidFill>
                      <a:schemeClr val="bg1"/>
                    </a:solidFill>
                  </a:tcPr>
                </a:tc>
                <a:tc>
                  <a:txBody>
                    <a:bodyPr/>
                    <a:lstStyle/>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Executive IT Leader</a:t>
                      </a:r>
                    </a:p>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Business Leadership </a:t>
                      </a:r>
                    </a:p>
                    <a:p>
                      <a:pPr marL="0" indent="0">
                        <a:lnSpc>
                          <a:spcPts val="1600"/>
                        </a:lnSpc>
                        <a:spcBef>
                          <a:spcPts val="800"/>
                        </a:spcBef>
                        <a:buFont typeface="Arial" panose="020B0604020202020204" pitchFamily="34" charset="0"/>
                        <a:buNone/>
                        <a:tabLst/>
                      </a:pPr>
                      <a:endParaRPr lang="en-US" sz="1200" b="0" i="0" dirty="0">
                        <a:solidFill>
                          <a:srgbClr val="000000"/>
                        </a:solidFill>
                        <a:latin typeface="Roboto Condensed Light" panose="02000000000000000000" pitchFamily="2" charset="0"/>
                        <a:ea typeface="Roboto Condensed Light" panose="02000000000000000000" pitchFamily="2" charset="0"/>
                      </a:endParaRPr>
                    </a:p>
                  </a:txBody>
                  <a:tcPr marL="288000" marR="288000" marT="251999" marB="288000">
                    <a:lnL w="3175" cap="flat" cmpd="sng" algn="ctr">
                      <a:solidFill>
                        <a:schemeClr val="bg1">
                          <a:lumMod val="75000"/>
                        </a:schemeClr>
                      </a:solidFill>
                      <a:prstDash val="solid"/>
                      <a:round/>
                      <a:headEnd type="none" w="med" len="med"/>
                      <a:tailEnd type="none" w="med" len="med"/>
                    </a:lnL>
                    <a:lnT w="38100" cmpd="sng">
                      <a:noFill/>
                    </a:lnT>
                    <a:solidFill>
                      <a:schemeClr val="bg1"/>
                    </a:solidFill>
                  </a:tcPr>
                </a:tc>
                <a:extLst>
                  <a:ext uri="{0D108BD9-81ED-4DB2-BD59-A6C34878D82A}">
                    <a16:rowId xmlns:a16="http://schemas.microsoft.com/office/drawing/2014/main" val="2918002838"/>
                  </a:ext>
                </a:extLst>
              </a:tr>
            </a:tbl>
          </a:graphicData>
        </a:graphic>
      </p:graphicFrame>
      <p:grpSp>
        <p:nvGrpSpPr>
          <p:cNvPr id="6" name="Group 5">
            <a:extLst>
              <a:ext uri="{FF2B5EF4-FFF2-40B4-BE49-F238E27FC236}">
                <a16:creationId xmlns:a16="http://schemas.microsoft.com/office/drawing/2014/main" id="{B67C8DF0-5108-465B-C398-20E5FDC2295B}"/>
              </a:ext>
            </a:extLst>
          </p:cNvPr>
          <p:cNvGrpSpPr/>
          <p:nvPr/>
        </p:nvGrpSpPr>
        <p:grpSpPr>
          <a:xfrm>
            <a:off x="630422" y="5329841"/>
            <a:ext cx="5466372" cy="1325401"/>
            <a:chOff x="6353842" y="3127248"/>
            <a:chExt cx="3887438" cy="1664208"/>
          </a:xfrm>
        </p:grpSpPr>
        <p:sp>
          <p:nvSpPr>
            <p:cNvPr id="7" name="Rectangle 6">
              <a:extLst>
                <a:ext uri="{FF2B5EF4-FFF2-40B4-BE49-F238E27FC236}">
                  <a16:creationId xmlns:a16="http://schemas.microsoft.com/office/drawing/2014/main" id="{E3C9CDBE-08D2-50FF-8BF5-66662F523B4E}"/>
                </a:ext>
              </a:extLst>
            </p:cNvPr>
            <p:cNvSpPr/>
            <p:nvPr/>
          </p:nvSpPr>
          <p:spPr>
            <a:xfrm>
              <a:off x="6353842" y="3127248"/>
              <a:ext cx="3887438" cy="1664208"/>
            </a:xfrm>
            <a:prstGeom prst="rect">
              <a:avLst/>
            </a:prstGeom>
            <a:gradFill>
              <a:gsLst>
                <a:gs pos="0">
                  <a:srgbClr val="2576B7"/>
                </a:gs>
                <a:gs pos="100000">
                  <a:schemeClr val="accent1">
                    <a:lumMod val="60000"/>
                    <a:lumOff val="40000"/>
                  </a:schemeClr>
                </a:gs>
              </a:gsLst>
              <a:lin ang="2700000" scaled="0"/>
            </a:gradFill>
            <a:ln w="187325"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23958" tIns="323958" rIns="323958" bIns="323958" rtlCol="0" anchor="ctr">
              <a:noAutofit/>
            </a:bodyPr>
            <a:lstStyle/>
            <a:p>
              <a:pPr defTabSz="554437">
                <a:spcBef>
                  <a:spcPts val="800"/>
                </a:spcBef>
              </a:pPr>
              <a:r>
                <a:rPr lang="en-US" sz="1600" dirty="0">
                  <a:solidFill>
                    <a:srgbClr val="FFFFFF"/>
                  </a:solidFill>
                  <a:latin typeface="Montserrat Medium" pitchFamily="2" charset="77"/>
                </a:rPr>
                <a:t>Info-Tech Insight</a:t>
              </a:r>
            </a:p>
            <a:p>
              <a:pPr defTabSz="554437">
                <a:spcBef>
                  <a:spcPts val="600"/>
                </a:spcBef>
                <a:spcAft>
                  <a:spcPts val="600"/>
                </a:spcAft>
                <a:buSzPct val="100000"/>
              </a:pPr>
              <a:r>
                <a:rPr lang="en-US" sz="1400" dirty="0">
                  <a:solidFill>
                    <a:srgbClr val="FFFFFF"/>
                  </a:solidFill>
                  <a:latin typeface="Roboto Condensed Light" panose="02000000000000000000" pitchFamily="2" charset="0"/>
                  <a:ea typeface="Roboto Condensed Light" panose="02000000000000000000" pitchFamily="2" charset="0"/>
                </a:rPr>
                <a:t>Do not overwhelm yourself or those impacted by the defined IT operating model by trying to change everything all at once. Identify clear opportunities to make focused efforts to succeed in that change. </a:t>
              </a:r>
            </a:p>
          </p:txBody>
        </p:sp>
        <p:sp>
          <p:nvSpPr>
            <p:cNvPr id="8" name="Rectangle 7">
              <a:extLst>
                <a:ext uri="{FF2B5EF4-FFF2-40B4-BE49-F238E27FC236}">
                  <a16:creationId xmlns:a16="http://schemas.microsoft.com/office/drawing/2014/main" id="{895F0420-6FD2-6ECE-0764-1C2652FE63F1}"/>
                </a:ext>
              </a:extLst>
            </p:cNvPr>
            <p:cNvSpPr/>
            <p:nvPr/>
          </p:nvSpPr>
          <p:spPr>
            <a:xfrm>
              <a:off x="6353842" y="3127248"/>
              <a:ext cx="3887438" cy="1664208"/>
            </a:xfrm>
            <a:prstGeom prst="rect">
              <a:avLst/>
            </a:prstGeom>
            <a:noFill/>
            <a:ln w="3175" cmpd="thinThick">
              <a:gradFill>
                <a:gsLst>
                  <a:gs pos="0">
                    <a:srgbClr val="2576B7"/>
                  </a:gs>
                  <a:gs pos="50000">
                    <a:srgbClr val="2576B7">
                      <a:alpha val="0"/>
                    </a:srgbClr>
                  </a:gs>
                  <a:gs pos="99000">
                    <a:srgbClr val="2576B7"/>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215972" tIns="215972" rIns="215972" bIns="215972" rtlCol="0" anchor="ctr">
              <a:noAutofit/>
            </a:bodyPr>
            <a:lstStyle/>
            <a:p>
              <a:pPr defTabSz="554437">
                <a:spcBef>
                  <a:spcPts val="800"/>
                </a:spcBef>
              </a:pPr>
              <a:endParaRPr lang="en-US" sz="1400" dirty="0">
                <a:solidFill>
                  <a:srgbClr val="2576B7"/>
                </a:solidFill>
                <a:latin typeface="Roboto Condensed Light" panose="02000000000000000000" pitchFamily="2" charset="0"/>
                <a:ea typeface="Roboto Condensed Light" panose="02000000000000000000" pitchFamily="2" charset="0"/>
              </a:endParaRPr>
            </a:p>
          </p:txBody>
        </p:sp>
      </p:grpSp>
    </p:spTree>
    <p:extLst>
      <p:ext uri="{BB962C8B-B14F-4D97-AF65-F5344CB8AC3E}">
        <p14:creationId xmlns:p14="http://schemas.microsoft.com/office/powerpoint/2010/main" val="277807768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EAC9A-817F-142F-6E07-536236777AA9}"/>
              </a:ext>
            </a:extLst>
          </p:cNvPr>
          <p:cNvSpPr>
            <a:spLocks noGrp="1"/>
          </p:cNvSpPr>
          <p:nvPr>
            <p:ph type="title"/>
          </p:nvPr>
        </p:nvSpPr>
        <p:spPr>
          <a:xfrm>
            <a:off x="997745" y="1031978"/>
            <a:ext cx="11316815" cy="1325563"/>
          </a:xfrm>
        </p:spPr>
        <p:txBody>
          <a:bodyPr/>
          <a:lstStyle/>
          <a:p>
            <a:r>
              <a:rPr lang="en-US" dirty="0"/>
              <a:t>Sample timeline </a:t>
            </a:r>
          </a:p>
        </p:txBody>
      </p:sp>
      <p:graphicFrame>
        <p:nvGraphicFramePr>
          <p:cNvPr id="4" name="Table 4">
            <a:extLst>
              <a:ext uri="{FF2B5EF4-FFF2-40B4-BE49-F238E27FC236}">
                <a16:creationId xmlns:a16="http://schemas.microsoft.com/office/drawing/2014/main" id="{9FF46127-D59D-A227-1B24-E669E1DB607A}"/>
              </a:ext>
            </a:extLst>
          </p:cNvPr>
          <p:cNvGraphicFramePr>
            <a:graphicFrameLocks noGrp="1"/>
          </p:cNvGraphicFramePr>
          <p:nvPr>
            <p:ph idx="1"/>
            <p:extLst>
              <p:ext uri="{D42A27DB-BD31-4B8C-83A1-F6EECF244321}">
                <p14:modId xmlns:p14="http://schemas.microsoft.com/office/powerpoint/2010/main" val="3644455192"/>
              </p:ext>
            </p:extLst>
          </p:nvPr>
        </p:nvGraphicFramePr>
        <p:xfrm>
          <a:off x="997745" y="1694759"/>
          <a:ext cx="10585450" cy="4311951"/>
        </p:xfrm>
        <a:graphic>
          <a:graphicData uri="http://schemas.openxmlformats.org/drawingml/2006/table">
            <a:tbl>
              <a:tblPr firstRow="1" bandRow="1">
                <a:tableStyleId>{5C22544A-7EE6-4342-B048-85BDC9FD1C3A}</a:tableStyleId>
              </a:tblPr>
              <a:tblGrid>
                <a:gridCol w="2651905">
                  <a:extLst>
                    <a:ext uri="{9D8B030D-6E8A-4147-A177-3AD203B41FA5}">
                      <a16:colId xmlns:a16="http://schemas.microsoft.com/office/drawing/2014/main" val="39344867"/>
                    </a:ext>
                  </a:extLst>
                </a:gridCol>
                <a:gridCol w="1582275">
                  <a:extLst>
                    <a:ext uri="{9D8B030D-6E8A-4147-A177-3AD203B41FA5}">
                      <a16:colId xmlns:a16="http://schemas.microsoft.com/office/drawing/2014/main" val="66557739"/>
                    </a:ext>
                  </a:extLst>
                </a:gridCol>
                <a:gridCol w="2117090">
                  <a:extLst>
                    <a:ext uri="{9D8B030D-6E8A-4147-A177-3AD203B41FA5}">
                      <a16:colId xmlns:a16="http://schemas.microsoft.com/office/drawing/2014/main" val="3799977081"/>
                    </a:ext>
                  </a:extLst>
                </a:gridCol>
                <a:gridCol w="2117090">
                  <a:extLst>
                    <a:ext uri="{9D8B030D-6E8A-4147-A177-3AD203B41FA5}">
                      <a16:colId xmlns:a16="http://schemas.microsoft.com/office/drawing/2014/main" val="3710254050"/>
                    </a:ext>
                  </a:extLst>
                </a:gridCol>
                <a:gridCol w="2117090">
                  <a:extLst>
                    <a:ext uri="{9D8B030D-6E8A-4147-A177-3AD203B41FA5}">
                      <a16:colId xmlns:a16="http://schemas.microsoft.com/office/drawing/2014/main" val="1000994578"/>
                    </a:ext>
                  </a:extLst>
                </a:gridCol>
              </a:tblGrid>
              <a:tr h="562911">
                <a:tc>
                  <a:txBody>
                    <a:bodyPr/>
                    <a:lstStyle/>
                    <a:p>
                      <a:pPr algn="ctr"/>
                      <a:r>
                        <a:rPr lang="en-US" dirty="0">
                          <a:latin typeface="Roboto Condensed Light" panose="02000000000000000000" pitchFamily="2" charset="0"/>
                          <a:ea typeface="Roboto Condensed Light" panose="02000000000000000000" pitchFamily="2" charset="0"/>
                        </a:rPr>
                        <a:t>Task</a:t>
                      </a:r>
                    </a:p>
                  </a:txBody>
                  <a:tcPr anchor="ctr">
                    <a:solidFill>
                      <a:schemeClr val="accent1">
                        <a:lumMod val="50000"/>
                      </a:schemeClr>
                    </a:solidFill>
                  </a:tcPr>
                </a:tc>
                <a:tc>
                  <a:txBody>
                    <a:bodyPr/>
                    <a:lstStyle/>
                    <a:p>
                      <a:pPr algn="ctr"/>
                      <a:r>
                        <a:rPr lang="en-US" dirty="0">
                          <a:latin typeface="Roboto Condensed Light" panose="02000000000000000000" pitchFamily="2" charset="0"/>
                          <a:ea typeface="Roboto Condensed Light" panose="02000000000000000000" pitchFamily="2" charset="0"/>
                        </a:rPr>
                        <a:t>Owner</a:t>
                      </a:r>
                    </a:p>
                  </a:txBody>
                  <a:tcPr anchor="ctr">
                    <a:solidFill>
                      <a:schemeClr val="accent1">
                        <a:lumMod val="50000"/>
                      </a:schemeClr>
                    </a:solidFill>
                  </a:tcPr>
                </a:tc>
                <a:tc>
                  <a:txBody>
                    <a:bodyPr/>
                    <a:lstStyle/>
                    <a:p>
                      <a:pPr algn="ctr"/>
                      <a:r>
                        <a:rPr lang="en-US" dirty="0">
                          <a:latin typeface="Roboto Condensed Light" panose="02000000000000000000" pitchFamily="2" charset="0"/>
                          <a:ea typeface="Roboto Condensed Light" panose="02000000000000000000" pitchFamily="2" charset="0"/>
                        </a:rPr>
                        <a:t>Key Outcome Desired</a:t>
                      </a:r>
                    </a:p>
                  </a:txBody>
                  <a:tcPr anchor="ctr">
                    <a:solidFill>
                      <a:schemeClr val="accent1">
                        <a:lumMod val="50000"/>
                      </a:schemeClr>
                    </a:solidFill>
                  </a:tcPr>
                </a:tc>
                <a:tc>
                  <a:txBody>
                    <a:bodyPr/>
                    <a:lstStyle/>
                    <a:p>
                      <a:pPr algn="ctr"/>
                      <a:r>
                        <a:rPr lang="en-US" dirty="0">
                          <a:latin typeface="Roboto Condensed Light" panose="02000000000000000000" pitchFamily="2" charset="0"/>
                          <a:ea typeface="Roboto Condensed Light" panose="02000000000000000000" pitchFamily="2" charset="0"/>
                        </a:rPr>
                        <a:t>Date</a:t>
                      </a:r>
                    </a:p>
                  </a:txBody>
                  <a:tcPr anchor="ctr">
                    <a:solidFill>
                      <a:schemeClr val="accent1">
                        <a:lumMod val="50000"/>
                      </a:schemeClr>
                    </a:solidFill>
                  </a:tcPr>
                </a:tc>
                <a:tc>
                  <a:txBody>
                    <a:bodyPr/>
                    <a:lstStyle/>
                    <a:p>
                      <a:pPr algn="ctr"/>
                      <a:r>
                        <a:rPr lang="en-US" dirty="0">
                          <a:latin typeface="Roboto Condensed Light" panose="02000000000000000000" pitchFamily="2" charset="0"/>
                          <a:ea typeface="Roboto Condensed Light" panose="02000000000000000000" pitchFamily="2" charset="0"/>
                        </a:rPr>
                        <a:t>Dependencies</a:t>
                      </a:r>
                    </a:p>
                  </a:txBody>
                  <a:tcPr anchor="ctr">
                    <a:solidFill>
                      <a:schemeClr val="accent1">
                        <a:lumMod val="50000"/>
                      </a:schemeClr>
                    </a:solidFill>
                  </a:tcPr>
                </a:tc>
                <a:extLst>
                  <a:ext uri="{0D108BD9-81ED-4DB2-BD59-A6C34878D82A}">
                    <a16:rowId xmlns:a16="http://schemas.microsoft.com/office/drawing/2014/main" val="3578543682"/>
                  </a:ext>
                </a:extLst>
              </a:tr>
              <a:tr h="562911">
                <a:tc>
                  <a:txBody>
                    <a:bodyPr/>
                    <a:lstStyle/>
                    <a:p>
                      <a:r>
                        <a:rPr lang="en-US" dirty="0">
                          <a:latin typeface="Roboto Condensed Light" panose="02000000000000000000" pitchFamily="2" charset="0"/>
                          <a:ea typeface="Roboto Condensed Light" panose="02000000000000000000" pitchFamily="2" charset="0"/>
                        </a:rPr>
                        <a:t>Obtain buy-in from remaining organization leaders</a:t>
                      </a:r>
                    </a:p>
                  </a:txBody>
                  <a:tcPr>
                    <a:solidFill>
                      <a:schemeClr val="bg1">
                        <a:lumMod val="95000"/>
                      </a:schemeClr>
                    </a:solidFill>
                  </a:tcPr>
                </a:tc>
                <a:tc>
                  <a:txBody>
                    <a:bodyPr/>
                    <a:lstStyle/>
                    <a:p>
                      <a:r>
                        <a:rPr lang="en-US" dirty="0">
                          <a:latin typeface="Roboto Condensed Light" panose="02000000000000000000" pitchFamily="2" charset="0"/>
                          <a:ea typeface="Roboto Condensed Light" panose="02000000000000000000" pitchFamily="2" charset="0"/>
                        </a:rPr>
                        <a:t>CIO</a:t>
                      </a:r>
                    </a:p>
                  </a:txBody>
                  <a:tcPr>
                    <a:solidFill>
                      <a:schemeClr val="bg1">
                        <a:lumMod val="95000"/>
                      </a:schemeClr>
                    </a:solidFill>
                  </a:tcPr>
                </a:tc>
                <a:tc>
                  <a:txBody>
                    <a:bodyPr/>
                    <a:lstStyle/>
                    <a:p>
                      <a:r>
                        <a:rPr lang="en-US" dirty="0">
                          <a:latin typeface="Roboto Condensed Light" panose="02000000000000000000" pitchFamily="2" charset="0"/>
                          <a:ea typeface="Roboto Condensed Light" panose="02000000000000000000" pitchFamily="2" charset="0"/>
                        </a:rPr>
                        <a:t>Buy-in for new IT operating model </a:t>
                      </a:r>
                    </a:p>
                  </a:txBody>
                  <a:tcPr>
                    <a:solidFill>
                      <a:schemeClr val="bg1">
                        <a:lumMod val="95000"/>
                      </a:schemeClr>
                    </a:solidFill>
                  </a:tcPr>
                </a:tc>
                <a:tc>
                  <a:txBody>
                    <a:bodyPr/>
                    <a:lstStyle/>
                    <a:p>
                      <a:r>
                        <a:rPr lang="en-US" dirty="0">
                          <a:latin typeface="Roboto Condensed Light" panose="02000000000000000000" pitchFamily="2" charset="0"/>
                          <a:ea typeface="Roboto Condensed Light" panose="02000000000000000000" pitchFamily="2" charset="0"/>
                        </a:rPr>
                        <a:t>End of January</a:t>
                      </a:r>
                    </a:p>
                  </a:txBody>
                  <a:tcPr>
                    <a:solidFill>
                      <a:schemeClr val="bg1">
                        <a:lumMod val="95000"/>
                      </a:schemeClr>
                    </a:solidFill>
                  </a:tcPr>
                </a:tc>
                <a:tc>
                  <a:txBody>
                    <a:bodyPr/>
                    <a:lstStyle/>
                    <a:p>
                      <a:endParaRPr lang="en-US" dirty="0">
                        <a:latin typeface="Roboto Condensed Light" panose="02000000000000000000" pitchFamily="2" charset="0"/>
                        <a:ea typeface="Roboto Condensed Light" panose="02000000000000000000" pitchFamily="2" charset="0"/>
                      </a:endParaRPr>
                    </a:p>
                  </a:txBody>
                  <a:tcPr>
                    <a:solidFill>
                      <a:schemeClr val="bg1">
                        <a:lumMod val="95000"/>
                      </a:schemeClr>
                    </a:solidFill>
                  </a:tcPr>
                </a:tc>
                <a:extLst>
                  <a:ext uri="{0D108BD9-81ED-4DB2-BD59-A6C34878D82A}">
                    <a16:rowId xmlns:a16="http://schemas.microsoft.com/office/drawing/2014/main" val="284238550"/>
                  </a:ext>
                </a:extLst>
              </a:tr>
              <a:tr h="683569">
                <a:tc>
                  <a:txBody>
                    <a:bodyPr/>
                    <a:lstStyle/>
                    <a:p>
                      <a:r>
                        <a:rPr lang="en-US" dirty="0">
                          <a:latin typeface="Roboto Condensed Light" panose="02000000000000000000" pitchFamily="2" charset="0"/>
                          <a:ea typeface="Roboto Condensed Light" panose="02000000000000000000" pitchFamily="2" charset="0"/>
                        </a:rPr>
                        <a:t>Create the right IT organizational structure to support operating model</a:t>
                      </a:r>
                    </a:p>
                  </a:txBody>
                  <a:tcPr>
                    <a:solidFill>
                      <a:schemeClr val="bg1">
                        <a:lumMod val="85000"/>
                      </a:schemeClr>
                    </a:solidFill>
                  </a:tcPr>
                </a:tc>
                <a:tc>
                  <a:txBody>
                    <a:bodyPr/>
                    <a:lstStyle/>
                    <a:p>
                      <a:r>
                        <a:rPr lang="en-US" dirty="0">
                          <a:latin typeface="Roboto Condensed Light" panose="02000000000000000000" pitchFamily="2" charset="0"/>
                          <a:ea typeface="Roboto Condensed Light" panose="02000000000000000000" pitchFamily="2" charset="0"/>
                        </a:rPr>
                        <a:t>CIO</a:t>
                      </a:r>
                    </a:p>
                  </a:txBody>
                  <a:tcPr>
                    <a:solidFill>
                      <a:schemeClr val="bg1">
                        <a:lumMod val="85000"/>
                      </a:schemeClr>
                    </a:solidFill>
                  </a:tcPr>
                </a:tc>
                <a:tc>
                  <a:txBody>
                    <a:bodyPr/>
                    <a:lstStyle/>
                    <a:p>
                      <a:r>
                        <a:rPr lang="en-US" dirty="0">
                          <a:latin typeface="Roboto Condensed Light" panose="02000000000000000000" pitchFamily="2" charset="0"/>
                          <a:ea typeface="Roboto Condensed Light" panose="02000000000000000000" pitchFamily="2" charset="0"/>
                        </a:rPr>
                        <a:t>Supply vs. demand</a:t>
                      </a:r>
                    </a:p>
                    <a:p>
                      <a:r>
                        <a:rPr lang="en-US" dirty="0">
                          <a:latin typeface="Roboto Condensed Light" panose="02000000000000000000" pitchFamily="2" charset="0"/>
                          <a:ea typeface="Roboto Condensed Light" panose="02000000000000000000" pitchFamily="2" charset="0"/>
                        </a:rPr>
                        <a:t>HR job descriptions</a:t>
                      </a:r>
                    </a:p>
                  </a:txBody>
                  <a:tcPr>
                    <a:solidFill>
                      <a:schemeClr val="bg1">
                        <a:lumMod val="85000"/>
                      </a:schemeClr>
                    </a:solidFill>
                  </a:tcPr>
                </a:tc>
                <a:tc>
                  <a:txBody>
                    <a:bodyPr/>
                    <a:lstStyle/>
                    <a:p>
                      <a:r>
                        <a:rPr lang="en-US" dirty="0">
                          <a:latin typeface="Roboto Condensed Light" panose="02000000000000000000" pitchFamily="2" charset="0"/>
                          <a:ea typeface="Roboto Condensed Light" panose="02000000000000000000" pitchFamily="2" charset="0"/>
                        </a:rPr>
                        <a:t>End of May</a:t>
                      </a:r>
                    </a:p>
                  </a:txBody>
                  <a:tcPr>
                    <a:solidFill>
                      <a:schemeClr val="bg1">
                        <a:lumMod val="85000"/>
                      </a:schemeClr>
                    </a:solidFill>
                  </a:tcPr>
                </a:tc>
                <a:tc>
                  <a:txBody>
                    <a:bodyPr/>
                    <a:lstStyle/>
                    <a:p>
                      <a:r>
                        <a:rPr lang="en-US" dirty="0">
                          <a:latin typeface="Roboto Condensed Light" panose="02000000000000000000" pitchFamily="2" charset="0"/>
                          <a:ea typeface="Roboto Condensed Light" panose="02000000000000000000" pitchFamily="2" charset="0"/>
                        </a:rPr>
                        <a:t>Approved IT operating model </a:t>
                      </a:r>
                    </a:p>
                  </a:txBody>
                  <a:tcPr>
                    <a:solidFill>
                      <a:schemeClr val="bg1">
                        <a:lumMod val="85000"/>
                      </a:schemeClr>
                    </a:solidFill>
                  </a:tcPr>
                </a:tc>
                <a:extLst>
                  <a:ext uri="{0D108BD9-81ED-4DB2-BD59-A6C34878D82A}">
                    <a16:rowId xmlns:a16="http://schemas.microsoft.com/office/drawing/2014/main" val="2778410079"/>
                  </a:ext>
                </a:extLst>
              </a:tr>
              <a:tr h="562911">
                <a:tc>
                  <a:txBody>
                    <a:bodyPr/>
                    <a:lstStyle/>
                    <a:p>
                      <a:r>
                        <a:rPr lang="en-US" dirty="0">
                          <a:latin typeface="Roboto Condensed Light" panose="02000000000000000000" pitchFamily="2" charset="0"/>
                          <a:ea typeface="Roboto Condensed Light" panose="02000000000000000000" pitchFamily="2" charset="0"/>
                        </a:rPr>
                        <a:t>Conduct a change assessment </a:t>
                      </a:r>
                    </a:p>
                  </a:txBody>
                  <a:tcPr>
                    <a:solidFill>
                      <a:schemeClr val="bg1">
                        <a:lumMod val="95000"/>
                      </a:schemeClr>
                    </a:solidFill>
                  </a:tcPr>
                </a:tc>
                <a:tc>
                  <a:txBody>
                    <a:bodyPr/>
                    <a:lstStyle/>
                    <a:p>
                      <a:r>
                        <a:rPr lang="en-US" dirty="0">
                          <a:latin typeface="Roboto Condensed Light" panose="02000000000000000000" pitchFamily="2" charset="0"/>
                          <a:ea typeface="Roboto Condensed Light" panose="02000000000000000000" pitchFamily="2" charset="0"/>
                        </a:rPr>
                        <a:t>Change Manager</a:t>
                      </a:r>
                    </a:p>
                  </a:txBody>
                  <a:tcPr>
                    <a:solidFill>
                      <a:schemeClr val="bg1">
                        <a:lumMod val="95000"/>
                      </a:schemeClr>
                    </a:solidFill>
                  </a:tcPr>
                </a:tc>
                <a:tc>
                  <a:txBody>
                    <a:bodyPr/>
                    <a:lstStyle/>
                    <a:p>
                      <a:r>
                        <a:rPr lang="en-US" dirty="0">
                          <a:latin typeface="Roboto Condensed Light" panose="02000000000000000000" pitchFamily="2" charset="0"/>
                          <a:ea typeface="Roboto Condensed Light" panose="02000000000000000000" pitchFamily="2" charset="0"/>
                        </a:rPr>
                        <a:t>Identify focus areas for transition plan</a:t>
                      </a:r>
                    </a:p>
                  </a:txBody>
                  <a:tcPr>
                    <a:solidFill>
                      <a:schemeClr val="bg1">
                        <a:lumMod val="95000"/>
                      </a:schemeClr>
                    </a:solidFill>
                  </a:tcPr>
                </a:tc>
                <a:tc>
                  <a:txBody>
                    <a:bodyPr/>
                    <a:lstStyle/>
                    <a:p>
                      <a:r>
                        <a:rPr lang="en-US" dirty="0">
                          <a:latin typeface="Roboto Condensed Light" panose="02000000000000000000" pitchFamily="2" charset="0"/>
                          <a:ea typeface="Roboto Condensed Light" panose="02000000000000000000" pitchFamily="2" charset="0"/>
                        </a:rPr>
                        <a:t>End of June</a:t>
                      </a:r>
                    </a:p>
                  </a:txBody>
                  <a:tcPr>
                    <a:solidFill>
                      <a:schemeClr val="bg1">
                        <a:lumMod val="95000"/>
                      </a:schemeClr>
                    </a:solidFill>
                  </a:tcPr>
                </a:tc>
                <a:tc>
                  <a:txBody>
                    <a:bodyPr/>
                    <a:lstStyle/>
                    <a:p>
                      <a:r>
                        <a:rPr lang="en-US" dirty="0">
                          <a:latin typeface="Roboto Condensed Light" panose="02000000000000000000" pitchFamily="2" charset="0"/>
                          <a:ea typeface="Roboto Condensed Light" panose="02000000000000000000" pitchFamily="2" charset="0"/>
                        </a:rPr>
                        <a:t>IT org. structure </a:t>
                      </a:r>
                    </a:p>
                  </a:txBody>
                  <a:tcPr>
                    <a:solidFill>
                      <a:schemeClr val="bg1">
                        <a:lumMod val="95000"/>
                      </a:schemeClr>
                    </a:solidFill>
                  </a:tcPr>
                </a:tc>
                <a:extLst>
                  <a:ext uri="{0D108BD9-81ED-4DB2-BD59-A6C34878D82A}">
                    <a16:rowId xmlns:a16="http://schemas.microsoft.com/office/drawing/2014/main" val="4079604176"/>
                  </a:ext>
                </a:extLst>
              </a:tr>
              <a:tr h="562911">
                <a:tc>
                  <a:txBody>
                    <a:bodyPr/>
                    <a:lstStyle/>
                    <a:p>
                      <a:r>
                        <a:rPr lang="en-US" dirty="0">
                          <a:latin typeface="Roboto Condensed Light" panose="02000000000000000000" pitchFamily="2" charset="0"/>
                          <a:ea typeface="Roboto Condensed Light" panose="02000000000000000000" pitchFamily="2" charset="0"/>
                        </a:rPr>
                        <a:t>Present future state of IT in town hall</a:t>
                      </a:r>
                    </a:p>
                  </a:txBody>
                  <a:tcPr>
                    <a:solidFill>
                      <a:srgbClr val="D9D9D9"/>
                    </a:solidFill>
                  </a:tcPr>
                </a:tc>
                <a:tc>
                  <a:txBody>
                    <a:bodyPr/>
                    <a:lstStyle/>
                    <a:p>
                      <a:r>
                        <a:rPr lang="en-US" dirty="0">
                          <a:latin typeface="Roboto Condensed Light" panose="02000000000000000000" pitchFamily="2" charset="0"/>
                          <a:ea typeface="Roboto Condensed Light" panose="02000000000000000000" pitchFamily="2" charset="0"/>
                        </a:rPr>
                        <a:t>CIO</a:t>
                      </a:r>
                    </a:p>
                  </a:txBody>
                  <a:tcPr>
                    <a:solidFill>
                      <a:srgbClr val="D9D9D9"/>
                    </a:solidFill>
                  </a:tcPr>
                </a:tc>
                <a:tc>
                  <a:txBody>
                    <a:bodyPr/>
                    <a:lstStyle/>
                    <a:p>
                      <a:r>
                        <a:rPr lang="en-US" dirty="0">
                          <a:latin typeface="Roboto Condensed Light" panose="02000000000000000000" pitchFamily="2" charset="0"/>
                          <a:ea typeface="Roboto Condensed Light" panose="02000000000000000000" pitchFamily="2" charset="0"/>
                        </a:rPr>
                        <a:t>Awareness and desire to reach ideal state</a:t>
                      </a:r>
                    </a:p>
                  </a:txBody>
                  <a:tcPr>
                    <a:solidFill>
                      <a:srgbClr val="D9D9D9"/>
                    </a:solidFill>
                  </a:tcPr>
                </a:tc>
                <a:tc>
                  <a:txBody>
                    <a:bodyPr/>
                    <a:lstStyle/>
                    <a:p>
                      <a:r>
                        <a:rPr lang="en-US" dirty="0">
                          <a:latin typeface="Roboto Condensed Light" panose="02000000000000000000" pitchFamily="2" charset="0"/>
                          <a:ea typeface="Roboto Condensed Light" panose="02000000000000000000" pitchFamily="2" charset="0"/>
                        </a:rPr>
                        <a:t>End of July</a:t>
                      </a:r>
                    </a:p>
                  </a:txBody>
                  <a:tcPr>
                    <a:solidFill>
                      <a:srgbClr val="D9D9D9"/>
                    </a:solidFill>
                  </a:tcPr>
                </a:tc>
                <a:tc>
                  <a:txBody>
                    <a:bodyPr/>
                    <a:lstStyle/>
                    <a:p>
                      <a:r>
                        <a:rPr lang="en-US" dirty="0">
                          <a:latin typeface="Roboto Condensed Light" panose="02000000000000000000" pitchFamily="2" charset="0"/>
                          <a:ea typeface="Roboto Condensed Light" panose="02000000000000000000" pitchFamily="2" charset="0"/>
                        </a:rPr>
                        <a:t>Communication deck</a:t>
                      </a:r>
                    </a:p>
                  </a:txBody>
                  <a:tcPr>
                    <a:solidFill>
                      <a:srgbClr val="D9D9D9"/>
                    </a:solidFill>
                  </a:tcPr>
                </a:tc>
                <a:extLst>
                  <a:ext uri="{0D108BD9-81ED-4DB2-BD59-A6C34878D82A}">
                    <a16:rowId xmlns:a16="http://schemas.microsoft.com/office/drawing/2014/main" val="327052085"/>
                  </a:ext>
                </a:extLst>
              </a:tr>
              <a:tr h="562911">
                <a:tc>
                  <a:txBody>
                    <a:bodyPr/>
                    <a:lstStyle/>
                    <a:p>
                      <a:r>
                        <a:rPr lang="en-US" dirty="0">
                          <a:latin typeface="Roboto Condensed Light" panose="02000000000000000000" pitchFamily="2" charset="0"/>
                          <a:ea typeface="Roboto Condensed Light" panose="02000000000000000000" pitchFamily="2" charset="0"/>
                        </a:rPr>
                        <a:t>Conduct 1:1 conversations with IT employees</a:t>
                      </a:r>
                    </a:p>
                  </a:txBody>
                  <a:tcPr>
                    <a:solidFill>
                      <a:schemeClr val="bg1">
                        <a:lumMod val="95000"/>
                      </a:schemeClr>
                    </a:solidFill>
                  </a:tcPr>
                </a:tc>
                <a:tc>
                  <a:txBody>
                    <a:bodyPr/>
                    <a:lstStyle/>
                    <a:p>
                      <a:r>
                        <a:rPr lang="en-US" dirty="0">
                          <a:latin typeface="Roboto Condensed Light" panose="02000000000000000000" pitchFamily="2" charset="0"/>
                          <a:ea typeface="Roboto Condensed Light" panose="02000000000000000000" pitchFamily="2" charset="0"/>
                        </a:rPr>
                        <a:t>IT Managers</a:t>
                      </a:r>
                    </a:p>
                  </a:txBody>
                  <a:tcPr>
                    <a:solidFill>
                      <a:schemeClr val="bg1">
                        <a:lumMod val="95000"/>
                      </a:schemeClr>
                    </a:solidFill>
                  </a:tcPr>
                </a:tc>
                <a:tc>
                  <a:txBody>
                    <a:bodyPr/>
                    <a:lstStyle/>
                    <a:p>
                      <a:r>
                        <a:rPr lang="en-US" dirty="0">
                          <a:latin typeface="Roboto Condensed Light" panose="02000000000000000000" pitchFamily="2" charset="0"/>
                          <a:ea typeface="Roboto Condensed Light" panose="02000000000000000000" pitchFamily="2" charset="0"/>
                        </a:rPr>
                        <a:t>Feel supported and concerns addressed</a:t>
                      </a:r>
                    </a:p>
                  </a:txBody>
                  <a:tcPr>
                    <a:solidFill>
                      <a:schemeClr val="bg1">
                        <a:lumMod val="95000"/>
                      </a:schemeClr>
                    </a:solidFill>
                  </a:tcPr>
                </a:tc>
                <a:tc>
                  <a:txBody>
                    <a:bodyPr/>
                    <a:lstStyle/>
                    <a:p>
                      <a:r>
                        <a:rPr lang="en-US" dirty="0">
                          <a:latin typeface="Roboto Condensed Light" panose="02000000000000000000" pitchFamily="2" charset="0"/>
                          <a:ea typeface="Roboto Condensed Light" panose="02000000000000000000" pitchFamily="2" charset="0"/>
                        </a:rPr>
                        <a:t>End of August</a:t>
                      </a:r>
                    </a:p>
                  </a:txBody>
                  <a:tcPr>
                    <a:solidFill>
                      <a:schemeClr val="bg1">
                        <a:lumMod val="95000"/>
                      </a:schemeClr>
                    </a:solidFill>
                  </a:tcPr>
                </a:tc>
                <a:tc>
                  <a:txBody>
                    <a:bodyPr/>
                    <a:lstStyle/>
                    <a:p>
                      <a:r>
                        <a:rPr lang="en-US" dirty="0">
                          <a:latin typeface="Roboto Condensed Light" panose="02000000000000000000" pitchFamily="2" charset="0"/>
                          <a:ea typeface="Roboto Condensed Light" panose="02000000000000000000" pitchFamily="2" charset="0"/>
                        </a:rPr>
                        <a:t>Manager training for difficult conversations</a:t>
                      </a:r>
                    </a:p>
                  </a:txBody>
                  <a:tcPr>
                    <a:solidFill>
                      <a:schemeClr val="bg1">
                        <a:lumMod val="95000"/>
                      </a:schemeClr>
                    </a:solidFill>
                  </a:tcPr>
                </a:tc>
                <a:extLst>
                  <a:ext uri="{0D108BD9-81ED-4DB2-BD59-A6C34878D82A}">
                    <a16:rowId xmlns:a16="http://schemas.microsoft.com/office/drawing/2014/main" val="1925081303"/>
                  </a:ext>
                </a:extLst>
              </a:tr>
            </a:tbl>
          </a:graphicData>
        </a:graphic>
      </p:graphicFrame>
    </p:spTree>
    <p:extLst>
      <p:ext uri="{BB962C8B-B14F-4D97-AF65-F5344CB8AC3E}">
        <p14:creationId xmlns:p14="http://schemas.microsoft.com/office/powerpoint/2010/main" val="22414532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75BB4F-3BD6-3E47-844A-0D1C1B77ED32}"/>
              </a:ext>
            </a:extLst>
          </p:cNvPr>
          <p:cNvSpPr>
            <a:spLocks noGrp="1"/>
          </p:cNvSpPr>
          <p:nvPr>
            <p:ph type="title"/>
          </p:nvPr>
        </p:nvSpPr>
        <p:spPr>
          <a:xfrm>
            <a:off x="354106" y="544769"/>
            <a:ext cx="6437311" cy="1130188"/>
          </a:xfrm>
        </p:spPr>
        <p:txBody>
          <a:bodyPr/>
          <a:lstStyle/>
          <a:p>
            <a:r>
              <a:rPr lang="en-US" dirty="0">
                <a:solidFill>
                  <a:srgbClr val="2576B7"/>
                </a:solidFill>
              </a:rPr>
              <a:t>4.3 </a:t>
            </a:r>
            <a:r>
              <a:rPr lang="en-US" dirty="0"/>
              <a:t>Bring it together in an executive summary</a:t>
            </a:r>
          </a:p>
        </p:txBody>
      </p:sp>
      <p:sp>
        <p:nvSpPr>
          <p:cNvPr id="4" name="Text Placeholder 3">
            <a:extLst>
              <a:ext uri="{FF2B5EF4-FFF2-40B4-BE49-F238E27FC236}">
                <a16:creationId xmlns:a16="http://schemas.microsoft.com/office/drawing/2014/main" id="{7E6D4A53-04AD-4347-B2E1-D571EE0378C6}"/>
              </a:ext>
            </a:extLst>
          </p:cNvPr>
          <p:cNvSpPr>
            <a:spLocks noGrp="1"/>
          </p:cNvSpPr>
          <p:nvPr>
            <p:ph type="body" sz="quarter" idx="11"/>
          </p:nvPr>
        </p:nvSpPr>
        <p:spPr/>
        <p:txBody>
          <a:bodyPr/>
          <a:lstStyle/>
          <a:p>
            <a:r>
              <a:rPr lang="en-US" sz="1600" dirty="0">
                <a:latin typeface="Exo" panose="02000503000000000000" pitchFamily="2" charset="77"/>
              </a:rPr>
              <a:t>1 hour</a:t>
            </a:r>
          </a:p>
        </p:txBody>
      </p:sp>
      <p:sp>
        <p:nvSpPr>
          <p:cNvPr id="5" name="Text Placeholder 4">
            <a:extLst>
              <a:ext uri="{FF2B5EF4-FFF2-40B4-BE49-F238E27FC236}">
                <a16:creationId xmlns:a16="http://schemas.microsoft.com/office/drawing/2014/main" id="{EF339750-B68F-5E41-8400-5569775AF401}"/>
              </a:ext>
            </a:extLst>
          </p:cNvPr>
          <p:cNvSpPr>
            <a:spLocks noGrp="1"/>
          </p:cNvSpPr>
          <p:nvPr>
            <p:ph type="body" sz="quarter" idx="33"/>
          </p:nvPr>
        </p:nvSpPr>
        <p:spPr>
          <a:xfrm>
            <a:off x="371476" y="2008585"/>
            <a:ext cx="5666467" cy="3129472"/>
          </a:xfrm>
          <a:prstGeom prst="rect">
            <a:avLst/>
          </a:prstGeom>
        </p:spPr>
        <p:txBody>
          <a:bodyPr/>
          <a:lstStyle/>
          <a:p>
            <a:pPr marL="177800" indent="-177800">
              <a:buFont typeface="+mj-lt"/>
              <a:buAutoNum type="arabicPeriod"/>
            </a:pPr>
            <a:r>
              <a:rPr lang="en-US" dirty="0">
                <a:ea typeface="Roboto Condensed Light" panose="02000000000000000000" pitchFamily="2" charset="0"/>
              </a:rPr>
              <a:t>Leveraging each of the outputs from the various activities in the previous phases and exercises, summarize the outcome into five succinct slides. The most important information that needs to be included in the summary are:</a:t>
            </a:r>
          </a:p>
          <a:p>
            <a:pPr marL="792162" lvl="1" indent="-342900">
              <a:buFont typeface="+mj-lt"/>
              <a:buAutoNum type="alphaLcParenR"/>
            </a:pPr>
            <a:r>
              <a:rPr lang="en-US" dirty="0"/>
              <a:t>IT vision &amp; drivers</a:t>
            </a:r>
          </a:p>
          <a:p>
            <a:pPr marL="792162" lvl="1" indent="-342900">
              <a:buFont typeface="+mj-lt"/>
              <a:buAutoNum type="alphaLcParenR"/>
            </a:pPr>
            <a:r>
              <a:rPr lang="en-US" dirty="0"/>
              <a:t>Design principles</a:t>
            </a:r>
          </a:p>
          <a:p>
            <a:pPr marL="792162" lvl="1" indent="-342900">
              <a:buFont typeface="+mj-lt"/>
              <a:buAutoNum type="alphaLcParenR"/>
            </a:pPr>
            <a:r>
              <a:rPr lang="en-US" dirty="0"/>
              <a:t>Future state operating model (specific or high level)</a:t>
            </a:r>
          </a:p>
          <a:p>
            <a:pPr marL="792162" lvl="1" indent="-342900">
              <a:buFont typeface="+mj-lt"/>
              <a:buAutoNum type="alphaLcParenR"/>
            </a:pPr>
            <a:r>
              <a:rPr lang="en-US" dirty="0"/>
              <a:t>Overview of functional areas on a page </a:t>
            </a:r>
          </a:p>
          <a:p>
            <a:pPr marL="792162" lvl="1" indent="-342900">
              <a:buFont typeface="+mj-lt"/>
              <a:buAutoNum type="alphaLcParenR"/>
            </a:pPr>
            <a:r>
              <a:rPr lang="en-US" dirty="0"/>
              <a:t>Timeline of change tasks</a:t>
            </a:r>
          </a:p>
          <a:p>
            <a:pPr marL="177800" indent="-177800">
              <a:buFont typeface="+mj-lt"/>
              <a:buAutoNum type="arabicPeriod"/>
            </a:pPr>
            <a:r>
              <a:rPr lang="en-US" dirty="0">
                <a:latin typeface="Roboto Condensed Light" panose="02000000000000000000" pitchFamily="2" charset="0"/>
                <a:ea typeface="Roboto Condensed Light" panose="02000000000000000000" pitchFamily="2" charset="0"/>
              </a:rPr>
              <a:t>Merge these slides with your selected operating model deck. Use this information to communicate with critical stakeholders within the organization.</a:t>
            </a:r>
          </a:p>
        </p:txBody>
      </p:sp>
      <p:sp>
        <p:nvSpPr>
          <p:cNvPr id="23" name="Rectangle 22">
            <a:extLst>
              <a:ext uri="{FF2B5EF4-FFF2-40B4-BE49-F238E27FC236}">
                <a16:creationId xmlns:a16="http://schemas.microsoft.com/office/drawing/2014/main" id="{2867C691-3874-E043-A610-CEB7D2987D7F}"/>
              </a:ext>
            </a:extLst>
          </p:cNvPr>
          <p:cNvSpPr/>
          <p:nvPr/>
        </p:nvSpPr>
        <p:spPr>
          <a:xfrm>
            <a:off x="6400800" y="1857829"/>
            <a:ext cx="5196114" cy="4078514"/>
          </a:xfrm>
          <a:prstGeom prst="rect">
            <a:avLst/>
          </a:prstGeom>
          <a:solidFill>
            <a:schemeClr val="bg2"/>
          </a:solidFill>
          <a:ln>
            <a:noFill/>
          </a:ln>
          <a:effectLst>
            <a:outerShdw blurRad="254000" sx="105000" sy="105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2" name="Table 1">
            <a:extLst>
              <a:ext uri="{FF2B5EF4-FFF2-40B4-BE49-F238E27FC236}">
                <a16:creationId xmlns:a16="http://schemas.microsoft.com/office/drawing/2014/main" id="{C9FF84C8-0D14-0B87-B78B-33C690E19C13}"/>
              </a:ext>
            </a:extLst>
          </p:cNvPr>
          <p:cNvGraphicFramePr>
            <a:graphicFrameLocks noGrp="1"/>
          </p:cNvGraphicFramePr>
          <p:nvPr>
            <p:extLst>
              <p:ext uri="{D42A27DB-BD31-4B8C-83A1-F6EECF244321}">
                <p14:modId xmlns:p14="http://schemas.microsoft.com/office/powerpoint/2010/main" val="3022835633"/>
              </p:ext>
            </p:extLst>
          </p:nvPr>
        </p:nvGraphicFramePr>
        <p:xfrm>
          <a:off x="6400800" y="1752003"/>
          <a:ext cx="5196114" cy="4631112"/>
        </p:xfrm>
        <a:graphic>
          <a:graphicData uri="http://schemas.openxmlformats.org/drawingml/2006/table">
            <a:tbl>
              <a:tblPr firstRow="1" bandRow="1">
                <a:effectLst/>
                <a:tableStyleId>{5C22544A-7EE6-4342-B048-85BDC9FD1C3A}</a:tableStyleId>
              </a:tblPr>
              <a:tblGrid>
                <a:gridCol w="2598057">
                  <a:extLst>
                    <a:ext uri="{9D8B030D-6E8A-4147-A177-3AD203B41FA5}">
                      <a16:colId xmlns:a16="http://schemas.microsoft.com/office/drawing/2014/main" val="866264451"/>
                    </a:ext>
                  </a:extLst>
                </a:gridCol>
                <a:gridCol w="2598057">
                  <a:extLst>
                    <a:ext uri="{9D8B030D-6E8A-4147-A177-3AD203B41FA5}">
                      <a16:colId xmlns:a16="http://schemas.microsoft.com/office/drawing/2014/main" val="2703970457"/>
                    </a:ext>
                  </a:extLst>
                </a:gridCol>
              </a:tblGrid>
              <a:tr h="727074">
                <a:tc>
                  <a:txBody>
                    <a:bodyPr/>
                    <a:lstStyle/>
                    <a:p>
                      <a:pPr marL="0" indent="0" algn="ctr">
                        <a:lnSpc>
                          <a:spcPts val="1000"/>
                        </a:lnSpc>
                        <a:spcBef>
                          <a:spcPts val="1000"/>
                        </a:spcBef>
                        <a:buFont typeface="Arial" panose="020B0604020202020204" pitchFamily="34" charset="0"/>
                        <a:buNone/>
                      </a:pPr>
                      <a:r>
                        <a:rPr lang="en-US" sz="1800" b="0" i="0" dirty="0">
                          <a:solidFill>
                            <a:schemeClr val="bg1"/>
                          </a:solidFill>
                          <a:latin typeface="Exo" panose="02000503000000000000" pitchFamily="2" charset="77"/>
                          <a:ea typeface="Roboto Condensed Light" panose="02000000000000000000" pitchFamily="2" charset="0"/>
                        </a:rPr>
                        <a:t>Input</a:t>
                      </a:r>
                    </a:p>
                  </a:txBody>
                  <a:tcPr marL="0" marR="0" marT="320040" marB="22860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tc>
                  <a:txBody>
                    <a:bodyPr/>
                    <a:lstStyle/>
                    <a:p>
                      <a:pPr marL="0" indent="0" algn="ctr">
                        <a:lnSpc>
                          <a:spcPts val="1000"/>
                        </a:lnSpc>
                        <a:spcBef>
                          <a:spcPts val="1000"/>
                        </a:spcBef>
                        <a:buFont typeface="Arial" panose="020B0604020202020204" pitchFamily="34" charset="0"/>
                        <a:buNone/>
                      </a:pPr>
                      <a:r>
                        <a:rPr lang="en-US" sz="1800" b="0" i="0" dirty="0">
                          <a:solidFill>
                            <a:schemeClr val="bg1"/>
                          </a:solidFill>
                          <a:latin typeface="Exo" panose="02000503000000000000" pitchFamily="2" charset="77"/>
                          <a:ea typeface="Roboto Condensed Light" panose="02000000000000000000" pitchFamily="2" charset="0"/>
                        </a:rPr>
                        <a:t>Output</a:t>
                      </a:r>
                    </a:p>
                  </a:txBody>
                  <a:tcPr marL="0" marR="0" marT="320040" marB="228600" anchor="ctr">
                    <a:lnL w="12700" cmpd="sng">
                      <a:noFill/>
                    </a:lnL>
                    <a:lnR w="12700" cmpd="sng">
                      <a:noFill/>
                    </a:lnR>
                    <a:lnT w="12700" cmpd="sng">
                      <a:noFill/>
                    </a:lnT>
                    <a:lnB w="381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1610303713"/>
                  </a:ext>
                </a:extLst>
              </a:tr>
              <a:tr h="1634236">
                <a:tc>
                  <a:txBody>
                    <a:bodyPr/>
                    <a:lstStyle/>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IT operating model change summary</a:t>
                      </a:r>
                    </a:p>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Drivers for the change</a:t>
                      </a:r>
                    </a:p>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IT operating model</a:t>
                      </a:r>
                    </a:p>
                  </a:txBody>
                  <a:tcPr marL="288000" marR="288000" marT="251999" marB="288000">
                    <a:lnR w="3175" cap="flat" cmpd="sng" algn="ctr">
                      <a:solidFill>
                        <a:schemeClr val="bg1">
                          <a:lumMod val="75000"/>
                        </a:schemeClr>
                      </a:solidFill>
                      <a:prstDash val="solid"/>
                      <a:round/>
                      <a:headEnd type="none" w="med" len="med"/>
                      <a:tailEnd type="none" w="med" len="med"/>
                    </a:lnR>
                    <a:lnT w="38100" cmpd="sng">
                      <a:noFill/>
                    </a:lnT>
                    <a:lnB w="12700" cmpd="sng">
                      <a:noFill/>
                    </a:lnB>
                    <a:solidFill>
                      <a:schemeClr val="bg1"/>
                    </a:solidFill>
                  </a:tcPr>
                </a:tc>
                <a:tc>
                  <a:txBody>
                    <a:bodyPr/>
                    <a:lstStyle/>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Timeline for executing on changes to the IT operating model </a:t>
                      </a:r>
                    </a:p>
                  </a:txBody>
                  <a:tcPr marL="288000" marR="288000" marT="251999" marB="288000">
                    <a:lnL w="3175" cap="flat" cmpd="sng" algn="ctr">
                      <a:solidFill>
                        <a:schemeClr val="bg1">
                          <a:lumMod val="75000"/>
                        </a:schemeClr>
                      </a:solidFill>
                      <a:prstDash val="solid"/>
                      <a:round/>
                      <a:headEnd type="none" w="med" len="med"/>
                      <a:tailEnd type="none" w="med" len="med"/>
                    </a:lnL>
                    <a:lnT w="38100" cmpd="sng">
                      <a:noFill/>
                    </a:lnT>
                    <a:lnB w="12700" cmpd="sng">
                      <a:noFill/>
                    </a:lnB>
                    <a:solidFill>
                      <a:schemeClr val="bg1"/>
                    </a:solidFill>
                  </a:tcPr>
                </a:tc>
                <a:extLst>
                  <a:ext uri="{0D108BD9-81ED-4DB2-BD59-A6C34878D82A}">
                    <a16:rowId xmlns:a16="http://schemas.microsoft.com/office/drawing/2014/main" val="686074955"/>
                  </a:ext>
                </a:extLst>
              </a:tr>
              <a:tr h="727074">
                <a:tc>
                  <a:txBody>
                    <a:bodyPr/>
                    <a:lstStyle/>
                    <a:p>
                      <a:pPr marL="0" marR="0" lvl="0" indent="0" algn="ctr" defTabSz="914400" rtl="0" eaLnBrk="1" fontAlgn="auto" latinLnBrk="0" hangingPunct="1">
                        <a:lnSpc>
                          <a:spcPts val="1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chemeClr val="bg1"/>
                          </a:solidFill>
                          <a:effectLst/>
                          <a:uLnTx/>
                          <a:uFillTx/>
                          <a:latin typeface="Exo" panose="02000503000000000000" pitchFamily="2" charset="77"/>
                          <a:ea typeface="Roboto Condensed Light" panose="02000000000000000000" pitchFamily="2" charset="0"/>
                          <a:cs typeface="+mn-cs"/>
                        </a:rPr>
                        <a:t>Materials</a:t>
                      </a:r>
                    </a:p>
                  </a:txBody>
                  <a:tcPr marL="0" marR="0" marT="320040" marB="22860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tc>
                  <a:txBody>
                    <a:bodyPr/>
                    <a:lstStyle/>
                    <a:p>
                      <a:pPr marL="0" marR="0" lvl="0" indent="0" algn="ctr" defTabSz="914400" rtl="0" eaLnBrk="1" fontAlgn="auto" latinLnBrk="0" hangingPunct="1">
                        <a:lnSpc>
                          <a:spcPts val="1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chemeClr val="bg1"/>
                          </a:solidFill>
                          <a:effectLst/>
                          <a:uLnTx/>
                          <a:uFillTx/>
                          <a:latin typeface="Exo" panose="02000503000000000000" pitchFamily="2" charset="77"/>
                          <a:ea typeface="Roboto Condensed Light" panose="02000000000000000000" pitchFamily="2" charset="0"/>
                          <a:cs typeface="+mn-cs"/>
                        </a:rPr>
                        <a:t>Participants</a:t>
                      </a:r>
                    </a:p>
                  </a:txBody>
                  <a:tcPr marL="0" marR="0" marT="320040" marB="228600">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chemeClr val="accent1">
                            <a:lumMod val="60000"/>
                            <a:lumOff val="40000"/>
                          </a:schemeClr>
                        </a:gs>
                        <a:gs pos="95000">
                          <a:srgbClr val="2576B7"/>
                        </a:gs>
                      </a:gsLst>
                      <a:lin ang="3000000" scaled="0"/>
                    </a:gradFill>
                  </a:tcPr>
                </a:tc>
                <a:extLst>
                  <a:ext uri="{0D108BD9-81ED-4DB2-BD59-A6C34878D82A}">
                    <a16:rowId xmlns:a16="http://schemas.microsoft.com/office/drawing/2014/main" val="4151227522"/>
                  </a:ext>
                </a:extLst>
              </a:tr>
              <a:tr h="1369058">
                <a:tc>
                  <a:txBody>
                    <a:bodyPr/>
                    <a:lstStyle/>
                    <a:p>
                      <a:pPr marL="173038" indent="-173038" rtl="0">
                        <a:lnSpc>
                          <a:spcPts val="1600"/>
                        </a:lnSpc>
                        <a:spcBef>
                          <a:spcPts val="800"/>
                        </a:spcBef>
                        <a:buSzPts val="1100"/>
                        <a:buFont typeface="Arial" panose="020B0604020202020204" pitchFamily="34" charset="0"/>
                        <a:buChar char="•"/>
                        <a:tabLst/>
                      </a:pPr>
                      <a:r>
                        <a:rPr lang="en-US" sz="1200" b="0" i="0" u="none" strike="noStrike" baseline="0" dirty="0">
                          <a:solidFill>
                            <a:srgbClr val="000000"/>
                          </a:solidFill>
                          <a:latin typeface="Roboto Condensed Light" panose="02000000000000000000" pitchFamily="2" charset="0"/>
                          <a:ea typeface="Roboto Condensed Light" panose="02000000000000000000" pitchFamily="2" charset="0"/>
                        </a:rPr>
                        <a:t>Whiteboard/Flip Charts</a:t>
                      </a:r>
                    </a:p>
                    <a:p>
                      <a:pPr marL="173038" marR="0" lvl="0" indent="-173038" algn="l" defTabSz="914400" rtl="0" eaLnBrk="1" fontAlgn="auto" latinLnBrk="0" hangingPunct="1">
                        <a:lnSpc>
                          <a:spcPts val="1600"/>
                        </a:lnSpc>
                        <a:spcBef>
                          <a:spcPts val="800"/>
                        </a:spcBef>
                        <a:spcAft>
                          <a:spcPts val="0"/>
                        </a:spcAft>
                        <a:buClrTx/>
                        <a:buSzPts val="1100"/>
                        <a:buFont typeface="Arial" panose="020B0604020202020204" pitchFamily="34" charset="0"/>
                        <a:buChar char="•"/>
                        <a:tabLst/>
                        <a:defRPr/>
                      </a:pPr>
                      <a:r>
                        <a:rPr lang="en-US" sz="1200" b="0" i="1" u="none" strike="noStrike" baseline="0" dirty="0">
                          <a:solidFill>
                            <a:srgbClr val="000000"/>
                          </a:solidFill>
                          <a:latin typeface="Roboto Condensed Light" panose="02000000000000000000" pitchFamily="2" charset="0"/>
                          <a:ea typeface="Roboto Condensed Light" panose="02000000000000000000" pitchFamily="2" charset="0"/>
                        </a:rPr>
                        <a:t>IT Operating Model Executive Summary Section</a:t>
                      </a:r>
                    </a:p>
                    <a:p>
                      <a:pPr marL="173038" indent="-173038" rtl="0">
                        <a:lnSpc>
                          <a:spcPts val="1600"/>
                        </a:lnSpc>
                        <a:spcBef>
                          <a:spcPts val="800"/>
                        </a:spcBef>
                        <a:buSzPts val="1100"/>
                        <a:buFont typeface="Arial" panose="020B0604020202020204" pitchFamily="34" charset="0"/>
                        <a:buChar char="•"/>
                        <a:tabLst/>
                      </a:pPr>
                      <a:endParaRPr lang="en-US" sz="1200" b="0" i="0" u="none" strike="noStrike" baseline="0" dirty="0">
                        <a:solidFill>
                          <a:srgbClr val="000000"/>
                        </a:solidFill>
                        <a:latin typeface="Roboto Condensed Light" panose="02000000000000000000" pitchFamily="2" charset="0"/>
                        <a:ea typeface="Roboto Condensed Light" panose="02000000000000000000" pitchFamily="2" charset="0"/>
                      </a:endParaRPr>
                    </a:p>
                  </a:txBody>
                  <a:tcPr marL="288000" marR="288000" marT="251999" marB="288000">
                    <a:lnR w="3175" cap="flat" cmpd="sng" algn="ctr">
                      <a:solidFill>
                        <a:schemeClr val="bg1">
                          <a:lumMod val="75000"/>
                        </a:schemeClr>
                      </a:solidFill>
                      <a:prstDash val="solid"/>
                      <a:round/>
                      <a:headEnd type="none" w="med" len="med"/>
                      <a:tailEnd type="none" w="med" len="med"/>
                    </a:lnR>
                    <a:lnT w="38100" cmpd="sng">
                      <a:noFill/>
                    </a:lnT>
                    <a:solidFill>
                      <a:schemeClr val="bg1"/>
                    </a:solidFill>
                  </a:tcPr>
                </a:tc>
                <a:tc>
                  <a:txBody>
                    <a:bodyPr/>
                    <a:lstStyle/>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Executive IT Leader</a:t>
                      </a:r>
                    </a:p>
                    <a:p>
                      <a:pPr marL="173038" indent="-173038">
                        <a:lnSpc>
                          <a:spcPts val="1600"/>
                        </a:lnSpc>
                        <a:spcBef>
                          <a:spcPts val="800"/>
                        </a:spcBef>
                        <a:buFont typeface="Arial" panose="020B0604020202020204" pitchFamily="34" charset="0"/>
                        <a:buChar char="•"/>
                        <a:tabLst/>
                      </a:pPr>
                      <a:r>
                        <a:rPr lang="en-US" sz="1200" b="0" i="0" dirty="0">
                          <a:solidFill>
                            <a:srgbClr val="000000"/>
                          </a:solidFill>
                          <a:latin typeface="Roboto Condensed Light" panose="02000000000000000000" pitchFamily="2" charset="0"/>
                          <a:ea typeface="Roboto Condensed Light" panose="02000000000000000000" pitchFamily="2" charset="0"/>
                        </a:rPr>
                        <a:t>Business Leadership </a:t>
                      </a:r>
                    </a:p>
                    <a:p>
                      <a:pPr marL="0" indent="0">
                        <a:lnSpc>
                          <a:spcPts val="1600"/>
                        </a:lnSpc>
                        <a:spcBef>
                          <a:spcPts val="800"/>
                        </a:spcBef>
                        <a:buFont typeface="Arial" panose="020B0604020202020204" pitchFamily="34" charset="0"/>
                        <a:buNone/>
                        <a:tabLst/>
                      </a:pPr>
                      <a:endParaRPr lang="en-US" sz="1200" b="0" i="0" dirty="0">
                        <a:solidFill>
                          <a:srgbClr val="000000"/>
                        </a:solidFill>
                        <a:latin typeface="Roboto Condensed Light" panose="02000000000000000000" pitchFamily="2" charset="0"/>
                        <a:ea typeface="Roboto Condensed Light" panose="02000000000000000000" pitchFamily="2" charset="0"/>
                      </a:endParaRPr>
                    </a:p>
                  </a:txBody>
                  <a:tcPr marL="288000" marR="288000" marT="251999" marB="288000">
                    <a:lnL w="3175" cap="flat" cmpd="sng" algn="ctr">
                      <a:solidFill>
                        <a:schemeClr val="bg1">
                          <a:lumMod val="75000"/>
                        </a:schemeClr>
                      </a:solidFill>
                      <a:prstDash val="solid"/>
                      <a:round/>
                      <a:headEnd type="none" w="med" len="med"/>
                      <a:tailEnd type="none" w="med" len="med"/>
                    </a:lnL>
                    <a:lnT w="38100" cmpd="sng">
                      <a:noFill/>
                    </a:lnT>
                    <a:solidFill>
                      <a:schemeClr val="bg1"/>
                    </a:solidFill>
                  </a:tcPr>
                </a:tc>
                <a:extLst>
                  <a:ext uri="{0D108BD9-81ED-4DB2-BD59-A6C34878D82A}">
                    <a16:rowId xmlns:a16="http://schemas.microsoft.com/office/drawing/2014/main" val="2918002838"/>
                  </a:ext>
                </a:extLst>
              </a:tr>
            </a:tbl>
          </a:graphicData>
        </a:graphic>
      </p:graphicFrame>
      <p:grpSp>
        <p:nvGrpSpPr>
          <p:cNvPr id="9" name="Group 8">
            <a:extLst>
              <a:ext uri="{FF2B5EF4-FFF2-40B4-BE49-F238E27FC236}">
                <a16:creationId xmlns:a16="http://schemas.microsoft.com/office/drawing/2014/main" id="{DBFC1DDC-3206-A0BB-D47B-5F18A0BE9DB5}"/>
              </a:ext>
            </a:extLst>
          </p:cNvPr>
          <p:cNvGrpSpPr/>
          <p:nvPr/>
        </p:nvGrpSpPr>
        <p:grpSpPr>
          <a:xfrm>
            <a:off x="259603" y="6021000"/>
            <a:ext cx="5778340" cy="467941"/>
            <a:chOff x="469425" y="5628818"/>
            <a:chExt cx="4585351" cy="554002"/>
          </a:xfrm>
        </p:grpSpPr>
        <p:sp>
          <p:nvSpPr>
            <p:cNvPr id="10" name="Rectangle 9">
              <a:hlinkClick r:id="rId3"/>
              <a:extLst>
                <a:ext uri="{FF2B5EF4-FFF2-40B4-BE49-F238E27FC236}">
                  <a16:creationId xmlns:a16="http://schemas.microsoft.com/office/drawing/2014/main" id="{6D4F08ED-3193-453B-0C15-25FD0A642C29}"/>
                </a:ext>
              </a:extLst>
            </p:cNvPr>
            <p:cNvSpPr/>
            <p:nvPr/>
          </p:nvSpPr>
          <p:spPr>
            <a:xfrm>
              <a:off x="1022782" y="5628818"/>
              <a:ext cx="4031994" cy="554000"/>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r>
                <a:rPr lang="en-US" sz="1200" dirty="0">
                  <a:solidFill>
                    <a:srgbClr val="FFFFFF"/>
                  </a:solidFill>
                  <a:latin typeface="Exo" panose="02000503000000000000" pitchFamily="2" charset="77"/>
                </a:rPr>
                <a:t>Record the results in the </a:t>
              </a:r>
              <a:r>
                <a:rPr lang="en-US" sz="1200" i="1" dirty="0">
                  <a:solidFill>
                    <a:srgbClr val="FFFFFF"/>
                  </a:solidFill>
                  <a:latin typeface="Exo" panose="02000503000000000000" pitchFamily="2" charset="77"/>
                </a:rPr>
                <a:t>IT Operating Model Executive Summary Section</a:t>
              </a:r>
            </a:p>
          </p:txBody>
        </p:sp>
        <p:sp>
          <p:nvSpPr>
            <p:cNvPr id="11" name="Rectangle 10">
              <a:extLst>
                <a:ext uri="{FF2B5EF4-FFF2-40B4-BE49-F238E27FC236}">
                  <a16:creationId xmlns:a16="http://schemas.microsoft.com/office/drawing/2014/main" id="{8A6AE8E0-4425-FF39-23C9-CDE46A4E94A4}"/>
                </a:ext>
              </a:extLst>
            </p:cNvPr>
            <p:cNvSpPr>
              <a:spLocks noChangeAspect="1"/>
            </p:cNvSpPr>
            <p:nvPr/>
          </p:nvSpPr>
          <p:spPr>
            <a:xfrm>
              <a:off x="469425" y="5628820"/>
              <a:ext cx="554000" cy="554000"/>
            </a:xfrm>
            <a:prstGeom prst="rect">
              <a:avLst/>
            </a:prstGeom>
            <a:solidFill>
              <a:srgbClr val="1E5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54437"/>
              <a:endParaRPr lang="en-US" sz="1600" dirty="0">
                <a:solidFill>
                  <a:srgbClr val="FFFFFF"/>
                </a:solidFill>
                <a:latin typeface="Exo" panose="02000503000000000000" pitchFamily="2" charset="77"/>
              </a:endParaRPr>
            </a:p>
          </p:txBody>
        </p:sp>
        <p:pic>
          <p:nvPicPr>
            <p:cNvPr id="12" name="Picture 11">
              <a:extLst>
                <a:ext uri="{FF2B5EF4-FFF2-40B4-BE49-F238E27FC236}">
                  <a16:creationId xmlns:a16="http://schemas.microsoft.com/office/drawing/2014/main" id="{F9BB6915-49A2-2819-B2F6-418B72D42AC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400000">
              <a:off x="598566" y="5748170"/>
              <a:ext cx="308823" cy="308824"/>
            </a:xfrm>
            <a:prstGeom prst="rect">
              <a:avLst/>
            </a:prstGeom>
          </p:spPr>
        </p:pic>
      </p:grpSp>
    </p:spTree>
    <p:extLst>
      <p:ext uri="{BB962C8B-B14F-4D97-AF65-F5344CB8AC3E}">
        <p14:creationId xmlns:p14="http://schemas.microsoft.com/office/powerpoint/2010/main" val="303821214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4BC0B-C5C3-C554-F801-4200C6EEAF64}"/>
              </a:ext>
            </a:extLst>
          </p:cNvPr>
          <p:cNvSpPr>
            <a:spLocks noGrp="1"/>
          </p:cNvSpPr>
          <p:nvPr>
            <p:ph type="title"/>
          </p:nvPr>
        </p:nvSpPr>
        <p:spPr/>
        <p:txBody>
          <a:bodyPr/>
          <a:lstStyle/>
          <a:p>
            <a:r>
              <a:rPr lang="en-US" dirty="0">
                <a:solidFill>
                  <a:schemeClr val="accent1"/>
                </a:solidFill>
              </a:rPr>
              <a:t>By the end of this phase, you should:</a:t>
            </a:r>
          </a:p>
        </p:txBody>
      </p:sp>
      <p:sp>
        <p:nvSpPr>
          <p:cNvPr id="3" name="Text Placeholder 2">
            <a:extLst>
              <a:ext uri="{FF2B5EF4-FFF2-40B4-BE49-F238E27FC236}">
                <a16:creationId xmlns:a16="http://schemas.microsoft.com/office/drawing/2014/main" id="{B3FC109D-8200-CFF3-C372-66AC5A1F08EF}"/>
              </a:ext>
            </a:extLst>
          </p:cNvPr>
          <p:cNvSpPr>
            <a:spLocks noGrp="1"/>
          </p:cNvSpPr>
          <p:nvPr>
            <p:ph type="body" sz="quarter" idx="10"/>
          </p:nvPr>
        </p:nvSpPr>
        <p:spPr>
          <a:xfrm>
            <a:off x="618308" y="1384662"/>
            <a:ext cx="10903131" cy="4720047"/>
          </a:xfrm>
        </p:spPr>
        <p:txBody>
          <a:bodyPr/>
          <a:lstStyle/>
          <a:p>
            <a:pPr marL="285750" indent="-285750">
              <a:buFont typeface="Wingdings" panose="05000000000000000000" pitchFamily="2" charset="2"/>
              <a:buChar char="ü"/>
            </a:pPr>
            <a:r>
              <a:rPr lang="en-US" dirty="0"/>
              <a:t>Understand the changes that will be required to exist in the new IT operating model</a:t>
            </a:r>
          </a:p>
          <a:p>
            <a:pPr marL="285750" indent="-285750">
              <a:buFont typeface="Wingdings" panose="05000000000000000000" pitchFamily="2" charset="2"/>
              <a:buChar char="ü"/>
            </a:pPr>
            <a:r>
              <a:rPr lang="en-US" dirty="0"/>
              <a:t>Be able to communicate that list of changes</a:t>
            </a:r>
          </a:p>
          <a:p>
            <a:pPr marL="285750" indent="-285750">
              <a:buFont typeface="Wingdings" panose="05000000000000000000" pitchFamily="2" charset="2"/>
              <a:buChar char="ü"/>
            </a:pPr>
            <a:r>
              <a:rPr lang="en-US" dirty="0"/>
              <a:t>Identify the key tasks that need to be completed as well as:</a:t>
            </a:r>
          </a:p>
          <a:p>
            <a:pPr marL="742904" lvl="1" indent="-285750">
              <a:buFont typeface="Wingdings" panose="05000000000000000000" pitchFamily="2" charset="2"/>
              <a:buChar char="ü"/>
            </a:pPr>
            <a:r>
              <a:rPr lang="en-US" dirty="0"/>
              <a:t>The owner of each task</a:t>
            </a:r>
          </a:p>
          <a:p>
            <a:pPr marL="742904" lvl="1" indent="-285750">
              <a:buFont typeface="Wingdings" panose="05000000000000000000" pitchFamily="2" charset="2"/>
              <a:buChar char="ü"/>
            </a:pPr>
            <a:r>
              <a:rPr lang="en-US" dirty="0"/>
              <a:t>The outcome being sought by each task</a:t>
            </a:r>
          </a:p>
          <a:p>
            <a:pPr marL="742904" lvl="1" indent="-285750">
              <a:buFont typeface="Wingdings" panose="05000000000000000000" pitchFamily="2" charset="2"/>
              <a:buChar char="ü"/>
            </a:pPr>
            <a:r>
              <a:rPr lang="en-US" dirty="0"/>
              <a:t>The date the task should be completed by </a:t>
            </a:r>
          </a:p>
          <a:p>
            <a:pPr marL="742904" lvl="1" indent="-285750">
              <a:buFont typeface="Wingdings" panose="05000000000000000000" pitchFamily="2" charset="2"/>
              <a:buChar char="ü"/>
            </a:pPr>
            <a:r>
              <a:rPr lang="en-US" dirty="0"/>
              <a:t>The dependencies that will make this task successful </a:t>
            </a:r>
          </a:p>
          <a:p>
            <a:pPr marL="285750" indent="-285750">
              <a:buFont typeface="Wingdings" panose="05000000000000000000" pitchFamily="2" charset="2"/>
              <a:buChar char="ü"/>
            </a:pPr>
            <a:r>
              <a:rPr lang="en-US" dirty="0"/>
              <a:t>Write an executive summary to support communication activities </a:t>
            </a:r>
          </a:p>
          <a:p>
            <a:pPr marL="285750" indent="-285750">
              <a:buFont typeface="Wingdings" panose="05000000000000000000" pitchFamily="2" charset="2"/>
              <a:buChar char="ü"/>
            </a:pPr>
            <a:endParaRPr lang="en-US" dirty="0"/>
          </a:p>
        </p:txBody>
      </p:sp>
    </p:spTree>
    <p:extLst>
      <p:ext uri="{BB962C8B-B14F-4D97-AF65-F5344CB8AC3E}">
        <p14:creationId xmlns:p14="http://schemas.microsoft.com/office/powerpoint/2010/main" val="201426200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4CA82B1-EF6B-6442-AFD4-99B7AC11CD83}"/>
              </a:ext>
            </a:extLst>
          </p:cNvPr>
          <p:cNvSpPr>
            <a:spLocks noGrp="1"/>
          </p:cNvSpPr>
          <p:nvPr>
            <p:ph type="title"/>
          </p:nvPr>
        </p:nvSpPr>
        <p:spPr>
          <a:xfrm>
            <a:off x="326976" y="307375"/>
            <a:ext cx="10439584" cy="774697"/>
          </a:xfrm>
        </p:spPr>
        <p:txBody>
          <a:bodyPr/>
          <a:lstStyle/>
          <a:p>
            <a:r>
              <a:rPr lang="en-US" dirty="0">
                <a:latin typeface="Montserrat SemiBold" panose="00000700000000000000" pitchFamily="2" charset="0"/>
              </a:rPr>
              <a:t>Research Contributors and Experts</a:t>
            </a:r>
          </a:p>
        </p:txBody>
      </p:sp>
      <p:grpSp>
        <p:nvGrpSpPr>
          <p:cNvPr id="20" name="Group 19">
            <a:extLst>
              <a:ext uri="{FF2B5EF4-FFF2-40B4-BE49-F238E27FC236}">
                <a16:creationId xmlns:a16="http://schemas.microsoft.com/office/drawing/2014/main" id="{FAB49C4B-29FD-3F36-7526-FAD65DCC640F}"/>
              </a:ext>
            </a:extLst>
          </p:cNvPr>
          <p:cNvGrpSpPr/>
          <p:nvPr/>
        </p:nvGrpSpPr>
        <p:grpSpPr>
          <a:xfrm>
            <a:off x="4518944" y="1334618"/>
            <a:ext cx="3383280" cy="640080"/>
            <a:chOff x="486234" y="3170860"/>
            <a:chExt cx="3851287" cy="743562"/>
          </a:xfrm>
        </p:grpSpPr>
        <p:sp>
          <p:nvSpPr>
            <p:cNvPr id="45" name="Text Placeholder 3">
              <a:extLst>
                <a:ext uri="{FF2B5EF4-FFF2-40B4-BE49-F238E27FC236}">
                  <a16:creationId xmlns:a16="http://schemas.microsoft.com/office/drawing/2014/main" id="{B67463FB-9F15-404F-9776-5EDE5B28E396}"/>
                </a:ext>
              </a:extLst>
            </p:cNvPr>
            <p:cNvSpPr txBox="1">
              <a:spLocks/>
            </p:cNvSpPr>
            <p:nvPr/>
          </p:nvSpPr>
          <p:spPr>
            <a:xfrm>
              <a:off x="488335" y="3170860"/>
              <a:ext cx="3849186" cy="280229"/>
            </a:xfrm>
            <a:prstGeom prst="rect">
              <a:avLst/>
            </a:prstGeom>
          </p:spPr>
          <p:txBody>
            <a:bodyPr lIns="0" tIns="0" rIns="0" bIns="0">
              <a:no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rgbClr val="4A4A4A"/>
                  </a:solidFill>
                  <a:latin typeface="Montserrat SemiBold"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09">
                <a:defRPr/>
              </a:pPr>
              <a:r>
                <a:rPr lang="en-US" dirty="0"/>
                <a:t>Valence Howden</a:t>
              </a:r>
            </a:p>
          </p:txBody>
        </p:sp>
        <p:sp>
          <p:nvSpPr>
            <p:cNvPr id="46" name="Text Placeholder 5">
              <a:extLst>
                <a:ext uri="{FF2B5EF4-FFF2-40B4-BE49-F238E27FC236}">
                  <a16:creationId xmlns:a16="http://schemas.microsoft.com/office/drawing/2014/main" id="{B8DF1537-1A5E-4392-850B-72C100EF6932}"/>
                </a:ext>
              </a:extLst>
            </p:cNvPr>
            <p:cNvSpPr txBox="1">
              <a:spLocks/>
            </p:cNvSpPr>
            <p:nvPr/>
          </p:nvSpPr>
          <p:spPr>
            <a:xfrm>
              <a:off x="486234" y="3475908"/>
              <a:ext cx="3849186" cy="438514"/>
            </a:xfrm>
            <a:prstGeom prst="rect">
              <a:avLst/>
            </a:prstGeom>
          </p:spPr>
          <p:txBody>
            <a:bodyPr lIns="0" tIns="0" rIns="0" bIns="0" numCol="1" spcCol="360000">
              <a:noAutofit/>
            </a:bodyPr>
            <a:lstStyle>
              <a:lvl1pPr marL="0" indent="0" algn="l" defTabSz="914400" rtl="0" eaLnBrk="1" latinLnBrk="0" hangingPunct="1">
                <a:lnSpc>
                  <a:spcPct val="110000"/>
                </a:lnSpc>
                <a:spcBef>
                  <a:spcPts val="1000"/>
                </a:spcBef>
                <a:buFont typeface="Arial" panose="020B0604020202020204" pitchFamily="34" charset="0"/>
                <a:buNone/>
                <a:defRPr sz="1400" b="0" i="0" kern="1200">
                  <a:solidFill>
                    <a:srgbClr val="000000"/>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09">
                <a:lnSpc>
                  <a:spcPct val="100000"/>
                </a:lnSpc>
                <a:spcBef>
                  <a:spcPts val="0"/>
                </a:spcBef>
                <a:defRPr/>
              </a:pPr>
              <a:r>
                <a:rPr lang="en-US" sz="1200" dirty="0">
                  <a:latin typeface="Exo" panose="02000303000000000000" pitchFamily="2" charset="0"/>
                </a:rPr>
                <a:t>Principal Research Director</a:t>
              </a:r>
            </a:p>
            <a:p>
              <a:pPr defTabSz="914309">
                <a:lnSpc>
                  <a:spcPct val="100000"/>
                </a:lnSpc>
                <a:spcBef>
                  <a:spcPts val="0"/>
                </a:spcBef>
                <a:defRPr/>
              </a:pPr>
              <a:r>
                <a:rPr lang="en-US" sz="1200" dirty="0">
                  <a:latin typeface="Exo" panose="02000303000000000000" pitchFamily="2" charset="0"/>
                </a:rPr>
                <a:t>Info-Tech Research Group </a:t>
              </a:r>
            </a:p>
          </p:txBody>
        </p:sp>
      </p:grpSp>
      <p:grpSp>
        <p:nvGrpSpPr>
          <p:cNvPr id="29" name="Group 28">
            <a:extLst>
              <a:ext uri="{FF2B5EF4-FFF2-40B4-BE49-F238E27FC236}">
                <a16:creationId xmlns:a16="http://schemas.microsoft.com/office/drawing/2014/main" id="{0FE39BD1-8A8C-5F9B-FDBA-00D01EAEAA23}"/>
              </a:ext>
            </a:extLst>
          </p:cNvPr>
          <p:cNvGrpSpPr/>
          <p:nvPr/>
        </p:nvGrpSpPr>
        <p:grpSpPr>
          <a:xfrm>
            <a:off x="4514384" y="4811792"/>
            <a:ext cx="3383280" cy="640080"/>
            <a:chOff x="4337520" y="2266996"/>
            <a:chExt cx="3852276" cy="783666"/>
          </a:xfrm>
        </p:grpSpPr>
        <p:sp>
          <p:nvSpPr>
            <p:cNvPr id="51" name="Text Placeholder 3">
              <a:extLst>
                <a:ext uri="{FF2B5EF4-FFF2-40B4-BE49-F238E27FC236}">
                  <a16:creationId xmlns:a16="http://schemas.microsoft.com/office/drawing/2014/main" id="{A1D578B5-7FC1-4055-95A8-D0D389F495BF}"/>
                </a:ext>
              </a:extLst>
            </p:cNvPr>
            <p:cNvSpPr txBox="1">
              <a:spLocks/>
            </p:cNvSpPr>
            <p:nvPr/>
          </p:nvSpPr>
          <p:spPr>
            <a:xfrm>
              <a:off x="4337520" y="2266996"/>
              <a:ext cx="3849186" cy="264940"/>
            </a:xfrm>
            <a:prstGeom prst="rect">
              <a:avLst/>
            </a:prstGeom>
          </p:spPr>
          <p:txBody>
            <a:bodyPr lIns="0" tIns="0" rIns="0" bIns="0">
              <a:no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rgbClr val="4A4A4A"/>
                  </a:solidFill>
                  <a:latin typeface="Montserrat SemiBold"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09">
                <a:defRPr/>
              </a:pPr>
              <a:r>
                <a:rPr lang="en-US" dirty="0"/>
                <a:t>Carlene McCubbin </a:t>
              </a:r>
            </a:p>
          </p:txBody>
        </p:sp>
        <p:sp>
          <p:nvSpPr>
            <p:cNvPr id="52" name="Text Placeholder 5">
              <a:extLst>
                <a:ext uri="{FF2B5EF4-FFF2-40B4-BE49-F238E27FC236}">
                  <a16:creationId xmlns:a16="http://schemas.microsoft.com/office/drawing/2014/main" id="{B1E71592-6A8F-48CE-86CA-A57C06725FF9}"/>
                </a:ext>
              </a:extLst>
            </p:cNvPr>
            <p:cNvSpPr txBox="1">
              <a:spLocks/>
            </p:cNvSpPr>
            <p:nvPr/>
          </p:nvSpPr>
          <p:spPr>
            <a:xfrm>
              <a:off x="4340610" y="2612148"/>
              <a:ext cx="3849186" cy="438514"/>
            </a:xfrm>
            <a:prstGeom prst="rect">
              <a:avLst/>
            </a:prstGeom>
          </p:spPr>
          <p:txBody>
            <a:bodyPr lIns="0" tIns="0" rIns="0" bIns="0" numCol="1" spcCol="360000">
              <a:noAutofit/>
            </a:bodyPr>
            <a:lstStyle>
              <a:lvl1pPr marL="0" indent="0" algn="l" defTabSz="914400" rtl="0" eaLnBrk="1" latinLnBrk="0" hangingPunct="1">
                <a:lnSpc>
                  <a:spcPct val="110000"/>
                </a:lnSpc>
                <a:spcBef>
                  <a:spcPts val="1000"/>
                </a:spcBef>
                <a:buFont typeface="Arial" panose="020B0604020202020204" pitchFamily="34" charset="0"/>
                <a:buNone/>
                <a:defRPr sz="1400" b="0" i="0" kern="1200">
                  <a:solidFill>
                    <a:srgbClr val="000000"/>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09">
                <a:lnSpc>
                  <a:spcPct val="100000"/>
                </a:lnSpc>
                <a:spcBef>
                  <a:spcPts val="0"/>
                </a:spcBef>
                <a:defRPr/>
              </a:pPr>
              <a:r>
                <a:rPr lang="en-US" sz="1200" dirty="0">
                  <a:latin typeface="Exo" panose="02000303000000000000" pitchFamily="2" charset="0"/>
                </a:rPr>
                <a:t>Practice Lead – CIO Practice </a:t>
              </a:r>
            </a:p>
            <a:p>
              <a:pPr defTabSz="914309">
                <a:lnSpc>
                  <a:spcPct val="100000"/>
                </a:lnSpc>
                <a:spcBef>
                  <a:spcPts val="0"/>
                </a:spcBef>
                <a:defRPr/>
              </a:pPr>
              <a:r>
                <a:rPr lang="en-US" sz="1200" dirty="0">
                  <a:latin typeface="Exo" panose="02000303000000000000" pitchFamily="2" charset="0"/>
                </a:rPr>
                <a:t>Info-Tech Research Group</a:t>
              </a:r>
            </a:p>
          </p:txBody>
        </p:sp>
      </p:grpSp>
      <p:grpSp>
        <p:nvGrpSpPr>
          <p:cNvPr id="21" name="Group 20">
            <a:extLst>
              <a:ext uri="{FF2B5EF4-FFF2-40B4-BE49-F238E27FC236}">
                <a16:creationId xmlns:a16="http://schemas.microsoft.com/office/drawing/2014/main" id="{0FA79351-9E9F-6402-B6D9-ADCB5548FC26}"/>
              </a:ext>
            </a:extLst>
          </p:cNvPr>
          <p:cNvGrpSpPr/>
          <p:nvPr/>
        </p:nvGrpSpPr>
        <p:grpSpPr>
          <a:xfrm>
            <a:off x="4518944" y="2198904"/>
            <a:ext cx="3383280" cy="640080"/>
            <a:chOff x="484134" y="4119521"/>
            <a:chExt cx="3849186" cy="753646"/>
          </a:xfrm>
        </p:grpSpPr>
        <p:sp>
          <p:nvSpPr>
            <p:cNvPr id="24" name="Text Placeholder 3">
              <a:extLst>
                <a:ext uri="{FF2B5EF4-FFF2-40B4-BE49-F238E27FC236}">
                  <a16:creationId xmlns:a16="http://schemas.microsoft.com/office/drawing/2014/main" id="{03CF4643-12E1-4BF8-A7BF-00E4FE14A428}"/>
                </a:ext>
              </a:extLst>
            </p:cNvPr>
            <p:cNvSpPr txBox="1">
              <a:spLocks/>
            </p:cNvSpPr>
            <p:nvPr/>
          </p:nvSpPr>
          <p:spPr>
            <a:xfrm>
              <a:off x="486236" y="4119521"/>
              <a:ext cx="3598086" cy="264940"/>
            </a:xfrm>
            <a:prstGeom prst="rect">
              <a:avLst/>
            </a:prstGeom>
          </p:spPr>
          <p:txBody>
            <a:bodyPr lIns="0" tIns="0" rIns="0" bIns="0">
              <a:no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rgbClr val="4A4A4A"/>
                  </a:solidFill>
                  <a:latin typeface="Montserrat SemiBold"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John Kemp</a:t>
              </a:r>
            </a:p>
          </p:txBody>
        </p:sp>
        <p:sp>
          <p:nvSpPr>
            <p:cNvPr id="25" name="Text Placeholder 5">
              <a:extLst>
                <a:ext uri="{FF2B5EF4-FFF2-40B4-BE49-F238E27FC236}">
                  <a16:creationId xmlns:a16="http://schemas.microsoft.com/office/drawing/2014/main" id="{0D28A512-D02C-4A02-9C49-A11725BFEFCA}"/>
                </a:ext>
              </a:extLst>
            </p:cNvPr>
            <p:cNvSpPr txBox="1">
              <a:spLocks/>
            </p:cNvSpPr>
            <p:nvPr/>
          </p:nvSpPr>
          <p:spPr>
            <a:xfrm>
              <a:off x="484134" y="4434653"/>
              <a:ext cx="3849186" cy="438514"/>
            </a:xfrm>
            <a:prstGeom prst="rect">
              <a:avLst/>
            </a:prstGeom>
          </p:spPr>
          <p:txBody>
            <a:bodyPr lIns="0" tIns="0" rIns="0" bIns="0" numCol="1" spcCol="360000">
              <a:noAutofit/>
            </a:bodyPr>
            <a:lstStyle>
              <a:lvl1pPr marL="0" indent="0" algn="l" defTabSz="914400" rtl="0" eaLnBrk="1" latinLnBrk="0" hangingPunct="1">
                <a:lnSpc>
                  <a:spcPct val="110000"/>
                </a:lnSpc>
                <a:spcBef>
                  <a:spcPts val="1000"/>
                </a:spcBef>
                <a:buFont typeface="Arial" panose="020B0604020202020204" pitchFamily="34" charset="0"/>
                <a:buNone/>
                <a:defRPr sz="1400" b="0" i="0" kern="1200">
                  <a:solidFill>
                    <a:srgbClr val="000000"/>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09">
                <a:lnSpc>
                  <a:spcPct val="100000"/>
                </a:lnSpc>
                <a:spcBef>
                  <a:spcPts val="0"/>
                </a:spcBef>
                <a:defRPr/>
              </a:pPr>
              <a:r>
                <a:rPr lang="en-US" sz="1200" dirty="0">
                  <a:latin typeface="Exo" panose="02000303000000000000" pitchFamily="2" charset="0"/>
                </a:rPr>
                <a:t>Executive Counselor – Executive Services</a:t>
              </a:r>
            </a:p>
            <a:p>
              <a:pPr defTabSz="914309">
                <a:lnSpc>
                  <a:spcPct val="100000"/>
                </a:lnSpc>
                <a:spcBef>
                  <a:spcPts val="0"/>
                </a:spcBef>
                <a:defRPr/>
              </a:pPr>
              <a:r>
                <a:rPr lang="en-US" sz="1200" dirty="0">
                  <a:latin typeface="Exo" panose="02000303000000000000" pitchFamily="2" charset="0"/>
                </a:rPr>
                <a:t>Info-Tech Research Group </a:t>
              </a:r>
            </a:p>
            <a:p>
              <a:pPr defTabSz="914309">
                <a:lnSpc>
                  <a:spcPct val="100000"/>
                </a:lnSpc>
                <a:spcBef>
                  <a:spcPts val="0"/>
                </a:spcBef>
                <a:defRPr/>
              </a:pPr>
              <a:endParaRPr lang="en-US" sz="1200" dirty="0">
                <a:latin typeface="Exo" panose="02000303000000000000" pitchFamily="2" charset="0"/>
              </a:endParaRPr>
            </a:p>
          </p:txBody>
        </p:sp>
      </p:grpSp>
      <p:grpSp>
        <p:nvGrpSpPr>
          <p:cNvPr id="19" name="Group 18">
            <a:extLst>
              <a:ext uri="{FF2B5EF4-FFF2-40B4-BE49-F238E27FC236}">
                <a16:creationId xmlns:a16="http://schemas.microsoft.com/office/drawing/2014/main" id="{AFBB3119-29AC-1A3F-8021-B578D057C866}"/>
              </a:ext>
            </a:extLst>
          </p:cNvPr>
          <p:cNvGrpSpPr/>
          <p:nvPr/>
        </p:nvGrpSpPr>
        <p:grpSpPr>
          <a:xfrm>
            <a:off x="561868" y="2205516"/>
            <a:ext cx="3383280" cy="640080"/>
            <a:chOff x="482033" y="2307100"/>
            <a:chExt cx="3851287" cy="743562"/>
          </a:xfrm>
        </p:grpSpPr>
        <p:sp>
          <p:nvSpPr>
            <p:cNvPr id="7" name="Text Placeholder 3">
              <a:extLst>
                <a:ext uri="{FF2B5EF4-FFF2-40B4-BE49-F238E27FC236}">
                  <a16:creationId xmlns:a16="http://schemas.microsoft.com/office/drawing/2014/main" id="{3624177C-DD14-684D-D715-5AF22CBFC7BB}"/>
                </a:ext>
              </a:extLst>
            </p:cNvPr>
            <p:cNvSpPr txBox="1">
              <a:spLocks/>
            </p:cNvSpPr>
            <p:nvPr/>
          </p:nvSpPr>
          <p:spPr>
            <a:xfrm>
              <a:off x="484134" y="2307100"/>
              <a:ext cx="3849186" cy="280229"/>
            </a:xfrm>
            <a:prstGeom prst="rect">
              <a:avLst/>
            </a:prstGeom>
          </p:spPr>
          <p:txBody>
            <a:bodyPr lIns="0" tIns="0" rIns="0" bIns="0">
              <a:no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rgbClr val="4A4A4A"/>
                  </a:solidFill>
                  <a:latin typeface="Montserrat SemiBold"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09">
                <a:defRPr/>
              </a:pPr>
              <a:r>
                <a:rPr lang="en-US" dirty="0"/>
                <a:t>Donna Bales </a:t>
              </a:r>
            </a:p>
          </p:txBody>
        </p:sp>
        <p:sp>
          <p:nvSpPr>
            <p:cNvPr id="8" name="Text Placeholder 5">
              <a:extLst>
                <a:ext uri="{FF2B5EF4-FFF2-40B4-BE49-F238E27FC236}">
                  <a16:creationId xmlns:a16="http://schemas.microsoft.com/office/drawing/2014/main" id="{4C788702-9B0C-9DE8-B028-785B97815E0F}"/>
                </a:ext>
              </a:extLst>
            </p:cNvPr>
            <p:cNvSpPr txBox="1">
              <a:spLocks/>
            </p:cNvSpPr>
            <p:nvPr/>
          </p:nvSpPr>
          <p:spPr>
            <a:xfrm>
              <a:off x="482033" y="2612148"/>
              <a:ext cx="3849186" cy="438514"/>
            </a:xfrm>
            <a:prstGeom prst="rect">
              <a:avLst/>
            </a:prstGeom>
          </p:spPr>
          <p:txBody>
            <a:bodyPr lIns="0" tIns="0" rIns="0" bIns="0" numCol="1" spcCol="360000">
              <a:noAutofit/>
            </a:bodyPr>
            <a:lstStyle>
              <a:lvl1pPr marL="0" indent="0" algn="l" defTabSz="914400" rtl="0" eaLnBrk="1" latinLnBrk="0" hangingPunct="1">
                <a:lnSpc>
                  <a:spcPct val="110000"/>
                </a:lnSpc>
                <a:spcBef>
                  <a:spcPts val="1000"/>
                </a:spcBef>
                <a:buFont typeface="Arial" panose="020B0604020202020204" pitchFamily="34" charset="0"/>
                <a:buNone/>
                <a:defRPr sz="1400" b="0" i="0" kern="1200">
                  <a:solidFill>
                    <a:srgbClr val="000000"/>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09">
                <a:lnSpc>
                  <a:spcPct val="100000"/>
                </a:lnSpc>
                <a:spcBef>
                  <a:spcPts val="0"/>
                </a:spcBef>
                <a:defRPr/>
              </a:pPr>
              <a:r>
                <a:rPr lang="en-US" sz="1200" dirty="0">
                  <a:latin typeface="Exo" panose="02000303000000000000" pitchFamily="2" charset="0"/>
                </a:rPr>
                <a:t>Principal Research Director</a:t>
              </a:r>
            </a:p>
            <a:p>
              <a:pPr defTabSz="914309">
                <a:lnSpc>
                  <a:spcPct val="100000"/>
                </a:lnSpc>
                <a:spcBef>
                  <a:spcPts val="0"/>
                </a:spcBef>
                <a:defRPr/>
              </a:pPr>
              <a:r>
                <a:rPr lang="en-US" sz="1200" dirty="0">
                  <a:latin typeface="Exo" panose="02000303000000000000" pitchFamily="2" charset="0"/>
                </a:rPr>
                <a:t>Info-Tech Research Group </a:t>
              </a:r>
            </a:p>
          </p:txBody>
        </p:sp>
      </p:grpSp>
      <p:grpSp>
        <p:nvGrpSpPr>
          <p:cNvPr id="28" name="Group 27">
            <a:extLst>
              <a:ext uri="{FF2B5EF4-FFF2-40B4-BE49-F238E27FC236}">
                <a16:creationId xmlns:a16="http://schemas.microsoft.com/office/drawing/2014/main" id="{631E794E-2B3E-601E-41E2-A756813650F1}"/>
              </a:ext>
            </a:extLst>
          </p:cNvPr>
          <p:cNvGrpSpPr/>
          <p:nvPr/>
        </p:nvGrpSpPr>
        <p:grpSpPr>
          <a:xfrm>
            <a:off x="8415463" y="4756870"/>
            <a:ext cx="3383280" cy="640080"/>
            <a:chOff x="4328129" y="3168077"/>
            <a:chExt cx="3852276" cy="783666"/>
          </a:xfrm>
        </p:grpSpPr>
        <p:sp>
          <p:nvSpPr>
            <p:cNvPr id="11" name="Text Placeholder 3">
              <a:extLst>
                <a:ext uri="{FF2B5EF4-FFF2-40B4-BE49-F238E27FC236}">
                  <a16:creationId xmlns:a16="http://schemas.microsoft.com/office/drawing/2014/main" id="{0D376162-837B-A6C9-34A8-7C7FC14C4C22}"/>
                </a:ext>
              </a:extLst>
            </p:cNvPr>
            <p:cNvSpPr txBox="1">
              <a:spLocks/>
            </p:cNvSpPr>
            <p:nvPr/>
          </p:nvSpPr>
          <p:spPr>
            <a:xfrm>
              <a:off x="4328129" y="3168077"/>
              <a:ext cx="3849186" cy="264940"/>
            </a:xfrm>
            <a:prstGeom prst="rect">
              <a:avLst/>
            </a:prstGeom>
          </p:spPr>
          <p:txBody>
            <a:bodyPr lIns="0" tIns="0" rIns="0" bIns="0">
              <a:no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rgbClr val="4A4A4A"/>
                  </a:solidFill>
                  <a:latin typeface="Montserrat SemiBold"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09">
                <a:defRPr/>
              </a:pPr>
              <a:r>
                <a:rPr lang="en-US" dirty="0"/>
                <a:t>Mike Tweedie</a:t>
              </a:r>
            </a:p>
          </p:txBody>
        </p:sp>
        <p:sp>
          <p:nvSpPr>
            <p:cNvPr id="12" name="Text Placeholder 5">
              <a:extLst>
                <a:ext uri="{FF2B5EF4-FFF2-40B4-BE49-F238E27FC236}">
                  <a16:creationId xmlns:a16="http://schemas.microsoft.com/office/drawing/2014/main" id="{F28CB4AD-A6FA-A2BC-0BA6-0B2F4FBCF29C}"/>
                </a:ext>
              </a:extLst>
            </p:cNvPr>
            <p:cNvSpPr txBox="1">
              <a:spLocks/>
            </p:cNvSpPr>
            <p:nvPr/>
          </p:nvSpPr>
          <p:spPr>
            <a:xfrm>
              <a:off x="4331219" y="3513229"/>
              <a:ext cx="3849186" cy="438514"/>
            </a:xfrm>
            <a:prstGeom prst="rect">
              <a:avLst/>
            </a:prstGeom>
          </p:spPr>
          <p:txBody>
            <a:bodyPr lIns="0" tIns="0" rIns="0" bIns="0" numCol="1" spcCol="360000">
              <a:noAutofit/>
            </a:bodyPr>
            <a:lstStyle>
              <a:lvl1pPr marL="0" indent="0" algn="l" defTabSz="914400" rtl="0" eaLnBrk="1" latinLnBrk="0" hangingPunct="1">
                <a:lnSpc>
                  <a:spcPct val="110000"/>
                </a:lnSpc>
                <a:spcBef>
                  <a:spcPts val="1000"/>
                </a:spcBef>
                <a:buFont typeface="Arial" panose="020B0604020202020204" pitchFamily="34" charset="0"/>
                <a:buNone/>
                <a:defRPr sz="1400" b="0" i="0" kern="1200">
                  <a:solidFill>
                    <a:srgbClr val="000000"/>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09">
                <a:lnSpc>
                  <a:spcPct val="100000"/>
                </a:lnSpc>
                <a:spcBef>
                  <a:spcPts val="0"/>
                </a:spcBef>
                <a:defRPr/>
              </a:pPr>
              <a:r>
                <a:rPr lang="en-US" sz="1200" dirty="0">
                  <a:latin typeface="Exo" panose="02000303000000000000" pitchFamily="2" charset="0"/>
                </a:rPr>
                <a:t>Practice Lead – CIO Practice </a:t>
              </a:r>
            </a:p>
            <a:p>
              <a:pPr defTabSz="914309">
                <a:lnSpc>
                  <a:spcPct val="100000"/>
                </a:lnSpc>
                <a:spcBef>
                  <a:spcPts val="0"/>
                </a:spcBef>
                <a:defRPr/>
              </a:pPr>
              <a:r>
                <a:rPr lang="en-US" sz="1200" dirty="0">
                  <a:latin typeface="Exo" panose="02000303000000000000" pitchFamily="2" charset="0"/>
                </a:rPr>
                <a:t>Info-Tech Research Group</a:t>
              </a:r>
            </a:p>
          </p:txBody>
        </p:sp>
      </p:grpSp>
      <p:grpSp>
        <p:nvGrpSpPr>
          <p:cNvPr id="27" name="Group 26">
            <a:extLst>
              <a:ext uri="{FF2B5EF4-FFF2-40B4-BE49-F238E27FC236}">
                <a16:creationId xmlns:a16="http://schemas.microsoft.com/office/drawing/2014/main" id="{FE6FAF65-2D19-CD83-117C-5186A713C86C}"/>
              </a:ext>
            </a:extLst>
          </p:cNvPr>
          <p:cNvGrpSpPr/>
          <p:nvPr/>
        </p:nvGrpSpPr>
        <p:grpSpPr>
          <a:xfrm>
            <a:off x="560022" y="3072075"/>
            <a:ext cx="3383280" cy="640080"/>
            <a:chOff x="4339620" y="4119029"/>
            <a:chExt cx="3852276" cy="783666"/>
          </a:xfrm>
        </p:grpSpPr>
        <p:sp>
          <p:nvSpPr>
            <p:cNvPr id="13" name="Text Placeholder 3">
              <a:extLst>
                <a:ext uri="{FF2B5EF4-FFF2-40B4-BE49-F238E27FC236}">
                  <a16:creationId xmlns:a16="http://schemas.microsoft.com/office/drawing/2014/main" id="{9D963261-48C5-0444-2AE2-7867E64BBD8E}"/>
                </a:ext>
              </a:extLst>
            </p:cNvPr>
            <p:cNvSpPr txBox="1">
              <a:spLocks/>
            </p:cNvSpPr>
            <p:nvPr/>
          </p:nvSpPr>
          <p:spPr>
            <a:xfrm>
              <a:off x="4339620" y="4119029"/>
              <a:ext cx="3849186" cy="264940"/>
            </a:xfrm>
            <a:prstGeom prst="rect">
              <a:avLst/>
            </a:prstGeom>
          </p:spPr>
          <p:txBody>
            <a:bodyPr lIns="0" tIns="0" rIns="0" bIns="0">
              <a:no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rgbClr val="4A4A4A"/>
                  </a:solidFill>
                  <a:latin typeface="Montserrat SemiBold"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09">
                <a:defRPr/>
              </a:pPr>
              <a:r>
                <a:rPr lang="en-US" dirty="0"/>
                <a:t>Scott Bickley</a:t>
              </a:r>
            </a:p>
          </p:txBody>
        </p:sp>
        <p:sp>
          <p:nvSpPr>
            <p:cNvPr id="14" name="Text Placeholder 5">
              <a:extLst>
                <a:ext uri="{FF2B5EF4-FFF2-40B4-BE49-F238E27FC236}">
                  <a16:creationId xmlns:a16="http://schemas.microsoft.com/office/drawing/2014/main" id="{100C2477-5753-08AA-0AC9-4CD30120E22B}"/>
                </a:ext>
              </a:extLst>
            </p:cNvPr>
            <p:cNvSpPr txBox="1">
              <a:spLocks/>
            </p:cNvSpPr>
            <p:nvPr/>
          </p:nvSpPr>
          <p:spPr>
            <a:xfrm>
              <a:off x="4342710" y="4464181"/>
              <a:ext cx="3849186" cy="438514"/>
            </a:xfrm>
            <a:prstGeom prst="rect">
              <a:avLst/>
            </a:prstGeom>
          </p:spPr>
          <p:txBody>
            <a:bodyPr lIns="0" tIns="0" rIns="0" bIns="0" numCol="1" spcCol="360000">
              <a:noAutofit/>
            </a:bodyPr>
            <a:lstStyle>
              <a:lvl1pPr marL="0" indent="0" algn="l" defTabSz="914400" rtl="0" eaLnBrk="1" latinLnBrk="0" hangingPunct="1">
                <a:lnSpc>
                  <a:spcPct val="110000"/>
                </a:lnSpc>
                <a:spcBef>
                  <a:spcPts val="1000"/>
                </a:spcBef>
                <a:buFont typeface="Arial" panose="020B0604020202020204" pitchFamily="34" charset="0"/>
                <a:buNone/>
                <a:defRPr sz="1400" b="0" i="0" kern="1200">
                  <a:solidFill>
                    <a:srgbClr val="000000"/>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09">
                <a:lnSpc>
                  <a:spcPct val="100000"/>
                </a:lnSpc>
                <a:spcBef>
                  <a:spcPts val="0"/>
                </a:spcBef>
                <a:defRPr/>
              </a:pPr>
              <a:r>
                <a:rPr lang="en-US" sz="1200" dirty="0">
                  <a:latin typeface="Exo" panose="02000303000000000000" pitchFamily="2" charset="0"/>
                </a:rPr>
                <a:t>Practice Lead – Vendor Management Practice</a:t>
              </a:r>
            </a:p>
            <a:p>
              <a:pPr defTabSz="914309">
                <a:lnSpc>
                  <a:spcPct val="100000"/>
                </a:lnSpc>
                <a:spcBef>
                  <a:spcPts val="0"/>
                </a:spcBef>
                <a:defRPr/>
              </a:pPr>
              <a:r>
                <a:rPr lang="en-US" sz="1200" dirty="0">
                  <a:latin typeface="Exo" panose="02000303000000000000" pitchFamily="2" charset="0"/>
                </a:rPr>
                <a:t>Info-Tech Research Group</a:t>
              </a:r>
            </a:p>
          </p:txBody>
        </p:sp>
      </p:grpSp>
      <p:grpSp>
        <p:nvGrpSpPr>
          <p:cNvPr id="26" name="Group 25">
            <a:extLst>
              <a:ext uri="{FF2B5EF4-FFF2-40B4-BE49-F238E27FC236}">
                <a16:creationId xmlns:a16="http://schemas.microsoft.com/office/drawing/2014/main" id="{4F2E4861-3B32-F437-38E2-64F4561FC98E}"/>
              </a:ext>
            </a:extLst>
          </p:cNvPr>
          <p:cNvGrpSpPr/>
          <p:nvPr/>
        </p:nvGrpSpPr>
        <p:grpSpPr>
          <a:xfrm>
            <a:off x="8442502" y="3009765"/>
            <a:ext cx="3383280" cy="640080"/>
            <a:chOff x="4335420" y="4988912"/>
            <a:chExt cx="3849186" cy="753646"/>
          </a:xfrm>
        </p:grpSpPr>
        <p:sp>
          <p:nvSpPr>
            <p:cNvPr id="15" name="Text Placeholder 3">
              <a:extLst>
                <a:ext uri="{FF2B5EF4-FFF2-40B4-BE49-F238E27FC236}">
                  <a16:creationId xmlns:a16="http://schemas.microsoft.com/office/drawing/2014/main" id="{5F71276F-19DE-799A-0D58-868378358176}"/>
                </a:ext>
              </a:extLst>
            </p:cNvPr>
            <p:cNvSpPr txBox="1">
              <a:spLocks/>
            </p:cNvSpPr>
            <p:nvPr/>
          </p:nvSpPr>
          <p:spPr>
            <a:xfrm>
              <a:off x="4337521" y="4988912"/>
              <a:ext cx="3221519" cy="264940"/>
            </a:xfrm>
            <a:prstGeom prst="rect">
              <a:avLst/>
            </a:prstGeom>
          </p:spPr>
          <p:txBody>
            <a:bodyPr lIns="0" tIns="0" rIns="0" bIns="0">
              <a:no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rgbClr val="4A4A4A"/>
                  </a:solidFill>
                  <a:latin typeface="Montserrat SemiBold"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Gokul Rajan</a:t>
              </a:r>
            </a:p>
          </p:txBody>
        </p:sp>
        <p:sp>
          <p:nvSpPr>
            <p:cNvPr id="16" name="Text Placeholder 5">
              <a:extLst>
                <a:ext uri="{FF2B5EF4-FFF2-40B4-BE49-F238E27FC236}">
                  <a16:creationId xmlns:a16="http://schemas.microsoft.com/office/drawing/2014/main" id="{9ED53E5F-1AF0-BAF5-6146-52F1EEE61814}"/>
                </a:ext>
              </a:extLst>
            </p:cNvPr>
            <p:cNvSpPr txBox="1">
              <a:spLocks/>
            </p:cNvSpPr>
            <p:nvPr/>
          </p:nvSpPr>
          <p:spPr>
            <a:xfrm>
              <a:off x="4335420" y="5304044"/>
              <a:ext cx="3849186" cy="438514"/>
            </a:xfrm>
            <a:prstGeom prst="rect">
              <a:avLst/>
            </a:prstGeom>
          </p:spPr>
          <p:txBody>
            <a:bodyPr lIns="0" tIns="0" rIns="0" bIns="0" numCol="1" spcCol="360000">
              <a:noAutofit/>
            </a:bodyPr>
            <a:lstStyle>
              <a:lvl1pPr marL="0" indent="0" algn="l" defTabSz="914400" rtl="0" eaLnBrk="1" latinLnBrk="0" hangingPunct="1">
                <a:lnSpc>
                  <a:spcPct val="110000"/>
                </a:lnSpc>
                <a:spcBef>
                  <a:spcPts val="1000"/>
                </a:spcBef>
                <a:buFont typeface="Arial" panose="020B0604020202020204" pitchFamily="34" charset="0"/>
                <a:buNone/>
                <a:defRPr sz="1400" b="0" i="0" kern="1200">
                  <a:solidFill>
                    <a:srgbClr val="000000"/>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09">
                <a:lnSpc>
                  <a:spcPct val="100000"/>
                </a:lnSpc>
                <a:spcBef>
                  <a:spcPts val="0"/>
                </a:spcBef>
                <a:defRPr/>
              </a:pPr>
              <a:r>
                <a:rPr lang="en-US" sz="1200" dirty="0">
                  <a:latin typeface="Exo" panose="02000303000000000000" pitchFamily="2" charset="0"/>
                </a:rPr>
                <a:t>Executive Counselor – Executive Services</a:t>
              </a:r>
            </a:p>
            <a:p>
              <a:pPr defTabSz="914309">
                <a:lnSpc>
                  <a:spcPct val="100000"/>
                </a:lnSpc>
                <a:spcBef>
                  <a:spcPts val="0"/>
                </a:spcBef>
                <a:defRPr/>
              </a:pPr>
              <a:r>
                <a:rPr lang="en-US" sz="1200" dirty="0">
                  <a:latin typeface="Exo" panose="02000303000000000000" pitchFamily="2" charset="0"/>
                </a:rPr>
                <a:t>Info-Tech Research Group </a:t>
              </a:r>
            </a:p>
            <a:p>
              <a:pPr defTabSz="914309">
                <a:lnSpc>
                  <a:spcPct val="100000"/>
                </a:lnSpc>
                <a:spcBef>
                  <a:spcPts val="0"/>
                </a:spcBef>
                <a:defRPr/>
              </a:pPr>
              <a:endParaRPr lang="en-US" sz="1200" dirty="0">
                <a:latin typeface="Exo" panose="02000303000000000000" pitchFamily="2" charset="0"/>
              </a:endParaRPr>
            </a:p>
          </p:txBody>
        </p:sp>
      </p:grpSp>
      <p:grpSp>
        <p:nvGrpSpPr>
          <p:cNvPr id="23" name="Group 22">
            <a:extLst>
              <a:ext uri="{FF2B5EF4-FFF2-40B4-BE49-F238E27FC236}">
                <a16:creationId xmlns:a16="http://schemas.microsoft.com/office/drawing/2014/main" id="{8A3D9551-54D4-F001-414F-7933B3BE94AF}"/>
              </a:ext>
            </a:extLst>
          </p:cNvPr>
          <p:cNvGrpSpPr/>
          <p:nvPr/>
        </p:nvGrpSpPr>
        <p:grpSpPr>
          <a:xfrm>
            <a:off x="554594" y="4809265"/>
            <a:ext cx="3383280" cy="640080"/>
            <a:chOff x="476843" y="5898383"/>
            <a:chExt cx="3849186" cy="753646"/>
          </a:xfrm>
        </p:grpSpPr>
        <p:sp>
          <p:nvSpPr>
            <p:cNvPr id="17" name="Text Placeholder 3">
              <a:extLst>
                <a:ext uri="{FF2B5EF4-FFF2-40B4-BE49-F238E27FC236}">
                  <a16:creationId xmlns:a16="http://schemas.microsoft.com/office/drawing/2014/main" id="{F1CF479C-62D9-7F73-E753-688D49CD71AD}"/>
                </a:ext>
              </a:extLst>
            </p:cNvPr>
            <p:cNvSpPr txBox="1">
              <a:spLocks/>
            </p:cNvSpPr>
            <p:nvPr/>
          </p:nvSpPr>
          <p:spPr>
            <a:xfrm>
              <a:off x="478945" y="5898383"/>
              <a:ext cx="3605376" cy="264940"/>
            </a:xfrm>
            <a:prstGeom prst="rect">
              <a:avLst/>
            </a:prstGeom>
          </p:spPr>
          <p:txBody>
            <a:bodyPr lIns="0" tIns="0" rIns="0" bIns="0">
              <a:no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rgbClr val="4A4A4A"/>
                  </a:solidFill>
                  <a:latin typeface="Montserrat SemiBold"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Clayton Gillett</a:t>
              </a:r>
            </a:p>
          </p:txBody>
        </p:sp>
        <p:sp>
          <p:nvSpPr>
            <p:cNvPr id="18" name="Text Placeholder 5">
              <a:extLst>
                <a:ext uri="{FF2B5EF4-FFF2-40B4-BE49-F238E27FC236}">
                  <a16:creationId xmlns:a16="http://schemas.microsoft.com/office/drawing/2014/main" id="{8692004A-FD29-408B-1CF9-32F63A4259F7}"/>
                </a:ext>
              </a:extLst>
            </p:cNvPr>
            <p:cNvSpPr txBox="1">
              <a:spLocks/>
            </p:cNvSpPr>
            <p:nvPr/>
          </p:nvSpPr>
          <p:spPr>
            <a:xfrm>
              <a:off x="476843" y="6213515"/>
              <a:ext cx="3849186" cy="438514"/>
            </a:xfrm>
            <a:prstGeom prst="rect">
              <a:avLst/>
            </a:prstGeom>
          </p:spPr>
          <p:txBody>
            <a:bodyPr lIns="0" tIns="0" rIns="0" bIns="0" numCol="1" spcCol="360000">
              <a:noAutofit/>
            </a:bodyPr>
            <a:lstStyle>
              <a:lvl1pPr marL="0" indent="0" algn="l" defTabSz="914400" rtl="0" eaLnBrk="1" latinLnBrk="0" hangingPunct="1">
                <a:lnSpc>
                  <a:spcPct val="110000"/>
                </a:lnSpc>
                <a:spcBef>
                  <a:spcPts val="1000"/>
                </a:spcBef>
                <a:buFont typeface="Arial" panose="020B0604020202020204" pitchFamily="34" charset="0"/>
                <a:buNone/>
                <a:defRPr sz="1400" b="0" i="0" kern="1200">
                  <a:solidFill>
                    <a:srgbClr val="000000"/>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09">
                <a:lnSpc>
                  <a:spcPct val="100000"/>
                </a:lnSpc>
                <a:spcBef>
                  <a:spcPts val="0"/>
                </a:spcBef>
                <a:defRPr/>
              </a:pPr>
              <a:r>
                <a:rPr lang="en-US" sz="1200" dirty="0">
                  <a:latin typeface="Exo" panose="02000303000000000000" pitchFamily="2" charset="0"/>
                </a:rPr>
                <a:t>Managing Partner– Executive Services</a:t>
              </a:r>
            </a:p>
            <a:p>
              <a:pPr defTabSz="914309">
                <a:lnSpc>
                  <a:spcPct val="100000"/>
                </a:lnSpc>
                <a:spcBef>
                  <a:spcPts val="0"/>
                </a:spcBef>
                <a:defRPr/>
              </a:pPr>
              <a:r>
                <a:rPr lang="en-US" sz="1200" dirty="0">
                  <a:latin typeface="Exo" panose="02000303000000000000" pitchFamily="2" charset="0"/>
                </a:rPr>
                <a:t>Info-Tech Research Group </a:t>
              </a:r>
            </a:p>
            <a:p>
              <a:pPr defTabSz="914309">
                <a:lnSpc>
                  <a:spcPct val="100000"/>
                </a:lnSpc>
                <a:spcBef>
                  <a:spcPts val="0"/>
                </a:spcBef>
                <a:defRPr/>
              </a:pPr>
              <a:endParaRPr lang="en-US" sz="1200" dirty="0">
                <a:latin typeface="Exo" panose="02000303000000000000" pitchFamily="2" charset="0"/>
              </a:endParaRPr>
            </a:p>
          </p:txBody>
        </p:sp>
      </p:grpSp>
      <p:sp>
        <p:nvSpPr>
          <p:cNvPr id="2" name="TextBox 1">
            <a:extLst>
              <a:ext uri="{FF2B5EF4-FFF2-40B4-BE49-F238E27FC236}">
                <a16:creationId xmlns:a16="http://schemas.microsoft.com/office/drawing/2014/main" id="{958961E5-D21D-6AE5-C1D0-7629A517B9B9}"/>
              </a:ext>
            </a:extLst>
          </p:cNvPr>
          <p:cNvSpPr txBox="1"/>
          <p:nvPr/>
        </p:nvSpPr>
        <p:spPr>
          <a:xfrm>
            <a:off x="2246234" y="6413022"/>
            <a:ext cx="6526291" cy="234892"/>
          </a:xfrm>
          <a:prstGeom prst="rect">
            <a:avLst/>
          </a:prstGeom>
        </p:spPr>
        <p:txBody>
          <a:bodyPr wrap="square" lIns="0" tIns="0" rIns="0" bIns="0" numCol="1" spcCol="360000" rtlCol="0">
            <a:noAutofit/>
          </a:bodyPr>
          <a:lstStyle/>
          <a:p>
            <a:pPr defTabSz="914400">
              <a:lnSpc>
                <a:spcPct val="110000"/>
              </a:lnSpc>
            </a:pPr>
            <a:r>
              <a:rPr lang="en-US" sz="1400" dirty="0">
                <a:solidFill>
                  <a:srgbClr val="494949">
                    <a:lumMod val="50000"/>
                  </a:srgbClr>
                </a:solidFill>
                <a:latin typeface="Roboto Condensed Light" panose="02000000000000000000" pitchFamily="2" charset="0"/>
                <a:ea typeface="Roboto Condensed Light" panose="02000000000000000000" pitchFamily="2" charset="0"/>
              </a:rPr>
              <a:t>Plus an additional 8 industry experts who are anonymous contributors to this research piece. </a:t>
            </a:r>
          </a:p>
        </p:txBody>
      </p:sp>
      <p:grpSp>
        <p:nvGrpSpPr>
          <p:cNvPr id="3" name="Group 2">
            <a:extLst>
              <a:ext uri="{FF2B5EF4-FFF2-40B4-BE49-F238E27FC236}">
                <a16:creationId xmlns:a16="http://schemas.microsoft.com/office/drawing/2014/main" id="{54B6F1C5-46A7-5196-58BC-BD71523FA427}"/>
              </a:ext>
            </a:extLst>
          </p:cNvPr>
          <p:cNvGrpSpPr/>
          <p:nvPr/>
        </p:nvGrpSpPr>
        <p:grpSpPr>
          <a:xfrm>
            <a:off x="8442502" y="3907806"/>
            <a:ext cx="3383280" cy="640081"/>
            <a:chOff x="486234" y="3170859"/>
            <a:chExt cx="3851287" cy="743563"/>
          </a:xfrm>
        </p:grpSpPr>
        <p:sp>
          <p:nvSpPr>
            <p:cNvPr id="4" name="Text Placeholder 3">
              <a:extLst>
                <a:ext uri="{FF2B5EF4-FFF2-40B4-BE49-F238E27FC236}">
                  <a16:creationId xmlns:a16="http://schemas.microsoft.com/office/drawing/2014/main" id="{95651751-480B-04D8-2613-45ECF4419C68}"/>
                </a:ext>
              </a:extLst>
            </p:cNvPr>
            <p:cNvSpPr txBox="1">
              <a:spLocks/>
            </p:cNvSpPr>
            <p:nvPr/>
          </p:nvSpPr>
          <p:spPr>
            <a:xfrm>
              <a:off x="488335" y="3170859"/>
              <a:ext cx="3849186" cy="280229"/>
            </a:xfrm>
            <a:prstGeom prst="rect">
              <a:avLst/>
            </a:prstGeom>
          </p:spPr>
          <p:txBody>
            <a:bodyPr lIns="0" tIns="0" rIns="0" bIns="0">
              <a:no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rgbClr val="4A4A4A"/>
                  </a:solidFill>
                  <a:latin typeface="Montserrat SemiBold"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09">
                <a:defRPr/>
              </a:pPr>
              <a:r>
                <a:rPr lang="en-US" dirty="0"/>
                <a:t>Allison Straker</a:t>
              </a:r>
            </a:p>
          </p:txBody>
        </p:sp>
        <p:sp>
          <p:nvSpPr>
            <p:cNvPr id="5" name="Text Placeholder 5">
              <a:extLst>
                <a:ext uri="{FF2B5EF4-FFF2-40B4-BE49-F238E27FC236}">
                  <a16:creationId xmlns:a16="http://schemas.microsoft.com/office/drawing/2014/main" id="{114F4717-484E-C07A-7F74-539F4884B408}"/>
                </a:ext>
              </a:extLst>
            </p:cNvPr>
            <p:cNvSpPr txBox="1">
              <a:spLocks/>
            </p:cNvSpPr>
            <p:nvPr/>
          </p:nvSpPr>
          <p:spPr>
            <a:xfrm>
              <a:off x="486234" y="3475908"/>
              <a:ext cx="3849186" cy="438514"/>
            </a:xfrm>
            <a:prstGeom prst="rect">
              <a:avLst/>
            </a:prstGeom>
          </p:spPr>
          <p:txBody>
            <a:bodyPr lIns="0" tIns="0" rIns="0" bIns="0" numCol="1" spcCol="360000">
              <a:noAutofit/>
            </a:bodyPr>
            <a:lstStyle>
              <a:lvl1pPr marL="0" indent="0" algn="l" defTabSz="914400" rtl="0" eaLnBrk="1" latinLnBrk="0" hangingPunct="1">
                <a:lnSpc>
                  <a:spcPct val="110000"/>
                </a:lnSpc>
                <a:spcBef>
                  <a:spcPts val="1000"/>
                </a:spcBef>
                <a:buFont typeface="Arial" panose="020B0604020202020204" pitchFamily="34" charset="0"/>
                <a:buNone/>
                <a:defRPr sz="1400" b="0" i="0" kern="1200">
                  <a:solidFill>
                    <a:srgbClr val="000000"/>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09">
                <a:lnSpc>
                  <a:spcPct val="100000"/>
                </a:lnSpc>
                <a:spcBef>
                  <a:spcPts val="0"/>
                </a:spcBef>
                <a:defRPr/>
              </a:pPr>
              <a:r>
                <a:rPr lang="en-US" sz="1200" dirty="0">
                  <a:latin typeface="Exo" panose="02000303000000000000" pitchFamily="2" charset="0"/>
                </a:rPr>
                <a:t>Research Director</a:t>
              </a:r>
            </a:p>
            <a:p>
              <a:pPr defTabSz="914309">
                <a:lnSpc>
                  <a:spcPct val="100000"/>
                </a:lnSpc>
                <a:spcBef>
                  <a:spcPts val="0"/>
                </a:spcBef>
                <a:defRPr/>
              </a:pPr>
              <a:r>
                <a:rPr lang="en-US" sz="1200" dirty="0">
                  <a:latin typeface="Exo" panose="02000303000000000000" pitchFamily="2" charset="0"/>
                </a:rPr>
                <a:t>Info-Tech Research Group </a:t>
              </a:r>
            </a:p>
          </p:txBody>
        </p:sp>
      </p:grpSp>
      <p:grpSp>
        <p:nvGrpSpPr>
          <p:cNvPr id="30" name="Group 29">
            <a:extLst>
              <a:ext uri="{FF2B5EF4-FFF2-40B4-BE49-F238E27FC236}">
                <a16:creationId xmlns:a16="http://schemas.microsoft.com/office/drawing/2014/main" id="{54CE1DAD-E760-C1DA-563A-AC8A9A3AFBB7}"/>
              </a:ext>
            </a:extLst>
          </p:cNvPr>
          <p:cNvGrpSpPr/>
          <p:nvPr/>
        </p:nvGrpSpPr>
        <p:grpSpPr>
          <a:xfrm>
            <a:off x="8445216" y="2192076"/>
            <a:ext cx="3383280" cy="640080"/>
            <a:chOff x="4337520" y="2266996"/>
            <a:chExt cx="3852276" cy="783666"/>
          </a:xfrm>
        </p:grpSpPr>
        <p:sp>
          <p:nvSpPr>
            <p:cNvPr id="31" name="Text Placeholder 3">
              <a:extLst>
                <a:ext uri="{FF2B5EF4-FFF2-40B4-BE49-F238E27FC236}">
                  <a16:creationId xmlns:a16="http://schemas.microsoft.com/office/drawing/2014/main" id="{3101EB69-5AF6-8DD0-D45E-171605F3CEFE}"/>
                </a:ext>
              </a:extLst>
            </p:cNvPr>
            <p:cNvSpPr txBox="1">
              <a:spLocks/>
            </p:cNvSpPr>
            <p:nvPr/>
          </p:nvSpPr>
          <p:spPr>
            <a:xfrm>
              <a:off x="4337520" y="2266996"/>
              <a:ext cx="3849186" cy="264940"/>
            </a:xfrm>
            <a:prstGeom prst="rect">
              <a:avLst/>
            </a:prstGeom>
          </p:spPr>
          <p:txBody>
            <a:bodyPr lIns="0" tIns="0" rIns="0" bIns="0">
              <a:no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rgbClr val="4A4A4A"/>
                  </a:solidFill>
                  <a:latin typeface="Montserrat SemiBold"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09">
                <a:defRPr/>
              </a:pPr>
              <a:r>
                <a:rPr lang="en-US" dirty="0"/>
                <a:t>Monica Pagtalunan </a:t>
              </a:r>
            </a:p>
          </p:txBody>
        </p:sp>
        <p:sp>
          <p:nvSpPr>
            <p:cNvPr id="32" name="Text Placeholder 5">
              <a:extLst>
                <a:ext uri="{FF2B5EF4-FFF2-40B4-BE49-F238E27FC236}">
                  <a16:creationId xmlns:a16="http://schemas.microsoft.com/office/drawing/2014/main" id="{A01DA26C-265E-4005-8A45-A8BB81E55658}"/>
                </a:ext>
              </a:extLst>
            </p:cNvPr>
            <p:cNvSpPr txBox="1">
              <a:spLocks/>
            </p:cNvSpPr>
            <p:nvPr/>
          </p:nvSpPr>
          <p:spPr>
            <a:xfrm>
              <a:off x="4340610" y="2612148"/>
              <a:ext cx="3849186" cy="438514"/>
            </a:xfrm>
            <a:prstGeom prst="rect">
              <a:avLst/>
            </a:prstGeom>
          </p:spPr>
          <p:txBody>
            <a:bodyPr lIns="0" tIns="0" rIns="0" bIns="0" numCol="1" spcCol="360000">
              <a:noAutofit/>
            </a:bodyPr>
            <a:lstStyle>
              <a:lvl1pPr marL="0" indent="0" algn="l" defTabSz="914400" rtl="0" eaLnBrk="1" latinLnBrk="0" hangingPunct="1">
                <a:lnSpc>
                  <a:spcPct val="110000"/>
                </a:lnSpc>
                <a:spcBef>
                  <a:spcPts val="1000"/>
                </a:spcBef>
                <a:buFont typeface="Arial" panose="020B0604020202020204" pitchFamily="34" charset="0"/>
                <a:buNone/>
                <a:defRPr sz="1400" b="0" i="0" kern="1200">
                  <a:solidFill>
                    <a:srgbClr val="000000"/>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09">
                <a:lnSpc>
                  <a:spcPct val="100000"/>
                </a:lnSpc>
                <a:spcBef>
                  <a:spcPts val="0"/>
                </a:spcBef>
                <a:defRPr/>
              </a:pPr>
              <a:r>
                <a:rPr lang="en-US" sz="1200" dirty="0">
                  <a:latin typeface="Exo" panose="02000303000000000000" pitchFamily="2" charset="0"/>
                </a:rPr>
                <a:t>Research Analyst– Industry Practice </a:t>
              </a:r>
            </a:p>
            <a:p>
              <a:pPr defTabSz="914309">
                <a:lnSpc>
                  <a:spcPct val="100000"/>
                </a:lnSpc>
                <a:spcBef>
                  <a:spcPts val="0"/>
                </a:spcBef>
                <a:defRPr/>
              </a:pPr>
              <a:r>
                <a:rPr lang="en-US" sz="1200" dirty="0">
                  <a:latin typeface="Exo" panose="02000303000000000000" pitchFamily="2" charset="0"/>
                </a:rPr>
                <a:t>Info-Tech Research Group</a:t>
              </a:r>
            </a:p>
          </p:txBody>
        </p:sp>
      </p:grpSp>
      <p:grpSp>
        <p:nvGrpSpPr>
          <p:cNvPr id="9" name="Group 8">
            <a:extLst>
              <a:ext uri="{FF2B5EF4-FFF2-40B4-BE49-F238E27FC236}">
                <a16:creationId xmlns:a16="http://schemas.microsoft.com/office/drawing/2014/main" id="{BAD7FBC8-2100-E2AF-646C-09FAC10BBA11}"/>
              </a:ext>
            </a:extLst>
          </p:cNvPr>
          <p:cNvGrpSpPr/>
          <p:nvPr/>
        </p:nvGrpSpPr>
        <p:grpSpPr>
          <a:xfrm>
            <a:off x="557308" y="3913332"/>
            <a:ext cx="3383280" cy="640080"/>
            <a:chOff x="4339620" y="4119029"/>
            <a:chExt cx="3852276" cy="783666"/>
          </a:xfrm>
        </p:grpSpPr>
        <p:sp>
          <p:nvSpPr>
            <p:cNvPr id="10" name="Text Placeholder 3">
              <a:extLst>
                <a:ext uri="{FF2B5EF4-FFF2-40B4-BE49-F238E27FC236}">
                  <a16:creationId xmlns:a16="http://schemas.microsoft.com/office/drawing/2014/main" id="{46E67D2A-27E7-4A58-0DA9-50BD4C1CE261}"/>
                </a:ext>
              </a:extLst>
            </p:cNvPr>
            <p:cNvSpPr txBox="1">
              <a:spLocks/>
            </p:cNvSpPr>
            <p:nvPr/>
          </p:nvSpPr>
          <p:spPr>
            <a:xfrm>
              <a:off x="4339620" y="4119029"/>
              <a:ext cx="3849186" cy="264940"/>
            </a:xfrm>
            <a:prstGeom prst="rect">
              <a:avLst/>
            </a:prstGeom>
          </p:spPr>
          <p:txBody>
            <a:bodyPr lIns="0" tIns="0" rIns="0" bIns="0">
              <a:no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rgbClr val="4A4A4A"/>
                  </a:solidFill>
                  <a:latin typeface="Montserrat SemiBold"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09">
                <a:defRPr/>
              </a:pPr>
              <a:r>
                <a:rPr lang="en-US" dirty="0"/>
                <a:t>Gary Burke</a:t>
              </a:r>
            </a:p>
          </p:txBody>
        </p:sp>
        <p:sp>
          <p:nvSpPr>
            <p:cNvPr id="22" name="Text Placeholder 5">
              <a:extLst>
                <a:ext uri="{FF2B5EF4-FFF2-40B4-BE49-F238E27FC236}">
                  <a16:creationId xmlns:a16="http://schemas.microsoft.com/office/drawing/2014/main" id="{6C94B224-3020-73B4-C023-CFE8F2F8829F}"/>
                </a:ext>
              </a:extLst>
            </p:cNvPr>
            <p:cNvSpPr txBox="1">
              <a:spLocks/>
            </p:cNvSpPr>
            <p:nvPr/>
          </p:nvSpPr>
          <p:spPr>
            <a:xfrm>
              <a:off x="4342710" y="4464181"/>
              <a:ext cx="3849186" cy="438514"/>
            </a:xfrm>
            <a:prstGeom prst="rect">
              <a:avLst/>
            </a:prstGeom>
          </p:spPr>
          <p:txBody>
            <a:bodyPr lIns="0" tIns="0" rIns="0" bIns="0" numCol="1" spcCol="360000">
              <a:noAutofit/>
            </a:bodyPr>
            <a:lstStyle>
              <a:lvl1pPr marL="0" indent="0" algn="l" defTabSz="914400" rtl="0" eaLnBrk="1" latinLnBrk="0" hangingPunct="1">
                <a:lnSpc>
                  <a:spcPct val="110000"/>
                </a:lnSpc>
                <a:spcBef>
                  <a:spcPts val="1000"/>
                </a:spcBef>
                <a:buFont typeface="Arial" panose="020B0604020202020204" pitchFamily="34" charset="0"/>
                <a:buNone/>
                <a:defRPr sz="1400" b="0" i="0" kern="1200">
                  <a:solidFill>
                    <a:srgbClr val="000000"/>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09">
                <a:lnSpc>
                  <a:spcPct val="100000"/>
                </a:lnSpc>
                <a:spcBef>
                  <a:spcPts val="0"/>
                </a:spcBef>
                <a:defRPr/>
              </a:pPr>
              <a:r>
                <a:rPr lang="en-US" sz="1200" dirty="0">
                  <a:latin typeface="Exo" panose="02000303000000000000" pitchFamily="2" charset="0"/>
                </a:rPr>
                <a:t>Rounder &amp; Managing Director</a:t>
              </a:r>
            </a:p>
            <a:p>
              <a:pPr defTabSz="914309">
                <a:lnSpc>
                  <a:spcPct val="100000"/>
                </a:lnSpc>
                <a:spcBef>
                  <a:spcPts val="0"/>
                </a:spcBef>
                <a:defRPr/>
              </a:pPr>
              <a:r>
                <a:rPr lang="en-US" sz="1200" dirty="0">
                  <a:latin typeface="Exo" panose="02000303000000000000" pitchFamily="2" charset="0"/>
                </a:rPr>
                <a:t>RFH Transformational Change, UK </a:t>
              </a:r>
            </a:p>
          </p:txBody>
        </p:sp>
      </p:grpSp>
      <p:grpSp>
        <p:nvGrpSpPr>
          <p:cNvPr id="33" name="Group 32">
            <a:extLst>
              <a:ext uri="{FF2B5EF4-FFF2-40B4-BE49-F238E27FC236}">
                <a16:creationId xmlns:a16="http://schemas.microsoft.com/office/drawing/2014/main" id="{B41EC497-D5F0-5ED6-6065-38FC2DCD4F94}"/>
              </a:ext>
            </a:extLst>
          </p:cNvPr>
          <p:cNvGrpSpPr/>
          <p:nvPr/>
        </p:nvGrpSpPr>
        <p:grpSpPr>
          <a:xfrm>
            <a:off x="4517098" y="3062160"/>
            <a:ext cx="3383280" cy="640080"/>
            <a:chOff x="484134" y="4119521"/>
            <a:chExt cx="3849186" cy="753646"/>
          </a:xfrm>
        </p:grpSpPr>
        <p:sp>
          <p:nvSpPr>
            <p:cNvPr id="34" name="Text Placeholder 3">
              <a:extLst>
                <a:ext uri="{FF2B5EF4-FFF2-40B4-BE49-F238E27FC236}">
                  <a16:creationId xmlns:a16="http://schemas.microsoft.com/office/drawing/2014/main" id="{708C5CA8-B563-43B1-9A20-79BB729F7562}"/>
                </a:ext>
              </a:extLst>
            </p:cNvPr>
            <p:cNvSpPr txBox="1">
              <a:spLocks/>
            </p:cNvSpPr>
            <p:nvPr/>
          </p:nvSpPr>
          <p:spPr>
            <a:xfrm>
              <a:off x="486236" y="4119521"/>
              <a:ext cx="3598086" cy="264940"/>
            </a:xfrm>
            <a:prstGeom prst="rect">
              <a:avLst/>
            </a:prstGeom>
          </p:spPr>
          <p:txBody>
            <a:bodyPr lIns="0" tIns="0" rIns="0" bIns="0">
              <a:no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rgbClr val="4A4A4A"/>
                  </a:solidFill>
                  <a:latin typeface="Montserrat SemiBold"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Benjamin Laker</a:t>
              </a:r>
            </a:p>
          </p:txBody>
        </p:sp>
        <p:sp>
          <p:nvSpPr>
            <p:cNvPr id="35" name="Text Placeholder 5">
              <a:extLst>
                <a:ext uri="{FF2B5EF4-FFF2-40B4-BE49-F238E27FC236}">
                  <a16:creationId xmlns:a16="http://schemas.microsoft.com/office/drawing/2014/main" id="{5E2BBE80-D099-929B-0892-8F9B44F6E62B}"/>
                </a:ext>
              </a:extLst>
            </p:cNvPr>
            <p:cNvSpPr txBox="1">
              <a:spLocks/>
            </p:cNvSpPr>
            <p:nvPr/>
          </p:nvSpPr>
          <p:spPr>
            <a:xfrm>
              <a:off x="484134" y="4434653"/>
              <a:ext cx="3849186" cy="438514"/>
            </a:xfrm>
            <a:prstGeom prst="rect">
              <a:avLst/>
            </a:prstGeom>
          </p:spPr>
          <p:txBody>
            <a:bodyPr lIns="0" tIns="0" rIns="0" bIns="0" numCol="1" spcCol="360000">
              <a:noAutofit/>
            </a:bodyPr>
            <a:lstStyle>
              <a:lvl1pPr marL="0" indent="0" algn="l" defTabSz="914400" rtl="0" eaLnBrk="1" latinLnBrk="0" hangingPunct="1">
                <a:lnSpc>
                  <a:spcPct val="110000"/>
                </a:lnSpc>
                <a:spcBef>
                  <a:spcPts val="1000"/>
                </a:spcBef>
                <a:buFont typeface="Arial" panose="020B0604020202020204" pitchFamily="34" charset="0"/>
                <a:buNone/>
                <a:defRPr sz="1400" b="0" i="0" kern="1200">
                  <a:solidFill>
                    <a:srgbClr val="000000"/>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09">
                <a:lnSpc>
                  <a:spcPct val="100000"/>
                </a:lnSpc>
                <a:spcBef>
                  <a:spcPts val="0"/>
                </a:spcBef>
                <a:defRPr/>
              </a:pPr>
              <a:r>
                <a:rPr lang="en-US" sz="1200" dirty="0">
                  <a:latin typeface="Exo" panose="02000303000000000000" pitchFamily="2" charset="0"/>
                </a:rPr>
                <a:t>Professor of Leadership at Henley Business School, University of Reading, UK</a:t>
              </a:r>
            </a:p>
          </p:txBody>
        </p:sp>
      </p:grpSp>
      <p:grpSp>
        <p:nvGrpSpPr>
          <p:cNvPr id="36" name="Group 35">
            <a:extLst>
              <a:ext uri="{FF2B5EF4-FFF2-40B4-BE49-F238E27FC236}">
                <a16:creationId xmlns:a16="http://schemas.microsoft.com/office/drawing/2014/main" id="{3B1ADB0C-2E7F-A144-4313-F7113CD44145}"/>
              </a:ext>
            </a:extLst>
          </p:cNvPr>
          <p:cNvGrpSpPr/>
          <p:nvPr/>
        </p:nvGrpSpPr>
        <p:grpSpPr>
          <a:xfrm>
            <a:off x="561868" y="1339451"/>
            <a:ext cx="3383280" cy="640080"/>
            <a:chOff x="482033" y="2307100"/>
            <a:chExt cx="3851287" cy="743562"/>
          </a:xfrm>
        </p:grpSpPr>
        <p:sp>
          <p:nvSpPr>
            <p:cNvPr id="37" name="Text Placeholder 3">
              <a:extLst>
                <a:ext uri="{FF2B5EF4-FFF2-40B4-BE49-F238E27FC236}">
                  <a16:creationId xmlns:a16="http://schemas.microsoft.com/office/drawing/2014/main" id="{70B247E4-AA4E-F8A7-2742-CD7EC65D63CD}"/>
                </a:ext>
              </a:extLst>
            </p:cNvPr>
            <p:cNvSpPr txBox="1">
              <a:spLocks/>
            </p:cNvSpPr>
            <p:nvPr/>
          </p:nvSpPr>
          <p:spPr>
            <a:xfrm>
              <a:off x="484134" y="2307100"/>
              <a:ext cx="3849186" cy="280229"/>
            </a:xfrm>
            <a:prstGeom prst="rect">
              <a:avLst/>
            </a:prstGeom>
          </p:spPr>
          <p:txBody>
            <a:bodyPr lIns="0" tIns="0" rIns="0" bIns="0">
              <a:no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rgbClr val="4A4A4A"/>
                  </a:solidFill>
                  <a:latin typeface="Montserrat SemiBold"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09">
                <a:defRPr/>
              </a:pPr>
              <a:r>
                <a:rPr lang="en-US" dirty="0"/>
                <a:t>Rob Akershoek</a:t>
              </a:r>
            </a:p>
          </p:txBody>
        </p:sp>
        <p:sp>
          <p:nvSpPr>
            <p:cNvPr id="38" name="Text Placeholder 5">
              <a:extLst>
                <a:ext uri="{FF2B5EF4-FFF2-40B4-BE49-F238E27FC236}">
                  <a16:creationId xmlns:a16="http://schemas.microsoft.com/office/drawing/2014/main" id="{E56E6D64-B64F-EF90-D0C5-4C2CCC55421B}"/>
                </a:ext>
              </a:extLst>
            </p:cNvPr>
            <p:cNvSpPr txBox="1">
              <a:spLocks/>
            </p:cNvSpPr>
            <p:nvPr/>
          </p:nvSpPr>
          <p:spPr>
            <a:xfrm>
              <a:off x="482033" y="2612148"/>
              <a:ext cx="3849186" cy="438514"/>
            </a:xfrm>
            <a:prstGeom prst="rect">
              <a:avLst/>
            </a:prstGeom>
          </p:spPr>
          <p:txBody>
            <a:bodyPr lIns="0" tIns="0" rIns="0" bIns="0" numCol="1" spcCol="360000">
              <a:noAutofit/>
            </a:bodyPr>
            <a:lstStyle>
              <a:lvl1pPr marL="0" indent="0" algn="l" defTabSz="914400" rtl="0" eaLnBrk="1" latinLnBrk="0" hangingPunct="1">
                <a:lnSpc>
                  <a:spcPct val="110000"/>
                </a:lnSpc>
                <a:spcBef>
                  <a:spcPts val="1000"/>
                </a:spcBef>
                <a:buFont typeface="Arial" panose="020B0604020202020204" pitchFamily="34" charset="0"/>
                <a:buNone/>
                <a:defRPr sz="1400" b="0" i="0" kern="1200">
                  <a:solidFill>
                    <a:srgbClr val="000000"/>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09">
                <a:lnSpc>
                  <a:spcPct val="100000"/>
                </a:lnSpc>
                <a:spcBef>
                  <a:spcPts val="0"/>
                </a:spcBef>
                <a:defRPr/>
              </a:pPr>
              <a:r>
                <a:rPr lang="en-US" sz="1200" dirty="0">
                  <a:latin typeface="Exo" panose="02000303000000000000" pitchFamily="2" charset="0"/>
                </a:rPr>
                <a:t>IT4IT &amp; DevOps Architect Consultant &amp;</a:t>
              </a:r>
            </a:p>
            <a:p>
              <a:pPr defTabSz="914309">
                <a:lnSpc>
                  <a:spcPct val="100000"/>
                </a:lnSpc>
                <a:spcBef>
                  <a:spcPts val="0"/>
                </a:spcBef>
                <a:defRPr/>
              </a:pPr>
              <a:r>
                <a:rPr lang="en-US" sz="1200" dirty="0">
                  <a:latin typeface="Exo" panose="02000303000000000000" pitchFamily="2" charset="0"/>
                </a:rPr>
                <a:t>Chair of The Open Group It4IT Forum </a:t>
              </a:r>
            </a:p>
          </p:txBody>
        </p:sp>
      </p:grpSp>
      <p:grpSp>
        <p:nvGrpSpPr>
          <p:cNvPr id="39" name="Group 38">
            <a:extLst>
              <a:ext uri="{FF2B5EF4-FFF2-40B4-BE49-F238E27FC236}">
                <a16:creationId xmlns:a16="http://schemas.microsoft.com/office/drawing/2014/main" id="{B9641B88-F79D-7B7D-AE3C-54EC335AB20D}"/>
              </a:ext>
            </a:extLst>
          </p:cNvPr>
          <p:cNvGrpSpPr/>
          <p:nvPr/>
        </p:nvGrpSpPr>
        <p:grpSpPr>
          <a:xfrm>
            <a:off x="4520790" y="5608885"/>
            <a:ext cx="3383280" cy="640080"/>
            <a:chOff x="4337520" y="2266996"/>
            <a:chExt cx="3852276" cy="783666"/>
          </a:xfrm>
        </p:grpSpPr>
        <p:sp>
          <p:nvSpPr>
            <p:cNvPr id="40" name="Text Placeholder 3">
              <a:extLst>
                <a:ext uri="{FF2B5EF4-FFF2-40B4-BE49-F238E27FC236}">
                  <a16:creationId xmlns:a16="http://schemas.microsoft.com/office/drawing/2014/main" id="{EAA8B7D4-0561-660E-8314-20A1CC584F2E}"/>
                </a:ext>
              </a:extLst>
            </p:cNvPr>
            <p:cNvSpPr txBox="1">
              <a:spLocks/>
            </p:cNvSpPr>
            <p:nvPr/>
          </p:nvSpPr>
          <p:spPr>
            <a:xfrm>
              <a:off x="4337520" y="2266996"/>
              <a:ext cx="3849186" cy="264940"/>
            </a:xfrm>
            <a:prstGeom prst="rect">
              <a:avLst/>
            </a:prstGeom>
          </p:spPr>
          <p:txBody>
            <a:bodyPr lIns="0" tIns="0" rIns="0" bIns="0">
              <a:no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rgbClr val="4A4A4A"/>
                  </a:solidFill>
                  <a:latin typeface="Montserrat SemiBold"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09">
                <a:defRPr/>
              </a:pPr>
              <a:r>
                <a:rPr lang="en-US" dirty="0"/>
                <a:t>Alan McMillan</a:t>
              </a:r>
            </a:p>
          </p:txBody>
        </p:sp>
        <p:sp>
          <p:nvSpPr>
            <p:cNvPr id="41" name="Text Placeholder 5">
              <a:extLst>
                <a:ext uri="{FF2B5EF4-FFF2-40B4-BE49-F238E27FC236}">
                  <a16:creationId xmlns:a16="http://schemas.microsoft.com/office/drawing/2014/main" id="{E41E44CB-DEE4-F2D6-7173-A1ED0AE6240F}"/>
                </a:ext>
              </a:extLst>
            </p:cNvPr>
            <p:cNvSpPr txBox="1">
              <a:spLocks/>
            </p:cNvSpPr>
            <p:nvPr/>
          </p:nvSpPr>
          <p:spPr>
            <a:xfrm>
              <a:off x="4340610" y="2612148"/>
              <a:ext cx="3849186" cy="438514"/>
            </a:xfrm>
            <a:prstGeom prst="rect">
              <a:avLst/>
            </a:prstGeom>
          </p:spPr>
          <p:txBody>
            <a:bodyPr lIns="0" tIns="0" rIns="0" bIns="0" numCol="1" spcCol="360000">
              <a:noAutofit/>
            </a:bodyPr>
            <a:lstStyle>
              <a:lvl1pPr marL="0" indent="0" algn="l" defTabSz="914400" rtl="0" eaLnBrk="1" latinLnBrk="0" hangingPunct="1">
                <a:lnSpc>
                  <a:spcPct val="110000"/>
                </a:lnSpc>
                <a:spcBef>
                  <a:spcPts val="1000"/>
                </a:spcBef>
                <a:buFont typeface="Arial" panose="020B0604020202020204" pitchFamily="34" charset="0"/>
                <a:buNone/>
                <a:defRPr sz="1400" b="0" i="0" kern="1200">
                  <a:solidFill>
                    <a:srgbClr val="000000"/>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09">
                <a:lnSpc>
                  <a:spcPct val="100000"/>
                </a:lnSpc>
                <a:spcBef>
                  <a:spcPts val="0"/>
                </a:spcBef>
                <a:defRPr/>
              </a:pPr>
              <a:r>
                <a:rPr lang="en-US" sz="1200" dirty="0">
                  <a:latin typeface="Exo" panose="02000303000000000000" pitchFamily="2" charset="0"/>
                </a:rPr>
                <a:t>CIO</a:t>
              </a:r>
            </a:p>
            <a:p>
              <a:pPr defTabSz="914309">
                <a:lnSpc>
                  <a:spcPct val="100000"/>
                </a:lnSpc>
                <a:spcBef>
                  <a:spcPts val="0"/>
                </a:spcBef>
                <a:defRPr/>
              </a:pPr>
              <a:r>
                <a:rPr lang="en-US" sz="1200" dirty="0">
                  <a:latin typeface="Exo" panose="02000303000000000000" pitchFamily="2" charset="0"/>
                </a:rPr>
                <a:t>Pride Industries </a:t>
              </a:r>
            </a:p>
          </p:txBody>
        </p:sp>
      </p:grpSp>
      <p:grpSp>
        <p:nvGrpSpPr>
          <p:cNvPr id="42" name="Group 41">
            <a:extLst>
              <a:ext uri="{FF2B5EF4-FFF2-40B4-BE49-F238E27FC236}">
                <a16:creationId xmlns:a16="http://schemas.microsoft.com/office/drawing/2014/main" id="{35F72F7F-6A3D-31E9-7400-7C6EDA558E80}"/>
              </a:ext>
            </a:extLst>
          </p:cNvPr>
          <p:cNvGrpSpPr/>
          <p:nvPr/>
        </p:nvGrpSpPr>
        <p:grpSpPr>
          <a:xfrm>
            <a:off x="4517098" y="3940169"/>
            <a:ext cx="3383280" cy="640080"/>
            <a:chOff x="4337520" y="2266996"/>
            <a:chExt cx="3852276" cy="783666"/>
          </a:xfrm>
        </p:grpSpPr>
        <p:sp>
          <p:nvSpPr>
            <p:cNvPr id="43" name="Text Placeholder 3">
              <a:extLst>
                <a:ext uri="{FF2B5EF4-FFF2-40B4-BE49-F238E27FC236}">
                  <a16:creationId xmlns:a16="http://schemas.microsoft.com/office/drawing/2014/main" id="{67B4A2DA-15A3-1B93-A933-2D071B401E65}"/>
                </a:ext>
              </a:extLst>
            </p:cNvPr>
            <p:cNvSpPr txBox="1">
              <a:spLocks/>
            </p:cNvSpPr>
            <p:nvPr/>
          </p:nvSpPr>
          <p:spPr>
            <a:xfrm>
              <a:off x="4337520" y="2266996"/>
              <a:ext cx="3849186" cy="264940"/>
            </a:xfrm>
            <a:prstGeom prst="rect">
              <a:avLst/>
            </a:prstGeom>
          </p:spPr>
          <p:txBody>
            <a:bodyPr lIns="0" tIns="0" rIns="0" bIns="0">
              <a:no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rgbClr val="4A4A4A"/>
                  </a:solidFill>
                  <a:latin typeface="Montserrat SemiBold"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09">
                <a:defRPr/>
              </a:pPr>
              <a:r>
                <a:rPr lang="en-US" dirty="0"/>
                <a:t>Craig McBeath</a:t>
              </a:r>
            </a:p>
          </p:txBody>
        </p:sp>
        <p:sp>
          <p:nvSpPr>
            <p:cNvPr id="44" name="Text Placeholder 5">
              <a:extLst>
                <a:ext uri="{FF2B5EF4-FFF2-40B4-BE49-F238E27FC236}">
                  <a16:creationId xmlns:a16="http://schemas.microsoft.com/office/drawing/2014/main" id="{6E1FF91A-6A57-16A4-BE6F-32D89922E094}"/>
                </a:ext>
              </a:extLst>
            </p:cNvPr>
            <p:cNvSpPr txBox="1">
              <a:spLocks/>
            </p:cNvSpPr>
            <p:nvPr/>
          </p:nvSpPr>
          <p:spPr>
            <a:xfrm>
              <a:off x="4340610" y="2612148"/>
              <a:ext cx="3849186" cy="438514"/>
            </a:xfrm>
            <a:prstGeom prst="rect">
              <a:avLst/>
            </a:prstGeom>
          </p:spPr>
          <p:txBody>
            <a:bodyPr lIns="0" tIns="0" rIns="0" bIns="0" numCol="1" spcCol="360000">
              <a:noAutofit/>
            </a:bodyPr>
            <a:lstStyle>
              <a:lvl1pPr marL="0" indent="0" algn="l" defTabSz="914400" rtl="0" eaLnBrk="1" latinLnBrk="0" hangingPunct="1">
                <a:lnSpc>
                  <a:spcPct val="110000"/>
                </a:lnSpc>
                <a:spcBef>
                  <a:spcPts val="1000"/>
                </a:spcBef>
                <a:buFont typeface="Arial" panose="020B0604020202020204" pitchFamily="34" charset="0"/>
                <a:buNone/>
                <a:defRPr sz="1400" b="0" i="0" kern="1200">
                  <a:solidFill>
                    <a:srgbClr val="000000"/>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09">
                <a:lnSpc>
                  <a:spcPct val="100000"/>
                </a:lnSpc>
                <a:spcBef>
                  <a:spcPts val="0"/>
                </a:spcBef>
                <a:defRPr/>
              </a:pPr>
              <a:r>
                <a:rPr lang="en-US" sz="1200" dirty="0">
                  <a:latin typeface="Exo" panose="02000303000000000000" pitchFamily="2" charset="0"/>
                </a:rPr>
                <a:t>CIO</a:t>
              </a:r>
            </a:p>
            <a:p>
              <a:pPr defTabSz="914309">
                <a:lnSpc>
                  <a:spcPct val="100000"/>
                </a:lnSpc>
                <a:spcBef>
                  <a:spcPts val="0"/>
                </a:spcBef>
                <a:defRPr/>
              </a:pPr>
              <a:r>
                <a:rPr lang="en-US" sz="1200" dirty="0">
                  <a:latin typeface="Exo" panose="02000303000000000000" pitchFamily="2" charset="0"/>
                </a:rPr>
                <a:t>City of Bloomington </a:t>
              </a:r>
            </a:p>
          </p:txBody>
        </p:sp>
      </p:grpSp>
      <p:grpSp>
        <p:nvGrpSpPr>
          <p:cNvPr id="47" name="Group 46">
            <a:extLst>
              <a:ext uri="{FF2B5EF4-FFF2-40B4-BE49-F238E27FC236}">
                <a16:creationId xmlns:a16="http://schemas.microsoft.com/office/drawing/2014/main" id="{A691084E-C9B8-ED01-711D-F5C3834F29EE}"/>
              </a:ext>
            </a:extLst>
          </p:cNvPr>
          <p:cNvGrpSpPr/>
          <p:nvPr/>
        </p:nvGrpSpPr>
        <p:grpSpPr>
          <a:xfrm>
            <a:off x="555951" y="5654986"/>
            <a:ext cx="3383280" cy="640080"/>
            <a:chOff x="476843" y="5898383"/>
            <a:chExt cx="3849186" cy="753646"/>
          </a:xfrm>
        </p:grpSpPr>
        <p:sp>
          <p:nvSpPr>
            <p:cNvPr id="48" name="Text Placeholder 3">
              <a:extLst>
                <a:ext uri="{FF2B5EF4-FFF2-40B4-BE49-F238E27FC236}">
                  <a16:creationId xmlns:a16="http://schemas.microsoft.com/office/drawing/2014/main" id="{B8B0802A-9A63-62FF-EA1B-8842F6ADB27C}"/>
                </a:ext>
              </a:extLst>
            </p:cNvPr>
            <p:cNvSpPr txBox="1">
              <a:spLocks/>
            </p:cNvSpPr>
            <p:nvPr/>
          </p:nvSpPr>
          <p:spPr>
            <a:xfrm>
              <a:off x="478945" y="5898383"/>
              <a:ext cx="3605376" cy="264940"/>
            </a:xfrm>
            <a:prstGeom prst="rect">
              <a:avLst/>
            </a:prstGeom>
          </p:spPr>
          <p:txBody>
            <a:bodyPr lIns="0" tIns="0" rIns="0" bIns="0">
              <a:no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rgbClr val="4A4A4A"/>
                  </a:solidFill>
                  <a:latin typeface="Montserrat SemiBold"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Eric Hanson</a:t>
              </a:r>
            </a:p>
          </p:txBody>
        </p:sp>
        <p:sp>
          <p:nvSpPr>
            <p:cNvPr id="49" name="Text Placeholder 5">
              <a:extLst>
                <a:ext uri="{FF2B5EF4-FFF2-40B4-BE49-F238E27FC236}">
                  <a16:creationId xmlns:a16="http://schemas.microsoft.com/office/drawing/2014/main" id="{67B21027-CAE5-2BF2-F5FC-C4A35D9654DC}"/>
                </a:ext>
              </a:extLst>
            </p:cNvPr>
            <p:cNvSpPr txBox="1">
              <a:spLocks/>
            </p:cNvSpPr>
            <p:nvPr/>
          </p:nvSpPr>
          <p:spPr>
            <a:xfrm>
              <a:off x="476843" y="6213515"/>
              <a:ext cx="3849186" cy="438514"/>
            </a:xfrm>
            <a:prstGeom prst="rect">
              <a:avLst/>
            </a:prstGeom>
          </p:spPr>
          <p:txBody>
            <a:bodyPr lIns="0" tIns="0" rIns="0" bIns="0" numCol="1" spcCol="360000">
              <a:noAutofit/>
            </a:bodyPr>
            <a:lstStyle>
              <a:lvl1pPr marL="0" indent="0" algn="l" defTabSz="914400" rtl="0" eaLnBrk="1" latinLnBrk="0" hangingPunct="1">
                <a:lnSpc>
                  <a:spcPct val="110000"/>
                </a:lnSpc>
                <a:spcBef>
                  <a:spcPts val="1000"/>
                </a:spcBef>
                <a:buFont typeface="Arial" panose="020B0604020202020204" pitchFamily="34" charset="0"/>
                <a:buNone/>
                <a:defRPr sz="1400" b="0" i="0" kern="1200">
                  <a:solidFill>
                    <a:srgbClr val="000000"/>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09">
                <a:lnSpc>
                  <a:spcPct val="100000"/>
                </a:lnSpc>
                <a:spcBef>
                  <a:spcPts val="0"/>
                </a:spcBef>
                <a:defRPr/>
              </a:pPr>
              <a:r>
                <a:rPr lang="en-US" sz="1200" dirty="0">
                  <a:latin typeface="Exo" panose="02000303000000000000" pitchFamily="2" charset="0"/>
                </a:rPr>
                <a:t>CIO</a:t>
              </a:r>
            </a:p>
            <a:p>
              <a:pPr defTabSz="914309">
                <a:lnSpc>
                  <a:spcPct val="100000"/>
                </a:lnSpc>
                <a:spcBef>
                  <a:spcPts val="0"/>
                </a:spcBef>
                <a:defRPr/>
              </a:pPr>
              <a:r>
                <a:rPr lang="en-US" sz="1200" dirty="0">
                  <a:latin typeface="Exo" panose="02000303000000000000" pitchFamily="2" charset="0"/>
                </a:rPr>
                <a:t>Starkey Hearing Group</a:t>
              </a:r>
            </a:p>
            <a:p>
              <a:pPr defTabSz="914309">
                <a:lnSpc>
                  <a:spcPct val="100000"/>
                </a:lnSpc>
                <a:spcBef>
                  <a:spcPts val="0"/>
                </a:spcBef>
                <a:defRPr/>
              </a:pPr>
              <a:endParaRPr lang="en-US" sz="1200" dirty="0">
                <a:latin typeface="Exo" panose="02000303000000000000" pitchFamily="2" charset="0"/>
              </a:endParaRPr>
            </a:p>
          </p:txBody>
        </p:sp>
      </p:grpSp>
      <p:grpSp>
        <p:nvGrpSpPr>
          <p:cNvPr id="50" name="Group 49">
            <a:extLst>
              <a:ext uri="{FF2B5EF4-FFF2-40B4-BE49-F238E27FC236}">
                <a16:creationId xmlns:a16="http://schemas.microsoft.com/office/drawing/2014/main" id="{FE024C43-D91D-E13E-2143-1ED2CD547490}"/>
              </a:ext>
            </a:extLst>
          </p:cNvPr>
          <p:cNvGrpSpPr/>
          <p:nvPr/>
        </p:nvGrpSpPr>
        <p:grpSpPr>
          <a:xfrm>
            <a:off x="8447930" y="1362233"/>
            <a:ext cx="3383280" cy="640080"/>
            <a:chOff x="4337520" y="2266996"/>
            <a:chExt cx="3852276" cy="783666"/>
          </a:xfrm>
        </p:grpSpPr>
        <p:sp>
          <p:nvSpPr>
            <p:cNvPr id="53" name="Text Placeholder 3">
              <a:extLst>
                <a:ext uri="{FF2B5EF4-FFF2-40B4-BE49-F238E27FC236}">
                  <a16:creationId xmlns:a16="http://schemas.microsoft.com/office/drawing/2014/main" id="{A0D69A07-79E3-997F-2762-9D50942CF685}"/>
                </a:ext>
              </a:extLst>
            </p:cNvPr>
            <p:cNvSpPr txBox="1">
              <a:spLocks/>
            </p:cNvSpPr>
            <p:nvPr/>
          </p:nvSpPr>
          <p:spPr>
            <a:xfrm>
              <a:off x="4337520" y="2266996"/>
              <a:ext cx="3849186" cy="264940"/>
            </a:xfrm>
            <a:prstGeom prst="rect">
              <a:avLst/>
            </a:prstGeom>
          </p:spPr>
          <p:txBody>
            <a:bodyPr lIns="0" tIns="0" rIns="0" bIns="0">
              <a:no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rgbClr val="4A4A4A"/>
                  </a:solidFill>
                  <a:latin typeface="Montserrat SemiBold"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09">
                <a:defRPr/>
              </a:pPr>
              <a:r>
                <a:rPr lang="en-US" dirty="0"/>
                <a:t>Tony Moore</a:t>
              </a:r>
            </a:p>
          </p:txBody>
        </p:sp>
        <p:sp>
          <p:nvSpPr>
            <p:cNvPr id="54" name="Text Placeholder 5">
              <a:extLst>
                <a:ext uri="{FF2B5EF4-FFF2-40B4-BE49-F238E27FC236}">
                  <a16:creationId xmlns:a16="http://schemas.microsoft.com/office/drawing/2014/main" id="{2482E60E-3961-F537-0958-9AB1A49C3406}"/>
                </a:ext>
              </a:extLst>
            </p:cNvPr>
            <p:cNvSpPr txBox="1">
              <a:spLocks/>
            </p:cNvSpPr>
            <p:nvPr/>
          </p:nvSpPr>
          <p:spPr>
            <a:xfrm>
              <a:off x="4340610" y="2612148"/>
              <a:ext cx="3849186" cy="438514"/>
            </a:xfrm>
            <a:prstGeom prst="rect">
              <a:avLst/>
            </a:prstGeom>
          </p:spPr>
          <p:txBody>
            <a:bodyPr lIns="0" tIns="0" rIns="0" bIns="0" numCol="1" spcCol="360000">
              <a:noAutofit/>
            </a:bodyPr>
            <a:lstStyle>
              <a:lvl1pPr marL="0" indent="0" algn="l" defTabSz="914400" rtl="0" eaLnBrk="1" latinLnBrk="0" hangingPunct="1">
                <a:lnSpc>
                  <a:spcPct val="110000"/>
                </a:lnSpc>
                <a:spcBef>
                  <a:spcPts val="1000"/>
                </a:spcBef>
                <a:buFont typeface="Arial" panose="020B0604020202020204" pitchFamily="34" charset="0"/>
                <a:buNone/>
                <a:defRPr sz="1400" b="0" i="0" kern="1200">
                  <a:solidFill>
                    <a:srgbClr val="000000"/>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09">
                <a:lnSpc>
                  <a:spcPct val="100000"/>
                </a:lnSpc>
                <a:spcBef>
                  <a:spcPts val="0"/>
                </a:spcBef>
                <a:defRPr/>
              </a:pPr>
              <a:r>
                <a:rPr lang="en-US" sz="1200" dirty="0">
                  <a:latin typeface="Exo" panose="02000303000000000000" pitchFamily="2" charset="0"/>
                </a:rPr>
                <a:t>CIO</a:t>
              </a:r>
            </a:p>
            <a:p>
              <a:pPr defTabSz="914309">
                <a:lnSpc>
                  <a:spcPct val="100000"/>
                </a:lnSpc>
                <a:spcBef>
                  <a:spcPts val="0"/>
                </a:spcBef>
                <a:defRPr/>
              </a:pPr>
              <a:r>
                <a:rPr lang="en-US" sz="1200" dirty="0">
                  <a:latin typeface="Exo" panose="02000303000000000000" pitchFamily="2" charset="0"/>
                </a:rPr>
                <a:t>Prairie View University </a:t>
              </a:r>
            </a:p>
          </p:txBody>
        </p:sp>
      </p:grpSp>
    </p:spTree>
    <p:extLst>
      <p:ext uri="{BB962C8B-B14F-4D97-AF65-F5344CB8AC3E}">
        <p14:creationId xmlns:p14="http://schemas.microsoft.com/office/powerpoint/2010/main" val="368367664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FDA441D-E2C2-46A1-99F0-69F4D7C52A89}"/>
              </a:ext>
            </a:extLst>
          </p:cNvPr>
          <p:cNvSpPr>
            <a:spLocks noGrp="1"/>
          </p:cNvSpPr>
          <p:nvPr>
            <p:ph type="body" sz="quarter" idx="15"/>
          </p:nvPr>
        </p:nvSpPr>
        <p:spPr/>
        <p:txBody>
          <a:bodyPr/>
          <a:lstStyle/>
          <a:p>
            <a:r>
              <a:rPr lang="en-US" dirty="0"/>
              <a:t>Design Your IT Organization for the Future</a:t>
            </a:r>
            <a:endParaRPr lang="en-CA" dirty="0"/>
          </a:p>
        </p:txBody>
      </p:sp>
      <p:sp>
        <p:nvSpPr>
          <p:cNvPr id="17" name="Text Placeholder 16">
            <a:extLst>
              <a:ext uri="{FF2B5EF4-FFF2-40B4-BE49-F238E27FC236}">
                <a16:creationId xmlns:a16="http://schemas.microsoft.com/office/drawing/2014/main" id="{C0E22084-2211-4154-8983-8ACF5A6404A1}"/>
              </a:ext>
            </a:extLst>
          </p:cNvPr>
          <p:cNvSpPr>
            <a:spLocks noGrp="1"/>
          </p:cNvSpPr>
          <p:nvPr>
            <p:ph type="body" sz="quarter" idx="19"/>
          </p:nvPr>
        </p:nvSpPr>
        <p:spPr/>
        <p:txBody>
          <a:bodyPr/>
          <a:lstStyle/>
          <a:p>
            <a:r>
              <a:rPr lang="en-CA" dirty="0"/>
              <a:t>Master Organizational Change Management Practices</a:t>
            </a:r>
          </a:p>
        </p:txBody>
      </p:sp>
      <p:sp>
        <p:nvSpPr>
          <p:cNvPr id="18" name="Text Placeholder 17">
            <a:extLst>
              <a:ext uri="{FF2B5EF4-FFF2-40B4-BE49-F238E27FC236}">
                <a16:creationId xmlns:a16="http://schemas.microsoft.com/office/drawing/2014/main" id="{B88DA5D4-858C-479E-A1D3-AE0957484701}"/>
              </a:ext>
            </a:extLst>
          </p:cNvPr>
          <p:cNvSpPr>
            <a:spLocks noGrp="1"/>
          </p:cNvSpPr>
          <p:nvPr>
            <p:ph type="body" sz="quarter" idx="21"/>
          </p:nvPr>
        </p:nvSpPr>
        <p:spPr/>
        <p:txBody>
          <a:bodyPr lIns="0" tIns="0" rIns="0" bIns="0" anchor="t">
            <a:noAutofit/>
          </a:bodyPr>
          <a:lstStyle/>
          <a:p>
            <a:r>
              <a:rPr lang="en-US" dirty="0">
                <a:latin typeface="Exo"/>
              </a:rPr>
              <a:t>Optimize IT Governance for Dynamic Decision-Making</a:t>
            </a:r>
            <a:endParaRPr lang="en-US" dirty="0"/>
          </a:p>
        </p:txBody>
      </p:sp>
      <p:sp>
        <p:nvSpPr>
          <p:cNvPr id="12" name="Title 11">
            <a:extLst>
              <a:ext uri="{FF2B5EF4-FFF2-40B4-BE49-F238E27FC236}">
                <a16:creationId xmlns:a16="http://schemas.microsoft.com/office/drawing/2014/main" id="{1EAD027D-8990-D947-806B-B272E9113907}"/>
              </a:ext>
            </a:extLst>
          </p:cNvPr>
          <p:cNvSpPr>
            <a:spLocks noGrp="1"/>
          </p:cNvSpPr>
          <p:nvPr>
            <p:ph type="title"/>
          </p:nvPr>
        </p:nvSpPr>
        <p:spPr/>
        <p:txBody>
          <a:bodyPr/>
          <a:lstStyle/>
          <a:p>
            <a:r>
              <a:rPr lang="en-US" dirty="0"/>
              <a:t>Related Info-Tech Research</a:t>
            </a:r>
          </a:p>
        </p:txBody>
      </p:sp>
      <p:sp>
        <p:nvSpPr>
          <p:cNvPr id="19" name="Text Placeholder 18">
            <a:extLst>
              <a:ext uri="{FF2B5EF4-FFF2-40B4-BE49-F238E27FC236}">
                <a16:creationId xmlns:a16="http://schemas.microsoft.com/office/drawing/2014/main" id="{2768B145-C90C-4C3F-BC86-AF6E1CEF28D7}"/>
              </a:ext>
            </a:extLst>
          </p:cNvPr>
          <p:cNvSpPr>
            <a:spLocks noGrp="1"/>
          </p:cNvSpPr>
          <p:nvPr>
            <p:ph type="body" sz="quarter" idx="33"/>
          </p:nvPr>
        </p:nvSpPr>
        <p:spPr>
          <a:xfrm>
            <a:off x="3661721" y="3736122"/>
            <a:ext cx="2551371" cy="2857916"/>
          </a:xfrm>
        </p:spPr>
        <p:txBody>
          <a:bodyPr/>
          <a:lstStyle/>
          <a:p>
            <a:r>
              <a:rPr lang="en-US" dirty="0"/>
              <a:t>We are often unsuccessful in organizational redesign because we lack an understanding of why this initiative is required or fail to recognize that it is a change initiative.</a:t>
            </a:r>
          </a:p>
          <a:p>
            <a:r>
              <a:rPr lang="en-US" dirty="0"/>
              <a:t>Gain a clear understanding of why it is needed and what will be achieved by operating in a new structure.</a:t>
            </a:r>
          </a:p>
          <a:p>
            <a:r>
              <a:rPr lang="en-US" dirty="0"/>
              <a:t>Good organizational structures are based on a foundational operating model and provide a clear understanding of why the new structure is needed. </a:t>
            </a:r>
            <a:endParaRPr lang="en-CA" dirty="0"/>
          </a:p>
        </p:txBody>
      </p:sp>
      <p:sp>
        <p:nvSpPr>
          <p:cNvPr id="20" name="Text Placeholder 19">
            <a:extLst>
              <a:ext uri="{FF2B5EF4-FFF2-40B4-BE49-F238E27FC236}">
                <a16:creationId xmlns:a16="http://schemas.microsoft.com/office/drawing/2014/main" id="{F006078E-AD74-4A35-A528-51B24900B75B}"/>
              </a:ext>
            </a:extLst>
          </p:cNvPr>
          <p:cNvSpPr>
            <a:spLocks noGrp="1"/>
          </p:cNvSpPr>
          <p:nvPr>
            <p:ph type="body" sz="quarter" idx="34"/>
          </p:nvPr>
        </p:nvSpPr>
        <p:spPr>
          <a:xfrm>
            <a:off x="6463627" y="3736122"/>
            <a:ext cx="2551371" cy="2361396"/>
          </a:xfrm>
        </p:spPr>
        <p:txBody>
          <a:bodyPr/>
          <a:lstStyle/>
          <a:p>
            <a:r>
              <a:rPr lang="en-US" dirty="0"/>
              <a:t>Transformation and change are increasingly becoming the new normal. While this normality may help make people more open to change in general, specific changes still need to be planned, communicated, and managed. </a:t>
            </a:r>
          </a:p>
          <a:p>
            <a:r>
              <a:rPr lang="en-US" dirty="0"/>
              <a:t>Agility and continuous improvement are good but can degenerate into volatility if change isn’t managed properly.</a:t>
            </a:r>
            <a:endParaRPr lang="en-CA" dirty="0"/>
          </a:p>
        </p:txBody>
      </p:sp>
      <p:sp>
        <p:nvSpPr>
          <p:cNvPr id="21" name="Text Placeholder 20">
            <a:extLst>
              <a:ext uri="{FF2B5EF4-FFF2-40B4-BE49-F238E27FC236}">
                <a16:creationId xmlns:a16="http://schemas.microsoft.com/office/drawing/2014/main" id="{26D7ACDE-9FBD-4878-B108-F9D05AF81B3E}"/>
              </a:ext>
            </a:extLst>
          </p:cNvPr>
          <p:cNvSpPr>
            <a:spLocks noGrp="1"/>
          </p:cNvSpPr>
          <p:nvPr>
            <p:ph type="body" sz="quarter" idx="35"/>
          </p:nvPr>
        </p:nvSpPr>
        <p:spPr>
          <a:xfrm>
            <a:off x="9280068" y="3732454"/>
            <a:ext cx="2551371" cy="2361396"/>
          </a:xfrm>
        </p:spPr>
        <p:txBody>
          <a:bodyPr lIns="0" tIns="0" rIns="0" bIns="0" numCol="1" spcCol="292608" anchor="t"/>
          <a:lstStyle/>
          <a:p>
            <a:pPr marL="179070" indent="-179070"/>
            <a:r>
              <a:rPr lang="en-US" dirty="0">
                <a:latin typeface="Roboto Condensed Light"/>
                <a:ea typeface="Roboto Condensed Light"/>
                <a:cs typeface="Roboto Condensed Light"/>
              </a:rPr>
              <a:t>New agile operating models and work practices are changing how decisions are being made.</a:t>
            </a:r>
            <a:endParaRPr lang="en-US" dirty="0"/>
          </a:p>
          <a:p>
            <a:pPr marL="179070" indent="-179070"/>
            <a:r>
              <a:rPr lang="en-US" dirty="0">
                <a:latin typeface="Roboto Condensed Light"/>
                <a:ea typeface="Roboto Condensed Light"/>
                <a:cs typeface="Roboto Condensed Light"/>
              </a:rPr>
              <a:t>Use this blueprint to learn the essential elements of a strong governance structure and assess your current governance.</a:t>
            </a:r>
          </a:p>
          <a:p>
            <a:pPr marL="179070" indent="-179070"/>
            <a:r>
              <a:rPr lang="en-US" dirty="0">
                <a:cs typeface="Roboto Condensed Light"/>
              </a:rPr>
              <a:t>Leverage our governance models and charter templates and design a governance framework that is suitable for your organization’s needs.</a:t>
            </a:r>
            <a:endParaRPr lang="en-US" dirty="0"/>
          </a:p>
          <a:p>
            <a:pPr marL="179070" indent="-179070"/>
            <a:endParaRPr lang="en-US" dirty="0">
              <a:cs typeface="Roboto Condensed Light"/>
            </a:endParaRPr>
          </a:p>
        </p:txBody>
      </p:sp>
      <p:pic>
        <p:nvPicPr>
          <p:cNvPr id="2050" name="Picture 2">
            <a:hlinkClick r:id="rId2"/>
            <a:extLst>
              <a:ext uri="{FF2B5EF4-FFF2-40B4-BE49-F238E27FC236}">
                <a16:creationId xmlns:a16="http://schemas.microsoft.com/office/drawing/2014/main" id="{87E5025D-6E84-D20B-9961-84925EECD58E}"/>
              </a:ext>
            </a:extLst>
          </p:cNvPr>
          <p:cNvPicPr>
            <a:picLocks noGrp="1" noChangeAspect="1" noChangeArrowheads="1"/>
          </p:cNvPicPr>
          <p:nvPr>
            <p:ph type="pic" sz="quarter" idx="12"/>
          </p:nvPr>
        </p:nvPicPr>
        <p:blipFill>
          <a:blip r:embed="rId3" cstate="print">
            <a:extLst>
              <a:ext uri="{28A0092B-C50C-407E-A947-70E740481C1C}">
                <a14:useLocalDpi xmlns:a14="http://schemas.microsoft.com/office/drawing/2010/main" val="0"/>
              </a:ext>
            </a:extLst>
          </a:blip>
          <a:src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aster Organizational Change Management Practices preview picture">
            <a:hlinkClick r:id="rId4"/>
            <a:extLst>
              <a:ext uri="{FF2B5EF4-FFF2-40B4-BE49-F238E27FC236}">
                <a16:creationId xmlns:a16="http://schemas.microsoft.com/office/drawing/2014/main" id="{171B5692-448E-E11A-85FE-987E0AFB1D3D}"/>
              </a:ext>
            </a:extLst>
          </p:cNvPr>
          <p:cNvPicPr>
            <a:picLocks noGrp="1" noChangeAspect="1" noChangeArrowheads="1"/>
          </p:cNvPicPr>
          <p:nvPr>
            <p:ph type="pic" sz="quarter" idx="13"/>
          </p:nvPr>
        </p:nvPicPr>
        <p:blipFill>
          <a:blip r:embed="rId5" cstate="email">
            <a:extLst>
              <a:ext uri="{28A0092B-C50C-407E-A947-70E740481C1C}">
                <a14:useLocalDpi xmlns:a14="http://schemas.microsoft.com/office/drawing/2010/main"/>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hlinkClick r:id="rId6"/>
            <a:extLst>
              <a:ext uri="{FF2B5EF4-FFF2-40B4-BE49-F238E27FC236}">
                <a16:creationId xmlns:a16="http://schemas.microsoft.com/office/drawing/2014/main" id="{F7B870F0-F95F-AB28-C926-7C59ED52AE02}"/>
              </a:ext>
            </a:extLst>
          </p:cNvPr>
          <p:cNvPicPr>
            <a:picLocks noGrp="1" noChangeAspect="1" noChangeArrowheads="1"/>
          </p:cNvPicPr>
          <p:nvPr>
            <p:ph type="pic" sz="quarter" idx="14"/>
          </p:nvPr>
        </p:nvPicPr>
        <p:blipFill>
          <a:blip r:embed="rId7" cstate="print">
            <a:extLst>
              <a:ext uri="{28A0092B-C50C-407E-A947-70E740481C1C}">
                <a14:useLocalDpi xmlns:a14="http://schemas.microsoft.com/office/drawing/2010/main" val="0"/>
              </a:ext>
            </a:extLst>
          </a:blip>
          <a:src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327992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E626062-C3E0-C440-8080-B1BE42E1C4FF}"/>
              </a:ext>
            </a:extLst>
          </p:cNvPr>
          <p:cNvSpPr>
            <a:spLocks noGrp="1"/>
          </p:cNvSpPr>
          <p:nvPr>
            <p:ph type="title"/>
          </p:nvPr>
        </p:nvSpPr>
        <p:spPr/>
        <p:txBody>
          <a:bodyPr/>
          <a:lstStyle/>
          <a:p>
            <a:r>
              <a:rPr lang="en-US" dirty="0"/>
              <a:t>Bibliography</a:t>
            </a:r>
          </a:p>
        </p:txBody>
      </p:sp>
      <p:sp>
        <p:nvSpPr>
          <p:cNvPr id="3" name="Text Placeholder 2"/>
          <p:cNvSpPr>
            <a:spLocks noGrp="1"/>
          </p:cNvSpPr>
          <p:nvPr>
            <p:ph type="body" sz="quarter" idx="13"/>
          </p:nvPr>
        </p:nvSpPr>
        <p:spPr>
          <a:xfrm>
            <a:off x="354106" y="1178029"/>
            <a:ext cx="11545316" cy="4857011"/>
          </a:xfrm>
          <a:prstGeom prst="rect">
            <a:avLst/>
          </a:prstGeom>
        </p:spPr>
        <p:txBody>
          <a:bodyPr numCol="2"/>
          <a:lstStyle/>
          <a:p>
            <a:pPr marL="0" marR="242975" indent="0">
              <a:spcBef>
                <a:spcPts val="55"/>
              </a:spcBef>
              <a:buNone/>
            </a:pPr>
            <a:r>
              <a:rPr lang="en-CA" sz="1200" spc="-30" dirty="0">
                <a:solidFill>
                  <a:srgbClr val="000000"/>
                </a:solidFill>
                <a:cs typeface="Arial Narrow"/>
              </a:rPr>
              <a:t>Abdullahi, Aminu. “Why business technologists are becoming indispensable.” </a:t>
            </a:r>
            <a:r>
              <a:rPr lang="en-CA" sz="1200" i="1" spc="-30" dirty="0">
                <a:solidFill>
                  <a:srgbClr val="000000"/>
                </a:solidFill>
                <a:cs typeface="Arial Narrow"/>
              </a:rPr>
              <a:t>IT Business Edge,</a:t>
            </a:r>
            <a:r>
              <a:rPr lang="en-CA" sz="1200" spc="-30" dirty="0">
                <a:solidFill>
                  <a:srgbClr val="000000"/>
                </a:solidFill>
                <a:cs typeface="Arial Narrow"/>
              </a:rPr>
              <a:t> 24 January 2022.  &lt;</a:t>
            </a:r>
            <a:r>
              <a:rPr lang="en-CA" sz="1200" spc="-30" dirty="0">
                <a:solidFill>
                  <a:srgbClr val="000000"/>
                </a:solidFill>
                <a:cs typeface="Arial Narrow"/>
                <a:hlinkClick r:id="rId3"/>
              </a:rPr>
              <a:t>https://www.itbusinessedge.com/business-intelligence/why-business-technologists-are-becoming-indispensable/</a:t>
            </a:r>
            <a:r>
              <a:rPr lang="en-CA" sz="1200" spc="-30" dirty="0">
                <a:solidFill>
                  <a:srgbClr val="000000"/>
                </a:solidFill>
                <a:cs typeface="Arial Narrow"/>
              </a:rPr>
              <a:t>&gt;.</a:t>
            </a:r>
          </a:p>
          <a:p>
            <a:pPr marL="0" marR="242975" indent="0">
              <a:spcBef>
                <a:spcPts val="55"/>
              </a:spcBef>
              <a:buNone/>
            </a:pPr>
            <a:r>
              <a:rPr lang="en-CA" sz="1200" spc="-30" dirty="0">
                <a:solidFill>
                  <a:srgbClr val="000000"/>
                </a:solidFill>
                <a:cs typeface="Arial Narrow"/>
              </a:rPr>
              <a:t>Campbell, Andrew, and Mikel Gutierrez. “Why you need an operating model: To align your people and deliver your strategy.” </a:t>
            </a:r>
            <a:r>
              <a:rPr lang="en-CA" sz="1200" i="1" spc="-30" dirty="0">
                <a:solidFill>
                  <a:srgbClr val="000000"/>
                </a:solidFill>
                <a:cs typeface="Arial Narrow"/>
              </a:rPr>
              <a:t>Management &amp; Business Review,</a:t>
            </a:r>
            <a:r>
              <a:rPr lang="en-CA" sz="1200" spc="-30" dirty="0">
                <a:solidFill>
                  <a:srgbClr val="000000"/>
                </a:solidFill>
                <a:cs typeface="Arial Narrow"/>
              </a:rPr>
              <a:t> Spring 2021.  &lt;</a:t>
            </a:r>
            <a:r>
              <a:rPr lang="en-CA" sz="1200" spc="-30" dirty="0">
                <a:solidFill>
                  <a:srgbClr val="000000"/>
                </a:solidFill>
                <a:cs typeface="Arial Narrow"/>
                <a:hlinkClick r:id="rId4"/>
              </a:rPr>
              <a:t>https://mbrjournal.com/2021/11/01/why-you-need-an-operating-model-to-align-your-people-and-deliver-you-strategy/</a:t>
            </a:r>
            <a:r>
              <a:rPr lang="en-CA" sz="1200" spc="-30" dirty="0">
                <a:solidFill>
                  <a:srgbClr val="000000"/>
                </a:solidFill>
                <a:cs typeface="Arial Narrow"/>
              </a:rPr>
              <a:t>&gt;.</a:t>
            </a:r>
          </a:p>
          <a:p>
            <a:pPr marL="0" marR="242975" indent="0">
              <a:spcBef>
                <a:spcPts val="55"/>
              </a:spcBef>
              <a:buNone/>
            </a:pPr>
            <a:r>
              <a:rPr lang="en-CA" sz="1200" dirty="0">
                <a:solidFill>
                  <a:prstClr val="black">
                    <a:lumMod val="85000"/>
                    <a:lumOff val="15000"/>
                  </a:prstClr>
                </a:solidFill>
                <a:ea typeface="Roboto" panose="02000000000000000000" pitchFamily="2" charset="0"/>
              </a:rPr>
              <a:t>Deloitte. “Global Tech Leadership Survey: Understanding the five competencies of transformational technology leadership.” Deloitte, 29 March 2023. &lt;</a:t>
            </a:r>
            <a:r>
              <a:rPr lang="en-CA" sz="1200" dirty="0">
                <a:solidFill>
                  <a:prstClr val="black">
                    <a:lumMod val="85000"/>
                    <a:lumOff val="15000"/>
                  </a:prstClr>
                </a:solidFill>
                <a:ea typeface="Roboto" panose="02000000000000000000" pitchFamily="2" charset="0"/>
                <a:hlinkClick r:id="rId5"/>
              </a:rPr>
              <a:t>https://www2.deloitte.com/us/en/insights/topics/leadership/five-competencies-tech-leaders.html</a:t>
            </a:r>
            <a:r>
              <a:rPr lang="en-CA" sz="1200" dirty="0">
                <a:solidFill>
                  <a:prstClr val="black">
                    <a:lumMod val="85000"/>
                    <a:lumOff val="15000"/>
                  </a:prstClr>
                </a:solidFill>
                <a:ea typeface="Roboto" panose="02000000000000000000" pitchFamily="2" charset="0"/>
              </a:rPr>
              <a:t>&gt;.</a:t>
            </a:r>
            <a:endParaRPr lang="en-CA" sz="1200" spc="-30" dirty="0">
              <a:solidFill>
                <a:srgbClr val="000000"/>
              </a:solidFill>
              <a:cs typeface="Arial Narrow"/>
            </a:endParaRPr>
          </a:p>
          <a:p>
            <a:pPr marL="0" marR="242975" indent="0">
              <a:spcBef>
                <a:spcPts val="55"/>
              </a:spcBef>
              <a:buNone/>
            </a:pPr>
            <a:r>
              <a:rPr lang="en-CA" sz="1200" spc="-30" dirty="0">
                <a:solidFill>
                  <a:srgbClr val="000000"/>
                </a:solidFill>
                <a:cs typeface="Arial Narrow"/>
              </a:rPr>
              <a:t>Deloitte. “If you want your digital transformation to succeed, align your operating model to your strategy.” </a:t>
            </a:r>
            <a:r>
              <a:rPr lang="en-CA" sz="1200" i="1" spc="-30" dirty="0">
                <a:solidFill>
                  <a:srgbClr val="000000"/>
                </a:solidFill>
                <a:cs typeface="Arial Narrow"/>
              </a:rPr>
              <a:t>Harvard Business Review,</a:t>
            </a:r>
            <a:r>
              <a:rPr lang="en-CA" sz="1200" spc="-30" dirty="0">
                <a:solidFill>
                  <a:srgbClr val="000000"/>
                </a:solidFill>
                <a:cs typeface="Arial Narrow"/>
              </a:rPr>
              <a:t> 31 January 2020. &lt;</a:t>
            </a:r>
            <a:r>
              <a:rPr lang="en-CA" sz="1200" spc="-30" dirty="0">
                <a:solidFill>
                  <a:srgbClr val="000000"/>
                </a:solidFill>
                <a:cs typeface="Arial Narrow"/>
                <a:hlinkClick r:id="rId6"/>
              </a:rPr>
              <a:t>https://hbr.org/sponsored/2020/01/if-you-want-your-digital-transformation-to-succeed-align-your-operating-model-to-your-strategy</a:t>
            </a:r>
            <a:r>
              <a:rPr lang="en-CA" sz="1200" spc="-30" dirty="0">
                <a:solidFill>
                  <a:srgbClr val="000000"/>
                </a:solidFill>
                <a:cs typeface="Arial Narrow"/>
              </a:rPr>
              <a:t>&gt;.</a:t>
            </a:r>
            <a:endParaRPr lang="en-CA" sz="1200" dirty="0">
              <a:cs typeface="Times New Roman"/>
            </a:endParaRPr>
          </a:p>
          <a:p>
            <a:pPr marL="0" marR="242975" indent="0">
              <a:spcBef>
                <a:spcPts val="55"/>
              </a:spcBef>
              <a:buNone/>
            </a:pPr>
            <a:r>
              <a:rPr lang="en-CA" sz="1200" spc="-30" dirty="0">
                <a:solidFill>
                  <a:srgbClr val="000000"/>
                </a:solidFill>
                <a:cs typeface="Arial Narrow"/>
              </a:rPr>
              <a:t>Diaxion. “30 second guide to building an operating model.” </a:t>
            </a:r>
            <a:r>
              <a:rPr lang="en-CA" sz="1200" i="1" spc="-30" dirty="0">
                <a:solidFill>
                  <a:srgbClr val="000000"/>
                </a:solidFill>
                <a:cs typeface="Arial Narrow"/>
              </a:rPr>
              <a:t>Diaxion. </a:t>
            </a:r>
            <a:r>
              <a:rPr lang="en-CA" sz="1200" spc="-30" dirty="0">
                <a:solidFill>
                  <a:srgbClr val="000000"/>
                </a:solidFill>
                <a:cs typeface="Arial Narrow"/>
              </a:rPr>
              <a:t>12 June 2019. &lt;</a:t>
            </a:r>
            <a:r>
              <a:rPr lang="en-CA" sz="1200" spc="-30" dirty="0">
                <a:solidFill>
                  <a:srgbClr val="000000"/>
                </a:solidFill>
                <a:cs typeface="Arial Narrow"/>
                <a:hlinkClick r:id="rId7"/>
              </a:rPr>
              <a:t>https://diaxion.com/building-an-operating-model/</a:t>
            </a:r>
            <a:r>
              <a:rPr lang="en-CA" sz="1200" spc="-30" dirty="0">
                <a:solidFill>
                  <a:srgbClr val="000000"/>
                </a:solidFill>
                <a:cs typeface="Arial Narrow"/>
              </a:rPr>
              <a:t>&gt;. </a:t>
            </a:r>
          </a:p>
          <a:p>
            <a:pPr marL="0" marR="242975" indent="0">
              <a:spcBef>
                <a:spcPts val="55"/>
              </a:spcBef>
              <a:buNone/>
            </a:pPr>
            <a:r>
              <a:rPr lang="en-CA" sz="1200" spc="-30" dirty="0">
                <a:solidFill>
                  <a:srgbClr val="000000"/>
                </a:solidFill>
                <a:cs typeface="Arial Narrow"/>
              </a:rPr>
              <a:t>Dose, Jens. “Deutsche Bahn CIO on track to decentralize IT.” </a:t>
            </a:r>
            <a:r>
              <a:rPr lang="en-CA" sz="1200" i="1" spc="-30" dirty="0">
                <a:solidFill>
                  <a:srgbClr val="000000"/>
                </a:solidFill>
                <a:cs typeface="Arial Narrow"/>
              </a:rPr>
              <a:t>CIO. </a:t>
            </a:r>
            <a:r>
              <a:rPr lang="en-CA" sz="1200" spc="-30" dirty="0">
                <a:solidFill>
                  <a:srgbClr val="000000"/>
                </a:solidFill>
                <a:cs typeface="Arial Narrow"/>
              </a:rPr>
              <a:t> 19 April 2023. &lt;</a:t>
            </a:r>
            <a:r>
              <a:rPr lang="en-CA" sz="1200" spc="-30" dirty="0">
                <a:solidFill>
                  <a:srgbClr val="000000"/>
                </a:solidFill>
                <a:cs typeface="Arial Narrow"/>
                <a:hlinkClick r:id="rId8"/>
              </a:rPr>
              <a:t>https://www.cio.com/article/473071/deutsche-bahn-cio-on-track-to-decentralize-it.html</a:t>
            </a:r>
            <a:r>
              <a:rPr lang="en-CA" sz="1200" spc="-30" dirty="0">
                <a:solidFill>
                  <a:srgbClr val="000000"/>
                </a:solidFill>
                <a:cs typeface="Arial Narrow"/>
              </a:rPr>
              <a:t>&gt;. </a:t>
            </a:r>
          </a:p>
          <a:p>
            <a:pPr marL="0" marR="242975" indent="0">
              <a:spcBef>
                <a:spcPts val="55"/>
              </a:spcBef>
              <a:buNone/>
            </a:pPr>
            <a:endParaRPr lang="en-CA" sz="1200" spc="-30" dirty="0">
              <a:solidFill>
                <a:srgbClr val="000000"/>
              </a:solidFill>
              <a:cs typeface="Arial Narrow"/>
            </a:endParaRPr>
          </a:p>
          <a:p>
            <a:pPr marL="0" marR="242975" indent="0">
              <a:spcBef>
                <a:spcPts val="55"/>
              </a:spcBef>
              <a:buNone/>
            </a:pPr>
            <a:r>
              <a:rPr lang="en-CA" sz="1200" spc="-30" dirty="0">
                <a:solidFill>
                  <a:srgbClr val="000000"/>
                </a:solidFill>
                <a:cs typeface="Arial Narrow"/>
              </a:rPr>
              <a:t>Executech. “What are IT support services? 20 examples of hot IT support can benefit your business.” </a:t>
            </a:r>
            <a:r>
              <a:rPr lang="en-CA" sz="1200" i="1" spc="-30" dirty="0">
                <a:solidFill>
                  <a:srgbClr val="000000"/>
                </a:solidFill>
                <a:cs typeface="Arial Narrow"/>
              </a:rPr>
              <a:t>Executech, </a:t>
            </a:r>
            <a:r>
              <a:rPr lang="en-CA" sz="1200" spc="-30" dirty="0">
                <a:solidFill>
                  <a:srgbClr val="000000"/>
                </a:solidFill>
                <a:cs typeface="Arial Narrow"/>
              </a:rPr>
              <a:t>n.d.  &lt;</a:t>
            </a:r>
            <a:r>
              <a:rPr lang="en-CA" sz="1200" spc="-30" dirty="0">
                <a:solidFill>
                  <a:srgbClr val="000000"/>
                </a:solidFill>
                <a:cs typeface="Arial Narrow"/>
                <a:hlinkClick r:id="rId9"/>
              </a:rPr>
              <a:t>https://www.executech.com/insights/what-are-it-services-benefits-of-it-support/</a:t>
            </a:r>
            <a:r>
              <a:rPr lang="en-CA" sz="1200" spc="-30" dirty="0">
                <a:solidFill>
                  <a:srgbClr val="000000"/>
                </a:solidFill>
                <a:cs typeface="Arial Narrow"/>
              </a:rPr>
              <a:t>&gt;.</a:t>
            </a:r>
          </a:p>
          <a:p>
            <a:pPr marL="0" marR="242975" indent="0">
              <a:spcBef>
                <a:spcPts val="55"/>
              </a:spcBef>
              <a:buNone/>
            </a:pPr>
            <a:r>
              <a:rPr lang="en-CA" sz="1200" dirty="0">
                <a:solidFill>
                  <a:prstClr val="black">
                    <a:lumMod val="85000"/>
                    <a:lumOff val="15000"/>
                  </a:prstClr>
                </a:solidFill>
                <a:ea typeface="Roboto" panose="02000000000000000000" pitchFamily="2" charset="0"/>
              </a:rPr>
              <a:t> Foundry. “The State of the CIO Study 2023: CIO’s cement leadership role.” </a:t>
            </a:r>
            <a:r>
              <a:rPr lang="en-CA" sz="1200" i="1" dirty="0">
                <a:solidFill>
                  <a:prstClr val="black">
                    <a:lumMod val="85000"/>
                    <a:lumOff val="15000"/>
                  </a:prstClr>
                </a:solidFill>
                <a:ea typeface="Roboto" panose="02000000000000000000" pitchFamily="2" charset="0"/>
              </a:rPr>
              <a:t>IDG, Inc., </a:t>
            </a:r>
            <a:r>
              <a:rPr lang="en-CA" sz="1200" dirty="0">
                <a:solidFill>
                  <a:prstClr val="black">
                    <a:lumMod val="85000"/>
                    <a:lumOff val="15000"/>
                  </a:prstClr>
                </a:solidFill>
                <a:ea typeface="Roboto" panose="02000000000000000000" pitchFamily="2" charset="0"/>
              </a:rPr>
              <a:t>2023. &lt;</a:t>
            </a:r>
            <a:r>
              <a:rPr lang="en-CA" sz="1200" dirty="0">
                <a:solidFill>
                  <a:prstClr val="black">
                    <a:lumMod val="85000"/>
                    <a:lumOff val="15000"/>
                  </a:prstClr>
                </a:solidFill>
                <a:ea typeface="Roboto" panose="02000000000000000000" pitchFamily="2" charset="0"/>
                <a:hlinkClick r:id="rId10"/>
              </a:rPr>
              <a:t>https://resources.foundryco.com/thank-you-state-of-the-cio-executive-summary</a:t>
            </a:r>
            <a:r>
              <a:rPr lang="en-CA" sz="1200" dirty="0">
                <a:solidFill>
                  <a:prstClr val="black">
                    <a:lumMod val="85000"/>
                    <a:lumOff val="15000"/>
                  </a:prstClr>
                </a:solidFill>
                <a:ea typeface="Roboto" panose="02000000000000000000" pitchFamily="2" charset="0"/>
              </a:rPr>
              <a:t>&gt;.</a:t>
            </a:r>
            <a:endParaRPr lang="en-CA" sz="1200" spc="-30" dirty="0">
              <a:solidFill>
                <a:srgbClr val="000000"/>
              </a:solidFill>
              <a:cs typeface="Arial Narrow"/>
            </a:endParaRPr>
          </a:p>
          <a:p>
            <a:pPr marL="0" marR="242975" indent="0">
              <a:spcBef>
                <a:spcPts val="55"/>
              </a:spcBef>
              <a:buNone/>
            </a:pPr>
            <a:r>
              <a:rPr lang="en-CA" sz="1200" spc="-30" dirty="0">
                <a:solidFill>
                  <a:srgbClr val="000000"/>
                </a:solidFill>
                <a:cs typeface="Arial Narrow"/>
              </a:rPr>
              <a:t>Indeed Editorial Team. “What is an operating model? (And what to include in one).” </a:t>
            </a:r>
            <a:r>
              <a:rPr lang="en-CA" sz="1200" i="1" spc="-30" dirty="0">
                <a:solidFill>
                  <a:srgbClr val="000000"/>
                </a:solidFill>
                <a:cs typeface="Arial Narrow"/>
              </a:rPr>
              <a:t>Indeed,</a:t>
            </a:r>
            <a:r>
              <a:rPr lang="en-CA" sz="1200" spc="-30" dirty="0">
                <a:solidFill>
                  <a:srgbClr val="000000"/>
                </a:solidFill>
                <a:cs typeface="Arial Narrow"/>
              </a:rPr>
              <a:t> 10 March 2023. &lt;</a:t>
            </a:r>
            <a:r>
              <a:rPr lang="en-CA" sz="1200" spc="-30" dirty="0">
                <a:solidFill>
                  <a:srgbClr val="000000"/>
                </a:solidFill>
                <a:cs typeface="Arial Narrow"/>
                <a:hlinkClick r:id="rId11"/>
              </a:rPr>
              <a:t>https://www.indeed.com/career-advice/career-development/what-is-operating-model</a:t>
            </a:r>
            <a:r>
              <a:rPr lang="en-CA" sz="1200" spc="-30" dirty="0">
                <a:solidFill>
                  <a:srgbClr val="000000"/>
                </a:solidFill>
                <a:cs typeface="Arial Narrow"/>
              </a:rPr>
              <a:t>&gt;.</a:t>
            </a:r>
          </a:p>
          <a:p>
            <a:pPr marL="0" marR="242975" indent="0">
              <a:spcBef>
                <a:spcPts val="55"/>
              </a:spcBef>
              <a:buNone/>
            </a:pPr>
            <a:r>
              <a:rPr lang="en-CA" sz="1200" spc="-30" dirty="0">
                <a:solidFill>
                  <a:srgbClr val="000000"/>
                </a:solidFill>
                <a:cs typeface="Arial Narrow"/>
              </a:rPr>
              <a:t>Indeed Editorial Team. “Centralized vs. decentralized structures: 7 Key differences.” </a:t>
            </a:r>
            <a:r>
              <a:rPr lang="en-CA" sz="1200" i="1" spc="-30" dirty="0">
                <a:solidFill>
                  <a:srgbClr val="000000"/>
                </a:solidFill>
                <a:cs typeface="Arial Narrow"/>
              </a:rPr>
              <a:t>Indeed,</a:t>
            </a:r>
            <a:r>
              <a:rPr lang="en-CA" sz="1200" spc="-30" dirty="0">
                <a:solidFill>
                  <a:srgbClr val="000000"/>
                </a:solidFill>
                <a:cs typeface="Arial Narrow"/>
              </a:rPr>
              <a:t> 10 March 2023. &lt;</a:t>
            </a:r>
            <a:r>
              <a:rPr lang="en-CA" sz="1200" spc="-30" dirty="0">
                <a:solidFill>
                  <a:srgbClr val="000000"/>
                </a:solidFill>
                <a:cs typeface="Arial Narrow"/>
                <a:hlinkClick r:id="rId12"/>
              </a:rPr>
              <a:t>https://www.indeed.com/career-advice/career-development/centralized-vs-decentralized</a:t>
            </a:r>
            <a:r>
              <a:rPr lang="en-CA" sz="1200" spc="-30" dirty="0">
                <a:solidFill>
                  <a:srgbClr val="000000"/>
                </a:solidFill>
                <a:cs typeface="Arial Narrow"/>
              </a:rPr>
              <a:t>&gt; .</a:t>
            </a:r>
          </a:p>
          <a:p>
            <a:pPr marL="0" marR="242975" indent="0">
              <a:spcBef>
                <a:spcPts val="55"/>
              </a:spcBef>
              <a:buNone/>
            </a:pPr>
            <a:r>
              <a:rPr lang="en-CA" sz="1200" spc="-30" dirty="0">
                <a:solidFill>
                  <a:srgbClr val="000000"/>
                </a:solidFill>
                <a:cs typeface="Arial Narrow"/>
              </a:rPr>
              <a:t>IDC. “By 2026, 60% of CIOs in Asia/Pacific will find their roles being challenged by line-of-business (LOB) counterparts, IDC predicts.” </a:t>
            </a:r>
            <a:r>
              <a:rPr lang="en-CA" sz="1200" i="1" spc="-30" dirty="0">
                <a:solidFill>
                  <a:srgbClr val="000000"/>
                </a:solidFill>
                <a:cs typeface="Arial Narrow"/>
              </a:rPr>
              <a:t>IDC, </a:t>
            </a:r>
            <a:r>
              <a:rPr lang="en-CA" sz="1200" spc="-30" dirty="0">
                <a:solidFill>
                  <a:srgbClr val="000000"/>
                </a:solidFill>
                <a:cs typeface="Arial Narrow"/>
              </a:rPr>
              <a:t>5 March 2023.  &lt;</a:t>
            </a:r>
            <a:r>
              <a:rPr lang="en-CA" sz="1200" spc="-30" dirty="0">
                <a:solidFill>
                  <a:srgbClr val="000000"/>
                </a:solidFill>
                <a:cs typeface="Arial Narrow"/>
                <a:hlinkClick r:id="rId13"/>
              </a:rPr>
              <a:t>https://www.idc.com/getdoc.jsp?containerId=prAP50457023</a:t>
            </a:r>
            <a:r>
              <a:rPr lang="en-CA" sz="1200" spc="-30" dirty="0">
                <a:solidFill>
                  <a:srgbClr val="000000"/>
                </a:solidFill>
                <a:cs typeface="Arial Narrow"/>
              </a:rPr>
              <a:t>&gt;.</a:t>
            </a:r>
          </a:p>
          <a:p>
            <a:pPr marL="0" marR="242975" indent="0">
              <a:spcBef>
                <a:spcPts val="55"/>
              </a:spcBef>
              <a:buNone/>
            </a:pPr>
            <a:r>
              <a:rPr lang="en-CA" sz="1200" dirty="0">
                <a:solidFill>
                  <a:schemeClr val="tx1"/>
                </a:solidFill>
                <a:effectLst/>
                <a:ea typeface="Roboto Condensed Light" panose="02000000000000000000" pitchFamily="2" charset="0"/>
                <a:cs typeface="Times New Roman" panose="02020603050405020304" pitchFamily="18" charset="0"/>
              </a:rPr>
              <a:t>ITtoolkit.com. “The IT Vision: A Strategic Path to Lasting IT Business Alignment.” </a:t>
            </a:r>
            <a:r>
              <a:rPr lang="en-CA" sz="1200" i="1" dirty="0">
                <a:solidFill>
                  <a:schemeClr val="tx1"/>
                </a:solidFill>
                <a:effectLst/>
                <a:ea typeface="Roboto Condensed Light" panose="02000000000000000000" pitchFamily="2" charset="0"/>
                <a:cs typeface="Times New Roman" panose="02020603050405020304" pitchFamily="18" charset="0"/>
              </a:rPr>
              <a:t>ITtoolkit Magazine,</a:t>
            </a:r>
            <a:r>
              <a:rPr lang="en-CA" sz="1200" dirty="0">
                <a:solidFill>
                  <a:schemeClr val="tx1"/>
                </a:solidFill>
                <a:effectLst/>
                <a:ea typeface="Roboto Condensed Light" panose="02000000000000000000" pitchFamily="2" charset="0"/>
                <a:cs typeface="Times New Roman" panose="02020603050405020304" pitchFamily="18" charset="0"/>
              </a:rPr>
              <a:t> n.d. &lt;</a:t>
            </a:r>
            <a:r>
              <a:rPr lang="en-CA" sz="1200" dirty="0">
                <a:solidFill>
                  <a:schemeClr val="tx1"/>
                </a:solidFill>
                <a:effectLst/>
                <a:ea typeface="Roboto Condensed Light" panose="02000000000000000000" pitchFamily="2" charset="0"/>
                <a:cs typeface="Times New Roman" panose="02020603050405020304" pitchFamily="18" charset="0"/>
                <a:hlinkClick r:id="rId14"/>
              </a:rPr>
              <a:t>https://www.ittoolkit.com/articles/IT-strategic-vision</a:t>
            </a:r>
            <a:r>
              <a:rPr lang="en-CA" sz="1200" dirty="0">
                <a:solidFill>
                  <a:schemeClr val="tx1"/>
                </a:solidFill>
                <a:effectLst/>
                <a:ea typeface="Roboto Condensed Light" panose="02000000000000000000" pitchFamily="2" charset="0"/>
                <a:cs typeface="Times New Roman" panose="02020603050405020304" pitchFamily="18" charset="0"/>
              </a:rPr>
              <a:t>&gt;.</a:t>
            </a:r>
          </a:p>
          <a:p>
            <a:pPr marL="0" marR="242975" indent="0">
              <a:spcBef>
                <a:spcPts val="55"/>
              </a:spcBef>
              <a:buNone/>
            </a:pPr>
            <a:r>
              <a:rPr lang="en-CA" sz="1200" spc="-30" dirty="0">
                <a:solidFill>
                  <a:srgbClr val="000000"/>
                </a:solidFill>
                <a:cs typeface="Arial Narrow"/>
              </a:rPr>
              <a:t>Johannessen, Chris, and Tom Davenport. “When low-code/no-code development works—and when its doesn’t.” </a:t>
            </a:r>
            <a:r>
              <a:rPr lang="en-CA" sz="1200" i="1" spc="-30" dirty="0">
                <a:solidFill>
                  <a:srgbClr val="000000"/>
                </a:solidFill>
                <a:cs typeface="Arial Narrow"/>
              </a:rPr>
              <a:t>Harvard Business Review,</a:t>
            </a:r>
            <a:r>
              <a:rPr lang="en-CA" sz="1200" spc="-30" dirty="0">
                <a:solidFill>
                  <a:srgbClr val="000000"/>
                </a:solidFill>
                <a:cs typeface="Arial Narrow"/>
              </a:rPr>
              <a:t> 22 June 2021. &lt;</a:t>
            </a:r>
            <a:r>
              <a:rPr lang="en-CA" sz="1200" spc="-30" dirty="0">
                <a:solidFill>
                  <a:srgbClr val="000000"/>
                </a:solidFill>
                <a:cs typeface="Arial Narrow"/>
                <a:hlinkClick r:id="rId15"/>
              </a:rPr>
              <a:t>https://hbr.org/2021/06/when-low-code-no-code-development-works-and-when-it-doesn’t</a:t>
            </a:r>
            <a:r>
              <a:rPr lang="en-CA" sz="1200" spc="-30" dirty="0">
                <a:solidFill>
                  <a:srgbClr val="000000"/>
                </a:solidFill>
                <a:cs typeface="Arial Narrow"/>
              </a:rPr>
              <a:t>&gt;.</a:t>
            </a:r>
          </a:p>
        </p:txBody>
      </p:sp>
    </p:spTree>
    <p:extLst>
      <p:ext uri="{BB962C8B-B14F-4D97-AF65-F5344CB8AC3E}">
        <p14:creationId xmlns:p14="http://schemas.microsoft.com/office/powerpoint/2010/main" val="197153280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E626062-C3E0-C440-8080-B1BE42E1C4FF}"/>
              </a:ext>
            </a:extLst>
          </p:cNvPr>
          <p:cNvSpPr>
            <a:spLocks noGrp="1"/>
          </p:cNvSpPr>
          <p:nvPr>
            <p:ph type="title"/>
          </p:nvPr>
        </p:nvSpPr>
        <p:spPr/>
        <p:txBody>
          <a:bodyPr/>
          <a:lstStyle/>
          <a:p>
            <a:r>
              <a:rPr lang="en-US" dirty="0"/>
              <a:t>Bibliography</a:t>
            </a:r>
          </a:p>
        </p:txBody>
      </p:sp>
      <p:sp>
        <p:nvSpPr>
          <p:cNvPr id="3" name="Text Placeholder 2"/>
          <p:cNvSpPr>
            <a:spLocks noGrp="1"/>
          </p:cNvSpPr>
          <p:nvPr>
            <p:ph type="body" sz="quarter" idx="13"/>
          </p:nvPr>
        </p:nvSpPr>
        <p:spPr>
          <a:xfrm>
            <a:off x="354106" y="1178030"/>
            <a:ext cx="11545316" cy="4787342"/>
          </a:xfrm>
          <a:prstGeom prst="rect">
            <a:avLst/>
          </a:prstGeom>
        </p:spPr>
        <p:txBody>
          <a:bodyPr numCol="2"/>
          <a:lstStyle/>
          <a:p>
            <a:pPr marL="0" marR="242975" indent="0">
              <a:spcBef>
                <a:spcPts val="55"/>
              </a:spcBef>
              <a:buNone/>
            </a:pPr>
            <a:r>
              <a:rPr lang="en-CA" sz="1200" dirty="0">
                <a:solidFill>
                  <a:prstClr val="black">
                    <a:lumMod val="85000"/>
                    <a:lumOff val="15000"/>
                  </a:prstClr>
                </a:solidFill>
                <a:ea typeface="Roboto" panose="02000000000000000000" pitchFamily="2" charset="0"/>
              </a:rPr>
              <a:t>KPMG. “The Data Imperative.” </a:t>
            </a:r>
            <a:r>
              <a:rPr lang="en-CA" sz="1200" i="1" dirty="0">
                <a:solidFill>
                  <a:prstClr val="black">
                    <a:lumMod val="85000"/>
                    <a:lumOff val="15000"/>
                  </a:prstClr>
                </a:solidFill>
                <a:ea typeface="Roboto" panose="02000000000000000000" pitchFamily="2" charset="0"/>
              </a:rPr>
              <a:t>KPMG, </a:t>
            </a:r>
            <a:r>
              <a:rPr lang="en-CA" sz="1200" dirty="0">
                <a:solidFill>
                  <a:prstClr val="black">
                    <a:lumMod val="85000"/>
                    <a:lumOff val="15000"/>
                  </a:prstClr>
                </a:solidFill>
                <a:ea typeface="Roboto" panose="02000000000000000000" pitchFamily="2" charset="0"/>
              </a:rPr>
              <a:t>2021. &lt;</a:t>
            </a:r>
            <a:r>
              <a:rPr lang="en-CA" sz="1200" dirty="0">
                <a:solidFill>
                  <a:prstClr val="black">
                    <a:lumMod val="85000"/>
                    <a:lumOff val="15000"/>
                  </a:prstClr>
                </a:solidFill>
                <a:ea typeface="Roboto" panose="02000000000000000000" pitchFamily="2" charset="0"/>
                <a:hlinkClick r:id="rId3"/>
              </a:rPr>
              <a:t>https://assets.kpmg.com/content/dam/kpmg/xx/pdf/2021/11/the-data-imperative.pdf</a:t>
            </a:r>
            <a:r>
              <a:rPr lang="en-CA" sz="1200" dirty="0">
                <a:solidFill>
                  <a:prstClr val="black">
                    <a:lumMod val="85000"/>
                    <a:lumOff val="15000"/>
                  </a:prstClr>
                </a:solidFill>
                <a:ea typeface="Roboto" panose="02000000000000000000" pitchFamily="2" charset="0"/>
              </a:rPr>
              <a:t>&gt;. </a:t>
            </a:r>
            <a:endParaRPr lang="en-CA" sz="1200" dirty="0">
              <a:cs typeface="Arial Narrow"/>
            </a:endParaRPr>
          </a:p>
          <a:p>
            <a:pPr marL="0" marR="242975" indent="0">
              <a:spcBef>
                <a:spcPts val="55"/>
              </a:spcBef>
              <a:buNone/>
            </a:pPr>
            <a:r>
              <a:rPr lang="en-CA" sz="1200" spc="-30" dirty="0">
                <a:solidFill>
                  <a:srgbClr val="000000"/>
                </a:solidFill>
                <a:cs typeface="Arial Narrow"/>
              </a:rPr>
              <a:t>Kumar, Rahul. “Your IT organizational structure: should you centralize or decentralize?” </a:t>
            </a:r>
            <a:r>
              <a:rPr lang="en-CA" sz="1200" i="1" spc="-30" dirty="0">
                <a:solidFill>
                  <a:srgbClr val="000000"/>
                </a:solidFill>
                <a:cs typeface="Arial Narrow"/>
              </a:rPr>
              <a:t>Software Advice, </a:t>
            </a:r>
            <a:r>
              <a:rPr lang="en-CA" sz="1200" spc="-30" dirty="0">
                <a:solidFill>
                  <a:srgbClr val="000000"/>
                </a:solidFill>
                <a:cs typeface="Arial Narrow"/>
              </a:rPr>
              <a:t>20 May 2020. &lt;</a:t>
            </a:r>
            <a:r>
              <a:rPr lang="en-CA" sz="1200" dirty="0">
                <a:cs typeface="Arial Narrow"/>
                <a:hlinkClick r:id="rId4"/>
              </a:rPr>
              <a:t>https://www.softwareadvice.com/resources/it-org-structure-centralize-vs-decentralize/</a:t>
            </a:r>
            <a:r>
              <a:rPr lang="en-CA" sz="1200" dirty="0">
                <a:cs typeface="Arial Narrow"/>
              </a:rPr>
              <a:t>&gt;.</a:t>
            </a:r>
          </a:p>
          <a:p>
            <a:pPr marL="0" marR="242975" indent="0">
              <a:spcBef>
                <a:spcPts val="55"/>
              </a:spcBef>
              <a:buNone/>
            </a:pPr>
            <a:r>
              <a:rPr lang="en-CA" sz="1200" spc="-30" dirty="0">
                <a:solidFill>
                  <a:srgbClr val="000000"/>
                </a:solidFill>
                <a:cs typeface="Arial Narrow"/>
              </a:rPr>
              <a:t>MasterClass. “How decentralized organizational structures work.” </a:t>
            </a:r>
            <a:r>
              <a:rPr lang="en-CA" sz="1200" i="1" spc="-30" dirty="0">
                <a:solidFill>
                  <a:srgbClr val="000000"/>
                </a:solidFill>
                <a:cs typeface="Arial Narrow"/>
              </a:rPr>
              <a:t>Masterclass, </a:t>
            </a:r>
            <a:r>
              <a:rPr lang="en-CA" sz="1200" spc="-30" dirty="0">
                <a:solidFill>
                  <a:srgbClr val="000000"/>
                </a:solidFill>
                <a:cs typeface="Arial Narrow"/>
              </a:rPr>
              <a:t>9 June 2022. &lt;</a:t>
            </a:r>
            <a:r>
              <a:rPr lang="en-CA" sz="1200" dirty="0">
                <a:cs typeface="Arial Narrow"/>
                <a:hlinkClick r:id="rId5"/>
              </a:rPr>
              <a:t>https://www.masterclass.com/articles/decentralized-organizational-structure</a:t>
            </a:r>
            <a:r>
              <a:rPr lang="en-CA" sz="1200" dirty="0">
                <a:solidFill>
                  <a:schemeClr val="tx1"/>
                </a:solidFill>
                <a:cs typeface="Arial Narrow"/>
              </a:rPr>
              <a:t>&gt;.</a:t>
            </a:r>
            <a:endParaRPr lang="en-CA" sz="1200" spc="-30" dirty="0">
              <a:solidFill>
                <a:schemeClr val="tx1"/>
              </a:solidFill>
              <a:cs typeface="Arial Narrow"/>
            </a:endParaRPr>
          </a:p>
          <a:p>
            <a:pPr marL="0" marR="242975" indent="0">
              <a:spcBef>
                <a:spcPts val="55"/>
              </a:spcBef>
              <a:buNone/>
            </a:pPr>
            <a:r>
              <a:rPr lang="en-CA" sz="1200" spc="-30" dirty="0">
                <a:solidFill>
                  <a:srgbClr val="000000"/>
                </a:solidFill>
                <a:cs typeface="Arial Narrow"/>
              </a:rPr>
              <a:t>Miles, Madeline. “A how-to guide for building an effective operating model.” </a:t>
            </a:r>
            <a:r>
              <a:rPr lang="en-CA" sz="1200" i="1" spc="-30" dirty="0">
                <a:solidFill>
                  <a:srgbClr val="000000"/>
                </a:solidFill>
                <a:cs typeface="Arial Narrow"/>
              </a:rPr>
              <a:t>BetterUp,</a:t>
            </a:r>
            <a:r>
              <a:rPr lang="en-CA" sz="1200" spc="-30" dirty="0">
                <a:solidFill>
                  <a:srgbClr val="000000"/>
                </a:solidFill>
                <a:cs typeface="Arial Narrow"/>
              </a:rPr>
              <a:t> 16 August 2022. &lt;</a:t>
            </a:r>
            <a:r>
              <a:rPr lang="en-CA" sz="1200" spc="-30" dirty="0">
                <a:solidFill>
                  <a:srgbClr val="000000"/>
                </a:solidFill>
                <a:cs typeface="Arial Narrow"/>
                <a:hlinkClick r:id="rId6"/>
              </a:rPr>
              <a:t>https://www.betterup.com/blog/operating-model</a:t>
            </a:r>
            <a:r>
              <a:rPr lang="en-CA" sz="1200" spc="-30" dirty="0">
                <a:solidFill>
                  <a:srgbClr val="000000"/>
                </a:solidFill>
                <a:cs typeface="Arial Narrow"/>
              </a:rPr>
              <a:t>&gt;.</a:t>
            </a:r>
          </a:p>
          <a:p>
            <a:pPr marL="0" marR="242975" indent="0">
              <a:spcBef>
                <a:spcPts val="55"/>
              </a:spcBef>
              <a:buNone/>
            </a:pPr>
            <a:r>
              <a:rPr lang="en-CA" sz="1200" spc="-30" dirty="0">
                <a:solidFill>
                  <a:srgbClr val="000000"/>
                </a:solidFill>
                <a:cs typeface="Arial Narrow"/>
              </a:rPr>
              <a:t>Nash Squared. “Digital Leadership Report 2022: Making Difficult Choices.” </a:t>
            </a:r>
            <a:r>
              <a:rPr lang="en-CA" sz="1200" i="1" spc="-30" dirty="0">
                <a:solidFill>
                  <a:srgbClr val="000000"/>
                </a:solidFill>
                <a:cs typeface="Arial Narrow"/>
              </a:rPr>
              <a:t>Nash Squared, </a:t>
            </a:r>
            <a:r>
              <a:rPr lang="en-CA" sz="1200" spc="-30" dirty="0">
                <a:solidFill>
                  <a:srgbClr val="000000"/>
                </a:solidFill>
                <a:cs typeface="Arial Narrow"/>
              </a:rPr>
              <a:t>2022. &lt;</a:t>
            </a:r>
            <a:r>
              <a:rPr lang="en-CA" sz="1200" spc="-30" dirty="0">
                <a:solidFill>
                  <a:srgbClr val="000000"/>
                </a:solidFill>
                <a:cs typeface="Arial Narrow"/>
                <a:hlinkClick r:id="rId7"/>
              </a:rPr>
              <a:t>https://assets.website-files.com/626a518e6507e342004ee1fe/6362a0d554337f1765c0ee16_Nash%20Squared%20Digital%20Leadership%20Report%202022_FINAL.pdf</a:t>
            </a:r>
            <a:r>
              <a:rPr lang="en-CA" sz="1200" spc="-30" dirty="0">
                <a:solidFill>
                  <a:srgbClr val="000000"/>
                </a:solidFill>
                <a:cs typeface="Arial Narrow"/>
              </a:rPr>
              <a:t>&gt;. </a:t>
            </a:r>
          </a:p>
          <a:p>
            <a:pPr marL="0" marR="242975" indent="0">
              <a:spcBef>
                <a:spcPts val="55"/>
              </a:spcBef>
              <a:buNone/>
            </a:pPr>
            <a:r>
              <a:rPr lang="en-CA" sz="1200" spc="-30" dirty="0">
                <a:solidFill>
                  <a:srgbClr val="000000"/>
                </a:solidFill>
                <a:cs typeface="Arial Narrow"/>
              </a:rPr>
              <a:t>Roberts, Dan. “5 CIOs on building a service-oriented IT Culture.” </a:t>
            </a:r>
            <a:r>
              <a:rPr lang="en-CA" sz="1200" i="1" spc="-30" dirty="0">
                <a:solidFill>
                  <a:srgbClr val="000000"/>
                </a:solidFill>
                <a:cs typeface="Arial Narrow"/>
              </a:rPr>
              <a:t>CIO, </a:t>
            </a:r>
            <a:r>
              <a:rPr lang="en-CA" sz="1200" spc="-30" dirty="0">
                <a:solidFill>
                  <a:srgbClr val="000000"/>
                </a:solidFill>
                <a:cs typeface="Arial Narrow"/>
              </a:rPr>
              <a:t>13 April 2023. &lt;</a:t>
            </a:r>
            <a:r>
              <a:rPr lang="en-CA" sz="1200" spc="-30" dirty="0">
                <a:solidFill>
                  <a:srgbClr val="000000"/>
                </a:solidFill>
                <a:cs typeface="Arial Narrow"/>
                <a:hlinkClick r:id="rId8"/>
              </a:rPr>
              <a:t>https://www.cio.com/article/472805/5-cios-on-building-a-service-oriented-it-culture.html</a:t>
            </a:r>
            <a:r>
              <a:rPr lang="en-CA" sz="1200" spc="-30" dirty="0">
                <a:solidFill>
                  <a:srgbClr val="000000"/>
                </a:solidFill>
                <a:cs typeface="Arial Narrow"/>
              </a:rPr>
              <a:t>&gt;.</a:t>
            </a:r>
          </a:p>
          <a:p>
            <a:pPr marL="0" marR="242975" indent="0">
              <a:spcBef>
                <a:spcPts val="55"/>
              </a:spcBef>
              <a:buNone/>
            </a:pPr>
            <a:r>
              <a:rPr lang="en-CA" sz="1200" spc="-30" dirty="0">
                <a:solidFill>
                  <a:srgbClr val="000000"/>
                </a:solidFill>
                <a:cs typeface="Arial Narrow"/>
              </a:rPr>
              <a:t>Sacolick, Issac. “3 ways CIOs should drive the future of work.” </a:t>
            </a:r>
            <a:r>
              <a:rPr lang="en-CA" sz="1200" i="1" spc="-30" dirty="0">
                <a:solidFill>
                  <a:srgbClr val="000000"/>
                </a:solidFill>
                <a:cs typeface="Arial Narrow"/>
              </a:rPr>
              <a:t>CIO,</a:t>
            </a:r>
            <a:r>
              <a:rPr lang="en-CA" sz="1200" spc="-30" dirty="0">
                <a:solidFill>
                  <a:srgbClr val="000000"/>
                </a:solidFill>
                <a:cs typeface="Arial Narrow"/>
              </a:rPr>
              <a:t> 4 April 2023.  &lt;</a:t>
            </a:r>
            <a:r>
              <a:rPr lang="en-CA" sz="1200" spc="-30" dirty="0">
                <a:solidFill>
                  <a:srgbClr val="000000"/>
                </a:solidFill>
                <a:cs typeface="Arial Narrow"/>
                <a:hlinkClick r:id="rId9"/>
              </a:rPr>
              <a:t>https://www.cio.com/article/471997/3-ways-cios-should-drive-the-future-of-work.html</a:t>
            </a:r>
            <a:r>
              <a:rPr lang="en-CA" sz="1200" spc="-30" dirty="0">
                <a:solidFill>
                  <a:srgbClr val="000000"/>
                </a:solidFill>
                <a:cs typeface="Arial Narrow"/>
              </a:rPr>
              <a:t>&gt;.</a:t>
            </a:r>
          </a:p>
          <a:p>
            <a:pPr marL="0" marR="242975" indent="0">
              <a:spcBef>
                <a:spcPts val="55"/>
              </a:spcBef>
              <a:buNone/>
            </a:pPr>
            <a:endParaRPr lang="en-CA" sz="1200" spc="-30" dirty="0">
              <a:solidFill>
                <a:srgbClr val="000000"/>
              </a:solidFill>
              <a:cs typeface="Arial Narrow"/>
            </a:endParaRPr>
          </a:p>
          <a:p>
            <a:pPr marL="0" marR="242975" indent="0">
              <a:spcBef>
                <a:spcPts val="55"/>
              </a:spcBef>
              <a:buNone/>
            </a:pPr>
            <a:r>
              <a:rPr lang="en-CA" sz="1200" spc="-30" dirty="0">
                <a:solidFill>
                  <a:srgbClr val="000000"/>
                </a:solidFill>
                <a:cs typeface="Arial Narrow"/>
              </a:rPr>
              <a:t>Sadun, Raffaellla, Joseph Fuller, Stephen Hansen, and PJ Neal. “The C-suite skills that matter most.” </a:t>
            </a:r>
            <a:r>
              <a:rPr lang="en-CA" sz="1200" i="1" spc="-30" dirty="0">
                <a:solidFill>
                  <a:srgbClr val="000000"/>
                </a:solidFill>
                <a:cs typeface="Arial Narrow"/>
              </a:rPr>
              <a:t>Harvard Business Review,</a:t>
            </a:r>
            <a:r>
              <a:rPr lang="en-CA" sz="1200" spc="-30" dirty="0">
                <a:solidFill>
                  <a:srgbClr val="000000"/>
                </a:solidFill>
                <a:cs typeface="Arial Narrow"/>
              </a:rPr>
              <a:t> July-August 2022. &lt;</a:t>
            </a:r>
            <a:r>
              <a:rPr lang="en-CA" sz="1200" spc="-30" dirty="0">
                <a:solidFill>
                  <a:srgbClr val="000000"/>
                </a:solidFill>
                <a:cs typeface="Arial Narrow"/>
                <a:hlinkClick r:id="rId10"/>
              </a:rPr>
              <a:t>https://hbr.org/2022/07/the-c-suite-skills-that-matter-most</a:t>
            </a:r>
            <a:r>
              <a:rPr lang="en-CA" sz="1200" spc="-30" dirty="0">
                <a:solidFill>
                  <a:srgbClr val="000000"/>
                </a:solidFill>
                <a:cs typeface="Arial Narrow"/>
              </a:rPr>
              <a:t>&gt;. </a:t>
            </a:r>
          </a:p>
          <a:p>
            <a:pPr marL="0" marR="242975" indent="0">
              <a:spcBef>
                <a:spcPts val="55"/>
              </a:spcBef>
              <a:buNone/>
            </a:pPr>
            <a:r>
              <a:rPr lang="en-CA" sz="1200" spc="-30" dirty="0">
                <a:solidFill>
                  <a:srgbClr val="000000"/>
                </a:solidFill>
                <a:cs typeface="Arial Narrow"/>
              </a:rPr>
              <a:t>Singh, Yashvendra. “CIOs heed the call for customer-centric IT.” </a:t>
            </a:r>
            <a:r>
              <a:rPr lang="en-CA" sz="1200" i="1" spc="-30" dirty="0">
                <a:solidFill>
                  <a:srgbClr val="000000"/>
                </a:solidFill>
                <a:cs typeface="Arial Narrow"/>
              </a:rPr>
              <a:t>CIO,</a:t>
            </a:r>
            <a:r>
              <a:rPr lang="en-CA" sz="1200" spc="-30" dirty="0">
                <a:solidFill>
                  <a:srgbClr val="000000"/>
                </a:solidFill>
                <a:cs typeface="Arial Narrow"/>
              </a:rPr>
              <a:t> 4 March 2023.  &lt;</a:t>
            </a:r>
            <a:r>
              <a:rPr lang="en-CA" sz="1200" spc="-30" dirty="0">
                <a:solidFill>
                  <a:srgbClr val="000000"/>
                </a:solidFill>
                <a:cs typeface="Arial Narrow"/>
                <a:hlinkClick r:id="rId11"/>
              </a:rPr>
              <a:t>https://www.cio.com/article/475494/cios-heed-the-call-for-customer-centric-it.html</a:t>
            </a:r>
            <a:r>
              <a:rPr lang="en-CA" sz="1200" spc="-30" dirty="0">
                <a:solidFill>
                  <a:srgbClr val="000000"/>
                </a:solidFill>
                <a:cs typeface="Arial Narrow"/>
              </a:rPr>
              <a:t>&gt;.</a:t>
            </a:r>
          </a:p>
          <a:p>
            <a:pPr marL="0" marR="242975" indent="0">
              <a:spcBef>
                <a:spcPts val="55"/>
              </a:spcBef>
              <a:buNone/>
            </a:pPr>
            <a:r>
              <a:rPr lang="en-CA" sz="1200" spc="-30" dirty="0">
                <a:solidFill>
                  <a:srgbClr val="000000"/>
                </a:solidFill>
                <a:cs typeface="Arial Narrow"/>
              </a:rPr>
              <a:t>Stone, Alex. “</a:t>
            </a:r>
            <a:r>
              <a:rPr lang="en-US" sz="1200" spc="-30" dirty="0">
                <a:solidFill>
                  <a:srgbClr val="000000"/>
                </a:solidFill>
                <a:cs typeface="Arial Narrow"/>
              </a:rPr>
              <a:t>IT Operating Models: aligning strategy to operations.” </a:t>
            </a:r>
            <a:r>
              <a:rPr lang="en-US" sz="1200" i="1" spc="-30" dirty="0">
                <a:solidFill>
                  <a:srgbClr val="000000"/>
                </a:solidFill>
                <a:cs typeface="Arial Narrow"/>
              </a:rPr>
              <a:t>Content + cloud,</a:t>
            </a:r>
            <a:r>
              <a:rPr lang="en-US" sz="1200" spc="-30" dirty="0">
                <a:solidFill>
                  <a:srgbClr val="000000"/>
                </a:solidFill>
                <a:cs typeface="Arial Narrow"/>
              </a:rPr>
              <a:t> 10 April 2018. &lt;</a:t>
            </a:r>
            <a:r>
              <a:rPr lang="en-US" sz="1200" spc="-30" dirty="0">
                <a:solidFill>
                  <a:srgbClr val="000000"/>
                </a:solidFill>
                <a:cs typeface="Arial Narrow"/>
                <a:hlinkClick r:id="rId12"/>
              </a:rPr>
              <a:t>https://contentandcloud.com/it-operating-models/</a:t>
            </a:r>
            <a:r>
              <a:rPr lang="en-US" sz="1200" spc="-30" dirty="0">
                <a:solidFill>
                  <a:srgbClr val="000000"/>
                </a:solidFill>
                <a:cs typeface="Arial Narrow"/>
              </a:rPr>
              <a:t>&gt;.</a:t>
            </a:r>
            <a:endParaRPr lang="en-CA" sz="1200" spc="-30" dirty="0">
              <a:solidFill>
                <a:srgbClr val="000000"/>
              </a:solidFill>
              <a:cs typeface="Arial Narrow"/>
            </a:endParaRPr>
          </a:p>
          <a:p>
            <a:pPr marL="0" marR="242975" indent="0">
              <a:spcBef>
                <a:spcPts val="55"/>
              </a:spcBef>
              <a:buNone/>
            </a:pPr>
            <a:r>
              <a:rPr lang="en-CA" sz="1200" spc="-30" dirty="0">
                <a:solidFill>
                  <a:srgbClr val="000000"/>
                </a:solidFill>
                <a:cs typeface="Arial Narrow"/>
              </a:rPr>
              <a:t>The Open Group. “TOGAF Standard, Version 9.2, a standard of The Open Group.” </a:t>
            </a:r>
            <a:r>
              <a:rPr lang="en-CA" sz="1200" i="1" spc="-30" dirty="0">
                <a:solidFill>
                  <a:srgbClr val="000000"/>
                </a:solidFill>
                <a:cs typeface="Arial Narrow"/>
              </a:rPr>
              <a:t>The Open Group, </a:t>
            </a:r>
            <a:r>
              <a:rPr lang="en-CA" sz="1200" spc="-30" dirty="0">
                <a:solidFill>
                  <a:srgbClr val="000000"/>
                </a:solidFill>
                <a:cs typeface="Arial Narrow"/>
              </a:rPr>
              <a:t>n.d.  &lt;</a:t>
            </a:r>
            <a:r>
              <a:rPr lang="en-CA" sz="1200" spc="-30" dirty="0">
                <a:solidFill>
                  <a:srgbClr val="000000"/>
                </a:solidFill>
                <a:cs typeface="Arial Narrow"/>
                <a:hlinkClick r:id="rId13"/>
              </a:rPr>
              <a:t>https://pubs.opengroup.org/architecture/togaf9-doc/arch/chap02.html#:~:text=The%20Technology%20Architecture%20describes%20the,%2C%20processing%2C%20standards%2C%20etc</a:t>
            </a:r>
            <a:r>
              <a:rPr lang="en-CA" sz="1200" spc="-30" dirty="0">
                <a:solidFill>
                  <a:srgbClr val="000000"/>
                </a:solidFill>
                <a:cs typeface="Arial Narrow"/>
              </a:rPr>
              <a:t>&gt;.</a:t>
            </a:r>
          </a:p>
          <a:p>
            <a:pPr marL="0" marR="242975" indent="0">
              <a:spcBef>
                <a:spcPts val="55"/>
              </a:spcBef>
              <a:buNone/>
            </a:pPr>
            <a:r>
              <a:rPr lang="en-CA" sz="1200" spc="-30" dirty="0">
                <a:solidFill>
                  <a:srgbClr val="000000"/>
                </a:solidFill>
                <a:cs typeface="Arial Narrow"/>
              </a:rPr>
              <a:t>Vitasek, Kate. “Avoiding the catch-22 of IT outsourcing.” </a:t>
            </a:r>
            <a:r>
              <a:rPr lang="en-CA" sz="1200" i="1" spc="-30" dirty="0">
                <a:solidFill>
                  <a:srgbClr val="000000"/>
                </a:solidFill>
                <a:cs typeface="Arial Narrow"/>
              </a:rPr>
              <a:t>CIO,</a:t>
            </a:r>
            <a:r>
              <a:rPr lang="en-CA" sz="1200" spc="-30" dirty="0">
                <a:solidFill>
                  <a:srgbClr val="000000"/>
                </a:solidFill>
                <a:cs typeface="Arial Narrow"/>
              </a:rPr>
              <a:t> 2 May 2023. &lt;</a:t>
            </a:r>
            <a:r>
              <a:rPr lang="en-CA" sz="1200" spc="-30" dirty="0">
                <a:solidFill>
                  <a:srgbClr val="000000"/>
                </a:solidFill>
                <a:cs typeface="Arial Narrow"/>
                <a:hlinkClick r:id="rId14"/>
              </a:rPr>
              <a:t>https://www.cio.com/article/475353/avoiding-the-catch-22-of-it-outsourcing.html</a:t>
            </a:r>
            <a:r>
              <a:rPr lang="en-CA" sz="1200" spc="-30" dirty="0">
                <a:solidFill>
                  <a:srgbClr val="000000"/>
                </a:solidFill>
                <a:cs typeface="Arial Narrow"/>
              </a:rPr>
              <a:t>&gt;. </a:t>
            </a:r>
          </a:p>
          <a:p>
            <a:pPr marL="0" marR="242975" indent="0">
              <a:spcBef>
                <a:spcPts val="55"/>
              </a:spcBef>
              <a:buNone/>
            </a:pPr>
            <a:r>
              <a:rPr lang="en-CA" sz="1200" spc="-30" dirty="0">
                <a:solidFill>
                  <a:srgbClr val="000000"/>
                </a:solidFill>
                <a:cs typeface="Arial Narrow"/>
              </a:rPr>
              <a:t>Waldhoff, Rodney. “How do develop a sourcing strategy.” </a:t>
            </a:r>
            <a:r>
              <a:rPr lang="en-CA" sz="1200" i="1" spc="-30" dirty="0">
                <a:solidFill>
                  <a:srgbClr val="000000"/>
                </a:solidFill>
                <a:cs typeface="Arial Narrow"/>
              </a:rPr>
              <a:t>HeyRod.com</a:t>
            </a:r>
            <a:r>
              <a:rPr lang="en-CA" sz="1200" spc="-30" dirty="0">
                <a:solidFill>
                  <a:srgbClr val="000000"/>
                </a:solidFill>
                <a:cs typeface="Arial Narrow"/>
              </a:rPr>
              <a:t>,  26 February 2018.  &lt;</a:t>
            </a:r>
            <a:r>
              <a:rPr lang="en-CA" sz="1200" spc="-30" dirty="0">
                <a:solidFill>
                  <a:srgbClr val="000000"/>
                </a:solidFill>
                <a:cs typeface="Arial Narrow"/>
                <a:hlinkClick r:id="rId15"/>
              </a:rPr>
              <a:t>http://heyrod.com/articles/how-to-develop-a-sourcing-strategy.html</a:t>
            </a:r>
            <a:r>
              <a:rPr lang="en-CA" sz="1200" spc="-30" dirty="0">
                <a:solidFill>
                  <a:srgbClr val="000000"/>
                </a:solidFill>
                <a:cs typeface="Arial Narrow"/>
              </a:rPr>
              <a:t>&gt;.</a:t>
            </a:r>
          </a:p>
        </p:txBody>
      </p:sp>
    </p:spTree>
    <p:extLst>
      <p:ext uri="{BB962C8B-B14F-4D97-AF65-F5344CB8AC3E}">
        <p14:creationId xmlns:p14="http://schemas.microsoft.com/office/powerpoint/2010/main" val="42473323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41D2003-F135-4B51-AF6A-4CE3445E5400}"/>
              </a:ext>
            </a:extLst>
          </p:cNvPr>
          <p:cNvSpPr>
            <a:spLocks noGrp="1"/>
          </p:cNvSpPr>
          <p:nvPr>
            <p:ph type="body" sz="quarter" idx="10"/>
          </p:nvPr>
        </p:nvSpPr>
        <p:spPr/>
        <p:txBody>
          <a:bodyPr/>
          <a:lstStyle/>
          <a:p>
            <a:r>
              <a:rPr lang="en-US" dirty="0"/>
              <a:t>Appendix</a:t>
            </a:r>
            <a:endParaRPr lang="en-CA" dirty="0"/>
          </a:p>
        </p:txBody>
      </p:sp>
    </p:spTree>
    <p:extLst>
      <p:ext uri="{BB962C8B-B14F-4D97-AF65-F5344CB8AC3E}">
        <p14:creationId xmlns:p14="http://schemas.microsoft.com/office/powerpoint/2010/main" val="210565135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HTML_SHAPEINFO" val="&lt;ThreeDShapeInfo&gt;&lt;uuid val=&quot;{AFA3460B-1D53-42B3-AEE9-E160A75B4DD1}&quot;/&gt;&lt;isInvalidForFieldText val=&quot;0&quot;/&gt;&lt;Image&gt;&lt;filename val=&quot;C:\Users\natalie.sansone\AppData\Local\Temp\CP8220724968Session\CPTrustFolder8220724984\PPTImport822012416828\data\asimages\{AFA3460B-1D53-42B3-AEE9-E160A75B4DD1}_16.png&quot;/&gt;&lt;left val=&quot;956&quot;/&gt;&lt;top val=&quot;-1&quot;/&gt;&lt;width val=&quot;324&quot;/&gt;&lt;height val=&quot;722&quot;/&gt;&lt;hasText val=&quot;1&quot;/&gt;&lt;/Image&gt;&lt;/ThreeDShapeInfo&gt;"/>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9&quot;/&gt;&lt;lineCharCount val=&quot;9&quot;/&gt;&lt;lineCharCount val=&quot;7&quot;/&gt;&lt;lineCharCount val=&quot;12&quot;/&gt;&lt;/TableIndex&gt;&lt;/ShapeTextInfo&gt;"/>
  <p:tag name="HTML_SHAPEINFO" val="&lt;ThreeDShapeInfo&gt;&lt;uuid val=&quot;{E9D1F414-E548-4C0D-AA1D-FA33352AB456}&quot;/&gt;&lt;isInvalidForFieldText val=&quot;0&quot;/&gt;&lt;Image&gt;&lt;filename val=&quot;C:\Users\natalie.sansone\AppData\Local\Temp\CP8220724968Session\CPTrustFolder8220724984\PPTImport822012416828\data\asimages\{E9D1F414-E548-4C0D-AA1D-FA33352AB456}_16.png&quot;/&gt;&lt;left val=&quot;256&quot;/&gt;&lt;top val=&quot;485&quot;/&gt;&lt;width val=&quot;120&quot;/&gt;&lt;height val=&quot;107&quot;/&gt;&lt;hasText val=&quot;1&quot;/&gt;&lt;/Image&gt;&lt;/ThreeDShapeInfo&gt;"/>
</p:tagLst>
</file>

<file path=ppt/tags/tag11.xml><?xml version="1.0" encoding="utf-8"?>
<p:tagLst xmlns:a="http://schemas.openxmlformats.org/drawingml/2006/main" xmlns:r="http://schemas.openxmlformats.org/officeDocument/2006/relationships" xmlns:p="http://schemas.openxmlformats.org/presentationml/2006/main">
  <p:tag name="PRESENTER_SHAPEINFO" val="&lt;ThreeDShapeInfo&gt;&lt;uuid val=&quot;{DA226D55-63B7-4B3D-AAA2-5A650791BA9E}&quot;/&gt;&lt;isInvalidForFieldText val=&quot;0&quot;/&gt;&lt;Image&gt;&lt;filename val=&quot;C:\Users\natalie.sansone\AppData\Local\Temp\CP8220724968Session\CPTrustFolder8220724984\PPTImport822012416828\data\asimages\{DA226D55-63B7-4B3D-AAA2-5A650791BA9E}_16.png&quot;/&gt;&lt;left val=&quot;232&quot;/&gt;&lt;top val=&quot;396&quot;/&gt;&lt;width val=&quot;3&quot;/&gt;&lt;height val=&quot;90&quot;/&gt;&lt;hasText val=&quot;1&quot;/&gt;&lt;/Image&gt;&lt;/ThreeDShapeInfo&gt;"/>
</p:tagLst>
</file>

<file path=ppt/tags/tag12.xml><?xml version="1.0" encoding="utf-8"?>
<p:tagLst xmlns:a="http://schemas.openxmlformats.org/drawingml/2006/main" xmlns:r="http://schemas.openxmlformats.org/officeDocument/2006/relationships" xmlns:p="http://schemas.openxmlformats.org/presentationml/2006/main">
  <p:tag name="PRESENTER_SHAPEINFO" val="&lt;ThreeDShapeInfo&gt;&lt;uuid val=&quot;{618E8F54-6298-4740-A126-768F6EADE83B}&quot;/&gt;&lt;isInvalidForFieldText val=&quot;0&quot;/&gt;&lt;Image&gt;&lt;filename val=&quot;C:\Users\natalie.sansone\AppData\Local\Temp\CP8220724968Session\CPTrustFolder8220724984\PPTImport822012416828\data\asimages\{618E8F54-6298-4740-A126-768F6EADE83B}_16.png&quot;/&gt;&lt;left val=&quot;205&quot;/&gt;&lt;top val=&quot;485&quot;/&gt;&lt;width val=&quot;56&quot;/&gt;&lt;height val=&quot;55&quot;/&gt;&lt;hasText val=&quot;1&quot;/&gt;&lt;/Image&gt;&lt;/ThreeDShapeInfo&gt;"/>
</p:tagLst>
</file>

<file path=ppt/tags/tag13.xml><?xml version="1.0" encoding="utf-8"?>
<p:tagLst xmlns:a="http://schemas.openxmlformats.org/drawingml/2006/main" xmlns:r="http://schemas.openxmlformats.org/officeDocument/2006/relationships" xmlns:p="http://schemas.openxmlformats.org/presentationml/2006/main">
  <p:tag name="PRESENTER_SHAPEINFO" val="&lt;ThreeDShapeInfo&gt;&lt;uuid val=&quot;{96C38A4A-71C8-4492-8A9B-ECF53A4F5231}&quot;/&gt;&lt;isInvalidForFieldText val=&quot;0&quot;/&gt;&lt;Image&gt;&lt;filename val=&quot;C:\Users\natalie.sansone\AppData\Local\Temp\CP8220724968Session\CPTrustFolder8220724984\PPTImport822012416828\data\asimages\{96C38A4A-71C8-4492-8A9B-ECF53A4F5231}_16.png&quot;/&gt;&lt;left val=&quot;372&quot;/&gt;&lt;top val=&quot;347&quot;/&gt;&lt;width val=&quot;56&quot;/&gt;&lt;height val=&quot;55&quot;/&gt;&lt;hasText val=&quot;1&quot;/&gt;&lt;/Image&gt;&lt;/ThreeDShape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6&quot;/&gt;&lt;lineCharCount val=&quot;10&quot;/&gt;&lt;lineCharCount val=&quot;18&quot;/&gt;&lt;lineCharCount val=&quot;14&quot;/&gt;&lt;/TableIndex&gt;&lt;/ShapeTextInfo&gt;"/>
  <p:tag name="HTML_SHAPEINFO" val="&lt;ThreeDShapeInfo&gt;&lt;uuid val=&quot;{E09F5014-2C4C-48F5-9407-A8024D46B161}&quot;/&gt;&lt;isInvalidForFieldText val=&quot;0&quot;/&gt;&lt;Image&gt;&lt;filename val=&quot;C:\Users\natalie.sansone\AppData\Local\Temp\CP8220724968Session\CPTrustFolder8220724984\PPTImport822012416828\data\asimages\{E09F5014-2C4C-48F5-9407-A8024D46B161}_16.png&quot;/&gt;&lt;left val=&quot;421&quot;/&gt;&lt;top val=&quot;352&quot;/&gt;&lt;width val=&quot;150&quot;/&gt;&lt;height val=&quot;106&quot;/&gt;&lt;hasText val=&quot;1&quot;/&gt;&lt;/Image&gt;&lt;/ThreeDShapeInfo&gt;"/>
</p:tagLst>
</file>

<file path=ppt/tags/tag15.xml><?xml version="1.0" encoding="utf-8"?>
<p:tagLst xmlns:a="http://schemas.openxmlformats.org/drawingml/2006/main" xmlns:r="http://schemas.openxmlformats.org/officeDocument/2006/relationships" xmlns:p="http://schemas.openxmlformats.org/presentationml/2006/main">
  <p:tag name="PRESENTER_SHAPEINFO" val="&lt;ThreeDShapeInfo&gt;&lt;uuid val=&quot;{7381C16A-FA89-4C4B-8C06-BF439964DC40}&quot;/&gt;&lt;isInvalidForFieldText val=&quot;0&quot;/&gt;&lt;Image&gt;&lt;filename val=&quot;C:\Users\natalie.sansone\AppData\Local\Temp\CP8220724968Session\CPTrustFolder8220724984\PPTImport822012416828\data\asimages\{7381C16A-FA89-4C4B-8C06-BF439964DC40}_16.png&quot;/&gt;&lt;left val=&quot;542&quot;/&gt;&lt;top val=&quot;348&quot;/&gt;&lt;width val=&quot;55&quot;/&gt;&lt;height val=&quot;55&quot;/&gt;&lt;hasText val=&quot;1&quot;/&gt;&lt;/Image&gt;&lt;/ThreeDShapeInfo&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16&quot;/&gt;&lt;lineCharCount val=&quot;11&quot;/&gt;&lt;lineCharCount val=&quot;15&quot;/&gt;&lt;lineCharCount val=&quot;12&quot;/&gt;&lt;lineCharCount val=&quot;10&quot;/&gt;&lt;/TableIndex&gt;&lt;/ShapeTextInfo&gt;"/>
  <p:tag name="HTML_SHAPEINFO" val="&lt;ThreeDShapeInfo&gt;&lt;uuid val=&quot;{9D041F7F-B4D1-4CFA-8BF6-476072E66827}&quot;/&gt;&lt;isInvalidForFieldText val=&quot;0&quot;/&gt;&lt;Image&gt;&lt;filename val=&quot;C:\Users\natalie.sansone\AppData\Local\Temp\CP8220724968Session\CPTrustFolder8220724984\PPTImport822012416828\data\asimages\{9D041F7F-B4D1-4CFA-8BF6-476072E66827}_16.png&quot;/&gt;&lt;left val=&quot;592&quot;/&gt;&lt;top val=&quot;352&quot;/&gt;&lt;width val=&quot;137&quot;/&gt;&lt;height val=&quot;130&quot;/&gt;&lt;hasText val=&quot;1&quot;/&gt;&lt;/Image&gt;&lt;/ThreeDShapeInfo&gt;"/>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9&quot;/&gt;&lt;lineCharCount val=&quot;14&quot;/&gt;&lt;lineCharCount val=&quot;12&quot;/&gt;&lt;lineCharCount val=&quot;14&quot;/&gt;&lt;/TableIndex&gt;&lt;/ShapeTextInfo&gt;"/>
  <p:tag name="HTML_SHAPEINFO" val="&lt;ThreeDShapeInfo&gt;&lt;uuid val=&quot;{E014B474-F32A-4372-807B-DB4C9B862E10}&quot;/&gt;&lt;isInvalidForFieldText val=&quot;0&quot;/&gt;&lt;Image&gt;&lt;filename val=&quot;C:\Users\natalie.sansone\AppData\Local\Temp\CP8220724968Session\CPTrustFolder8220724984\PPTImport822012416828\data\asimages\{E014B474-F32A-4372-807B-DB4C9B862E10}_16.png&quot;/&gt;&lt;left val=&quot;592&quot;/&gt;&lt;top val=&quot;490&quot;/&gt;&lt;width val=&quot;118&quot;/&gt;&lt;height val=&quot;107&quot;/&gt;&lt;hasText val=&quot;1&quot;/&gt;&lt;/Image&gt;&lt;/ThreeDShapeInfo&gt;"/>
</p:tagLst>
</file>

<file path=ppt/tags/tag18.xml><?xml version="1.0" encoding="utf-8"?>
<p:tagLst xmlns:a="http://schemas.openxmlformats.org/drawingml/2006/main" xmlns:r="http://schemas.openxmlformats.org/officeDocument/2006/relationships" xmlns:p="http://schemas.openxmlformats.org/presentationml/2006/main">
  <p:tag name="PRESENTER_SHAPEINFO" val="&lt;ThreeDShapeInfo&gt;&lt;uuid val=&quot;{84E51CE0-FFE7-42C5-9268-C69AD7260F57}&quot;/&gt;&lt;isInvalidForFieldText val=&quot;0&quot;/&gt;&lt;Image&gt;&lt;filename val=&quot;C:\Users\natalie.sansone\AppData\Local\Temp\CP8220724968Session\CPTrustFolder8220724984\PPTImport822012416828\data\asimages\{84E51CE0-FFE7-42C5-9268-C69AD7260F57}_16.png&quot;/&gt;&lt;left val=&quot;568&quot;/&gt;&lt;top val=&quot;403&quot;/&gt;&lt;width val=&quot;3&quot;/&gt;&lt;height val=&quot;89&quot;/&gt;&lt;hasText val=&quot;1&quot;/&gt;&lt;/Image&gt;&lt;/ThreeDShapeInfo&gt;"/>
</p:tagLst>
</file>

<file path=ppt/tags/tag19.xml><?xml version="1.0" encoding="utf-8"?>
<p:tagLst xmlns:a="http://schemas.openxmlformats.org/drawingml/2006/main" xmlns:r="http://schemas.openxmlformats.org/officeDocument/2006/relationships" xmlns:p="http://schemas.openxmlformats.org/presentationml/2006/main">
  <p:tag name="PRESENTER_SHAPEINFO" val="&lt;ThreeDShapeInfo&gt;&lt;uuid val=&quot;{06C6706C-9433-4BB1-953C-066E225E5BF9}&quot;/&gt;&lt;isInvalidForFieldText val=&quot;0&quot;/&gt;&lt;Image&gt;&lt;filename val=&quot;C:\Users\natalie.sansone\AppData\Local\Temp\CP8220724968Session\CPTrustFolder8220724984\PPTImport822012416828\data\asimages\{06C6706C-9433-4BB1-953C-066E225E5BF9}_16.png&quot;/&gt;&lt;left val=&quot;541&quot;/&gt;&lt;top val=&quot;490&quot;/&gt;&lt;width val=&quot;55&quot;/&gt;&lt;height val=&quot;56&quot;/&gt;&lt;hasText val=&quot;1&quot;/&gt;&lt;/Image&gt;&lt;/ThreeDShape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3&quot;/&gt;&lt;/TableIndex&gt;&lt;/ShapeTextInfo&gt;"/>
  <p:tag name="HTML_SHAPEINFO" val="&lt;ThreeDShapeInfo&gt;&lt;uuid val=&quot;{755F8865-0CC6-44E8-9126-E90AD3BD4A28}&quot;/&gt;&lt;isInvalidForFieldText val=&quot;0&quot;/&gt;&lt;Image&gt;&lt;filename val=&quot;C:\Users\natalie.sansone\AppData\Local\Temp\CP8220724968Session\CPTrustFolder8220724984\PPTImport822012416828\data\asimages\{755F8865-0CC6-44E8-9126-E90AD3BD4A28}_16.png&quot;/&gt;&lt;left val=&quot;1012&quot;/&gt;&lt;top val=&quot;674&quot;/&gt;&lt;width val=&quot;243&quot;/&gt;&lt;height val=&quot;23&quot;/&gt;&lt;hasText val=&quot;1&quot;/&gt;&lt;/Image&gt;&lt;/ThreeDShapeInfo&gt;"/>
</p:tagLst>
</file>

<file path=ppt/tags/tag20.xml><?xml version="1.0" encoding="utf-8"?>
<p:tagLst xmlns:a="http://schemas.openxmlformats.org/drawingml/2006/main" xmlns:r="http://schemas.openxmlformats.org/officeDocument/2006/relationships" xmlns:p="http://schemas.openxmlformats.org/presentationml/2006/main">
  <p:tag name="PRESENTER_SHAPEINFO" val="&lt;ThreeDShapeInfo&gt;&lt;uuid val=&quot;{DEB8B66D-7957-48F1-B00B-0CD06BEE03EA}&quot;/&gt;&lt;isInvalidForFieldText val=&quot;0&quot;/&gt;&lt;Image&gt;&lt;filename val=&quot;C:\Users\natalie.sansone\AppData\Local\Temp\CP8220724968Session\CPTrustFolder8220724984\PPTImport822012416828\data\asimages\{DEB8B66D-7957-48F1-B00B-0CD06BEE03EA}_16.png&quot;/&gt;&lt;left val=&quot;717&quot;/&gt;&lt;top val=&quot;347&quot;/&gt;&lt;width val=&quot;55&quot;/&gt;&lt;height val=&quot;55&quot;/&gt;&lt;hasText val=&quot;1&quot;/&gt;&lt;/Image&gt;&lt;/ThreeDShapeInfo&gt;"/>
</p:tagLst>
</file>

<file path=ppt/tags/tag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18&quot;/&gt;&lt;lineCharCount val=&quot;15&quot;/&gt;&lt;lineCharCount val=&quot;14&quot;/&gt;&lt;/TableIndex&gt;&lt;/ShapeTextInfo&gt;"/>
  <p:tag name="HTML_SHAPEINFO" val="&lt;ThreeDShapeInfo&gt;&lt;uuid val=&quot;{9E6D2209-8A17-4548-959D-9E0C2AA12002}&quot;/&gt;&lt;isInvalidForFieldText val=&quot;0&quot;/&gt;&lt;Image&gt;&lt;filename val=&quot;C:\Users\natalie.sansone\AppData\Local\Temp\CP8220724968Session\CPTrustFolder8220724984\PPTImport822012416828\data\asimages\{9E6D2209-8A17-4548-959D-9E0C2AA12002}_16.png&quot;/&gt;&lt;left val=&quot;766&quot;/&gt;&lt;top val=&quot;352&quot;/&gt;&lt;width val=&quot;136&quot;/&gt;&lt;height val=&quot;85&quot;/&gt;&lt;hasText val=&quot;1&quot;/&gt;&lt;/Image&gt;&lt;/ThreeDShapeInfo&gt;"/>
</p:tagLst>
</file>

<file path=ppt/tags/tag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13&quot;/&gt;&lt;lineCharCount val=&quot;11&quot;/&gt;&lt;lineCharCount val=&quot;10&quot;/&gt;&lt;lineCharCount val=&quot;1&quot;/&gt;&lt;lineCharCount val=&quot;11&quot;/&gt;&lt;lineCharCount val=&quot;1&quot;/&gt;&lt;lineCharCount val=&quot;18&quot;/&gt;&lt;lineCharCount val=&quot;1&quot;/&gt;&lt;lineCharCount val=&quot;10&quot;/&gt;&lt;/TableIndex&gt;&lt;/ShapeTextInfo&gt;"/>
  <p:tag name="HTML_SHAPEINFO" val="&lt;ThreeDShapeInfo&gt;&lt;uuid val=&quot;{4E849F1B-288C-489E-B5ED-1EB974316CE9}&quot;/&gt;&lt;isInvalidForFieldText val=&quot;0&quot;/&gt;&lt;Image&gt;&lt;filename val=&quot;C:\Users\natalie.sansone\AppData\Local\Temp\CP8220724968Session\CPTrustFolder8220724984\PPTImport822012416828\data\asimages\{4E849F1B-288C-489E-B5ED-1EB974316CE9}_16.png&quot;/&gt;&lt;left val=&quot;990&quot;/&gt;&lt;top val=&quot;183&quot;/&gt;&lt;width val=&quot;272&quot;/&gt;&lt;height val=&quot;322&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 name="HTML_SHAPEINFO" val="&lt;ThreeDShapeInfo&gt;&lt;uuid val=&quot;{42C41969-24DE-4EB9-8B46-A382E2CC6BF7}&quot;/&gt;&lt;isInvalidForFieldText val=&quot;0&quot;/&gt;&lt;Image&gt;&lt;filename val=&quot;C:\Users\natalie.sansone\AppData\Local\Temp\CP8220724968Session\CPTrustFolder8220724984\PPTImport822012416828\data\asimages\{42C41969-24DE-4EB9-8B46-A382E2CC6BF7}_16.png&quot;/&gt;&lt;left val=&quot;4&quot;/&gt;&lt;top val=&quot;28&quot;/&gt;&lt;width val=&quot;733&quot;/&gt;&lt;height val=&quot;146&quot;/&gt;&lt;hasText val=&quot;1&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3&quot;/&gt;&lt;/TableIndex&gt;&lt;/ShapeTextInfo&gt;"/>
  <p:tag name="HTML_SHAPEINFO" val="&lt;ThreeDShapeInfo&gt;&lt;uuid val=&quot;{A29F339E-C602-40BD-9DCA-E448DEF8B45F}&quot;/&gt;&lt;isInvalidForFieldText val=&quot;0&quot;/&gt;&lt;Image&gt;&lt;filename val=&quot;C:\Users\natalie.sansone\AppData\Local\Temp\CP8220724968Session\CPTrustFolder8220724984\PPTImport822012416828\data\asimages\{A29F339E-C602-40BD-9DCA-E448DEF8B45F}_16.png&quot;/&gt;&lt;left val=&quot;20&quot;/&gt;&lt;top val=&quot;120&quot;/&gt;&lt;width val=&quot;801&quot;/&gt;&lt;height val=&quot;80&quot;/&gt;&lt;hasText val=&quot;1&quot;/&gt;&lt;/Image&gt;&lt;/ThreeDShapeInfo&gt;"/>
</p:tagLst>
</file>

<file path=ppt/tags/tag5.xml><?xml version="1.0" encoding="utf-8"?>
<p:tagLst xmlns:a="http://schemas.openxmlformats.org/drawingml/2006/main" xmlns:r="http://schemas.openxmlformats.org/officeDocument/2006/relationships" xmlns:p="http://schemas.openxmlformats.org/presentationml/2006/main">
  <p:tag name="PRESENTER_SHAPEINFO" val="&lt;ThreeDShapeInfo&gt;&lt;uuid val=&quot;{9B383ABA-C57C-4A97-AAAC-8381DAB36AE5}&quot;/&gt;&lt;isInvalidForFieldText val=&quot;0&quot;/&gt;&lt;Image&gt;&lt;filename val=&quot;C:\Users\natalie.sansone\AppData\Local\Temp\CP8220724968Session\CPTrustFolder8220724984\PPTImport822012416828\data\asimages\{9B383ABA-C57C-4A97-AAAC-8381DAB36AE5}_16.png&quot;/&gt;&lt;left val=&quot;26&quot;/&gt;&lt;top val=&quot;342&quot;/&gt;&lt;width val=&quot;55&quot;/&gt;&lt;height val=&quot;56&quot;/&gt;&lt;hasText val=&quot;1&quot;/&gt;&lt;/Image&gt;&lt;/ThreeDShapeInfo&gt;"/>
</p:tagLst>
</file>

<file path=ppt/tags/tag6.xml><?xml version="1.0" encoding="utf-8"?>
<p:tagLst xmlns:a="http://schemas.openxmlformats.org/drawingml/2006/main" xmlns:r="http://schemas.openxmlformats.org/officeDocument/2006/relationships" xmlns:p="http://schemas.openxmlformats.org/presentationml/2006/main">
  <p:tag name="PRESENTER_SHAPEINFO" val="&lt;ThreeDShapeInfo&gt;&lt;uuid val=&quot;{A207E574-932B-4458-8098-133C4B777F71}&quot;/&gt;&lt;isInvalidForFieldText val=&quot;0&quot;/&gt;&lt;Image&gt;&lt;filename val=&quot;C:\Users\natalie.sansone\AppData\Local\Temp\CP8220724968Session\CPTrustFolder8220724984\PPTImport822012416828\data\asimages\{A207E574-932B-4458-8098-133C4B777F71}_16.png&quot;/&gt;&lt;left val=&quot;30&quot;/&gt;&lt;top val=&quot;218&quot;/&gt;&lt;width val=&quot;910&quot;/&gt;&lt;height val=&quot;108&quot;/&gt;&lt;hasText val=&quot;1&quot;/&gt;&lt;/Image&gt;&lt;/ThreeDShape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15&quot;/&gt;&lt;lineCharCount val=&quot;14&quot;/&gt;&lt;lineCharCount val=&quot;16&quot;/&gt;&lt;lineCharCount val=&quot;14&quot;/&gt;&lt;lineCharCount val=&quot;12&quot;/&gt;&lt;lineCharCount val=&quot;9&quot;/&gt;&lt;lineCharCount val=&quot;14&quot;/&gt;&lt;lineCharCount val=&quot;11&quot;/&gt;&lt;lineCharCount val=&quot;16&quot;/&gt;&lt;/TableIndex&gt;&lt;/ShapeTextInfo&gt;"/>
  <p:tag name="HTML_SHAPEINFO" val="&lt;ThreeDShapeInfo&gt;&lt;uuid val=&quot;{C52FA0B8-11A0-4601-8461-0186D8E83F7E}&quot;/&gt;&lt;isInvalidForFieldText val=&quot;0&quot;/&gt;&lt;Image&gt;&lt;filename val=&quot;C:\Users\natalie.sansone\AppData\Local\Temp\CP8220724968Session\CPTrustFolder8220724984\PPTImport822012416828\data\asimages\{C52FA0B8-11A0-4601-8461-0186D8E83F7E}_16.png&quot;/&gt;&lt;left val=&quot;75&quot;/&gt;&lt;top val=&quot;346&quot;/&gt;&lt;width val=&quot;135&quot;/&gt;&lt;height val=&quot;219&quot;/&gt;&lt;hasText val=&quot;1&quot;/&gt;&lt;/Image&gt;&lt;/ThreeDShapeInfo&gt;"/>
</p:tagLst>
</file>

<file path=ppt/tags/tag8.xml><?xml version="1.0" encoding="utf-8"?>
<p:tagLst xmlns:a="http://schemas.openxmlformats.org/drawingml/2006/main" xmlns:r="http://schemas.openxmlformats.org/officeDocument/2006/relationships" xmlns:p="http://schemas.openxmlformats.org/presentationml/2006/main">
  <p:tag name="PRESENTER_SHAPEINFO" val="&lt;ThreeDShapeInfo&gt;&lt;uuid val=&quot;{957A5C40-2D77-4E9D-BFF5-367129A249E2}&quot;/&gt;&lt;isInvalidForFieldText val=&quot;0&quot;/&gt;&lt;Image&gt;&lt;filename val=&quot;C:\Users\natalie.sansone\AppData\Local\Temp\CP8220724968Session\CPTrustFolder8220724984\PPTImport822012416828\data\asimages\{957A5C40-2D77-4E9D-BFF5-367129A249E2}_16.png&quot;/&gt;&lt;left val=&quot;206&quot;/&gt;&lt;top val=&quot;342&quot;/&gt;&lt;width val=&quot;55&quot;/&gt;&lt;height val=&quot;56&quot;/&gt;&lt;hasText val=&quot;1&quot;/&gt;&lt;/Image&gt;&lt;/ThreeDShape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9&quot;/&gt;&lt;lineCharCount val=&quot;7&quot;/&gt;&lt;lineCharCount val=&quot;12&quot;/&gt;&lt;lineCharCount val=&quot;10&quot;/&gt;&lt;/TableIndex&gt;&lt;/ShapeTextInfo&gt;"/>
  <p:tag name="HTML_SHAPEINFO" val="&lt;ThreeDShapeInfo&gt;&lt;uuid val=&quot;{C1C9C7AA-DE78-4977-A3C5-14E7A430BD5F}&quot;/&gt;&lt;isInvalidForFieldText val=&quot;0&quot;/&gt;&lt;Image&gt;&lt;filename val=&quot;C:\Users\natalie.sansone\AppData\Local\Temp\CP8220724968Session\CPTrustFolder8220724984\PPTImport822012416828\data\asimages\{C1C9C7AA-DE78-4977-A3C5-14E7A430BD5F}_16.png&quot;/&gt;&lt;left val=&quot;256&quot;/&gt;&lt;top val=&quot;346&quot;/&gt;&lt;width val=&quot;114&quot;/&gt;&lt;height val=&quot;107&quot;/&gt;&lt;hasText val=&quot;1&quot;/&gt;&lt;/Image&gt;&lt;/ThreeDShapeInfo&gt;"/>
</p:tagLst>
</file>

<file path=ppt/theme/theme1.xml><?xml version="1.0" encoding="utf-8"?>
<a:theme xmlns:a="http://schemas.openxmlformats.org/drawingml/2006/main" name="FronCovers-Dark">
  <a:themeElements>
    <a:clrScheme name="Info-Tech-ResearchDeck">
      <a:dk1>
        <a:srgbClr val="494A4A"/>
      </a:dk1>
      <a:lt1>
        <a:srgbClr val="FFFFFF"/>
      </a:lt1>
      <a:dk2>
        <a:srgbClr val="494A4A"/>
      </a:dk2>
      <a:lt2>
        <a:srgbClr val="FFFFFF"/>
      </a:lt2>
      <a:accent1>
        <a:srgbClr val="2576B6"/>
      </a:accent1>
      <a:accent2>
        <a:srgbClr val="5D3291"/>
      </a:accent2>
      <a:accent3>
        <a:srgbClr val="F7C435"/>
      </a:accent3>
      <a:accent4>
        <a:srgbClr val="299C47"/>
      </a:accent4>
      <a:accent5>
        <a:srgbClr val="B3252E"/>
      </a:accent5>
      <a:accent6>
        <a:srgbClr val="F07925"/>
      </a:accent6>
      <a:hlink>
        <a:srgbClr val="2576B6"/>
      </a:hlink>
      <a:folHlink>
        <a:srgbClr val="16476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wrap="square" lIns="0" tIns="0" rIns="0" bIns="0" numCol="1" spcCol="360000" rtlCol="0">
        <a:noAutofit/>
      </a:bodyPr>
      <a:lstStyle>
        <a:defPPr marL="179388" indent="-179388" algn="l">
          <a:lnSpc>
            <a:spcPct val="110000"/>
          </a:lnSpc>
          <a:buFont typeface="Arial" panose="020B0604020202020204" pitchFamily="34" charset="0"/>
          <a:buChar char="•"/>
          <a:tabLst/>
          <a:defRPr sz="1400" dirty="0" err="1" smtClean="0">
            <a:solidFill>
              <a:schemeClr val="tx1">
                <a:lumMod val="50000"/>
              </a:schemeClr>
            </a:solidFill>
            <a:latin typeface="Roboto Condensed Light" panose="02000000000000000000" pitchFamily="2" charset="0"/>
            <a:ea typeface="Roboto Condensed Light" panose="02000000000000000000" pitchFamily="2" charset="0"/>
          </a:defRPr>
        </a:defPPr>
      </a:lstStyle>
    </a:txDef>
  </a:objectDefaults>
  <a:extraClrSchemeLst/>
</a:theme>
</file>

<file path=ppt/theme/theme10.xml><?xml version="1.0" encoding="utf-8"?>
<a:theme xmlns:a="http://schemas.openxmlformats.org/drawingml/2006/main" name="3_Slide-Generic">
  <a:themeElements>
    <a:clrScheme name="Custom 1">
      <a:dk1>
        <a:srgbClr val="494949"/>
      </a:dk1>
      <a:lt1>
        <a:srgbClr val="FFFFFF"/>
      </a:lt1>
      <a:dk2>
        <a:srgbClr val="494949"/>
      </a:dk2>
      <a:lt2>
        <a:srgbClr val="FFFFFF"/>
      </a:lt2>
      <a:accent1>
        <a:srgbClr val="2576B7"/>
      </a:accent1>
      <a:accent2>
        <a:srgbClr val="5E3391"/>
      </a:accent2>
      <a:accent3>
        <a:srgbClr val="EFC351"/>
      </a:accent3>
      <a:accent4>
        <a:srgbClr val="289D48"/>
      </a:accent4>
      <a:accent5>
        <a:srgbClr val="B3242E"/>
      </a:accent5>
      <a:accent6>
        <a:srgbClr val="F17926"/>
      </a:accent6>
      <a:hlink>
        <a:srgbClr val="2476B7"/>
      </a:hlink>
      <a:folHlink>
        <a:srgbClr val="1647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wrap="square" lIns="0" tIns="0" rIns="0" bIns="0" numCol="1" spcCol="360000" rtlCol="0">
        <a:noAutofit/>
      </a:bodyPr>
      <a:lstStyle>
        <a:defPPr marL="179388" indent="-179388" algn="l">
          <a:lnSpc>
            <a:spcPct val="110000"/>
          </a:lnSpc>
          <a:buFont typeface="Arial" panose="020B0604020202020204" pitchFamily="34" charset="0"/>
          <a:buChar char="•"/>
          <a:tabLst/>
          <a:defRPr sz="1400" dirty="0" err="1" smtClean="0">
            <a:solidFill>
              <a:schemeClr val="tx1">
                <a:lumMod val="50000"/>
              </a:schemeClr>
            </a:solidFill>
            <a:latin typeface="Roboto Condensed Light" panose="02000000000000000000" pitchFamily="2" charset="0"/>
            <a:ea typeface="Roboto Condensed Light" panose="02000000000000000000"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6_Slide-Generic">
  <a:themeElements>
    <a:clrScheme name="Custom 3">
      <a:dk1>
        <a:srgbClr val="494949"/>
      </a:dk1>
      <a:lt1>
        <a:srgbClr val="FFFFFF"/>
      </a:lt1>
      <a:dk2>
        <a:srgbClr val="494949"/>
      </a:dk2>
      <a:lt2>
        <a:srgbClr val="FFFFFF"/>
      </a:lt2>
      <a:accent1>
        <a:srgbClr val="2576B7"/>
      </a:accent1>
      <a:accent2>
        <a:srgbClr val="5090C4"/>
      </a:accent2>
      <a:accent3>
        <a:srgbClr val="15466D"/>
      </a:accent3>
      <a:accent4>
        <a:srgbClr val="299C47"/>
      </a:accent4>
      <a:accent5>
        <a:srgbClr val="494A4A"/>
      </a:accent5>
      <a:accent6>
        <a:srgbClr val="717171"/>
      </a:accent6>
      <a:hlink>
        <a:srgbClr val="2476B7"/>
      </a:hlink>
      <a:folHlink>
        <a:srgbClr val="1647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wrap="square" lIns="0" tIns="0" rIns="0" bIns="0" numCol="1" spcCol="360000" rtlCol="0">
        <a:noAutofit/>
      </a:bodyPr>
      <a:lstStyle>
        <a:defPPr marL="179388" indent="-179388" algn="l">
          <a:lnSpc>
            <a:spcPct val="110000"/>
          </a:lnSpc>
          <a:buFont typeface="Arial" panose="020B0604020202020204" pitchFamily="34" charset="0"/>
          <a:buChar char="•"/>
          <a:tabLst/>
          <a:defRPr sz="1400" dirty="0" err="1" smtClean="0">
            <a:solidFill>
              <a:schemeClr val="tx1">
                <a:lumMod val="50000"/>
              </a:schemeClr>
            </a:solidFill>
            <a:latin typeface="Roboto Condensed Light" panose="02000000000000000000" pitchFamily="2" charset="0"/>
            <a:ea typeface="Roboto Condensed Light" panose="02000000000000000000"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7_Slide-Generic">
  <a:themeElements>
    <a:clrScheme name="ITRG">
      <a:dk1>
        <a:srgbClr val="494949"/>
      </a:dk1>
      <a:lt1>
        <a:srgbClr val="FFFFFF"/>
      </a:lt1>
      <a:dk2>
        <a:srgbClr val="494949"/>
      </a:dk2>
      <a:lt2>
        <a:srgbClr val="FFFFFF"/>
      </a:lt2>
      <a:accent1>
        <a:srgbClr val="2576B7"/>
      </a:accent1>
      <a:accent2>
        <a:srgbClr val="5E3391"/>
      </a:accent2>
      <a:accent3>
        <a:srgbClr val="EFC351"/>
      </a:accent3>
      <a:accent4>
        <a:srgbClr val="289D48"/>
      </a:accent4>
      <a:accent5>
        <a:srgbClr val="B3242E"/>
      </a:accent5>
      <a:accent6>
        <a:srgbClr val="F17926"/>
      </a:accent6>
      <a:hlink>
        <a:srgbClr val="2476B7"/>
      </a:hlink>
      <a:folHlink>
        <a:srgbClr val="16476E"/>
      </a:folHlink>
    </a:clrScheme>
    <a:fontScheme name="_ITRG">
      <a:majorFont>
        <a:latin typeface="Montserrat SemiBold"/>
        <a:ea typeface=""/>
        <a:cs typeface=""/>
      </a:majorFont>
      <a:minorFont>
        <a:latin typeface="Roboto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wrap="square" lIns="0" tIns="0" rIns="0" bIns="0" numCol="1" spcCol="360000" rtlCol="0">
        <a:noAutofit/>
      </a:bodyPr>
      <a:lstStyle>
        <a:defPPr marL="179388" indent="-179388" algn="l">
          <a:lnSpc>
            <a:spcPct val="110000"/>
          </a:lnSpc>
          <a:buFont typeface="Arial" panose="020B0604020202020204" pitchFamily="34" charset="0"/>
          <a:buChar char="•"/>
          <a:tabLst/>
          <a:defRPr sz="1400" dirty="0" err="1" smtClean="0">
            <a:solidFill>
              <a:schemeClr val="tx1">
                <a:lumMod val="50000"/>
              </a:schemeClr>
            </a:solidFill>
            <a:latin typeface="Roboto Condensed Light" panose="02000000000000000000" pitchFamily="2" charset="0"/>
            <a:ea typeface="Roboto Condensed Light" panose="02000000000000000000"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9_Slide-Generic">
  <a:themeElements>
    <a:clrScheme name="Custom 4">
      <a:dk1>
        <a:srgbClr val="494949"/>
      </a:dk1>
      <a:lt1>
        <a:srgbClr val="FFFFFF"/>
      </a:lt1>
      <a:dk2>
        <a:srgbClr val="494949"/>
      </a:dk2>
      <a:lt2>
        <a:srgbClr val="FFFFFF"/>
      </a:lt2>
      <a:accent1>
        <a:srgbClr val="2476B7"/>
      </a:accent1>
      <a:accent2>
        <a:srgbClr val="7F7F7F"/>
      </a:accent2>
      <a:accent3>
        <a:srgbClr val="1A5889"/>
      </a:accent3>
      <a:accent4>
        <a:srgbClr val="CDF2D7"/>
      </a:accent4>
      <a:accent5>
        <a:srgbClr val="CEE4F5"/>
      </a:accent5>
      <a:accent6>
        <a:srgbClr val="F17926"/>
      </a:accent6>
      <a:hlink>
        <a:srgbClr val="2476B7"/>
      </a:hlink>
      <a:folHlink>
        <a:srgbClr val="1647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wrap="square" lIns="0" tIns="6931" rIns="0" bIns="0" rtlCol="0">
        <a:spAutoFit/>
      </a:bodyPr>
      <a:lstStyle>
        <a:defPPr marL="7701" marR="242975" algn="just">
          <a:spcBef>
            <a:spcPts val="55"/>
          </a:spcBef>
          <a:defRPr sz="1200" spc="-30" dirty="0">
            <a:solidFill>
              <a:srgbClr val="464646"/>
            </a:solidFill>
            <a:latin typeface="Roboto Condensed Light" panose="02000000000000000000" pitchFamily="2" charset="0"/>
            <a:cs typeface="Arial Narrow"/>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rontCovers-Light">
  <a:themeElements>
    <a:clrScheme name="_ITRG2">
      <a:dk1>
        <a:srgbClr val="494949"/>
      </a:dk1>
      <a:lt1>
        <a:srgbClr val="FFFFFF"/>
      </a:lt1>
      <a:dk2>
        <a:srgbClr val="494949"/>
      </a:dk2>
      <a:lt2>
        <a:srgbClr val="FFFFFF"/>
      </a:lt2>
      <a:accent1>
        <a:srgbClr val="2576B7"/>
      </a:accent1>
      <a:accent2>
        <a:srgbClr val="5E3391"/>
      </a:accent2>
      <a:accent3>
        <a:srgbClr val="EFC351"/>
      </a:accent3>
      <a:accent4>
        <a:srgbClr val="289D48"/>
      </a:accent4>
      <a:accent5>
        <a:srgbClr val="B3242E"/>
      </a:accent5>
      <a:accent6>
        <a:srgbClr val="F17926"/>
      </a:accent6>
      <a:hlink>
        <a:srgbClr val="2476B7"/>
      </a:hlink>
      <a:folHlink>
        <a:srgbClr val="16476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wrap="square" lIns="0" tIns="0" rIns="0" bIns="0" numCol="1" spcCol="360000" rtlCol="0">
        <a:noAutofit/>
      </a:bodyPr>
      <a:lstStyle>
        <a:defPPr marL="179388" indent="-179388" algn="l">
          <a:lnSpc>
            <a:spcPct val="110000"/>
          </a:lnSpc>
          <a:buFont typeface="Arial" panose="020B0604020202020204" pitchFamily="34" charset="0"/>
          <a:buChar char="•"/>
          <a:tabLst/>
          <a:defRPr sz="1400" dirty="0" err="1" smtClean="0">
            <a:solidFill>
              <a:schemeClr val="tx1">
                <a:lumMod val="50000"/>
              </a:schemeClr>
            </a:solidFill>
            <a:latin typeface="Roboto Condensed Light" panose="02000000000000000000" pitchFamily="2" charset="0"/>
            <a:ea typeface="Roboto Condensed Light" panose="02000000000000000000" pitchFamily="2" charset="0"/>
          </a:defRPr>
        </a:defPPr>
      </a:lstStyle>
    </a:txDef>
  </a:objectDefaults>
  <a:extraClrSchemeLst/>
</a:theme>
</file>

<file path=ppt/theme/theme3.xml><?xml version="1.0" encoding="utf-8"?>
<a:theme xmlns:a="http://schemas.openxmlformats.org/drawingml/2006/main" name="BackCovers&amp;Dividers-Dark">
  <a:themeElements>
    <a:clrScheme name="Info-Tech-ResearchDeck">
      <a:dk1>
        <a:srgbClr val="494A4A"/>
      </a:dk1>
      <a:lt1>
        <a:srgbClr val="FFFFFF"/>
      </a:lt1>
      <a:dk2>
        <a:srgbClr val="494A4A"/>
      </a:dk2>
      <a:lt2>
        <a:srgbClr val="FFFFFF"/>
      </a:lt2>
      <a:accent1>
        <a:srgbClr val="2576B6"/>
      </a:accent1>
      <a:accent2>
        <a:srgbClr val="5D3291"/>
      </a:accent2>
      <a:accent3>
        <a:srgbClr val="F7C435"/>
      </a:accent3>
      <a:accent4>
        <a:srgbClr val="299C47"/>
      </a:accent4>
      <a:accent5>
        <a:srgbClr val="B3252E"/>
      </a:accent5>
      <a:accent6>
        <a:srgbClr val="F07925"/>
      </a:accent6>
      <a:hlink>
        <a:srgbClr val="2576B6"/>
      </a:hlink>
      <a:folHlink>
        <a:srgbClr val="16476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wrap="square" lIns="0" tIns="0" rIns="0" bIns="0" numCol="1" spcCol="360000" rtlCol="0">
        <a:noAutofit/>
      </a:bodyPr>
      <a:lstStyle>
        <a:defPPr marL="179388" indent="-179388" algn="l">
          <a:lnSpc>
            <a:spcPct val="110000"/>
          </a:lnSpc>
          <a:buFont typeface="Arial" panose="020B0604020202020204" pitchFamily="34" charset="0"/>
          <a:buChar char="•"/>
          <a:tabLst/>
          <a:defRPr sz="1400" dirty="0" err="1" smtClean="0">
            <a:solidFill>
              <a:schemeClr val="tx1">
                <a:lumMod val="50000"/>
              </a:schemeClr>
            </a:solidFill>
            <a:latin typeface="Roboto Condensed Light" panose="02000000000000000000" pitchFamily="2" charset="0"/>
            <a:ea typeface="Roboto Condensed Light" panose="02000000000000000000" pitchFamily="2" charset="0"/>
          </a:defRPr>
        </a:defPPr>
      </a:lstStyle>
    </a:txDef>
  </a:objectDefaults>
  <a:extraClrSchemeLst/>
</a:theme>
</file>

<file path=ppt/theme/theme4.xml><?xml version="1.0" encoding="utf-8"?>
<a:theme xmlns:a="http://schemas.openxmlformats.org/drawingml/2006/main" name="BackCovers&amp;Dividers-Light">
  <a:themeElements>
    <a:clrScheme name="Info-Tech-ResearchDeck">
      <a:dk1>
        <a:srgbClr val="494A4A"/>
      </a:dk1>
      <a:lt1>
        <a:srgbClr val="FFFFFF"/>
      </a:lt1>
      <a:dk2>
        <a:srgbClr val="494A4A"/>
      </a:dk2>
      <a:lt2>
        <a:srgbClr val="FFFFFF"/>
      </a:lt2>
      <a:accent1>
        <a:srgbClr val="2576B6"/>
      </a:accent1>
      <a:accent2>
        <a:srgbClr val="5D3291"/>
      </a:accent2>
      <a:accent3>
        <a:srgbClr val="F7C435"/>
      </a:accent3>
      <a:accent4>
        <a:srgbClr val="299C47"/>
      </a:accent4>
      <a:accent5>
        <a:srgbClr val="B3252E"/>
      </a:accent5>
      <a:accent6>
        <a:srgbClr val="F07925"/>
      </a:accent6>
      <a:hlink>
        <a:srgbClr val="2576B6"/>
      </a:hlink>
      <a:folHlink>
        <a:srgbClr val="16476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wrap="square" lIns="0" tIns="0" rIns="0" bIns="0" numCol="1" spcCol="360000" rtlCol="0">
        <a:noAutofit/>
      </a:bodyPr>
      <a:lstStyle>
        <a:defPPr marL="179388" indent="-179388" algn="l">
          <a:lnSpc>
            <a:spcPct val="110000"/>
          </a:lnSpc>
          <a:buFont typeface="Arial" panose="020B0604020202020204" pitchFamily="34" charset="0"/>
          <a:buChar char="•"/>
          <a:tabLst/>
          <a:defRPr sz="1400" dirty="0" err="1" smtClean="0">
            <a:solidFill>
              <a:schemeClr val="tx1">
                <a:lumMod val="50000"/>
              </a:schemeClr>
            </a:solidFill>
            <a:latin typeface="Roboto Condensed Light" panose="02000000000000000000" pitchFamily="2" charset="0"/>
            <a:ea typeface="Roboto Condensed Light" panose="02000000000000000000" pitchFamily="2" charset="0"/>
          </a:defRPr>
        </a:defPPr>
      </a:lstStyle>
    </a:txDef>
  </a:objectDefaults>
  <a:extraClrSchemeLst/>
</a:theme>
</file>

<file path=ppt/theme/theme5.xml><?xml version="1.0" encoding="utf-8"?>
<a:theme xmlns:a="http://schemas.openxmlformats.org/drawingml/2006/main" name="Slide-Generic">
  <a:themeElements>
    <a:clrScheme name="ITRG">
      <a:dk1>
        <a:srgbClr val="494949"/>
      </a:dk1>
      <a:lt1>
        <a:srgbClr val="FFFFFF"/>
      </a:lt1>
      <a:dk2>
        <a:srgbClr val="494949"/>
      </a:dk2>
      <a:lt2>
        <a:srgbClr val="FFFFFF"/>
      </a:lt2>
      <a:accent1>
        <a:srgbClr val="2576B7"/>
      </a:accent1>
      <a:accent2>
        <a:srgbClr val="5E3391"/>
      </a:accent2>
      <a:accent3>
        <a:srgbClr val="EFC351"/>
      </a:accent3>
      <a:accent4>
        <a:srgbClr val="289D48"/>
      </a:accent4>
      <a:accent5>
        <a:srgbClr val="B3242E"/>
      </a:accent5>
      <a:accent6>
        <a:srgbClr val="F17926"/>
      </a:accent6>
      <a:hlink>
        <a:srgbClr val="2476B7"/>
      </a:hlink>
      <a:folHlink>
        <a:srgbClr val="16476E"/>
      </a:folHlink>
    </a:clrScheme>
    <a:fontScheme name="_ITRG">
      <a:majorFont>
        <a:latin typeface="Montserrat SemiBold"/>
        <a:ea typeface=""/>
        <a:cs typeface=""/>
      </a:majorFont>
      <a:minorFont>
        <a:latin typeface="Roboto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wrap="square" lIns="0" tIns="0" rIns="0" bIns="0" numCol="1" spcCol="360000" rtlCol="0">
        <a:noAutofit/>
      </a:bodyPr>
      <a:lstStyle>
        <a:defPPr marL="179388" indent="-179388" algn="l">
          <a:lnSpc>
            <a:spcPct val="110000"/>
          </a:lnSpc>
          <a:buFont typeface="Arial" panose="020B0604020202020204" pitchFamily="34" charset="0"/>
          <a:buChar char="•"/>
          <a:tabLst/>
          <a:defRPr sz="1400" dirty="0" err="1" smtClean="0">
            <a:solidFill>
              <a:schemeClr val="tx1">
                <a:lumMod val="50000"/>
              </a:schemeClr>
            </a:solidFill>
            <a:latin typeface="Roboto Condensed Light" panose="02000000000000000000" pitchFamily="2" charset="0"/>
            <a:ea typeface="Roboto Condensed Light" panose="02000000000000000000"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Slide-Generic">
  <a:themeElements>
    <a:clrScheme name="Custom 1">
      <a:dk1>
        <a:srgbClr val="494949"/>
      </a:dk1>
      <a:lt1>
        <a:srgbClr val="FFFFFF"/>
      </a:lt1>
      <a:dk2>
        <a:srgbClr val="494949"/>
      </a:dk2>
      <a:lt2>
        <a:srgbClr val="FFFFFF"/>
      </a:lt2>
      <a:accent1>
        <a:srgbClr val="2576B7"/>
      </a:accent1>
      <a:accent2>
        <a:srgbClr val="5E3391"/>
      </a:accent2>
      <a:accent3>
        <a:srgbClr val="EFC351"/>
      </a:accent3>
      <a:accent4>
        <a:srgbClr val="289D48"/>
      </a:accent4>
      <a:accent5>
        <a:srgbClr val="B3242E"/>
      </a:accent5>
      <a:accent6>
        <a:srgbClr val="F17926"/>
      </a:accent6>
      <a:hlink>
        <a:srgbClr val="2476B7"/>
      </a:hlink>
      <a:folHlink>
        <a:srgbClr val="1647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wrap="square" lIns="0" tIns="0" rIns="0" bIns="0" numCol="1" spcCol="360000" rtlCol="0">
        <a:noAutofit/>
      </a:bodyPr>
      <a:lstStyle>
        <a:defPPr marL="179388" indent="-179388" algn="l">
          <a:lnSpc>
            <a:spcPct val="110000"/>
          </a:lnSpc>
          <a:buFont typeface="Arial" panose="020B0604020202020204" pitchFamily="34" charset="0"/>
          <a:buChar char="•"/>
          <a:tabLst/>
          <a:defRPr sz="1400" dirty="0" err="1" smtClean="0">
            <a:solidFill>
              <a:schemeClr val="tx1">
                <a:lumMod val="50000"/>
              </a:schemeClr>
            </a:solidFill>
            <a:latin typeface="Roboto Condensed Light" panose="02000000000000000000" pitchFamily="2" charset="0"/>
            <a:ea typeface="Roboto Condensed Light" panose="02000000000000000000"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Slide-Generic">
  <a:themeElements>
    <a:clrScheme name="Custom 1">
      <a:dk1>
        <a:srgbClr val="494949"/>
      </a:dk1>
      <a:lt1>
        <a:srgbClr val="FFFFFF"/>
      </a:lt1>
      <a:dk2>
        <a:srgbClr val="494949"/>
      </a:dk2>
      <a:lt2>
        <a:srgbClr val="FFFFFF"/>
      </a:lt2>
      <a:accent1>
        <a:srgbClr val="2576B7"/>
      </a:accent1>
      <a:accent2>
        <a:srgbClr val="5E3391"/>
      </a:accent2>
      <a:accent3>
        <a:srgbClr val="EFC351"/>
      </a:accent3>
      <a:accent4>
        <a:srgbClr val="289D48"/>
      </a:accent4>
      <a:accent5>
        <a:srgbClr val="B3242E"/>
      </a:accent5>
      <a:accent6>
        <a:srgbClr val="F17926"/>
      </a:accent6>
      <a:hlink>
        <a:srgbClr val="2476B7"/>
      </a:hlink>
      <a:folHlink>
        <a:srgbClr val="1647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wrap="square" lIns="0" tIns="0" rIns="0" bIns="0" numCol="1" spcCol="360000" rtlCol="0">
        <a:noAutofit/>
      </a:bodyPr>
      <a:lstStyle>
        <a:defPPr marL="179388" indent="-179388" algn="l">
          <a:lnSpc>
            <a:spcPct val="110000"/>
          </a:lnSpc>
          <a:buFont typeface="Arial" panose="020B0604020202020204" pitchFamily="34" charset="0"/>
          <a:buChar char="•"/>
          <a:tabLst/>
          <a:defRPr sz="1400" dirty="0" err="1" smtClean="0">
            <a:solidFill>
              <a:schemeClr val="tx1">
                <a:lumMod val="50000"/>
              </a:schemeClr>
            </a:solidFill>
            <a:latin typeface="Roboto Condensed Light" panose="02000000000000000000" pitchFamily="2" charset="0"/>
            <a:ea typeface="Roboto Condensed Light" panose="02000000000000000000"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Slide-Generic">
  <a:themeElements>
    <a:clrScheme name="Custom 3">
      <a:dk1>
        <a:srgbClr val="494949"/>
      </a:dk1>
      <a:lt1>
        <a:srgbClr val="FFFFFF"/>
      </a:lt1>
      <a:dk2>
        <a:srgbClr val="494949"/>
      </a:dk2>
      <a:lt2>
        <a:srgbClr val="FFFFFF"/>
      </a:lt2>
      <a:accent1>
        <a:srgbClr val="2576B7"/>
      </a:accent1>
      <a:accent2>
        <a:srgbClr val="5090C4"/>
      </a:accent2>
      <a:accent3>
        <a:srgbClr val="15466D"/>
      </a:accent3>
      <a:accent4>
        <a:srgbClr val="299C47"/>
      </a:accent4>
      <a:accent5>
        <a:srgbClr val="494A4A"/>
      </a:accent5>
      <a:accent6>
        <a:srgbClr val="717171"/>
      </a:accent6>
      <a:hlink>
        <a:srgbClr val="2476B7"/>
      </a:hlink>
      <a:folHlink>
        <a:srgbClr val="1647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wrap="square" lIns="0" tIns="0" rIns="0" bIns="0" numCol="1" spcCol="360000" rtlCol="0">
        <a:noAutofit/>
      </a:bodyPr>
      <a:lstStyle>
        <a:defPPr marL="179388" indent="-179388" algn="l">
          <a:lnSpc>
            <a:spcPct val="110000"/>
          </a:lnSpc>
          <a:buFont typeface="Arial" panose="020B0604020202020204" pitchFamily="34" charset="0"/>
          <a:buChar char="•"/>
          <a:tabLst/>
          <a:defRPr sz="1400" dirty="0" err="1" smtClean="0">
            <a:solidFill>
              <a:schemeClr val="tx1">
                <a:lumMod val="50000"/>
              </a:schemeClr>
            </a:solidFill>
            <a:latin typeface="Roboto Condensed Light" panose="02000000000000000000" pitchFamily="2" charset="0"/>
            <a:ea typeface="Roboto Condensed Light" panose="02000000000000000000"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20661</Words>
  <Application>Microsoft Office PowerPoint</Application>
  <PresentationFormat>Custom</PresentationFormat>
  <Paragraphs>2222</Paragraphs>
  <Slides>105</Slides>
  <Notes>64</Notes>
  <HiddenSlides>0</HiddenSlides>
  <MMClips>0</MMClips>
  <ScaleCrop>false</ScaleCrop>
  <HeadingPairs>
    <vt:vector size="6" baseType="variant">
      <vt:variant>
        <vt:lpstr>Fonts Used</vt:lpstr>
      </vt:variant>
      <vt:variant>
        <vt:i4>18</vt:i4>
      </vt:variant>
      <vt:variant>
        <vt:lpstr>Theme</vt:lpstr>
      </vt:variant>
      <vt:variant>
        <vt:i4>15</vt:i4>
      </vt:variant>
      <vt:variant>
        <vt:lpstr>Slide Titles</vt:lpstr>
      </vt:variant>
      <vt:variant>
        <vt:i4>105</vt:i4>
      </vt:variant>
    </vt:vector>
  </HeadingPairs>
  <TitlesOfParts>
    <vt:vector size="138" baseType="lpstr">
      <vt:lpstr>Exo Light</vt:lpstr>
      <vt:lpstr>Roboto Condensed Light</vt:lpstr>
      <vt:lpstr>Montserrat Medium</vt:lpstr>
      <vt:lpstr>Arial</vt:lpstr>
      <vt:lpstr>Montserrat SemiBold</vt:lpstr>
      <vt:lpstr>Courier New</vt:lpstr>
      <vt:lpstr>Exo DemiBold</vt:lpstr>
      <vt:lpstr>Times New Roman</vt:lpstr>
      <vt:lpstr>Montserrat</vt:lpstr>
      <vt:lpstr>Arial Unicode MS</vt:lpstr>
      <vt:lpstr>Wingdings</vt:lpstr>
      <vt:lpstr>Exo</vt:lpstr>
      <vt:lpstr>Roboto</vt:lpstr>
      <vt:lpstr>Calibri</vt:lpstr>
      <vt:lpstr>Roboto Light</vt:lpstr>
      <vt:lpstr>Arial Narrow</vt:lpstr>
      <vt:lpstr>Calibri Light</vt:lpstr>
      <vt:lpstr>Exo Medium</vt:lpstr>
      <vt:lpstr>FronCovers-Dark</vt:lpstr>
      <vt:lpstr>FrontCovers-Light</vt:lpstr>
      <vt:lpstr>BackCovers&amp;Dividers-Dark</vt:lpstr>
      <vt:lpstr>BackCovers&amp;Dividers-Light</vt:lpstr>
      <vt:lpstr>Slide-Generic</vt:lpstr>
      <vt:lpstr>1_Slide-Generic</vt:lpstr>
      <vt:lpstr>4_Slide-Generic</vt:lpstr>
      <vt:lpstr>2_Slide-Generic</vt:lpstr>
      <vt:lpstr>Office Theme</vt:lpstr>
      <vt:lpstr>3_Slide-Generic</vt:lpstr>
      <vt:lpstr>1_Office Theme</vt:lpstr>
      <vt:lpstr>2_Office Theme</vt:lpstr>
      <vt:lpstr>6_Slide-Generic</vt:lpstr>
      <vt:lpstr>7_Slide-Generic</vt:lpstr>
      <vt:lpstr>9_Slide-Generic</vt:lpstr>
      <vt:lpstr>PowerPoint Presentation</vt:lpstr>
      <vt:lpstr>Table of Contents</vt:lpstr>
      <vt:lpstr>PowerPoint Presentation</vt:lpstr>
      <vt:lpstr>Analyst Perspective</vt:lpstr>
      <vt:lpstr>Executive Summary</vt:lpstr>
      <vt:lpstr>Your challenge</vt:lpstr>
      <vt:lpstr>Common obstacles</vt:lpstr>
      <vt:lpstr>The Technology Value Trinity</vt:lpstr>
      <vt:lpstr>What is an operating model?</vt:lpstr>
      <vt:lpstr>+</vt:lpstr>
      <vt:lpstr>Blueprint benefits </vt:lpstr>
      <vt:lpstr>Insight summary</vt:lpstr>
      <vt:lpstr>Critical inputs required for designing the IT operating model</vt:lpstr>
      <vt:lpstr>Measure the value of this blueprint</vt:lpstr>
      <vt:lpstr>Info-Tech’s methodology for Visualizing the IT Operating Model </vt:lpstr>
      <vt:lpstr>Blueprint deliverables</vt:lpstr>
      <vt:lpstr>PowerPoint Presentation</vt:lpstr>
      <vt:lpstr>PowerPoint Presentation</vt:lpstr>
      <vt:lpstr>PowerPoint Presentation</vt:lpstr>
      <vt:lpstr>Phase 1</vt:lpstr>
      <vt:lpstr>Embed change management up front </vt:lpstr>
      <vt:lpstr>Drivers to define the IT operating model</vt:lpstr>
      <vt:lpstr>1.1 Clearly articulate the drivers for the change</vt:lpstr>
      <vt:lpstr>Selecting the right IT operating model is rooted in the context</vt:lpstr>
      <vt:lpstr>Business context considerations</vt:lpstr>
      <vt:lpstr>Business context considerations</vt:lpstr>
      <vt:lpstr>Business context considerations </vt:lpstr>
      <vt:lpstr>1.2 Define the context influences</vt:lpstr>
      <vt:lpstr>What should IT represent to enable the organization in its future state?</vt:lpstr>
      <vt:lpstr>1.3 Create the IT vision statement (optional)</vt:lpstr>
      <vt:lpstr>Sample vision statements</vt:lpstr>
      <vt:lpstr>Articulate the objective of the operating model through clear design principles</vt:lpstr>
      <vt:lpstr>Best practices for establishing design principles</vt:lpstr>
      <vt:lpstr>1.4 Finalize your list of design principles </vt:lpstr>
      <vt:lpstr>Common principle themes and examples</vt:lpstr>
      <vt:lpstr>By the end of this phase, you should:</vt:lpstr>
      <vt:lpstr>Phase 2</vt:lpstr>
      <vt:lpstr>The operating model archetype</vt:lpstr>
      <vt:lpstr>Weigh the pros and cons between different IT operating model archetypes </vt:lpstr>
      <vt:lpstr>Each IT operating model is characterized by a variety of advantages and disadvantages</vt:lpstr>
      <vt:lpstr>Areas of the IT operating model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Operating model archetypes scale from centralized to embedded</vt:lpstr>
      <vt:lpstr>2.1 Select an operating model archetype</vt:lpstr>
      <vt:lpstr>Example of rating IT operating model archetypes</vt:lpstr>
      <vt:lpstr>IT &amp; digital capabilities</vt:lpstr>
      <vt:lpstr>2.2 Augment the capability list </vt:lpstr>
      <vt:lpstr>Rationalize the level of centralization in your different work units</vt:lpstr>
      <vt:lpstr>The degree of centralization vs. embeddedness has different benefits or drawbacks to consider </vt:lpstr>
      <vt:lpstr>2.3 Determine the right level of centralization</vt:lpstr>
      <vt:lpstr>Unique groupings within the operating model </vt:lpstr>
      <vt:lpstr>Aligning those unique groups to the organization’s reference architecture </vt:lpstr>
      <vt:lpstr>2.4 Reflect the unique groupings </vt:lpstr>
      <vt:lpstr>Health Insurance Example</vt:lpstr>
      <vt:lpstr>By the end of this phase, you should have:</vt:lpstr>
      <vt:lpstr>Phase 3</vt:lpstr>
      <vt:lpstr>Operationalizing each of the functional groups within the operating model</vt:lpstr>
      <vt:lpstr>Deepen the value of each unique group</vt:lpstr>
      <vt:lpstr>3.1 Align products, services, and technologies</vt:lpstr>
      <vt:lpstr>PowerPoint Presentation</vt:lpstr>
      <vt:lpstr>Create purpose statements for each of your identified functional groups</vt:lpstr>
      <vt:lpstr>3.2 Create purpose statements for each functional group</vt:lpstr>
      <vt:lpstr>Establish critical success criteria</vt:lpstr>
      <vt:lpstr>3.3 Create critical success criteria</vt:lpstr>
      <vt:lpstr>Align each functional area with the necessary stakeholders</vt:lpstr>
      <vt:lpstr>3.4 Determine functional stakeholders</vt:lpstr>
      <vt:lpstr>Assigning decision-making authority rights to support governance</vt:lpstr>
      <vt:lpstr>3.5 Identify decision-making authority rights </vt:lpstr>
      <vt:lpstr>Demonstrate the connection to organizational goals with value streams </vt:lpstr>
      <vt:lpstr>3.6 Define how the function provides stakeholders with value</vt:lpstr>
      <vt:lpstr>3.7 Articulate the overarching outcome of each function</vt:lpstr>
      <vt:lpstr>Capability performance and importance can impede effectiveness</vt:lpstr>
      <vt:lpstr>3.8 Heatmap capabilities to determine gaps in delivery</vt:lpstr>
      <vt:lpstr>Weigh which sourcing model(s) will best align with the needed capabilities to deliver effectively</vt:lpstr>
      <vt:lpstr>Use this matrix to inform the right sourcing approach for each capability</vt:lpstr>
      <vt:lpstr>3.9 Identify capabilities that could be outsourced</vt:lpstr>
      <vt:lpstr>Determine the capability collaborators </vt:lpstr>
      <vt:lpstr>3.10 For each capability, highlight the core collaborator</vt:lpstr>
      <vt:lpstr>By the end of this phase, you should have:</vt:lpstr>
      <vt:lpstr>Phase 4</vt:lpstr>
      <vt:lpstr>Changes to the IT operating model are often reflected through…</vt:lpstr>
      <vt:lpstr>4.1 Determine the summary of changes</vt:lpstr>
      <vt:lpstr>Operating model changes require communications before, during, and after transformation</vt:lpstr>
      <vt:lpstr>Leverage the communication principles when discussing changes</vt:lpstr>
      <vt:lpstr>4.2 Create a timeline for execution </vt:lpstr>
      <vt:lpstr>Sample timeline </vt:lpstr>
      <vt:lpstr>4.3 Bring it together in an executive summary</vt:lpstr>
      <vt:lpstr>By the end of this phase, you should:</vt:lpstr>
      <vt:lpstr>Research Contributors and Experts</vt:lpstr>
      <vt:lpstr>Related Info-Tech Research</vt:lpstr>
      <vt:lpstr>Bibliography</vt:lpstr>
      <vt:lpstr>Bibliography</vt:lpstr>
      <vt:lpstr>PowerPoint Presentation</vt:lpstr>
      <vt:lpstr>IT Culture Framework</vt:lpstr>
      <vt:lpstr>Case Study</vt:lpstr>
      <vt:lpstr>Case Study</vt:lpstr>
      <vt:lpstr>Case Study</vt:lpstr>
      <vt:lpstr>Case Study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2024-08-07T18:48:35Z</dcterms:created>
  <dcterms:modified xsi:type="dcterms:W3CDTF">2024-08-07T18:49:01Z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d24214e-5322-4789-8422-cbe411bc3a74_Enabled">
    <vt:lpwstr>true</vt:lpwstr>
  </property>
  <property fmtid="{D5CDD505-2E9C-101B-9397-08002B2CF9AE}" pid="3" name="MSIP_Label_7d24214e-5322-4789-8422-cbe411bc3a74_SetDate">
    <vt:lpwstr>2024-08-07T18:48:42Z</vt:lpwstr>
  </property>
  <property fmtid="{D5CDD505-2E9C-101B-9397-08002B2CF9AE}" pid="4" name="MSIP_Label_7d24214e-5322-4789-8422-cbe411bc3a74_Method">
    <vt:lpwstr>Standard</vt:lpwstr>
  </property>
  <property fmtid="{D5CDD505-2E9C-101B-9397-08002B2CF9AE}" pid="5" name="MSIP_Label_7d24214e-5322-4789-8422-cbe411bc3a74_Name">
    <vt:lpwstr>7d24214e-5322-4789-8422-cbe411bc3a74</vt:lpwstr>
  </property>
  <property fmtid="{D5CDD505-2E9C-101B-9397-08002B2CF9AE}" pid="6" name="MSIP_Label_7d24214e-5322-4789-8422-cbe411bc3a74_SiteId">
    <vt:lpwstr>113d1920-a1e0-48cf-a70a-868cbb03f3f6</vt:lpwstr>
  </property>
  <property fmtid="{D5CDD505-2E9C-101B-9397-08002B2CF9AE}" pid="7" name="MSIP_Label_7d24214e-5322-4789-8422-cbe411bc3a74_ActionId">
    <vt:lpwstr>67d35ebb-c2ec-4805-8ff3-8021564b26d3</vt:lpwstr>
  </property>
  <property fmtid="{D5CDD505-2E9C-101B-9397-08002B2CF9AE}" pid="8" name="MSIP_Label_7d24214e-5322-4789-8422-cbe411bc3a74_ContentBits">
    <vt:lpwstr>0</vt:lpwstr>
  </property>
</Properties>
</file>