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330" r:id="rId3"/>
    <p:sldId id="340" r:id="rId4"/>
    <p:sldId id="332" r:id="rId5"/>
    <p:sldId id="278" r:id="rId6"/>
    <p:sldId id="295" r:id="rId7"/>
    <p:sldId id="327" r:id="rId8"/>
    <p:sldId id="339" r:id="rId9"/>
    <p:sldId id="336" r:id="rId10"/>
    <p:sldId id="341" r:id="rId11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90"/>
    <p:restoredTop sz="94280" autoAdjust="0"/>
  </p:normalViewPr>
  <p:slideViewPr>
    <p:cSldViewPr snapToGrid="0" snapToObjects="1">
      <p:cViewPr varScale="1">
        <p:scale>
          <a:sx n="110" d="100"/>
          <a:sy n="110" d="100"/>
        </p:scale>
        <p:origin x="658" y="7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B43DF-914F-4C90-BEFA-79E19277BDE9}" type="datetimeFigureOut">
              <a:rPr lang="es-CL" smtClean="0"/>
              <a:t>11-09-2024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5E64B-22CA-41E1-9829-4B72D7BDD82D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38871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S" dirty="0">
                <a:latin typeface="Calibri" charset="0"/>
                <a:ea typeface="MS PGothic" charset="0"/>
                <a:cs typeface="MS PGothic" charset="0"/>
              </a:rPr>
              <a:t>TSITUACIÓN RETORICA: TEMA, PROPOSITO, Y AUDIENCIA</a:t>
            </a:r>
            <a:endParaRPr lang="es-CL" dirty="0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327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C14E38B-D0C9-8046-ACA6-2AD4F9585CCD}" type="slidenum">
              <a:rPr lang="es-CL">
                <a:solidFill>
                  <a:prstClr val="black"/>
                </a:solidFill>
                <a:latin typeface="Calibri" charset="0"/>
                <a:ea typeface="MS PGothic" charset="0"/>
                <a:cs typeface="MS PGothic" charset="0"/>
              </a:rPr>
              <a:pPr eaLnBrk="1" hangingPunct="1"/>
              <a:t>6</a:t>
            </a:fld>
            <a:endParaRPr lang="es-CL">
              <a:solidFill>
                <a:prstClr val="black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31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S" dirty="0">
                <a:latin typeface="Calibri" charset="0"/>
                <a:ea typeface="MS PGothic" charset="0"/>
                <a:cs typeface="MS PGothic" charset="0"/>
              </a:rPr>
              <a:t>TSITUACIÓN RETORICA: TEMA, PROPOSITO, Y AUDIENCIA</a:t>
            </a:r>
            <a:endParaRPr lang="es-CL" dirty="0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327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C14E38B-D0C9-8046-ACA6-2AD4F9585CCD}" type="slidenum">
              <a:rPr lang="es-CL">
                <a:solidFill>
                  <a:prstClr val="black"/>
                </a:solidFill>
                <a:latin typeface="Calibri" charset="0"/>
                <a:ea typeface="MS PGothic" charset="0"/>
                <a:cs typeface="MS PGothic" charset="0"/>
              </a:rPr>
              <a:pPr eaLnBrk="1" hangingPunct="1"/>
              <a:t>7</a:t>
            </a:fld>
            <a:endParaRPr lang="es-CL">
              <a:solidFill>
                <a:prstClr val="black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888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 bwMode="white"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ángulo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ángulo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3028950"/>
            <a:ext cx="6477000" cy="13716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_tradnl"/>
              <a:t>Clic para editar título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705600" cy="51435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_tradnl"/>
              <a:t>Haga clic para modificar el estilo de subtítulo del patrón</a:t>
            </a:r>
            <a:endParaRPr kumimoji="0" lang="en-US"/>
          </a:p>
        </p:txBody>
      </p:sp>
      <p:sp>
        <p:nvSpPr>
          <p:cNvPr id="28" name="Marcador de fecha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15D2E5B-1399-914D-B6D4-0952D393D338}" type="datetimeFigureOut">
              <a:rPr lang="es-ES" smtClean="0"/>
              <a:t>11/09/2024</a:t>
            </a:fld>
            <a:endParaRPr lang="es-ES"/>
          </a:p>
        </p:txBody>
      </p:sp>
      <p:sp>
        <p:nvSpPr>
          <p:cNvPr id="17" name="Marcador de pie de página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9" name="Marcador de número de diapositiva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55C6D6-4B58-1042-9FAF-F52DA86AAB26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_tradnl"/>
              <a:t>Clic para editar título</a:t>
            </a:r>
            <a:endParaRPr kumimoji="0"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_tradnl"/>
              <a:t>Haga clic para modificar el estilo de texto del patrón</a:t>
            </a:r>
          </a:p>
          <a:p>
            <a:pPr lvl="1" eaLnBrk="1" latinLnBrk="0" hangingPunct="1"/>
            <a:r>
              <a:rPr lang="es-ES_tradnl"/>
              <a:t>Segundo nivel</a:t>
            </a:r>
          </a:p>
          <a:p>
            <a:pPr lvl="2" eaLnBrk="1" latinLnBrk="0" hangingPunct="1"/>
            <a:r>
              <a:rPr lang="es-ES_tradnl"/>
              <a:t>Tercer nivel</a:t>
            </a:r>
          </a:p>
          <a:p>
            <a:pPr lvl="3" eaLnBrk="1" latinLnBrk="0" hangingPunct="1"/>
            <a:r>
              <a:rPr lang="es-ES_tradnl"/>
              <a:t>Cuarto nivel</a:t>
            </a:r>
          </a:p>
          <a:p>
            <a:pPr lvl="4" eaLnBrk="1" latinLnBrk="0" hangingPunct="1"/>
            <a:r>
              <a:rPr lang="es-ES_tradnl"/>
              <a:t>Quinto nivel</a:t>
            </a:r>
            <a:endParaRPr kumimoji="0"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2E5B-1399-914D-B6D4-0952D393D338}" type="datetimeFigureOut">
              <a:rPr lang="es-ES" smtClean="0"/>
              <a:t>11/09/2024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5C6D6-4B58-1042-9FAF-F52DA86AAB26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457201"/>
            <a:ext cx="2057400" cy="4137422"/>
          </a:xfrm>
        </p:spPr>
        <p:txBody>
          <a:bodyPr vert="eaVert"/>
          <a:lstStyle/>
          <a:p>
            <a:r>
              <a:rPr kumimoji="0" lang="es-ES_tradnl"/>
              <a:t>Clic para editar título</a:t>
            </a:r>
            <a:endParaRPr kumimoji="0"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5562600" cy="4137423"/>
          </a:xfrm>
        </p:spPr>
        <p:txBody>
          <a:bodyPr vert="eaVert"/>
          <a:lstStyle/>
          <a:p>
            <a:pPr lvl="0" eaLnBrk="1" latinLnBrk="0" hangingPunct="1"/>
            <a:r>
              <a:rPr lang="es-ES_tradnl"/>
              <a:t>Haga clic para modificar el estilo de texto del patrón</a:t>
            </a:r>
          </a:p>
          <a:p>
            <a:pPr lvl="1" eaLnBrk="1" latinLnBrk="0" hangingPunct="1"/>
            <a:r>
              <a:rPr lang="es-ES_tradnl"/>
              <a:t>Segundo nivel</a:t>
            </a:r>
          </a:p>
          <a:p>
            <a:pPr lvl="2" eaLnBrk="1" latinLnBrk="0" hangingPunct="1"/>
            <a:r>
              <a:rPr lang="es-ES_tradnl"/>
              <a:t>Tercer nivel</a:t>
            </a:r>
          </a:p>
          <a:p>
            <a:pPr lvl="3" eaLnBrk="1" latinLnBrk="0" hangingPunct="1"/>
            <a:r>
              <a:rPr lang="es-ES_tradnl"/>
              <a:t>Cuarto nivel</a:t>
            </a:r>
          </a:p>
          <a:p>
            <a:pPr lvl="4" eaLnBrk="1" latinLnBrk="0" hangingPunct="1"/>
            <a:r>
              <a:rPr lang="es-ES_tradnl"/>
              <a:t>Quinto nivel</a:t>
            </a:r>
            <a:endParaRPr kumimoji="0"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553200" y="4686302"/>
            <a:ext cx="2209800" cy="273844"/>
          </a:xfrm>
        </p:spPr>
        <p:txBody>
          <a:bodyPr/>
          <a:lstStyle/>
          <a:p>
            <a:fld id="{915D2E5B-1399-914D-B6D4-0952D393D338}" type="datetimeFigureOut">
              <a:rPr lang="es-ES" smtClean="0"/>
              <a:t>11/09/2024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57202" y="4686156"/>
            <a:ext cx="5573483" cy="273844"/>
          </a:xfrm>
        </p:spPr>
        <p:txBody>
          <a:bodyPr/>
          <a:lstStyle/>
          <a:p>
            <a:endParaRPr lang="es-ES"/>
          </a:p>
        </p:txBody>
      </p:sp>
      <p:sp>
        <p:nvSpPr>
          <p:cNvPr id="7" name="Rectángulo 6"/>
          <p:cNvSpPr/>
          <p:nvPr/>
        </p:nvSpPr>
        <p:spPr bwMode="white">
          <a:xfrm>
            <a:off x="6096318" y="0"/>
            <a:ext cx="320040" cy="51435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ángulo 7"/>
          <p:cNvSpPr/>
          <p:nvPr/>
        </p:nvSpPr>
        <p:spPr>
          <a:xfrm>
            <a:off x="6142038" y="457200"/>
            <a:ext cx="228600" cy="46863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ángulo 8"/>
          <p:cNvSpPr/>
          <p:nvPr/>
        </p:nvSpPr>
        <p:spPr>
          <a:xfrm>
            <a:off x="6142038" y="0"/>
            <a:ext cx="228600" cy="40005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 rot="5400000">
            <a:off x="6056313" y="77787"/>
            <a:ext cx="400050" cy="244476"/>
          </a:xfrm>
        </p:spPr>
        <p:txBody>
          <a:bodyPr/>
          <a:lstStyle/>
          <a:p>
            <a:fld id="{D555C6D6-4B58-1042-9FAF-F52DA86AAB26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171450"/>
            <a:ext cx="8153400" cy="742950"/>
          </a:xfrm>
        </p:spPr>
        <p:txBody>
          <a:bodyPr/>
          <a:lstStyle/>
          <a:p>
            <a:r>
              <a:rPr kumimoji="0" lang="es-ES_tradnl"/>
              <a:t>Clic para editar título</a:t>
            </a:r>
            <a:endParaRPr kumimoji="0"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2E5B-1399-914D-B6D4-0952D393D338}" type="datetimeFigureOut">
              <a:rPr lang="es-ES" smtClean="0"/>
              <a:t>11/09/2024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55C6D6-4B58-1042-9FAF-F52DA86AAB26}" type="slidenum">
              <a:rPr lang="es-ES" smtClean="0"/>
              <a:t>‹#›</a:t>
            </a:fld>
            <a:endParaRPr lang="es-ES"/>
          </a:p>
        </p:txBody>
      </p:sp>
      <p:sp>
        <p:nvSpPr>
          <p:cNvPr id="8" name="Marcador de contenido 7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371850"/>
          </a:xfrm>
        </p:spPr>
        <p:txBody>
          <a:bodyPr/>
          <a:lstStyle/>
          <a:p>
            <a:pPr lvl="0" eaLnBrk="1" latinLnBrk="0" hangingPunct="1"/>
            <a:r>
              <a:rPr lang="es-ES_tradnl"/>
              <a:t>Haga clic para modificar el estilo de texto del patrón</a:t>
            </a:r>
          </a:p>
          <a:p>
            <a:pPr lvl="1" eaLnBrk="1" latinLnBrk="0" hangingPunct="1"/>
            <a:r>
              <a:rPr lang="es-ES_tradnl"/>
              <a:t>Segundo nivel</a:t>
            </a:r>
          </a:p>
          <a:p>
            <a:pPr lvl="2" eaLnBrk="1" latinLnBrk="0" hangingPunct="1"/>
            <a:r>
              <a:rPr lang="es-ES_tradnl"/>
              <a:t>Tercer nivel</a:t>
            </a:r>
          </a:p>
          <a:p>
            <a:pPr lvl="3" eaLnBrk="1" latinLnBrk="0" hangingPunct="1"/>
            <a:r>
              <a:rPr lang="es-ES_tradnl"/>
              <a:t>Cuarto nivel</a:t>
            </a:r>
          </a:p>
          <a:p>
            <a:pPr lvl="4" eaLnBrk="1" latinLnBrk="0" hangingPunct="1"/>
            <a:r>
              <a:rPr lang="es-ES_tradnl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371601" y="2057400"/>
            <a:ext cx="7123113" cy="1254919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_tradnl"/>
              <a:t>Haga clic para modificar el estilo de texto del patrón</a:t>
            </a:r>
          </a:p>
        </p:txBody>
      </p:sp>
      <p:sp>
        <p:nvSpPr>
          <p:cNvPr id="7" name="Rectángulo 6"/>
          <p:cNvSpPr/>
          <p:nvPr/>
        </p:nvSpPr>
        <p:spPr bwMode="white"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ángulo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ángulo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_tradnl"/>
              <a:t>Clic para editar título</a:t>
            </a:r>
            <a:endParaRPr kumimoji="0" lang="en-US"/>
          </a:p>
        </p:txBody>
      </p:sp>
      <p:sp>
        <p:nvSpPr>
          <p:cNvPr id="12" name="Marcador de fech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2E5B-1399-914D-B6D4-0952D393D338}" type="datetimeFigureOut">
              <a:rPr lang="es-ES" smtClean="0"/>
              <a:t>11/09/2024</a:t>
            </a:fld>
            <a:endParaRPr lang="es-ES"/>
          </a:p>
        </p:txBody>
      </p:sp>
      <p:sp>
        <p:nvSpPr>
          <p:cNvPr id="13" name="Marcador de número de diapositiva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555C6D6-4B58-1042-9FAF-F52DA86AAB26}" type="slidenum">
              <a:rPr lang="es-ES" smtClean="0"/>
              <a:t>‹#›</a:t>
            </a:fld>
            <a:endParaRPr lang="es-ES"/>
          </a:p>
        </p:txBody>
      </p:sp>
      <p:sp>
        <p:nvSpPr>
          <p:cNvPr id="14" name="Marcador de pie de página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_tradnl"/>
              <a:t>Clic para editar título</a:t>
            </a:r>
            <a:endParaRPr kumimoji="0" lang="en-US"/>
          </a:p>
        </p:txBody>
      </p:sp>
      <p:sp>
        <p:nvSpPr>
          <p:cNvPr id="9" name="Marcador de contenido 8"/>
          <p:cNvSpPr>
            <a:spLocks noGrp="1"/>
          </p:cNvSpPr>
          <p:nvPr>
            <p:ph sz="quarter" idx="1"/>
          </p:nvPr>
        </p:nvSpPr>
        <p:spPr>
          <a:xfrm>
            <a:off x="609600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es-ES_tradnl"/>
              <a:t>Haga clic para modificar el estilo de texto del patrón</a:t>
            </a:r>
          </a:p>
          <a:p>
            <a:pPr lvl="1" eaLnBrk="1" latinLnBrk="0" hangingPunct="1"/>
            <a:r>
              <a:rPr lang="es-ES_tradnl"/>
              <a:t>Segundo nivel</a:t>
            </a:r>
          </a:p>
          <a:p>
            <a:pPr lvl="2" eaLnBrk="1" latinLnBrk="0" hangingPunct="1"/>
            <a:r>
              <a:rPr lang="es-ES_tradnl"/>
              <a:t>Tercer nivel</a:t>
            </a:r>
          </a:p>
          <a:p>
            <a:pPr lvl="3" eaLnBrk="1" latinLnBrk="0" hangingPunct="1"/>
            <a:r>
              <a:rPr lang="es-ES_tradnl"/>
              <a:t>Cuarto nivel</a:t>
            </a:r>
          </a:p>
          <a:p>
            <a:pPr lvl="4" eaLnBrk="1" latinLnBrk="0" hangingPunct="1"/>
            <a:r>
              <a:rPr lang="es-ES_tradnl"/>
              <a:t>Quinto nivel</a:t>
            </a:r>
            <a:endParaRPr kumimoji="0" lang="en-US"/>
          </a:p>
        </p:txBody>
      </p:sp>
      <p:sp>
        <p:nvSpPr>
          <p:cNvPr id="11" name="Marcador de contenido 10"/>
          <p:cNvSpPr>
            <a:spLocks noGrp="1"/>
          </p:cNvSpPr>
          <p:nvPr>
            <p:ph sz="quarter" idx="2"/>
          </p:nvPr>
        </p:nvSpPr>
        <p:spPr>
          <a:xfrm>
            <a:off x="4844901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es-ES_tradnl"/>
              <a:t>Haga clic para modificar el estilo de texto del patrón</a:t>
            </a:r>
          </a:p>
          <a:p>
            <a:pPr lvl="1" eaLnBrk="1" latinLnBrk="0" hangingPunct="1"/>
            <a:r>
              <a:rPr lang="es-ES_tradnl"/>
              <a:t>Segundo nivel</a:t>
            </a:r>
          </a:p>
          <a:p>
            <a:pPr lvl="2" eaLnBrk="1" latinLnBrk="0" hangingPunct="1"/>
            <a:r>
              <a:rPr lang="es-ES_tradnl"/>
              <a:t>Tercer nivel</a:t>
            </a:r>
          </a:p>
          <a:p>
            <a:pPr lvl="3" eaLnBrk="1" latinLnBrk="0" hangingPunct="1"/>
            <a:r>
              <a:rPr lang="es-ES_tradnl"/>
              <a:t>Cuarto nivel</a:t>
            </a:r>
          </a:p>
          <a:p>
            <a:pPr lvl="4" eaLnBrk="1" latinLnBrk="0" hangingPunct="1"/>
            <a:r>
              <a:rPr lang="es-ES_tradnl"/>
              <a:t>Quinto nivel</a:t>
            </a:r>
            <a:endParaRPr kumimoji="0" lang="en-US"/>
          </a:p>
        </p:txBody>
      </p:sp>
      <p:sp>
        <p:nvSpPr>
          <p:cNvPr id="8" name="Marcador de fech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15D2E5B-1399-914D-B6D4-0952D393D338}" type="datetimeFigureOut">
              <a:rPr lang="es-ES" smtClean="0"/>
              <a:t>11/09/2024</a:t>
            </a:fld>
            <a:endParaRPr lang="es-ES"/>
          </a:p>
        </p:txBody>
      </p:sp>
      <p:sp>
        <p:nvSpPr>
          <p:cNvPr id="10" name="Marcador de número de diapositiva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555C6D6-4B58-1042-9FAF-F52DA86AAB26}" type="slidenum">
              <a:rPr lang="es-ES" smtClean="0"/>
              <a:t>‹#›</a:t>
            </a:fld>
            <a:endParaRPr lang="es-ES"/>
          </a:p>
        </p:txBody>
      </p:sp>
      <p:sp>
        <p:nvSpPr>
          <p:cNvPr id="12" name="Marcador de pie de página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04787"/>
            <a:ext cx="8153400" cy="65246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_tradnl"/>
              <a:t>Clic para editar título</a:t>
            </a:r>
            <a:endParaRPr kumimoji="0" lang="en-US"/>
          </a:p>
        </p:txBody>
      </p:sp>
      <p:sp>
        <p:nvSpPr>
          <p:cNvPr id="11" name="Marcador de contenido 10"/>
          <p:cNvSpPr>
            <a:spLocks noGrp="1"/>
          </p:cNvSpPr>
          <p:nvPr>
            <p:ph sz="quarter" idx="2"/>
          </p:nvPr>
        </p:nvSpPr>
        <p:spPr>
          <a:xfrm>
            <a:off x="609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es-ES_tradnl"/>
              <a:t>Haga clic para modificar el estilo de texto del patrón</a:t>
            </a:r>
          </a:p>
          <a:p>
            <a:pPr lvl="1" eaLnBrk="1" latinLnBrk="0" hangingPunct="1"/>
            <a:r>
              <a:rPr lang="es-ES_tradnl"/>
              <a:t>Segundo nivel</a:t>
            </a:r>
          </a:p>
          <a:p>
            <a:pPr lvl="2" eaLnBrk="1" latinLnBrk="0" hangingPunct="1"/>
            <a:r>
              <a:rPr lang="es-ES_tradnl"/>
              <a:t>Tercer nivel</a:t>
            </a:r>
          </a:p>
          <a:p>
            <a:pPr lvl="3" eaLnBrk="1" latinLnBrk="0" hangingPunct="1"/>
            <a:r>
              <a:rPr lang="es-ES_tradnl"/>
              <a:t>Cuarto nivel</a:t>
            </a:r>
          </a:p>
          <a:p>
            <a:pPr lvl="4" eaLnBrk="1" latinLnBrk="0" hangingPunct="1"/>
            <a:r>
              <a:rPr lang="es-ES_tradnl"/>
              <a:t>Quinto nivel</a:t>
            </a:r>
            <a:endParaRPr kumimoji="0" lang="en-US"/>
          </a:p>
        </p:txBody>
      </p:sp>
      <p:sp>
        <p:nvSpPr>
          <p:cNvPr id="13" name="Marcador de contenido 12"/>
          <p:cNvSpPr>
            <a:spLocks noGrp="1"/>
          </p:cNvSpPr>
          <p:nvPr>
            <p:ph sz="quarter" idx="4"/>
          </p:nvPr>
        </p:nvSpPr>
        <p:spPr>
          <a:xfrm>
            <a:off x="4800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es-ES_tradnl"/>
              <a:t>Haga clic para modificar el estilo de texto del patrón</a:t>
            </a:r>
          </a:p>
          <a:p>
            <a:pPr lvl="1" eaLnBrk="1" latinLnBrk="0" hangingPunct="1"/>
            <a:r>
              <a:rPr lang="es-ES_tradnl"/>
              <a:t>Segundo nivel</a:t>
            </a:r>
          </a:p>
          <a:p>
            <a:pPr lvl="2" eaLnBrk="1" latinLnBrk="0" hangingPunct="1"/>
            <a:r>
              <a:rPr lang="es-ES_tradnl"/>
              <a:t>Tercer nivel</a:t>
            </a:r>
          </a:p>
          <a:p>
            <a:pPr lvl="3" eaLnBrk="1" latinLnBrk="0" hangingPunct="1"/>
            <a:r>
              <a:rPr lang="es-ES_tradnl"/>
              <a:t>Cuarto nivel</a:t>
            </a:r>
          </a:p>
          <a:p>
            <a:pPr lvl="4" eaLnBrk="1" latinLnBrk="0" hangingPunct="1"/>
            <a:r>
              <a:rPr lang="es-ES_tradnl"/>
              <a:t>Quinto nivel</a:t>
            </a:r>
            <a:endParaRPr kumimoji="0" lang="en-US"/>
          </a:p>
        </p:txBody>
      </p:sp>
      <p:sp>
        <p:nvSpPr>
          <p:cNvPr id="10" name="Marcador de fech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15D2E5B-1399-914D-B6D4-0952D393D338}" type="datetimeFigureOut">
              <a:rPr lang="es-ES" smtClean="0"/>
              <a:t>11/09/2024</a:t>
            </a:fld>
            <a:endParaRPr lang="es-ES"/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555C6D6-4B58-1042-9FAF-F52DA86AAB26}" type="slidenum">
              <a:rPr lang="es-ES" smtClean="0"/>
              <a:t>‹#›</a:t>
            </a:fld>
            <a:endParaRPr lang="es-ES"/>
          </a:p>
        </p:txBody>
      </p:sp>
      <p:sp>
        <p:nvSpPr>
          <p:cNvPr id="14" name="Marcador de pie de página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ES"/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1"/>
          </p:nvPr>
        </p:nvSpPr>
        <p:spPr>
          <a:xfrm>
            <a:off x="609600" y="1314450"/>
            <a:ext cx="3886200" cy="48006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_tradnl"/>
              <a:t>Haga clic para modificar el estilo de texto del patrón</a:t>
            </a: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3"/>
          </p:nvPr>
        </p:nvSpPr>
        <p:spPr>
          <a:xfrm>
            <a:off x="4800600" y="1314450"/>
            <a:ext cx="3886200" cy="48006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_tradnl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_tradnl"/>
              <a:t>Clic para editar título</a:t>
            </a:r>
            <a:endParaRPr kumimoji="0"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2E5B-1399-914D-B6D4-0952D393D338}" type="datetimeFigureOut">
              <a:rPr lang="es-ES" smtClean="0"/>
              <a:t>11/09/2024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55C6D6-4B58-1042-9FAF-F52DA86AAB26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2E5B-1399-914D-B6D4-0952D393D338}" type="datetimeFigureOut">
              <a:rPr lang="es-ES" smtClean="0"/>
              <a:t>11/09/2024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55C6D6-4B58-1042-9FAF-F52DA86AAB26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04787"/>
            <a:ext cx="8077200" cy="652463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_tradnl"/>
              <a:t>Clic para editar título</a:t>
            </a:r>
            <a:endParaRPr kumimoji="0"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2E5B-1399-914D-B6D4-0952D393D338}" type="datetimeFigureOut">
              <a:rPr lang="es-ES" smtClean="0"/>
              <a:t>11/09/2024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55C6D6-4B58-1042-9FAF-F52DA86AAB26}" type="slidenum">
              <a:rPr lang="es-ES" smtClean="0"/>
              <a:t>‹#›</a:t>
            </a:fld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2"/>
          </p:nvPr>
        </p:nvSpPr>
        <p:spPr>
          <a:xfrm>
            <a:off x="609600" y="1314450"/>
            <a:ext cx="1600200" cy="325755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_tradnl"/>
              <a:t>Haga clic para modificar el estilo de texto del patrón</a:t>
            </a:r>
          </a:p>
        </p:txBody>
      </p:sp>
      <p:sp>
        <p:nvSpPr>
          <p:cNvPr id="9" name="Marcador de contenido 8"/>
          <p:cNvSpPr>
            <a:spLocks noGrp="1"/>
          </p:cNvSpPr>
          <p:nvPr>
            <p:ph sz="quarter" idx="1"/>
          </p:nvPr>
        </p:nvSpPr>
        <p:spPr>
          <a:xfrm>
            <a:off x="2362200" y="1314450"/>
            <a:ext cx="6400800" cy="3314700"/>
          </a:xfrm>
        </p:spPr>
        <p:txBody>
          <a:bodyPr/>
          <a:lstStyle/>
          <a:p>
            <a:pPr lvl="0" eaLnBrk="1" latinLnBrk="0" hangingPunct="1"/>
            <a:r>
              <a:rPr lang="es-ES_tradnl"/>
              <a:t>Haga clic para modificar el estilo de texto del patrón</a:t>
            </a:r>
          </a:p>
          <a:p>
            <a:pPr lvl="1" eaLnBrk="1" latinLnBrk="0" hangingPunct="1"/>
            <a:r>
              <a:rPr lang="es-ES_tradnl"/>
              <a:t>Segundo nivel</a:t>
            </a:r>
          </a:p>
          <a:p>
            <a:pPr lvl="2" eaLnBrk="1" latinLnBrk="0" hangingPunct="1"/>
            <a:r>
              <a:rPr lang="es-ES_tradnl"/>
              <a:t>Tercer nivel</a:t>
            </a:r>
          </a:p>
          <a:p>
            <a:pPr lvl="3" eaLnBrk="1" latinLnBrk="0" hangingPunct="1"/>
            <a:r>
              <a:rPr lang="es-ES_tradnl"/>
              <a:t>Cuarto nivel</a:t>
            </a:r>
          </a:p>
          <a:p>
            <a:pPr lvl="4" eaLnBrk="1" latinLnBrk="0" hangingPunct="1"/>
            <a:r>
              <a:rPr lang="es-ES_tradnl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_tradnl"/>
              <a:t>Haga clic para modificar el estilo de texto del patrón</a:t>
            </a:r>
          </a:p>
        </p:txBody>
      </p:sp>
      <p:sp>
        <p:nvSpPr>
          <p:cNvPr id="8" name="Rectángulo 7"/>
          <p:cNvSpPr/>
          <p:nvPr/>
        </p:nvSpPr>
        <p:spPr bwMode="white"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ángulo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ángulo 9"/>
          <p:cNvSpPr/>
          <p:nvPr/>
        </p:nvSpPr>
        <p:spPr>
          <a:xfrm>
            <a:off x="1545336" y="3490722"/>
            <a:ext cx="7598664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3486150"/>
            <a:ext cx="7315200" cy="51435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_tradnl"/>
              <a:t>Clic para editar título</a:t>
            </a:r>
            <a:endParaRPr kumimoji="0" lang="en-US"/>
          </a:p>
        </p:txBody>
      </p:sp>
      <p:sp>
        <p:nvSpPr>
          <p:cNvPr id="11" name="Rectángulo 10"/>
          <p:cNvSpPr/>
          <p:nvPr/>
        </p:nvSpPr>
        <p:spPr bwMode="white"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Marcador de fecha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/>
          <a:p>
            <a:fld id="{915D2E5B-1399-914D-B6D4-0952D393D338}" type="datetimeFigureOut">
              <a:rPr lang="es-ES" smtClean="0"/>
              <a:t>11/09/2024</a:t>
            </a:fld>
            <a:endParaRPr lang="es-ES"/>
          </a:p>
        </p:txBody>
      </p:sp>
      <p:sp>
        <p:nvSpPr>
          <p:cNvPr id="13" name="Marcador de número de diapositiva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/>
            </a:lvl1pPr>
          </a:lstStyle>
          <a:p>
            <a:fld id="{D555C6D6-4B58-1042-9FAF-F52DA86AAB26}" type="slidenum">
              <a:rPr lang="es-ES" smtClean="0"/>
              <a:t>‹#›</a:t>
            </a:fld>
            <a:endParaRPr lang="es-ES"/>
          </a:p>
        </p:txBody>
      </p:sp>
      <p:sp>
        <p:nvSpPr>
          <p:cNvPr id="14" name="Marcador de pie de página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/>
          <a:p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3426714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_tradnl"/>
              <a:t>Arrastre la imagen al marcador de posición o haga clic en el icono para agregar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ítulo 21"/>
          <p:cNvSpPr>
            <a:spLocks noGrp="1"/>
          </p:cNvSpPr>
          <p:nvPr>
            <p:ph type="title"/>
          </p:nvPr>
        </p:nvSpPr>
        <p:spPr>
          <a:xfrm>
            <a:off x="609600" y="171450"/>
            <a:ext cx="8153400" cy="7429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_tradnl"/>
              <a:t>Clic para editar título</a:t>
            </a:r>
            <a:endParaRPr kumimoji="0" lang="en-US"/>
          </a:p>
        </p:txBody>
      </p:sp>
      <p:sp>
        <p:nvSpPr>
          <p:cNvPr id="13" name="Marcador de texto 12"/>
          <p:cNvSpPr>
            <a:spLocks noGrp="1"/>
          </p:cNvSpPr>
          <p:nvPr>
            <p:ph type="body" idx="1"/>
          </p:nvPr>
        </p:nvSpPr>
        <p:spPr>
          <a:xfrm>
            <a:off x="612648" y="1200150"/>
            <a:ext cx="8153400" cy="33947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_tradnl"/>
              <a:t>Haga clic para modificar el estilo de texto del patrón</a:t>
            </a:r>
          </a:p>
          <a:p>
            <a:pPr lvl="1" eaLnBrk="1" latinLnBrk="0" hangingPunct="1"/>
            <a:r>
              <a:rPr kumimoji="0" lang="es-ES_tradnl"/>
              <a:t>Segundo nivel</a:t>
            </a:r>
          </a:p>
          <a:p>
            <a:pPr lvl="2" eaLnBrk="1" latinLnBrk="0" hangingPunct="1"/>
            <a:r>
              <a:rPr kumimoji="0" lang="es-ES_tradnl"/>
              <a:t>Tercer nivel</a:t>
            </a:r>
          </a:p>
          <a:p>
            <a:pPr lvl="3" eaLnBrk="1" latinLnBrk="0" hangingPunct="1"/>
            <a:r>
              <a:rPr kumimoji="0" lang="es-ES_tradnl"/>
              <a:t>Cuarto nivel</a:t>
            </a:r>
          </a:p>
          <a:p>
            <a:pPr lvl="4" eaLnBrk="1" latinLnBrk="0" hangingPunct="1"/>
            <a:r>
              <a:rPr kumimoji="0" lang="es-ES_tradnl"/>
              <a:t>Quinto nivel</a:t>
            </a:r>
            <a:endParaRPr kumimoji="0" lang="en-US"/>
          </a:p>
        </p:txBody>
      </p:sp>
      <p:sp>
        <p:nvSpPr>
          <p:cNvPr id="14" name="Marcador de fecha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15D2E5B-1399-914D-B6D4-0952D393D338}" type="datetimeFigureOut">
              <a:rPr lang="es-ES" smtClean="0"/>
              <a:t>11/09/2024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Rectángulo 6"/>
          <p:cNvSpPr/>
          <p:nvPr/>
        </p:nvSpPr>
        <p:spPr bwMode="white">
          <a:xfrm>
            <a:off x="0" y="92583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ángulo 7"/>
          <p:cNvSpPr/>
          <p:nvPr/>
        </p:nvSpPr>
        <p:spPr>
          <a:xfrm>
            <a:off x="0" y="96012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ángulo 8"/>
          <p:cNvSpPr/>
          <p:nvPr/>
        </p:nvSpPr>
        <p:spPr>
          <a:xfrm>
            <a:off x="590550" y="96012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Marcador de número de diapositiva 22"/>
          <p:cNvSpPr>
            <a:spLocks noGrp="1"/>
          </p:cNvSpPr>
          <p:nvPr>
            <p:ph type="sldNum" sz="quarter" idx="4"/>
          </p:nvPr>
        </p:nvSpPr>
        <p:spPr>
          <a:xfrm>
            <a:off x="0" y="95416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555C6D6-4B58-1042-9FAF-F52DA86AAB26}" type="slidenum">
              <a:rPr lang="es-ES" smtClean="0"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82587" y="1023685"/>
            <a:ext cx="6477000" cy="2517576"/>
          </a:xfrm>
        </p:spPr>
        <p:txBody>
          <a:bodyPr>
            <a:normAutofit/>
          </a:bodyPr>
          <a:lstStyle/>
          <a:p>
            <a:pPr algn="ctr"/>
            <a:r>
              <a:rPr lang="es-ES" cap="none" dirty="0">
                <a:solidFill>
                  <a:schemeClr val="tx1"/>
                </a:solidFill>
              </a:rPr>
              <a:t>Proceso de escritura y uso de Chat GPT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1600" dirty="0">
                <a:solidFill>
                  <a:schemeClr val="tx1"/>
                </a:solidFill>
              </a:rPr>
              <a:t>FCFM Universidad de Chile</a:t>
            </a:r>
          </a:p>
        </p:txBody>
      </p:sp>
      <p:pic>
        <p:nvPicPr>
          <p:cNvPr id="1026" name="Picture 2" descr="https://pleiad.cl/files/logo/fcfm-horizontal.jpg">
            <a:extLst>
              <a:ext uri="{FF2B5EF4-FFF2-40B4-BE49-F238E27FC236}">
                <a16:creationId xmlns:a16="http://schemas.microsoft.com/office/drawing/2014/main" id="{C753393D-B487-4CB3-A7BE-D98BBB926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2" y="159651"/>
            <a:ext cx="2435087" cy="101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630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6EDDC-090D-C0FD-E9A4-0A3B79806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Conclusiones</a:t>
            </a:r>
            <a:r>
              <a:rPr lang="en-US" dirty="0"/>
              <a:t> Finales</a:t>
            </a:r>
            <a:endParaRPr lang="es-C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3B43B-4144-1149-B252-935E0206138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33464" y="1200150"/>
            <a:ext cx="8532584" cy="3021654"/>
          </a:xfrm>
        </p:spPr>
        <p:txBody>
          <a:bodyPr>
            <a:normAutofit fontScale="85000" lnSpcReduction="20000"/>
          </a:bodyPr>
          <a:lstStyle/>
          <a:p>
            <a:pPr marL="514350" indent="-514350" algn="just">
              <a:buAutoNum type="arabicPeriod"/>
            </a:pPr>
            <a:r>
              <a:rPr lang="en-US" dirty="0"/>
              <a:t>¿</a:t>
            </a:r>
            <a:r>
              <a:rPr lang="en-US" dirty="0" err="1"/>
              <a:t>Puedo</a:t>
            </a:r>
            <a:r>
              <a:rPr lang="en-US" dirty="0"/>
              <a:t> usar ChatGPT? </a:t>
            </a:r>
            <a:r>
              <a:rPr lang="en-US" dirty="0" err="1"/>
              <a:t>Sí</a:t>
            </a:r>
            <a:r>
              <a:rPr lang="en-US" dirty="0"/>
              <a:t>. Sin embargo </a:t>
            </a:r>
            <a:r>
              <a:rPr lang="en-US" dirty="0" err="1"/>
              <a:t>si</a:t>
            </a:r>
            <a:r>
              <a:rPr lang="en-US" dirty="0"/>
              <a:t> solo </a:t>
            </a:r>
            <a:r>
              <a:rPr lang="en-US" dirty="0" err="1"/>
              <a:t>utilizas</a:t>
            </a:r>
            <a:r>
              <a:rPr lang="en-US" dirty="0"/>
              <a:t> ChatGPT la </a:t>
            </a:r>
            <a:r>
              <a:rPr lang="en-US" dirty="0" err="1"/>
              <a:t>redacción</a:t>
            </a:r>
            <a:r>
              <a:rPr lang="en-US" dirty="0"/>
              <a:t> del </a:t>
            </a:r>
            <a:r>
              <a:rPr lang="en-US" dirty="0" err="1"/>
              <a:t>informe</a:t>
            </a:r>
            <a:r>
              <a:rPr lang="en-US" dirty="0"/>
              <a:t> </a:t>
            </a:r>
            <a:r>
              <a:rPr lang="en-US" dirty="0" err="1"/>
              <a:t>puede</a:t>
            </a:r>
            <a:r>
              <a:rPr lang="en-US" dirty="0"/>
              <a:t> ser </a:t>
            </a:r>
            <a:r>
              <a:rPr lang="en-US" dirty="0" err="1"/>
              <a:t>incoherente</a:t>
            </a:r>
            <a:r>
              <a:rPr lang="en-US" dirty="0"/>
              <a:t> e </a:t>
            </a:r>
            <a:r>
              <a:rPr lang="en-US" dirty="0" err="1"/>
              <a:t>imprecisa</a:t>
            </a:r>
            <a:r>
              <a:rPr lang="en-US" dirty="0"/>
              <a:t>. </a:t>
            </a:r>
          </a:p>
          <a:p>
            <a:pPr marL="514350" indent="-514350" algn="just">
              <a:buAutoNum type="arabicPeriod"/>
            </a:pPr>
            <a:r>
              <a:rPr lang="en-US" dirty="0"/>
              <a:t>ChatGPT es </a:t>
            </a:r>
            <a:r>
              <a:rPr lang="en-US" dirty="0" err="1"/>
              <a:t>muy</a:t>
            </a:r>
            <a:r>
              <a:rPr lang="en-US" dirty="0"/>
              <a:t> bueno para </a:t>
            </a:r>
            <a:r>
              <a:rPr lang="en-US" dirty="0" err="1"/>
              <a:t>vencer</a:t>
            </a:r>
            <a:r>
              <a:rPr lang="en-US" dirty="0"/>
              <a:t> la </a:t>
            </a:r>
            <a:r>
              <a:rPr lang="en-US" dirty="0" err="1"/>
              <a:t>inercia</a:t>
            </a:r>
            <a:r>
              <a:rPr lang="en-US" dirty="0"/>
              <a:t>, para </a:t>
            </a:r>
            <a:r>
              <a:rPr lang="en-US" dirty="0" err="1"/>
              <a:t>dejar</a:t>
            </a:r>
            <a:r>
              <a:rPr lang="en-US" dirty="0"/>
              <a:t> de </a:t>
            </a:r>
            <a:r>
              <a:rPr lang="en-US" dirty="0" err="1"/>
              <a:t>tener</a:t>
            </a:r>
            <a:r>
              <a:rPr lang="en-US" dirty="0"/>
              <a:t> la hoja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blanco</a:t>
            </a:r>
            <a:r>
              <a:rPr lang="en-US" dirty="0"/>
              <a:t>. Luego de </a:t>
            </a:r>
            <a:r>
              <a:rPr lang="en-US" dirty="0" err="1"/>
              <a:t>eso</a:t>
            </a:r>
            <a:r>
              <a:rPr lang="en-US" dirty="0"/>
              <a:t> es </a:t>
            </a:r>
            <a:r>
              <a:rPr lang="en-US" dirty="0" err="1"/>
              <a:t>responsabilidad</a:t>
            </a:r>
            <a:r>
              <a:rPr lang="en-US" dirty="0"/>
              <a:t> de </a:t>
            </a:r>
            <a:r>
              <a:rPr lang="en-US" dirty="0" err="1"/>
              <a:t>ustedes</a:t>
            </a:r>
            <a:r>
              <a:rPr lang="en-US" dirty="0"/>
              <a:t> </a:t>
            </a:r>
            <a:r>
              <a:rPr lang="en-US" dirty="0" err="1"/>
              <a:t>pulir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, </a:t>
            </a:r>
            <a:r>
              <a:rPr lang="en-US" dirty="0" err="1"/>
              <a:t>tomar</a:t>
            </a:r>
            <a:r>
              <a:rPr lang="en-US" dirty="0"/>
              <a:t> lo bueno y </a:t>
            </a:r>
            <a:r>
              <a:rPr lang="en-US" dirty="0" err="1"/>
              <a:t>desechar</a:t>
            </a:r>
            <a:r>
              <a:rPr lang="en-US" dirty="0"/>
              <a:t> lo </a:t>
            </a:r>
            <a:r>
              <a:rPr lang="en-US" dirty="0" err="1"/>
              <a:t>incorrecto</a:t>
            </a:r>
            <a:r>
              <a:rPr lang="en-US" dirty="0"/>
              <a:t>, </a:t>
            </a:r>
            <a:r>
              <a:rPr lang="en-US" dirty="0" err="1"/>
              <a:t>impreciso</a:t>
            </a:r>
            <a:r>
              <a:rPr lang="en-US" dirty="0"/>
              <a:t>, o </a:t>
            </a:r>
            <a:r>
              <a:rPr lang="en-US" dirty="0" err="1"/>
              <a:t>innecesario</a:t>
            </a:r>
            <a:r>
              <a:rPr lang="en-US" dirty="0"/>
              <a:t>, etc.</a:t>
            </a:r>
          </a:p>
          <a:p>
            <a:pPr marL="514350" indent="-514350" algn="just">
              <a:buAutoNum type="arabicPeriod"/>
            </a:pPr>
            <a:r>
              <a:rPr lang="en-US" dirty="0" err="1"/>
              <a:t>Utilicen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chat </a:t>
            </a:r>
            <a:r>
              <a:rPr lang="en-US" dirty="0" err="1"/>
              <a:t>como</a:t>
            </a:r>
            <a:r>
              <a:rPr lang="en-US" dirty="0"/>
              <a:t> un </a:t>
            </a:r>
            <a:r>
              <a:rPr lang="en-US" dirty="0" err="1"/>
              <a:t>frontón</a:t>
            </a:r>
            <a:r>
              <a:rPr lang="en-US" dirty="0"/>
              <a:t>, no </a:t>
            </a:r>
            <a:r>
              <a:rPr lang="en-US" dirty="0" err="1"/>
              <a:t>como</a:t>
            </a:r>
            <a:r>
              <a:rPr lang="en-US" dirty="0"/>
              <a:t> un robot que </a:t>
            </a:r>
            <a:r>
              <a:rPr lang="en-US" dirty="0" err="1"/>
              <a:t>resuelve</a:t>
            </a:r>
            <a:r>
              <a:rPr lang="en-US" dirty="0"/>
              <a:t> </a:t>
            </a:r>
            <a:r>
              <a:rPr lang="en-US" dirty="0" err="1"/>
              <a:t>independiente</a:t>
            </a:r>
            <a:r>
              <a:rPr lang="en-US" dirty="0"/>
              <a:t> a </a:t>
            </a:r>
            <a:r>
              <a:rPr lang="en-US" dirty="0" err="1"/>
              <a:t>ustedes</a:t>
            </a:r>
            <a:r>
              <a:rPr lang="en-US" dirty="0"/>
              <a:t>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C4D215-8714-766B-ABF9-50B7B9C138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729" b="2805"/>
          <a:stretch/>
        </p:blipFill>
        <p:spPr>
          <a:xfrm>
            <a:off x="5917443" y="3866682"/>
            <a:ext cx="2292702" cy="116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820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F3CB5-90E6-F74E-A440-5D0A90915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1450"/>
            <a:ext cx="8153400" cy="74295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s-CL" dirty="0"/>
              <a:t>Chat GPT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0126B5-A5BD-C145-8674-B21CA0613F9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192175"/>
            <a:ext cx="3962400" cy="3429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" sz="2200" dirty="0"/>
              <a:t>El </a:t>
            </a:r>
            <a:r>
              <a:rPr lang="es-ES" sz="2200" dirty="0" err="1"/>
              <a:t>ChatGPT</a:t>
            </a:r>
            <a:r>
              <a:rPr lang="es-ES" sz="2200" dirty="0"/>
              <a:t>, es una inteligencia artificial diseñada para responder preguntas de los usuarios en línea. Es capaz de procesar y analizar lenguaje natural en forma de texto. Puede procesar grandes cantidades de texto y generar respuestas precisas y útiles.</a:t>
            </a:r>
            <a:endParaRPr lang="es-CL" sz="2200" dirty="0"/>
          </a:p>
          <a:p>
            <a:pPr>
              <a:lnSpc>
                <a:spcPct val="90000"/>
              </a:lnSpc>
            </a:pPr>
            <a:endParaRPr lang="es-CL" sz="2200" dirty="0"/>
          </a:p>
        </p:txBody>
      </p:sp>
      <p:pic>
        <p:nvPicPr>
          <p:cNvPr id="4" name="Content Placeholder 9" descr="Una mujer con un micrófono&#10;&#10;Descripción generada automáticamente con confianza media">
            <a:extLst>
              <a:ext uri="{FF2B5EF4-FFF2-40B4-BE49-F238E27FC236}">
                <a16:creationId xmlns:a16="http://schemas.microsoft.com/office/drawing/2014/main" id="{3CA2DDE5-E73C-BF4B-8761-E9D63C2A8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4844901" y="1449350"/>
            <a:ext cx="3886200" cy="2914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2548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2FCFAC-1BD4-D343-BD08-8644D3DB1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1450"/>
            <a:ext cx="8153400" cy="74295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s-CL" dirty="0"/>
              <a:t>¿Qué usos tiene?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BCAD12-AD14-744F-9571-918422B577B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599" y="1192174"/>
            <a:ext cx="4156954" cy="385780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CL" sz="2000" dirty="0"/>
              <a:t>Proporciona información como respuesta a preguntas elaboradas por el usuario.</a:t>
            </a:r>
          </a:p>
          <a:p>
            <a:pPr>
              <a:lnSpc>
                <a:spcPct val="90000"/>
              </a:lnSpc>
            </a:pPr>
            <a:r>
              <a:rPr lang="es-CL" sz="2000" dirty="0"/>
              <a:t>Sintetiza información entregada por el usuario. (</a:t>
            </a:r>
            <a:r>
              <a:rPr lang="es-CL" sz="2000" dirty="0" err="1"/>
              <a:t>ej</a:t>
            </a:r>
            <a:r>
              <a:rPr lang="es-CL" sz="2000" dirty="0"/>
              <a:t>: Resúmenes de texto).</a:t>
            </a:r>
          </a:p>
          <a:p>
            <a:pPr>
              <a:lnSpc>
                <a:spcPct val="90000"/>
              </a:lnSpc>
            </a:pPr>
            <a:r>
              <a:rPr lang="es-CL" sz="2000" dirty="0"/>
              <a:t>Extrae información particular de fuentes de información más grandes. (</a:t>
            </a:r>
            <a:r>
              <a:rPr lang="es-CL" sz="2000" dirty="0" err="1"/>
              <a:t>ej</a:t>
            </a:r>
            <a:r>
              <a:rPr lang="es-CL" sz="2000" dirty="0"/>
              <a:t>: respuestas específicas)</a:t>
            </a:r>
          </a:p>
          <a:p>
            <a:pPr>
              <a:lnSpc>
                <a:spcPct val="90000"/>
              </a:lnSpc>
            </a:pPr>
            <a:r>
              <a:rPr lang="es-CL" sz="2000" dirty="0"/>
              <a:t>Categoriza textos en categorías predefinidas. (</a:t>
            </a:r>
            <a:r>
              <a:rPr lang="es-CL" sz="2000" dirty="0" err="1"/>
              <a:t>ej</a:t>
            </a:r>
            <a:r>
              <a:rPr lang="es-CL" sz="2000" dirty="0"/>
              <a:t>: encuestas)</a:t>
            </a:r>
          </a:p>
          <a:p>
            <a:pPr>
              <a:lnSpc>
                <a:spcPct val="90000"/>
              </a:lnSpc>
            </a:pPr>
            <a:r>
              <a:rPr lang="es-CL" sz="2000" dirty="0"/>
              <a:t>Corrige textos nivel gramatical.</a:t>
            </a:r>
          </a:p>
          <a:p>
            <a:pPr>
              <a:lnSpc>
                <a:spcPct val="90000"/>
              </a:lnSpc>
            </a:pPr>
            <a:endParaRPr lang="es-CL" sz="2000" dirty="0"/>
          </a:p>
        </p:txBody>
      </p:sp>
      <p:pic>
        <p:nvPicPr>
          <p:cNvPr id="4" name="Content Placeholder 4" descr="Una persona en frente de una computadora&#10;&#10;Descripción generada automáticamente">
            <a:extLst>
              <a:ext uri="{FF2B5EF4-FFF2-40B4-BE49-F238E27FC236}">
                <a16:creationId xmlns:a16="http://schemas.microsoft.com/office/drawing/2014/main" id="{07789E96-9603-C54D-9FF7-85EAF2837B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43" r="13027" b="4"/>
          <a:stretch/>
        </p:blipFill>
        <p:spPr>
          <a:xfrm>
            <a:off x="4844901" y="1192175"/>
            <a:ext cx="3886200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6710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02EC13-3492-EC42-9F10-B27D7B109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1450"/>
            <a:ext cx="8153400" cy="74295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s-CL" dirty="0"/>
              <a:t>¿Cuáles son mis limitaciones?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FF31C5-D3E5-294A-883B-D519423A55A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599" y="1192175"/>
            <a:ext cx="5153892" cy="352529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s-ES" sz="1800" dirty="0"/>
              <a:t>No entrega citas bibliográficas correctamente.</a:t>
            </a:r>
          </a:p>
          <a:p>
            <a:pPr>
              <a:lnSpc>
                <a:spcPct val="90000"/>
              </a:lnSpc>
            </a:pPr>
            <a:r>
              <a:rPr lang="es-ES" sz="1800" dirty="0"/>
              <a:t>No es bueno en matemáticas.</a:t>
            </a:r>
          </a:p>
          <a:p>
            <a:pPr>
              <a:lnSpc>
                <a:spcPct val="90000"/>
              </a:lnSpc>
            </a:pPr>
            <a:r>
              <a:rPr lang="es-ES" sz="1800" dirty="0"/>
              <a:t>Depende fuertemente de que el usuario pueda especificar correctamente lo que desea.</a:t>
            </a:r>
          </a:p>
          <a:p>
            <a:pPr>
              <a:lnSpc>
                <a:spcPct val="90000"/>
              </a:lnSpc>
            </a:pPr>
            <a:r>
              <a:rPr lang="es-ES" sz="1800" dirty="0"/>
              <a:t>No es un buen profesor (difícilmente te enseñará algo que no sabes cómo preguntar).</a:t>
            </a:r>
          </a:p>
          <a:p>
            <a:pPr>
              <a:lnSpc>
                <a:spcPct val="90000"/>
              </a:lnSpc>
            </a:pPr>
            <a:r>
              <a:rPr lang="es-ES" sz="1800" dirty="0"/>
              <a:t>No tiene las misma performance en todos los idiomas (en inglés es superior).</a:t>
            </a:r>
          </a:p>
          <a:p>
            <a:pPr>
              <a:lnSpc>
                <a:spcPct val="90000"/>
              </a:lnSpc>
            </a:pPr>
            <a:r>
              <a:rPr lang="es-ES" sz="1800" dirty="0"/>
              <a:t>No tiene capacidad de tomar decisiones en lugar del usuario</a:t>
            </a:r>
          </a:p>
          <a:p>
            <a:pPr>
              <a:lnSpc>
                <a:spcPct val="90000"/>
              </a:lnSpc>
            </a:pPr>
            <a:r>
              <a:rPr lang="es-ES" sz="1800" dirty="0"/>
              <a:t>Puede entregar información inexacta en situaciones en donde no tiene acceso a la información. </a:t>
            </a:r>
          </a:p>
          <a:p>
            <a:pPr>
              <a:lnSpc>
                <a:spcPct val="90000"/>
              </a:lnSpc>
            </a:pPr>
            <a:endParaRPr lang="es-ES" sz="1800" dirty="0"/>
          </a:p>
          <a:p>
            <a:pPr>
              <a:lnSpc>
                <a:spcPct val="90000"/>
              </a:lnSpc>
            </a:pPr>
            <a:endParaRPr lang="es-CL" sz="1800" dirty="0"/>
          </a:p>
        </p:txBody>
      </p:sp>
      <p:pic>
        <p:nvPicPr>
          <p:cNvPr id="4" name="Picture 8" descr="Señales de tráfico confusas: ¡Mucha precaución al volante! - Autofurgo">
            <a:extLst>
              <a:ext uri="{FF2B5EF4-FFF2-40B4-BE49-F238E27FC236}">
                <a16:creationId xmlns:a16="http://schemas.microsoft.com/office/drawing/2014/main" id="{DA6A085A-55CD-2242-A10A-1C3F175627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3" r="11456"/>
          <a:stretch/>
        </p:blipFill>
        <p:spPr bwMode="auto">
          <a:xfrm>
            <a:off x="6054435" y="1512128"/>
            <a:ext cx="2888673" cy="2532102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594783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"/>
          <p:cNvSpPr txBox="1">
            <a:spLocks noGrp="1"/>
          </p:cNvSpPr>
          <p:nvPr>
            <p:ph type="ctrTitle"/>
          </p:nvPr>
        </p:nvSpPr>
        <p:spPr>
          <a:xfrm>
            <a:off x="4059428" y="5999"/>
            <a:ext cx="3796059" cy="2408017"/>
          </a:xfrm>
          <a:prstGeom prst="rect">
            <a:avLst/>
          </a:prstGeom>
        </p:spPr>
        <p:txBody>
          <a:bodyPr spcFirstLastPara="1" vert="horz" lIns="68569" tIns="34275" rIns="68569" bIns="34275" anchor="b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2600"/>
            </a:pPr>
            <a:r>
              <a:rPr lang="es-CL" sz="2800" b="1" dirty="0">
                <a:ea typeface="Helvetica Neue"/>
                <a:cs typeface="Helvetica Neue"/>
                <a:sym typeface="Helvetica Neue"/>
              </a:rPr>
              <a:t>PROCESO de escritura y uso de inteligencia artificial</a:t>
            </a:r>
            <a:br>
              <a:rPr lang="es-CL" sz="3675" b="1" dirty="0">
                <a:ea typeface="Helvetica Neue"/>
                <a:cs typeface="Helvetica Neue"/>
                <a:sym typeface="Helvetica Neue"/>
              </a:rPr>
            </a:br>
            <a:endParaRPr lang="es-CL" sz="3675" b="1" dirty="0"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" name="Google Shape;233;p6">
            <a:extLst>
              <a:ext uri="{FF2B5EF4-FFF2-40B4-BE49-F238E27FC236}">
                <a16:creationId xmlns:a16="http://schemas.microsoft.com/office/drawing/2014/main" id="{21F95133-EDF4-4F3E-94E7-1A30AD9EBC43}"/>
              </a:ext>
            </a:extLst>
          </p:cNvPr>
          <p:cNvPicPr preferRelativeResize="0"/>
          <p:nvPr/>
        </p:nvPicPr>
        <p:blipFill rotWithShape="1">
          <a:blip r:embed="rId3"/>
          <a:stretch/>
        </p:blipFill>
        <p:spPr>
          <a:xfrm>
            <a:off x="645603" y="1702361"/>
            <a:ext cx="2540941" cy="2408016"/>
          </a:xfrm>
          <a:prstGeom prst="rect">
            <a:avLst/>
          </a:prstGeom>
          <a:noFill/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252ED15-3AAA-4E85-9F6F-396FFFF00C17}"/>
              </a:ext>
            </a:extLst>
          </p:cNvPr>
          <p:cNvSpPr txBox="1"/>
          <p:nvPr/>
        </p:nvSpPr>
        <p:spPr>
          <a:xfrm>
            <a:off x="4059428" y="2013906"/>
            <a:ext cx="3796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/>
              <a:t>Modelo de producción de textos</a:t>
            </a:r>
          </a:p>
        </p:txBody>
      </p:sp>
      <p:pic>
        <p:nvPicPr>
          <p:cNvPr id="1028" name="Picture 4" descr="Vaciar la mente: El primer peldaño para controlar el estrés. - Formador  consultor productividad personal">
            <a:extLst>
              <a:ext uri="{FF2B5EF4-FFF2-40B4-BE49-F238E27FC236}">
                <a16:creationId xmlns:a16="http://schemas.microsoft.com/office/drawing/2014/main" id="{0114C3DA-0B0B-432D-975A-DABA2AEF6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115" y="2863267"/>
            <a:ext cx="2453434" cy="106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ector: angular 5">
            <a:extLst>
              <a:ext uri="{FF2B5EF4-FFF2-40B4-BE49-F238E27FC236}">
                <a16:creationId xmlns:a16="http://schemas.microsoft.com/office/drawing/2014/main" id="{27371101-2382-418E-A14A-68737C50FFF6}"/>
              </a:ext>
            </a:extLst>
          </p:cNvPr>
          <p:cNvCxnSpPr/>
          <p:nvPr/>
        </p:nvCxnSpPr>
        <p:spPr>
          <a:xfrm>
            <a:off x="6430549" y="2906369"/>
            <a:ext cx="1748809" cy="1024682"/>
          </a:xfrm>
          <a:prstGeom prst="bentConnector3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 idx="4294967295"/>
          </p:nvPr>
        </p:nvSpPr>
        <p:spPr>
          <a:xfrm>
            <a:off x="1483927" y="128767"/>
            <a:ext cx="4805418" cy="591740"/>
          </a:xfrm>
        </p:spPr>
        <p:txBody>
          <a:bodyPr>
            <a:normAutofit fontScale="90000"/>
          </a:bodyPr>
          <a:lstStyle/>
          <a:p>
            <a:pPr algn="just" eaLnBrk="1" hangingPunct="1"/>
            <a:r>
              <a:rPr lang="es-CL" sz="2400" b="1" dirty="0">
                <a:solidFill>
                  <a:srgbClr val="FF0000"/>
                </a:solidFill>
                <a:latin typeface="Tw Cen MT"/>
                <a:cs typeface="Tw Cen MT"/>
              </a:rPr>
              <a:t>Pasos del modelo de producción textual </a:t>
            </a:r>
          </a:p>
        </p:txBody>
      </p:sp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1390651" y="1478128"/>
            <a:ext cx="2842022" cy="32316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defTabSz="342900">
              <a:defRPr/>
            </a:pPr>
            <a:r>
              <a:rPr lang="es-CL" sz="1500" b="1" dirty="0">
                <a:solidFill>
                  <a:prstClr val="black"/>
                </a:solidFill>
                <a:latin typeface="Tw Cen MT"/>
              </a:rPr>
              <a:t> Acceso al conocimiento</a:t>
            </a:r>
          </a:p>
        </p:txBody>
      </p:sp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1370409" y="2745879"/>
            <a:ext cx="2862263" cy="3231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342900" eaLnBrk="1" hangingPunct="1"/>
            <a:r>
              <a:rPr lang="es-CL" sz="1500" b="1" dirty="0">
                <a:solidFill>
                  <a:srgbClr val="000000"/>
                </a:solidFill>
                <a:latin typeface="Tw Cen MT"/>
                <a:ea typeface="MS PGothic" charset="0"/>
                <a:cs typeface="Tw Cen MT"/>
              </a:rPr>
              <a:t> Planificación</a:t>
            </a:r>
          </a:p>
        </p:txBody>
      </p:sp>
      <p:sp>
        <p:nvSpPr>
          <p:cNvPr id="6" name="5 CuadroTexto"/>
          <p:cNvSpPr txBox="1">
            <a:spLocks noChangeArrowheads="1"/>
          </p:cNvSpPr>
          <p:nvPr/>
        </p:nvSpPr>
        <p:spPr bwMode="auto">
          <a:xfrm>
            <a:off x="1423989" y="3617715"/>
            <a:ext cx="2842022" cy="3231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342900" eaLnBrk="1" hangingPunct="1"/>
            <a:r>
              <a:rPr lang="es-CL" sz="1500" b="1" dirty="0">
                <a:solidFill>
                  <a:srgbClr val="000000"/>
                </a:solidFill>
                <a:latin typeface="Tw Cen MT"/>
                <a:ea typeface="MS PGothic" charset="0"/>
                <a:cs typeface="Tw Cen MT"/>
              </a:rPr>
              <a:t>  Textualización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884058" y="1478129"/>
            <a:ext cx="429028" cy="282866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wordArtVert" wrap="square">
            <a:spAutoFit/>
          </a:bodyPr>
          <a:lstStyle/>
          <a:p>
            <a:pPr algn="dist" defTabSz="342900">
              <a:defRPr/>
            </a:pPr>
            <a:r>
              <a:rPr lang="es-CL" sz="1500" b="1" dirty="0">
                <a:solidFill>
                  <a:prstClr val="black"/>
                </a:solidFill>
              </a:rPr>
              <a:t>4Revisión</a:t>
            </a:r>
          </a:p>
        </p:txBody>
      </p:sp>
      <p:sp>
        <p:nvSpPr>
          <p:cNvPr id="15" name="14 CuadroTexto"/>
          <p:cNvSpPr txBox="1">
            <a:spLocks noChangeArrowheads="1"/>
          </p:cNvSpPr>
          <p:nvPr/>
        </p:nvSpPr>
        <p:spPr bwMode="auto">
          <a:xfrm>
            <a:off x="719848" y="1170494"/>
            <a:ext cx="354616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defTabSz="342900" eaLnBrk="1" hangingPunct="1"/>
            <a:r>
              <a:rPr lang="es-CL" sz="1350" dirty="0">
                <a:solidFill>
                  <a:prstClr val="black"/>
                </a:solidFill>
                <a:latin typeface="Tw Cen MT"/>
                <a:ea typeface="MS PGothic" charset="0"/>
                <a:cs typeface="Tw Cen MT"/>
              </a:rPr>
              <a:t>(Búsqueda de información: lectura exploratoria)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1370409" y="1978560"/>
            <a:ext cx="2862263" cy="5078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defTabSz="342900" eaLnBrk="1" hangingPunct="1"/>
            <a:r>
              <a:rPr lang="es-CL" sz="1350" dirty="0">
                <a:solidFill>
                  <a:srgbClr val="000000"/>
                </a:solidFill>
                <a:latin typeface="Tw Cen MT"/>
                <a:ea typeface="MS PGothic" charset="0"/>
                <a:cs typeface="Tw Cen MT"/>
              </a:rPr>
              <a:t>Subrayado, resúmenes, fichas, anotaciones…</a:t>
            </a:r>
          </a:p>
        </p:txBody>
      </p:sp>
      <p:sp>
        <p:nvSpPr>
          <p:cNvPr id="14346" name="CuadroTexto 2"/>
          <p:cNvSpPr txBox="1">
            <a:spLocks noChangeArrowheads="1"/>
          </p:cNvSpPr>
          <p:nvPr/>
        </p:nvSpPr>
        <p:spPr bwMode="auto">
          <a:xfrm>
            <a:off x="1485900" y="4306789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342900" eaLnBrk="1" hangingPunct="1"/>
            <a:endParaRPr lang="es-ES" sz="1350">
              <a:solidFill>
                <a:prstClr val="black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4" name="16 CuadroTexto">
            <a:extLst>
              <a:ext uri="{FF2B5EF4-FFF2-40B4-BE49-F238E27FC236}">
                <a16:creationId xmlns:a16="http://schemas.microsoft.com/office/drawing/2014/main" id="{1458D119-C823-584F-AB87-1E6765FE3334}"/>
              </a:ext>
            </a:extLst>
          </p:cNvPr>
          <p:cNvSpPr txBox="1"/>
          <p:nvPr/>
        </p:nvSpPr>
        <p:spPr>
          <a:xfrm>
            <a:off x="1423989" y="3110280"/>
            <a:ext cx="86863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342900">
              <a:defRPr/>
            </a:pPr>
            <a:r>
              <a:rPr lang="es-CL" sz="1200" dirty="0">
                <a:solidFill>
                  <a:prstClr val="black"/>
                </a:solidFill>
                <a:cs typeface="Tw Cen MT"/>
              </a:rPr>
              <a:t>Lluvia de ideas</a:t>
            </a:r>
          </a:p>
        </p:txBody>
      </p:sp>
      <p:sp>
        <p:nvSpPr>
          <p:cNvPr id="16" name="17 CuadroTexto">
            <a:extLst>
              <a:ext uri="{FF2B5EF4-FFF2-40B4-BE49-F238E27FC236}">
                <a16:creationId xmlns:a16="http://schemas.microsoft.com/office/drawing/2014/main" id="{3B570F92-AF30-504F-86B2-6A65BEF7DA53}"/>
              </a:ext>
            </a:extLst>
          </p:cNvPr>
          <p:cNvSpPr txBox="1"/>
          <p:nvPr/>
        </p:nvSpPr>
        <p:spPr>
          <a:xfrm>
            <a:off x="2506442" y="3096757"/>
            <a:ext cx="1614983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defTabSz="342900" eaLnBrk="1" hangingPunct="1"/>
            <a:r>
              <a:rPr lang="es-CL" sz="1200" dirty="0">
                <a:solidFill>
                  <a:srgbClr val="000000"/>
                </a:solidFill>
                <a:latin typeface="Tw Cen MT"/>
                <a:ea typeface="MS PGothic" charset="0"/>
                <a:cs typeface="Tw Cen MT"/>
              </a:rPr>
              <a:t>Esquemas, mapas conceptuales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8FEFEB7-B25A-A544-8AFA-B31EB0306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989" y="4069480"/>
            <a:ext cx="2895600" cy="774700"/>
          </a:xfrm>
          <a:prstGeom prst="rect">
            <a:avLst/>
          </a:prstGeom>
        </p:spPr>
      </p:pic>
      <p:pic>
        <p:nvPicPr>
          <p:cNvPr id="1028" name="Picture 4" descr="Troncos de madera natural">
            <a:extLst>
              <a:ext uri="{FF2B5EF4-FFF2-40B4-BE49-F238E27FC236}">
                <a16:creationId xmlns:a16="http://schemas.microsoft.com/office/drawing/2014/main" id="{549BF1DE-DEFE-96DD-E2BA-1398F7A0B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193" y="972132"/>
            <a:ext cx="1243741" cy="165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5F1079-5E86-CA5A-4046-5C8CDEA2B3C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7805"/>
          <a:stretch/>
        </p:blipFill>
        <p:spPr>
          <a:xfrm>
            <a:off x="5577749" y="2345836"/>
            <a:ext cx="1919033" cy="15288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BE8ACD-E98A-5011-13B9-506A563856E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964"/>
          <a:stretch/>
        </p:blipFill>
        <p:spPr>
          <a:xfrm>
            <a:off x="7192583" y="3187143"/>
            <a:ext cx="1078246" cy="181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20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21" grpId="0" animBg="1"/>
      <p:bldP spid="21" grpId="1" animBg="1"/>
      <p:bldP spid="14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 idx="4294967295"/>
          </p:nvPr>
        </p:nvSpPr>
        <p:spPr>
          <a:xfrm>
            <a:off x="1483927" y="128767"/>
            <a:ext cx="4805418" cy="591740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s-CL" sz="2400" b="1" dirty="0">
                <a:solidFill>
                  <a:srgbClr val="FF0000"/>
                </a:solidFill>
                <a:latin typeface="Tw Cen MT"/>
                <a:cs typeface="Tw Cen MT"/>
              </a:rPr>
              <a:t>¿Me puede ayudar a planificar?</a:t>
            </a:r>
          </a:p>
        </p:txBody>
      </p:sp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1980010" y="2745879"/>
            <a:ext cx="2862263" cy="3231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342900" eaLnBrk="1" hangingPunct="1"/>
            <a:r>
              <a:rPr lang="es-CL" sz="1500" b="1" dirty="0">
                <a:solidFill>
                  <a:srgbClr val="000000"/>
                </a:solidFill>
                <a:latin typeface="Tw Cen MT"/>
                <a:ea typeface="MS PGothic" charset="0"/>
                <a:cs typeface="Tw Cen MT"/>
              </a:rPr>
              <a:t> Planificación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493659" y="1478129"/>
            <a:ext cx="429028" cy="282866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wordArtVert" wrap="square">
            <a:spAutoFit/>
          </a:bodyPr>
          <a:lstStyle/>
          <a:p>
            <a:pPr algn="dist" defTabSz="342900">
              <a:defRPr/>
            </a:pPr>
            <a:r>
              <a:rPr lang="es-CL" sz="1500" b="1" dirty="0">
                <a:solidFill>
                  <a:prstClr val="black"/>
                </a:solidFill>
              </a:rPr>
              <a:t>4Revisión</a:t>
            </a:r>
          </a:p>
        </p:txBody>
      </p:sp>
      <p:sp>
        <p:nvSpPr>
          <p:cNvPr id="14346" name="CuadroTexto 2"/>
          <p:cNvSpPr txBox="1">
            <a:spLocks noChangeArrowheads="1"/>
          </p:cNvSpPr>
          <p:nvPr/>
        </p:nvSpPr>
        <p:spPr bwMode="auto">
          <a:xfrm>
            <a:off x="2095501" y="4306789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342900" eaLnBrk="1" hangingPunct="1"/>
            <a:endParaRPr lang="es-ES" sz="1350">
              <a:solidFill>
                <a:prstClr val="black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4" name="16 CuadroTexto">
            <a:extLst>
              <a:ext uri="{FF2B5EF4-FFF2-40B4-BE49-F238E27FC236}">
                <a16:creationId xmlns:a16="http://schemas.microsoft.com/office/drawing/2014/main" id="{1458D119-C823-584F-AB87-1E6765FE3334}"/>
              </a:ext>
            </a:extLst>
          </p:cNvPr>
          <p:cNvSpPr txBox="1"/>
          <p:nvPr/>
        </p:nvSpPr>
        <p:spPr>
          <a:xfrm>
            <a:off x="2033590" y="3110280"/>
            <a:ext cx="86863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342900">
              <a:defRPr/>
            </a:pPr>
            <a:r>
              <a:rPr lang="es-CL" sz="1200" dirty="0">
                <a:solidFill>
                  <a:prstClr val="black"/>
                </a:solidFill>
                <a:cs typeface="Tw Cen MT"/>
              </a:rPr>
              <a:t>Lluvia de ideas</a:t>
            </a:r>
          </a:p>
        </p:txBody>
      </p:sp>
      <p:sp>
        <p:nvSpPr>
          <p:cNvPr id="16" name="17 CuadroTexto">
            <a:extLst>
              <a:ext uri="{FF2B5EF4-FFF2-40B4-BE49-F238E27FC236}">
                <a16:creationId xmlns:a16="http://schemas.microsoft.com/office/drawing/2014/main" id="{3B570F92-AF30-504F-86B2-6A65BEF7DA53}"/>
              </a:ext>
            </a:extLst>
          </p:cNvPr>
          <p:cNvSpPr txBox="1"/>
          <p:nvPr/>
        </p:nvSpPr>
        <p:spPr>
          <a:xfrm>
            <a:off x="3116043" y="3096757"/>
            <a:ext cx="1614983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defTabSz="342900" eaLnBrk="1" hangingPunct="1"/>
            <a:r>
              <a:rPr lang="es-CL" sz="1200" dirty="0">
                <a:solidFill>
                  <a:srgbClr val="000000"/>
                </a:solidFill>
                <a:latin typeface="Tw Cen MT"/>
                <a:ea typeface="MS PGothic" charset="0"/>
                <a:cs typeface="Tw Cen MT"/>
              </a:rPr>
              <a:t>Esquemas, mapas conceptuales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BEBE0E-4137-7BAF-6A3A-55E9159045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805"/>
          <a:stretch/>
        </p:blipFill>
        <p:spPr>
          <a:xfrm>
            <a:off x="5577749" y="2345836"/>
            <a:ext cx="1919033" cy="152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19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6975C1C0-1E8A-584B-8423-F1B5B3FA7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1811" y="1224793"/>
            <a:ext cx="6172797" cy="3808767"/>
          </a:xfrm>
          <a:prstGeom prst="rect">
            <a:avLst/>
          </a:prstGeom>
          <a:noFill/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5BCF329-4085-2343-B573-9A7B74D6CB4D}"/>
              </a:ext>
            </a:extLst>
          </p:cNvPr>
          <p:cNvSpPr txBox="1"/>
          <p:nvPr/>
        </p:nvSpPr>
        <p:spPr>
          <a:xfrm>
            <a:off x="260059" y="1501629"/>
            <a:ext cx="24663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Si le </a:t>
            </a:r>
            <a:r>
              <a:rPr lang="en-US" dirty="0" err="1">
                <a:solidFill>
                  <a:schemeClr val="tx1"/>
                </a:solidFill>
              </a:rPr>
              <a:t>solicitamos</a:t>
            </a:r>
            <a:r>
              <a:rPr lang="en-US" dirty="0">
                <a:solidFill>
                  <a:schemeClr val="tx1"/>
                </a:solidFill>
              </a:rPr>
              <a:t> una </a:t>
            </a:r>
            <a:r>
              <a:rPr lang="en-US" dirty="0" err="1">
                <a:solidFill>
                  <a:schemeClr val="tx1"/>
                </a:solidFill>
              </a:rPr>
              <a:t>lluvia</a:t>
            </a:r>
            <a:r>
              <a:rPr lang="en-US" dirty="0">
                <a:solidFill>
                  <a:schemeClr val="tx1"/>
                </a:solidFill>
              </a:rPr>
              <a:t> de ideas, </a:t>
            </a:r>
            <a:r>
              <a:rPr lang="en-US" dirty="0" err="1">
                <a:solidFill>
                  <a:schemeClr val="tx1"/>
                </a:solidFill>
              </a:rPr>
              <a:t>nos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entrega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información</a:t>
            </a:r>
            <a:r>
              <a:rPr lang="en-US" dirty="0">
                <a:solidFill>
                  <a:schemeClr val="tx1"/>
                </a:solidFill>
              </a:rPr>
              <a:t> que </a:t>
            </a:r>
            <a:r>
              <a:rPr lang="en-US" dirty="0" err="1">
                <a:solidFill>
                  <a:schemeClr val="tx1"/>
                </a:solidFill>
              </a:rPr>
              <a:t>permite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apoyar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esta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fase</a:t>
            </a:r>
            <a:r>
              <a:rPr lang="en-US" dirty="0">
                <a:solidFill>
                  <a:schemeClr val="tx1"/>
                </a:solidFill>
              </a:rPr>
              <a:t> de la </a:t>
            </a:r>
            <a:r>
              <a:rPr lang="en-US" dirty="0" err="1">
                <a:solidFill>
                  <a:schemeClr val="tx1"/>
                </a:solidFill>
              </a:rPr>
              <a:t>escritura</a:t>
            </a:r>
            <a:r>
              <a:rPr lang="en-US" dirty="0">
                <a:solidFill>
                  <a:schemeClr val="tx1"/>
                </a:solidFill>
              </a:rPr>
              <a:t>. Sin embargo, Chat GPT no </a:t>
            </a:r>
            <a:r>
              <a:rPr lang="en-US" dirty="0" err="1">
                <a:solidFill>
                  <a:schemeClr val="tx1"/>
                </a:solidFill>
              </a:rPr>
              <a:t>va</a:t>
            </a:r>
            <a:r>
              <a:rPr lang="en-US" dirty="0">
                <a:solidFill>
                  <a:schemeClr val="tx1"/>
                </a:solidFill>
              </a:rPr>
              <a:t> a </a:t>
            </a:r>
            <a:r>
              <a:rPr lang="en-US" dirty="0" err="1">
                <a:solidFill>
                  <a:schemeClr val="tx1"/>
                </a:solidFill>
              </a:rPr>
              <a:t>textualizar</a:t>
            </a:r>
            <a:r>
              <a:rPr lang="en-US" dirty="0">
                <a:solidFill>
                  <a:schemeClr val="tx1"/>
                </a:solidFill>
              </a:rPr>
              <a:t> de forma </a:t>
            </a:r>
            <a:r>
              <a:rPr lang="en-US" dirty="0" err="1">
                <a:solidFill>
                  <a:schemeClr val="tx1"/>
                </a:solidFill>
              </a:rPr>
              <a:t>cohesiva</a:t>
            </a:r>
            <a:r>
              <a:rPr lang="en-US" dirty="0">
                <a:solidFill>
                  <a:schemeClr val="tx1"/>
                </a:solidFill>
              </a:rPr>
              <a:t> y </a:t>
            </a:r>
            <a:r>
              <a:rPr lang="en-US" dirty="0" err="1">
                <a:solidFill>
                  <a:schemeClr val="tx1"/>
                </a:solidFill>
              </a:rPr>
              <a:t>coherente</a:t>
            </a:r>
            <a:r>
              <a:rPr lang="en-US" dirty="0">
                <a:solidFill>
                  <a:schemeClr val="tx1"/>
                </a:solidFill>
              </a:rPr>
              <a:t> un </a:t>
            </a:r>
            <a:r>
              <a:rPr lang="en-US" dirty="0" err="1">
                <a:solidFill>
                  <a:schemeClr val="tx1"/>
                </a:solidFill>
              </a:rPr>
              <a:t>texto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íntegro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err="1">
                <a:solidFill>
                  <a:schemeClr val="tx1"/>
                </a:solidFill>
              </a:rPr>
              <a:t>acuerdo</a:t>
            </a:r>
            <a:r>
              <a:rPr lang="en-US" dirty="0">
                <a:solidFill>
                  <a:schemeClr val="tx1"/>
                </a:solidFill>
              </a:rPr>
              <a:t> con las </a:t>
            </a:r>
            <a:r>
              <a:rPr lang="en-US" dirty="0" err="1">
                <a:solidFill>
                  <a:schemeClr val="tx1"/>
                </a:solidFill>
              </a:rPr>
              <a:t>indicaciones</a:t>
            </a:r>
            <a:r>
              <a:rPr lang="en-US" dirty="0">
                <a:solidFill>
                  <a:schemeClr val="tx1"/>
                </a:solidFill>
              </a:rPr>
              <a:t> que </a:t>
            </a:r>
            <a:r>
              <a:rPr lang="en-US" dirty="0" err="1">
                <a:solidFill>
                  <a:schemeClr val="tx1"/>
                </a:solidFill>
              </a:rPr>
              <a:t>nos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dé</a:t>
            </a:r>
            <a:r>
              <a:rPr lang="en-US" dirty="0">
                <a:solidFill>
                  <a:schemeClr val="tx1"/>
                </a:solidFill>
              </a:rPr>
              <a:t> el/la </a:t>
            </a:r>
            <a:r>
              <a:rPr lang="en-US" dirty="0" err="1">
                <a:solidFill>
                  <a:schemeClr val="tx1"/>
                </a:solidFill>
              </a:rPr>
              <a:t>docente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3905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6EDDC-090D-C0FD-E9A4-0A3B79806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Problemas a </a:t>
            </a:r>
            <a:r>
              <a:rPr lang="en-US" dirty="0" err="1"/>
              <a:t>tener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cuenta</a:t>
            </a:r>
            <a:endParaRPr lang="es-C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3B43B-4144-1149-B252-935E0206138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514350" indent="-514350" algn="just">
              <a:buAutoNum type="arabicPeriod"/>
            </a:pPr>
            <a:r>
              <a:rPr lang="en-US" dirty="0"/>
              <a:t>ChatGPT no es un </a:t>
            </a:r>
            <a:r>
              <a:rPr lang="en-US" dirty="0" err="1"/>
              <a:t>modelo</a:t>
            </a:r>
            <a:r>
              <a:rPr lang="en-US" dirty="0"/>
              <a:t> </a:t>
            </a:r>
            <a:r>
              <a:rPr lang="en-US" dirty="0" err="1"/>
              <a:t>especializado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/>
              <a:t>entrenado</a:t>
            </a:r>
            <a:r>
              <a:rPr lang="en-US" dirty="0"/>
              <a:t> </a:t>
            </a:r>
            <a:r>
              <a:rPr lang="en-US" dirty="0" err="1"/>
              <a:t>particularmente</a:t>
            </a:r>
            <a:r>
              <a:rPr lang="en-US" dirty="0"/>
              <a:t> para </a:t>
            </a:r>
            <a:r>
              <a:rPr lang="en-US" dirty="0" err="1"/>
              <a:t>revisión</a:t>
            </a:r>
            <a:r>
              <a:rPr lang="en-US" dirty="0"/>
              <a:t> de </a:t>
            </a:r>
            <a:r>
              <a:rPr lang="en-US" dirty="0" err="1"/>
              <a:t>textos</a:t>
            </a:r>
            <a:r>
              <a:rPr lang="en-US" dirty="0"/>
              <a:t>, </a:t>
            </a:r>
            <a:r>
              <a:rPr lang="en-US" dirty="0" err="1"/>
              <a:t>por</a:t>
            </a:r>
            <a:r>
              <a:rPr lang="en-US" dirty="0"/>
              <a:t> lo que sus </a:t>
            </a:r>
            <a:r>
              <a:rPr lang="en-US" dirty="0" err="1"/>
              <a:t>respuestas</a:t>
            </a:r>
            <a:r>
              <a:rPr lang="en-US" dirty="0"/>
              <a:t> </a:t>
            </a:r>
            <a:r>
              <a:rPr lang="en-US" dirty="0" err="1"/>
              <a:t>pueden</a:t>
            </a:r>
            <a:r>
              <a:rPr lang="en-US" dirty="0"/>
              <a:t> ser </a:t>
            </a:r>
            <a:r>
              <a:rPr lang="en-US" dirty="0" err="1"/>
              <a:t>muy</a:t>
            </a:r>
            <a:r>
              <a:rPr lang="en-US" dirty="0"/>
              <a:t> </a:t>
            </a:r>
            <a:r>
              <a:rPr lang="en-US" dirty="0" err="1"/>
              <a:t>generales</a:t>
            </a:r>
            <a:r>
              <a:rPr lang="en-US" dirty="0"/>
              <a:t> o </a:t>
            </a:r>
            <a:r>
              <a:rPr lang="en-US" dirty="0" err="1"/>
              <a:t>erradas</a:t>
            </a:r>
            <a:r>
              <a:rPr lang="en-US" dirty="0"/>
              <a:t>.</a:t>
            </a:r>
          </a:p>
          <a:p>
            <a:pPr marL="514350" indent="-514350" algn="just">
              <a:buAutoNum type="arabicPeriod"/>
            </a:pPr>
            <a:r>
              <a:rPr lang="en-US" dirty="0"/>
              <a:t>El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facilitado</a:t>
            </a:r>
            <a:r>
              <a:rPr lang="en-US" dirty="0"/>
              <a:t> para la </a:t>
            </a:r>
            <a:r>
              <a:rPr lang="en-US" dirty="0" err="1"/>
              <a:t>revisión</a:t>
            </a:r>
            <a:r>
              <a:rPr lang="en-US" dirty="0"/>
              <a:t> </a:t>
            </a:r>
            <a:r>
              <a:rPr lang="en-US" dirty="0" err="1"/>
              <a:t>queda</a:t>
            </a:r>
            <a:r>
              <a:rPr lang="en-US" dirty="0"/>
              <a:t> a </a:t>
            </a:r>
            <a:r>
              <a:rPr lang="en-US" dirty="0" err="1"/>
              <a:t>disposición</a:t>
            </a:r>
            <a:r>
              <a:rPr lang="en-US" dirty="0"/>
              <a:t> de </a:t>
            </a:r>
            <a:r>
              <a:rPr lang="en-US" dirty="0" err="1"/>
              <a:t>OpenIA</a:t>
            </a:r>
            <a:r>
              <a:rPr lang="en-US" dirty="0"/>
              <a:t>, por lo que se debe </a:t>
            </a:r>
            <a:r>
              <a:rPr lang="en-US" dirty="0" err="1"/>
              <a:t>tener</a:t>
            </a:r>
            <a:r>
              <a:rPr lang="en-US" dirty="0"/>
              <a:t> </a:t>
            </a:r>
            <a:r>
              <a:rPr lang="en-US" dirty="0" err="1"/>
              <a:t>cuidado</a:t>
            </a:r>
            <a:r>
              <a:rPr lang="en-US" dirty="0"/>
              <a:t> con </a:t>
            </a:r>
            <a:r>
              <a:rPr lang="en-US" dirty="0" err="1"/>
              <a:t>subir</a:t>
            </a:r>
            <a:r>
              <a:rPr lang="en-US" dirty="0"/>
              <a:t> material sensible o que </a:t>
            </a:r>
            <a:r>
              <a:rPr lang="en-US" dirty="0" err="1"/>
              <a:t>requiera</a:t>
            </a:r>
            <a:r>
              <a:rPr lang="en-US" dirty="0"/>
              <a:t> </a:t>
            </a:r>
            <a:r>
              <a:rPr lang="en-US" dirty="0" err="1"/>
              <a:t>consentimientos</a:t>
            </a:r>
            <a:r>
              <a:rPr lang="en-US" dirty="0"/>
              <a:t> </a:t>
            </a:r>
            <a:r>
              <a:rPr lang="en-US" dirty="0" err="1"/>
              <a:t>informados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95047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a">
  <a:themeElements>
    <a:clrScheme name="Crepúsculo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Mediana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491</Words>
  <Application>Microsoft Office PowerPoint</Application>
  <PresentationFormat>On-screen Show (16:9)</PresentationFormat>
  <Paragraphs>46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MS PGothic</vt:lpstr>
      <vt:lpstr>Calibri</vt:lpstr>
      <vt:lpstr>Helvetica Neue</vt:lpstr>
      <vt:lpstr>Tw Cen MT</vt:lpstr>
      <vt:lpstr>Wingdings</vt:lpstr>
      <vt:lpstr>Wingdings 2</vt:lpstr>
      <vt:lpstr>Mediana</vt:lpstr>
      <vt:lpstr>Proceso de escritura y uso de Chat GPT</vt:lpstr>
      <vt:lpstr>Chat GPT</vt:lpstr>
      <vt:lpstr>¿Qué usos tiene?</vt:lpstr>
      <vt:lpstr>¿Cuáles son mis limitaciones?</vt:lpstr>
      <vt:lpstr>PROCESO de escritura y uso de inteligencia artificial </vt:lpstr>
      <vt:lpstr>Pasos del modelo de producción textual </vt:lpstr>
      <vt:lpstr>¿Me puede ayudar a planificar?</vt:lpstr>
      <vt:lpstr>PowerPoint Presentation</vt:lpstr>
      <vt:lpstr>Problemas a tener en cuenta</vt:lpstr>
      <vt:lpstr>Conclusiones Finales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Proceso de escritura y uso de Chat GPT</dc:title>
  <dc:creator>Paula Morgado</dc:creator>
  <cp:lastModifiedBy>Carlos Quiroz Salinas</cp:lastModifiedBy>
  <cp:revision>6</cp:revision>
  <dcterms:created xsi:type="dcterms:W3CDTF">2023-09-27T12:37:11Z</dcterms:created>
  <dcterms:modified xsi:type="dcterms:W3CDTF">2024-09-11T19:09:25Z</dcterms:modified>
</cp:coreProperties>
</file>