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oppins Light" panose="00000400000000000000" pitchFamily="2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kTo2gKNQSmzqi6A7cP6MSGHT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ctrTitle"/>
          </p:nvPr>
        </p:nvSpPr>
        <p:spPr>
          <a:xfrm>
            <a:off x="5963478" y="1441555"/>
            <a:ext cx="5638796" cy="29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600"/>
              <a:buFont typeface="Arial"/>
              <a:buNone/>
              <a:defRPr sz="6600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ubTitle" idx="1"/>
          </p:nvPr>
        </p:nvSpPr>
        <p:spPr>
          <a:xfrm>
            <a:off x="5963478" y="4549978"/>
            <a:ext cx="5638797" cy="83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800"/>
              <a:buNone/>
              <a:defRPr sz="1800" b="0" i="0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838200" y="13441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DD"/>
              </a:buClr>
              <a:buSzPts val="6600"/>
              <a:buFont typeface="Arial"/>
              <a:buNone/>
              <a:defRPr sz="6600">
                <a:solidFill>
                  <a:srgbClr val="E2E2D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cxnSp>
        <p:nvCxnSpPr>
          <p:cNvPr id="97" name="Google Shape;97;p29"/>
          <p:cNvCxnSpPr/>
          <p:nvPr/>
        </p:nvCxnSpPr>
        <p:spPr>
          <a:xfrm>
            <a:off x="6096000" y="3054684"/>
            <a:ext cx="0" cy="1295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diamond" w="lg" len="lg"/>
          </a:ln>
        </p:spPr>
      </p:cxn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600209" y="4735053"/>
            <a:ext cx="916938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E2DD"/>
              </a:buClr>
              <a:buSzPts val="2400"/>
              <a:buNone/>
              <a:defRPr sz="2400">
                <a:solidFill>
                  <a:srgbClr val="E2E2DD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p29"/>
          <p:cNvPicPr preferRelativeResize="0"/>
          <p:nvPr/>
        </p:nvPicPr>
        <p:blipFill rotWithShape="1">
          <a:blip r:embed="rId3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1397000" y="1496031"/>
            <a:ext cx="9296400" cy="98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1"/>
          </p:nvPr>
        </p:nvSpPr>
        <p:spPr>
          <a:xfrm>
            <a:off x="1408405" y="3229429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E2DD"/>
              </a:buClr>
              <a:buSzPts val="7000"/>
              <a:buNone/>
              <a:defRPr sz="7000" b="1">
                <a:solidFill>
                  <a:srgbClr val="E2E2D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2"/>
          </p:nvPr>
        </p:nvSpPr>
        <p:spPr>
          <a:xfrm>
            <a:off x="1397000" y="4538420"/>
            <a:ext cx="2184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3"/>
          </p:nvPr>
        </p:nvSpPr>
        <p:spPr>
          <a:xfrm>
            <a:off x="4964405" y="3229429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E2DD"/>
              </a:buClr>
              <a:buSzPts val="7000"/>
              <a:buNone/>
              <a:defRPr sz="7000" b="1">
                <a:solidFill>
                  <a:srgbClr val="E2E2D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4"/>
          </p:nvPr>
        </p:nvSpPr>
        <p:spPr>
          <a:xfrm>
            <a:off x="4953000" y="4538420"/>
            <a:ext cx="2184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5"/>
          </p:nvPr>
        </p:nvSpPr>
        <p:spPr>
          <a:xfrm>
            <a:off x="8520405" y="3229429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E2DD"/>
              </a:buClr>
              <a:buSzPts val="7000"/>
              <a:buNone/>
              <a:defRPr sz="7000" b="1">
                <a:solidFill>
                  <a:srgbClr val="E2E2D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6"/>
          </p:nvPr>
        </p:nvSpPr>
        <p:spPr>
          <a:xfrm>
            <a:off x="8509000" y="4538420"/>
            <a:ext cx="2184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30"/>
          <p:cNvPicPr preferRelativeResize="0"/>
          <p:nvPr/>
        </p:nvPicPr>
        <p:blipFill rotWithShape="1">
          <a:blip r:embed="rId3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ullet Points">
  <p:cSld name="Three Bullet Poi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>
            <a:off x="1408405" y="1232886"/>
            <a:ext cx="9296400" cy="98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1408405" y="2983825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1397000" y="4292816"/>
            <a:ext cx="2184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3"/>
          </p:nvPr>
        </p:nvSpPr>
        <p:spPr>
          <a:xfrm>
            <a:off x="4964405" y="3462550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4"/>
          </p:nvPr>
        </p:nvSpPr>
        <p:spPr>
          <a:xfrm>
            <a:off x="4953000" y="4771541"/>
            <a:ext cx="2184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5"/>
          </p:nvPr>
        </p:nvSpPr>
        <p:spPr>
          <a:xfrm>
            <a:off x="8520405" y="2983825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6"/>
          </p:nvPr>
        </p:nvSpPr>
        <p:spPr>
          <a:xfrm>
            <a:off x="8509000" y="4292816"/>
            <a:ext cx="2184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7"/>
          </p:nvPr>
        </p:nvSpPr>
        <p:spPr>
          <a:xfrm>
            <a:off x="1408406" y="2407485"/>
            <a:ext cx="9284994" cy="50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4" name="Google Shape;124;p31"/>
          <p:cNvPicPr preferRelativeResize="0"/>
          <p:nvPr/>
        </p:nvPicPr>
        <p:blipFill rotWithShape="1">
          <a:blip r:embed="rId2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 Points">
  <p:cSld name="Four Bullet Poi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1170511" y="648063"/>
            <a:ext cx="9890187" cy="114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1158813" y="2758415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2"/>
          </p:nvPr>
        </p:nvSpPr>
        <p:spPr>
          <a:xfrm>
            <a:off x="1170511" y="1989075"/>
            <a:ext cx="9878053" cy="41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3"/>
          </p:nvPr>
        </p:nvSpPr>
        <p:spPr>
          <a:xfrm>
            <a:off x="3343214" y="2758415"/>
            <a:ext cx="250319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body" idx="4"/>
          </p:nvPr>
        </p:nvSpPr>
        <p:spPr>
          <a:xfrm>
            <a:off x="1158813" y="4645355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5"/>
          </p:nvPr>
        </p:nvSpPr>
        <p:spPr>
          <a:xfrm>
            <a:off x="3343214" y="4645355"/>
            <a:ext cx="250319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body" idx="6"/>
          </p:nvPr>
        </p:nvSpPr>
        <p:spPr>
          <a:xfrm>
            <a:off x="6345594" y="2758415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body" idx="7"/>
          </p:nvPr>
        </p:nvSpPr>
        <p:spPr>
          <a:xfrm>
            <a:off x="8529995" y="2758415"/>
            <a:ext cx="250319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body" idx="8"/>
          </p:nvPr>
        </p:nvSpPr>
        <p:spPr>
          <a:xfrm>
            <a:off x="6345594" y="4645355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9"/>
          </p:nvPr>
        </p:nvSpPr>
        <p:spPr>
          <a:xfrm>
            <a:off x="8529995" y="4645355"/>
            <a:ext cx="250319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32"/>
          <p:cNvPicPr preferRelativeResize="0"/>
          <p:nvPr/>
        </p:nvPicPr>
        <p:blipFill rotWithShape="1">
          <a:blip r:embed="rId2">
            <a:alphaModFix/>
          </a:blip>
          <a:srcRect l="4001" t="5589" r="4347" b="7433"/>
          <a:stretch/>
        </p:blipFill>
        <p:spPr>
          <a:xfrm rot="1043347">
            <a:off x="10686723" y="893327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Bullet Points">
  <p:cSld name="1_Four Bullet Poin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 txBox="1">
            <a:spLocks noGrp="1"/>
          </p:cNvSpPr>
          <p:nvPr>
            <p:ph type="title"/>
          </p:nvPr>
        </p:nvSpPr>
        <p:spPr>
          <a:xfrm>
            <a:off x="1137386" y="1011570"/>
            <a:ext cx="3450943" cy="17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1"/>
          </p:nvPr>
        </p:nvSpPr>
        <p:spPr>
          <a:xfrm>
            <a:off x="4891167" y="1027663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2"/>
          </p:nvPr>
        </p:nvSpPr>
        <p:spPr>
          <a:xfrm>
            <a:off x="1170512" y="2894144"/>
            <a:ext cx="2695848" cy="69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3"/>
          </p:nvPr>
        </p:nvSpPr>
        <p:spPr>
          <a:xfrm>
            <a:off x="4881363" y="2224879"/>
            <a:ext cx="219420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4"/>
          </p:nvPr>
        </p:nvSpPr>
        <p:spPr>
          <a:xfrm>
            <a:off x="8625340" y="1030162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5"/>
          </p:nvPr>
        </p:nvSpPr>
        <p:spPr>
          <a:xfrm>
            <a:off x="8579586" y="2224879"/>
            <a:ext cx="219420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6"/>
          </p:nvPr>
        </p:nvSpPr>
        <p:spPr>
          <a:xfrm>
            <a:off x="4891167" y="3669263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7"/>
          </p:nvPr>
        </p:nvSpPr>
        <p:spPr>
          <a:xfrm>
            <a:off x="4881363" y="4866479"/>
            <a:ext cx="219420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8"/>
          </p:nvPr>
        </p:nvSpPr>
        <p:spPr>
          <a:xfrm>
            <a:off x="8625340" y="3671762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9"/>
          </p:nvPr>
        </p:nvSpPr>
        <p:spPr>
          <a:xfrm>
            <a:off x="8579586" y="4866479"/>
            <a:ext cx="219420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3"/>
          </p:nvPr>
        </p:nvSpPr>
        <p:spPr>
          <a:xfrm>
            <a:off x="1147190" y="3669263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7000"/>
              <a:buNone/>
              <a:defRPr sz="7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4"/>
          </p:nvPr>
        </p:nvSpPr>
        <p:spPr>
          <a:xfrm>
            <a:off x="1137386" y="4866479"/>
            <a:ext cx="2194204" cy="114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6" name="Google Shape;156;p33"/>
          <p:cNvPicPr preferRelativeResize="0"/>
          <p:nvPr/>
        </p:nvPicPr>
        <p:blipFill rotWithShape="1">
          <a:blip r:embed="rId2">
            <a:alphaModFix/>
          </a:blip>
          <a:srcRect l="4001" t="5589" r="4347" b="7433"/>
          <a:stretch/>
        </p:blipFill>
        <p:spPr>
          <a:xfrm rot="1043347">
            <a:off x="10686723" y="893327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>
            <a:spLocks noGrp="1"/>
          </p:cNvSpPr>
          <p:nvPr>
            <p:ph type="title"/>
          </p:nvPr>
        </p:nvSpPr>
        <p:spPr>
          <a:xfrm>
            <a:off x="839788" y="794084"/>
            <a:ext cx="3932237" cy="286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1"/>
          </p:nvPr>
        </p:nvSpPr>
        <p:spPr>
          <a:xfrm>
            <a:off x="5183188" y="794083"/>
            <a:ext cx="6172200" cy="506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2"/>
          </p:nvPr>
        </p:nvSpPr>
        <p:spPr>
          <a:xfrm>
            <a:off x="839788" y="3657600"/>
            <a:ext cx="3932237" cy="221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64" name="Google Shape;164;p34"/>
          <p:cNvPicPr preferRelativeResize="0"/>
          <p:nvPr/>
        </p:nvPicPr>
        <p:blipFill rotWithShape="1">
          <a:blip r:embed="rId2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title"/>
          </p:nvPr>
        </p:nvSpPr>
        <p:spPr>
          <a:xfrm>
            <a:off x="839788" y="890336"/>
            <a:ext cx="3932237" cy="243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>
            <a:spLocks noGrp="1"/>
          </p:cNvSpPr>
          <p:nvPr>
            <p:ph type="pic" idx="2"/>
          </p:nvPr>
        </p:nvSpPr>
        <p:spPr>
          <a:xfrm>
            <a:off x="5183188" y="890337"/>
            <a:ext cx="6172200" cy="4970714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839788" y="3429000"/>
            <a:ext cx="3932237" cy="243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72" name="Google Shape;172;p35"/>
          <p:cNvPicPr preferRelativeResize="0"/>
          <p:nvPr/>
        </p:nvPicPr>
        <p:blipFill rotWithShape="1">
          <a:blip r:embed="rId2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ller Layout">
  <p:cSld name="Filler Layou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77" name="Google Shape;17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242" y="999373"/>
            <a:ext cx="8638674" cy="485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951593" y="1760169"/>
            <a:ext cx="5608707" cy="216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951593" y="4098911"/>
            <a:ext cx="5608707" cy="132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25" name="Google Shape;25;p20"/>
          <p:cNvPicPr preferRelativeResize="0"/>
          <p:nvPr/>
        </p:nvPicPr>
        <p:blipFill rotWithShape="1">
          <a:blip r:embed="rId3">
            <a:alphaModFix/>
          </a:blip>
          <a:srcRect l="4001" t="5589" r="4347" b="7433"/>
          <a:stretch/>
        </p:blipFill>
        <p:spPr>
          <a:xfrm rot="1043347">
            <a:off x="10686723" y="893327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3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5569390" y="4869455"/>
            <a:ext cx="1053215" cy="10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sz="2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5569390" y="487685"/>
            <a:ext cx="1053215" cy="120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sz="2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  <a:defRPr sz="10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3"/>
          </p:nvPr>
        </p:nvSpPr>
        <p:spPr>
          <a:xfrm>
            <a:off x="838200" y="1692275"/>
            <a:ext cx="10515600" cy="317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2E2DD"/>
              </a:buClr>
              <a:buSzPts val="2800"/>
              <a:buNone/>
              <a:defRPr b="0" i="1">
                <a:solidFill>
                  <a:srgbClr val="E2E2D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2DD"/>
              </a:buClr>
              <a:buSzPts val="2400"/>
              <a:buNone/>
              <a:defRPr b="0" i="1">
                <a:solidFill>
                  <a:srgbClr val="E2E2D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2DD"/>
              </a:buClr>
              <a:buSzPts val="2000"/>
              <a:buNone/>
              <a:defRPr b="0" i="1">
                <a:solidFill>
                  <a:srgbClr val="E2E2D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2DD"/>
              </a:buClr>
              <a:buSzPts val="1800"/>
              <a:buNone/>
              <a:defRPr b="0" i="1">
                <a:solidFill>
                  <a:srgbClr val="E2E2D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2E2DD"/>
              </a:buClr>
              <a:buSzPts val="1800"/>
              <a:buNone/>
              <a:defRPr b="0" i="1">
                <a:solidFill>
                  <a:srgbClr val="E2E2D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3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5923128" y="2019527"/>
            <a:ext cx="5430672" cy="281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  <a:defRPr>
                <a:solidFill>
                  <a:srgbClr val="232A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3">
            <a:alphaModFix/>
          </a:blip>
          <a:srcRect l="4001" t="5589" r="4347" b="7433"/>
          <a:stretch/>
        </p:blipFill>
        <p:spPr>
          <a:xfrm rot="1043347">
            <a:off x="10686723" y="893327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1469571"/>
            <a:ext cx="3878359" cy="44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  <a:defRPr sz="6000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4996070" y="1469571"/>
            <a:ext cx="6357730" cy="44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800"/>
              <a:buChar char="•"/>
              <a:defRPr b="0" i="0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400"/>
              <a:buChar char="•"/>
              <a:defRPr b="0" i="0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000"/>
              <a:buChar char="•"/>
              <a:defRPr b="0" i="0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 b="0" i="0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 b="0" i="0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3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8200" y="543339"/>
            <a:ext cx="10515600" cy="12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838200" y="2133599"/>
            <a:ext cx="518160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6172200" y="2133599"/>
            <a:ext cx="518160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67" name="Google Shape;67;p26"/>
          <p:cNvPicPr preferRelativeResize="0"/>
          <p:nvPr/>
        </p:nvPicPr>
        <p:blipFill rotWithShape="1">
          <a:blip r:embed="rId2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1908312"/>
            <a:ext cx="5157787" cy="95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2"/>
          </p:nvPr>
        </p:nvSpPr>
        <p:spPr>
          <a:xfrm>
            <a:off x="839788" y="2862470"/>
            <a:ext cx="5157787" cy="332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3"/>
          </p:nvPr>
        </p:nvSpPr>
        <p:spPr>
          <a:xfrm>
            <a:off x="6172200" y="1908312"/>
            <a:ext cx="5183188" cy="95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4"/>
          </p:nvPr>
        </p:nvSpPr>
        <p:spPr>
          <a:xfrm>
            <a:off x="6172200" y="2862470"/>
            <a:ext cx="5183188" cy="332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77" name="Google Shape;77;p27"/>
          <p:cNvPicPr preferRelativeResize="0"/>
          <p:nvPr/>
        </p:nvPicPr>
        <p:blipFill rotWithShape="1">
          <a:blip r:embed="rId2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2" name="Google Shape;82;p28"/>
          <p:cNvSpPr txBox="1"/>
          <p:nvPr/>
        </p:nvSpPr>
        <p:spPr>
          <a:xfrm>
            <a:off x="9499600" y="1295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1290779" y="3118786"/>
            <a:ext cx="1766595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5000"/>
              <a:buNone/>
              <a:defRPr sz="5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2"/>
          </p:nvPr>
        </p:nvSpPr>
        <p:spPr>
          <a:xfrm>
            <a:off x="1290779" y="4317772"/>
            <a:ext cx="1766595" cy="115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3"/>
          </p:nvPr>
        </p:nvSpPr>
        <p:spPr>
          <a:xfrm>
            <a:off x="1408405" y="1732634"/>
            <a:ext cx="9284994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4"/>
          </p:nvPr>
        </p:nvSpPr>
        <p:spPr>
          <a:xfrm>
            <a:off x="9169400" y="2224678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5000"/>
              <a:buNone/>
              <a:defRPr sz="5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5"/>
          </p:nvPr>
        </p:nvSpPr>
        <p:spPr>
          <a:xfrm>
            <a:off x="9157995" y="3533669"/>
            <a:ext cx="2184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6"/>
          </p:nvPr>
        </p:nvSpPr>
        <p:spPr>
          <a:xfrm>
            <a:off x="7499931" y="4253074"/>
            <a:ext cx="2184400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5000"/>
              <a:buNone/>
              <a:defRPr sz="5000" b="1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7"/>
          </p:nvPr>
        </p:nvSpPr>
        <p:spPr>
          <a:xfrm>
            <a:off x="7488526" y="5562065"/>
            <a:ext cx="218440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title"/>
          </p:nvPr>
        </p:nvSpPr>
        <p:spPr>
          <a:xfrm>
            <a:off x="838200" y="563899"/>
            <a:ext cx="10515600" cy="111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28"/>
          <p:cNvPicPr preferRelativeResize="0"/>
          <p:nvPr/>
        </p:nvPicPr>
        <p:blipFill rotWithShape="1">
          <a:blip r:embed="rId2">
            <a:alphaModFix/>
          </a:blip>
          <a:srcRect l="4001" t="5589" r="4347" b="7433"/>
          <a:stretch/>
        </p:blipFill>
        <p:spPr>
          <a:xfrm rot="-793410">
            <a:off x="897663" y="5362454"/>
            <a:ext cx="592667" cy="5885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prezentr.com/?utm_source=templates&amp;utm_medium=presentation&amp;utm_campaign=free_downloads_2020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81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232A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3184071"/>
            <a:ext cx="10515600" cy="299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2A3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2A3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A39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1" name="Google Shape;11;p1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-5400000">
            <a:off x="-610475" y="4914981"/>
            <a:ext cx="896556" cy="324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8"/>
          <p:cNvSpPr txBox="1"/>
          <p:nvPr/>
        </p:nvSpPr>
        <p:spPr>
          <a:xfrm rot="-5400000">
            <a:off x="-2113768" y="2546065"/>
            <a:ext cx="38886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Find more PowerPoint templates on </a:t>
            </a:r>
            <a:r>
              <a:rPr lang="es-CL" sz="1200" b="1" i="0" u="sng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prezentr.com</a:t>
            </a:r>
            <a:r>
              <a:rPr lang="es-CL"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endParaRPr sz="12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zentr.com/?utm_source=templates&amp;utm_medium=presentation&amp;utm_campaign=free_downloads_20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">
            <a:hlinkClick r:id="rId3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1"/>
          <p:cNvSpPr txBox="1">
            <a:spLocks noGrp="1"/>
          </p:cNvSpPr>
          <p:nvPr>
            <p:ph type="ctrTitle"/>
          </p:nvPr>
        </p:nvSpPr>
        <p:spPr>
          <a:xfrm>
            <a:off x="5989983" y="1258957"/>
            <a:ext cx="5575871" cy="274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ct val="100000"/>
              <a:buFont typeface="Arial"/>
              <a:buNone/>
            </a:pPr>
            <a:r>
              <a:rPr lang="es-CL"/>
              <a:t>TIPS TO FEEL LIKE A SAIYAJIN IN THE ORAL TEST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>
            <a:spLocks noGrp="1"/>
          </p:cNvSpPr>
          <p:nvPr>
            <p:ph type="subTitle" idx="1"/>
          </p:nvPr>
        </p:nvSpPr>
        <p:spPr>
          <a:xfrm>
            <a:off x="5989983" y="4191199"/>
            <a:ext cx="5575871" cy="165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1800"/>
              <a:buNone/>
            </a:pPr>
            <a:r>
              <a:rPr lang="es-CL"/>
              <a:t>By misscarosama</a:t>
            </a:r>
            <a:endParaRPr sz="1800"/>
          </a:p>
        </p:txBody>
      </p:sp>
      <p:pic>
        <p:nvPicPr>
          <p:cNvPr id="185" name="Google Shape;1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739" y="620073"/>
            <a:ext cx="1956687" cy="105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951593" y="1760169"/>
            <a:ext cx="5608707" cy="216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CL"/>
              <a:t>Y lo más importante…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7930" y="782050"/>
            <a:ext cx="3564398" cy="355427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 txBox="1"/>
          <p:nvPr/>
        </p:nvSpPr>
        <p:spPr>
          <a:xfrm>
            <a:off x="1775791" y="5289043"/>
            <a:ext cx="91996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Aprendan a IDENTIFICAR  lo que las preguntas les están pidiendo que utilicen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93" y="918334"/>
            <a:ext cx="941070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 txBox="1"/>
          <p:nvPr/>
        </p:nvSpPr>
        <p:spPr>
          <a:xfrm>
            <a:off x="7129669" y="4518991"/>
            <a:ext cx="50623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4205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/>
          <p:nvPr/>
        </p:nvSpPr>
        <p:spPr>
          <a:xfrm>
            <a:off x="3219079" y="517689"/>
            <a:ext cx="46866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1" cap="none" dirty="0">
                <a:solidFill>
                  <a:srgbClr val="DDEAF6"/>
                </a:solidFill>
                <a:latin typeface="Trebuchet MS"/>
                <a:ea typeface="Trebuchet MS"/>
                <a:cs typeface="Trebuchet MS"/>
                <a:sym typeface="Trebuchet MS"/>
              </a:rPr>
              <a:t>Practic</a:t>
            </a:r>
            <a:r>
              <a:rPr lang="es-CL" sz="5400" b="1" dirty="0">
                <a:solidFill>
                  <a:srgbClr val="DDEAF6"/>
                </a:solidFill>
                <a:latin typeface="Trebuchet MS"/>
                <a:ea typeface="Trebuchet MS"/>
                <a:cs typeface="Trebuchet MS"/>
                <a:sym typeface="Trebuchet MS"/>
              </a:rPr>
              <a:t>o con…</a:t>
            </a:r>
            <a:endParaRPr sz="5400" b="1" cap="none" dirty="0">
              <a:solidFill>
                <a:srgbClr val="DDEAF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18F146-2453-7100-720A-AEED0748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191" y="1540900"/>
            <a:ext cx="3776199" cy="3776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DDF9A-49D7-7AD6-B61C-5F3454233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138" y="5708963"/>
            <a:ext cx="5126549" cy="92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/>
          <p:nvPr/>
        </p:nvSpPr>
        <p:spPr>
          <a:xfrm>
            <a:off x="777338" y="1244553"/>
            <a:ext cx="6979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1">
                <a:solidFill>
                  <a:srgbClr val="D5DBE5"/>
                </a:solidFill>
                <a:latin typeface="Trebuchet MS"/>
                <a:ea typeface="Trebuchet MS"/>
                <a:cs typeface="Trebuchet MS"/>
                <a:sym typeface="Trebuchet MS"/>
              </a:rPr>
              <a:t>Durante el </a:t>
            </a:r>
            <a:r>
              <a:rPr lang="es-CL" sz="5400" b="1" cap="none">
                <a:solidFill>
                  <a:srgbClr val="D5DBE5"/>
                </a:solidFill>
                <a:latin typeface="Trebuchet MS"/>
                <a:ea typeface="Trebuchet MS"/>
                <a:cs typeface="Trebuchet MS"/>
                <a:sym typeface="Trebuchet MS"/>
              </a:rPr>
              <a:t>oral test…</a:t>
            </a:r>
            <a:endParaRPr/>
          </a:p>
        </p:txBody>
      </p:sp>
      <p:sp>
        <p:nvSpPr>
          <p:cNvPr id="284" name="Google Shape;284;p14"/>
          <p:cNvSpPr txBox="1"/>
          <p:nvPr/>
        </p:nvSpPr>
        <p:spPr>
          <a:xfrm>
            <a:off x="1232452" y="2265766"/>
            <a:ext cx="1032344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Escucho atentamente las preguntas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Si no las entiendo pido que me las repitan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Hablo con seguridad y voy escuchando lo que voy diciendo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Me corrijo si me doy cuenta que estoy cometiendo un error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/>
          <p:nvPr/>
        </p:nvSpPr>
        <p:spPr>
          <a:xfrm>
            <a:off x="1937981" y="903359"/>
            <a:ext cx="76189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 cap="none">
                <a:solidFill>
                  <a:srgbClr val="D5DBE5"/>
                </a:solidFill>
                <a:latin typeface="Trebuchet MS"/>
                <a:ea typeface="Trebuchet MS"/>
                <a:cs typeface="Trebuchet MS"/>
                <a:sym typeface="Trebuchet MS"/>
              </a:rPr>
              <a:t>Que pasa si se me olvidó la palabra en Inglés?</a:t>
            </a:r>
            <a:endParaRPr/>
          </a:p>
        </p:txBody>
      </p:sp>
      <p:sp>
        <p:nvSpPr>
          <p:cNvPr id="290" name="Google Shape;290;p15"/>
          <p:cNvSpPr txBox="1"/>
          <p:nvPr/>
        </p:nvSpPr>
        <p:spPr>
          <a:xfrm>
            <a:off x="1681048" y="3077676"/>
            <a:ext cx="10323443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NUNCA  digo  la palabra en Español                                    “ Sarten”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Trato de parafrasear lo que quiero decir           “The thing we use to fry in the kitchen”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Utilizo una palabra cercana                              “ It´is like a pot but we use it for frying”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1" name="Google Shape;2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260" y="2374994"/>
            <a:ext cx="1767509" cy="17675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/>
          <p:nvPr/>
        </p:nvSpPr>
        <p:spPr>
          <a:xfrm>
            <a:off x="2286503" y="4549225"/>
            <a:ext cx="76189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rgbClr val="D5DBE5"/>
                </a:solidFill>
                <a:latin typeface="Trebuchet MS"/>
                <a:ea typeface="Trebuchet MS"/>
                <a:cs typeface="Trebuchet MS"/>
                <a:sym typeface="Trebuchet MS"/>
              </a:rPr>
              <a:t>SINDROME DEL JEEP EMPANTANADO</a:t>
            </a:r>
            <a:endParaRPr sz="4000" b="1" cap="none">
              <a:solidFill>
                <a:srgbClr val="D5DBE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668174" y="1490008"/>
            <a:ext cx="1032344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6987" y="1021236"/>
            <a:ext cx="5475569" cy="305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9163" y="1073540"/>
            <a:ext cx="6937718" cy="3989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>
            <a:spLocks noGrp="1"/>
          </p:cNvSpPr>
          <p:nvPr>
            <p:ph type="title"/>
          </p:nvPr>
        </p:nvSpPr>
        <p:spPr>
          <a:xfrm>
            <a:off x="634250" y="673927"/>
            <a:ext cx="6243392" cy="174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962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CL" sz="5400"/>
              <a:t>En el capítulo de hoy veremos</a:t>
            </a:r>
            <a:endParaRPr sz="5400"/>
          </a:p>
        </p:txBody>
      </p:sp>
      <p:sp>
        <p:nvSpPr>
          <p:cNvPr id="191" name="Google Shape;191;p2"/>
          <p:cNvSpPr txBox="1">
            <a:spLocks noGrp="1"/>
          </p:cNvSpPr>
          <p:nvPr>
            <p:ph type="body" idx="1"/>
          </p:nvPr>
        </p:nvSpPr>
        <p:spPr>
          <a:xfrm>
            <a:off x="964844" y="3429000"/>
            <a:ext cx="6946704" cy="132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AutoNum type="arabicPeriod"/>
            </a:pPr>
            <a:r>
              <a:rPr lang="es-CL" sz="2000" b="1"/>
              <a:t>Tips para enfrentar el Oral test como un Sayayin</a:t>
            </a:r>
            <a:endParaRPr sz="2000" b="1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AutoNum type="arabicPeriod"/>
            </a:pPr>
            <a:r>
              <a:rPr lang="es-CL" sz="2000" b="1"/>
              <a:t>Vocabulary Bubbles</a:t>
            </a:r>
            <a:endParaRPr sz="2000" b="1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AutoNum type="arabicPeriod"/>
            </a:pPr>
            <a:r>
              <a:rPr lang="es-CL" sz="2000" b="1"/>
              <a:t>Mi nuevo mejor amigue: Chat GPT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 descr="Peluche Gato Tiburón - Michi Disfraz Tiburón Kawaii Mofusand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7" name="Google Shape;1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62" y="742950"/>
            <a:ext cx="37242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5569390" y="4563671"/>
            <a:ext cx="1053215" cy="10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</a:pPr>
            <a:r>
              <a:rPr lang="es-CL"/>
              <a:t>“</a:t>
            </a:r>
            <a:endParaRPr/>
          </a:p>
        </p:txBody>
      </p:sp>
      <p:sp>
        <p:nvSpPr>
          <p:cNvPr id="203" name="Google Shape;203;p4"/>
          <p:cNvSpPr txBox="1">
            <a:spLocks noGrp="1"/>
          </p:cNvSpPr>
          <p:nvPr>
            <p:ph type="body" idx="2"/>
          </p:nvPr>
        </p:nvSpPr>
        <p:spPr>
          <a:xfrm>
            <a:off x="5569390" y="1090219"/>
            <a:ext cx="1053215" cy="120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</a:pPr>
            <a:r>
              <a:rPr lang="es-CL"/>
              <a:t>“</a:t>
            </a:r>
            <a:endParaRPr/>
          </a:p>
        </p:txBody>
      </p:sp>
      <p:sp>
        <p:nvSpPr>
          <p:cNvPr id="204" name="Google Shape;204;p4"/>
          <p:cNvSpPr txBox="1">
            <a:spLocks noGrp="1"/>
          </p:cNvSpPr>
          <p:nvPr>
            <p:ph type="body" idx="3"/>
          </p:nvPr>
        </p:nvSpPr>
        <p:spPr>
          <a:xfrm>
            <a:off x="980571" y="2464904"/>
            <a:ext cx="9528404" cy="240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DD"/>
              </a:buClr>
              <a:buSzPct val="100000"/>
              <a:buNone/>
            </a:pPr>
            <a:r>
              <a:rPr lang="es-CL" sz="8000"/>
              <a:t>El oral test NO es una conversacion, es una evaluación que parece conversación</a:t>
            </a:r>
            <a:endParaRPr sz="8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5"/>
          <p:cNvGrpSpPr/>
          <p:nvPr/>
        </p:nvGrpSpPr>
        <p:grpSpPr>
          <a:xfrm>
            <a:off x="5160533" y="866158"/>
            <a:ext cx="5086798" cy="5125681"/>
            <a:chOff x="1198134" y="2742"/>
            <a:chExt cx="5086798" cy="5125681"/>
          </a:xfrm>
        </p:grpSpPr>
        <p:sp>
          <p:nvSpPr>
            <p:cNvPr id="210" name="Google Shape;210;p5"/>
            <p:cNvSpPr/>
            <p:nvPr/>
          </p:nvSpPr>
          <p:spPr>
            <a:xfrm>
              <a:off x="1198134" y="26610"/>
              <a:ext cx="2352818" cy="1621092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t="-10999" b="-10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225144" y="1728899"/>
              <a:ext cx="2352818" cy="58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1225144" y="1728899"/>
              <a:ext cx="2352818" cy="582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None/>
              </a:pPr>
              <a:r>
                <a:rPr lang="es-CL" sz="22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Grammar</a:t>
              </a:r>
              <a:endParaRPr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3786333" y="2742"/>
              <a:ext cx="2352818" cy="1621092"/>
            </a:xfrm>
            <a:prstGeom prst="roundRect">
              <a:avLst>
                <a:gd name="adj" fmla="val 16667"/>
              </a:avLst>
            </a:prstGeom>
            <a:blipFill rotWithShape="1">
              <a:blip r:embed="rId4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852589" y="1721411"/>
              <a:ext cx="2220308" cy="67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3852589" y="1721411"/>
              <a:ext cx="2220308" cy="67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None/>
              </a:pPr>
              <a:r>
                <a:rPr lang="es-CL" sz="22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Vocabulary</a:t>
              </a:r>
              <a:endParaRPr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198134" y="2634436"/>
              <a:ext cx="2352818" cy="1621092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198134" y="4255528"/>
              <a:ext cx="2352818" cy="872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1198134" y="4255528"/>
              <a:ext cx="2352818" cy="872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None/>
              </a:pPr>
              <a:r>
                <a:rPr lang="es-CL" sz="22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Pronunciation</a:t>
              </a:r>
              <a:endParaRPr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932114" y="2647680"/>
              <a:ext cx="2352818" cy="1621092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 t="-999" b="-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786333" y="4255528"/>
              <a:ext cx="2352818" cy="872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3786333" y="4255528"/>
              <a:ext cx="2352818" cy="872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Trebuchet MS"/>
                <a:buNone/>
              </a:pPr>
              <a:r>
                <a:rPr lang="es-CL" sz="22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Communication</a:t>
              </a:r>
              <a:endParaRPr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/>
          <p:nvPr/>
        </p:nvSpPr>
        <p:spPr>
          <a:xfrm>
            <a:off x="956458" y="608449"/>
            <a:ext cx="66214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1">
                <a:solidFill>
                  <a:srgbClr val="D5DBE5"/>
                </a:solidFill>
                <a:latin typeface="Trebuchet MS"/>
                <a:ea typeface="Trebuchet MS"/>
                <a:cs typeface="Trebuchet MS"/>
                <a:sym typeface="Trebuchet MS"/>
              </a:rPr>
              <a:t>Antes del </a:t>
            </a:r>
            <a:r>
              <a:rPr lang="es-CL" sz="5400" b="1" cap="none">
                <a:solidFill>
                  <a:srgbClr val="D5DBE5"/>
                </a:solidFill>
                <a:latin typeface="Trebuchet MS"/>
                <a:ea typeface="Trebuchet MS"/>
                <a:cs typeface="Trebuchet MS"/>
                <a:sym typeface="Trebuchet MS"/>
              </a:rPr>
              <a:t>oral test…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583096" y="1736686"/>
            <a:ext cx="1102580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Vaya a practicar al English Corner (organícese con sus compañeros/as/es)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Practique con el sample</a:t>
            </a: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Revise los temas del oral test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Ordenes los temas desde los más cómodos a los más incómodos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Practique los temas más incómodos primero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title"/>
          </p:nvPr>
        </p:nvSpPr>
        <p:spPr>
          <a:xfrm>
            <a:off x="4412974" y="2332383"/>
            <a:ext cx="6940826" cy="25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</a:pPr>
            <a:r>
              <a:rPr lang="es-CL"/>
              <a:t>4204</a:t>
            </a:r>
            <a:br>
              <a:rPr lang="es-CL"/>
            </a:br>
            <a:r>
              <a:rPr lang="es-CL" sz="4000"/>
              <a:t>Money</a:t>
            </a:r>
            <a:br>
              <a:rPr lang="es-CL" sz="4000"/>
            </a:br>
            <a:r>
              <a:rPr lang="es-CL" sz="4000"/>
              <a:t>Charities</a:t>
            </a:r>
            <a:br>
              <a:rPr lang="es-CL" sz="4000"/>
            </a:br>
            <a:r>
              <a:rPr lang="es-CL" sz="4000"/>
              <a:t>Movies </a:t>
            </a:r>
            <a:br>
              <a:rPr lang="es-CL" sz="4000"/>
            </a:br>
            <a:r>
              <a:rPr lang="es-CL" sz="4000"/>
              <a:t>Education</a:t>
            </a:r>
            <a:br>
              <a:rPr lang="es-CL" sz="4000"/>
            </a:br>
            <a:r>
              <a:rPr lang="es-CL" sz="4000"/>
              <a:t>Shopping</a:t>
            </a:r>
            <a:br>
              <a:rPr lang="es-CL"/>
            </a:b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4412974" y="2332383"/>
            <a:ext cx="6940826" cy="25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A39"/>
              </a:buClr>
              <a:buSzPts val="6000"/>
              <a:buFont typeface="Arial"/>
              <a:buNone/>
            </a:pPr>
            <a:br>
              <a:rPr lang="es-CL"/>
            </a:br>
            <a:br>
              <a:rPr lang="es-CL"/>
            </a:br>
            <a:r>
              <a:rPr lang="es-CL"/>
              <a:t>4204</a:t>
            </a:r>
            <a:br>
              <a:rPr lang="es-CL"/>
            </a:br>
            <a:r>
              <a:rPr lang="es-CL" sz="4000"/>
              <a:t>Charities</a:t>
            </a:r>
            <a:br>
              <a:rPr lang="es-CL" sz="4000"/>
            </a:br>
            <a:r>
              <a:rPr lang="es-CL" sz="4000"/>
              <a:t>Shopping</a:t>
            </a:r>
            <a:br>
              <a:rPr lang="es-CL" sz="4000"/>
            </a:br>
            <a:r>
              <a:rPr lang="es-CL" sz="4000"/>
              <a:t>Education</a:t>
            </a:r>
            <a:br>
              <a:rPr lang="es-CL" sz="4000"/>
            </a:br>
            <a:r>
              <a:rPr lang="es-CL" sz="4000"/>
              <a:t>Money</a:t>
            </a:r>
            <a:br>
              <a:rPr lang="es-CL" sz="4000"/>
            </a:br>
            <a:r>
              <a:rPr lang="es-CL" sz="4000"/>
              <a:t>Movies </a:t>
            </a:r>
            <a:br>
              <a:rPr lang="es-CL" sz="4000"/>
            </a:br>
            <a:br>
              <a:rPr lang="es-CL" sz="4000"/>
            </a:br>
            <a:br>
              <a:rPr lang="es-CL"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/>
          <p:nvPr/>
        </p:nvSpPr>
        <p:spPr>
          <a:xfrm>
            <a:off x="956458" y="608449"/>
            <a:ext cx="66214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1">
                <a:solidFill>
                  <a:srgbClr val="D5DBE5"/>
                </a:solidFill>
                <a:latin typeface="Trebuchet MS"/>
                <a:ea typeface="Trebuchet MS"/>
                <a:cs typeface="Trebuchet MS"/>
                <a:sym typeface="Trebuchet MS"/>
              </a:rPr>
              <a:t>Antes del </a:t>
            </a:r>
            <a:r>
              <a:rPr lang="es-CL" sz="5400" b="1" cap="none">
                <a:solidFill>
                  <a:srgbClr val="D5DBE5"/>
                </a:solidFill>
                <a:latin typeface="Trebuchet MS"/>
                <a:ea typeface="Trebuchet MS"/>
                <a:cs typeface="Trebuchet MS"/>
                <a:sym typeface="Trebuchet MS"/>
              </a:rPr>
              <a:t>oral test…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473817" y="1355904"/>
            <a:ext cx="11025808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Practique con las Vocabulary bubbles</a:t>
            </a: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Si tiene ansiedad preséntese como voluntario/a/e para ser de los primeros/as/es en rendir la evaluación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Pregunte en el curso si alguien quiere practicar para el oral test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Lleve una botella con agua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AutoNum type="arabicPeriod"/>
            </a:pPr>
            <a:r>
              <a:rPr lang="es-CL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Comprese un mini regalo 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1004" y="4248596"/>
            <a:ext cx="1855303" cy="1855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A8F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306</Words>
  <Application>Microsoft Office PowerPoint</Application>
  <PresentationFormat>Widescreen</PresentationFormat>
  <Paragraphs>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Poppins Light</vt:lpstr>
      <vt:lpstr>Open Sans</vt:lpstr>
      <vt:lpstr>Trebuchet MS</vt:lpstr>
      <vt:lpstr>Arial Rounded</vt:lpstr>
      <vt:lpstr>Office Theme</vt:lpstr>
      <vt:lpstr>TIPS TO FEEL LIKE A SAIYAJIN IN THE ORAL TEST</vt:lpstr>
      <vt:lpstr>En el capítulo de hoy veremos</vt:lpstr>
      <vt:lpstr>PowerPoint Presentation</vt:lpstr>
      <vt:lpstr>PowerPoint Presentation</vt:lpstr>
      <vt:lpstr>PowerPoint Presentation</vt:lpstr>
      <vt:lpstr>PowerPoint Presentation</vt:lpstr>
      <vt:lpstr>4204 Money Charities Movies  Education Shopping </vt:lpstr>
      <vt:lpstr>  4204 Charities Shopping Education Money Movies    </vt:lpstr>
      <vt:lpstr>PowerPoint Presentation</vt:lpstr>
      <vt:lpstr>Y lo más importante…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CAROLINA ANDREA SANTANDER GOMEZ (carosantander)</cp:lastModifiedBy>
  <cp:revision>3</cp:revision>
  <dcterms:created xsi:type="dcterms:W3CDTF">2023-02-21T11:01:12Z</dcterms:created>
  <dcterms:modified xsi:type="dcterms:W3CDTF">2025-05-15T15:56:50Z</dcterms:modified>
</cp:coreProperties>
</file>