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iiCecPokM3GpwxLV+HVJ8R4Mji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5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6" name="Google Shape;26;p5"/>
          <p:cNvCxnSpPr/>
          <p:nvPr/>
        </p:nvCxnSpPr>
        <p:spPr>
          <a:xfrm>
            <a:off x="1207659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showMasterSp="0" type="vertTx">
  <p:cSld name="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 txBox="1"/>
          <p:nvPr>
            <p:ph type="title"/>
          </p:nvPr>
        </p:nvSpPr>
        <p:spPr>
          <a:xfrm rot="5400000">
            <a:off x="7159402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 rot="5400000">
            <a:off x="1825402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7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7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41" name="Google Shape;41;p7"/>
          <p:cNvCxnSpPr/>
          <p:nvPr/>
        </p:nvCxnSpPr>
        <p:spPr>
          <a:xfrm>
            <a:off x="1207659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" type="body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9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9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1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1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2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2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65513" y="6459787"/>
            <a:ext cx="261851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800600" y="6459787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3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/>
          <p:nvPr>
            <p:ph idx="2" type="pic"/>
          </p:nvPr>
        </p:nvSpPr>
        <p:spPr>
          <a:xfrm>
            <a:off x="17" y="0"/>
            <a:ext cx="12191985" cy="4915076"/>
          </a:xfrm>
          <a:prstGeom prst="rect">
            <a:avLst/>
          </a:prstGeom>
          <a:solidFill>
            <a:srgbClr val="D2CDB0"/>
          </a:solidFill>
          <a:ln>
            <a:noFill/>
          </a:ln>
        </p:spPr>
      </p:sp>
      <p:sp>
        <p:nvSpPr>
          <p:cNvPr id="83" name="Google Shape;83;p13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4"/>
          <p:cNvSpPr/>
          <p:nvPr/>
        </p:nvSpPr>
        <p:spPr>
          <a:xfrm>
            <a:off x="17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4"/>
          <p:cNvSpPr txBox="1"/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7" name="Google Shape;17;p4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5.jpg"/><Relationship Id="rId5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"/>
          <p:cNvPicPr preferRelativeResize="0"/>
          <p:nvPr/>
        </p:nvPicPr>
        <p:blipFill rotWithShape="1">
          <a:blip r:embed="rId3">
            <a:alphaModFix amt="24000"/>
          </a:blip>
          <a:srcRect b="0" l="0" r="0" t="0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>
            <p:ph type="ctrTitle"/>
          </p:nvPr>
        </p:nvSpPr>
        <p:spPr>
          <a:xfrm>
            <a:off x="1097280" y="758952"/>
            <a:ext cx="10817352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en-GB"/>
              <a:t>4204 Unit 2B</a:t>
            </a:r>
            <a:br>
              <a:rPr lang="en-GB"/>
            </a:br>
            <a:r>
              <a:rPr lang="en-GB" sz="4000"/>
              <a:t>Present Perfect Simple vs Present Perfect Continuous &amp; Charities</a:t>
            </a:r>
            <a:endParaRPr/>
          </a:p>
        </p:txBody>
      </p:sp>
      <p:sp>
        <p:nvSpPr>
          <p:cNvPr id="108" name="Google Shape;108;p1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GB"/>
              <a:t>USE OF ENGLISH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1" lang="en-GB"/>
              <a:t>AMERICAN ENGLISH FILE 3A. SECOND EDITION.</a:t>
            </a:r>
            <a:endParaRPr/>
          </a:p>
        </p:txBody>
      </p:sp>
      <p:pic>
        <p:nvPicPr>
          <p:cNvPr descr="fcfm-área 1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6019" y="336342"/>
            <a:ext cx="3598324" cy="98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type="title"/>
          </p:nvPr>
        </p:nvSpPr>
        <p:spPr>
          <a:xfrm>
            <a:off x="1097279" y="668886"/>
            <a:ext cx="10695029" cy="7107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alibri"/>
              <a:buNone/>
            </a:pPr>
            <a:r>
              <a:rPr b="1" lang="en-GB" sz="2000">
                <a:latin typeface="Calibri"/>
                <a:ea typeface="Calibri"/>
                <a:cs typeface="Calibri"/>
                <a:sym typeface="Calibri"/>
              </a:rPr>
              <a:t>USE OF ENGLISH</a:t>
            </a:r>
            <a:br>
              <a:rPr lang="en-GB" sz="2000">
                <a:latin typeface="Calibri"/>
                <a:ea typeface="Calibri"/>
                <a:cs typeface="Calibri"/>
                <a:sym typeface="Calibri"/>
              </a:rPr>
            </a:br>
            <a:r>
              <a:rPr b="1" lang="en-GB" sz="2000"/>
              <a:t>Choose the option that contains the</a:t>
            </a:r>
            <a:r>
              <a:rPr b="1" lang="en-GB" sz="2000">
                <a:latin typeface="Calibri"/>
                <a:ea typeface="Calibri"/>
                <a:cs typeface="Calibri"/>
                <a:sym typeface="Calibri"/>
              </a:rPr>
              <a:t> word(s) that has/have been </a:t>
            </a:r>
            <a:r>
              <a:rPr b="1" i="1" lang="en-GB" sz="2000" u="sng">
                <a:latin typeface="Calibri"/>
                <a:ea typeface="Calibri"/>
                <a:cs typeface="Calibri"/>
                <a:sym typeface="Calibri"/>
              </a:rPr>
              <a:t>incorrectly used</a:t>
            </a:r>
            <a:r>
              <a:rPr b="1" lang="en-GB" sz="2000" u="sng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GB" sz="2000">
                <a:latin typeface="Calibri"/>
                <a:ea typeface="Calibri"/>
                <a:cs typeface="Calibri"/>
                <a:sym typeface="Calibri"/>
              </a:rPr>
              <a:t>or none of the above from the ones in CAPITAL LETTERS.</a:t>
            </a:r>
            <a:br>
              <a:rPr lang="en-GB" sz="2000">
                <a:latin typeface="Calibri"/>
                <a:ea typeface="Calibri"/>
                <a:cs typeface="Calibri"/>
                <a:sym typeface="Calibri"/>
              </a:rPr>
            </a:b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1097279" y="1117958"/>
            <a:ext cx="102033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A: I’ve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BEEN WANTING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learn German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SINCE 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was in college, do you think it’s worth it?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B: Of course it is, I’ve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BEEN LEARNING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years and I’ve used it a lot.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been wanting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since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been learning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for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None of the above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Maggie moved to Haiti when she decided to work as a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VOLUNTEER 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there. She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’S BEEN LIVING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Port-au-Prince for about two years now and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 HAD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different jobs, such as teacher assistant and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HEADMASTER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a rural school near the city.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volunteer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‘s been living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has had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headmaster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None of the above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/>
          <p:nvPr/>
        </p:nvSpPr>
        <p:spPr>
          <a:xfrm flipH="1">
            <a:off x="2848196" y="2026096"/>
            <a:ext cx="749700" cy="26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5875">
            <a:solidFill>
              <a:srgbClr val="6F94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 flipH="1">
            <a:off x="3305402" y="5536673"/>
            <a:ext cx="749700" cy="26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5875">
            <a:solidFill>
              <a:srgbClr val="6F94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cfm-área 1" id="118" name="Google Shape;1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59142" y="6131347"/>
            <a:ext cx="2354460" cy="643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18999" y="2185997"/>
            <a:ext cx="1098576" cy="100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19001" y="4740700"/>
            <a:ext cx="1181134" cy="117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/>
          <p:nvPr/>
        </p:nvSpPr>
        <p:spPr>
          <a:xfrm>
            <a:off x="1097279" y="843747"/>
            <a:ext cx="10203300" cy="4801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</a:t>
            </a: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HAS BEEN STUDYING 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lot more since </a:t>
            </a: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ONE YEAR AGO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when his parents promised to buy him one of those </a:t>
            </a: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GADGETS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that he loves so much if he got good grades. He’ll probably get the latest iPhone, to be up-to-date with his </a:t>
            </a:r>
            <a:r>
              <a:rPr b="1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SOCIAL NETWORKING</a:t>
            </a: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apps.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has been studying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one year ago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gadgets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social networking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None of the above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Jane Cadwallader decided to set up a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CHARITY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called Adelante Africa, to rebuild a school for orphan children. She and her family have been helping there 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SINCE 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2010 when they inaugurated St Joseph’s School. They’</a:t>
            </a:r>
            <a:r>
              <a:rPr b="1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 BEEN IMPROVING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children’s lives by giving them an education, but especially, hope.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charity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since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‘ve been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improving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None of the above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 flipH="1">
            <a:off x="2696251" y="2013367"/>
            <a:ext cx="749700" cy="26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5875">
            <a:solidFill>
              <a:srgbClr val="6F94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cfm-área 1" id="127" name="Google Shape;12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59142" y="6131347"/>
            <a:ext cx="2354460" cy="643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46567" y="1903639"/>
            <a:ext cx="1754324" cy="117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3"/>
          <p:cNvSpPr/>
          <p:nvPr/>
        </p:nvSpPr>
        <p:spPr>
          <a:xfrm flipH="1">
            <a:off x="3222696" y="5345700"/>
            <a:ext cx="749700" cy="26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5875">
            <a:solidFill>
              <a:srgbClr val="6F94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805075" y="4363025"/>
            <a:ext cx="2110450" cy="98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2020-03-18T15:52:38Z</dcterms:created>
  <dc:creator>ambar.romero05@gmail.com</dc:creator>
</cp:coreProperties>
</file>