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18"/>
  </p:handoutMasterIdLst>
  <p:sldIdLst>
    <p:sldId id="257" r:id="rId2"/>
    <p:sldId id="258" r:id="rId3"/>
    <p:sldId id="267" r:id="rId4"/>
    <p:sldId id="268" r:id="rId5"/>
    <p:sldId id="272" r:id="rId6"/>
    <p:sldId id="260" r:id="rId7"/>
    <p:sldId id="262" r:id="rId8"/>
    <p:sldId id="269" r:id="rId9"/>
    <p:sldId id="263" r:id="rId10"/>
    <p:sldId id="264" r:id="rId11"/>
    <p:sldId id="265" r:id="rId12"/>
    <p:sldId id="266" r:id="rId13"/>
    <p:sldId id="274" r:id="rId14"/>
    <p:sldId id="273" r:id="rId15"/>
    <p:sldId id="270" r:id="rId16"/>
    <p:sldId id="271" r:id="rId17"/>
  </p:sldIdLst>
  <p:sldSz cx="9144000" cy="6858000" type="letter"/>
  <p:notesSz cx="6858000" cy="9117013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Wragg Larco" userId="14f350dc62e3a358" providerId="LiveId" clId="{D377400C-5BE9-4060-B37F-6E440C62C595}"/>
    <pc:docChg chg="modSld">
      <pc:chgData name="William Wragg Larco" userId="14f350dc62e3a358" providerId="LiveId" clId="{D377400C-5BE9-4060-B37F-6E440C62C595}" dt="2022-10-18T09:37:14.911" v="15" actId="20577"/>
      <pc:docMkLst>
        <pc:docMk/>
      </pc:docMkLst>
      <pc:sldChg chg="modSp mod">
        <pc:chgData name="William Wragg Larco" userId="14f350dc62e3a358" providerId="LiveId" clId="{D377400C-5BE9-4060-B37F-6E440C62C595}" dt="2022-10-18T09:37:14.911" v="15" actId="20577"/>
        <pc:sldMkLst>
          <pc:docMk/>
          <pc:sldMk cId="0" sldId="257"/>
        </pc:sldMkLst>
        <pc:spChg chg="mod">
          <ac:chgData name="William Wragg Larco" userId="14f350dc62e3a358" providerId="LiveId" clId="{D377400C-5BE9-4060-B37F-6E440C62C595}" dt="2022-10-18T09:37:14.911" v="15" actId="20577"/>
          <ac:spMkLst>
            <pc:docMk/>
            <pc:sldMk cId="0" sldId="257"/>
            <ac:spMk id="307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CL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s-CL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CL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26643F7-A211-45C5-B1FA-DD7C38517CAB}" type="slidenum">
              <a:rPr lang="es-CL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s-CL"/>
              <a:t>Haga clic para cambiar el estilo de título	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CL"/>
              <a:t>Haga clic para modificar el estilo de subtítulo del patrón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s-CL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s-CL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F180B0A5-DE76-4783-A285-ECB7436A3D77}" type="slidenum">
              <a:rPr lang="es-CL"/>
              <a:pPr/>
              <a:t>‹Nº›</a:t>
            </a:fld>
            <a:endParaRPr lang="es-CL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2880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2880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68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68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CL"/>
              <a:t>Haga clic para cambiar el estilo de título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L"/>
              <a:t>Haga clic para modificar el estilo de texto del patrón</a:t>
            </a:r>
          </a:p>
          <a:p>
            <a:pPr lvl="1"/>
            <a:r>
              <a:rPr lang="es-CL"/>
              <a:t>Segundo nivel</a:t>
            </a:r>
          </a:p>
          <a:p>
            <a:pPr lvl="2"/>
            <a:r>
              <a:rPr lang="es-CL"/>
              <a:t>Tercer nivel</a:t>
            </a:r>
          </a:p>
          <a:p>
            <a:pPr lvl="3"/>
            <a:r>
              <a:rPr lang="es-CL"/>
              <a:t>Cuarto nivel</a:t>
            </a:r>
          </a:p>
          <a:p>
            <a:pPr lvl="4"/>
            <a:r>
              <a:rPr lang="es-CL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shoQyXnaBMI?t=897" TargetMode="External"/><Relationship Id="rId3" Type="http://schemas.openxmlformats.org/officeDocument/2006/relationships/image" Target="../media/image16.emf"/><Relationship Id="rId7" Type="http://schemas.openxmlformats.org/officeDocument/2006/relationships/image" Target="../media/image1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9.emf"/><Relationship Id="rId7" Type="http://schemas.openxmlformats.org/officeDocument/2006/relationships/image" Target="../media/image21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0.emf"/><Relationship Id="rId10" Type="http://schemas.openxmlformats.org/officeDocument/2006/relationships/image" Target="../media/image23.jpeg"/><Relationship Id="rId4" Type="http://schemas.openxmlformats.org/officeDocument/2006/relationships/oleObject" Target="../embeddings/oleObject5.bin"/><Relationship Id="rId9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33ZTzObvf0?feature=oembed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bauma.com.pl/angielska/deskowania_scienne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/>
              <a:t>CI 4231</a:t>
            </a:r>
            <a:br>
              <a:rPr lang="es-ES_tradnl"/>
            </a:br>
            <a:r>
              <a:rPr lang="es-ES_tradnl"/>
              <a:t>Construcción</a:t>
            </a:r>
            <a:endParaRPr lang="es-CL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/>
              <a:t>Moldaje</a:t>
            </a:r>
            <a:endParaRPr lang="es-CL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Cálculo de Moldaje</a:t>
            </a:r>
            <a:endParaRPr lang="es-CL"/>
          </a:p>
        </p:txBody>
      </p:sp>
      <p:graphicFrame>
        <p:nvGraphicFramePr>
          <p:cNvPr id="13107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704610"/>
              </p:ext>
            </p:extLst>
          </p:nvPr>
        </p:nvGraphicFramePr>
        <p:xfrm>
          <a:off x="468313" y="2132856"/>
          <a:ext cx="395922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2" imgW="1434960" imgH="393480" progId="Equation.3">
                  <p:embed/>
                </p:oleObj>
              </mc:Choice>
              <mc:Fallback>
                <p:oleObj name="Ecuación" r:id="rId2" imgW="1434960" imgH="393480" progId="Equation.3">
                  <p:embed/>
                  <p:pic>
                    <p:nvPicPr>
                      <p:cNvPr id="131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132856"/>
                        <a:ext cx="3959225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6516688" y="2204293"/>
            <a:ext cx="2376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R &lt;= 2.1 m/hr</a:t>
            </a:r>
            <a:endParaRPr lang="es-CL"/>
          </a:p>
        </p:txBody>
      </p:sp>
      <p:graphicFrame>
        <p:nvGraphicFramePr>
          <p:cNvPr id="131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842064"/>
              </p:ext>
            </p:extLst>
          </p:nvPr>
        </p:nvGraphicFramePr>
        <p:xfrm>
          <a:off x="539750" y="3428256"/>
          <a:ext cx="5472113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4" imgW="2070000" imgH="393480" progId="Equation.3">
                  <p:embed/>
                </p:oleObj>
              </mc:Choice>
              <mc:Fallback>
                <p:oleObj name="Ecuación" r:id="rId4" imgW="2070000" imgH="393480" progId="Equation.3">
                  <p:embed/>
                  <p:pic>
                    <p:nvPicPr>
                      <p:cNvPr id="1310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428256"/>
                        <a:ext cx="5472113" cy="103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349681"/>
              </p:ext>
            </p:extLst>
          </p:nvPr>
        </p:nvGraphicFramePr>
        <p:xfrm>
          <a:off x="611188" y="4941143"/>
          <a:ext cx="16891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6" imgW="647640" imgH="228600" progId="Equation.3">
                  <p:embed/>
                </p:oleObj>
              </mc:Choice>
              <mc:Fallback>
                <p:oleObj name="Ecuación" r:id="rId6" imgW="647640" imgH="228600" progId="Equation.3">
                  <p:embed/>
                  <p:pic>
                    <p:nvPicPr>
                      <p:cNvPr id="1310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941143"/>
                        <a:ext cx="1689100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6443663" y="3572718"/>
            <a:ext cx="2376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2,1 &lt; R &lt;= 3.0 m/hr</a:t>
            </a:r>
            <a:endParaRPr lang="es-CL"/>
          </a:p>
        </p:txBody>
      </p:sp>
      <p:sp>
        <p:nvSpPr>
          <p:cNvPr id="131083" name="Text Box 11"/>
          <p:cNvSpPr txBox="1">
            <a:spLocks noChangeArrowheads="1"/>
          </p:cNvSpPr>
          <p:nvPr/>
        </p:nvSpPr>
        <p:spPr bwMode="auto">
          <a:xfrm>
            <a:off x="6443663" y="4869706"/>
            <a:ext cx="2376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R &gt; 3.0 m/hr</a:t>
            </a:r>
            <a:endParaRPr lang="es-C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B0BC1B-E6B5-44CD-A32E-8B29B5443644}"/>
              </a:ext>
            </a:extLst>
          </p:cNvPr>
          <p:cNvSpPr txBox="1"/>
          <p:nvPr/>
        </p:nvSpPr>
        <p:spPr>
          <a:xfrm>
            <a:off x="5796136" y="62373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Ref. ACI 347</a:t>
            </a:r>
            <a:endParaRPr lang="es-C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C27F6D-E255-48BB-9D92-88695FC5C932}"/>
              </a:ext>
            </a:extLst>
          </p:cNvPr>
          <p:cNvSpPr txBox="1"/>
          <p:nvPr/>
        </p:nvSpPr>
        <p:spPr>
          <a:xfrm>
            <a:off x="611188" y="6165304"/>
            <a:ext cx="11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hlinkClick r:id="rId8"/>
              </a:rPr>
              <a:t>YouTube</a:t>
            </a:r>
            <a:endParaRPr lang="es-CL" dirty="0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Cálculo de Moldaje</a:t>
            </a:r>
            <a:endParaRPr lang="es-CL"/>
          </a:p>
        </p:txBody>
      </p:sp>
      <p:graphicFrame>
        <p:nvGraphicFramePr>
          <p:cNvPr id="133124" name="Object 1028"/>
          <p:cNvGraphicFramePr>
            <a:graphicFrameLocks noGrp="1" noChangeAspect="1"/>
          </p:cNvGraphicFramePr>
          <p:nvPr>
            <p:ph idx="1"/>
          </p:nvPr>
        </p:nvGraphicFramePr>
        <p:xfrm>
          <a:off x="468313" y="1773238"/>
          <a:ext cx="10795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2" imgW="571320" imgH="393480" progId="Equation.3">
                  <p:embed/>
                </p:oleObj>
              </mc:Choice>
              <mc:Fallback>
                <p:oleObj name="Ecuación" r:id="rId2" imgW="571320" imgH="393480" progId="Equation.3">
                  <p:embed/>
                  <p:pic>
                    <p:nvPicPr>
                      <p:cNvPr id="133124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73238"/>
                        <a:ext cx="1079500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6" name="Object 1030"/>
          <p:cNvGraphicFramePr>
            <a:graphicFrameLocks noChangeAspect="1"/>
          </p:cNvGraphicFramePr>
          <p:nvPr/>
        </p:nvGraphicFramePr>
        <p:xfrm>
          <a:off x="2339975" y="1773238"/>
          <a:ext cx="865188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4" imgW="431640" imgH="419040" progId="Equation.3">
                  <p:embed/>
                </p:oleObj>
              </mc:Choice>
              <mc:Fallback>
                <p:oleObj name="Ecuación" r:id="rId4" imgW="431640" imgH="419040" progId="Equation.3">
                  <p:embed/>
                  <p:pic>
                    <p:nvPicPr>
                      <p:cNvPr id="133126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773238"/>
                        <a:ext cx="865188" cy="83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7" name="Object 1031"/>
          <p:cNvGraphicFramePr>
            <a:graphicFrameLocks noChangeAspect="1"/>
          </p:cNvGraphicFramePr>
          <p:nvPr/>
        </p:nvGraphicFramePr>
        <p:xfrm>
          <a:off x="3851275" y="1773238"/>
          <a:ext cx="8636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6" imgW="482400" imgH="444240" progId="Equation.3">
                  <p:embed/>
                </p:oleObj>
              </mc:Choice>
              <mc:Fallback>
                <p:oleObj name="Ecuación" r:id="rId6" imgW="482400" imgH="444240" progId="Equation.3">
                  <p:embed/>
                  <p:pic>
                    <p:nvPicPr>
                      <p:cNvPr id="133127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773238"/>
                        <a:ext cx="863600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47" name="Object 2111"/>
          <p:cNvGraphicFramePr>
            <a:graphicFrameLocks noChangeAspect="1"/>
          </p:cNvGraphicFramePr>
          <p:nvPr/>
        </p:nvGraphicFramePr>
        <p:xfrm>
          <a:off x="395288" y="3068638"/>
          <a:ext cx="4681537" cy="342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3314700" imgH="2114702" progId="Excel.Sheet.8">
                  <p:embed/>
                </p:oleObj>
              </mc:Choice>
              <mc:Fallback>
                <p:oleObj name="Hoja de cálculo" r:id="rId8" imgW="3314700" imgH="2114702" progId="Excel.Sheet.8">
                  <p:embed/>
                  <p:pic>
                    <p:nvPicPr>
                      <p:cNvPr id="144447" name="Object 2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068638"/>
                        <a:ext cx="4681537" cy="342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4449" name="Picture 2113" descr="PERI PE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8263" y="1844675"/>
            <a:ext cx="3810000" cy="47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Descimbre</a:t>
            </a:r>
            <a:endParaRPr lang="es-CL" dirty="0"/>
          </a:p>
        </p:txBody>
      </p:sp>
      <p:pic>
        <p:nvPicPr>
          <p:cNvPr id="4" name="Elementos multimedia en línea 3" title="Ulma Chile - BTM Sistema General">
            <a:hlinkClick r:id="" action="ppaction://media"/>
            <a:extLst>
              <a:ext uri="{FF2B5EF4-FFF2-40B4-BE49-F238E27FC236}">
                <a16:creationId xmlns:a16="http://schemas.microsoft.com/office/drawing/2014/main" id="{7E109808-B418-4CF4-891A-474373E207F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5616" y="1556792"/>
            <a:ext cx="6912768" cy="518501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Descimbre</a:t>
            </a:r>
            <a:endParaRPr lang="es-CL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Condiciones</a:t>
            </a:r>
          </a:p>
          <a:p>
            <a:pPr lvl="1"/>
            <a:r>
              <a:rPr lang="es-ES_tradnl" dirty="0"/>
              <a:t>Estabilidad estructural</a:t>
            </a:r>
          </a:p>
          <a:p>
            <a:pPr lvl="1"/>
            <a:r>
              <a:rPr lang="es-ES_tradnl" dirty="0"/>
              <a:t>Resistencia de cargas de peso propio más cargas de construcción</a:t>
            </a:r>
          </a:p>
          <a:p>
            <a:pPr lvl="1"/>
            <a:r>
              <a:rPr lang="es-ES_tradnl" dirty="0"/>
              <a:t>Resistencia a las maniobras de descimbre</a:t>
            </a:r>
          </a:p>
          <a:p>
            <a:pPr lvl="1"/>
            <a:r>
              <a:rPr lang="es-ES_tradnl" dirty="0"/>
              <a:t>Típicamente con R&gt;70 kg/cm2</a:t>
            </a:r>
          </a:p>
          <a:p>
            <a:r>
              <a:rPr lang="es-ES_tradnl" dirty="0" err="1"/>
              <a:t>Reapuntalamiento</a:t>
            </a:r>
            <a:r>
              <a:rPr lang="es-ES_tradnl" dirty="0"/>
              <a:t>. Relajación tensiones.</a:t>
            </a:r>
          </a:p>
          <a:p>
            <a:r>
              <a:rPr lang="es-ES_tradnl" dirty="0"/>
              <a:t>Ojo con los voladizos!! (ej. Balcones)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35763374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Precio Unitario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Arriendo </a:t>
            </a:r>
            <a:r>
              <a:rPr lang="es-MX" dirty="0" err="1"/>
              <a:t>moldaje</a:t>
            </a:r>
            <a:r>
              <a:rPr lang="es-MX" dirty="0"/>
              <a:t>: tiempo x cantidad x tasa</a:t>
            </a:r>
          </a:p>
          <a:p>
            <a:r>
              <a:rPr lang="es-MX" dirty="0"/>
              <a:t>Transporte: cantidad x precio</a:t>
            </a:r>
          </a:p>
          <a:p>
            <a:endParaRPr lang="es-MX" dirty="0"/>
          </a:p>
          <a:p>
            <a:r>
              <a:rPr lang="es-MX" dirty="0" err="1"/>
              <a:t>Desmoldante</a:t>
            </a:r>
            <a:endParaRPr lang="es-MX" dirty="0"/>
          </a:p>
          <a:p>
            <a:r>
              <a:rPr lang="es-MX" dirty="0"/>
              <a:t>Separadores</a:t>
            </a:r>
          </a:p>
          <a:p>
            <a:endParaRPr lang="es-MX" dirty="0"/>
          </a:p>
          <a:p>
            <a:r>
              <a:rPr lang="es-MX" dirty="0"/>
              <a:t>Mano de obra: colocación y descimbre </a:t>
            </a:r>
            <a:endParaRPr lang="es-ES" dirty="0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r>
              <a:rPr lang="es-ES_tradnl"/>
              <a:t>Precios Unitarios</a:t>
            </a:r>
            <a:endParaRPr lang="es-ES"/>
          </a:p>
        </p:txBody>
      </p:sp>
      <p:pic>
        <p:nvPicPr>
          <p:cNvPr id="151660" name="Picture 1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84313"/>
            <a:ext cx="8424863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1753" name="Picture 2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437063"/>
            <a:ext cx="8353425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1754" name="Text Box 202"/>
          <p:cNvSpPr txBox="1">
            <a:spLocks noChangeArrowheads="1"/>
          </p:cNvSpPr>
          <p:nvPr/>
        </p:nvSpPr>
        <p:spPr bwMode="auto">
          <a:xfrm>
            <a:off x="7019925" y="3789363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_tradnl"/>
              <a:t>$4.760/m</a:t>
            </a:r>
            <a:r>
              <a:rPr lang="es-ES_tradnl" baseline="30000"/>
              <a:t>2</a:t>
            </a:r>
            <a:endParaRPr lang="es-ES" baseline="30000"/>
          </a:p>
        </p:txBody>
      </p:sp>
      <p:sp>
        <p:nvSpPr>
          <p:cNvPr id="151755" name="Text Box 203"/>
          <p:cNvSpPr txBox="1">
            <a:spLocks noChangeArrowheads="1"/>
          </p:cNvSpPr>
          <p:nvPr/>
        </p:nvSpPr>
        <p:spPr bwMode="auto">
          <a:xfrm>
            <a:off x="7019925" y="649128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_tradnl"/>
              <a:t>$5.662/m</a:t>
            </a:r>
            <a:r>
              <a:rPr lang="es-ES_tradnl" baseline="30000"/>
              <a:t>2</a:t>
            </a:r>
            <a:endParaRPr lang="es-ES" baseline="30000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r>
              <a:rPr lang="es-ES_tradnl"/>
              <a:t>Precios Unitarios</a:t>
            </a:r>
            <a:endParaRPr lang="es-ES"/>
          </a:p>
        </p:txBody>
      </p:sp>
      <p:pic>
        <p:nvPicPr>
          <p:cNvPr id="1546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684338"/>
            <a:ext cx="835183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7019925" y="4005263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_tradnl"/>
              <a:t>$4.673/m</a:t>
            </a:r>
            <a:r>
              <a:rPr lang="es-ES_tradnl" baseline="30000"/>
              <a:t>2</a:t>
            </a:r>
            <a:endParaRPr lang="es-ES" baseline="30000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MOLDAJE</a:t>
            </a:r>
            <a:endParaRPr lang="es-CL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330700" cy="4687888"/>
          </a:xfrm>
        </p:spPr>
        <p:txBody>
          <a:bodyPr/>
          <a:lstStyle/>
          <a:p>
            <a:r>
              <a:rPr lang="es-ES_tradnl" dirty="0"/>
              <a:t>Requisitos (imprescindibles)</a:t>
            </a:r>
          </a:p>
          <a:p>
            <a:pPr lvl="1"/>
            <a:r>
              <a:rPr lang="es-ES_tradnl" dirty="0" err="1"/>
              <a:t>Indeformabilidad</a:t>
            </a:r>
            <a:endParaRPr lang="es-ES_tradnl" dirty="0"/>
          </a:p>
          <a:p>
            <a:pPr lvl="1"/>
            <a:r>
              <a:rPr lang="es-ES_tradnl" dirty="0"/>
              <a:t>Resistencia</a:t>
            </a:r>
          </a:p>
          <a:p>
            <a:pPr lvl="1"/>
            <a:r>
              <a:rPr lang="es-ES_tradnl" dirty="0"/>
              <a:t>Impermeabilidad</a:t>
            </a:r>
            <a:endParaRPr lang="es-CL" dirty="0"/>
          </a:p>
        </p:txBody>
      </p:sp>
      <p:pic>
        <p:nvPicPr>
          <p:cNvPr id="123909" name="Picture 5" descr="PERI RAP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40" y="1916607"/>
            <a:ext cx="3590925" cy="4762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MOLDAJE</a:t>
            </a:r>
            <a:endParaRPr lang="es-CL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sz="2800" dirty="0"/>
              <a:t>Requisitos (deseables)</a:t>
            </a:r>
          </a:p>
          <a:p>
            <a:pPr lvl="1">
              <a:lnSpc>
                <a:spcPct val="90000"/>
              </a:lnSpc>
            </a:pPr>
            <a:r>
              <a:rPr lang="es-ES_tradnl" sz="2400" dirty="0"/>
              <a:t>Facilidad de montaje y desmontaje</a:t>
            </a:r>
          </a:p>
          <a:p>
            <a:pPr lvl="1">
              <a:lnSpc>
                <a:spcPct val="90000"/>
              </a:lnSpc>
            </a:pPr>
            <a:r>
              <a:rPr lang="es-ES_tradnl" sz="2400" dirty="0"/>
              <a:t>Reutilizable (más barato)</a:t>
            </a:r>
          </a:p>
          <a:p>
            <a:pPr lvl="1">
              <a:lnSpc>
                <a:spcPct val="90000"/>
              </a:lnSpc>
            </a:pPr>
            <a:r>
              <a:rPr lang="es-ES_tradnl" sz="2400" dirty="0"/>
              <a:t>Mínimo de piezas diferentes</a:t>
            </a:r>
          </a:p>
        </p:txBody>
      </p:sp>
      <p:pic>
        <p:nvPicPr>
          <p:cNvPr id="146437" name="Picture 5" descr="manto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038600"/>
            <a:ext cx="3276600" cy="235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6441" name="Picture 9" descr="o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733800"/>
            <a:ext cx="3200400" cy="266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MOLDAJE</a:t>
            </a:r>
            <a:endParaRPr lang="es-CL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2880"/>
            <a:ext cx="8362950" cy="1401740"/>
          </a:xfrm>
        </p:spPr>
        <p:txBody>
          <a:bodyPr/>
          <a:lstStyle/>
          <a:p>
            <a:r>
              <a:rPr lang="es-ES_tradnl" sz="2800" dirty="0"/>
              <a:t>Requisitos</a:t>
            </a:r>
          </a:p>
          <a:p>
            <a:pPr lvl="1"/>
            <a:r>
              <a:rPr lang="es-ES_tradnl" sz="2400" dirty="0"/>
              <a:t>Alzaprimado independiente (se puede recuperar para reutilizar)</a:t>
            </a:r>
            <a:endParaRPr lang="es-CL" sz="2400" dirty="0"/>
          </a:p>
        </p:txBody>
      </p:sp>
      <p:pic>
        <p:nvPicPr>
          <p:cNvPr id="147462" name="Picture 6" descr="Mesa MODUL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210" y="2428869"/>
            <a:ext cx="6107528" cy="4257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Materiales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1200"/>
            <a:ext cx="5900750" cy="4687888"/>
          </a:xfrm>
        </p:spPr>
        <p:txBody>
          <a:bodyPr/>
          <a:lstStyle/>
          <a:p>
            <a:r>
              <a:rPr lang="es-ES_tradnl" dirty="0" err="1"/>
              <a:t>Moldaje</a:t>
            </a:r>
            <a:r>
              <a:rPr lang="es-ES_tradnl" dirty="0"/>
              <a:t> íntegro de madera</a:t>
            </a:r>
          </a:p>
          <a:p>
            <a:r>
              <a:rPr lang="es-ES_tradnl" dirty="0" err="1"/>
              <a:t>Moldaje</a:t>
            </a:r>
            <a:r>
              <a:rPr lang="es-ES_tradnl" dirty="0"/>
              <a:t> metálico</a:t>
            </a:r>
          </a:p>
          <a:p>
            <a:pPr lvl="1"/>
            <a:r>
              <a:rPr lang="es-ES_tradnl" dirty="0"/>
              <a:t>Bastidor metálico con placas de madera</a:t>
            </a:r>
          </a:p>
          <a:p>
            <a:pPr lvl="1"/>
            <a:r>
              <a:rPr lang="es-ES_tradnl" dirty="0"/>
              <a:t>Completamente metálico</a:t>
            </a:r>
          </a:p>
          <a:p>
            <a:r>
              <a:rPr lang="es-ES_tradnl" dirty="0"/>
              <a:t>Otros ( estampado, vidrio, pilares PVC, papel, etc.)</a:t>
            </a:r>
            <a:endParaRPr lang="es-CL" dirty="0"/>
          </a:p>
        </p:txBody>
      </p:sp>
      <p:pic>
        <p:nvPicPr>
          <p:cNvPr id="4" name="Picture 5" descr="ar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0355" y="4826023"/>
            <a:ext cx="2519363" cy="1889125"/>
          </a:xfrm>
          <a:prstGeom prst="rect">
            <a:avLst/>
          </a:prstGeom>
          <a:noFill/>
        </p:spPr>
      </p:pic>
      <p:pic>
        <p:nvPicPr>
          <p:cNvPr id="5" name="Picture 11" descr="orma%2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1593" y="2500306"/>
            <a:ext cx="1508125" cy="2230438"/>
          </a:xfrm>
          <a:prstGeom prst="rect">
            <a:avLst/>
          </a:prstGeom>
          <a:noFill/>
        </p:spPr>
      </p:pic>
      <p:pic>
        <p:nvPicPr>
          <p:cNvPr id="6" name="Picture 9" descr="fig32.GIF (12214 bytes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6568" y="253991"/>
            <a:ext cx="2343150" cy="2162175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Número de Usos</a:t>
            </a:r>
            <a:endParaRPr lang="es-CL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Placa de madera:</a:t>
            </a:r>
          </a:p>
          <a:p>
            <a:pPr lvl="1"/>
            <a:r>
              <a:rPr lang="es-ES_tradnl" dirty="0"/>
              <a:t>En bruto: 3 usos</a:t>
            </a:r>
          </a:p>
          <a:p>
            <a:pPr lvl="1"/>
            <a:r>
              <a:rPr lang="es-ES_tradnl" dirty="0"/>
              <a:t>Cepillada: 5 usos</a:t>
            </a:r>
          </a:p>
          <a:p>
            <a:pPr lvl="1"/>
            <a:r>
              <a:rPr lang="es-ES_tradnl" dirty="0"/>
              <a:t>Terciado: 10 usos</a:t>
            </a:r>
          </a:p>
          <a:p>
            <a:pPr lvl="1"/>
            <a:r>
              <a:rPr lang="es-ES_tradnl" dirty="0"/>
              <a:t>Terciado fenólico (film): 50 usos</a:t>
            </a:r>
          </a:p>
          <a:p>
            <a:r>
              <a:rPr lang="es-ES_tradnl" dirty="0"/>
              <a:t>Placa de acero o aluminio</a:t>
            </a:r>
          </a:p>
          <a:p>
            <a:pPr lvl="1"/>
            <a:r>
              <a:rPr lang="es-ES_tradnl" dirty="0"/>
              <a:t>50 usos o más.</a:t>
            </a:r>
            <a:endParaRPr lang="es-CL" dirty="0"/>
          </a:p>
        </p:txBody>
      </p:sp>
      <p:pic>
        <p:nvPicPr>
          <p:cNvPr id="125957" name="Picture 5" descr="2012-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333375"/>
            <a:ext cx="1871662" cy="1247775"/>
          </a:xfrm>
          <a:prstGeom prst="rect">
            <a:avLst/>
          </a:prstGeom>
          <a:noFill/>
        </p:spPr>
      </p:pic>
      <p:pic>
        <p:nvPicPr>
          <p:cNvPr id="125959" name="Picture 7" descr="63559-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1700213"/>
            <a:ext cx="1879600" cy="1252537"/>
          </a:xfrm>
          <a:prstGeom prst="rect">
            <a:avLst/>
          </a:prstGeom>
          <a:noFill/>
        </p:spPr>
      </p:pic>
      <p:pic>
        <p:nvPicPr>
          <p:cNvPr id="125960" name="Picture 8" descr="terciadoestructur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3068638"/>
            <a:ext cx="1889125" cy="1944687"/>
          </a:xfrm>
          <a:prstGeom prst="rect">
            <a:avLst/>
          </a:prstGeom>
          <a:noFill/>
        </p:spPr>
      </p:pic>
      <p:pic>
        <p:nvPicPr>
          <p:cNvPr id="125962" name="Picture 10" descr="65099-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5300663"/>
            <a:ext cx="1878012" cy="1252537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Colocación</a:t>
            </a:r>
            <a:endParaRPr lang="es-CL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500174"/>
            <a:ext cx="4330700" cy="4687888"/>
          </a:xfrm>
        </p:spPr>
        <p:txBody>
          <a:bodyPr/>
          <a:lstStyle/>
          <a:p>
            <a:r>
              <a:rPr lang="es-ES_tradnl" dirty="0"/>
              <a:t>Muros</a:t>
            </a:r>
          </a:p>
          <a:p>
            <a:pPr lvl="1"/>
            <a:r>
              <a:rPr lang="es-ES_tradnl" dirty="0" err="1"/>
              <a:t>Moldaje</a:t>
            </a:r>
            <a:r>
              <a:rPr lang="es-ES_tradnl" dirty="0"/>
              <a:t> tradicional</a:t>
            </a:r>
          </a:p>
          <a:p>
            <a:pPr lvl="2"/>
            <a:r>
              <a:rPr lang="es-ES_tradnl" dirty="0"/>
              <a:t>Muertos, polines, tensores, diagonales, conos</a:t>
            </a:r>
          </a:p>
          <a:p>
            <a:pPr lvl="1"/>
            <a:r>
              <a:rPr lang="es-ES_tradnl" dirty="0" err="1"/>
              <a:t>Moldaje</a:t>
            </a:r>
            <a:r>
              <a:rPr lang="es-ES_tradnl" dirty="0"/>
              <a:t> industrializado</a:t>
            </a:r>
          </a:p>
          <a:p>
            <a:pPr lvl="2"/>
            <a:r>
              <a:rPr lang="es-ES_tradnl" dirty="0"/>
              <a:t>Paneles, ajustes, </a:t>
            </a:r>
            <a:r>
              <a:rPr lang="es-ES_tradnl" dirty="0" err="1"/>
              <a:t>alineadores</a:t>
            </a:r>
            <a:r>
              <a:rPr lang="es-ES_tradnl" dirty="0"/>
              <a:t>, diagonales</a:t>
            </a:r>
          </a:p>
          <a:p>
            <a:pPr lvl="1"/>
            <a:r>
              <a:rPr lang="es-ES_tradnl" dirty="0" err="1"/>
              <a:t>Moldaje</a:t>
            </a:r>
            <a:r>
              <a:rPr lang="es-ES_tradnl" dirty="0"/>
              <a:t> Deslizante</a:t>
            </a:r>
          </a:p>
        </p:txBody>
      </p:sp>
      <p:pic>
        <p:nvPicPr>
          <p:cNvPr id="128005" name="Picture 5" descr="Back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4900" y="1341438"/>
            <a:ext cx="3983038" cy="531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r>
              <a:rPr lang="es-ES_tradnl"/>
              <a:t>Colocación</a:t>
            </a:r>
            <a:endParaRPr lang="es-CL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3827463" cy="4687888"/>
          </a:xfrm>
        </p:spPr>
        <p:txBody>
          <a:bodyPr/>
          <a:lstStyle/>
          <a:p>
            <a:r>
              <a:rPr lang="es-ES_tradnl" dirty="0"/>
              <a:t>Losas</a:t>
            </a:r>
          </a:p>
          <a:p>
            <a:pPr lvl="1"/>
            <a:r>
              <a:rPr lang="es-ES_tradnl" dirty="0"/>
              <a:t>Sistemas industrializados (alzaprimas, vigas principales, secundarias, huinchas)</a:t>
            </a:r>
          </a:p>
          <a:p>
            <a:pPr lvl="1"/>
            <a:r>
              <a:rPr lang="es-ES_tradnl" dirty="0"/>
              <a:t>Mesas deslizantes</a:t>
            </a:r>
            <a:endParaRPr lang="es-CL" dirty="0"/>
          </a:p>
        </p:txBody>
      </p:sp>
      <p:pic>
        <p:nvPicPr>
          <p:cNvPr id="148485" name="Picture 5" descr="AnimSuperdec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1362075"/>
            <a:ext cx="4762500" cy="549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Cálculo del Moldaje</a:t>
            </a:r>
            <a:endParaRPr lang="es-CL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4186238" cy="4679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sz="2800"/>
              <a:t>Densidad del hormigón 2,4 ton/m3</a:t>
            </a:r>
          </a:p>
          <a:p>
            <a:pPr>
              <a:lnSpc>
                <a:spcPct val="90000"/>
              </a:lnSpc>
            </a:pPr>
            <a:r>
              <a:rPr lang="es-ES_tradnl" sz="2800"/>
              <a:t>Presión Máxima depende de la velocidad de llenado y la temperatura</a:t>
            </a:r>
            <a:endParaRPr lang="es-CL" sz="2800"/>
          </a:p>
        </p:txBody>
      </p:sp>
      <p:pic>
        <p:nvPicPr>
          <p:cNvPr id="129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000240"/>
            <a:ext cx="4321175" cy="4073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Textura">
  <a:themeElements>
    <a:clrScheme name="Textura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a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a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754</TotalTime>
  <Words>284</Words>
  <Application>Microsoft Office PowerPoint</Application>
  <PresentationFormat>Carta (216 x 279 mm)</PresentationFormat>
  <Paragraphs>72</Paragraphs>
  <Slides>16</Slides>
  <Notes>0</Notes>
  <HiddenSlides>0</HiddenSlides>
  <MMClips>1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Tahoma</vt:lpstr>
      <vt:lpstr>Wingdings</vt:lpstr>
      <vt:lpstr>Textura</vt:lpstr>
      <vt:lpstr>Ecuación</vt:lpstr>
      <vt:lpstr>Hoja de cálculo</vt:lpstr>
      <vt:lpstr>CI 4231 Construcción</vt:lpstr>
      <vt:lpstr>MOLDAJE</vt:lpstr>
      <vt:lpstr>MOLDAJE</vt:lpstr>
      <vt:lpstr>MOLDAJE</vt:lpstr>
      <vt:lpstr>Materiales</vt:lpstr>
      <vt:lpstr>Número de Usos</vt:lpstr>
      <vt:lpstr>Colocación</vt:lpstr>
      <vt:lpstr>Colocación</vt:lpstr>
      <vt:lpstr>Cálculo del Moldaje</vt:lpstr>
      <vt:lpstr>Cálculo de Moldaje</vt:lpstr>
      <vt:lpstr>Cálculo de Moldaje</vt:lpstr>
      <vt:lpstr>Descimbre</vt:lpstr>
      <vt:lpstr>Descimbre</vt:lpstr>
      <vt:lpstr>Precio Unitario</vt:lpstr>
      <vt:lpstr>Precios Unitarios</vt:lpstr>
      <vt:lpstr>Precios Unitarios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 52A Métodos Constructivos</dc:title>
  <dc:creator>William Wragg L.</dc:creator>
  <cp:lastModifiedBy>William Wragg Larco</cp:lastModifiedBy>
  <cp:revision>87</cp:revision>
  <dcterms:created xsi:type="dcterms:W3CDTF">2003-09-11T01:45:01Z</dcterms:created>
  <dcterms:modified xsi:type="dcterms:W3CDTF">2022-10-18T09:37:16Z</dcterms:modified>
</cp:coreProperties>
</file>