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7"/>
  </p:notesMasterIdLst>
  <p:handoutMasterIdLst>
    <p:handoutMasterId r:id="rId18"/>
  </p:handoutMasterIdLst>
  <p:sldIdLst>
    <p:sldId id="257" r:id="rId2"/>
    <p:sldId id="263" r:id="rId3"/>
    <p:sldId id="264" r:id="rId4"/>
    <p:sldId id="276" r:id="rId5"/>
    <p:sldId id="272" r:id="rId6"/>
    <p:sldId id="265" r:id="rId7"/>
    <p:sldId id="266" r:id="rId8"/>
    <p:sldId id="268" r:id="rId9"/>
    <p:sldId id="269" r:id="rId10"/>
    <p:sldId id="274" r:id="rId11"/>
    <p:sldId id="270" r:id="rId12"/>
    <p:sldId id="275" r:id="rId13"/>
    <p:sldId id="271" r:id="rId14"/>
    <p:sldId id="273" r:id="rId15"/>
    <p:sldId id="277" r:id="rId16"/>
  </p:sldIdLst>
  <p:sldSz cx="9144000" cy="6858000" type="screen4x3"/>
  <p:notesSz cx="6858000" cy="9117013"/>
  <p:defaultTextStyle>
    <a:defPPr>
      <a:defRPr lang="es-C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scaleToFitPaper="1" frameSlides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694" autoAdjust="0"/>
  </p:normalViewPr>
  <p:slideViewPr>
    <p:cSldViewPr>
      <p:cViewPr varScale="1">
        <p:scale>
          <a:sx n="73" d="100"/>
          <a:sy n="73" d="100"/>
        </p:scale>
        <p:origin x="139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 Wragg Larco" userId="14f350dc62e3a358" providerId="LiveId" clId="{37C6CA57-D21F-42E6-B908-FAF921B80DF0}"/>
    <pc:docChg chg="custSel addSld modSld modShowInfo">
      <pc:chgData name="William Wragg Larco" userId="14f350dc62e3a358" providerId="LiveId" clId="{37C6CA57-D21F-42E6-B908-FAF921B80DF0}" dt="2022-10-11T00:53:36.877" v="40" actId="1076"/>
      <pc:docMkLst>
        <pc:docMk/>
      </pc:docMkLst>
      <pc:sldChg chg="modSp mod">
        <pc:chgData name="William Wragg Larco" userId="14f350dc62e3a358" providerId="LiveId" clId="{37C6CA57-D21F-42E6-B908-FAF921B80DF0}" dt="2022-10-11T00:47:37.836" v="23" actId="20577"/>
        <pc:sldMkLst>
          <pc:docMk/>
          <pc:sldMk cId="0" sldId="257"/>
        </pc:sldMkLst>
        <pc:spChg chg="mod">
          <ac:chgData name="William Wragg Larco" userId="14f350dc62e3a358" providerId="LiveId" clId="{37C6CA57-D21F-42E6-B908-FAF921B80DF0}" dt="2022-10-11T00:47:37.836" v="23" actId="20577"/>
          <ac:spMkLst>
            <pc:docMk/>
            <pc:sldMk cId="0" sldId="257"/>
            <ac:spMk id="3074" creationId="{062F867E-DDEF-46E7-9ECF-FF082F54C5ED}"/>
          </ac:spMkLst>
        </pc:spChg>
      </pc:sldChg>
      <pc:sldChg chg="delSp modSp mod delAnim modAnim">
        <pc:chgData name="William Wragg Larco" userId="14f350dc62e3a358" providerId="LiveId" clId="{37C6CA57-D21F-42E6-B908-FAF921B80DF0}" dt="2022-10-11T00:53:36.877" v="40" actId="1076"/>
        <pc:sldMkLst>
          <pc:docMk/>
          <pc:sldMk cId="0" sldId="273"/>
        </pc:sldMkLst>
        <pc:picChg chg="mod">
          <ac:chgData name="William Wragg Larco" userId="14f350dc62e3a358" providerId="LiveId" clId="{37C6CA57-D21F-42E6-B908-FAF921B80DF0}" dt="2022-10-11T00:53:36.877" v="40" actId="1076"/>
          <ac:picMkLst>
            <pc:docMk/>
            <pc:sldMk cId="0" sldId="273"/>
            <ac:picMk id="3" creationId="{B958FF03-2C90-438D-A5B4-1C3FE32EBA41}"/>
          </ac:picMkLst>
        </pc:picChg>
        <pc:picChg chg="del">
          <ac:chgData name="William Wragg Larco" userId="14f350dc62e3a358" providerId="LiveId" clId="{37C6CA57-D21F-42E6-B908-FAF921B80DF0}" dt="2022-10-11T00:53:22.540" v="36" actId="478"/>
          <ac:picMkLst>
            <pc:docMk/>
            <pc:sldMk cId="0" sldId="273"/>
            <ac:picMk id="4" creationId="{C9B92A01-B51B-4423-8362-2B60380595F0}"/>
          </ac:picMkLst>
        </pc:picChg>
      </pc:sldChg>
      <pc:sldChg chg="modAnim">
        <pc:chgData name="William Wragg Larco" userId="14f350dc62e3a358" providerId="LiveId" clId="{37C6CA57-D21F-42E6-B908-FAF921B80DF0}" dt="2022-10-11T00:49:09.515" v="24"/>
        <pc:sldMkLst>
          <pc:docMk/>
          <pc:sldMk cId="0" sldId="275"/>
        </pc:sldMkLst>
      </pc:sldChg>
      <pc:sldChg chg="delSp modSp add mod delAnim">
        <pc:chgData name="William Wragg Larco" userId="14f350dc62e3a358" providerId="LiveId" clId="{37C6CA57-D21F-42E6-B908-FAF921B80DF0}" dt="2022-10-11T00:53:11.530" v="35" actId="1076"/>
        <pc:sldMkLst>
          <pc:docMk/>
          <pc:sldMk cId="2070905526" sldId="277"/>
        </pc:sldMkLst>
        <pc:picChg chg="del">
          <ac:chgData name="William Wragg Larco" userId="14f350dc62e3a358" providerId="LiveId" clId="{37C6CA57-D21F-42E6-B908-FAF921B80DF0}" dt="2022-10-11T00:52:59.962" v="33" actId="478"/>
          <ac:picMkLst>
            <pc:docMk/>
            <pc:sldMk cId="2070905526" sldId="277"/>
            <ac:picMk id="3" creationId="{B958FF03-2C90-438D-A5B4-1C3FE32EBA41}"/>
          </ac:picMkLst>
        </pc:picChg>
        <pc:picChg chg="mod">
          <ac:chgData name="William Wragg Larco" userId="14f350dc62e3a358" providerId="LiveId" clId="{37C6CA57-D21F-42E6-B908-FAF921B80DF0}" dt="2022-10-11T00:53:11.530" v="35" actId="1076"/>
          <ac:picMkLst>
            <pc:docMk/>
            <pc:sldMk cId="2070905526" sldId="277"/>
            <ac:picMk id="4" creationId="{C9B92A01-B51B-4423-8362-2B60380595F0}"/>
          </ac:picMkLst>
        </pc:picChg>
      </pc:sldChg>
    </pc:docChg>
  </pc:docChgLst>
  <pc:docChgLst>
    <pc:chgData name="William Wragg Larco" userId="14f350dc62e3a358" providerId="LiveId" clId="{E544A647-77A3-4DF3-993A-19EABC49F001}"/>
    <pc:docChg chg="modSld">
      <pc:chgData name="William Wragg Larco" userId="14f350dc62e3a358" providerId="LiveId" clId="{E544A647-77A3-4DF3-993A-19EABC49F001}" dt="2022-12-01T18:40:32.925" v="35" actId="20577"/>
      <pc:docMkLst>
        <pc:docMk/>
      </pc:docMkLst>
      <pc:sldChg chg="modSp mod">
        <pc:chgData name="William Wragg Larco" userId="14f350dc62e3a358" providerId="LiveId" clId="{E544A647-77A3-4DF3-993A-19EABC49F001}" dt="2022-12-01T18:40:32.925" v="35" actId="20577"/>
        <pc:sldMkLst>
          <pc:docMk/>
          <pc:sldMk cId="0" sldId="271"/>
        </pc:sldMkLst>
        <pc:spChg chg="mod">
          <ac:chgData name="William Wragg Larco" userId="14f350dc62e3a358" providerId="LiveId" clId="{E544A647-77A3-4DF3-993A-19EABC49F001}" dt="2022-12-01T18:40:32.925" v="35" actId="20577"/>
          <ac:spMkLst>
            <pc:docMk/>
            <pc:sldMk cId="0" sldId="271"/>
            <ac:spMk id="52227" creationId="{27D19E90-860E-4170-A535-6680ADCB64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56584D5E-C032-4988-83E9-D5DBC640445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B111151-0B70-4BA1-9E52-F1640FCA2E0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19D1F028-667C-4C59-8351-308E86100EC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05D1C40F-BB31-49C2-AE29-E5ECB59832D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5C9F987-213A-4BC2-9D94-D731E343FB8B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>
            <a:extLst>
              <a:ext uri="{FF2B5EF4-FFF2-40B4-BE49-F238E27FC236}">
                <a16:creationId xmlns:a16="http://schemas.microsoft.com/office/drawing/2014/main" id="{B9B1DE42-EB35-4780-B3BD-4F73212FCD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id="{55194DF7-5D1C-4F58-B964-FD1EDEF53A4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Tahoma" charset="0"/>
              </a:defRPr>
            </a:lvl1pPr>
          </a:lstStyle>
          <a:p>
            <a:pPr>
              <a:defRPr/>
            </a:pPr>
            <a:fld id="{00107D6A-42FC-4CC4-A1F6-9E338BB305DD}" type="datetimeFigureOut">
              <a:rPr lang="es-ES"/>
              <a:pPr>
                <a:defRPr/>
              </a:pPr>
              <a:t>01/12/2022</a:t>
            </a:fld>
            <a:endParaRPr lang="es-ES"/>
          </a:p>
        </p:txBody>
      </p:sp>
      <p:sp>
        <p:nvSpPr>
          <p:cNvPr id="4" name="3 Marcador de imagen de diapositiva">
            <a:extLst>
              <a:ext uri="{FF2B5EF4-FFF2-40B4-BE49-F238E27FC236}">
                <a16:creationId xmlns:a16="http://schemas.microsoft.com/office/drawing/2014/main" id="{4E7044FD-8D73-431A-AB85-20ABC5516F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84213"/>
            <a:ext cx="4556125" cy="34178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>
            <a:extLst>
              <a:ext uri="{FF2B5EF4-FFF2-40B4-BE49-F238E27FC236}">
                <a16:creationId xmlns:a16="http://schemas.microsoft.com/office/drawing/2014/main" id="{E5C41D61-ECB3-4E34-BEED-D1E1CD7AEF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30700"/>
            <a:ext cx="5486400" cy="410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0083FF5A-43DC-4A72-B610-2096D520760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59813"/>
            <a:ext cx="2971800" cy="4556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F1985A52-40C1-462F-A311-543EAEA868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59813"/>
            <a:ext cx="2971800" cy="4556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02D4257-B29E-4051-9B72-C416AB9B52C6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Marcador de imagen de diapositiva">
            <a:extLst>
              <a:ext uri="{FF2B5EF4-FFF2-40B4-BE49-F238E27FC236}">
                <a16:creationId xmlns:a16="http://schemas.microsoft.com/office/drawing/2014/main" id="{63B9BD3E-F400-450F-AE4B-3E909E71F9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2 Marcador de notas">
            <a:extLst>
              <a:ext uri="{FF2B5EF4-FFF2-40B4-BE49-F238E27FC236}">
                <a16:creationId xmlns:a16="http://schemas.microsoft.com/office/drawing/2014/main" id="{4D9A6B4A-BFFB-4E1D-92EA-B99135C009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MX" altLang="es-CL"/>
              <a:t>Tip: metodología para galpones con fundaciones aisladas.</a:t>
            </a:r>
            <a:endParaRPr lang="es-ES" altLang="es-CL"/>
          </a:p>
        </p:txBody>
      </p:sp>
      <p:sp>
        <p:nvSpPr>
          <p:cNvPr id="16388" name="3 Marcador de número de diapositiva">
            <a:extLst>
              <a:ext uri="{FF2B5EF4-FFF2-40B4-BE49-F238E27FC236}">
                <a16:creationId xmlns:a16="http://schemas.microsoft.com/office/drawing/2014/main" id="{901BE888-DDD7-4E49-A72D-5FADBEB9A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E3718D6-0602-49BA-891C-735A338EC4EC}" type="slidenum">
              <a:rPr lang="es-ES" altLang="es-CL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s-ES" altLang="es-CL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s-CL"/>
              <a:t>Haga clic para cambiar el estilo de título	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s-CL"/>
              <a:t>Haga clic para modificar el estilo de subtítulo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CEFAB6-2CA2-4CAB-B6DC-C269213C03E6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C439D4-ED20-4B6D-B6D7-3670156550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2D4E1B-0171-4A2E-A4FE-D232170206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676269-C252-4034-A08B-E2FFC0A13964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34570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ACE7AE-9B43-4B99-9563-A939245B53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7BD686-AF96-4A8F-A205-04632CEDA4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550D9A-5373-4BEB-8FC5-9ACD87443D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8227A-6531-4902-B2DC-B84CDC9761F9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22855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9277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9277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63CE92D-20DE-4AD8-A46E-743EE3D88C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5EA2EC-5BE8-4D68-84BA-5D54C90943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9E9DC6-99EB-4C73-B13D-E1FAADBDE7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B0724-7ABB-461F-8FC3-E51F74D91C67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077694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DEB883-BF2B-48E7-9465-28C19B4DE2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A73274-0611-4D0B-971C-031CF9B0DB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12E758-0C7C-4F6A-A045-BCA77963EF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DE996-CECC-4D04-8903-40A2B500476C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41768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D258FC-283D-48F8-B416-E4A1F5CF30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62A2B2-F290-4F6E-BD33-C1AFEAA4F0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E747E2-722F-4D7A-8C93-546D68FD94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984D0-E65B-4914-A0B0-B19A8192BFDF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436327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327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327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C0D8DA-78A0-4497-A980-ECA9883F78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2AA258-A870-4864-B86D-15B93ECFA6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E22AE1-506C-4C0F-8A6E-7059EFC1B1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50701-EDB3-4EE9-8734-BBDDBDA92C50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937559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7453E80-F9FE-4309-972D-6EFD3520A6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BC2FCD4-F9A7-449E-B472-4407495652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08A9CC-EA37-4C95-BC3F-1ECD89F404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03CE1-C6DA-4C6B-9AA7-126BEF0CE3C4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521107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D545404-EE10-4C14-9A2D-299EB8EE29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0640932-0F3B-4578-B1DE-D5E123A53F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23CE733-0F80-4E91-A343-9B86D4196D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3CD28-B0B2-443B-9100-D38C63E27CD3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532792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6DDB4C2-9128-4DA4-8EB4-048C25908B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9A48716-2818-4D31-8CFA-9447D08A92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3CBD6B6-029B-4899-B339-AC2E81265A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20E13-CC78-4352-8A34-3B4427DC7F96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168800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0BBD5F-35E3-495D-AC8C-5D8F5CCBF1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6A480A-5367-461A-994F-647E7FA346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4B7553-F3CF-43ED-B95F-0267723CEF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F86A2-EE4A-438B-8EE7-964EA0481BC6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97189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F20506-F034-4466-B9B3-9B96D12416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66EAC0-D234-43D8-8D0C-D4D796DEEC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F90E3D-6041-4891-BE70-53997AFDDC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86043-1DF2-4D36-8627-74B8A1407AD8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61555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EEEA9530-2933-4CEF-A161-06762E6E21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CL"/>
              <a:t>Haga clic para cambiar el estilo de título	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201B01BC-F8AF-4323-8880-188653BD29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CL"/>
              <a:t>Haga clic para modificar el estilo de texto del patrón</a:t>
            </a:r>
          </a:p>
          <a:p>
            <a:pPr lvl="1"/>
            <a:r>
              <a:rPr lang="es-CL"/>
              <a:t>Segundo nivel</a:t>
            </a:r>
          </a:p>
          <a:p>
            <a:pPr lvl="2"/>
            <a:r>
              <a:rPr lang="es-CL"/>
              <a:t>Tercer nivel</a:t>
            </a:r>
          </a:p>
          <a:p>
            <a:pPr lvl="3"/>
            <a:r>
              <a:rPr lang="es-CL"/>
              <a:t>Cuarto nivel</a:t>
            </a:r>
          </a:p>
          <a:p>
            <a:pPr lvl="4"/>
            <a:r>
              <a:rPr lang="es-CL"/>
              <a:t>Quinto nivel</a:t>
            </a: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1E5D683F-04F4-4A7F-BA32-FCAC0C15AEE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53188"/>
            <a:ext cx="2133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6EDCA3B8-D84B-4EEB-8070-6BEB747A97C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53188"/>
            <a:ext cx="2895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5A5761B4-99AA-4AB0-AE43-406536A916F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53188"/>
            <a:ext cx="2133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EAF08BF-18C6-46A8-93E7-3CE47B4D59E3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6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Lr8cxLW9W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62F867E-DDEF-46E7-9ECF-FF082F54C5E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dirty="0"/>
              <a:t>CI 4231</a:t>
            </a:r>
            <a:br>
              <a:rPr lang="es-ES_tradnl" dirty="0"/>
            </a:br>
            <a:r>
              <a:rPr lang="es-ES_tradnl" dirty="0"/>
              <a:t>Construcción</a:t>
            </a:r>
            <a:endParaRPr lang="es-CL" dirty="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15EC0956-116B-4169-8659-406E259599C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/>
              <a:t>Compactación</a:t>
            </a:r>
            <a:endParaRPr lang="es-CL"/>
          </a:p>
        </p:txBody>
      </p:sp>
    </p:spTree>
  </p:cSld>
  <p:clrMapOvr>
    <a:masterClrMapping/>
  </p:clrMapOvr>
  <p:transition advTm="71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B384ED-B29C-43C6-A29E-D4AC0D04D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L" dirty="0"/>
              <a:t>PRECIO</a:t>
            </a:r>
          </a:p>
        </p:txBody>
      </p:sp>
      <p:pic>
        <p:nvPicPr>
          <p:cNvPr id="14339" name="Marcador de contenido 3">
            <a:extLst>
              <a:ext uri="{FF2B5EF4-FFF2-40B4-BE49-F238E27FC236}">
                <a16:creationId xmlns:a16="http://schemas.microsoft.com/office/drawing/2014/main" id="{01EA7C85-35DC-4E7A-ACDC-897160FA9F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900" y="1981200"/>
            <a:ext cx="7696200" cy="4327525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7DACA3A2-D3C1-4B4F-80C2-60B746B925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/>
              <a:t>COMPACTACIÓN</a:t>
            </a:r>
            <a:endParaRPr lang="es-CL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97018BC1-BB2B-4BC4-ABAF-8026D406DC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6172200" cy="4327525"/>
          </a:xfrm>
        </p:spPr>
        <p:txBody>
          <a:bodyPr/>
          <a:lstStyle/>
          <a:p>
            <a:pPr eaLnBrk="1" hangingPunct="1">
              <a:defRPr/>
            </a:pPr>
            <a:r>
              <a:rPr lang="es-ES_tradnl" dirty="0"/>
              <a:t>Equipos menores</a:t>
            </a:r>
          </a:p>
          <a:p>
            <a:pPr lvl="1" eaLnBrk="1" hangingPunct="1">
              <a:defRPr/>
            </a:pPr>
            <a:r>
              <a:rPr lang="es-ES_tradnl" dirty="0"/>
              <a:t>Placa</a:t>
            </a:r>
          </a:p>
          <a:p>
            <a:pPr lvl="1" eaLnBrk="1" hangingPunct="1">
              <a:defRPr/>
            </a:pPr>
            <a:r>
              <a:rPr lang="es-ES_tradnl" dirty="0"/>
              <a:t>Apisonador</a:t>
            </a:r>
          </a:p>
          <a:p>
            <a:pPr lvl="1" eaLnBrk="1" hangingPunct="1">
              <a:defRPr/>
            </a:pPr>
            <a:r>
              <a:rPr lang="es-ES_tradnl" dirty="0"/>
              <a:t>Rodillo</a:t>
            </a:r>
          </a:p>
          <a:p>
            <a:pPr eaLnBrk="1" hangingPunct="1">
              <a:defRPr/>
            </a:pPr>
            <a:r>
              <a:rPr lang="es-ES_tradnl" dirty="0"/>
              <a:t>Equipos inusuales</a:t>
            </a:r>
          </a:p>
          <a:p>
            <a:pPr lvl="1" eaLnBrk="1" hangingPunct="1">
              <a:defRPr/>
            </a:pPr>
            <a:r>
              <a:rPr lang="es-ES_tradnl" dirty="0"/>
              <a:t>Pilote vibrador</a:t>
            </a:r>
          </a:p>
          <a:p>
            <a:pPr lvl="1" eaLnBrk="1" hangingPunct="1">
              <a:defRPr/>
            </a:pPr>
            <a:r>
              <a:rPr lang="es-ES_tradnl" dirty="0"/>
              <a:t>Compactación dinámica dejando caer pesos levantados con grúas.</a:t>
            </a:r>
            <a:endParaRPr lang="es-CL" dirty="0"/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942243EF-E31C-4840-A371-EFEACD4D4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447800"/>
            <a:ext cx="28575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>
            <a:extLst>
              <a:ext uri="{FF2B5EF4-FFF2-40B4-BE49-F238E27FC236}">
                <a16:creationId xmlns:a16="http://schemas.microsoft.com/office/drawing/2014/main" id="{8AE3CC15-CE3E-4FF7-90A0-3E2C84FF8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71800"/>
            <a:ext cx="231457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7">
            <a:extLst>
              <a:ext uri="{FF2B5EF4-FFF2-40B4-BE49-F238E27FC236}">
                <a16:creationId xmlns:a16="http://schemas.microsoft.com/office/drawing/2014/main" id="{7CCE7EA3-18B6-4808-B2FC-80583F789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113" y="3886200"/>
            <a:ext cx="150336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Lr8cxLW9Wg">
            <a:hlinkClick r:id="" action="ppaction://media"/>
            <a:extLst>
              <a:ext uri="{FF2B5EF4-FFF2-40B4-BE49-F238E27FC236}">
                <a16:creationId xmlns:a16="http://schemas.microsoft.com/office/drawing/2014/main" id="{EB1DFDA5-68AB-4A5A-A0C8-27C3610B3881}"/>
              </a:ext>
            </a:extLst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33375"/>
            <a:ext cx="8351837" cy="62642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3928769A-5C61-48F5-AF2F-B940801D1E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/>
              <a:t>COMPACTACIÓN</a:t>
            </a:r>
            <a:endParaRPr lang="es-CL"/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27D19E90-860E-4170-A535-6680ADCB64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dirty="0"/>
              <a:t>Producción de rodillos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s-ES_tradnl" dirty="0"/>
              <a:t>yd</a:t>
            </a:r>
            <a:r>
              <a:rPr lang="es-ES_tradnl" baseline="30000" dirty="0"/>
              <a:t>3</a:t>
            </a:r>
            <a:r>
              <a:rPr lang="es-ES_tradnl" dirty="0"/>
              <a:t> /hora =16,3 W S L </a:t>
            </a:r>
            <a:r>
              <a:rPr lang="es-ES_tradnl" dirty="0" err="1"/>
              <a:t>Ef</a:t>
            </a:r>
            <a:r>
              <a:rPr lang="es-ES_tradnl" dirty="0"/>
              <a:t> / n</a:t>
            </a:r>
          </a:p>
          <a:p>
            <a:pPr lvl="1" eaLnBrk="1" hangingPunct="1">
              <a:defRPr/>
            </a:pPr>
            <a:r>
              <a:rPr lang="es-ES_tradnl" dirty="0"/>
              <a:t>W ancho compactado en pies</a:t>
            </a:r>
          </a:p>
          <a:p>
            <a:pPr lvl="1" eaLnBrk="1" hangingPunct="1">
              <a:defRPr/>
            </a:pPr>
            <a:r>
              <a:rPr lang="es-ES_tradnl" dirty="0"/>
              <a:t>S velocidad del rodillo en mph</a:t>
            </a:r>
          </a:p>
          <a:p>
            <a:pPr lvl="1" eaLnBrk="1" hangingPunct="1">
              <a:defRPr/>
            </a:pPr>
            <a:r>
              <a:rPr lang="es-ES_tradnl" dirty="0"/>
              <a:t>L espesor de la capa en pulgadas</a:t>
            </a:r>
          </a:p>
          <a:p>
            <a:pPr lvl="1" eaLnBrk="1" hangingPunct="1">
              <a:defRPr/>
            </a:pPr>
            <a:r>
              <a:rPr lang="es-ES_tradnl" dirty="0"/>
              <a:t>n número de pasadas</a:t>
            </a:r>
          </a:p>
          <a:p>
            <a:pPr eaLnBrk="1" hangingPunct="1">
              <a:defRPr/>
            </a:pPr>
            <a:r>
              <a:rPr lang="es-ES_tradnl" dirty="0"/>
              <a:t>Está en volumen suelto. Hay que aplicar factor de consolidación para obtener volumen compactado.</a:t>
            </a:r>
            <a:endParaRPr lang="es-CL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DF4D2A-0608-4CDC-837A-A806D1772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L" dirty="0"/>
              <a:t>Equipos especiales</a:t>
            </a:r>
          </a:p>
        </p:txBody>
      </p:sp>
      <p:pic>
        <p:nvPicPr>
          <p:cNvPr id="3" name="Dynamic Compaction of Mine Spoil">
            <a:hlinkClick r:id="" action="ppaction://media"/>
            <a:extLst>
              <a:ext uri="{FF2B5EF4-FFF2-40B4-BE49-F238E27FC236}">
                <a16:creationId xmlns:a16="http://schemas.microsoft.com/office/drawing/2014/main" id="{B958FF03-2C90-438D-A5B4-1C3FE32EBA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3628" y="1752600"/>
            <a:ext cx="6696744" cy="5022558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DF4D2A-0608-4CDC-837A-A806D1772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L" dirty="0"/>
              <a:t>Equipos especiales</a:t>
            </a:r>
          </a:p>
        </p:txBody>
      </p:sp>
      <p:pic>
        <p:nvPicPr>
          <p:cNvPr id="4" name="3 Sided Impact Roller">
            <a:hlinkClick r:id="" action="ppaction://media"/>
            <a:extLst>
              <a:ext uri="{FF2B5EF4-FFF2-40B4-BE49-F238E27FC236}">
                <a16:creationId xmlns:a16="http://schemas.microsoft.com/office/drawing/2014/main" id="{C9B92A01-B51B-4423-8362-2B60380595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290625" y="1752600"/>
            <a:ext cx="6562749" cy="4923452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207090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089716BF-8C4E-461C-B68E-5214CE37C7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/>
              <a:t>COMPACTACIÓN</a:t>
            </a:r>
            <a:endParaRPr lang="es-CL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9FC7D0FC-6497-425E-81A7-FDB53530B3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sz="2800" dirty="0"/>
              <a:t>Existen materiales adecuados para su uso en estado natural, otros hay que harnearlos y/o chancarlos.</a:t>
            </a:r>
          </a:p>
          <a:p>
            <a:pPr eaLnBrk="1" hangingPunct="1">
              <a:defRPr/>
            </a:pPr>
            <a:r>
              <a:rPr lang="es-ES_tradnl" sz="2800" dirty="0"/>
              <a:t>Clasificación USCS (</a:t>
            </a:r>
            <a:r>
              <a:rPr lang="es-ES_tradnl" sz="2800" dirty="0" err="1"/>
              <a:t>unified</a:t>
            </a:r>
            <a:r>
              <a:rPr lang="es-ES_tradnl" sz="2800" dirty="0"/>
              <a:t> </a:t>
            </a:r>
            <a:r>
              <a:rPr lang="es-ES_tradnl" sz="2800" dirty="0" err="1"/>
              <a:t>soil</a:t>
            </a:r>
            <a:r>
              <a:rPr lang="es-ES_tradnl" sz="2800" dirty="0"/>
              <a:t> </a:t>
            </a:r>
            <a:r>
              <a:rPr lang="es-ES_tradnl" sz="2800" dirty="0" err="1"/>
              <a:t>classification</a:t>
            </a:r>
            <a:r>
              <a:rPr lang="es-ES_tradnl" sz="2800" dirty="0"/>
              <a:t> </a:t>
            </a:r>
            <a:r>
              <a:rPr lang="es-ES_tradnl" sz="2800" dirty="0" err="1"/>
              <a:t>system</a:t>
            </a:r>
            <a:r>
              <a:rPr lang="es-ES_tradnl" sz="2800" dirty="0"/>
              <a:t>)</a:t>
            </a:r>
          </a:p>
          <a:p>
            <a:pPr lvl="1" eaLnBrk="1" hangingPunct="1">
              <a:defRPr/>
            </a:pPr>
            <a:r>
              <a:rPr lang="es-ES_tradnl" sz="2400" dirty="0"/>
              <a:t>Materiales granulares: </a:t>
            </a:r>
            <a:r>
              <a:rPr lang="es-ES_tradnl" sz="2400" b="1" dirty="0" err="1"/>
              <a:t>G</a:t>
            </a:r>
            <a:r>
              <a:rPr lang="es-ES_tradnl" sz="2400" dirty="0" err="1"/>
              <a:t>ravel</a:t>
            </a:r>
            <a:r>
              <a:rPr lang="es-ES_tradnl" sz="2400" dirty="0"/>
              <a:t>, </a:t>
            </a:r>
            <a:r>
              <a:rPr lang="es-ES_tradnl" sz="2400" b="1" dirty="0" err="1"/>
              <a:t>S</a:t>
            </a:r>
            <a:r>
              <a:rPr lang="es-ES_tradnl" sz="2400" dirty="0" err="1"/>
              <a:t>and</a:t>
            </a:r>
            <a:r>
              <a:rPr lang="es-ES_tradnl" sz="2400" dirty="0"/>
              <a:t>. </a:t>
            </a:r>
            <a:r>
              <a:rPr lang="es-ES_tradnl" sz="2400" dirty="0" err="1"/>
              <a:t>Well</a:t>
            </a:r>
            <a:r>
              <a:rPr lang="es-ES_tradnl" sz="2400" dirty="0"/>
              <a:t>/</a:t>
            </a:r>
            <a:r>
              <a:rPr lang="es-ES_tradnl" sz="2400" dirty="0" err="1"/>
              <a:t>Poor</a:t>
            </a:r>
            <a:r>
              <a:rPr lang="es-ES_tradnl" sz="2400" dirty="0"/>
              <a:t> graduado, M (polvo fino no cohesivo), C (con arcillas).</a:t>
            </a:r>
          </a:p>
          <a:p>
            <a:pPr lvl="1" eaLnBrk="1" hangingPunct="1">
              <a:defRPr/>
            </a:pPr>
            <a:r>
              <a:rPr lang="es-ES_tradnl" sz="2400" dirty="0"/>
              <a:t>Materiales finos: </a:t>
            </a:r>
            <a:r>
              <a:rPr lang="es-ES_tradnl" sz="2400" b="1" dirty="0"/>
              <a:t>M</a:t>
            </a:r>
            <a:r>
              <a:rPr lang="es-ES_tradnl" sz="2400" dirty="0"/>
              <a:t>(polvo-limo), </a:t>
            </a:r>
            <a:r>
              <a:rPr lang="es-ES_tradnl" sz="2400" b="1" dirty="0" err="1"/>
              <a:t>C</a:t>
            </a:r>
            <a:r>
              <a:rPr lang="es-ES_tradnl" sz="2400" dirty="0" err="1"/>
              <a:t>lay</a:t>
            </a:r>
            <a:r>
              <a:rPr lang="es-ES_tradnl" sz="2400" dirty="0"/>
              <a:t>, </a:t>
            </a:r>
            <a:r>
              <a:rPr lang="es-ES_tradnl" sz="2400" b="1" dirty="0" err="1"/>
              <a:t>O</a:t>
            </a:r>
            <a:r>
              <a:rPr lang="es-ES_tradnl" sz="2400" dirty="0" err="1"/>
              <a:t>rganic</a:t>
            </a:r>
            <a:r>
              <a:rPr lang="es-ES_tradnl" sz="2400" dirty="0"/>
              <a:t>. </a:t>
            </a:r>
            <a:r>
              <a:rPr lang="es-ES_tradnl" sz="2400" b="1" dirty="0" err="1"/>
              <a:t>L</a:t>
            </a:r>
            <a:r>
              <a:rPr lang="es-ES_tradnl" sz="2400" dirty="0" err="1"/>
              <a:t>ow</a:t>
            </a:r>
            <a:r>
              <a:rPr lang="es-ES_tradnl" sz="2400" dirty="0"/>
              <a:t>/</a:t>
            </a:r>
            <a:r>
              <a:rPr lang="es-ES_tradnl" sz="2400" b="1" dirty="0" err="1"/>
              <a:t>H</a:t>
            </a:r>
            <a:r>
              <a:rPr lang="es-ES_tradnl" sz="2400" dirty="0" err="1"/>
              <a:t>igh</a:t>
            </a:r>
            <a:r>
              <a:rPr lang="es-ES_tradnl" sz="2400" dirty="0"/>
              <a:t> </a:t>
            </a:r>
            <a:r>
              <a:rPr lang="es-ES_tradnl" sz="2400" dirty="0" err="1"/>
              <a:t>plasticity</a:t>
            </a:r>
            <a:r>
              <a:rPr lang="es-ES_tradnl" sz="2400" dirty="0"/>
              <a:t>.</a:t>
            </a:r>
            <a:endParaRPr lang="es-CL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F74C85DD-403C-4BCF-B6BA-3CF7778939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dirty="0"/>
              <a:t>COMPACTACIÓN</a:t>
            </a:r>
            <a:endParaRPr lang="es-CL" dirty="0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788CD530-E438-4DC4-B8A7-990AEB6037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191500" cy="43275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dirty="0"/>
              <a:t>¿Cómo se determina: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dirty="0"/>
              <a:t>Ensayos </a:t>
            </a:r>
            <a:r>
              <a:rPr lang="es-ES_tradnl" sz="2400" dirty="0" err="1"/>
              <a:t>Proctor</a:t>
            </a:r>
            <a:r>
              <a:rPr lang="es-ES_tradnl" sz="2400" dirty="0"/>
              <a:t> y </a:t>
            </a:r>
            <a:r>
              <a:rPr lang="es-ES_tradnl" sz="2400" dirty="0" err="1"/>
              <a:t>Proctor</a:t>
            </a:r>
            <a:r>
              <a:rPr lang="es-ES_tradnl" sz="2400" dirty="0"/>
              <a:t> Modificado (suelos cohesivos).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dirty="0"/>
              <a:t>Suelos granulares DR=(</a:t>
            </a:r>
            <a:r>
              <a:rPr lang="es-ES_tradnl" sz="2400" dirty="0" err="1"/>
              <a:t>Dmax</a:t>
            </a:r>
            <a:r>
              <a:rPr lang="es-ES_tradnl" sz="2400" dirty="0"/>
              <a:t>-D)/(</a:t>
            </a:r>
            <a:r>
              <a:rPr lang="es-ES_tradnl" sz="2400" dirty="0" err="1"/>
              <a:t>Dmax-Dmin</a:t>
            </a:r>
            <a:r>
              <a:rPr lang="es-ES_tradnl" sz="2400" dirty="0"/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endParaRPr lang="es-ES_tradnl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dirty="0"/>
              <a:t>¿Cómo se especifica?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dirty="0"/>
              <a:t>Como un porcentaje del ensayo estándar</a:t>
            </a:r>
          </a:p>
          <a:p>
            <a:pPr eaLnBrk="1" hangingPunct="1">
              <a:lnSpc>
                <a:spcPct val="90000"/>
              </a:lnSpc>
              <a:defRPr/>
            </a:pPr>
            <a:endParaRPr lang="es-ES_tradnl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dirty="0"/>
              <a:t>¿Por qué es importante?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dirty="0"/>
              <a:t>Por la gran correlación entre densidad y el módulo de reacción de la </a:t>
            </a:r>
            <a:r>
              <a:rPr lang="es-ES_tradnl" sz="2400" dirty="0" err="1"/>
              <a:t>subrasante</a:t>
            </a:r>
            <a:r>
              <a:rPr lang="es-ES_tradnl" sz="2400" dirty="0"/>
              <a:t> (K)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4A0FCD45-C1B5-4F56-9BF8-CEA53A1B2A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412875"/>
            <a:ext cx="8756650" cy="5329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9D94C4AA-AD84-4003-9CAB-E398A77F8A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3675" y="188913"/>
            <a:ext cx="8756650" cy="1031875"/>
          </a:xfrm>
        </p:spPr>
        <p:txBody>
          <a:bodyPr/>
          <a:lstStyle/>
          <a:p>
            <a:pPr eaLnBrk="1" hangingPunct="1">
              <a:defRPr/>
            </a:pPr>
            <a:r>
              <a:rPr lang="es-ES_tradnl" dirty="0"/>
              <a:t>Densidad v/s CBR</a:t>
            </a:r>
            <a:endParaRPr lang="es-CL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4BCC326C-3A03-40DA-92AD-01991DE6BE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dirty="0"/>
              <a:t>COMPACTACIÓN</a:t>
            </a:r>
            <a:endParaRPr lang="es-CL" dirty="0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13C2E245-9E04-4981-B415-2C47BD7AFE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5410200" cy="43275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dirty="0"/>
              <a:t>¿Cómo se mide en terreno?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dirty="0"/>
              <a:t>Con cono de arena.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dirty="0"/>
              <a:t>Densímetro nuclear (emite radiación y compara rayos reflejados versus patrón).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dirty="0"/>
              <a:t>Medición directa de la Constante de Balasto (K) con placa de carga u otros instrumentos</a:t>
            </a:r>
            <a:endParaRPr lang="es-CL" dirty="0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45A7B761-B80D-4A16-9AD9-5836C96F7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00200"/>
            <a:ext cx="19431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B98D0BE8-4ACE-48DA-A17E-B7A45EE9A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191000"/>
            <a:ext cx="16192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10100A1A-84C7-43F4-8525-6D061AAD09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/>
              <a:t>COMPACTACIÓN</a:t>
            </a:r>
            <a:endParaRPr lang="es-CL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6539E898-6FDF-46D3-8DD0-BA7379EE5D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/>
              <a:t>Métodos de compactación:</a:t>
            </a:r>
          </a:p>
          <a:p>
            <a:pPr lvl="1" eaLnBrk="1" hangingPunct="1">
              <a:defRPr/>
            </a:pPr>
            <a:r>
              <a:rPr lang="es-ES_tradnl"/>
              <a:t>Impacto (limo, arcilla confinada)</a:t>
            </a:r>
          </a:p>
          <a:p>
            <a:pPr lvl="1" eaLnBrk="1" hangingPunct="1">
              <a:defRPr/>
            </a:pPr>
            <a:r>
              <a:rPr lang="es-ES_tradnl"/>
              <a:t>Presión (limo, arcilla)</a:t>
            </a:r>
          </a:p>
          <a:p>
            <a:pPr lvl="1" eaLnBrk="1" hangingPunct="1">
              <a:defRPr/>
            </a:pPr>
            <a:r>
              <a:rPr lang="es-ES_tradnl"/>
              <a:t>Vibración (arena, grava)</a:t>
            </a:r>
          </a:p>
          <a:p>
            <a:pPr lvl="1" eaLnBrk="1" hangingPunct="1">
              <a:defRPr/>
            </a:pPr>
            <a:r>
              <a:rPr lang="es-ES_tradnl"/>
              <a:t>Manipulación (limo, grava, arena, arcilla)</a:t>
            </a:r>
          </a:p>
          <a:p>
            <a:pPr lvl="1" eaLnBrk="1" hangingPunct="1">
              <a:defRPr/>
            </a:pPr>
            <a:endParaRPr lang="es-CL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E7009C70-5F3B-4750-A527-0C7E92DC70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/>
              <a:t>	COMPACTACIÓN</a:t>
            </a:r>
            <a:endParaRPr lang="es-CL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03F03A67-495F-4860-AD85-12700F4E1F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5029200" cy="4327525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400"/>
              <a:t>Equipos de compactación</a:t>
            </a:r>
          </a:p>
          <a:p>
            <a:pPr lvl="1" eaLnBrk="1" hangingPunct="1">
              <a:defRPr/>
            </a:pPr>
            <a:r>
              <a:rPr lang="es-ES_tradnl" sz="2000"/>
              <a:t>Rodillo “pata de cabra” (sheepfoot roller)</a:t>
            </a:r>
          </a:p>
          <a:p>
            <a:pPr lvl="2" eaLnBrk="1" hangingPunct="1">
              <a:defRPr/>
            </a:pPr>
            <a:r>
              <a:rPr lang="es-ES_tradnl" sz="1800"/>
              <a:t>Normalmente de arrastre.</a:t>
            </a:r>
          </a:p>
          <a:p>
            <a:pPr lvl="2" eaLnBrk="1" hangingPunct="1">
              <a:defRPr/>
            </a:pPr>
            <a:r>
              <a:rPr lang="es-ES_tradnl" sz="1800"/>
              <a:t>Actúan por presión.</a:t>
            </a:r>
          </a:p>
          <a:p>
            <a:pPr lvl="1" eaLnBrk="1" hangingPunct="1">
              <a:defRPr/>
            </a:pPr>
            <a:r>
              <a:rPr lang="es-ES_tradnl" sz="2000"/>
              <a:t>Rodillo de almohadillas</a:t>
            </a:r>
          </a:p>
          <a:p>
            <a:pPr lvl="2" eaLnBrk="1" hangingPunct="1">
              <a:defRPr/>
            </a:pPr>
            <a:r>
              <a:rPr lang="es-ES_tradnl" sz="1800"/>
              <a:t>Almohadillas con caras que se agrandan a medida que se acercan al tambor (forma piramidal)</a:t>
            </a:r>
          </a:p>
          <a:p>
            <a:pPr lvl="2" eaLnBrk="1" hangingPunct="1">
              <a:defRPr/>
            </a:pPr>
            <a:r>
              <a:rPr lang="es-ES_tradnl" sz="1800"/>
              <a:t>Impacto y presión</a:t>
            </a:r>
          </a:p>
          <a:p>
            <a:pPr lvl="2" eaLnBrk="1" hangingPunct="1">
              <a:defRPr/>
            </a:pPr>
            <a:r>
              <a:rPr lang="es-ES_tradnl" sz="1800"/>
              <a:t>A mayor velocidad son más eficientes, pero necesitan cancha grande. 13 a 20 kph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8890B801-073C-405A-97FE-0917C1404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05740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>
            <a:extLst>
              <a:ext uri="{FF2B5EF4-FFF2-40B4-BE49-F238E27FC236}">
                <a16:creationId xmlns:a16="http://schemas.microsoft.com/office/drawing/2014/main" id="{D371030A-BC11-44D6-A24C-40D3F74CD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43400"/>
            <a:ext cx="292417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4E7AA3FF-6184-400B-A8EA-9040C6B7B1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dirty="0"/>
              <a:t>COMPACTACIÓN</a:t>
            </a:r>
            <a:endParaRPr lang="es-CL" dirty="0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6C2F78E2-D9EC-407D-BE86-1B5AD67ECB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5257800" cy="4327525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dirty="0"/>
              <a:t>Equipos de compactación</a:t>
            </a:r>
          </a:p>
          <a:p>
            <a:pPr lvl="1" eaLnBrk="1" hangingPunct="1">
              <a:defRPr/>
            </a:pPr>
            <a:r>
              <a:rPr lang="es-ES_tradnl" sz="2400" dirty="0"/>
              <a:t>Tambor liso vibratorio</a:t>
            </a:r>
          </a:p>
          <a:p>
            <a:pPr lvl="2" eaLnBrk="1" hangingPunct="1">
              <a:defRPr/>
            </a:pPr>
            <a:r>
              <a:rPr lang="es-ES_tradnl" sz="2000" dirty="0"/>
              <a:t>E=1/2 m v</a:t>
            </a:r>
            <a:r>
              <a:rPr lang="es-ES_tradnl" sz="2000" baseline="30000" dirty="0"/>
              <a:t>2</a:t>
            </a:r>
          </a:p>
          <a:p>
            <a:pPr lvl="2" eaLnBrk="1" hangingPunct="1">
              <a:defRPr/>
            </a:pPr>
            <a:r>
              <a:rPr lang="es-ES_tradnl" sz="2000" dirty="0"/>
              <a:t>De arrastre, dos tambores, tambor y ruedas.</a:t>
            </a:r>
          </a:p>
          <a:p>
            <a:pPr lvl="2" eaLnBrk="1" hangingPunct="1">
              <a:defRPr/>
            </a:pPr>
            <a:r>
              <a:rPr lang="es-ES_tradnl" sz="2000" dirty="0"/>
              <a:t>1000 a 5000 ciclos/min</a:t>
            </a:r>
          </a:p>
          <a:p>
            <a:pPr lvl="2" eaLnBrk="1" hangingPunct="1">
              <a:defRPr/>
            </a:pPr>
            <a:r>
              <a:rPr lang="es-ES_tradnl" sz="2000" dirty="0"/>
              <a:t>Velocidad 3 a 6 kph</a:t>
            </a:r>
          </a:p>
          <a:p>
            <a:pPr lvl="2" eaLnBrk="1" hangingPunct="1">
              <a:defRPr/>
            </a:pPr>
            <a:r>
              <a:rPr lang="es-ES_tradnl" sz="2000" dirty="0"/>
              <a:t>Actúan por presión, impacto y vibración.</a:t>
            </a:r>
          </a:p>
          <a:p>
            <a:pPr lvl="1" eaLnBrk="1" hangingPunct="1">
              <a:defRPr/>
            </a:pPr>
            <a:r>
              <a:rPr lang="es-ES_tradnl" sz="2400" dirty="0"/>
              <a:t>Rodillo apisonador: similar al anterior, pero con almohadillas.</a:t>
            </a: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B22618D0-7DF6-4630-A541-717EFA748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1500188"/>
            <a:ext cx="2624137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>
            <a:extLst>
              <a:ext uri="{FF2B5EF4-FFF2-40B4-BE49-F238E27FC236}">
                <a16:creationId xmlns:a16="http://schemas.microsoft.com/office/drawing/2014/main" id="{EFD35AAB-CC84-43A6-A90C-C0281298C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648200"/>
            <a:ext cx="28575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9FB0681F-63B3-40E4-854B-DA27C8B872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/>
              <a:t>	COMPACTACIÓN</a:t>
            </a:r>
            <a:endParaRPr lang="es-CL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370A7F80-0117-4EF2-82FF-ED0E50041C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5750" y="2000250"/>
            <a:ext cx="5638800" cy="43275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dirty="0"/>
              <a:t>Equipos de compactación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dirty="0"/>
              <a:t>Rodillos de ruedas neumáticas (pata de goma)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ES_tradnl" dirty="0"/>
              <a:t>Ruedas neumáticas, eje excéntrico.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ES_tradnl" dirty="0"/>
              <a:t>Existen grandes unidades de arrastre de hasta 200 toneladas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ES_tradnl" dirty="0"/>
              <a:t>A medida que se va compactando el material se va aumentando la presión de los neumáticos.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ES_tradnl" dirty="0"/>
              <a:t>Uso de lastre.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04EB7B98-827B-4720-98C8-8361285F8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571625"/>
            <a:ext cx="244475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>
            <a:extLst>
              <a:ext uri="{FF2B5EF4-FFF2-40B4-BE49-F238E27FC236}">
                <a16:creationId xmlns:a16="http://schemas.microsoft.com/office/drawing/2014/main" id="{0754127B-CE3D-4CC4-A4D2-B53D97C59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4429125"/>
            <a:ext cx="30003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xtura">
  <a:themeElements>
    <a:clrScheme name="Textura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a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a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6476</TotalTime>
  <Words>462</Words>
  <Application>Microsoft Office PowerPoint</Application>
  <PresentationFormat>Presentación en pantalla (4:3)</PresentationFormat>
  <Paragraphs>75</Paragraphs>
  <Slides>15</Slides>
  <Notes>1</Notes>
  <HiddenSlides>0</HiddenSlides>
  <MMClips>3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Arial</vt:lpstr>
      <vt:lpstr>Calibri</vt:lpstr>
      <vt:lpstr>Tahoma</vt:lpstr>
      <vt:lpstr>Wingdings</vt:lpstr>
      <vt:lpstr>Textura</vt:lpstr>
      <vt:lpstr>CI 4231 Construcción</vt:lpstr>
      <vt:lpstr>COMPACTACIÓN</vt:lpstr>
      <vt:lpstr>COMPACTACIÓN</vt:lpstr>
      <vt:lpstr>Densidad v/s CBR</vt:lpstr>
      <vt:lpstr>COMPACTACIÓN</vt:lpstr>
      <vt:lpstr>COMPACTACIÓN</vt:lpstr>
      <vt:lpstr> COMPACTACIÓN</vt:lpstr>
      <vt:lpstr>COMPACTACIÓN</vt:lpstr>
      <vt:lpstr> COMPACTACIÓN</vt:lpstr>
      <vt:lpstr>PRECIO</vt:lpstr>
      <vt:lpstr>COMPACTACIÓN</vt:lpstr>
      <vt:lpstr>Presentación de PowerPoint</vt:lpstr>
      <vt:lpstr>COMPACTACIÓN</vt:lpstr>
      <vt:lpstr>Equipos especiales</vt:lpstr>
      <vt:lpstr>Equipos especiales</vt:lpstr>
    </vt:vector>
  </TitlesOfParts>
  <Company>Particular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 52A Métodos Constructivos</dc:title>
  <dc:creator>William Wragg L.</dc:creator>
  <cp:lastModifiedBy>Wragg Larco, William George</cp:lastModifiedBy>
  <cp:revision>51</cp:revision>
  <dcterms:created xsi:type="dcterms:W3CDTF">2003-09-11T01:45:01Z</dcterms:created>
  <dcterms:modified xsi:type="dcterms:W3CDTF">2022-12-01T18:40:38Z</dcterms:modified>
</cp:coreProperties>
</file>