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7" r:id="rId2"/>
    <p:sldId id="258" r:id="rId3"/>
    <p:sldId id="265" r:id="rId4"/>
    <p:sldId id="259" r:id="rId5"/>
    <p:sldId id="260" r:id="rId6"/>
    <p:sldId id="266" r:id="rId7"/>
    <p:sldId id="263" r:id="rId8"/>
    <p:sldId id="267" r:id="rId9"/>
    <p:sldId id="272" r:id="rId10"/>
    <p:sldId id="273" r:id="rId11"/>
    <p:sldId id="261" r:id="rId12"/>
    <p:sldId id="268" r:id="rId13"/>
    <p:sldId id="262" r:id="rId14"/>
    <p:sldId id="274" r:id="rId15"/>
    <p:sldId id="269" r:id="rId16"/>
    <p:sldId id="270" r:id="rId17"/>
  </p:sldIdLst>
  <p:sldSz cx="9144000" cy="6858000" type="screen4x3"/>
  <p:notesSz cx="6858000" cy="91440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ragg Larco" userId="14f350dc62e3a358" providerId="LiveId" clId="{44880EC7-62B3-4915-B21D-352384624BCA}"/>
    <pc:docChg chg="custSel addSld modSld modShowInfo">
      <pc:chgData name="William Wragg Larco" userId="14f350dc62e3a358" providerId="LiveId" clId="{44880EC7-62B3-4915-B21D-352384624BCA}" dt="2022-09-08T12:35:07.908" v="95" actId="20577"/>
      <pc:docMkLst>
        <pc:docMk/>
      </pc:docMkLst>
      <pc:sldChg chg="modSp mod">
        <pc:chgData name="William Wragg Larco" userId="14f350dc62e3a358" providerId="LiveId" clId="{44880EC7-62B3-4915-B21D-352384624BCA}" dt="2022-09-08T12:22:42.998" v="15" actId="20577"/>
        <pc:sldMkLst>
          <pc:docMk/>
          <pc:sldMk cId="0" sldId="257"/>
        </pc:sldMkLst>
        <pc:spChg chg="mod">
          <ac:chgData name="William Wragg Larco" userId="14f350dc62e3a358" providerId="LiveId" clId="{44880EC7-62B3-4915-B21D-352384624BCA}" dt="2022-09-08T12:22:42.998" v="15" actId="20577"/>
          <ac:spMkLst>
            <pc:docMk/>
            <pc:sldMk cId="0" sldId="257"/>
            <ac:spMk id="3074" creationId="{2CD6B547-9336-66E1-B777-84E996CE353C}"/>
          </ac:spMkLst>
        </pc:spChg>
      </pc:sldChg>
      <pc:sldChg chg="modSp mod">
        <pc:chgData name="William Wragg Larco" userId="14f350dc62e3a358" providerId="LiveId" clId="{44880EC7-62B3-4915-B21D-352384624BCA}" dt="2022-09-08T12:35:07.908" v="95" actId="20577"/>
        <pc:sldMkLst>
          <pc:docMk/>
          <pc:sldMk cId="0" sldId="262"/>
        </pc:sldMkLst>
        <pc:spChg chg="mod">
          <ac:chgData name="William Wragg Larco" userId="14f350dc62e3a358" providerId="LiveId" clId="{44880EC7-62B3-4915-B21D-352384624BCA}" dt="2022-09-08T12:35:07.908" v="95" actId="20577"/>
          <ac:spMkLst>
            <pc:docMk/>
            <pc:sldMk cId="0" sldId="262"/>
            <ac:spMk id="13315" creationId="{A1632125-9B7A-6EDD-158A-3300279EE671}"/>
          </ac:spMkLst>
        </pc:spChg>
      </pc:sldChg>
      <pc:sldChg chg="addSp delSp modSp new mod">
        <pc:chgData name="William Wragg Larco" userId="14f350dc62e3a358" providerId="LiveId" clId="{44880EC7-62B3-4915-B21D-352384624BCA}" dt="2022-09-08T12:26:09.826" v="91" actId="1076"/>
        <pc:sldMkLst>
          <pc:docMk/>
          <pc:sldMk cId="1891278424" sldId="274"/>
        </pc:sldMkLst>
        <pc:spChg chg="mod">
          <ac:chgData name="William Wragg Larco" userId="14f350dc62e3a358" providerId="LiveId" clId="{44880EC7-62B3-4915-B21D-352384624BCA}" dt="2022-09-08T12:25:10.765" v="60" actId="20577"/>
          <ac:spMkLst>
            <pc:docMk/>
            <pc:sldMk cId="1891278424" sldId="274"/>
            <ac:spMk id="2" creationId="{CE5AC0C3-14C9-108D-A6D9-F7E5DD5AC504}"/>
          </ac:spMkLst>
        </pc:spChg>
        <pc:spChg chg="del mod">
          <ac:chgData name="William Wragg Larco" userId="14f350dc62e3a358" providerId="LiveId" clId="{44880EC7-62B3-4915-B21D-352384624BCA}" dt="2022-09-08T12:25:59.268" v="87" actId="478"/>
          <ac:spMkLst>
            <pc:docMk/>
            <pc:sldMk cId="1891278424" sldId="274"/>
            <ac:spMk id="3" creationId="{9117084B-8AFB-C4B4-E221-777150B1BB12}"/>
          </ac:spMkLst>
        </pc:spChg>
        <pc:spChg chg="add del mod">
          <ac:chgData name="William Wragg Larco" userId="14f350dc62e3a358" providerId="LiveId" clId="{44880EC7-62B3-4915-B21D-352384624BCA}" dt="2022-09-08T12:26:02.298" v="88" actId="478"/>
          <ac:spMkLst>
            <pc:docMk/>
            <pc:sldMk cId="1891278424" sldId="274"/>
            <ac:spMk id="7" creationId="{84A900FC-4943-F883-EC80-45A989BD9A38}"/>
          </ac:spMkLst>
        </pc:spChg>
        <pc:picChg chg="add mod">
          <ac:chgData name="William Wragg Larco" userId="14f350dc62e3a358" providerId="LiveId" clId="{44880EC7-62B3-4915-B21D-352384624BCA}" dt="2022-09-08T12:26:09.826" v="91" actId="1076"/>
          <ac:picMkLst>
            <pc:docMk/>
            <pc:sldMk cId="1891278424" sldId="274"/>
            <ac:picMk id="5" creationId="{6FDA393F-E270-E5CC-29C1-B7FAC6DBF08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F5F9998-9E50-DD5C-4A74-A1137CE61C9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1560C08-45A7-98D9-2422-D598A048929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2D9DFC8A-0191-6697-9DF7-C74DD3BA005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421A4BB5-5737-149D-BA7D-9AA8AC8ADE8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DA71DF8-ED32-428F-96AA-5DCD82A2B959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FB024870-C96B-1D14-21D9-70D517A850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BE649B0A-5F6B-638E-4542-DF80B9B55D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fld id="{FFA2F3BE-FCD0-4B0E-8F33-AF83B0A4DA73}" type="datetimeFigureOut">
              <a:rPr lang="es-CL"/>
              <a:pPr>
                <a:defRPr/>
              </a:pPr>
              <a:t>08-09-2022</a:t>
            </a:fld>
            <a:endParaRPr lang="es-CL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F1AF3353-300F-808C-AA67-16117B45E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L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A0F77362-A238-4E36-1598-737D8E1F56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L" noProof="0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4F5E9990-7619-0C12-D242-A6DDF43F43E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BB3EE92E-EF90-BD0C-9375-8A66042CA3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D180B7D-96FF-4079-9434-9157DD3809DE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>
            <a:extLst>
              <a:ext uri="{FF2B5EF4-FFF2-40B4-BE49-F238E27FC236}">
                <a16:creationId xmlns:a16="http://schemas.microsoft.com/office/drawing/2014/main" id="{5FEDEB72-3801-7EE2-89FA-C9D1259FE3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2 Marcador de notas">
            <a:extLst>
              <a:ext uri="{FF2B5EF4-FFF2-40B4-BE49-F238E27FC236}">
                <a16:creationId xmlns:a16="http://schemas.microsoft.com/office/drawing/2014/main" id="{82A6D176-015A-4C03-8043-B43952D0EC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CL" altLang="es-CL"/>
              <a:t>Ojo: los rendimientos no consideran acarreo en carretilla.</a:t>
            </a:r>
          </a:p>
        </p:txBody>
      </p:sp>
      <p:sp>
        <p:nvSpPr>
          <p:cNvPr id="17412" name="3 Marcador de número de diapositiva">
            <a:extLst>
              <a:ext uri="{FF2B5EF4-FFF2-40B4-BE49-F238E27FC236}">
                <a16:creationId xmlns:a16="http://schemas.microsoft.com/office/drawing/2014/main" id="{99EDD5C0-A0DB-0019-99C9-CED14EBE10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1B108B-9A7F-4351-9F0E-ED0C6555169C}" type="slidenum">
              <a:rPr lang="es-CL" altLang="es-CL">
                <a:latin typeface="Tahoma" panose="020B060403050404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s-CL" altLang="es-CL">
              <a:latin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s-CL"/>
              <a:t>Haga clic para cambiar el estilo de título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CL"/>
              <a:t>Haga clic para modificar el estilo de subtítulo del patrón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F12171B8-9B47-6FFD-E768-8E715F4618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89D562B-4298-9C82-2A27-D975C01D37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85D975-1C95-9BD0-173A-064D4D0D5E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5EF33-993A-4152-AAD8-288D90D62791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4028901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523713-3D29-E8BE-95DC-8F72F082CF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4319DC-4B67-A16E-2992-2EBC06F039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2ED59E-DBBA-29AA-9E4C-80C6223F27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D17E9-E836-433E-94A0-E2DE11555911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241374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6A8C30-2441-19AD-5527-D2EFDC455E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B8EF85-4664-A2E8-EA51-21FBE151E0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5E5B91-DF7F-7311-CD76-B35C613D58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9C49F-C4E2-41C0-8C47-991FD8F5F2C6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2345905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es-E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E1588A-1CE8-C5E3-4555-060F3762A9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6B495B-FB67-BD89-196B-E5BED2AD9D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0ABED3-D623-80B5-8AC2-17B37743CA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D281F-9D15-4A92-A95B-3D10D82CB751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871468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07AE29-E934-7B7F-AF2F-94E1219C43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FF3E52-52C1-66F1-1A23-3D731062A9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7DCFE-F188-3E10-F824-9853E3AC47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53BDC-21C9-4512-BDE3-463E4865C84C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531114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A8597C-14FC-5A5A-C54A-C51AFB90B0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96E448-DDBE-720F-EADB-D64F1F32E3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7A9252-280C-D4ED-8969-004917569B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86C6A-8BD1-45AA-8A71-FD98CAEF4921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204699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87C944-4FDC-CE0C-A878-6DD1507C51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297BD4-752C-03C8-D1B2-F4BA6DBD0E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91EEBA-C888-6AFD-1CE6-BDAAFB5C7D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BEFB6-7E36-4408-80B8-A80D0E40003A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4189373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7B347E-97E4-7DA7-A3D6-6F314F0F87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861ED9-0BAC-413A-A3B7-2700B17997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840909-0C83-F404-24E1-7137E8D05E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B2A18-855C-43EF-9C7D-4AB8F2E66657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7102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9A68D80-B0E9-8710-D30D-2AE26E3ACE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7096D81-8061-D36B-94F7-6212384054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CA3C34A-8577-6ED0-294E-4648547019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F3D10-841A-42BE-8CA1-F3302EFAB0B3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289946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CFD4052-7AA5-C4F1-E1BA-E3D9A5BD52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A12D0C2-8896-51BB-DF06-4533C736FE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87EF036-7D06-C938-72FB-4621B10F49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7218D-BFE2-42C4-8F3A-8D8E6C55DC01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917985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76B1C8D-FC48-476D-3B0D-F8F62F6E24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56A8DD9-108B-34D1-674C-D53252D963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43E3046-D014-7994-A996-410B2EEF05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A116C-F80D-4482-A6DA-45A7690E589D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07522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B22832-7C58-E112-D9F7-90160EC563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5C7BC3-980F-3681-9934-61F7A6C670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DD518A-4F02-B60C-85E2-1DC7B87E8D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3C967-1313-4721-A934-526EC01C6CCD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324920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6108BB-3CA9-2535-09AD-C8D85A95D3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E5C8D0-E971-048B-EE11-46DC28C23B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6B92B4-B168-1299-AA5D-E88043CCC0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06DF9-D6BF-41E7-9BB0-E2E1636ACA13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19245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F6B1C3F-F661-790B-AF42-724E6CC337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cambiar el estilo de título	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0FC0AA4-93ED-5135-609B-18F910931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modificar el estilo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C3316FF6-4B9C-7480-4D11-C314545EDBB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D27492E7-A676-9277-BD5C-BD49C1642E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91F601F-5BF6-48BE-A2A3-8DD6CCE384F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61A60E8-E36D-407E-B506-D68125BB9960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CD6B547-9336-66E1-B777-84E996CE35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CI4231</a:t>
            </a:r>
            <a:br>
              <a:rPr lang="es-ES_tradnl" dirty="0"/>
            </a:br>
            <a:r>
              <a:rPr lang="es-ES_tradnl" dirty="0"/>
              <a:t>Construcción</a:t>
            </a:r>
            <a:endParaRPr lang="es-CL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B0BA450-34A1-D38E-2D2E-FFDDEB4E545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57313" y="4714875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s-ES_tradnl" dirty="0"/>
              <a:t>Esponjamiento</a:t>
            </a:r>
          </a:p>
          <a:p>
            <a:pPr eaLnBrk="1" hangingPunct="1">
              <a:defRPr/>
            </a:pPr>
            <a:r>
              <a:rPr lang="es-ES_tradnl" dirty="0"/>
              <a:t>Excavación “a mano”</a:t>
            </a:r>
            <a:endParaRPr lang="es-CL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CF1F3E-2C2C-B418-990E-75ECFC32F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713" y="3714750"/>
            <a:ext cx="64008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s-ES_tradnl" sz="320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Capítulo 3</a:t>
            </a:r>
            <a:endParaRPr lang="es-CL" sz="3200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CCB63-388F-5062-DC1B-76C7E7E1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/>
              <a:t>EXCAVACIÓN</a:t>
            </a:r>
            <a:endParaRPr lang="es-C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40349-CED7-C7A7-B0E7-35D1C01737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>
              <a:defRPr/>
            </a:pPr>
            <a:r>
              <a:rPr lang="es-CL" sz="3200" dirty="0"/>
              <a:t>Formas de pago habituales</a:t>
            </a:r>
          </a:p>
          <a:p>
            <a:pPr lvl="1">
              <a:defRPr/>
            </a:pPr>
            <a:r>
              <a:rPr lang="es-CL" sz="2800" dirty="0"/>
              <a:t>Suma alzada: precio fijo convenido.</a:t>
            </a:r>
          </a:p>
          <a:p>
            <a:pPr lvl="1">
              <a:defRPr/>
            </a:pPr>
            <a:r>
              <a:rPr lang="es-CL" sz="2800" dirty="0"/>
              <a:t>Serie de precios unitarios</a:t>
            </a:r>
          </a:p>
          <a:p>
            <a:pPr lvl="1">
              <a:defRPr/>
            </a:pPr>
            <a:r>
              <a:rPr lang="es-CL" sz="2800" dirty="0"/>
              <a:t>Reclasificación</a:t>
            </a:r>
          </a:p>
          <a:p>
            <a:pPr lvl="1">
              <a:defRPr/>
            </a:pPr>
            <a:endParaRPr lang="es-CL" sz="2800" dirty="0"/>
          </a:p>
          <a:p>
            <a:pPr>
              <a:defRPr/>
            </a:pPr>
            <a:r>
              <a:rPr lang="es-CL" sz="3200" dirty="0"/>
              <a:t>¿Quién asume el riesgo por el esponjamiento?</a:t>
            </a:r>
          </a:p>
          <a:p>
            <a:pPr>
              <a:defRPr/>
            </a:pPr>
            <a:r>
              <a:rPr lang="es-CL" sz="3200" dirty="0"/>
              <a:t>Sobre camión v/s en banco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D8EB33C-3D51-C709-E963-AA04766E8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EXCAVACIÓN A MANO</a:t>
            </a:r>
            <a:endParaRPr lang="es-CL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D252CD6-6EF0-27E5-F466-091024E559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HERRAMIENTAS</a:t>
            </a:r>
          </a:p>
          <a:p>
            <a:pPr lvl="1" eaLnBrk="1" hangingPunct="1">
              <a:defRPr/>
            </a:pPr>
            <a:r>
              <a:rPr lang="es-ES_tradnl"/>
              <a:t>PALA</a:t>
            </a:r>
          </a:p>
          <a:p>
            <a:pPr lvl="1" eaLnBrk="1" hangingPunct="1">
              <a:defRPr/>
            </a:pPr>
            <a:r>
              <a:rPr lang="es-ES_tradnl"/>
              <a:t>CHUZO</a:t>
            </a:r>
          </a:p>
          <a:p>
            <a:pPr lvl="1" eaLnBrk="1" hangingPunct="1">
              <a:defRPr/>
            </a:pPr>
            <a:r>
              <a:rPr lang="es-ES_tradnl"/>
              <a:t>PICOTA</a:t>
            </a:r>
          </a:p>
          <a:p>
            <a:pPr lvl="1" eaLnBrk="1" hangingPunct="1">
              <a:defRPr/>
            </a:pPr>
            <a:endParaRPr lang="es-ES_tradnl"/>
          </a:p>
        </p:txBody>
      </p:sp>
      <p:pic>
        <p:nvPicPr>
          <p:cNvPr id="14340" name="Picture 4" descr="C:\DOCUME~1\wwragg\CONFIG~1\Temp\npo000007.tmp">
            <a:extLst>
              <a:ext uri="{FF2B5EF4-FFF2-40B4-BE49-F238E27FC236}">
                <a16:creationId xmlns:a16="http://schemas.microsoft.com/office/drawing/2014/main" id="{1CAB04A1-B8C9-6CFF-EC58-957F54914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628775"/>
            <a:ext cx="19431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C:\DOCUME~1\wwragg\CONFIG~1\Temp\npo000009.tmp">
            <a:extLst>
              <a:ext uri="{FF2B5EF4-FFF2-40B4-BE49-F238E27FC236}">
                <a16:creationId xmlns:a16="http://schemas.microsoft.com/office/drawing/2014/main" id="{513B7613-C155-26C1-15DA-CF426864F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525" y="2678113"/>
            <a:ext cx="1989138" cy="29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8" descr="j0334866">
            <a:extLst>
              <a:ext uri="{FF2B5EF4-FFF2-40B4-BE49-F238E27FC236}">
                <a16:creationId xmlns:a16="http://schemas.microsoft.com/office/drawing/2014/main" id="{E8C6CD11-7384-BCAF-F0E2-2FF8616A8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005263"/>
            <a:ext cx="2068513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C9EB486-8029-D8A7-63CB-1AF810CB35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EXCAVACIÓN A MANO</a:t>
            </a:r>
            <a:endParaRPr lang="es-CL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071D4451-63C7-FF6F-243A-F50F5F125D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HERRAMIENTAS</a:t>
            </a:r>
          </a:p>
          <a:p>
            <a:pPr lvl="1" eaLnBrk="1" hangingPunct="1">
              <a:defRPr/>
            </a:pPr>
            <a:r>
              <a:rPr lang="es-ES_tradnl"/>
              <a:t>MARTILLO NEUMÁTICO</a:t>
            </a:r>
          </a:p>
          <a:p>
            <a:pPr lvl="1" eaLnBrk="1" hangingPunct="1">
              <a:defRPr/>
            </a:pPr>
            <a:endParaRPr lang="es-ES_tradnl"/>
          </a:p>
        </p:txBody>
      </p:sp>
      <p:pic>
        <p:nvPicPr>
          <p:cNvPr id="15364" name="Picture 7" descr="C:\DOCUME~1\wwragg\CONFIG~1\Temp\npo00000b.tmp">
            <a:extLst>
              <a:ext uri="{FF2B5EF4-FFF2-40B4-BE49-F238E27FC236}">
                <a16:creationId xmlns:a16="http://schemas.microsoft.com/office/drawing/2014/main" id="{370BBB95-14FE-545B-2CC0-3DD62A6991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3284538"/>
            <a:ext cx="5400675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D73DB70-09DE-39CB-FB97-17304AFD48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EXCAVACIÓN A MANO</a:t>
            </a:r>
            <a:endParaRPr lang="es-CL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A1632125-9B7A-6EDD-158A-3300279EE6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616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RENDIMIENTO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DEPENDE DE LA “DUREZA” DEL SUELO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Blando: pala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Semiduro: chuzo o picota y pala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Duro/Roca: martillo neumático, explosivos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DEPENDE DE LA PROFUNDIDAD DE EXCAVACIÓN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_tradnl" dirty="0"/>
          </a:p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Varía entre 7m</a:t>
            </a:r>
            <a:r>
              <a:rPr lang="es-ES_tradnl" baseline="30000" dirty="0"/>
              <a:t>3</a:t>
            </a:r>
            <a:r>
              <a:rPr lang="es-ES_tradnl" dirty="0"/>
              <a:t>/HD a menos de 2m</a:t>
            </a:r>
            <a:r>
              <a:rPr lang="es-ES_tradnl" baseline="30000" dirty="0"/>
              <a:t>3</a:t>
            </a:r>
            <a:r>
              <a:rPr lang="es-ES_tradnl" dirty="0"/>
              <a:t>/HD</a:t>
            </a:r>
          </a:p>
        </p:txBody>
      </p:sp>
    </p:spTree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AC0C3-14C9-108D-A6D9-F7E5DD5A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EXCAVACIÓN A MANO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FDA393F-E270-E5CC-29C1-B7FAC6DBF0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620" y="1764671"/>
            <a:ext cx="8748760" cy="4412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278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739348F-B2DC-8B0D-52AE-76668E5103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CLASIFICACIÓN DE SUELOS</a:t>
            </a:r>
            <a:endParaRPr lang="es-E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8D43744-537E-E491-2AFB-AEA06B8515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Clasificación USCS</a:t>
            </a:r>
          </a:p>
          <a:p>
            <a:pPr eaLnBrk="1" hangingPunct="1">
              <a:defRPr/>
            </a:pPr>
            <a:endParaRPr lang="es-ES_tradnl"/>
          </a:p>
          <a:p>
            <a:pPr eaLnBrk="1" hangingPunct="1">
              <a:defRPr/>
            </a:pPr>
            <a:r>
              <a:rPr lang="es-ES_tradnl"/>
              <a:t>Material Granular: Sand, Gravel</a:t>
            </a:r>
          </a:p>
          <a:p>
            <a:pPr lvl="1" eaLnBrk="1" hangingPunct="1">
              <a:defRPr/>
            </a:pPr>
            <a:r>
              <a:rPr lang="es-ES_tradnl"/>
              <a:t>W: Bien graduada, pocos o ningún fino</a:t>
            </a:r>
          </a:p>
          <a:p>
            <a:pPr lvl="1" eaLnBrk="1" hangingPunct="1">
              <a:defRPr/>
            </a:pPr>
            <a:r>
              <a:rPr lang="es-ES_tradnl"/>
              <a:t>P: Mal graduada, pocos o ningún fino</a:t>
            </a:r>
          </a:p>
          <a:p>
            <a:pPr lvl="1" eaLnBrk="1" hangingPunct="1">
              <a:defRPr/>
            </a:pPr>
            <a:r>
              <a:rPr lang="es-ES_tradnl"/>
              <a:t>M: con presencia de fino no-plásticos</a:t>
            </a:r>
          </a:p>
          <a:p>
            <a:pPr lvl="1" eaLnBrk="1" hangingPunct="1">
              <a:defRPr/>
            </a:pPr>
            <a:r>
              <a:rPr lang="es-ES_tradnl"/>
              <a:t>C: con presencia de finos plásticos</a:t>
            </a:r>
          </a:p>
          <a:p>
            <a:pPr eaLnBrk="1" hangingPunct="1">
              <a:defRPr/>
            </a:pPr>
            <a:endParaRPr lang="es-ES"/>
          </a:p>
        </p:txBody>
      </p:sp>
      <p:pic>
        <p:nvPicPr>
          <p:cNvPr id="18436" name="Picture 4" descr="C:\DOCUME~1\wwragg\CONFIG~1\Temp\npo00000f.tmp">
            <a:extLst>
              <a:ext uri="{FF2B5EF4-FFF2-40B4-BE49-F238E27FC236}">
                <a16:creationId xmlns:a16="http://schemas.microsoft.com/office/drawing/2014/main" id="{E779A9AE-7BA6-DAD9-4144-8B19161CA0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676400"/>
            <a:ext cx="19050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 descr="C:\DOCUME~1\wwragg\CONFIG~1\Temp\npo000011.tmp">
            <a:extLst>
              <a:ext uri="{FF2B5EF4-FFF2-40B4-BE49-F238E27FC236}">
                <a16:creationId xmlns:a16="http://schemas.microsoft.com/office/drawing/2014/main" id="{7B17BCAE-10C4-01F6-1F23-5EE9915978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76400"/>
            <a:ext cx="17526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20ABA39-19ED-9129-8A6E-6112250803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CLASIFICACIÓN DE SUELOS</a:t>
            </a:r>
            <a:endParaRPr lang="es-E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4614F26-0EE2-A0C1-743E-038E4DC748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91513" cy="4616450"/>
          </a:xfrm>
        </p:spPr>
        <p:txBody>
          <a:bodyPr/>
          <a:lstStyle/>
          <a:p>
            <a:pPr eaLnBrk="1" hangingPunct="1">
              <a:defRPr/>
            </a:pPr>
            <a:r>
              <a:rPr lang="es-ES_tradnl"/>
              <a:t>Clasificación USCS</a:t>
            </a:r>
          </a:p>
          <a:p>
            <a:pPr eaLnBrk="1" hangingPunct="1">
              <a:defRPr/>
            </a:pPr>
            <a:endParaRPr lang="es-ES_tradnl"/>
          </a:p>
          <a:p>
            <a:pPr eaLnBrk="1" hangingPunct="1">
              <a:defRPr/>
            </a:pPr>
            <a:r>
              <a:rPr lang="es-ES_tradnl"/>
              <a:t>Material Fino: Silt (M), Clay, Organic</a:t>
            </a:r>
          </a:p>
          <a:p>
            <a:pPr lvl="1" eaLnBrk="1" hangingPunct="1">
              <a:defRPr/>
            </a:pPr>
            <a:r>
              <a:rPr lang="es-ES_tradnl"/>
              <a:t>L: baja plasticidad</a:t>
            </a:r>
          </a:p>
          <a:p>
            <a:pPr lvl="1" eaLnBrk="1" hangingPunct="1">
              <a:defRPr/>
            </a:pPr>
            <a:r>
              <a:rPr lang="es-ES_tradnl"/>
              <a:t>H: alta plasticidad</a:t>
            </a:r>
          </a:p>
          <a:p>
            <a:pPr lvl="1" eaLnBrk="1" hangingPunct="1">
              <a:defRPr/>
            </a:pPr>
            <a:endParaRPr lang="es-ES_tradnl"/>
          </a:p>
          <a:p>
            <a:pPr eaLnBrk="1" hangingPunct="1">
              <a:defRPr/>
            </a:pPr>
            <a:r>
              <a:rPr lang="es-ES_tradnl"/>
              <a:t>Ejemplos:</a:t>
            </a:r>
          </a:p>
          <a:p>
            <a:pPr lvl="1" eaLnBrk="1" hangingPunct="1">
              <a:defRPr/>
            </a:pPr>
            <a:r>
              <a:rPr lang="es-ES_tradnl"/>
              <a:t>GW, GP, CL, SM, ML</a:t>
            </a:r>
            <a:endParaRPr lang="es-ES"/>
          </a:p>
        </p:txBody>
      </p:sp>
      <p:pic>
        <p:nvPicPr>
          <p:cNvPr id="19460" name="Picture 5" descr="C:\DOCUME~1\wwragg\CONFIG~1\Temp\npo000013.tmp">
            <a:extLst>
              <a:ext uri="{FF2B5EF4-FFF2-40B4-BE49-F238E27FC236}">
                <a16:creationId xmlns:a16="http://schemas.microsoft.com/office/drawing/2014/main" id="{5393FAD7-DD8D-4E4C-BA3B-E126550CEE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600200"/>
            <a:ext cx="3276600" cy="164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6" descr="C:\DOCUME~1\wwragg\CONFIG~1\Temp\npo000015.tmp">
            <a:extLst>
              <a:ext uri="{FF2B5EF4-FFF2-40B4-BE49-F238E27FC236}">
                <a16:creationId xmlns:a16="http://schemas.microsoft.com/office/drawing/2014/main" id="{36C164AB-05EB-B408-6F3C-E4C173193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810000"/>
            <a:ext cx="3276600" cy="249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13A9DA6-C039-9B36-0580-1F9C3D5AA3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ESPONJAMIENTO</a:t>
            </a:r>
            <a:endParaRPr lang="es-CL"/>
          </a:p>
        </p:txBody>
      </p:sp>
      <p:sp>
        <p:nvSpPr>
          <p:cNvPr id="5123" name="Oval 4">
            <a:extLst>
              <a:ext uri="{FF2B5EF4-FFF2-40B4-BE49-F238E27FC236}">
                <a16:creationId xmlns:a16="http://schemas.microsoft.com/office/drawing/2014/main" id="{5687F431-199F-B187-0BF3-E99E082DA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31416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24" name="Oval 5">
            <a:extLst>
              <a:ext uri="{FF2B5EF4-FFF2-40B4-BE49-F238E27FC236}">
                <a16:creationId xmlns:a16="http://schemas.microsoft.com/office/drawing/2014/main" id="{DFB14F23-CD25-2D98-5160-30995FE20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31416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25" name="Oval 6">
            <a:extLst>
              <a:ext uri="{FF2B5EF4-FFF2-40B4-BE49-F238E27FC236}">
                <a16:creationId xmlns:a16="http://schemas.microsoft.com/office/drawing/2014/main" id="{DB4016A7-3B2D-5FDA-A47B-A214CCE3A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950" y="31416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26" name="Oval 7">
            <a:extLst>
              <a:ext uri="{FF2B5EF4-FFF2-40B4-BE49-F238E27FC236}">
                <a16:creationId xmlns:a16="http://schemas.microsoft.com/office/drawing/2014/main" id="{7ED32F09-3230-2199-B8A8-C1D68696C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34305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27" name="Oval 8">
            <a:extLst>
              <a:ext uri="{FF2B5EF4-FFF2-40B4-BE49-F238E27FC236}">
                <a16:creationId xmlns:a16="http://schemas.microsoft.com/office/drawing/2014/main" id="{9466ED23-61FF-C4EF-A31A-71F251D73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34305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28" name="Oval 9">
            <a:extLst>
              <a:ext uri="{FF2B5EF4-FFF2-40B4-BE49-F238E27FC236}">
                <a16:creationId xmlns:a16="http://schemas.microsoft.com/office/drawing/2014/main" id="{DE4AE92E-19D2-6ED0-212C-331861D18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950" y="34305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29" name="Oval 13">
            <a:extLst>
              <a:ext uri="{FF2B5EF4-FFF2-40B4-BE49-F238E27FC236}">
                <a16:creationId xmlns:a16="http://schemas.microsoft.com/office/drawing/2014/main" id="{EA1F6436-FE7E-8402-038A-87685F192E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37179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30" name="Oval 14">
            <a:extLst>
              <a:ext uri="{FF2B5EF4-FFF2-40B4-BE49-F238E27FC236}">
                <a16:creationId xmlns:a16="http://schemas.microsoft.com/office/drawing/2014/main" id="{8ECA96E6-9268-02E6-A995-2E7DD4B23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37179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31" name="Oval 15">
            <a:extLst>
              <a:ext uri="{FF2B5EF4-FFF2-40B4-BE49-F238E27FC236}">
                <a16:creationId xmlns:a16="http://schemas.microsoft.com/office/drawing/2014/main" id="{6E0D6F43-72D6-872E-D895-DBCE4A240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950" y="37179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32" name="Line 16">
            <a:extLst>
              <a:ext uri="{FF2B5EF4-FFF2-40B4-BE49-F238E27FC236}">
                <a16:creationId xmlns:a16="http://schemas.microsoft.com/office/drawing/2014/main" id="{76A6B785-5FBA-BB5E-6EDB-BED6C9637F8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088" y="314166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3" name="Line 17">
            <a:extLst>
              <a:ext uri="{FF2B5EF4-FFF2-40B4-BE49-F238E27FC236}">
                <a16:creationId xmlns:a16="http://schemas.microsoft.com/office/drawing/2014/main" id="{DE605984-8534-BCF4-6066-5DF6F7F0F1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9250" y="314166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Line 18">
            <a:extLst>
              <a:ext uri="{FF2B5EF4-FFF2-40B4-BE49-F238E27FC236}">
                <a16:creationId xmlns:a16="http://schemas.microsoft.com/office/drawing/2014/main" id="{959A6863-E52A-FFCE-4F26-7FB11570DB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9250" y="400685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Line 19">
            <a:extLst>
              <a:ext uri="{FF2B5EF4-FFF2-40B4-BE49-F238E27FC236}">
                <a16:creationId xmlns:a16="http://schemas.microsoft.com/office/drawing/2014/main" id="{FF4BDE01-E0BF-E75C-DA53-85CFE19BB5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55875" y="314166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6" name="Line 20">
            <a:extLst>
              <a:ext uri="{FF2B5EF4-FFF2-40B4-BE49-F238E27FC236}">
                <a16:creationId xmlns:a16="http://schemas.microsoft.com/office/drawing/2014/main" id="{95BFC90E-9EAD-F325-2DC8-1EA3E61F091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5875" y="3141663"/>
            <a:ext cx="3455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Text Box 21">
            <a:extLst>
              <a:ext uri="{FF2B5EF4-FFF2-40B4-BE49-F238E27FC236}">
                <a16:creationId xmlns:a16="http://schemas.microsoft.com/office/drawing/2014/main" id="{1104F374-8B32-1B1D-4774-6ED9C8623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4076700"/>
            <a:ext cx="230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1800"/>
              <a:t>V</a:t>
            </a:r>
            <a:r>
              <a:rPr lang="es-ES_tradnl" altLang="es-CL" sz="1800" baseline="-25000"/>
              <a:t>1</a:t>
            </a:r>
            <a:r>
              <a:rPr lang="es-ES_tradnl" altLang="es-CL" sz="1800"/>
              <a:t>: “En banco” o Geométrico</a:t>
            </a:r>
            <a:endParaRPr lang="es-ES" altLang="es-CL" sz="1800"/>
          </a:p>
        </p:txBody>
      </p:sp>
      <p:sp>
        <p:nvSpPr>
          <p:cNvPr id="5138" name="Line 25">
            <a:extLst>
              <a:ext uri="{FF2B5EF4-FFF2-40B4-BE49-F238E27FC236}">
                <a16:creationId xmlns:a16="http://schemas.microsoft.com/office/drawing/2014/main" id="{E2817420-5665-5724-E048-1CCC01AA7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8488" y="3141663"/>
            <a:ext cx="1439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9" name="Oval 26">
            <a:extLst>
              <a:ext uri="{FF2B5EF4-FFF2-40B4-BE49-F238E27FC236}">
                <a16:creationId xmlns:a16="http://schemas.microsoft.com/office/drawing/2014/main" id="{C378AE50-72BD-DE66-C7F4-B72453358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22066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40" name="Oval 27">
            <a:extLst>
              <a:ext uri="{FF2B5EF4-FFF2-40B4-BE49-F238E27FC236}">
                <a16:creationId xmlns:a16="http://schemas.microsoft.com/office/drawing/2014/main" id="{A6E83C64-A87C-8878-03EB-92FC79128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22066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41" name="Oval 28">
            <a:extLst>
              <a:ext uri="{FF2B5EF4-FFF2-40B4-BE49-F238E27FC236}">
                <a16:creationId xmlns:a16="http://schemas.microsoft.com/office/drawing/2014/main" id="{91F93AF6-73AD-5FC3-FCB6-EFB52BA53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19177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42" name="Oval 29">
            <a:extLst>
              <a:ext uri="{FF2B5EF4-FFF2-40B4-BE49-F238E27FC236}">
                <a16:creationId xmlns:a16="http://schemas.microsoft.com/office/drawing/2014/main" id="{9856A014-5390-841D-7F25-27B42B8BC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24939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43" name="Oval 30">
            <a:extLst>
              <a:ext uri="{FF2B5EF4-FFF2-40B4-BE49-F238E27FC236}">
                <a16:creationId xmlns:a16="http://schemas.microsoft.com/office/drawing/2014/main" id="{863439F0-4815-CA0F-6B86-127E9D437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075" y="24939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44" name="Oval 31">
            <a:extLst>
              <a:ext uri="{FF2B5EF4-FFF2-40B4-BE49-F238E27FC236}">
                <a16:creationId xmlns:a16="http://schemas.microsoft.com/office/drawing/2014/main" id="{0224DEAE-9297-BF64-4D61-500C5F367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24939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45" name="Oval 33">
            <a:extLst>
              <a:ext uri="{FF2B5EF4-FFF2-40B4-BE49-F238E27FC236}">
                <a16:creationId xmlns:a16="http://schemas.microsoft.com/office/drawing/2014/main" id="{369FB3C4-C3A7-DB8C-5366-C46C079B1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8975" y="27813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46" name="Oval 34">
            <a:extLst>
              <a:ext uri="{FF2B5EF4-FFF2-40B4-BE49-F238E27FC236}">
                <a16:creationId xmlns:a16="http://schemas.microsoft.com/office/drawing/2014/main" id="{660A253E-57D6-CF03-73A7-84528AA8C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9338" y="27813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47" name="Oval 38">
            <a:extLst>
              <a:ext uri="{FF2B5EF4-FFF2-40B4-BE49-F238E27FC236}">
                <a16:creationId xmlns:a16="http://schemas.microsoft.com/office/drawing/2014/main" id="{299E5787-8C34-0A7B-BF58-428D0682C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27813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48" name="Oval 39">
            <a:extLst>
              <a:ext uri="{FF2B5EF4-FFF2-40B4-BE49-F238E27FC236}">
                <a16:creationId xmlns:a16="http://schemas.microsoft.com/office/drawing/2014/main" id="{AE97D3D5-FAC5-AFFE-9B96-20392161D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27813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49" name="Oval 41">
            <a:extLst>
              <a:ext uri="{FF2B5EF4-FFF2-40B4-BE49-F238E27FC236}">
                <a16:creationId xmlns:a16="http://schemas.microsoft.com/office/drawing/2014/main" id="{BAF194F3-3839-DE27-3DD5-00707F26C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2998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50" name="Oval 42">
            <a:extLst>
              <a:ext uri="{FF2B5EF4-FFF2-40B4-BE49-F238E27FC236}">
                <a16:creationId xmlns:a16="http://schemas.microsoft.com/office/drawing/2014/main" id="{B00042D4-1E4F-C646-AA19-34AA1A420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2998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51" name="Oval 43">
            <a:extLst>
              <a:ext uri="{FF2B5EF4-FFF2-40B4-BE49-F238E27FC236}">
                <a16:creationId xmlns:a16="http://schemas.microsoft.com/office/drawing/2014/main" id="{85539D3E-C3A9-F7F3-4132-B952E68B0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2998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52" name="Oval 44">
            <a:extLst>
              <a:ext uri="{FF2B5EF4-FFF2-40B4-BE49-F238E27FC236}">
                <a16:creationId xmlns:a16="http://schemas.microsoft.com/office/drawing/2014/main" id="{20766203-573E-13BD-0118-41FD21AF8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335915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53" name="Oval 45">
            <a:extLst>
              <a:ext uri="{FF2B5EF4-FFF2-40B4-BE49-F238E27FC236}">
                <a16:creationId xmlns:a16="http://schemas.microsoft.com/office/drawing/2014/main" id="{DA9AA745-A942-2163-875C-38C43FC5E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35915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54" name="Oval 46">
            <a:extLst>
              <a:ext uri="{FF2B5EF4-FFF2-40B4-BE49-F238E27FC236}">
                <a16:creationId xmlns:a16="http://schemas.microsoft.com/office/drawing/2014/main" id="{730BE2FF-92AC-ED79-2719-E9E0611BF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335915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55" name="Oval 47">
            <a:extLst>
              <a:ext uri="{FF2B5EF4-FFF2-40B4-BE49-F238E27FC236}">
                <a16:creationId xmlns:a16="http://schemas.microsoft.com/office/drawing/2014/main" id="{C0720BC9-55C9-A67D-FA67-CF86C8D11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37179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56" name="Oval 48">
            <a:extLst>
              <a:ext uri="{FF2B5EF4-FFF2-40B4-BE49-F238E27FC236}">
                <a16:creationId xmlns:a16="http://schemas.microsoft.com/office/drawing/2014/main" id="{0204ED6C-0AEC-0C2C-D634-DAA193740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37179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57" name="Oval 49">
            <a:extLst>
              <a:ext uri="{FF2B5EF4-FFF2-40B4-BE49-F238E27FC236}">
                <a16:creationId xmlns:a16="http://schemas.microsoft.com/office/drawing/2014/main" id="{81AACC72-9AC0-D7C8-F41A-65DF21474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371792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5158" name="Line 50">
            <a:extLst>
              <a:ext uri="{FF2B5EF4-FFF2-40B4-BE49-F238E27FC236}">
                <a16:creationId xmlns:a16="http://schemas.microsoft.com/office/drawing/2014/main" id="{3B9565F9-3E39-71A9-42A4-CA0E610D21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14166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9" name="Line 51">
            <a:extLst>
              <a:ext uri="{FF2B5EF4-FFF2-40B4-BE49-F238E27FC236}">
                <a16:creationId xmlns:a16="http://schemas.microsoft.com/office/drawing/2014/main" id="{DD5DF797-86D5-9B1A-D4DB-C3CFBB1D65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400685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60" name="Line 52">
            <a:extLst>
              <a:ext uri="{FF2B5EF4-FFF2-40B4-BE49-F238E27FC236}">
                <a16:creationId xmlns:a16="http://schemas.microsoft.com/office/drawing/2014/main" id="{F10B2B34-E22B-4526-8AA6-1E54B19030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488" y="314166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61" name="Text Box 53">
            <a:extLst>
              <a:ext uri="{FF2B5EF4-FFF2-40B4-BE49-F238E27FC236}">
                <a16:creationId xmlns:a16="http://schemas.microsoft.com/office/drawing/2014/main" id="{8BDD3B0B-EFC8-B6D6-FD18-8A17E24E9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284538"/>
            <a:ext cx="230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1800"/>
              <a:t>V</a:t>
            </a:r>
            <a:r>
              <a:rPr lang="es-ES_tradnl" altLang="es-CL" sz="1800" baseline="-25000"/>
              <a:t>2</a:t>
            </a:r>
            <a:r>
              <a:rPr lang="es-ES_tradnl" altLang="es-CL" sz="1800"/>
              <a:t>: Esponjado o Suelto</a:t>
            </a:r>
            <a:endParaRPr lang="es-ES" altLang="es-CL" sz="1800"/>
          </a:p>
        </p:txBody>
      </p:sp>
      <p:sp>
        <p:nvSpPr>
          <p:cNvPr id="5162" name="Text Box 54">
            <a:extLst>
              <a:ext uri="{FF2B5EF4-FFF2-40B4-BE49-F238E27FC236}">
                <a16:creationId xmlns:a16="http://schemas.microsoft.com/office/drawing/2014/main" id="{759B8DDC-8CFC-0D5D-8AF0-259340FE9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4222750"/>
            <a:ext cx="2305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1800"/>
              <a:t>V</a:t>
            </a:r>
            <a:r>
              <a:rPr lang="es-ES_tradnl" altLang="es-CL" sz="1800" baseline="-25000"/>
              <a:t>3</a:t>
            </a:r>
            <a:r>
              <a:rPr lang="es-ES_tradnl" altLang="es-CL" sz="1800"/>
              <a:t>: Compactado</a:t>
            </a:r>
            <a:endParaRPr lang="es-ES" altLang="es-CL" sz="1800"/>
          </a:p>
        </p:txBody>
      </p:sp>
      <p:pic>
        <p:nvPicPr>
          <p:cNvPr id="5163" name="Picture 67" descr="j0336323">
            <a:extLst>
              <a:ext uri="{FF2B5EF4-FFF2-40B4-BE49-F238E27FC236}">
                <a16:creationId xmlns:a16="http://schemas.microsoft.com/office/drawing/2014/main" id="{302736B8-BF73-8DE1-7D27-BB6B5EEDA8D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797425"/>
            <a:ext cx="2159000" cy="14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4" name="Picture 68" descr="j0336317">
            <a:extLst>
              <a:ext uri="{FF2B5EF4-FFF2-40B4-BE49-F238E27FC236}">
                <a16:creationId xmlns:a16="http://schemas.microsoft.com/office/drawing/2014/main" id="{CB3DA21C-259F-FEFA-CC10-1D06624556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797425"/>
            <a:ext cx="2303462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5" name="Picture 69" descr="j0336930">
            <a:extLst>
              <a:ext uri="{FF2B5EF4-FFF2-40B4-BE49-F238E27FC236}">
                <a16:creationId xmlns:a16="http://schemas.microsoft.com/office/drawing/2014/main" id="{0B78D44D-69FC-FE98-8D57-C5241BDC41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338" y="4862513"/>
            <a:ext cx="2170112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8BA5BDC-9D28-614C-A29B-CD591E021A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ESPONJAMIENTO</a:t>
            </a:r>
            <a:endParaRPr lang="es-CL"/>
          </a:p>
        </p:txBody>
      </p:sp>
      <p:pic>
        <p:nvPicPr>
          <p:cNvPr id="6147" name="Picture 43" descr="C:\DOCUME~1\wwragg\CONFIG~1\Temp\npo000005.tmp">
            <a:extLst>
              <a:ext uri="{FF2B5EF4-FFF2-40B4-BE49-F238E27FC236}">
                <a16:creationId xmlns:a16="http://schemas.microsoft.com/office/drawing/2014/main" id="{5EE07FF0-94E0-501A-5552-3C2305BF3B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628775"/>
            <a:ext cx="2901950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44">
            <a:extLst>
              <a:ext uri="{FF2B5EF4-FFF2-40B4-BE49-F238E27FC236}">
                <a16:creationId xmlns:a16="http://schemas.microsoft.com/office/drawing/2014/main" id="{858290BA-569B-3851-FDDA-CF9E77F6C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1700213"/>
            <a:ext cx="40322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3600"/>
              <a:t>INFLUENCIA DE LA HUMEDAD</a:t>
            </a:r>
            <a:endParaRPr lang="es-ES" altLang="es-CL" sz="3600"/>
          </a:p>
        </p:txBody>
      </p:sp>
      <p:sp>
        <p:nvSpPr>
          <p:cNvPr id="6149" name="Line 45">
            <a:extLst>
              <a:ext uri="{FF2B5EF4-FFF2-40B4-BE49-F238E27FC236}">
                <a16:creationId xmlns:a16="http://schemas.microsoft.com/office/drawing/2014/main" id="{DCC50527-B18C-292F-98A1-F4BB65159A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51275" y="2852738"/>
            <a:ext cx="3889375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8D5A538-B1CB-C659-3E17-B4F4A63528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ESPONJAMIENTO</a:t>
            </a:r>
            <a:endParaRPr lang="es-CL"/>
          </a:p>
        </p:txBody>
      </p:sp>
      <p:graphicFrame>
        <p:nvGraphicFramePr>
          <p:cNvPr id="9380" name="Group 164">
            <a:extLst>
              <a:ext uri="{FF2B5EF4-FFF2-40B4-BE49-F238E27FC236}">
                <a16:creationId xmlns:a16="http://schemas.microsoft.com/office/drawing/2014/main" id="{2F9B4671-9240-B847-82BE-244EE94743D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55650" y="1557338"/>
          <a:ext cx="7848600" cy="4646613"/>
        </p:xfrm>
        <a:graphic>
          <a:graphicData uri="http://schemas.openxmlformats.org/drawingml/2006/table">
            <a:tbl>
              <a:tblPr/>
              <a:tblGrid>
                <a:gridCol w="4713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5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MATERIAL</a:t>
                      </a:r>
                      <a:endParaRPr kumimoji="0" lang="es-CL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SUELTO/BANCO</a:t>
                      </a:r>
                      <a:endParaRPr kumimoji="0" lang="es-CL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CENIZA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1,45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ARCILLA 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1,39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GRAVA ARCILLOSA 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1,39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CARBÓN BITUMINOSO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1,35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GRAVA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1,12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YESO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1,75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PIEDRA CALIZA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1,67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ROCA DINAMITADA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1,67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ARENA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1,12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206" name="Text Box 165">
            <a:extLst>
              <a:ext uri="{FF2B5EF4-FFF2-40B4-BE49-F238E27FC236}">
                <a16:creationId xmlns:a16="http://schemas.microsoft.com/office/drawing/2014/main" id="{0A8806EC-1C20-CEC0-1A03-0CF0A1479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6308725"/>
            <a:ext cx="6480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2000" b="1"/>
              <a:t>DEMOLICIONES </a:t>
            </a:r>
            <a:r>
              <a:rPr lang="es-ES_tradnl" altLang="es-CL" sz="2000" b="1">
                <a:sym typeface="Symbol" panose="05050102010706020507" pitchFamily="18" charset="2"/>
              </a:rPr>
              <a:t> 2</a:t>
            </a:r>
          </a:p>
        </p:txBody>
      </p:sp>
    </p:spTree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7A6D6F9-3838-6231-6B5D-CD867C985B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FACTOR DE CONSOLIDACIÓN</a:t>
            </a:r>
            <a:endParaRPr lang="es-CL"/>
          </a:p>
        </p:txBody>
      </p:sp>
      <p:graphicFrame>
        <p:nvGraphicFramePr>
          <p:cNvPr id="8195" name="Object 4">
            <a:extLst>
              <a:ext uri="{FF2B5EF4-FFF2-40B4-BE49-F238E27FC236}">
                <a16:creationId xmlns:a16="http://schemas.microsoft.com/office/drawing/2014/main" id="{764B17DA-9189-F7B3-FE32-76DE716BAF82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971550" y="2852738"/>
          <a:ext cx="6804025" cy="122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2257283" imgH="352494" progId="Equation.3">
                  <p:embed/>
                </p:oleObj>
              </mc:Choice>
              <mc:Fallback>
                <p:oleObj name="Ecuación" r:id="rId2" imgW="2257283" imgH="352494" progId="Equation.3">
                  <p:embed/>
                  <p:pic>
                    <p:nvPicPr>
                      <p:cNvPr id="8195" name="Object 4">
                        <a:extLst>
                          <a:ext uri="{FF2B5EF4-FFF2-40B4-BE49-F238E27FC236}">
                            <a16:creationId xmlns:a16="http://schemas.microsoft.com/office/drawing/2014/main" id="{764B17DA-9189-F7B3-FE32-76DE716BAF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852738"/>
                        <a:ext cx="6804025" cy="1227137"/>
                      </a:xfrm>
                      <a:prstGeom prst="rect">
                        <a:avLst/>
                      </a:prstGeom>
                      <a:solidFill>
                        <a:srgbClr val="162A4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C9E0664-4FEA-B01A-69D6-BA4ED8B951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FACTOR DE CONSOLIDACIÓN</a:t>
            </a:r>
            <a:endParaRPr lang="es-CL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0133265-EF3B-3C24-E5B8-52B52CE30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434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sz="3600" dirty="0"/>
              <a:t>EJEMPLO: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_tradnl" sz="3200" dirty="0"/>
              <a:t>Se </a:t>
            </a:r>
            <a:r>
              <a:rPr lang="es-ES_tradnl" sz="2400" dirty="0"/>
              <a:t>excava una zanja de 1m de ancho por 2m de profundidad en un terreno arcilloso </a:t>
            </a:r>
            <a:r>
              <a:rPr lang="es-ES_tradnl" sz="2000" dirty="0"/>
              <a:t>(e=39%, </a:t>
            </a:r>
            <a:r>
              <a:rPr lang="es-ES_tradnl" sz="2000" dirty="0" err="1"/>
              <a:t>fc</a:t>
            </a:r>
            <a:r>
              <a:rPr lang="es-ES_tradnl" sz="2000" dirty="0"/>
              <a:t>=80%)</a:t>
            </a:r>
            <a:r>
              <a:rPr lang="es-ES_tradnl" sz="2400" dirty="0"/>
              <a:t>.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_tradnl" sz="2400" dirty="0"/>
              <a:t>Volumen “en banco” por ml de zanja = 2m</a:t>
            </a:r>
            <a:r>
              <a:rPr lang="es-ES_tradnl" sz="2400" baseline="30000" dirty="0"/>
              <a:t>3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_tradnl" sz="2400" dirty="0"/>
              <a:t>Volumen esponjado por ml de zanja = 2x1,39</a:t>
            </a:r>
            <a:r>
              <a:rPr lang="es-ES_tradnl" sz="3200" dirty="0"/>
              <a:t> = </a:t>
            </a:r>
            <a:r>
              <a:rPr lang="es-ES_tradnl" sz="2400" dirty="0"/>
              <a:t>2,78m</a:t>
            </a:r>
            <a:r>
              <a:rPr lang="es-ES_tradnl" sz="2400" baseline="30000" dirty="0"/>
              <a:t>3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_tradnl" sz="2400" dirty="0"/>
              <a:t>Si se quiere rellenar con el material de la excavación se requieren 2m</a:t>
            </a:r>
            <a:r>
              <a:rPr lang="es-ES_tradnl" sz="2400" baseline="30000" dirty="0"/>
              <a:t>3</a:t>
            </a:r>
            <a:r>
              <a:rPr lang="es-ES_tradnl" sz="2400" dirty="0"/>
              <a:t>/0.8 = 2,5m</a:t>
            </a:r>
            <a:r>
              <a:rPr lang="es-ES_tradnl" sz="2400" baseline="30000" dirty="0"/>
              <a:t>3</a:t>
            </a:r>
            <a:r>
              <a:rPr lang="es-ES_tradnl" sz="2400" dirty="0"/>
              <a:t> de material.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_tradnl" sz="2400" dirty="0"/>
              <a:t>Por lo tanto “sobran” 2,78-2,5 = 0,28m</a:t>
            </a:r>
            <a:r>
              <a:rPr lang="es-ES_tradnl" sz="2400" baseline="30000" dirty="0"/>
              <a:t>3</a:t>
            </a:r>
            <a:r>
              <a:rPr lang="es-ES_tradnl" sz="2400" dirty="0"/>
              <a:t> por cada ml de zanja</a:t>
            </a:r>
            <a:endParaRPr lang="es-CL" sz="2400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BCBFEC8D-1237-0D3D-C54E-D9BCEC469F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CUBICACIÓN</a:t>
            </a:r>
            <a:endParaRPr lang="es-CL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35A32F5-F2BF-2881-53EA-AC9179E371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94297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s-ES_tradnl"/>
              <a:t>V=h/6 (S1+S2+4Sm)</a:t>
            </a:r>
            <a:endParaRPr lang="es-CL"/>
          </a:p>
        </p:txBody>
      </p:sp>
      <p:sp>
        <p:nvSpPr>
          <p:cNvPr id="10244" name="Line 5">
            <a:extLst>
              <a:ext uri="{FF2B5EF4-FFF2-40B4-BE49-F238E27FC236}">
                <a16:creationId xmlns:a16="http://schemas.microsoft.com/office/drawing/2014/main" id="{9B157C1D-87F5-B88A-4B84-A065899AFA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7538" y="5734050"/>
            <a:ext cx="360045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6">
            <a:extLst>
              <a:ext uri="{FF2B5EF4-FFF2-40B4-BE49-F238E27FC236}">
                <a16:creationId xmlns:a16="http://schemas.microsoft.com/office/drawing/2014/main" id="{17FC8C63-984B-DAED-EBF0-F841925861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27538" y="4652963"/>
            <a:ext cx="360045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Line 8">
            <a:extLst>
              <a:ext uri="{FF2B5EF4-FFF2-40B4-BE49-F238E27FC236}">
                <a16:creationId xmlns:a16="http://schemas.microsoft.com/office/drawing/2014/main" id="{12A0C56E-93C6-A19A-5B11-6E3B8EB83BD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7538" y="573405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10">
            <a:extLst>
              <a:ext uri="{FF2B5EF4-FFF2-40B4-BE49-F238E27FC236}">
                <a16:creationId xmlns:a16="http://schemas.microsoft.com/office/drawing/2014/main" id="{4672EFD3-A01F-FEBE-F21A-7B25F3F0BA2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7988" y="4652963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11">
            <a:extLst>
              <a:ext uri="{FF2B5EF4-FFF2-40B4-BE49-F238E27FC236}">
                <a16:creationId xmlns:a16="http://schemas.microsoft.com/office/drawing/2014/main" id="{BBC0B1EB-5152-52FB-BE0E-6478969324B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063" y="4076700"/>
            <a:ext cx="360045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12">
            <a:extLst>
              <a:ext uri="{FF2B5EF4-FFF2-40B4-BE49-F238E27FC236}">
                <a16:creationId xmlns:a16="http://schemas.microsoft.com/office/drawing/2014/main" id="{BAD98463-3C46-A478-0E35-FE539FF0F9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650" y="3500438"/>
            <a:ext cx="360045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Line 14">
            <a:extLst>
              <a:ext uri="{FF2B5EF4-FFF2-40B4-BE49-F238E27FC236}">
                <a16:creationId xmlns:a16="http://schemas.microsoft.com/office/drawing/2014/main" id="{D517E9F2-E7BB-1ED4-077F-234358E144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063" y="4076700"/>
            <a:ext cx="1587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16">
            <a:extLst>
              <a:ext uri="{FF2B5EF4-FFF2-40B4-BE49-F238E27FC236}">
                <a16:creationId xmlns:a16="http://schemas.microsoft.com/office/drawing/2014/main" id="{0CD917C3-41F7-925A-FBF3-7077488DED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4513" y="35004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Line 18">
            <a:extLst>
              <a:ext uri="{FF2B5EF4-FFF2-40B4-BE49-F238E27FC236}">
                <a16:creationId xmlns:a16="http://schemas.microsoft.com/office/drawing/2014/main" id="{F1AC6D3B-80C5-E874-9BB6-FB1C652AB7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4076700"/>
            <a:ext cx="3671888" cy="16573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Line 19">
            <a:extLst>
              <a:ext uri="{FF2B5EF4-FFF2-40B4-BE49-F238E27FC236}">
                <a16:creationId xmlns:a16="http://schemas.microsoft.com/office/drawing/2014/main" id="{8EDD05B7-2411-44A3-B216-46274761EF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3500438"/>
            <a:ext cx="3671888" cy="1152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4" name="Line 20">
            <a:extLst>
              <a:ext uri="{FF2B5EF4-FFF2-40B4-BE49-F238E27FC236}">
                <a16:creationId xmlns:a16="http://schemas.microsoft.com/office/drawing/2014/main" id="{16144872-6E9B-5C90-00A2-77C8675E12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4076700"/>
            <a:ext cx="3671888" cy="16573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Line 21">
            <a:extLst>
              <a:ext uri="{FF2B5EF4-FFF2-40B4-BE49-F238E27FC236}">
                <a16:creationId xmlns:a16="http://schemas.microsoft.com/office/drawing/2014/main" id="{002C0585-7D66-987C-1FCA-3B0CD0949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4581525"/>
            <a:ext cx="3671888" cy="16557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AutoShape 23">
            <a:extLst>
              <a:ext uri="{FF2B5EF4-FFF2-40B4-BE49-F238E27FC236}">
                <a16:creationId xmlns:a16="http://schemas.microsoft.com/office/drawing/2014/main" id="{CE292395-E95B-B9C3-152D-BD5C191A7C4F}"/>
              </a:ext>
            </a:extLst>
          </p:cNvPr>
          <p:cNvSpPr>
            <a:spLocks/>
          </p:cNvSpPr>
          <p:nvPr/>
        </p:nvSpPr>
        <p:spPr bwMode="auto">
          <a:xfrm>
            <a:off x="1911350" y="2954338"/>
            <a:ext cx="1076325" cy="330200"/>
          </a:xfrm>
          <a:prstGeom prst="callout2">
            <a:avLst>
              <a:gd name="adj1" fmla="val 34616"/>
              <a:gd name="adj2" fmla="val -7079"/>
              <a:gd name="adj3" fmla="val 34616"/>
              <a:gd name="adj4" fmla="val -23449"/>
              <a:gd name="adj5" fmla="val 362019"/>
              <a:gd name="adj6" fmla="val -404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Relleno</a:t>
            </a:r>
            <a:endParaRPr lang="es-ES" altLang="es-CL" sz="1800"/>
          </a:p>
        </p:txBody>
      </p:sp>
      <p:sp>
        <p:nvSpPr>
          <p:cNvPr id="10257" name="AutoShape 24">
            <a:extLst>
              <a:ext uri="{FF2B5EF4-FFF2-40B4-BE49-F238E27FC236}">
                <a16:creationId xmlns:a16="http://schemas.microsoft.com/office/drawing/2014/main" id="{3D66CEC0-FE8C-6E8F-361D-7E8A655B4DA1}"/>
              </a:ext>
            </a:extLst>
          </p:cNvPr>
          <p:cNvSpPr>
            <a:spLocks/>
          </p:cNvSpPr>
          <p:nvPr/>
        </p:nvSpPr>
        <p:spPr bwMode="auto">
          <a:xfrm>
            <a:off x="4427538" y="2636838"/>
            <a:ext cx="1076325" cy="330200"/>
          </a:xfrm>
          <a:prstGeom prst="callout2">
            <a:avLst>
              <a:gd name="adj1" fmla="val 34616"/>
              <a:gd name="adj2" fmla="val -7079"/>
              <a:gd name="adj3" fmla="val 34616"/>
              <a:gd name="adj4" fmla="val -23449"/>
              <a:gd name="adj5" fmla="val 362019"/>
              <a:gd name="adj6" fmla="val -4041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Corte</a:t>
            </a:r>
            <a:endParaRPr lang="es-ES" altLang="es-CL" sz="1800"/>
          </a:p>
        </p:txBody>
      </p:sp>
      <p:sp>
        <p:nvSpPr>
          <p:cNvPr id="10258" name="Line 25">
            <a:extLst>
              <a:ext uri="{FF2B5EF4-FFF2-40B4-BE49-F238E27FC236}">
                <a16:creationId xmlns:a16="http://schemas.microsoft.com/office/drawing/2014/main" id="{18AD2E92-C2BE-DDCD-1C71-28B1E602321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1413" y="4076700"/>
            <a:ext cx="3168650" cy="16573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89392405-F6C4-B877-2FB6-C1460CA767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CUBICACIÓN</a:t>
            </a:r>
            <a:endParaRPr lang="es-CL"/>
          </a:p>
        </p:txBody>
      </p:sp>
      <p:graphicFrame>
        <p:nvGraphicFramePr>
          <p:cNvPr id="11267" name="Object 21">
            <a:extLst>
              <a:ext uri="{FF2B5EF4-FFF2-40B4-BE49-F238E27FC236}">
                <a16:creationId xmlns:a16="http://schemas.microsoft.com/office/drawing/2014/main" id="{24706B68-390E-3692-6121-DBF8BA76B3C4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2955925" y="1981200"/>
          <a:ext cx="1411288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361967" imgH="190650" progId="Equation.3">
                  <p:embed/>
                </p:oleObj>
              </mc:Choice>
              <mc:Fallback>
                <p:oleObj name="Ecuación" r:id="rId2" imgW="361967" imgH="190650" progId="Equation.3">
                  <p:embed/>
                  <p:pic>
                    <p:nvPicPr>
                      <p:cNvPr id="11267" name="Object 21">
                        <a:extLst>
                          <a:ext uri="{FF2B5EF4-FFF2-40B4-BE49-F238E27FC236}">
                            <a16:creationId xmlns:a16="http://schemas.microsoft.com/office/drawing/2014/main" id="{24706B68-390E-3692-6121-DBF8BA76B3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1981200"/>
                        <a:ext cx="1411288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23">
            <a:extLst>
              <a:ext uri="{FF2B5EF4-FFF2-40B4-BE49-F238E27FC236}">
                <a16:creationId xmlns:a16="http://schemas.microsoft.com/office/drawing/2014/main" id="{1B01A419-554D-1625-2C62-1B7013C296D9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2895600" y="3886200"/>
          <a:ext cx="2176463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4" imgW="580963" imgH="161844" progId="Equation.3">
                  <p:embed/>
                </p:oleObj>
              </mc:Choice>
              <mc:Fallback>
                <p:oleObj name="Ecuación" r:id="rId4" imgW="580963" imgH="161844" progId="Equation.3">
                  <p:embed/>
                  <p:pic>
                    <p:nvPicPr>
                      <p:cNvPr id="11268" name="Object 23">
                        <a:extLst>
                          <a:ext uri="{FF2B5EF4-FFF2-40B4-BE49-F238E27FC236}">
                            <a16:creationId xmlns:a16="http://schemas.microsoft.com/office/drawing/2014/main" id="{1B01A419-554D-1625-2C62-1B7013C296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886200"/>
                        <a:ext cx="2176463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25">
            <a:extLst>
              <a:ext uri="{FF2B5EF4-FFF2-40B4-BE49-F238E27FC236}">
                <a16:creationId xmlns:a16="http://schemas.microsoft.com/office/drawing/2014/main" id="{88CE8166-9E9A-93A0-AF9E-C0CECE180E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8350" y="1770063"/>
          <a:ext cx="2198688" cy="1411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6" imgW="609709" imgH="361970" progId="Equation.3">
                  <p:embed/>
                </p:oleObj>
              </mc:Choice>
              <mc:Fallback>
                <p:oleObj name="Ecuación" r:id="rId6" imgW="609709" imgH="361970" progId="Equation.3">
                  <p:embed/>
                  <p:pic>
                    <p:nvPicPr>
                      <p:cNvPr id="11269" name="Object 25">
                        <a:extLst>
                          <a:ext uri="{FF2B5EF4-FFF2-40B4-BE49-F238E27FC236}">
                            <a16:creationId xmlns:a16="http://schemas.microsoft.com/office/drawing/2014/main" id="{88CE8166-9E9A-93A0-AF9E-C0CECE180E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1770063"/>
                        <a:ext cx="2198688" cy="1411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Text Box 26">
            <a:extLst>
              <a:ext uri="{FF2B5EF4-FFF2-40B4-BE49-F238E27FC236}">
                <a16:creationId xmlns:a16="http://schemas.microsoft.com/office/drawing/2014/main" id="{5308332B-15CE-5B72-F144-BE6401536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3860800"/>
            <a:ext cx="14589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4400">
                <a:latin typeface="Times New Roman" panose="02020603050405020304" pitchFamily="18" charset="0"/>
              </a:rPr>
              <a:t>Si no</a:t>
            </a:r>
            <a:endParaRPr lang="es-ES" altLang="es-CL" sz="4400">
              <a:latin typeface="Times New Roman" panose="02020603050405020304" pitchFamily="18" charset="0"/>
            </a:endParaRPr>
          </a:p>
        </p:txBody>
      </p:sp>
      <p:sp>
        <p:nvSpPr>
          <p:cNvPr id="11271" name="AutoShape 28">
            <a:extLst>
              <a:ext uri="{FF2B5EF4-FFF2-40B4-BE49-F238E27FC236}">
                <a16:creationId xmlns:a16="http://schemas.microsoft.com/office/drawing/2014/main" id="{A4644349-ED37-F700-F10A-ED5E403B92F3}"/>
              </a:ext>
            </a:extLst>
          </p:cNvPr>
          <p:cNvSpPr>
            <a:spLocks/>
          </p:cNvSpPr>
          <p:nvPr/>
        </p:nvSpPr>
        <p:spPr bwMode="auto">
          <a:xfrm>
            <a:off x="2286000" y="1905000"/>
            <a:ext cx="533400" cy="2743200"/>
          </a:xfrm>
          <a:prstGeom prst="leftBrace">
            <a:avLst>
              <a:gd name="adj1" fmla="val 428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es-CL" sz="1800"/>
          </a:p>
        </p:txBody>
      </p:sp>
      <p:sp>
        <p:nvSpPr>
          <p:cNvPr id="11272" name="Text Box 29">
            <a:extLst>
              <a:ext uri="{FF2B5EF4-FFF2-40B4-BE49-F238E27FC236}">
                <a16:creationId xmlns:a16="http://schemas.microsoft.com/office/drawing/2014/main" id="{9B8C84AE-EE4F-2A98-D8FF-4818E45FF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971800"/>
            <a:ext cx="91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altLang="es-CL">
                <a:latin typeface="Times New Roman" panose="02020603050405020304" pitchFamily="18" charset="0"/>
              </a:rPr>
              <a:t>S</a:t>
            </a:r>
            <a:r>
              <a:rPr lang="es-ES" altLang="es-CL" baseline="-25000">
                <a:latin typeface="Times New Roman" panose="02020603050405020304" pitchFamily="18" charset="0"/>
              </a:rPr>
              <a:t>m</a:t>
            </a:r>
            <a:r>
              <a:rPr lang="es-ES" altLang="es-CL">
                <a:latin typeface="Times New Roman" panose="02020603050405020304" pitchFamily="18" charset="0"/>
              </a:rPr>
              <a:t>=</a:t>
            </a:r>
          </a:p>
        </p:txBody>
      </p:sp>
    </p:spTree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377D779-3E51-FC1D-43C2-1A104FF0EE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EXCAVACIÓN</a:t>
            </a:r>
            <a:endParaRPr lang="es-CL" dirty="0"/>
          </a:p>
        </p:txBody>
      </p:sp>
      <p:sp>
        <p:nvSpPr>
          <p:cNvPr id="2" name="1 Marcador de contenido">
            <a:extLst>
              <a:ext uri="{FF2B5EF4-FFF2-40B4-BE49-F238E27FC236}">
                <a16:creationId xmlns:a16="http://schemas.microsoft.com/office/drawing/2014/main" id="{AB6E34BB-7B6A-E75C-CE4D-4BE9ACD429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8291513" cy="4114800"/>
          </a:xfrm>
        </p:spPr>
        <p:txBody>
          <a:bodyPr/>
          <a:lstStyle/>
          <a:p>
            <a:pPr>
              <a:defRPr/>
            </a:pPr>
            <a:r>
              <a:rPr lang="es-MX" sz="2400" dirty="0"/>
              <a:t>Manual</a:t>
            </a:r>
          </a:p>
          <a:p>
            <a:pPr lvl="1">
              <a:defRPr/>
            </a:pPr>
            <a:r>
              <a:rPr lang="es-MX" sz="2000" dirty="0"/>
              <a:t>El material se puede excavar directamente con pala.</a:t>
            </a:r>
          </a:p>
          <a:p>
            <a:pPr lvl="1">
              <a:defRPr/>
            </a:pPr>
            <a:r>
              <a:rPr lang="es-MX" sz="2000" dirty="0"/>
              <a:t>Si fuese necesario, el material se puede soltar usando un chuzo o picota (o equipos neumáticos) y luego extraer mediante pala (manual-mecánica)</a:t>
            </a:r>
          </a:p>
          <a:p>
            <a:pPr>
              <a:defRPr/>
            </a:pPr>
            <a:r>
              <a:rPr lang="es-MX" sz="2400" dirty="0"/>
              <a:t>Mecánica</a:t>
            </a:r>
          </a:p>
          <a:p>
            <a:pPr lvl="1">
              <a:defRPr/>
            </a:pPr>
            <a:r>
              <a:rPr lang="es-MX" sz="2000" dirty="0"/>
              <a:t>El material se puede excavar con el uso de maquinaria especializada</a:t>
            </a:r>
          </a:p>
          <a:p>
            <a:pPr lvl="1">
              <a:defRPr/>
            </a:pPr>
            <a:r>
              <a:rPr lang="es-MX" sz="2000" dirty="0"/>
              <a:t>Si fuese necesario el material se puede soltar usando equipos mecánicos o neumáticos</a:t>
            </a:r>
          </a:p>
          <a:p>
            <a:pPr>
              <a:defRPr/>
            </a:pPr>
            <a:r>
              <a:rPr lang="es-MX" sz="2400" dirty="0"/>
              <a:t>Con explosivos</a:t>
            </a:r>
          </a:p>
          <a:p>
            <a:pPr lvl="1">
              <a:defRPr/>
            </a:pPr>
            <a:r>
              <a:rPr lang="es-MX" sz="2000" dirty="0"/>
              <a:t>El material es muy duro y requiere el uso de explosivos para soltarlo antes de removerlo.</a:t>
            </a:r>
            <a:endParaRPr lang="es-CL" sz="2000" dirty="0"/>
          </a:p>
        </p:txBody>
      </p: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839</TotalTime>
  <Words>433</Words>
  <Application>Microsoft Office PowerPoint</Application>
  <PresentationFormat>Presentación en pantalla (4:3)</PresentationFormat>
  <Paragraphs>101</Paragraphs>
  <Slides>16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Arial</vt:lpstr>
      <vt:lpstr>Calibri</vt:lpstr>
      <vt:lpstr>Tahoma</vt:lpstr>
      <vt:lpstr>Times New Roman</vt:lpstr>
      <vt:lpstr>Wingdings</vt:lpstr>
      <vt:lpstr>Textura</vt:lpstr>
      <vt:lpstr>Ecuación</vt:lpstr>
      <vt:lpstr>CI4231 Construcción</vt:lpstr>
      <vt:lpstr>ESPONJAMIENTO</vt:lpstr>
      <vt:lpstr>ESPONJAMIENTO</vt:lpstr>
      <vt:lpstr>ESPONJAMIENTO</vt:lpstr>
      <vt:lpstr>FACTOR DE CONSOLIDACIÓN</vt:lpstr>
      <vt:lpstr>FACTOR DE CONSOLIDACIÓN</vt:lpstr>
      <vt:lpstr>CUBICACIÓN</vt:lpstr>
      <vt:lpstr>CUBICACIÓN</vt:lpstr>
      <vt:lpstr>EXCAVACIÓN</vt:lpstr>
      <vt:lpstr>EXCAVACIÓN</vt:lpstr>
      <vt:lpstr>EXCAVACIÓN A MANO</vt:lpstr>
      <vt:lpstr>EXCAVACIÓN A MANO</vt:lpstr>
      <vt:lpstr>EXCAVACIÓN A MANO</vt:lpstr>
      <vt:lpstr>EXCAVACIÓN A MANO</vt:lpstr>
      <vt:lpstr>CLASIFICACIÓN DE SUELOS</vt:lpstr>
      <vt:lpstr>CLASIFICACIÓN DE SUELOS</vt:lpstr>
    </vt:vector>
  </TitlesOfParts>
  <Company>Particular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52A Métodos Constructivos</dc:title>
  <dc:creator>William Wragg L.</dc:creator>
  <cp:lastModifiedBy>William Wragg Larco</cp:lastModifiedBy>
  <cp:revision>46</cp:revision>
  <dcterms:created xsi:type="dcterms:W3CDTF">2003-09-11T01:45:01Z</dcterms:created>
  <dcterms:modified xsi:type="dcterms:W3CDTF">2022-09-08T12:35:16Z</dcterms:modified>
</cp:coreProperties>
</file>