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handoutMasterIdLst>
    <p:handoutMasterId r:id="rId19"/>
  </p:handoutMasterIdLst>
  <p:sldIdLst>
    <p:sldId id="257" r:id="rId2"/>
    <p:sldId id="258" r:id="rId3"/>
    <p:sldId id="274" r:id="rId4"/>
    <p:sldId id="259" r:id="rId5"/>
    <p:sldId id="264" r:id="rId6"/>
    <p:sldId id="260" r:id="rId7"/>
    <p:sldId id="261" r:id="rId8"/>
    <p:sldId id="273" r:id="rId9"/>
    <p:sldId id="262" r:id="rId10"/>
    <p:sldId id="263" r:id="rId11"/>
    <p:sldId id="265" r:id="rId12"/>
    <p:sldId id="266" r:id="rId13"/>
    <p:sldId id="267" r:id="rId14"/>
    <p:sldId id="268" r:id="rId15"/>
    <p:sldId id="269" r:id="rId16"/>
    <p:sldId id="271" r:id="rId17"/>
    <p:sldId id="272" r:id="rId18"/>
  </p:sldIdLst>
  <p:sldSz cx="9144000" cy="6858000" type="letter"/>
  <p:notesSz cx="6858000" cy="9117013"/>
  <p:defaultTextStyle>
    <a:defPPr>
      <a:defRPr lang="es-C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clrMode="bw" scaleToFitPaper="1" frameSlides="1"/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am Wragg Larco" userId="14f350dc62e3a358" providerId="LiveId" clId="{4FD607FE-1EEB-4401-B32B-03AAC960ED16}"/>
    <pc:docChg chg="modShowInfo">
      <pc:chgData name="William Wragg Larco" userId="14f350dc62e3a358" providerId="LiveId" clId="{4FD607FE-1EEB-4401-B32B-03AAC960ED16}" dt="2022-10-25T11:31:20.040" v="1" actId="2744"/>
      <pc:docMkLst>
        <pc:docMk/>
      </pc:docMkLst>
    </pc:docChg>
  </pc:docChgLst>
  <pc:docChgLst>
    <pc:chgData name="William Wragg Larco" userId="14f350dc62e3a358" providerId="LiveId" clId="{B5B59FAE-3502-48FA-AA3E-9483CF4EB96F}"/>
    <pc:docChg chg="custSel modSld">
      <pc:chgData name="William Wragg Larco" userId="14f350dc62e3a358" providerId="LiveId" clId="{B5B59FAE-3502-48FA-AA3E-9483CF4EB96F}" dt="2022-10-24T19:23:44.734" v="28" actId="20577"/>
      <pc:docMkLst>
        <pc:docMk/>
      </pc:docMkLst>
      <pc:sldChg chg="modSp mod">
        <pc:chgData name="William Wragg Larco" userId="14f350dc62e3a358" providerId="LiveId" clId="{B5B59FAE-3502-48FA-AA3E-9483CF4EB96F}" dt="2022-10-24T19:20:38.107" v="22" actId="20577"/>
        <pc:sldMkLst>
          <pc:docMk/>
          <pc:sldMk cId="0" sldId="257"/>
        </pc:sldMkLst>
        <pc:spChg chg="mod">
          <ac:chgData name="William Wragg Larco" userId="14f350dc62e3a358" providerId="LiveId" clId="{B5B59FAE-3502-48FA-AA3E-9483CF4EB96F}" dt="2022-10-24T19:20:35.037" v="15" actId="20577"/>
          <ac:spMkLst>
            <pc:docMk/>
            <pc:sldMk cId="0" sldId="257"/>
            <ac:spMk id="3074" creationId="{00000000-0000-0000-0000-000000000000}"/>
          </ac:spMkLst>
        </pc:spChg>
        <pc:spChg chg="mod">
          <ac:chgData name="William Wragg Larco" userId="14f350dc62e3a358" providerId="LiveId" clId="{B5B59FAE-3502-48FA-AA3E-9483CF4EB96F}" dt="2022-10-24T19:20:38.107" v="22" actId="20577"/>
          <ac:spMkLst>
            <pc:docMk/>
            <pc:sldMk cId="0" sldId="257"/>
            <ac:spMk id="3075" creationId="{00000000-0000-0000-0000-000000000000}"/>
          </ac:spMkLst>
        </pc:spChg>
      </pc:sldChg>
      <pc:sldChg chg="delSp mod">
        <pc:chgData name="William Wragg Larco" userId="14f350dc62e3a358" providerId="LiveId" clId="{B5B59FAE-3502-48FA-AA3E-9483CF4EB96F}" dt="2022-10-24T19:20:51.259" v="23" actId="478"/>
        <pc:sldMkLst>
          <pc:docMk/>
          <pc:sldMk cId="0" sldId="258"/>
        </pc:sldMkLst>
        <pc:spChg chg="del">
          <ac:chgData name="William Wragg Larco" userId="14f350dc62e3a358" providerId="LiveId" clId="{B5B59FAE-3502-48FA-AA3E-9483CF4EB96F}" dt="2022-10-24T19:20:51.259" v="23" actId="478"/>
          <ac:spMkLst>
            <pc:docMk/>
            <pc:sldMk cId="0" sldId="258"/>
            <ac:spMk id="7" creationId="{00000000-0000-0000-0000-000000000000}"/>
          </ac:spMkLst>
        </pc:spChg>
      </pc:sldChg>
      <pc:sldChg chg="modSp mod">
        <pc:chgData name="William Wragg Larco" userId="14f350dc62e3a358" providerId="LiveId" clId="{B5B59FAE-3502-48FA-AA3E-9483CF4EB96F}" dt="2022-10-24T19:23:44.734" v="28" actId="20577"/>
        <pc:sldMkLst>
          <pc:docMk/>
          <pc:sldMk cId="0" sldId="262"/>
        </pc:sldMkLst>
        <pc:spChg chg="mod">
          <ac:chgData name="William Wragg Larco" userId="14f350dc62e3a358" providerId="LiveId" clId="{B5B59FAE-3502-48FA-AA3E-9483CF4EB96F}" dt="2022-10-24T19:23:44.734" v="28" actId="20577"/>
          <ac:spMkLst>
            <pc:docMk/>
            <pc:sldMk cId="0" sldId="262"/>
            <ac:spMk id="9216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s-CL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s-CL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59813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s-CL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59813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205A225E-4EF7-4E7B-B6A9-84CD83FC016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042165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978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26979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26980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6981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6982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6983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6984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</p:grpSp>
        <p:sp>
          <p:nvSpPr>
            <p:cNvPr id="126985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26986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12698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s-ES"/>
              <a:t>Haga clic para cambiar el estilo de título	</a:t>
            </a:r>
          </a:p>
        </p:txBody>
      </p:sp>
      <p:sp>
        <p:nvSpPr>
          <p:cNvPr id="126988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126989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126990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126991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3A6FE16-DC9D-4609-A47D-3814AD448797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D42FD08-9DEA-41AA-880F-4D41E2DFF961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18C5194-E611-4744-96B5-6610B1D17AE1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ítulo, 1 obje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1C83133-FD32-4383-9164-BD72A9421BBA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18B2C8B-871A-4468-9896-0368FAC73774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A5A64BE-3726-41B4-B27E-F7564F0BD26D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0CED9EA-D389-4735-A9F0-CCA26F729946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951D148-CDA1-4E16-B2A2-F9BD0F824056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C3753AA-4AC6-47B7-9D23-DFEAAED464B5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9" name="8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B1FB4E3-BE5D-47F3-8CF7-6E64B37F77D8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D9276E5-031A-40A2-8F06-46CE89A347CA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B6FC196-C3A2-493D-8C42-E85C132BA3A8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39DE7DC-6504-48A7-88AA-9B565B352732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s-ES"/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DEEBDAD7-8FCE-44B2-8B6F-66EC7030F5B3}" type="slidenum">
              <a:rPr lang="es-ES"/>
              <a:pPr/>
              <a:t>‹Nº›</a:t>
            </a:fld>
            <a:endParaRPr lang="es-ES"/>
          </a:p>
        </p:txBody>
      </p:sp>
      <p:grpSp>
        <p:nvGrpSpPr>
          <p:cNvPr id="125956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25957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25958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5959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5960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5961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5962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</p:grpSp>
        <p:sp>
          <p:nvSpPr>
            <p:cNvPr id="125963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2596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125965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cambiar el estilo de título	</a:t>
            </a:r>
          </a:p>
        </p:txBody>
      </p:sp>
      <p:sp>
        <p:nvSpPr>
          <p:cNvPr id="125966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endParaRPr lang="es-ES"/>
          </a:p>
        </p:txBody>
      </p:sp>
      <p:sp>
        <p:nvSpPr>
          <p:cNvPr id="12596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1.jpeg"/><Relationship Id="rId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jpeg"/><Relationship Id="rId3" Type="http://schemas.openxmlformats.org/officeDocument/2006/relationships/image" Target="../media/image23.png"/><Relationship Id="rId7" Type="http://schemas.openxmlformats.org/officeDocument/2006/relationships/hyperlink" Target="http://architecture.mit.edu/class/landphoto/projects/bigdig/detail_htmls/detail7.html" TargetMode="External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4" Type="http://schemas.openxmlformats.org/officeDocument/2006/relationships/hyperlink" Target="http://www.civl.port.ac.uk/WINDS/gall.html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jpeg"/><Relationship Id="rId5" Type="http://schemas.openxmlformats.org/officeDocument/2006/relationships/hyperlink" Target="http://images.google.cl/imgres?imgurl=http://www.northwestern.edu/fm/images/Lurie/8555%20base%20rebar.jpg&amp;imgrefurl=http://www.northwestern.edu/fm/Lurie_construction_photos.htm&amp;h=864&amp;w=562&amp;sz=143&amp;tbnid=n5FDFwrypdYJ:&amp;tbnh=142&amp;tbnw=93&amp;start=8&amp;prev=/images?q=rebar&amp;hl=es&amp;lr=" TargetMode="Externa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42Tu6WHHjKY?feature=oembed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dirty="0"/>
              <a:t>CI 4231</a:t>
            </a:r>
            <a:br>
              <a:rPr lang="es-ES_tradnl" dirty="0"/>
            </a:br>
            <a:r>
              <a:rPr lang="es-ES_tradnl" dirty="0"/>
              <a:t>Construcción</a:t>
            </a:r>
            <a:endParaRPr lang="es-CL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_tradnl" dirty="0"/>
              <a:t>Refuerzo para Hormigón Armado</a:t>
            </a:r>
            <a:endParaRPr lang="es-CL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COLOCACIÓN</a:t>
            </a:r>
            <a:endParaRPr lang="es-CL"/>
          </a:p>
        </p:txBody>
      </p:sp>
      <p:pic>
        <p:nvPicPr>
          <p:cNvPr id="93189" name="Picture 5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1916113"/>
            <a:ext cx="4464050" cy="2844800"/>
          </a:xfrm>
          <a:noFill/>
          <a:ln/>
        </p:spPr>
      </p:pic>
      <p:pic>
        <p:nvPicPr>
          <p:cNvPr id="93191" name="Picture 7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4941888"/>
            <a:ext cx="4464050" cy="1633537"/>
          </a:xfrm>
          <a:noFill/>
          <a:ln/>
        </p:spPr>
      </p:pic>
      <p:pic>
        <p:nvPicPr>
          <p:cNvPr id="93193" name="Picture 9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500563" y="5157788"/>
            <a:ext cx="4643437" cy="1438275"/>
          </a:xfrm>
          <a:noFill/>
          <a:ln/>
        </p:spPr>
      </p:pic>
      <p:pic>
        <p:nvPicPr>
          <p:cNvPr id="93196" name="Picture 12" descr="rein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7900" y="1196975"/>
            <a:ext cx="4032250" cy="38528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9" name="Rectangle 5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ESTADO DEL ACERO</a:t>
            </a:r>
            <a:endParaRPr lang="es-CL"/>
          </a:p>
        </p:txBody>
      </p:sp>
      <p:pic>
        <p:nvPicPr>
          <p:cNvPr id="98308" name="Picture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79388" y="1916113"/>
            <a:ext cx="5076825" cy="1955800"/>
          </a:xfrm>
          <a:noFill/>
          <a:ln/>
        </p:spPr>
      </p:pic>
      <p:pic>
        <p:nvPicPr>
          <p:cNvPr id="98311" name="Picture 7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79388" y="4508500"/>
            <a:ext cx="5473700" cy="2057400"/>
          </a:xfrm>
          <a:noFill/>
          <a:ln/>
        </p:spPr>
      </p:pic>
      <p:pic>
        <p:nvPicPr>
          <p:cNvPr id="98314" name="Picture 10" descr="ap5sld15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64163" y="1196975"/>
            <a:ext cx="2449512" cy="1657350"/>
          </a:xfrm>
          <a:prstGeom prst="rect">
            <a:avLst/>
          </a:prstGeom>
          <a:noFill/>
        </p:spPr>
      </p:pic>
      <p:pic>
        <p:nvPicPr>
          <p:cNvPr id="98316" name="Picture 12" descr="weltmarkt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95963" y="4508500"/>
            <a:ext cx="3168650" cy="2116138"/>
          </a:xfrm>
          <a:prstGeom prst="rect">
            <a:avLst/>
          </a:prstGeom>
          <a:noFill/>
        </p:spPr>
      </p:pic>
      <p:pic>
        <p:nvPicPr>
          <p:cNvPr id="98318" name="Picture 14" descr="rusty_rebar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795963" y="2276475"/>
            <a:ext cx="3097212" cy="20653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EMPALMES</a:t>
            </a:r>
            <a:endParaRPr lang="es-CL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906963" cy="4997450"/>
          </a:xfrm>
        </p:spPr>
        <p:txBody>
          <a:bodyPr/>
          <a:lstStyle/>
          <a:p>
            <a:r>
              <a:rPr lang="es-ES_tradnl" sz="2800"/>
              <a:t>Empalmar en zonas de menor esfuerzo de flexión. Aproximadamente 1/3 y 2/3 de la luz.</a:t>
            </a:r>
          </a:p>
          <a:p>
            <a:r>
              <a:rPr lang="es-ES_tradnl" sz="2800"/>
              <a:t>Longitud básica de empalme dada por la norma o especificaciones particulares de la obra.</a:t>
            </a:r>
          </a:p>
          <a:p>
            <a:r>
              <a:rPr lang="es-ES_tradnl" sz="2800"/>
              <a:t>El traspaso de esfuerzos es a través del hormigón: NO embarrilar con alambre negro.</a:t>
            </a:r>
            <a:endParaRPr lang="es-CL" sz="2800"/>
          </a:p>
        </p:txBody>
      </p:sp>
      <p:pic>
        <p:nvPicPr>
          <p:cNvPr id="101382" name="Picture 6" descr="Support column rebar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625" y="2276475"/>
            <a:ext cx="3381375" cy="2705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01383" name="Text Box 7"/>
          <p:cNvSpPr txBox="1">
            <a:spLocks noChangeArrowheads="1"/>
          </p:cNvSpPr>
          <p:nvPr/>
        </p:nvSpPr>
        <p:spPr bwMode="auto">
          <a:xfrm>
            <a:off x="5508625" y="5084763"/>
            <a:ext cx="3384550" cy="6463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dirty="0"/>
              <a:t>ALTERNATIVA: CONECTORES MECÁNICOS</a:t>
            </a:r>
            <a:endParaRPr lang="es-E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EMPALMES</a:t>
            </a:r>
            <a:endParaRPr lang="es-CL"/>
          </a:p>
        </p:txBody>
      </p:sp>
      <p:pic>
        <p:nvPicPr>
          <p:cNvPr id="102403" name="Picture 3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1700213"/>
            <a:ext cx="4500563" cy="3124200"/>
          </a:xfrm>
        </p:spPr>
      </p:pic>
      <p:pic>
        <p:nvPicPr>
          <p:cNvPr id="10240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500563" y="3429000"/>
            <a:ext cx="4643437" cy="3033713"/>
          </a:xfrm>
          <a:noFill/>
          <a:ln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EMPALMES</a:t>
            </a:r>
            <a:endParaRPr lang="es-CL"/>
          </a:p>
        </p:txBody>
      </p:sp>
      <p:pic>
        <p:nvPicPr>
          <p:cNvPr id="104451" name="Picture 3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319588" y="2060575"/>
            <a:ext cx="4824412" cy="3603625"/>
          </a:xfrm>
        </p:spPr>
      </p:pic>
      <p:pic>
        <p:nvPicPr>
          <p:cNvPr id="10445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50825" y="1341438"/>
            <a:ext cx="3068638" cy="5516562"/>
          </a:xfrm>
          <a:noFill/>
          <a:ln/>
        </p:spPr>
      </p:pic>
      <p:sp>
        <p:nvSpPr>
          <p:cNvPr id="104454" name="AutoShape 6"/>
          <p:cNvSpPr>
            <a:spLocks noChangeArrowheads="1"/>
          </p:cNvSpPr>
          <p:nvPr/>
        </p:nvSpPr>
        <p:spPr bwMode="auto">
          <a:xfrm rot="-1110999">
            <a:off x="2627313" y="5445125"/>
            <a:ext cx="2376487" cy="576263"/>
          </a:xfrm>
          <a:prstGeom prst="notchedRightArrow">
            <a:avLst>
              <a:gd name="adj1" fmla="val 50000"/>
              <a:gd name="adj2" fmla="val 10309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04455" name="AutoShape 7"/>
          <p:cNvSpPr>
            <a:spLocks noChangeArrowheads="1"/>
          </p:cNvSpPr>
          <p:nvPr/>
        </p:nvSpPr>
        <p:spPr bwMode="auto">
          <a:xfrm rot="472079">
            <a:off x="2555875" y="3429000"/>
            <a:ext cx="2376488" cy="576263"/>
          </a:xfrm>
          <a:prstGeom prst="notchedRightArrow">
            <a:avLst>
              <a:gd name="adj1" fmla="val 50000"/>
              <a:gd name="adj2" fmla="val 10309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04456" name="Rectangle 8"/>
          <p:cNvSpPr>
            <a:spLocks noChangeArrowheads="1"/>
          </p:cNvSpPr>
          <p:nvPr/>
        </p:nvSpPr>
        <p:spPr bwMode="auto">
          <a:xfrm>
            <a:off x="4859338" y="4581525"/>
            <a:ext cx="3529012" cy="935038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6D1E039-8D03-4A9B-8D57-463EF80EFD6F}"/>
              </a:ext>
            </a:extLst>
          </p:cNvPr>
          <p:cNvSpPr txBox="1"/>
          <p:nvPr/>
        </p:nvSpPr>
        <p:spPr>
          <a:xfrm>
            <a:off x="4859338" y="5895848"/>
            <a:ext cx="3529012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2400" dirty="0"/>
              <a:t>Recordar 60</a:t>
            </a:r>
            <a:r>
              <a:rPr lang="es-ES" sz="2400" dirty="0">
                <a:latin typeface="GreekC" panose="00000400000000000000" pitchFamily="2" charset="0"/>
                <a:cs typeface="GreekC" panose="00000400000000000000" pitchFamily="2" charset="0"/>
              </a:rPr>
              <a:t>F</a:t>
            </a:r>
            <a:endParaRPr lang="es-CL" sz="2400" dirty="0">
              <a:latin typeface="GreekC" panose="00000400000000000000" pitchFamily="2" charset="0"/>
              <a:cs typeface="GreekC" panose="00000400000000000000" pitchFamily="2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DETALLES ARMADURAS</a:t>
            </a:r>
            <a:endParaRPr lang="es-CL" dirty="0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6851650" cy="1466850"/>
          </a:xfrm>
        </p:spPr>
        <p:txBody>
          <a:bodyPr/>
          <a:lstStyle/>
          <a:p>
            <a:r>
              <a:rPr lang="es-ES_tradnl" sz="2800"/>
              <a:t>ESCALERILLAS (cada 6 hiladas)</a:t>
            </a:r>
          </a:p>
          <a:p>
            <a:r>
              <a:rPr lang="es-ES_tradnl" sz="2800"/>
              <a:t>MÍNIMOS SEGÚN ORDENANZA</a:t>
            </a:r>
            <a:br>
              <a:rPr lang="es-ES_tradnl" sz="2800"/>
            </a:br>
            <a:r>
              <a:rPr lang="es-CL" sz="1500"/>
              <a:t>http://www.minvu.cl/RepositorioMinvu/Archivos/cvalen/documentos/OGUC.pdf</a:t>
            </a:r>
          </a:p>
        </p:txBody>
      </p:sp>
      <p:pic>
        <p:nvPicPr>
          <p:cNvPr id="113668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3357563"/>
            <a:ext cx="9144000" cy="2508250"/>
          </a:xfrm>
          <a:noFill/>
          <a:ln/>
        </p:spPr>
      </p:pic>
      <p:pic>
        <p:nvPicPr>
          <p:cNvPr id="113671" name="Picture 7" descr="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1341438"/>
            <a:ext cx="1666875" cy="1800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MUESTREO</a:t>
            </a:r>
            <a:endParaRPr lang="es-CL"/>
          </a:p>
        </p:txBody>
      </p:sp>
      <p:pic>
        <p:nvPicPr>
          <p:cNvPr id="116745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1484313"/>
            <a:ext cx="8642350" cy="501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6747" name="Picture 11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804025" y="692150"/>
            <a:ext cx="1944688" cy="647700"/>
          </a:xfrm>
          <a:noFill/>
          <a:ln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835" name="Picture 3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79388" y="1589088"/>
            <a:ext cx="8713787" cy="5080000"/>
          </a:xfrm>
        </p:spPr>
      </p:pic>
      <p:pic>
        <p:nvPicPr>
          <p:cNvPr id="12083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7308850" y="188913"/>
            <a:ext cx="1616075" cy="649287"/>
          </a:xfrm>
          <a:noFill/>
          <a:ln/>
        </p:spPr>
      </p:pic>
      <p:sp>
        <p:nvSpPr>
          <p:cNvPr id="1208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PESOS SEGÚN NORMA</a:t>
            </a:r>
            <a:endParaRPr lang="es-C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REFUERZOS</a:t>
            </a:r>
            <a:endParaRPr lang="es-CL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_tradnl" dirty="0"/>
              <a:t>Elementos para suplir la falta de resistencia a tracción del hormigón</a:t>
            </a:r>
          </a:p>
          <a:p>
            <a:pPr lvl="1"/>
            <a:r>
              <a:rPr lang="es-ES_tradnl" dirty="0"/>
              <a:t>Barras de acero</a:t>
            </a:r>
          </a:p>
          <a:p>
            <a:pPr lvl="1"/>
            <a:r>
              <a:rPr lang="es-ES_tradnl" dirty="0"/>
              <a:t>Cables de acero</a:t>
            </a:r>
          </a:p>
          <a:p>
            <a:pPr lvl="1"/>
            <a:r>
              <a:rPr lang="es-ES_tradnl" dirty="0"/>
              <a:t>Tendones de fibra de carbono</a:t>
            </a:r>
          </a:p>
          <a:p>
            <a:pPr lvl="1"/>
            <a:r>
              <a:rPr lang="es-ES_tradnl" dirty="0"/>
              <a:t>Polipropileno</a:t>
            </a:r>
            <a:endParaRPr lang="es-CL" dirty="0"/>
          </a:p>
        </p:txBody>
      </p:sp>
      <p:pic>
        <p:nvPicPr>
          <p:cNvPr id="17415" name="Picture 7" descr="th_barra_refuerz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788" y="2205038"/>
            <a:ext cx="1944687" cy="1828800"/>
          </a:xfrm>
          <a:prstGeom prst="rect">
            <a:avLst/>
          </a:prstGeom>
          <a:noFill/>
        </p:spPr>
      </p:pic>
      <p:pic>
        <p:nvPicPr>
          <p:cNvPr id="17417" name="Picture 9" descr="photo3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263" y="4437063"/>
            <a:ext cx="3101975" cy="2171700"/>
          </a:xfrm>
          <a:prstGeom prst="rect">
            <a:avLst/>
          </a:prstGeom>
          <a:noFill/>
        </p:spPr>
      </p:pic>
      <p:pic>
        <p:nvPicPr>
          <p:cNvPr id="17419" name="Picture 11" descr="fibr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6013" y="4797425"/>
            <a:ext cx="1822450" cy="1758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9DEBB6-9373-4ED5-A210-4A467BEA4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wrap="square" anchor="ctr">
            <a:normAutofit/>
          </a:bodyPr>
          <a:lstStyle/>
          <a:p>
            <a:r>
              <a:rPr lang="es-CL" dirty="0"/>
              <a:t>Pre y Post Tensado</a:t>
            </a:r>
          </a:p>
        </p:txBody>
      </p:sp>
      <p:pic>
        <p:nvPicPr>
          <p:cNvPr id="2050" name="Picture 2" descr="Distribución de esfuerzos a través de una sección rectangular de hormigón pretensado concéntricamente debido a una fuerza P.  ">
            <a:extLst>
              <a:ext uri="{FF2B5EF4-FFF2-40B4-BE49-F238E27FC236}">
                <a16:creationId xmlns:a16="http://schemas.microsoft.com/office/drawing/2014/main" id="{CCA92DAE-FA69-4A8C-B047-4B2D3751FB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27584" y="1556792"/>
            <a:ext cx="7234270" cy="4525963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D76C5045-D072-4904-8A0C-2B0750E2FB09}"/>
              </a:ext>
            </a:extLst>
          </p:cNvPr>
          <p:cNvSpPr txBox="1"/>
          <p:nvPr/>
        </p:nvSpPr>
        <p:spPr>
          <a:xfrm>
            <a:off x="827584" y="6237312"/>
            <a:ext cx="720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dirty="0"/>
              <a:t>Cables adheridos versus cables “envainados”</a:t>
            </a:r>
          </a:p>
        </p:txBody>
      </p:sp>
    </p:spTree>
    <p:extLst>
      <p:ext uri="{BB962C8B-B14F-4D97-AF65-F5344CB8AC3E}">
        <p14:creationId xmlns:p14="http://schemas.microsoft.com/office/powerpoint/2010/main" val="1660249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TIPOS DE ACERO</a:t>
            </a:r>
            <a:endParaRPr lang="es-CL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s-ES_tradnl" sz="2800" dirty="0"/>
              <a:t>NCh204:</a:t>
            </a:r>
            <a:r>
              <a:rPr lang="es-ES_tradnl" sz="2800" u="sng" dirty="0"/>
              <a:t>2020</a:t>
            </a:r>
            <a:r>
              <a:rPr lang="es-ES_tradnl" sz="2800" dirty="0"/>
              <a:t> </a:t>
            </a:r>
            <a:r>
              <a:rPr lang="es-ES" sz="2800" dirty="0"/>
              <a:t>“Barras Laminadas en caliente para Hormigón Armado”</a:t>
            </a:r>
          </a:p>
          <a:p>
            <a:pPr>
              <a:lnSpc>
                <a:spcPct val="90000"/>
              </a:lnSpc>
            </a:pPr>
            <a:r>
              <a:rPr lang="es-ES_tradnl" sz="2800" dirty="0"/>
              <a:t>Acero en barras 6m a 12m (</a:t>
            </a:r>
            <a:r>
              <a:rPr lang="es-ES_tradnl" sz="2800" dirty="0">
                <a:latin typeface="Symbol" pitchFamily="18" charset="2"/>
              </a:rPr>
              <a:t>f</a:t>
            </a:r>
            <a:r>
              <a:rPr lang="es-ES_tradnl" sz="2800" dirty="0"/>
              <a:t>6 sin intermedios)</a:t>
            </a:r>
          </a:p>
          <a:p>
            <a:pPr lvl="1">
              <a:lnSpc>
                <a:spcPct val="90000"/>
              </a:lnSpc>
            </a:pPr>
            <a:r>
              <a:rPr lang="es-ES_tradnl" sz="2400" dirty="0"/>
              <a:t>A440H: </a:t>
            </a:r>
            <a:r>
              <a:rPr lang="es-ES_tradnl" sz="2400" dirty="0">
                <a:latin typeface="Symbol" pitchFamily="18" charset="2"/>
              </a:rPr>
              <a:t>f</a:t>
            </a:r>
            <a:r>
              <a:rPr lang="es-ES_tradnl" sz="2400" dirty="0"/>
              <a:t>6 a </a:t>
            </a:r>
            <a:r>
              <a:rPr lang="es-ES_tradnl" sz="2400" dirty="0">
                <a:latin typeface="Symbol" pitchFamily="18" charset="2"/>
              </a:rPr>
              <a:t>f</a:t>
            </a:r>
            <a:r>
              <a:rPr lang="es-ES_tradnl" sz="2400" dirty="0"/>
              <a:t>32</a:t>
            </a:r>
          </a:p>
          <a:p>
            <a:pPr lvl="1">
              <a:lnSpc>
                <a:spcPct val="90000"/>
              </a:lnSpc>
            </a:pPr>
            <a:r>
              <a:rPr lang="es-ES_tradnl" sz="2400" dirty="0"/>
              <a:t>A630H: </a:t>
            </a:r>
            <a:r>
              <a:rPr lang="es-ES_tradnl" sz="2400" dirty="0">
                <a:latin typeface="Symbol" pitchFamily="18" charset="2"/>
              </a:rPr>
              <a:t>f</a:t>
            </a:r>
            <a:r>
              <a:rPr lang="es-ES_tradnl" sz="2400" dirty="0"/>
              <a:t>8 a </a:t>
            </a:r>
            <a:r>
              <a:rPr lang="es-ES_tradnl" sz="2400" dirty="0">
                <a:latin typeface="Symbol" pitchFamily="18" charset="2"/>
              </a:rPr>
              <a:t>f</a:t>
            </a:r>
            <a:r>
              <a:rPr lang="es-ES_tradnl" sz="2400" dirty="0"/>
              <a:t>32</a:t>
            </a:r>
          </a:p>
          <a:p>
            <a:pPr lvl="1">
              <a:lnSpc>
                <a:spcPct val="90000"/>
              </a:lnSpc>
            </a:pPr>
            <a:r>
              <a:rPr lang="es-ES_tradnl" sz="2400" dirty="0"/>
              <a:t>A700H y A730H (nuevos). </a:t>
            </a:r>
          </a:p>
          <a:p>
            <a:pPr lvl="1">
              <a:lnSpc>
                <a:spcPct val="90000"/>
              </a:lnSpc>
            </a:pPr>
            <a:r>
              <a:rPr lang="es-ES_tradnl" sz="2400" dirty="0">
                <a:latin typeface="Symbol" pitchFamily="18" charset="2"/>
              </a:rPr>
              <a:t>f55</a:t>
            </a:r>
            <a:r>
              <a:rPr lang="es-ES_tradnl" sz="2400" dirty="0"/>
              <a:t> y </a:t>
            </a:r>
            <a:r>
              <a:rPr lang="es-ES_tradnl" sz="2400" dirty="0">
                <a:latin typeface="Symbol" pitchFamily="18" charset="2"/>
              </a:rPr>
              <a:t>f</a:t>
            </a:r>
            <a:r>
              <a:rPr lang="es-ES_tradnl" sz="2400" dirty="0"/>
              <a:t>60 (nuevos)</a:t>
            </a:r>
          </a:p>
          <a:p>
            <a:pPr>
              <a:lnSpc>
                <a:spcPct val="90000"/>
              </a:lnSpc>
            </a:pPr>
            <a:r>
              <a:rPr lang="es-ES_tradnl" sz="2800" dirty="0"/>
              <a:t>Acero en mallas 2,15m x 6,00m</a:t>
            </a:r>
          </a:p>
          <a:p>
            <a:pPr lvl="1">
              <a:lnSpc>
                <a:spcPct val="90000"/>
              </a:lnSpc>
            </a:pPr>
            <a:r>
              <a:rPr lang="es-ES_tradnl" sz="2400" dirty="0"/>
              <a:t>AT56-50: </a:t>
            </a:r>
            <a:r>
              <a:rPr lang="es-ES_tradnl" sz="2400" dirty="0">
                <a:latin typeface="Symbol" pitchFamily="18" charset="2"/>
              </a:rPr>
              <a:t>f</a:t>
            </a:r>
            <a:r>
              <a:rPr lang="es-ES_tradnl" sz="2400" dirty="0"/>
              <a:t>2,6 – 3,0 – 3,4 – 4,0 – 4,2 – 6,0 – 10,0</a:t>
            </a:r>
          </a:p>
          <a:p>
            <a:pPr>
              <a:lnSpc>
                <a:spcPct val="90000"/>
              </a:lnSpc>
            </a:pPr>
            <a:r>
              <a:rPr lang="es-ES_tradnl" sz="2800" dirty="0"/>
              <a:t>Acero en rollos (1500 kg): </a:t>
            </a:r>
            <a:r>
              <a:rPr lang="es-ES_tradnl" sz="2400" dirty="0">
                <a:latin typeface="Symbol" pitchFamily="18" charset="2"/>
              </a:rPr>
              <a:t>f</a:t>
            </a:r>
            <a:r>
              <a:rPr lang="es-ES_tradnl" sz="2400" dirty="0"/>
              <a:t>6 a </a:t>
            </a:r>
            <a:r>
              <a:rPr lang="es-ES_tradnl" sz="2400" dirty="0">
                <a:latin typeface="Symbol" pitchFamily="18" charset="2"/>
              </a:rPr>
              <a:t>f</a:t>
            </a:r>
            <a:r>
              <a:rPr lang="es-ES_tradnl" sz="2400" dirty="0"/>
              <a:t>12, A440H y A630H</a:t>
            </a:r>
            <a:endParaRPr lang="es-CL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REPRESENTACIÓN EN PLANOS</a:t>
            </a:r>
            <a:endParaRPr lang="es-CL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_tradnl" dirty="0"/>
              <a:t>Losas: Planta estructuras, refuerzos</a:t>
            </a:r>
          </a:p>
          <a:p>
            <a:r>
              <a:rPr lang="es-ES_tradnl" dirty="0"/>
              <a:t>Suples, reparticiones no indicadas, polines, ranas</a:t>
            </a:r>
          </a:p>
          <a:p>
            <a:r>
              <a:rPr lang="es-ES_tradnl" dirty="0"/>
              <a:t>Vigas: fierros longitudinales, estribos</a:t>
            </a:r>
          </a:p>
          <a:p>
            <a:r>
              <a:rPr lang="es-ES_tradnl" dirty="0"/>
              <a:t>Ejemplos.</a:t>
            </a:r>
          </a:p>
          <a:p>
            <a:endParaRPr lang="es-ES_tradnl" dirty="0"/>
          </a:p>
          <a:p>
            <a:r>
              <a:rPr lang="es-ES_tradnl" dirty="0"/>
              <a:t>CUBICACIÓN</a:t>
            </a:r>
            <a:endParaRPr lang="es-CL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06F8E519-E821-4C15-B968-790C3D51E4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7094" y="3717032"/>
            <a:ext cx="4889706" cy="289698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DOBLEZ Y GANCHOS</a:t>
            </a:r>
            <a:endParaRPr lang="es-CL"/>
          </a:p>
        </p:txBody>
      </p:sp>
      <p:pic>
        <p:nvPicPr>
          <p:cNvPr id="87044" name="Picture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79388" y="1525588"/>
            <a:ext cx="4718050" cy="2947987"/>
          </a:xfrm>
          <a:noFill/>
          <a:ln/>
        </p:spPr>
      </p:pic>
      <p:pic>
        <p:nvPicPr>
          <p:cNvPr id="87043" name="Picture 3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3" cstate="print"/>
          <a:srcRect l="3227" r="5666" b="8701"/>
          <a:stretch>
            <a:fillRect/>
          </a:stretch>
        </p:blipFill>
        <p:spPr>
          <a:xfrm>
            <a:off x="4932363" y="1484313"/>
            <a:ext cx="4211637" cy="2328862"/>
          </a:xfrm>
        </p:spPr>
      </p:pic>
      <p:pic>
        <p:nvPicPr>
          <p:cNvPr id="87046" name="Picture 6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179388" y="4586288"/>
            <a:ext cx="4789487" cy="2068512"/>
          </a:xfrm>
          <a:noFill/>
          <a:ln/>
        </p:spPr>
      </p:pic>
      <p:pic>
        <p:nvPicPr>
          <p:cNvPr id="87049" name="Picture 9" descr="8555%2520base%2520rebar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300788" y="4005263"/>
            <a:ext cx="1649412" cy="25193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HERRAMIENTAS</a:t>
            </a:r>
            <a:endParaRPr lang="es-CL"/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229600" cy="4525962"/>
          </a:xfrm>
        </p:spPr>
        <p:txBody>
          <a:bodyPr/>
          <a:lstStyle/>
          <a:p>
            <a:r>
              <a:rPr lang="es-ES_tradnl" sz="2400"/>
              <a:t>Grifa</a:t>
            </a:r>
          </a:p>
          <a:p>
            <a:r>
              <a:rPr lang="es-ES_tradnl" sz="2400"/>
              <a:t>Mesa de doblado</a:t>
            </a:r>
          </a:p>
          <a:p>
            <a:r>
              <a:rPr lang="es-ES_tradnl" sz="2400"/>
              <a:t>Estiradora</a:t>
            </a:r>
          </a:p>
          <a:p>
            <a:r>
              <a:rPr lang="es-ES_tradnl" sz="2400"/>
              <a:t>Máquina para hacer estribos</a:t>
            </a:r>
          </a:p>
          <a:p>
            <a:r>
              <a:rPr lang="es-ES_tradnl" sz="2400"/>
              <a:t>Tronzadora – Esmeril angular</a:t>
            </a:r>
          </a:p>
          <a:p>
            <a:r>
              <a:rPr lang="es-ES_tradnl" sz="2400"/>
              <a:t>Guillotina</a:t>
            </a:r>
            <a:endParaRPr lang="es-CL" sz="2400"/>
          </a:p>
        </p:txBody>
      </p:sp>
      <p:pic>
        <p:nvPicPr>
          <p:cNvPr id="91141" name="Picture 5" descr="rebar%20cutt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5363" y="4252082"/>
            <a:ext cx="3095625" cy="2322513"/>
          </a:xfrm>
          <a:prstGeom prst="rect">
            <a:avLst/>
          </a:prstGeom>
          <a:noFill/>
        </p:spPr>
      </p:pic>
      <p:pic>
        <p:nvPicPr>
          <p:cNvPr id="91151" name="Picture 15" descr="amoladora_020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3" y="4212540"/>
            <a:ext cx="2130646" cy="2324341"/>
          </a:xfrm>
          <a:prstGeom prst="rect">
            <a:avLst/>
          </a:prstGeom>
          <a:noFill/>
        </p:spPr>
      </p:pic>
      <p:pic>
        <p:nvPicPr>
          <p:cNvPr id="91153" name="Picture 17" descr="Tronzadora para metales de 2100 vatios CS 14-1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27113" y="4203016"/>
            <a:ext cx="1905000" cy="2324100"/>
          </a:xfrm>
          <a:prstGeom prst="rect">
            <a:avLst/>
          </a:prstGeom>
          <a:noFill/>
        </p:spPr>
      </p:pic>
      <p:pic>
        <p:nvPicPr>
          <p:cNvPr id="1026" name="Picture 2" descr="EQUINTEC">
            <a:extLst>
              <a:ext uri="{FF2B5EF4-FFF2-40B4-BE49-F238E27FC236}">
                <a16:creationId xmlns:a16="http://schemas.microsoft.com/office/drawing/2014/main" id="{B1BC6AC4-173B-4CDF-9416-F5B18A124C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6604" y="696875"/>
            <a:ext cx="1928855" cy="342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HERRAMIENTAS</a:t>
            </a:r>
            <a:endParaRPr lang="es-CL" dirty="0"/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229600" cy="4525962"/>
          </a:xfrm>
        </p:spPr>
        <p:txBody>
          <a:bodyPr/>
          <a:lstStyle/>
          <a:p>
            <a:r>
              <a:rPr lang="es-ES_tradnl" sz="2400" dirty="0"/>
              <a:t>Máquina para hacer estribos</a:t>
            </a:r>
          </a:p>
        </p:txBody>
      </p:sp>
      <p:pic>
        <p:nvPicPr>
          <p:cNvPr id="3" name="Elementos multimedia en línea 2" title="PRIMA 13 3D - Automatic Stirrup Bender - Schnell Spa (Old Version)">
            <a:hlinkClick r:id="" action="ppaction://media"/>
            <a:extLst>
              <a:ext uri="{FF2B5EF4-FFF2-40B4-BE49-F238E27FC236}">
                <a16:creationId xmlns:a16="http://schemas.microsoft.com/office/drawing/2014/main" id="{E8852031-4535-400A-8DA1-2534EA58EE43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51520" y="1772816"/>
            <a:ext cx="8784976" cy="4963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6937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COLOCACIÓN</a:t>
            </a:r>
            <a:endParaRPr lang="es-CL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627688" cy="4525963"/>
          </a:xfrm>
        </p:spPr>
        <p:txBody>
          <a:bodyPr/>
          <a:lstStyle/>
          <a:p>
            <a:r>
              <a:rPr lang="es-ES_tradnl" dirty="0"/>
              <a:t>Enfierrador</a:t>
            </a:r>
          </a:p>
          <a:p>
            <a:pPr lvl="1"/>
            <a:r>
              <a:rPr lang="es-ES_tradnl" dirty="0"/>
              <a:t>220 </a:t>
            </a:r>
            <a:r>
              <a:rPr lang="es-ES_tradnl"/>
              <a:t>a 950 </a:t>
            </a:r>
            <a:r>
              <a:rPr lang="es-ES_tradnl" dirty="0"/>
              <a:t>kg/HD</a:t>
            </a:r>
          </a:p>
          <a:p>
            <a:r>
              <a:rPr lang="es-ES_tradnl" dirty="0"/>
              <a:t>Alambre negro. Amarras</a:t>
            </a:r>
          </a:p>
          <a:p>
            <a:r>
              <a:rPr lang="es-ES_tradnl" dirty="0"/>
              <a:t>Separadores: calugas, ruedas, torres</a:t>
            </a:r>
          </a:p>
          <a:p>
            <a:r>
              <a:rPr lang="es-ES_tradnl" dirty="0"/>
              <a:t>NO SOLDAR</a:t>
            </a:r>
          </a:p>
        </p:txBody>
      </p:sp>
      <p:pic>
        <p:nvPicPr>
          <p:cNvPr id="92167" name="Picture 7" descr="rein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525" y="4405313"/>
            <a:ext cx="3240088" cy="2452687"/>
          </a:xfrm>
          <a:prstGeom prst="rect">
            <a:avLst/>
          </a:prstGeom>
          <a:noFill/>
        </p:spPr>
      </p:pic>
      <p:pic>
        <p:nvPicPr>
          <p:cNvPr id="92169" name="Picture 9" descr="rein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1500" y="1557338"/>
            <a:ext cx="3292475" cy="2549525"/>
          </a:xfrm>
          <a:prstGeom prst="rect">
            <a:avLst/>
          </a:prstGeom>
          <a:noFill/>
        </p:spPr>
      </p:pic>
      <p:pic>
        <p:nvPicPr>
          <p:cNvPr id="92165" name="Picture 5" descr="11_alambre_negr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51500" y="2781300"/>
            <a:ext cx="1638300" cy="13446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ecuencia">
  <a:themeElements>
    <a:clrScheme name="Secuencia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ecuencia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ecuencia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cuencia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4369</TotalTime>
  <Words>291</Words>
  <Application>Microsoft Office PowerPoint</Application>
  <PresentationFormat>Carta (216 x 279 mm)</PresentationFormat>
  <Paragraphs>58</Paragraphs>
  <Slides>17</Slides>
  <Notes>0</Notes>
  <HiddenSlides>0</HiddenSlides>
  <MMClips>1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3" baseType="lpstr">
      <vt:lpstr>Arial</vt:lpstr>
      <vt:lpstr>Garamond</vt:lpstr>
      <vt:lpstr>GreekC</vt:lpstr>
      <vt:lpstr>Symbol</vt:lpstr>
      <vt:lpstr>Wingdings</vt:lpstr>
      <vt:lpstr>Secuencia</vt:lpstr>
      <vt:lpstr>CI 4231 Construcción</vt:lpstr>
      <vt:lpstr>REFUERZOS</vt:lpstr>
      <vt:lpstr>Pre y Post Tensado</vt:lpstr>
      <vt:lpstr>TIPOS DE ACERO</vt:lpstr>
      <vt:lpstr>REPRESENTACIÓN EN PLANOS</vt:lpstr>
      <vt:lpstr>DOBLEZ Y GANCHOS</vt:lpstr>
      <vt:lpstr>HERRAMIENTAS</vt:lpstr>
      <vt:lpstr>HERRAMIENTAS</vt:lpstr>
      <vt:lpstr>COLOCACIÓN</vt:lpstr>
      <vt:lpstr>COLOCACIÓN</vt:lpstr>
      <vt:lpstr>ESTADO DEL ACERO</vt:lpstr>
      <vt:lpstr>EMPALMES</vt:lpstr>
      <vt:lpstr>EMPALMES</vt:lpstr>
      <vt:lpstr>EMPALMES</vt:lpstr>
      <vt:lpstr>DETALLES ARMADURAS</vt:lpstr>
      <vt:lpstr>MUESTREO</vt:lpstr>
      <vt:lpstr>PESOS SEGÚN NORMA</vt:lpstr>
    </vt:vector>
  </TitlesOfParts>
  <Company>Particular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 52A Métodos Constructivos</dc:title>
  <dc:creator>William Wragg L.</dc:creator>
  <cp:lastModifiedBy>William Wragg Larco</cp:lastModifiedBy>
  <cp:revision>87</cp:revision>
  <dcterms:created xsi:type="dcterms:W3CDTF">2003-09-11T01:45:01Z</dcterms:created>
  <dcterms:modified xsi:type="dcterms:W3CDTF">2022-10-25T11:31:21Z</dcterms:modified>
</cp:coreProperties>
</file>