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0" r:id="rId4"/>
    <p:sldId id="261" r:id="rId5"/>
    <p:sldId id="262" r:id="rId6"/>
    <p:sldId id="279" r:id="rId7"/>
    <p:sldId id="278" r:id="rId8"/>
    <p:sldId id="273" r:id="rId9"/>
    <p:sldId id="263" r:id="rId10"/>
    <p:sldId id="264" r:id="rId11"/>
    <p:sldId id="276" r:id="rId12"/>
    <p:sldId id="274" r:id="rId13"/>
    <p:sldId id="266" r:id="rId14"/>
    <p:sldId id="277" r:id="rId15"/>
    <p:sldId id="267" r:id="rId16"/>
    <p:sldId id="268" r:id="rId17"/>
    <p:sldId id="269" r:id="rId18"/>
    <p:sldId id="270" r:id="rId19"/>
    <p:sldId id="271" r:id="rId20"/>
    <p:sldId id="281" r:id="rId21"/>
    <p:sldId id="280" r:id="rId22"/>
  </p:sldIdLst>
  <p:sldSz cx="9144000" cy="6858000" type="screen4x3"/>
  <p:notesSz cx="6858000" cy="9117013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ragg Larco" userId="14f350dc62e3a358" providerId="LiveId" clId="{3315168A-E2D4-4644-A98B-2CA5D8D8EA79}"/>
    <pc:docChg chg="modSld modShowInfo">
      <pc:chgData name="William Wragg Larco" userId="14f350dc62e3a358" providerId="LiveId" clId="{3315168A-E2D4-4644-A98B-2CA5D8D8EA79}" dt="2022-10-06T11:40:50.724" v="19" actId="2744"/>
      <pc:docMkLst>
        <pc:docMk/>
      </pc:docMkLst>
      <pc:sldChg chg="modSp mod">
        <pc:chgData name="William Wragg Larco" userId="14f350dc62e3a358" providerId="LiveId" clId="{3315168A-E2D4-4644-A98B-2CA5D8D8EA79}" dt="2022-10-06T01:10:04.432" v="15" actId="20577"/>
        <pc:sldMkLst>
          <pc:docMk/>
          <pc:sldMk cId="0" sldId="257"/>
        </pc:sldMkLst>
        <pc:spChg chg="mod">
          <ac:chgData name="William Wragg Larco" userId="14f350dc62e3a358" providerId="LiveId" clId="{3315168A-E2D4-4644-A98B-2CA5D8D8EA79}" dt="2022-10-06T01:10:04.432" v="15" actId="20577"/>
          <ac:spMkLst>
            <pc:docMk/>
            <pc:sldMk cId="0" sldId="257"/>
            <ac:spMk id="3074" creationId="{0864D5F5-2FCC-7EF7-5CF3-CCDFC36B39E5}"/>
          </ac:spMkLst>
        </pc:spChg>
      </pc:sldChg>
      <pc:sldChg chg="modNotesTx">
        <pc:chgData name="William Wragg Larco" userId="14f350dc62e3a358" providerId="LiveId" clId="{3315168A-E2D4-4644-A98B-2CA5D8D8EA79}" dt="2022-10-06T01:11:31.597" v="16" actId="20577"/>
        <pc:sldMkLst>
          <pc:docMk/>
          <pc:sldMk cId="0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652D898-3DC5-F608-9BB5-4E72D9F61C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27B71FF-1818-8268-A51A-DF8E4F0AD1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141EF75-740F-DFD3-ED62-01219AD68E6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D8E2A6A2-26FE-0ACC-B6A3-470E3C8B36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5A278D-D802-4766-8D06-29896462596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078C508-E7C8-4845-7686-6A67BF2CBF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AF0651E-369A-3247-32E2-52A9270BB58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E82B925-CEBA-FA3A-6968-E5DABB1B8B1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1458B574-3580-3AE4-BA29-D0E11DB645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E67455AF-EE40-75B0-5E39-9DF400AEE0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11B21253-3FFC-9D9E-AB20-CD0AD68D65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B1C1CC-A1BB-4940-81C9-FEDF7E902AB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3BA405D-06AF-04F8-5DF6-2AEA60D02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DB6424-36B6-4480-917B-59A5772DA643}" type="slidenum">
              <a:rPr lang="es-ES" altLang="es-CL" smtClean="0"/>
              <a:pPr>
                <a:spcBef>
                  <a:spcPct val="0"/>
                </a:spcBef>
              </a:pPr>
              <a:t>1</a:t>
            </a:fld>
            <a:endParaRPr lang="es-ES" altLang="es-CL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919AF5D-72D5-A9A2-865E-10E2D50E0D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71248A2-6CE6-C1A7-938D-8A6977451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E0A601E-EE92-087D-5055-6206F69E23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404E6-8A5F-4E53-8762-0C1ED249EEF7}" type="slidenum">
              <a:rPr lang="es-ES" altLang="es-CL" smtClean="0"/>
              <a:pPr>
                <a:spcBef>
                  <a:spcPct val="0"/>
                </a:spcBef>
              </a:pPr>
              <a:t>10</a:t>
            </a:fld>
            <a:endParaRPr lang="es-ES" altLang="es-CL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2091FBB-7783-0D46-CE88-D1059F259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B638F52-057D-33D7-ADE9-1AC832ACB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7A194F7-DDB8-B749-7AFE-A72EC68C9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6A5BF-12F0-46E0-AA63-C3658EB2949A}" type="slidenum">
              <a:rPr lang="es-ES" altLang="es-CL" smtClean="0"/>
              <a:pPr>
                <a:spcBef>
                  <a:spcPct val="0"/>
                </a:spcBef>
              </a:pPr>
              <a:t>11</a:t>
            </a:fld>
            <a:endParaRPr lang="es-ES" altLang="es-CL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58ABE11-DEA9-9641-D340-C6625DE5B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079CA54-A9AD-EF89-0E9E-F078856DA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150721-2E9C-65AC-2789-FC33CB6A4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25195-637E-4DA0-826C-0B587A980157}" type="slidenum">
              <a:rPr lang="es-ES" altLang="es-CL" smtClean="0"/>
              <a:pPr>
                <a:spcBef>
                  <a:spcPct val="0"/>
                </a:spcBef>
              </a:pPr>
              <a:t>12</a:t>
            </a:fld>
            <a:endParaRPr lang="es-ES" altLang="es-CL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9E4E847-A690-B8FA-9F1A-20A2B69D28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862B147-7BC1-44CD-00AA-B296B9E8B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EFBFD02-33BD-F2D7-F290-D72DE9570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193B17-F0F0-48B0-8812-0BC32CAACDAC}" type="slidenum">
              <a:rPr lang="es-ES" altLang="es-CL" smtClean="0"/>
              <a:pPr>
                <a:spcBef>
                  <a:spcPct val="0"/>
                </a:spcBef>
              </a:pPr>
              <a:t>13</a:t>
            </a:fld>
            <a:endParaRPr lang="es-ES" altLang="es-CL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88AD9AD-47B6-F73A-0AC4-FA8804B8F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69AEA7C-C27B-5604-688C-304AE63DC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E343A91-90E1-AF78-3271-105AD82B67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D77788-B7BE-4841-8093-3CB7829EF1C6}" type="slidenum">
              <a:rPr lang="es-ES" altLang="es-CL" smtClean="0"/>
              <a:pPr>
                <a:spcBef>
                  <a:spcPct val="0"/>
                </a:spcBef>
              </a:pPr>
              <a:t>14</a:t>
            </a:fld>
            <a:endParaRPr lang="es-ES" altLang="es-CL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79CAAF7-3E92-F847-E4C4-FB3168D36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CDA6015-C4ED-FA1D-50CD-C7003265B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6C6FF53-6B93-3181-C25D-6CCE03778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07B40B-0F7D-4C64-AF28-F7286710CE5D}" type="slidenum">
              <a:rPr lang="es-ES" altLang="es-CL" smtClean="0"/>
              <a:pPr>
                <a:spcBef>
                  <a:spcPct val="0"/>
                </a:spcBef>
              </a:pPr>
              <a:t>15</a:t>
            </a:fld>
            <a:endParaRPr lang="es-ES" altLang="es-CL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33142A8-DDCA-214C-413D-BB8700A4B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760C833-2EEF-786B-97FD-9084D7139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243E469-0ED6-626C-DFEF-124833C63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52C15-BB9A-49DA-9544-ACB80BE475D0}" type="slidenum">
              <a:rPr lang="es-ES" altLang="es-CL" smtClean="0"/>
              <a:pPr>
                <a:spcBef>
                  <a:spcPct val="0"/>
                </a:spcBef>
              </a:pPr>
              <a:t>16</a:t>
            </a:fld>
            <a:endParaRPr lang="es-ES" altLang="es-CL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2B8762E-2C93-6C17-2A0C-729090757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2B1EAA8-E997-5134-84C4-D1C42863D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13FA4453-1A1A-E40A-8E50-8A8955CAA1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AB18AF-131F-41C2-8DAA-E7337A71239E}" type="slidenum">
              <a:rPr lang="es-ES" altLang="es-CL" smtClean="0"/>
              <a:pPr>
                <a:spcBef>
                  <a:spcPct val="0"/>
                </a:spcBef>
              </a:pPr>
              <a:t>17</a:t>
            </a:fld>
            <a:endParaRPr lang="es-ES" altLang="es-CL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65DC4D0-3CD3-7601-EF5E-BE95FC490E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6692EBC-F7B2-99F3-F0EB-1E008A5B6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3DF6A60-9A80-434F-BD8F-95AA2DCFD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8D484-00F8-4674-BB23-6C070DF74E17}" type="slidenum">
              <a:rPr lang="es-ES" altLang="es-CL" smtClean="0"/>
              <a:pPr>
                <a:spcBef>
                  <a:spcPct val="0"/>
                </a:spcBef>
              </a:pPr>
              <a:t>18</a:t>
            </a:fld>
            <a:endParaRPr lang="es-ES" altLang="es-CL"/>
          </a:p>
        </p:txBody>
      </p:sp>
      <p:sp>
        <p:nvSpPr>
          <p:cNvPr id="40963" name="Rectangle 1026">
            <a:extLst>
              <a:ext uri="{FF2B5EF4-FFF2-40B4-BE49-F238E27FC236}">
                <a16:creationId xmlns:a16="http://schemas.microsoft.com/office/drawing/2014/main" id="{198F404A-1D9D-345A-0FDA-BB8675505D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>
            <a:extLst>
              <a:ext uri="{FF2B5EF4-FFF2-40B4-BE49-F238E27FC236}">
                <a16:creationId xmlns:a16="http://schemas.microsoft.com/office/drawing/2014/main" id="{6CAA7B6B-BA25-4261-207D-525816EE4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8695425-2CE7-106A-816B-6FB3E52D2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77359B-0AEE-44F7-B42E-2E611363DA50}" type="slidenum">
              <a:rPr lang="es-ES" altLang="es-CL" smtClean="0"/>
              <a:pPr>
                <a:spcBef>
                  <a:spcPct val="0"/>
                </a:spcBef>
              </a:pPr>
              <a:t>19</a:t>
            </a:fld>
            <a:endParaRPr lang="es-ES" altLang="es-CL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D7D01EE-5459-71F6-AE22-2627C0BA7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4B09BCA-AFD8-7259-BF7C-1FA9B2518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82E96CD-0A6A-AD00-6385-FCB91D9BD9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36D0E9-B9FC-4E8B-8217-1B5DC67D78B4}" type="slidenum">
              <a:rPr lang="es-ES" altLang="es-CL" smtClean="0"/>
              <a:pPr>
                <a:spcBef>
                  <a:spcPct val="0"/>
                </a:spcBef>
              </a:pPr>
              <a:t>2</a:t>
            </a:fld>
            <a:endParaRPr lang="es-ES" altLang="es-CL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3A9F61A-6623-D44E-EB13-2944B57FE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815DCD7-215B-7DDD-9D6B-4FF564579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A147A73-F6D0-23A5-7F89-45E63B5E6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FB6778-B4A4-4D67-A9DF-0E2350BF5167}" type="slidenum">
              <a:rPr lang="es-ES" altLang="es-CL" smtClean="0"/>
              <a:pPr>
                <a:spcBef>
                  <a:spcPct val="0"/>
                </a:spcBef>
              </a:pPr>
              <a:t>3</a:t>
            </a:fld>
            <a:endParaRPr lang="es-ES" altLang="es-CL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771A04D-57DD-27B7-E444-8ACDFDCDD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1A06E82-FE45-1584-DC11-39CB29D97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8E0346EE-49CB-05AC-33B1-302F54CA1B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73219C-F230-46C4-A644-59C1F9CA5E13}" type="slidenum">
              <a:rPr lang="es-ES" altLang="es-CL" smtClean="0"/>
              <a:pPr>
                <a:spcBef>
                  <a:spcPct val="0"/>
                </a:spcBef>
              </a:pPr>
              <a:t>4</a:t>
            </a:fld>
            <a:endParaRPr lang="es-ES" altLang="es-CL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37539E5-10E7-11C3-224B-1C8AA826F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C219207-D110-9400-1943-A858EDA80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DCD261D-243B-9920-DC8A-224FC3544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490F77-AF58-43D1-BFEB-EE68C99BEF90}" type="slidenum">
              <a:rPr lang="es-ES" altLang="es-CL" smtClean="0"/>
              <a:pPr>
                <a:spcBef>
                  <a:spcPct val="0"/>
                </a:spcBef>
              </a:pPr>
              <a:t>5</a:t>
            </a:fld>
            <a:endParaRPr lang="es-ES" altLang="es-C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209ECEA-7498-46D7-70B0-B7F30CB1F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9E18592-55B4-32DE-9C26-8365B5AF5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0563E78-597D-88D5-D48D-A690E7C41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1DB24-181C-48F3-ADA1-86135EDFAD2F}" type="slidenum">
              <a:rPr lang="es-ES" altLang="es-CL" smtClean="0"/>
              <a:pPr>
                <a:spcBef>
                  <a:spcPct val="0"/>
                </a:spcBef>
              </a:pPr>
              <a:t>6</a:t>
            </a:fld>
            <a:endParaRPr lang="es-ES" altLang="es-CL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EE8CE33-5361-8CC2-0C53-9FD91281B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6E1CEBD-4436-9CEA-6559-EC70AA52B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71F425B-D83C-F7F8-574A-DF7BD3172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7CE210-D143-4906-AB94-94A08E21EC0E}" type="slidenum">
              <a:rPr lang="es-ES" altLang="es-CL" smtClean="0"/>
              <a:pPr>
                <a:spcBef>
                  <a:spcPct val="0"/>
                </a:spcBef>
              </a:pPr>
              <a:t>7</a:t>
            </a:fld>
            <a:endParaRPr lang="es-ES" altLang="es-CL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96EF4B4-ED3A-E403-DBB6-D078668C3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D8FA658-6229-B8C9-EBD3-B5EFB2A32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718B709-C947-A408-365D-8660BFF42E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4B9D54-C91C-4C8B-A08E-A4DA4E3C537B}" type="slidenum">
              <a:rPr lang="es-ES" altLang="es-CL" smtClean="0"/>
              <a:pPr>
                <a:spcBef>
                  <a:spcPct val="0"/>
                </a:spcBef>
              </a:pPr>
              <a:t>8</a:t>
            </a:fld>
            <a:endParaRPr lang="es-ES" altLang="es-CL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E839FB6-E572-63B0-0F20-F44588318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B1515F9-2CC7-63AB-C334-BE6A6A9AE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5C64063-8F89-1A68-0A8A-20EFF06B1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52E26D-9FFE-4619-A3B4-F707A0198BF2}" type="slidenum">
              <a:rPr lang="es-ES" altLang="es-CL" smtClean="0"/>
              <a:pPr>
                <a:spcBef>
                  <a:spcPct val="0"/>
                </a:spcBef>
              </a:pPr>
              <a:t>9</a:t>
            </a:fld>
            <a:endParaRPr lang="es-ES" altLang="es-CL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42E1B1B-2FA0-5AC0-8A0D-49D846A02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B18B12B-1C90-CC91-05F6-506694B25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CL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CL"/>
              <a:t>Haga clic para cambiar el estilo de título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CL"/>
              <a:t>Haga clic para modificar el estilo de subtítulo del patrón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B9C2AE2-F08F-FE6A-ABEF-D7C9F922137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24F79A-F4ED-A920-D501-E27FD51FE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541547-22A2-B0D0-1BFD-A6A5E6AC2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8B7D-A805-462A-9CC3-AD30B0D6344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0568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23AA45-8BFE-C96C-221A-E6954DEA4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3F04D3-32A4-D6C5-1F47-4D2BAA5C9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BC317B-B9A1-2DE0-8CF4-D81FE9C4B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2886-CA6F-48C4-A888-FEB172E03CE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4550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277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277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56870D-352F-A984-8630-4F589DF0A7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4EDA8-0BCE-14E8-DB9E-0D25691A7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8DE0CE-DA3B-B9A1-5E33-43FD5278F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B341-4E44-4D8D-8045-A6D063B3790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7399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EF583-3122-6538-0C01-2B008BD4C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5B9779-483E-FC2D-4382-118B2941B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AC4875-EE8E-4376-627C-37A1E355D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99EE-6AF4-470E-86B5-2C26A753CD8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5582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C26DB-A1AA-58CC-8BCE-8CD28F2E3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B2ADC8-FD4D-7220-E685-98A8FED35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2E7E8-FCB3-7E1C-E3ED-943BA1E39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32D99-9022-4D6C-ACA3-29DD2B0AF9B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8498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CB450-E62C-F21F-670D-34E82371E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46BFE-208B-335E-FF6D-44E021FCAA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96D6BC-1F43-C3FE-345D-C4B2A6836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8354E-58C8-4559-9A5C-B04DC964EEF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8398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D3CBDE-A759-E59B-AD49-EDD6A0EBD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A8146C-2DD8-ECFA-925B-52899EE4D0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9E45E9-BA14-82B0-B4C2-BDB30D320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DAB1A-FCDA-4F13-828B-ECCFE85DB31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8404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D1C7B3-605B-DE22-C611-6AC2D47FA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BFA053-7E91-855C-AD63-DBDEA4042A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5002F0-1CE0-CFF7-8033-F9FB80CB3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9505-1BC5-4F5D-B2AA-5B908225521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10636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E6B946-9EA4-509E-07BB-77CDB4ACB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35CB39-2467-251D-6525-D0754BF5F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FCB07E-336E-54DE-0BE4-63AAD44A0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B739-C183-4205-AB43-AC392FCF0B3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2571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D69B7-BAFA-8CEE-B81F-B6FDD0827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C75BD-6C55-D543-95A3-4AB1DBD4B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1D6DC-FEA9-FA0D-293B-9B918A81C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845A-356F-4835-9459-F9875810956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7741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7BE20-A160-2E86-0A00-B070815C4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3D136-D56D-F816-C494-D8E3C8D1F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BCDCA-D536-321F-3B6C-42E222FF3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9DE1-F254-4700-82C0-2075F0885FE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3090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DE0892E-B562-119E-80FC-B982131CA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/>
              <a:t>Haga clic para cambiar el estilo de título	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D5854A1-341B-B640-41E0-53B3CF798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/>
              <a:t>Haga clic para modificar el estilo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3E8C2AB-4DDB-9204-E8D3-99BDCC53A8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E0629B0-B72B-F14A-D29E-7C46007A7E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BB8F075-348D-1696-EAEA-CA71C2B21F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FBAD5E-0487-45F5-9F5D-D3D0473F431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cI9s70mV_I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Eaw-FzHDM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864D5F5-2FCC-7EF7-5CF3-CCDFC36B39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/>
              <a:t>CI 4231</a:t>
            </a:r>
            <a:br>
              <a:rPr lang="es-ES_tradnl" dirty="0"/>
            </a:br>
            <a:r>
              <a:rPr lang="es-ES_tradnl" dirty="0"/>
              <a:t>Construcción</a:t>
            </a:r>
            <a:endParaRPr lang="es-CL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7FFF42-EE4C-0BA7-FF72-539EA475E4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br>
              <a:rPr lang="es-ES_tradnl"/>
            </a:br>
            <a:r>
              <a:rPr lang="es-ES_tradnl"/>
              <a:t>Camiones</a:t>
            </a:r>
            <a:endParaRPr lang="es-CL"/>
          </a:p>
        </p:txBody>
      </p:sp>
    </p:spTree>
  </p:cSld>
  <p:clrMapOvr>
    <a:masterClrMapping/>
  </p:clrMapOvr>
  <p:transition advTm="71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133E6FF-497D-52D1-3B61-B7E4392C2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BB41BC4-1896-3490-A77F-A416FBB18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958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_tradnl" sz="2800"/>
              <a:t>Camiones más comunes en construcción: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s-ES_tradnl" sz="2400"/>
              <a:t>Camión articulado de descarga por detrás.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 sz="2000"/>
              <a:t>Pueden subir por pendientes más pronunciadas que camiones corrientes (hasta 35%)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 sz="2000"/>
              <a:t>Los ADT más comunes son 4x4 y existen modelos más grandes 6x6.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 sz="2000"/>
              <a:t>El mecanismo hidráulico es de mayor potencia que el de camiones comunes -&gt; levantan la tolva con mayor rapidez y mayores ángulos (72º en 15s)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 sz="2000"/>
              <a:t>Adecuados para materiales poco cohesivos o con grandes clastos.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 sz="2000"/>
              <a:t>Descarga en lugares difíciles o al borde de una ladera o relleno.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 sz="2000"/>
              <a:t>Cuando se requiere máxima maniobrabilidad.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C2BF683-D56F-A8E2-0B7A-55FC378F3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/>
              <a:t>Articulated Dump Truck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B5A5970D-560D-C74B-C871-B9C3A8AB0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19638"/>
            <a:ext cx="37211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8F609342-BEDC-55BA-4EC1-51063811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1441450"/>
            <a:ext cx="49911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C1959862-FA2C-3B55-F470-E66E448B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0"/>
            <a:ext cx="4286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lementos multimedia en línea 1" title="Volvo F-series Articulated haulers promotional video">
            <a:hlinkClick r:id="" action="ppaction://media"/>
            <a:extLst>
              <a:ext uri="{FF2B5EF4-FFF2-40B4-BE49-F238E27FC236}">
                <a16:creationId xmlns:a16="http://schemas.microsoft.com/office/drawing/2014/main" id="{19BFE993-2E5C-8A71-8526-60C6AA6041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20700" y="4130675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A68AB292-5888-D294-5DB2-C994D8A5D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3534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>
            <a:extLst>
              <a:ext uri="{FF2B5EF4-FFF2-40B4-BE49-F238E27FC236}">
                <a16:creationId xmlns:a16="http://schemas.microsoft.com/office/drawing/2014/main" id="{1B8B3561-E251-8D96-630E-A30FB1D9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3860800"/>
            <a:ext cx="647700" cy="576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/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63D6D0CD-0082-90FA-A5A5-243B00760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5661025"/>
            <a:ext cx="647700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C196B12-52B9-59B7-5E1E-4A91553E0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E85A8FA-DDF3-1A8C-B622-4EF4A799C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s-ES_tradnl" dirty="0"/>
              <a:t>Camiones no comunes en construcción:</a:t>
            </a:r>
          </a:p>
          <a:p>
            <a:pPr marL="914400" lvl="1" indent="-457200" eaLnBrk="1" hangingPunct="1">
              <a:defRPr/>
            </a:pPr>
            <a:r>
              <a:rPr lang="es-ES_tradnl" dirty="0"/>
              <a:t>Tractor con acoplado de descarga por abajo.</a:t>
            </a:r>
          </a:p>
          <a:p>
            <a:pPr marL="1295400" lvl="2" indent="-381000" eaLnBrk="1" hangingPunct="1">
              <a:defRPr/>
            </a:pPr>
            <a:r>
              <a:rPr lang="es-ES_tradnl" dirty="0"/>
              <a:t>Adecuados sólo para material no cohesivo.</a:t>
            </a:r>
          </a:p>
          <a:p>
            <a:pPr marL="1295400" lvl="2" indent="-381000" eaLnBrk="1" hangingPunct="1">
              <a:defRPr/>
            </a:pPr>
            <a:r>
              <a:rPr lang="es-ES_tradnl" dirty="0"/>
              <a:t>Tiene un bajísimo tiempo de descarga, pero se requiere un área de descarga amplia y despejada.</a:t>
            </a:r>
          </a:p>
          <a:p>
            <a:pPr marL="1295400" lvl="2" indent="-381000" eaLnBrk="1" hangingPunct="1">
              <a:defRPr/>
            </a:pPr>
            <a:r>
              <a:rPr lang="es-ES_tradnl" dirty="0"/>
              <a:t>Existen tipos off </a:t>
            </a:r>
            <a:r>
              <a:rPr lang="es-ES_tradnl" dirty="0" err="1"/>
              <a:t>road</a:t>
            </a:r>
            <a:r>
              <a:rPr lang="es-ES_tradnl" dirty="0"/>
              <a:t> y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road</a:t>
            </a:r>
            <a:r>
              <a:rPr lang="es-ES_tradnl" dirty="0"/>
              <a:t>.</a:t>
            </a:r>
          </a:p>
          <a:p>
            <a:pPr marL="1295400" lvl="2" indent="-381000" eaLnBrk="1" hangingPunct="1">
              <a:defRPr/>
            </a:pPr>
            <a:r>
              <a:rPr lang="es-ES_tradnl" dirty="0"/>
              <a:t>No suben pendientes muy altas, máximo 5% por limitaciones de peso sobre las ruedas motrices.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1159402-6CE5-27D1-8755-935B2C834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/>
              <a:t>Bottom Dump Trailer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0D8B373A-BC83-3BA5-EFFB-18EFF0083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5367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811E4A7F-B94E-856D-5A68-58747BD9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536700"/>
            <a:ext cx="338296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lementos multimedia en línea 1" title="Bottom Dump - Road Construction">
            <a:hlinkClick r:id="" action="ppaction://media"/>
            <a:extLst>
              <a:ext uri="{FF2B5EF4-FFF2-40B4-BE49-F238E27FC236}">
                <a16:creationId xmlns:a16="http://schemas.microsoft.com/office/drawing/2014/main" id="{1632BDC7-0329-8948-2328-05706F4F78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085975" y="3689350"/>
            <a:ext cx="5400675" cy="305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A733E5C-AC6E-2282-0475-9EEA01209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AE2E972-B65E-50E4-2D8E-1BFF51341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/>
              <a:t>Capacidad gravimétrica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/>
              <a:t>Capacidad volumétrica al ras o colmada con pendiente 2:1 (H:V). Naturalmente dependiendo del material el talud puede variar, haciendo que cambie la capacidad colmada.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/>
              <a:t>Es posible que en algunos casos sea económicamente viable sobrecargar los camiones.</a:t>
            </a:r>
            <a:endParaRPr lang="es-C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2A49094-99BF-A3F1-362D-5A70C8EF2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679D6DD-8959-4640-9CAB-B4E073374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334000" cy="4327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800"/>
              <a:t>En cualquier caso hay que verificar que: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400"/>
              <a:t>No se exceda la capacidad gravimétrica del camión.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400"/>
              <a:t>No se sobrepase el límite de carga de los neumáticos. Los neumáticos representan alrededor del 35% del costo de operación de un camión.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400"/>
              <a:t>No se sobrepase el límite de carga por eje para el camino, con un máximo de 45ton en Chile.</a:t>
            </a:r>
            <a:endParaRPr lang="es-CL" sz="2400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2F930559-32D4-3254-2225-BFEF4662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57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5D1E2A9-1635-C68E-C1D9-0AF48F5C8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7ECF94E-AB1A-8571-457C-6641AD7E3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Camiones pequeños</a:t>
            </a:r>
          </a:p>
          <a:p>
            <a:pPr lvl="1" eaLnBrk="1" hangingPunct="1">
              <a:defRPr/>
            </a:pPr>
            <a:r>
              <a:rPr lang="es-ES_tradnl"/>
              <a:t>Más maniobrables y veloces.</a:t>
            </a:r>
          </a:p>
          <a:p>
            <a:pPr lvl="1" eaLnBrk="1" hangingPunct="1">
              <a:defRPr/>
            </a:pPr>
            <a:r>
              <a:rPr lang="es-ES_tradnl"/>
              <a:t>La falla de uno repercute menos en la flota.</a:t>
            </a:r>
          </a:p>
          <a:p>
            <a:pPr lvl="1" eaLnBrk="1" hangingPunct="1">
              <a:defRPr/>
            </a:pPr>
            <a:r>
              <a:rPr lang="es-ES_tradnl"/>
              <a:t>Más difícil calzar la capacidad del balde con la tolva (típico cuatro a cinco baldes/tolva).</a:t>
            </a:r>
          </a:p>
          <a:p>
            <a:pPr lvl="1" eaLnBrk="1" hangingPunct="1">
              <a:defRPr/>
            </a:pPr>
            <a:r>
              <a:rPr lang="es-ES_tradnl"/>
              <a:t>Son más difíciles de cargar (blanco pequeño)</a:t>
            </a:r>
          </a:p>
          <a:p>
            <a:pPr lvl="1" eaLnBrk="1" hangingPunct="1">
              <a:defRPr/>
            </a:pPr>
            <a:r>
              <a:rPr lang="es-ES_tradnl"/>
              <a:t>Se requieren más conductores</a:t>
            </a:r>
          </a:p>
          <a:p>
            <a:pPr lvl="1" eaLnBrk="1" hangingPunct="1">
              <a:defRPr/>
            </a:pPr>
            <a:r>
              <a:rPr lang="es-ES_tradnl"/>
              <a:t>Mayores posibilidades de atochamiento</a:t>
            </a:r>
            <a:endParaRPr lang="es-C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F04C732-D09A-98B7-386D-953FBD790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2D46897-B53D-4AC2-78A0-1237DF778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/>
              <a:t>Camiones grandes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/>
              <a:t>Se requiere menor cantidad, hay menores costos de mantención y stock de repuestos.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/>
              <a:t>Se necesitan menos conductores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/>
              <a:t>Más fácil de llenar (blanco grande)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/>
              <a:t>Mayor tiempo detenidos durante la carga si el cargador es pequeño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/>
              <a:t>Mayor desgaste de los caminos.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/>
              <a:t>Más fácil calzar capacidad del balde con tolva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39166C0-42B5-15A1-6D11-338DAA376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4A9352E-4720-710E-F83E-3D0231CF7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/>
              <a:t>Razón entre balde y tolva.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/>
              <a:t>Redondeada al entero inferior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/>
              <a:t>Tiempo de carga: Nºbaldes/tolva x tpo ciclo carga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/>
              <a:t>Carga transportada: Nºbaldes x Capacidad balde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/>
              <a:t>Redondeada al entero superior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/>
              <a:t>Tiempo carga: Nºbaldes x tpo ciclo carga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/>
              <a:t>Carga transportada: capacidad de la tolva.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/>
              <a:t>Verificar que no se exceda la capacidad gravimétrica del camión</a:t>
            </a:r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0F9D28C-B750-4762-67A6-54F9A2118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3D2F3FD-C482-486F-7665-E75AF51EB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18488" cy="94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/>
              <a:t>Los camiones tienen un velocidad muy superior a los equipos que hemos visto hasta ahora.</a:t>
            </a:r>
            <a:endParaRPr lang="es-CL" sz="280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93D5C9AB-61FC-2B88-F654-186280A3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924175"/>
            <a:ext cx="5905500" cy="375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9BEAA-9D29-26F6-CBC8-6DCF19C4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/>
              <a:t>Tamaño de la flota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71225-AB28-C329-A833-FB0BC97BE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CL" dirty="0"/>
              <a:t>El arriendo de camiones es considerablemente más barato que el arriendo de excavadoras y/o cargadores.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CL" dirty="0"/>
              <a:t>Se recomienda tener suficientes camiones para mantener el equipo de carga a su máxima producción.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CL" dirty="0"/>
              <a:t>La frecuencia de llegada de camiones debe ser igual o menor al tiempo de carga.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E980A5D-3B59-B498-B05D-31F73606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 dirty="0"/>
              <a:t>TRANSPORTE</a:t>
            </a:r>
            <a:endParaRPr lang="es-ES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D2F195F-FE6F-DFE4-0151-30FBF27D4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L" dirty="0"/>
              <a:t>Simulación de operaciones.</a:t>
            </a:r>
            <a:endParaRPr lang="es-ES" dirty="0"/>
          </a:p>
          <a:p>
            <a:pPr lvl="1">
              <a:defRPr/>
            </a:pPr>
            <a:r>
              <a:rPr lang="es-CL" dirty="0"/>
              <a:t>Variabilidad</a:t>
            </a:r>
          </a:p>
          <a:p>
            <a:pPr lvl="1">
              <a:defRPr/>
            </a:pPr>
            <a:r>
              <a:rPr lang="es-CL" dirty="0"/>
              <a:t>Influencias externas</a:t>
            </a:r>
          </a:p>
          <a:p>
            <a:pPr lvl="1">
              <a:defRPr/>
            </a:pPr>
            <a:r>
              <a:rPr lang="es-CL" dirty="0"/>
              <a:t>Diseño del sistema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EE56559-3624-5CD0-B732-D5938F651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8ECA831-EE53-F10C-FF59-0EDDCACE8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s-ES_tradnl" sz="2800"/>
              <a:t>Los camiones pueden clasificarse en base a la combinación de sus características: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  <a:defRPr/>
            </a:pPr>
            <a:r>
              <a:rPr lang="es-ES_tradnl" sz="2400"/>
              <a:t>El método de descarga: por detrás, por debajo o por el lado.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  <a:defRPr/>
            </a:pPr>
            <a:r>
              <a:rPr lang="es-ES_tradnl" sz="2400"/>
              <a:t>El tipo de chasis: rígido o articulado.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  <a:defRPr/>
            </a:pPr>
            <a:r>
              <a:rPr lang="es-ES_tradnl" sz="2400"/>
              <a:t>El tamaño y tipo de motor: Diesel, Bencina, Gas.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  <a:defRPr/>
            </a:pPr>
            <a:r>
              <a:rPr lang="es-ES_tradnl" sz="2400"/>
              <a:t>Tipo de tracción: dos, cuatro o seis ruedas.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  <a:defRPr/>
            </a:pPr>
            <a:r>
              <a:rPr lang="es-ES_tradnl" sz="2400"/>
              <a:t>El número de ruedas o ejes y la distribución de ruedas motrices.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  <a:defRPr/>
            </a:pPr>
            <a:r>
              <a:rPr lang="es-ES_tradnl" sz="2400"/>
              <a:t>El tipo de material que transportan: tierra, roca.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arenR"/>
              <a:defRPr/>
            </a:pPr>
            <a:r>
              <a:rPr lang="es-ES_tradnl" sz="2400"/>
              <a:t>La capacidad volumétrica y/o gravimétrica</a:t>
            </a:r>
          </a:p>
          <a:p>
            <a:pPr marL="914400" lvl="1" indent="-457200" eaLnBrk="1" hangingPunct="1">
              <a:lnSpc>
                <a:spcPct val="80000"/>
              </a:lnSpc>
              <a:defRPr/>
            </a:pPr>
            <a:endParaRPr lang="es-CL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75CF8F-1117-B06F-0975-5F46B617E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E9D6FF0-3E46-5CE6-7D60-F253D5CDF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_tradnl"/>
              <a:t>Como en la mayoría de los equipos, existen camiones de uso general y otros específicos al tipo de trabajo que van a desarrollar.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_tradnl"/>
              <a:t>También existen camiones que no son más que meras unidades de tiro a las que se pueden conectar una variedad de accesorios para transportar materiales, equipos, carga congelada, etc.</a:t>
            </a:r>
            <a:endParaRPr lang="es-C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44438848-19A1-7DE6-4EF7-5D388E91B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D6DEBAAC-1FCD-CDF4-DE4B-99EDD87FE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_tradnl"/>
              <a:t>Camiones más comunes en construcción: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s-ES_tradnl"/>
              <a:t>Chasis rígido, descarga por detrás (camión tolva)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Tolva corriente o roquera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Con o sin puerta. Sin puerta la tolva suele ser inclinada &lt;15º hacia delante.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Fondo en “V” ayuda a centrar la carga.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Tolvas más grandes son mejores “blancos” para los cargadores y reducen el tiempo de carga.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Suben pendientes de hasta 20% puntualmente y de 8 a 10% para viajes más prolongados.</a:t>
            </a:r>
            <a:endParaRPr lang="es-C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378D48D-FB2C-DB45-3C5E-795B9AD10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F825896-4990-7ECC-D186-E4EB8DE9F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Tamaños de camiones</a:t>
            </a:r>
          </a:p>
          <a:p>
            <a:pPr lvl="1" eaLnBrk="1" hangingPunct="1">
              <a:defRPr/>
            </a:pPr>
            <a:r>
              <a:rPr lang="es-ES_tradnl"/>
              <a:t>Camión tolva corriente: 6m3 o 12ton</a:t>
            </a:r>
          </a:p>
          <a:p>
            <a:pPr lvl="1" eaLnBrk="1" hangingPunct="1">
              <a:defRPr/>
            </a:pPr>
            <a:r>
              <a:rPr lang="es-ES_tradnl"/>
              <a:t>Camión CAT 797: más de 326 ton</a:t>
            </a:r>
            <a:endParaRPr lang="es-C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E30EDE2F-D3A4-6ACF-1A0A-3C816117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8893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CD593A73-31B2-539D-4758-E9A9347C0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/>
              <a:t>Rear dump truck</a:t>
            </a: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5BB4BDE2-6495-924B-6F77-F2D11BA8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3600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54D2D503-735E-0745-4684-417CCE57C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81635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6566F835-08B1-789B-AD3C-A449FF6E9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>
            <a:extLst>
              <a:ext uri="{FF2B5EF4-FFF2-40B4-BE49-F238E27FC236}">
                <a16:creationId xmlns:a16="http://schemas.microsoft.com/office/drawing/2014/main" id="{51BAFE2D-A636-E5A1-8EBA-B2D30011B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021388"/>
            <a:ext cx="574675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/>
          </a:p>
        </p:txBody>
      </p:sp>
      <p:sp>
        <p:nvSpPr>
          <p:cNvPr id="19460" name="Rectangle 6">
            <a:extLst>
              <a:ext uri="{FF2B5EF4-FFF2-40B4-BE49-F238E27FC236}">
                <a16:creationId xmlns:a16="http://schemas.microsoft.com/office/drawing/2014/main" id="{FA8B239E-9E4C-C135-F954-29135012B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89138"/>
            <a:ext cx="863600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id="{8C8A16F2-235D-838E-3248-3042031B0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781300"/>
            <a:ext cx="8636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9D3284A-36AB-CE51-48B1-F50AAB268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/>
              <a:t>TRANSPORTE</a:t>
            </a:r>
            <a:endParaRPr lang="es-CL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4CA0ADB-B366-59FA-E29C-8F71C8A32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s-ES_tradnl"/>
              <a:t>Camiones más comunes en construcción: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s-ES_tradnl"/>
              <a:t>Camión </a:t>
            </a:r>
            <a:r>
              <a:rPr lang="es-ES_tradnl">
                <a:solidFill>
                  <a:schemeClr val="folHlink"/>
                </a:solidFill>
              </a:rPr>
              <a:t>articulado</a:t>
            </a:r>
            <a:r>
              <a:rPr lang="es-ES_tradnl"/>
              <a:t> de descarga por detrás.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ADT (articulated dump truck)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Diseñado para trabajar en terreno blando o áspero.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Articulación permite que las ruedas estén en contacto con el suelo aún en condiciones complicadas.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Tienen tracción a todas las ruedas.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Neumáticos radiales con baja presión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s-ES_tradnl"/>
              <a:t>Gran despeje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13050</TotalTime>
  <Words>873</Words>
  <Application>Microsoft Office PowerPoint</Application>
  <PresentationFormat>Presentación en pantalla (4:3)</PresentationFormat>
  <Paragraphs>118</Paragraphs>
  <Slides>21</Slides>
  <Notes>19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Textura</vt:lpstr>
      <vt:lpstr>CI 4231 Construcción</vt:lpstr>
      <vt:lpstr>TRANSPORTE</vt:lpstr>
      <vt:lpstr>TRANSPORTE</vt:lpstr>
      <vt:lpstr>TRANSPORTE</vt:lpstr>
      <vt:lpstr>TRANSPORTE</vt:lpstr>
      <vt:lpstr>TRANSPORTE</vt:lpstr>
      <vt:lpstr>Rear dump truck</vt:lpstr>
      <vt:lpstr>Presentación de PowerPoint</vt:lpstr>
      <vt:lpstr>TRANSPORTE</vt:lpstr>
      <vt:lpstr>TRANSPORTE</vt:lpstr>
      <vt:lpstr>Articulated Dump Truck</vt:lpstr>
      <vt:lpstr>Presentación de PowerPoint</vt:lpstr>
      <vt:lpstr>TRANSPORTE</vt:lpstr>
      <vt:lpstr>Bottom Dump Trailer</vt:lpstr>
      <vt:lpstr>TRANSPORTE</vt:lpstr>
      <vt:lpstr>TRANSPORTE</vt:lpstr>
      <vt:lpstr>TRANSPORTE</vt:lpstr>
      <vt:lpstr>TRANSPORTE</vt:lpstr>
      <vt:lpstr>TRANSPORTE</vt:lpstr>
      <vt:lpstr>Tamaño de la flota</vt:lpstr>
      <vt:lpstr>TRANSPORTE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 52A Métodos Constructivos</dc:title>
  <dc:creator>William Wragg L.</dc:creator>
  <cp:lastModifiedBy>William Wragg Larco</cp:lastModifiedBy>
  <cp:revision>63</cp:revision>
  <dcterms:created xsi:type="dcterms:W3CDTF">2003-09-11T01:45:01Z</dcterms:created>
  <dcterms:modified xsi:type="dcterms:W3CDTF">2022-10-06T11:40:54Z</dcterms:modified>
</cp:coreProperties>
</file>