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5"/>
  </p:notesMasterIdLst>
  <p:sldIdLst>
    <p:sldId id="256" r:id="rId3"/>
    <p:sldId id="260" r:id="rId4"/>
    <p:sldId id="261" r:id="rId5"/>
    <p:sldId id="262" r:id="rId6"/>
    <p:sldId id="284" r:id="rId7"/>
    <p:sldId id="288" r:id="rId8"/>
    <p:sldId id="275" r:id="rId9"/>
    <p:sldId id="287" r:id="rId10"/>
    <p:sldId id="270" r:id="rId11"/>
    <p:sldId id="285" r:id="rId12"/>
    <p:sldId id="286" r:id="rId13"/>
    <p:sldId id="281" r:id="rId14"/>
    <p:sldId id="263" r:id="rId15"/>
    <p:sldId id="264" r:id="rId16"/>
    <p:sldId id="265" r:id="rId17"/>
    <p:sldId id="271" r:id="rId18"/>
    <p:sldId id="272" r:id="rId19"/>
    <p:sldId id="273" r:id="rId20"/>
    <p:sldId id="289" r:id="rId21"/>
    <p:sldId id="274" r:id="rId22"/>
    <p:sldId id="278" r:id="rId23"/>
    <p:sldId id="279" r:id="rId24"/>
    <p:sldId id="283" r:id="rId25"/>
    <p:sldId id="280" r:id="rId26"/>
    <p:sldId id="267" r:id="rId27"/>
    <p:sldId id="276" r:id="rId28"/>
    <p:sldId id="277" r:id="rId29"/>
    <p:sldId id="268" r:id="rId30"/>
    <p:sldId id="269" r:id="rId31"/>
    <p:sldId id="290" r:id="rId32"/>
    <p:sldId id="291" r:id="rId33"/>
    <p:sldId id="282" r:id="rId34"/>
  </p:sldIdLst>
  <p:sldSz cx="9144000" cy="6858000" type="screen4x3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+mn-ea"/>
        <a:cs typeface="HG Mincho Light J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 autoAdjust="0"/>
    <p:restoredTop sz="90929"/>
  </p:normalViewPr>
  <p:slideViewPr>
    <p:cSldViewPr>
      <p:cViewPr varScale="1">
        <p:scale>
          <a:sx n="69" d="100"/>
          <a:sy n="69" d="100"/>
        </p:scale>
        <p:origin x="127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A46FD95C-D8D4-4AC4-908A-477BADF49DE5}"/>
    <pc:docChg chg="modSld">
      <pc:chgData name="William Wragg Larco" userId="14f350dc62e3a358" providerId="LiveId" clId="{A46FD95C-D8D4-4AC4-908A-477BADF49DE5}" dt="2022-10-18T11:08:18.314" v="18" actId="20577"/>
      <pc:docMkLst>
        <pc:docMk/>
      </pc:docMkLst>
      <pc:sldChg chg="modSp mod">
        <pc:chgData name="William Wragg Larco" userId="14f350dc62e3a358" providerId="LiveId" clId="{A46FD95C-D8D4-4AC4-908A-477BADF49DE5}" dt="2022-10-18T11:08:18.314" v="18" actId="20577"/>
        <pc:sldMkLst>
          <pc:docMk/>
          <pc:sldMk cId="0" sldId="256"/>
        </pc:sldMkLst>
        <pc:spChg chg="mod">
          <ac:chgData name="William Wragg Larco" userId="14f350dc62e3a358" providerId="LiveId" clId="{A46FD95C-D8D4-4AC4-908A-477BADF49DE5}" dt="2022-10-18T11:08:18.314" v="18" actId="20577"/>
          <ac:spMkLst>
            <pc:docMk/>
            <pc:sldMk cId="0" sldId="256"/>
            <ac:spMk id="3074" creationId="{0ECB8B00-D8D9-451D-BDBD-E9C17543C1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ED449C1D-027E-4875-90F8-3CF192938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360045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1FB51CD-9182-4E19-8506-8D5C694EFD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547B919-12A0-4F8A-BD75-00A5B1B30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1C4CBB6-DEF0-47ED-9F64-C593FC81A81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632242B-C7CA-405D-A3F9-0BD6BC89B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07DF13D-1B3B-40EB-B2DA-5992074C37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A1F1F3-FF8B-4DAC-9F72-E82A314CD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E1C9CDF-5CDE-47EB-906C-18AD3ECE11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9BBBF8B-95FC-4188-BC66-26A838DCA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BC5E33E-E500-4A75-8E16-2E9F30690F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D504960-7B7A-4F6C-8787-E42C3E570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3BA970-F5E4-4B84-BCE7-7C5E036A5D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252EDCE-07EA-41BF-939C-D4CAA8A90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24BD832-D3A9-4C9D-A3A3-A67A400EC7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F881204-DDF4-47C1-89FB-82FFF8FAA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228776C-A0EA-4E05-9CE2-2D099D5218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DA22B4C4-6B82-421D-B148-FFE0E3194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FDCCE7-BC14-4AE4-A115-4F8C105698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67B35B9-617F-4FE2-B4CA-0FEEA06A2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E538C7B-3AA8-4665-ACDA-69E5CF4AA1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E861BDF-E5F2-4945-84EA-1D29B5521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C50A5E5-6D00-42A6-B9D6-2591CDEE8C9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0FADC8A1-5C7B-43E5-8949-050704976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A84C3A1-1212-47A4-95FC-BB1071E03A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23402776-6BE5-4DF7-8B04-3C62D531D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9590F97-076E-41A8-9240-A6EFB76E97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6D8C2711-0EF8-49D5-AF60-811016CE4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13BB455-810F-4EB2-9ADD-C34EBCA49B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5017FCE6-7407-4BF7-9AAE-D14077E35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D62FFF4-C1FB-421B-ABE0-91800DFD3A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D8CD832E-C6EF-41EC-8354-C32781A85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D25C283-C007-435B-B9AE-7E3550F71C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1882FF92-FF63-4207-8FD7-993AAD706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7B3857D-3416-4BAC-83A5-16480B7F11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DF0B54D-48F9-4A67-85DC-1D060A5F2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AFA82E5-B019-4C37-98AE-BC3C205841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49CFADB-DA0B-4210-A6F7-7724D84B80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3489A0D-CD25-4D67-A86C-E57F5CF8AD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4ACD9F9D-CF3F-471D-BB26-6CC53CD5D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46382E6-A520-4586-9EA1-E6EF536C54E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16D25E5F-8D81-4D0F-8B33-062AA207D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9F877D0-3818-4DBB-9041-162F9A1750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185483DB-5097-4A1A-A6F9-7B0AE4FBE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10E73CF-8F60-4BCD-BA67-8A1561C3E2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244975"/>
            <a:ext cx="58562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C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151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649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49250"/>
            <a:ext cx="2055813" cy="60309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19800" cy="60309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0901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81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5090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578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974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31356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633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49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903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628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6069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259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27800" y="1676400"/>
            <a:ext cx="1951038" cy="45481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1513" y="1676400"/>
            <a:ext cx="5703887" cy="45481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8623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0813" cy="18272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032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3269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7013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4038600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6730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0806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014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09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2066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373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>
            <a:extLst>
              <a:ext uri="{FF2B5EF4-FFF2-40B4-BE49-F238E27FC236}">
                <a16:creationId xmlns:a16="http://schemas.microsoft.com/office/drawing/2014/main" id="{9048DC44-F5C1-4E9B-A717-DE94A322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80150"/>
            <a:ext cx="2133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9pPr>
          </a:lstStyle>
          <a:p>
            <a:pPr>
              <a:defRPr/>
            </a:pPr>
            <a:endParaRPr lang="es-ES" altLang="es-CL"/>
          </a:p>
        </p:txBody>
      </p:sp>
      <p:sp>
        <p:nvSpPr>
          <p:cNvPr id="1027" name="Text Box 2">
            <a:extLst>
              <a:ext uri="{FF2B5EF4-FFF2-40B4-BE49-F238E27FC236}">
                <a16:creationId xmlns:a16="http://schemas.microsoft.com/office/drawing/2014/main" id="{FCAD01E4-3FD1-468B-9AC1-5950B6D7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80150"/>
            <a:ext cx="2895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9pPr>
          </a:lstStyle>
          <a:p>
            <a:pPr>
              <a:defRPr/>
            </a:pPr>
            <a:endParaRPr lang="es-ES" altLang="es-CL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831E23F-E6F2-4260-9693-D35B837F9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80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810978-A057-44D8-AD0D-4433E6608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8013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latin typeface="Tahoma" pitchFamily="34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latin typeface="Tahoma" pitchFamily="34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latin typeface="Tahoma" pitchFamily="34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latin typeface="Tahoma" pitchFamily="34" charset="0"/>
          <a:ea typeface="HG Mincho Light J" charset="0"/>
          <a:cs typeface="HG Mincho Light J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FFCC00"/>
        </a:buClr>
        <a:buSzPct val="65000"/>
        <a:buFont typeface="Wingdings" panose="05000000000000000000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anose="05000000000000000000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anose="05000000000000000000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A5FD69F4-D7BF-488D-AD7B-E725E611A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9pPr>
          </a:lstStyle>
          <a:p>
            <a:pPr>
              <a:defRPr/>
            </a:pPr>
            <a:endParaRPr lang="es-ES" altLang="es-CL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E96B824C-EFA8-4501-B842-402603281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charset="0"/>
                <a:ea typeface="HG Mincho Light J" charset="0"/>
                <a:cs typeface="HG Mincho Light J" charset="0"/>
              </a:defRPr>
            </a:lvl9pPr>
          </a:lstStyle>
          <a:p>
            <a:pPr>
              <a:defRPr/>
            </a:pPr>
            <a:endParaRPr lang="es-ES" altLang="es-CL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5AEC698-12BC-4A83-9AD3-6162C6A08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0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0D3AF82-241C-4E1A-97AE-4CEF8C7A9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latin typeface="Tahoma" pitchFamily="34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latin typeface="Tahoma" pitchFamily="34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latin typeface="Tahoma" pitchFamily="34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E5FFFF"/>
        </a:buClr>
        <a:buSzPct val="100000"/>
        <a:buFont typeface="Arial" panose="020B0604020202020204" pitchFamily="34" charset="0"/>
        <a:defRPr sz="4400">
          <a:solidFill>
            <a:srgbClr val="E5FFFF"/>
          </a:solidFill>
          <a:latin typeface="Tahoma" pitchFamily="34" charset="0"/>
          <a:ea typeface="HG Mincho Light J" charset="0"/>
          <a:cs typeface="HG Mincho Light J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FFCC00"/>
        </a:buClr>
        <a:buSzPct val="65000"/>
        <a:buFont typeface="Wingdings" panose="05000000000000000000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anose="05000000000000000000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anose="05000000000000000000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hyperlink" Target="http://www.tierrareforzada.c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ngs.cl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0ECB8B00-D8D9-451D-BDBD-E9C17543C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8288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es-CL" dirty="0">
                <a:solidFill>
                  <a:schemeClr val="bg1"/>
                </a:solidFill>
                <a:effectLst/>
              </a:rPr>
            </a:br>
            <a:r>
              <a:rPr lang="en-GB" altLang="es-CL" dirty="0">
                <a:solidFill>
                  <a:schemeClr val="bg1"/>
                </a:solidFill>
                <a:effectLst/>
              </a:rPr>
              <a:t>CI 4231</a:t>
            </a:r>
            <a:br>
              <a:rPr lang="en-GB" altLang="es-CL" dirty="0">
                <a:solidFill>
                  <a:schemeClr val="bg1"/>
                </a:solidFill>
                <a:effectLst/>
              </a:rPr>
            </a:br>
            <a:r>
              <a:rPr lang="en-GB" altLang="es-CL" dirty="0" err="1">
                <a:solidFill>
                  <a:schemeClr val="bg1"/>
                </a:solidFill>
                <a:effectLst/>
              </a:rPr>
              <a:t>Construcción</a:t>
            </a:r>
            <a:br>
              <a:rPr lang="en-GB" altLang="es-CL" dirty="0">
                <a:solidFill>
                  <a:schemeClr val="bg1"/>
                </a:solidFill>
                <a:effectLst/>
              </a:rPr>
            </a:br>
            <a:endParaRPr lang="en-GB" altLang="es-CL" dirty="0">
              <a:solidFill>
                <a:schemeClr val="bg1"/>
              </a:solidFill>
              <a:effectLst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855ED28-9212-45D5-B9DF-BB07CDBA9EF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7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 algn="ctr" eaLnBrk="1" hangingPunct="1"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>
                <a:effectLst/>
              </a:rPr>
              <a:t>Sostenimiento</a:t>
            </a:r>
            <a:endParaRPr lang="en-GB" altLang="es-CL" dirty="0">
              <a:effectLst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>
                <a:effectLst/>
              </a:rPr>
              <a:t>Mejoramiento</a:t>
            </a:r>
            <a:endParaRPr lang="en-GB" altLang="es-CL" dirty="0">
              <a:effectLst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>
                <a:effectLst/>
              </a:rPr>
              <a:t>Agotamiento</a:t>
            </a:r>
            <a:endParaRPr lang="en-GB" altLang="es-CL" dirty="0">
              <a:effectLst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260504B-B33A-428F-8CD9-67B156ED4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 dirty="0"/>
              <a:t>MURO BERLINÉS</a:t>
            </a:r>
            <a:endParaRPr lang="es-ES" dirty="0"/>
          </a:p>
        </p:txBody>
      </p:sp>
      <p:pic>
        <p:nvPicPr>
          <p:cNvPr id="4" name="Picture 4" descr="DSC00678">
            <a:extLst>
              <a:ext uri="{FF2B5EF4-FFF2-40B4-BE49-F238E27FC236}">
                <a16:creationId xmlns:a16="http://schemas.microsoft.com/office/drawing/2014/main" id="{68E21D4E-C415-45C3-9295-D0FB0111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23988"/>
            <a:ext cx="3457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C01190">
            <a:extLst>
              <a:ext uri="{FF2B5EF4-FFF2-40B4-BE49-F238E27FC236}">
                <a16:creationId xmlns:a16="http://schemas.microsoft.com/office/drawing/2014/main" id="{4F0DF1BB-4138-4E4C-88DC-5D556C6D4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928813"/>
            <a:ext cx="46799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7D477EBC-60F9-4C1D-8485-3CEB9FAF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AA983348-F539-44BB-B72A-1B3F10B17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 dirty="0">
                <a:solidFill>
                  <a:srgbClr val="FFFF00"/>
                </a:solidFill>
              </a:rPr>
              <a:t>MURO BERLINÉS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25FBBF2-5567-436D-834D-1B7DD0F07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 dirty="0"/>
              <a:t>SOIL NAILING</a:t>
            </a:r>
            <a:endParaRPr lang="es-ES" dirty="0"/>
          </a:p>
        </p:txBody>
      </p:sp>
      <p:pic>
        <p:nvPicPr>
          <p:cNvPr id="14339" name="Picture 4" descr="C:\DOCUME~1\wwragg\CONFIG~1\Temp\npo000010.tmp">
            <a:extLst>
              <a:ext uri="{FF2B5EF4-FFF2-40B4-BE49-F238E27FC236}">
                <a16:creationId xmlns:a16="http://schemas.microsoft.com/office/drawing/2014/main" id="{E1F7EA7A-ADDD-4C4F-BC25-22F1A8BC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8956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:\DOCUME~1\wwragg\CONFIG~1\Temp\npo000012.tmp">
            <a:extLst>
              <a:ext uri="{FF2B5EF4-FFF2-40B4-BE49-F238E27FC236}">
                <a16:creationId xmlns:a16="http://schemas.microsoft.com/office/drawing/2014/main" id="{4E487BE0-5891-4D79-9FEA-193734C7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5626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DOCUME~1\wwragg\CONFIG~1\Temp\npo000014.tmp">
            <a:extLst>
              <a:ext uri="{FF2B5EF4-FFF2-40B4-BE49-F238E27FC236}">
                <a16:creationId xmlns:a16="http://schemas.microsoft.com/office/drawing/2014/main" id="{A7D9A2EC-88F4-47E4-ACB8-F91E9840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8829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682D61A0-34FB-4145-9B91-1157A4D0FC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SOSTENIMIENTO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41641CD-E91D-43F8-A920-342B943F0A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22960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 sz="2800">
                <a:effectLst/>
              </a:rPr>
              <a:t>Shotcrete 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 sz="2400">
                <a:effectLst/>
              </a:rPr>
              <a:t>Sin refuerzo, con acero, con fibra (acero o polipropileno)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 sz="2400">
                <a:effectLst/>
              </a:rPr>
              <a:t>Mezcla seca o húmeda (problema del rechazo)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 sz="2400">
                <a:effectLst/>
              </a:rPr>
              <a:t>Sirven para evitar desmoronamiento y para impermeabilizar dando estabilidad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0FF0C3A3-08C6-4984-8216-670042C43D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SHOTCRETE</a:t>
            </a:r>
          </a:p>
        </p:txBody>
      </p:sp>
      <p:pic>
        <p:nvPicPr>
          <p:cNvPr id="16387" name="Picture 5" descr="C:\DOCUME~1\wwragg\CONFIG~1\Temp\npo000018.tmp">
            <a:extLst>
              <a:ext uri="{FF2B5EF4-FFF2-40B4-BE49-F238E27FC236}">
                <a16:creationId xmlns:a16="http://schemas.microsoft.com/office/drawing/2014/main" id="{70443F80-A95A-4932-B04A-A21CB452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47800"/>
            <a:ext cx="7620000" cy="5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34839233-37B2-4E26-A07C-385BD7EF44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SOSTENIMIENTO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303E871-1F81-4F7B-BEBE-E5871E1132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22960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Muros Pantalla o Muros Colados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Otros métodos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Tierra armada (para rellenos)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Hidrosiembra (para taludes)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Tablestacado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Entibaciones en zanjas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79E3F00-D362-4370-BD70-5E2324245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 dirty="0"/>
              <a:t>MUROS PANTALLA</a:t>
            </a:r>
            <a:endParaRPr lang="es-ES" dirty="0"/>
          </a:p>
        </p:txBody>
      </p:sp>
      <p:pic>
        <p:nvPicPr>
          <p:cNvPr id="18435" name="Picture 3" descr="C:\DOCUME~1\wwragg\CONFIG~1\Temp\npo00001a.tmp">
            <a:extLst>
              <a:ext uri="{FF2B5EF4-FFF2-40B4-BE49-F238E27FC236}">
                <a16:creationId xmlns:a16="http://schemas.microsoft.com/office/drawing/2014/main" id="{86A85DE2-9CB3-421E-A504-991E90B1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5334000" cy="27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C:\DOCUME~1\wwragg\CONFIG~1\Temp\npo00001b.tmp">
            <a:extLst>
              <a:ext uri="{FF2B5EF4-FFF2-40B4-BE49-F238E27FC236}">
                <a16:creationId xmlns:a16="http://schemas.microsoft.com/office/drawing/2014/main" id="{D925B90E-F4CB-4CC7-8FD6-93F8E112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86200"/>
            <a:ext cx="4648200" cy="27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BB962CE-0154-4629-96AB-78BC9FC90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 dirty="0"/>
              <a:t>MUROS PANTALLA</a:t>
            </a:r>
            <a:endParaRPr lang="es-ES" dirty="0"/>
          </a:p>
        </p:txBody>
      </p:sp>
      <p:pic>
        <p:nvPicPr>
          <p:cNvPr id="19459" name="Picture 5" descr="C:\DOCUME~1\wwragg\CONFIG~1\Temp\npo00001d.tmp">
            <a:extLst>
              <a:ext uri="{FF2B5EF4-FFF2-40B4-BE49-F238E27FC236}">
                <a16:creationId xmlns:a16="http://schemas.microsoft.com/office/drawing/2014/main" id="{899DA899-79CA-46BD-81C1-03EC3E3B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490913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6" descr="C:\DOCUME~1\wwragg\CONFIG~1\Temp\npo00001f.tmp">
            <a:extLst>
              <a:ext uri="{FF2B5EF4-FFF2-40B4-BE49-F238E27FC236}">
                <a16:creationId xmlns:a16="http://schemas.microsoft.com/office/drawing/2014/main" id="{03E5CD73-8E0E-4F6A-84B8-B52D559B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3338513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C120988-8CDC-48A3-8E37-11B04FA795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TABLA-ESTACA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1672CB0E-D640-4BD7-AF07-DF9143BD384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43750" y="285750"/>
            <a:ext cx="1876425" cy="3178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B7FD1054-7678-4F7E-8D23-2F6C7FD1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500188"/>
            <a:ext cx="6705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D2D79A1C-5788-4628-9EA7-9981963C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5214938"/>
            <a:ext cx="2709863" cy="146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97497D3-C986-4479-930B-B205C448F2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HIDROSIEMBRA</a:t>
            </a:r>
          </a:p>
        </p:txBody>
      </p:sp>
      <p:pic>
        <p:nvPicPr>
          <p:cNvPr id="21507" name="Picture 6" descr="C:\DOCUME~1\wwragg\CONFIG~1\Temp\npo000022.tmp">
            <a:extLst>
              <a:ext uri="{FF2B5EF4-FFF2-40B4-BE49-F238E27FC236}">
                <a16:creationId xmlns:a16="http://schemas.microsoft.com/office/drawing/2014/main" id="{754C5392-1937-443C-8D02-684ADE71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C83C18B-1DD0-4412-B058-4F851C7E66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SOSTENIMIENTO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F131779-F67F-4FAF-8B0A-5DB95B4F39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22960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 sz="2800">
                <a:effectLst/>
              </a:rPr>
              <a:t>Dependiendo de la calidad del suelo y la profundidad de excavación, puede ser necesario reforzar las paredes de las excavaciones para evitar su derrumbe o desmoronamiento (</a:t>
            </a:r>
            <a:r>
              <a:rPr lang="en-GB" altLang="es-CL" sz="2800" u="sng">
                <a:effectLst/>
              </a:rPr>
              <a:t>entibación</a:t>
            </a:r>
            <a:r>
              <a:rPr lang="en-GB" altLang="es-CL" sz="2800">
                <a:effectLst/>
              </a:rPr>
              <a:t>).</a:t>
            </a:r>
          </a:p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 sz="2800">
                <a:effectLst/>
              </a:rPr>
              <a:t>También puede ser necesario reforzar las fundaciones de construcciones cercanas a la excavación (</a:t>
            </a:r>
            <a:r>
              <a:rPr lang="en-GB" altLang="es-CL" sz="2800" u="sng">
                <a:effectLst/>
              </a:rPr>
              <a:t>socalzado</a:t>
            </a:r>
            <a:r>
              <a:rPr lang="en-GB" altLang="es-CL" sz="2800">
                <a:effectLst/>
              </a:rPr>
              <a:t>).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766CC18-2F25-4415-BE71-F6BE59C21B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TIERRA ARMADA</a:t>
            </a:r>
            <a:br>
              <a:rPr lang="en-GB" dirty="0"/>
            </a:br>
            <a:r>
              <a:rPr lang="en-GB" dirty="0"/>
              <a:t>TIERRA REFORZADA</a:t>
            </a:r>
          </a:p>
        </p:txBody>
      </p:sp>
      <p:pic>
        <p:nvPicPr>
          <p:cNvPr id="22531" name="Picture 6" descr="C:\DOCUME~1\wwragg\CONFIG~1\Temp\npo000025.tmp">
            <a:extLst>
              <a:ext uri="{FF2B5EF4-FFF2-40B4-BE49-F238E27FC236}">
                <a16:creationId xmlns:a16="http://schemas.microsoft.com/office/drawing/2014/main" id="{E171C884-6252-41DD-BB42-EE69D71F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981200"/>
            <a:ext cx="17399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C:\DOCUME~1\wwragg\CONFIG~1\Temp\npo000026.tmp">
            <a:extLst>
              <a:ext uri="{FF2B5EF4-FFF2-40B4-BE49-F238E27FC236}">
                <a16:creationId xmlns:a16="http://schemas.microsoft.com/office/drawing/2014/main" id="{896BFFCC-E9FD-4F57-B0EE-6CF02B7F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66913"/>
            <a:ext cx="3810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C:\DOCUME~1\wwragg\CONFIG~1\Temp\npo000029.tmp">
            <a:extLst>
              <a:ext uri="{FF2B5EF4-FFF2-40B4-BE49-F238E27FC236}">
                <a16:creationId xmlns:a16="http://schemas.microsoft.com/office/drawing/2014/main" id="{BEEBD915-515B-4EE7-AE78-2A2E9247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66913"/>
            <a:ext cx="2092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hlinkClick r:id="rId7"/>
            <a:extLst>
              <a:ext uri="{FF2B5EF4-FFF2-40B4-BE49-F238E27FC236}">
                <a16:creationId xmlns:a16="http://schemas.microsoft.com/office/drawing/2014/main" id="{63FA3744-A2E9-4571-9E7E-4724F018F4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31" y="4340115"/>
            <a:ext cx="4392488" cy="23731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DD92BF9-B27F-4566-820C-236DC7F068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ENTIBACIONES</a:t>
            </a:r>
          </a:p>
        </p:txBody>
      </p:sp>
      <p:pic>
        <p:nvPicPr>
          <p:cNvPr id="23555" name="Object 5" descr="C:\DOCUME~1\wwragg\CONFIG~1\Temp\npo00002c.tmp">
            <a:extLst>
              <a:ext uri="{FF2B5EF4-FFF2-40B4-BE49-F238E27FC236}">
                <a16:creationId xmlns:a16="http://schemas.microsoft.com/office/drawing/2014/main" id="{22F32C5D-D9E8-4679-BF2A-B45FDCE6F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198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DD246CA-88E3-4E16-8493-8A4261CBEB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ENTIBACIONES</a:t>
            </a:r>
          </a:p>
        </p:txBody>
      </p:sp>
      <p:pic>
        <p:nvPicPr>
          <p:cNvPr id="24579" name="Picture 4" descr="C:\DOCUME~1\wwragg\CONFIG~1\Temp\npo00002f.tmp">
            <a:extLst>
              <a:ext uri="{FF2B5EF4-FFF2-40B4-BE49-F238E27FC236}">
                <a16:creationId xmlns:a16="http://schemas.microsoft.com/office/drawing/2014/main" id="{E8898A0F-9B99-402B-9230-6C2C44B8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9638"/>
            <a:ext cx="8534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04755D1-1BD6-42E6-8818-A8FC4ACE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dirty="0"/>
              <a:t>ENTIBACIONES</a:t>
            </a:r>
            <a:endParaRPr lang="es-ES" dirty="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E6D5280F-CA73-46BF-85A7-E3274F10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2" y="1484784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FADD94E4-1705-4688-B04F-ADD657264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5187643"/>
            <a:ext cx="2172904" cy="11739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9B9F471-6704-4194-A5C8-7C931BAD37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ENTIBACIONES</a:t>
            </a:r>
          </a:p>
        </p:txBody>
      </p:sp>
      <p:pic>
        <p:nvPicPr>
          <p:cNvPr id="26627" name="Picture 7">
            <a:extLst>
              <a:ext uri="{FF2B5EF4-FFF2-40B4-BE49-F238E27FC236}">
                <a16:creationId xmlns:a16="http://schemas.microsoft.com/office/drawing/2014/main" id="{967F4B1E-4F1B-4F0A-BC44-4A55D81D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428750"/>
            <a:ext cx="38354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>
            <a:extLst>
              <a:ext uri="{FF2B5EF4-FFF2-40B4-BE49-F238E27FC236}">
                <a16:creationId xmlns:a16="http://schemas.microsoft.com/office/drawing/2014/main" id="{05873637-CF86-46A3-835D-9F31BF7C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28750"/>
            <a:ext cx="4114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951CA2E-4CB5-42CF-9CE6-55BF131EDE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MEJORAMIENTOS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A889B2A-A39F-4E06-989E-5C203C24D6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22960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Se utilizan en suelos con baja capacidad de soporte, por ejemplo: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Dunas, cercanía del mar, ríos o napas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Algunos sistemas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Rellenos con hormigón pobre, </a:t>
            </a:r>
            <a:r>
              <a:rPr lang="en-GB" altLang="es-CL" u="sng">
                <a:effectLst/>
              </a:rPr>
              <a:t>edafolito</a:t>
            </a:r>
            <a:r>
              <a:rPr lang="en-GB" altLang="es-CL">
                <a:effectLst/>
              </a:rPr>
              <a:t> o estabilizado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Pilotes hincados, micropilotes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Pilotes hormigonados in situ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48DAB87-A80E-4935-B9A3-E21B6D7D2C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MEJORAMIENTOS</a:t>
            </a:r>
          </a:p>
        </p:txBody>
      </p:sp>
      <p:pic>
        <p:nvPicPr>
          <p:cNvPr id="28675" name="Picture 5" descr="C:\DOCUME~1\wwragg\CONFIG~1\Temp\npo00003c.tmp">
            <a:extLst>
              <a:ext uri="{FF2B5EF4-FFF2-40B4-BE49-F238E27FC236}">
                <a16:creationId xmlns:a16="http://schemas.microsoft.com/office/drawing/2014/main" id="{D7AD243C-7D9F-448C-B177-492A9982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810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C:\DOCUME~1\wwragg\CONFIG~1\Temp\npo00003e.tmp">
            <a:extLst>
              <a:ext uri="{FF2B5EF4-FFF2-40B4-BE49-F238E27FC236}">
                <a16:creationId xmlns:a16="http://schemas.microsoft.com/office/drawing/2014/main" id="{3ABB67FD-E5A1-48DC-ABE8-4A8EE75C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7527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E2458BA-1FB9-4D87-9A2D-63114A76BF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MEJORAMIENTOS</a:t>
            </a:r>
          </a:p>
        </p:txBody>
      </p:sp>
      <p:pic>
        <p:nvPicPr>
          <p:cNvPr id="29699" name="Picture 9" descr="C:\DOCUME~1\wwragg\CONFIG~1\Temp\npo000040.tmp">
            <a:extLst>
              <a:ext uri="{FF2B5EF4-FFF2-40B4-BE49-F238E27FC236}">
                <a16:creationId xmlns:a16="http://schemas.microsoft.com/office/drawing/2014/main" id="{02F6383E-40C4-4EE1-9D25-2FE0A68E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4481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C:\DOCUME~1\wwragg\CONFIG~1\Temp\npo000043.tmp">
            <a:extLst>
              <a:ext uri="{FF2B5EF4-FFF2-40B4-BE49-F238E27FC236}">
                <a16:creationId xmlns:a16="http://schemas.microsoft.com/office/drawing/2014/main" id="{A3829B1B-B425-45C4-845F-2F3E8C24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2623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C:\DOCUME~1\wwragg\CONFIG~1\Temp\npo000045.tmp">
            <a:extLst>
              <a:ext uri="{FF2B5EF4-FFF2-40B4-BE49-F238E27FC236}">
                <a16:creationId xmlns:a16="http://schemas.microsoft.com/office/drawing/2014/main" id="{8F3390DB-F852-4DE2-AED6-5F649C95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2143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D26C9321-5942-4D83-9BFC-7F9A6FD85B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MEJORAMIENTOS</a:t>
            </a:r>
          </a:p>
        </p:txBody>
      </p:sp>
      <p:pic>
        <p:nvPicPr>
          <p:cNvPr id="30723" name="Picture 5" descr="C:\DOCUME~1\wwragg\CONFIG~1\Temp\npo000048.tmp">
            <a:extLst>
              <a:ext uri="{FF2B5EF4-FFF2-40B4-BE49-F238E27FC236}">
                <a16:creationId xmlns:a16="http://schemas.microsoft.com/office/drawing/2014/main" id="{EC6F730B-5D3E-4C0F-8E80-C38D3730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9510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C:\DOCUME~1\wwragg\CONFIG~1\Temp\npo00004a.tmp">
            <a:extLst>
              <a:ext uri="{FF2B5EF4-FFF2-40B4-BE49-F238E27FC236}">
                <a16:creationId xmlns:a16="http://schemas.microsoft.com/office/drawing/2014/main" id="{7ED31852-52A2-4EB0-8838-D6C0C829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3352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C:\DOCUME~1\wwragg\CONFIG~1\Temp\npo00004b.tmp">
            <a:extLst>
              <a:ext uri="{FF2B5EF4-FFF2-40B4-BE49-F238E27FC236}">
                <a16:creationId xmlns:a16="http://schemas.microsoft.com/office/drawing/2014/main" id="{83388FED-BF5A-4C99-816D-C1A91C52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286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4856DF7-BE4E-4CCF-BA0A-E7C021FD3D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AGOTAMIENTO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16D843D-B164-43C0-8F6A-F8111E65EC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22960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Dependiendo de la permeabilidad del suelo se determina el caudal para deprimir y mantener deprimida la napa.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Extracción directa (con bomba en la excavación)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Punteras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CL">
                <a:effectLst/>
              </a:rPr>
              <a:t>Con drenajes de intercepción y desvío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714C3AA5-2002-45CC-84D6-2F584BAEA7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SOSTENIMIENTO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1157F1E0-0316-4D4A-AFBF-D5E27182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646238"/>
            <a:ext cx="7670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1pPr>
            <a:lvl2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2pPr>
            <a:lvl3pPr marL="741363" indent="-28416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3pPr>
            <a:lvl4pPr marL="1143000" indent="-2286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4pPr>
            <a:lvl5pPr marL="2057400" indent="-2286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HG Mincho Light J" charset="0"/>
              </a:defRPr>
            </a:lvl9pPr>
          </a:lstStyle>
          <a:p>
            <a:pPr lvl="1" eaLnBrk="1" hangingPunct="1">
              <a:lnSpc>
                <a:spcPct val="93000"/>
              </a:lnSpc>
              <a:spcBef>
                <a:spcPts val="700"/>
              </a:spcBef>
              <a:buClr>
                <a:srgbClr val="FFCC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 sz="2800">
                <a:solidFill>
                  <a:srgbClr val="FFFFFF"/>
                </a:solidFill>
                <a:latin typeface="Arial" panose="020B0604020202020204" pitchFamily="34" charset="0"/>
              </a:rPr>
              <a:t>Pilas de entibación</a:t>
            </a:r>
          </a:p>
          <a:p>
            <a:pPr lvl="2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 sz="2800">
                <a:solidFill>
                  <a:srgbClr val="FFFFFF"/>
                </a:solidFill>
                <a:latin typeface="Arial" panose="020B0604020202020204" pitchFamily="34" charset="0"/>
              </a:rPr>
              <a:t>Normales</a:t>
            </a:r>
          </a:p>
          <a:p>
            <a:pPr lvl="2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 sz="2800">
                <a:solidFill>
                  <a:srgbClr val="FFFFFF"/>
                </a:solidFill>
                <a:latin typeface="Arial" panose="020B0604020202020204" pitchFamily="34" charset="0"/>
              </a:rPr>
              <a:t>Con puntales</a:t>
            </a:r>
          </a:p>
          <a:p>
            <a:pPr lvl="3" eaLnBrk="1" hangingPunct="1">
              <a:spcBef>
                <a:spcPts val="600"/>
              </a:spcBef>
              <a:buClr>
                <a:srgbClr val="FFCC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 sz="2400">
                <a:solidFill>
                  <a:srgbClr val="FFFFFF"/>
                </a:solidFill>
                <a:latin typeface="Arial" panose="020B0604020202020204" pitchFamily="34" charset="0"/>
              </a:rPr>
              <a:t>Uno o dos puntales</a:t>
            </a:r>
          </a:p>
          <a:p>
            <a:pPr lvl="3" eaLnBrk="1" hangingPunct="1">
              <a:spcBef>
                <a:spcPts val="600"/>
              </a:spcBef>
              <a:buClr>
                <a:srgbClr val="FFCC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 sz="2400">
                <a:solidFill>
                  <a:srgbClr val="FFFFFF"/>
                </a:solidFill>
                <a:latin typeface="Arial" panose="020B0604020202020204" pitchFamily="34" charset="0"/>
              </a:rPr>
              <a:t>Con o sin viga de amarre</a:t>
            </a:r>
          </a:p>
          <a:p>
            <a:pPr lvl="2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 sz="2800">
                <a:solidFill>
                  <a:srgbClr val="FFFFFF"/>
                </a:solidFill>
                <a:latin typeface="Arial" panose="020B0604020202020204" pitchFamily="34" charset="0"/>
              </a:rPr>
              <a:t>Con cables</a:t>
            </a:r>
          </a:p>
          <a:p>
            <a:pPr lvl="3" eaLnBrk="1" hangingPunct="1">
              <a:spcBef>
                <a:spcPts val="700"/>
              </a:spcBef>
              <a:buClr>
                <a:srgbClr val="FFCC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 sz="2400">
                <a:solidFill>
                  <a:srgbClr val="FFFFFF"/>
                </a:solidFill>
                <a:latin typeface="Arial" panose="020B0604020202020204" pitchFamily="34" charset="0"/>
              </a:rPr>
              <a:t>Químicos (epóxicos)</a:t>
            </a:r>
          </a:p>
          <a:p>
            <a:pPr lvl="3" eaLnBrk="1" hangingPunct="1">
              <a:spcBef>
                <a:spcPts val="700"/>
              </a:spcBef>
              <a:buClr>
                <a:srgbClr val="FFCC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 sz="2400">
                <a:solidFill>
                  <a:srgbClr val="FFFFFF"/>
                </a:solidFill>
                <a:latin typeface="Arial" panose="020B0604020202020204" pitchFamily="34" charset="0"/>
              </a:rPr>
              <a:t>De expansión</a:t>
            </a:r>
          </a:p>
          <a:p>
            <a:pPr lvl="2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es-CL">
                <a:solidFill>
                  <a:srgbClr val="FFFFFF"/>
                </a:solidFill>
                <a:latin typeface="Arial" panose="020B0604020202020204" pitchFamily="34" charset="0"/>
              </a:rPr>
              <a:t>“</a:t>
            </a:r>
            <a:r>
              <a:rPr lang="en-GB" altLang="es-CL" sz="2800">
                <a:solidFill>
                  <a:srgbClr val="FFFFFF"/>
                </a:solidFill>
                <a:latin typeface="Arial" panose="020B0604020202020204" pitchFamily="34" charset="0"/>
              </a:rPr>
              <a:t>Soil nailing”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6AFC0-FEA7-4D69-9532-0461772D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50"/>
            <a:ext cx="8228013" cy="1433513"/>
          </a:xfrm>
        </p:spPr>
        <p:txBody>
          <a:bodyPr wrap="square" anchor="ctr">
            <a:normAutofit/>
          </a:bodyPr>
          <a:lstStyle/>
          <a:p>
            <a:r>
              <a:rPr lang="es-CL" dirty="0"/>
              <a:t>AGOTAMIENTO</a:t>
            </a:r>
            <a:br>
              <a:rPr lang="es-CL" dirty="0"/>
            </a:br>
            <a:r>
              <a:rPr lang="es-CL" dirty="0"/>
              <a:t>Punteras</a:t>
            </a:r>
          </a:p>
        </p:txBody>
      </p:sp>
      <p:pic>
        <p:nvPicPr>
          <p:cNvPr id="56322" name="Picture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5EE467F9-97B8-4C39-AA5C-D2D70A906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588" y="1844675"/>
            <a:ext cx="6321236" cy="45354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94361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6AFC0-FEA7-4D69-9532-0461772D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50"/>
            <a:ext cx="8228013" cy="1433513"/>
          </a:xfrm>
        </p:spPr>
        <p:txBody>
          <a:bodyPr wrap="square" anchor="ctr">
            <a:normAutofit/>
          </a:bodyPr>
          <a:lstStyle/>
          <a:p>
            <a:r>
              <a:rPr lang="es-CL" dirty="0"/>
              <a:t>AGOTAMIENTO</a:t>
            </a:r>
            <a:br>
              <a:rPr lang="es-CL" dirty="0"/>
            </a:br>
            <a:r>
              <a:rPr lang="es-CL" dirty="0"/>
              <a:t>Drenaje interceptor</a:t>
            </a:r>
          </a:p>
        </p:txBody>
      </p:sp>
      <p:pic>
        <p:nvPicPr>
          <p:cNvPr id="57348" name="Picture 4" descr="Métodos y modos de desecamiento de terrenos húmedos por excesivas  precipitaciones y acumulación de agua">
            <a:extLst>
              <a:ext uri="{FF2B5EF4-FFF2-40B4-BE49-F238E27FC236}">
                <a16:creationId xmlns:a16="http://schemas.microsoft.com/office/drawing/2014/main" id="{141676B1-AE39-4F60-9019-DE13345B9D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748" y="1844675"/>
            <a:ext cx="7210916" cy="45354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18777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http://www.mercadolibre.com.mx/jm/img?s=MLM&amp;f=12133031_1038.jpg&amp;v=P">
            <a:extLst>
              <a:ext uri="{FF2B5EF4-FFF2-40B4-BE49-F238E27FC236}">
                <a16:creationId xmlns:a16="http://schemas.microsoft.com/office/drawing/2014/main" id="{25B04219-B0D1-45FB-ADCC-41D518D4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09" y="4293096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http://www.ditoma.com.ar/imagenes/ofertas/191248.jpg">
            <a:extLst>
              <a:ext uri="{FF2B5EF4-FFF2-40B4-BE49-F238E27FC236}">
                <a16:creationId xmlns:a16="http://schemas.microsoft.com/office/drawing/2014/main" id="{D511CAE2-C20F-4A3D-9A2B-DD4DD625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41" y="1694806"/>
            <a:ext cx="2857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ESP Pump Performance Curves and Effect of axial forces">
            <a:extLst>
              <a:ext uri="{FF2B5EF4-FFF2-40B4-BE49-F238E27FC236}">
                <a16:creationId xmlns:a16="http://schemas.microsoft.com/office/drawing/2014/main" id="{17B0F519-7CC9-4420-95BB-CBB89BC8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1" y="2284788"/>
            <a:ext cx="5868989" cy="36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0CA85BD-DAD6-4BCC-B370-6DA0D014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FFFF"/>
              </a:buClr>
              <a:buSzPct val="100000"/>
              <a:buFont typeface="Arial" panose="020B0604020202020204" pitchFamily="34" charset="0"/>
              <a:defRPr sz="440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FFFF"/>
              </a:buClr>
              <a:buSzPct val="100000"/>
              <a:buFont typeface="Arial" panose="020B0604020202020204" pitchFamily="34" charset="0"/>
              <a:defRPr sz="4400">
                <a:solidFill>
                  <a:srgbClr val="E5FFFF"/>
                </a:solidFill>
                <a:latin typeface="Tahoma" pitchFamily="34" charset="0"/>
                <a:ea typeface="HG Mincho Light J" charset="0"/>
                <a:cs typeface="HG Mincho Light J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FFFF"/>
              </a:buClr>
              <a:buSzPct val="100000"/>
              <a:buFont typeface="Arial" panose="020B0604020202020204" pitchFamily="34" charset="0"/>
              <a:defRPr sz="4400">
                <a:solidFill>
                  <a:srgbClr val="E5FFFF"/>
                </a:solidFill>
                <a:latin typeface="Tahoma" pitchFamily="34" charset="0"/>
                <a:ea typeface="HG Mincho Light J" charset="0"/>
                <a:cs typeface="HG Mincho Light J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FFFF"/>
              </a:buClr>
              <a:buSzPct val="100000"/>
              <a:buFont typeface="Arial" panose="020B0604020202020204" pitchFamily="34" charset="0"/>
              <a:defRPr sz="4400">
                <a:solidFill>
                  <a:srgbClr val="E5FFFF"/>
                </a:solidFill>
                <a:latin typeface="Tahoma" pitchFamily="34" charset="0"/>
                <a:ea typeface="HG Mincho Light J" charset="0"/>
                <a:cs typeface="HG Mincho Light J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5FFFF"/>
              </a:buClr>
              <a:buSzPct val="100000"/>
              <a:buFont typeface="Arial" panose="020B0604020202020204" pitchFamily="34" charset="0"/>
              <a:defRPr sz="4400">
                <a:solidFill>
                  <a:srgbClr val="E5FFFF"/>
                </a:solidFill>
                <a:latin typeface="Tahoma" pitchFamily="34" charset="0"/>
                <a:ea typeface="HG Mincho Light J" charset="0"/>
                <a:cs typeface="HG Mincho Light J" charset="0"/>
              </a:defRPr>
            </a:lvl5pPr>
            <a:lvl6pPr marL="1536700" indent="-2159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charset="0"/>
                <a:ea typeface="HG Mincho Light J" charset="0"/>
                <a:cs typeface="HG Mincho Light J" charset="0"/>
              </a:defRPr>
            </a:lvl6pPr>
            <a:lvl7pPr marL="1993900" indent="-2159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charset="0"/>
                <a:ea typeface="HG Mincho Light J" charset="0"/>
                <a:cs typeface="HG Mincho Light J" charset="0"/>
              </a:defRPr>
            </a:lvl7pPr>
            <a:lvl8pPr marL="2451100" indent="-2159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charset="0"/>
                <a:ea typeface="HG Mincho Light J" charset="0"/>
                <a:cs typeface="HG Mincho Light J" charset="0"/>
              </a:defRPr>
            </a:lvl8pPr>
            <a:lvl9pPr marL="2908300" indent="-2159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charset="0"/>
                <a:ea typeface="HG Mincho Light J" charset="0"/>
                <a:cs typeface="HG Mincho Light J" charset="0"/>
              </a:defRPr>
            </a:lvl9pPr>
          </a:lstStyle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kern="0" dirty="0"/>
              <a:t>AGOTAMIENTO</a:t>
            </a:r>
          </a:p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kern="0" dirty="0" err="1"/>
              <a:t>Bombas</a:t>
            </a:r>
            <a:endParaRPr lang="en-GB" kern="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D4E0780A-9075-4E62-801C-6B55E72CE9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PILAS</a:t>
            </a:r>
          </a:p>
        </p:txBody>
      </p:sp>
      <p:pic>
        <p:nvPicPr>
          <p:cNvPr id="6147" name="Picture 4" descr="C:\DOCUME~1\wwragg\CONFIG~1\Temp\npo000009.tmp">
            <a:extLst>
              <a:ext uri="{FF2B5EF4-FFF2-40B4-BE49-F238E27FC236}">
                <a16:creationId xmlns:a16="http://schemas.microsoft.com/office/drawing/2014/main" id="{A0991291-EF8C-4DE2-BBA6-C788A4A3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6C58A54-FFAA-4DA5-B86A-D5E7D16E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s-ES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6DDD0DB1-262C-406E-B4F2-6978B8C8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>
            <a:extLst>
              <a:ext uri="{FF2B5EF4-FFF2-40B4-BE49-F238E27FC236}">
                <a16:creationId xmlns:a16="http://schemas.microsoft.com/office/drawing/2014/main" id="{D1C2C636-F7F1-405F-802D-BBBFDD5066FE}"/>
              </a:ext>
            </a:extLst>
          </p:cNvPr>
          <p:cNvSpPr/>
          <p:nvPr/>
        </p:nvSpPr>
        <p:spPr bwMode="auto">
          <a:xfrm>
            <a:off x="7000875" y="1500188"/>
            <a:ext cx="1643063" cy="64293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CL" dirty="0">
                <a:latin typeface="+mn-lt"/>
                <a:cs typeface="+mn-cs"/>
              </a:rPr>
              <a:t>SOCALZADO</a:t>
            </a:r>
            <a:endParaRPr lang="es-ES" dirty="0">
              <a:latin typeface="+mn-lt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2667366-4C6C-40DC-9A29-47E939FA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E5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PILAS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F10337E-FAF3-4913-B211-D81C00F5D8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TENSORES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747D24D4-F785-45AD-B967-9CD9F96A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0" t="13631" b="16356"/>
          <a:stretch>
            <a:fillRect/>
          </a:stretch>
        </p:blipFill>
        <p:spPr bwMode="auto">
          <a:xfrm rot="5400000">
            <a:off x="1865312" y="1063626"/>
            <a:ext cx="5173663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18010A4-3D7F-420F-8B97-C191FFBC1B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/>
              <a:t>TENSORES</a:t>
            </a:r>
          </a:p>
        </p:txBody>
      </p:sp>
      <p:pic>
        <p:nvPicPr>
          <p:cNvPr id="9219" name="Picture 4" descr="C:\DOCUME~1\wwragg\CONFIG~1\Temp\npo00000c.tmp">
            <a:extLst>
              <a:ext uri="{FF2B5EF4-FFF2-40B4-BE49-F238E27FC236}">
                <a16:creationId xmlns:a16="http://schemas.microsoft.com/office/drawing/2014/main" id="{A6C5AD57-AA2D-4297-98EF-5212E706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76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67D0073-7A64-44B6-9510-720126EA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s-CL" dirty="0"/>
              <a:t>PUNTALES</a:t>
            </a:r>
            <a:endParaRPr lang="es-ES" dirty="0"/>
          </a:p>
        </p:txBody>
      </p:sp>
      <p:pic>
        <p:nvPicPr>
          <p:cNvPr id="10243" name="Picture 6" descr="DSC02657">
            <a:extLst>
              <a:ext uri="{FF2B5EF4-FFF2-40B4-BE49-F238E27FC236}">
                <a16:creationId xmlns:a16="http://schemas.microsoft.com/office/drawing/2014/main" id="{871CECDD-7A14-4896-B4FC-4C092840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67183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82B9013-F460-400B-B0AA-AD5C2BB25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 dirty="0"/>
              <a:t>MURO BERLINÉS</a:t>
            </a:r>
            <a:endParaRPr lang="es-ES" dirty="0"/>
          </a:p>
        </p:txBody>
      </p:sp>
      <p:pic>
        <p:nvPicPr>
          <p:cNvPr id="11267" name="Picture 6" descr="C:\DOCUME~1\wwragg\CONFIG~1\Temp\npo00000e.tmp">
            <a:extLst>
              <a:ext uri="{FF2B5EF4-FFF2-40B4-BE49-F238E27FC236}">
                <a16:creationId xmlns:a16="http://schemas.microsoft.com/office/drawing/2014/main" id="{298EF247-4B17-45C5-BBBF-6E2B5475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ahoma"/>
        <a:ea typeface="HG Mincho Light J"/>
        <a:cs typeface="HG Mincho Light J"/>
      </a:majorFont>
      <a:minorFont>
        <a:latin typeface="Tahoma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ahoma"/>
        <a:ea typeface="HG Mincho Light J"/>
        <a:cs typeface="HG Mincho Light J"/>
      </a:majorFont>
      <a:minorFont>
        <a:latin typeface="Tahoma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259</Words>
  <Application>Microsoft Office PowerPoint</Application>
  <PresentationFormat>Presentación en pantalla (4:3)</PresentationFormat>
  <Paragraphs>68</Paragraphs>
  <Slides>32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StarSymbol</vt:lpstr>
      <vt:lpstr>Tahoma</vt:lpstr>
      <vt:lpstr>Times New Roman</vt:lpstr>
      <vt:lpstr>Wingdings</vt:lpstr>
      <vt:lpstr>Diseño predeterminado</vt:lpstr>
      <vt:lpstr>1_Diseño predeterminado</vt:lpstr>
      <vt:lpstr> CI 4231 Construcción </vt:lpstr>
      <vt:lpstr>SOSTENIMIENTO</vt:lpstr>
      <vt:lpstr>SOSTENIMIENTO</vt:lpstr>
      <vt:lpstr>PILAS</vt:lpstr>
      <vt:lpstr>Presentación de PowerPoint</vt:lpstr>
      <vt:lpstr>TENSORES</vt:lpstr>
      <vt:lpstr>TENSORES</vt:lpstr>
      <vt:lpstr>PUNTALES</vt:lpstr>
      <vt:lpstr>MURO BERLINÉS</vt:lpstr>
      <vt:lpstr>MURO BERLINÉS</vt:lpstr>
      <vt:lpstr>MURO BERLINÉS</vt:lpstr>
      <vt:lpstr>SOIL NAILING</vt:lpstr>
      <vt:lpstr>SOSTENIMIENTO</vt:lpstr>
      <vt:lpstr>SHOTCRETE</vt:lpstr>
      <vt:lpstr>SOSTENIMIENTO</vt:lpstr>
      <vt:lpstr>MUROS PANTALLA</vt:lpstr>
      <vt:lpstr>MUROS PANTALLA</vt:lpstr>
      <vt:lpstr>TABLA-ESTACA</vt:lpstr>
      <vt:lpstr>HIDROSIEMBRA</vt:lpstr>
      <vt:lpstr>TIERRA ARMADA TIERRA REFORZADA</vt:lpstr>
      <vt:lpstr>ENTIBACIONES</vt:lpstr>
      <vt:lpstr>ENTIBACIONES</vt:lpstr>
      <vt:lpstr>ENTIBACIONES</vt:lpstr>
      <vt:lpstr>ENTIBACIONES</vt:lpstr>
      <vt:lpstr>MEJORAMIENTOS</vt:lpstr>
      <vt:lpstr>MEJORAMIENTOS</vt:lpstr>
      <vt:lpstr>MEJORAMIENTOS</vt:lpstr>
      <vt:lpstr>MEJORAMIENTOS</vt:lpstr>
      <vt:lpstr>AGOTAMIENTO</vt:lpstr>
      <vt:lpstr>AGOTAMIENTO Punteras</vt:lpstr>
      <vt:lpstr>AGOTAMIENTO Drenaje interceptor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52A Métodos Constructivos</dc:title>
  <cp:lastModifiedBy>William Wragg Larco</cp:lastModifiedBy>
  <cp:revision>29</cp:revision>
  <dcterms:modified xsi:type="dcterms:W3CDTF">2022-10-18T11:08:20Z</dcterms:modified>
</cp:coreProperties>
</file>