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5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4" r:id="rId13"/>
    <p:sldId id="268" r:id="rId14"/>
    <p:sldId id="269" r:id="rId15"/>
    <p:sldId id="270" r:id="rId16"/>
    <p:sldId id="272" r:id="rId17"/>
    <p:sldId id="276" r:id="rId18"/>
    <p:sldId id="277" r:id="rId19"/>
    <p:sldId id="279" r:id="rId20"/>
    <p:sldId id="280" r:id="rId21"/>
    <p:sldId id="273" r:id="rId2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141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965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242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727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420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122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763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66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694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002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50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39B19-D8F0-485D-B0D8-2E731E2E45E2}" type="datetimeFigureOut">
              <a:rPr lang="es-CL" smtClean="0"/>
              <a:t>19-04-2022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90C8D-F4D2-4440-B303-6415528A33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396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Procesos comunes para una lista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4000" dirty="0" smtClean="0"/>
              <a:t>Aplicar una función a todos los valores</a:t>
            </a:r>
          </a:p>
          <a:p>
            <a:r>
              <a:rPr lang="es-CL" sz="4000" dirty="0" smtClean="0"/>
              <a:t>Seleccionar valores</a:t>
            </a:r>
          </a:p>
          <a:p>
            <a:r>
              <a:rPr lang="es-CL" sz="4000" dirty="0" smtClean="0"/>
              <a:t>Reducir a un solo valor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651456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Uso de filtro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483326" y="1541418"/>
            <a:ext cx="9823268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funcionesAbstractas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primos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esPrimo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filtro(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L,esPrimo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menores(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L,x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return 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L,lambda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n: n&lt;x)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71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212"/>
          </a:xfrm>
        </p:spPr>
        <p:txBody>
          <a:bodyPr>
            <a:normAutofit fontScale="90000"/>
          </a:bodyPr>
          <a:lstStyle/>
          <a:p>
            <a:r>
              <a:rPr lang="es-CL" dirty="0" err="1" smtClean="0"/>
              <a:t>Prob</a:t>
            </a:r>
            <a:r>
              <a:rPr lang="es-CL" dirty="0" smtClean="0"/>
              <a:t>: multiplicar números de una lista 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446314" y="901338"/>
            <a:ext cx="1129937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L=lista(5,lista(7,None))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#multiplicar: lista (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num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num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#multiplicar números de L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ejs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multiplicar(L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)-&gt;35,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multiplicar(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)-&gt;1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multiplicar(L):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if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return 1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else: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cabeza(L) * 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multiplicar(cola(L))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(L)==35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multiplicar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)==1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44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Concatenación de </a:t>
            </a:r>
            <a:r>
              <a:rPr lang="es-CL" dirty="0" err="1" smtClean="0"/>
              <a:t>strings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err="1" smtClean="0"/>
              <a:t>print</a:t>
            </a:r>
            <a:r>
              <a:rPr lang="es-CL" dirty="0" smtClean="0"/>
              <a:t>(‘</a:t>
            </a:r>
            <a:r>
              <a:rPr lang="es-CL" dirty="0" err="1" smtClean="0"/>
              <a:t>hola’+’chao</a:t>
            </a:r>
            <a:r>
              <a:rPr lang="es-CL" dirty="0" smtClean="0"/>
              <a:t>’)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e</a:t>
            </a:r>
            <a:r>
              <a:rPr lang="es-CL" dirty="0" smtClean="0"/>
              <a:t>scribe el </a:t>
            </a:r>
            <a:r>
              <a:rPr lang="es-CL" dirty="0" err="1" smtClean="0"/>
              <a:t>string</a:t>
            </a:r>
            <a:r>
              <a:rPr lang="es-CL" dirty="0" smtClean="0"/>
              <a:t> ‘</a:t>
            </a:r>
            <a:r>
              <a:rPr lang="es-CL" dirty="0" err="1" smtClean="0"/>
              <a:t>holachao</a:t>
            </a:r>
            <a:r>
              <a:rPr lang="es-CL" dirty="0" smtClean="0"/>
              <a:t>’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39239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>
            <a:normAutofit fontScale="90000"/>
          </a:bodyPr>
          <a:lstStyle/>
          <a:p>
            <a:r>
              <a:rPr lang="es-CL" dirty="0" err="1" smtClean="0"/>
              <a:t>Prob</a:t>
            </a:r>
            <a:r>
              <a:rPr lang="es-CL" dirty="0" smtClean="0"/>
              <a:t>: concatenar (pegar) </a:t>
            </a:r>
            <a:r>
              <a:rPr lang="es-CL" dirty="0" err="1" smtClean="0"/>
              <a:t>strings</a:t>
            </a:r>
            <a:r>
              <a:rPr lang="es-CL" dirty="0" smtClean="0"/>
              <a:t> de lista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195943" y="979715"/>
            <a:ext cx="11639005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L=lista('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a',lista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('b',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concatenar: lista(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#valor1 + valor2 + ...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concatenar(L)-&gt;'ab‘</a:t>
            </a:r>
            <a:r>
              <a:rPr lang="es-CL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concatenar(</a:t>
            </a:r>
            <a:r>
              <a:rPr lang="es-CL" sz="28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)-&gt;''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concatenar(L):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if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return ''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cabeza(L) + concatenar(cola(L))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8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concatenar(L) 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== 'ab'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concatenar(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== ''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227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Función abstracta Reductor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313509" y="1554480"/>
            <a:ext cx="1171738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000" b="1" u="sng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reductor:lista</a:t>
            </a:r>
            <a:r>
              <a:rPr lang="es-CL" sz="30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 (X X-&gt;X) X -&gt; X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#f(...f(f(valor,valor1),valor2)...)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reductor(</a:t>
            </a:r>
            <a:r>
              <a:rPr lang="es-CL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L,f,valor</a:t>
            </a:r>
            <a:r>
              <a:rPr lang="es-CL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 </a:t>
            </a:r>
            <a:r>
              <a:rPr lang="en-US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if </a:t>
            </a:r>
            <a:r>
              <a:rPr lang="en-US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0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resultado=f(</a:t>
            </a:r>
            <a:r>
              <a:rPr lang="es-CL" sz="30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valor,cabeza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0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reductor(cola(L),</a:t>
            </a:r>
            <a:r>
              <a:rPr lang="es-CL" sz="30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f,resultado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829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Uso de reductor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838199" y="1690688"/>
            <a:ext cx="10787743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funcionesAbstractas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reductor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multiplicar(L):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reductor(L, lambda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x*y, 1</a:t>
            </a:r>
            <a:r>
              <a:rPr lang="es-CL" sz="32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concatenar(L):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reductor(L, lambda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x+y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''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87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Resumen Funciones abstractas</a:t>
            </a:r>
            <a:endParaRPr lang="es-CL" dirty="0"/>
          </a:p>
        </p:txBody>
      </p:sp>
      <p:sp>
        <p:nvSpPr>
          <p:cNvPr id="7" name="CuadroTexto 6"/>
          <p:cNvSpPr txBox="1"/>
          <p:nvPr/>
        </p:nvSpPr>
        <p:spPr>
          <a:xfrm>
            <a:off x="3395700" y="2924945"/>
            <a:ext cx="151216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Mapa</a:t>
            </a:r>
          </a:p>
          <a:p>
            <a:pPr algn="ctr"/>
            <a:endParaRPr lang="es-CL" dirty="0"/>
          </a:p>
        </p:txBody>
      </p:sp>
      <p:sp>
        <p:nvSpPr>
          <p:cNvPr id="8" name="CuadroTexto 7"/>
          <p:cNvSpPr txBox="1"/>
          <p:nvPr/>
        </p:nvSpPr>
        <p:spPr>
          <a:xfrm>
            <a:off x="5663952" y="2924945"/>
            <a:ext cx="16201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Filtro</a:t>
            </a:r>
          </a:p>
          <a:p>
            <a:pPr algn="ctr"/>
            <a:endParaRPr lang="es-CL" dirty="0"/>
          </a:p>
        </p:txBody>
      </p:sp>
      <p:sp>
        <p:nvSpPr>
          <p:cNvPr id="9" name="CuadroTexto 8"/>
          <p:cNvSpPr txBox="1"/>
          <p:nvPr/>
        </p:nvSpPr>
        <p:spPr>
          <a:xfrm>
            <a:off x="7824192" y="2924945"/>
            <a:ext cx="172819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Reductor</a:t>
            </a:r>
          </a:p>
          <a:p>
            <a:pPr algn="ctr"/>
            <a:endParaRPr lang="es-CL" dirty="0"/>
          </a:p>
        </p:txBody>
      </p:sp>
      <p:sp>
        <p:nvSpPr>
          <p:cNvPr id="10" name="CuadroTexto 9"/>
          <p:cNvSpPr txBox="1"/>
          <p:nvPr/>
        </p:nvSpPr>
        <p:spPr>
          <a:xfrm>
            <a:off x="3071664" y="1537333"/>
            <a:ext cx="2160240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735960" y="1543999"/>
            <a:ext cx="15121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función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184232" y="1568083"/>
            <a:ext cx="72008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valor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071664" y="4725144"/>
            <a:ext cx="2160240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5987988" y="4725144"/>
            <a:ext cx="972108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364252" y="4704117"/>
            <a:ext cx="72008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sz="2000" dirty="0"/>
              <a:t>valor</a:t>
            </a:r>
          </a:p>
        </p:txBody>
      </p:sp>
      <p:cxnSp>
        <p:nvCxnSpPr>
          <p:cNvPr id="17" name="Conector recto de flecha 16"/>
          <p:cNvCxnSpPr>
            <a:stCxn id="10" idx="2"/>
            <a:endCxn id="7" idx="0"/>
          </p:cNvCxnSpPr>
          <p:nvPr/>
        </p:nvCxnSpPr>
        <p:spPr>
          <a:xfrm>
            <a:off x="4151784" y="1937444"/>
            <a:ext cx="0" cy="987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7" idx="2"/>
          </p:cNvCxnSpPr>
          <p:nvPr/>
        </p:nvCxnSpPr>
        <p:spPr>
          <a:xfrm>
            <a:off x="4151784" y="3940608"/>
            <a:ext cx="0" cy="784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11" idx="2"/>
            <a:endCxn id="8" idx="0"/>
          </p:cNvCxnSpPr>
          <p:nvPr/>
        </p:nvCxnSpPr>
        <p:spPr>
          <a:xfrm flipH="1">
            <a:off x="6474042" y="1944110"/>
            <a:ext cx="18002" cy="980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8" idx="2"/>
          </p:cNvCxnSpPr>
          <p:nvPr/>
        </p:nvCxnSpPr>
        <p:spPr>
          <a:xfrm>
            <a:off x="6474042" y="3940608"/>
            <a:ext cx="18002" cy="71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9" idx="2"/>
          </p:cNvCxnSpPr>
          <p:nvPr/>
        </p:nvCxnSpPr>
        <p:spPr>
          <a:xfrm>
            <a:off x="8688288" y="3940608"/>
            <a:ext cx="0" cy="71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10" idx="2"/>
          </p:cNvCxnSpPr>
          <p:nvPr/>
        </p:nvCxnSpPr>
        <p:spPr>
          <a:xfrm>
            <a:off x="4151784" y="1937444"/>
            <a:ext cx="1872208" cy="987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0" idx="2"/>
          </p:cNvCxnSpPr>
          <p:nvPr/>
        </p:nvCxnSpPr>
        <p:spPr>
          <a:xfrm>
            <a:off x="4151784" y="1937444"/>
            <a:ext cx="3888432" cy="963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11" idx="2"/>
          </p:cNvCxnSpPr>
          <p:nvPr/>
        </p:nvCxnSpPr>
        <p:spPr>
          <a:xfrm flipH="1">
            <a:off x="4511826" y="1944110"/>
            <a:ext cx="1980218" cy="94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1" idx="2"/>
          </p:cNvCxnSpPr>
          <p:nvPr/>
        </p:nvCxnSpPr>
        <p:spPr>
          <a:xfrm>
            <a:off x="6492044" y="1944110"/>
            <a:ext cx="1980220" cy="94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/>
          <p:nvPr/>
        </p:nvCxnSpPr>
        <p:spPr>
          <a:xfrm>
            <a:off x="8544272" y="1968194"/>
            <a:ext cx="0" cy="921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733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1911" y="259644"/>
            <a:ext cx="116727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funcionesAbstractas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L=lista(2,lista(3,lista(1,None)))</a:t>
            </a:r>
          </a:p>
          <a:p>
            <a:r>
              <a:rPr lang="es-CL" sz="30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#ordenar: lista -&gt; lista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valores de L ordenados (y distintos)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 ordenar(L)-&gt;lista(1,lista(2,lista(3,None)))</a:t>
            </a:r>
          </a:p>
          <a:p>
            <a:r>
              <a:rPr 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ordenar(L):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menor=reductor(</a:t>
            </a:r>
            <a:r>
              <a:rPr 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L,min,cabeza</a:t>
            </a:r>
            <a:r>
              <a:rPr 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x&gt;menor)</a:t>
            </a:r>
          </a:p>
          <a:p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lista(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menor,ordenar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(mayores))</a:t>
            </a:r>
          </a:p>
          <a:p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ordenar(L)==lista(1,lista(2,lista(3,None)))</a:t>
            </a:r>
          </a:p>
        </p:txBody>
      </p:sp>
    </p:spTree>
    <p:extLst>
      <p:ext uri="{BB962C8B-B14F-4D97-AF65-F5344CB8AC3E}">
        <p14:creationId xmlns:p14="http://schemas.microsoft.com/office/powerpoint/2010/main" val="4271887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6755" y="214490"/>
            <a:ext cx="1196622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L=lista(2,lista(3,lista(1,lista(3,None))))</a:t>
            </a:r>
          </a:p>
          <a:p>
            <a:r>
              <a:rPr lang="es-CL" sz="26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#ordenar: lista -&gt; lista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valores de L ordenados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: ordenar(L)-&gt;lista(1,lista(2,lista(3,lista(3,None))))</a:t>
            </a:r>
          </a:p>
          <a:p>
            <a:r>
              <a:rPr lang="es-CL" sz="2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ordenar(L):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menor=reductor(cola(L),</a:t>
            </a:r>
            <a:r>
              <a:rPr lang="es-CL" sz="2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min,cabeza</a:t>
            </a:r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menores=filtro(</a:t>
            </a:r>
            <a:r>
              <a:rPr lang="es-CL" sz="2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x==menor)</a:t>
            </a:r>
          </a:p>
          <a:p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2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x&gt;menor)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concatenar(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(x):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lista(cabeza(x),concatenar(cola(x),y))</a:t>
            </a:r>
          </a:p>
          <a:p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concatenar(</a:t>
            </a: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menores,ordenar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(mayores))</a:t>
            </a:r>
          </a:p>
          <a:p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ordenar(L)==lista(1,lista(2,lista(3,lista(3,None))))</a:t>
            </a:r>
          </a:p>
        </p:txBody>
      </p:sp>
    </p:spTree>
    <p:extLst>
      <p:ext uri="{BB962C8B-B14F-4D97-AF65-F5344CB8AC3E}">
        <p14:creationId xmlns:p14="http://schemas.microsoft.com/office/powerpoint/2010/main" val="1490290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90311" y="158043"/>
            <a:ext cx="1110826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(2,3),lista(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(1,2),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: lista(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) -&gt; lista(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valores de L ordenados</a:t>
            </a:r>
          </a:p>
          <a:p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menor=reductor(cola(L),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min,cabeza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menores=filtro(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x: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x,menor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)==0)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x: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x,menor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)&gt;0)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concatenar(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…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concatenar(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menores,ordenarFracciones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(mayores))</a:t>
            </a:r>
          </a:p>
          <a:p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(L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)==\</a:t>
            </a:r>
          </a:p>
          <a:p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lista(</a:t>
            </a:r>
            <a:r>
              <a:rPr lang="es-CL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),lista(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(2,3),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69989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r>
              <a:rPr lang="es-CL" dirty="0" err="1" smtClean="0"/>
              <a:t>Prob</a:t>
            </a:r>
            <a:r>
              <a:rPr lang="es-CL" dirty="0" smtClean="0"/>
              <a:t>: raíces de números de una lista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459376" y="796834"/>
            <a:ext cx="11323321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L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s-CL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rom</a:t>
            </a:r>
            <a:r>
              <a:rPr lang="es-CL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lista </a:t>
            </a:r>
            <a:r>
              <a:rPr lang="es-CL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*; </a:t>
            </a:r>
            <a:r>
              <a:rPr lang="es-CL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</a:t>
            </a:r>
            <a:endParaRPr lang="es-CL" sz="2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15000"/>
              </a:lnSpc>
            </a:pPr>
            <a:r>
              <a:rPr lang="es-CL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L=lista(9,lista(25,None))</a:t>
            </a:r>
            <a:endParaRPr lang="es-CL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15000"/>
              </a:lnSpc>
            </a:pPr>
            <a:r>
              <a:rPr lang="es-CL" sz="26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6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s-CL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lista(</a:t>
            </a:r>
            <a:r>
              <a:rPr lang="es-CL" sz="2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num</a:t>
            </a:r>
            <a:r>
              <a:rPr lang="es-CL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lista(</a:t>
            </a:r>
            <a:r>
              <a:rPr lang="es-CL" sz="2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float</a:t>
            </a:r>
            <a:r>
              <a:rPr lang="es-CL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raíces de números de lista L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 -&gt; lista(3.0,lista(5.0,None))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n-US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assert </a:t>
            </a:r>
            <a:r>
              <a:rPr lang="en-US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if </a:t>
            </a:r>
            <a:r>
              <a:rPr lang="en-US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</a:t>
            </a:r>
            <a:r>
              <a:rPr lang="en-US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else: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6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lista(</a:t>
            </a:r>
            <a:r>
              <a:rPr lang="es-CL" sz="26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math.sqrt</a:t>
            </a:r>
            <a:r>
              <a:rPr lang="es-CL" sz="26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)),</a:t>
            </a:r>
            <a:r>
              <a:rPr lang="es-CL" sz="2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s-CL" sz="2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(cola(L))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6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s-CL" sz="26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(L)==lista(3.0,lista(5.0,None))</a:t>
            </a:r>
            <a:endParaRPr lang="es-C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109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53156" y="395111"/>
            <a:ext cx="103180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comparar(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comparar(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cs typeface="Courier New" panose="02070309020205020404" pitchFamily="49" charset="0"/>
              </a:rPr>
              <a:t>Sintaxis: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expresión1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condición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expresión2</a:t>
            </a:r>
          </a:p>
          <a:p>
            <a:endParaRPr lang="es-CL" sz="2400" dirty="0">
              <a:cs typeface="Courier New" panose="02070309020205020404" pitchFamily="49" charset="0"/>
            </a:endParaRPr>
          </a:p>
          <a:p>
            <a:r>
              <a:rPr lang="es-CL" sz="2400" dirty="0" smtClean="0">
                <a:cs typeface="Courier New" panose="02070309020205020404" pitchFamily="49" charset="0"/>
              </a:rPr>
              <a:t>Semántica: expresión1 si </a:t>
            </a:r>
            <a:r>
              <a:rPr lang="es-CL" sz="2400" dirty="0" err="1" smtClean="0">
                <a:cs typeface="Courier New" panose="02070309020205020404" pitchFamily="49" charset="0"/>
              </a:rPr>
              <a:t>cond</a:t>
            </a:r>
            <a:r>
              <a:rPr lang="es-CL" sz="2400" dirty="0" smtClean="0">
                <a:cs typeface="Courier New" panose="02070309020205020404" pitchFamily="49" charset="0"/>
              </a:rPr>
              <a:t> es True (expresión2 si False)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smtClean="0">
                <a:cs typeface="Courier New" panose="02070309020205020404" pitchFamily="49" charset="0"/>
              </a:rPr>
              <a:t>Equivalencia: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)&lt;0: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750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3697" y="1263923"/>
            <a:ext cx="10515600" cy="435133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 smtClean="0"/>
              <a:t>1.Módulo con funciones para una lista de fracciones:</a:t>
            </a:r>
          </a:p>
          <a:p>
            <a:r>
              <a:rPr lang="es-CL" dirty="0" smtClean="0"/>
              <a:t>invertir cada una de las fracciones (usando mapa)</a:t>
            </a:r>
          </a:p>
          <a:p>
            <a:r>
              <a:rPr lang="es-CL" dirty="0"/>
              <a:t>seleccionar </a:t>
            </a:r>
            <a:r>
              <a:rPr lang="es-CL" dirty="0" smtClean="0"/>
              <a:t>las </a:t>
            </a:r>
            <a:r>
              <a:rPr lang="es-CL" dirty="0"/>
              <a:t>fracciones </a:t>
            </a:r>
            <a:r>
              <a:rPr lang="es-CL" dirty="0" smtClean="0"/>
              <a:t>distintas de cero (usando </a:t>
            </a:r>
            <a:r>
              <a:rPr lang="es-CL" dirty="0"/>
              <a:t>filtro</a:t>
            </a:r>
            <a:r>
              <a:rPr lang="es-CL" dirty="0" smtClean="0"/>
              <a:t>)</a:t>
            </a:r>
          </a:p>
          <a:p>
            <a:r>
              <a:rPr lang="es-CL" dirty="0" smtClean="0"/>
              <a:t>sumar las fracciones (usando reductor)</a:t>
            </a:r>
          </a:p>
          <a:p>
            <a:r>
              <a:rPr lang="es-CL" dirty="0" smtClean="0"/>
              <a:t>Programa que escriba el promedio de los inversos de las fracciones distintas de cero</a:t>
            </a:r>
          </a:p>
          <a:p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2. Programa que de las fechas correctas de una lista de fechas escriba la mayor de las </a:t>
            </a:r>
            <a:r>
              <a:rPr lang="es-CL" dirty="0" smtClean="0"/>
              <a:t>fechas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10911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737100"/>
          </a:xfrm>
        </p:spPr>
        <p:txBody>
          <a:bodyPr/>
          <a:lstStyle/>
          <a:p>
            <a:r>
              <a:rPr lang="es-CL" dirty="0" err="1" smtClean="0"/>
              <a:t>Prob</a:t>
            </a:r>
            <a:r>
              <a:rPr lang="es-CL" dirty="0" smtClean="0"/>
              <a:t>: largos de </a:t>
            </a:r>
            <a:r>
              <a:rPr lang="es-CL" dirty="0" err="1" smtClean="0"/>
              <a:t>strings</a:t>
            </a:r>
            <a:r>
              <a:rPr lang="es-CL" dirty="0" smtClean="0"/>
              <a:t> de una lista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435428" y="835582"/>
            <a:ext cx="11386458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L=lista('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ana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',lista('juan',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#largos: lista(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lista(</a:t>
            </a:r>
            <a:r>
              <a:rPr lang="es-CL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largos de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strings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de lista L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largos(L)-&gt;lista(3,lista(4,None))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largos(L):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assert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if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</a:t>
            </a:r>
            <a:r>
              <a:rPr lang="en-US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else: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lista(</a:t>
            </a: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len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(cabeza(L)),</a:t>
            </a:r>
            <a:r>
              <a:rPr lang="es-CL" sz="2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largos(cola(L))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8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8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largos(L) == lista(3,lista(4,None))</a:t>
            </a:r>
            <a:endParaRPr lang="es-C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05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Función abstracta Mapa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130629" y="1345474"/>
            <a:ext cx="11704320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#mapa: lista(X) (X-&gt;Y) -&gt; lista(Y)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f(valor1),f(valor2),…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mapa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L,f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assert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if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else: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</a:rPr>
              <a:t>   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return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</a:rPr>
              <a:t> lista(f(cabeza(L)),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</a:rPr>
              <a:t> mapa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</a:rPr>
              <a:t>(cola(L),f))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19104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Uso de mapa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474617" y="1377179"/>
            <a:ext cx="988422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funcionesAbstractas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mapa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 math import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sqrt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raices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return 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mapa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L,sqrt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largos(L):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return 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mapa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L,len</a:t>
            </a:r>
            <a:r>
              <a:rPr lang="en-US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#sumar 1 a números de lista L</a:t>
            </a: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incrementar</a:t>
            </a:r>
            <a:r>
              <a:rPr lang="en-US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(x): return x+1</a:t>
            </a:r>
            <a:endParaRPr lang="es-C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2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L1=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mapa(</a:t>
            </a:r>
            <a:r>
              <a:rPr lang="es-CL" sz="32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L,incrementar</a:t>
            </a:r>
            <a:r>
              <a:rPr lang="es-CL" sz="32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50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Funciones anónimas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ejemplo</a:t>
            </a:r>
          </a:p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 L1=mapa(L, lambda </a:t>
            </a:r>
            <a:r>
              <a:rPr lang="es-CL" dirty="0"/>
              <a:t>x: </a:t>
            </a:r>
            <a:r>
              <a:rPr lang="es-CL" dirty="0" smtClean="0"/>
              <a:t> x+1 )</a:t>
            </a:r>
          </a:p>
          <a:p>
            <a:r>
              <a:rPr lang="es-CL" dirty="0"/>
              <a:t>s</a:t>
            </a:r>
            <a:r>
              <a:rPr lang="es-CL" dirty="0" smtClean="0"/>
              <a:t>intaxis</a:t>
            </a:r>
          </a:p>
          <a:p>
            <a:pPr marL="0" indent="0">
              <a:buNone/>
            </a:pPr>
            <a:r>
              <a:rPr lang="es-CL" b="1" dirty="0" smtClean="0"/>
              <a:t>   lambda </a:t>
            </a:r>
            <a:r>
              <a:rPr lang="es-CL" b="1" dirty="0"/>
              <a:t>parámetros: </a:t>
            </a:r>
            <a:r>
              <a:rPr lang="es-CL" b="1" dirty="0" smtClean="0"/>
              <a:t>expresión</a:t>
            </a:r>
            <a:endParaRPr lang="es-CL" dirty="0" smtClean="0"/>
          </a:p>
          <a:p>
            <a:r>
              <a:rPr lang="es-CL" dirty="0" smtClean="0"/>
              <a:t>semántica</a:t>
            </a:r>
          </a:p>
          <a:p>
            <a:pPr marL="0" indent="0">
              <a:buNone/>
            </a:pPr>
            <a:r>
              <a:rPr lang="es-CL" dirty="0" smtClean="0"/>
              <a:t>   equivalente a nombre, en que nombre es</a:t>
            </a:r>
          </a:p>
          <a:p>
            <a:pPr marL="0" indent="0">
              <a:buNone/>
            </a:pPr>
            <a:r>
              <a:rPr lang="es-CL" dirty="0" smtClean="0"/>
              <a:t>   </a:t>
            </a:r>
            <a:r>
              <a:rPr lang="es-CL" dirty="0" err="1" smtClean="0"/>
              <a:t>def</a:t>
            </a:r>
            <a:r>
              <a:rPr lang="es-CL" dirty="0" smtClean="0"/>
              <a:t> </a:t>
            </a:r>
            <a:r>
              <a:rPr lang="es-CL" dirty="0"/>
              <a:t>nombre(parámetros): </a:t>
            </a:r>
            <a:r>
              <a:rPr lang="es-CL" dirty="0" err="1"/>
              <a:t>return</a:t>
            </a:r>
            <a:r>
              <a:rPr lang="es-CL" dirty="0"/>
              <a:t> expresión</a:t>
            </a:r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4808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95943"/>
            <a:ext cx="10515600" cy="679269"/>
          </a:xfrm>
        </p:spPr>
        <p:txBody>
          <a:bodyPr>
            <a:normAutofit fontScale="90000"/>
          </a:bodyPr>
          <a:lstStyle/>
          <a:p>
            <a:r>
              <a:rPr lang="es-CL" dirty="0" err="1" smtClean="0"/>
              <a:t>Prob</a:t>
            </a:r>
            <a:r>
              <a:rPr lang="es-CL" dirty="0" smtClean="0"/>
              <a:t>: lista con primos de lista de números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300445" y="875212"/>
            <a:ext cx="11364685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L=lista(5,lista(4,lista(7,None)))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lista(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lista(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primos de L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(L)-&gt;lista(5,lista(7,None))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primos.esPrimo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)):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primos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lista(cabeza(L),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(cola(L))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(L)==lista(5,lista(7,None))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listaPrimos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59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640080"/>
          </a:xfrm>
        </p:spPr>
        <p:txBody>
          <a:bodyPr>
            <a:normAutofit fontScale="90000"/>
          </a:bodyPr>
          <a:lstStyle/>
          <a:p>
            <a:r>
              <a:rPr lang="es-CL" dirty="0" err="1" smtClean="0"/>
              <a:t>Prob</a:t>
            </a:r>
            <a:r>
              <a:rPr lang="es-CL" dirty="0" smtClean="0"/>
              <a:t>: valores de una lista menores a un valor 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692330" y="822961"/>
            <a:ext cx="11038115" cy="6024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L=lista(5,lista(4,lista(7,None)))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#menores: lista(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lista(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valores de L menores que x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menores(L,6)-&gt;lista(5,lista(4,None))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menores(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L,x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cabeza(L) 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x: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lista(cabeza(L),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menores(cola(L),x)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</a:t>
            </a:r>
            <a:r>
              <a:rPr lang="en-US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menores</a:t>
            </a:r>
            <a:r>
              <a:rPr lang="en-US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(cola(L),x)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menores(L,6)==lista(5,lista(4,None))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menores(listaVacia,5)==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71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45979"/>
            <a:ext cx="9794966" cy="742295"/>
          </a:xfrm>
        </p:spPr>
        <p:txBody>
          <a:bodyPr/>
          <a:lstStyle/>
          <a:p>
            <a:r>
              <a:rPr lang="es-CL" dirty="0" smtClean="0"/>
              <a:t>Función abstracta Filtro</a:t>
            </a:r>
            <a:endParaRPr lang="es-CL" dirty="0"/>
          </a:p>
        </p:txBody>
      </p:sp>
      <p:sp>
        <p:nvSpPr>
          <p:cNvPr id="3" name="Rectángulo 2"/>
          <p:cNvSpPr/>
          <p:nvPr/>
        </p:nvSpPr>
        <p:spPr>
          <a:xfrm>
            <a:off x="274321" y="792271"/>
            <a:ext cx="11260182" cy="5915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#filtro: lista(X) (X-&gt;</a:t>
            </a:r>
            <a:r>
              <a:rPr lang="es-CL" sz="3000" b="1" u="sng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bool</a:t>
            </a:r>
            <a:r>
              <a:rPr lang="es-CL" sz="3000" b="1" u="sng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lista(X)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valores de L </a:t>
            </a:r>
            <a:endParaRPr lang="es-CL" sz="30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3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tales 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que f(valor) entrega True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</a:t>
            </a:r>
            <a:r>
              <a:rPr lang="en-US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L,f</a:t>
            </a:r>
            <a:r>
              <a:rPr lang="en-US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assert </a:t>
            </a:r>
            <a:r>
              <a:rPr lang="en-US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elif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(cabeza(L)):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3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lista(cabeza(L),</a:t>
            </a:r>
            <a:r>
              <a:rPr lang="es-CL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(cola(L),</a:t>
            </a:r>
            <a:r>
              <a:rPr lang="es-CL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CL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else: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return </a:t>
            </a:r>
            <a:r>
              <a:rPr lang="en-US" sz="3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filtro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(cola(L),</a:t>
            </a:r>
            <a:r>
              <a:rPr lang="en-US" sz="3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3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003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1146</Words>
  <Application>Microsoft Office PowerPoint</Application>
  <PresentationFormat>Panorámica</PresentationFormat>
  <Paragraphs>235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Tema de Office</vt:lpstr>
      <vt:lpstr>Procesos comunes para una lista</vt:lpstr>
      <vt:lpstr>Prob: raíces de números de una lista</vt:lpstr>
      <vt:lpstr>Prob: largos de strings de una lista</vt:lpstr>
      <vt:lpstr>Función abstracta Mapa</vt:lpstr>
      <vt:lpstr>Uso de mapa</vt:lpstr>
      <vt:lpstr>Funciones anónimas</vt:lpstr>
      <vt:lpstr>Prob: lista con primos de lista de números</vt:lpstr>
      <vt:lpstr>Prob: valores de una lista menores a un valor </vt:lpstr>
      <vt:lpstr>Función abstracta Filtro</vt:lpstr>
      <vt:lpstr>Uso de filtro</vt:lpstr>
      <vt:lpstr>Prob: multiplicar números de una lista </vt:lpstr>
      <vt:lpstr>Concatenación de strings</vt:lpstr>
      <vt:lpstr>Prob: concatenar (pegar) strings de lista</vt:lpstr>
      <vt:lpstr>Función abstracta Reductor</vt:lpstr>
      <vt:lpstr>Uso de reductor</vt:lpstr>
      <vt:lpstr>Resumen Funciones abstractas</vt:lpstr>
      <vt:lpstr>Presentación de PowerPoint</vt:lpstr>
      <vt:lpstr>Presentación de PowerPoint</vt:lpstr>
      <vt:lpstr>Presentación de PowerPoint</vt:lpstr>
      <vt:lpstr>Presentación de PowerPoint</vt:lpstr>
      <vt:lpstr>Ejercicio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 de funciones para listas</dc:title>
  <dc:creator>docencia</dc:creator>
  <cp:lastModifiedBy>jalvarez</cp:lastModifiedBy>
  <cp:revision>35</cp:revision>
  <dcterms:created xsi:type="dcterms:W3CDTF">2020-10-07T22:26:41Z</dcterms:created>
  <dcterms:modified xsi:type="dcterms:W3CDTF">2022-04-19T14:49:28Z</dcterms:modified>
</cp:coreProperties>
</file>