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60" r:id="rId6"/>
    <p:sldId id="27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2" r:id="rId19"/>
    <p:sldId id="273" r:id="rId2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536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66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73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34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13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7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49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18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96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186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64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DF3F-2DD8-43D7-8C34-6BCE38EFF34E}" type="datetimeFigureOut">
              <a:rPr lang="es-CL" smtClean="0"/>
              <a:t>12-09-2024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69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00025"/>
            <a:ext cx="10515600" cy="842963"/>
          </a:xfrm>
        </p:spPr>
        <p:txBody>
          <a:bodyPr>
            <a:normAutofit/>
          </a:bodyPr>
          <a:lstStyle/>
          <a:p>
            <a:r>
              <a:rPr lang="es-CL" dirty="0" smtClean="0"/>
              <a:t>Estructura para listas de números enteros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222069" y="1042988"/>
            <a:ext cx="11350805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lista: numero(</a:t>
            </a:r>
            <a:r>
              <a:rPr lang="es-CL" sz="32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s-CL" sz="32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siguiente(lista)</a:t>
            </a:r>
            <a:endParaRPr lang="es-CL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estructura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estructura.crear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lista","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numero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siguiente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L=lista(10,None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#lista con un 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número</a:t>
            </a: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32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32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L=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#lista vacía (con cero números)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32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t"/>
            <a:endParaRPr lang="es-CL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13282"/>
              </p:ext>
            </p:extLst>
          </p:nvPr>
        </p:nvGraphicFramePr>
        <p:xfrm>
          <a:off x="222069" y="3402598"/>
          <a:ext cx="7533339" cy="1624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104">
                  <a:extLst>
                    <a:ext uri="{9D8B030D-6E8A-4147-A177-3AD203B41FA5}">
                      <a16:colId xmlns:a16="http://schemas.microsoft.com/office/drawing/2014/main" val="294525191"/>
                    </a:ext>
                  </a:extLst>
                </a:gridCol>
                <a:gridCol w="3170988">
                  <a:extLst>
                    <a:ext uri="{9D8B030D-6E8A-4147-A177-3AD203B41FA5}">
                      <a16:colId xmlns:a16="http://schemas.microsoft.com/office/drawing/2014/main" val="3513741082"/>
                    </a:ext>
                  </a:extLst>
                </a:gridCol>
                <a:gridCol w="3627247">
                  <a:extLst>
                    <a:ext uri="{9D8B030D-6E8A-4147-A177-3AD203B41FA5}">
                      <a16:colId xmlns:a16="http://schemas.microsoft.com/office/drawing/2014/main" val="1477443685"/>
                    </a:ext>
                  </a:extLst>
                </a:gridCol>
              </a:tblGrid>
              <a:tr h="812219">
                <a:tc>
                  <a:txBody>
                    <a:bodyPr/>
                    <a:lstStyle/>
                    <a:p>
                      <a:r>
                        <a:rPr lang="es-CL" sz="3200" dirty="0" smtClean="0"/>
                        <a:t>L: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10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err="1" smtClean="0"/>
                        <a:t>None</a:t>
                      </a:r>
                      <a:endParaRPr lang="es-C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925296"/>
                  </a:ext>
                </a:extLst>
              </a:tr>
              <a:tr h="812219">
                <a:tc>
                  <a:txBody>
                    <a:bodyPr/>
                    <a:lstStyle/>
                    <a:p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err="1" smtClean="0"/>
                        <a:t>L.numero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err="1" smtClean="0"/>
                        <a:t>L.siguiente</a:t>
                      </a:r>
                      <a:endParaRPr lang="es-C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72525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51784"/>
              </p:ext>
            </p:extLst>
          </p:nvPr>
        </p:nvGraphicFramePr>
        <p:xfrm>
          <a:off x="222069" y="5757862"/>
          <a:ext cx="3964172" cy="751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756">
                  <a:extLst>
                    <a:ext uri="{9D8B030D-6E8A-4147-A177-3AD203B41FA5}">
                      <a16:colId xmlns:a16="http://schemas.microsoft.com/office/drawing/2014/main" val="1481173097"/>
                    </a:ext>
                  </a:extLst>
                </a:gridCol>
                <a:gridCol w="3300416">
                  <a:extLst>
                    <a:ext uri="{9D8B030D-6E8A-4147-A177-3AD203B41FA5}">
                      <a16:colId xmlns:a16="http://schemas.microsoft.com/office/drawing/2014/main" val="3379507916"/>
                    </a:ext>
                  </a:extLst>
                </a:gridCol>
              </a:tblGrid>
              <a:tr h="751237">
                <a:tc>
                  <a:txBody>
                    <a:bodyPr/>
                    <a:lstStyle/>
                    <a:p>
                      <a:r>
                        <a:rPr lang="es-CL" sz="3200" dirty="0" smtClean="0"/>
                        <a:t>L: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err="1" smtClean="0"/>
                        <a:t>None</a:t>
                      </a:r>
                      <a:endParaRPr lang="es-CL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60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24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Lista vacía: definición y uso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48194" y="1881051"/>
            <a:ext cx="117565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endParaRPr lang="es-C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nombres=lista("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",lista("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luis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",lista("rosa",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numeros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=lista(12,lista(14,lista(12,lista(13,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63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 </a:t>
            </a:r>
            <a:r>
              <a:rPr lang="es-CL" dirty="0" err="1" smtClean="0"/>
              <a:t>esLista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26571" y="1450456"/>
            <a:ext cx="1093578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#True si L es una lista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(lista(1,lista(2,None))-&gt;True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)-&gt;True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(10)-&gt;False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 L==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or type(L)==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not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368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Función: lista vacía?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487680" y="1439913"/>
            <a:ext cx="1121664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lista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#True si L es una lista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(lista(1,lista(2,None)))-&gt;False, 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)-&gt;True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L==</a:t>
            </a:r>
            <a:r>
              <a:rPr lang="en-US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(lista(1,lista(2,None)))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41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823" y="531015"/>
            <a:ext cx="11430001" cy="6022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#largo: lista 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#numero de valores de lista L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largo(lista(10,lista(20,None)))-&gt;2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largo(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)-&gt;0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if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return 0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else: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return 1 + largo(cola(L))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largo(lista(10,lista(20,None)))==2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largo(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)==0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10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881"/>
            <a:ext cx="10515600" cy="705394"/>
          </a:xfrm>
        </p:spPr>
        <p:txBody>
          <a:bodyPr>
            <a:normAutofit/>
          </a:bodyPr>
          <a:lstStyle/>
          <a:p>
            <a:r>
              <a:rPr lang="es-CL" dirty="0" smtClean="0"/>
              <a:t>Uso del módulo lista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67937" y="888275"/>
            <a:ext cx="11456125" cy="5526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#suma: 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lista(</a:t>
            </a:r>
            <a:r>
              <a:rPr lang="es-CL" sz="28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#suma números de L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suma(lista(1,lista(2,None)))-&gt;3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suma</a:t>
            </a:r>
            <a:r>
              <a:rPr lang="en-US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assert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if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return 0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else: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cabeza(L) + suma(cola(L))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ssert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suma(lista(1,lista(2,None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)))==3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971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2069" y="217969"/>
            <a:ext cx="11678193" cy="6519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</a:t>
            </a: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import *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import *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fracciones=lista(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(1,2),lista(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(3,4),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#suma: lista(</a:t>
            </a:r>
            <a:r>
              <a:rPr lang="es-CL" sz="26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26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#suma fracciones de L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suma(fracciones)-&gt;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(10,8)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6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suma(L):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</a:t>
            </a:r>
            <a:r>
              <a:rPr lang="en-US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if </a:t>
            </a:r>
            <a:r>
              <a:rPr lang="en-US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(0,1)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sumar(cabeza(L),suma(cola(L)))</a:t>
            </a:r>
            <a:endParaRPr lang="es-CL" sz="2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suma(fracciones) == </a:t>
            </a:r>
            <a:r>
              <a:rPr lang="es-CL" sz="26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6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(10,8)</a:t>
            </a:r>
            <a:endParaRPr lang="es-CL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3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15107" y="274638"/>
            <a:ext cx="10574215" cy="1143000"/>
          </a:xfrm>
        </p:spPr>
        <p:txBody>
          <a:bodyPr>
            <a:normAutofit/>
          </a:bodyPr>
          <a:lstStyle/>
          <a:p>
            <a:r>
              <a:rPr lang="es-CL" sz="3600" dirty="0"/>
              <a:t>Problema: leer </a:t>
            </a:r>
            <a:r>
              <a:rPr lang="es-CL" sz="3600" dirty="0" err="1" smtClean="0"/>
              <a:t>strings</a:t>
            </a:r>
            <a:r>
              <a:rPr lang="es-CL" sz="3600" dirty="0" smtClean="0"/>
              <a:t> </a:t>
            </a:r>
            <a:r>
              <a:rPr lang="es-CL" sz="3600" dirty="0"/>
              <a:t>y </a:t>
            </a:r>
            <a:r>
              <a:rPr lang="es-CL" sz="3600" dirty="0" smtClean="0"/>
              <a:t>escribirlos en orden inverso</a:t>
            </a:r>
            <a:endParaRPr lang="es-CL" sz="3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527649" y="1417637"/>
            <a:ext cx="4699959" cy="520744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 smtClean="0"/>
              <a:t>Diálogo:</a:t>
            </a:r>
          </a:p>
          <a:p>
            <a:pPr marL="0" indent="0">
              <a:buNone/>
            </a:pPr>
            <a:r>
              <a:rPr lang="es-CL" sz="3200" dirty="0" err="1" smtClean="0"/>
              <a:t>string?primero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err="1" smtClean="0"/>
              <a:t>string?segundo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err="1" smtClean="0"/>
              <a:t>string?tercero</a:t>
            </a:r>
            <a:endParaRPr lang="es-CL" sz="3200" dirty="0" smtClean="0"/>
          </a:p>
          <a:p>
            <a:pPr marL="0" indent="0">
              <a:buNone/>
            </a:pPr>
            <a:r>
              <a:rPr lang="es-CL" sz="3200" dirty="0" err="1" smtClean="0"/>
              <a:t>string</a:t>
            </a:r>
            <a:r>
              <a:rPr lang="es-CL" sz="3200" dirty="0" smtClean="0"/>
              <a:t>?.  (fin de datos)</a:t>
            </a:r>
          </a:p>
          <a:p>
            <a:pPr marL="0" indent="0">
              <a:buNone/>
            </a:pPr>
            <a:r>
              <a:rPr lang="es-CL" sz="3200" dirty="0" smtClean="0"/>
              <a:t>tercero</a:t>
            </a:r>
          </a:p>
          <a:p>
            <a:pPr marL="0" indent="0">
              <a:buNone/>
            </a:pPr>
            <a:r>
              <a:rPr lang="es-CL" sz="3200" dirty="0" smtClean="0"/>
              <a:t>segundo</a:t>
            </a:r>
          </a:p>
          <a:p>
            <a:pPr marL="0" indent="0">
              <a:buNone/>
            </a:pPr>
            <a:r>
              <a:rPr lang="es-CL" sz="3200" dirty="0" smtClean="0"/>
              <a:t>primero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5709249" y="1414463"/>
            <a:ext cx="5694872" cy="521062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 smtClean="0"/>
              <a:t>Programa:</a:t>
            </a:r>
          </a:p>
          <a:p>
            <a:pPr marL="0" indent="0">
              <a:buNone/>
            </a:pPr>
            <a:r>
              <a:rPr lang="es-CL" sz="3200" dirty="0" err="1" smtClean="0"/>
              <a:t>from</a:t>
            </a:r>
            <a:r>
              <a:rPr lang="es-CL" sz="3200" dirty="0" smtClean="0"/>
              <a:t> lista </a:t>
            </a:r>
            <a:r>
              <a:rPr lang="es-CL" sz="3200" dirty="0" err="1" smtClean="0"/>
              <a:t>import</a:t>
            </a:r>
            <a:r>
              <a:rPr lang="es-CL" sz="3200" dirty="0" smtClean="0"/>
              <a:t> *</a:t>
            </a:r>
          </a:p>
          <a:p>
            <a:pPr marL="0" indent="0">
              <a:buNone/>
            </a:pPr>
            <a:r>
              <a:rPr lang="es-CL" sz="3200" dirty="0" smtClean="0"/>
              <a:t>escribir(invertir(</a:t>
            </a:r>
            <a:r>
              <a:rPr lang="es-CL" sz="3200" dirty="0" err="1" smtClean="0"/>
              <a:t>leerLista</a:t>
            </a:r>
            <a:r>
              <a:rPr lang="es-CL" sz="3200" dirty="0" smtClean="0"/>
              <a:t>()))</a:t>
            </a:r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/>
              <a:t>e</a:t>
            </a:r>
            <a:r>
              <a:rPr lang="es-CL" sz="3200" dirty="0" smtClean="0"/>
              <a:t>quivalencia:</a:t>
            </a:r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L=</a:t>
            </a:r>
            <a:r>
              <a:rPr lang="es-CL" sz="3200" dirty="0" err="1" smtClean="0"/>
              <a:t>leerLista</a:t>
            </a:r>
            <a:r>
              <a:rPr lang="es-CL" sz="3200" dirty="0" smtClean="0"/>
              <a:t>()</a:t>
            </a:r>
          </a:p>
          <a:p>
            <a:pPr marL="0" indent="0">
              <a:buNone/>
            </a:pPr>
            <a:r>
              <a:rPr lang="es-CL" sz="3200" dirty="0" smtClean="0"/>
              <a:t>L=invertir(L)</a:t>
            </a:r>
          </a:p>
          <a:p>
            <a:pPr marL="0" indent="0">
              <a:buNone/>
            </a:pPr>
            <a:r>
              <a:rPr lang="es-CL" sz="3200" dirty="0" smtClean="0"/>
              <a:t>escribir(L)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54999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9817" y="403205"/>
            <a:ext cx="11726092" cy="6022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lista(</a:t>
            </a:r>
            <a:r>
              <a:rPr lang="es-CL" sz="28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strings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que se leen (hasta valor fin)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-&gt; lista('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hola',lista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('chao',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si lee hola, chao, .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(pregunta='</a:t>
            </a:r>
            <a:r>
              <a:rPr lang="es-CL" sz="28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</a:t>
            </a:r>
            <a:r>
              <a:rPr lang="es-CL" sz="28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?',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fin='.'):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valor=input(pregunta)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valor==fin: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lista(valor, 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pregunta,fin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()==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lista('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hola',lista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('chao',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71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4319" y="199866"/>
            <a:ext cx="11573692" cy="6451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#nombre: lista … -&gt; 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#objetivo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#ejemplo(s)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nombre(L,…):</a:t>
            </a:r>
            <a:endParaRPr lang="es-C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#precondiciones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#caso base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return 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caso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recursivo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#procesar valor en la cabeza de la lista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…cabeza(L)…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#invocación recursiva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… nombre(cola(L),…) …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#prueba(s)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61165" y="312875"/>
            <a:ext cx="4230189" cy="862784"/>
          </a:xfrm>
        </p:spPr>
        <p:txBody>
          <a:bodyPr/>
          <a:lstStyle/>
          <a:p>
            <a:r>
              <a:rPr lang="es-CL" dirty="0" smtClean="0"/>
              <a:t>Esquema general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2797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Propuestos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i</a:t>
            </a:r>
            <a:r>
              <a:rPr lang="es-CL" dirty="0" smtClean="0"/>
              <a:t>nvertir(L) #lista con valores de L </a:t>
            </a:r>
          </a:p>
          <a:p>
            <a:r>
              <a:rPr lang="es-CL" dirty="0" err="1" smtClean="0"/>
              <a:t>raicesCuadradas</a:t>
            </a:r>
            <a:r>
              <a:rPr lang="es-CL" dirty="0" smtClean="0"/>
              <a:t>(L</a:t>
            </a:r>
            <a:r>
              <a:rPr lang="es-CL" dirty="0" smtClean="0"/>
              <a:t>) #lista con raíces de valores de L</a:t>
            </a:r>
          </a:p>
          <a:p>
            <a:r>
              <a:rPr lang="es-CL" dirty="0" err="1" smtClean="0"/>
              <a:t>listaPrimos</a:t>
            </a:r>
            <a:r>
              <a:rPr lang="es-CL" dirty="0" smtClean="0"/>
              <a:t>(L) #lista con primos de L</a:t>
            </a:r>
          </a:p>
          <a:p>
            <a:r>
              <a:rPr lang="es-CL" dirty="0"/>
              <a:t>p</a:t>
            </a:r>
            <a:r>
              <a:rPr lang="es-CL" dirty="0" smtClean="0"/>
              <a:t>roducto(L) #producto de todos los valores de L</a:t>
            </a:r>
          </a:p>
          <a:p>
            <a:r>
              <a:rPr lang="es-CL" dirty="0"/>
              <a:t>o</a:t>
            </a:r>
            <a:r>
              <a:rPr lang="es-CL" dirty="0" smtClean="0"/>
              <a:t>rdenar(L)  #desafío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342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4236"/>
              </p:ext>
            </p:extLst>
          </p:nvPr>
        </p:nvGraphicFramePr>
        <p:xfrm>
          <a:off x="0" y="1523276"/>
          <a:ext cx="10972800" cy="2025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2553">
                  <a:extLst>
                    <a:ext uri="{9D8B030D-6E8A-4147-A177-3AD203B41FA5}">
                      <a16:colId xmlns:a16="http://schemas.microsoft.com/office/drawing/2014/main" val="1381495604"/>
                    </a:ext>
                  </a:extLst>
                </a:gridCol>
                <a:gridCol w="2696741">
                  <a:extLst>
                    <a:ext uri="{9D8B030D-6E8A-4147-A177-3AD203B41FA5}">
                      <a16:colId xmlns:a16="http://schemas.microsoft.com/office/drawing/2014/main" val="862648341"/>
                    </a:ext>
                  </a:extLst>
                </a:gridCol>
                <a:gridCol w="3580169">
                  <a:extLst>
                    <a:ext uri="{9D8B030D-6E8A-4147-A177-3AD203B41FA5}">
                      <a16:colId xmlns:a16="http://schemas.microsoft.com/office/drawing/2014/main" val="875677000"/>
                    </a:ext>
                  </a:extLst>
                </a:gridCol>
                <a:gridCol w="3843337">
                  <a:extLst>
                    <a:ext uri="{9D8B030D-6E8A-4147-A177-3AD203B41FA5}">
                      <a16:colId xmlns:a16="http://schemas.microsoft.com/office/drawing/2014/main" val="1283138729"/>
                    </a:ext>
                  </a:extLst>
                </a:gridCol>
              </a:tblGrid>
              <a:tr h="6752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L: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20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    30    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033216"/>
                  </a:ext>
                </a:extLst>
              </a:tr>
              <a:tr h="675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L.siguiente.numero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L.siguiente.siguiente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371984"/>
                  </a:ext>
                </a:extLst>
              </a:tr>
              <a:tr h="675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 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 err="1">
                          <a:effectLst/>
                        </a:rPr>
                        <a:t>L.numero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 err="1">
                          <a:effectLst/>
                        </a:rPr>
                        <a:t>L.siguiente</a:t>
                      </a: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41612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9030" y="313542"/>
            <a:ext cx="116128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#lista con dos números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L=lista(20,lista(30,None</a:t>
            </a:r>
            <a:r>
              <a:rPr kumimoji="0" lang="es-CL" altLang="es-C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))#lista con 2 </a:t>
            </a:r>
            <a:r>
              <a:rPr kumimoji="0" lang="es-CL" altLang="es-CL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numeros</a:t>
            </a:r>
            <a:endParaRPr kumimoji="0" lang="es-CL" altLang="es-C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6151" y="3935521"/>
            <a:ext cx="1172146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#sumar dos números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print</a:t>
            </a:r>
            <a:r>
              <a:rPr lang="es-CL" alt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("suma: ", </a:t>
            </a: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L.numero</a:t>
            </a:r>
            <a:r>
              <a:rPr lang="es-CL" alt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+ </a:t>
            </a: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L.siguiente.numero</a:t>
            </a:r>
            <a:r>
              <a:rPr lang="es-CL" alt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#equivalencia</a:t>
            </a:r>
            <a:endParaRPr lang="es-CL" altLang="es-CL" sz="3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L2 </a:t>
            </a:r>
            <a:r>
              <a:rPr lang="es-CL" alt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= </a:t>
            </a: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L.siguiente</a:t>
            </a:r>
            <a:endParaRPr lang="es-CL" altLang="es-CL" sz="32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print</a:t>
            </a:r>
            <a:r>
              <a:rPr lang="es-CL" alt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("suma: ", </a:t>
            </a:r>
            <a:r>
              <a:rPr lang="es-CL" alt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L.numero</a:t>
            </a:r>
            <a:r>
              <a:rPr lang="es-CL" altLang="es-CL" sz="32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+ L2.numero</a:t>
            </a:r>
            <a:r>
              <a:rPr lang="es-CL" alt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</a:t>
            </a:r>
            <a:endParaRPr lang="es-CL" altLang="es-CL" sz="32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86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513" y="421494"/>
            <a:ext cx="10929937" cy="145057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Problema: escribir valores de </a:t>
            </a:r>
            <a:r>
              <a:rPr lang="es-CL" dirty="0" smtClean="0"/>
              <a:t>lista con n valores</a:t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 </a:t>
            </a:r>
            <a:r>
              <a:rPr lang="es-CL" dirty="0" smtClean="0"/>
              <a:t>L=lista(v</a:t>
            </a:r>
            <a:r>
              <a:rPr lang="es-CL" baseline="-25000" dirty="0" smtClean="0"/>
              <a:t>1</a:t>
            </a:r>
            <a:r>
              <a:rPr lang="es-CL" dirty="0" smtClean="0"/>
              <a:t>,lista(v</a:t>
            </a:r>
            <a:r>
              <a:rPr lang="es-CL" baseline="-25000" dirty="0" smtClean="0"/>
              <a:t>2</a:t>
            </a:r>
            <a:r>
              <a:rPr lang="es-CL" dirty="0" smtClean="0"/>
              <a:t>,lista(…,lista(</a:t>
            </a:r>
            <a:r>
              <a:rPr lang="es-CL" dirty="0" err="1" smtClean="0"/>
              <a:t>v</a:t>
            </a:r>
            <a:r>
              <a:rPr lang="es-CL" baseline="-25000" dirty="0" err="1" smtClean="0"/>
              <a:t>n</a:t>
            </a:r>
            <a:r>
              <a:rPr lang="es-CL" dirty="0" err="1" smtClean="0"/>
              <a:t>,None</a:t>
            </a:r>
            <a:r>
              <a:rPr lang="es-CL" dirty="0" smtClean="0"/>
              <a:t>)…)</a:t>
            </a:r>
            <a:endParaRPr lang="es-CL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671512" y="2226468"/>
            <a:ext cx="4450083" cy="4043363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”a mano”</a:t>
            </a:r>
          </a:p>
          <a:p>
            <a:pPr marL="0" indent="0">
              <a:buNone/>
            </a:pPr>
            <a:r>
              <a:rPr lang="es-CL" sz="3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L.valor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) #v</a:t>
            </a:r>
            <a:r>
              <a:rPr lang="es-CL" sz="31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L=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L.siguiente</a:t>
            </a:r>
            <a:endParaRPr lang="es-CL" sz="3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L.valor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) #v</a:t>
            </a:r>
            <a:r>
              <a:rPr lang="es-CL" sz="31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L=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L.siguiente</a:t>
            </a:r>
            <a:endParaRPr lang="es-CL" sz="3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L.valor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) #v</a:t>
            </a:r>
            <a:r>
              <a:rPr lang="es-CL" sz="3100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L=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L.siguiente</a:t>
            </a:r>
            <a:endParaRPr lang="es-CL" sz="3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L.valor</a:t>
            </a:r>
            <a:r>
              <a:rPr lang="es-CL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) #</a:t>
            </a:r>
            <a:r>
              <a:rPr lang="es-CL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s-CL" sz="3100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s-CL" sz="3100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5121596" y="2224088"/>
            <a:ext cx="6822753" cy="4045744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735959" y="2348879"/>
            <a:ext cx="58654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#con procedimiento recursivo</a:t>
            </a:r>
          </a:p>
          <a:p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escribir(L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L==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L.valor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escribir(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L.siguiente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scribir(L)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3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377238" cy="982662"/>
          </a:xfrm>
        </p:spPr>
        <p:txBody>
          <a:bodyPr>
            <a:normAutofit/>
          </a:bodyPr>
          <a:lstStyle/>
          <a:p>
            <a:r>
              <a:rPr lang="es-CL" dirty="0" smtClean="0"/>
              <a:t>Usando módulo lista</a:t>
            </a:r>
            <a:endParaRPr lang="es-CL" dirty="0"/>
          </a:p>
        </p:txBody>
      </p:sp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>
          <a:xfrm>
            <a:off x="1287388" y="1619660"/>
            <a:ext cx="7413700" cy="4723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lista </a:t>
            </a:r>
            <a:r>
              <a:rPr lang="es-CL" sz="3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pPr marL="0" indent="0">
              <a:buNone/>
            </a:pPr>
            <a:r>
              <a:rPr lang="es-CL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escribir(L):</a:t>
            </a:r>
          </a:p>
          <a:p>
            <a:pPr marL="0" indent="0">
              <a:buNone/>
            </a:pP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pPr marL="0" indent="0">
              <a:buNone/>
            </a:pP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3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s-CL" sz="3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3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cabeza(L)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  escribir(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cola(L</a:t>
            </a:r>
            <a:r>
              <a:rPr lang="es-CL" sz="3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s-CL" sz="3300" dirty="0">
                <a:latin typeface="Courier New" panose="02070309020205020404" pitchFamily="49" charset="0"/>
                <a:cs typeface="Courier New" panose="02070309020205020404" pitchFamily="49" charset="0"/>
              </a:rPr>
              <a:t>scribir(L)</a:t>
            </a:r>
            <a:endParaRPr lang="es-CL" sz="33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8377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Módulo lista: definición de tipo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722811" y="2121239"/>
            <a:ext cx="1112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#lista: valor (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siguiente (lista)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estructura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estructura.crear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lista","valor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siguiente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32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s-CL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significa que la componente valor puede ser de cualquier tipo</a:t>
            </a:r>
            <a:endParaRPr lang="es-CL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52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Listas con valores de distintos tipos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56755" y="1690688"/>
            <a:ext cx="11834948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nombres=lista("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ana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",lista("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luis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",lista("rosa",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numeros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=lista(12,lista(14,lista(12,lista(13,None))))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fracciones=lista(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(1,2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),\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lista(</a:t>
            </a:r>
            <a:r>
              <a:rPr lang="es-CL" sz="28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fraccion</a:t>
            </a:r>
            <a:r>
              <a:rPr lang="es-CL" sz="28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(3,4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9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Funciones para recorrer listas: cabeza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357051" y="2189536"/>
            <a:ext cx="10145486" cy="403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#cabeza: lista -&gt; </a:t>
            </a: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#primer valor de una lista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cabeza(lista(1,lista(2,None)))-&gt;1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cabeza(L):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(L)==lista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L.valor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cabeza(lista(1,lista(2,None)))==1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6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Funciones para recorrer listas: cola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35131" y="1630816"/>
            <a:ext cx="11730446" cy="4535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#cola: lista -&gt; lista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sin primer valor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cola(lista(1,lista(2,None)))-&gt;lista(2,None)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cola(lista(1,None))-&gt;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8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cola(L):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 type(L)==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return </a:t>
            </a:r>
            <a:r>
              <a:rPr lang="en-US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L.siguiente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cola(lista(1,lista(2,None)))==lista(2,None)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8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cola(lista(1,None))==</a:t>
            </a:r>
            <a:r>
              <a:rPr lang="es-CL" sz="28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endParaRPr lang="es-C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55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Uso de cabeza y cola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261257" y="1489166"/>
            <a:ext cx="11930743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#escribir: lista -&gt;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#escribe valores de L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32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ej:escribir</a:t>
            </a:r>
            <a:r>
              <a:rPr lang="es-CL" sz="32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escribe 1 2 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escribir(L):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L!=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32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cabeza(L)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escribir(</a:t>
            </a:r>
            <a:r>
              <a:rPr lang="es-CL" sz="32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cola(L)</a:t>
            </a:r>
            <a:r>
              <a:rPr lang="es-CL" sz="32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38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929</Words>
  <Application>Microsoft Office PowerPoint</Application>
  <PresentationFormat>Panorámica</PresentationFormat>
  <Paragraphs>216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Times New Roman</vt:lpstr>
      <vt:lpstr>Tema de Office</vt:lpstr>
      <vt:lpstr>Estructura para listas de números enteros</vt:lpstr>
      <vt:lpstr>Presentación de PowerPoint</vt:lpstr>
      <vt:lpstr>Problema: escribir valores de lista con n valores   L=lista(v1,lista(v2,lista(…,lista(vn,None)…)</vt:lpstr>
      <vt:lpstr>Usando módulo lista</vt:lpstr>
      <vt:lpstr>Módulo lista: definición de tipo</vt:lpstr>
      <vt:lpstr>Listas con valores de distintos tipos</vt:lpstr>
      <vt:lpstr>Funciones para recorrer listas: cabeza</vt:lpstr>
      <vt:lpstr>Funciones para recorrer listas: cola</vt:lpstr>
      <vt:lpstr>Uso de cabeza y cola</vt:lpstr>
      <vt:lpstr>Lista vacía: definición y uso</vt:lpstr>
      <vt:lpstr>Función esLista</vt:lpstr>
      <vt:lpstr>Función: lista vacía?</vt:lpstr>
      <vt:lpstr>Presentación de PowerPoint</vt:lpstr>
      <vt:lpstr>Uso del módulo lista</vt:lpstr>
      <vt:lpstr>Presentación de PowerPoint</vt:lpstr>
      <vt:lpstr>Problema: leer strings y escribirlos en orden inverso</vt:lpstr>
      <vt:lpstr>Presentación de PowerPoint</vt:lpstr>
      <vt:lpstr>Esquema general</vt:lpstr>
      <vt:lpstr>Propuestos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docencia</dc:creator>
  <cp:lastModifiedBy>jalvarez</cp:lastModifiedBy>
  <cp:revision>32</cp:revision>
  <dcterms:created xsi:type="dcterms:W3CDTF">2020-10-02T23:11:29Z</dcterms:created>
  <dcterms:modified xsi:type="dcterms:W3CDTF">2024-09-12T16:06:30Z</dcterms:modified>
</cp:coreProperties>
</file>