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9" r:id="rId2"/>
    <p:sldId id="285" r:id="rId3"/>
    <p:sldId id="283" r:id="rId4"/>
    <p:sldId id="281" r:id="rId5"/>
    <p:sldId id="282" r:id="rId6"/>
    <p:sldId id="286" r:id="rId7"/>
    <p:sldId id="266" r:id="rId8"/>
    <p:sldId id="267" r:id="rId9"/>
    <p:sldId id="268" r:id="rId10"/>
    <p:sldId id="272" r:id="rId11"/>
    <p:sldId id="271" r:id="rId12"/>
    <p:sldId id="284" r:id="rId13"/>
    <p:sldId id="274" r:id="rId14"/>
    <p:sldId id="275" r:id="rId15"/>
    <p:sldId id="276" r:id="rId16"/>
    <p:sldId id="278" r:id="rId17"/>
    <p:sldId id="277" r:id="rId18"/>
    <p:sldId id="287" r:id="rId19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4" autoAdjust="0"/>
    <p:restoredTop sz="94660"/>
  </p:normalViewPr>
  <p:slideViewPr>
    <p:cSldViewPr snapToGrid="0">
      <p:cViewPr varScale="1">
        <p:scale>
          <a:sx n="67" d="100"/>
          <a:sy n="67" d="100"/>
        </p:scale>
        <p:origin x="72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6993C-DB5A-4B16-8E69-96E406EAFEF8}" type="datetimeFigureOut">
              <a:rPr lang="es-CL" smtClean="0"/>
              <a:t>20-03-2024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E9582A-2105-4D69-9F22-63196A0276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2334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63876-3C8F-4FF9-A7F1-25BCBB81D75B}" type="datetimeFigureOut">
              <a:rPr lang="es-CL" smtClean="0"/>
              <a:t>20-03-2024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44E36-3C93-4158-9AD6-3BA7BA0848F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4678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63876-3C8F-4FF9-A7F1-25BCBB81D75B}" type="datetimeFigureOut">
              <a:rPr lang="es-CL" smtClean="0"/>
              <a:t>20-03-2024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44E36-3C93-4158-9AD6-3BA7BA0848F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92034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63876-3C8F-4FF9-A7F1-25BCBB81D75B}" type="datetimeFigureOut">
              <a:rPr lang="es-CL" smtClean="0"/>
              <a:t>20-03-2024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44E36-3C93-4158-9AD6-3BA7BA0848F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16523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63876-3C8F-4FF9-A7F1-25BCBB81D75B}" type="datetimeFigureOut">
              <a:rPr lang="es-CL" smtClean="0"/>
              <a:t>20-03-2024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44E36-3C93-4158-9AD6-3BA7BA0848F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089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63876-3C8F-4FF9-A7F1-25BCBB81D75B}" type="datetimeFigureOut">
              <a:rPr lang="es-CL" smtClean="0"/>
              <a:t>20-03-2024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44E36-3C93-4158-9AD6-3BA7BA0848F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7928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63876-3C8F-4FF9-A7F1-25BCBB81D75B}" type="datetimeFigureOut">
              <a:rPr lang="es-CL" smtClean="0"/>
              <a:t>20-03-2024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44E36-3C93-4158-9AD6-3BA7BA0848F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46758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63876-3C8F-4FF9-A7F1-25BCBB81D75B}" type="datetimeFigureOut">
              <a:rPr lang="es-CL" smtClean="0"/>
              <a:t>20-03-2024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44E36-3C93-4158-9AD6-3BA7BA0848F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8836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63876-3C8F-4FF9-A7F1-25BCBB81D75B}" type="datetimeFigureOut">
              <a:rPr lang="es-CL" smtClean="0"/>
              <a:t>20-03-2024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44E36-3C93-4158-9AD6-3BA7BA0848F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97121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63876-3C8F-4FF9-A7F1-25BCBB81D75B}" type="datetimeFigureOut">
              <a:rPr lang="es-CL" smtClean="0"/>
              <a:t>20-03-2024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44E36-3C93-4158-9AD6-3BA7BA0848F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97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63876-3C8F-4FF9-A7F1-25BCBB81D75B}" type="datetimeFigureOut">
              <a:rPr lang="es-CL" smtClean="0"/>
              <a:t>20-03-2024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44E36-3C93-4158-9AD6-3BA7BA0848F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7659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63876-3C8F-4FF9-A7F1-25BCBB81D75B}" type="datetimeFigureOut">
              <a:rPr lang="es-CL" smtClean="0"/>
              <a:t>20-03-2024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44E36-3C93-4158-9AD6-3BA7BA0848F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23819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63876-3C8F-4FF9-A7F1-25BCBB81D75B}" type="datetimeFigureOut">
              <a:rPr lang="es-CL" smtClean="0"/>
              <a:t>20-03-2024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44E36-3C93-4158-9AD6-3BA7BA0848F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35018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Tipo </a:t>
            </a:r>
            <a:r>
              <a:rPr lang="es-CL" dirty="0" err="1" smtClean="0"/>
              <a:t>bool</a:t>
            </a:r>
            <a:r>
              <a:rPr lang="es-CL" dirty="0" smtClean="0"/>
              <a:t> (</a:t>
            </a:r>
            <a:r>
              <a:rPr lang="es-CL" dirty="0"/>
              <a:t>en honor </a:t>
            </a:r>
            <a:r>
              <a:rPr lang="es-CL" dirty="0" smtClean="0"/>
              <a:t>a George </a:t>
            </a:r>
            <a:r>
              <a:rPr lang="es-CL" dirty="0"/>
              <a:t>Boole)</a:t>
            </a:r>
            <a:br>
              <a:rPr lang="es-CL" dirty="0"/>
            </a:b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50817" y="1394551"/>
            <a:ext cx="10683240" cy="5241380"/>
          </a:xfrm>
        </p:spPr>
        <p:txBody>
          <a:bodyPr>
            <a:noAutofit/>
          </a:bodyPr>
          <a:lstStyle/>
          <a:p>
            <a:r>
              <a:rPr lang="es-CL" sz="3200" dirty="0" smtClean="0"/>
              <a:t>Para datos</a:t>
            </a:r>
            <a:r>
              <a:rPr lang="es-CL" sz="3200" dirty="0"/>
              <a:t>, operaciones y funciones lógicas</a:t>
            </a:r>
            <a:endParaRPr lang="es-CL" sz="3200" dirty="0" smtClean="0"/>
          </a:p>
          <a:p>
            <a:r>
              <a:rPr lang="es-CL" sz="3200" dirty="0" smtClean="0"/>
              <a:t>Constantes: True y False</a:t>
            </a:r>
          </a:p>
          <a:p>
            <a:r>
              <a:rPr lang="es-CL" sz="3600" dirty="0" smtClean="0"/>
              <a:t>Expresión: condición</a:t>
            </a:r>
          </a:p>
          <a:p>
            <a:pPr lvl="1"/>
            <a:r>
              <a:rPr lang="es-CL" sz="3600" dirty="0"/>
              <a:t>s</a:t>
            </a:r>
            <a:r>
              <a:rPr lang="es-CL" sz="3600" dirty="0" smtClean="0"/>
              <a:t>imples. </a:t>
            </a:r>
            <a:r>
              <a:rPr lang="es-CL" sz="3600" dirty="0" err="1"/>
              <a:t>E</a:t>
            </a:r>
            <a:r>
              <a:rPr lang="es-CL" sz="3600" dirty="0" err="1" smtClean="0"/>
              <a:t>j</a:t>
            </a:r>
            <a:r>
              <a:rPr lang="es-CL" sz="3600" dirty="0" smtClean="0"/>
              <a:t>: a&lt;b</a:t>
            </a:r>
          </a:p>
          <a:p>
            <a:pPr lvl="1"/>
            <a:r>
              <a:rPr lang="es-CL" sz="3600" dirty="0"/>
              <a:t>c</a:t>
            </a:r>
            <a:r>
              <a:rPr lang="es-CL" sz="3600" dirty="0" smtClean="0"/>
              <a:t>ompuestas. </a:t>
            </a:r>
            <a:r>
              <a:rPr lang="es-CL" sz="3600" dirty="0" err="1" smtClean="0"/>
              <a:t>Ej</a:t>
            </a:r>
            <a:r>
              <a:rPr lang="es-CL" sz="3600" dirty="0" smtClean="0"/>
              <a:t>: a&lt;b and b&lt;c</a:t>
            </a:r>
          </a:p>
          <a:p>
            <a:pPr lvl="1"/>
            <a:r>
              <a:rPr lang="es-CL" sz="3600" dirty="0"/>
              <a:t>u</a:t>
            </a:r>
            <a:r>
              <a:rPr lang="es-CL" sz="3600" dirty="0" smtClean="0"/>
              <a:t>sos: en instrucciones </a:t>
            </a:r>
            <a:r>
              <a:rPr lang="es-CL" sz="3600" dirty="0" err="1" smtClean="0"/>
              <a:t>if</a:t>
            </a:r>
            <a:r>
              <a:rPr lang="es-CL" sz="3600" dirty="0" smtClean="0"/>
              <a:t> y </a:t>
            </a:r>
            <a:r>
              <a:rPr lang="es-CL" sz="3600" dirty="0" err="1" smtClean="0"/>
              <a:t>assert</a:t>
            </a:r>
            <a:endParaRPr lang="es-CL" sz="3600" dirty="0" smtClean="0"/>
          </a:p>
          <a:p>
            <a:r>
              <a:rPr lang="es-CL" sz="3600" dirty="0" smtClean="0"/>
              <a:t>Asignación: variable=expresión. </a:t>
            </a:r>
            <a:r>
              <a:rPr lang="es-CL" sz="3600" dirty="0" err="1" smtClean="0"/>
              <a:t>Ej</a:t>
            </a:r>
            <a:r>
              <a:rPr lang="es-CL" sz="3600" dirty="0" smtClean="0"/>
              <a:t>: p=a&gt;b</a:t>
            </a:r>
          </a:p>
          <a:p>
            <a:pPr>
              <a:lnSpc>
                <a:spcPct val="80000"/>
              </a:lnSpc>
              <a:defRPr/>
            </a:pPr>
            <a:r>
              <a:rPr lang="es-ES" altLang="es-CL" sz="3600" dirty="0" smtClean="0"/>
              <a:t>Funciones: resultado </a:t>
            </a:r>
            <a:r>
              <a:rPr lang="es-ES" altLang="es-CL" sz="3600" dirty="0"/>
              <a:t>de tipo </a:t>
            </a:r>
            <a:r>
              <a:rPr lang="es-ES" altLang="es-CL" sz="3600" dirty="0" err="1" smtClean="0"/>
              <a:t>bool</a:t>
            </a:r>
            <a:endParaRPr lang="es-ES" altLang="es-CL" sz="3600" dirty="0"/>
          </a:p>
        </p:txBody>
      </p:sp>
    </p:spTree>
    <p:extLst>
      <p:ext uri="{BB962C8B-B14F-4D97-AF65-F5344CB8AC3E}">
        <p14:creationId xmlns:p14="http://schemas.microsoft.com/office/powerpoint/2010/main" val="2525566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5218"/>
          </a:xfrm>
        </p:spPr>
        <p:txBody>
          <a:bodyPr/>
          <a:lstStyle/>
          <a:p>
            <a:r>
              <a:rPr lang="es-CL" dirty="0" err="1" smtClean="0"/>
              <a:t>Assert</a:t>
            </a:r>
            <a:r>
              <a:rPr lang="es-CL" dirty="0" smtClean="0"/>
              <a:t> para probar resultados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1074" y="1110344"/>
            <a:ext cx="11438874" cy="55295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dirty="0">
                <a:latin typeface="Courier New" panose="02070309020205020404" pitchFamily="49" charset="0"/>
                <a:cs typeface="Courier New" panose="02070309020205020404" pitchFamily="49" charset="0"/>
              </a:rPr>
              <a:t>#porcentaje: </a:t>
            </a:r>
            <a:r>
              <a:rPr lang="es-CL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s-CL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s-CL" dirty="0">
                <a:latin typeface="Courier New" panose="02070309020205020404" pitchFamily="49" charset="0"/>
                <a:cs typeface="Courier New" panose="02070309020205020404" pitchFamily="49" charset="0"/>
              </a:rPr>
              <a:t> -&gt; </a:t>
            </a:r>
            <a:r>
              <a:rPr lang="es-CL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endParaRPr lang="es-CL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dirty="0">
                <a:latin typeface="Courier New" panose="02070309020205020404" pitchFamily="49" charset="0"/>
                <a:cs typeface="Courier New" panose="02070309020205020404" pitchFamily="49" charset="0"/>
              </a:rPr>
              <a:t>#porcentaje de x respecto de y</a:t>
            </a:r>
          </a:p>
          <a:p>
            <a:pPr marL="0" indent="0">
              <a:buNone/>
            </a:pPr>
            <a:r>
              <a:rPr lang="es-CL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dirty="0" err="1">
                <a:latin typeface="Courier New" panose="02070309020205020404" pitchFamily="49" charset="0"/>
                <a:cs typeface="Courier New" panose="02070309020205020404" pitchFamily="49" charset="0"/>
              </a:rPr>
              <a:t>ej</a:t>
            </a:r>
            <a:r>
              <a:rPr lang="es-CL" dirty="0">
                <a:latin typeface="Courier New" panose="02070309020205020404" pitchFamily="49" charset="0"/>
                <a:cs typeface="Courier New" panose="02070309020205020404" pitchFamily="49" charset="0"/>
              </a:rPr>
              <a:t>: porcentaje(1,8)-&gt;12.5, porcentaje(1,3)-&gt;33.3...</a:t>
            </a:r>
          </a:p>
          <a:p>
            <a:pPr marL="0" indent="0">
              <a:buNone/>
            </a:pPr>
            <a:r>
              <a:rPr lang="es-CL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CL" dirty="0">
                <a:latin typeface="Courier New" panose="02070309020205020404" pitchFamily="49" charset="0"/>
                <a:cs typeface="Courier New" panose="02070309020205020404" pitchFamily="49" charset="0"/>
              </a:rPr>
              <a:t> porcentaje(</a:t>
            </a:r>
            <a:r>
              <a:rPr lang="es-CL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s-CL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es-CL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return x/y*100</a:t>
            </a:r>
            <a:endParaRPr lang="es-CL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assert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porcentaje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(1,8)==12.5</a:t>
            </a:r>
            <a:endParaRPr lang="es-CL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#prueba de un resultado real no exacto</a:t>
            </a:r>
            <a:endParaRPr lang="es-CL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porcentaje(1,3)==33.3 produce </a:t>
            </a:r>
            <a:r>
              <a:rPr lang="es-CL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AssertionError</a:t>
            </a:r>
            <a:endParaRPr lang="es-CL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s-CL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round(porcentaje(1,3),1)==33.3 </a:t>
            </a:r>
          </a:p>
          <a:p>
            <a:pPr marL="0" indent="0">
              <a:buNone/>
            </a:pPr>
            <a:r>
              <a:rPr lang="es-CL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dirty="0">
                <a:latin typeface="Courier New" panose="02070309020205020404" pitchFamily="49" charset="0"/>
                <a:cs typeface="Courier New" panose="02070309020205020404" pitchFamily="49" charset="0"/>
              </a:rPr>
              <a:t>porcentaje(1,3)-</a:t>
            </a:r>
            <a:r>
              <a:rPr lang="es-C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33.3&lt;0.1</a:t>
            </a:r>
          </a:p>
          <a:p>
            <a:pPr marL="0" indent="0">
              <a:buNone/>
            </a:pPr>
            <a:r>
              <a:rPr lang="es-CL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abs</a:t>
            </a:r>
            <a:r>
              <a:rPr lang="es-CL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(33.3-porcentaje(1,3))&lt;0.1</a:t>
            </a:r>
            <a:endParaRPr lang="es-CL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s-CL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161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4137" y="365125"/>
            <a:ext cx="11209701" cy="1325563"/>
          </a:xfrm>
        </p:spPr>
        <p:txBody>
          <a:bodyPr/>
          <a:lstStyle/>
          <a:p>
            <a:r>
              <a:rPr lang="es-CL" b="1" dirty="0" err="1" smtClean="0"/>
              <a:t>Assert</a:t>
            </a:r>
            <a:r>
              <a:rPr lang="es-CL" b="1" dirty="0" smtClean="0"/>
              <a:t> para validar parámetros (precondiciones)</a:t>
            </a:r>
            <a:endParaRPr lang="es-CL" b="1" dirty="0"/>
          </a:p>
        </p:txBody>
      </p:sp>
      <p:sp>
        <p:nvSpPr>
          <p:cNvPr id="23555" name="2 Marcador de contenido"/>
          <p:cNvSpPr>
            <a:spLocks noGrp="1"/>
          </p:cNvSpPr>
          <p:nvPr>
            <p:ph idx="4294967295"/>
          </p:nvPr>
        </p:nvSpPr>
        <p:spPr>
          <a:xfrm>
            <a:off x="0" y="1397000"/>
            <a:ext cx="11653838" cy="5291138"/>
          </a:xfrm>
        </p:spPr>
        <p:txBody>
          <a:bodyPr>
            <a:normAutofit/>
          </a:bodyPr>
          <a:lstStyle/>
          <a:p>
            <a:pPr marL="400050" lvl="1" indent="0">
              <a:lnSpc>
                <a:spcPct val="80000"/>
              </a:lnSpc>
              <a:buNone/>
              <a:defRPr/>
            </a:pPr>
            <a:r>
              <a:rPr lang="es-ES" altLang="es-CL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ES" alt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ES" alt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par(x</a:t>
            </a:r>
            <a:r>
              <a:rPr lang="es-ES" alt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400050" lvl="1" indent="0">
              <a:lnSpc>
                <a:spcPct val="80000"/>
              </a:lnSpc>
              <a:buNone/>
              <a:defRPr/>
            </a:pPr>
            <a:r>
              <a:rPr lang="es-ES" altLang="es-CL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ES" alt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ES" altLang="es-CL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ES" alt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ES" altLang="es-CL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s-ES" alt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(x)==</a:t>
            </a:r>
            <a:r>
              <a:rPr lang="es-ES" altLang="es-CL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s-ES" alt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s-ES" altLang="es-CL" sz="3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lnSpc>
                <a:spcPct val="80000"/>
              </a:lnSpc>
              <a:buNone/>
              <a:defRPr/>
            </a:pPr>
            <a:r>
              <a:rPr lang="es-ES" alt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s-ES" alt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ES" alt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x%2==</a:t>
            </a:r>
            <a:r>
              <a:rPr lang="es-ES" alt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es-ES" altLang="es-CL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lnSpc>
                <a:spcPct val="80000"/>
              </a:lnSpc>
              <a:buNone/>
              <a:defRPr/>
            </a:pPr>
            <a:r>
              <a:rPr lang="es-ES" alt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ES" alt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par(4</a:t>
            </a:r>
            <a:r>
              <a:rPr lang="es-ES" alt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s-ES" altLang="es-CL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lnSpc>
                <a:spcPct val="80000"/>
              </a:lnSpc>
              <a:buNone/>
              <a:defRPr/>
            </a:pPr>
            <a:r>
              <a:rPr lang="es-ES" alt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ES" alt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ES" alt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not</a:t>
            </a:r>
            <a:r>
              <a:rPr lang="es-ES" alt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ES" alt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par(5)</a:t>
            </a:r>
            <a:endParaRPr lang="es-ES" altLang="es-CL" dirty="0"/>
          </a:p>
          <a:p>
            <a:pPr marL="457200" lvl="1" indent="0">
              <a:lnSpc>
                <a:spcPct val="80000"/>
              </a:lnSpc>
              <a:buNone/>
              <a:defRPr/>
            </a:pPr>
            <a:r>
              <a:rPr lang="es-ES" altLang="es-CL" b="1" dirty="0"/>
              <a:t>  </a:t>
            </a:r>
            <a:r>
              <a:rPr lang="es-ES" altLang="es-CL" sz="2800" b="1" dirty="0"/>
              <a:t>función </a:t>
            </a:r>
            <a:r>
              <a:rPr lang="es-ES" altLang="es-CL" sz="2800" b="1" dirty="0" err="1"/>
              <a:t>type</a:t>
            </a:r>
            <a:r>
              <a:rPr lang="es-ES" altLang="es-CL" sz="2800" b="1" dirty="0"/>
              <a:t> devuelve </a:t>
            </a:r>
            <a:r>
              <a:rPr lang="es-ES" altLang="es-CL" sz="2800" b="1" dirty="0" err="1"/>
              <a:t>int</a:t>
            </a:r>
            <a:r>
              <a:rPr lang="es-ES" altLang="es-CL" sz="2800" b="1" dirty="0"/>
              <a:t>, </a:t>
            </a:r>
            <a:r>
              <a:rPr lang="es-ES" altLang="es-CL" sz="2800" b="1" dirty="0" err="1"/>
              <a:t>float</a:t>
            </a:r>
            <a:r>
              <a:rPr lang="es-ES" altLang="es-CL" sz="2800" b="1" dirty="0"/>
              <a:t>, </a:t>
            </a:r>
            <a:r>
              <a:rPr lang="es-ES" altLang="es-CL" sz="2800" b="1" dirty="0" err="1"/>
              <a:t>str</a:t>
            </a:r>
            <a:r>
              <a:rPr lang="es-ES" altLang="es-CL" sz="2800" b="1" dirty="0"/>
              <a:t> o </a:t>
            </a:r>
            <a:r>
              <a:rPr lang="es-ES" altLang="es-CL" sz="2800" b="1" dirty="0" err="1"/>
              <a:t>bool</a:t>
            </a:r>
            <a:r>
              <a:rPr lang="es-ES" altLang="es-CL" sz="2800" b="1" dirty="0"/>
              <a:t>   </a:t>
            </a:r>
            <a:endParaRPr lang="es-ES" altLang="es-CL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lnSpc>
                <a:spcPct val="80000"/>
              </a:lnSpc>
              <a:buNone/>
              <a:defRPr/>
            </a:pPr>
            <a:endParaRPr lang="es-ES" altLang="es-CL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lnSpc>
                <a:spcPct val="80000"/>
              </a:lnSpc>
              <a:buNone/>
              <a:defRPr/>
            </a:pPr>
            <a:r>
              <a:rPr lang="es-ES" alt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ES" alt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bisiesto(año):</a:t>
            </a:r>
          </a:p>
          <a:p>
            <a:pPr marL="400050" lvl="1" indent="0">
              <a:lnSpc>
                <a:spcPct val="80000"/>
              </a:lnSpc>
              <a:buNone/>
              <a:defRPr/>
            </a:pPr>
            <a:r>
              <a:rPr lang="es-ES" alt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s-ES" alt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ES" alt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ES" alt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s-ES" alt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(año)==</a:t>
            </a:r>
            <a:r>
              <a:rPr lang="es-ES" altLang="es-CL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s-ES" altLang="es-CL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400050" lvl="1" indent="0">
              <a:lnSpc>
                <a:spcPct val="80000"/>
              </a:lnSpc>
              <a:buNone/>
              <a:defRPr/>
            </a:pPr>
            <a:r>
              <a:rPr lang="es-ES" altLang="es-CL" sz="2800" dirty="0" smtClean="0">
                <a:latin typeface="Courier New" panose="02070309020205020404" pitchFamily="49" charset="0"/>
              </a:rPr>
              <a:t>  </a:t>
            </a:r>
            <a:r>
              <a:rPr lang="es-ES" altLang="es-CL" sz="2800" dirty="0" err="1" smtClean="0">
                <a:latin typeface="Courier New" panose="02070309020205020404" pitchFamily="49" charset="0"/>
              </a:rPr>
              <a:t>return</a:t>
            </a:r>
            <a:r>
              <a:rPr lang="es-ES" altLang="es-CL" sz="2800" dirty="0" smtClean="0">
                <a:latin typeface="Courier New" panose="02070309020205020404" pitchFamily="49" charset="0"/>
              </a:rPr>
              <a:t> año%4</a:t>
            </a:r>
            <a:r>
              <a:rPr lang="es-ES" altLang="es-CL" sz="2800" dirty="0">
                <a:latin typeface="Courier New" panose="02070309020205020404" pitchFamily="49" charset="0"/>
              </a:rPr>
              <a:t>==0 and </a:t>
            </a:r>
            <a:r>
              <a:rPr lang="es-ES" altLang="es-CL" sz="2800" dirty="0" smtClean="0">
                <a:latin typeface="Courier New" panose="02070309020205020404" pitchFamily="49" charset="0"/>
              </a:rPr>
              <a:t>año%100</a:t>
            </a:r>
            <a:r>
              <a:rPr lang="es-ES" altLang="es-CL" sz="2800" dirty="0">
                <a:latin typeface="Courier New" panose="02070309020205020404" pitchFamily="49" charset="0"/>
              </a:rPr>
              <a:t>!=</a:t>
            </a:r>
            <a:r>
              <a:rPr lang="es-ES" altLang="es-CL" sz="2800" dirty="0" smtClean="0">
                <a:latin typeface="Courier New" panose="02070309020205020404" pitchFamily="49" charset="0"/>
              </a:rPr>
              <a:t>0 </a:t>
            </a:r>
            <a:r>
              <a:rPr lang="es-ES" altLang="es-CL" sz="2800" dirty="0" err="1">
                <a:latin typeface="Courier New" panose="02070309020205020404" pitchFamily="49" charset="0"/>
              </a:rPr>
              <a:t>or</a:t>
            </a:r>
            <a:r>
              <a:rPr lang="es-ES" altLang="es-CL" sz="2800" dirty="0">
                <a:latin typeface="Courier New" panose="02070309020205020404" pitchFamily="49" charset="0"/>
              </a:rPr>
              <a:t> </a:t>
            </a:r>
            <a:r>
              <a:rPr lang="es-ES" altLang="es-CL" sz="2800" dirty="0" smtClean="0">
                <a:latin typeface="Courier New" panose="02070309020205020404" pitchFamily="49" charset="0"/>
              </a:rPr>
              <a:t>año%400</a:t>
            </a:r>
            <a:r>
              <a:rPr lang="es-ES" altLang="es-CL" sz="2800" dirty="0">
                <a:latin typeface="Courier New" panose="02070309020205020404" pitchFamily="49" charset="0"/>
              </a:rPr>
              <a:t>==</a:t>
            </a:r>
            <a:r>
              <a:rPr lang="es-ES" altLang="es-CL" sz="2800" dirty="0" smtClean="0">
                <a:latin typeface="Courier New" panose="02070309020205020404" pitchFamily="49" charset="0"/>
              </a:rPr>
              <a:t>0</a:t>
            </a:r>
          </a:p>
          <a:p>
            <a:pPr marL="400050" lvl="1" indent="0">
              <a:lnSpc>
                <a:spcPct val="80000"/>
              </a:lnSpc>
              <a:buNone/>
              <a:defRPr/>
            </a:pPr>
            <a:r>
              <a:rPr lang="es-ES" altLang="es-CL" sz="2800" dirty="0" err="1">
                <a:latin typeface="Courier New" panose="02070309020205020404" pitchFamily="49" charset="0"/>
              </a:rPr>
              <a:t>assert</a:t>
            </a:r>
            <a:r>
              <a:rPr lang="es-ES" altLang="es-CL" sz="2800" dirty="0">
                <a:latin typeface="Courier New" panose="02070309020205020404" pitchFamily="49" charset="0"/>
              </a:rPr>
              <a:t> bisiesto(2020</a:t>
            </a:r>
            <a:r>
              <a:rPr lang="es-ES" altLang="es-CL" sz="2800" dirty="0" smtClean="0">
                <a:latin typeface="Courier New" panose="02070309020205020404" pitchFamily="49" charset="0"/>
              </a:rPr>
              <a:t>)</a:t>
            </a:r>
            <a:endParaRPr lang="es-ES" altLang="es-CL" sz="2800" dirty="0">
              <a:latin typeface="Courier New" panose="02070309020205020404" pitchFamily="49" charset="0"/>
            </a:endParaRPr>
          </a:p>
          <a:p>
            <a:pPr marL="400050" lvl="1" indent="0">
              <a:lnSpc>
                <a:spcPct val="80000"/>
              </a:lnSpc>
              <a:buNone/>
              <a:defRPr/>
            </a:pPr>
            <a:r>
              <a:rPr lang="es-ES" altLang="es-CL" sz="2800" dirty="0" err="1">
                <a:latin typeface="Courier New" panose="02070309020205020404" pitchFamily="49" charset="0"/>
              </a:rPr>
              <a:t>assert</a:t>
            </a:r>
            <a:r>
              <a:rPr lang="es-ES" altLang="es-CL" sz="2800" dirty="0">
                <a:latin typeface="Courier New" panose="02070309020205020404" pitchFamily="49" charset="0"/>
              </a:rPr>
              <a:t> </a:t>
            </a:r>
            <a:r>
              <a:rPr lang="es-ES" altLang="es-CL" sz="2800" dirty="0" err="1">
                <a:latin typeface="Courier New" panose="02070309020205020404" pitchFamily="49" charset="0"/>
              </a:rPr>
              <a:t>not</a:t>
            </a:r>
            <a:r>
              <a:rPr lang="es-ES" altLang="es-CL" sz="2800" dirty="0">
                <a:latin typeface="Courier New" panose="02070309020205020404" pitchFamily="49" charset="0"/>
              </a:rPr>
              <a:t> </a:t>
            </a:r>
            <a:r>
              <a:rPr lang="es-ES" altLang="es-CL" sz="2800" dirty="0" smtClean="0">
                <a:latin typeface="Courier New" panose="02070309020205020404" pitchFamily="49" charset="0"/>
              </a:rPr>
              <a:t>bisiesto(2021)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es-ES" altLang="es-CL" sz="3600" dirty="0">
              <a:latin typeface="+mj-lt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es-ES" altLang="es-CL" sz="36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altLang="es-CL" sz="2400" dirty="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altLang="es-CL" sz="2400" dirty="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altLang="es-CL" sz="2400" dirty="0"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403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M</a:t>
            </a:r>
            <a:r>
              <a:rPr lang="es-CL" dirty="0" smtClean="0"/>
              <a:t>ódulo triángulo</a:t>
            </a:r>
            <a:endParaRPr lang="es-CL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err="1" smtClean="0"/>
              <a:t>esTriangulo</a:t>
            </a:r>
            <a:r>
              <a:rPr lang="es-CL" dirty="0" smtClean="0"/>
              <a:t>: </a:t>
            </a:r>
            <a:r>
              <a:rPr lang="es-CL" dirty="0" err="1" smtClean="0"/>
              <a:t>num</a:t>
            </a:r>
            <a:r>
              <a:rPr lang="es-CL" dirty="0" smtClean="0"/>
              <a:t> </a:t>
            </a:r>
            <a:r>
              <a:rPr lang="es-CL" dirty="0" err="1" smtClean="0"/>
              <a:t>num</a:t>
            </a:r>
            <a:r>
              <a:rPr lang="es-CL" dirty="0" smtClean="0"/>
              <a:t> </a:t>
            </a:r>
            <a:r>
              <a:rPr lang="es-CL" dirty="0" err="1" smtClean="0"/>
              <a:t>num</a:t>
            </a:r>
            <a:r>
              <a:rPr lang="es-CL" dirty="0" smtClean="0"/>
              <a:t> -&gt; </a:t>
            </a:r>
            <a:r>
              <a:rPr lang="es-CL" dirty="0" err="1" smtClean="0"/>
              <a:t>bool</a:t>
            </a:r>
            <a:endParaRPr lang="es-CL" dirty="0" smtClean="0"/>
          </a:p>
          <a:p>
            <a:pPr lvl="1"/>
            <a:r>
              <a:rPr lang="es-CL" dirty="0"/>
              <a:t>p</a:t>
            </a:r>
            <a:r>
              <a:rPr lang="es-CL" dirty="0" smtClean="0"/>
              <a:t>ara usar en precondiciones de otras funciones</a:t>
            </a:r>
          </a:p>
          <a:p>
            <a:r>
              <a:rPr lang="es-CL" dirty="0" smtClean="0"/>
              <a:t>tipo: </a:t>
            </a:r>
            <a:r>
              <a:rPr lang="es-CL" dirty="0" err="1" smtClean="0"/>
              <a:t>num</a:t>
            </a:r>
            <a:r>
              <a:rPr lang="es-CL" dirty="0" smtClean="0"/>
              <a:t> </a:t>
            </a:r>
            <a:r>
              <a:rPr lang="es-CL" dirty="0" err="1" smtClean="0"/>
              <a:t>num</a:t>
            </a:r>
            <a:r>
              <a:rPr lang="es-CL" dirty="0" smtClean="0"/>
              <a:t> </a:t>
            </a:r>
            <a:r>
              <a:rPr lang="es-CL" dirty="0" err="1" smtClean="0"/>
              <a:t>num</a:t>
            </a:r>
            <a:r>
              <a:rPr lang="es-CL" dirty="0" smtClean="0"/>
              <a:t> -&gt; </a:t>
            </a:r>
            <a:r>
              <a:rPr lang="es-CL" dirty="0" err="1" smtClean="0"/>
              <a:t>str</a:t>
            </a:r>
            <a:endParaRPr lang="es-CL" dirty="0" smtClean="0"/>
          </a:p>
          <a:p>
            <a:r>
              <a:rPr lang="es-CL" dirty="0" err="1" smtClean="0"/>
              <a:t>perimetro</a:t>
            </a:r>
            <a:r>
              <a:rPr lang="es-CL" dirty="0" smtClean="0"/>
              <a:t>: </a:t>
            </a:r>
            <a:r>
              <a:rPr lang="es-CL" dirty="0" err="1" smtClean="0"/>
              <a:t>num</a:t>
            </a:r>
            <a:r>
              <a:rPr lang="es-CL" dirty="0" smtClean="0"/>
              <a:t> </a:t>
            </a:r>
            <a:r>
              <a:rPr lang="es-CL" dirty="0" err="1" smtClean="0"/>
              <a:t>num</a:t>
            </a:r>
            <a:r>
              <a:rPr lang="es-CL" dirty="0" smtClean="0"/>
              <a:t> </a:t>
            </a:r>
            <a:r>
              <a:rPr lang="es-CL" dirty="0" err="1" smtClean="0"/>
              <a:t>num</a:t>
            </a:r>
            <a:r>
              <a:rPr lang="es-CL" dirty="0" smtClean="0"/>
              <a:t> -&gt; </a:t>
            </a:r>
            <a:r>
              <a:rPr lang="es-CL" dirty="0" err="1" smtClean="0"/>
              <a:t>num</a:t>
            </a:r>
            <a:endParaRPr lang="es-CL" dirty="0" smtClean="0"/>
          </a:p>
          <a:p>
            <a:r>
              <a:rPr lang="es-CL" dirty="0" err="1" smtClean="0"/>
              <a:t>area</a:t>
            </a:r>
            <a:r>
              <a:rPr lang="es-CL" dirty="0" smtClean="0"/>
              <a:t>: </a:t>
            </a:r>
            <a:r>
              <a:rPr lang="es-CL" dirty="0" err="1" smtClean="0"/>
              <a:t>num</a:t>
            </a:r>
            <a:r>
              <a:rPr lang="es-CL" dirty="0" smtClean="0"/>
              <a:t> </a:t>
            </a:r>
            <a:r>
              <a:rPr lang="es-CL" dirty="0" err="1" smtClean="0"/>
              <a:t>num</a:t>
            </a:r>
            <a:r>
              <a:rPr lang="es-CL" dirty="0" smtClean="0"/>
              <a:t> </a:t>
            </a:r>
            <a:r>
              <a:rPr lang="es-CL" dirty="0" err="1" smtClean="0"/>
              <a:t>num</a:t>
            </a:r>
            <a:r>
              <a:rPr lang="es-CL" dirty="0" smtClean="0"/>
              <a:t> -&gt; </a:t>
            </a:r>
            <a:r>
              <a:rPr lang="es-CL" dirty="0" err="1" smtClean="0"/>
              <a:t>float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64254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33081" y="266893"/>
            <a:ext cx="1156447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3200" b="1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3200" b="1" u="sng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esTriangulo</a:t>
            </a:r>
            <a:r>
              <a:rPr lang="es-CL" sz="3200" b="1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s-CL" sz="3200" b="1" u="sng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s-CL" sz="3200" b="1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b="1" u="sng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s-CL" sz="3200" b="1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b="1" u="sng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s-CL" sz="3200" b="1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-&gt; </a:t>
            </a:r>
            <a:r>
              <a:rPr lang="es-CL" sz="3200" b="1" u="sng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endParaRPr lang="es-CL" sz="3200" b="1" u="sng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#True si x, y, z forman un triangulo</a:t>
            </a:r>
          </a:p>
          <a:p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ej</a:t>
            </a:r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s-CL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esTriangulo</a:t>
            </a:r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(3,4,5)-&gt;True </a:t>
            </a:r>
          </a:p>
          <a:p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ej</a:t>
            </a:r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s-CL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esTriangulo</a:t>
            </a:r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(1,2,3)-&gt;False</a:t>
            </a:r>
          </a:p>
          <a:p>
            <a:r>
              <a:rPr lang="es-CL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esTriangulo</a:t>
            </a:r>
            <a:r>
              <a:rPr 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s-CL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x,y,z</a:t>
            </a:r>
            <a:r>
              <a:rPr 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s-CL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(x)==</a:t>
            </a:r>
            <a:r>
              <a:rPr lang="es-CL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(x)==</a:t>
            </a:r>
            <a:r>
              <a:rPr lang="es-CL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endParaRPr lang="es-CL" sz="3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s-CL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(y)==</a:t>
            </a:r>
            <a:r>
              <a:rPr lang="es-CL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s-CL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s-CL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(y)==</a:t>
            </a:r>
            <a:r>
              <a:rPr lang="es-CL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endParaRPr lang="es-CL" sz="3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s-CL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(z)==</a:t>
            </a:r>
            <a:r>
              <a:rPr lang="es-CL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s-CL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s-CL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(z)==</a:t>
            </a:r>
            <a:r>
              <a:rPr lang="es-CL" sz="3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endParaRPr lang="es-CL" sz="3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s-CL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x&gt;0 and y&gt;0 and z&gt;0 and </a:t>
            </a:r>
            <a:r>
              <a:rPr lang="es-CL" sz="3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\  continúa</a:t>
            </a:r>
          </a:p>
          <a:p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s-CL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x+y</a:t>
            </a:r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&gt;z and </a:t>
            </a:r>
            <a:r>
              <a:rPr lang="es-CL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x+z</a:t>
            </a:r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&gt;y and </a:t>
            </a:r>
            <a:r>
              <a:rPr lang="es-CL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y+z</a:t>
            </a:r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&gt;x</a:t>
            </a:r>
          </a:p>
          <a:p>
            <a:r>
              <a:rPr lang="es-CL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esTriangulo</a:t>
            </a:r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(3,4,5)</a:t>
            </a:r>
          </a:p>
          <a:p>
            <a:r>
              <a:rPr lang="es-CL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not</a:t>
            </a:r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esTriangulo</a:t>
            </a:r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(1,2,3)</a:t>
            </a:r>
            <a:endParaRPr lang="es-CL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8387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33081" y="502024"/>
            <a:ext cx="11564471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800" b="1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2800" b="1" u="sng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esTriangulo</a:t>
            </a:r>
            <a:r>
              <a:rPr lang="es-CL" sz="2800" b="1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s-CL" sz="2800" b="1" u="sng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s-CL" sz="2800" b="1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b="1" u="sng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s-CL" sz="2800" b="1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b="1" u="sng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s-CL" sz="2800" b="1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-&gt; </a:t>
            </a:r>
            <a:r>
              <a:rPr lang="es-CL" sz="2800" b="1" u="sng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endParaRPr lang="es-CL" sz="2800" b="1" u="sng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#True si x, y, z forman un triangulo</a:t>
            </a:r>
          </a:p>
          <a:p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ej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esTriangulo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(3,4,5)-&gt;True </a:t>
            </a:r>
          </a:p>
          <a:p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ej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esTriangulo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(1,2,3)-&gt;False</a:t>
            </a:r>
          </a:p>
          <a:p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esTriangulo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x,y,z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s-CL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#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funcion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interna</a:t>
            </a:r>
          </a:p>
          <a:p>
            <a:r>
              <a:rPr lang="es-CL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esNum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(n): 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(n)==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(n)==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endParaRPr lang="es-CL" sz="2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#precondición</a:t>
            </a:r>
          </a:p>
          <a:p>
            <a:r>
              <a:rPr lang="es-CL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esNum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(x) and 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esNum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(y) and 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esNum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(z)</a:t>
            </a:r>
          </a:p>
          <a:p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x&gt;0 and y&gt;0 and z&gt;0 and 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\  continúa</a:t>
            </a:r>
          </a:p>
          <a:p>
            <a:r>
              <a:rPr lang="es-CL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x+y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&gt;z and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x+z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&gt;y and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y+z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&gt;x</a:t>
            </a:r>
          </a:p>
          <a:p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esTriangulo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(3,4,5)</a:t>
            </a:r>
          </a:p>
          <a:p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not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esTriangulo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(1,2,3)</a:t>
            </a:r>
            <a:endParaRPr lang="es-CL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242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09600" y="302359"/>
            <a:ext cx="1126453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32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32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area</a:t>
            </a:r>
            <a:r>
              <a:rPr lang="es-CL" sz="32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s-CL" sz="32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s-CL" sz="32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s-CL" sz="32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s-CL" sz="32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 -&gt; </a:t>
            </a:r>
            <a:r>
              <a:rPr lang="es-CL" sz="32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endParaRPr lang="es-CL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area</a:t>
            </a:r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de triangulo de lados x, y, z</a:t>
            </a:r>
          </a:p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ejs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: area(3,4,5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)-&gt;6.0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, area(1,1,1)-&gt;0.4...</a:t>
            </a:r>
            <a:endParaRPr lang="es-CL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area(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x,y,z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es-CL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esTriangulo</a:t>
            </a:r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s-CL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x,y,z</a:t>
            </a:r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#precondición</a:t>
            </a:r>
            <a:endParaRPr lang="es-CL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s=(</a:t>
            </a:r>
            <a:r>
              <a:rPr lang="es-CL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x+y+z</a:t>
            </a:r>
            <a:r>
              <a:rPr lang="es-CL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)/2</a:t>
            </a:r>
            <a:endParaRPr lang="es-CL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3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sqrt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*(s-x)*(s-y)*(s-z))</a:t>
            </a:r>
            <a:endParaRPr lang="es-CL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area(3,4,5)==6.0</a:t>
            </a:r>
            <a:endParaRPr lang="es-CL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abs(area(1,1,1)-0.4)&lt;0.1</a:t>
            </a:r>
            <a:endParaRPr lang="es-CL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0659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8357865"/>
              </p:ext>
            </p:extLst>
          </p:nvPr>
        </p:nvGraphicFramePr>
        <p:xfrm>
          <a:off x="390525" y="523875"/>
          <a:ext cx="11764963" cy="612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Document" r:id="rId3" imgW="8752586" imgH="4565937" progId="Word.Document.8">
                  <p:embed/>
                </p:oleObj>
              </mc:Choice>
              <mc:Fallback>
                <p:oleObj name="Document" r:id="rId3" imgW="8752586" imgH="4565937" progId="Word.Document.8">
                  <p:embed/>
                  <p:pic>
                    <p:nvPicPr>
                      <p:cNvPr id="174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" y="523875"/>
                        <a:ext cx="11764963" cy="612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7587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Programa usuario de módulo triángulo</a:t>
            </a:r>
            <a:endParaRPr lang="es-CL" dirty="0"/>
          </a:p>
        </p:txBody>
      </p:sp>
      <p:sp>
        <p:nvSpPr>
          <p:cNvPr id="4" name="Rectángulo 3"/>
          <p:cNvSpPr/>
          <p:nvPr/>
        </p:nvSpPr>
        <p:spPr>
          <a:xfrm>
            <a:off x="699247" y="1690688"/>
            <a:ext cx="10416987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triangulo 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es-CL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  </a:t>
            </a:r>
          </a:p>
          <a:p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("ingresar lados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a,b,c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de un triangulo")</a:t>
            </a:r>
          </a:p>
          <a:p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a=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(input("a?"))</a:t>
            </a:r>
          </a:p>
          <a:p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b=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(input("b?"))</a:t>
            </a:r>
          </a:p>
          <a:p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c=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(input("c?"))</a:t>
            </a:r>
          </a:p>
          <a:p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esTriangulo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a,b,c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tipo:",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tipo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a,b,c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("perímetro</a:t>
            </a:r>
            <a:r>
              <a:rPr lang="es-CL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perimetro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a,b,c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("área</a:t>
            </a:r>
            <a:r>
              <a:rPr lang="es-CL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  <a:r>
              <a:rPr lang="es-CL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area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a,b,c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s-CL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("no forman un triangulo")</a:t>
            </a:r>
            <a:endParaRPr lang="es-CL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0791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Problemas propuestos</a:t>
            </a:r>
            <a:endParaRPr lang="es-CL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Programa que permita jugar al </a:t>
            </a:r>
            <a:r>
              <a:rPr lang="es-CL" dirty="0" err="1" smtClean="0"/>
              <a:t>cachipun</a:t>
            </a:r>
            <a:r>
              <a:rPr lang="es-CL" dirty="0" smtClean="0"/>
              <a:t> (piedra-papel-tijeras) entre una persona y el computador usando condiciones compuestas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341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70411" y="955502"/>
            <a:ext cx="1052456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C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tipo(</a:t>
            </a:r>
            <a:r>
              <a:rPr lang="es-CL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x,y,z</a:t>
            </a:r>
            <a:r>
              <a:rPr lang="es-C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x==y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s-C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s-C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x==z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'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equilatero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‘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‘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isosceles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x==z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‘isósceles’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y==z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‘isósceles’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‘escaleno’</a:t>
            </a:r>
          </a:p>
          <a:p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tipo(1,1,1)=='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equilatero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tipo(2,2,3)=='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isosceles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tipo(3,4,5)=='escaleno'</a:t>
            </a:r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48194"/>
            <a:ext cx="10515600" cy="561703"/>
          </a:xfrm>
        </p:spPr>
        <p:txBody>
          <a:bodyPr>
            <a:normAutofit fontScale="90000"/>
          </a:bodyPr>
          <a:lstStyle/>
          <a:p>
            <a:r>
              <a:rPr lang="es-CL" dirty="0" smtClean="0"/>
              <a:t>Condiciones simples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84595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70411" y="955502"/>
            <a:ext cx="1052456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b="1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#tipo: </a:t>
            </a:r>
            <a:r>
              <a:rPr lang="es-CL" sz="2400" b="1" u="sng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s-CL" sz="2400" b="1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b="1" u="sng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s-CL" sz="2400" b="1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b="1" u="sng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s-CL" sz="2400" b="1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-&gt; </a:t>
            </a:r>
            <a:r>
              <a:rPr lang="es-CL" sz="2400" b="1" u="sng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endParaRPr lang="es-CL" sz="2400" b="1" u="sng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#'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equilatero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', '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isosceles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o 'escaleno'</a:t>
            </a:r>
          </a:p>
          <a:p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ej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tipo(1,1,1)-&gt;'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equilatero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ej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tipo(2,2,3)-&gt;'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isosceles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ej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tipo(3,4,5)-&gt;'escaleno'</a:t>
            </a:r>
          </a:p>
          <a:p>
            <a:r>
              <a:rPr lang="es-CL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C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tipo(</a:t>
            </a:r>
            <a:r>
              <a:rPr lang="es-CL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x,y,z</a:t>
            </a:r>
            <a:r>
              <a:rPr lang="es-C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x==y </a:t>
            </a:r>
            <a:r>
              <a:rPr lang="es-C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x==z:</a:t>
            </a:r>
          </a:p>
          <a:p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'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equilatero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x==y </a:t>
            </a:r>
            <a:r>
              <a:rPr lang="es-CL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x==z </a:t>
            </a:r>
            <a:r>
              <a:rPr lang="es-CL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y==z:</a:t>
            </a:r>
          </a:p>
          <a:p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'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isosceles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'escaleno'</a:t>
            </a:r>
          </a:p>
          <a:p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tipo(1,1,1)=='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equilatero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tipo(2,2,3)=='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isosceles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tipo(3,4,5)=='escaleno'</a:t>
            </a:r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48194"/>
            <a:ext cx="10515600" cy="561703"/>
          </a:xfrm>
        </p:spPr>
        <p:txBody>
          <a:bodyPr>
            <a:normAutofit fontScale="90000"/>
          </a:bodyPr>
          <a:lstStyle/>
          <a:p>
            <a:r>
              <a:rPr lang="es-CL" dirty="0" smtClean="0"/>
              <a:t>Condiciones compuestas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116891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5984703"/>
              </p:ext>
            </p:extLst>
          </p:nvPr>
        </p:nvGraphicFramePr>
        <p:xfrm>
          <a:off x="377825" y="171450"/>
          <a:ext cx="12118975" cy="970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Document" r:id="rId3" imgW="8376920" imgH="6720742" progId="Word.Document.8">
                  <p:embed/>
                </p:oleObj>
              </mc:Choice>
              <mc:Fallback>
                <p:oleObj name="Document" r:id="rId3" imgW="8376920" imgH="6720742" progId="Word.Document.8">
                  <p:embed/>
                  <p:pic>
                    <p:nvPicPr>
                      <p:cNvPr id="1229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25" y="171450"/>
                        <a:ext cx="12118975" cy="9704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98069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232193"/>
              </p:ext>
            </p:extLst>
          </p:nvPr>
        </p:nvGraphicFramePr>
        <p:xfrm>
          <a:off x="514350" y="514350"/>
          <a:ext cx="10571163" cy="583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Document" r:id="rId3" imgW="9332065" imgH="5271263" progId="Word.Document.8">
                  <p:embed/>
                </p:oleObj>
              </mc:Choice>
              <mc:Fallback>
                <p:oleObj name="Document" r:id="rId3" imgW="9332065" imgH="5271263" progId="Word.Document.8">
                  <p:embed/>
                  <p:pic>
                    <p:nvPicPr>
                      <p:cNvPr id="1229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514350"/>
                        <a:ext cx="10571163" cy="583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4114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8364492"/>
              </p:ext>
            </p:extLst>
          </p:nvPr>
        </p:nvGraphicFramePr>
        <p:xfrm>
          <a:off x="514350" y="514350"/>
          <a:ext cx="10571163" cy="574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Document" r:id="rId3" imgW="9332065" imgH="5069353" progId="Word.Document.8">
                  <p:embed/>
                </p:oleObj>
              </mc:Choice>
              <mc:Fallback>
                <p:oleObj name="Document" r:id="rId3" imgW="9332065" imgH="5069353" progId="Word.Document.8">
                  <p:embed/>
                  <p:pic>
                    <p:nvPicPr>
                      <p:cNvPr id="1229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514350"/>
                        <a:ext cx="10571163" cy="574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8818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2966"/>
          </a:xfrm>
        </p:spPr>
        <p:txBody>
          <a:bodyPr>
            <a:normAutofit fontScale="90000"/>
          </a:bodyPr>
          <a:lstStyle/>
          <a:p>
            <a:r>
              <a:rPr lang="es-CL" dirty="0" smtClean="0"/>
              <a:t>Funciones lógicas</a:t>
            </a:r>
            <a:endParaRPr lang="es-CL" dirty="0"/>
          </a:p>
        </p:txBody>
      </p:sp>
      <p:sp>
        <p:nvSpPr>
          <p:cNvPr id="15363" name="2 Marcador de contenido"/>
          <p:cNvSpPr>
            <a:spLocks noGrp="1"/>
          </p:cNvSpPr>
          <p:nvPr>
            <p:ph idx="4294967295"/>
          </p:nvPr>
        </p:nvSpPr>
        <p:spPr>
          <a:xfrm>
            <a:off x="640080" y="1058092"/>
            <a:ext cx="9790113" cy="5472112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>
            <a:normAutofit fontScale="92500" lnSpcReduction="20000"/>
          </a:bodyPr>
          <a:lstStyle/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s-ES" altLang="es-CL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s-ES" altLang="es-CL" sz="3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ES" altLang="es-CL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par: </a:t>
            </a:r>
            <a:r>
              <a:rPr lang="es-ES" altLang="es-CL" sz="3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s-ES" altLang="es-CL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-&gt; </a:t>
            </a:r>
            <a:r>
              <a:rPr lang="es-ES" altLang="es-CL" sz="3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endParaRPr lang="es-ES" altLang="es-CL" sz="3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es-ES" alt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 #True si x es par (False si es impar)	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es-ES" alt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 #</a:t>
            </a:r>
            <a:r>
              <a:rPr lang="es-ES" alt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ej</a:t>
            </a:r>
            <a:r>
              <a:rPr lang="es-ES" alt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: par(4)-&gt;True, par(5)-&gt;False</a:t>
            </a:r>
          </a:p>
          <a:p>
            <a:pPr marL="400050" lvl="1" indent="0">
              <a:lnSpc>
                <a:spcPct val="80000"/>
              </a:lnSpc>
              <a:buNone/>
              <a:defRPr/>
            </a:pPr>
            <a:r>
              <a:rPr lang="es-ES" altLang="es-CL" sz="3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ES" altLang="es-CL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par(x):</a:t>
            </a:r>
          </a:p>
          <a:p>
            <a:pPr marL="400050" lvl="1" indent="0">
              <a:lnSpc>
                <a:spcPct val="80000"/>
              </a:lnSpc>
              <a:buNone/>
              <a:defRPr/>
            </a:pPr>
            <a:r>
              <a:rPr lang="es-ES" altLang="es-CL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s-ES" alt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s-ES" alt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x%2==0:</a:t>
            </a:r>
          </a:p>
          <a:p>
            <a:pPr marL="400050" lvl="1" indent="0">
              <a:lnSpc>
                <a:spcPct val="80000"/>
              </a:lnSpc>
              <a:buNone/>
              <a:defRPr/>
            </a:pPr>
            <a:r>
              <a:rPr lang="es-ES" alt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	 </a:t>
            </a:r>
            <a:r>
              <a:rPr lang="es-ES" alt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ES" alt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True</a:t>
            </a:r>
          </a:p>
          <a:p>
            <a:pPr marL="400050" lvl="1" indent="0">
              <a:lnSpc>
                <a:spcPct val="80000"/>
              </a:lnSpc>
              <a:buNone/>
              <a:defRPr/>
            </a:pPr>
            <a:r>
              <a:rPr lang="es-ES" alt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s-ES" alt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s-ES" alt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400050" lvl="1" indent="0">
              <a:lnSpc>
                <a:spcPct val="80000"/>
              </a:lnSpc>
              <a:buNone/>
              <a:defRPr/>
            </a:pPr>
            <a:r>
              <a:rPr lang="es-ES" alt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ES" alt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ES" alt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False</a:t>
            </a:r>
          </a:p>
          <a:p>
            <a:pPr marL="400050" lvl="1" indent="0">
              <a:lnSpc>
                <a:spcPct val="80000"/>
              </a:lnSpc>
              <a:buNone/>
              <a:defRPr/>
            </a:pPr>
            <a:r>
              <a:rPr lang="es-ES" alt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ES" alt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par(4)==True   </a:t>
            </a:r>
          </a:p>
          <a:p>
            <a:pPr marL="400050" lvl="1" indent="0">
              <a:lnSpc>
                <a:spcPct val="80000"/>
              </a:lnSpc>
              <a:buNone/>
              <a:defRPr/>
            </a:pPr>
            <a:r>
              <a:rPr lang="es-ES" alt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ES" alt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par(5)==</a:t>
            </a:r>
            <a:r>
              <a:rPr lang="es-ES" altLang="es-CL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marL="400050" lvl="1" indent="0">
              <a:lnSpc>
                <a:spcPct val="80000"/>
              </a:lnSpc>
              <a:buNone/>
              <a:defRPr/>
            </a:pPr>
            <a:endParaRPr lang="es-ES" altLang="es-CL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lnSpc>
                <a:spcPct val="80000"/>
              </a:lnSpc>
              <a:buNone/>
              <a:defRPr/>
            </a:pPr>
            <a:r>
              <a:rPr lang="es-ES" altLang="es-CL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Más breve:</a:t>
            </a:r>
          </a:p>
          <a:p>
            <a:pPr marL="400050" lvl="1" indent="0">
              <a:lnSpc>
                <a:spcPct val="80000"/>
              </a:lnSpc>
              <a:buNone/>
              <a:defRPr/>
            </a:pPr>
            <a:r>
              <a:rPr lang="es-ES" altLang="es-CL" sz="3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ES" altLang="es-CL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par(x):</a:t>
            </a:r>
          </a:p>
          <a:p>
            <a:pPr marL="400050" lvl="1" indent="0">
              <a:lnSpc>
                <a:spcPct val="80000"/>
              </a:lnSpc>
              <a:buNone/>
              <a:defRPr/>
            </a:pPr>
            <a:r>
              <a:rPr lang="es-ES" alt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s-ES" alt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ES" alt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x%2==0 #devuelve True o False</a:t>
            </a:r>
          </a:p>
          <a:p>
            <a:pPr marL="400050" lvl="1" indent="0">
              <a:lnSpc>
                <a:spcPct val="80000"/>
              </a:lnSpc>
              <a:buNone/>
              <a:defRPr/>
            </a:pPr>
            <a:r>
              <a:rPr lang="es-ES" alt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ES" alt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par(4) </a:t>
            </a:r>
            <a:r>
              <a:rPr lang="es-ES" altLang="es-CL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#par(4)==True  </a:t>
            </a:r>
            <a:endParaRPr lang="es-ES" altLang="es-CL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lnSpc>
                <a:spcPct val="80000"/>
              </a:lnSpc>
              <a:buNone/>
              <a:defRPr/>
            </a:pPr>
            <a:r>
              <a:rPr lang="es-ES" alt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ES" alt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ES" alt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not</a:t>
            </a:r>
            <a:r>
              <a:rPr lang="es-ES" alt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par(5</a:t>
            </a:r>
            <a:r>
              <a:rPr lang="es-ES" altLang="es-CL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#par(5)==False</a:t>
            </a:r>
            <a:endParaRPr lang="es-ES" altLang="es-CL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64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2 Marcador de contenido"/>
          <p:cNvSpPr>
            <a:spLocks noGrp="1"/>
          </p:cNvSpPr>
          <p:nvPr>
            <p:ph idx="1"/>
          </p:nvPr>
        </p:nvSpPr>
        <p:spPr>
          <a:xfrm>
            <a:off x="627017" y="235132"/>
            <a:ext cx="10184418" cy="6362520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es-CL" sz="2400" b="1" u="sng" dirty="0">
                <a:latin typeface="Courier New" panose="02070309020205020404" pitchFamily="49" charset="0"/>
              </a:rPr>
              <a:t>#bisiesto: </a:t>
            </a:r>
            <a:r>
              <a:rPr lang="es-ES" altLang="es-CL" sz="2400" b="1" u="sng" dirty="0" err="1">
                <a:latin typeface="Courier New" panose="02070309020205020404" pitchFamily="49" charset="0"/>
              </a:rPr>
              <a:t>int</a:t>
            </a:r>
            <a:r>
              <a:rPr lang="es-ES" altLang="es-CL" sz="2400" b="1" u="sng" dirty="0">
                <a:latin typeface="Courier New" panose="02070309020205020404" pitchFamily="49" charset="0"/>
              </a:rPr>
              <a:t> -&gt; </a:t>
            </a:r>
            <a:r>
              <a:rPr lang="es-ES" altLang="es-CL" sz="2400" b="1" u="sng" dirty="0" err="1">
                <a:latin typeface="Courier New" panose="02070309020205020404" pitchFamily="49" charset="0"/>
              </a:rPr>
              <a:t>bool</a:t>
            </a:r>
            <a:endParaRPr lang="es-ES" altLang="es-CL" sz="2400" b="1" u="sng" dirty="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es-CL" sz="2400" dirty="0">
                <a:latin typeface="Courier New" panose="02070309020205020404" pitchFamily="49" charset="0"/>
              </a:rPr>
              <a:t>#True si año </a:t>
            </a:r>
            <a:r>
              <a:rPr lang="es-ES" altLang="es-CL" sz="2400" dirty="0" smtClean="0">
                <a:latin typeface="Courier New" panose="02070309020205020404" pitchFamily="49" charset="0"/>
              </a:rPr>
              <a:t>es </a:t>
            </a:r>
            <a:r>
              <a:rPr lang="es-ES" altLang="es-CL" sz="2400" dirty="0">
                <a:latin typeface="Courier New" panose="02070309020205020404" pitchFamily="49" charset="0"/>
              </a:rPr>
              <a:t>bisiesto (False si no)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es-CL" sz="2400" dirty="0">
                <a:latin typeface="Courier New" panose="02070309020205020404" pitchFamily="49" charset="0"/>
              </a:rPr>
              <a:t>#</a:t>
            </a:r>
            <a:r>
              <a:rPr lang="es-ES" altLang="es-CL" sz="2400" dirty="0" err="1">
                <a:latin typeface="Courier New" panose="02070309020205020404" pitchFamily="49" charset="0"/>
              </a:rPr>
              <a:t>ej</a:t>
            </a:r>
            <a:r>
              <a:rPr lang="es-ES" altLang="es-CL" sz="2400" dirty="0">
                <a:latin typeface="Courier New" panose="02070309020205020404" pitchFamily="49" charset="0"/>
              </a:rPr>
              <a:t>: </a:t>
            </a:r>
            <a:r>
              <a:rPr lang="es-ES" altLang="es-CL" sz="2400" dirty="0" smtClean="0">
                <a:latin typeface="Courier New" panose="02070309020205020404" pitchFamily="49" charset="0"/>
              </a:rPr>
              <a:t>bisiesto(2021) </a:t>
            </a:r>
            <a:r>
              <a:rPr lang="es-ES" altLang="es-CL" sz="2400" dirty="0">
                <a:latin typeface="Courier New" panose="02070309020205020404" pitchFamily="49" charset="0"/>
              </a:rPr>
              <a:t>-&gt; False (no es divisible por 4)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es-CL" sz="2400" dirty="0">
                <a:latin typeface="Courier New" panose="02070309020205020404" pitchFamily="49" charset="0"/>
              </a:rPr>
              <a:t>#</a:t>
            </a:r>
            <a:r>
              <a:rPr lang="es-ES" altLang="es-CL" sz="2400" dirty="0" err="1">
                <a:latin typeface="Courier New" panose="02070309020205020404" pitchFamily="49" charset="0"/>
              </a:rPr>
              <a:t>ej</a:t>
            </a:r>
            <a:r>
              <a:rPr lang="es-ES" altLang="es-CL" sz="2400" dirty="0">
                <a:latin typeface="Courier New" panose="02070309020205020404" pitchFamily="49" charset="0"/>
              </a:rPr>
              <a:t>: bisiesto(2020) -&gt; True  (divisible por 4)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es-CL" sz="2400" dirty="0">
                <a:latin typeface="Courier New" panose="02070309020205020404" pitchFamily="49" charset="0"/>
              </a:rPr>
              <a:t>#</a:t>
            </a:r>
            <a:r>
              <a:rPr lang="es-ES" altLang="es-CL" sz="2400" dirty="0" err="1">
                <a:latin typeface="Courier New" panose="02070309020205020404" pitchFamily="49" charset="0"/>
              </a:rPr>
              <a:t>ej</a:t>
            </a:r>
            <a:r>
              <a:rPr lang="es-ES" altLang="es-CL" sz="2400" dirty="0">
                <a:latin typeface="Courier New" panose="02070309020205020404" pitchFamily="49" charset="0"/>
              </a:rPr>
              <a:t>: bisiesto(1900) -&gt; False (divisible por 100)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es-CL" sz="2400" dirty="0">
                <a:latin typeface="Courier New" panose="02070309020205020404" pitchFamily="49" charset="0"/>
              </a:rPr>
              <a:t>#</a:t>
            </a:r>
            <a:r>
              <a:rPr lang="es-ES" altLang="es-CL" sz="2400" dirty="0" err="1">
                <a:latin typeface="Courier New" panose="02070309020205020404" pitchFamily="49" charset="0"/>
              </a:rPr>
              <a:t>ej</a:t>
            </a:r>
            <a:r>
              <a:rPr lang="es-ES" altLang="es-CL" sz="2400" dirty="0">
                <a:latin typeface="Courier New" panose="02070309020205020404" pitchFamily="49" charset="0"/>
              </a:rPr>
              <a:t>: bisiesto(2000) -&gt; True  (divisible por 400</a:t>
            </a:r>
            <a:r>
              <a:rPr lang="es-ES" altLang="es-CL" sz="2400" dirty="0" smtClean="0">
                <a:latin typeface="Courier New" panose="02070309020205020404" pitchFamily="49" charset="0"/>
              </a:rPr>
              <a:t>)</a:t>
            </a:r>
            <a:endParaRPr lang="es-ES" altLang="es-CL" sz="2400" dirty="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es-CL" sz="2400" b="1" dirty="0" err="1">
                <a:latin typeface="Courier New" panose="02070309020205020404" pitchFamily="49" charset="0"/>
              </a:rPr>
              <a:t>def</a:t>
            </a:r>
            <a:r>
              <a:rPr lang="es-ES" altLang="es-CL" sz="2400" b="1" dirty="0">
                <a:latin typeface="Courier New" panose="02070309020205020404" pitchFamily="49" charset="0"/>
              </a:rPr>
              <a:t> </a:t>
            </a:r>
            <a:r>
              <a:rPr lang="es-ES" altLang="es-CL" sz="2400" b="1" dirty="0" smtClean="0">
                <a:latin typeface="Courier New" panose="02070309020205020404" pitchFamily="49" charset="0"/>
              </a:rPr>
              <a:t>bisiesto(año):</a:t>
            </a:r>
            <a:endParaRPr lang="es-ES" altLang="es-CL" sz="2400" b="1" dirty="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es-CL" sz="2400" dirty="0">
                <a:latin typeface="Courier New" panose="02070309020205020404" pitchFamily="49" charset="0"/>
              </a:rPr>
              <a:t>  </a:t>
            </a:r>
            <a:r>
              <a:rPr lang="es-ES" altLang="es-CL" sz="2400" dirty="0" err="1">
                <a:latin typeface="Courier New" panose="02070309020205020404" pitchFamily="49" charset="0"/>
              </a:rPr>
              <a:t>if</a:t>
            </a:r>
            <a:r>
              <a:rPr lang="es-ES" altLang="es-CL" sz="2400" dirty="0">
                <a:latin typeface="Courier New" panose="02070309020205020404" pitchFamily="49" charset="0"/>
              </a:rPr>
              <a:t> </a:t>
            </a:r>
            <a:r>
              <a:rPr lang="es-ES" altLang="es-CL" sz="2400" dirty="0" smtClean="0">
                <a:latin typeface="Courier New" panose="02070309020205020404" pitchFamily="49" charset="0"/>
              </a:rPr>
              <a:t>año%4 </a:t>
            </a:r>
            <a:r>
              <a:rPr lang="es-ES" altLang="es-CL" sz="2400" dirty="0">
                <a:latin typeface="Courier New" panose="02070309020205020404" pitchFamily="49" charset="0"/>
              </a:rPr>
              <a:t>!= 0  : </a:t>
            </a:r>
            <a:r>
              <a:rPr lang="es-ES" altLang="es-CL" sz="2400" dirty="0" err="1">
                <a:latin typeface="Courier New" panose="02070309020205020404" pitchFamily="49" charset="0"/>
              </a:rPr>
              <a:t>return</a:t>
            </a:r>
            <a:r>
              <a:rPr lang="es-ES" altLang="es-CL" sz="2400" dirty="0">
                <a:latin typeface="Courier New" panose="02070309020205020404" pitchFamily="49" charset="0"/>
              </a:rPr>
              <a:t> </a:t>
            </a:r>
            <a:r>
              <a:rPr lang="es-ES" altLang="es-CL" sz="2400" b="1" dirty="0">
                <a:latin typeface="Courier New" panose="02070309020205020404" pitchFamily="49" charset="0"/>
              </a:rPr>
              <a:t>False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es-CL" sz="2400" dirty="0">
                <a:latin typeface="Courier New" panose="02070309020205020404" pitchFamily="49" charset="0"/>
              </a:rPr>
              <a:t>  </a:t>
            </a:r>
            <a:r>
              <a:rPr lang="es-ES" altLang="es-CL" sz="2400" dirty="0" err="1">
                <a:latin typeface="Courier New" panose="02070309020205020404" pitchFamily="49" charset="0"/>
              </a:rPr>
              <a:t>if</a:t>
            </a:r>
            <a:r>
              <a:rPr lang="es-ES" altLang="es-CL" sz="2400" dirty="0">
                <a:latin typeface="Courier New" panose="02070309020205020404" pitchFamily="49" charset="0"/>
              </a:rPr>
              <a:t> </a:t>
            </a:r>
            <a:r>
              <a:rPr lang="es-ES" altLang="es-CL" sz="2400" dirty="0" smtClean="0">
                <a:latin typeface="Courier New" panose="02070309020205020404" pitchFamily="49" charset="0"/>
              </a:rPr>
              <a:t>año%400 </a:t>
            </a:r>
            <a:r>
              <a:rPr lang="es-ES" altLang="es-CL" sz="2400" dirty="0">
                <a:latin typeface="Courier New" panose="02070309020205020404" pitchFamily="49" charset="0"/>
              </a:rPr>
              <a:t>== 0: </a:t>
            </a:r>
            <a:r>
              <a:rPr lang="es-ES" altLang="es-CL" sz="2400" dirty="0" err="1">
                <a:latin typeface="Courier New" panose="02070309020205020404" pitchFamily="49" charset="0"/>
              </a:rPr>
              <a:t>return</a:t>
            </a:r>
            <a:r>
              <a:rPr lang="es-ES" altLang="es-CL" sz="2400" dirty="0">
                <a:latin typeface="Courier New" panose="02070309020205020404" pitchFamily="49" charset="0"/>
              </a:rPr>
              <a:t> </a:t>
            </a:r>
            <a:r>
              <a:rPr lang="es-ES" altLang="es-CL" sz="2400" b="1" dirty="0">
                <a:latin typeface="Courier New" panose="02070309020205020404" pitchFamily="49" charset="0"/>
              </a:rPr>
              <a:t>True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es-CL" sz="2400" dirty="0">
                <a:latin typeface="Courier New" panose="02070309020205020404" pitchFamily="49" charset="0"/>
              </a:rPr>
              <a:t>  </a:t>
            </a:r>
            <a:r>
              <a:rPr lang="es-ES" altLang="es-CL" sz="2400" dirty="0" err="1">
                <a:latin typeface="Courier New" panose="02070309020205020404" pitchFamily="49" charset="0"/>
              </a:rPr>
              <a:t>if</a:t>
            </a:r>
            <a:r>
              <a:rPr lang="es-ES" altLang="es-CL" sz="2400" dirty="0">
                <a:latin typeface="Courier New" panose="02070309020205020404" pitchFamily="49" charset="0"/>
              </a:rPr>
              <a:t> </a:t>
            </a:r>
            <a:r>
              <a:rPr lang="es-ES" altLang="es-CL" sz="2400" dirty="0" smtClean="0">
                <a:latin typeface="Courier New" panose="02070309020205020404" pitchFamily="49" charset="0"/>
              </a:rPr>
              <a:t>año%100 </a:t>
            </a:r>
            <a:r>
              <a:rPr lang="es-ES" altLang="es-CL" sz="2400" dirty="0">
                <a:latin typeface="Courier New" panose="02070309020205020404" pitchFamily="49" charset="0"/>
              </a:rPr>
              <a:t>== 0: </a:t>
            </a:r>
            <a:r>
              <a:rPr lang="es-ES" altLang="es-CL" sz="2400" dirty="0" err="1">
                <a:latin typeface="Courier New" panose="02070309020205020404" pitchFamily="49" charset="0"/>
              </a:rPr>
              <a:t>return</a:t>
            </a:r>
            <a:r>
              <a:rPr lang="es-ES" altLang="es-CL" sz="2400" dirty="0">
                <a:latin typeface="Courier New" panose="02070309020205020404" pitchFamily="49" charset="0"/>
              </a:rPr>
              <a:t> </a:t>
            </a:r>
            <a:r>
              <a:rPr lang="es-ES" altLang="es-CL" sz="2400" b="1" dirty="0">
                <a:latin typeface="Courier New" panose="02070309020205020404" pitchFamily="49" charset="0"/>
              </a:rPr>
              <a:t>False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es-CL" sz="2400" dirty="0">
                <a:latin typeface="Courier New" panose="02070309020205020404" pitchFamily="49" charset="0"/>
              </a:rPr>
              <a:t>  </a:t>
            </a:r>
            <a:r>
              <a:rPr lang="es-ES" altLang="es-CL" sz="2400" dirty="0" err="1">
                <a:latin typeface="Courier New" panose="02070309020205020404" pitchFamily="49" charset="0"/>
              </a:rPr>
              <a:t>return</a:t>
            </a:r>
            <a:r>
              <a:rPr lang="es-ES" altLang="es-CL" sz="2400" dirty="0">
                <a:latin typeface="Courier New" panose="02070309020205020404" pitchFamily="49" charset="0"/>
              </a:rPr>
              <a:t> </a:t>
            </a:r>
            <a:r>
              <a:rPr lang="es-ES" altLang="es-CL" sz="2400" b="1" dirty="0" smtClean="0">
                <a:latin typeface="Courier New" panose="02070309020205020404" pitchFamily="49" charset="0"/>
              </a:rPr>
              <a:t>True</a:t>
            </a:r>
            <a:endParaRPr lang="es-ES" altLang="es-CL" sz="2400" b="1" dirty="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es-CL" sz="2400" dirty="0" err="1">
                <a:latin typeface="Courier New" panose="02070309020205020404" pitchFamily="49" charset="0"/>
              </a:rPr>
              <a:t>assert</a:t>
            </a:r>
            <a:r>
              <a:rPr lang="es-ES" altLang="es-CL" sz="2400" dirty="0">
                <a:latin typeface="Courier New" panose="02070309020205020404" pitchFamily="49" charset="0"/>
              </a:rPr>
              <a:t> </a:t>
            </a:r>
            <a:r>
              <a:rPr lang="es-ES" altLang="es-CL" sz="2400" dirty="0" err="1">
                <a:latin typeface="Courier New" panose="02070309020205020404" pitchFamily="49" charset="0"/>
              </a:rPr>
              <a:t>not</a:t>
            </a:r>
            <a:r>
              <a:rPr lang="es-ES" altLang="es-CL" sz="2400" dirty="0">
                <a:latin typeface="Courier New" panose="02070309020205020404" pitchFamily="49" charset="0"/>
              </a:rPr>
              <a:t> </a:t>
            </a:r>
            <a:r>
              <a:rPr lang="es-ES" altLang="es-CL" sz="2400" dirty="0" smtClean="0">
                <a:latin typeface="Courier New" panose="02070309020205020404" pitchFamily="49" charset="0"/>
              </a:rPr>
              <a:t>bisiesto(2021)</a:t>
            </a:r>
            <a:endParaRPr lang="es-ES" altLang="es-CL" sz="2400" dirty="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es-CL" sz="2400" dirty="0" err="1">
                <a:latin typeface="Courier New" panose="02070309020205020404" pitchFamily="49" charset="0"/>
              </a:rPr>
              <a:t>assert</a:t>
            </a:r>
            <a:r>
              <a:rPr lang="es-ES" altLang="es-CL" sz="2400" dirty="0">
                <a:latin typeface="Courier New" panose="02070309020205020404" pitchFamily="49" charset="0"/>
              </a:rPr>
              <a:t> bisiesto(2020)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es-CL" sz="2400" dirty="0" err="1">
                <a:latin typeface="Courier New" panose="02070309020205020404" pitchFamily="49" charset="0"/>
              </a:rPr>
              <a:t>assert</a:t>
            </a:r>
            <a:r>
              <a:rPr lang="es-ES" altLang="es-CL" sz="2400" dirty="0">
                <a:latin typeface="Courier New" panose="02070309020205020404" pitchFamily="49" charset="0"/>
              </a:rPr>
              <a:t> </a:t>
            </a:r>
            <a:r>
              <a:rPr lang="es-ES" altLang="es-CL" sz="2400" dirty="0" err="1">
                <a:latin typeface="Courier New" panose="02070309020205020404" pitchFamily="49" charset="0"/>
              </a:rPr>
              <a:t>not</a:t>
            </a:r>
            <a:r>
              <a:rPr lang="es-ES" altLang="es-CL" sz="2400" dirty="0">
                <a:latin typeface="Courier New" panose="02070309020205020404" pitchFamily="49" charset="0"/>
              </a:rPr>
              <a:t> bisiesto(1900)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es-CL" sz="2400" dirty="0" err="1">
                <a:latin typeface="Courier New" panose="02070309020205020404" pitchFamily="49" charset="0"/>
              </a:rPr>
              <a:t>assert</a:t>
            </a:r>
            <a:r>
              <a:rPr lang="es-ES" altLang="es-CL" sz="2400" dirty="0">
                <a:latin typeface="Courier New" panose="02070309020205020404" pitchFamily="49" charset="0"/>
              </a:rPr>
              <a:t> bisiesto(2000</a:t>
            </a:r>
            <a:r>
              <a:rPr lang="es-ES" altLang="es-CL" sz="2400" dirty="0" smtClean="0">
                <a:latin typeface="Courier New" panose="02070309020205020404" pitchFamily="49" charset="0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es-CL" sz="2000" dirty="0" smtClean="0">
                <a:latin typeface="Courier New" panose="02070309020205020404" pitchFamily="49" charset="0"/>
              </a:rPr>
              <a:t>  </a:t>
            </a:r>
            <a:endParaRPr lang="es-ES" altLang="es-CL" sz="2000" dirty="0"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198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Título"/>
          <p:cNvSpPr>
            <a:spLocks noGrp="1"/>
          </p:cNvSpPr>
          <p:nvPr>
            <p:ph type="title"/>
          </p:nvPr>
        </p:nvSpPr>
        <p:spPr>
          <a:xfrm>
            <a:off x="1981199" y="274637"/>
            <a:ext cx="8417859" cy="854915"/>
          </a:xfrm>
        </p:spPr>
        <p:txBody>
          <a:bodyPr>
            <a:normAutofit/>
          </a:bodyPr>
          <a:lstStyle/>
          <a:p>
            <a:pPr eaLnBrk="1" hangingPunct="1"/>
            <a:r>
              <a:rPr lang="es-CL" altLang="es-CL" sz="3600" b="1" dirty="0">
                <a:cs typeface="Times New Roman" panose="02020603050405020304" pitchFamily="18" charset="0"/>
              </a:rPr>
              <a:t>Instrucción </a:t>
            </a:r>
            <a:r>
              <a:rPr lang="es-CL" altLang="es-CL" sz="3600" b="1" dirty="0" err="1">
                <a:cs typeface="Times New Roman" panose="02020603050405020304" pitchFamily="18" charset="0"/>
              </a:rPr>
              <a:t>assert</a:t>
            </a:r>
            <a:endParaRPr lang="es-CL" altLang="es-CL" sz="3600" b="1" dirty="0">
              <a:cs typeface="Times New Roman" panose="02020603050405020304" pitchFamily="18" charset="0"/>
            </a:endParaRPr>
          </a:p>
        </p:txBody>
      </p:sp>
      <p:sp>
        <p:nvSpPr>
          <p:cNvPr id="23555" name="2 Marcador de contenido"/>
          <p:cNvSpPr>
            <a:spLocks noGrp="1"/>
          </p:cNvSpPr>
          <p:nvPr>
            <p:ph idx="1"/>
          </p:nvPr>
        </p:nvSpPr>
        <p:spPr>
          <a:xfrm>
            <a:off x="681318" y="836614"/>
            <a:ext cx="11187953" cy="5851057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altLang="es-CL" sz="3600" b="1" dirty="0">
                <a:latin typeface="+mj-lt"/>
              </a:rPr>
              <a:t>sintaxis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altLang="es-CL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s-ES" altLang="es-CL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ES" altLang="es-CL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ES" altLang="es-CL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condicion</a:t>
            </a:r>
            <a:endParaRPr lang="es-ES" altLang="es-CL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altLang="es-CL" sz="3600" b="1" dirty="0">
                <a:latin typeface="+mj-lt"/>
              </a:rPr>
              <a:t>semántica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altLang="es-CL" sz="3600" dirty="0">
                <a:latin typeface="+mj-lt"/>
              </a:rPr>
              <a:t>  si condición es False  programa termina </a:t>
            </a:r>
            <a:r>
              <a:rPr lang="es-ES" altLang="es-CL" sz="3600" dirty="0" smtClean="0">
                <a:latin typeface="+mj-lt"/>
              </a:rPr>
              <a:t>(</a:t>
            </a:r>
            <a:r>
              <a:rPr lang="es-ES" altLang="es-CL" sz="3600" dirty="0" err="1">
                <a:latin typeface="+mj-lt"/>
              </a:rPr>
              <a:t>a</a:t>
            </a:r>
            <a:r>
              <a:rPr lang="es-ES" altLang="es-CL" sz="3600" dirty="0" err="1" smtClean="0">
                <a:latin typeface="+mj-lt"/>
              </a:rPr>
              <a:t>ssertion</a:t>
            </a:r>
            <a:r>
              <a:rPr lang="es-ES" altLang="es-CL" sz="3600" dirty="0" smtClean="0">
                <a:latin typeface="+mj-lt"/>
              </a:rPr>
              <a:t> error)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altLang="es-CL" sz="3600" dirty="0">
                <a:latin typeface="+mj-lt"/>
              </a:rPr>
              <a:t> </a:t>
            </a:r>
            <a:r>
              <a:rPr lang="es-ES" altLang="es-CL" sz="3600" dirty="0" smtClean="0">
                <a:latin typeface="+mj-lt"/>
              </a:rPr>
              <a:t> si condición es True continúa</a:t>
            </a:r>
            <a:endParaRPr lang="es-ES" altLang="es-CL" sz="36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altLang="es-CL" sz="3600" b="1" dirty="0">
                <a:latin typeface="+mj-lt"/>
              </a:rPr>
              <a:t>aplicaciones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altLang="es-CL" sz="3600" dirty="0">
                <a:latin typeface="+mj-lt"/>
              </a:rPr>
              <a:t>prueba (test) de </a:t>
            </a:r>
            <a:r>
              <a:rPr lang="es-ES" altLang="es-CL" sz="3600" dirty="0" smtClean="0">
                <a:latin typeface="+mj-lt"/>
              </a:rPr>
              <a:t>funciones</a:t>
            </a:r>
          </a:p>
          <a:p>
            <a:pPr lvl="1"/>
            <a:r>
              <a:rPr lang="es-ES" altLang="es-CL" sz="3000" dirty="0" err="1" smtClean="0">
                <a:latin typeface="+mj-lt"/>
              </a:rPr>
              <a:t>ej</a:t>
            </a:r>
            <a:r>
              <a:rPr lang="es-ES" altLang="es-CL" sz="3000" dirty="0" smtClean="0">
                <a:latin typeface="+mj-lt"/>
              </a:rPr>
              <a:t>: </a:t>
            </a:r>
            <a:r>
              <a:rPr 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tipo(2,2,3)=='</a:t>
            </a:r>
            <a:r>
              <a:rPr lang="es-CL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isosceles</a:t>
            </a:r>
            <a:r>
              <a:rPr lang="es-CL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altLang="es-CL" sz="3600" dirty="0" smtClean="0">
                <a:latin typeface="+mj-lt"/>
              </a:rPr>
              <a:t>control </a:t>
            </a:r>
            <a:r>
              <a:rPr lang="es-ES" altLang="es-CL" sz="3600" dirty="0">
                <a:latin typeface="+mj-lt"/>
              </a:rPr>
              <a:t>de validez de parámetros (</a:t>
            </a:r>
            <a:r>
              <a:rPr lang="es-ES" altLang="es-CL" sz="3600" dirty="0" smtClean="0">
                <a:latin typeface="+mj-lt"/>
              </a:rPr>
              <a:t>precondiciones)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es-ES" altLang="es-CL" sz="3600" dirty="0">
              <a:latin typeface="+mj-lt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es-ES" altLang="es-CL" sz="36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altLang="es-CL" sz="2400" dirty="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altLang="es-CL" sz="2400" dirty="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altLang="es-CL" sz="2400" dirty="0"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1933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1678</TotalTime>
  <Words>967</Words>
  <Application>Microsoft Office PowerPoint</Application>
  <PresentationFormat>Panorámica</PresentationFormat>
  <Paragraphs>169</Paragraphs>
  <Slides>18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Courier New</vt:lpstr>
      <vt:lpstr>Times New Roman</vt:lpstr>
      <vt:lpstr>Tema de Office</vt:lpstr>
      <vt:lpstr>Document</vt:lpstr>
      <vt:lpstr>Tipo bool (en honor a George Boole) </vt:lpstr>
      <vt:lpstr>Condiciones simples</vt:lpstr>
      <vt:lpstr>Condiciones compuestas</vt:lpstr>
      <vt:lpstr>Presentación de PowerPoint</vt:lpstr>
      <vt:lpstr>Presentación de PowerPoint</vt:lpstr>
      <vt:lpstr>Presentación de PowerPoint</vt:lpstr>
      <vt:lpstr>Funciones lógicas</vt:lpstr>
      <vt:lpstr>Presentación de PowerPoint</vt:lpstr>
      <vt:lpstr>Instrucción assert</vt:lpstr>
      <vt:lpstr>Assert para probar resultados</vt:lpstr>
      <vt:lpstr>Assert para validar parámetros (precondiciones)</vt:lpstr>
      <vt:lpstr>Módulo triángulo</vt:lpstr>
      <vt:lpstr>Presentación de PowerPoint</vt:lpstr>
      <vt:lpstr>Presentación de PowerPoint</vt:lpstr>
      <vt:lpstr>Presentación de PowerPoint</vt:lpstr>
      <vt:lpstr>Presentación de PowerPoint</vt:lpstr>
      <vt:lpstr>Programa usuario de módulo triángulo</vt:lpstr>
      <vt:lpstr>Problemas propuestos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docencia</dc:creator>
  <cp:lastModifiedBy>jalvarez</cp:lastModifiedBy>
  <cp:revision>56</cp:revision>
  <dcterms:created xsi:type="dcterms:W3CDTF">2020-04-01T23:04:24Z</dcterms:created>
  <dcterms:modified xsi:type="dcterms:W3CDTF">2024-03-20T18:20:20Z</dcterms:modified>
</cp:coreProperties>
</file>