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79" r:id="rId4"/>
    <p:sldId id="270" r:id="rId5"/>
    <p:sldId id="276" r:id="rId6"/>
    <p:sldId id="292" r:id="rId7"/>
    <p:sldId id="281" r:id="rId8"/>
    <p:sldId id="282" r:id="rId9"/>
    <p:sldId id="290" r:id="rId10"/>
    <p:sldId id="293" r:id="rId11"/>
    <p:sldId id="294" r:id="rId12"/>
    <p:sldId id="285" r:id="rId13"/>
    <p:sldId id="286" r:id="rId14"/>
    <p:sldId id="289" r:id="rId15"/>
    <p:sldId id="287" r:id="rId16"/>
    <p:sldId id="288" r:id="rId1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5361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166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873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334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513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174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3492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1182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96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186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164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5DF3F-2DD8-43D7-8C34-6BCE38EFF34E}" type="datetimeFigureOut">
              <a:rPr lang="es-CL" smtClean="0"/>
              <a:t>25-09-2024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8C5A4-3835-4D7D-B9D7-11061A20A20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369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mtClean="0"/>
              <a:t>Aplicaciones </a:t>
            </a:r>
            <a:r>
              <a:rPr lang="es-CL" dirty="0" smtClean="0"/>
              <a:t>listas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Esquema general de funciones/procedimientos</a:t>
            </a:r>
          </a:p>
          <a:p>
            <a:r>
              <a:rPr lang="es-CL" dirty="0" smtClean="0"/>
              <a:t>Invertir una lista</a:t>
            </a:r>
          </a:p>
          <a:p>
            <a:r>
              <a:rPr lang="es-CL" dirty="0" smtClean="0"/>
              <a:t>Ordenar una lista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62641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42900"/>
            <a:ext cx="109728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589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Resumen Funciones abstractas</a:t>
            </a:r>
            <a:endParaRPr lang="es-CL" dirty="0"/>
          </a:p>
        </p:txBody>
      </p:sp>
      <p:sp>
        <p:nvSpPr>
          <p:cNvPr id="7" name="CuadroTexto 6"/>
          <p:cNvSpPr txBox="1"/>
          <p:nvPr/>
        </p:nvSpPr>
        <p:spPr>
          <a:xfrm>
            <a:off x="3395700" y="2924945"/>
            <a:ext cx="151216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L" dirty="0"/>
          </a:p>
          <a:p>
            <a:pPr algn="ctr"/>
            <a:r>
              <a:rPr lang="es-CL" sz="2400" b="1" dirty="0"/>
              <a:t>Mapa</a:t>
            </a:r>
          </a:p>
          <a:p>
            <a:pPr algn="ctr"/>
            <a:endParaRPr lang="es-CL" dirty="0"/>
          </a:p>
        </p:txBody>
      </p:sp>
      <p:sp>
        <p:nvSpPr>
          <p:cNvPr id="8" name="CuadroTexto 7"/>
          <p:cNvSpPr txBox="1"/>
          <p:nvPr/>
        </p:nvSpPr>
        <p:spPr>
          <a:xfrm>
            <a:off x="5663952" y="2924945"/>
            <a:ext cx="16201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L" dirty="0"/>
          </a:p>
          <a:p>
            <a:pPr algn="ctr"/>
            <a:r>
              <a:rPr lang="es-CL" sz="2400" b="1" dirty="0"/>
              <a:t>Filtro</a:t>
            </a:r>
          </a:p>
          <a:p>
            <a:pPr algn="ctr"/>
            <a:endParaRPr lang="es-CL" dirty="0"/>
          </a:p>
        </p:txBody>
      </p:sp>
      <p:sp>
        <p:nvSpPr>
          <p:cNvPr id="9" name="CuadroTexto 8"/>
          <p:cNvSpPr txBox="1"/>
          <p:nvPr/>
        </p:nvSpPr>
        <p:spPr>
          <a:xfrm>
            <a:off x="7824192" y="2924945"/>
            <a:ext cx="1728192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L" dirty="0"/>
          </a:p>
          <a:p>
            <a:pPr algn="ctr"/>
            <a:r>
              <a:rPr lang="es-CL" sz="2400" b="1" dirty="0"/>
              <a:t>Reductor</a:t>
            </a:r>
          </a:p>
          <a:p>
            <a:pPr algn="ctr"/>
            <a:endParaRPr lang="es-CL" dirty="0"/>
          </a:p>
        </p:txBody>
      </p:sp>
      <p:sp>
        <p:nvSpPr>
          <p:cNvPr id="10" name="CuadroTexto 9"/>
          <p:cNvSpPr txBox="1"/>
          <p:nvPr/>
        </p:nvSpPr>
        <p:spPr>
          <a:xfrm>
            <a:off x="3071664" y="1537333"/>
            <a:ext cx="2160240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lista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735960" y="1543999"/>
            <a:ext cx="151216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función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184232" y="1568083"/>
            <a:ext cx="720080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valor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3071664" y="4725144"/>
            <a:ext cx="2160240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lista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5987988" y="4725144"/>
            <a:ext cx="972108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/>
              <a:t>lista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8364252" y="4704117"/>
            <a:ext cx="720080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CL" sz="2000" dirty="0"/>
              <a:t>valor</a:t>
            </a:r>
          </a:p>
        </p:txBody>
      </p:sp>
      <p:cxnSp>
        <p:nvCxnSpPr>
          <p:cNvPr id="17" name="Conector recto de flecha 16"/>
          <p:cNvCxnSpPr>
            <a:stCxn id="10" idx="2"/>
            <a:endCxn id="7" idx="0"/>
          </p:cNvCxnSpPr>
          <p:nvPr/>
        </p:nvCxnSpPr>
        <p:spPr>
          <a:xfrm>
            <a:off x="4151784" y="1937444"/>
            <a:ext cx="0" cy="987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>
            <a:stCxn id="7" idx="2"/>
          </p:cNvCxnSpPr>
          <p:nvPr/>
        </p:nvCxnSpPr>
        <p:spPr>
          <a:xfrm>
            <a:off x="4151784" y="3940608"/>
            <a:ext cx="0" cy="784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>
            <a:stCxn id="11" idx="2"/>
            <a:endCxn id="8" idx="0"/>
          </p:cNvCxnSpPr>
          <p:nvPr/>
        </p:nvCxnSpPr>
        <p:spPr>
          <a:xfrm flipH="1">
            <a:off x="6474042" y="1944110"/>
            <a:ext cx="18002" cy="980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>
            <a:stCxn id="8" idx="2"/>
          </p:cNvCxnSpPr>
          <p:nvPr/>
        </p:nvCxnSpPr>
        <p:spPr>
          <a:xfrm>
            <a:off x="6474042" y="3940608"/>
            <a:ext cx="18002" cy="712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>
            <a:stCxn id="9" idx="2"/>
          </p:cNvCxnSpPr>
          <p:nvPr/>
        </p:nvCxnSpPr>
        <p:spPr>
          <a:xfrm>
            <a:off x="8688288" y="3940608"/>
            <a:ext cx="0" cy="712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10" idx="2"/>
          </p:cNvCxnSpPr>
          <p:nvPr/>
        </p:nvCxnSpPr>
        <p:spPr>
          <a:xfrm>
            <a:off x="4151784" y="1937444"/>
            <a:ext cx="1872208" cy="987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10" idx="2"/>
          </p:cNvCxnSpPr>
          <p:nvPr/>
        </p:nvCxnSpPr>
        <p:spPr>
          <a:xfrm>
            <a:off x="4151784" y="1937444"/>
            <a:ext cx="3888432" cy="963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>
            <a:stCxn id="11" idx="2"/>
          </p:cNvCxnSpPr>
          <p:nvPr/>
        </p:nvCxnSpPr>
        <p:spPr>
          <a:xfrm flipH="1">
            <a:off x="4511826" y="1944110"/>
            <a:ext cx="1980218" cy="945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stCxn id="11" idx="2"/>
          </p:cNvCxnSpPr>
          <p:nvPr/>
        </p:nvCxnSpPr>
        <p:spPr>
          <a:xfrm>
            <a:off x="6492044" y="1944110"/>
            <a:ext cx="1980220" cy="945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/>
          <p:nvPr/>
        </p:nvCxnSpPr>
        <p:spPr>
          <a:xfrm>
            <a:off x="8544272" y="1968194"/>
            <a:ext cx="0" cy="921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659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91911" y="259644"/>
            <a:ext cx="1167271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funcionesAbstractas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L=lista(2,lista(3,lista(1,None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#ordenar: lista -&gt; lista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#lista con valores de L ordenados (y distintos)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 ordenar(L)-&gt;lista(1,lista(2,lista(3,None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ordenar(L):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esLista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vacia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(L):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listaVacia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menor=reductor(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L,min,cabeza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(L))</a:t>
            </a:r>
          </a:p>
          <a:p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mayores=filtro(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x: x&gt;menor)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lista(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menor,ordenar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(mayores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ordenar(L)==lista(1,lista(2,lista(3,None)))</a:t>
            </a:r>
          </a:p>
        </p:txBody>
      </p:sp>
    </p:spTree>
    <p:extLst>
      <p:ext uri="{BB962C8B-B14F-4D97-AF65-F5344CB8AC3E}">
        <p14:creationId xmlns:p14="http://schemas.microsoft.com/office/powerpoint/2010/main" val="784897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6755" y="214490"/>
            <a:ext cx="119662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L=lista(2,lista(3,lista(1,lista(3,None))))</a:t>
            </a:r>
          </a:p>
          <a:p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#ordenar: lista -&gt; lista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#lista con valores de L ordenados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 ordenar(L)-&gt;lista(1,lista(2,lista(3,lista(3,None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))))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ordenar(L):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esLista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vacia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(L):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listaVacia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menor=reductor(cola(L),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min,cabeza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(L))</a:t>
            </a:r>
          </a:p>
          <a:p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menores=filtro(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x: x==menor)</a:t>
            </a:r>
          </a:p>
          <a:p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mayores=filtro(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x: x&gt;menor)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concatenar(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menores,ordenar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(mayores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ordenar(L)==lista(1,lista(2,lista(3,lista(3,None))))</a:t>
            </a:r>
          </a:p>
        </p:txBody>
      </p:sp>
    </p:spTree>
    <p:extLst>
      <p:ext uri="{BB962C8B-B14F-4D97-AF65-F5344CB8AC3E}">
        <p14:creationId xmlns:p14="http://schemas.microsoft.com/office/powerpoint/2010/main" val="585526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7447" y="390697"/>
            <a:ext cx="11213869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#concatenar: lista </a:t>
            </a:r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lista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-&gt; lista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#lista con x1, x2, … , y1, y2, …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concatenar(lista(1,lista(2,None)), lista(3,None)) -&gt;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              lista(1,lista(2,lista(3,None)))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concatenar(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esLista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esLista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(y)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vacia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(x):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y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lista(cabeza(x),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concatenar(cola(x),y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s-C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concatenar(lista(1,lista(2,None)), lista(3,None))==\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lista(1,lista(2,lista(3,None)))</a:t>
            </a:r>
          </a:p>
          <a:p>
            <a:endParaRPr lang="es-C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concatenar(lista(1,None),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listaVacia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)==lista(1,None)</a:t>
            </a:r>
          </a:p>
          <a:p>
            <a:endParaRPr lang="es-C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ssert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concatenar(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listaVacia,lista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(1,None))==lista(1,None)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s-C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s-C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089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90311" y="158043"/>
            <a:ext cx="11108267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rom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lista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*;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L=lista(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(2,3),lista(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(1,2),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ordenarFracciones</a:t>
            </a:r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: lista(</a:t>
            </a:r>
            <a:r>
              <a:rPr lang="es-CL" sz="2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) -&gt; lista(</a:t>
            </a:r>
            <a:r>
              <a:rPr lang="es-CL" sz="2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#lista con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fracciones 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de L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ordenadas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ej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ordenarFracciones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(L) -&gt; 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   lista(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(1,2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),lista(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(2,3),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ordenarFracciones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(L):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esLista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vacia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(L):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listaVacia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min(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x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comparar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)&lt;0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y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menor=reductor(cola(L),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min,cabeza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(L))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menores=filtro(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x: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comparar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x,menor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)==0)</a:t>
            </a: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mayores=filtro(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L,lambda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x: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comparar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x,menor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)&gt;0)</a:t>
            </a:r>
          </a:p>
          <a:p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concatenar(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menores,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ordenarFracciones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(mayores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ordenarFracciones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(L</a:t>
            </a:r>
            <a:r>
              <a:rPr lang="es-CL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)==\</a:t>
            </a:r>
          </a:p>
          <a:p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lista(</a:t>
            </a:r>
            <a:r>
              <a:rPr lang="es-CL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(1,2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),lista(</a:t>
            </a:r>
            <a:r>
              <a:rPr lang="es-CL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fraccion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(2,3),</a:t>
            </a:r>
            <a:r>
              <a:rPr lang="es-CL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s-CL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2007495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53156" y="395111"/>
            <a:ext cx="1031804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min(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comparar(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)&lt;0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  <a:p>
            <a:endParaRPr lang="es-C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comparar(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)&lt;0 </a:t>
            </a:r>
            <a:r>
              <a:rPr lang="es-CL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smtClean="0">
                <a:cs typeface="Courier New" panose="02070309020205020404" pitchFamily="49" charset="0"/>
              </a:rPr>
              <a:t>Sintaxis: 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expresión1 </a:t>
            </a:r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condición </a:t>
            </a:r>
            <a:r>
              <a:rPr lang="es-C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s-C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expresión2</a:t>
            </a:r>
          </a:p>
          <a:p>
            <a:endParaRPr lang="es-CL" sz="2400" dirty="0">
              <a:cs typeface="Courier New" panose="02070309020205020404" pitchFamily="49" charset="0"/>
            </a:endParaRPr>
          </a:p>
          <a:p>
            <a:r>
              <a:rPr lang="es-CL" sz="2400" dirty="0" smtClean="0">
                <a:cs typeface="Courier New" panose="02070309020205020404" pitchFamily="49" charset="0"/>
              </a:rPr>
              <a:t>Semántica: expresión1 si </a:t>
            </a:r>
            <a:r>
              <a:rPr lang="es-CL" sz="2400" dirty="0" err="1" smtClean="0">
                <a:cs typeface="Courier New" panose="02070309020205020404" pitchFamily="49" charset="0"/>
              </a:rPr>
              <a:t>cond</a:t>
            </a:r>
            <a:r>
              <a:rPr lang="es-CL" sz="2400" dirty="0" smtClean="0">
                <a:cs typeface="Courier New" panose="02070309020205020404" pitchFamily="49" charset="0"/>
              </a:rPr>
              <a:t> es True (expresión2 si False)</a:t>
            </a:r>
          </a:p>
          <a:p>
            <a:endParaRPr lang="es-C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b="1" dirty="0" smtClean="0">
                <a:cs typeface="Courier New" panose="02070309020205020404" pitchFamily="49" charset="0"/>
              </a:rPr>
              <a:t>Equivalencia:</a:t>
            </a:r>
          </a:p>
          <a:p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min(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)&lt;0: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else:</a:t>
            </a:r>
            <a:endParaRPr lang="es-C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y</a:t>
            </a:r>
          </a:p>
          <a:p>
            <a:endParaRPr lang="es-C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793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74319" y="199866"/>
            <a:ext cx="11573692" cy="6451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 </a:t>
            </a:r>
            <a:r>
              <a:rPr lang="es-CL" sz="2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*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#nombre: lista … -&gt; …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#objetivo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#ejemplo(s)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nombre(L,…):</a:t>
            </a:r>
            <a:endParaRPr lang="es-CL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#precondiciones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…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#caso base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 </a:t>
            </a:r>
            <a:r>
              <a:rPr lang="en-US" sz="2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n-US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#</a:t>
            </a:r>
            <a:r>
              <a:rPr lang="en-US" sz="2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caso</a:t>
            </a:r>
            <a:r>
              <a:rPr lang="en-US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recursivo</a:t>
            </a:r>
            <a:r>
              <a:rPr lang="en-US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0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#procesar </a:t>
            </a:r>
            <a:r>
              <a:rPr lang="es-CL" sz="2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primer valor de </a:t>
            </a: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la lista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…cabeza(L)… 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#invocación recursiva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s-CL" sz="20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s-CL" sz="20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nombre(cola(L),…) </a:t>
            </a: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0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#prueba(s) </a:t>
            </a:r>
            <a:endParaRPr lang="es-C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6061165" y="312875"/>
            <a:ext cx="4230189" cy="862784"/>
          </a:xfrm>
        </p:spPr>
        <p:txBody>
          <a:bodyPr/>
          <a:lstStyle/>
          <a:p>
            <a:r>
              <a:rPr lang="es-CL" dirty="0"/>
              <a:t>Esquema general</a:t>
            </a:r>
          </a:p>
        </p:txBody>
      </p:sp>
    </p:spTree>
    <p:extLst>
      <p:ext uri="{BB962C8B-B14F-4D97-AF65-F5344CB8AC3E}">
        <p14:creationId xmlns:p14="http://schemas.microsoft.com/office/powerpoint/2010/main" val="2438634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715107" y="274638"/>
            <a:ext cx="10574215" cy="1143000"/>
          </a:xfrm>
        </p:spPr>
        <p:txBody>
          <a:bodyPr>
            <a:normAutofit/>
          </a:bodyPr>
          <a:lstStyle/>
          <a:p>
            <a:r>
              <a:rPr lang="es-CL" sz="3600" dirty="0"/>
              <a:t>Problema: leer </a:t>
            </a:r>
            <a:r>
              <a:rPr lang="es-CL" sz="3600" dirty="0" smtClean="0"/>
              <a:t>palabras </a:t>
            </a:r>
            <a:r>
              <a:rPr lang="es-CL" sz="3600" dirty="0"/>
              <a:t>y </a:t>
            </a:r>
            <a:r>
              <a:rPr lang="es-CL" sz="3600" dirty="0" smtClean="0"/>
              <a:t>escribirlas </a:t>
            </a:r>
            <a:r>
              <a:rPr lang="es-CL" sz="3600" dirty="0"/>
              <a:t>en orden inverso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527649" y="1417637"/>
            <a:ext cx="4699959" cy="520744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3200" b="1" dirty="0"/>
              <a:t>Diálogo:</a:t>
            </a:r>
          </a:p>
          <a:p>
            <a:pPr marL="0" indent="0">
              <a:buNone/>
            </a:pPr>
            <a:r>
              <a:rPr lang="es-CL" sz="3200" dirty="0" err="1" smtClean="0"/>
              <a:t>palabra?primera</a:t>
            </a:r>
            <a:endParaRPr lang="es-CL" sz="3200" dirty="0"/>
          </a:p>
          <a:p>
            <a:pPr marL="0" indent="0">
              <a:buNone/>
            </a:pPr>
            <a:r>
              <a:rPr lang="es-CL" sz="3200" dirty="0" err="1" smtClean="0"/>
              <a:t>palabra?segunda</a:t>
            </a:r>
            <a:endParaRPr lang="es-CL" sz="3200" dirty="0"/>
          </a:p>
          <a:p>
            <a:pPr marL="0" indent="0">
              <a:buNone/>
            </a:pPr>
            <a:r>
              <a:rPr lang="es-CL" sz="3200" dirty="0" err="1" smtClean="0"/>
              <a:t>palabra?tercera</a:t>
            </a:r>
            <a:endParaRPr lang="es-CL" sz="3200" dirty="0"/>
          </a:p>
          <a:p>
            <a:pPr marL="0" indent="0">
              <a:buNone/>
            </a:pPr>
            <a:r>
              <a:rPr lang="es-CL" sz="3200" dirty="0" smtClean="0"/>
              <a:t>palabra?.  </a:t>
            </a:r>
            <a:r>
              <a:rPr lang="es-CL" sz="3200" dirty="0"/>
              <a:t>(fin de datos)</a:t>
            </a:r>
          </a:p>
          <a:p>
            <a:pPr marL="0" indent="0">
              <a:buNone/>
            </a:pPr>
            <a:r>
              <a:rPr lang="es-CL" sz="3200" dirty="0" smtClean="0"/>
              <a:t>tercera</a:t>
            </a:r>
            <a:endParaRPr lang="es-CL" sz="3200" dirty="0"/>
          </a:p>
          <a:p>
            <a:pPr marL="0" indent="0">
              <a:buNone/>
            </a:pPr>
            <a:r>
              <a:rPr lang="es-CL" sz="3200" dirty="0" smtClean="0"/>
              <a:t>segunda</a:t>
            </a:r>
            <a:endParaRPr lang="es-CL" sz="3200" dirty="0"/>
          </a:p>
          <a:p>
            <a:pPr marL="0" indent="0">
              <a:buNone/>
            </a:pPr>
            <a:r>
              <a:rPr lang="es-CL" sz="3200" dirty="0" smtClean="0"/>
              <a:t>primera</a:t>
            </a:r>
            <a:endParaRPr lang="es-CL" sz="3200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5709249" y="1414463"/>
            <a:ext cx="5694872" cy="521062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3200" b="1" dirty="0"/>
              <a:t>Programa:</a:t>
            </a:r>
          </a:p>
          <a:p>
            <a:pPr marL="0" indent="0">
              <a:buNone/>
            </a:pPr>
            <a:r>
              <a:rPr lang="es-CL" sz="3200" dirty="0" err="1"/>
              <a:t>from</a:t>
            </a:r>
            <a:r>
              <a:rPr lang="es-CL" sz="3200" dirty="0"/>
              <a:t> lista </a:t>
            </a:r>
            <a:r>
              <a:rPr lang="es-CL" sz="3200" dirty="0" err="1"/>
              <a:t>import</a:t>
            </a:r>
            <a:r>
              <a:rPr lang="es-CL" sz="3200" dirty="0"/>
              <a:t> *</a:t>
            </a:r>
          </a:p>
          <a:p>
            <a:pPr marL="0" indent="0">
              <a:buNone/>
            </a:pPr>
            <a:r>
              <a:rPr lang="es-CL" sz="3200" dirty="0"/>
              <a:t>escribir(invertir(</a:t>
            </a:r>
            <a:r>
              <a:rPr lang="es-CL" sz="3200" dirty="0" err="1"/>
              <a:t>leerLista</a:t>
            </a:r>
            <a:r>
              <a:rPr lang="es-CL" sz="3200" dirty="0" smtClean="0"/>
              <a:t>(…)))</a:t>
            </a:r>
            <a:endParaRPr lang="es-CL" sz="3200" dirty="0"/>
          </a:p>
          <a:p>
            <a:pPr marL="0" indent="0">
              <a:buNone/>
            </a:pPr>
            <a:endParaRPr lang="es-CL" sz="3200" dirty="0"/>
          </a:p>
          <a:p>
            <a:pPr marL="0" indent="0">
              <a:buNone/>
            </a:pPr>
            <a:r>
              <a:rPr lang="es-CL" sz="3200" dirty="0"/>
              <a:t>equivalencia:</a:t>
            </a:r>
          </a:p>
          <a:p>
            <a:pPr marL="0" indent="0">
              <a:buNone/>
            </a:pPr>
            <a:endParaRPr lang="es-CL" sz="3200" dirty="0"/>
          </a:p>
          <a:p>
            <a:pPr marL="0" indent="0">
              <a:buNone/>
            </a:pPr>
            <a:r>
              <a:rPr lang="es-CL" sz="3200" dirty="0"/>
              <a:t>L=</a:t>
            </a:r>
            <a:r>
              <a:rPr lang="es-CL" sz="3200" dirty="0" err="1"/>
              <a:t>leerLista</a:t>
            </a:r>
            <a:r>
              <a:rPr lang="es-CL" sz="3200" dirty="0" smtClean="0"/>
              <a:t>(‘palabra?’, ‘.’)</a:t>
            </a:r>
            <a:endParaRPr lang="es-CL" sz="3200" dirty="0"/>
          </a:p>
          <a:p>
            <a:pPr marL="0" indent="0">
              <a:buNone/>
            </a:pPr>
            <a:r>
              <a:rPr lang="es-CL" sz="3200" dirty="0"/>
              <a:t>L=invertir(L)</a:t>
            </a:r>
          </a:p>
          <a:p>
            <a:pPr marL="0" indent="0">
              <a:buNone/>
            </a:pPr>
            <a:r>
              <a:rPr lang="es-CL" sz="3200" dirty="0"/>
              <a:t>escribir(L)</a:t>
            </a:r>
          </a:p>
        </p:txBody>
      </p:sp>
    </p:spTree>
    <p:extLst>
      <p:ext uri="{BB962C8B-B14F-4D97-AF65-F5344CB8AC3E}">
        <p14:creationId xmlns:p14="http://schemas.microsoft.com/office/powerpoint/2010/main" val="4177723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86442" y="187074"/>
            <a:ext cx="1172609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*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leerLista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-&gt; lista(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#lista con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strings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que se leen (hasta valor fin)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leerLista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() -&gt; lista('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hola',lista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('chao',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None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    si lee 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hola y  chao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leerLista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(pregunta='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string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?',fin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=''):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(pregunta)==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(fin)==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str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valor=input(pregunta)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valor==fin: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lista(valor, 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leerLista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pregunta,fin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leerLista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()==lista('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hola',lista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('chao',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None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07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61257" y="566453"/>
            <a:ext cx="11930743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rom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*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escribir: lista -&gt;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#escribe valores de L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ej:escribir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(lista(1,lista(2,None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))) </a:t>
            </a:r>
            <a:endParaRPr lang="es-CL" sz="24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   escribe las líneas: 1 2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escribir(L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(cabeza(L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escribir(cola(L))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CL" sz="2400" b="1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#escribir(lista(1,lista(2,None))) #prueba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423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i</a:t>
            </a:r>
            <a:r>
              <a:rPr lang="es-CL" dirty="0" smtClean="0"/>
              <a:t>nvertir(L)</a:t>
            </a:r>
            <a:endParaRPr lang="es-CL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3" y="1323803"/>
            <a:ext cx="9461269" cy="531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509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4319" y="197346"/>
            <a:ext cx="1180882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rom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lista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import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*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#invertir</a:t>
            </a:r>
            <a:r>
              <a:rPr lang="es-CL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lista -&gt; lista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#lista con valores de L a la inversa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invertir(lista(1,lista(2,None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))) -&gt; lista(2,lista(1,None))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invertir(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 -&gt;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4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invertir</a:t>
            </a:r>
            <a:r>
              <a:rPr lang="en-US" sz="24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assert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esLista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if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return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else: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agregarAlFinal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(cabeza(L),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invertir(cola(L))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invertir(lista(1,lista(2,None)))==lista(2,lista(1,None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ssert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invertir(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)==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listaVacia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089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92379" y="161721"/>
            <a:ext cx="11808823" cy="731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f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rom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lista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import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*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#</a:t>
            </a:r>
            <a:r>
              <a:rPr lang="es-CL" sz="24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agregarAlFinal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: </a:t>
            </a:r>
            <a:r>
              <a:rPr lang="es-CL" sz="24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any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 lista -&gt; lista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#lista con valores de L y x al final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ej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agregarAlfinal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(3,lista(1,lista(2,None))) -&gt;</a:t>
            </a:r>
            <a:endParaRPr lang="es-CL" sz="2400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#                   lista(1,lista(2,lista(3,None)))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CL" sz="2400" dirty="0"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en-US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agregarAlFinal</a:t>
            </a:r>
            <a:r>
              <a:rPr lang="en-US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x,L</a:t>
            </a:r>
            <a:r>
              <a:rPr lang="en-US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  <a:endParaRPr lang="es-CL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if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vacia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 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x,None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lista(cabeza(L),</a:t>
            </a:r>
            <a:r>
              <a:rPr lang="es-CL" sz="24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agregarAlFinal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CL" sz="2400" b="1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x,cola</a:t>
            </a:r>
            <a:r>
              <a:rPr lang="es-CL" sz="2400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(L))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CL" sz="2400" dirty="0" smtClean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agregarAlFinal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(3,lista(1,lista(2,None)))==\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lista(1,lista(2,lista(3,None)))</a:t>
            </a:r>
          </a:p>
          <a:p>
            <a:pPr algn="just">
              <a:lnSpc>
                <a:spcPct val="115000"/>
              </a:lnSpc>
            </a:pP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assert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sz="2400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agregarAlFinal</a:t>
            </a: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(1,listaVacia)==lista(1,None)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CL" sz="2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es-C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395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715107" y="274638"/>
            <a:ext cx="10574215" cy="1143000"/>
          </a:xfrm>
        </p:spPr>
        <p:txBody>
          <a:bodyPr>
            <a:normAutofit/>
          </a:bodyPr>
          <a:lstStyle/>
          <a:p>
            <a:r>
              <a:rPr lang="es-CL" sz="3600" dirty="0"/>
              <a:t>Problema: leer </a:t>
            </a:r>
            <a:r>
              <a:rPr lang="es-CL" sz="3600" dirty="0" smtClean="0"/>
              <a:t>nombres </a:t>
            </a:r>
            <a:r>
              <a:rPr lang="es-CL" sz="3600" dirty="0"/>
              <a:t>y </a:t>
            </a:r>
            <a:r>
              <a:rPr lang="es-CL" sz="3600" dirty="0" smtClean="0"/>
              <a:t>escribirlos ordenados</a:t>
            </a:r>
            <a:endParaRPr lang="es-CL" sz="360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444521" y="1417638"/>
            <a:ext cx="4318672" cy="520744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3200" b="1" dirty="0"/>
              <a:t>Diálogo:</a:t>
            </a:r>
          </a:p>
          <a:p>
            <a:pPr marL="0" indent="0">
              <a:buNone/>
            </a:pPr>
            <a:r>
              <a:rPr lang="es-CL" sz="3200" dirty="0" err="1" smtClean="0"/>
              <a:t>nombre?carlos</a:t>
            </a:r>
            <a:endParaRPr lang="es-CL" sz="3200" dirty="0"/>
          </a:p>
          <a:p>
            <a:pPr marL="0" indent="0">
              <a:buNone/>
            </a:pPr>
            <a:r>
              <a:rPr lang="es-CL" sz="3200" dirty="0" err="1" smtClean="0"/>
              <a:t>nombre?ana</a:t>
            </a:r>
            <a:endParaRPr lang="es-CL" sz="3200" dirty="0"/>
          </a:p>
          <a:p>
            <a:pPr marL="0" indent="0">
              <a:buNone/>
            </a:pPr>
            <a:r>
              <a:rPr lang="es-CL" sz="3200" dirty="0" err="1" smtClean="0"/>
              <a:t>nombre?berta</a:t>
            </a:r>
            <a:endParaRPr lang="es-CL" sz="3200" dirty="0"/>
          </a:p>
          <a:p>
            <a:pPr marL="0" indent="0">
              <a:buNone/>
            </a:pPr>
            <a:r>
              <a:rPr lang="es-CL" sz="3200" dirty="0" smtClean="0"/>
              <a:t>nombre? (</a:t>
            </a:r>
            <a:r>
              <a:rPr lang="es-CL" sz="3200" dirty="0"/>
              <a:t>fin de datos)</a:t>
            </a:r>
          </a:p>
          <a:p>
            <a:pPr marL="0" indent="0">
              <a:buNone/>
            </a:pPr>
            <a:r>
              <a:rPr lang="es-CL" sz="3200" dirty="0" err="1" smtClean="0"/>
              <a:t>ana</a:t>
            </a:r>
            <a:endParaRPr lang="es-CL" sz="3200" dirty="0"/>
          </a:p>
          <a:p>
            <a:pPr marL="0" indent="0">
              <a:buNone/>
            </a:pPr>
            <a:r>
              <a:rPr lang="es-CL" sz="3200" dirty="0" err="1" smtClean="0"/>
              <a:t>berta</a:t>
            </a:r>
            <a:endParaRPr lang="es-CL" sz="3200" dirty="0"/>
          </a:p>
          <a:p>
            <a:pPr marL="0" indent="0">
              <a:buNone/>
            </a:pPr>
            <a:r>
              <a:rPr lang="es-CL" sz="3200" dirty="0" err="1" smtClean="0"/>
              <a:t>carlos</a:t>
            </a:r>
            <a:endParaRPr lang="es-CL" sz="3200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4871258" y="1414463"/>
            <a:ext cx="6966066" cy="521062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3200" b="1" dirty="0"/>
              <a:t>Programa:</a:t>
            </a:r>
          </a:p>
          <a:p>
            <a:pPr marL="0" indent="0">
              <a:buNone/>
            </a:pPr>
            <a:r>
              <a:rPr lang="es-CL" sz="3200" dirty="0" err="1"/>
              <a:t>from</a:t>
            </a:r>
            <a:r>
              <a:rPr lang="es-CL" sz="3200" dirty="0"/>
              <a:t> lista </a:t>
            </a:r>
            <a:r>
              <a:rPr lang="es-CL" sz="3200" dirty="0" err="1"/>
              <a:t>import</a:t>
            </a:r>
            <a:r>
              <a:rPr lang="es-CL" sz="3200" dirty="0"/>
              <a:t> *</a:t>
            </a:r>
          </a:p>
          <a:p>
            <a:pPr marL="0" indent="0">
              <a:buNone/>
            </a:pPr>
            <a:r>
              <a:rPr lang="es-CL" sz="3200" dirty="0" smtClean="0"/>
              <a:t>escribir(ordenar(</a:t>
            </a:r>
            <a:r>
              <a:rPr lang="es-CL" sz="3200" dirty="0" err="1" smtClean="0"/>
              <a:t>leerLista</a:t>
            </a:r>
            <a:r>
              <a:rPr lang="es-CL" sz="3200" dirty="0" smtClean="0"/>
              <a:t>(‘nombre?’)))</a:t>
            </a:r>
            <a:endParaRPr lang="es-CL" sz="3200" dirty="0"/>
          </a:p>
          <a:p>
            <a:pPr marL="0" indent="0">
              <a:buNone/>
            </a:pPr>
            <a:endParaRPr lang="es-CL" sz="3200" dirty="0"/>
          </a:p>
          <a:p>
            <a:pPr marL="0" indent="0">
              <a:buNone/>
            </a:pPr>
            <a:r>
              <a:rPr lang="es-CL" sz="3200" dirty="0"/>
              <a:t>equivalencia:</a:t>
            </a:r>
          </a:p>
          <a:p>
            <a:pPr marL="0" indent="0">
              <a:buNone/>
            </a:pPr>
            <a:endParaRPr lang="es-CL" sz="3200" dirty="0"/>
          </a:p>
          <a:p>
            <a:pPr marL="0" indent="0">
              <a:buNone/>
            </a:pPr>
            <a:r>
              <a:rPr lang="es-CL" sz="3200" dirty="0" smtClean="0"/>
              <a:t>L=</a:t>
            </a:r>
            <a:r>
              <a:rPr lang="es-CL" sz="3200" dirty="0" err="1" smtClean="0"/>
              <a:t>leerLista</a:t>
            </a:r>
            <a:r>
              <a:rPr lang="es-CL" sz="3200" dirty="0" smtClean="0"/>
              <a:t>(‘nombre?’)</a:t>
            </a:r>
            <a:endParaRPr lang="es-CL" sz="3200" dirty="0"/>
          </a:p>
          <a:p>
            <a:pPr marL="0" indent="0">
              <a:buNone/>
            </a:pPr>
            <a:r>
              <a:rPr lang="es-CL" sz="3200" dirty="0" smtClean="0"/>
              <a:t>L=ordenar(L</a:t>
            </a:r>
            <a:r>
              <a:rPr lang="es-CL" sz="3200" dirty="0"/>
              <a:t>)</a:t>
            </a:r>
          </a:p>
          <a:p>
            <a:pPr marL="0" indent="0">
              <a:buNone/>
            </a:pPr>
            <a:r>
              <a:rPr lang="es-CL" sz="3200" dirty="0"/>
              <a:t>escribir(L)</a:t>
            </a:r>
          </a:p>
        </p:txBody>
      </p:sp>
    </p:spTree>
    <p:extLst>
      <p:ext uri="{BB962C8B-B14F-4D97-AF65-F5344CB8AC3E}">
        <p14:creationId xmlns:p14="http://schemas.microsoft.com/office/powerpoint/2010/main" val="35353296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815</Words>
  <Application>Microsoft Office PowerPoint</Application>
  <PresentationFormat>Panorámica</PresentationFormat>
  <Paragraphs>212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Times New Roman</vt:lpstr>
      <vt:lpstr>Tema de Office</vt:lpstr>
      <vt:lpstr>Aplicaciones listas</vt:lpstr>
      <vt:lpstr>Esquema general</vt:lpstr>
      <vt:lpstr>Problema: leer palabras y escribirlas en orden inverso</vt:lpstr>
      <vt:lpstr>Presentación de PowerPoint</vt:lpstr>
      <vt:lpstr>Presentación de PowerPoint</vt:lpstr>
      <vt:lpstr>invertir(L)</vt:lpstr>
      <vt:lpstr>Presentación de PowerPoint</vt:lpstr>
      <vt:lpstr>Presentación de PowerPoint</vt:lpstr>
      <vt:lpstr>Problema: leer nombres y escribirlos ordenados</vt:lpstr>
      <vt:lpstr>Presentación de PowerPoint</vt:lpstr>
      <vt:lpstr>Resumen Funciones abstractas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docencia</dc:creator>
  <cp:lastModifiedBy>jalvarez</cp:lastModifiedBy>
  <cp:revision>52</cp:revision>
  <dcterms:created xsi:type="dcterms:W3CDTF">2020-10-02T23:11:29Z</dcterms:created>
  <dcterms:modified xsi:type="dcterms:W3CDTF">2024-09-25T19:45:25Z</dcterms:modified>
</cp:coreProperties>
</file>