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311" r:id="rId2"/>
    <p:sldId id="292" r:id="rId3"/>
    <p:sldId id="296" r:id="rId4"/>
    <p:sldId id="297" r:id="rId5"/>
    <p:sldId id="291" r:id="rId6"/>
    <p:sldId id="290" r:id="rId7"/>
    <p:sldId id="298" r:id="rId8"/>
    <p:sldId id="301" r:id="rId9"/>
    <p:sldId id="302" r:id="rId10"/>
    <p:sldId id="303" r:id="rId11"/>
    <p:sldId id="304" r:id="rId12"/>
    <p:sldId id="312" r:id="rId13"/>
    <p:sldId id="313" r:id="rId14"/>
    <p:sldId id="314" r:id="rId15"/>
    <p:sldId id="309" r:id="rId16"/>
    <p:sldId id="308" r:id="rId17"/>
  </p:sldIdLst>
  <p:sldSz cx="9144000" cy="6858000" type="screen4x3"/>
  <p:notesSz cx="6881813" cy="9296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72"/>
      </p:cViewPr>
      <p:guideLst>
        <p:guide orient="horz" pos="2928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81797" cy="464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CL" dirty="0" smtClean="0"/>
              <a:t>Arboles Binarios</a:t>
            </a:r>
            <a:endParaRPr lang="es-CL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98409" y="0"/>
            <a:ext cx="2981797" cy="464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C13E5-AA52-447C-8255-B1BD8DFF634A}" type="datetimeFigureOut">
              <a:rPr lang="es-CL" smtClean="0"/>
              <a:pPr/>
              <a:t>23-09-2022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4" y="8830385"/>
            <a:ext cx="2981797" cy="464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CL" dirty="0" err="1" smtClean="0"/>
              <a:t>J.Alvarez</a:t>
            </a:r>
            <a:endParaRPr lang="es-C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98409" y="8830385"/>
            <a:ext cx="2981797" cy="464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4BE3C-4773-48D2-87FE-448C45F34DFE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927005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22A1-0C6F-4907-BD28-AC3ADF94E20A}" type="datetimeFigureOut">
              <a:rPr lang="es-CL" smtClean="0"/>
              <a:pPr/>
              <a:t>23-09-2022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D506-2622-42B3-98CE-81D905F37DA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22A1-0C6F-4907-BD28-AC3ADF94E20A}" type="datetimeFigureOut">
              <a:rPr lang="es-CL" smtClean="0"/>
              <a:pPr/>
              <a:t>23-09-2022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D506-2622-42B3-98CE-81D905F37DA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22A1-0C6F-4907-BD28-AC3ADF94E20A}" type="datetimeFigureOut">
              <a:rPr lang="es-CL" smtClean="0"/>
              <a:pPr/>
              <a:t>23-09-2022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D506-2622-42B3-98CE-81D905F37DA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22A1-0C6F-4907-BD28-AC3ADF94E20A}" type="datetimeFigureOut">
              <a:rPr lang="es-CL" smtClean="0"/>
              <a:pPr/>
              <a:t>23-09-2022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D506-2622-42B3-98CE-81D905F37DA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22A1-0C6F-4907-BD28-AC3ADF94E20A}" type="datetimeFigureOut">
              <a:rPr lang="es-CL" smtClean="0"/>
              <a:pPr/>
              <a:t>23-09-2022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D506-2622-42B3-98CE-81D905F37DA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22A1-0C6F-4907-BD28-AC3ADF94E20A}" type="datetimeFigureOut">
              <a:rPr lang="es-CL" smtClean="0"/>
              <a:pPr/>
              <a:t>23-09-2022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D506-2622-42B3-98CE-81D905F37DA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22A1-0C6F-4907-BD28-AC3ADF94E20A}" type="datetimeFigureOut">
              <a:rPr lang="es-CL" smtClean="0"/>
              <a:pPr/>
              <a:t>23-09-2022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D506-2622-42B3-98CE-81D905F37DA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22A1-0C6F-4907-BD28-AC3ADF94E20A}" type="datetimeFigureOut">
              <a:rPr lang="es-CL" smtClean="0"/>
              <a:pPr/>
              <a:t>23-09-2022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D506-2622-42B3-98CE-81D905F37DA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22A1-0C6F-4907-BD28-AC3ADF94E20A}" type="datetimeFigureOut">
              <a:rPr lang="es-CL" smtClean="0"/>
              <a:pPr/>
              <a:t>23-09-2022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D506-2622-42B3-98CE-81D905F37DA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22A1-0C6F-4907-BD28-AC3ADF94E20A}" type="datetimeFigureOut">
              <a:rPr lang="es-CL" smtClean="0"/>
              <a:pPr/>
              <a:t>23-09-2022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D506-2622-42B3-98CE-81D905F37DA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22A1-0C6F-4907-BD28-AC3ADF94E20A}" type="datetimeFigureOut">
              <a:rPr lang="es-CL" smtClean="0"/>
              <a:pPr/>
              <a:t>23-09-2022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D506-2622-42B3-98CE-81D905F37DA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C22A1-0C6F-4907-BD28-AC3ADF94E20A}" type="datetimeFigureOut">
              <a:rPr lang="es-CL" smtClean="0"/>
              <a:pPr/>
              <a:t>23-09-2022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8D506-2622-42B3-98CE-81D905F37DA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 smtClean="0"/>
              <a:t>Arbol</a:t>
            </a:r>
            <a:r>
              <a:rPr lang="es-CL" dirty="0" smtClean="0"/>
              <a:t> binario (AB)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>
              <a:buNone/>
            </a:pPr>
            <a:r>
              <a:rPr lang="es-CL" dirty="0" smtClean="0"/>
              <a:t>un AB es vacío (</a:t>
            </a:r>
            <a:r>
              <a:rPr lang="es-CL" dirty="0" err="1"/>
              <a:t>N</a:t>
            </a:r>
            <a:r>
              <a:rPr lang="es-CL" dirty="0" err="1" smtClean="0"/>
              <a:t>one</a:t>
            </a:r>
            <a:r>
              <a:rPr lang="es-CL" dirty="0" smtClean="0"/>
              <a:t>) o </a:t>
            </a:r>
          </a:p>
          <a:p>
            <a:pPr>
              <a:buNone/>
            </a:pPr>
            <a:r>
              <a:rPr lang="es-CL" dirty="0" smtClean="0"/>
              <a:t>es un valor con un AB a la </a:t>
            </a:r>
            <a:r>
              <a:rPr lang="es-CL" dirty="0" err="1" smtClean="0"/>
              <a:t>izq</a:t>
            </a:r>
            <a:r>
              <a:rPr lang="es-CL" dirty="0" smtClean="0"/>
              <a:t> y otro AB a la der</a:t>
            </a:r>
          </a:p>
          <a:p>
            <a:pPr>
              <a:buNone/>
            </a:pPr>
            <a:r>
              <a:rPr lang="es-CL" dirty="0" err="1" smtClean="0"/>
              <a:t>Ej</a:t>
            </a:r>
            <a:r>
              <a:rPr lang="es-CL" dirty="0" smtClean="0"/>
              <a:t>:                              5</a:t>
            </a:r>
          </a:p>
          <a:p>
            <a:pPr>
              <a:buNone/>
            </a:pPr>
            <a:r>
              <a:rPr lang="es-CL" dirty="0" smtClean="0"/>
              <a:t>                              /        \</a:t>
            </a:r>
          </a:p>
          <a:p>
            <a:pPr>
              <a:buNone/>
            </a:pPr>
            <a:r>
              <a:rPr lang="es-CL" dirty="0" smtClean="0"/>
              <a:t>                           6           1</a:t>
            </a:r>
          </a:p>
          <a:p>
            <a:pPr>
              <a:buNone/>
            </a:pPr>
            <a:r>
              <a:rPr lang="es-CL" dirty="0" smtClean="0"/>
              <a:t>                       /    \         /</a:t>
            </a:r>
          </a:p>
          <a:p>
            <a:pPr>
              <a:buNone/>
            </a:pPr>
            <a:r>
              <a:rPr lang="es-CL" dirty="0" smtClean="0"/>
              <a:t>                      3     2     </a:t>
            </a:r>
            <a:r>
              <a:rPr lang="es-CL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184831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Insertar un valor en un ABB</a:t>
            </a:r>
            <a:endParaRPr lang="es-CL" dirty="0"/>
          </a:p>
        </p:txBody>
      </p:sp>
      <p:sp>
        <p:nvSpPr>
          <p:cNvPr id="4" name="3 Rectángulo"/>
          <p:cNvSpPr/>
          <p:nvPr/>
        </p:nvSpPr>
        <p:spPr>
          <a:xfrm>
            <a:off x="0" y="1196753"/>
            <a:ext cx="9324528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s-CL" sz="2400" b="1" dirty="0" smtClean="0">
                <a:latin typeface="Courier New" pitchFamily="49" charset="0"/>
                <a:cs typeface="Courier New" pitchFamily="49" charset="0"/>
              </a:rPr>
              <a:t>insertar</a:t>
            </a:r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s-CL" sz="2400" b="1" dirty="0" err="1" smtClean="0">
                <a:latin typeface="Courier New" pitchFamily="49" charset="0"/>
                <a:cs typeface="Courier New" pitchFamily="49" charset="0"/>
              </a:rPr>
              <a:t>any</a:t>
            </a:r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 AB -&gt; AB</a:t>
            </a:r>
          </a:p>
          <a:p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s-CL" sz="2400" b="1" dirty="0" smtClean="0">
                <a:latin typeface="Courier New" pitchFamily="49" charset="0"/>
                <a:cs typeface="Courier New" pitchFamily="49" charset="0"/>
              </a:rPr>
              <a:t>nuevo ABB </a:t>
            </a:r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igual a </a:t>
            </a:r>
            <a:r>
              <a:rPr lang="es-CL" sz="2400" dirty="0" err="1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 pero con x</a:t>
            </a:r>
          </a:p>
          <a:p>
            <a:r>
              <a:rPr lang="es-CL" sz="2400" dirty="0">
                <a:latin typeface="Courier New" pitchFamily="49" charset="0"/>
                <a:cs typeface="Courier New" pitchFamily="49" charset="0"/>
              </a:rPr>
              <a:t>#</a:t>
            </a:r>
            <a:r>
              <a:rPr lang="es-CL" sz="2400" dirty="0" err="1">
                <a:latin typeface="Courier New" pitchFamily="49" charset="0"/>
                <a:cs typeface="Courier New" pitchFamily="49" charset="0"/>
              </a:rPr>
              <a:t>ej</a:t>
            </a:r>
            <a:r>
              <a:rPr lang="es-CL" sz="24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insertar(2,arbolVacio) </a:t>
            </a:r>
            <a:r>
              <a:rPr lang="es-CL" sz="2400" dirty="0">
                <a:latin typeface="Courier New" pitchFamily="49" charset="0"/>
                <a:cs typeface="Courier New" pitchFamily="49" charset="0"/>
              </a:rPr>
              <a:t>-&gt; AB(2,None,None</a:t>
            </a:r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s-CL" sz="2400" dirty="0" err="1" smtClean="0">
                <a:latin typeface="Courier New" pitchFamily="49" charset="0"/>
                <a:cs typeface="Courier New" pitchFamily="49" charset="0"/>
              </a:rPr>
              <a:t>ej</a:t>
            </a:r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: insertar(1,AB(2,None,None)) -&gt;</a:t>
            </a:r>
          </a:p>
          <a:p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#  AB(2,AB(1,None,None),</a:t>
            </a:r>
            <a:r>
              <a:rPr lang="es-CL" sz="2400" dirty="0" err="1" smtClean="0">
                <a:latin typeface="Courier New" pitchFamily="49" charset="0"/>
                <a:cs typeface="Courier New" pitchFamily="49" charset="0"/>
              </a:rPr>
              <a:t>None</a:t>
            </a:r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s-CL" sz="2400" b="1" dirty="0" smtClean="0">
                <a:latin typeface="Courier New" pitchFamily="49" charset="0"/>
                <a:cs typeface="Courier New" pitchFamily="49" charset="0"/>
              </a:rPr>
              <a:t>insertar a la </a:t>
            </a:r>
            <a:r>
              <a:rPr lang="es-CL" sz="2400" b="1" dirty="0" err="1" smtClean="0">
                <a:latin typeface="Courier New" pitchFamily="49" charset="0"/>
                <a:cs typeface="Courier New" pitchFamily="49" charset="0"/>
              </a:rPr>
              <a:t>izq</a:t>
            </a:r>
            <a:endParaRPr lang="es-CL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2400" dirty="0">
                <a:latin typeface="Courier New" pitchFamily="49" charset="0"/>
                <a:cs typeface="Courier New" pitchFamily="49" charset="0"/>
              </a:rPr>
              <a:t>#</a:t>
            </a:r>
            <a:r>
              <a:rPr lang="es-CL" sz="2400" dirty="0" err="1">
                <a:latin typeface="Courier New" pitchFamily="49" charset="0"/>
                <a:cs typeface="Courier New" pitchFamily="49" charset="0"/>
              </a:rPr>
              <a:t>ej</a:t>
            </a:r>
            <a:r>
              <a:rPr lang="es-CL" sz="24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insertar(3,AB(2,None,None)) -&gt;</a:t>
            </a:r>
            <a:endParaRPr lang="es-CL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es-CL" sz="2400" dirty="0">
                <a:latin typeface="Courier New" pitchFamily="49" charset="0"/>
                <a:cs typeface="Courier New" pitchFamily="49" charset="0"/>
              </a:rPr>
              <a:t>#  </a:t>
            </a:r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AB(2,None,AB(3,None,None)) </a:t>
            </a:r>
            <a:r>
              <a:rPr lang="es-CL" sz="2400" b="1" dirty="0" smtClean="0">
                <a:latin typeface="Courier New" pitchFamily="49" charset="0"/>
                <a:cs typeface="Courier New" pitchFamily="49" charset="0"/>
              </a:rPr>
              <a:t>insertar a la der</a:t>
            </a:r>
          </a:p>
          <a:p>
            <a:r>
              <a:rPr lang="es-CL" sz="2400" b="1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s-CL" sz="2400" b="1" dirty="0" smtClean="0">
                <a:latin typeface="Courier New" pitchFamily="49" charset="0"/>
                <a:cs typeface="Courier New" pitchFamily="49" charset="0"/>
              </a:rPr>
              <a:t> insertar(</a:t>
            </a:r>
            <a:r>
              <a:rPr lang="es-CL" sz="2400" b="1" dirty="0" err="1" smtClean="0">
                <a:latin typeface="Courier New" pitchFamily="49" charset="0"/>
                <a:cs typeface="Courier New" pitchFamily="49" charset="0"/>
              </a:rPr>
              <a:t>x,A</a:t>
            </a:r>
            <a:r>
              <a:rPr lang="es-CL" sz="2400" b="1" dirty="0" smtClean="0">
                <a:latin typeface="Courier New" pitchFamily="49" charset="0"/>
                <a:cs typeface="Courier New" pitchFamily="49" charset="0"/>
              </a:rPr>
              <a:t>):</a:t>
            </a:r>
          </a:p>
          <a:p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r>
              <a:rPr lang="es-CL" sz="2400" dirty="0" err="1">
                <a:latin typeface="Courier New" pitchFamily="49" charset="0"/>
                <a:cs typeface="Courier New" pitchFamily="49" charset="0"/>
              </a:rPr>
              <a:t>assert</a:t>
            </a:r>
            <a:r>
              <a:rPr lang="es-C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insertar(2,arbolVacio)==</a:t>
            </a:r>
            <a:r>
              <a:rPr lang="es-CL" sz="2400" dirty="0">
                <a:latin typeface="Courier New" pitchFamily="49" charset="0"/>
                <a:cs typeface="Courier New" pitchFamily="49" charset="0"/>
              </a:rPr>
              <a:t>AB(2,None,None)</a:t>
            </a:r>
          </a:p>
          <a:p>
            <a:r>
              <a:rPr lang="es-CL" sz="2400" dirty="0" err="1" smtClean="0">
                <a:latin typeface="Courier New" pitchFamily="49" charset="0"/>
                <a:cs typeface="Courier New" pitchFamily="49" charset="0"/>
              </a:rPr>
              <a:t>assert</a:t>
            </a:r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 insertar(1,AB(2,None,None))== \</a:t>
            </a:r>
          </a:p>
          <a:p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                  AB(2,AB(1,None,None),</a:t>
            </a:r>
            <a:r>
              <a:rPr lang="es-CL" sz="2400" dirty="0" err="1" smtClean="0">
                <a:latin typeface="Courier New" pitchFamily="49" charset="0"/>
                <a:cs typeface="Courier New" pitchFamily="49" charset="0"/>
              </a:rPr>
              <a:t>None</a:t>
            </a:r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sz="2400" dirty="0" err="1">
                <a:latin typeface="Courier New" pitchFamily="49" charset="0"/>
                <a:cs typeface="Courier New" pitchFamily="49" charset="0"/>
              </a:rPr>
              <a:t>a</a:t>
            </a:r>
            <a:r>
              <a:rPr lang="es-CL" sz="2400" dirty="0" err="1" smtClean="0">
                <a:latin typeface="Courier New" pitchFamily="49" charset="0"/>
                <a:cs typeface="Courier New" pitchFamily="49" charset="0"/>
              </a:rPr>
              <a:t>ssert</a:t>
            </a:r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 insertar(3,AB(2,None,None))== \</a:t>
            </a:r>
            <a:endParaRPr lang="es-CL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                  AB(2,None,AB(3,None,None))</a:t>
            </a:r>
          </a:p>
          <a:p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assert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insertar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(2,AB(2,None,None))==AB(2,None,None)</a:t>
            </a:r>
            <a:endParaRPr lang="es-CL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s-CL" sz="2400" dirty="0" smtClean="0">
              <a:latin typeface="Courier New" pitchFamily="49" charset="0"/>
              <a:cs typeface="Courier New" pitchFamily="49" charset="0"/>
            </a:endParaRPr>
          </a:p>
          <a:p>
            <a:endParaRPr lang="es-CL" sz="2200" dirty="0">
              <a:latin typeface="Courier New" pitchFamily="49" charset="0"/>
              <a:cs typeface="Courier New" pitchFamily="49" charset="0"/>
            </a:endParaRPr>
          </a:p>
          <a:p>
            <a:endParaRPr lang="es-CL" sz="22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13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Insertar un valor en un ABB</a:t>
            </a:r>
            <a:endParaRPr lang="es-CL" dirty="0"/>
          </a:p>
        </p:txBody>
      </p:sp>
      <p:sp>
        <p:nvSpPr>
          <p:cNvPr id="4" name="3 Rectángulo"/>
          <p:cNvSpPr/>
          <p:nvPr/>
        </p:nvSpPr>
        <p:spPr>
          <a:xfrm>
            <a:off x="251520" y="1196753"/>
            <a:ext cx="889248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600" dirty="0">
                <a:latin typeface="Courier New" pitchFamily="49" charset="0"/>
                <a:cs typeface="Courier New" pitchFamily="49" charset="0"/>
              </a:rPr>
              <a:t>#</a:t>
            </a:r>
            <a:r>
              <a:rPr lang="es-CL" sz="2600" b="1" dirty="0">
                <a:latin typeface="Courier New" pitchFamily="49" charset="0"/>
                <a:cs typeface="Courier New" pitchFamily="49" charset="0"/>
              </a:rPr>
              <a:t>insertar</a:t>
            </a:r>
            <a:r>
              <a:rPr lang="es-CL" sz="26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any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>
                <a:latin typeface="Courier New" pitchFamily="49" charset="0"/>
                <a:cs typeface="Courier New" pitchFamily="49" charset="0"/>
              </a:rPr>
              <a:t>AB -&gt; AB</a:t>
            </a:r>
          </a:p>
          <a:p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 insertar(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x,A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):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assert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esAB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(A)</a:t>
            </a:r>
          </a:p>
          <a:p>
            <a:r>
              <a:rPr lang="es-CL" sz="2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 #si A esta vacío, crear nuevo árbol con x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vacio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(A):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AB(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x,None,None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sz="2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 #insertar x a la izquierda o derecha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v=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A.valor</a:t>
            </a:r>
            <a:endParaRPr lang="es-CL" sz="2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x&lt;v:</a:t>
            </a:r>
            <a:endParaRPr lang="es-CL" sz="2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2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AB(v, 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insertar(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x,A.izq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, A.der)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x&gt;v: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AB(v, A.izq, 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insertar(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x,A.der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  #si x ya existe, devolver el mismo 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arbol</a:t>
            </a:r>
            <a:endParaRPr lang="es-CL" sz="2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2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A</a:t>
            </a:r>
          </a:p>
          <a:p>
            <a:endParaRPr lang="es-CL" sz="24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632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1143000"/>
          </a:xfrm>
        </p:spPr>
        <p:txBody>
          <a:bodyPr>
            <a:normAutofit/>
          </a:bodyPr>
          <a:lstStyle/>
          <a:p>
            <a:r>
              <a:rPr lang="es-CL" sz="3600" dirty="0" smtClean="0"/>
              <a:t>Problema: leer valores y escribirlos ordenados</a:t>
            </a:r>
            <a:endParaRPr lang="es-CL" sz="3600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b="1" dirty="0" smtClean="0"/>
              <a:t>Diálogo:</a:t>
            </a:r>
          </a:p>
          <a:p>
            <a:pPr marL="0" indent="0">
              <a:buNone/>
            </a:pPr>
            <a:r>
              <a:rPr lang="es-CL" dirty="0" err="1" smtClean="0"/>
              <a:t>valor?Juan</a:t>
            </a:r>
            <a:endParaRPr lang="es-CL" dirty="0" smtClean="0"/>
          </a:p>
          <a:p>
            <a:pPr marL="0" indent="0">
              <a:buNone/>
            </a:pPr>
            <a:r>
              <a:rPr lang="es-CL" dirty="0" err="1" smtClean="0"/>
              <a:t>valor?Rosa</a:t>
            </a:r>
            <a:endParaRPr lang="es-CL" dirty="0" smtClean="0"/>
          </a:p>
          <a:p>
            <a:pPr marL="0" indent="0">
              <a:buNone/>
            </a:pPr>
            <a:r>
              <a:rPr lang="es-CL" dirty="0" err="1" smtClean="0"/>
              <a:t>valor?Ana</a:t>
            </a:r>
            <a:endParaRPr lang="es-CL" dirty="0" smtClean="0"/>
          </a:p>
          <a:p>
            <a:pPr marL="0" indent="0">
              <a:buNone/>
            </a:pPr>
            <a:r>
              <a:rPr lang="es-CL" dirty="0"/>
              <a:t>v</a:t>
            </a:r>
            <a:r>
              <a:rPr lang="es-CL" dirty="0" smtClean="0"/>
              <a:t>alor?.</a:t>
            </a:r>
          </a:p>
          <a:p>
            <a:pPr marL="0" indent="0">
              <a:buNone/>
            </a:pPr>
            <a:r>
              <a:rPr lang="es-CL" dirty="0" smtClean="0"/>
              <a:t>Ana</a:t>
            </a:r>
          </a:p>
          <a:p>
            <a:pPr marL="0" indent="0">
              <a:buNone/>
            </a:pPr>
            <a:r>
              <a:rPr lang="es-CL" dirty="0" smtClean="0"/>
              <a:t>Juan</a:t>
            </a:r>
          </a:p>
          <a:p>
            <a:pPr marL="0" indent="0">
              <a:buNone/>
            </a:pPr>
            <a:r>
              <a:rPr lang="es-CL" dirty="0" smtClean="0"/>
              <a:t>Rosa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b="1" dirty="0" smtClean="0"/>
              <a:t>Programa:</a:t>
            </a:r>
          </a:p>
          <a:p>
            <a:pPr marL="0" indent="0">
              <a:buNone/>
            </a:pPr>
            <a:r>
              <a:rPr lang="es-CL" dirty="0" err="1" smtClean="0"/>
              <a:t>from</a:t>
            </a:r>
            <a:r>
              <a:rPr lang="es-CL" dirty="0" smtClean="0"/>
              <a:t> ABB </a:t>
            </a:r>
            <a:r>
              <a:rPr lang="es-CL" dirty="0" err="1" smtClean="0"/>
              <a:t>import</a:t>
            </a:r>
            <a:r>
              <a:rPr lang="es-CL" dirty="0" smtClean="0"/>
              <a:t> *</a:t>
            </a:r>
          </a:p>
          <a:p>
            <a:pPr marL="0" indent="0">
              <a:buNone/>
            </a:pPr>
            <a:r>
              <a:rPr lang="es-CL" dirty="0"/>
              <a:t>e</a:t>
            </a:r>
            <a:r>
              <a:rPr lang="es-CL" dirty="0" smtClean="0"/>
              <a:t>scribir(leer())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e</a:t>
            </a:r>
            <a:r>
              <a:rPr lang="es-CL" dirty="0" smtClean="0"/>
              <a:t>quivalencia: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 smtClean="0"/>
              <a:t>A=leer()</a:t>
            </a:r>
          </a:p>
          <a:p>
            <a:pPr marL="0" indent="0">
              <a:buNone/>
            </a:pPr>
            <a:r>
              <a:rPr lang="es-CL" dirty="0"/>
              <a:t>e</a:t>
            </a:r>
            <a:r>
              <a:rPr lang="es-CL" dirty="0" smtClean="0"/>
              <a:t>scribir(A)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943054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9512" y="836712"/>
            <a:ext cx="957706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b="1" u="sng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#escribir: AB -&gt;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#escribe valores de 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ABB 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en orden ascendente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3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3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ej:escribir</a:t>
            </a:r>
            <a:r>
              <a:rPr lang="es-CL" sz="23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(AB(2,AB(1,None,None</a:t>
            </a:r>
            <a:r>
              <a:rPr lang="es-CL" sz="23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),AB(3,None,None)) </a:t>
            </a:r>
            <a:endParaRPr lang="es-CL" sz="2300" dirty="0" smtClean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    escribe 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1 2 3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escribir(A):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 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esAB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(A)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if 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vacio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(A): return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escribir(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A.izq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print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A.valor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escribir(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A.der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592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07504" y="515895"/>
            <a:ext cx="9036496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b="1" u="sng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#leer: </a:t>
            </a:r>
            <a:r>
              <a:rPr lang="es-CL" sz="2400" b="1" u="sng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r>
              <a:rPr lang="es-CL" sz="2400" b="1" u="sng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b="1" u="sng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r>
              <a:rPr lang="es-CL" sz="2400" b="1" u="sng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-&gt; AB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#ABB con valores que se leen y terminan con fin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leer</a:t>
            </a:r>
            <a:r>
              <a:rPr lang="en-US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() </a:t>
            </a:r>
            <a:r>
              <a:rPr lang="en-US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lee </a:t>
            </a:r>
            <a:r>
              <a:rPr lang="en-US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b,c</a:t>
            </a:r>
            <a:r>
              <a:rPr lang="en-US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a . 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ntrega</a:t>
            </a:r>
            <a:r>
              <a:rPr lang="en-US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el </a:t>
            </a:r>
            <a:r>
              <a:rPr lang="en-US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árbol</a:t>
            </a:r>
            <a:endParaRPr lang="en-US" sz="2400" dirty="0" smtClean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n-US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AB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('a',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None,AB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('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c',AB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('b',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None,None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),None))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            si lee b c a . 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leer(pregunta='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valor?',fin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='.'):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 type(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pregunta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)==</a:t>
            </a:r>
            <a:r>
              <a:rPr lang="en-US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r>
              <a:rPr lang="en-US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assert type(fin)==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valor=input(pregunta)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valor==fin: 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arbolVacio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insertar(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valor,leer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pregunta,fin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2239" y="2708920"/>
            <a:ext cx="1813263" cy="230425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57029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0" y="846460"/>
            <a:ext cx="9144000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b="1" u="sng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#leer: </a:t>
            </a:r>
            <a:r>
              <a:rPr lang="es-CL" sz="2400" b="1" u="sng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r>
              <a:rPr lang="es-CL" sz="2400" b="1" u="sng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b="1" u="sng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r>
              <a:rPr lang="es-CL" sz="2400" b="1" u="sng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es-CL" sz="2400" b="1" u="sng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AB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#ABB con valores que se leen y terminan con fin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n-US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n-US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leer() </a:t>
            </a:r>
            <a:r>
              <a:rPr lang="en-US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lee b c a . </a:t>
            </a:r>
            <a:r>
              <a:rPr lang="en-US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entrega</a:t>
            </a:r>
            <a:r>
              <a:rPr lang="en-US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el </a:t>
            </a:r>
            <a:r>
              <a:rPr lang="en-US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árbol</a:t>
            </a:r>
            <a:endParaRPr lang="en-US" sz="2400" dirty="0" smtClean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n-US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AB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('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b',AB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('a',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None,None</a:t>
            </a:r>
            <a:r>
              <a:rPr lang="en-US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),AB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('c',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None,None</a:t>
            </a:r>
            <a:r>
              <a:rPr lang="en-US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leer(pregunta='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valor?',fin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='.',A=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arbolVacio</a:t>
            </a: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type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(pregunta)==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endParaRPr lang="es-CL" sz="2400" dirty="0" smtClean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type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(fin)==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valor=input(pregunta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valor==fin: </a:t>
            </a:r>
            <a:endParaRPr lang="es-CL" sz="2400" dirty="0" smtClean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leer(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pregunta,fin,insertar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valor,A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208" y="3441016"/>
            <a:ext cx="1728192" cy="181048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58926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/>
              <a:t>Propuestos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51125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CL" dirty="0" smtClean="0"/>
              <a:t>#hojas: AB -&gt; </a:t>
            </a:r>
            <a:r>
              <a:rPr lang="es-CL" dirty="0" err="1" smtClean="0"/>
              <a:t>int</a:t>
            </a:r>
            <a:endParaRPr lang="es-CL" dirty="0" smtClean="0"/>
          </a:p>
          <a:p>
            <a:pPr marL="0" indent="0">
              <a:buNone/>
            </a:pPr>
            <a:r>
              <a:rPr lang="es-CL" dirty="0" smtClean="0"/>
              <a:t>#n° de valores </a:t>
            </a:r>
            <a:r>
              <a:rPr lang="es-CL" dirty="0"/>
              <a:t>sin árboles </a:t>
            </a:r>
            <a:r>
              <a:rPr lang="es-CL" dirty="0" err="1"/>
              <a:t>izq</a:t>
            </a:r>
            <a:r>
              <a:rPr lang="es-CL" dirty="0"/>
              <a:t> y derecho</a:t>
            </a:r>
            <a:endParaRPr lang="es-CL" dirty="0" smtClean="0"/>
          </a:p>
          <a:p>
            <a:pPr marL="0" indent="0">
              <a:buNone/>
            </a:pPr>
            <a:r>
              <a:rPr lang="es-CL" dirty="0" err="1" smtClean="0"/>
              <a:t>def</a:t>
            </a:r>
            <a:r>
              <a:rPr lang="es-CL" dirty="0" smtClean="0"/>
              <a:t> hojas(A):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dirty="0" smtClean="0"/>
              <a:t>#</a:t>
            </a:r>
            <a:r>
              <a:rPr lang="es-CL" dirty="0" err="1" smtClean="0"/>
              <a:t>aLista</a:t>
            </a:r>
            <a:r>
              <a:rPr lang="es-CL" dirty="0" smtClean="0"/>
              <a:t>: AB -&gt; lista</a:t>
            </a:r>
          </a:p>
          <a:p>
            <a:pPr marL="0" indent="0">
              <a:buNone/>
            </a:pPr>
            <a:r>
              <a:rPr lang="es-CL" dirty="0" smtClean="0"/>
              <a:t>#convertir ABB A </a:t>
            </a:r>
            <a:r>
              <a:rPr lang="es-CL" dirty="0" err="1" smtClean="0"/>
              <a:t>a</a:t>
            </a:r>
            <a:r>
              <a:rPr lang="es-CL" dirty="0" smtClean="0"/>
              <a:t> lista (ordenada por valores)</a:t>
            </a:r>
          </a:p>
          <a:p>
            <a:pPr marL="0" indent="0">
              <a:buNone/>
            </a:pPr>
            <a:r>
              <a:rPr lang="es-CL" dirty="0" err="1"/>
              <a:t>d</a:t>
            </a:r>
            <a:r>
              <a:rPr lang="es-CL" dirty="0" err="1" smtClean="0"/>
              <a:t>ef</a:t>
            </a:r>
            <a:r>
              <a:rPr lang="es-CL" dirty="0" smtClean="0"/>
              <a:t> </a:t>
            </a:r>
            <a:r>
              <a:rPr lang="es-CL" dirty="0" err="1" smtClean="0"/>
              <a:t>aLista</a:t>
            </a:r>
            <a:r>
              <a:rPr lang="es-CL" dirty="0" smtClean="0"/>
              <a:t>(A):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dirty="0" smtClean="0"/>
              <a:t>#ordenar: lista -&gt; lista</a:t>
            </a:r>
          </a:p>
          <a:p>
            <a:pPr marL="0" indent="0">
              <a:buNone/>
            </a:pPr>
            <a:r>
              <a:rPr lang="es-CL" dirty="0" smtClean="0"/>
              <a:t>#entregar lista ordenada (usando ABB)</a:t>
            </a:r>
          </a:p>
          <a:p>
            <a:pPr marL="0" indent="0">
              <a:buNone/>
            </a:pPr>
            <a:r>
              <a:rPr lang="es-CL" dirty="0" err="1"/>
              <a:t>d</a:t>
            </a:r>
            <a:r>
              <a:rPr lang="es-CL" dirty="0" err="1" smtClean="0"/>
              <a:t>ef</a:t>
            </a:r>
            <a:r>
              <a:rPr lang="es-CL" dirty="0" smtClean="0"/>
              <a:t> ordenar(L):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22653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Módulo AB (AB.py) </a:t>
            </a:r>
            <a:endParaRPr lang="es-CL" dirty="0"/>
          </a:p>
        </p:txBody>
      </p:sp>
      <p:sp>
        <p:nvSpPr>
          <p:cNvPr id="3" name="2 Rectángulo"/>
          <p:cNvSpPr/>
          <p:nvPr/>
        </p:nvSpPr>
        <p:spPr>
          <a:xfrm>
            <a:off x="53752" y="1268760"/>
            <a:ext cx="903649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600" b="1" dirty="0">
                <a:latin typeface="Courier New" pitchFamily="49" charset="0"/>
                <a:cs typeface="Courier New" pitchFamily="49" charset="0"/>
              </a:rPr>
              <a:t>#AB: valor(</a:t>
            </a:r>
            <a:r>
              <a:rPr lang="es-CL" sz="2600" b="1" dirty="0" err="1">
                <a:latin typeface="Courier New" pitchFamily="49" charset="0"/>
                <a:cs typeface="Courier New" pitchFamily="49" charset="0"/>
              </a:rPr>
              <a:t>any</a:t>
            </a:r>
            <a:r>
              <a:rPr lang="es-CL" sz="2600" b="1" dirty="0">
                <a:latin typeface="Courier New" pitchFamily="49" charset="0"/>
                <a:cs typeface="Courier New" pitchFamily="49" charset="0"/>
              </a:rPr>
              <a:t>), </a:t>
            </a:r>
            <a:r>
              <a:rPr lang="es-CL" sz="2600" b="1" dirty="0" err="1">
                <a:latin typeface="Courier New" pitchFamily="49" charset="0"/>
                <a:cs typeface="Courier New" pitchFamily="49" charset="0"/>
              </a:rPr>
              <a:t>izq</a:t>
            </a:r>
            <a:r>
              <a:rPr lang="es-CL" sz="2600" b="1" dirty="0">
                <a:latin typeface="Courier New" pitchFamily="49" charset="0"/>
                <a:cs typeface="Courier New" pitchFamily="49" charset="0"/>
              </a:rPr>
              <a:t>(AB), der(AB)</a:t>
            </a:r>
          </a:p>
          <a:p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from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estructura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import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crear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crear("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AB","valor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izq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der")</a:t>
            </a:r>
          </a:p>
          <a:p>
            <a:endParaRPr lang="es-CL" sz="2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A=AB(5, \ </a:t>
            </a:r>
            <a:endParaRPr lang="es-CL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   AB(6,AB(3,None,None),AB(2,None,None)),\</a:t>
            </a:r>
            <a:endParaRPr lang="es-CL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   AB(1, AB(6,None,None),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None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endParaRPr lang="es-CL" sz="2600" dirty="0">
              <a:latin typeface="Courier New" pitchFamily="49" charset="0"/>
              <a:cs typeface="Courier New" pitchFamily="49" charset="0"/>
            </a:endParaRPr>
          </a:p>
          <a:p>
            <a:r>
              <a:rPr lang="es-CL" sz="2600" b="1" dirty="0" err="1">
                <a:latin typeface="Courier New" pitchFamily="49" charset="0"/>
                <a:cs typeface="Courier New" pitchFamily="49" charset="0"/>
              </a:rPr>
              <a:t>arbolVacio</a:t>
            </a:r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  <a:endParaRPr lang="es-CL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s-CL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s-CL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Es AB?</a:t>
            </a:r>
            <a:endParaRPr lang="es-CL" dirty="0"/>
          </a:p>
        </p:txBody>
      </p:sp>
      <p:sp>
        <p:nvSpPr>
          <p:cNvPr id="3" name="2 Rectángulo"/>
          <p:cNvSpPr/>
          <p:nvPr/>
        </p:nvSpPr>
        <p:spPr>
          <a:xfrm>
            <a:off x="656692" y="1406238"/>
            <a:ext cx="83077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esAB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any</a:t>
            </a:r>
            <a:r>
              <a:rPr lang="es-CL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-&gt;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endParaRPr lang="es-CL" sz="2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#True si x es un AB</a:t>
            </a:r>
          </a:p>
          <a:p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esAB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(A)-&gt;True</a:t>
            </a:r>
          </a:p>
          <a:p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esAB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arbolVacio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)-&gt;True</a:t>
            </a:r>
          </a:p>
          <a:p>
            <a:endParaRPr lang="es-CL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ef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esAB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(x):</a:t>
            </a:r>
          </a:p>
          <a:p>
            <a:r>
              <a:rPr lang="es-CL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x==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arbolVacio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(x)==AB</a:t>
            </a:r>
          </a:p>
          <a:p>
            <a:endParaRPr lang="es-CL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esAB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(A)</a:t>
            </a:r>
          </a:p>
          <a:p>
            <a:r>
              <a:rPr lang="es-CL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esAB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arbolVacio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s-CL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ssert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esAB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(2)</a:t>
            </a:r>
          </a:p>
          <a:p>
            <a:endParaRPr lang="es-CL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222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Árbol </a:t>
            </a:r>
            <a:r>
              <a:rPr lang="es-CL" dirty="0" err="1" smtClean="0"/>
              <a:t>vacio</a:t>
            </a:r>
            <a:r>
              <a:rPr lang="es-CL" dirty="0" smtClean="0"/>
              <a:t>?</a:t>
            </a:r>
            <a:endParaRPr lang="es-CL" dirty="0"/>
          </a:p>
        </p:txBody>
      </p:sp>
      <p:sp>
        <p:nvSpPr>
          <p:cNvPr id="3" name="2 Rectángulo"/>
          <p:cNvSpPr/>
          <p:nvPr/>
        </p:nvSpPr>
        <p:spPr>
          <a:xfrm>
            <a:off x="53752" y="1268760"/>
            <a:ext cx="903649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vacio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AB -&gt;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endParaRPr lang="es-CL" sz="2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#True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 es un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arbol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vacio</a:t>
            </a:r>
            <a:endParaRPr lang="es-CL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vacio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(A)-&gt;False</a:t>
            </a:r>
          </a:p>
          <a:p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  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vacio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arbolVacio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)-&gt;True</a:t>
            </a:r>
          </a:p>
          <a:p>
            <a:endParaRPr lang="es-CL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ef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vacio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(A):</a:t>
            </a:r>
          </a:p>
          <a:p>
            <a:r>
              <a:rPr lang="es-CL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esAB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(A)</a:t>
            </a:r>
          </a:p>
          <a:p>
            <a:r>
              <a:rPr lang="es-CL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A==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arbolVacio</a:t>
            </a:r>
            <a:endParaRPr lang="es-CL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s-CL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ssert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vacio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arbolVacio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s-CL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ssert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vacio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(A)</a:t>
            </a:r>
          </a:p>
          <a:p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818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s-CL" dirty="0" smtClean="0"/>
              <a:t>N° de valores en un AB</a:t>
            </a:r>
            <a:endParaRPr lang="es-CL" dirty="0"/>
          </a:p>
        </p:txBody>
      </p:sp>
      <p:sp>
        <p:nvSpPr>
          <p:cNvPr id="3" name="2 Rectángulo"/>
          <p:cNvSpPr/>
          <p:nvPr/>
        </p:nvSpPr>
        <p:spPr>
          <a:xfrm>
            <a:off x="72158" y="980728"/>
            <a:ext cx="907184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#valores: AB -&gt; 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endParaRPr lang="es-CL" sz="2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#cantidad de valores de A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ej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: valores(A)-&gt;6, valores(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arbolVacio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)-&gt;0</a:t>
            </a:r>
          </a:p>
          <a:p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 valores(A):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assert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esAB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(A)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vacio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(A): 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0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1+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valores(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A.izq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valores(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A.der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s-CL" sz="2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assert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valores(A)==6</a:t>
            </a:r>
          </a:p>
          <a:p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assert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valores(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arbolVacio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)==0</a:t>
            </a:r>
          </a:p>
          <a:p>
            <a:endParaRPr lang="es-CL" sz="2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Propuesto</a:t>
            </a:r>
            <a:r>
              <a:rPr lang="es-C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CL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hojas(A)-&gt;3</a:t>
            </a:r>
            <a:r>
              <a:rPr lang="es-CL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es decir, valores sin “hijos”</a:t>
            </a:r>
            <a:endParaRPr lang="es-C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Altura de un AB</a:t>
            </a:r>
            <a:endParaRPr lang="es-CL" dirty="0"/>
          </a:p>
        </p:txBody>
      </p:sp>
      <p:sp>
        <p:nvSpPr>
          <p:cNvPr id="3" name="2 Rectángulo"/>
          <p:cNvSpPr/>
          <p:nvPr/>
        </p:nvSpPr>
        <p:spPr>
          <a:xfrm>
            <a:off x="0" y="1484784"/>
            <a:ext cx="9144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#altura: AB -&gt; 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endParaRPr lang="es-CL" sz="2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#n° de niveles de A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ej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: altura(A)-&gt;3</a:t>
            </a:r>
            <a:r>
              <a:rPr lang="es-CL" sz="2600" dirty="0">
                <a:latin typeface="Courier New" pitchFamily="49" charset="0"/>
                <a:cs typeface="Courier New" pitchFamily="49" charset="0"/>
              </a:rPr>
              <a:t>, altura(</a:t>
            </a:r>
            <a:r>
              <a:rPr lang="es-CL" sz="2600" dirty="0" err="1">
                <a:latin typeface="Courier New" pitchFamily="49" charset="0"/>
                <a:cs typeface="Courier New" pitchFamily="49" charset="0"/>
              </a:rPr>
              <a:t>arbolVacio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)-&gt;0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ej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: altura(AB(1,None,AB(2,None,None))-&gt;2</a:t>
            </a:r>
          </a:p>
          <a:p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 altura(A):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assert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esAB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(A)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vacio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(A):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0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1+max(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altura(A.izq)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altura(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A.der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assert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altura(A)==3</a:t>
            </a:r>
          </a:p>
          <a:p>
            <a:r>
              <a:rPr lang="es-CL" sz="2600" dirty="0" err="1">
                <a:latin typeface="Courier New" pitchFamily="49" charset="0"/>
                <a:cs typeface="Courier New" pitchFamily="49" charset="0"/>
              </a:rPr>
              <a:t>assert</a:t>
            </a:r>
            <a:r>
              <a:rPr lang="es-CL" sz="2600" dirty="0">
                <a:latin typeface="Courier New" pitchFamily="49" charset="0"/>
                <a:cs typeface="Courier New" pitchFamily="49" charset="0"/>
              </a:rPr>
              <a:t> altura(</a:t>
            </a:r>
            <a:r>
              <a:rPr lang="es-CL" sz="2600" dirty="0" err="1">
                <a:latin typeface="Courier New" pitchFamily="49" charset="0"/>
                <a:cs typeface="Courier New" pitchFamily="49" charset="0"/>
              </a:rPr>
              <a:t>arbolVacio</a:t>
            </a:r>
            <a:r>
              <a:rPr lang="es-CL" sz="2600" dirty="0">
                <a:latin typeface="Courier New" pitchFamily="49" charset="0"/>
                <a:cs typeface="Courier New" pitchFamily="49" charset="0"/>
              </a:rPr>
              <a:t>)==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0</a:t>
            </a:r>
          </a:p>
          <a:p>
            <a:r>
              <a:rPr lang="es-CL" sz="2600" dirty="0" err="1">
                <a:latin typeface="Courier New" pitchFamily="49" charset="0"/>
                <a:cs typeface="Courier New" pitchFamily="49" charset="0"/>
              </a:rPr>
              <a:t>a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ssert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altura(AB(1,None,AB(2,None,None)))==2</a:t>
            </a:r>
            <a:endParaRPr lang="es-CL" sz="2600" dirty="0">
              <a:latin typeface="Courier New" pitchFamily="49" charset="0"/>
              <a:cs typeface="Courier New" pitchFamily="49" charset="0"/>
            </a:endParaRPr>
          </a:p>
          <a:p>
            <a:endParaRPr lang="es-CL" sz="2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En AB?</a:t>
            </a:r>
            <a:endParaRPr lang="es-CL" dirty="0"/>
          </a:p>
        </p:txBody>
      </p:sp>
      <p:sp>
        <p:nvSpPr>
          <p:cNvPr id="3" name="2 Rectángulo"/>
          <p:cNvSpPr/>
          <p:nvPr/>
        </p:nvSpPr>
        <p:spPr>
          <a:xfrm>
            <a:off x="323528" y="1138084"/>
            <a:ext cx="8640960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enAB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any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 AB -&gt; 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bool</a:t>
            </a:r>
            <a:endParaRPr lang="es-CL" sz="2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#True si x esta en A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ej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enAB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(6,A) -&gt; True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ej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enAB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(0,A) -&gt; False</a:t>
            </a:r>
          </a:p>
          <a:p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enAB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x,A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):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assert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esAB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(A)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vacio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(A):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False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A.valor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==x: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True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enAB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x,A.izq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or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enAB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x,A.der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assert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enAB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(6,A)</a:t>
            </a:r>
          </a:p>
          <a:p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assert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not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enAB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(0,A)</a:t>
            </a:r>
            <a:endParaRPr lang="es-CL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2400" b="1" dirty="0" smtClean="0">
                <a:latin typeface="Courier New" pitchFamily="49" charset="0"/>
                <a:cs typeface="Courier New" pitchFamily="49" charset="0"/>
              </a:rPr>
              <a:t>Propuesto</a:t>
            </a:r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: #cuenta: </a:t>
            </a:r>
            <a:r>
              <a:rPr lang="es-CL" sz="2400" dirty="0" err="1" smtClean="0">
                <a:latin typeface="Courier New" pitchFamily="49" charset="0"/>
                <a:cs typeface="Courier New" pitchFamily="49" charset="0"/>
              </a:rPr>
              <a:t>any</a:t>
            </a:r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 AB -&gt; </a:t>
            </a:r>
            <a:r>
              <a:rPr lang="es-CL" sz="2400" dirty="0" err="1" smtClean="0">
                <a:latin typeface="Courier New" pitchFamily="49" charset="0"/>
                <a:cs typeface="Courier New" pitchFamily="49" charset="0"/>
              </a:rPr>
              <a:t>int</a:t>
            </a:r>
            <a:endParaRPr lang="es-CL" sz="2400" dirty="0">
              <a:latin typeface="Courier New" pitchFamily="49" charset="0"/>
              <a:cs typeface="Courier New" pitchFamily="49" charset="0"/>
            </a:endParaRPr>
          </a:p>
          <a:p>
            <a:endParaRPr lang="es-CL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106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 smtClean="0"/>
              <a:t>Arbol</a:t>
            </a:r>
            <a:r>
              <a:rPr lang="es-CL" dirty="0" smtClean="0"/>
              <a:t> binario de búsqueda (ABB)</a:t>
            </a:r>
            <a:endParaRPr lang="es-CL" dirty="0"/>
          </a:p>
        </p:txBody>
      </p:sp>
      <p:sp>
        <p:nvSpPr>
          <p:cNvPr id="3" name="2 Rectángulo"/>
          <p:cNvSpPr/>
          <p:nvPr/>
        </p:nvSpPr>
        <p:spPr>
          <a:xfrm>
            <a:off x="0" y="1484784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800" dirty="0" smtClean="0">
                <a:latin typeface="Times New Roman" pitchFamily="18" charset="0"/>
                <a:cs typeface="Times New Roman" pitchFamily="18" charset="0"/>
              </a:rPr>
              <a:t>Un ABB es un AB tal que:</a:t>
            </a:r>
          </a:p>
          <a:p>
            <a:pPr>
              <a:buFont typeface="Arial" pitchFamily="34" charset="0"/>
              <a:buChar char="•"/>
            </a:pPr>
            <a:r>
              <a:rPr lang="es-CL" sz="2800" dirty="0" smtClean="0">
                <a:latin typeface="Times New Roman" pitchFamily="18" charset="0"/>
                <a:cs typeface="Times New Roman" pitchFamily="18" charset="0"/>
              </a:rPr>
              <a:t> valores en el AB izquierdo son &lt; que el valor</a:t>
            </a:r>
          </a:p>
          <a:p>
            <a:pPr>
              <a:buFont typeface="Arial" pitchFamily="34" charset="0"/>
              <a:buChar char="•"/>
            </a:pPr>
            <a:r>
              <a:rPr lang="es-CL" sz="2800" dirty="0" smtClean="0">
                <a:latin typeface="Times New Roman" pitchFamily="18" charset="0"/>
                <a:cs typeface="Times New Roman" pitchFamily="18" charset="0"/>
              </a:rPr>
              <a:t> valores en el AB derecho son &gt; que el valor</a:t>
            </a:r>
          </a:p>
          <a:p>
            <a:pPr>
              <a:buFont typeface="Arial" pitchFamily="34" charset="0"/>
              <a:buChar char="•"/>
            </a:pPr>
            <a:r>
              <a:rPr lang="es-CL" sz="2800" dirty="0" smtClean="0">
                <a:latin typeface="Times New Roman" pitchFamily="18" charset="0"/>
                <a:cs typeface="Times New Roman" pitchFamily="18" charset="0"/>
              </a:rPr>
              <a:t> AB izquierdo y AB derecho son también ABB</a:t>
            </a:r>
          </a:p>
          <a:p>
            <a:r>
              <a:rPr lang="es-CL" sz="2800" dirty="0" smtClean="0">
                <a:latin typeface="Times New Roman" pitchFamily="18" charset="0"/>
                <a:cs typeface="Times New Roman" pitchFamily="18" charset="0"/>
              </a:rPr>
              <a:t>ejemplo:</a:t>
            </a:r>
          </a:p>
          <a:p>
            <a:r>
              <a:rPr lang="es-CL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rom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AB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endParaRPr lang="es-CL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A=AB(4, \</a:t>
            </a:r>
          </a:p>
          <a:p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  AB(2,AB(1,None,None),AB(3,None,None)),\</a:t>
            </a:r>
          </a:p>
          <a:p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  AB(6,AB(5,None,None),</a:t>
            </a:r>
            <a:r>
              <a:rPr lang="es-CL" sz="2400" dirty="0" err="1" smtClean="0">
                <a:latin typeface="Courier New" pitchFamily="49" charset="0"/>
                <a:cs typeface="Courier New" pitchFamily="49" charset="0"/>
              </a:rPr>
              <a:t>None</a:t>
            </a:r>
            <a:r>
              <a:rPr lang="es-CL" sz="2400" dirty="0" smtClean="0">
                <a:latin typeface="Courier New" pitchFamily="49" charset="0"/>
                <a:cs typeface="Courier New" pitchFamily="49" charset="0"/>
              </a:rPr>
              <a:t>))</a:t>
            </a:r>
            <a:endParaRPr lang="es-CL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995936" y="4653136"/>
            <a:ext cx="3168352" cy="1944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s-CL" sz="2400" dirty="0" smtClean="0"/>
              <a:t>                                  4</a:t>
            </a:r>
          </a:p>
          <a:p>
            <a:pPr>
              <a:buNone/>
            </a:pPr>
            <a:r>
              <a:rPr lang="es-CL" sz="2400" dirty="0" smtClean="0"/>
              <a:t>                               /      \</a:t>
            </a:r>
          </a:p>
          <a:p>
            <a:pPr>
              <a:buNone/>
            </a:pPr>
            <a:r>
              <a:rPr lang="es-CL" sz="2400" dirty="0" smtClean="0"/>
              <a:t>                            2           </a:t>
            </a:r>
            <a:r>
              <a:rPr lang="es-CL" sz="2400" dirty="0"/>
              <a:t>6</a:t>
            </a:r>
            <a:endParaRPr lang="es-CL" sz="2400" dirty="0" smtClean="0"/>
          </a:p>
          <a:p>
            <a:pPr>
              <a:buNone/>
            </a:pPr>
            <a:r>
              <a:rPr lang="es-CL" sz="2400" dirty="0" smtClean="0"/>
              <a:t>                         /     \       /</a:t>
            </a:r>
          </a:p>
          <a:p>
            <a:pPr>
              <a:buNone/>
            </a:pPr>
            <a:r>
              <a:rPr lang="es-CL" sz="2400" dirty="0" smtClean="0"/>
              <a:t>                       1       </a:t>
            </a:r>
            <a:r>
              <a:rPr lang="es-CL" sz="2400" dirty="0"/>
              <a:t>3</a:t>
            </a:r>
            <a:r>
              <a:rPr lang="es-CL" sz="2400" dirty="0" smtClean="0"/>
              <a:t>    </a:t>
            </a:r>
            <a:r>
              <a:rPr lang="es-CL" sz="24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812946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260648"/>
            <a:ext cx="7725544" cy="432048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Búsqueda en un ABB</a:t>
            </a:r>
            <a:endParaRPr lang="es-CL" dirty="0"/>
          </a:p>
        </p:txBody>
      </p:sp>
      <p:sp>
        <p:nvSpPr>
          <p:cNvPr id="3" name="2 Rectángulo"/>
          <p:cNvSpPr/>
          <p:nvPr/>
        </p:nvSpPr>
        <p:spPr>
          <a:xfrm>
            <a:off x="514525" y="764024"/>
            <a:ext cx="82089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enABB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any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 AB -&gt; 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bool</a:t>
            </a:r>
            <a:endParaRPr lang="es-CL" sz="2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#True si x está en A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ej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enABB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(3,A)-&gt;True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ej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enABB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(7,A)-&gt;False</a:t>
            </a:r>
          </a:p>
          <a:p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enABB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x,A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):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assert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esAB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(A)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vacio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(A):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False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x&lt;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A.valor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enABB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x,A.izq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x&gt;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A.valor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enABB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sz="2600" b="1" dirty="0" err="1" smtClean="0">
                <a:latin typeface="Courier New" pitchFamily="49" charset="0"/>
                <a:cs typeface="Courier New" pitchFamily="49" charset="0"/>
              </a:rPr>
              <a:t>x,A.der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sz="2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True  #x==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A.valor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 </a:t>
            </a:r>
          </a:p>
          <a:p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assert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enABB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(3,A)</a:t>
            </a:r>
          </a:p>
          <a:p>
            <a:r>
              <a:rPr lang="es-CL" sz="2600" dirty="0" err="1">
                <a:latin typeface="Courier New" pitchFamily="49" charset="0"/>
                <a:cs typeface="Courier New" pitchFamily="49" charset="0"/>
              </a:rPr>
              <a:t>a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ssert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not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2600" dirty="0" err="1" smtClean="0">
                <a:latin typeface="Courier New" pitchFamily="49" charset="0"/>
                <a:cs typeface="Courier New" pitchFamily="49" charset="0"/>
              </a:rPr>
              <a:t>enABB</a:t>
            </a:r>
            <a:r>
              <a:rPr lang="es-CL" sz="2600" dirty="0" smtClean="0">
                <a:latin typeface="Courier New" pitchFamily="49" charset="0"/>
                <a:cs typeface="Courier New" pitchFamily="49" charset="0"/>
              </a:rPr>
              <a:t>(7,A)</a:t>
            </a:r>
            <a:endParaRPr lang="es-CL" sz="26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5008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1658</TotalTime>
  <Words>1039</Words>
  <Application>Microsoft Office PowerPoint</Application>
  <PresentationFormat>Presentación en pantalla (4:3)</PresentationFormat>
  <Paragraphs>206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Times New Roman</vt:lpstr>
      <vt:lpstr>Tema de Office</vt:lpstr>
      <vt:lpstr>Arbol binario (AB)</vt:lpstr>
      <vt:lpstr>Módulo AB (AB.py) </vt:lpstr>
      <vt:lpstr>Es AB?</vt:lpstr>
      <vt:lpstr>Árbol vacio?</vt:lpstr>
      <vt:lpstr>N° de valores en un AB</vt:lpstr>
      <vt:lpstr>Altura de un AB</vt:lpstr>
      <vt:lpstr>En AB?</vt:lpstr>
      <vt:lpstr>Arbol binario de búsqueda (ABB)</vt:lpstr>
      <vt:lpstr>Búsqueda en un ABB</vt:lpstr>
      <vt:lpstr>Insertar un valor en un ABB</vt:lpstr>
      <vt:lpstr>Insertar un valor en un ABB</vt:lpstr>
      <vt:lpstr>Problema: leer valores y escribirlos ordenados</vt:lpstr>
      <vt:lpstr>Presentación de PowerPoint</vt:lpstr>
      <vt:lpstr>Presentación de PowerPoint</vt:lpstr>
      <vt:lpstr>Presentación de PowerPoint</vt:lpstr>
      <vt:lpstr>Propuestos</vt:lpstr>
    </vt:vector>
  </TitlesOfParts>
  <Company>UCHILE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Invertir una lista</dc:title>
  <dc:creator>jalvarez</dc:creator>
  <cp:lastModifiedBy>jalvarez</cp:lastModifiedBy>
  <cp:revision>139</cp:revision>
  <cp:lastPrinted>2017-09-12T12:14:11Z</cp:lastPrinted>
  <dcterms:created xsi:type="dcterms:W3CDTF">2014-09-03T20:11:50Z</dcterms:created>
  <dcterms:modified xsi:type="dcterms:W3CDTF">2022-09-23T12:05:21Z</dcterms:modified>
</cp:coreProperties>
</file>