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71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0" r:id="rId1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4820-83EC-4D56-9DB0-99B5296A15CE}" type="datetimeFigureOut">
              <a:rPr lang="es-CL" smtClean="0"/>
              <a:t>01-04-2022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D2FC5-111C-42C9-8B6C-24EBC9E7E2D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790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4820-83EC-4D56-9DB0-99B5296A15CE}" type="datetimeFigureOut">
              <a:rPr lang="es-CL" smtClean="0"/>
              <a:t>01-04-2022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D2FC5-111C-42C9-8B6C-24EBC9E7E2D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89531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4820-83EC-4D56-9DB0-99B5296A15CE}" type="datetimeFigureOut">
              <a:rPr lang="es-CL" smtClean="0"/>
              <a:t>01-04-2022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D2FC5-111C-42C9-8B6C-24EBC9E7E2D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33317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4820-83EC-4D56-9DB0-99B5296A15CE}" type="datetimeFigureOut">
              <a:rPr lang="es-CL" smtClean="0"/>
              <a:t>01-04-2022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D2FC5-111C-42C9-8B6C-24EBC9E7E2D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85400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4820-83EC-4D56-9DB0-99B5296A15CE}" type="datetimeFigureOut">
              <a:rPr lang="es-CL" smtClean="0"/>
              <a:t>01-04-2022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D2FC5-111C-42C9-8B6C-24EBC9E7E2D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3734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4820-83EC-4D56-9DB0-99B5296A15CE}" type="datetimeFigureOut">
              <a:rPr lang="es-CL" smtClean="0"/>
              <a:t>01-04-2022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D2FC5-111C-42C9-8B6C-24EBC9E7E2D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08902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4820-83EC-4D56-9DB0-99B5296A15CE}" type="datetimeFigureOut">
              <a:rPr lang="es-CL" smtClean="0"/>
              <a:t>01-04-2022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D2FC5-111C-42C9-8B6C-24EBC9E7E2D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8431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4820-83EC-4D56-9DB0-99B5296A15CE}" type="datetimeFigureOut">
              <a:rPr lang="es-CL" smtClean="0"/>
              <a:t>01-04-2022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D2FC5-111C-42C9-8B6C-24EBC9E7E2D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3434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4820-83EC-4D56-9DB0-99B5296A15CE}" type="datetimeFigureOut">
              <a:rPr lang="es-CL" smtClean="0"/>
              <a:t>01-04-2022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D2FC5-111C-42C9-8B6C-24EBC9E7E2D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28295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4820-83EC-4D56-9DB0-99B5296A15CE}" type="datetimeFigureOut">
              <a:rPr lang="es-CL" smtClean="0"/>
              <a:t>01-04-2022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D2FC5-111C-42C9-8B6C-24EBC9E7E2D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26552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4820-83EC-4D56-9DB0-99B5296A15CE}" type="datetimeFigureOut">
              <a:rPr lang="es-CL" smtClean="0"/>
              <a:t>01-04-2022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D2FC5-111C-42C9-8B6C-24EBC9E7E2D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4185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94820-83EC-4D56-9DB0-99B5296A15CE}" type="datetimeFigureOut">
              <a:rPr lang="es-CL" smtClean="0"/>
              <a:t>01-04-2022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D2FC5-111C-42C9-8B6C-24EBC9E7E2D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70910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0993"/>
          </a:xfrm>
        </p:spPr>
        <p:txBody>
          <a:bodyPr>
            <a:normAutofit fontScale="90000"/>
          </a:bodyPr>
          <a:lstStyle/>
          <a:p>
            <a:r>
              <a:rPr lang="es-CL" dirty="0" smtClean="0"/>
              <a:t>Estructuras (datos compuestos)</a:t>
            </a:r>
            <a:endParaRPr lang="es-CL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143435" y="986118"/>
            <a:ext cx="12048565" cy="5558116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#definición de tipo </a:t>
            </a:r>
            <a:r>
              <a:rPr lang="es-CL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endParaRPr lang="es-CL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es-C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dirty="0">
                <a:latin typeface="Courier New" panose="02070309020205020404" pitchFamily="49" charset="0"/>
                <a:cs typeface="Courier New" panose="02070309020205020404" pitchFamily="49" charset="0"/>
              </a:rPr>
              <a:t>estructura</a:t>
            </a:r>
          </a:p>
          <a:p>
            <a:pPr marL="0" indent="0">
              <a:buNone/>
            </a:pPr>
            <a:r>
              <a:rPr lang="es-CL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estructura.crear</a:t>
            </a:r>
            <a:r>
              <a:rPr lang="es-CL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s-CL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dirty="0">
                <a:latin typeface="Courier New" panose="02070309020205020404" pitchFamily="49" charset="0"/>
                <a:cs typeface="Courier New" panose="02070309020205020404" pitchFamily="49" charset="0"/>
              </a:rPr>
              <a:t>","numerador denominador")</a:t>
            </a:r>
          </a:p>
          <a:p>
            <a:pPr marL="0" indent="0">
              <a:buNone/>
            </a:pPr>
            <a:r>
              <a:rPr lang="es-CL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#definición de variable de tipo </a:t>
            </a:r>
            <a:r>
              <a:rPr lang="es-CL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s-C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f1=</a:t>
            </a:r>
            <a:r>
              <a:rPr lang="es-CL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(1,2)</a:t>
            </a:r>
          </a:p>
          <a:p>
            <a:pPr marL="0" indent="0">
              <a:buNone/>
            </a:pPr>
            <a:endParaRPr lang="es-CL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Representación:</a:t>
            </a:r>
          </a:p>
          <a:p>
            <a:pPr marL="0" indent="0">
              <a:buNone/>
            </a:pPr>
            <a:endParaRPr lang="es-CL" sz="3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s-CL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136268"/>
              </p:ext>
            </p:extLst>
          </p:nvPr>
        </p:nvGraphicFramePr>
        <p:xfrm>
          <a:off x="1272987" y="4882304"/>
          <a:ext cx="7351059" cy="11716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5923">
                  <a:extLst>
                    <a:ext uri="{9D8B030D-6E8A-4147-A177-3AD203B41FA5}">
                      <a16:colId xmlns:a16="http://schemas.microsoft.com/office/drawing/2014/main" val="3614066553"/>
                    </a:ext>
                  </a:extLst>
                </a:gridCol>
                <a:gridCol w="2547568">
                  <a:extLst>
                    <a:ext uri="{9D8B030D-6E8A-4147-A177-3AD203B41FA5}">
                      <a16:colId xmlns:a16="http://schemas.microsoft.com/office/drawing/2014/main" val="3415486125"/>
                    </a:ext>
                  </a:extLst>
                </a:gridCol>
                <a:gridCol w="2547568">
                  <a:extLst>
                    <a:ext uri="{9D8B030D-6E8A-4147-A177-3AD203B41FA5}">
                      <a16:colId xmlns:a16="http://schemas.microsoft.com/office/drawing/2014/main" val="986338849"/>
                    </a:ext>
                  </a:extLst>
                </a:gridCol>
              </a:tblGrid>
              <a:tr h="630222">
                <a:tc>
                  <a:txBody>
                    <a:bodyPr/>
                    <a:lstStyle/>
                    <a:p>
                      <a:r>
                        <a:rPr lang="es-CL" sz="2800" dirty="0" smtClean="0">
                          <a:solidFill>
                            <a:schemeClr val="tx2"/>
                          </a:solidFill>
                        </a:rPr>
                        <a:t>variable</a:t>
                      </a:r>
                      <a:r>
                        <a:rPr lang="es-CL" sz="2800" baseline="0" dirty="0" smtClean="0">
                          <a:solidFill>
                            <a:schemeClr val="tx2"/>
                          </a:solidFill>
                        </a:rPr>
                        <a:t> f1:</a:t>
                      </a:r>
                      <a:endParaRPr lang="es-CL" sz="28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/>
                        <a:t>1</a:t>
                      </a:r>
                      <a:endParaRPr lang="es-C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/>
                        <a:t>2</a:t>
                      </a:r>
                      <a:endParaRPr lang="es-C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0462773"/>
                  </a:ext>
                </a:extLst>
              </a:tr>
              <a:tr h="541429">
                <a:tc>
                  <a:txBody>
                    <a:bodyPr/>
                    <a:lstStyle/>
                    <a:p>
                      <a:r>
                        <a:rPr lang="es-CL" sz="2800" dirty="0" smtClean="0"/>
                        <a:t>componentes:</a:t>
                      </a:r>
                      <a:endParaRPr lang="es-CL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CL" sz="2800" dirty="0" smtClean="0"/>
                        <a:t>f1.numerador</a:t>
                      </a:r>
                      <a:endParaRPr lang="es-C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800" dirty="0" smtClean="0"/>
                        <a:t>f1.denominador</a:t>
                      </a:r>
                      <a:endParaRPr lang="es-C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547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4511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43435" y="196627"/>
            <a:ext cx="11887200" cy="6517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#comparar: </a:t>
            </a:r>
            <a:r>
              <a:rPr lang="es-CL" sz="2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es-CL" sz="2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int</a:t>
            </a:r>
            <a:endParaRPr lang="es-CL" sz="2800" b="1" dirty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#0 si x=y, n°&lt;0 si x&lt;y, n°&gt;0 si x&gt;y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comparar(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(1,2),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(1,3)) -&gt; n°&gt;0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comparar(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(1,3),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(1,2)) -&gt; n°&lt;0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comparar(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(1,2),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(2,4)) -&gt; 0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s-CL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comparar(</a:t>
            </a:r>
            <a:r>
              <a:rPr lang="es-CL" sz="2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x,y</a:t>
            </a:r>
            <a:r>
              <a:rPr lang="es-CL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(x)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(y)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x.numerador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*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y.denominador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\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s-CL" sz="28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x.denominador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y.numerador</a:t>
            </a:r>
            <a:endParaRPr lang="es-CL" sz="2800" dirty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comparar(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(1,2),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(1,3)) &gt; 0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comparar(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(1,3),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(1,2)) &lt; 0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comparar(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(1,2),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(2,4)) == 0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2422279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15154"/>
            <a:ext cx="10515600" cy="430306"/>
          </a:xfrm>
        </p:spPr>
        <p:txBody>
          <a:bodyPr>
            <a:normAutofit fontScale="90000"/>
          </a:bodyPr>
          <a:lstStyle/>
          <a:p>
            <a:r>
              <a:rPr lang="es-CL" dirty="0" smtClean="0"/>
              <a:t>Lectura de fracciones</a:t>
            </a:r>
            <a:endParaRPr lang="es-CL" dirty="0"/>
          </a:p>
        </p:txBody>
      </p:sp>
      <p:sp>
        <p:nvSpPr>
          <p:cNvPr id="3" name="Rectángulo 2"/>
          <p:cNvSpPr/>
          <p:nvPr/>
        </p:nvSpPr>
        <p:spPr>
          <a:xfrm>
            <a:off x="331694" y="645460"/>
            <a:ext cx="11860306" cy="632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#leer: 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s-CL" sz="3200" b="1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raccion</a:t>
            </a:r>
            <a:endParaRPr lang="es-CL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con numerador y denominador </a:t>
            </a:r>
            <a:endParaRPr lang="es-CL" sz="3200" dirty="0" smtClean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que 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se leen con preguntas x e y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32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ej:leer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("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a?","b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?")-&gt;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(1,2) si </a:t>
            </a:r>
            <a:r>
              <a:rPr lang="es-CL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lee 1 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y 2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leer(x="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numerador?",y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="denominador?"):</a:t>
            </a:r>
            <a:endParaRPr lang="es-CL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 type(x)==</a:t>
            </a:r>
            <a:r>
              <a:rPr lang="en-US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assert type(y)==</a:t>
            </a:r>
            <a:r>
              <a:rPr lang="en-US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a=</a:t>
            </a:r>
            <a:r>
              <a:rPr lang="en-US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int</a:t>
            </a: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(input(x</a:t>
            </a:r>
            <a:r>
              <a:rPr lang="en-US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</a:t>
            </a:r>
            <a:r>
              <a:rPr lang="es-CL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b=</a:t>
            </a:r>
            <a:r>
              <a:rPr lang="en-US" sz="32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int</a:t>
            </a:r>
            <a:r>
              <a:rPr lang="en-US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(input(y))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assert b != 0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 </a:t>
            </a:r>
            <a:r>
              <a:rPr lang="en-US" sz="32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n-US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2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a,b</a:t>
            </a:r>
            <a:r>
              <a:rPr lang="en-US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#assert </a:t>
            </a:r>
            <a:r>
              <a:rPr lang="es-CL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leer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("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a?","b</a:t>
            </a:r>
            <a:r>
              <a:rPr lang="es-CL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?")==</a:t>
            </a:r>
            <a:r>
              <a:rPr lang="es-CL" sz="32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(1,2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968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Escritura de fracciones</a:t>
            </a:r>
            <a:endParaRPr lang="es-CL" dirty="0"/>
          </a:p>
        </p:txBody>
      </p:sp>
      <p:sp>
        <p:nvSpPr>
          <p:cNvPr id="3" name="Rectángulo 2"/>
          <p:cNvSpPr/>
          <p:nvPr/>
        </p:nvSpPr>
        <p:spPr>
          <a:xfrm>
            <a:off x="295835" y="1690688"/>
            <a:ext cx="11600330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#escribir: </a:t>
            </a:r>
            <a:r>
              <a:rPr lang="es-CL" sz="2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</a:t>
            </a:r>
            <a:r>
              <a:rPr lang="es-CL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s-CL" sz="2800" b="1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raccion</a:t>
            </a:r>
            <a:r>
              <a:rPr lang="es-CL" sz="28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-&gt;</a:t>
            </a:r>
            <a:endParaRPr lang="es-CL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#escribe x 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seguido de 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numerador / denominador de y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escribir("f:",</a:t>
            </a:r>
            <a:r>
              <a:rPr lang="es-CL" sz="28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(1,2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 escribe "f: 1 / 2"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n-US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escribir</a:t>
            </a:r>
            <a:r>
              <a:rPr lang="en-US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x,y</a:t>
            </a:r>
            <a:r>
              <a:rPr lang="en-US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  <a:endParaRPr lang="es-CL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assert type(x)==</a:t>
            </a:r>
            <a:r>
              <a:rPr lang="en-US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(y)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print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(x,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y.numerador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"/",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y.denominador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#escribir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("f:",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(1/2))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3054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2781"/>
          </a:xfrm>
        </p:spPr>
        <p:txBody>
          <a:bodyPr>
            <a:normAutofit fontScale="90000"/>
          </a:bodyPr>
          <a:lstStyle/>
          <a:p>
            <a:r>
              <a:rPr lang="es-CL" dirty="0" smtClean="0"/>
              <a:t>Programa usuario</a:t>
            </a:r>
            <a:endParaRPr lang="es-CL" dirty="0"/>
          </a:p>
        </p:txBody>
      </p:sp>
      <p:sp>
        <p:nvSpPr>
          <p:cNvPr id="3" name="Rectángulo 2"/>
          <p:cNvSpPr/>
          <p:nvPr/>
        </p:nvSpPr>
        <p:spPr>
          <a:xfrm>
            <a:off x="838200" y="1027906"/>
            <a:ext cx="916641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operaciones con fracciones a/b y c/d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a?1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b?2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c?3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d?4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suma: 5 / 4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resta: -1 / 4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producto: 3 / 8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división: 2 / 3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mayor: 3 / 4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768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43435" y="460772"/>
            <a:ext cx="11761695" cy="597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es-CL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import</a:t>
            </a:r>
            <a:r>
              <a:rPr lang="es-CL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*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print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("operaciones con fracciones a/b y c/d")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f1=leer("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a?","b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?")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f2=leer("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c?","d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?")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escribir("suma:", 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simplificar(sumar(f1,f2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)))    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escribir("resta:", 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simplificar(restar(f1,f2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escribir("producto:", 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simplificar(multiplicar(f1,f2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escribir("división:", 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simplificar(dividir(f1,f2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s-CL" sz="280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80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comparar(f1,f2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)&gt;0: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escribir("mayor:", f1)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</a:rPr>
              <a:t>   escribir("mayor:", f2) 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1555146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Propuesto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 smtClean="0"/>
              <a:t>Modulo para fechas</a:t>
            </a:r>
          </a:p>
          <a:p>
            <a:r>
              <a:rPr lang="es-CL" dirty="0" smtClean="0"/>
              <a:t>#fecha: </a:t>
            </a:r>
            <a:r>
              <a:rPr lang="es-CL" dirty="0" err="1" smtClean="0"/>
              <a:t>dia</a:t>
            </a:r>
            <a:r>
              <a:rPr lang="es-CL" dirty="0" smtClean="0"/>
              <a:t>(</a:t>
            </a:r>
            <a:r>
              <a:rPr lang="es-CL" dirty="0" err="1" smtClean="0"/>
              <a:t>int</a:t>
            </a:r>
            <a:r>
              <a:rPr lang="es-CL" dirty="0" smtClean="0"/>
              <a:t>) mes(</a:t>
            </a:r>
            <a:r>
              <a:rPr lang="es-CL" dirty="0" err="1" smtClean="0"/>
              <a:t>int</a:t>
            </a:r>
            <a:r>
              <a:rPr lang="es-CL" dirty="0" smtClean="0"/>
              <a:t>) año(</a:t>
            </a:r>
            <a:r>
              <a:rPr lang="es-CL" dirty="0" err="1" smtClean="0"/>
              <a:t>int</a:t>
            </a:r>
            <a:r>
              <a:rPr lang="es-CL" dirty="0" smtClean="0"/>
              <a:t>)</a:t>
            </a:r>
          </a:p>
          <a:p>
            <a:pPr marL="0" indent="0">
              <a:buNone/>
            </a:pPr>
            <a:r>
              <a:rPr lang="es-CL" dirty="0" smtClean="0"/>
              <a:t>Ejemplo:</a:t>
            </a:r>
          </a:p>
          <a:p>
            <a:pPr marL="0" indent="0">
              <a:buNone/>
            </a:pPr>
            <a:r>
              <a:rPr lang="es-CL" dirty="0" smtClean="0"/>
              <a:t>#</a:t>
            </a:r>
            <a:r>
              <a:rPr lang="es-CL" dirty="0" err="1" smtClean="0"/>
              <a:t>esFecha</a:t>
            </a:r>
            <a:r>
              <a:rPr lang="es-CL" dirty="0" smtClean="0"/>
              <a:t>: fecha -&gt; </a:t>
            </a:r>
            <a:r>
              <a:rPr lang="es-CL" dirty="0" err="1" smtClean="0"/>
              <a:t>bool</a:t>
            </a:r>
            <a:endParaRPr lang="es-CL" dirty="0"/>
          </a:p>
          <a:p>
            <a:pPr marL="0" indent="0">
              <a:buNone/>
            </a:pPr>
            <a:r>
              <a:rPr lang="es-CL" dirty="0" err="1"/>
              <a:t>d</a:t>
            </a:r>
            <a:r>
              <a:rPr lang="es-CL" dirty="0" err="1" smtClean="0"/>
              <a:t>ef</a:t>
            </a:r>
            <a:r>
              <a:rPr lang="es-CL" dirty="0" smtClean="0"/>
              <a:t> </a:t>
            </a:r>
            <a:r>
              <a:rPr lang="es-CL" dirty="0" err="1" smtClean="0"/>
              <a:t>esFecha</a:t>
            </a:r>
            <a:r>
              <a:rPr lang="es-CL" dirty="0" smtClean="0"/>
              <a:t>(x):</a:t>
            </a:r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r>
              <a:rPr lang="es-CL" dirty="0" smtClean="0"/>
              <a:t>#</a:t>
            </a:r>
            <a:r>
              <a:rPr lang="es-CL" dirty="0" err="1" smtClean="0"/>
              <a:t>añosEntre</a:t>
            </a:r>
            <a:r>
              <a:rPr lang="es-CL" dirty="0" smtClean="0"/>
              <a:t>: fecha </a:t>
            </a:r>
            <a:r>
              <a:rPr lang="es-CL" dirty="0" err="1" smtClean="0"/>
              <a:t>fecha</a:t>
            </a:r>
            <a:r>
              <a:rPr lang="es-CL" dirty="0" smtClean="0"/>
              <a:t> -&gt; </a:t>
            </a:r>
            <a:r>
              <a:rPr lang="es-CL" dirty="0" err="1" smtClean="0"/>
              <a:t>int</a:t>
            </a:r>
            <a:endParaRPr lang="es-CL" dirty="0" smtClean="0"/>
          </a:p>
          <a:p>
            <a:pPr marL="0" indent="0">
              <a:buNone/>
            </a:pPr>
            <a:r>
              <a:rPr lang="es-CL" dirty="0" err="1"/>
              <a:t>d</a:t>
            </a:r>
            <a:r>
              <a:rPr lang="es-CL" dirty="0" err="1" smtClean="0"/>
              <a:t>ef</a:t>
            </a:r>
            <a:r>
              <a:rPr lang="es-CL" dirty="0" smtClean="0"/>
              <a:t> </a:t>
            </a:r>
            <a:r>
              <a:rPr lang="es-CL" dirty="0" err="1" smtClean="0"/>
              <a:t>añosEntre</a:t>
            </a:r>
            <a:r>
              <a:rPr lang="es-CL" dirty="0" smtClean="0"/>
              <a:t>(</a:t>
            </a:r>
            <a:r>
              <a:rPr lang="es-CL" dirty="0" err="1" smtClean="0"/>
              <a:t>x,y</a:t>
            </a:r>
            <a:r>
              <a:rPr lang="es-CL" dirty="0" smtClean="0"/>
              <a:t>):</a:t>
            </a:r>
          </a:p>
          <a:p>
            <a:pPr marL="0" indent="0">
              <a:buNone/>
            </a:pPr>
            <a:r>
              <a:rPr lang="es-CL" dirty="0" smtClean="0"/>
              <a:t>…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71437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0993"/>
          </a:xfrm>
        </p:spPr>
        <p:txBody>
          <a:bodyPr>
            <a:normAutofit fontScale="90000"/>
          </a:bodyPr>
          <a:lstStyle/>
          <a:p>
            <a:r>
              <a:rPr lang="es-CL" dirty="0" smtClean="0"/>
              <a:t>Uso de componentes</a:t>
            </a:r>
            <a:endParaRPr lang="es-CL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143435" y="986118"/>
            <a:ext cx="11822142" cy="50358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sz="3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#producto de fracciones f1 y f2</a:t>
            </a:r>
          </a:p>
          <a:p>
            <a:pPr marL="0" indent="0">
              <a:buNone/>
            </a:pPr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s-CL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1=</a:t>
            </a:r>
            <a:r>
              <a:rPr lang="es-CL" sz="3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(1,2)</a:t>
            </a:r>
          </a:p>
          <a:p>
            <a:pPr marL="0" indent="0">
              <a:buNone/>
            </a:pPr>
            <a:r>
              <a:rPr lang="es-CL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f2=</a:t>
            </a:r>
            <a:r>
              <a:rPr lang="es-CL" sz="3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(3,4)</a:t>
            </a:r>
            <a:endParaRPr lang="es-CL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f3=</a:t>
            </a:r>
            <a:r>
              <a:rPr lang="es-CL" sz="3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(f1.numerador   * f2.numerador,\</a:t>
            </a:r>
          </a:p>
          <a:p>
            <a:pPr marL="0" indent="0">
              <a:buNone/>
            </a:pPr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f1.denominador * f2.denominador</a:t>
            </a:r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s-CL" sz="3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s-CL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(f3.numerador</a:t>
            </a:r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s-CL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"/", f3.denominador)</a:t>
            </a:r>
          </a:p>
          <a:p>
            <a:pPr marL="0" indent="0">
              <a:buNone/>
            </a:pPr>
            <a:endParaRPr lang="es-CL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sz="3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#error: componentes son inmodificables</a:t>
            </a:r>
            <a:endParaRPr lang="es-CL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f1.numerador = </a:t>
            </a:r>
            <a:r>
              <a:rPr lang="es-CL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f1.numerador * f2.numerador</a:t>
            </a:r>
            <a:endParaRPr lang="es-CL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s-CL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43328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38200" y="161365"/>
            <a:ext cx="10515600" cy="645459"/>
          </a:xfrm>
        </p:spPr>
        <p:txBody>
          <a:bodyPr>
            <a:normAutofit fontScale="90000"/>
          </a:bodyPr>
          <a:lstStyle/>
          <a:p>
            <a:r>
              <a:rPr lang="es-CL" dirty="0" smtClean="0"/>
              <a:t>Módulo </a:t>
            </a:r>
            <a:r>
              <a:rPr lang="es-CL" dirty="0" err="1" smtClean="0"/>
              <a:t>fraccion</a:t>
            </a:r>
            <a:r>
              <a:rPr lang="es-CL" dirty="0" smtClean="0"/>
              <a:t>: tipo y operaciones</a:t>
            </a:r>
            <a:endParaRPr lang="es-CL" dirty="0"/>
          </a:p>
        </p:txBody>
      </p:sp>
      <p:sp>
        <p:nvSpPr>
          <p:cNvPr id="5" name="Rectángulo 4"/>
          <p:cNvSpPr/>
          <p:nvPr/>
        </p:nvSpPr>
        <p:spPr>
          <a:xfrm>
            <a:off x="340659" y="806824"/>
            <a:ext cx="10869706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numerador(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int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 denominador(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int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import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estructura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estructura.crear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("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","numerador denominador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")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esFraccion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bool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#True si x es una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valida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esFraccion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(1,2)) -&gt; True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esFraccion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(1,0)) -&gt; False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n-US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esFraccion</a:t>
            </a:r>
            <a:r>
              <a:rPr lang="en-US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(x):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return type(x)==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\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and type(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x.numerador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)==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\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and type(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x.denominador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)==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\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and 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x.denominador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!= 0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 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esFraccion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(1,2))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 not 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esFraccion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(1,0))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217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519951" y="376516"/>
            <a:ext cx="11295529" cy="6640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32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sumar: 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 x + y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CL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sumar(f1,f2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 -&gt;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(10,8)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sumar(</a:t>
            </a:r>
            <a:r>
              <a:rPr lang="es-CL" sz="3200" b="1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x,y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esFraccion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(x)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esFraccion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(y)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 = </a:t>
            </a:r>
            <a:r>
              <a:rPr lang="es-CL" sz="32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x.numerador</a:t>
            </a:r>
            <a:r>
              <a:rPr lang="es-CL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s-CL" sz="32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y.denominador</a:t>
            </a:r>
            <a:r>
              <a:rPr lang="es-CL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s-CL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\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s-CL" sz="32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x.denominador</a:t>
            </a:r>
            <a:r>
              <a:rPr lang="es-CL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s-CL" sz="32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y.numerador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b =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x.denominador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*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y.denominador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a,b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 </a:t>
            </a:r>
            <a:r>
              <a:rPr lang="en-US" sz="32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sumar</a:t>
            </a:r>
            <a:r>
              <a:rPr lang="en-US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(f1,f2</a:t>
            </a: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 == </a:t>
            </a:r>
            <a:r>
              <a:rPr lang="en-US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(10,8</a:t>
            </a:r>
            <a:r>
              <a:rPr lang="en-US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C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461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479611" y="502024"/>
            <a:ext cx="1070834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restar: </a:t>
            </a:r>
            <a:r>
              <a:rPr lang="es-CL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-&gt; </a:t>
            </a:r>
            <a:r>
              <a:rPr lang="es-CL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endParaRPr lang="es-CL" sz="3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# x - y</a:t>
            </a:r>
          </a:p>
          <a:p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ej</a:t>
            </a:r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restar(f1,f2</a:t>
            </a:r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)-&gt;</a:t>
            </a:r>
            <a:r>
              <a:rPr 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(-2,8)</a:t>
            </a:r>
          </a:p>
          <a:p>
            <a:r>
              <a:rPr lang="es-CL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CL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restar(</a:t>
            </a:r>
            <a:r>
              <a:rPr lang="es-CL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s-CL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esFraccion</a:t>
            </a:r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(x)</a:t>
            </a:r>
          </a:p>
          <a:p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esFraccion</a:t>
            </a:r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(y)</a:t>
            </a:r>
          </a:p>
          <a:p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 a = </a:t>
            </a:r>
            <a:r>
              <a:rPr 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x.numerador</a:t>
            </a:r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  * </a:t>
            </a:r>
            <a:r>
              <a:rPr 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y.denominador</a:t>
            </a:r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- \</a:t>
            </a:r>
          </a:p>
          <a:p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x.denominador</a:t>
            </a:r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y.numerador</a:t>
            </a:r>
            <a:endParaRPr lang="es-CL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 b = </a:t>
            </a:r>
            <a:r>
              <a:rPr 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x.denominador</a:t>
            </a:r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y.denominador</a:t>
            </a:r>
            <a:endParaRPr lang="es-CL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a,b</a:t>
            </a:r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restar(f1,f2</a:t>
            </a:r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)==</a:t>
            </a:r>
            <a:r>
              <a:rPr 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(-2,8)</a:t>
            </a:r>
          </a:p>
        </p:txBody>
      </p:sp>
    </p:spTree>
    <p:extLst>
      <p:ext uri="{BB962C8B-B14F-4D97-AF65-F5344CB8AC3E}">
        <p14:creationId xmlns:p14="http://schemas.microsoft.com/office/powerpoint/2010/main" val="1624658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533400" y="344432"/>
            <a:ext cx="10869706" cy="6073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#multiplicar: 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 x * y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CL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multiplicar(f1,f2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 -&gt;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(3,8)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multiplicar(</a:t>
            </a:r>
            <a:r>
              <a:rPr lang="es-CL" sz="3200" b="1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x,y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esFraccion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(x)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esFraccion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(y)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a =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x.numerador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*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y.numerador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b =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x.denominador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*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y.denominador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 </a:t>
            </a:r>
            <a:r>
              <a:rPr lang="en-US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a,b</a:t>
            </a: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 </a:t>
            </a:r>
            <a:r>
              <a:rPr lang="en-US" sz="32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multiplicar</a:t>
            </a:r>
            <a:r>
              <a:rPr lang="en-US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(f1,f2</a:t>
            </a: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 == </a:t>
            </a:r>
            <a:r>
              <a:rPr lang="en-US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(3,8)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C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171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430306" y="353259"/>
            <a:ext cx="11510682" cy="630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#</a:t>
            </a:r>
            <a:r>
              <a:rPr lang="es-CL" sz="3200" b="1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dividir: 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fraccion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fraccion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-&gt; 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fraccion</a:t>
            </a:r>
            <a:endParaRPr lang="es-CL" sz="3200" dirty="0"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# x / y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#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ej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: </a:t>
            </a:r>
            <a:r>
              <a:rPr lang="es-CL" sz="3200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dividir(f1,f2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) -&gt;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fraccion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(4,6)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def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</a:t>
            </a:r>
            <a:r>
              <a:rPr lang="es-CL" sz="3200" b="1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dividir(</a:t>
            </a:r>
            <a:r>
              <a:rPr lang="es-CL" sz="3200" b="1" dirty="0" err="1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x,y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):</a:t>
            </a:r>
            <a:endParaRPr lang="es-CL" sz="3200" dirty="0"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assert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esFraccion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(x)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assert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esFraccion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(y)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a =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x.numerador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 *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y.denominador</a:t>
            </a:r>
            <a:endParaRPr lang="es-CL" sz="3200" dirty="0"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b =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x.denominador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*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y.numerador</a:t>
            </a:r>
            <a:endParaRPr lang="es-CL" sz="3200" dirty="0"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</a:t>
            </a:r>
            <a:r>
              <a:rPr lang="en-US" sz="3200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assert b!=0</a:t>
            </a:r>
            <a:endParaRPr lang="es-CL" sz="3200" dirty="0"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return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</a:t>
            </a:r>
            <a:r>
              <a:rPr lang="es-CL" sz="3200" b="1" dirty="0" err="1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fraccion</a:t>
            </a:r>
            <a:r>
              <a:rPr lang="es-CL" sz="3200" b="1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(</a:t>
            </a:r>
            <a:r>
              <a:rPr lang="es-CL" sz="3200" b="1" dirty="0" err="1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a,b</a:t>
            </a:r>
            <a:r>
              <a:rPr lang="es-CL" sz="3200" b="1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)</a:t>
            </a:r>
            <a:endParaRPr lang="es-CL" sz="3200" dirty="0"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assert </a:t>
            </a:r>
            <a:r>
              <a:rPr lang="en-US" sz="3200" dirty="0" err="1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dividir</a:t>
            </a:r>
            <a:r>
              <a:rPr lang="en-US" sz="3200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(f1,f2 </a:t>
            </a: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)== </a:t>
            </a:r>
            <a:r>
              <a:rPr lang="en-US" sz="32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fraccion</a:t>
            </a: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(4,6)</a:t>
            </a:r>
            <a:endParaRPr lang="es-CL" sz="3200" dirty="0"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405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Simplificación de fracciones</a:t>
            </a:r>
            <a:endParaRPr lang="es-CL" dirty="0"/>
          </a:p>
        </p:txBody>
      </p:sp>
      <p:sp>
        <p:nvSpPr>
          <p:cNvPr id="3" name="Rectángulo 2"/>
          <p:cNvSpPr/>
          <p:nvPr/>
        </p:nvSpPr>
        <p:spPr>
          <a:xfrm>
            <a:off x="179294" y="1367958"/>
            <a:ext cx="11600329" cy="4535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mcd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import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* #máximo común divisor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#simplificar: </a:t>
            </a:r>
            <a:r>
              <a:rPr lang="es-CL" sz="2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es-CL" sz="2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con valor de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x simplificada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simplificar(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(2,4)) -&gt;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(1,2)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s-CL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simplificar(x):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(x)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m=mcd(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abs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x.numerador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abs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x.denominador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     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8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x.numerador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//m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x.denominador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//m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simplificar(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(2,4)) ==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(1,2)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051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3963"/>
          </a:xfrm>
        </p:spPr>
        <p:txBody>
          <a:bodyPr/>
          <a:lstStyle/>
          <a:p>
            <a:r>
              <a:rPr lang="es-CL" dirty="0" smtClean="0"/>
              <a:t>Comparación de fracciones</a:t>
            </a:r>
            <a:endParaRPr lang="es-CL" dirty="0"/>
          </a:p>
        </p:txBody>
      </p:sp>
      <p:sp>
        <p:nvSpPr>
          <p:cNvPr id="3" name="Rectángulo 2"/>
          <p:cNvSpPr/>
          <p:nvPr/>
        </p:nvSpPr>
        <p:spPr>
          <a:xfrm>
            <a:off x="215154" y="1069088"/>
            <a:ext cx="1197684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esIgual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s-CL" sz="3200" b="1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raccion</a:t>
            </a:r>
            <a:r>
              <a:rPr lang="es-CL" sz="32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s-CL" sz="3200" b="1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raccion</a:t>
            </a:r>
            <a:r>
              <a:rPr lang="es-CL" sz="32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-&gt; 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bool</a:t>
            </a:r>
            <a:endParaRPr lang="es-CL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#True si x es igual a y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esIgual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(1,2),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(2,4</a:t>
            </a:r>
            <a:r>
              <a:rPr lang="es-CL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))-&gt;True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   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esIgual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(1,2),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(1,3</a:t>
            </a:r>
            <a:r>
              <a:rPr lang="es-CL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))-&gt;False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esIgual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x,y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  <a:endParaRPr lang="es-CL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esFraccion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(x)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esFraccion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(y)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simplificar(x)==simplificar(y)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esIgual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(1,2),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(2,4))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esIgual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(1,2),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fraccion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(1,3))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829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892</Words>
  <Application>Microsoft Office PowerPoint</Application>
  <PresentationFormat>Panorámica</PresentationFormat>
  <Paragraphs>172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Times New Roman</vt:lpstr>
      <vt:lpstr>Tema de Office</vt:lpstr>
      <vt:lpstr>Estructuras (datos compuestos)</vt:lpstr>
      <vt:lpstr>Uso de componentes</vt:lpstr>
      <vt:lpstr>Módulo fraccion: tipo y operaciones</vt:lpstr>
      <vt:lpstr>Presentación de PowerPoint</vt:lpstr>
      <vt:lpstr>Presentación de PowerPoint</vt:lpstr>
      <vt:lpstr>Presentación de PowerPoint</vt:lpstr>
      <vt:lpstr>Presentación de PowerPoint</vt:lpstr>
      <vt:lpstr>Simplificación de fracciones</vt:lpstr>
      <vt:lpstr>Comparación de fracciones</vt:lpstr>
      <vt:lpstr>Presentación de PowerPoint</vt:lpstr>
      <vt:lpstr>Lectura de fracciones</vt:lpstr>
      <vt:lpstr>Escritura de fracciones</vt:lpstr>
      <vt:lpstr>Programa usuario</vt:lpstr>
      <vt:lpstr>Presentación de PowerPoint</vt:lpstr>
      <vt:lpstr>Propuesto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Estructuras (datos compuestos)</dc:title>
  <dc:creator>docencia</dc:creator>
  <cp:lastModifiedBy>jalvarez</cp:lastModifiedBy>
  <cp:revision>18</cp:revision>
  <dcterms:created xsi:type="dcterms:W3CDTF">2020-09-29T18:04:34Z</dcterms:created>
  <dcterms:modified xsi:type="dcterms:W3CDTF">2022-04-01T13:41:31Z</dcterms:modified>
</cp:coreProperties>
</file>