
<file path=[Content_Types].xml><?xml version="1.0" encoding="utf-8"?>
<Types xmlns="http://schemas.openxmlformats.org/package/2006/content-types">
  <Default Extension="gif" ContentType="image/gif"/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4"/>
  </p:sldMasterIdLst>
  <p:sldIdLst>
    <p:sldId id="257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70" r:id="rId15"/>
    <p:sldId id="272" r:id="rId16"/>
    <p:sldId id="268" r:id="rId17"/>
    <p:sldId id="273" r:id="rId18"/>
    <p:sldId id="26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19" autoAdjust="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8/28/2023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770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8/28/2023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329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8/28/2023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073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8/28/2023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708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8/28/2023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071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8/28/2023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672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8/28/2023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960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8/28/2023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413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8/28/2023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247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8/28/2023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60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8/28/2023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8223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8/28/2023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57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65" r:id="rId5"/>
    <p:sldLayoutId id="2147483671" r:id="rId6"/>
    <p:sldLayoutId id="2147483672" r:id="rId7"/>
    <p:sldLayoutId id="2147483662" r:id="rId8"/>
    <p:sldLayoutId id="2147483663" r:id="rId9"/>
    <p:sldLayoutId id="2147483664" r:id="rId10"/>
    <p:sldLayoutId id="2147483666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mmenglish.com/2020/06/11/mixed-conditionals/" TargetMode="External"/><Relationship Id="rId3" Type="http://schemas.openxmlformats.org/officeDocument/2006/relationships/hyperlink" Target="https://www.youtube.com/watch?v=LBvXjZmpraU" TargetMode="External"/><Relationship Id="rId7" Type="http://schemas.openxmlformats.org/officeDocument/2006/relationships/hyperlink" Target="https://www.grammarism.com/mixed-conditionals-exercises/" TargetMode="External"/><Relationship Id="rId2" Type="http://schemas.openxmlformats.org/officeDocument/2006/relationships/hyperlink" Target="https://grammartop.com/mixed-conditionals-2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singenglish.com/quizzes/226.html" TargetMode="External"/><Relationship Id="rId5" Type="http://schemas.openxmlformats.org/officeDocument/2006/relationships/hyperlink" Target="https://www.englishpage.com/conditional/conditional10.htm" TargetMode="External"/><Relationship Id="rId10" Type="http://schemas.openxmlformats.org/officeDocument/2006/relationships/hyperlink" Target="https://www.examenglish.com/grammar/mixed_conditionals.htm" TargetMode="External"/><Relationship Id="rId4" Type="http://schemas.openxmlformats.org/officeDocument/2006/relationships/hyperlink" Target="https://www.youtube.com/watch?v=_Mv7fBqauvc" TargetMode="External"/><Relationship Id="rId9" Type="http://schemas.openxmlformats.org/officeDocument/2006/relationships/hyperlink" Target="https://es.liveworksheets.com/worksheets/en/English_as_a_Second_Language_(ESL)/Conditionals/Mixed_Conditionals__km7222na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microsoft.com/office/2017/06/relationships/model3d" Target="../media/model3d1.glb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microsoft.com/office/2017/06/relationships/model3d" Target="../media/model3d2.glb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bstract image">
            <a:extLst>
              <a:ext uri="{FF2B5EF4-FFF2-40B4-BE49-F238E27FC236}">
                <a16:creationId xmlns:a16="http://schemas.microsoft.com/office/drawing/2014/main" id="{6D3BA21E-E6C8-4E14-8E53-C5DF567E9D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64" name="Rectangle 59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7329" y="1808532"/>
            <a:ext cx="5452527" cy="324093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  <p:txBody>
          <a:bodyPr/>
          <a:lstStyle/>
          <a:p>
            <a:endParaRPr lang="es-CL"/>
          </a:p>
        </p:txBody>
      </p:sp>
      <p:sp>
        <p:nvSpPr>
          <p:cNvPr id="65" name="Rectangle 61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3272" y="1975104"/>
            <a:ext cx="5120640" cy="290779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  <p:txBody>
          <a:bodyPr/>
          <a:lstStyle/>
          <a:p>
            <a:endParaRPr lang="es-C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6055" y="2350017"/>
            <a:ext cx="4775075" cy="1630906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tx1"/>
                </a:solidFill>
              </a:rPr>
              <a:t>Mixed conditionals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722DDC-8EEE-4A06-8DFE-B44871EAA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76055" y="3990546"/>
            <a:ext cx="4775075" cy="55965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Miss </a:t>
            </a:r>
            <a:r>
              <a:rPr lang="en-US" dirty="0" err="1">
                <a:solidFill>
                  <a:schemeClr val="tx1"/>
                </a:solidFill>
              </a:rPr>
              <a:t>Carosama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6931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4A518-9B49-4E89-BA1C-B16735DFD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       </a:t>
            </a:r>
            <a:r>
              <a:rPr lang="es-ES" dirty="0" err="1"/>
              <a:t>Past</a:t>
            </a:r>
            <a:r>
              <a:rPr lang="es-ES" dirty="0"/>
              <a:t> </a:t>
            </a:r>
            <a:r>
              <a:rPr lang="es-ES" dirty="0" err="1"/>
              <a:t>result</a:t>
            </a:r>
            <a:r>
              <a:rPr lang="es-ES" dirty="0"/>
              <a:t>- </a:t>
            </a:r>
            <a:r>
              <a:rPr lang="es-ES" dirty="0" err="1"/>
              <a:t>Unreal</a:t>
            </a:r>
            <a:r>
              <a:rPr lang="es-ES" dirty="0"/>
              <a:t> </a:t>
            </a:r>
            <a:r>
              <a:rPr lang="es-ES" dirty="0" err="1"/>
              <a:t>Present</a:t>
            </a:r>
            <a:r>
              <a:rPr lang="es-ES" dirty="0"/>
              <a:t> </a:t>
            </a:r>
            <a:r>
              <a:rPr lang="es-ES" dirty="0" err="1"/>
              <a:t>situation</a:t>
            </a:r>
            <a:endParaRPr lang="es-CL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6384DC5-2659-4AF7-AEC6-34D1A06B72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34130" y="4518856"/>
            <a:ext cx="8523739" cy="1219336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40E775-9C38-402D-A906-2BAAC9603941}"/>
              </a:ext>
            </a:extLst>
          </p:cNvPr>
          <p:cNvSpPr txBox="1"/>
          <p:nvPr/>
        </p:nvSpPr>
        <p:spPr>
          <a:xfrm>
            <a:off x="620261" y="1724153"/>
            <a:ext cx="1081636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EE462D"/>
                  </a:solidFill>
                  <a:prstDash val="solid"/>
                </a:ln>
                <a:pattFill prst="pct50">
                  <a:fgClr>
                    <a:srgbClr val="EE462D"/>
                  </a:fgClr>
                  <a:bgClr>
                    <a:srgbClr val="EE462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EE462D"/>
                  </a:outerShdw>
                </a:effectLst>
                <a:uLnTx/>
                <a:uFillTx/>
                <a:latin typeface="Avenir Next LT Pro" panose="02020404030301010803"/>
                <a:ea typeface="+mn-ea"/>
                <a:cs typeface="+mn-cs"/>
              </a:rPr>
              <a:t>If  they knew about his problem, they would have helped him</a:t>
            </a:r>
          </a:p>
        </p:txBody>
      </p:sp>
    </p:spTree>
    <p:extLst>
      <p:ext uri="{BB962C8B-B14F-4D97-AF65-F5344CB8AC3E}">
        <p14:creationId xmlns:p14="http://schemas.microsoft.com/office/powerpoint/2010/main" val="2276823514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AB1E2-0855-4880-AD5F-FE15D4352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dirty="0" err="1"/>
              <a:t>Let´s</a:t>
            </a:r>
            <a:r>
              <a:rPr lang="es-ES" dirty="0"/>
              <a:t> </a:t>
            </a:r>
            <a:r>
              <a:rPr lang="es-ES" dirty="0" err="1"/>
              <a:t>Practice</a:t>
            </a:r>
            <a:endParaRPr lang="es-CL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2B1BB0A-BC2C-4724-9F65-4390203F85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98504" y="2103438"/>
            <a:ext cx="6394992" cy="3849687"/>
          </a:xfrm>
        </p:spPr>
      </p:pic>
    </p:spTree>
    <p:extLst>
      <p:ext uri="{BB962C8B-B14F-4D97-AF65-F5344CB8AC3E}">
        <p14:creationId xmlns:p14="http://schemas.microsoft.com/office/powerpoint/2010/main" val="2494962239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85AF8-7B94-9AAE-00F4-88A5CC42F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ANSWER KEY</a:t>
            </a:r>
            <a:endParaRPr lang="es-C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3E3911-5FC0-0304-2CC9-55D6A54F98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dirty="0"/>
              <a:t>1. HADN´T EATEN</a:t>
            </a:r>
          </a:p>
          <a:p>
            <a:pPr marL="0" indent="0">
              <a:buNone/>
            </a:pPr>
            <a:r>
              <a:rPr lang="es-ES" dirty="0"/>
              <a:t>2. WOULD HAVE MOVED</a:t>
            </a:r>
          </a:p>
          <a:p>
            <a:pPr marL="0" indent="0">
              <a:buNone/>
            </a:pPr>
            <a:r>
              <a:rPr lang="es-ES" dirty="0"/>
              <a:t>3. WOULD HAVE ACTED</a:t>
            </a:r>
          </a:p>
          <a:p>
            <a:pPr marL="0" indent="0">
              <a:buNone/>
            </a:pPr>
            <a:r>
              <a:rPr lang="es-ES" dirty="0"/>
              <a:t>4. WOULD BE</a:t>
            </a:r>
          </a:p>
          <a:p>
            <a:pPr marL="0" indent="0">
              <a:buNone/>
            </a:pPr>
            <a:r>
              <a:rPr lang="es-ES" dirty="0"/>
              <a:t>5. WOULD HAVE FINISHED</a:t>
            </a:r>
          </a:p>
          <a:p>
            <a:pPr marL="0" indent="0">
              <a:buNone/>
            </a:pPr>
            <a:r>
              <a:rPr lang="es-ES" dirty="0"/>
              <a:t>6. HADN´T ACHIEVED</a:t>
            </a:r>
          </a:p>
          <a:p>
            <a:pPr marL="0" indent="0">
              <a:buNone/>
            </a:pPr>
            <a:r>
              <a:rPr lang="es-ES" dirty="0"/>
              <a:t>7. WOULDN´T HAVE GOTTEN /GOT</a:t>
            </a:r>
          </a:p>
          <a:p>
            <a:pPr marL="0" indent="0">
              <a:buNone/>
            </a:pPr>
            <a:r>
              <a:rPr lang="es-ES" dirty="0"/>
              <a:t>8. WOULD KNOW</a:t>
            </a:r>
          </a:p>
          <a:p>
            <a:pPr marL="0" indent="0">
              <a:buNone/>
            </a:pPr>
            <a:r>
              <a:rPr lang="es-ES" dirty="0"/>
              <a:t>9. HADN´T SCARED</a:t>
            </a:r>
          </a:p>
          <a:p>
            <a:pPr marL="0" indent="0">
              <a:buNone/>
            </a:pPr>
            <a:r>
              <a:rPr lang="es-ES" dirty="0"/>
              <a:t>10. HAD GONE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5881820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8B3D2-3597-4F0B-A724-B25DCE5A8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92116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CHAMPIONSHIP</a:t>
            </a:r>
            <a:endParaRPr lang="es-CL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AE35787-6461-49B9-BDCD-4A4C6AFA11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4157" y="1537787"/>
            <a:ext cx="6765842" cy="4677619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699CFFF-D723-44EA-9253-5CE931D16958}"/>
              </a:ext>
            </a:extLst>
          </p:cNvPr>
          <p:cNvSpPr txBox="1"/>
          <p:nvPr/>
        </p:nvSpPr>
        <p:spPr>
          <a:xfrm>
            <a:off x="8653671" y="2411896"/>
            <a:ext cx="2301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THREE GROUPS</a:t>
            </a:r>
          </a:p>
          <a:p>
            <a:r>
              <a:rPr lang="es-ES" dirty="0"/>
              <a:t>ONE WINNER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1845676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33323-9355-3C77-E9D9-9D0FE4A4E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dirty="0"/>
              <a:t>ANSWER KEY</a:t>
            </a:r>
            <a:endParaRPr lang="es-CL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A775F-1DE1-0A36-2375-347EDF214A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s-ES" sz="1800" dirty="0">
                <a:solidFill>
                  <a:schemeClr val="accent1">
                    <a:lumMod val="75000"/>
                  </a:schemeClr>
                </a:solidFill>
              </a:rPr>
              <a:t>1 </a:t>
            </a:r>
            <a:r>
              <a:rPr lang="es-ES" sz="1800" dirty="0" err="1">
                <a:solidFill>
                  <a:schemeClr val="accent1">
                    <a:lumMod val="75000"/>
                  </a:schemeClr>
                </a:solidFill>
              </a:rPr>
              <a:t>If</a:t>
            </a:r>
            <a:r>
              <a:rPr lang="es-ES" sz="1800" dirty="0">
                <a:solidFill>
                  <a:schemeClr val="accent1">
                    <a:lumMod val="75000"/>
                  </a:schemeClr>
                </a:solidFill>
              </a:rPr>
              <a:t> Mary </a:t>
            </a:r>
            <a:r>
              <a:rPr lang="es-ES" sz="1800" dirty="0" err="1">
                <a:solidFill>
                  <a:schemeClr val="accent1">
                    <a:lumMod val="75000"/>
                  </a:schemeClr>
                </a:solidFill>
              </a:rPr>
              <a:t>knew</a:t>
            </a:r>
            <a:r>
              <a:rPr lang="es-ES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1800" dirty="0" err="1">
                <a:solidFill>
                  <a:schemeClr val="accent1">
                    <a:lumMod val="75000"/>
                  </a:schemeClr>
                </a:solidFill>
              </a:rPr>
              <a:t>how</a:t>
            </a:r>
            <a:r>
              <a:rPr lang="es-ES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1800" dirty="0" err="1">
                <a:solidFill>
                  <a:schemeClr val="accent1">
                    <a:lumMod val="75000"/>
                  </a:schemeClr>
                </a:solidFill>
              </a:rPr>
              <a:t>to</a:t>
            </a:r>
            <a:r>
              <a:rPr lang="es-ES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1800" dirty="0" err="1">
                <a:solidFill>
                  <a:schemeClr val="accent1">
                    <a:lumMod val="75000"/>
                  </a:schemeClr>
                </a:solidFill>
              </a:rPr>
              <a:t>play</a:t>
            </a:r>
            <a:r>
              <a:rPr lang="es-ES" sz="1800" dirty="0">
                <a:solidFill>
                  <a:schemeClr val="accent1">
                    <a:lumMod val="75000"/>
                  </a:schemeClr>
                </a:solidFill>
              </a:rPr>
              <a:t> Badminton, </a:t>
            </a:r>
            <a:r>
              <a:rPr lang="es-ES" sz="1800" dirty="0" err="1">
                <a:solidFill>
                  <a:schemeClr val="accent1">
                    <a:lumMod val="75000"/>
                  </a:schemeClr>
                </a:solidFill>
              </a:rPr>
              <a:t>we</a:t>
            </a:r>
            <a:r>
              <a:rPr lang="es-ES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1800" dirty="0" err="1">
                <a:solidFill>
                  <a:schemeClr val="accent1">
                    <a:lumMod val="75000"/>
                  </a:schemeClr>
                </a:solidFill>
              </a:rPr>
              <a:t>would</a:t>
            </a:r>
            <a:r>
              <a:rPr lang="es-ES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1800" dirty="0" err="1">
                <a:solidFill>
                  <a:schemeClr val="accent1">
                    <a:lumMod val="75000"/>
                  </a:schemeClr>
                </a:solidFill>
              </a:rPr>
              <a:t>have</a:t>
            </a:r>
            <a:r>
              <a:rPr lang="es-ES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1800" dirty="0" err="1">
                <a:solidFill>
                  <a:schemeClr val="accent1">
                    <a:lumMod val="75000"/>
                  </a:schemeClr>
                </a:solidFill>
              </a:rPr>
              <a:t>invited</a:t>
            </a:r>
            <a:r>
              <a:rPr lang="es-ES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1800" dirty="0" err="1">
                <a:solidFill>
                  <a:schemeClr val="accent1">
                    <a:lumMod val="75000"/>
                  </a:schemeClr>
                </a:solidFill>
              </a:rPr>
              <a:t>her</a:t>
            </a:r>
            <a:r>
              <a:rPr lang="es-ES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1800" dirty="0" err="1">
                <a:solidFill>
                  <a:schemeClr val="accent1">
                    <a:lumMod val="75000"/>
                  </a:schemeClr>
                </a:solidFill>
              </a:rPr>
              <a:t>to</a:t>
            </a:r>
            <a:r>
              <a:rPr lang="es-ES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1800" dirty="0" err="1">
                <a:solidFill>
                  <a:schemeClr val="accent1">
                    <a:lumMod val="75000"/>
                  </a:schemeClr>
                </a:solidFill>
              </a:rPr>
              <a:t>play</a:t>
            </a:r>
            <a:r>
              <a:rPr lang="es-ES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1800" dirty="0" err="1">
                <a:solidFill>
                  <a:schemeClr val="accent1">
                    <a:lumMod val="75000"/>
                  </a:schemeClr>
                </a:solidFill>
              </a:rPr>
              <a:t>with</a:t>
            </a:r>
            <a:r>
              <a:rPr lang="es-ES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1800" dirty="0" err="1">
                <a:solidFill>
                  <a:schemeClr val="accent1">
                    <a:lumMod val="75000"/>
                  </a:schemeClr>
                </a:solidFill>
              </a:rPr>
              <a:t>uas</a:t>
            </a:r>
            <a:r>
              <a:rPr lang="es-ES" sz="1800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s-ES" sz="1800" dirty="0">
                <a:solidFill>
                  <a:schemeClr val="accent1">
                    <a:lumMod val="75000"/>
                  </a:schemeClr>
                </a:solidFill>
              </a:rPr>
              <a:t>2 </a:t>
            </a:r>
            <a:r>
              <a:rPr lang="es-ES" sz="1800" dirty="0" err="1">
                <a:solidFill>
                  <a:schemeClr val="accent1">
                    <a:lumMod val="75000"/>
                  </a:schemeClr>
                </a:solidFill>
              </a:rPr>
              <a:t>If</a:t>
            </a:r>
            <a:r>
              <a:rPr lang="es-ES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1800" dirty="0" err="1">
                <a:solidFill>
                  <a:schemeClr val="accent1">
                    <a:lumMod val="75000"/>
                  </a:schemeClr>
                </a:solidFill>
              </a:rPr>
              <a:t>we</a:t>
            </a:r>
            <a:r>
              <a:rPr lang="es-ES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1800" dirty="0" err="1">
                <a:solidFill>
                  <a:schemeClr val="accent1">
                    <a:lumMod val="75000"/>
                  </a:schemeClr>
                </a:solidFill>
              </a:rPr>
              <a:t>had</a:t>
            </a:r>
            <a:r>
              <a:rPr lang="es-ES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1800" dirty="0" err="1">
                <a:solidFill>
                  <a:schemeClr val="accent1">
                    <a:lumMod val="75000"/>
                  </a:schemeClr>
                </a:solidFill>
              </a:rPr>
              <a:t>access</a:t>
            </a:r>
            <a:r>
              <a:rPr lang="es-ES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1800" dirty="0" err="1">
                <a:solidFill>
                  <a:schemeClr val="accent1">
                    <a:lumMod val="75000"/>
                  </a:schemeClr>
                </a:solidFill>
              </a:rPr>
              <a:t>to</a:t>
            </a:r>
            <a:r>
              <a:rPr lang="es-ES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1800" dirty="0" err="1">
                <a:solidFill>
                  <a:schemeClr val="accent1">
                    <a:lumMod val="75000"/>
                  </a:schemeClr>
                </a:solidFill>
              </a:rPr>
              <a:t>the</a:t>
            </a:r>
            <a:r>
              <a:rPr lang="es-ES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1800" dirty="0" err="1">
                <a:solidFill>
                  <a:schemeClr val="accent1">
                    <a:lumMod val="75000"/>
                  </a:schemeClr>
                </a:solidFill>
              </a:rPr>
              <a:t>company</a:t>
            </a:r>
            <a:r>
              <a:rPr lang="es-ES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1800" dirty="0" err="1">
                <a:solidFill>
                  <a:schemeClr val="accent1">
                    <a:lumMod val="75000"/>
                  </a:schemeClr>
                </a:solidFill>
              </a:rPr>
              <a:t>network</a:t>
            </a:r>
            <a:r>
              <a:rPr lang="es-ES" sz="18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s-ES" sz="1800" dirty="0" err="1">
                <a:solidFill>
                  <a:schemeClr val="accent1">
                    <a:lumMod val="75000"/>
                  </a:schemeClr>
                </a:solidFill>
              </a:rPr>
              <a:t>we</a:t>
            </a:r>
            <a:r>
              <a:rPr lang="es-ES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1800" dirty="0" err="1">
                <a:solidFill>
                  <a:schemeClr val="accent1">
                    <a:lumMod val="75000"/>
                  </a:schemeClr>
                </a:solidFill>
              </a:rPr>
              <a:t>could</a:t>
            </a:r>
            <a:r>
              <a:rPr lang="es-ES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1800" dirty="0" err="1">
                <a:solidFill>
                  <a:schemeClr val="accent1">
                    <a:lumMod val="75000"/>
                  </a:schemeClr>
                </a:solidFill>
              </a:rPr>
              <a:t>have</a:t>
            </a:r>
            <a:r>
              <a:rPr lang="es-ES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1800" dirty="0" err="1">
                <a:solidFill>
                  <a:schemeClr val="accent1">
                    <a:lumMod val="75000"/>
                  </a:schemeClr>
                </a:solidFill>
              </a:rPr>
              <a:t>entered</a:t>
            </a:r>
            <a:r>
              <a:rPr lang="es-ES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1800" dirty="0" err="1">
                <a:solidFill>
                  <a:schemeClr val="accent1">
                    <a:lumMod val="75000"/>
                  </a:schemeClr>
                </a:solidFill>
              </a:rPr>
              <a:t>the</a:t>
            </a:r>
            <a:r>
              <a:rPr lang="es-ES" sz="1800" dirty="0">
                <a:solidFill>
                  <a:schemeClr val="accent1">
                    <a:lumMod val="75000"/>
                  </a:schemeClr>
                </a:solidFill>
              </a:rPr>
              <a:t> data </a:t>
            </a:r>
            <a:r>
              <a:rPr lang="es-ES" sz="1800" dirty="0" err="1">
                <a:solidFill>
                  <a:schemeClr val="accent1">
                    <a:lumMod val="75000"/>
                  </a:schemeClr>
                </a:solidFill>
              </a:rPr>
              <a:t>yesterday</a:t>
            </a:r>
            <a:r>
              <a:rPr lang="es-ES" sz="1800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s-ES" sz="1800" dirty="0">
                <a:solidFill>
                  <a:schemeClr val="accent1">
                    <a:lumMod val="75000"/>
                  </a:schemeClr>
                </a:solidFill>
              </a:rPr>
              <a:t>3. </a:t>
            </a:r>
            <a:r>
              <a:rPr lang="es-ES" sz="1800" dirty="0" err="1">
                <a:solidFill>
                  <a:schemeClr val="accent1">
                    <a:lumMod val="75000"/>
                  </a:schemeClr>
                </a:solidFill>
              </a:rPr>
              <a:t>If</a:t>
            </a:r>
            <a:r>
              <a:rPr lang="es-ES" sz="1800" dirty="0">
                <a:solidFill>
                  <a:schemeClr val="accent1">
                    <a:lumMod val="75000"/>
                  </a:schemeClr>
                </a:solidFill>
              </a:rPr>
              <a:t> I </a:t>
            </a:r>
            <a:r>
              <a:rPr lang="es-ES" sz="1800" dirty="0" err="1">
                <a:solidFill>
                  <a:schemeClr val="accent1">
                    <a:lumMod val="75000"/>
                  </a:schemeClr>
                </a:solidFill>
              </a:rPr>
              <a:t>hadn´t</a:t>
            </a:r>
            <a:r>
              <a:rPr lang="es-ES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1800" dirty="0" err="1">
                <a:solidFill>
                  <a:schemeClr val="accent1">
                    <a:lumMod val="75000"/>
                  </a:schemeClr>
                </a:solidFill>
              </a:rPr>
              <a:t>spent</a:t>
            </a:r>
            <a:r>
              <a:rPr lang="es-ES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1800" dirty="0" err="1">
                <a:solidFill>
                  <a:schemeClr val="accent1">
                    <a:lumMod val="75000"/>
                  </a:schemeClr>
                </a:solidFill>
              </a:rPr>
              <a:t>too</a:t>
            </a:r>
            <a:r>
              <a:rPr lang="es-ES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1800" dirty="0" err="1">
                <a:solidFill>
                  <a:schemeClr val="accent1">
                    <a:lumMod val="75000"/>
                  </a:schemeClr>
                </a:solidFill>
              </a:rPr>
              <a:t>much</a:t>
            </a:r>
            <a:r>
              <a:rPr lang="es-ES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1800" dirty="0" err="1">
                <a:solidFill>
                  <a:schemeClr val="accent1">
                    <a:lumMod val="75000"/>
                  </a:schemeClr>
                </a:solidFill>
              </a:rPr>
              <a:t>on</a:t>
            </a:r>
            <a:r>
              <a:rPr lang="es-ES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1800" dirty="0" err="1">
                <a:solidFill>
                  <a:schemeClr val="accent1">
                    <a:lumMod val="75000"/>
                  </a:schemeClr>
                </a:solidFill>
              </a:rPr>
              <a:t>holidays</a:t>
            </a:r>
            <a:r>
              <a:rPr lang="es-ES" sz="1800" dirty="0">
                <a:solidFill>
                  <a:schemeClr val="accent1">
                    <a:lumMod val="75000"/>
                  </a:schemeClr>
                </a:solidFill>
              </a:rPr>
              <a:t>, I </a:t>
            </a:r>
            <a:r>
              <a:rPr lang="es-ES" sz="1800" dirty="0" err="1">
                <a:solidFill>
                  <a:schemeClr val="accent1">
                    <a:lumMod val="75000"/>
                  </a:schemeClr>
                </a:solidFill>
              </a:rPr>
              <a:t>wouldn´t</a:t>
            </a:r>
            <a:r>
              <a:rPr lang="es-ES" sz="1800" dirty="0">
                <a:solidFill>
                  <a:schemeClr val="accent1">
                    <a:lumMod val="75000"/>
                  </a:schemeClr>
                </a:solidFill>
              </a:rPr>
              <a:t> be </a:t>
            </a:r>
            <a:r>
              <a:rPr lang="es-ES" sz="1800" dirty="0" err="1">
                <a:solidFill>
                  <a:schemeClr val="accent1">
                    <a:lumMod val="75000"/>
                  </a:schemeClr>
                </a:solidFill>
              </a:rPr>
              <a:t>broke</a:t>
            </a:r>
            <a:r>
              <a:rPr lang="es-ES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1800" dirty="0" err="1">
                <a:solidFill>
                  <a:schemeClr val="accent1">
                    <a:lumMod val="75000"/>
                  </a:schemeClr>
                </a:solidFill>
              </a:rPr>
              <a:t>now</a:t>
            </a:r>
            <a:r>
              <a:rPr lang="es-ES" sz="1800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s-ES" sz="1800" dirty="0">
                <a:solidFill>
                  <a:schemeClr val="accent1">
                    <a:lumMod val="75000"/>
                  </a:schemeClr>
                </a:solidFill>
              </a:rPr>
              <a:t>4. </a:t>
            </a:r>
            <a:r>
              <a:rPr lang="es-ES" sz="1800" dirty="0" err="1">
                <a:solidFill>
                  <a:schemeClr val="accent1">
                    <a:lumMod val="75000"/>
                  </a:schemeClr>
                </a:solidFill>
              </a:rPr>
              <a:t>If</a:t>
            </a:r>
            <a:r>
              <a:rPr lang="es-ES" sz="1800" dirty="0">
                <a:solidFill>
                  <a:schemeClr val="accent1">
                    <a:lumMod val="75000"/>
                  </a:schemeClr>
                </a:solidFill>
              </a:rPr>
              <a:t> I </a:t>
            </a:r>
            <a:r>
              <a:rPr lang="es-ES" sz="1800" dirty="0" err="1">
                <a:solidFill>
                  <a:schemeClr val="accent1">
                    <a:lumMod val="75000"/>
                  </a:schemeClr>
                </a:solidFill>
              </a:rPr>
              <a:t>didn´t</a:t>
            </a:r>
            <a:r>
              <a:rPr lang="es-ES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1800" dirty="0" err="1">
                <a:solidFill>
                  <a:schemeClr val="accent1">
                    <a:lumMod val="75000"/>
                  </a:schemeClr>
                </a:solidFill>
              </a:rPr>
              <a:t>have</a:t>
            </a:r>
            <a:r>
              <a:rPr lang="es-ES" sz="1800" dirty="0">
                <a:solidFill>
                  <a:schemeClr val="accent1">
                    <a:lumMod val="75000"/>
                  </a:schemeClr>
                </a:solidFill>
              </a:rPr>
              <a:t> so </a:t>
            </a:r>
            <a:r>
              <a:rPr lang="es-ES" sz="1800" dirty="0" err="1">
                <a:solidFill>
                  <a:schemeClr val="accent1">
                    <a:lumMod val="75000"/>
                  </a:schemeClr>
                </a:solidFill>
              </a:rPr>
              <a:t>much</a:t>
            </a:r>
            <a:r>
              <a:rPr lang="es-ES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1800" dirty="0" err="1">
                <a:solidFill>
                  <a:schemeClr val="accent1">
                    <a:lumMod val="75000"/>
                  </a:schemeClr>
                </a:solidFill>
              </a:rPr>
              <a:t>today</a:t>
            </a:r>
            <a:r>
              <a:rPr lang="es-ES" sz="1800" dirty="0">
                <a:solidFill>
                  <a:schemeClr val="accent1">
                    <a:lumMod val="75000"/>
                  </a:schemeClr>
                </a:solidFill>
              </a:rPr>
              <a:t> , I </a:t>
            </a:r>
            <a:r>
              <a:rPr lang="es-ES" sz="1800" dirty="0" err="1">
                <a:solidFill>
                  <a:schemeClr val="accent1">
                    <a:lumMod val="75000"/>
                  </a:schemeClr>
                </a:solidFill>
              </a:rPr>
              <a:t>would</a:t>
            </a:r>
            <a:r>
              <a:rPr lang="es-ES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1800" dirty="0" err="1">
                <a:solidFill>
                  <a:schemeClr val="accent1">
                    <a:lumMod val="75000"/>
                  </a:schemeClr>
                </a:solidFill>
              </a:rPr>
              <a:t>have</a:t>
            </a:r>
            <a:r>
              <a:rPr lang="es-ES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1800" dirty="0" err="1">
                <a:solidFill>
                  <a:schemeClr val="accent1">
                    <a:lumMod val="75000"/>
                  </a:schemeClr>
                </a:solidFill>
              </a:rPr>
              <a:t>dared</a:t>
            </a:r>
            <a:r>
              <a:rPr lang="es-ES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1800" dirty="0" err="1">
                <a:solidFill>
                  <a:schemeClr val="accent1">
                    <a:lumMod val="75000"/>
                  </a:schemeClr>
                </a:solidFill>
              </a:rPr>
              <a:t>to</a:t>
            </a:r>
            <a:r>
              <a:rPr lang="es-ES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1800" dirty="0" err="1">
                <a:solidFill>
                  <a:schemeClr val="accent1">
                    <a:lumMod val="75000"/>
                  </a:schemeClr>
                </a:solidFill>
              </a:rPr>
              <a:t>stay</a:t>
            </a:r>
            <a:r>
              <a:rPr lang="es-ES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1800" dirty="0" err="1">
                <a:solidFill>
                  <a:schemeClr val="accent1">
                    <a:lumMod val="75000"/>
                  </a:schemeClr>
                </a:solidFill>
              </a:rPr>
              <a:t>the</a:t>
            </a:r>
            <a:r>
              <a:rPr lang="es-ES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1800" dirty="0" err="1">
                <a:solidFill>
                  <a:schemeClr val="accent1">
                    <a:lumMod val="75000"/>
                  </a:schemeClr>
                </a:solidFill>
              </a:rPr>
              <a:t>whole</a:t>
            </a:r>
            <a:r>
              <a:rPr lang="es-ES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1800" dirty="0" err="1">
                <a:solidFill>
                  <a:schemeClr val="accent1">
                    <a:lumMod val="75000"/>
                  </a:schemeClr>
                </a:solidFill>
              </a:rPr>
              <a:t>night</a:t>
            </a:r>
            <a:r>
              <a:rPr lang="es-ES" sz="1800" dirty="0">
                <a:solidFill>
                  <a:schemeClr val="accent1">
                    <a:lumMod val="75000"/>
                  </a:schemeClr>
                </a:solidFill>
              </a:rPr>
              <a:t> at </a:t>
            </a:r>
            <a:r>
              <a:rPr lang="es-ES" sz="1800" dirty="0" err="1">
                <a:solidFill>
                  <a:schemeClr val="accent1">
                    <a:lumMod val="75000"/>
                  </a:schemeClr>
                </a:solidFill>
              </a:rPr>
              <a:t>the</a:t>
            </a:r>
            <a:r>
              <a:rPr lang="es-ES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1800" dirty="0" err="1">
                <a:solidFill>
                  <a:schemeClr val="accent1">
                    <a:lumMod val="75000"/>
                  </a:schemeClr>
                </a:solidFill>
              </a:rPr>
              <a:t>party</a:t>
            </a:r>
            <a:endParaRPr lang="es-ES" sz="18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s-ES" sz="1800" dirty="0">
                <a:solidFill>
                  <a:schemeClr val="accent1">
                    <a:lumMod val="75000"/>
                  </a:schemeClr>
                </a:solidFill>
              </a:rPr>
              <a:t>5. </a:t>
            </a:r>
            <a:r>
              <a:rPr lang="es-ES" sz="1800" dirty="0" err="1">
                <a:solidFill>
                  <a:schemeClr val="accent1">
                    <a:lumMod val="75000"/>
                  </a:schemeClr>
                </a:solidFill>
              </a:rPr>
              <a:t>If</a:t>
            </a:r>
            <a:r>
              <a:rPr lang="es-ES" sz="1800" dirty="0">
                <a:solidFill>
                  <a:schemeClr val="accent1">
                    <a:lumMod val="75000"/>
                  </a:schemeClr>
                </a:solidFill>
              </a:rPr>
              <a:t> I </a:t>
            </a:r>
            <a:r>
              <a:rPr lang="es-ES" sz="1800" dirty="0" err="1">
                <a:solidFill>
                  <a:schemeClr val="accent1">
                    <a:lumMod val="75000"/>
                  </a:schemeClr>
                </a:solidFill>
              </a:rPr>
              <a:t>hadn´t</a:t>
            </a:r>
            <a:r>
              <a:rPr lang="es-ES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1800" dirty="0" err="1">
                <a:solidFill>
                  <a:schemeClr val="accent1">
                    <a:lumMod val="75000"/>
                  </a:schemeClr>
                </a:solidFill>
              </a:rPr>
              <a:t>studied</a:t>
            </a:r>
            <a:r>
              <a:rPr lang="es-ES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1800" dirty="0" err="1">
                <a:solidFill>
                  <a:schemeClr val="accent1">
                    <a:lumMod val="75000"/>
                  </a:schemeClr>
                </a:solidFill>
              </a:rPr>
              <a:t>for</a:t>
            </a:r>
            <a:r>
              <a:rPr lang="es-ES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1800" dirty="0" err="1">
                <a:solidFill>
                  <a:schemeClr val="accent1">
                    <a:lumMod val="75000"/>
                  </a:schemeClr>
                </a:solidFill>
              </a:rPr>
              <a:t>two</a:t>
            </a:r>
            <a:r>
              <a:rPr lang="es-ES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1800" dirty="0" err="1">
                <a:solidFill>
                  <a:schemeClr val="accent1">
                    <a:lumMod val="75000"/>
                  </a:schemeClr>
                </a:solidFill>
              </a:rPr>
              <a:t>weeks</a:t>
            </a:r>
            <a:r>
              <a:rPr lang="es-ES" sz="1800" dirty="0">
                <a:solidFill>
                  <a:schemeClr val="accent1">
                    <a:lumMod val="75000"/>
                  </a:schemeClr>
                </a:solidFill>
              </a:rPr>
              <a:t>, I </a:t>
            </a:r>
            <a:r>
              <a:rPr lang="es-ES" sz="1800" dirty="0" err="1">
                <a:solidFill>
                  <a:schemeClr val="accent1">
                    <a:lumMod val="75000"/>
                  </a:schemeClr>
                </a:solidFill>
              </a:rPr>
              <a:t>wouldn´t</a:t>
            </a:r>
            <a:r>
              <a:rPr lang="es-ES" sz="1800" dirty="0">
                <a:solidFill>
                  <a:schemeClr val="accent1">
                    <a:lumMod val="75000"/>
                  </a:schemeClr>
                </a:solidFill>
              </a:rPr>
              <a:t> be </a:t>
            </a:r>
            <a:r>
              <a:rPr lang="es-ES" sz="1800" dirty="0" err="1">
                <a:solidFill>
                  <a:schemeClr val="accent1">
                    <a:lumMod val="75000"/>
                  </a:schemeClr>
                </a:solidFill>
              </a:rPr>
              <a:t>ready</a:t>
            </a:r>
            <a:r>
              <a:rPr lang="es-ES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1800" dirty="0" err="1">
                <a:solidFill>
                  <a:schemeClr val="accent1">
                    <a:lumMod val="75000"/>
                  </a:schemeClr>
                </a:solidFill>
              </a:rPr>
              <a:t>for</a:t>
            </a:r>
            <a:r>
              <a:rPr lang="es-ES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1800" dirty="0" err="1">
                <a:solidFill>
                  <a:schemeClr val="accent1">
                    <a:lumMod val="75000"/>
                  </a:schemeClr>
                </a:solidFill>
              </a:rPr>
              <a:t>the</a:t>
            </a:r>
            <a:r>
              <a:rPr lang="es-ES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1800" dirty="0" err="1">
                <a:solidFill>
                  <a:schemeClr val="accent1">
                    <a:lumMod val="75000"/>
                  </a:schemeClr>
                </a:solidFill>
              </a:rPr>
              <a:t>exam</a:t>
            </a:r>
            <a:r>
              <a:rPr lang="es-ES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1800" dirty="0" err="1">
                <a:solidFill>
                  <a:schemeClr val="accent1">
                    <a:lumMod val="75000"/>
                  </a:schemeClr>
                </a:solidFill>
              </a:rPr>
              <a:t>right</a:t>
            </a:r>
            <a:r>
              <a:rPr lang="es-ES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1800" dirty="0" err="1">
                <a:solidFill>
                  <a:schemeClr val="accent1">
                    <a:lumMod val="75000"/>
                  </a:schemeClr>
                </a:solidFill>
              </a:rPr>
              <a:t>now</a:t>
            </a:r>
            <a:r>
              <a:rPr lang="es-ES" sz="1800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s-ES" sz="1800" dirty="0">
                <a:solidFill>
                  <a:schemeClr val="accent1">
                    <a:lumMod val="75000"/>
                  </a:schemeClr>
                </a:solidFill>
              </a:rPr>
              <a:t>6. </a:t>
            </a:r>
            <a:r>
              <a:rPr lang="es-ES" sz="1800" dirty="0" err="1">
                <a:solidFill>
                  <a:schemeClr val="accent1">
                    <a:lumMod val="75000"/>
                  </a:schemeClr>
                </a:solidFill>
              </a:rPr>
              <a:t>If</a:t>
            </a:r>
            <a:r>
              <a:rPr lang="es-ES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1800" dirty="0" err="1">
                <a:solidFill>
                  <a:schemeClr val="accent1">
                    <a:lumMod val="75000"/>
                  </a:schemeClr>
                </a:solidFill>
              </a:rPr>
              <a:t>the</a:t>
            </a:r>
            <a:r>
              <a:rPr lang="es-ES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1800" dirty="0" err="1">
                <a:solidFill>
                  <a:schemeClr val="accent1">
                    <a:lumMod val="75000"/>
                  </a:schemeClr>
                </a:solidFill>
              </a:rPr>
              <a:t>repairman</a:t>
            </a:r>
            <a:r>
              <a:rPr lang="es-ES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1800" dirty="0" err="1">
                <a:solidFill>
                  <a:schemeClr val="accent1">
                    <a:lumMod val="75000"/>
                  </a:schemeClr>
                </a:solidFill>
              </a:rPr>
              <a:t>had</a:t>
            </a:r>
            <a:r>
              <a:rPr lang="es-ES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1800" dirty="0" err="1">
                <a:solidFill>
                  <a:schemeClr val="accent1">
                    <a:lumMod val="75000"/>
                  </a:schemeClr>
                </a:solidFill>
              </a:rPr>
              <a:t>repaired</a:t>
            </a:r>
            <a:r>
              <a:rPr lang="es-ES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1800" dirty="0" err="1">
                <a:solidFill>
                  <a:schemeClr val="accent1">
                    <a:lumMod val="75000"/>
                  </a:schemeClr>
                </a:solidFill>
              </a:rPr>
              <a:t>my</a:t>
            </a:r>
            <a:r>
              <a:rPr lang="es-ES" sz="1800" dirty="0">
                <a:solidFill>
                  <a:schemeClr val="accent1">
                    <a:lumMod val="75000"/>
                  </a:schemeClr>
                </a:solidFill>
              </a:rPr>
              <a:t> laptop </a:t>
            </a:r>
            <a:r>
              <a:rPr lang="es-ES" sz="1800" dirty="0" err="1">
                <a:solidFill>
                  <a:schemeClr val="accent1">
                    <a:lumMod val="75000"/>
                  </a:schemeClr>
                </a:solidFill>
              </a:rPr>
              <a:t>yesterday</a:t>
            </a:r>
            <a:endParaRPr lang="es-ES" sz="18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s-ES" sz="1800" dirty="0">
                <a:solidFill>
                  <a:schemeClr val="accent1">
                    <a:lumMod val="75000"/>
                  </a:schemeClr>
                </a:solidFill>
              </a:rPr>
              <a:t>7.If I </a:t>
            </a:r>
            <a:r>
              <a:rPr lang="es-ES" sz="1800" dirty="0" err="1">
                <a:solidFill>
                  <a:schemeClr val="accent1">
                    <a:lumMod val="75000"/>
                  </a:schemeClr>
                </a:solidFill>
              </a:rPr>
              <a:t>were</a:t>
            </a:r>
            <a:r>
              <a:rPr lang="es-ES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1800" dirty="0" err="1">
                <a:solidFill>
                  <a:schemeClr val="accent1">
                    <a:lumMod val="75000"/>
                  </a:schemeClr>
                </a:solidFill>
              </a:rPr>
              <a:t>you</a:t>
            </a:r>
            <a:r>
              <a:rPr lang="es-ES" sz="1800" dirty="0">
                <a:solidFill>
                  <a:schemeClr val="accent1">
                    <a:lumMod val="75000"/>
                  </a:schemeClr>
                </a:solidFill>
              </a:rPr>
              <a:t>, I </a:t>
            </a:r>
            <a:r>
              <a:rPr lang="es-ES" sz="1800" dirty="0" err="1">
                <a:solidFill>
                  <a:schemeClr val="accent1">
                    <a:lumMod val="75000"/>
                  </a:schemeClr>
                </a:solidFill>
              </a:rPr>
              <a:t>would</a:t>
            </a:r>
            <a:r>
              <a:rPr lang="es-ES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1800" dirty="0" err="1">
                <a:solidFill>
                  <a:schemeClr val="accent1">
                    <a:lumMod val="75000"/>
                  </a:schemeClr>
                </a:solidFill>
              </a:rPr>
              <a:t>have</a:t>
            </a:r>
            <a:r>
              <a:rPr lang="es-ES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1800" dirty="0" err="1">
                <a:solidFill>
                  <a:schemeClr val="accent1">
                    <a:lumMod val="75000"/>
                  </a:schemeClr>
                </a:solidFill>
              </a:rPr>
              <a:t>bought</a:t>
            </a:r>
            <a:r>
              <a:rPr lang="es-ES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1800" dirty="0" err="1">
                <a:solidFill>
                  <a:schemeClr val="accent1">
                    <a:lumMod val="75000"/>
                  </a:schemeClr>
                </a:solidFill>
              </a:rPr>
              <a:t>the</a:t>
            </a:r>
            <a:r>
              <a:rPr lang="es-ES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1800" dirty="0" err="1">
                <a:solidFill>
                  <a:schemeClr val="accent1">
                    <a:lumMod val="75000"/>
                  </a:schemeClr>
                </a:solidFill>
              </a:rPr>
              <a:t>other</a:t>
            </a:r>
            <a:r>
              <a:rPr lang="es-ES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1800" dirty="0" err="1">
                <a:solidFill>
                  <a:schemeClr val="accent1">
                    <a:lumMod val="75000"/>
                  </a:schemeClr>
                </a:solidFill>
              </a:rPr>
              <a:t>dress</a:t>
            </a:r>
            <a:r>
              <a:rPr lang="es-ES" sz="1800" dirty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es-CL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2814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656CA-3AE6-494D-9906-C79D69BEA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934415"/>
          </a:xfrm>
        </p:spPr>
        <p:txBody>
          <a:bodyPr>
            <a:normAutofit fontScale="90000"/>
          </a:bodyPr>
          <a:lstStyle/>
          <a:p>
            <a:r>
              <a:rPr lang="es-ES" dirty="0" err="1"/>
              <a:t>Still</a:t>
            </a:r>
            <a:r>
              <a:rPr lang="es-ES" dirty="0"/>
              <a:t> </a:t>
            </a:r>
            <a:r>
              <a:rPr lang="es-ES" dirty="0" err="1"/>
              <a:t>don´t</a:t>
            </a:r>
            <a:r>
              <a:rPr lang="es-ES" dirty="0"/>
              <a:t> </a:t>
            </a:r>
            <a:r>
              <a:rPr lang="es-ES" dirty="0" err="1"/>
              <a:t>get</a:t>
            </a:r>
            <a:r>
              <a:rPr lang="es-ES" dirty="0"/>
              <a:t> </a:t>
            </a:r>
            <a:r>
              <a:rPr lang="es-ES" dirty="0" err="1"/>
              <a:t>it</a:t>
            </a:r>
            <a:r>
              <a:rPr lang="es-ES" dirty="0"/>
              <a:t>?</a:t>
            </a:r>
            <a:br>
              <a:rPr lang="es-ES" dirty="0"/>
            </a:br>
            <a:endParaRPr lang="es-C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8F066C-68B6-4577-900D-F79A1E24F8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L" dirty="0">
                <a:hlinkClick r:id="rId2"/>
              </a:rPr>
              <a:t>https://grammartop.com/mixed-conditionals-2/</a:t>
            </a:r>
            <a:endParaRPr lang="es-CL" dirty="0"/>
          </a:p>
          <a:p>
            <a:r>
              <a:rPr lang="es-CL" dirty="0">
                <a:hlinkClick r:id="rId3"/>
              </a:rPr>
              <a:t>https://www.youtube.com/watch?v=LBvXjZmpraU</a:t>
            </a:r>
            <a:endParaRPr lang="es-CL" dirty="0"/>
          </a:p>
          <a:p>
            <a:r>
              <a:rPr lang="es-CL" dirty="0">
                <a:hlinkClick r:id="rId4"/>
              </a:rPr>
              <a:t>https://www.youtube.com/watch?v=_Mv7fBqauvc</a:t>
            </a:r>
            <a:r>
              <a:rPr lang="es-CL" dirty="0"/>
              <a:t>}</a:t>
            </a:r>
          </a:p>
          <a:p>
            <a:r>
              <a:rPr lang="es-CL" dirty="0">
                <a:hlinkClick r:id="rId5"/>
              </a:rPr>
              <a:t>https://www.englishpage.com/conditional/conditional10.htm</a:t>
            </a:r>
            <a:endParaRPr lang="es-CL" dirty="0"/>
          </a:p>
          <a:p>
            <a:r>
              <a:rPr lang="es-CL" dirty="0">
                <a:hlinkClick r:id="rId6"/>
              </a:rPr>
              <a:t>https://www.usingenglish.com/quizzes/226.html</a:t>
            </a:r>
            <a:endParaRPr lang="es-CL" dirty="0"/>
          </a:p>
          <a:p>
            <a:r>
              <a:rPr lang="es-CL" dirty="0">
                <a:hlinkClick r:id="rId7"/>
              </a:rPr>
              <a:t>https://www.grammarism.com/mixed-conditionals-exercises/</a:t>
            </a:r>
            <a:endParaRPr lang="es-CL" dirty="0"/>
          </a:p>
          <a:p>
            <a:r>
              <a:rPr lang="es-CL" dirty="0">
                <a:hlinkClick r:id="rId8"/>
              </a:rPr>
              <a:t>https://www.mmmenglish.com/2020/06/11/mixed-conditionals/</a:t>
            </a:r>
            <a:endParaRPr lang="es-CL" dirty="0"/>
          </a:p>
          <a:p>
            <a:r>
              <a:rPr lang="es-CL" dirty="0">
                <a:hlinkClick r:id="rId9"/>
              </a:rPr>
              <a:t>https://es.liveworksheets.com/worksheets/en/English_as_a_Second_Language_(ESL)/Conditionals/Mixed_Conditionals__km7222na</a:t>
            </a:r>
            <a:endParaRPr lang="es-CL" dirty="0"/>
          </a:p>
          <a:p>
            <a:r>
              <a:rPr lang="es-CL" dirty="0">
                <a:hlinkClick r:id="rId10"/>
              </a:rPr>
              <a:t>https://www.examenglish.com/grammar/mixed_conditionals</a:t>
            </a:r>
            <a:r>
              <a:rPr lang="es-CL">
                <a:hlinkClick r:id="rId10"/>
              </a:rPr>
              <a:t>.htm</a:t>
            </a:r>
            <a:endParaRPr lang="es-CL"/>
          </a:p>
          <a:p>
            <a:endParaRPr lang="es-CL" dirty="0"/>
          </a:p>
          <a:p>
            <a:pPr marL="0" indent="0">
              <a:buNone/>
            </a:pP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759630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B983B-0C10-4480-B1F8-14E9B7004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In </a:t>
            </a:r>
            <a:r>
              <a:rPr lang="es-ES" dirty="0" err="1"/>
              <a:t>our</a:t>
            </a:r>
            <a:r>
              <a:rPr lang="es-ES" dirty="0"/>
              <a:t> </a:t>
            </a:r>
            <a:r>
              <a:rPr lang="es-ES" dirty="0" err="1"/>
              <a:t>last</a:t>
            </a:r>
            <a:r>
              <a:rPr lang="es-ES" dirty="0"/>
              <a:t> </a:t>
            </a:r>
            <a:r>
              <a:rPr lang="es-ES" dirty="0" err="1"/>
              <a:t>chapter</a:t>
            </a:r>
            <a:r>
              <a:rPr lang="es-ES" dirty="0"/>
              <a:t>…</a:t>
            </a:r>
            <a:endParaRPr lang="es-CL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1C0B846-DF48-4186-AECE-796FAA75AB87}"/>
              </a:ext>
            </a:extLst>
          </p:cNvPr>
          <p:cNvSpPr/>
          <p:nvPr/>
        </p:nvSpPr>
        <p:spPr>
          <a:xfrm>
            <a:off x="848138" y="1920412"/>
            <a:ext cx="1073426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If/When I have the money, I travel abroad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6" name="Graphic 5" descr="Chevron arrows">
            <a:extLst>
              <a:ext uri="{FF2B5EF4-FFF2-40B4-BE49-F238E27FC236}">
                <a16:creationId xmlns:a16="http://schemas.microsoft.com/office/drawing/2014/main" id="{8AC56213-1C67-490C-93C2-4751997ED8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5758068" y="3695885"/>
            <a:ext cx="914400" cy="9144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8F15DB2-8870-4670-8910-4F18E140385D}"/>
              </a:ext>
            </a:extLst>
          </p:cNvPr>
          <p:cNvSpPr/>
          <p:nvPr/>
        </p:nvSpPr>
        <p:spPr>
          <a:xfrm>
            <a:off x="2466866" y="4835892"/>
            <a:ext cx="72582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ZERO CONDITIONAL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026" name="Picture 2" descr="Farkas ayuda a mujer que sufrió demolición de su kiosco en Independencia |  EL DÍNAMO Entretención">
            <a:extLst>
              <a:ext uri="{FF2B5EF4-FFF2-40B4-BE49-F238E27FC236}">
                <a16:creationId xmlns:a16="http://schemas.microsoft.com/office/drawing/2014/main" id="{9886EC2F-5D7A-4DB2-BDF3-806F0EC6B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76622">
            <a:off x="417056" y="2894519"/>
            <a:ext cx="2564782" cy="2419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2121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7A46E9-4B4D-46F6-A3C0-EC9B5FF7FA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4643" y="702365"/>
            <a:ext cx="10946296" cy="5250379"/>
          </a:xfrm>
        </p:spPr>
        <p:txBody>
          <a:bodyPr/>
          <a:lstStyle/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CL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873EB7F-7332-456B-B870-7520847B0AF8}"/>
              </a:ext>
            </a:extLst>
          </p:cNvPr>
          <p:cNvSpPr/>
          <p:nvPr/>
        </p:nvSpPr>
        <p:spPr>
          <a:xfrm>
            <a:off x="848138" y="1920412"/>
            <a:ext cx="1073426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If I have the money, I will travel abroad this summer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5" name="Graphic 4" descr="Chevron arrows">
            <a:extLst>
              <a:ext uri="{FF2B5EF4-FFF2-40B4-BE49-F238E27FC236}">
                <a16:creationId xmlns:a16="http://schemas.microsoft.com/office/drawing/2014/main" id="{9D8CA9DC-2C94-4257-9F7F-27DA1594C4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5758068" y="3695885"/>
            <a:ext cx="914400" cy="914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3781DDD-F374-4B3C-AAE5-37A4DB6C83C5}"/>
              </a:ext>
            </a:extLst>
          </p:cNvPr>
          <p:cNvSpPr/>
          <p:nvPr/>
        </p:nvSpPr>
        <p:spPr>
          <a:xfrm>
            <a:off x="2489307" y="4835892"/>
            <a:ext cx="72133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FIRST CONDITIONAL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5258B89-295F-45B5-AB47-12207A13A6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83369">
            <a:off x="789486" y="1126643"/>
            <a:ext cx="2424453" cy="3232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357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698C57-0D87-4BED-B7C2-5DFD306F3F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3182" y="874643"/>
            <a:ext cx="10012017" cy="5078101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 w="12700">
                <a:solidFill>
                  <a:srgbClr val="EE462D"/>
                </a:solidFill>
                <a:prstDash val="solid"/>
              </a:ln>
              <a:pattFill prst="pct50">
                <a:fgClr>
                  <a:srgbClr val="EE462D"/>
                </a:fgClr>
                <a:bgClr>
                  <a:srgbClr val="EE462D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EE462D"/>
                </a:outerShdw>
              </a:effectLst>
              <a:uLnTx/>
              <a:uFillTx/>
              <a:latin typeface="Avenir Next LT Pro" panose="02020404030301010803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EE462D"/>
                  </a:solidFill>
                  <a:prstDash val="solid"/>
                </a:ln>
                <a:pattFill prst="pct50">
                  <a:fgClr>
                    <a:srgbClr val="EE462D"/>
                  </a:fgClr>
                  <a:bgClr>
                    <a:srgbClr val="EE462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EE462D"/>
                  </a:outerShdw>
                </a:effectLst>
                <a:uLnTx/>
                <a:uFillTx/>
                <a:latin typeface="Avenir Next LT Pro" panose="02020404030301010803"/>
                <a:ea typeface="+mn-ea"/>
                <a:cs typeface="+mn-cs"/>
              </a:rPr>
              <a:t>If I had the money, I would travel abroad this summer</a:t>
            </a:r>
          </a:p>
          <a:p>
            <a:endParaRPr lang="es-CL" dirty="0"/>
          </a:p>
        </p:txBody>
      </p:sp>
      <p:pic>
        <p:nvPicPr>
          <p:cNvPr id="4" name="Graphic 3" descr="Chevron arrows">
            <a:extLst>
              <a:ext uri="{FF2B5EF4-FFF2-40B4-BE49-F238E27FC236}">
                <a16:creationId xmlns:a16="http://schemas.microsoft.com/office/drawing/2014/main" id="{91EA4ECE-3441-4EA6-AAE8-9A5D5A722D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5877337" y="3563363"/>
            <a:ext cx="914400" cy="914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4C07D9-E593-4329-AEDA-B87206FD5440}"/>
              </a:ext>
            </a:extLst>
          </p:cNvPr>
          <p:cNvSpPr txBox="1"/>
          <p:nvPr/>
        </p:nvSpPr>
        <p:spPr>
          <a:xfrm>
            <a:off x="2266118" y="4477763"/>
            <a:ext cx="849464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AF8073"/>
                  </a:outerShdw>
                </a:effectLst>
                <a:uLnTx/>
                <a:uFillTx/>
                <a:latin typeface="Avenir Next LT Pro" panose="02020404030301010803"/>
                <a:ea typeface="+mn-ea"/>
                <a:cs typeface="+mn-cs"/>
              </a:rPr>
              <a:t>SECOND CONDITIONAL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" name="3D Model 10" descr="Caroler in Hoodie">
                <a:extLst>
                  <a:ext uri="{FF2B5EF4-FFF2-40B4-BE49-F238E27FC236}">
                    <a16:creationId xmlns:a16="http://schemas.microsoft.com/office/drawing/2014/main" id="{81FCA85D-0883-4DD3-BC98-B7B45482496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48852122"/>
                  </p:ext>
                </p:extLst>
              </p:nvPr>
            </p:nvGraphicFramePr>
            <p:xfrm>
              <a:off x="577243" y="1603803"/>
              <a:ext cx="979114" cy="3146471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979114" cy="3146471"/>
                    </a:xfrm>
                    <a:prstGeom prst="rect">
                      <a:avLst/>
                    </a:prstGeom>
                  </am3d:spPr>
                  <am3d:camera>
                    <am3d:pos x="0" y="0" z="5191955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860349" d="1000000"/>
                    <am3d:preTrans dx="62926" dy="-17991016" dz="-1869344"/>
                    <am3d:scale>
                      <am3d:sx n="1000000" d="1000000"/>
                      <am3d:sy n="1000000" d="1000000"/>
                      <am3d:sz n="1000000" d="1000000"/>
                    </am3d:scale>
                    <am3d:rot ax="193739" ay="821063" az="45879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356473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3D Model 10" descr="Caroler in Hoodie">
                <a:extLst>
                  <a:ext uri="{FF2B5EF4-FFF2-40B4-BE49-F238E27FC236}">
                    <a16:creationId xmlns:a16="http://schemas.microsoft.com/office/drawing/2014/main" id="{81FCA85D-0883-4DD3-BC98-B7B45482496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7243" y="1603803"/>
                <a:ext cx="979114" cy="3146471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E1D10B20-AB6A-4B9A-81A2-C8AFB0C5C18A}"/>
              </a:ext>
            </a:extLst>
          </p:cNvPr>
          <p:cNvSpPr txBox="1"/>
          <p:nvPr/>
        </p:nvSpPr>
        <p:spPr>
          <a:xfrm>
            <a:off x="310317" y="4845335"/>
            <a:ext cx="17864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/>
              <a:t>REGULAR </a:t>
            </a:r>
          </a:p>
          <a:p>
            <a:pPr algn="ctr"/>
            <a:r>
              <a:rPr lang="es-ES" dirty="0"/>
              <a:t>BEAUCHEFIAN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422849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4040C4-2266-4B54-AE04-3F5DF7A578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4157" y="702365"/>
            <a:ext cx="10171043" cy="5250379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EE462D"/>
                  </a:solidFill>
                  <a:prstDash val="solid"/>
                </a:ln>
                <a:pattFill prst="pct50">
                  <a:fgClr>
                    <a:srgbClr val="EE462D"/>
                  </a:fgClr>
                  <a:bgClr>
                    <a:srgbClr val="EE462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EE462D"/>
                  </a:outerShdw>
                </a:effectLst>
                <a:uLnTx/>
                <a:uFillTx/>
                <a:latin typeface="Avenir Next LT Pro" panose="02020404030301010803"/>
                <a:ea typeface="+mn-ea"/>
                <a:cs typeface="+mn-cs"/>
              </a:rPr>
              <a:t>If I had had the money, I would have traveled abroad last summer</a:t>
            </a:r>
          </a:p>
          <a:p>
            <a:pPr marL="0" indent="0">
              <a:buNone/>
            </a:pPr>
            <a:endParaRPr lang="es-CL" dirty="0"/>
          </a:p>
        </p:txBody>
      </p:sp>
      <p:pic>
        <p:nvPicPr>
          <p:cNvPr id="4" name="Graphic 3" descr="Chevron arrows">
            <a:extLst>
              <a:ext uri="{FF2B5EF4-FFF2-40B4-BE49-F238E27FC236}">
                <a16:creationId xmlns:a16="http://schemas.microsoft.com/office/drawing/2014/main" id="{81327F0B-1320-425C-9E23-49CD84F093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5877337" y="3563363"/>
            <a:ext cx="914400" cy="914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B482AE-A7F3-4BE5-A175-2620CC5C9861}"/>
              </a:ext>
            </a:extLst>
          </p:cNvPr>
          <p:cNvSpPr txBox="1"/>
          <p:nvPr/>
        </p:nvSpPr>
        <p:spPr>
          <a:xfrm>
            <a:off x="1808919" y="4753588"/>
            <a:ext cx="905123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AF8073"/>
                  </a:outerShdw>
                </a:effectLst>
                <a:uLnTx/>
                <a:uFillTx/>
                <a:latin typeface="Avenir Next LT Pro" panose="02020404030301010803"/>
                <a:ea typeface="+mn-ea"/>
                <a:cs typeface="+mn-cs"/>
              </a:rPr>
              <a:t>THIR</a:t>
            </a:r>
            <a:r>
              <a:rPr lang="en-US" sz="54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AF8073"/>
                  </a:outerShdw>
                </a:effectLst>
                <a:latin typeface="Avenir Next LT Pro" panose="02020404030301010803"/>
              </a:rPr>
              <a:t>D</a:t>
            </a:r>
            <a:r>
              <a:rPr kumimoji="0" lang="en-US" sz="54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AF8073"/>
                  </a:outerShdw>
                </a:effectLst>
                <a:uLnTx/>
                <a:uFillTx/>
                <a:latin typeface="Avenir Next LT Pro" panose="02020404030301010803"/>
                <a:ea typeface="+mn-ea"/>
                <a:cs typeface="+mn-cs"/>
              </a:rPr>
              <a:t> CONDITIONAL</a:t>
            </a:r>
          </a:p>
        </p:txBody>
      </p:sp>
    </p:spTree>
    <p:extLst>
      <p:ext uri="{BB962C8B-B14F-4D97-AF65-F5344CB8AC3E}">
        <p14:creationId xmlns:p14="http://schemas.microsoft.com/office/powerpoint/2010/main" val="2553432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Model 1" descr="Star Struck Emoji">
                <a:extLst>
                  <a:ext uri="{FF2B5EF4-FFF2-40B4-BE49-F238E27FC236}">
                    <a16:creationId xmlns:a16="http://schemas.microsoft.com/office/drawing/2014/main" id="{E62B7A59-AC4F-4F3C-B53F-3192E7D2549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9412266"/>
                  </p:ext>
                </p:extLst>
              </p:nvPr>
            </p:nvGraphicFramePr>
            <p:xfrm>
              <a:off x="1922827" y="863079"/>
              <a:ext cx="2939455" cy="2958482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939455" cy="2958482"/>
                    </a:xfrm>
                    <a:prstGeom prst="rect">
                      <a:avLst/>
                    </a:prstGeom>
                  </am3d:spPr>
                  <am3d:camera>
                    <am3d:pos x="0" y="0" z="8052648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3610" d="1000000"/>
                    <am3d:preTrans dx="1" dy="-17693233" dz="-355396"/>
                    <am3d:scale>
                      <am3d:sx n="1000000" d="1000000"/>
                      <am3d:sy n="1000000" d="1000000"/>
                      <am3d:sz n="1000000" d="1000000"/>
                    </am3d:scale>
                    <am3d:rot ay="81034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29862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Model 1" descr="Star Struck Emoji">
                <a:extLst>
                  <a:ext uri="{FF2B5EF4-FFF2-40B4-BE49-F238E27FC236}">
                    <a16:creationId xmlns:a16="http://schemas.microsoft.com/office/drawing/2014/main" id="{E62B7A59-AC4F-4F3C-B53F-3192E7D2549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922827" y="863079"/>
                <a:ext cx="2939455" cy="2958482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6ACD68E6-57AA-441B-9C8A-2EB9E4F8CE79}"/>
              </a:ext>
            </a:extLst>
          </p:cNvPr>
          <p:cNvSpPr txBox="1"/>
          <p:nvPr/>
        </p:nvSpPr>
        <p:spPr>
          <a:xfrm>
            <a:off x="5062330" y="1236238"/>
            <a:ext cx="60960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AF8073"/>
                  </a:outerShdw>
                </a:effectLst>
                <a:latin typeface="Avenir Next LT Pro" panose="02020404030301010803"/>
              </a:rPr>
              <a:t>Mixed Conditionals for you</a:t>
            </a:r>
            <a:endParaRPr kumimoji="0" lang="en-US" sz="54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AF8073"/>
                </a:outerShdw>
              </a:effectLst>
              <a:uLnTx/>
              <a:uFillTx/>
              <a:latin typeface="Avenir Next LT Pro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4185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2FFD51-A0F1-4CE1-A76D-88A867EDF1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114300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545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240DEB2-53CF-462E-9394-CF65394294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1761" y="1537253"/>
            <a:ext cx="6995295" cy="3180520"/>
          </a:xfrm>
        </p:spPr>
      </p:pic>
    </p:spTree>
    <p:extLst>
      <p:ext uri="{BB962C8B-B14F-4D97-AF65-F5344CB8AC3E}">
        <p14:creationId xmlns:p14="http://schemas.microsoft.com/office/powerpoint/2010/main" val="116315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4401E-FBE7-4E9D-8668-35447798F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         </a:t>
            </a:r>
            <a:r>
              <a:rPr lang="es-ES" dirty="0" err="1"/>
              <a:t>Unreal</a:t>
            </a:r>
            <a:r>
              <a:rPr lang="es-ES" dirty="0"/>
              <a:t> </a:t>
            </a:r>
            <a:r>
              <a:rPr lang="es-ES" dirty="0" err="1"/>
              <a:t>Past</a:t>
            </a:r>
            <a:r>
              <a:rPr lang="es-ES" dirty="0"/>
              <a:t> </a:t>
            </a:r>
            <a:r>
              <a:rPr lang="es-ES" dirty="0" err="1"/>
              <a:t>condition-Present</a:t>
            </a:r>
            <a:r>
              <a:rPr lang="es-ES" dirty="0"/>
              <a:t> </a:t>
            </a:r>
            <a:r>
              <a:rPr lang="es-ES" dirty="0" err="1"/>
              <a:t>result</a:t>
            </a:r>
            <a:endParaRPr lang="es-CL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01107DC-7BD9-44C5-B00B-7A10B2DEC0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84200" y="4452732"/>
            <a:ext cx="8231167" cy="1202048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4AC138F-5F42-4DF3-BF9B-9ECB1BCC5C1A}"/>
              </a:ext>
            </a:extLst>
          </p:cNvPr>
          <p:cNvSpPr txBox="1"/>
          <p:nvPr/>
        </p:nvSpPr>
        <p:spPr>
          <a:xfrm>
            <a:off x="989816" y="1839188"/>
            <a:ext cx="1021236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EE462D"/>
                  </a:solidFill>
                  <a:prstDash val="solid"/>
                </a:ln>
                <a:pattFill prst="pct50">
                  <a:fgClr>
                    <a:srgbClr val="EE462D"/>
                  </a:fgClr>
                  <a:bgClr>
                    <a:srgbClr val="EE462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EE462D"/>
                  </a:outerShdw>
                </a:effectLst>
                <a:uLnTx/>
                <a:uFillTx/>
                <a:latin typeface="Avenir Next LT Pro" panose="02020404030301010803"/>
                <a:ea typeface="+mn-ea"/>
                <a:cs typeface="+mn-cs"/>
              </a:rPr>
              <a:t>If I had listened to my mom I wouldn´t be in trouble now</a:t>
            </a:r>
          </a:p>
        </p:txBody>
      </p:sp>
    </p:spTree>
    <p:extLst>
      <p:ext uri="{BB962C8B-B14F-4D97-AF65-F5344CB8AC3E}">
        <p14:creationId xmlns:p14="http://schemas.microsoft.com/office/powerpoint/2010/main" val="1936071495"/>
      </p:ext>
    </p:extLst>
  </p:cSld>
  <p:clrMapOvr>
    <a:masterClrMapping/>
  </p:clrMapOvr>
  <p:transition spd="slow">
    <p:push dir="u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Custom 38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E462D"/>
      </a:accent1>
      <a:accent2>
        <a:srgbClr val="595A85"/>
      </a:accent2>
      <a:accent3>
        <a:srgbClr val="8D6F5B"/>
      </a:accent3>
      <a:accent4>
        <a:srgbClr val="FABD2F"/>
      </a:accent4>
      <a:accent5>
        <a:srgbClr val="AF8073"/>
      </a:accent5>
      <a:accent6>
        <a:srgbClr val="787880"/>
      </a:accent6>
      <a:hlink>
        <a:srgbClr val="CC8D00"/>
      </a:hlink>
      <a:folHlink>
        <a:srgbClr val="82829E"/>
      </a:folHlink>
    </a:clrScheme>
    <a:fontScheme name="Savon">
      <a:majorFont>
        <a:latin typeface="Avenir Next LT Pro Ligh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venir Next LT Pro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E92E9E5-79AF-4029-8FCA-9C327D54FD8F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659927E4-E194-47BE-91C2-B87D50CF51D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34A532A-EA0D-41F9-B458-AF9358EF2F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{2A129E25-CF30-49A7-BE18-7B11F54D0099}tf56410444_win32</Template>
  <TotalTime>191</TotalTime>
  <Words>445</Words>
  <Application>Microsoft Office PowerPoint</Application>
  <PresentationFormat>Widescreen</PresentationFormat>
  <Paragraphs>52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Avenir Next LT Pro</vt:lpstr>
      <vt:lpstr>Avenir Next LT Pro Light</vt:lpstr>
      <vt:lpstr>Garamond</vt:lpstr>
      <vt:lpstr>SavonVTI</vt:lpstr>
      <vt:lpstr>Mixed conditionals</vt:lpstr>
      <vt:lpstr>In our last chapter…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Unreal Past condition-Present result</vt:lpstr>
      <vt:lpstr>        Past result- Unreal Present situation</vt:lpstr>
      <vt:lpstr>Let´s Practice</vt:lpstr>
      <vt:lpstr>ANSWER KEY</vt:lpstr>
      <vt:lpstr>CHAMPIONSHIP</vt:lpstr>
      <vt:lpstr>ANSWER KEY</vt:lpstr>
      <vt:lpstr>Still don´t get it?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Mixed conditionals</dc:title>
  <dc:creator>Carolina Santander</dc:creator>
  <cp:lastModifiedBy>CAROLINA ANDREA SANTANDER GOMEZ (carosantander)</cp:lastModifiedBy>
  <cp:revision>6</cp:revision>
  <dcterms:created xsi:type="dcterms:W3CDTF">2022-03-21T19:34:52Z</dcterms:created>
  <dcterms:modified xsi:type="dcterms:W3CDTF">2023-08-28T15:31:13Z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