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9144000" cy="6858000" type="screen4x3"/>
  <p:notesSz cx="6858000" cy="91440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olfo Catalan Gonzalez" userId="2e3124a894a8d283" providerId="LiveId" clId="{1F43176E-9001-44B2-9D70-35C2158E7806}"/>
    <pc:docChg chg="modSld">
      <pc:chgData name="Rodolfo Catalan Gonzalez" userId="2e3124a894a8d283" providerId="LiveId" clId="{1F43176E-9001-44B2-9D70-35C2158E7806}" dt="2024-03-10T02:05:20.339" v="1" actId="20577"/>
      <pc:docMkLst>
        <pc:docMk/>
      </pc:docMkLst>
      <pc:sldChg chg="modSp mod">
        <pc:chgData name="Rodolfo Catalan Gonzalez" userId="2e3124a894a8d283" providerId="LiveId" clId="{1F43176E-9001-44B2-9D70-35C2158E7806}" dt="2024-03-10T02:05:20.339" v="1" actId="20577"/>
        <pc:sldMkLst>
          <pc:docMk/>
          <pc:sldMk cId="0" sldId="256"/>
        </pc:sldMkLst>
        <pc:spChg chg="mod">
          <ac:chgData name="Rodolfo Catalan Gonzalez" userId="2e3124a894a8d283" providerId="LiveId" clId="{1F43176E-9001-44B2-9D70-35C2158E7806}" dt="2024-03-10T02:05:20.339" v="1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Rodolfo Catalan Gonzalez" userId="2e3124a894a8d283" providerId="LiveId" clId="{1FF9CF40-DE89-423C-9645-D7938517F358}"/>
    <pc:docChg chg="modSld">
      <pc:chgData name="Rodolfo Catalan Gonzalez" userId="2e3124a894a8d283" providerId="LiveId" clId="{1FF9CF40-DE89-423C-9645-D7938517F358}" dt="2024-08-07T12:06:00.267" v="6" actId="20577"/>
      <pc:docMkLst>
        <pc:docMk/>
      </pc:docMkLst>
      <pc:sldChg chg="modSp mod">
        <pc:chgData name="Rodolfo Catalan Gonzalez" userId="2e3124a894a8d283" providerId="LiveId" clId="{1FF9CF40-DE89-423C-9645-D7938517F358}" dt="2024-08-07T12:06:00.267" v="6" actId="20577"/>
        <pc:sldMkLst>
          <pc:docMk/>
          <pc:sldMk cId="0" sldId="256"/>
        </pc:sldMkLst>
        <pc:spChg chg="mod">
          <ac:chgData name="Rodolfo Catalan Gonzalez" userId="2e3124a894a8d283" providerId="LiveId" clId="{1FF9CF40-DE89-423C-9645-D7938517F358}" dt="2024-08-07T12:06:00.267" v="6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Rodolfo Catalan Gonzalez" userId="2e3124a894a8d283" providerId="LiveId" clId="{D5B2B659-8858-4B54-A029-BC7F089A39FD}"/>
    <pc:docChg chg="modSld">
      <pc:chgData name="Rodolfo Catalan Gonzalez" userId="2e3124a894a8d283" providerId="LiveId" clId="{D5B2B659-8858-4B54-A029-BC7F089A39FD}" dt="2022-08-07T01:22:43.519" v="39" actId="20577"/>
      <pc:docMkLst>
        <pc:docMk/>
      </pc:docMkLst>
      <pc:sldChg chg="modSp mod">
        <pc:chgData name="Rodolfo Catalan Gonzalez" userId="2e3124a894a8d283" providerId="LiveId" clId="{D5B2B659-8858-4B54-A029-BC7F089A39FD}" dt="2022-08-07T01:22:43.519" v="39" actId="20577"/>
        <pc:sldMkLst>
          <pc:docMk/>
          <pc:sldMk cId="0" sldId="256"/>
        </pc:sldMkLst>
        <pc:spChg chg="mod">
          <ac:chgData name="Rodolfo Catalan Gonzalez" userId="2e3124a894a8d283" providerId="LiveId" clId="{D5B2B659-8858-4B54-A029-BC7F089A39FD}" dt="2022-08-07T01:22:43.519" v="39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  <pc:docChgLst>
    <pc:chgData name="Rodolfo Catalan Gonzalez" userId="2e3124a894a8d283" providerId="LiveId" clId="{B5BD1435-588D-412C-8487-1ADAC0A4C96F}"/>
    <pc:docChg chg="modSld">
      <pc:chgData name="Rodolfo Catalan Gonzalez" userId="2e3124a894a8d283" providerId="LiveId" clId="{B5BD1435-588D-412C-8487-1ADAC0A4C96F}" dt="2022-03-04T00:59:58.864" v="190" actId="20577"/>
      <pc:docMkLst>
        <pc:docMk/>
      </pc:docMkLst>
      <pc:sldChg chg="modSp mod">
        <pc:chgData name="Rodolfo Catalan Gonzalez" userId="2e3124a894a8d283" providerId="LiveId" clId="{B5BD1435-588D-412C-8487-1ADAC0A4C96F}" dt="2022-03-04T00:58:04.899" v="1" actId="20577"/>
        <pc:sldMkLst>
          <pc:docMk/>
          <pc:sldMk cId="0" sldId="256"/>
        </pc:sldMkLst>
        <pc:spChg chg="mod">
          <ac:chgData name="Rodolfo Catalan Gonzalez" userId="2e3124a894a8d283" providerId="LiveId" clId="{B5BD1435-588D-412C-8487-1ADAC0A4C96F}" dt="2022-03-04T00:58:04.899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odolfo Catalan Gonzalez" userId="2e3124a894a8d283" providerId="LiveId" clId="{B5BD1435-588D-412C-8487-1ADAC0A4C96F}" dt="2022-03-04T00:58:56.788" v="88" actId="5793"/>
        <pc:sldMkLst>
          <pc:docMk/>
          <pc:sldMk cId="0" sldId="263"/>
        </pc:sldMkLst>
        <pc:spChg chg="mod">
          <ac:chgData name="Rodolfo Catalan Gonzalez" userId="2e3124a894a8d283" providerId="LiveId" clId="{B5BD1435-588D-412C-8487-1ADAC0A4C96F}" dt="2022-03-04T00:58:56.788" v="88" actId="5793"/>
          <ac:spMkLst>
            <pc:docMk/>
            <pc:sldMk cId="0" sldId="263"/>
            <ac:spMk id="17410" creationId="{00000000-0000-0000-0000-000000000000}"/>
          </ac:spMkLst>
        </pc:spChg>
      </pc:sldChg>
      <pc:sldChg chg="modSp mod">
        <pc:chgData name="Rodolfo Catalan Gonzalez" userId="2e3124a894a8d283" providerId="LiveId" clId="{B5BD1435-588D-412C-8487-1ADAC0A4C96F}" dt="2022-03-04T00:59:58.864" v="190" actId="20577"/>
        <pc:sldMkLst>
          <pc:docMk/>
          <pc:sldMk cId="0" sldId="265"/>
        </pc:sldMkLst>
        <pc:spChg chg="mod">
          <ac:chgData name="Rodolfo Catalan Gonzalez" userId="2e3124a894a8d283" providerId="LiveId" clId="{B5BD1435-588D-412C-8487-1ADAC0A4C96F}" dt="2022-03-04T00:59:58.864" v="190" actId="20577"/>
          <ac:spMkLst>
            <pc:docMk/>
            <pc:sldMk cId="0" sldId="265"/>
            <ac:spMk id="1843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FA3438F-4D21-4160-AD6A-C92D6D99602D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0118E-8DDD-4BDD-B45C-8E23C0CE491F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8F6A42-E933-4603-8240-A2F8C3555366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BB90B-D0D7-42D4-9006-69EB7991480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6DAEE1-0C8F-43B6-90FB-A9B3CEF62B48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6B7A7E-3756-4EEF-9683-01F6F96868FC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C488F-D470-432A-9CB5-EE315F9832B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3E4E9044-61D4-4225-A671-109120C2EE1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pPr>
              <a:defRPr/>
            </a:pPr>
            <a:fld id="{973B0B03-DC8E-4A2F-A9EB-B92635441DC4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4121C9-F711-4AAA-874F-6BE74A90B9F5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F160C-CFC0-4392-9100-20CCB9ED8DE8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E61149-2DE0-4D8A-89A7-58AE449F127B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03C4FAE-3D99-4156-A940-4CF0C3C577ED}" type="slidenum">
              <a:rPr lang="es-ES_tradnl" smtClean="0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  <p:sldLayoutId id="214748385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33375"/>
            <a:ext cx="9144000" cy="1007393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9600" dirty="0">
                <a:cs typeface="Arial" pitchFamily="34" charset="0"/>
              </a:rPr>
              <a:t>TENIS 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0" y="2564905"/>
            <a:ext cx="8496300" cy="4032746"/>
          </a:xfrm>
        </p:spPr>
        <p:txBody>
          <a:bodyPr>
            <a:normAutofit/>
          </a:bodyPr>
          <a:lstStyle/>
          <a:p>
            <a:pPr marR="0">
              <a:lnSpc>
                <a:spcPct val="80000"/>
              </a:lnSpc>
            </a:pPr>
            <a:endParaRPr lang="es-ES_tradnl" sz="3300" dirty="0">
              <a:latin typeface="Comic Sans MS" pitchFamily="66" charset="0"/>
            </a:endParaRPr>
          </a:p>
          <a:p>
            <a:pPr marR="0">
              <a:lnSpc>
                <a:spcPct val="80000"/>
              </a:lnSpc>
            </a:pPr>
            <a:endParaRPr lang="es-ES_tradnl" sz="3300" dirty="0">
              <a:latin typeface="Comic Sans MS" pitchFamily="66" charset="0"/>
            </a:endParaRPr>
          </a:p>
          <a:p>
            <a:pPr marR="0">
              <a:lnSpc>
                <a:spcPct val="80000"/>
              </a:lnSpc>
            </a:pPr>
            <a:endParaRPr lang="es-ES_tradnl" sz="3300" dirty="0">
              <a:latin typeface="Comic Sans MS" pitchFamily="66" charset="0"/>
            </a:endParaRPr>
          </a:p>
          <a:p>
            <a:pPr marR="0">
              <a:lnSpc>
                <a:spcPct val="80000"/>
              </a:lnSpc>
            </a:pPr>
            <a:endParaRPr lang="es-ES_tradnl" sz="3300" dirty="0">
              <a:latin typeface="Comic Sans MS" pitchFamily="66" charset="0"/>
            </a:endParaRPr>
          </a:p>
          <a:p>
            <a:pPr marR="0" algn="l">
              <a:lnSpc>
                <a:spcPct val="80000"/>
              </a:lnSpc>
            </a:pPr>
            <a:r>
              <a:rPr lang="es-ES_tradnl" sz="3300" dirty="0">
                <a:latin typeface="Comic Sans MS" pitchFamily="66" charset="0"/>
              </a:rPr>
              <a:t> </a:t>
            </a:r>
          </a:p>
          <a:p>
            <a:pPr marR="0" algn="l">
              <a:lnSpc>
                <a:spcPct val="80000"/>
              </a:lnSpc>
            </a:pPr>
            <a:endParaRPr lang="es-ES_tradnl" sz="3300" dirty="0">
              <a:latin typeface="Comic Sans MS" pitchFamily="66" charset="0"/>
            </a:endParaRPr>
          </a:p>
          <a:p>
            <a:pPr marR="0" algn="ctr">
              <a:lnSpc>
                <a:spcPct val="80000"/>
              </a:lnSpc>
            </a:pPr>
            <a:r>
              <a:rPr lang="es-ES_tradnl" sz="3300" b="1" dirty="0">
                <a:latin typeface="Arial" charset="0"/>
                <a:cs typeface="Arial" charset="0"/>
              </a:rPr>
              <a:t>1er SEMESTRE </a:t>
            </a:r>
          </a:p>
          <a:p>
            <a:pPr marR="0" algn="ctr">
              <a:lnSpc>
                <a:spcPct val="80000"/>
              </a:lnSpc>
            </a:pPr>
            <a:r>
              <a:rPr lang="es-ES_tradnl" sz="3300" b="1" dirty="0">
                <a:latin typeface="Arial" charset="0"/>
                <a:cs typeface="Arial" charset="0"/>
              </a:rPr>
              <a:t>  </a:t>
            </a:r>
            <a:r>
              <a:rPr lang="es-ES_tradnl" sz="2600" b="1" dirty="0" smtClean="0">
                <a:latin typeface="Arial" charset="0"/>
                <a:cs typeface="Arial" charset="0"/>
              </a:rPr>
              <a:t>2025</a:t>
            </a:r>
            <a:endParaRPr lang="es-ES_tradnl" sz="2600" b="1" dirty="0">
              <a:latin typeface="Arial" charset="0"/>
              <a:cs typeface="Arial" charset="0"/>
            </a:endParaRPr>
          </a:p>
        </p:txBody>
      </p:sp>
      <p:pic>
        <p:nvPicPr>
          <p:cNvPr id="3076" name="Picture 4" descr="Logo%20Oficial%20Área%20Deporte%20y%20Recreación%20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268760"/>
            <a:ext cx="6408712" cy="223224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9" name="Rectangle 17"/>
          <p:cNvSpPr>
            <a:spLocks noGrp="1" noChangeArrowheads="1"/>
          </p:cNvSpPr>
          <p:nvPr>
            <p:ph type="title"/>
          </p:nvPr>
        </p:nvSpPr>
        <p:spPr>
          <a:xfrm>
            <a:off x="457200" y="346299"/>
            <a:ext cx="8229600" cy="706437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2800" b="1" dirty="0">
                <a:latin typeface="Arial" pitchFamily="34" charset="0"/>
                <a:cs typeface="Arial" pitchFamily="34" charset="0"/>
              </a:rPr>
              <a:t>JUGAR TENIS ES LO MEJOR DE LA VIDA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s-ES_tradnl" sz="2400">
                <a:latin typeface="Comic Sans MS" pitchFamily="66" charset="0"/>
              </a:rPr>
              <a:t>    </a:t>
            </a:r>
          </a:p>
        </p:txBody>
      </p:sp>
      <p:sp>
        <p:nvSpPr>
          <p:cNvPr id="19462" name="AutoShape 7" descr="?ui=2&amp;ik=448275330a&amp;view=att&amp;th=13d5765c71339a56&amp;attid=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9463" name="AutoShape 9" descr="?ui=2&amp;ik=448275330a&amp;view=att&amp;th=13d5765c71339a56&amp;attid=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9464" name="AutoShape 11" descr="DSCN1328.JP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9465" name="AutoShape 15" descr="?ui=2&amp;ik=448275330a&amp;view=att&amp;th=13d5765c71339a56&amp;attid=0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CL"/>
          </a:p>
        </p:txBody>
      </p:sp>
      <p:pic>
        <p:nvPicPr>
          <p:cNvPr id="3074" name="Picture 2" descr="C:\Users\2\Downloads\IMG_3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268760"/>
            <a:ext cx="3672408" cy="460851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6" name="Picture 4" descr="Resultado de imagen para minions teni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5292" y="1880600"/>
            <a:ext cx="4392488" cy="36366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7777559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CL" sz="2800" dirty="0">
                <a:latin typeface="Arial" pitchFamily="34" charset="0"/>
                <a:cs typeface="Arial" pitchFamily="34" charset="0"/>
              </a:rPr>
              <a:t>CURSO DEPORTIVO RECREATIVO (DR)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00200"/>
            <a:ext cx="864235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800" b="1" dirty="0">
                <a:latin typeface="Arial" charset="0"/>
                <a:cs typeface="Arial" charset="0"/>
              </a:rPr>
              <a:t>NOMBRE			:TENIS  I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CODIGO			         : DR 17 A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CUPOS DEL CURSO	: </a:t>
            </a:r>
            <a:r>
              <a:rPr lang="es-CL" dirty="0">
                <a:latin typeface="Arial" charset="0"/>
                <a:cs typeface="Arial" charset="0"/>
              </a:rPr>
              <a:t>10</a:t>
            </a:r>
            <a:endParaRPr lang="es-CL" sz="2800" dirty="0">
              <a:latin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REGIMEN DE ESTUDIO	: Semestral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N° DE UNIDADES DOCENTES : 4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CARÁCTER			: Practico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REQUISITOS			: Ninguno</a:t>
            </a:r>
          </a:p>
          <a:p>
            <a:pPr>
              <a:lnSpc>
                <a:spcPct val="90000"/>
              </a:lnSpc>
            </a:pPr>
            <a:r>
              <a:rPr lang="es-CL" sz="2800" dirty="0">
                <a:latin typeface="Arial" charset="0"/>
                <a:cs typeface="Arial" charset="0"/>
              </a:rPr>
              <a:t>PROFESOR RESPONSABLE: Rodolfo Catalán  </a:t>
            </a:r>
            <a:endParaRPr lang="es-ES_tradnl" sz="2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50702"/>
            <a:ext cx="8229600" cy="85010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4800" dirty="0">
                <a:latin typeface="Arial" pitchFamily="34" charset="0"/>
                <a:cs typeface="Arial" pitchFamily="34" charset="0"/>
              </a:rPr>
              <a:t>1.-OBJETIVOS</a:t>
            </a:r>
            <a:br>
              <a:rPr lang="es-ES_tradnl" sz="4800" dirty="0">
                <a:latin typeface="Arial" pitchFamily="34" charset="0"/>
                <a:cs typeface="Arial" pitchFamily="34" charset="0"/>
              </a:rPr>
            </a:br>
            <a:endParaRPr lang="es-ES_tradnl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6792"/>
            <a:ext cx="8229600" cy="5112296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Enseñar a jugar tenis, aplicando fundamentos técnicos de juego: derecho y revés: plano, top spin y </a:t>
            </a:r>
            <a:r>
              <a:rPr lang="es-CL" dirty="0" err="1">
                <a:latin typeface="Arial" charset="0"/>
                <a:cs typeface="Arial" charset="0"/>
              </a:rPr>
              <a:t>slice</a:t>
            </a:r>
            <a:r>
              <a:rPr lang="es-CL" dirty="0">
                <a:latin typeface="Arial" charset="0"/>
                <a:cs typeface="Arial" charset="0"/>
              </a:rPr>
              <a:t>.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Desplazamiento dentro de la cancha de tenis: laterales, diagonales, adelante y atrás.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Aplicar fundamentos técnico – táctico, para  “Poder jugar un tenis recreativo”.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Lograr que el curso constituya un espacio de entretención para los alumnos</a:t>
            </a:r>
            <a:r>
              <a:rPr lang="es-CL" dirty="0">
                <a:latin typeface="Comic Sans MS" pitchFamily="66" charset="0"/>
              </a:rPr>
              <a:t>.</a:t>
            </a:r>
            <a:endParaRPr lang="es-ES_tradnl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57606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MX" dirty="0"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latin typeface="Arial" pitchFamily="34" charset="0"/>
                <a:cs typeface="Arial" pitchFamily="34" charset="0"/>
              </a:rPr>
            </a:br>
            <a:r>
              <a:rPr lang="es-MX" dirty="0">
                <a:latin typeface="Arial" pitchFamily="34" charset="0"/>
                <a:cs typeface="Arial" pitchFamily="34" charset="0"/>
              </a:rPr>
              <a:t/>
            </a:r>
            <a:br>
              <a:rPr lang="es-MX" dirty="0">
                <a:latin typeface="Arial" pitchFamily="34" charset="0"/>
                <a:cs typeface="Arial" pitchFamily="34" charset="0"/>
              </a:rPr>
            </a:br>
            <a:r>
              <a:rPr lang="es-MX" sz="3600" b="1" dirty="0">
                <a:cs typeface="Arial" pitchFamily="34" charset="0"/>
              </a:rPr>
              <a:t>TORNEO ATP 250 DELREY BEACH MIAMI </a:t>
            </a:r>
            <a:br>
              <a:rPr lang="es-MX" sz="3600" b="1" dirty="0">
                <a:cs typeface="Arial" pitchFamily="34" charset="0"/>
              </a:rPr>
            </a:br>
            <a:r>
              <a:rPr lang="es-MX" b="1" dirty="0" smtClean="0">
                <a:cs typeface="Arial" pitchFamily="34" charset="0"/>
              </a:rPr>
              <a:t>2025</a:t>
            </a:r>
            <a:endParaRPr lang="es-MX" b="1" dirty="0">
              <a:cs typeface="Arial" pitchFamily="34" charset="0"/>
            </a:endParaRPr>
          </a:p>
        </p:txBody>
      </p:sp>
      <p:pic>
        <p:nvPicPr>
          <p:cNvPr id="2" name="Picture 2" descr="C:\Users\2\Downloads\IMG_328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484784"/>
            <a:ext cx="2736304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3" descr="C:\Users\2\Downloads\IMG_3272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412776"/>
            <a:ext cx="2499742" cy="367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6" name="Picture 2" descr="FELIZ de que mis alumnos de la FCFM de la UNIVERSIDAD DE CHILE, en  categorías Damas y Varones hayan obtenido la Copa TIF 2023 de TENIS 🎾,  gracias por su trabajo, esfuerzo, tiempo, dedicación, ..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420888"/>
            <a:ext cx="2448272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4718"/>
            <a:ext cx="8229600" cy="77809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dirty="0">
                <a:latin typeface="Arial" pitchFamily="34" charset="0"/>
                <a:cs typeface="Arial" pitchFamily="34" charset="0"/>
              </a:rPr>
              <a:t/>
            </a:r>
            <a:br>
              <a:rPr lang="es-ES_tradnl" dirty="0">
                <a:latin typeface="Arial" pitchFamily="34" charset="0"/>
                <a:cs typeface="Arial" pitchFamily="34" charset="0"/>
              </a:rPr>
            </a:br>
            <a:r>
              <a:rPr lang="es-ES_tradnl" b="1" dirty="0">
                <a:latin typeface="Arial" pitchFamily="34" charset="0"/>
                <a:cs typeface="Arial" pitchFamily="34" charset="0"/>
              </a:rPr>
              <a:t>2.-CONTENIDOS</a:t>
            </a:r>
            <a:r>
              <a:rPr lang="es-ES_tradnl" dirty="0">
                <a:latin typeface="Comic Sans MS" pitchFamily="66" charset="0"/>
              </a:rPr>
              <a:t/>
            </a:r>
            <a:br>
              <a:rPr lang="es-ES_tradnl" dirty="0">
                <a:latin typeface="Comic Sans MS" pitchFamily="66" charset="0"/>
              </a:rPr>
            </a:br>
            <a:endParaRPr lang="es-ES_tradnl" dirty="0">
              <a:latin typeface="Comic Sans MS" pitchFamily="66" charset="0"/>
            </a:endParaRP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65"/>
            <a:ext cx="8229600" cy="5616575"/>
          </a:xfrm>
        </p:spPr>
        <p:txBody>
          <a:bodyPr/>
          <a:lstStyle/>
          <a:p>
            <a:pPr marL="609600" indent="-609600"/>
            <a:r>
              <a:rPr lang="es-CL" dirty="0">
                <a:latin typeface="Arial" charset="0"/>
                <a:cs typeface="Arial" charset="0"/>
              </a:rPr>
              <a:t>Golpes derechos y revés plano, top spin y </a:t>
            </a:r>
            <a:r>
              <a:rPr lang="es-CL" dirty="0" err="1">
                <a:latin typeface="Arial" charset="0"/>
                <a:cs typeface="Arial" charset="0"/>
              </a:rPr>
              <a:t>slice</a:t>
            </a:r>
            <a:r>
              <a:rPr lang="es-CL" dirty="0">
                <a:latin typeface="Arial" charset="0"/>
                <a:cs typeface="Arial" charset="0"/>
              </a:rPr>
              <a:t>, servicio plano y </a:t>
            </a:r>
            <a:r>
              <a:rPr lang="es-CL" dirty="0" err="1">
                <a:latin typeface="Arial" charset="0"/>
                <a:cs typeface="Arial" charset="0"/>
              </a:rPr>
              <a:t>slice</a:t>
            </a:r>
            <a:r>
              <a:rPr lang="es-CL" dirty="0">
                <a:latin typeface="Arial" charset="0"/>
                <a:cs typeface="Arial" charset="0"/>
              </a:rPr>
              <a:t> .</a:t>
            </a:r>
          </a:p>
          <a:p>
            <a:pPr marL="609600" indent="-609600"/>
            <a:r>
              <a:rPr lang="es-CL" dirty="0">
                <a:latin typeface="Arial" charset="0"/>
                <a:cs typeface="Arial" charset="0"/>
              </a:rPr>
              <a:t>Carreras, ajustes, trabajo de piernas para los golpes de derecho y revés (open </a:t>
            </a:r>
            <a:r>
              <a:rPr lang="es-CL" dirty="0" err="1">
                <a:latin typeface="Arial" charset="0"/>
                <a:cs typeface="Arial" charset="0"/>
              </a:rPr>
              <a:t>stan</a:t>
            </a:r>
            <a:r>
              <a:rPr lang="es-CL" dirty="0">
                <a:latin typeface="Arial" charset="0"/>
                <a:cs typeface="Arial" charset="0"/>
              </a:rPr>
              <a:t>).</a:t>
            </a:r>
          </a:p>
          <a:p>
            <a:pPr marL="609600" indent="-609600"/>
            <a:r>
              <a:rPr lang="es-CL" dirty="0">
                <a:latin typeface="Arial" charset="0"/>
                <a:cs typeface="Arial" charset="0"/>
              </a:rPr>
              <a:t>Fundamentos técnico – táctico, para poder desenvolverse dentro de la cancha de tenis.</a:t>
            </a:r>
          </a:p>
          <a:p>
            <a:pPr marL="609600" indent="-609600"/>
            <a:r>
              <a:rPr lang="es-CL" dirty="0">
                <a:latin typeface="Arial" charset="0"/>
                <a:cs typeface="Arial" charset="0"/>
              </a:rPr>
              <a:t>Reglamento del tenis. </a:t>
            </a:r>
            <a:endParaRPr lang="es-ES_tradnl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78694"/>
            <a:ext cx="8229600" cy="77809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3.-ACTIVIDADES</a:t>
            </a:r>
            <a:r>
              <a:rPr lang="es-ES_tradnl" sz="4000" b="1" dirty="0"/>
              <a:t/>
            </a:r>
            <a:br>
              <a:rPr lang="es-ES_tradnl" sz="4000" b="1" dirty="0"/>
            </a:br>
            <a:endParaRPr lang="es-ES_tradnl" sz="4000" b="1" dirty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57"/>
            <a:ext cx="8229600" cy="5616575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Actividad de calentamiento previo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 err="1">
                <a:latin typeface="Arial" charset="0"/>
                <a:cs typeface="Arial" charset="0"/>
              </a:rPr>
              <a:t>Drills</a:t>
            </a:r>
            <a:r>
              <a:rPr lang="es-CL" dirty="0">
                <a:latin typeface="Arial" charset="0"/>
                <a:cs typeface="Arial" charset="0"/>
              </a:rPr>
              <a:t>, para el aprendizaje técnico de todos los golpes del tenis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 err="1">
                <a:latin typeface="Arial" charset="0"/>
                <a:cs typeface="Arial" charset="0"/>
              </a:rPr>
              <a:t>Drills</a:t>
            </a:r>
            <a:r>
              <a:rPr lang="es-CL" dirty="0">
                <a:latin typeface="Arial" charset="0"/>
                <a:cs typeface="Arial" charset="0"/>
              </a:rPr>
              <a:t>, para el aprendizaje táctico dentro de la cancha de tenis.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Juegos recreativos, para poder aplicar la técnica, la táctica, el juego individual, dobles y en equipo: rey de la cancha, seguidilla, el reloj, </a:t>
            </a:r>
            <a:r>
              <a:rPr lang="es-CL" dirty="0" err="1">
                <a:latin typeface="Arial" charset="0"/>
                <a:cs typeface="Arial" charset="0"/>
              </a:rPr>
              <a:t>winner</a:t>
            </a:r>
            <a:r>
              <a:rPr lang="es-CL" dirty="0">
                <a:latin typeface="Arial" charset="0"/>
                <a:cs typeface="Arial" charset="0"/>
              </a:rPr>
              <a:t> de single y doble.    </a:t>
            </a:r>
          </a:p>
          <a:p>
            <a:pPr marL="609600" indent="-609600">
              <a:lnSpc>
                <a:spcPct val="90000"/>
              </a:lnSpc>
            </a:pPr>
            <a:r>
              <a:rPr lang="es-CL" dirty="0">
                <a:latin typeface="Arial" charset="0"/>
                <a:cs typeface="Arial" charset="0"/>
              </a:rPr>
              <a:t>Partidos de tenis (juego, sets).</a:t>
            </a:r>
            <a:endParaRPr lang="es-ES_tradnl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 txBox="1">
            <a:spLocks noChangeArrowheads="1"/>
          </p:cNvSpPr>
          <p:nvPr/>
        </p:nvSpPr>
        <p:spPr>
          <a:xfrm>
            <a:off x="0" y="476672"/>
            <a:ext cx="8820472" cy="792088"/>
          </a:xfrm>
          <a:prstGeom prst="rect">
            <a:avLst/>
          </a:prstGeom>
        </p:spPr>
        <p:txBody>
          <a:bodyPr vert="horz" lIns="91440" rIns="45720" rtlCol="0" anchor="ctr">
            <a:normAutofit fontScale="9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5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</a:t>
            </a:r>
            <a:r>
              <a:rPr lang="es-MX" sz="4500" b="1" noProof="0" dirty="0" smtClean="0">
                <a:solidFill>
                  <a:schemeClr val="accent1">
                    <a:satMod val="150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TORNEO DE PICKLEBALL 2024</a:t>
            </a:r>
            <a:endParaRPr kumimoji="0" lang="es-MX" sz="45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" name="Picture 2" descr="Rodolfo Catalan (@rodolfo.teniscl) • Instagram photos and vide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50858"/>
            <a:ext cx="2520280" cy="28623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dolfo Catalán Gonzalez - Profesor y Entrenador de Tenis - Club Santa  Elena de Chicureo | LinkedI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386" y="2150858"/>
            <a:ext cx="5056761" cy="28623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1085056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s-ES" b="1" dirty="0">
                <a:latin typeface="Arial" pitchFamily="34" charset="0"/>
                <a:cs typeface="Arial" pitchFamily="34" charset="0"/>
              </a:rPr>
              <a:t>4.-  EVALUACION </a:t>
            </a:r>
            <a:endParaRPr lang="es-ES_tradnl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785"/>
            <a:ext cx="8820472" cy="5373216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s-CL" sz="2800" dirty="0">
                <a:latin typeface="Arial" charset="0"/>
                <a:cs typeface="Arial" charset="0"/>
              </a:rPr>
              <a:t>Aprobación del curso al asistir más  del 80% a las clases prácticas.</a:t>
            </a:r>
          </a:p>
          <a:p>
            <a:pPr marL="609600" indent="-609600">
              <a:lnSpc>
                <a:spcPct val="80000"/>
              </a:lnSpc>
              <a:buNone/>
            </a:pPr>
            <a:endParaRPr lang="es-CL" sz="2800" dirty="0">
              <a:latin typeface="Arial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es-CL" sz="2800" dirty="0">
                <a:latin typeface="Arial" charset="0"/>
                <a:cs typeface="Arial" charset="0"/>
              </a:rPr>
              <a:t>La nota final se obtendrá de la división porcentual entre asistencia con un valor del 60%. </a:t>
            </a:r>
          </a:p>
          <a:p>
            <a:pPr marL="609600" indent="-609600">
              <a:lnSpc>
                <a:spcPct val="80000"/>
              </a:lnSpc>
              <a:buNone/>
            </a:pPr>
            <a:endParaRPr lang="es-CL" sz="2800" dirty="0">
              <a:latin typeface="Arial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es-CL" sz="2800" dirty="0">
                <a:latin typeface="Arial" charset="0"/>
                <a:cs typeface="Arial" charset="0"/>
              </a:rPr>
              <a:t>Evaluación vía ficha técnica personalizada lista de cotejo 40</a:t>
            </a:r>
            <a:r>
              <a:rPr lang="es-CL" dirty="0">
                <a:latin typeface="Arial" charset="0"/>
                <a:cs typeface="Arial" charset="0"/>
              </a:rPr>
              <a:t>% derecho, revés y desplazamientos.</a:t>
            </a:r>
          </a:p>
          <a:p>
            <a:pPr marL="609600" indent="-609600">
              <a:lnSpc>
                <a:spcPct val="80000"/>
              </a:lnSpc>
            </a:pPr>
            <a:endParaRPr lang="es-CL" dirty="0">
              <a:latin typeface="Arial" charset="0"/>
              <a:cs typeface="Arial" charset="0"/>
            </a:endParaRPr>
          </a:p>
          <a:p>
            <a:pPr marL="0" indent="0">
              <a:lnSpc>
                <a:spcPct val="80000"/>
              </a:lnSpc>
              <a:buNone/>
            </a:pPr>
            <a:endParaRPr lang="es-CL" sz="2800" dirty="0">
              <a:latin typeface="Arial" charset="0"/>
              <a:cs typeface="Arial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es-ES_tradnl" sz="28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4664"/>
            <a:ext cx="8229600" cy="926976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b="1" dirty="0">
                <a:latin typeface="Arial" pitchFamily="34" charset="0"/>
                <a:cs typeface="Arial" pitchFamily="34" charset="0"/>
              </a:rPr>
              <a:t>VARIOS - OTROS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980728"/>
            <a:ext cx="8425183" cy="5545137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es-ES_tradnl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s-ES_tradnl" sz="2400" b="1" dirty="0">
                <a:latin typeface="Comic Sans MS" pitchFamily="66" charset="0"/>
              </a:rPr>
              <a:t>1</a:t>
            </a:r>
            <a:r>
              <a:rPr lang="es-ES_tradnl" sz="2400" b="1" dirty="0">
                <a:latin typeface="Arial" charset="0"/>
                <a:cs typeface="Arial" charset="0"/>
              </a:rPr>
              <a:t>.- SI HAY PARO ESTUDIANTIL NO SE PASARA LISTA.</a:t>
            </a:r>
          </a:p>
          <a:p>
            <a:pPr>
              <a:buFontTx/>
              <a:buNone/>
            </a:pPr>
            <a:endParaRPr lang="es-ES_tradnl" sz="2400" b="1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_tradnl" sz="2400" b="1" dirty="0">
                <a:latin typeface="Arial" charset="0"/>
                <a:cs typeface="Arial" charset="0"/>
              </a:rPr>
              <a:t>2.-FRENTE A MARCHAS UNIVERSITARIAS NO HABRAN     CLASES, CON AVISO VIA U CURSOS.</a:t>
            </a:r>
          </a:p>
          <a:p>
            <a:pPr>
              <a:buFontTx/>
              <a:buNone/>
            </a:pPr>
            <a:endParaRPr lang="es-ES_tradnl" sz="2400" b="1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es-ES_tradnl" sz="2400" b="1" dirty="0">
                <a:latin typeface="Arial" charset="0"/>
                <a:cs typeface="Arial" charset="0"/>
              </a:rPr>
              <a:t>3.- DIAS DE PRE – EMERGENCIA, NO HABRA CLASES, CON AVISO VIA U CURSOS.</a:t>
            </a:r>
          </a:p>
          <a:p>
            <a:pPr>
              <a:buFontTx/>
              <a:buNone/>
            </a:pPr>
            <a:endParaRPr lang="es-ES_tradnl" sz="2400" b="1" dirty="0">
              <a:latin typeface="Arial" charset="0"/>
              <a:cs typeface="Arial" charset="0"/>
            </a:endParaRPr>
          </a:p>
          <a:p>
            <a:pPr>
              <a:buFontTx/>
              <a:buNone/>
            </a:pPr>
            <a:endParaRPr lang="es-ES_tradnl" sz="2400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354</TotalTime>
  <Words>324</Words>
  <Application>Microsoft Office PowerPoint</Application>
  <PresentationFormat>Presentación en pantalla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Comic Sans MS</vt:lpstr>
      <vt:lpstr>Garamond</vt:lpstr>
      <vt:lpstr>Georgia</vt:lpstr>
      <vt:lpstr>Trebuchet MS</vt:lpstr>
      <vt:lpstr>Wingdings 2</vt:lpstr>
      <vt:lpstr>Urbano</vt:lpstr>
      <vt:lpstr>TENIS I</vt:lpstr>
      <vt:lpstr>CURSO DEPORTIVO RECREATIVO (DR) </vt:lpstr>
      <vt:lpstr>1.-OBJETIVOS </vt:lpstr>
      <vt:lpstr>  TORNEO ATP 250 DELREY BEACH MIAMI  2025</vt:lpstr>
      <vt:lpstr> 2.-CONTENIDOS </vt:lpstr>
      <vt:lpstr>3.-ACTIVIDADES </vt:lpstr>
      <vt:lpstr>Presentación de PowerPoint</vt:lpstr>
      <vt:lpstr>4.-  EVALUACION </vt:lpstr>
      <vt:lpstr>VARIOS - OTROS</vt:lpstr>
      <vt:lpstr>JUGAR TENIS ES LO MEJOR DE LA VIDA</vt:lpstr>
    </vt:vector>
  </TitlesOfParts>
  <Company>Windows 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TENIS I</dc:title>
  <dc:creator>WinuE</dc:creator>
  <cp:lastModifiedBy>Deporte</cp:lastModifiedBy>
  <cp:revision>40</cp:revision>
  <dcterms:created xsi:type="dcterms:W3CDTF">2008-07-15T01:19:43Z</dcterms:created>
  <dcterms:modified xsi:type="dcterms:W3CDTF">2025-03-03T15:38:23Z</dcterms:modified>
</cp:coreProperties>
</file>