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9" r:id="rId4"/>
    <p:sldMasterId id="2147483691" r:id="rId5"/>
    <p:sldMasterId id="214748371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5c87dwSpivuo7yuSOmDpxJY6R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orbel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font" Target="fonts/Corbel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f5c51ff3c_0_591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32f5c51ff3c_0_5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60ad70614d_0_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g360ad70614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f5c51ff3c_0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2f5c51ff3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f5c51ff3c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2f5c51ff3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2f5c51ff3c_0_354:notes"/>
          <p:cNvSpPr/>
          <p:nvPr>
            <p:ph idx="2" type="sldImg"/>
          </p:nvPr>
        </p:nvSpPr>
        <p:spPr>
          <a:xfrm>
            <a:off x="-1627188" y="1218406"/>
            <a:ext cx="6191400" cy="609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32f5c51ff3c_0_354:notes"/>
          <p:cNvSpPr txBox="1"/>
          <p:nvPr>
            <p:ph idx="1" type="body"/>
          </p:nvPr>
        </p:nvSpPr>
        <p:spPr>
          <a:xfrm>
            <a:off x="514351" y="7721600"/>
            <a:ext cx="41148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17" name="Google Shape;417;g32f5c51ff3c_0_354:notes"/>
          <p:cNvSpPr txBox="1"/>
          <p:nvPr>
            <p:ph idx="10" type="dt"/>
          </p:nvPr>
        </p:nvSpPr>
        <p:spPr>
          <a:xfrm>
            <a:off x="3885011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16y17/08/2021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2f5c51ff3c_0_354:notes"/>
          <p:cNvSpPr txBox="1"/>
          <p:nvPr>
            <p:ph idx="11" type="ftr"/>
          </p:nvPr>
        </p:nvSpPr>
        <p:spPr>
          <a:xfrm>
            <a:off x="0" y="868680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32f5c51ff3c_0_354:notes"/>
          <p:cNvSpPr txBox="1"/>
          <p:nvPr>
            <p:ph idx="3" type="hdr"/>
          </p:nvPr>
        </p:nvSpPr>
        <p:spPr>
          <a:xfrm>
            <a:off x="0" y="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2021-2 clase 01 Introducción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f5c51ff3c_0_362:notes"/>
          <p:cNvSpPr/>
          <p:nvPr>
            <p:ph idx="2" type="sldImg"/>
          </p:nvPr>
        </p:nvSpPr>
        <p:spPr>
          <a:xfrm>
            <a:off x="1860777" y="1143000"/>
            <a:ext cx="3136500" cy="308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2f5c51ff3c_0_362:notes"/>
          <p:cNvSpPr txBox="1"/>
          <p:nvPr>
            <p:ph idx="1" type="body"/>
          </p:nvPr>
        </p:nvSpPr>
        <p:spPr>
          <a:xfrm>
            <a:off x="685800" y="4399845"/>
            <a:ext cx="54864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32f5c51ff3c_0_362:notes"/>
          <p:cNvSpPr txBox="1"/>
          <p:nvPr>
            <p:ph idx="12" type="sldNum"/>
          </p:nvPr>
        </p:nvSpPr>
        <p:spPr>
          <a:xfrm>
            <a:off x="3885010" y="868680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f5c51ff3c_0_3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32f5c51ff3c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32f5c51ff3c_0_3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2f5c51ff3c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32f5c51ff3c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f5c51ff3c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32f5c51ff3c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5" name="Google Shape;4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f5c51ff3c_0_6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g32f5c51ff3c_0_6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f5c51ff3c_0_65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32f5c51ff3c_0_65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32f5c51ff3c_0_6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f5c51ff3c_0_6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2f5c51ff3c_0_658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32f5c51ff3c_0_65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32f5c51ff3c_0_658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f5c51ff3c_0_662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32f5c51ff3c_0_66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32f5c51ff3c_0_66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9" name="Google Shape;59;g32f5c51ff3c_0_662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2f5c51ff3c_0_662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2f5c51ff3c_0_662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5c51ff3c_0_66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g32f5c51ff3c_0_66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g32f5c51ff3c_0_66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32f5c51ff3c_0_66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32f5c51ff3c_0_66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f5c51ff3c_0_6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g32f5c51ff3c_0_6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g32f5c51ff3c_0_67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32f5c51ff3c_0_67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32f5c51ff3c_0_67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f5c51ff3c_0_681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g32f5c51ff3c_0_681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77" name="Google Shape;77;g32f5c51ff3c_0_681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g32f5c51ff3c_0_68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2f5c51ff3c_0_68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2f5c51ff3c_0_681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f5c51ff3c_0_688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3" name="Google Shape;83;g32f5c51ff3c_0_688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2f5c51ff3c_0_688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2f5c51ff3c_0_688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f5c51ff3c_0_693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g32f5c51ff3c_0_69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2f5c51ff3c_0_69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2f5c51ff3c_0_693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2f5c51ff3c_0_6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32f5c51ff3c_0_6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32f5c51ff3c_0_6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f5c51ff3c_0_698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2f5c51ff3c_0_698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f5c51ff3c_0_136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32f5c51ff3c_0_136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32f5c51ff3c_0_136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32f5c51ff3c_0_136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32f5c51ff3c_0_136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" name="Google Shape;104;g32f5c51ff3c_0_136"/>
          <p:cNvPicPr preferRelativeResize="0"/>
          <p:nvPr/>
        </p:nvPicPr>
        <p:blipFill rotWithShape="1">
          <a:blip r:embed="rId2">
            <a:alphaModFix/>
          </a:blip>
          <a:srcRect b="0" l="19479" r="23563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5c51ff3c_0_1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g32f5c51ff3c_0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f5c51ff3c_0_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g32f5c51ff3c_0_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g32f5c51ff3c_0_1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f5c51ff3c_0_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g32f5c51ff3c_0_1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g32f5c51ff3c_0_1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7" name="Google Shape;117;g32f5c51ff3c_0_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f5c51ff3c_0_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g32f5c51ff3c_0_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5c51ff3c_0_15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g32f5c51ff3c_0_15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g32f5c51ff3c_0_1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f5c51ff3c_0_16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7" name="Google Shape;127;g32f5c51ff3c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f5c51ff3c_0_16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2f5c51ff3c_0_16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1" name="Google Shape;131;g32f5c51ff3c_0_16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2" name="Google Shape;132;g32f5c51ff3c_0_16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g32f5c51ff3c_0_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2f5c51ff3c_0_6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g32f5c51ff3c_0_6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f5c51ff3c_0_17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6" name="Google Shape;136;g32f5c51ff3c_0_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f5c51ff3c_0_17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g32f5c51ff3c_0_17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g32f5c51ff3c_0_1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f5c51ff3c_0_1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f5c51ff3c_0_180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g32f5c51ff3c_0_18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g32f5c51ff3c_0_180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f5c51ff3c_0_184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g32f5c51ff3c_0_18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g32f5c51ff3c_0_18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1" name="Google Shape;151;g32f5c51ff3c_0_184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2f5c51ff3c_0_184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2f5c51ff3c_0_184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f5c51ff3c_0_19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g32f5c51ff3c_0_19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g32f5c51ff3c_0_19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g32f5c51ff3c_0_19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g32f5c51ff3c_0_19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f5c51ff3c_0_19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g32f5c51ff3c_0_19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g32f5c51ff3c_0_19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g32f5c51ff3c_0_19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g32f5c51ff3c_0_19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f5c51ff3c_0_203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8" name="Google Shape;168;g32f5c51ff3c_0_203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169" name="Google Shape;169;g32f5c51ff3c_0_203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g32f5c51ff3c_0_20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2f5c51ff3c_0_20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2f5c51ff3c_0_203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f5c51ff3c_0_210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5" name="Google Shape;175;g32f5c51ff3c_0_21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2f5c51ff3c_0_21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2f5c51ff3c_0_210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f5c51ff3c_0_215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0" name="Google Shape;180;g32f5c51ff3c_0_215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2f5c51ff3c_0_215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2f5c51ff3c_0_215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2f5c51ff3c_0_6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g32f5c51ff3c_0_6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32f5c51ff3c_0_6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f5c51ff3c_0_220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2f5c51ff3c_0_220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f5c51ff3c_0_2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8" name="Google Shape;188;g32f5c51ff3c_0_2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9" name="Google Shape;189;g32f5c51ff3c_0_2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f5c51ff3c_0_39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6" name="Google Shape;196;g32f5c51ff3c_0_39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7" name="Google Shape;197;g32f5c51ff3c_0_3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f5c51ff3c_0_39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0" name="Google Shape;200;g32f5c51ff3c_0_39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" name="Google Shape;201;g32f5c51ff3c_0_3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f5c51ff3c_0_40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5" name="Google Shape;205;g32f5c51ff3c_0_4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f5c51ff3c_0_4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g32f5c51ff3c_0_4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g32f5c51ff3c_0_4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f5c51ff3c_0_4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2" name="Google Shape;212;g32f5c51ff3c_0_40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3" name="Google Shape;213;g32f5c51ff3c_0_40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4" name="Google Shape;214;g32f5c51ff3c_0_4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f5c51ff3c_0_4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g32f5c51ff3c_0_4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f5c51ff3c_0_4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g32f5c51ff3c_0_4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1" name="Google Shape;221;g32f5c51ff3c_0_4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f5c51ff3c_0_6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g32f5c51ff3c_0_6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2f5c51ff3c_0_6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g32f5c51ff3c_0_6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f5c51ff3c_0_4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4" name="Google Shape;224;g32f5c51ff3c_0_4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f5c51ff3c_0_4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2f5c51ff3c_0_4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8" name="Google Shape;228;g32f5c51ff3c_0_4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9" name="Google Shape;229;g32f5c51ff3c_0_4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0" name="Google Shape;230;g32f5c51ff3c_0_4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f5c51ff3c_0_4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33" name="Google Shape;233;g32f5c51ff3c_0_4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f5c51ff3c_0_4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" name="Google Shape;236;g32f5c51ff3c_0_4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7" name="Google Shape;237;g32f5c51ff3c_0_4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f5c51ff3c_0_4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f5c51ff3c_0_438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g32f5c51ff3c_0_43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g32f5c51ff3c_0_438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f5c51ff3c_0_442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g32f5c51ff3c_0_44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g32f5c51ff3c_0_44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8" name="Google Shape;248;g32f5c51ff3c_0_442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2f5c51ff3c_0_442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2f5c51ff3c_0_442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f5c51ff3c_0_4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g32f5c51ff3c_0_4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54" name="Google Shape;254;g32f5c51ff3c_0_4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g32f5c51ff3c_0_4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g32f5c51ff3c_0_4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f5c51ff3c_0_4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g32f5c51ff3c_0_45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g32f5c51ff3c_0_4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g32f5c51ff3c_0_4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g32f5c51ff3c_0_4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f5c51ff3c_0_461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5" name="Google Shape;265;g32f5c51ff3c_0_461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266" name="Google Shape;266;g32f5c51ff3c_0_461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7" name="Google Shape;267;g32f5c51ff3c_0_46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2f5c51ff3c_0_46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2f5c51ff3c_0_461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2f5c51ff3c_0_6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32f5c51ff3c_0_6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f5c51ff3c_0_468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2" name="Google Shape;272;g32f5c51ff3c_0_468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2f5c51ff3c_0_468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2f5c51ff3c_0_468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f5c51ff3c_0_473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7" name="Google Shape;277;g32f5c51ff3c_0_47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2f5c51ff3c_0_47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2f5c51ff3c_0_473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f5c51ff3c_0_478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2f5c51ff3c_0_478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9" name="Google Shape;289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0" name="Google Shape;29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4" name="Google Shape;294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5" name="Google Shape;29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8" name="Google Shape;29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2" name="Google Shape;30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7" name="Google Shape;30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0" name="Google Shape;31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2f5c51ff3c_0_6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g32f5c51ff3c_0_6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32f5c51ff3c_0_6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3" name="Google Shape;31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4" name="Google Shape;3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7" name="Google Shape;31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1" name="Google Shape;321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2" name="Google Shape;322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3" name="Google Shape;3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26" name="Google Shape;3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9" name="Google Shape;329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0" name="Google Shape;3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2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2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2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Google Shape;340;p2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3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6" name="Google Shape;346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7" name="Google Shape;347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2" name="Google Shape;352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2f5c51ff3c_0_6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g32f5c51ff3c_0_6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8" name="Google Shape;358;p26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359" name="Google Shape;359;p26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60" name="Google Shape;360;p26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6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65" name="Google Shape;365;p27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7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70" name="Google Shape;370;p28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9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f5c51ff3c_0_6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2f5c51ff3c_0_6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g32f5c51ff3c_0_6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g32f5c51ff3c_0_6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g32f5c51ff3c_0_6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52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60.xml"/><Relationship Id="rId6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73.xml"/><Relationship Id="rId22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81.xml"/><Relationship Id="rId6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f5c51ff3c_0_6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2f5c51ff3c_0_6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2f5c51ff3c_0_6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f5c51ff3c_0_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32f5c51ff3c_0_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32f5c51ff3c_0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f5c51ff3c_0_3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32f5c51ff3c_0_3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g32f5c51ff3c_0_3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f5c51ff3c_0_591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32f5c51ff3c_0_591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g32f5c51ff3c_0_591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83" name="Google Shape;383;g32f5c51ff3c_0_591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2f5c51ff3c_0_591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32f5c51ff3c_0_591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b="1" lang="es" sz="170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g32f5c51ff3c_0_591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g32f5c51ff3c_0_591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8" name="Google Shape;388;g32f5c51ff3c_0_5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32f5c51ff3c_0_591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32f5c51ff3c_0_591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32f5c51ff3c_0_591"/>
          <p:cNvPicPr preferRelativeResize="0"/>
          <p:nvPr/>
        </p:nvPicPr>
        <p:blipFill rotWithShape="1">
          <a:blip r:embed="rId8">
            <a:alphaModFix/>
          </a:blip>
          <a:srcRect b="20080" l="31145" r="39340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2f5c51ff3c_0_591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Polyn Cifuentes</a:t>
            </a:r>
            <a:r>
              <a:rPr b="1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g32f5c51ff3c_0_591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2f5c51ff3c_0_591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Javiera Cerda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Anaís Higuera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g32f5c51ff3c_0_591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Simón González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g32f5c51ff3c_0_591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2f5c51ff3c_0_591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0ad70614d_0_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360ad70614d_0_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g360ad70614d_0_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468" name="Google Shape;468;g360ad70614d_0_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60ad70614d_0_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360ad70614d_0_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b="1" lang="es" sz="170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1" name="Google Shape;471;g360ad70614d_0_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g360ad70614d_0_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3" name="Google Shape;473;g360ad70614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g360ad70614d_0_0"/>
          <p:cNvPicPr preferRelativeResize="0"/>
          <p:nvPr/>
        </p:nvPicPr>
        <p:blipFill rotWithShape="1">
          <a:blip r:embed="rId6">
            <a:alphaModFix/>
          </a:blip>
          <a:srcRect b="34503" l="0" r="15275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g360ad70614d_0_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g360ad70614d_0_0"/>
          <p:cNvPicPr preferRelativeResize="0"/>
          <p:nvPr/>
        </p:nvPicPr>
        <p:blipFill rotWithShape="1">
          <a:blip r:embed="rId8">
            <a:alphaModFix/>
          </a:blip>
          <a:srcRect b="20080" l="31146" r="39339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360ad70614d_0_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Polyn Cifuentes</a:t>
            </a:r>
            <a:r>
              <a:rPr b="1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g360ad70614d_0_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60ad70614d_0_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Javiera Cerda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Anaís Higuera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g360ad70614d_0_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Simón González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g360ad70614d_0_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360ad70614d_0_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f5c51ff3c_0_117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"/>
              <a:t>Pitch</a:t>
            </a:r>
            <a:endParaRPr/>
          </a:p>
        </p:txBody>
      </p:sp>
      <p:sp>
        <p:nvSpPr>
          <p:cNvPr id="403" name="Google Shape;403;g32f5c51ff3c_0_117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es"/>
              <a:t>Consejos para un buen elevator pitch</a:t>
            </a:r>
            <a:endParaRPr/>
          </a:p>
        </p:txBody>
      </p:sp>
      <p:sp>
        <p:nvSpPr>
          <p:cNvPr id="404" name="Google Shape;404;g32f5c51ff3c_0_117"/>
          <p:cNvSpPr txBox="1"/>
          <p:nvPr>
            <p:ph idx="4" type="body"/>
          </p:nvPr>
        </p:nvSpPr>
        <p:spPr>
          <a:xfrm>
            <a:off x="215925" y="1234400"/>
            <a:ext cx="61284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Comienza con un gancho:</a:t>
            </a:r>
            <a:r>
              <a:rPr lang="es" sz="1600"/>
              <a:t> Captura la atención de tu audiencia desde el principio con una frase intrigante o una estadística impactante. Por ejemplo, "¿Sabías que cada año se desperdician 400 millones de litros de agua por fugas que no se detectan a tiempo? Esto equivale a un 1/3 del agua potable en Chile". *ojo con las grandes cifras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sz="1600"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Expone el problema:</a:t>
            </a:r>
            <a:r>
              <a:rPr lang="es" sz="1600"/>
              <a:t> Explica claramente cuál es el problema que buscas solucionar. Hazlo de manera sencilla y directa. "En muchas ciudades, las fugas de agua representan un gran problema económico y ambiental"..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b="1" sz="1700"/>
          </a:p>
        </p:txBody>
      </p:sp>
      <p:pic>
        <p:nvPicPr>
          <p:cNvPr id="405" name="Google Shape;405;g32f5c51ff3c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907" y="1392877"/>
            <a:ext cx="2135392" cy="142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f5c51ff3c_0_124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"/>
              <a:t>Pitch</a:t>
            </a:r>
            <a:endParaRPr/>
          </a:p>
        </p:txBody>
      </p:sp>
      <p:sp>
        <p:nvSpPr>
          <p:cNvPr id="411" name="Google Shape;411;g32f5c51ff3c_0_124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es"/>
              <a:t>Consejos para un buen elevator pitch</a:t>
            </a:r>
            <a:endParaRPr/>
          </a:p>
        </p:txBody>
      </p:sp>
      <p:sp>
        <p:nvSpPr>
          <p:cNvPr id="412" name="Google Shape;412;g32f5c51ff3c_0_124"/>
          <p:cNvSpPr txBox="1"/>
          <p:nvPr>
            <p:ph idx="4" type="body"/>
          </p:nvPr>
        </p:nvSpPr>
        <p:spPr>
          <a:xfrm>
            <a:off x="215925" y="1234400"/>
            <a:ext cx="80853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3. </a:t>
            </a:r>
            <a:r>
              <a:rPr b="1" lang="es" sz="1500">
                <a:highlight>
                  <a:srgbClr val="F1BC25"/>
                </a:highlight>
              </a:rPr>
              <a:t>Presenta tu solución:</a:t>
            </a:r>
            <a:r>
              <a:rPr lang="es" sz="1500"/>
              <a:t> Describe brevemente cómo tu producto o servicio resuelve el problema. Sé claro, conciso y asegúrate que sea atractivo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4.</a:t>
            </a:r>
            <a:r>
              <a:rPr b="1" lang="es" sz="1500"/>
              <a:t> </a:t>
            </a:r>
            <a:r>
              <a:rPr b="1" lang="es" sz="1500">
                <a:highlight>
                  <a:srgbClr val="F1BC25"/>
                </a:highlight>
              </a:rPr>
              <a:t>Termina con un llamado de acción: </a:t>
            </a:r>
            <a:r>
              <a:rPr lang="es" sz="1500"/>
              <a:t>Invita a tu audiencia a dar el siguiente paso, ya sea agendar una reunión, probar tu producto, o invertir en tu proyecto. "Nos encantaría tener la oportunidad de discutir cómo podemos implementar nuestra solución en su ciudad y ahorrar millones de litros de agua cada año".</a:t>
            </a:r>
            <a:endParaRPr b="1" sz="2100"/>
          </a:p>
        </p:txBody>
      </p:sp>
      <p:pic>
        <p:nvPicPr>
          <p:cNvPr id="413" name="Google Shape;413;g32f5c51ff3c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8714" y="3417014"/>
            <a:ext cx="4246570" cy="1548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32f5c51ff3c_0_354"/>
          <p:cNvPicPr preferRelativeResize="0"/>
          <p:nvPr/>
        </p:nvPicPr>
        <p:blipFill rotWithShape="1">
          <a:blip r:embed="rId3">
            <a:alphaModFix/>
          </a:blip>
          <a:srcRect b="0" l="0" r="0" t="24282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32f5c51ff3c_0_354"/>
          <p:cNvSpPr txBox="1"/>
          <p:nvPr/>
        </p:nvSpPr>
        <p:spPr>
          <a:xfrm>
            <a:off x="-13050" y="2157450"/>
            <a:ext cx="9170100" cy="13365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Preparación Autónoma para la Presentación Evaluada</a:t>
            </a:r>
            <a:endParaRPr b="1" i="0" sz="3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2f5c51ff3c_0_362"/>
          <p:cNvSpPr/>
          <p:nvPr/>
        </p:nvSpPr>
        <p:spPr>
          <a:xfrm>
            <a:off x="5575875" y="547950"/>
            <a:ext cx="3567900" cy="3792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BA6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2f5c51ff3c_0_362"/>
          <p:cNvSpPr txBox="1"/>
          <p:nvPr/>
        </p:nvSpPr>
        <p:spPr>
          <a:xfrm>
            <a:off x="2358625" y="90450"/>
            <a:ext cx="6352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" sz="2200" u="none" cap="none" strike="noStrike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rPr>
              <a:t>Trabajo de hoy 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PRESENTACIÓN 2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g32f5c51ff3c_0_362"/>
          <p:cNvSpPr/>
          <p:nvPr/>
        </p:nvSpPr>
        <p:spPr>
          <a:xfrm>
            <a:off x="342925" y="816299"/>
            <a:ext cx="8367900" cy="4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Objetivos: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Integrar y sintetizar toda la investigación y trabajo realizado.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Revisar y analizar feedback de presentaciones y reportes anteriores.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Identificar áreas de mejora y ajustes necesarios.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Recolección Adicional de Información: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Determinar si se necesita más información.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Planificar y realizar observaciones adicionales o buscar nuevas fuentes de datos.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Completar o validar el mapa de empatía existente para precisar percepciones sobre usuarios y problemas.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Matriz del Problema: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Elaborar una versión mejorada de la Matriz del Problema.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Incorporar nuevos hallazgos y análisis.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Lograr una definición más detallada y realista del problema.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g32f5c51ff3c_0_362"/>
          <p:cNvSpPr txBox="1"/>
          <p:nvPr>
            <p:ph idx="12" type="sldNum"/>
          </p:nvPr>
        </p:nvSpPr>
        <p:spPr>
          <a:xfrm>
            <a:off x="6583680" y="464898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2f5c51ff3c_0_370"/>
          <p:cNvSpPr txBox="1"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4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g32f5c51ff3c_0_370"/>
          <p:cNvSpPr txBox="1"/>
          <p:nvPr/>
        </p:nvSpPr>
        <p:spPr>
          <a:xfrm>
            <a:off x="322194" y="1865513"/>
            <a:ext cx="8499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“Desentrañando Nuestros Hallazgos como Equipo"</a:t>
            </a:r>
            <a:endParaRPr b="1" i="0" sz="3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f5c51ff3c_0_376"/>
          <p:cNvSpPr txBox="1"/>
          <p:nvPr/>
        </p:nvSpPr>
        <p:spPr>
          <a:xfrm>
            <a:off x="372825" y="1225900"/>
            <a:ext cx="69390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Priorizar la Información: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Ustedes, como equipo, deben sumergirse en todo lo recopilado. Es crucial enfocarse en los datos que realmente impulsan el proyecto hacia adelante. Piensen como exploradores: ¿qué pistas les llevan al descubrimiento?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Analizar las Voces Recolectadas:</a:t>
            </a: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Revisen las entrevistas, charlas y notas. Busquen patrones y temas recurrentes. Como equipo, conecten estos puntos para trazar el camino hacia su objetivo.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Construir la Historia Conjunta: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Cada dato, cada imagen, cada palabra es una pieza del puzzle. Trabajen juntos para encontrar ese momento revelador que clarifique su proyecto.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g32f5c51ff3c_0_376"/>
          <p:cNvSpPr/>
          <p:nvPr/>
        </p:nvSpPr>
        <p:spPr>
          <a:xfrm>
            <a:off x="-78975" y="1975"/>
            <a:ext cx="9222900" cy="10482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2f5c51ff3c_0_376"/>
          <p:cNvSpPr txBox="1"/>
          <p:nvPr/>
        </p:nvSpPr>
        <p:spPr>
          <a:xfrm>
            <a:off x="1555600" y="3129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Hallazgos y problemática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2f5c51ff3c_0_382"/>
          <p:cNvSpPr txBox="1"/>
          <p:nvPr/>
        </p:nvSpPr>
        <p:spPr>
          <a:xfrm>
            <a:off x="372825" y="1225900"/>
            <a:ext cx="81870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Claridad en Nuestros Hallazgos: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Identifiquen un hallazgo clave y trabajen en equipo para hacerlo claro y comprensible. Debe ser una idea que todos puedan explicar y defender.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Confirmar Nuestros Descubrimientos: 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Validen juntos las ideas para asegurarse de que están en el camino correcto. Es como un chequeo de realidad en equipo para confirmar la solidez de sus hallazgos.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Sigan Observando e investigando si lo necesitan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g32f5c51ff3c_0_382"/>
          <p:cNvSpPr/>
          <p:nvPr/>
        </p:nvSpPr>
        <p:spPr>
          <a:xfrm>
            <a:off x="-78975" y="1975"/>
            <a:ext cx="9222900" cy="10482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32f5c51ff3c_0_382"/>
          <p:cNvSpPr txBox="1"/>
          <p:nvPr/>
        </p:nvSpPr>
        <p:spPr>
          <a:xfrm>
            <a:off x="1555600" y="3129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Hallazgos y problemática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"/>
          <p:cNvSpPr txBox="1"/>
          <p:nvPr>
            <p:ph idx="1" type="subTitle"/>
          </p:nvPr>
        </p:nvSpPr>
        <p:spPr>
          <a:xfrm>
            <a:off x="1143000" y="2571750"/>
            <a:ext cx="68580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" sz="330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A6C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"/>
          <p:cNvSpPr txBox="1"/>
          <p:nvPr>
            <p:ph type="ctrTitle"/>
          </p:nvPr>
        </p:nvSpPr>
        <p:spPr>
          <a:xfrm>
            <a:off x="1550401" y="1538211"/>
            <a:ext cx="60432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100"/>
              <a:buFont typeface="Century Gothic"/>
              <a:buNone/>
            </a:pPr>
            <a:r>
              <a:rPr b="1" lang="es" sz="4100">
                <a:latin typeface="Century Gothic"/>
                <a:ea typeface="Century Gothic"/>
                <a:cs typeface="Century Gothic"/>
                <a:sym typeface="Century Gothic"/>
              </a:rPr>
              <a:t>¿Preguntas?</a:t>
            </a:r>
            <a:endParaRPr/>
          </a:p>
        </p:txBody>
      </p:sp>
      <p:cxnSp>
        <p:nvCxnSpPr>
          <p:cNvPr id="460" name="Google Shape;460;p6"/>
          <p:cNvCxnSpPr>
            <a:endCxn id="458" idx="2"/>
          </p:cNvCxnSpPr>
          <p:nvPr/>
        </p:nvCxnSpPr>
        <p:spPr>
          <a:xfrm>
            <a:off x="4572000" y="3135000"/>
            <a:ext cx="0" cy="2008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