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0" r:id="rId5"/>
    <p:sldMasterId id="2147483692" r:id="rId6"/>
    <p:sldMasterId id="2147483715" r:id="rId7"/>
    <p:sldMasterId id="2147483737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Corbel"/>
      <p:regular r:id="rId41"/>
      <p:bold r:id="rId42"/>
      <p:italic r:id="rId43"/>
      <p:boldItalic r:id="rId44"/>
    </p:embeddedFont>
    <p:embeddedFont>
      <p:font typeface="Century Gothic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9" roundtripDataSignature="AMtx7mgjpMjwiqHb8+y/jdng+0opeGuI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3D6907E-C309-4E42-881C-7DC45270FD08}">
  <a:tblStyle styleId="{53D6907E-C309-4E42-881C-7DC45270FD0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Corbel-bold.fntdata"/><Relationship Id="rId41" Type="http://schemas.openxmlformats.org/officeDocument/2006/relationships/font" Target="fonts/Corbel-regular.fntdata"/><Relationship Id="rId44" Type="http://schemas.openxmlformats.org/officeDocument/2006/relationships/font" Target="fonts/Corbel-boldItalic.fntdata"/><Relationship Id="rId43" Type="http://schemas.openxmlformats.org/officeDocument/2006/relationships/font" Target="fonts/Corbel-italic.fntdata"/><Relationship Id="rId46" Type="http://schemas.openxmlformats.org/officeDocument/2006/relationships/font" Target="fonts/CenturyGothic-bold.fntdata"/><Relationship Id="rId45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font" Target="fonts/CenturyGothic-boldItalic.fntdata"/><Relationship Id="rId47" Type="http://schemas.openxmlformats.org/officeDocument/2006/relationships/font" Target="fonts/CenturyGothic-italic.fntdata"/><Relationship Id="rId49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font" Target="fonts/Roboto-regular.fntdata"/><Relationship Id="rId36" Type="http://schemas.openxmlformats.org/officeDocument/2006/relationships/slide" Target="slides/slide27.xml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cb3fefe27_1_344:notes"/>
          <p:cNvSpPr txBox="1"/>
          <p:nvPr>
            <p:ph idx="1" type="body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g35cb3fefe27_1_344:notes"/>
          <p:cNvSpPr/>
          <p:nvPr>
            <p:ph idx="2" type="sldImg"/>
          </p:nvPr>
        </p:nvSpPr>
        <p:spPr>
          <a:xfrm>
            <a:off x="685800" y="1143000"/>
            <a:ext cx="54864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669c14fb63_0_9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g3669c14fb63_0_9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2f5c51ff3c_0_3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g32f5c51ff3c_0_3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1" name="Google Shape;581;g32f5c51ff3c_0_3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5cb3fefe27_1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0" name="Google Shape;590;g35cb3fefe27_1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5cb3fefe27_1_6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g35cb3fefe27_1_6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4" name="Google Shape;604;g35cb3fefe27_1_6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669c14fb63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g3669c14fb63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3" name="Google Shape;613;g3669c14fb63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669c14fb63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1" name="Google Shape;621;g3669c14fb63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2" name="Google Shape;622;g3669c14fb63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5cb3fefe27_1_7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35cb3fefe27_1_7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1" name="Google Shape;631;g35cb3fefe27_1_7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5cb3fefe27_1_7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35cb3fefe27_1_7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0" name="Google Shape;640;g35cb3fefe27_1_7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5cb3fefe27_1_7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g35cb3fefe27_1_7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9" name="Google Shape;649;g35cb3fefe27_1_7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669c14fb63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3669c14fb63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0" name="Google Shape;660;g3669c14fb63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669c14fb63_0_112:notes"/>
          <p:cNvSpPr/>
          <p:nvPr>
            <p:ph idx="2" type="sldImg"/>
          </p:nvPr>
        </p:nvSpPr>
        <p:spPr>
          <a:xfrm>
            <a:off x="393700" y="666750"/>
            <a:ext cx="5918100" cy="3329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3669c14fb63_0_112:notes"/>
          <p:cNvSpPr txBox="1"/>
          <p:nvPr>
            <p:ph idx="1" type="body"/>
          </p:nvPr>
        </p:nvSpPr>
        <p:spPr>
          <a:xfrm>
            <a:off x="670606" y="4217095"/>
            <a:ext cx="5364900" cy="3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81050" lIns="81050" spcFirstLastPara="1" rIns="81050" wrap="square" tIns="81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2f5c51ff3c_0_354:notes"/>
          <p:cNvSpPr/>
          <p:nvPr>
            <p:ph idx="2" type="sldImg"/>
          </p:nvPr>
        </p:nvSpPr>
        <p:spPr>
          <a:xfrm>
            <a:off x="-1627188" y="1218406"/>
            <a:ext cx="6191400" cy="6096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g32f5c51ff3c_0_354:notes"/>
          <p:cNvSpPr txBox="1"/>
          <p:nvPr>
            <p:ph idx="1" type="body"/>
          </p:nvPr>
        </p:nvSpPr>
        <p:spPr>
          <a:xfrm>
            <a:off x="514351" y="7721600"/>
            <a:ext cx="4114800" cy="7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125" lIns="114125" spcFirstLastPara="1" rIns="114125" wrap="square" tIns="114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669" name="Google Shape;669;g32f5c51ff3c_0_354:notes"/>
          <p:cNvSpPr txBox="1"/>
          <p:nvPr>
            <p:ph idx="10" type="dt"/>
          </p:nvPr>
        </p:nvSpPr>
        <p:spPr>
          <a:xfrm>
            <a:off x="3885011" y="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57025" lIns="114125" spcFirstLastPara="1" rIns="114125" wrap="square" tIns="57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16y17/08/2021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32f5c51ff3c_0_354:notes"/>
          <p:cNvSpPr txBox="1"/>
          <p:nvPr>
            <p:ph idx="11" type="ftr"/>
          </p:nvPr>
        </p:nvSpPr>
        <p:spPr>
          <a:xfrm>
            <a:off x="0" y="868680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57025" lIns="114125" spcFirstLastPara="1" rIns="114125" wrap="square" tIns="57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32f5c51ff3c_0_354:notes"/>
          <p:cNvSpPr txBox="1"/>
          <p:nvPr>
            <p:ph idx="3" type="hdr"/>
          </p:nvPr>
        </p:nvSpPr>
        <p:spPr>
          <a:xfrm>
            <a:off x="0" y="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57025" lIns="114125" spcFirstLastPara="1" rIns="114125" wrap="square" tIns="57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2021-2 clase 01 Introducción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2f5c51ff3c_0_362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g32f5c51ff3c_0_362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8" name="Google Shape;678;g32f5c51ff3c_0_362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5cc4a03c75_0_13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g35cc4a03c75_0_13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8" name="Google Shape;688;g35cc4a03c75_0_13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5cc4a03c75_0_28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g35cc4a03c75_0_28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9" name="Google Shape;699;g35cc4a03c75_0_28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5d9ddc19c2_0_0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g35d9ddc19c2_0_0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g35d9ddc19c2_0_0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66b3d1225e_0_10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g366b3d1225e_0_10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1" name="Google Shape;721;g366b3d1225e_0_10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0" name="Google Shape;73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69c14fb63_0_0:notes"/>
          <p:cNvSpPr txBox="1"/>
          <p:nvPr>
            <p:ph idx="1" type="body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8" name="Google Shape;738;g3669c14fb63_0_0:notes"/>
          <p:cNvSpPr/>
          <p:nvPr>
            <p:ph idx="2" type="sldImg"/>
          </p:nvPr>
        </p:nvSpPr>
        <p:spPr>
          <a:xfrm>
            <a:off x="685800" y="1143000"/>
            <a:ext cx="54864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669c14fb63_0_172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1" name="Google Shape;471;g3669c14fb63_0_1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669c14fb63_0_2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g3669c14fb63_0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669c14fb63_0_3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7" name="Google Shape;497;g3669c14fb63_0_3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669c14fb63_0_4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g3669c14fb63_0_4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669c14fb63_0_5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g3669c14fb63_0_5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669c14fb63_0_6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5" name="Google Shape;535;g3669c14fb63_0_6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669c14fb63_0_8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9" name="Google Shape;549;g3669c14fb63_0_8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2f5c51ff3c_0_64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32f5c51ff3c_0_64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g32f5c51ff3c_0_64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g32f5c51ff3c_0_64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g32f5c51ff3c_0_6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2f5c51ff3c_0_6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g32f5c51ff3c_0_6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2f5c51ff3c_0_65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g32f5c51ff3c_0_65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g32f5c51ff3c_0_6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2f5c51ff3c_0_6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2f5c51ff3c_0_658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g32f5c51ff3c_0_658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g32f5c51ff3c_0_658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2f5c51ff3c_0_662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g32f5c51ff3c_0_66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g32f5c51ff3c_0_662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1" name="Google Shape;61;g32f5c51ff3c_0_662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g32f5c51ff3c_0_662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g32f5c51ff3c_0_662"/>
          <p:cNvSpPr txBox="1"/>
          <p:nvPr/>
        </p:nvSpPr>
        <p:spPr>
          <a:xfrm>
            <a:off x="4702428" y="4937387"/>
            <a:ext cx="4363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CD1100-Desafío de Innovación en Ingeniería y Ciencias, FCFM, Hélice – Ciencias e Ingeniería para un Mundo Mejor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2f5c51ff3c_0_66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g32f5c51ff3c_0_66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g32f5c51ff3c_0_66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g32f5c51ff3c_0_66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g32f5c51ff3c_0_6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OBJECT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2f5c51ff3c_0_67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g32f5c51ff3c_0_67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3" name="Google Shape;73;g32f5c51ff3c_0_67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g32f5c51ff3c_0_67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g32f5c51ff3c_0_67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f5c51ff3c_0_681"/>
          <p:cNvSpPr txBox="1"/>
          <p:nvPr>
            <p:ph type="ctrTitle"/>
          </p:nvPr>
        </p:nvSpPr>
        <p:spPr>
          <a:xfrm>
            <a:off x="98695" y="381000"/>
            <a:ext cx="8946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200"/>
              <a:buFont typeface="Arial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8" name="Google Shape;78;g32f5c51ff3c_0_681"/>
          <p:cNvSpPr txBox="1"/>
          <p:nvPr>
            <p:ph idx="1" type="subTitle"/>
          </p:nvPr>
        </p:nvSpPr>
        <p:spPr>
          <a:xfrm>
            <a:off x="311699" y="16340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9pPr>
          </a:lstStyle>
          <a:p/>
        </p:txBody>
      </p:sp>
      <p:sp>
        <p:nvSpPr>
          <p:cNvPr id="79" name="Google Shape;79;g32f5c51ff3c_0_681"/>
          <p:cNvSpPr txBox="1"/>
          <p:nvPr>
            <p:ph idx="12" type="sldNum"/>
          </p:nvPr>
        </p:nvSpPr>
        <p:spPr>
          <a:xfrm>
            <a:off x="8472458" y="46414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0" name="Google Shape;80;g32f5c51ff3c_0_681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32f5c51ff3c_0_681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32f5c51ff3c_0_681"/>
          <p:cNvSpPr txBox="1"/>
          <p:nvPr/>
        </p:nvSpPr>
        <p:spPr>
          <a:xfrm>
            <a:off x="3497580" y="4937387"/>
            <a:ext cx="5568600" cy="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Ciencias, FCFM, Hélice – Área de Ingeniería e Innovación</a:t>
            </a:r>
            <a:endParaRPr b="1" i="1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f5c51ff3c_0_68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5" name="Google Shape;85;g32f5c51ff3c_0_688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32f5c51ff3c_0_688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32f5c51ff3c_0_688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 point 2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35cb3fefe27_1_231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2f5c51ff3c_0_693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0" name="Google Shape;90;g32f5c51ff3c_0_693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32f5c51ff3c_0_693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32f5c51ff3c_0_693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f5c51ff3c_0_698"/>
          <p:cNvSpPr/>
          <p:nvPr/>
        </p:nvSpPr>
        <p:spPr>
          <a:xfrm>
            <a:off x="0" y="4453200"/>
            <a:ext cx="9144000" cy="69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32f5c51ff3c_0_698"/>
          <p:cNvSpPr txBox="1"/>
          <p:nvPr>
            <p:ph idx="12" type="sldNum"/>
          </p:nvPr>
        </p:nvSpPr>
        <p:spPr>
          <a:xfrm>
            <a:off x="0" y="4902975"/>
            <a:ext cx="28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f5c51ff3c_0_39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2" name="Google Shape;102;g32f5c51ff3c_0_39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3" name="Google Shape;103;g32f5c51ff3c_0_3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 1">
  <p:cSld name="TITLE_15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f5c51ff3c_0_39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6" name="Google Shape;106;g32f5c51ff3c_0_39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7" name="Google Shape;107;g32f5c51ff3c_0_3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">
  <p:cSld name="TITLE_4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f5c51ff3c_0_40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1" name="Google Shape;111;g32f5c51ff3c_0_4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f5c51ff3c_0_4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g32f5c51ff3c_0_4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g32f5c51ff3c_0_4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f5c51ff3c_0_4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" name="Google Shape;118;g32f5c51ff3c_0_40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g32f5c51ff3c_0_40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g32f5c51ff3c_0_4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f5c51ff3c_0_4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3" name="Google Shape;123;g32f5c51ff3c_0_4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2f5c51ff3c_0_4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6" name="Google Shape;126;g32f5c51ff3c_0_4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7" name="Google Shape;127;g32f5c51ff3c_0_4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32f5c51ff3c_0_6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g32f5c51ff3c_0_6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g32f5c51ff3c_0_6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f5c51ff3c_0_4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0" name="Google Shape;130;g32f5c51ff3c_0_4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2f5c51ff3c_0_4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32f5c51ff3c_0_4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4" name="Google Shape;134;g32f5c51ff3c_0_4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5" name="Google Shape;135;g32f5c51ff3c_0_4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g32f5c51ff3c_0_4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f5c51ff3c_0_42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9" name="Google Shape;139;g32f5c51ff3c_0_4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f5c51ff3c_0_43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2" name="Google Shape;142;g32f5c51ff3c_0_43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3" name="Google Shape;143;g32f5c51ff3c_0_4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f5c51ff3c_0_4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2f5c51ff3c_0_438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g32f5c51ff3c_0_438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g32f5c51ff3c_0_438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2f5c51ff3c_0_442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g32f5c51ff3c_0_44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g32f5c51ff3c_0_442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54" name="Google Shape;154;g32f5c51ff3c_0_442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32f5c51ff3c_0_442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32f5c51ff3c_0_442"/>
          <p:cNvSpPr txBox="1"/>
          <p:nvPr/>
        </p:nvSpPr>
        <p:spPr>
          <a:xfrm>
            <a:off x="4702428" y="4937387"/>
            <a:ext cx="4363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CD1100-Desafío de Innovación en Ingeniería y Ciencias, FCFM, Hélice – Ciencias e Ingeniería para un Mundo Mejor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f5c51ff3c_0_44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9" name="Google Shape;159;g32f5c51ff3c_0_44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g32f5c51ff3c_0_44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g32f5c51ff3c_0_44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g32f5c51ff3c_0_4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OBJECT_2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f5c51ff3c_0_45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g32f5c51ff3c_0_45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6" name="Google Shape;166;g32f5c51ff3c_0_45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g32f5c51ff3c_0_45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g32f5c51ff3c_0_4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f5c51ff3c_0_461"/>
          <p:cNvSpPr txBox="1"/>
          <p:nvPr>
            <p:ph type="ctrTitle"/>
          </p:nvPr>
        </p:nvSpPr>
        <p:spPr>
          <a:xfrm>
            <a:off x="98695" y="381000"/>
            <a:ext cx="8946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200"/>
              <a:buFont typeface="Arial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1" name="Google Shape;171;g32f5c51ff3c_0_461"/>
          <p:cNvSpPr txBox="1"/>
          <p:nvPr>
            <p:ph idx="1" type="subTitle"/>
          </p:nvPr>
        </p:nvSpPr>
        <p:spPr>
          <a:xfrm>
            <a:off x="311699" y="16340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9pPr>
          </a:lstStyle>
          <a:p/>
        </p:txBody>
      </p:sp>
      <p:sp>
        <p:nvSpPr>
          <p:cNvPr id="172" name="Google Shape;172;g32f5c51ff3c_0_461"/>
          <p:cNvSpPr txBox="1"/>
          <p:nvPr>
            <p:ph idx="12" type="sldNum"/>
          </p:nvPr>
        </p:nvSpPr>
        <p:spPr>
          <a:xfrm>
            <a:off x="8472458" y="46414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73" name="Google Shape;173;g32f5c51ff3c_0_461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2f5c51ff3c_0_461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32f5c51ff3c_0_461"/>
          <p:cNvSpPr txBox="1"/>
          <p:nvPr/>
        </p:nvSpPr>
        <p:spPr>
          <a:xfrm>
            <a:off x="3497580" y="4937387"/>
            <a:ext cx="5568600" cy="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Ciencias, FCFM, Hélice – Área de Ingeniería e Innovación</a:t>
            </a:r>
            <a:endParaRPr b="1" i="1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2f5c51ff3c_0_6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g32f5c51ff3c_0_6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f5c51ff3c_0_46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78" name="Google Shape;178;g32f5c51ff3c_0_468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2f5c51ff3c_0_468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32f5c51ff3c_0_468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2f5c51ff3c_0_473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3" name="Google Shape;183;g32f5c51ff3c_0_473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32f5c51ff3c_0_473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2f5c51ff3c_0_473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2f5c51ff3c_0_478"/>
          <p:cNvSpPr/>
          <p:nvPr/>
        </p:nvSpPr>
        <p:spPr>
          <a:xfrm>
            <a:off x="0" y="4453200"/>
            <a:ext cx="9144000" cy="69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32f5c51ff3c_0_478"/>
          <p:cNvSpPr txBox="1"/>
          <p:nvPr>
            <p:ph idx="12" type="sldNum"/>
          </p:nvPr>
        </p:nvSpPr>
        <p:spPr>
          <a:xfrm>
            <a:off x="0" y="4902975"/>
            <a:ext cx="28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>
  <p:cSld name="TITLE_16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cb3fefe27_1_10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g35cb3fefe27_1_109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6" name="Google Shape;196;g35cb3fefe27_1_10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g35cb3fefe27_1_10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g35cb3fefe27_1_10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f5c51ff3c_0_136"/>
          <p:cNvSpPr txBox="1"/>
          <p:nvPr>
            <p:ph idx="1" type="body"/>
          </p:nvPr>
        </p:nvSpPr>
        <p:spPr>
          <a:xfrm>
            <a:off x="4654786" y="330827"/>
            <a:ext cx="4259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g32f5c51ff3c_0_136"/>
          <p:cNvSpPr txBox="1"/>
          <p:nvPr>
            <p:ph idx="2" type="body"/>
          </p:nvPr>
        </p:nvSpPr>
        <p:spPr>
          <a:xfrm>
            <a:off x="2785730" y="638802"/>
            <a:ext cx="61284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g32f5c51ff3c_0_136"/>
          <p:cNvSpPr txBox="1"/>
          <p:nvPr>
            <p:ph idx="3" type="body"/>
          </p:nvPr>
        </p:nvSpPr>
        <p:spPr>
          <a:xfrm>
            <a:off x="557256" y="1106229"/>
            <a:ext cx="42105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g32f5c51ff3c_0_136"/>
          <p:cNvSpPr txBox="1"/>
          <p:nvPr>
            <p:ph idx="4" type="body"/>
          </p:nvPr>
        </p:nvSpPr>
        <p:spPr>
          <a:xfrm>
            <a:off x="557256" y="1680831"/>
            <a:ext cx="2455800" cy="13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8620" lvl="0" marL="457200" marR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g32f5c51ff3c_0_136"/>
          <p:cNvSpPr txBox="1"/>
          <p:nvPr>
            <p:ph idx="5" type="body"/>
          </p:nvPr>
        </p:nvSpPr>
        <p:spPr>
          <a:xfrm>
            <a:off x="557256" y="3347337"/>
            <a:ext cx="50928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5" name="Google Shape;205;g32f5c51ff3c_0_136"/>
          <p:cNvPicPr preferRelativeResize="0"/>
          <p:nvPr/>
        </p:nvPicPr>
        <p:blipFill rotWithShape="1">
          <a:blip r:embed="rId2">
            <a:alphaModFix/>
          </a:blip>
          <a:srcRect b="0" l="19479" r="23563" t="0"/>
          <a:stretch/>
        </p:blipFill>
        <p:spPr>
          <a:xfrm>
            <a:off x="108250" y="106829"/>
            <a:ext cx="373600" cy="658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">
  <p:cSld name="TITLE_4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f5c51ff3c_0_1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9" name="Google Shape;209;g32f5c51ff3c_0_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2f5c51ff3c_0_1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g32f5c51ff3c_0_1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3" name="Google Shape;213;g32f5c51ff3c_0_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f5c51ff3c_0_1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6" name="Google Shape;216;g32f5c51ff3c_0_1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7" name="Google Shape;217;g32f5c51ff3c_0_1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8" name="Google Shape;218;g32f5c51ff3c_0_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2f5c51ff3c_0_1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1" name="Google Shape;221;g32f5c51ff3c_0_1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32f5c51ff3c_0_6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g32f5c51ff3c_0_6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g32f5c51ff3c_0_6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2f5c51ff3c_0_15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4" name="Google Shape;224;g32f5c51ff3c_0_15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5" name="Google Shape;225;g32f5c51ff3c_0_1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2f5c51ff3c_0_16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8" name="Google Shape;228;g32f5c51ff3c_0_1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2f5c51ff3c_0_1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2f5c51ff3c_0_16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2" name="Google Shape;232;g32f5c51ff3c_0_16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3" name="Google Shape;233;g32f5c51ff3c_0_16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4" name="Google Shape;234;g32f5c51ff3c_0_1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2f5c51ff3c_0_17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37" name="Google Shape;237;g32f5c51ff3c_0_1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2f5c51ff3c_0_17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" name="Google Shape;240;g32f5c51ff3c_0_17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1" name="Google Shape;241;g32f5c51ff3c_0_1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2f5c51ff3c_0_1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2f5c51ff3c_0_180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g32f5c51ff3c_0_180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Google Shape;247;g32f5c51ff3c_0_180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2f5c51ff3c_0_184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g32f5c51ff3c_0_18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g32f5c51ff3c_0_184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52" name="Google Shape;252;g32f5c51ff3c_0_184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32f5c51ff3c_0_184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2f5c51ff3c_0_184"/>
          <p:cNvSpPr txBox="1"/>
          <p:nvPr/>
        </p:nvSpPr>
        <p:spPr>
          <a:xfrm>
            <a:off x="4702428" y="4937387"/>
            <a:ext cx="4363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CD1100-Desafío de Innovación en Ingeniería y Ciencias, FCFM, Hélice – Ciencias e Ingeniería para un Mundo Mejor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_1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2f5c51ff3c_0_19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7" name="Google Shape;257;g32f5c51ff3c_0_19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58" name="Google Shape;258;g32f5c51ff3c_0_19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g32f5c51ff3c_0_19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0" name="Google Shape;260;g32f5c51ff3c_0_19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OBJECT_2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2f5c51ff3c_0_19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3" name="Google Shape;263;g32f5c51ff3c_0_19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4" name="Google Shape;264;g32f5c51ff3c_0_19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g32f5c51ff3c_0_19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g32f5c51ff3c_0_19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32f5c51ff3c_0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g32f5c51ff3c_0_6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g32f5c51ff3c_0_6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g32f5c51ff3c_0_6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2f5c51ff3c_0_203"/>
          <p:cNvSpPr txBox="1"/>
          <p:nvPr>
            <p:ph type="ctrTitle"/>
          </p:nvPr>
        </p:nvSpPr>
        <p:spPr>
          <a:xfrm>
            <a:off x="98695" y="381000"/>
            <a:ext cx="8946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200"/>
              <a:buFont typeface="Arial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9" name="Google Shape;269;g32f5c51ff3c_0_203"/>
          <p:cNvSpPr txBox="1"/>
          <p:nvPr>
            <p:ph idx="1" type="subTitle"/>
          </p:nvPr>
        </p:nvSpPr>
        <p:spPr>
          <a:xfrm>
            <a:off x="311699" y="16340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9pPr>
          </a:lstStyle>
          <a:p/>
        </p:txBody>
      </p:sp>
      <p:sp>
        <p:nvSpPr>
          <p:cNvPr id="270" name="Google Shape;270;g32f5c51ff3c_0_203"/>
          <p:cNvSpPr txBox="1"/>
          <p:nvPr>
            <p:ph idx="12" type="sldNum"/>
          </p:nvPr>
        </p:nvSpPr>
        <p:spPr>
          <a:xfrm>
            <a:off x="8472458" y="46414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71" name="Google Shape;271;g32f5c51ff3c_0_203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2f5c51ff3c_0_203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2f5c51ff3c_0_203"/>
          <p:cNvSpPr txBox="1"/>
          <p:nvPr/>
        </p:nvSpPr>
        <p:spPr>
          <a:xfrm>
            <a:off x="3497580" y="4937387"/>
            <a:ext cx="5568600" cy="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Ciencias, FCFM, Hélice – Área de Ingeniería e Innovación</a:t>
            </a:r>
            <a:endParaRPr b="1" i="1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f5c51ff3c_0_210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76" name="Google Shape;276;g32f5c51ff3c_0_210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2f5c51ff3c_0_210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2f5c51ff3c_0_210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2f5c51ff3c_0_215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81" name="Google Shape;281;g32f5c51ff3c_0_215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2f5c51ff3c_0_215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2f5c51ff3c_0_215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2f5c51ff3c_0_220"/>
          <p:cNvSpPr/>
          <p:nvPr/>
        </p:nvSpPr>
        <p:spPr>
          <a:xfrm>
            <a:off x="0" y="4453200"/>
            <a:ext cx="9144000" cy="69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32f5c51ff3c_0_220"/>
          <p:cNvSpPr txBox="1"/>
          <p:nvPr>
            <p:ph idx="12" type="sldNum"/>
          </p:nvPr>
        </p:nvSpPr>
        <p:spPr>
          <a:xfrm>
            <a:off x="0" y="4902975"/>
            <a:ext cx="28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 1">
  <p:cSld name="TITLE_15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2f5c51ff3c_0_2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9" name="Google Shape;289;g32f5c51ff3c_0_2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0" name="Google Shape;290;g32f5c51ff3c_0_2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97" name="Google Shape;297;p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8" name="Google Shape;29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">
  <p:cSld name="TITLE_4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 1">
  <p:cSld name="TITLE_15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2" name="Google Shape;302;p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3" name="Google Shape;30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6" name="Google Shape;306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9" name="Google Shape;309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0" name="Google Shape;31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2f5c51ff3c_0_6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g32f5c51ff3c_0_6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3" name="Google Shape;313;p1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4" name="Google Shape;314;p1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5" name="Google Shape;31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8" name="Google Shape;31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1" name="Google Shape;321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2" name="Google Shape;32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5" name="Google Shape;32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29" name="Google Shape;329;p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0" name="Google Shape;330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1" name="Google Shape;33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34" name="Google Shape;33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7" name="Google Shape;337;p2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8" name="Google Shape;33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3" name="Google Shape;343;p2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4" name="Google Shape;344;p22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7" name="Google Shape;347;p2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8" name="Google Shape;348;p23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49" name="Google Shape;349;p23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3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3"/>
          <p:cNvSpPr txBox="1"/>
          <p:nvPr/>
        </p:nvSpPr>
        <p:spPr>
          <a:xfrm>
            <a:off x="4702428" y="4937387"/>
            <a:ext cx="4363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CD1100-Desafío de Innovación en Ingeniería y Ciencias, FCFM, Hélice – Ciencias e Ingeniería para un Mundo Mejor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32f5c51ff3c_0_6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g32f5c51ff3c_0_6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g32f5c51ff3c_0_6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_1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4" name="Google Shape;354;p2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55" name="Google Shape;355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7" name="Google Shape;357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OBJECT_2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0" name="Google Shape;360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1" name="Google Shape;361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2" name="Google Shape;362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"/>
          <p:cNvSpPr txBox="1"/>
          <p:nvPr>
            <p:ph type="ctrTitle"/>
          </p:nvPr>
        </p:nvSpPr>
        <p:spPr>
          <a:xfrm>
            <a:off x="98695" y="381000"/>
            <a:ext cx="8946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200"/>
              <a:buFont typeface="Arial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6" name="Google Shape;366;p26"/>
          <p:cNvSpPr txBox="1"/>
          <p:nvPr>
            <p:ph idx="1" type="subTitle"/>
          </p:nvPr>
        </p:nvSpPr>
        <p:spPr>
          <a:xfrm>
            <a:off x="311699" y="16340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9pPr>
          </a:lstStyle>
          <a:p/>
        </p:txBody>
      </p:sp>
      <p:sp>
        <p:nvSpPr>
          <p:cNvPr id="367" name="Google Shape;367;p26"/>
          <p:cNvSpPr txBox="1"/>
          <p:nvPr>
            <p:ph idx="12" type="sldNum"/>
          </p:nvPr>
        </p:nvSpPr>
        <p:spPr>
          <a:xfrm>
            <a:off x="8472458" y="46414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68" name="Google Shape;368;p26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6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6"/>
          <p:cNvSpPr txBox="1"/>
          <p:nvPr/>
        </p:nvSpPr>
        <p:spPr>
          <a:xfrm>
            <a:off x="3497580" y="4937387"/>
            <a:ext cx="5568600" cy="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Ciencias, FCFM, Hélice – Área de Ingeniería e Innovación</a:t>
            </a:r>
            <a:endParaRPr b="1" i="1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73" name="Google Shape;373;p27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7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7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78" name="Google Shape;378;p28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"/>
          <p:cNvSpPr/>
          <p:nvPr/>
        </p:nvSpPr>
        <p:spPr>
          <a:xfrm>
            <a:off x="0" y="4453200"/>
            <a:ext cx="9144000" cy="69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9"/>
          <p:cNvSpPr txBox="1"/>
          <p:nvPr>
            <p:ph idx="12" type="sldNum"/>
          </p:nvPr>
        </p:nvSpPr>
        <p:spPr>
          <a:xfrm>
            <a:off x="0" y="4902975"/>
            <a:ext cx="28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69c14fb63_0_130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s S/Colores">
  <p:cSld name="OBJECT_2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669c14fb63_0_132"/>
          <p:cNvSpPr txBox="1"/>
          <p:nvPr>
            <p:ph idx="12" type="sldNum"/>
          </p:nvPr>
        </p:nvSpPr>
        <p:spPr>
          <a:xfrm>
            <a:off x="8288883" y="4513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395" name="Google Shape;395;g3669c14fb63_0_132"/>
          <p:cNvGrpSpPr/>
          <p:nvPr/>
        </p:nvGrpSpPr>
        <p:grpSpPr>
          <a:xfrm>
            <a:off x="0" y="4911966"/>
            <a:ext cx="9144000" cy="231589"/>
            <a:chOff x="0" y="4911972"/>
            <a:chExt cx="9144000" cy="231589"/>
          </a:xfrm>
        </p:grpSpPr>
        <p:sp>
          <p:nvSpPr>
            <p:cNvPr id="396" name="Google Shape;396;g3669c14fb63_0_132"/>
            <p:cNvSpPr/>
            <p:nvPr/>
          </p:nvSpPr>
          <p:spPr>
            <a:xfrm>
              <a:off x="0" y="4911972"/>
              <a:ext cx="9144000" cy="180339"/>
            </a:xfrm>
            <a:custGeom>
              <a:rect b="b" l="l" r="r" t="t"/>
              <a:pathLst>
                <a:path extrusionOk="0" h="180339" w="9144000">
                  <a:moveTo>
                    <a:pt x="0" y="179997"/>
                  </a:moveTo>
                  <a:lnTo>
                    <a:pt x="9144000" y="179997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79997"/>
                  </a:lnTo>
                  <a:close/>
                </a:path>
              </a:pathLst>
            </a:custGeom>
            <a:solidFill>
              <a:srgbClr val="00A0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3669c14fb63_0_132"/>
            <p:cNvSpPr/>
            <p:nvPr/>
          </p:nvSpPr>
          <p:spPr>
            <a:xfrm>
              <a:off x="0" y="5080561"/>
              <a:ext cx="9144000" cy="63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3669c14fb63_0_132"/>
            <p:cNvSpPr txBox="1"/>
            <p:nvPr/>
          </p:nvSpPr>
          <p:spPr>
            <a:xfrm>
              <a:off x="3497580" y="4937387"/>
              <a:ext cx="5568600" cy="11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5700">
              <a:spAutoFit/>
            </a:bodyPr>
            <a:lstStyle/>
            <a:p>
              <a:pPr indent="0" lvl="0" marL="1270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b="1" i="1" lang="es" sz="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CD1100-Desafíos de Innovación en Ingeniería y Ciencias, FCFM, Hélice – Ciencias e Ingeniería para un Mundo Mejor</a:t>
              </a:r>
              <a:endParaRPr b="1" i="1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g3669c14fb63_0_132"/>
          <p:cNvGrpSpPr/>
          <p:nvPr/>
        </p:nvGrpSpPr>
        <p:grpSpPr>
          <a:xfrm>
            <a:off x="6672225" y="192750"/>
            <a:ext cx="2040318" cy="526725"/>
            <a:chOff x="6672225" y="192750"/>
            <a:chExt cx="2040318" cy="526725"/>
          </a:xfrm>
        </p:grpSpPr>
        <p:pic>
          <p:nvPicPr>
            <p:cNvPr descr="Logo&#10;&#10;Description automatically generated" id="400" name="Google Shape;400;g3669c14fb63_0_132"/>
            <p:cNvPicPr preferRelativeResize="0"/>
            <p:nvPr/>
          </p:nvPicPr>
          <p:blipFill rotWithShape="1">
            <a:blip r:embed="rId3">
              <a:alphaModFix/>
            </a:blip>
            <a:srcRect b="37806" l="13146" r="25908" t="31850"/>
            <a:stretch/>
          </p:blipFill>
          <p:spPr>
            <a:xfrm>
              <a:off x="6672225" y="325876"/>
              <a:ext cx="1118093" cy="393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g3669c14fb63_0_132"/>
            <p:cNvPicPr preferRelativeResize="0"/>
            <p:nvPr/>
          </p:nvPicPr>
          <p:blipFill rotWithShape="1">
            <a:blip r:embed="rId4">
              <a:alphaModFix/>
            </a:blip>
            <a:srcRect b="27001" l="0" r="45613" t="0"/>
            <a:stretch/>
          </p:blipFill>
          <p:spPr>
            <a:xfrm>
              <a:off x="7946199" y="192750"/>
              <a:ext cx="766344" cy="5074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2" name="Google Shape;402;g3669c14fb63_0_132"/>
            <p:cNvCxnSpPr/>
            <p:nvPr/>
          </p:nvCxnSpPr>
          <p:spPr>
            <a:xfrm>
              <a:off x="7841347" y="383480"/>
              <a:ext cx="0" cy="278400"/>
            </a:xfrm>
            <a:prstGeom prst="straightConnector1">
              <a:avLst/>
            </a:prstGeom>
            <a:noFill/>
            <a:ln cap="flat" cmpd="sng" w="19050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ítulo 2">
  <p:cSld name="Solo título 2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669c14fb63_0_142"/>
          <p:cNvSpPr txBox="1"/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5" name="Google Shape;405;g3669c14fb63_0_1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669c14fb63_0_145"/>
          <p:cNvSpPr txBox="1"/>
          <p:nvPr>
            <p:ph type="ctrTitle"/>
          </p:nvPr>
        </p:nvSpPr>
        <p:spPr>
          <a:xfrm>
            <a:off x="98695" y="381000"/>
            <a:ext cx="8946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200"/>
              <a:buFont typeface="Arial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8" name="Google Shape;408;g3669c14fb63_0_145"/>
          <p:cNvSpPr txBox="1"/>
          <p:nvPr>
            <p:ph idx="1" type="subTitle"/>
          </p:nvPr>
        </p:nvSpPr>
        <p:spPr>
          <a:xfrm>
            <a:off x="311699" y="16340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9pPr>
          </a:lstStyle>
          <a:p/>
        </p:txBody>
      </p:sp>
      <p:sp>
        <p:nvSpPr>
          <p:cNvPr id="409" name="Google Shape;409;g3669c14fb63_0_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10" name="Google Shape;410;g3669c14fb63_0_145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3669c14fb63_0_145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669c14fb63_0_145"/>
          <p:cNvSpPr txBox="1"/>
          <p:nvPr/>
        </p:nvSpPr>
        <p:spPr>
          <a:xfrm>
            <a:off x="3497580" y="4937387"/>
            <a:ext cx="5568600" cy="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Hélice – Ciencias e Ingeniería para un Mundo Mejor</a:t>
            </a:r>
            <a:endParaRPr b="1" i="1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2f5c51ff3c_0_64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g32f5c51ff3c_0_6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ítulo 1">
  <p:cSld name="Solo título 1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669c14fb63_0_152"/>
          <p:cNvSpPr txBox="1"/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15" name="Google Shape;415;g3669c14fb63_0_1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669c14fb63_0_155"/>
          <p:cNvSpPr txBox="1"/>
          <p:nvPr>
            <p:ph type="title"/>
          </p:nvPr>
        </p:nvSpPr>
        <p:spPr>
          <a:xfrm>
            <a:off x="1589404" y="905509"/>
            <a:ext cx="5965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g3669c14fb63_0_155"/>
          <p:cNvSpPr txBox="1"/>
          <p:nvPr>
            <p:ph idx="1" type="body"/>
          </p:nvPr>
        </p:nvSpPr>
        <p:spPr>
          <a:xfrm>
            <a:off x="1328674" y="1558290"/>
            <a:ext cx="1940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>
                <a:solidFill>
                  <a:srgbClr val="00A09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g3669c14fb63_0_155"/>
          <p:cNvSpPr txBox="1"/>
          <p:nvPr>
            <p:ph idx="2" type="body"/>
          </p:nvPr>
        </p:nvSpPr>
        <p:spPr>
          <a:xfrm>
            <a:off x="5320029" y="905509"/>
            <a:ext cx="2703300" cy="31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g3669c14fb63_0_155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1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g3669c14fb63_0_15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g3669c14fb63_0_155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669c14fb63_0_1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5" name="Google Shape;425;g3669c14fb63_0_16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6" name="Google Shape;426;g3669c14fb63_0_16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7" name="Google Shape;427;g3669c14fb63_0_1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669c14fb63_0_1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0" name="Google Shape;430;g3669c14fb63_0_16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1" name="Google Shape;431;g3669c14fb63_0_16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2" name="Google Shape;432;g3669c14fb63_0_1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 point 2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669c14fb63_0_276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32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0.xml"/><Relationship Id="rId6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23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61.xml"/><Relationship Id="rId6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75.xml"/><Relationship Id="rId22" Type="http://schemas.openxmlformats.org/officeDocument/2006/relationships/theme" Target="../theme/theme5.xml"/><Relationship Id="rId10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83.xml"/><Relationship Id="rId6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94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2f5c51ff3c_0_6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32f5c51ff3c_0_6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g32f5c51ff3c_0_6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f5c51ff3c_0_3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g32f5c51ff3c_0_3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g32f5c51ff3c_0_3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2f5c51ff3c_0_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g32f5c51ff3c_0_1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g32f5c51ff3c_0_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3" name="Google Shape;293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4" name="Google Shape;29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69c14fb63_0_123"/>
          <p:cNvSpPr/>
          <p:nvPr/>
        </p:nvSpPr>
        <p:spPr>
          <a:xfrm>
            <a:off x="68124" y="34148"/>
            <a:ext cx="1430400" cy="5796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3669c14fb63_0_123"/>
          <p:cNvSpPr txBox="1"/>
          <p:nvPr>
            <p:ph type="title"/>
          </p:nvPr>
        </p:nvSpPr>
        <p:spPr>
          <a:xfrm>
            <a:off x="1589404" y="905509"/>
            <a:ext cx="5965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7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7" name="Google Shape;387;g3669c14fb63_0_123"/>
          <p:cNvSpPr txBox="1"/>
          <p:nvPr>
            <p:ph idx="1" type="body"/>
          </p:nvPr>
        </p:nvSpPr>
        <p:spPr>
          <a:xfrm>
            <a:off x="347662" y="1374521"/>
            <a:ext cx="8448600" cy="12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8" name="Google Shape;388;g3669c14fb63_0_123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g3669c14fb63_0_12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0" name="Google Shape;390;g3669c14fb63_0_123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gif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gif"/><Relationship Id="rId4" Type="http://schemas.openxmlformats.org/officeDocument/2006/relationships/image" Target="../media/image19.gif"/><Relationship Id="rId5" Type="http://schemas.openxmlformats.org/officeDocument/2006/relationships/image" Target="../media/image16.gif"/><Relationship Id="rId6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cb3fefe27_1_3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5cb3fefe27_1_344"/>
          <p:cNvSpPr txBox="1"/>
          <p:nvPr>
            <p:ph idx="4294967295"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Century Gothic"/>
              <a:buNone/>
            </a:pPr>
            <a:r>
              <a:rPr b="1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Desafíos de </a:t>
            </a:r>
            <a:br>
              <a:rPr b="1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" sz="4100" u="none" cap="none" strike="noStrike">
                <a:solidFill>
                  <a:srgbClr val="008178"/>
                </a:solidFill>
                <a:latin typeface="Roboto"/>
                <a:ea typeface="Roboto"/>
                <a:cs typeface="Roboto"/>
                <a:sym typeface="Roboto"/>
              </a:rPr>
              <a:t>INNOVACIÓN</a:t>
            </a:r>
            <a:br>
              <a:rPr b="1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en </a:t>
            </a:r>
            <a:r>
              <a:rPr b="0" i="1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Ingeniería</a:t>
            </a:r>
            <a:br>
              <a:rPr b="0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y </a:t>
            </a:r>
            <a:r>
              <a:rPr b="0" i="1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Ciencias</a:t>
            </a:r>
            <a:endParaRPr b="0" i="1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1" name="Google Shape;441;g35cb3fefe27_1_344"/>
          <p:cNvSpPr txBox="1"/>
          <p:nvPr>
            <p:ph idx="4294967295" type="subTitle"/>
          </p:nvPr>
        </p:nvSpPr>
        <p:spPr>
          <a:xfrm>
            <a:off x="218250" y="2891813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0" i="1" lang="es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 Ingeniería y Ciencias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&#10;&#10;Description automatically generated" id="442" name="Google Shape;442;g35cb3fefe27_1_344"/>
          <p:cNvPicPr preferRelativeResize="0"/>
          <p:nvPr/>
        </p:nvPicPr>
        <p:blipFill rotWithShape="1">
          <a:blip r:embed="rId3">
            <a:alphaModFix/>
          </a:blip>
          <a:srcRect b="37803" l="13146" r="25908" t="31851"/>
          <a:stretch/>
        </p:blipFill>
        <p:spPr>
          <a:xfrm>
            <a:off x="6221375" y="4215683"/>
            <a:ext cx="1274389" cy="4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35cb3fefe27_1_344"/>
          <p:cNvSpPr/>
          <p:nvPr/>
        </p:nvSpPr>
        <p:spPr>
          <a:xfrm>
            <a:off x="6099100" y="-78575"/>
            <a:ext cx="3045000" cy="39102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35cb3fefe27_1_344"/>
          <p:cNvSpPr txBox="1"/>
          <p:nvPr/>
        </p:nvSpPr>
        <p:spPr>
          <a:xfrm>
            <a:off x="6343650" y="305474"/>
            <a:ext cx="23952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1700" u="none" cap="none" strike="noStrike">
                <a:solidFill>
                  <a:srgbClr val="F1BC25"/>
                </a:solidFill>
                <a:latin typeface="Roboto"/>
                <a:ea typeface="Roboto"/>
                <a:cs typeface="Roboto"/>
                <a:sym typeface="Roboto"/>
              </a:rPr>
              <a:t>CD1100</a:t>
            </a:r>
            <a:r>
              <a:rPr b="1" i="0" lang="es" sz="1700" u="none" cap="none" strike="noStrike">
                <a:solidFill>
                  <a:srgbClr val="F1BC25"/>
                </a:solidFill>
                <a:latin typeface="Roboto"/>
                <a:ea typeface="Roboto"/>
                <a:cs typeface="Roboto"/>
                <a:sym typeface="Roboto"/>
              </a:rPr>
              <a:t> Sección 0</a:t>
            </a:r>
            <a:r>
              <a:rPr b="1" lang="es" sz="1700">
                <a:solidFill>
                  <a:srgbClr val="F1BC25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endParaRPr b="0" i="0" sz="1700" u="none" cap="none" strike="noStrike">
              <a:solidFill>
                <a:srgbClr val="F1BC2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700">
                <a:solidFill>
                  <a:srgbClr val="F1F1F1"/>
                </a:solidFill>
                <a:latin typeface="Roboto"/>
                <a:ea typeface="Roboto"/>
                <a:cs typeface="Roboto"/>
                <a:sym typeface="Roboto"/>
              </a:rPr>
              <a:t>Laboratorio 11</a:t>
            </a:r>
            <a:endParaRPr b="0" i="1" sz="2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5" name="Google Shape;445;g35cb3fefe27_1_344"/>
          <p:cNvPicPr preferRelativeResize="0"/>
          <p:nvPr/>
        </p:nvPicPr>
        <p:blipFill rotWithShape="1">
          <a:blip r:embed="rId4">
            <a:alphaModFix/>
          </a:blip>
          <a:srcRect b="27001" l="0" r="45613" t="0"/>
          <a:stretch/>
        </p:blipFill>
        <p:spPr>
          <a:xfrm>
            <a:off x="7951263" y="4120651"/>
            <a:ext cx="909863" cy="602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" name="Google Shape;446;g35cb3fefe27_1_344"/>
          <p:cNvCxnSpPr/>
          <p:nvPr/>
        </p:nvCxnSpPr>
        <p:spPr>
          <a:xfrm>
            <a:off x="7681322" y="4345880"/>
            <a:ext cx="0" cy="2784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7" name="Google Shape;447;g35cb3fefe27_1_3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3519" y="-197937"/>
            <a:ext cx="3116143" cy="402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35cb3fefe27_1_344"/>
          <p:cNvPicPr preferRelativeResize="0"/>
          <p:nvPr/>
        </p:nvPicPr>
        <p:blipFill rotWithShape="1">
          <a:blip r:embed="rId6">
            <a:alphaModFix/>
          </a:blip>
          <a:srcRect b="34502" l="0" r="15274" t="0"/>
          <a:stretch/>
        </p:blipFill>
        <p:spPr>
          <a:xfrm>
            <a:off x="3076070" y="691656"/>
            <a:ext cx="6067929" cy="313989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35cb3fefe27_1_344"/>
          <p:cNvSpPr/>
          <p:nvPr/>
        </p:nvSpPr>
        <p:spPr>
          <a:xfrm flipH="1">
            <a:off x="0" y="3779050"/>
            <a:ext cx="9144000" cy="52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35cb3fefe27_1_344"/>
          <p:cNvSpPr/>
          <p:nvPr/>
        </p:nvSpPr>
        <p:spPr>
          <a:xfrm>
            <a:off x="504650" y="3984525"/>
            <a:ext cx="192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500" u="none" cap="none" strike="noStrike">
                <a:solidFill>
                  <a:srgbClr val="064075"/>
                </a:solidFill>
                <a:latin typeface="Roboto"/>
                <a:ea typeface="Roboto"/>
                <a:cs typeface="Roboto"/>
                <a:sym typeface="Roboto"/>
              </a:rPr>
              <a:t>Profesor/a</a:t>
            </a:r>
            <a:endParaRPr b="1" i="0" sz="1500" u="none" cap="none" strike="noStrike">
              <a:solidFill>
                <a:srgbClr val="06407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Polyn Cifuentes</a:t>
            </a:r>
            <a:endParaRPr b="0" i="0" sz="1200" u="none" cap="none" strike="noStrik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g35cb3fefe27_1_344"/>
          <p:cNvSpPr/>
          <p:nvPr/>
        </p:nvSpPr>
        <p:spPr>
          <a:xfrm>
            <a:off x="360950" y="4087325"/>
            <a:ext cx="143700" cy="143700"/>
          </a:xfrm>
          <a:prstGeom prst="ellipse">
            <a:avLst/>
          </a:prstGeom>
          <a:solidFill>
            <a:srgbClr val="06407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5cb3fefe27_1_344"/>
          <p:cNvSpPr/>
          <p:nvPr/>
        </p:nvSpPr>
        <p:spPr>
          <a:xfrm>
            <a:off x="2424650" y="4087337"/>
            <a:ext cx="143700" cy="143700"/>
          </a:xfrm>
          <a:prstGeom prst="ellipse">
            <a:avLst/>
          </a:prstGeom>
          <a:solidFill>
            <a:srgbClr val="5C068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5cb3fefe27_1_344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54" name="Google Shape;454;g35cb3fefe27_1_344"/>
          <p:cNvSpPr/>
          <p:nvPr/>
        </p:nvSpPr>
        <p:spPr>
          <a:xfrm>
            <a:off x="2493175" y="3984525"/>
            <a:ext cx="192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500" u="none" cap="none" strike="noStrike">
                <a:solidFill>
                  <a:srgbClr val="5C068F"/>
                </a:solidFill>
                <a:latin typeface="Roboto"/>
                <a:ea typeface="Roboto"/>
                <a:cs typeface="Roboto"/>
                <a:sym typeface="Roboto"/>
              </a:rPr>
              <a:t>Auxiliares</a:t>
            </a:r>
            <a:endParaRPr b="0" i="0" sz="1500" u="none" cap="none" strike="noStrike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Javiera Cerda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Anaís Higuera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g35cb3fefe27_1_344"/>
          <p:cNvSpPr/>
          <p:nvPr/>
        </p:nvSpPr>
        <p:spPr>
          <a:xfrm>
            <a:off x="4530700" y="3984513"/>
            <a:ext cx="192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500" u="none" cap="none" strike="noStrike">
                <a:solidFill>
                  <a:srgbClr val="C97808"/>
                </a:solidFill>
                <a:latin typeface="Roboto"/>
                <a:ea typeface="Roboto"/>
                <a:cs typeface="Roboto"/>
                <a:sym typeface="Roboto"/>
              </a:rPr>
              <a:t>Ayudante</a:t>
            </a:r>
            <a:endParaRPr b="1" i="0" sz="1500" u="none" cap="none" strike="noStrike">
              <a:solidFill>
                <a:srgbClr val="C9780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Simón González</a:t>
            </a:r>
            <a:endParaRPr b="0" i="0" sz="1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Google Shape;456;g35cb3fefe27_1_344"/>
          <p:cNvSpPr/>
          <p:nvPr/>
        </p:nvSpPr>
        <p:spPr>
          <a:xfrm>
            <a:off x="4251163" y="4087337"/>
            <a:ext cx="143700" cy="143700"/>
          </a:xfrm>
          <a:prstGeom prst="ellipse">
            <a:avLst/>
          </a:prstGeom>
          <a:solidFill>
            <a:srgbClr val="C9780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669c14fb63_0_984"/>
          <p:cNvSpPr txBox="1"/>
          <p:nvPr/>
        </p:nvSpPr>
        <p:spPr>
          <a:xfrm>
            <a:off x="416392" y="3354347"/>
            <a:ext cx="2450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¿Cómo identificar si </a:t>
            </a:r>
            <a:r>
              <a:rPr b="1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logramos comunicar el mensaje </a:t>
            </a:r>
            <a:r>
              <a:rPr b="0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adecuadamente?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3669c14fb63_0_984"/>
          <p:cNvSpPr txBox="1"/>
          <p:nvPr/>
        </p:nvSpPr>
        <p:spPr>
          <a:xfrm>
            <a:off x="1" y="489833"/>
            <a:ext cx="3197700" cy="531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Evaluación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g3669c14fb63_0_984"/>
          <p:cNvSpPr txBox="1"/>
          <p:nvPr/>
        </p:nvSpPr>
        <p:spPr>
          <a:xfrm>
            <a:off x="547819" y="1128088"/>
            <a:ext cx="8012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" sz="21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Pregúntate…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3669c14fb63_0_984"/>
          <p:cNvSpPr/>
          <p:nvPr/>
        </p:nvSpPr>
        <p:spPr>
          <a:xfrm>
            <a:off x="568791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7030A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Reflexión acerca del desempeño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3669c14fb63_0_984"/>
          <p:cNvSpPr/>
          <p:nvPr/>
        </p:nvSpPr>
        <p:spPr>
          <a:xfrm>
            <a:off x="3197691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7030A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Detección de Fortalezas/Debilidades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g3669c14fb63_0_984"/>
          <p:cNvSpPr/>
          <p:nvPr/>
        </p:nvSpPr>
        <p:spPr>
          <a:xfrm>
            <a:off x="5842919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7030A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Proyección de mejoras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g3669c14fb63_0_984"/>
          <p:cNvSpPr txBox="1"/>
          <p:nvPr/>
        </p:nvSpPr>
        <p:spPr>
          <a:xfrm>
            <a:off x="3197691" y="3354347"/>
            <a:ext cx="2314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¿De qué manera podemos evaluar si  </a:t>
            </a:r>
            <a:r>
              <a:rPr b="1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la interacción fue positiva?</a:t>
            </a:r>
            <a:endParaRPr b="0" i="0" sz="1500" u="none" cap="none" strike="noStrike">
              <a:solidFill>
                <a:srgbClr val="7030A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g3669c14fb63_0_984"/>
          <p:cNvSpPr txBox="1"/>
          <p:nvPr/>
        </p:nvSpPr>
        <p:spPr>
          <a:xfrm>
            <a:off x="5842919" y="3354347"/>
            <a:ext cx="2450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¿</a:t>
            </a:r>
            <a:r>
              <a:rPr b="1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Qué debemos considerar o modificar </a:t>
            </a:r>
            <a:r>
              <a:rPr b="0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de la etapa de planificación y realización?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g3669c14fb63_0_984"/>
          <p:cNvPicPr preferRelativeResize="0"/>
          <p:nvPr/>
        </p:nvPicPr>
        <p:blipFill rotWithShape="1">
          <a:blip r:embed="rId3">
            <a:alphaModFix/>
          </a:blip>
          <a:srcRect b="0" l="13630" r="30532" t="0"/>
          <a:stretch/>
        </p:blipFill>
        <p:spPr>
          <a:xfrm>
            <a:off x="3197691" y="1020748"/>
            <a:ext cx="2012400" cy="2012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2f5c51ff3c_0_370"/>
          <p:cNvSpPr txBox="1"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4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4" name="Google Shape;584;g32f5c51ff3c_0_370"/>
          <p:cNvSpPr txBox="1"/>
          <p:nvPr/>
        </p:nvSpPr>
        <p:spPr>
          <a:xfrm>
            <a:off x="322194" y="1048488"/>
            <a:ext cx="8499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s" sz="4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PRACTIQUEMOS </a:t>
            </a:r>
            <a:r>
              <a:rPr b="1" i="0" lang="es" sz="4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GUIÓN</a:t>
            </a:r>
            <a:endParaRPr b="1" i="0" sz="4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man is laying bricks on a brick wall with a trowel . (proporcionado por Tenor)" id="585" name="Google Shape;585;g32f5c51ff3c_0_370"/>
          <p:cNvPicPr preferRelativeResize="0"/>
          <p:nvPr/>
        </p:nvPicPr>
        <p:blipFill rotWithShape="1">
          <a:blip r:embed="rId3">
            <a:alphaModFix/>
          </a:blip>
          <a:srcRect b="0" l="21282" r="21288" t="0"/>
          <a:stretch/>
        </p:blipFill>
        <p:spPr>
          <a:xfrm>
            <a:off x="6604122" y="2723006"/>
            <a:ext cx="2160000" cy="216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6" name="Google Shape;586;g32f5c51ff3c_0_370"/>
          <p:cNvSpPr txBox="1"/>
          <p:nvPr/>
        </p:nvSpPr>
        <p:spPr>
          <a:xfrm>
            <a:off x="2727925" y="2067475"/>
            <a:ext cx="3821400" cy="892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s" sz="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 falta algo</a:t>
            </a:r>
            <a:r>
              <a:rPr b="0" i="0" lang="es" sz="4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b="0" i="0" sz="4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Earth's Core (proporcionado por Getty Images)" id="587" name="Google Shape;587;g32f5c51ff3c_0_3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4720" y="3444475"/>
            <a:ext cx="1614551" cy="161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5cb3fefe27_1_3"/>
          <p:cNvSpPr txBox="1"/>
          <p:nvPr/>
        </p:nvSpPr>
        <p:spPr>
          <a:xfrm>
            <a:off x="0" y="424969"/>
            <a:ext cx="7220400" cy="531000"/>
          </a:xfrm>
          <a:prstGeom prst="rect">
            <a:avLst/>
          </a:prstGeom>
          <a:solidFill>
            <a:srgbClr val="ACB3DF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Recomendación de hilo conductor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93" name="Google Shape;593;g35cb3fefe27_1_3"/>
          <p:cNvGraphicFramePr/>
          <p:nvPr/>
        </p:nvGraphicFramePr>
        <p:xfrm>
          <a:off x="275035" y="12830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{53D6907E-C309-4E42-881C-7DC45270FD08}</a:tableStyleId>
              </a:tblPr>
              <a:tblGrid>
                <a:gridCol w="1443050"/>
                <a:gridCol w="7150900"/>
              </a:tblGrid>
              <a:tr h="150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Sección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Qué debe contener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1. Introducción impactante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Comienza con una frase, pregunta o dato que enganche y genere empatía. Debo entender por qué este problema importa, y por qué vale la pena escucharlos.</a:t>
                      </a:r>
                      <a:endParaRPr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2. Punto de partida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¿Qué sabíamos (o creíamos) antes de investigar? ¿Qué preguntas nos hicimos? Muestra el origen del interés o hipótesis.</a:t>
                      </a:r>
                      <a:endParaRPr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3. Enfoque investigativo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¿Qué métodos usamos y cómo los aplicamos? No repitan lo obvio: expliquen qué decisiones tomaron y qué funcionó mejor.</a:t>
                      </a:r>
                      <a:endParaRPr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4. Descubrimientos clave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¿Qué hallazgos fueron más reveladores? Usen datos visuales claros, bien explicados. Que se note que ustedes </a:t>
                      </a:r>
                      <a:r>
                        <a:rPr i="1"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entienden el problema mejor que nadie</a:t>
                      </a: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.</a:t>
                      </a:r>
                      <a:endParaRPr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5. Valor del análisis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¿Qué interpretaciones o ideas surgieron gracias a su mirada? Aquí muestran pensamiento crítico: no solo recolectaron info, sino que </a:t>
                      </a:r>
                      <a:r>
                        <a:rPr i="1"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la hicieron hablar</a:t>
                      </a: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.</a:t>
                      </a:r>
                      <a:endParaRPr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6. Dificultades y aprendizajes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¿Qué les costó? ¿Qué errores cometieron y cómo los superaron? Esto demuestra evolución (🦖)</a:t>
                      </a:r>
                      <a:endParaRPr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s" sz="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7. Cierre con propiedad</a:t>
                      </a:r>
                      <a:endParaRPr b="1" sz="8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¿Qué sabemos ahora? ¿Qué mensaje debe quedarse la audiencia? El objetivo es cerrar con claridad, seguridad y autoridad.</a:t>
                      </a:r>
                      <a:endParaRPr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3D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a green icon with a white check mark inside of it (proporcionado por Tenor)" id="594" name="Google Shape;594;g35cb3fefe2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975" y="2007475"/>
            <a:ext cx="354101" cy="354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proporcionado por Tenor)" id="595" name="Google Shape;595;g35cb3fefe2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975" y="1577175"/>
            <a:ext cx="354101" cy="354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proporcionado por Tenor)" id="596" name="Google Shape;596;g35cb3fefe2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975" y="4403475"/>
            <a:ext cx="354101" cy="354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proporcionado por Tenor)" id="597" name="Google Shape;597;g35cb3fefe2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975" y="2605225"/>
            <a:ext cx="354101" cy="354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proporcionado por Tenor)" id="598" name="Google Shape;598;g35cb3fefe2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975" y="3116250"/>
            <a:ext cx="354101" cy="354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proporcionado por Tenor)" id="599" name="Google Shape;599;g35cb3fefe2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975" y="3550075"/>
            <a:ext cx="354101" cy="354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icon with a white check mark inside of it (proporcionado por Tenor)" id="600" name="Google Shape;600;g35cb3fefe2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975" y="3976775"/>
            <a:ext cx="354101" cy="35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5cb3fefe27_1_697"/>
          <p:cNvSpPr txBox="1"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F95D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4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7" name="Google Shape;607;g35cb3fefe27_1_697"/>
          <p:cNvSpPr txBox="1"/>
          <p:nvPr/>
        </p:nvSpPr>
        <p:spPr>
          <a:xfrm>
            <a:off x="156225" y="1163675"/>
            <a:ext cx="8987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5207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Roboto"/>
              <a:buAutoNum type="arabicPeriod"/>
            </a:pPr>
            <a:r>
              <a:rPr b="1" lang="es" sz="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INTRODUCCIÓN IMPACTANTE</a:t>
            </a:r>
            <a:endParaRPr b="0" i="0" sz="2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8" name="Google Shape;608;g35cb3fefe27_1_697"/>
          <p:cNvSpPr txBox="1"/>
          <p:nvPr/>
        </p:nvSpPr>
        <p:spPr>
          <a:xfrm>
            <a:off x="3098700" y="2115075"/>
            <a:ext cx="56583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s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Debo entender por qué este problema importa  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9" name="Google Shape;609;g35cb3fefe27_1_697" title="istockphoto-1391488937-612x6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350" y="1955075"/>
            <a:ext cx="2740800" cy="2740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669c14fb63_0_41"/>
          <p:cNvSpPr txBox="1"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4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g3669c14fb63_0_41"/>
          <p:cNvSpPr txBox="1"/>
          <p:nvPr/>
        </p:nvSpPr>
        <p:spPr>
          <a:xfrm>
            <a:off x="156219" y="1163663"/>
            <a:ext cx="849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s" sz="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i="0" lang="es" sz="4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b="1" lang="es" sz="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PUNTO DE PARTIDA</a:t>
            </a:r>
            <a:endParaRPr b="1" i="0" sz="4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7" name="Google Shape;617;g3669c14fb63_0_41"/>
          <p:cNvSpPr txBox="1"/>
          <p:nvPr/>
        </p:nvSpPr>
        <p:spPr>
          <a:xfrm>
            <a:off x="3098700" y="2498775"/>
            <a:ext cx="5658300" cy="17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¿Qué sabíamos (o creíamos) antes de investigar? ¿Qué preguntas nos hicimos? Muestra el origen del interés o hipótesis.</a:t>
            </a:r>
            <a:endParaRPr b="1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8" name="Google Shape;618;g3669c14fb63_0_41" title="1286348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50" y="2028625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669c14fb63_0_33"/>
          <p:cNvSpPr txBox="1"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006F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4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5" name="Google Shape;625;g3669c14fb63_0_33"/>
          <p:cNvSpPr txBox="1"/>
          <p:nvPr/>
        </p:nvSpPr>
        <p:spPr>
          <a:xfrm>
            <a:off x="156219" y="1163663"/>
            <a:ext cx="849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4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ENFOQUE INVESTIGATIVO</a:t>
            </a:r>
            <a:endParaRPr b="1" i="0" sz="4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6" name="Google Shape;626;g3669c14fb63_0_33"/>
          <p:cNvSpPr txBox="1"/>
          <p:nvPr/>
        </p:nvSpPr>
        <p:spPr>
          <a:xfrm>
            <a:off x="3098700" y="2498775"/>
            <a:ext cx="5658300" cy="18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2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Mostrar las herramientas metodológicas usadas, cómo las aplicaron y las decisiones que tomaron en ese camino</a:t>
            </a:r>
            <a:endParaRPr b="1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cat wearing a fbi hat sits at a desk (proporcionado por Tenor)" id="627" name="Google Shape;627;g3669c14fb63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250" y="2238275"/>
            <a:ext cx="2517000" cy="251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5cb3fefe27_1_708"/>
          <p:cNvSpPr txBox="1"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155B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4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4" name="Google Shape;634;g35cb3fefe27_1_708"/>
          <p:cNvSpPr txBox="1"/>
          <p:nvPr/>
        </p:nvSpPr>
        <p:spPr>
          <a:xfrm>
            <a:off x="156219" y="1163663"/>
            <a:ext cx="849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4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4. DESCUBRIMIENTOS CLAVE</a:t>
            </a:r>
            <a:endParaRPr b="1" i="0" sz="4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enguin is looking at a coin with a magnifying glass . (proporcionado por Tenor)" id="635" name="Google Shape;635;g35cb3fefe27_1_7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963" y="2199088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35cb3fefe27_1_708"/>
          <p:cNvSpPr txBox="1"/>
          <p:nvPr/>
        </p:nvSpPr>
        <p:spPr>
          <a:xfrm>
            <a:off x="3098700" y="2498775"/>
            <a:ext cx="56583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2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Presentar los hallazgos más importantes, con datos visuales claros y narrativa comprensible</a:t>
            </a:r>
            <a:endParaRPr b="1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5cb3fefe27_1_716"/>
          <p:cNvSpPr txBox="1"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4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3" name="Google Shape;643;g35cb3fefe27_1_716"/>
          <p:cNvSpPr txBox="1"/>
          <p:nvPr/>
        </p:nvSpPr>
        <p:spPr>
          <a:xfrm>
            <a:off x="156219" y="1163663"/>
            <a:ext cx="849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4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5. VALOR DEL ANÁLISIS</a:t>
            </a:r>
            <a:endParaRPr b="1" i="0" sz="4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4" name="Google Shape;644;g35cb3fefe27_1_716"/>
          <p:cNvSpPr txBox="1"/>
          <p:nvPr/>
        </p:nvSpPr>
        <p:spPr>
          <a:xfrm>
            <a:off x="3098700" y="2498775"/>
            <a:ext cx="56583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2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Aportar interpretación propia. Además de decir lo que encontraron, explicar qué significa y su relevancia</a:t>
            </a:r>
            <a:endParaRPr b="1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Genius Smart GIF (proporcionado por Tenor)" id="645" name="Google Shape;645;g35cb3fefe27_1_716"/>
          <p:cNvPicPr preferRelativeResize="0"/>
          <p:nvPr/>
        </p:nvPicPr>
        <p:blipFill rotWithShape="1">
          <a:blip r:embed="rId3">
            <a:alphaModFix/>
          </a:blip>
          <a:srcRect b="0" l="28614" r="28613" t="0"/>
          <a:stretch/>
        </p:blipFill>
        <p:spPr>
          <a:xfrm>
            <a:off x="284250" y="2238275"/>
            <a:ext cx="2517000" cy="251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5cb3fefe27_1_724"/>
          <p:cNvSpPr txBox="1"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4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2" name="Google Shape;652;g35cb3fefe27_1_724"/>
          <p:cNvSpPr txBox="1"/>
          <p:nvPr/>
        </p:nvSpPr>
        <p:spPr>
          <a:xfrm>
            <a:off x="156225" y="1163675"/>
            <a:ext cx="8930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6. DIFICULTADES Y APRENDIZAJE</a:t>
            </a:r>
            <a:endParaRPr b="1" i="0" sz="43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3" name="Google Shape;653;g35cb3fefe27_1_724"/>
          <p:cNvSpPr txBox="1"/>
          <p:nvPr/>
        </p:nvSpPr>
        <p:spPr>
          <a:xfrm>
            <a:off x="3098700" y="2498775"/>
            <a:ext cx="50076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2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Errores, tropiezos, adaptaciones</a:t>
            </a:r>
            <a:endParaRPr b="1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4" name="Google Shape;654;g35cb3fefe27_1_724"/>
          <p:cNvSpPr txBox="1"/>
          <p:nvPr/>
        </p:nvSpPr>
        <p:spPr>
          <a:xfrm>
            <a:off x="4685700" y="3963850"/>
            <a:ext cx="18336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s" sz="2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Lecciones</a:t>
            </a:r>
            <a:endParaRPr b="1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5" name="Google Shape;655;g35cb3fefe27_1_724"/>
          <p:cNvSpPr/>
          <p:nvPr/>
        </p:nvSpPr>
        <p:spPr>
          <a:xfrm>
            <a:off x="4897650" y="3219975"/>
            <a:ext cx="1153200" cy="622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red toy truck is parked on a rocky path (proporcionado por Tenor)" id="656" name="Google Shape;656;g35cb3fefe27_1_724"/>
          <p:cNvPicPr preferRelativeResize="0"/>
          <p:nvPr/>
        </p:nvPicPr>
        <p:blipFill rotWithShape="1">
          <a:blip r:embed="rId3">
            <a:alphaModFix/>
          </a:blip>
          <a:srcRect b="0" l="21888" r="21887" t="0"/>
          <a:stretch/>
        </p:blipFill>
        <p:spPr>
          <a:xfrm>
            <a:off x="411125" y="2272875"/>
            <a:ext cx="2517000" cy="251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669c14fb63_0_25"/>
          <p:cNvSpPr txBox="1"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006F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4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3" name="Google Shape;663;g3669c14fb63_0_25"/>
          <p:cNvSpPr txBox="1"/>
          <p:nvPr/>
        </p:nvSpPr>
        <p:spPr>
          <a:xfrm>
            <a:off x="156219" y="1163663"/>
            <a:ext cx="8499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s" sz="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b="1" i="0" lang="es" sz="4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b="1" lang="es" sz="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CIERRE CON PROPIEDAD</a:t>
            </a:r>
            <a:endParaRPr b="0" i="0" sz="2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g3669c14fb63_0_25"/>
          <p:cNvSpPr txBox="1"/>
          <p:nvPr/>
        </p:nvSpPr>
        <p:spPr>
          <a:xfrm>
            <a:off x="3098700" y="2498775"/>
            <a:ext cx="56583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¿Qué sabemos ahora? ¿Qué mensaje debe quedarse la audiencia?</a:t>
            </a:r>
            <a:endParaRPr b="1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5" name="Google Shape;665;g3669c14fb63_0_25" title="knowledge-or-education-study-or-learning-new-skill-creativity-or-idea-reading-book-for-inspiration-discover-solution-or-literature-wisdom-concept-hand-hold-open-book-to-discover-lightbulb-idea-vector.jpg"/>
          <p:cNvPicPr preferRelativeResize="0"/>
          <p:nvPr/>
        </p:nvPicPr>
        <p:blipFill rotWithShape="1">
          <a:blip r:embed="rId3">
            <a:alphaModFix/>
          </a:blip>
          <a:srcRect b="0" l="14660" r="18911" t="0"/>
          <a:stretch/>
        </p:blipFill>
        <p:spPr>
          <a:xfrm>
            <a:off x="156225" y="2010275"/>
            <a:ext cx="2941800" cy="2952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669c14fb63_0_1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g3669c14fb63_0_112"/>
          <p:cNvPicPr preferRelativeResize="0"/>
          <p:nvPr/>
        </p:nvPicPr>
        <p:blipFill rotWithShape="1">
          <a:blip r:embed="rId3">
            <a:alphaModFix/>
          </a:blip>
          <a:srcRect b="0" l="24379" r="18188" t="0"/>
          <a:stretch/>
        </p:blipFill>
        <p:spPr>
          <a:xfrm>
            <a:off x="228622" y="548051"/>
            <a:ext cx="4001100" cy="4001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3" name="Google Shape;463;g3669c14fb63_0_112"/>
          <p:cNvSpPr txBox="1"/>
          <p:nvPr/>
        </p:nvSpPr>
        <p:spPr>
          <a:xfrm>
            <a:off x="4492461" y="1909484"/>
            <a:ext cx="4422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</a:pPr>
            <a:r>
              <a:rPr b="1" i="0" lang="es" sz="6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ORALIDAD</a:t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g3669c14fb63_0_112"/>
          <p:cNvSpPr txBox="1"/>
          <p:nvPr>
            <p:ph idx="12" type="sldNum"/>
          </p:nvPr>
        </p:nvSpPr>
        <p:spPr>
          <a:xfrm>
            <a:off x="6583680" y="464898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65" name="Google Shape;465;g3669c14fb63_0_112"/>
          <p:cNvSpPr txBox="1"/>
          <p:nvPr/>
        </p:nvSpPr>
        <p:spPr>
          <a:xfrm>
            <a:off x="4492461" y="2586017"/>
            <a:ext cx="44229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</a:pPr>
            <a:r>
              <a:rPr b="1" i="0" lang="es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Comunica en forma oral</a:t>
            </a:r>
            <a:r>
              <a:rPr b="0" i="0" lang="es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con precisión y claridad, tópicos propios del ámbito de su disciplina. Utiliza para esto </a:t>
            </a:r>
            <a:r>
              <a:rPr b="1" i="0" lang="es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estrategias</a:t>
            </a:r>
            <a:r>
              <a:rPr b="0" i="0" lang="es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para la producción de textos orales formales  de  cortes  explicativos,  descriptivos  y  argumentativos, en </a:t>
            </a:r>
            <a:r>
              <a:rPr b="1" i="0" lang="es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registro académico</a:t>
            </a:r>
            <a:r>
              <a:rPr b="0" i="0" lang="es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su vez aplica recursos tecnológicos (TICs), visuales y multimodales al servicio de la comunicación académica.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6" name="Google Shape;466;g3669c14fb63_0_112"/>
          <p:cNvCxnSpPr/>
          <p:nvPr/>
        </p:nvCxnSpPr>
        <p:spPr>
          <a:xfrm>
            <a:off x="2279822" y="4604718"/>
            <a:ext cx="0" cy="494700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67" name="Google Shape;467;g3669c14fb63_0_112"/>
          <p:cNvSpPr txBox="1"/>
          <p:nvPr/>
        </p:nvSpPr>
        <p:spPr>
          <a:xfrm>
            <a:off x="4492461" y="1292255"/>
            <a:ext cx="4422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</a:pPr>
            <a:r>
              <a:rPr b="0" i="0" lang="es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Competencia a adquirir:</a:t>
            </a:r>
            <a:endParaRPr b="0" i="0" sz="5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8" name="Google Shape;468;g3669c14fb63_0_112"/>
          <p:cNvSpPr txBox="1"/>
          <p:nvPr/>
        </p:nvSpPr>
        <p:spPr>
          <a:xfrm>
            <a:off x="4492461" y="4549112"/>
            <a:ext cx="4572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2700" marR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*RA = Resultado de Aprendizaje en CD1100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g32f5c51ff3c_0_354"/>
          <p:cNvPicPr preferRelativeResize="0"/>
          <p:nvPr/>
        </p:nvPicPr>
        <p:blipFill rotWithShape="1">
          <a:blip r:embed="rId3">
            <a:alphaModFix/>
          </a:blip>
          <a:srcRect b="0" l="0" r="0" t="24282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2f5c51ff3c_0_354"/>
          <p:cNvSpPr txBox="1"/>
          <p:nvPr/>
        </p:nvSpPr>
        <p:spPr>
          <a:xfrm>
            <a:off x="-13050" y="2157450"/>
            <a:ext cx="9170100" cy="13365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s" sz="3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Actividad Laboratorio 11:</a:t>
            </a:r>
            <a:endParaRPr b="1" sz="3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s" sz="3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Feedback </a:t>
            </a:r>
            <a:r>
              <a:rPr b="1" i="0" lang="es" sz="3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presentación</a:t>
            </a:r>
            <a:endParaRPr b="1" i="0" sz="33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2f5c51ff3c_0_362"/>
          <p:cNvSpPr/>
          <p:nvPr/>
        </p:nvSpPr>
        <p:spPr>
          <a:xfrm>
            <a:off x="3744850" y="547950"/>
            <a:ext cx="53988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BA6C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32f5c51ff3c_0_362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Trabajo de hoy 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Actividad de Laboratorio </a:t>
            </a: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2" name="Google Shape;682;g32f5c51ff3c_0_362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83" name="Google Shape;683;g32f5c51ff3c_0_362"/>
          <p:cNvSpPr txBox="1"/>
          <p:nvPr/>
        </p:nvSpPr>
        <p:spPr>
          <a:xfrm>
            <a:off x="190075" y="1225650"/>
            <a:ext cx="84966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Ya tienen </a:t>
            </a: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 diálogo para la presentación. </a:t>
            </a: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Practiquemoslo</a:t>
            </a: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démosle</a:t>
            </a: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los últimos ajustes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s" sz="2000">
                <a:latin typeface="Roboto"/>
                <a:ea typeface="Roboto"/>
                <a:cs typeface="Roboto"/>
                <a:sym typeface="Roboto"/>
              </a:rPr>
              <a:t>Enganche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s" sz="2000">
                <a:latin typeface="Roboto"/>
                <a:ea typeface="Roboto"/>
                <a:cs typeface="Roboto"/>
                <a:sym typeface="Roboto"/>
              </a:rPr>
              <a:t>Punto de partida: Qué sabían antes de investigar, Qué preguntas se hicieron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b="0" i="0" lang="e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Qué h</a:t>
            </a:r>
            <a:r>
              <a:rPr lang="es" sz="2000">
                <a:latin typeface="Roboto"/>
                <a:ea typeface="Roboto"/>
                <a:cs typeface="Roboto"/>
                <a:sym typeface="Roboto"/>
              </a:rPr>
              <a:t>erramientas usaron</a:t>
            </a:r>
            <a:r>
              <a:rPr b="0" i="0" lang="e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(enfoque)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b="0" i="0" lang="e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Qué encontraron (hallazgos)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b="0" i="0" lang="e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Qué piensan de eso (análisis)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b="0" i="0" lang="e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Qué aprendieron en el proceso (dificultades + aprendizajes)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s" sz="2000">
                <a:latin typeface="Roboto"/>
                <a:ea typeface="Roboto"/>
                <a:cs typeface="Roboto"/>
                <a:sym typeface="Roboto"/>
              </a:rPr>
              <a:t>Cierre, con Qué nos quedamos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4" name="Google Shape;684;g32f5c51ff3c_0_362"/>
          <p:cNvSpPr txBox="1"/>
          <p:nvPr/>
        </p:nvSpPr>
        <p:spPr>
          <a:xfrm>
            <a:off x="1381600" y="3660750"/>
            <a:ext cx="705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5cc4a03c75_0_13"/>
          <p:cNvSpPr/>
          <p:nvPr/>
        </p:nvSpPr>
        <p:spPr>
          <a:xfrm>
            <a:off x="3744850" y="547950"/>
            <a:ext cx="53988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BA6C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g35cc4a03c75_0_13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Trabajo de hoy 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Actividad de Laboratorio </a:t>
            </a: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2" name="Google Shape;692;g35cc4a03c75_0_13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93" name="Google Shape;693;g35cc4a03c75_0_13"/>
          <p:cNvSpPr txBox="1"/>
          <p:nvPr/>
        </p:nvSpPr>
        <p:spPr>
          <a:xfrm>
            <a:off x="556575" y="1225650"/>
            <a:ext cx="80019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1- Responder las siguientes preguntas guías: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b="1" i="0" lang="es" sz="2000" u="none" cap="none" strike="noStrike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Enfoque investigativo:</a:t>
            </a:r>
            <a:r>
              <a:rPr b="0" i="0" lang="es" sz="2000" u="none" cap="none" strike="noStrike">
                <a:solidFill>
                  <a:srgbClr val="5C068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herramientas aplicaron y cómo decidieron usarlas? 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es" sz="2000" u="none" cap="none" strike="noStrike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Descubrimientos clave:</a:t>
            </a:r>
            <a:r>
              <a:rPr b="0" i="0" lang="es" sz="2000" u="none" cap="none" strike="noStrike">
                <a:solidFill>
                  <a:srgbClr val="5C068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hallazgos fueron los más significativos? ¿Por qué?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es" sz="2000" u="none" cap="none" strike="noStrike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Valor del análisis:</a:t>
            </a:r>
            <a:r>
              <a:rPr b="0" i="0" lang="es" sz="2000" u="none" cap="none" strike="noStrike">
                <a:solidFill>
                  <a:srgbClr val="5C068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interpretación hicieron? ¿Qué significa eso?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es" sz="2000" u="none" cap="none" strike="noStrike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Dificultades y aprendizajes:</a:t>
            </a:r>
            <a:r>
              <a:rPr b="0" i="0" lang="es" sz="2000" u="none" cap="none" strike="noStrike">
                <a:solidFill>
                  <a:srgbClr val="5C068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¿Qué dificultades encontraron? ¿Cómo evolucionaron?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4" name="Google Shape;694;g35cc4a03c75_0_13"/>
          <p:cNvSpPr txBox="1"/>
          <p:nvPr/>
        </p:nvSpPr>
        <p:spPr>
          <a:xfrm>
            <a:off x="1381600" y="3660750"/>
            <a:ext cx="705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g35cc4a03c75_0_13"/>
          <p:cNvSpPr/>
          <p:nvPr/>
        </p:nvSpPr>
        <p:spPr>
          <a:xfrm>
            <a:off x="318775" y="247975"/>
            <a:ext cx="1662300" cy="54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minutos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5cc4a03c75_0_28"/>
          <p:cNvSpPr/>
          <p:nvPr/>
        </p:nvSpPr>
        <p:spPr>
          <a:xfrm>
            <a:off x="3744850" y="547950"/>
            <a:ext cx="53988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BA6C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g35cc4a03c75_0_28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Trabajo de hoy 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Actividad de Laboratorio </a:t>
            </a: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3" name="Google Shape;703;g35cc4a03c75_0_28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04" name="Google Shape;704;g35cc4a03c75_0_28"/>
          <p:cNvSpPr txBox="1"/>
          <p:nvPr/>
        </p:nvSpPr>
        <p:spPr>
          <a:xfrm>
            <a:off x="556575" y="1606650"/>
            <a:ext cx="8001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2-</a:t>
            </a: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s" sz="2000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Cambios en el </a:t>
            </a:r>
            <a:r>
              <a:rPr b="1" i="0" lang="es" sz="2000" u="none" cap="none" strike="noStrike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guión (si lo consideran necesario</a:t>
            </a:r>
            <a:r>
              <a:rPr b="1" lang="es" sz="2000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r>
              <a:rPr b="1" i="0" lang="es" sz="2000" u="none" cap="none" strike="noStrike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b="1" i="0" lang="es" sz="2000" u="none" cap="none" strike="noStrike">
                <a:solidFill>
                  <a:srgbClr val="5C068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Transformar las respuestas anteriores en un relato fluido y coherente incorporando los elementos desarrollados en la cátedra (apertura emotiva, introducción SCQA, cierre con pregunta movilizadora + recursos adicionales)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5" name="Google Shape;705;g35cc4a03c75_0_28"/>
          <p:cNvSpPr txBox="1"/>
          <p:nvPr/>
        </p:nvSpPr>
        <p:spPr>
          <a:xfrm>
            <a:off x="1381600" y="3660750"/>
            <a:ext cx="705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35cc4a03c75_0_28"/>
          <p:cNvSpPr/>
          <p:nvPr/>
        </p:nvSpPr>
        <p:spPr>
          <a:xfrm>
            <a:off x="7124350" y="3248825"/>
            <a:ext cx="1662300" cy="54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s" sz="1600"/>
              <a:t>2</a:t>
            </a:r>
            <a:r>
              <a:rPr b="1" i="0" lang="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minutos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5d9ddc19c2_0_0"/>
          <p:cNvSpPr/>
          <p:nvPr/>
        </p:nvSpPr>
        <p:spPr>
          <a:xfrm>
            <a:off x="2610900" y="547950"/>
            <a:ext cx="65331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35d9ddc19c2_0_0"/>
          <p:cNvSpPr txBox="1"/>
          <p:nvPr/>
        </p:nvSpPr>
        <p:spPr>
          <a:xfrm>
            <a:off x="2306100" y="90450"/>
            <a:ext cx="64047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RETROALIMENTACIÓN EN GRUPOS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4" name="Google Shape;714;g35d9ddc19c2_0_0"/>
          <p:cNvSpPr/>
          <p:nvPr/>
        </p:nvSpPr>
        <p:spPr>
          <a:xfrm>
            <a:off x="504250" y="1703075"/>
            <a:ext cx="8367900" cy="3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Instrucciones:</a:t>
            </a:r>
            <a:endParaRPr b="1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Los </a:t>
            </a: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miembros de cada grupo que expondrán</a:t>
            </a: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el hito 2, </a:t>
            </a: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presenta</a:t>
            </a: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rán </a:t>
            </a: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 curso considerando el tiempo máximo de presentación.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curso y equipo docente</a:t>
            </a: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escuchar</a:t>
            </a: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án</a:t>
            </a: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y ofrecerán retroalimentación constructiva de las presentaciones de los otros grupos, aplicando técnicas discutidas en clase.</a:t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 final, discutiremos los aprendizajes y experiencias del curso, con énfasis en la actividad actual.</a:t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5" name="Google Shape;715;g35d9ddc19c2_0_0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16" name="Google Shape;716;g35d9ddc19c2_0_0"/>
          <p:cNvSpPr txBox="1"/>
          <p:nvPr/>
        </p:nvSpPr>
        <p:spPr>
          <a:xfrm>
            <a:off x="191850" y="972750"/>
            <a:ext cx="9144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3- </a:t>
            </a:r>
            <a:r>
              <a:rPr b="1" i="0" lang="es" sz="2000" u="none" cap="none" strike="noStrike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Rotación de presentaciones</a:t>
            </a: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con feedback 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(el curso se dividirá en 2)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35d9ddc19c2_0_0"/>
          <p:cNvSpPr/>
          <p:nvPr/>
        </p:nvSpPr>
        <p:spPr>
          <a:xfrm>
            <a:off x="6804025" y="4396175"/>
            <a:ext cx="1662300" cy="54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s" sz="1600"/>
              <a:t>2</a:t>
            </a:r>
            <a:r>
              <a:rPr b="1" i="0" lang="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minutos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66b3d1225e_0_10"/>
          <p:cNvSpPr/>
          <p:nvPr/>
        </p:nvSpPr>
        <p:spPr>
          <a:xfrm>
            <a:off x="2610900" y="547950"/>
            <a:ext cx="65331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g366b3d1225e_0_10"/>
          <p:cNvSpPr txBox="1"/>
          <p:nvPr/>
        </p:nvSpPr>
        <p:spPr>
          <a:xfrm>
            <a:off x="2306100" y="90450"/>
            <a:ext cx="64047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TRABAJO EN DIAPOSITIVAS </a:t>
            </a: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RETROALIMENTACIÓN EN GRUPOS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5" name="Google Shape;725;g366b3d1225e_0_10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26" name="Google Shape;726;g366b3d1225e_0_10"/>
          <p:cNvSpPr txBox="1"/>
          <p:nvPr/>
        </p:nvSpPr>
        <p:spPr>
          <a:xfrm>
            <a:off x="178100" y="1674025"/>
            <a:ext cx="91440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b="0" i="0" lang="e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b="1" lang="es" sz="2000">
                <a:solidFill>
                  <a:srgbClr val="8E0877"/>
                </a:solidFill>
                <a:latin typeface="Roboto"/>
                <a:ea typeface="Roboto"/>
                <a:cs typeface="Roboto"/>
                <a:sym typeface="Roboto"/>
              </a:rPr>
              <a:t>Trabajo en diapositivas </a:t>
            </a: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según su nuevo diálogo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Utilizar diapositivas con más imágenes que texto y legible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Esquemas que sirvan como apoyo de su diálogo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g366b3d1225e_0_10"/>
          <p:cNvSpPr/>
          <p:nvPr/>
        </p:nvSpPr>
        <p:spPr>
          <a:xfrm>
            <a:off x="6804025" y="4396175"/>
            <a:ext cx="1662300" cy="54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s" sz="1600"/>
              <a:t>3</a:t>
            </a:r>
            <a:r>
              <a:rPr b="1" i="0" lang="e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minutos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"/>
          <p:cNvSpPr txBox="1"/>
          <p:nvPr>
            <p:ph idx="1" type="subTitle"/>
          </p:nvPr>
        </p:nvSpPr>
        <p:spPr>
          <a:xfrm>
            <a:off x="1143000" y="2571750"/>
            <a:ext cx="68580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i="1" lang="es" sz="3300">
                <a:solidFill>
                  <a:schemeClr val="lt1"/>
                </a:solidFill>
              </a:rPr>
              <a:t>En Ingeniería y Ciencias</a:t>
            </a:r>
            <a:endParaRPr/>
          </a:p>
        </p:txBody>
      </p:sp>
      <p:sp>
        <p:nvSpPr>
          <p:cNvPr id="733" name="Google Shape;733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A6C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6"/>
          <p:cNvSpPr txBox="1"/>
          <p:nvPr>
            <p:ph type="ctrTitle"/>
          </p:nvPr>
        </p:nvSpPr>
        <p:spPr>
          <a:xfrm>
            <a:off x="1550401" y="1538211"/>
            <a:ext cx="6043200" cy="15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100"/>
              <a:buFont typeface="Century Gothic"/>
              <a:buNone/>
            </a:pPr>
            <a:r>
              <a:rPr b="1" lang="es" sz="4100">
                <a:latin typeface="Century Gothic"/>
                <a:ea typeface="Century Gothic"/>
                <a:cs typeface="Century Gothic"/>
                <a:sym typeface="Century Gothic"/>
              </a:rPr>
              <a:t>¿Preguntas?</a:t>
            </a:r>
            <a:endParaRPr/>
          </a:p>
        </p:txBody>
      </p:sp>
      <p:cxnSp>
        <p:nvCxnSpPr>
          <p:cNvPr id="735" name="Google Shape;735;p6"/>
          <p:cNvCxnSpPr>
            <a:endCxn id="733" idx="2"/>
          </p:cNvCxnSpPr>
          <p:nvPr/>
        </p:nvCxnSpPr>
        <p:spPr>
          <a:xfrm>
            <a:off x="4572000" y="3135000"/>
            <a:ext cx="0" cy="2008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669c14fb63_0_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3669c14fb63_0_0"/>
          <p:cNvSpPr txBox="1"/>
          <p:nvPr>
            <p:ph idx="4294967295"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Century Gothic"/>
              <a:buNone/>
            </a:pPr>
            <a:r>
              <a:rPr b="1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Desafíos de </a:t>
            </a:r>
            <a:br>
              <a:rPr b="1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" sz="4100" u="none" cap="none" strike="noStrike">
                <a:solidFill>
                  <a:srgbClr val="008178"/>
                </a:solidFill>
                <a:latin typeface="Roboto"/>
                <a:ea typeface="Roboto"/>
                <a:cs typeface="Roboto"/>
                <a:sym typeface="Roboto"/>
              </a:rPr>
              <a:t>INNOVACIÓN</a:t>
            </a:r>
            <a:br>
              <a:rPr b="1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en </a:t>
            </a:r>
            <a:r>
              <a:rPr b="0" i="1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Ingeniería</a:t>
            </a:r>
            <a:br>
              <a:rPr b="0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y </a:t>
            </a:r>
            <a:r>
              <a:rPr b="0" i="1" lang="es" sz="4100" u="none" cap="none" strike="noStrike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Ciencias</a:t>
            </a:r>
            <a:endParaRPr b="0" i="1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2" name="Google Shape;742;g3669c14fb63_0_0"/>
          <p:cNvSpPr txBox="1"/>
          <p:nvPr>
            <p:ph idx="4294967295" type="subTitle"/>
          </p:nvPr>
        </p:nvSpPr>
        <p:spPr>
          <a:xfrm>
            <a:off x="218250" y="2891813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0" i="1" lang="es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 Ingeniería y Ciencias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&#10;&#10;Description automatically generated" id="743" name="Google Shape;743;g3669c14fb63_0_0"/>
          <p:cNvPicPr preferRelativeResize="0"/>
          <p:nvPr/>
        </p:nvPicPr>
        <p:blipFill rotWithShape="1">
          <a:blip r:embed="rId3">
            <a:alphaModFix/>
          </a:blip>
          <a:srcRect b="37801" l="13146" r="25908" t="31853"/>
          <a:stretch/>
        </p:blipFill>
        <p:spPr>
          <a:xfrm>
            <a:off x="6221375" y="4215683"/>
            <a:ext cx="1274389" cy="4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g3669c14fb63_0_0"/>
          <p:cNvSpPr/>
          <p:nvPr/>
        </p:nvSpPr>
        <p:spPr>
          <a:xfrm>
            <a:off x="6099100" y="-78575"/>
            <a:ext cx="3045000" cy="39102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g3669c14fb63_0_0"/>
          <p:cNvSpPr txBox="1"/>
          <p:nvPr/>
        </p:nvSpPr>
        <p:spPr>
          <a:xfrm>
            <a:off x="6343650" y="305474"/>
            <a:ext cx="23952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1700" u="none" cap="none" strike="noStrike">
                <a:solidFill>
                  <a:srgbClr val="F1BC25"/>
                </a:solidFill>
                <a:latin typeface="Roboto"/>
                <a:ea typeface="Roboto"/>
                <a:cs typeface="Roboto"/>
                <a:sym typeface="Roboto"/>
              </a:rPr>
              <a:t>CD1100</a:t>
            </a:r>
            <a:r>
              <a:rPr b="1" i="0" lang="es" sz="1700" u="none" cap="none" strike="noStrike">
                <a:solidFill>
                  <a:srgbClr val="F1BC25"/>
                </a:solidFill>
                <a:latin typeface="Roboto"/>
                <a:ea typeface="Roboto"/>
                <a:cs typeface="Roboto"/>
                <a:sym typeface="Roboto"/>
              </a:rPr>
              <a:t> Sección 0</a:t>
            </a:r>
            <a:r>
              <a:rPr b="1" lang="es" sz="1700">
                <a:solidFill>
                  <a:srgbClr val="F1BC25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endParaRPr b="0" i="0" sz="1700" u="none" cap="none" strike="noStrike">
              <a:solidFill>
                <a:srgbClr val="F1BC2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700">
                <a:solidFill>
                  <a:srgbClr val="F1F1F1"/>
                </a:solidFill>
                <a:latin typeface="Roboto"/>
                <a:ea typeface="Roboto"/>
                <a:cs typeface="Roboto"/>
                <a:sym typeface="Roboto"/>
              </a:rPr>
              <a:t>Laboratorio 11</a:t>
            </a:r>
            <a:endParaRPr b="0" i="1" sz="2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6" name="Google Shape;746;g3669c14fb63_0_0"/>
          <p:cNvPicPr preferRelativeResize="0"/>
          <p:nvPr/>
        </p:nvPicPr>
        <p:blipFill rotWithShape="1">
          <a:blip r:embed="rId4">
            <a:alphaModFix/>
          </a:blip>
          <a:srcRect b="27001" l="0" r="45613" t="0"/>
          <a:stretch/>
        </p:blipFill>
        <p:spPr>
          <a:xfrm>
            <a:off x="7951263" y="4120651"/>
            <a:ext cx="909863" cy="602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7" name="Google Shape;747;g3669c14fb63_0_0"/>
          <p:cNvCxnSpPr/>
          <p:nvPr/>
        </p:nvCxnSpPr>
        <p:spPr>
          <a:xfrm>
            <a:off x="7681322" y="4345880"/>
            <a:ext cx="0" cy="2784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8" name="Google Shape;748;g3669c14fb63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3519" y="-197937"/>
            <a:ext cx="3116143" cy="402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3669c14fb63_0_0"/>
          <p:cNvPicPr preferRelativeResize="0"/>
          <p:nvPr/>
        </p:nvPicPr>
        <p:blipFill rotWithShape="1">
          <a:blip r:embed="rId6">
            <a:alphaModFix/>
          </a:blip>
          <a:srcRect b="34503" l="0" r="15275" t="0"/>
          <a:stretch/>
        </p:blipFill>
        <p:spPr>
          <a:xfrm>
            <a:off x="3076070" y="691656"/>
            <a:ext cx="6067929" cy="3139897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g3669c14fb63_0_0"/>
          <p:cNvSpPr/>
          <p:nvPr/>
        </p:nvSpPr>
        <p:spPr>
          <a:xfrm flipH="1">
            <a:off x="0" y="3779050"/>
            <a:ext cx="9144000" cy="52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g3669c14fb63_0_0"/>
          <p:cNvSpPr/>
          <p:nvPr/>
        </p:nvSpPr>
        <p:spPr>
          <a:xfrm>
            <a:off x="504650" y="3984525"/>
            <a:ext cx="192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500" u="none" cap="none" strike="noStrike">
                <a:solidFill>
                  <a:srgbClr val="064075"/>
                </a:solidFill>
                <a:latin typeface="Roboto"/>
                <a:ea typeface="Roboto"/>
                <a:cs typeface="Roboto"/>
                <a:sym typeface="Roboto"/>
              </a:rPr>
              <a:t>Profesor/a</a:t>
            </a:r>
            <a:endParaRPr b="1" i="0" sz="1500" u="none" cap="none" strike="noStrike">
              <a:solidFill>
                <a:srgbClr val="06407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Polyn Cifuentes</a:t>
            </a:r>
            <a:endParaRPr b="0" i="0" sz="1200" u="none" cap="none" strike="noStrik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2" name="Google Shape;752;g3669c14fb63_0_0"/>
          <p:cNvSpPr/>
          <p:nvPr/>
        </p:nvSpPr>
        <p:spPr>
          <a:xfrm>
            <a:off x="360950" y="4087325"/>
            <a:ext cx="143700" cy="143700"/>
          </a:xfrm>
          <a:prstGeom prst="ellipse">
            <a:avLst/>
          </a:prstGeom>
          <a:solidFill>
            <a:srgbClr val="06407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g3669c14fb63_0_0"/>
          <p:cNvSpPr/>
          <p:nvPr/>
        </p:nvSpPr>
        <p:spPr>
          <a:xfrm>
            <a:off x="2424650" y="4087337"/>
            <a:ext cx="143700" cy="143700"/>
          </a:xfrm>
          <a:prstGeom prst="ellipse">
            <a:avLst/>
          </a:prstGeom>
          <a:solidFill>
            <a:srgbClr val="5C068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g3669c14fb63_0_0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55" name="Google Shape;755;g3669c14fb63_0_0"/>
          <p:cNvSpPr/>
          <p:nvPr/>
        </p:nvSpPr>
        <p:spPr>
          <a:xfrm>
            <a:off x="2493175" y="3984525"/>
            <a:ext cx="192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500" u="none" cap="none" strike="noStrike">
                <a:solidFill>
                  <a:srgbClr val="5C068F"/>
                </a:solidFill>
                <a:latin typeface="Roboto"/>
                <a:ea typeface="Roboto"/>
                <a:cs typeface="Roboto"/>
                <a:sym typeface="Roboto"/>
              </a:rPr>
              <a:t>Auxiliares</a:t>
            </a:r>
            <a:endParaRPr b="0" i="0" sz="1500" u="none" cap="none" strike="noStrike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Javiera Cerda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Anaís Higuera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6" name="Google Shape;756;g3669c14fb63_0_0"/>
          <p:cNvSpPr/>
          <p:nvPr/>
        </p:nvSpPr>
        <p:spPr>
          <a:xfrm>
            <a:off x="4530700" y="3984513"/>
            <a:ext cx="192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500" u="none" cap="none" strike="noStrike">
                <a:solidFill>
                  <a:srgbClr val="C97808"/>
                </a:solidFill>
                <a:latin typeface="Roboto"/>
                <a:ea typeface="Roboto"/>
                <a:cs typeface="Roboto"/>
                <a:sym typeface="Roboto"/>
              </a:rPr>
              <a:t>Ayudante</a:t>
            </a:r>
            <a:endParaRPr b="1" i="0" sz="1500" u="none" cap="none" strike="noStrike">
              <a:solidFill>
                <a:srgbClr val="C9780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Simón González</a:t>
            </a:r>
            <a:endParaRPr b="0" i="0" sz="1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7" name="Google Shape;757;g3669c14fb63_0_0"/>
          <p:cNvSpPr/>
          <p:nvPr/>
        </p:nvSpPr>
        <p:spPr>
          <a:xfrm>
            <a:off x="4251163" y="4087337"/>
            <a:ext cx="143700" cy="143700"/>
          </a:xfrm>
          <a:prstGeom prst="ellipse">
            <a:avLst/>
          </a:prstGeom>
          <a:solidFill>
            <a:srgbClr val="C9780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669c14fb63_0_172"/>
          <p:cNvSpPr/>
          <p:nvPr/>
        </p:nvSpPr>
        <p:spPr>
          <a:xfrm>
            <a:off x="2644" y="5288"/>
            <a:ext cx="9144000" cy="51435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g3669c14fb63_0_172"/>
          <p:cNvPicPr preferRelativeResize="0"/>
          <p:nvPr/>
        </p:nvPicPr>
        <p:blipFill rotWithShape="1">
          <a:blip r:embed="rId3">
            <a:alphaModFix/>
          </a:blip>
          <a:srcRect b="0" l="20913" r="10808" t="0"/>
          <a:stretch/>
        </p:blipFill>
        <p:spPr>
          <a:xfrm>
            <a:off x="-484405" y="1140899"/>
            <a:ext cx="3146700" cy="3069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75" name="Google Shape;475;g3669c14fb63_0_172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76" name="Google Shape;476;g3669c14fb63_0_172"/>
          <p:cNvSpPr txBox="1"/>
          <p:nvPr/>
        </p:nvSpPr>
        <p:spPr>
          <a:xfrm>
            <a:off x="2399076" y="1215503"/>
            <a:ext cx="1759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1397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1" i="0" lang="es" sz="30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Oralidad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3669c14fb63_0_172"/>
          <p:cNvSpPr txBox="1"/>
          <p:nvPr/>
        </p:nvSpPr>
        <p:spPr>
          <a:xfrm>
            <a:off x="2970569" y="2251481"/>
            <a:ext cx="160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1397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s" sz="15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Herramienta para </a:t>
            </a:r>
            <a:r>
              <a:rPr b="1" i="0" lang="es" sz="1500" u="none" cap="none" strike="noStrike">
                <a:solidFill>
                  <a:srgbClr val="F2F2F2"/>
                </a:solidFill>
                <a:highlight>
                  <a:srgbClr val="8E0877"/>
                </a:highlight>
                <a:latin typeface="Roboto"/>
                <a:ea typeface="Roboto"/>
                <a:cs typeface="Roboto"/>
                <a:sym typeface="Roboto"/>
              </a:rPr>
              <a:t>comunicar </a:t>
            </a:r>
            <a:r>
              <a:rPr b="0" i="0" lang="es" sz="15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información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3669c14fb63_0_172"/>
          <p:cNvSpPr txBox="1"/>
          <p:nvPr/>
        </p:nvSpPr>
        <p:spPr>
          <a:xfrm>
            <a:off x="4880349" y="2251481"/>
            <a:ext cx="16014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1397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1" i="0" lang="es" sz="1500" u="none" cap="none" strike="noStrike">
                <a:solidFill>
                  <a:srgbClr val="F2F2F2"/>
                </a:solidFill>
                <a:highlight>
                  <a:srgbClr val="8E0877"/>
                </a:highlight>
                <a:latin typeface="Roboto"/>
                <a:ea typeface="Roboto"/>
                <a:cs typeface="Roboto"/>
                <a:sym typeface="Roboto"/>
              </a:rPr>
              <a:t>Trabajos, ideas o proyectos</a:t>
            </a:r>
            <a:r>
              <a:rPr b="1" i="0" lang="es" sz="15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s" sz="15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de nuestra disciplina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3669c14fb63_0_172"/>
          <p:cNvSpPr txBox="1"/>
          <p:nvPr/>
        </p:nvSpPr>
        <p:spPr>
          <a:xfrm>
            <a:off x="6839777" y="2251481"/>
            <a:ext cx="1699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1397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s" sz="15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Es el </a:t>
            </a:r>
            <a:r>
              <a:rPr b="1" i="0" lang="es" sz="1500" u="none" cap="none" strike="noStrike">
                <a:solidFill>
                  <a:srgbClr val="F2F2F2"/>
                </a:solidFill>
                <a:highlight>
                  <a:srgbClr val="8E0877"/>
                </a:highlight>
                <a:latin typeface="Roboto"/>
                <a:ea typeface="Roboto"/>
                <a:cs typeface="Roboto"/>
                <a:sym typeface="Roboto"/>
              </a:rPr>
              <a:t>estándar de comunicación</a:t>
            </a:r>
            <a:r>
              <a:rPr b="0" i="0" lang="es" sz="15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 en Proyectos de Ingeniería y Ciencias.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3669c14fb63_0_172"/>
          <p:cNvSpPr txBox="1"/>
          <p:nvPr/>
        </p:nvSpPr>
        <p:spPr>
          <a:xfrm>
            <a:off x="4245452" y="1677233"/>
            <a:ext cx="80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1" i="0" lang="es" sz="1500" u="none" cap="none" strike="noStrike">
                <a:solidFill>
                  <a:srgbClr val="3F3F3F"/>
                </a:solidFill>
                <a:highlight>
                  <a:srgbClr val="F1BC25"/>
                </a:highlight>
                <a:latin typeface="Roboto"/>
                <a:ea typeface="Roboto"/>
                <a:cs typeface="Roboto"/>
                <a:sym typeface="Roboto"/>
              </a:rPr>
              <a:t>¿Qué?</a:t>
            </a:r>
            <a:endParaRPr b="0" i="0" sz="1500" u="none" cap="none" strike="noStrike">
              <a:solidFill>
                <a:srgbClr val="3F3F3F"/>
              </a:solidFill>
              <a:highlight>
                <a:srgbClr val="F1BC25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g3669c14fb63_0_172"/>
          <p:cNvSpPr txBox="1"/>
          <p:nvPr/>
        </p:nvSpPr>
        <p:spPr>
          <a:xfrm>
            <a:off x="6017320" y="1677233"/>
            <a:ext cx="107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1" i="0" lang="es" sz="1500" u="none" cap="none" strike="noStrike">
                <a:solidFill>
                  <a:srgbClr val="3F3F3F"/>
                </a:solidFill>
                <a:highlight>
                  <a:srgbClr val="F1BC25"/>
                </a:highlight>
                <a:latin typeface="Roboto"/>
                <a:ea typeface="Roboto"/>
                <a:cs typeface="Roboto"/>
                <a:sym typeface="Roboto"/>
              </a:rPr>
              <a:t>¿Por qué?</a:t>
            </a:r>
            <a:endParaRPr b="0" i="0" sz="1500" u="none" cap="none" strike="noStrike">
              <a:solidFill>
                <a:srgbClr val="3F3F3F"/>
              </a:solidFill>
              <a:highlight>
                <a:srgbClr val="F1BC25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g3669c14fb63_0_172"/>
          <p:cNvSpPr/>
          <p:nvPr/>
        </p:nvSpPr>
        <p:spPr>
          <a:xfrm rot="-4119610">
            <a:off x="3984191" y="1937976"/>
            <a:ext cx="1175601" cy="1175601"/>
          </a:xfrm>
          <a:prstGeom prst="arc">
            <a:avLst>
              <a:gd fmla="val 16280275" name="adj1"/>
              <a:gd fmla="val 19041743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3669c14fb63_0_172"/>
          <p:cNvSpPr/>
          <p:nvPr/>
        </p:nvSpPr>
        <p:spPr>
          <a:xfrm rot="1741061">
            <a:off x="4113556" y="1900305"/>
            <a:ext cx="1175684" cy="1175538"/>
          </a:xfrm>
          <a:prstGeom prst="arc">
            <a:avLst>
              <a:gd fmla="val 16280275" name="adj1"/>
              <a:gd fmla="val 19041743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3669c14fb63_0_172"/>
          <p:cNvSpPr/>
          <p:nvPr/>
        </p:nvSpPr>
        <p:spPr>
          <a:xfrm rot="1741061">
            <a:off x="6178330" y="1900305"/>
            <a:ext cx="1175684" cy="1175538"/>
          </a:xfrm>
          <a:prstGeom prst="arc">
            <a:avLst>
              <a:gd fmla="val 16280275" name="adj1"/>
              <a:gd fmla="val 19041743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3669c14fb63_0_172"/>
          <p:cNvSpPr/>
          <p:nvPr/>
        </p:nvSpPr>
        <p:spPr>
          <a:xfrm rot="-4119610">
            <a:off x="5753997" y="1937977"/>
            <a:ext cx="1175601" cy="1175601"/>
          </a:xfrm>
          <a:prstGeom prst="arc">
            <a:avLst>
              <a:gd fmla="val 16280275" name="adj1"/>
              <a:gd fmla="val 19041743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669c14fb63_0_278"/>
          <p:cNvSpPr/>
          <p:nvPr/>
        </p:nvSpPr>
        <p:spPr>
          <a:xfrm>
            <a:off x="2644" y="5288"/>
            <a:ext cx="9144000" cy="5143500"/>
          </a:xfrm>
          <a:prstGeom prst="rect">
            <a:avLst/>
          </a:prstGeom>
          <a:solidFill>
            <a:srgbClr val="DF294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3669c14fb63_0_278"/>
          <p:cNvSpPr txBox="1"/>
          <p:nvPr/>
        </p:nvSpPr>
        <p:spPr>
          <a:xfrm>
            <a:off x="434665" y="1384084"/>
            <a:ext cx="842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139700" marR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1" i="0" lang="es" sz="54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428.350.903.459.081.234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3669c14fb63_0_278"/>
          <p:cNvSpPr txBox="1"/>
          <p:nvPr/>
        </p:nvSpPr>
        <p:spPr>
          <a:xfrm>
            <a:off x="434665" y="2130570"/>
            <a:ext cx="842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139700" marR="0" rtl="0" algn="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s" sz="11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Es la cantidad de veces que presentarán en el mundo profesional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g3669c14fb63_0_278"/>
          <p:cNvPicPr preferRelativeResize="0"/>
          <p:nvPr/>
        </p:nvPicPr>
        <p:blipFill rotWithShape="1">
          <a:blip r:embed="rId3">
            <a:alphaModFix/>
          </a:blip>
          <a:srcRect b="0" l="22002" r="21996" t="0"/>
          <a:stretch/>
        </p:blipFill>
        <p:spPr>
          <a:xfrm>
            <a:off x="2246350" y="2323880"/>
            <a:ext cx="2611500" cy="261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4" name="Google Shape;494;g3669c14fb63_0_278"/>
          <p:cNvSpPr/>
          <p:nvPr/>
        </p:nvSpPr>
        <p:spPr>
          <a:xfrm rot="6198349">
            <a:off x="3811158" y="1736022"/>
            <a:ext cx="1175763" cy="1175763"/>
          </a:xfrm>
          <a:prstGeom prst="arc">
            <a:avLst>
              <a:gd fmla="val 16280275" name="adj1"/>
              <a:gd fmla="val 19041743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669c14fb63_0_374"/>
          <p:cNvSpPr/>
          <p:nvPr/>
        </p:nvSpPr>
        <p:spPr>
          <a:xfrm>
            <a:off x="2644" y="5288"/>
            <a:ext cx="9144000" cy="5143500"/>
          </a:xfrm>
          <a:prstGeom prst="rect">
            <a:avLst/>
          </a:prstGeom>
          <a:solidFill>
            <a:srgbClr val="DF294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g3669c14fb63_0_374"/>
          <p:cNvPicPr preferRelativeResize="0"/>
          <p:nvPr/>
        </p:nvPicPr>
        <p:blipFill rotWithShape="1">
          <a:blip r:embed="rId3">
            <a:alphaModFix/>
          </a:blip>
          <a:srcRect b="0" l="32684" r="20490" t="0"/>
          <a:stretch/>
        </p:blipFill>
        <p:spPr>
          <a:xfrm>
            <a:off x="168088" y="436247"/>
            <a:ext cx="4404000" cy="4281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01" name="Google Shape;501;g3669c14fb63_0_374"/>
          <p:cNvGrpSpPr/>
          <p:nvPr/>
        </p:nvGrpSpPr>
        <p:grpSpPr>
          <a:xfrm>
            <a:off x="4910239" y="1574333"/>
            <a:ext cx="3250705" cy="1722467"/>
            <a:chOff x="6531486" y="1669122"/>
            <a:chExt cx="4334273" cy="2296623"/>
          </a:xfrm>
        </p:grpSpPr>
        <p:sp>
          <p:nvSpPr>
            <p:cNvPr id="502" name="Google Shape;502;g3669c14fb63_0_374"/>
            <p:cNvSpPr txBox="1"/>
            <p:nvPr/>
          </p:nvSpPr>
          <p:spPr>
            <a:xfrm>
              <a:off x="6531486" y="1669122"/>
              <a:ext cx="3898800" cy="121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0" spcFirstLastPara="1" rIns="68575" wrap="square" tIns="68575">
              <a:spAutoFit/>
            </a:bodyPr>
            <a:lstStyle/>
            <a:p>
              <a:pPr indent="0" lvl="0" marL="139700" marR="0" rtl="0" algn="l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b="1" i="0" lang="es" sz="5000" u="none" cap="none" strike="noStrike">
                  <a:solidFill>
                    <a:srgbClr val="F2F2F2"/>
                  </a:solidFill>
                  <a:latin typeface="Roboto"/>
                  <a:ea typeface="Roboto"/>
                  <a:cs typeface="Roboto"/>
                  <a:sym typeface="Roboto"/>
                </a:rPr>
                <a:t>Beneficio</a:t>
              </a:r>
              <a:endParaRPr b="0" i="0" sz="5000" u="none" cap="none" strike="noStrike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03" name="Google Shape;503;g3669c14fb63_0_374"/>
            <p:cNvSpPr txBox="1"/>
            <p:nvPr/>
          </p:nvSpPr>
          <p:spPr>
            <a:xfrm>
              <a:off x="6564959" y="2857545"/>
              <a:ext cx="43008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0" spcFirstLastPara="1" rIns="68575" wrap="square" tIns="68575">
              <a:spAutoFit/>
            </a:bodyPr>
            <a:lstStyle/>
            <a:p>
              <a:pPr indent="0" lvl="0" marL="139700" marR="0" rtl="0" algn="l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b="0" i="0" lang="es" sz="1500" u="none" cap="none" strike="noStrike">
                  <a:solidFill>
                    <a:srgbClr val="F2F2F2"/>
                  </a:solidFill>
                  <a:latin typeface="Roboto"/>
                  <a:ea typeface="Roboto"/>
                  <a:cs typeface="Roboto"/>
                  <a:sym typeface="Roboto"/>
                </a:rPr>
                <a:t>Nos permiten capturar reacciones, críticas y sugerencias que pueden enriquecer nuestro trabajo.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669c14fb63_0_470"/>
          <p:cNvSpPr/>
          <p:nvPr/>
        </p:nvSpPr>
        <p:spPr>
          <a:xfrm>
            <a:off x="568791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D8D8D8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Planificar, distribuir, jerarquizar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3669c14fb63_0_470"/>
          <p:cNvSpPr txBox="1"/>
          <p:nvPr/>
        </p:nvSpPr>
        <p:spPr>
          <a:xfrm>
            <a:off x="3514262" y="588980"/>
            <a:ext cx="23286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" sz="21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Información clave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3669c14fb63_0_470"/>
          <p:cNvSpPr/>
          <p:nvPr/>
        </p:nvSpPr>
        <p:spPr>
          <a:xfrm>
            <a:off x="3197691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D8D8D8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Elaborar guión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3669c14fb63_0_470"/>
          <p:cNvSpPr/>
          <p:nvPr/>
        </p:nvSpPr>
        <p:spPr>
          <a:xfrm>
            <a:off x="5842919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D8D8D8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 material de apoyo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3669c14fb63_0_470"/>
          <p:cNvSpPr txBox="1"/>
          <p:nvPr/>
        </p:nvSpPr>
        <p:spPr>
          <a:xfrm>
            <a:off x="589763" y="4112222"/>
            <a:ext cx="76890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 exposición debe incluir todos los elementos necesarios para transmitir adecuada y claramente las respuestas: Explicaciones, tablas, dibujos, imágenes, esquemas, planos, etc. </a:t>
            </a:r>
            <a:endParaRPr b="1" i="0" sz="1000" u="none" cap="none" strike="noStrik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3" name="Google Shape;513;g3669c14fb63_0_470"/>
          <p:cNvPicPr preferRelativeResize="0"/>
          <p:nvPr/>
        </p:nvPicPr>
        <p:blipFill rotWithShape="1">
          <a:blip r:embed="rId3">
            <a:alphaModFix/>
          </a:blip>
          <a:srcRect b="0" l="21876" r="21870" t="0"/>
          <a:stretch/>
        </p:blipFill>
        <p:spPr>
          <a:xfrm>
            <a:off x="2986234" y="1108763"/>
            <a:ext cx="2964000" cy="296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4" name="Google Shape;514;g3669c14fb63_0_470"/>
          <p:cNvSpPr txBox="1"/>
          <p:nvPr/>
        </p:nvSpPr>
        <p:spPr>
          <a:xfrm>
            <a:off x="5503950" y="1875808"/>
            <a:ext cx="2514600" cy="30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" sz="15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¿Qué datos nos respaldan?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g3669c14fb63_0_470"/>
          <p:cNvSpPr txBox="1"/>
          <p:nvPr/>
        </p:nvSpPr>
        <p:spPr>
          <a:xfrm>
            <a:off x="5405217" y="2994014"/>
            <a:ext cx="2964000" cy="30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" sz="15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¿Cuáles son las consecuencias?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669c14fb63_0_470"/>
          <p:cNvSpPr txBox="1"/>
          <p:nvPr/>
        </p:nvSpPr>
        <p:spPr>
          <a:xfrm>
            <a:off x="1254817" y="1659950"/>
            <a:ext cx="2030400" cy="30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" sz="15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¿Cuál es el problema?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3669c14fb63_0_470"/>
          <p:cNvSpPr txBox="1"/>
          <p:nvPr/>
        </p:nvSpPr>
        <p:spPr>
          <a:xfrm>
            <a:off x="1536189" y="2572772"/>
            <a:ext cx="1914900" cy="30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" sz="15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¿A quién le afecta?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3669c14fb63_0_470"/>
          <p:cNvSpPr txBox="1"/>
          <p:nvPr/>
        </p:nvSpPr>
        <p:spPr>
          <a:xfrm>
            <a:off x="1" y="489833"/>
            <a:ext cx="3384000" cy="531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 Planificación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669c14fb63_0_572"/>
          <p:cNvSpPr/>
          <p:nvPr/>
        </p:nvSpPr>
        <p:spPr>
          <a:xfrm>
            <a:off x="568791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DF2941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Planificar, distribuir, jerarquizar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669c14fb63_0_572"/>
          <p:cNvSpPr/>
          <p:nvPr/>
        </p:nvSpPr>
        <p:spPr>
          <a:xfrm>
            <a:off x="3197691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D8D8D8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Elaborar guión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5" name="Google Shape;525;g3669c14fb63_0_572"/>
          <p:cNvGrpSpPr/>
          <p:nvPr/>
        </p:nvGrpSpPr>
        <p:grpSpPr>
          <a:xfrm>
            <a:off x="-66972" y="1124555"/>
            <a:ext cx="5909850" cy="3420276"/>
            <a:chOff x="-89295" y="1499407"/>
            <a:chExt cx="7879800" cy="4560368"/>
          </a:xfrm>
        </p:grpSpPr>
        <p:sp>
          <p:nvSpPr>
            <p:cNvPr id="526" name="Google Shape;526;g3669c14fb63_0_572"/>
            <p:cNvSpPr/>
            <p:nvPr/>
          </p:nvSpPr>
          <p:spPr>
            <a:xfrm>
              <a:off x="1037804" y="1499407"/>
              <a:ext cx="6752700" cy="3804000"/>
            </a:xfrm>
            <a:prstGeom prst="roundRect">
              <a:avLst>
                <a:gd fmla="val 16667" name="adj"/>
              </a:avLst>
            </a:prstGeom>
            <a:solidFill>
              <a:srgbClr val="DF294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3669c14fb63_0_572"/>
            <p:cNvSpPr/>
            <p:nvPr/>
          </p:nvSpPr>
          <p:spPr>
            <a:xfrm rot="-8100000">
              <a:off x="240824" y="4135695"/>
              <a:ext cx="1593960" cy="1593960"/>
            </a:xfrm>
            <a:prstGeom prst="rtTriangle">
              <a:avLst/>
            </a:prstGeom>
            <a:solidFill>
              <a:srgbClr val="DF294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g3669c14fb63_0_572"/>
          <p:cNvSpPr txBox="1"/>
          <p:nvPr/>
        </p:nvSpPr>
        <p:spPr>
          <a:xfrm>
            <a:off x="1101308" y="1579928"/>
            <a:ext cx="4466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¿Cuánto tiempo</a:t>
            </a:r>
            <a:r>
              <a:rPr b="0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dispongo para realizar la presentación?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3669c14fb63_0_572"/>
          <p:cNvSpPr txBox="1"/>
          <p:nvPr/>
        </p:nvSpPr>
        <p:spPr>
          <a:xfrm>
            <a:off x="1101308" y="2090844"/>
            <a:ext cx="4466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¿Cuántas personas</a:t>
            </a:r>
            <a:r>
              <a:rPr b="0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asisten?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669c14fb63_0_572"/>
          <p:cNvSpPr txBox="1"/>
          <p:nvPr/>
        </p:nvSpPr>
        <p:spPr>
          <a:xfrm>
            <a:off x="1101308" y="2638799"/>
            <a:ext cx="4466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¿A qué hora </a:t>
            </a:r>
            <a:r>
              <a:rPr b="0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 lleva a cabo?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3669c14fb63_0_572"/>
          <p:cNvSpPr txBox="1"/>
          <p:nvPr/>
        </p:nvSpPr>
        <p:spPr>
          <a:xfrm>
            <a:off x="1101308" y="3247928"/>
            <a:ext cx="4466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¿Qué actividades </a:t>
            </a:r>
            <a:r>
              <a:rPr b="0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realiza la audiencia antes y después?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g3669c14fb63_0_572"/>
          <p:cNvSpPr txBox="1"/>
          <p:nvPr/>
        </p:nvSpPr>
        <p:spPr>
          <a:xfrm>
            <a:off x="1" y="489833"/>
            <a:ext cx="3384000" cy="531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 Planificación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669c14fb63_0_674"/>
          <p:cNvSpPr/>
          <p:nvPr/>
        </p:nvSpPr>
        <p:spPr>
          <a:xfrm>
            <a:off x="568791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D8D8D8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Planificar, distribuir, jerarquizar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669c14fb63_0_674"/>
          <p:cNvSpPr/>
          <p:nvPr/>
        </p:nvSpPr>
        <p:spPr>
          <a:xfrm>
            <a:off x="3197691" y="4641900"/>
            <a:ext cx="2435700" cy="300300"/>
          </a:xfrm>
          <a:prstGeom prst="roundRect">
            <a:avLst>
              <a:gd fmla="val 16667" name="adj"/>
            </a:avLst>
          </a:prstGeom>
          <a:solidFill>
            <a:srgbClr val="7030A0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Elaborar guión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9" name="Google Shape;539;g3669c14fb63_0_674"/>
          <p:cNvGrpSpPr/>
          <p:nvPr/>
        </p:nvGrpSpPr>
        <p:grpSpPr>
          <a:xfrm>
            <a:off x="2622441" y="1124555"/>
            <a:ext cx="5909850" cy="3420276"/>
            <a:chOff x="3496588" y="1499407"/>
            <a:chExt cx="7879800" cy="4560368"/>
          </a:xfrm>
        </p:grpSpPr>
        <p:sp>
          <p:nvSpPr>
            <p:cNvPr id="540" name="Google Shape;540;g3669c14fb63_0_674"/>
            <p:cNvSpPr/>
            <p:nvPr/>
          </p:nvSpPr>
          <p:spPr>
            <a:xfrm>
              <a:off x="4623687" y="1499407"/>
              <a:ext cx="6752700" cy="3804000"/>
            </a:xfrm>
            <a:prstGeom prst="roundRect">
              <a:avLst>
                <a:gd fmla="val 16667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3669c14fb63_0_674"/>
            <p:cNvSpPr/>
            <p:nvPr/>
          </p:nvSpPr>
          <p:spPr>
            <a:xfrm rot="-8100000">
              <a:off x="3826707" y="4135695"/>
              <a:ext cx="1593960" cy="1593960"/>
            </a:xfrm>
            <a:prstGeom prst="rtTriangle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g3669c14fb63_0_674"/>
          <p:cNvSpPr txBox="1"/>
          <p:nvPr/>
        </p:nvSpPr>
        <p:spPr>
          <a:xfrm>
            <a:off x="3790721" y="1579928"/>
            <a:ext cx="4466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 es una presentación </a:t>
            </a:r>
            <a:r>
              <a:rPr b="1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grupal o individual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g3669c14fb63_0_674"/>
          <p:cNvSpPr txBox="1"/>
          <p:nvPr/>
        </p:nvSpPr>
        <p:spPr>
          <a:xfrm>
            <a:off x="3790721" y="2090844"/>
            <a:ext cx="4466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¿Cómo se distribuyen </a:t>
            </a:r>
            <a:r>
              <a:rPr b="0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las intervenciones de cada integrante? ¿En qué orden?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g3669c14fb63_0_674"/>
          <p:cNvSpPr txBox="1"/>
          <p:nvPr/>
        </p:nvSpPr>
        <p:spPr>
          <a:xfrm>
            <a:off x="3790721" y="2774084"/>
            <a:ext cx="4466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¿Cuánto tiempo </a:t>
            </a:r>
            <a:r>
              <a:rPr b="0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dispondrá cada integrante?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3669c14fb63_0_674"/>
          <p:cNvSpPr txBox="1"/>
          <p:nvPr/>
        </p:nvSpPr>
        <p:spPr>
          <a:xfrm>
            <a:off x="3790721" y="3247928"/>
            <a:ext cx="4466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¿Qué hacen los demás </a:t>
            </a:r>
            <a:r>
              <a:rPr b="0" i="0" lang="e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mientras alguien está hablando?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3669c14fb63_0_674"/>
          <p:cNvSpPr txBox="1"/>
          <p:nvPr/>
        </p:nvSpPr>
        <p:spPr>
          <a:xfrm>
            <a:off x="1" y="489833"/>
            <a:ext cx="3384000" cy="531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 Planificación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g3669c14fb63_0_877"/>
          <p:cNvPicPr preferRelativeResize="0"/>
          <p:nvPr/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7170943" y="1962105"/>
            <a:ext cx="1219200" cy="121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2" name="Google Shape;552;g3669c14fb63_0_877"/>
          <p:cNvPicPr preferRelativeResize="0"/>
          <p:nvPr/>
        </p:nvPicPr>
        <p:blipFill rotWithShape="1">
          <a:blip r:embed="rId4">
            <a:alphaModFix/>
          </a:blip>
          <a:srcRect b="0" l="21876" r="21870" t="0"/>
          <a:stretch/>
        </p:blipFill>
        <p:spPr>
          <a:xfrm>
            <a:off x="4905438" y="2004256"/>
            <a:ext cx="1175700" cy="1175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3" name="Google Shape;553;g3669c14fb63_0_877"/>
          <p:cNvPicPr preferRelativeResize="0"/>
          <p:nvPr/>
        </p:nvPicPr>
        <p:blipFill rotWithShape="1">
          <a:blip r:embed="rId5">
            <a:alphaModFix/>
          </a:blip>
          <a:srcRect b="0" l="16865" r="16865" t="0"/>
          <a:stretch/>
        </p:blipFill>
        <p:spPr>
          <a:xfrm flipH="1">
            <a:off x="2757705" y="2024471"/>
            <a:ext cx="1156800" cy="1156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4" name="Google Shape;554;g3669c14fb63_0_8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892" y="1993366"/>
            <a:ext cx="1156800" cy="115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5" name="Google Shape;555;g3669c14fb63_0_877"/>
          <p:cNvSpPr txBox="1"/>
          <p:nvPr/>
        </p:nvSpPr>
        <p:spPr>
          <a:xfrm>
            <a:off x="568791" y="3242441"/>
            <a:ext cx="1914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Uso de la voz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3669c14fb63_0_877"/>
          <p:cNvSpPr txBox="1"/>
          <p:nvPr/>
        </p:nvSpPr>
        <p:spPr>
          <a:xfrm>
            <a:off x="2477981" y="3242438"/>
            <a:ext cx="16668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Manejo de estrés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3669c14fb63_0_877"/>
          <p:cNvSpPr txBox="1"/>
          <p:nvPr/>
        </p:nvSpPr>
        <p:spPr>
          <a:xfrm>
            <a:off x="4759499" y="3242438"/>
            <a:ext cx="1734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Lenguaje corporal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3669c14fb63_0_877"/>
          <p:cNvSpPr txBox="1"/>
          <p:nvPr/>
        </p:nvSpPr>
        <p:spPr>
          <a:xfrm>
            <a:off x="1" y="489833"/>
            <a:ext cx="3197700" cy="531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" sz="3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Realización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3669c14fb63_0_877"/>
          <p:cNvSpPr txBox="1"/>
          <p:nvPr/>
        </p:nvSpPr>
        <p:spPr>
          <a:xfrm>
            <a:off x="547819" y="1128088"/>
            <a:ext cx="8012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" sz="21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Siempre ten en consideración: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3669c14fb63_0_877"/>
          <p:cNvSpPr txBox="1"/>
          <p:nvPr/>
        </p:nvSpPr>
        <p:spPr>
          <a:xfrm>
            <a:off x="589763" y="3542523"/>
            <a:ext cx="1413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" sz="1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Usa técnicas y cuidados para el uso de la voz</a:t>
            </a:r>
            <a:endParaRPr b="1" i="0" sz="1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g3669c14fb63_0_877"/>
          <p:cNvSpPr txBox="1"/>
          <p:nvPr/>
        </p:nvSpPr>
        <p:spPr>
          <a:xfrm>
            <a:off x="2499535" y="3542523"/>
            <a:ext cx="166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" sz="1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Aplica técnicas para el manejo de estrés y pánico</a:t>
            </a:r>
            <a:endParaRPr b="1" i="0" sz="1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g3669c14fb63_0_877"/>
          <p:cNvSpPr txBox="1"/>
          <p:nvPr/>
        </p:nvSpPr>
        <p:spPr>
          <a:xfrm>
            <a:off x="4762033" y="3542523"/>
            <a:ext cx="1666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" sz="1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 una presentación todo comunica, en especial la expresión no verbal.</a:t>
            </a:r>
            <a:endParaRPr b="1" i="0" sz="1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g3669c14fb63_0_877"/>
          <p:cNvSpPr txBox="1"/>
          <p:nvPr/>
        </p:nvSpPr>
        <p:spPr>
          <a:xfrm>
            <a:off x="6730286" y="3242441"/>
            <a:ext cx="2013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1500" u="none" cap="none" strike="noStrike">
                <a:solidFill>
                  <a:srgbClr val="7030A0"/>
                </a:solidFill>
                <a:latin typeface="Roboto"/>
                <a:ea typeface="Roboto"/>
                <a:cs typeface="Roboto"/>
                <a:sym typeface="Roboto"/>
              </a:rPr>
              <a:t>Integración del discurso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3669c14fb63_0_877"/>
          <p:cNvSpPr txBox="1"/>
          <p:nvPr/>
        </p:nvSpPr>
        <p:spPr>
          <a:xfrm>
            <a:off x="6947180" y="3730939"/>
            <a:ext cx="166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" sz="1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Integra tu discurso oral con el material de apoyo</a:t>
            </a:r>
            <a:endParaRPr b="1" i="0" sz="1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