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Corbel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uztugjwOe0qrCYhLIn+nVlQP7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24320D-5323-4E77-BA01-9721DE9230CE}">
  <a:tblStyle styleId="{D124320D-5323-4E77-BA01-9721DE9230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orbel-bold.fntdata"/><Relationship Id="rId25" Type="http://schemas.openxmlformats.org/officeDocument/2006/relationships/font" Target="fonts/Corbel-regular.fntdata"/><Relationship Id="rId28" Type="http://schemas.openxmlformats.org/officeDocument/2006/relationships/font" Target="fonts/Corbel-boldItalic.fntdata"/><Relationship Id="rId27" Type="http://schemas.openxmlformats.org/officeDocument/2006/relationships/font" Target="fonts/Corbel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2f5cdfcd5d_0_110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32f5cdfcd5d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f5cdfcd5d_0_220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32f5cdfcd5d_0_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c0ed578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6c0ed578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c0ed5788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6c0ed578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c0ed5788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6c0ed5788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c0ed5788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c0ed5788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6c0ed5788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6c0ed5788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c0ed5788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6c0ed5788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2f5cdfcd5d_0_16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g32f5cdfcd5d_0_1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f5cdfcd5d_0_17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g32f5cdfcd5d_0_17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g32f5cdfcd5d_0_1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2f5cdfcd5d_0_1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2f5cdfcd5d_0_177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32f5cdfcd5d_0_17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32f5cdfcd5d_0_17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f5cdfcd5d_0_181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32f5cdfcd5d_0_18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32f5cdfcd5d_0_181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9" name="Google Shape;59;g32f5cdfcd5d_0_181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32f5cdfcd5d_0_181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32f5cdfcd5d_0_181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f5cdfcd5d_0_1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g32f5cdfcd5d_0_18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g32f5cdfcd5d_0_1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g32f5cdfcd5d_0_1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g32f5cdfcd5d_0_1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f5cdfcd5d_0_19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g32f5cdfcd5d_0_19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g32f5cdfcd5d_0_19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32f5cdfcd5d_0_19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32f5cdfcd5d_0_19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f5cdfcd5d_0_200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g32f5cdfcd5d_0_200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77" name="Google Shape;77;g32f5cdfcd5d_0_200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8" name="Google Shape;78;g32f5cdfcd5d_0_200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2f5cdfcd5d_0_200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32f5cdfcd5d_0_200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f5cdfcd5d_0_207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3" name="Google Shape;83;g32f5cdfcd5d_0_207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2f5cdfcd5d_0_207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2f5cdfcd5d_0_207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f5cdfcd5d_0_212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8" name="Google Shape;88;g32f5cdfcd5d_0_212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2f5cdfcd5d_0_212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2f5cdfcd5d_0_212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32f5cdfcd5d_0_1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32f5cdfcd5d_0_1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32f5cdfcd5d_0_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f5cdfcd5d_0_217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32f5cdfcd5d_0_217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solidFill>
          <a:srgbClr val="43434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734200" y="230663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2" type="body"/>
          </p:nvPr>
        </p:nvSpPr>
        <p:spPr>
          <a:xfrm>
            <a:off x="734200" y="2836862"/>
            <a:ext cx="452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 b="0" l="19477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 b="0" l="19477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 1">
  <p:cSld name="Dos objetos_1">
    <p:bg>
      <p:bgPr>
        <a:solidFill>
          <a:srgbClr val="43434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734200" y="230663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2" type="body"/>
          </p:nvPr>
        </p:nvSpPr>
        <p:spPr>
          <a:xfrm>
            <a:off x="734200" y="2836862"/>
            <a:ext cx="452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7" name="Google Shape;107;p25"/>
          <p:cNvPicPr preferRelativeResize="0"/>
          <p:nvPr/>
        </p:nvPicPr>
        <p:blipFill rotWithShape="1">
          <a:blip r:embed="rId2">
            <a:alphaModFix/>
          </a:blip>
          <a:srcRect b="0" l="19479" r="23563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3" type="body"/>
          </p:nvPr>
        </p:nvSpPr>
        <p:spPr>
          <a:xfrm>
            <a:off x="557256" y="1106229"/>
            <a:ext cx="4210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4" type="body"/>
          </p:nvPr>
        </p:nvSpPr>
        <p:spPr>
          <a:xfrm>
            <a:off x="557256" y="1680831"/>
            <a:ext cx="24558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6"/>
          <p:cNvSpPr txBox="1"/>
          <p:nvPr>
            <p:ph idx="5" type="body"/>
          </p:nvPr>
        </p:nvSpPr>
        <p:spPr>
          <a:xfrm>
            <a:off x="557256" y="3347337"/>
            <a:ext cx="50928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4" name="Google Shape;114;p26"/>
          <p:cNvPicPr preferRelativeResize="0"/>
          <p:nvPr/>
        </p:nvPicPr>
        <p:blipFill rotWithShape="1">
          <a:blip r:embed="rId2">
            <a:alphaModFix/>
          </a:blip>
          <a:srcRect b="0" l="19479" r="23563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3" type="body"/>
          </p:nvPr>
        </p:nvSpPr>
        <p:spPr>
          <a:xfrm>
            <a:off x="557256" y="1106229"/>
            <a:ext cx="4210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4" type="body"/>
          </p:nvPr>
        </p:nvSpPr>
        <p:spPr>
          <a:xfrm>
            <a:off x="557256" y="1680831"/>
            <a:ext cx="24558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5" type="body"/>
          </p:nvPr>
        </p:nvSpPr>
        <p:spPr>
          <a:xfrm>
            <a:off x="557256" y="3347337"/>
            <a:ext cx="50928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3" name="Google Shape;123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2f5cdfcd5d_0_1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g32f5cdfcd5d_0_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6" name="Google Shape;136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3" name="Google Shape;143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4" name="Google Shape;14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7" name="Google Shape;14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1" name="Google Shape;151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2" name="Google Shape;152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56" name="Google Shape;15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" name="Google Shape;159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0" name="Google Shape;16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9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40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1" name="Google Shape;171;p40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0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0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2f5cdfcd5d_0_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g32f5cdfcd5d_0_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g32f5cdfcd5d_0_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p4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4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4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4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4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4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4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8" name="Google Shape;188;p43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189" name="Google Shape;189;p43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0" name="Google Shape;190;p43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3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3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5" name="Google Shape;195;p44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4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4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00" name="Google Shape;200;p45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5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5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6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6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 1">
  <p:cSld name="TITLE_15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8" name="Google Shape;208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9" name="Google Shape;20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2f5cdfcd5d_0_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g32f5cdfcd5d_0_1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32f5cdfcd5d_0_1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g32f5cdfcd5d_0_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2f5cdfcd5d_0_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32f5cdfcd5d_0_1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2f5cdfcd5d_0_1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g32f5cdfcd5d_0_15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g32f5cdfcd5d_0_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2f5cdfcd5d_0_15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g32f5cdfcd5d_0_1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2f5cdfcd5d_0_16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2f5cdfcd5d_0_16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g32f5cdfcd5d_0_16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g32f5cdfcd5d_0_16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g32f5cdfcd5d_0_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f5cdfcd5d_0_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32f5cdfcd5d_0_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32f5cdfcd5d_0_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f5cdfcd5d_0_110"/>
          <p:cNvSpPr/>
          <p:nvPr/>
        </p:nvSpPr>
        <p:spPr>
          <a:xfrm>
            <a:off x="153619" y="160934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2f5cdfcd5d_0_110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32f5cdfcd5d_0_110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217" name="Google Shape;217;g32f5cdfcd5d_0_110"/>
          <p:cNvPicPr preferRelativeResize="0"/>
          <p:nvPr/>
        </p:nvPicPr>
        <p:blipFill rotWithShape="1">
          <a:blip r:embed="rId3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2f5cdfcd5d_0_110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32f5cdfcd5d_0_110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</a:t>
            </a:r>
            <a:r>
              <a:rPr b="1" lang="es" sz="1700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1</a:t>
            </a:r>
            <a:r>
              <a:rPr lang="es" sz="1700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1" sz="2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Google Shape;220;g32f5cdfcd5d_0_110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g32f5cdfcd5d_0_110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2" name="Google Shape;222;g32f5cdfcd5d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2f5cdfcd5d_0_110"/>
          <p:cNvPicPr preferRelativeResize="0"/>
          <p:nvPr/>
        </p:nvPicPr>
        <p:blipFill rotWithShape="1">
          <a:blip r:embed="rId6">
            <a:alphaModFix/>
          </a:blip>
          <a:srcRect b="34502" l="0" r="15274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2f5cdfcd5d_0_110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32f5cdfcd5d_0_110"/>
          <p:cNvPicPr preferRelativeResize="0"/>
          <p:nvPr/>
        </p:nvPicPr>
        <p:blipFill rotWithShape="1">
          <a:blip r:embed="rId8">
            <a:alphaModFix/>
          </a:blip>
          <a:srcRect b="20080" l="31145" r="39340" t="13821"/>
          <a:stretch/>
        </p:blipFill>
        <p:spPr>
          <a:xfrm>
            <a:off x="82275" y="62500"/>
            <a:ext cx="500443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2f5cdfcd5d_0_110"/>
          <p:cNvSpPr/>
          <p:nvPr/>
        </p:nvSpPr>
        <p:spPr>
          <a:xfrm>
            <a:off x="504650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064075"/>
                </a:solidFill>
                <a:latin typeface="Roboto"/>
                <a:ea typeface="Roboto"/>
                <a:cs typeface="Roboto"/>
                <a:sym typeface="Roboto"/>
              </a:rPr>
              <a:t>Profesor/a</a:t>
            </a:r>
            <a:endParaRPr b="1" i="0" sz="1500" u="none" cap="none" strike="noStrike">
              <a:solidFill>
                <a:srgbClr val="0640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Polyn Cifuentes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g32f5cdfcd5d_0_110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0640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2f5cdfcd5d_0_110"/>
          <p:cNvSpPr/>
          <p:nvPr/>
        </p:nvSpPr>
        <p:spPr>
          <a:xfrm>
            <a:off x="2493175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Javiera Cerda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Anaís Higuera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g32f5cdfcd5d_0_110"/>
          <p:cNvSpPr/>
          <p:nvPr/>
        </p:nvSpPr>
        <p:spPr>
          <a:xfrm>
            <a:off x="4530700" y="3984513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C97808"/>
                </a:solidFill>
                <a:latin typeface="Roboto"/>
                <a:ea typeface="Roboto"/>
                <a:cs typeface="Roboto"/>
                <a:sym typeface="Roboto"/>
              </a:rPr>
              <a:t>Ayudante</a:t>
            </a:r>
            <a:endParaRPr b="1" i="0" sz="1500" u="none" cap="none" strike="noStrike">
              <a:solidFill>
                <a:srgbClr val="C9780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Simón González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g32f5cdfcd5d_0_110"/>
          <p:cNvSpPr/>
          <p:nvPr/>
        </p:nvSpPr>
        <p:spPr>
          <a:xfrm>
            <a:off x="4251163" y="4087337"/>
            <a:ext cx="143700" cy="143700"/>
          </a:xfrm>
          <a:prstGeom prst="ellipse">
            <a:avLst/>
          </a:prstGeom>
          <a:solidFill>
            <a:srgbClr val="C9780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2f5cdfcd5d_0_110"/>
          <p:cNvSpPr/>
          <p:nvPr/>
        </p:nvSpPr>
        <p:spPr>
          <a:xfrm>
            <a:off x="2424650" y="4087337"/>
            <a:ext cx="143700" cy="143700"/>
          </a:xfrm>
          <a:prstGeom prst="ellipse">
            <a:avLst/>
          </a:prstGeom>
          <a:solidFill>
            <a:srgbClr val="5C068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"/>
              <a:t>Póster</a:t>
            </a:r>
            <a:endParaRPr/>
          </a:p>
        </p:txBody>
      </p:sp>
      <p:sp>
        <p:nvSpPr>
          <p:cNvPr id="296" name="Google Shape;296;p13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rPr lang="es"/>
              <a:t>Consejos para elaborar un buen póster</a:t>
            </a:r>
            <a:endParaRPr/>
          </a:p>
        </p:txBody>
      </p:sp>
      <p:sp>
        <p:nvSpPr>
          <p:cNvPr id="297" name="Google Shape;297;p13"/>
          <p:cNvSpPr txBox="1"/>
          <p:nvPr>
            <p:ph idx="4" type="body"/>
          </p:nvPr>
        </p:nvSpPr>
        <p:spPr>
          <a:xfrm>
            <a:off x="215925" y="1234400"/>
            <a:ext cx="51141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500"/>
              <a:t>5. </a:t>
            </a:r>
            <a:r>
              <a:rPr b="1" lang="es" sz="1600">
                <a:solidFill>
                  <a:schemeClr val="lt1"/>
                </a:solidFill>
                <a:highlight>
                  <a:srgbClr val="9900CC"/>
                </a:highlight>
              </a:rPr>
              <a:t>Legibilidad: </a:t>
            </a:r>
            <a:r>
              <a:rPr lang="es" sz="1500"/>
              <a:t>Usa letras de tamaño suficiente para que el texto pueda ser leído a una distancia de al menos 1 metro.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500"/>
              <a:t>6.</a:t>
            </a:r>
            <a:r>
              <a:rPr b="1" lang="es" sz="1600">
                <a:solidFill>
                  <a:schemeClr val="lt1"/>
                </a:solidFill>
                <a:highlight>
                  <a:srgbClr val="9900CC"/>
                </a:highlight>
              </a:rPr>
              <a:t> Brevedad y Concisión:</a:t>
            </a:r>
            <a:r>
              <a:rPr lang="es" sz="1500"/>
              <a:t> Mantén el contenido breve y al punto. Evita párrafos largos y utiliza viñetas para resaltar puntos clave.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500"/>
              <a:t>7. </a:t>
            </a:r>
            <a:r>
              <a:rPr b="1" lang="es" sz="1600">
                <a:solidFill>
                  <a:schemeClr val="lt1"/>
                </a:solidFill>
                <a:highlight>
                  <a:srgbClr val="9900CC"/>
                </a:highlight>
              </a:rPr>
              <a:t>Resultados Visibles:</a:t>
            </a:r>
            <a:r>
              <a:rPr lang="es" sz="1500"/>
              <a:t> Muestra los resultados de una manera que sea fácilmente comprensible, preferiblemente a través de gráficos o infografías.</a:t>
            </a:r>
            <a:endParaRPr sz="1900"/>
          </a:p>
        </p:txBody>
      </p:sp>
      <p:pic>
        <p:nvPicPr>
          <p:cNvPr id="298" name="Google Shape;298;p13"/>
          <p:cNvPicPr preferRelativeResize="0"/>
          <p:nvPr/>
        </p:nvPicPr>
        <p:blipFill rotWithShape="1">
          <a:blip r:embed="rId3">
            <a:alphaModFix/>
          </a:blip>
          <a:srcRect b="15856" l="10005" r="21038" t="13824"/>
          <a:stretch/>
        </p:blipFill>
        <p:spPr>
          <a:xfrm>
            <a:off x="5442050" y="1234400"/>
            <a:ext cx="2684851" cy="18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3"/>
          <p:cNvPicPr preferRelativeResize="0"/>
          <p:nvPr/>
        </p:nvPicPr>
        <p:blipFill rotWithShape="1">
          <a:blip r:embed="rId4">
            <a:alphaModFix/>
          </a:blip>
          <a:srcRect b="0" l="13932" r="21081" t="0"/>
          <a:stretch/>
        </p:blipFill>
        <p:spPr>
          <a:xfrm>
            <a:off x="5754800" y="3152075"/>
            <a:ext cx="2199048" cy="19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"/>
              <a:t>Poster</a:t>
            </a:r>
            <a:endParaRPr/>
          </a:p>
        </p:txBody>
      </p:sp>
      <p:sp>
        <p:nvSpPr>
          <p:cNvPr id="305" name="Google Shape;305;p14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rPr lang="es"/>
              <a:t>Consejos para elaborar un buen póster</a:t>
            </a:r>
            <a:endParaRPr/>
          </a:p>
        </p:txBody>
      </p:sp>
      <p:sp>
        <p:nvSpPr>
          <p:cNvPr id="306" name="Google Shape;306;p14"/>
          <p:cNvSpPr txBox="1"/>
          <p:nvPr>
            <p:ph idx="4" type="body"/>
          </p:nvPr>
        </p:nvSpPr>
        <p:spPr>
          <a:xfrm>
            <a:off x="215925" y="1234400"/>
            <a:ext cx="51141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500"/>
              <a:t>8. </a:t>
            </a:r>
            <a:r>
              <a:rPr b="1" lang="es" sz="1500">
                <a:highlight>
                  <a:srgbClr val="F1BC25"/>
                </a:highlight>
              </a:rPr>
              <a:t>Referencias:</a:t>
            </a:r>
            <a:r>
              <a:rPr lang="es" sz="1500"/>
              <a:t> Incluye referencias para dar crédito a trabajos previos y para añadir credibilidad a tu propio trabajo.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500"/>
              <a:t>9. </a:t>
            </a:r>
            <a:r>
              <a:rPr b="1" lang="es" sz="1500">
                <a:highlight>
                  <a:srgbClr val="F1BC25"/>
                </a:highlight>
              </a:rPr>
              <a:t>Contacto:</a:t>
            </a:r>
            <a:r>
              <a:rPr lang="es" sz="1500"/>
              <a:t> Asegúrate de incluir información de contacto o de los miembros del equipo para fomentar la red de contactos y posibles colaboraciones.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500"/>
              <a:t>10.</a:t>
            </a:r>
            <a:r>
              <a:rPr b="1" lang="es" sz="1500">
                <a:highlight>
                  <a:srgbClr val="F1BC25"/>
                </a:highlight>
              </a:rPr>
              <a:t> Revisión:</a:t>
            </a:r>
            <a:r>
              <a:rPr lang="es" sz="1500"/>
              <a:t> Antes de imprimir el póster, haz una revisión exhaustiva para corregir errores ortográficos y gramaticales.</a:t>
            </a:r>
            <a:endParaRPr sz="1900"/>
          </a:p>
        </p:txBody>
      </p:sp>
      <p:pic>
        <p:nvPicPr>
          <p:cNvPr id="307" name="Google Shape;3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4263" y="2956775"/>
            <a:ext cx="2762213" cy="17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3375" y="1037126"/>
            <a:ext cx="2039100" cy="18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800" y="42637"/>
            <a:ext cx="3558700" cy="505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3150" y="244625"/>
            <a:ext cx="64769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f5cdfcd5d_0_220"/>
          <p:cNvSpPr/>
          <p:nvPr/>
        </p:nvSpPr>
        <p:spPr>
          <a:xfrm>
            <a:off x="153619" y="160934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32f5cdfcd5d_0_220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g32f5cdfcd5d_0_220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326" name="Google Shape;326;g32f5cdfcd5d_0_220"/>
          <p:cNvPicPr preferRelativeResize="0"/>
          <p:nvPr/>
        </p:nvPicPr>
        <p:blipFill rotWithShape="1">
          <a:blip r:embed="rId3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32f5cdfcd5d_0_220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32f5cdfcd5d_0_220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X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12</a:t>
            </a:r>
            <a:endParaRPr b="0" i="1" sz="2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9" name="Google Shape;329;g32f5cdfcd5d_0_220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g32f5cdfcd5d_0_220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g32f5cdfcd5d_0_2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2f5cdfcd5d_0_220"/>
          <p:cNvPicPr preferRelativeResize="0"/>
          <p:nvPr/>
        </p:nvPicPr>
        <p:blipFill rotWithShape="1">
          <a:blip r:embed="rId6">
            <a:alphaModFix/>
          </a:blip>
          <a:srcRect b="34502" l="0" r="15274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2f5cdfcd5d_0_220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g32f5cdfcd5d_0_220"/>
          <p:cNvPicPr preferRelativeResize="0"/>
          <p:nvPr/>
        </p:nvPicPr>
        <p:blipFill rotWithShape="1">
          <a:blip r:embed="rId8">
            <a:alphaModFix/>
          </a:blip>
          <a:srcRect b="20080" l="31145" r="39340" t="13821"/>
          <a:stretch/>
        </p:blipFill>
        <p:spPr>
          <a:xfrm>
            <a:off x="82275" y="62500"/>
            <a:ext cx="500443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32f5cdfcd5d_0_220"/>
          <p:cNvSpPr/>
          <p:nvPr/>
        </p:nvSpPr>
        <p:spPr>
          <a:xfrm>
            <a:off x="504650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064075"/>
                </a:solidFill>
                <a:latin typeface="Roboto"/>
                <a:ea typeface="Roboto"/>
                <a:cs typeface="Roboto"/>
                <a:sym typeface="Roboto"/>
              </a:rPr>
              <a:t>Profesor/a</a:t>
            </a:r>
            <a:endParaRPr b="1" i="0" sz="1500" u="none" cap="none" strike="noStrike">
              <a:solidFill>
                <a:srgbClr val="0640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Docente</a:t>
            </a:r>
            <a:r>
              <a:rPr b="1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g32f5cdfcd5d_0_220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0640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2f5cdfcd5d_0_220"/>
          <p:cNvSpPr/>
          <p:nvPr/>
        </p:nvSpPr>
        <p:spPr>
          <a:xfrm>
            <a:off x="2493175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Aux 1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0" i="0" sz="1500" u="none" cap="none" strike="noStrike">
              <a:solidFill>
                <a:srgbClr val="5C06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Aux 2</a:t>
            </a:r>
            <a:endParaRPr b="0" i="1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g32f5cdfcd5d_0_220"/>
          <p:cNvSpPr/>
          <p:nvPr/>
        </p:nvSpPr>
        <p:spPr>
          <a:xfrm>
            <a:off x="4530700" y="3984513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C97808"/>
                </a:solidFill>
                <a:latin typeface="Roboto"/>
                <a:ea typeface="Roboto"/>
                <a:cs typeface="Roboto"/>
                <a:sym typeface="Roboto"/>
              </a:rPr>
              <a:t>Ayudante</a:t>
            </a:r>
            <a:endParaRPr b="1" i="0" sz="1500" u="none" cap="none" strike="noStrike">
              <a:solidFill>
                <a:srgbClr val="C9780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Ayu 1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g32f5cdfcd5d_0_220"/>
          <p:cNvSpPr/>
          <p:nvPr/>
        </p:nvSpPr>
        <p:spPr>
          <a:xfrm>
            <a:off x="4251163" y="4087337"/>
            <a:ext cx="143700" cy="143700"/>
          </a:xfrm>
          <a:prstGeom prst="ellipse">
            <a:avLst/>
          </a:prstGeom>
          <a:solidFill>
            <a:srgbClr val="C9780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2f5cdfcd5d_0_220"/>
          <p:cNvSpPr/>
          <p:nvPr/>
        </p:nvSpPr>
        <p:spPr>
          <a:xfrm>
            <a:off x="2424650" y="4087337"/>
            <a:ext cx="143700" cy="143700"/>
          </a:xfrm>
          <a:prstGeom prst="ellipse">
            <a:avLst/>
          </a:prstGeom>
          <a:solidFill>
            <a:srgbClr val="5C068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c0ed5788c_0_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6c0ed5788c_0_0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8E08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b="1" lang="es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Hito 3</a:t>
            </a:r>
            <a:r>
              <a:rPr b="0" i="0" lang="es" sz="3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b="0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lang="es" sz="1800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rPr>
              <a:t>Preparemos el pitch y el poster</a:t>
            </a:r>
            <a:endParaRPr b="0" i="0" sz="2100" u="none" cap="none" strike="noStrike">
              <a:solidFill>
                <a:srgbClr val="CCCC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c0ed5788c_0_5"/>
          <p:cNvSpPr txBox="1"/>
          <p:nvPr/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Detalles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g36c0ed5788c_0_5"/>
          <p:cNvSpPr txBox="1"/>
          <p:nvPr/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Criterios a evaluar en un poster</a:t>
            </a:r>
            <a:endParaRPr sz="2700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44" name="Google Shape;244;g36c0ed5788c_0_5"/>
          <p:cNvGraphicFramePr/>
          <p:nvPr/>
        </p:nvGraphicFramePr>
        <p:xfrm>
          <a:off x="314825" y="130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{D124320D-5323-4E77-BA01-9721DE9230CE}</a:tableStyleId>
              </a:tblPr>
              <a:tblGrid>
                <a:gridCol w="1551325"/>
                <a:gridCol w="1671675"/>
                <a:gridCol w="4952225"/>
              </a:tblGrid>
              <a:tr h="97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Presentación del Póster</a:t>
                      </a:r>
                      <a:endParaRPr b="1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Diseño y Estética 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El póster es visualmente atractivo y profesional.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Utiliza un buen balance de imágenes, gráficos y texto.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La información está organizada de forma lógica y fácil de seguir.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Ortografía y Redacción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El texto está libre de errores ortográficos y gramaticales.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Utiliza un lenguaje técnico apropiado y es comprensible para un público no especializado.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9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Contenido y Claridad 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4 puntos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Presenta claramente la problemática y la investigación realizada.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Describe de manera efectiva el proceso de observación, definición e investigación.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Incluye objetivos claros y resultados de la propuesta de solución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6c0ed5788c_0_11"/>
          <p:cNvSpPr txBox="1"/>
          <p:nvPr/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Detalles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36c0ed5788c_0_11"/>
          <p:cNvSpPr txBox="1"/>
          <p:nvPr/>
        </p:nvSpPr>
        <p:spPr>
          <a:xfrm>
            <a:off x="2785780" y="638927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Criterios a evaluar en un pitch</a:t>
            </a:r>
            <a:endParaRPr sz="2700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51" name="Google Shape;251;g36c0ed5788c_0_11"/>
          <p:cNvGraphicFramePr/>
          <p:nvPr/>
        </p:nvGraphicFramePr>
        <p:xfrm>
          <a:off x="331625" y="126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{D124320D-5323-4E77-BA01-9721DE9230CE}</a:tableStyleId>
              </a:tblPr>
              <a:tblGrid>
                <a:gridCol w="1490800"/>
                <a:gridCol w="1502150"/>
                <a:gridCol w="4956125"/>
              </a:tblGrid>
              <a:tr h="104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Calidad del Elevator Pitch</a:t>
                      </a:r>
                      <a:endParaRPr b="1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Claridad y Concisión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puntos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El pitch es claro, directo y mantiene la atención del público.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 Explica de manera sucinta quién es el cliente y por qué el producto/servicio mejora su vida.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Innovación y Relevancia del Prototipo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puntos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Demuestra cómo el prototipo aborda de manera innovadora el problema identificado.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Destaca las características únicas del prototipo y por qué representa una solución mejor o diferente a las existentes.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Explica cómo el prototipo fue iterado a partir de la retroalimentación y aprendizajes durante el curso.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1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Entrega y Comunicación 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 1 punto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Hace uso efectivo del lenguaje corporal y contacto visual.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Demuestra entusiasmo y convicción sobre la solución propuesta.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Utiliza el póster como apoyo visual sin que este sea el foco.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c0ed5788c_0_17"/>
          <p:cNvSpPr txBox="1"/>
          <p:nvPr/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Detalles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g36c0ed5788c_0_17"/>
          <p:cNvSpPr txBox="1"/>
          <p:nvPr/>
        </p:nvSpPr>
        <p:spPr>
          <a:xfrm>
            <a:off x="2785780" y="638927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Criterios a evaluar en un hito 3</a:t>
            </a:r>
            <a:endParaRPr sz="2700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58" name="Google Shape;258;g36c0ed5788c_0_17"/>
          <p:cNvGraphicFramePr/>
          <p:nvPr/>
        </p:nvGraphicFramePr>
        <p:xfrm>
          <a:off x="331625" y="126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{D124320D-5323-4E77-BA01-9721DE9230CE}</a:tableStyleId>
              </a:tblPr>
              <a:tblGrid>
                <a:gridCol w="1490800"/>
                <a:gridCol w="1502150"/>
                <a:gridCol w="4956125"/>
              </a:tblGrid>
              <a:tr h="1041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Evaluación de Competencias Específicas</a:t>
                      </a:r>
                      <a:endParaRPr b="1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Innovación y Creatividad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Demuestra originalidad en la solución propuesta.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La solución es innovadora y muestra potencial para mejorar significativamente la vida del usuario.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Análisis Crítico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b="1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Evalúa críticamente la viabilidad y limitaciones de la solución.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Propone métodos efectivos para medir el éxito y adaptarse a posibles decepciones del cliente.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c0ed5788c_0_23"/>
          <p:cNvSpPr txBox="1"/>
          <p:nvPr/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Detalles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g36c0ed5788c_0_23"/>
          <p:cNvSpPr txBox="1"/>
          <p:nvPr/>
        </p:nvSpPr>
        <p:spPr>
          <a:xfrm>
            <a:off x="2785780" y="638927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Criterios a evaluar en un hito 3</a:t>
            </a:r>
            <a:endParaRPr sz="2700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65" name="Google Shape;265;g36c0ed5788c_0_23"/>
          <p:cNvGraphicFramePr/>
          <p:nvPr/>
        </p:nvGraphicFramePr>
        <p:xfrm>
          <a:off x="331625" y="126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{D124320D-5323-4E77-BA01-9721DE9230CE}</a:tableStyleId>
              </a:tblPr>
              <a:tblGrid>
                <a:gridCol w="1490800"/>
                <a:gridCol w="1502150"/>
                <a:gridCol w="4956125"/>
              </a:tblGrid>
              <a:tr h="89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" sz="16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 Evaluación de Competencias Genéricas</a:t>
                      </a:r>
                      <a:endParaRPr b="1" sz="16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Trabajo en Equipo y Liderazgo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Muestran capacidad para responder preguntas y ocupar el espacio en equipo, de manera respetuosa y con conocimiento del tema.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Muestran capacidad para gestionar el trabajo en equipo y la contribución de cada miembro.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Aprendizaje y Adaptabilidad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 Muestran capacidad para aprender de iteraciones y feedback.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Roboto"/>
                        <a:buChar char="●"/>
                      </a:pPr>
                      <a:r>
                        <a:rPr lang="es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Exhiben flexibilidad para adaptar la solución a nuevos hallazgos o cambios en el entorno.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c0ed5788c_0_29"/>
          <p:cNvSpPr txBox="1"/>
          <p:nvPr/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Detalles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g36c0ed5788c_0_29"/>
          <p:cNvSpPr txBox="1"/>
          <p:nvPr/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Hito 3: Comunicación del proyecto</a:t>
            </a:r>
            <a:endParaRPr sz="2700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g36c0ed5788c_0_29"/>
          <p:cNvSpPr txBox="1"/>
          <p:nvPr/>
        </p:nvSpPr>
        <p:spPr>
          <a:xfrm>
            <a:off x="633448" y="1182425"/>
            <a:ext cx="56571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Infografía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g36c0ed5788c_0_29"/>
          <p:cNvSpPr txBox="1"/>
          <p:nvPr/>
        </p:nvSpPr>
        <p:spPr>
          <a:xfrm>
            <a:off x="557225" y="1528425"/>
            <a:ext cx="8025300" cy="3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Requerimientos técnicos: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Formato de entrega: Impreso físico y archivo PDF.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Tamaño: [77 x 55 cm].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70% imágenes y 30% texto.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 pieza visual deberá incluir </a:t>
            </a:r>
            <a:r>
              <a:rPr b="1"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identificación de institución, curso, grupo, integrantes, fecha</a:t>
            </a: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en la parte inferior derecha se deberá colocar la o las </a:t>
            </a:r>
            <a:r>
              <a:rPr b="1" lang="es" sz="1800">
                <a:solidFill>
                  <a:srgbClr val="FFFFFF"/>
                </a:solidFill>
                <a:highlight>
                  <a:srgbClr val="9900CC"/>
                </a:highlight>
                <a:latin typeface="Roboto"/>
                <a:ea typeface="Roboto"/>
                <a:cs typeface="Roboto"/>
                <a:sym typeface="Roboto"/>
              </a:rPr>
              <a:t>herramientas que se utilizaron para su creación</a:t>
            </a: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deberá subir versión digital en pdf de la Lámina Infografía a la tarea </a:t>
            </a:r>
            <a:r>
              <a:rPr b="1" lang="es" sz="1800">
                <a:solidFill>
                  <a:srgbClr val="FFFFFF"/>
                </a:solidFill>
                <a:highlight>
                  <a:srgbClr val="9900CC"/>
                </a:highlight>
                <a:latin typeface="Roboto"/>
                <a:ea typeface="Roboto"/>
                <a:cs typeface="Roboto"/>
                <a:sym typeface="Roboto"/>
              </a:rPr>
              <a:t>Hito 3 – Infografía</a:t>
            </a: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 </a:t>
            </a:r>
            <a:r>
              <a:rPr b="1"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U-Cursos</a:t>
            </a: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"/>
              <a:t>Póster</a:t>
            </a:r>
            <a:endParaRPr/>
          </a:p>
        </p:txBody>
      </p:sp>
      <p:sp>
        <p:nvSpPr>
          <p:cNvPr id="279" name="Google Shape;279;p11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rPr lang="es"/>
              <a:t>Consejos para elaborar un buen póster</a:t>
            </a:r>
            <a:endParaRPr/>
          </a:p>
        </p:txBody>
      </p:sp>
      <p:sp>
        <p:nvSpPr>
          <p:cNvPr id="280" name="Google Shape;280;p11"/>
          <p:cNvSpPr txBox="1"/>
          <p:nvPr>
            <p:ph idx="4" type="body"/>
          </p:nvPr>
        </p:nvSpPr>
        <p:spPr>
          <a:xfrm>
            <a:off x="215925" y="1234400"/>
            <a:ext cx="61284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s" sz="1600">
                <a:solidFill>
                  <a:schemeClr val="lt1"/>
                </a:solidFill>
                <a:highlight>
                  <a:srgbClr val="9900CC"/>
                </a:highlight>
              </a:rPr>
              <a:t>Claridad en el Mensaje:</a:t>
            </a:r>
            <a:r>
              <a:rPr lang="es" sz="1600"/>
              <a:t> El póster debe comunicar claramente el objetivo principal del proyecto. Los espectadores deben poder comprender la idea central del proyecto con una mirada rápida.</a:t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sz="1600"/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b="1" lang="es" sz="1600">
                <a:solidFill>
                  <a:schemeClr val="lt1"/>
                </a:solidFill>
                <a:highlight>
                  <a:srgbClr val="9900CC"/>
                </a:highlight>
              </a:rPr>
              <a:t>Título Atractivo:</a:t>
            </a:r>
            <a:r>
              <a:rPr lang="es" sz="1600"/>
              <a:t> El título debe ser breve y captar la atención, reflejando el contenido del proyecto.</a:t>
            </a:r>
            <a:endParaRPr sz="1600"/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20"/>
              <a:buNone/>
            </a:pPr>
            <a:r>
              <a:t/>
            </a:r>
            <a:endParaRPr b="1" sz="1700"/>
          </a:p>
        </p:txBody>
      </p:sp>
      <p:pic>
        <p:nvPicPr>
          <p:cNvPr id="281" name="Google Shape;2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4325" y="1187525"/>
            <a:ext cx="2692800" cy="15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2825" y="3355900"/>
            <a:ext cx="3603607" cy="15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"/>
              <a:t>Póster</a:t>
            </a:r>
            <a:endParaRPr/>
          </a:p>
        </p:txBody>
      </p:sp>
      <p:sp>
        <p:nvSpPr>
          <p:cNvPr id="288" name="Google Shape;288;p12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</a:pPr>
            <a:r>
              <a:rPr lang="es"/>
              <a:t>Consejos para elaborar un buen póster</a:t>
            </a:r>
            <a:endParaRPr/>
          </a:p>
        </p:txBody>
      </p:sp>
      <p:sp>
        <p:nvSpPr>
          <p:cNvPr id="289" name="Google Shape;289;p12"/>
          <p:cNvSpPr txBox="1"/>
          <p:nvPr>
            <p:ph idx="4" type="body"/>
          </p:nvPr>
        </p:nvSpPr>
        <p:spPr>
          <a:xfrm>
            <a:off x="215925" y="1234400"/>
            <a:ext cx="8085300" cy="3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/>
              <a:t>3. </a:t>
            </a:r>
            <a:r>
              <a:rPr b="1" lang="es" sz="1500">
                <a:highlight>
                  <a:srgbClr val="F1BC25"/>
                </a:highlight>
              </a:rPr>
              <a:t>Organización Lógica:</a:t>
            </a:r>
            <a:r>
              <a:rPr lang="es" sz="1500"/>
              <a:t> Usa secciones claramente definidas para la introducción, el desarrollo del proyecto, los resultados y las conclusiones.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/>
              <a:t>4.</a:t>
            </a:r>
            <a:r>
              <a:rPr b="1" lang="es" sz="1500"/>
              <a:t> </a:t>
            </a:r>
            <a:r>
              <a:rPr b="1" lang="es" sz="1500">
                <a:highlight>
                  <a:srgbClr val="F1BC25"/>
                </a:highlight>
              </a:rPr>
              <a:t>Uso de Gráficos y Colores: </a:t>
            </a:r>
            <a:r>
              <a:rPr lang="es" sz="1500"/>
              <a:t>Incorpora gráficos, diagramas y colores para hacer la información más accesible y atractiva visualmente. Asegúrate de que haya un buen contraste entre el fondo y el texto para facilitar la lectura.</a:t>
            </a:r>
            <a:endParaRPr b="1" sz="2100"/>
          </a:p>
        </p:txBody>
      </p:sp>
      <p:pic>
        <p:nvPicPr>
          <p:cNvPr id="290" name="Google Shape;2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1850" y="2980450"/>
            <a:ext cx="3054625" cy="20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