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Corbel"/>
      <p:regular r:id="rId20"/>
      <p:bold r:id="rId21"/>
      <p:italic r:id="rId22"/>
      <p:boldItalic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1SaRbi8dbWw3Dfo1nhxHWasDu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regular.fntdata"/><Relationship Id="rId22" Type="http://schemas.openxmlformats.org/officeDocument/2006/relationships/font" Target="fonts/Corbel-italic.fntdata"/><Relationship Id="rId21" Type="http://schemas.openxmlformats.org/officeDocument/2006/relationships/font" Target="fonts/Corbel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Corbel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caccfd424_0_110:notes"/>
          <p:cNvSpPr txBox="1"/>
          <p:nvPr>
            <p:ph idx="1" type="body"/>
          </p:nvPr>
        </p:nvSpPr>
        <p:spPr>
          <a:xfrm>
            <a:off x="685800" y="4400550"/>
            <a:ext cx="54864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32caccfd424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2caccfd424_0_220:notes"/>
          <p:cNvSpPr txBox="1"/>
          <p:nvPr>
            <p:ph idx="1" type="body"/>
          </p:nvPr>
        </p:nvSpPr>
        <p:spPr>
          <a:xfrm>
            <a:off x="685800" y="4400550"/>
            <a:ext cx="54864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32caccfd424_0_2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caccfd424_0_2105:notes"/>
          <p:cNvSpPr/>
          <p:nvPr>
            <p:ph idx="2" type="sldImg"/>
          </p:nvPr>
        </p:nvSpPr>
        <p:spPr>
          <a:xfrm>
            <a:off x="-688975" y="947738"/>
            <a:ext cx="8418600" cy="473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32caccfd424_0_2105:notes"/>
          <p:cNvSpPr txBox="1"/>
          <p:nvPr>
            <p:ph idx="1" type="body"/>
          </p:nvPr>
        </p:nvSpPr>
        <p:spPr>
          <a:xfrm>
            <a:off x="704136" y="5997648"/>
            <a:ext cx="5632800" cy="56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5875" lIns="95875" spcFirstLastPara="1" rIns="95875" wrap="square" tIns="95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4e9d91574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34e9d91574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34e9d91574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4e9d915746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34e9d91574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4e9d915746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34e9d91574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4eb5df454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34eb5df454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34eb5df454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4eb5df454f_0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4eb5df454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eb5df454f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g34eb5df454f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">
  <p:cSld name="TITLE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2caccfd424_0_16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g32caccfd424_0_1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2caccfd424_0_17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g32caccfd424_0_17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g32caccfd424_0_1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2caccfd424_0_1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2caccfd424_0_177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g32caccfd424_0_17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g32caccfd424_0_177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caccfd424_0_181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32caccfd424_0_18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g32caccfd424_0_181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9" name="Google Shape;59;g32caccfd424_0_181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32caccfd424_0_181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32caccfd424_0_181"/>
          <p:cNvSpPr txBox="1"/>
          <p:nvPr/>
        </p:nvSpPr>
        <p:spPr>
          <a:xfrm>
            <a:off x="4702428" y="4937387"/>
            <a:ext cx="43638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CD1100-Desafío de Innovación en Ingeniería y Ciencias, FCFM, Hélice – Ciencias e Ingeniería para un Mundo Mejor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OBJECT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caccfd424_0_18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g32caccfd424_0_18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g32caccfd424_0_18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g32caccfd424_0_18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g32caccfd424_0_18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1">
  <p:cSld name="OBJECT_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caccfd424_0_19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g32caccfd424_0_19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g32caccfd424_0_19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g32caccfd424_0_19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g32caccfd424_0_19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caccfd424_0_200"/>
          <p:cNvSpPr txBox="1"/>
          <p:nvPr>
            <p:ph type="ctrTitle"/>
          </p:nvPr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6" name="Google Shape;76;g32caccfd424_0_200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77" name="Google Shape;77;g32caccfd424_0_200"/>
          <p:cNvSpPr txBox="1"/>
          <p:nvPr>
            <p:ph idx="12" type="sldNum"/>
          </p:nvPr>
        </p:nvSpPr>
        <p:spPr>
          <a:xfrm>
            <a:off x="8472458" y="46414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8" name="Google Shape;78;g32caccfd424_0_200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32caccfd424_0_200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32caccfd424_0_200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caccfd424_0_207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3" name="Google Shape;83;g32caccfd424_0_207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32caccfd424_0_207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32caccfd424_0_207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caccfd424_0_212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8" name="Google Shape;88;g32caccfd424_0_212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32caccfd424_0_212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32caccfd424_0_212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32caccfd424_0_1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g32caccfd424_0_1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g32caccfd424_0_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2caccfd424_0_217"/>
          <p:cNvSpPr/>
          <p:nvPr/>
        </p:nvSpPr>
        <p:spPr>
          <a:xfrm>
            <a:off x="0" y="4453200"/>
            <a:ext cx="9144000" cy="69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32caccfd424_0_217"/>
          <p:cNvSpPr txBox="1"/>
          <p:nvPr>
            <p:ph idx="12" type="sldNum"/>
          </p:nvPr>
        </p:nvSpPr>
        <p:spPr>
          <a:xfrm>
            <a:off x="0" y="4902975"/>
            <a:ext cx="28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0" name="Google Shape;100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 1">
  <p:cSld name="TITLE_15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5">
  <p:cSld name="TITLE_14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ctrTitle"/>
          </p:nvPr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1" name="Google Shape;111;p21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1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Hélice – Ciencias e Ingeniería para un Mundo Mejor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1 1">
  <p:cSld name="OBJECT_2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título 1">
  <p:cSld name="TITLE_4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32caccfd424_0_1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g32caccfd424_0_1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5" name="Google Shape;135;p2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6" name="Google Shape;13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3" name="Google Shape;143;p2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4" name="Google Shape;144;p2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8" name="Google Shape;14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3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32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idx="11" type="ftr"/>
          </p:nvPr>
        </p:nvSpPr>
        <p:spPr>
          <a:xfrm>
            <a:off x="4702428" y="4937387"/>
            <a:ext cx="43638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3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33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1" name="Google Shape;161;p33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3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3"/>
          <p:cNvSpPr txBox="1"/>
          <p:nvPr/>
        </p:nvSpPr>
        <p:spPr>
          <a:xfrm>
            <a:off x="4702428" y="4937387"/>
            <a:ext cx="4363800" cy="2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CD1100-Desafío de Innovación en Ingeniería y Ciencias, FCFM, Hélice – Ciencias e Ingeniería para un Mundo Mejor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OBJECT_1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3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67" name="Google Shape;167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2caccfd424_0_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g32caccfd424_0_1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g32caccfd424_0_1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1">
  <p:cSld name="OBJECT_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type="ctrTitle"/>
          </p:nvPr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8" name="Google Shape;178;p36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179" name="Google Shape;179;p36"/>
          <p:cNvSpPr txBox="1"/>
          <p:nvPr>
            <p:ph idx="12" type="sldNum"/>
          </p:nvPr>
        </p:nvSpPr>
        <p:spPr>
          <a:xfrm>
            <a:off x="8472458" y="46414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0" name="Google Shape;180;p36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6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6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5" name="Google Shape;185;p37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7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7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3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idx="12" type="sldNum"/>
          </p:nvPr>
        </p:nvSpPr>
        <p:spPr>
          <a:xfrm>
            <a:off x="84724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0" name="Google Shape;190;p38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8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8"/>
          <p:cNvSpPr txBox="1"/>
          <p:nvPr/>
        </p:nvSpPr>
        <p:spPr>
          <a:xfrm>
            <a:off x="4081553" y="4852044"/>
            <a:ext cx="50625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CD1100-Desafíos de Innovación en Ingeniería y Ciencias, FCFM, Área Ingeniería e Innovación</a:t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/>
          <p:nvPr/>
        </p:nvSpPr>
        <p:spPr>
          <a:xfrm>
            <a:off x="0" y="4453200"/>
            <a:ext cx="9144000" cy="69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9"/>
          <p:cNvSpPr txBox="1"/>
          <p:nvPr>
            <p:ph idx="12" type="sldNum"/>
          </p:nvPr>
        </p:nvSpPr>
        <p:spPr>
          <a:xfrm>
            <a:off x="0" y="4902975"/>
            <a:ext cx="28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2caccfd424_0_1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g32caccfd424_0_14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32caccfd424_0_14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g32caccfd424_0_1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2caccfd424_0_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g32caccfd424_0_1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2caccfd424_0_15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g32caccfd424_0_15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g32caccfd424_0_1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2caccfd424_0_15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g32caccfd424_0_1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2caccfd424_0_16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32caccfd424_0_16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g32caccfd424_0_16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g32caccfd424_0_16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g32caccfd424_0_1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2caccfd424_0_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32caccfd424_0_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32caccfd424_0_1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2caccfd424_0_110"/>
          <p:cNvSpPr/>
          <p:nvPr/>
        </p:nvSpPr>
        <p:spPr>
          <a:xfrm>
            <a:off x="153619" y="160934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32caccfd424_0_110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Century Gothic"/>
              <a:buNone/>
            </a:pPr>
            <a: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Desafíos de 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s" sz="41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INNOVACIÓN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en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Ingeniería</a:t>
            </a:r>
            <a:b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Ciencias</a:t>
            </a:r>
            <a:endParaRPr b="0" i="1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g32caccfd424_0_110"/>
          <p:cNvSpPr txBox="1"/>
          <p:nvPr>
            <p:ph idx="4294967295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1" lang="e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Ingeniería y Ciencias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203" name="Google Shape;203;g32caccfd424_0_110"/>
          <p:cNvPicPr preferRelativeResize="0"/>
          <p:nvPr/>
        </p:nvPicPr>
        <p:blipFill rotWithShape="1">
          <a:blip r:embed="rId3">
            <a:alphaModFix/>
          </a:blip>
          <a:srcRect b="37803" l="13146" r="25908" t="31852"/>
          <a:stretch/>
        </p:blipFill>
        <p:spPr>
          <a:xfrm>
            <a:off x="6221375" y="4215683"/>
            <a:ext cx="1274389" cy="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2caccfd424_0_110"/>
          <p:cNvSpPr/>
          <p:nvPr/>
        </p:nvSpPr>
        <p:spPr>
          <a:xfrm>
            <a:off x="6099100" y="-78575"/>
            <a:ext cx="3045000" cy="3910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32caccfd424_0_110"/>
          <p:cNvSpPr txBox="1"/>
          <p:nvPr/>
        </p:nvSpPr>
        <p:spPr>
          <a:xfrm>
            <a:off x="6343650" y="305474"/>
            <a:ext cx="2395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CD1100</a:t>
            </a:r>
            <a:r>
              <a:rPr b="1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 Sección </a:t>
            </a:r>
            <a:r>
              <a:rPr b="1" lang="es" sz="1700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b="0" i="0" sz="1700" u="none" cap="none" strike="noStrike">
              <a:solidFill>
                <a:srgbClr val="F1BC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Laboratorio 5</a:t>
            </a:r>
            <a:endParaRPr b="0" i="1" sz="2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6" name="Google Shape;206;g32caccfd424_0_110"/>
          <p:cNvPicPr preferRelativeResize="0"/>
          <p:nvPr/>
        </p:nvPicPr>
        <p:blipFill rotWithShape="1">
          <a:blip r:embed="rId4">
            <a:alphaModFix/>
          </a:blip>
          <a:srcRect b="27001" l="0" r="45613" t="0"/>
          <a:stretch/>
        </p:blipFill>
        <p:spPr>
          <a:xfrm>
            <a:off x="7951263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g32caccfd424_0_110"/>
          <p:cNvCxnSpPr/>
          <p:nvPr/>
        </p:nvCxnSpPr>
        <p:spPr>
          <a:xfrm>
            <a:off x="7681322" y="4345880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8" name="Google Shape;208;g32caccfd424_0_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3519" y="-197937"/>
            <a:ext cx="3116143" cy="402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2caccfd424_0_110"/>
          <p:cNvPicPr preferRelativeResize="0"/>
          <p:nvPr/>
        </p:nvPicPr>
        <p:blipFill rotWithShape="1">
          <a:blip r:embed="rId6">
            <a:alphaModFix/>
          </a:blip>
          <a:srcRect b="34502" l="0" r="15274" t="0"/>
          <a:stretch/>
        </p:blipFill>
        <p:spPr>
          <a:xfrm>
            <a:off x="3076070" y="691656"/>
            <a:ext cx="6067929" cy="31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32caccfd424_0_110"/>
          <p:cNvSpPr/>
          <p:nvPr/>
        </p:nvSpPr>
        <p:spPr>
          <a:xfrm flipH="1">
            <a:off x="0" y="3779050"/>
            <a:ext cx="9144000" cy="52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g32caccfd424_0_110"/>
          <p:cNvPicPr preferRelativeResize="0"/>
          <p:nvPr/>
        </p:nvPicPr>
        <p:blipFill rotWithShape="1">
          <a:blip r:embed="rId8">
            <a:alphaModFix/>
          </a:blip>
          <a:srcRect b="20080" l="31145" r="39340" t="13821"/>
          <a:stretch/>
        </p:blipFill>
        <p:spPr>
          <a:xfrm>
            <a:off x="82275" y="62500"/>
            <a:ext cx="500443" cy="7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32caccfd424_0_110"/>
          <p:cNvSpPr/>
          <p:nvPr/>
        </p:nvSpPr>
        <p:spPr>
          <a:xfrm>
            <a:off x="504650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064075"/>
                </a:solidFill>
                <a:latin typeface="Roboto"/>
                <a:ea typeface="Roboto"/>
                <a:cs typeface="Roboto"/>
                <a:sym typeface="Roboto"/>
              </a:rPr>
              <a:t>Profesor/a</a:t>
            </a:r>
            <a:endParaRPr b="1" i="0" sz="1500" u="none" cap="none" strike="noStrike">
              <a:solidFill>
                <a:srgbClr val="0640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Polyn Cifuentes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g32caccfd424_0_110"/>
          <p:cNvSpPr/>
          <p:nvPr/>
        </p:nvSpPr>
        <p:spPr>
          <a:xfrm>
            <a:off x="360950" y="4087325"/>
            <a:ext cx="143700" cy="143700"/>
          </a:xfrm>
          <a:prstGeom prst="ellipse">
            <a:avLst/>
          </a:prstGeom>
          <a:solidFill>
            <a:srgbClr val="06407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2caccfd424_0_110"/>
          <p:cNvSpPr/>
          <p:nvPr/>
        </p:nvSpPr>
        <p:spPr>
          <a:xfrm>
            <a:off x="2493175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5C068F"/>
                </a:solidFill>
                <a:latin typeface="Roboto"/>
                <a:ea typeface="Roboto"/>
                <a:cs typeface="Roboto"/>
                <a:sym typeface="Roboto"/>
              </a:rPr>
              <a:t>Auxiliares</a:t>
            </a:r>
            <a:endParaRPr b="0" i="0" sz="15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Javiera Cerda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Anaís Higuera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g32caccfd424_0_110"/>
          <p:cNvSpPr/>
          <p:nvPr/>
        </p:nvSpPr>
        <p:spPr>
          <a:xfrm>
            <a:off x="4530700" y="3984513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C97808"/>
                </a:solidFill>
                <a:latin typeface="Roboto"/>
                <a:ea typeface="Roboto"/>
                <a:cs typeface="Roboto"/>
                <a:sym typeface="Roboto"/>
              </a:rPr>
              <a:t>Ayudante</a:t>
            </a:r>
            <a:endParaRPr b="1" i="0" sz="1500" u="none" cap="none" strike="noStrike">
              <a:solidFill>
                <a:srgbClr val="C9780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500">
                <a:latin typeface="Roboto"/>
                <a:ea typeface="Roboto"/>
                <a:cs typeface="Roboto"/>
                <a:sym typeface="Roboto"/>
              </a:rPr>
              <a:t>Simón González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g32caccfd424_0_110"/>
          <p:cNvSpPr/>
          <p:nvPr/>
        </p:nvSpPr>
        <p:spPr>
          <a:xfrm>
            <a:off x="4251163" y="4087337"/>
            <a:ext cx="143700" cy="143700"/>
          </a:xfrm>
          <a:prstGeom prst="ellipse">
            <a:avLst/>
          </a:prstGeom>
          <a:solidFill>
            <a:srgbClr val="C9780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2caccfd424_0_110"/>
          <p:cNvSpPr/>
          <p:nvPr/>
        </p:nvSpPr>
        <p:spPr>
          <a:xfrm>
            <a:off x="2424650" y="4087337"/>
            <a:ext cx="143700" cy="143700"/>
          </a:xfrm>
          <a:prstGeom prst="ellipse">
            <a:avLst/>
          </a:prstGeom>
          <a:solidFill>
            <a:srgbClr val="5C068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2caccfd424_0_220"/>
          <p:cNvSpPr/>
          <p:nvPr/>
        </p:nvSpPr>
        <p:spPr>
          <a:xfrm>
            <a:off x="153619" y="160934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32caccfd424_0_220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Century Gothic"/>
              <a:buNone/>
            </a:pPr>
            <a: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Desafíos de 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s" sz="41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INNOVACIÓN</a:t>
            </a:r>
            <a:br>
              <a:rPr b="1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en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Ingeniería</a:t>
            </a:r>
            <a:b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b="0" i="1" lang="es" sz="4100" u="none" cap="none" strike="noStrike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Ciencias</a:t>
            </a:r>
            <a:endParaRPr b="0" i="1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g32caccfd424_0_220"/>
          <p:cNvSpPr txBox="1"/>
          <p:nvPr>
            <p:ph idx="4294967295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1" lang="es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Ingeniería y Ciencias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&#10;&#10;Description automatically generated" id="298" name="Google Shape;298;g32caccfd424_0_220"/>
          <p:cNvPicPr preferRelativeResize="0"/>
          <p:nvPr/>
        </p:nvPicPr>
        <p:blipFill rotWithShape="1">
          <a:blip r:embed="rId3">
            <a:alphaModFix/>
          </a:blip>
          <a:srcRect b="37803" l="13146" r="25908" t="31852"/>
          <a:stretch/>
        </p:blipFill>
        <p:spPr>
          <a:xfrm>
            <a:off x="6221375" y="4215683"/>
            <a:ext cx="1274389" cy="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32caccfd424_0_220"/>
          <p:cNvSpPr/>
          <p:nvPr/>
        </p:nvSpPr>
        <p:spPr>
          <a:xfrm>
            <a:off x="6099100" y="-78575"/>
            <a:ext cx="3045000" cy="3910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32caccfd424_0_220"/>
          <p:cNvSpPr txBox="1"/>
          <p:nvPr/>
        </p:nvSpPr>
        <p:spPr>
          <a:xfrm>
            <a:off x="6343650" y="305474"/>
            <a:ext cx="2395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CD1100</a:t>
            </a:r>
            <a:r>
              <a:rPr b="1" i="0" lang="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 Sección </a:t>
            </a:r>
            <a:endParaRPr b="0" i="0" sz="1700" u="none" cap="none" strike="noStrike">
              <a:solidFill>
                <a:srgbClr val="F1BC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700" u="none" cap="none" strike="noStrike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Laboratorio 5</a:t>
            </a:r>
            <a:endParaRPr b="0" i="1" sz="2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1" name="Google Shape;301;g32caccfd424_0_220"/>
          <p:cNvPicPr preferRelativeResize="0"/>
          <p:nvPr/>
        </p:nvPicPr>
        <p:blipFill rotWithShape="1">
          <a:blip r:embed="rId4">
            <a:alphaModFix/>
          </a:blip>
          <a:srcRect b="27001" l="0" r="45613" t="0"/>
          <a:stretch/>
        </p:blipFill>
        <p:spPr>
          <a:xfrm>
            <a:off x="7951263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g32caccfd424_0_220"/>
          <p:cNvCxnSpPr/>
          <p:nvPr/>
        </p:nvCxnSpPr>
        <p:spPr>
          <a:xfrm>
            <a:off x="7681322" y="4345880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3" name="Google Shape;303;g32caccfd424_0_2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3519" y="-197937"/>
            <a:ext cx="3116143" cy="402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32caccfd424_0_220"/>
          <p:cNvPicPr preferRelativeResize="0"/>
          <p:nvPr/>
        </p:nvPicPr>
        <p:blipFill rotWithShape="1">
          <a:blip r:embed="rId6">
            <a:alphaModFix/>
          </a:blip>
          <a:srcRect b="34502" l="0" r="15274" t="0"/>
          <a:stretch/>
        </p:blipFill>
        <p:spPr>
          <a:xfrm>
            <a:off x="3076070" y="691656"/>
            <a:ext cx="6067929" cy="31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32caccfd424_0_220"/>
          <p:cNvSpPr/>
          <p:nvPr/>
        </p:nvSpPr>
        <p:spPr>
          <a:xfrm flipH="1">
            <a:off x="0" y="3779050"/>
            <a:ext cx="9144000" cy="52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g32caccfd424_0_220"/>
          <p:cNvPicPr preferRelativeResize="0"/>
          <p:nvPr/>
        </p:nvPicPr>
        <p:blipFill rotWithShape="1">
          <a:blip r:embed="rId8">
            <a:alphaModFix/>
          </a:blip>
          <a:srcRect b="20080" l="31145" r="39340" t="13821"/>
          <a:stretch/>
        </p:blipFill>
        <p:spPr>
          <a:xfrm>
            <a:off x="82275" y="62500"/>
            <a:ext cx="500443" cy="7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32caccfd424_0_220"/>
          <p:cNvSpPr/>
          <p:nvPr/>
        </p:nvSpPr>
        <p:spPr>
          <a:xfrm>
            <a:off x="504650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064075"/>
                </a:solidFill>
                <a:latin typeface="Roboto"/>
                <a:ea typeface="Roboto"/>
                <a:cs typeface="Roboto"/>
                <a:sym typeface="Roboto"/>
              </a:rPr>
              <a:t>Profesor/a</a:t>
            </a:r>
            <a:endParaRPr b="1" i="0" sz="1500" u="none" cap="none" strike="noStrike">
              <a:solidFill>
                <a:srgbClr val="06407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Docente</a:t>
            </a:r>
            <a:r>
              <a:rPr b="1" i="0" lang="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g32caccfd424_0_220"/>
          <p:cNvSpPr/>
          <p:nvPr/>
        </p:nvSpPr>
        <p:spPr>
          <a:xfrm>
            <a:off x="360950" y="4087325"/>
            <a:ext cx="143700" cy="143700"/>
          </a:xfrm>
          <a:prstGeom prst="ellipse">
            <a:avLst/>
          </a:prstGeom>
          <a:solidFill>
            <a:srgbClr val="06407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32caccfd424_0_220"/>
          <p:cNvSpPr/>
          <p:nvPr/>
        </p:nvSpPr>
        <p:spPr>
          <a:xfrm>
            <a:off x="2493175" y="3984525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5C068F"/>
                </a:solidFill>
                <a:latin typeface="Roboto"/>
                <a:ea typeface="Roboto"/>
                <a:cs typeface="Roboto"/>
                <a:sym typeface="Roboto"/>
              </a:rPr>
              <a:t>Auxiliares</a:t>
            </a:r>
            <a:endParaRPr b="0" i="0" sz="15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Aux 1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5C068F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0" i="0" sz="1500" u="none" cap="none" strike="noStrike">
              <a:solidFill>
                <a:srgbClr val="5C068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Aux 2</a:t>
            </a:r>
            <a:endParaRPr b="0" i="1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g32caccfd424_0_220"/>
          <p:cNvSpPr/>
          <p:nvPr/>
        </p:nvSpPr>
        <p:spPr>
          <a:xfrm>
            <a:off x="4530700" y="3984513"/>
            <a:ext cx="192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rgbClr val="C97808"/>
                </a:solidFill>
                <a:latin typeface="Roboto"/>
                <a:ea typeface="Roboto"/>
                <a:cs typeface="Roboto"/>
                <a:sym typeface="Roboto"/>
              </a:rPr>
              <a:t>Ayudante</a:t>
            </a:r>
            <a:endParaRPr b="1" i="0" sz="1500" u="none" cap="none" strike="noStrike">
              <a:solidFill>
                <a:srgbClr val="C9780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Ayu 1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g32caccfd424_0_220"/>
          <p:cNvSpPr/>
          <p:nvPr/>
        </p:nvSpPr>
        <p:spPr>
          <a:xfrm>
            <a:off x="4251163" y="4087337"/>
            <a:ext cx="143700" cy="143700"/>
          </a:xfrm>
          <a:prstGeom prst="ellipse">
            <a:avLst/>
          </a:prstGeom>
          <a:solidFill>
            <a:srgbClr val="C9780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32caccfd424_0_220"/>
          <p:cNvSpPr/>
          <p:nvPr/>
        </p:nvSpPr>
        <p:spPr>
          <a:xfrm>
            <a:off x="2424650" y="4087337"/>
            <a:ext cx="143700" cy="143700"/>
          </a:xfrm>
          <a:prstGeom prst="ellipse">
            <a:avLst/>
          </a:prstGeom>
          <a:solidFill>
            <a:srgbClr val="5C068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caccfd424_0_2105"/>
          <p:cNvSpPr/>
          <p:nvPr/>
        </p:nvSpPr>
        <p:spPr>
          <a:xfrm>
            <a:off x="0" y="49925"/>
            <a:ext cx="9144000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32caccfd424_0_2105"/>
          <p:cNvSpPr txBox="1"/>
          <p:nvPr/>
        </p:nvSpPr>
        <p:spPr>
          <a:xfrm>
            <a:off x="0" y="1936861"/>
            <a:ext cx="91440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s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estamos?</a:t>
            </a:r>
            <a:endParaRPr b="1" i="0" sz="2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g32caccfd424_0_2105"/>
          <p:cNvSpPr txBox="1"/>
          <p:nvPr>
            <p:ph idx="4294967295" type="body"/>
          </p:nvPr>
        </p:nvSpPr>
        <p:spPr>
          <a:xfrm>
            <a:off x="0" y="2627789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2860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BA6C7"/>
              </a:buClr>
              <a:buSzPts val="1100"/>
              <a:buNone/>
            </a:pPr>
            <a:r>
              <a:rPr b="1" lang="es" sz="24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b="1" lang="es" sz="240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llegamos a la clase?</a:t>
            </a:r>
            <a:endParaRPr b="1" sz="2400">
              <a:solidFill>
                <a:srgbClr val="FFC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g32caccfd424_0_2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e9d915746_0_0"/>
          <p:cNvSpPr txBox="1"/>
          <p:nvPr/>
        </p:nvSpPr>
        <p:spPr>
          <a:xfrm>
            <a:off x="-13050" y="0"/>
            <a:ext cx="91440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4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g34e9d915746_0_0"/>
          <p:cNvSpPr txBox="1"/>
          <p:nvPr/>
        </p:nvSpPr>
        <p:spPr>
          <a:xfrm>
            <a:off x="322200" y="2571750"/>
            <a:ext cx="84996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s" sz="3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“Desentrañando Nuestros Hallazgos como Equipo"</a:t>
            </a:r>
            <a:endParaRPr b="1" i="0" sz="3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g34e9d915746_0_0"/>
          <p:cNvSpPr txBox="1"/>
          <p:nvPr/>
        </p:nvSpPr>
        <p:spPr>
          <a:xfrm>
            <a:off x="-26100" y="1078458"/>
            <a:ext cx="9170100" cy="8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s" sz="3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Actividade</a:t>
            </a:r>
            <a:r>
              <a:rPr b="1" lang="e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="1" i="0" lang="es" sz="3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Laboratorio </a:t>
            </a:r>
            <a:r>
              <a:rPr b="1" lang="e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 i="0" sz="33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e9d915746_0_7"/>
          <p:cNvSpPr txBox="1"/>
          <p:nvPr/>
        </p:nvSpPr>
        <p:spPr>
          <a:xfrm>
            <a:off x="372825" y="1225900"/>
            <a:ext cx="6939000" cy="3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Priorizar la Información:</a:t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Ustedes, como equipo, deben sumergirse en todo lo recopilado. Es crucial enfocarse en los datos que realmente impulsan el proyecto hacia adelante. </a:t>
            </a: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Piensen como exploradores: ¿qué pistas les llevan al descubrimiento?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Analizar las Voces Recolectadas:</a:t>
            </a:r>
            <a:r>
              <a:rPr b="0" i="0" lang="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Revisen las entrevistas, charlas y notas. </a:t>
            </a:r>
            <a:r>
              <a:rPr b="0" i="0" lang="es" sz="15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Busquen patrones y temas recurrentes</a:t>
            </a: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Como equipo, conecten estos puntos para trazar el camino hacia su objetivo.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Construir la Historia Conjunta:</a:t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Cada dato, cada imagen, cada palabra es una pieza del puzzle. </a:t>
            </a:r>
            <a:r>
              <a:rPr b="0" i="0" lang="es" sz="15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Trabajen juntos </a:t>
            </a: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para encontrar ese momento revelador que clarifique su proyecto.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g34e9d915746_0_7"/>
          <p:cNvSpPr/>
          <p:nvPr/>
        </p:nvSpPr>
        <p:spPr>
          <a:xfrm>
            <a:off x="0" y="0"/>
            <a:ext cx="9222900" cy="1048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4e9d915746_0_7"/>
          <p:cNvSpPr txBox="1"/>
          <p:nvPr/>
        </p:nvSpPr>
        <p:spPr>
          <a:xfrm>
            <a:off x="549760" y="248700"/>
            <a:ext cx="3709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" sz="3600" u="none" cap="none" strike="noStrike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Hallazgos</a:t>
            </a:r>
            <a:endParaRPr b="1" i="0" sz="3600" u="none" cap="none" strike="noStrike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descr="Information con relleno sólido" id="241" name="Google Shape;241;g34e9d915746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8178" y="153390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oup of men con relleno sólido" id="242" name="Google Shape;242;g34e9d915746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8178" y="379982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atterplot contorno" id="243" name="Google Shape;243;g34e9d915746_0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18178" y="280541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e9d915746_0_16"/>
          <p:cNvSpPr txBox="1"/>
          <p:nvPr/>
        </p:nvSpPr>
        <p:spPr>
          <a:xfrm>
            <a:off x="372825" y="1225900"/>
            <a:ext cx="8187000" cy="3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Claridad en Nuestros Hallazgos:</a:t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Identifiquen un hallazgo clave y trabajen en equipo para hacerlo claro y comprensible. Debe ser una idea que todos puedan explicar y defender.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¡Vamos de lo general a lo especifico!!!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Confirmar Nuestros Descubrimientos: </a:t>
            </a:r>
            <a:endParaRPr b="1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Validen juntos las ideas para asegurarse de que están en el camino correcto.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Es como un chequeo de realidad en equipo para confirmar la solidez de sus hallazgos.</a:t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Sigan Observando e investigando si lo necesitan…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Powerpoint de evidencia de entrevistas y sus conclusiones</a:t>
            </a:r>
            <a:endParaRPr b="1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g34e9d915746_0_16"/>
          <p:cNvSpPr/>
          <p:nvPr/>
        </p:nvSpPr>
        <p:spPr>
          <a:xfrm>
            <a:off x="-78975" y="1975"/>
            <a:ext cx="9222900" cy="1048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4e9d915746_0_16"/>
          <p:cNvSpPr txBox="1"/>
          <p:nvPr/>
        </p:nvSpPr>
        <p:spPr>
          <a:xfrm>
            <a:off x="1555600" y="312900"/>
            <a:ext cx="3709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g34e9d915746_0_16"/>
          <p:cNvSpPr txBox="1"/>
          <p:nvPr/>
        </p:nvSpPr>
        <p:spPr>
          <a:xfrm>
            <a:off x="549760" y="248700"/>
            <a:ext cx="3709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" sz="3600" u="none" cap="none" strike="noStrike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Hallazgos</a:t>
            </a:r>
            <a:endParaRPr b="1" i="0" sz="3600" u="none" cap="none" strike="noStrike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descr="Kung Fu Panda Po cursor – Custom Cursor" id="252" name="Google Shape;252;g34e9d915746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3546" y="3765093"/>
            <a:ext cx="2682502" cy="134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4eb5df454f_0_0"/>
          <p:cNvSpPr txBox="1"/>
          <p:nvPr/>
        </p:nvSpPr>
        <p:spPr>
          <a:xfrm>
            <a:off x="-13313" y="0"/>
            <a:ext cx="9144000" cy="51435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4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g34eb5df454f_0_0"/>
          <p:cNvSpPr txBox="1"/>
          <p:nvPr/>
        </p:nvSpPr>
        <p:spPr>
          <a:xfrm>
            <a:off x="219563" y="307777"/>
            <a:ext cx="849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s" sz="3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“Evidencia de la Salida a Terreno"</a:t>
            </a:r>
            <a:endParaRPr b="1" i="0" sz="3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g34eb5df454f_0_0"/>
          <p:cNvSpPr txBox="1"/>
          <p:nvPr/>
        </p:nvSpPr>
        <p:spPr>
          <a:xfrm>
            <a:off x="-26100" y="1078458"/>
            <a:ext cx="9170100" cy="8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s" sz="33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Actividades Tarea 3.2</a:t>
            </a:r>
            <a:endParaRPr/>
          </a:p>
          <a:p>
            <a:pPr indent="0" lvl="0" marL="12700" marR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34eb5df454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363" y="2432665"/>
            <a:ext cx="1070871" cy="107087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4eb5df454f_0_0"/>
          <p:cNvSpPr txBox="1"/>
          <p:nvPr/>
        </p:nvSpPr>
        <p:spPr>
          <a:xfrm>
            <a:off x="2003919" y="2341486"/>
            <a:ext cx="5499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Una presentación que incluya: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Matriz AEIOU post-entrevista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Mapa de empatía post-entrevistas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Evidencias de sus  </a:t>
            </a:r>
            <a:r>
              <a:rPr b="1" i="0" lang="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0" i="0" lang="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entrevistas (incluir una foto del integrante del equipo con el entrevistado 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Hallazgos y conclusiones sobre es</a:t>
            </a:r>
            <a:r>
              <a:rPr lang="es" sz="1200">
                <a:solidFill>
                  <a:schemeClr val="lt1"/>
                </a:solidFill>
              </a:rPr>
              <a:t>tos.</a:t>
            </a:r>
            <a:endParaRPr/>
          </a:p>
        </p:txBody>
      </p:sp>
      <p:pic>
        <p:nvPicPr>
          <p:cNvPr descr="Stopwatch 75% contorno" id="263" name="Google Shape;263;g34eb5df454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834" y="392277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4eb5df454f_0_0"/>
          <p:cNvSpPr txBox="1"/>
          <p:nvPr/>
        </p:nvSpPr>
        <p:spPr>
          <a:xfrm>
            <a:off x="1666334" y="4226082"/>
            <a:ext cx="3749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</a:rPr>
              <a:t>Jueves 24</a:t>
            </a:r>
            <a:r>
              <a:rPr b="1" i="0" lang="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abril , 2</a:t>
            </a:r>
            <a:r>
              <a:rPr b="1" lang="es">
                <a:solidFill>
                  <a:schemeClr val="lt1"/>
                </a:solidFill>
              </a:rPr>
              <a:t>3</a:t>
            </a:r>
            <a:r>
              <a:rPr b="1" i="0" lang="e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lang="es">
                <a:solidFill>
                  <a:schemeClr val="lt1"/>
                </a:solidFill>
              </a:rPr>
              <a:t>59</a:t>
            </a:r>
            <a:endParaRPr/>
          </a:p>
        </p:txBody>
      </p:sp>
      <p:pic>
        <p:nvPicPr>
          <p:cNvPr descr="Kung Fu Panda Po &amp; Wuxi Finger Hold Cursor - Sweezy Cursors" id="265" name="Google Shape;265;g34eb5df454f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6027" y="3769960"/>
            <a:ext cx="2273136" cy="1138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/>
          <p:nvPr>
            <p:ph idx="1" type="subTitle"/>
          </p:nvPr>
        </p:nvSpPr>
        <p:spPr>
          <a:xfrm>
            <a:off x="1143000" y="2571750"/>
            <a:ext cx="68580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r>
              <a:rPr i="1" lang="es" sz="3300">
                <a:solidFill>
                  <a:schemeClr val="lt1"/>
                </a:solidFill>
              </a:rPr>
              <a:t>En Ingeniería y Ciencias</a:t>
            </a: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09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 txBox="1"/>
          <p:nvPr>
            <p:ph type="ctrTitle"/>
          </p:nvPr>
        </p:nvSpPr>
        <p:spPr>
          <a:xfrm>
            <a:off x="1580851" y="1522986"/>
            <a:ext cx="6043200" cy="15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100"/>
              <a:buFont typeface="Century Gothic"/>
              <a:buNone/>
            </a:pPr>
            <a:r>
              <a:rPr b="1" lang="e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¿Preguntas?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73" name="Google Shape;273;p14"/>
          <p:cNvCxnSpPr>
            <a:endCxn id="271" idx="2"/>
          </p:cNvCxnSpPr>
          <p:nvPr/>
        </p:nvCxnSpPr>
        <p:spPr>
          <a:xfrm>
            <a:off x="4572000" y="3135000"/>
            <a:ext cx="0" cy="2008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eb5df454f_0_105"/>
          <p:cNvSpPr txBox="1"/>
          <p:nvPr/>
        </p:nvSpPr>
        <p:spPr>
          <a:xfrm>
            <a:off x="372825" y="1225900"/>
            <a:ext cx="81870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 base a lo que han subido en sus blog algún miembro del equipo docente trabajará con ustedes hoy para ayudarles en el avance de sus proyectos: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Anais:  Equipos 6-7-8 :)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Simón: Equipos 9-10-11 :)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Javi: Equipos 12-13-14-15 :)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g34eb5df454f_0_105"/>
          <p:cNvSpPr/>
          <p:nvPr/>
        </p:nvSpPr>
        <p:spPr>
          <a:xfrm>
            <a:off x="-78975" y="1975"/>
            <a:ext cx="9222900" cy="1048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4eb5df454f_0_105"/>
          <p:cNvSpPr txBox="1"/>
          <p:nvPr/>
        </p:nvSpPr>
        <p:spPr>
          <a:xfrm>
            <a:off x="1555600" y="312900"/>
            <a:ext cx="37098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g34eb5df454f_0_105"/>
          <p:cNvSpPr txBox="1"/>
          <p:nvPr/>
        </p:nvSpPr>
        <p:spPr>
          <a:xfrm>
            <a:off x="549750" y="248700"/>
            <a:ext cx="5504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" sz="3100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Feedback auxiliares y ayudante</a:t>
            </a:r>
            <a:endParaRPr b="1" i="0" sz="3100" u="none" cap="none" strike="noStrike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pic>
        <p:nvPicPr>
          <p:cNvPr descr="Kung Fu Panda Po cursor – Custom Cursor" id="282" name="Google Shape;282;g34eb5df454f_0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3546" y="3765093"/>
            <a:ext cx="2682502" cy="134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eb5df454f_0_114"/>
          <p:cNvSpPr txBox="1"/>
          <p:nvPr>
            <p:ph idx="1" type="subTitle"/>
          </p:nvPr>
        </p:nvSpPr>
        <p:spPr>
          <a:xfrm>
            <a:off x="1143000" y="2571750"/>
            <a:ext cx="68580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r>
              <a:rPr i="1" lang="es" sz="3300">
                <a:solidFill>
                  <a:schemeClr val="lt1"/>
                </a:solidFill>
              </a:rPr>
              <a:t>En Ingeniería y Ciencias</a:t>
            </a:r>
            <a:endParaRPr/>
          </a:p>
        </p:txBody>
      </p:sp>
      <p:sp>
        <p:nvSpPr>
          <p:cNvPr id="288" name="Google Shape;288;g34eb5df454f_0_1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09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34eb5df454f_0_114"/>
          <p:cNvSpPr txBox="1"/>
          <p:nvPr>
            <p:ph type="ctrTitle"/>
          </p:nvPr>
        </p:nvSpPr>
        <p:spPr>
          <a:xfrm>
            <a:off x="1580851" y="1522986"/>
            <a:ext cx="6043200" cy="151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100"/>
              <a:buFont typeface="Century Gothic"/>
              <a:buNone/>
            </a:pPr>
            <a:r>
              <a:rPr b="1" lang="e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¡A trabajar!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90" name="Google Shape;290;g34eb5df454f_0_114"/>
          <p:cNvCxnSpPr>
            <a:endCxn id="288" idx="2"/>
          </p:cNvCxnSpPr>
          <p:nvPr/>
        </p:nvCxnSpPr>
        <p:spPr>
          <a:xfrm>
            <a:off x="4572000" y="3135000"/>
            <a:ext cx="0" cy="2008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