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Corbel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iyy27cA1ijA88XeCXooy5/mkPc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Corbel-bold.fntdata"/><Relationship Id="rId25" Type="http://schemas.openxmlformats.org/officeDocument/2006/relationships/font" Target="fonts/Corbel-regular.fntdata"/><Relationship Id="rId28" Type="http://schemas.openxmlformats.org/officeDocument/2006/relationships/font" Target="fonts/Corbel-boldItalic.fntdata"/><Relationship Id="rId27" Type="http://schemas.openxmlformats.org/officeDocument/2006/relationships/font" Target="fonts/Corbel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2f5cfa1ef8_0_110:notes"/>
          <p:cNvSpPr txBox="1"/>
          <p:nvPr>
            <p:ph idx="1" type="body"/>
          </p:nvPr>
        </p:nvSpPr>
        <p:spPr>
          <a:xfrm>
            <a:off x="685800" y="4400550"/>
            <a:ext cx="5486400" cy="3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g32f5cfa1ef8_0_1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8:notes"/>
          <p:cNvSpPr/>
          <p:nvPr>
            <p:ph idx="2" type="sldImg"/>
          </p:nvPr>
        </p:nvSpPr>
        <p:spPr>
          <a:xfrm>
            <a:off x="1860777" y="1143000"/>
            <a:ext cx="3136500" cy="308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8:notes"/>
          <p:cNvSpPr txBox="1"/>
          <p:nvPr>
            <p:ph idx="1" type="body"/>
          </p:nvPr>
        </p:nvSpPr>
        <p:spPr>
          <a:xfrm>
            <a:off x="685800" y="4399845"/>
            <a:ext cx="5486400" cy="3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p8:notes"/>
          <p:cNvSpPr txBox="1"/>
          <p:nvPr>
            <p:ph idx="12" type="sldNum"/>
          </p:nvPr>
        </p:nvSpPr>
        <p:spPr>
          <a:xfrm>
            <a:off x="3885010" y="8686801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66010427e8_0_36:notes"/>
          <p:cNvSpPr/>
          <p:nvPr>
            <p:ph idx="2" type="sldImg"/>
          </p:nvPr>
        </p:nvSpPr>
        <p:spPr>
          <a:xfrm>
            <a:off x="-1627188" y="1218406"/>
            <a:ext cx="6191400" cy="609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g366010427e8_0_36:notes"/>
          <p:cNvSpPr txBox="1"/>
          <p:nvPr>
            <p:ph idx="1" type="body"/>
          </p:nvPr>
        </p:nvSpPr>
        <p:spPr>
          <a:xfrm>
            <a:off x="514351" y="7721600"/>
            <a:ext cx="411480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125" lIns="114125" spcFirstLastPara="1" rIns="114125" wrap="square" tIns="114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82" name="Google Shape;282;g366010427e8_0_36:notes"/>
          <p:cNvSpPr txBox="1"/>
          <p:nvPr>
            <p:ph idx="10" type="dt"/>
          </p:nvPr>
        </p:nvSpPr>
        <p:spPr>
          <a:xfrm>
            <a:off x="3885011" y="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57025" lIns="114125" spcFirstLastPara="1" rIns="114125" wrap="square" tIns="57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16y17/08/2021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g366010427e8_0_36:notes"/>
          <p:cNvSpPr txBox="1"/>
          <p:nvPr>
            <p:ph idx="11" type="ftr"/>
          </p:nvPr>
        </p:nvSpPr>
        <p:spPr>
          <a:xfrm>
            <a:off x="0" y="868680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57025" lIns="114125" spcFirstLastPara="1" rIns="114125" wrap="square" tIns="57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CD1201 Proyecto de Innovación en Ingeniería y Ciencias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366010427e8_0_36:notes"/>
          <p:cNvSpPr txBox="1"/>
          <p:nvPr>
            <p:ph idx="3" type="hdr"/>
          </p:nvPr>
        </p:nvSpPr>
        <p:spPr>
          <a:xfrm>
            <a:off x="0" y="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57025" lIns="114125" spcFirstLastPara="1" rIns="114125" wrap="square" tIns="57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2021-2 clase 01 Introducción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0" name="Google Shape;29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66010427e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66010427e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66010427e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66010427e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65fe4cfacf_0_0:notes"/>
          <p:cNvSpPr txBox="1"/>
          <p:nvPr>
            <p:ph idx="1" type="body"/>
          </p:nvPr>
        </p:nvSpPr>
        <p:spPr>
          <a:xfrm>
            <a:off x="685800" y="4400550"/>
            <a:ext cx="5486400" cy="3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8" name="Google Shape;308;g365fe4cfac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66010427e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66010427e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66010427e8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66010427e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:notes"/>
          <p:cNvSpPr/>
          <p:nvPr>
            <p:ph idx="2" type="sldImg"/>
          </p:nvPr>
        </p:nvSpPr>
        <p:spPr>
          <a:xfrm>
            <a:off x="-1627188" y="1218406"/>
            <a:ext cx="6191400" cy="609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2:notes"/>
          <p:cNvSpPr txBox="1"/>
          <p:nvPr>
            <p:ph idx="1" type="body"/>
          </p:nvPr>
        </p:nvSpPr>
        <p:spPr>
          <a:xfrm>
            <a:off x="514351" y="7721600"/>
            <a:ext cx="411480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125" lIns="114125" spcFirstLastPara="1" rIns="114125" wrap="square" tIns="114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22" name="Google Shape;222;p2:notes"/>
          <p:cNvSpPr txBox="1"/>
          <p:nvPr>
            <p:ph idx="10" type="dt"/>
          </p:nvPr>
        </p:nvSpPr>
        <p:spPr>
          <a:xfrm>
            <a:off x="3885011" y="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57025" lIns="114125" spcFirstLastPara="1" rIns="114125" wrap="square" tIns="57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16y17/08/2021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:notes"/>
          <p:cNvSpPr txBox="1"/>
          <p:nvPr>
            <p:ph idx="11" type="ftr"/>
          </p:nvPr>
        </p:nvSpPr>
        <p:spPr>
          <a:xfrm>
            <a:off x="0" y="868680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57025" lIns="114125" spcFirstLastPara="1" rIns="114125" wrap="square" tIns="57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CD1201 Proyecto de Innovación en Ingeniería y Ciencias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:notes"/>
          <p:cNvSpPr txBox="1"/>
          <p:nvPr>
            <p:ph idx="3" type="hdr"/>
          </p:nvPr>
        </p:nvSpPr>
        <p:spPr>
          <a:xfrm>
            <a:off x="0" y="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57025" lIns="114125" spcFirstLastPara="1" rIns="114125" wrap="square" tIns="57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2021-2 clase 01 Introducción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:notes"/>
          <p:cNvSpPr/>
          <p:nvPr>
            <p:ph idx="2" type="sldImg"/>
          </p:nvPr>
        </p:nvSpPr>
        <p:spPr>
          <a:xfrm>
            <a:off x="1115786" y="948531"/>
            <a:ext cx="4809000" cy="4734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3:notes"/>
          <p:cNvSpPr txBox="1"/>
          <p:nvPr>
            <p:ph idx="1" type="body"/>
          </p:nvPr>
        </p:nvSpPr>
        <p:spPr>
          <a:xfrm>
            <a:off x="704136" y="5997646"/>
            <a:ext cx="5633100" cy="56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5150" lIns="95150" spcFirstLastPara="1" rIns="95150" wrap="square" tIns="95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:notes"/>
          <p:cNvSpPr/>
          <p:nvPr>
            <p:ph idx="2" type="sldImg"/>
          </p:nvPr>
        </p:nvSpPr>
        <p:spPr>
          <a:xfrm>
            <a:off x="-525009" y="1218406"/>
            <a:ext cx="6191400" cy="609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4:notes"/>
          <p:cNvSpPr txBox="1"/>
          <p:nvPr>
            <p:ph idx="1" type="body"/>
          </p:nvPr>
        </p:nvSpPr>
        <p:spPr>
          <a:xfrm>
            <a:off x="514351" y="7721600"/>
            <a:ext cx="411480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125" lIns="114125" spcFirstLastPara="1" rIns="114125" wrap="square" tIns="114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/>
              <a:t>Explicar en el primer bloque pero hacer en el Segundo bloque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37" name="Google Shape;237;p4:notes"/>
          <p:cNvSpPr txBox="1"/>
          <p:nvPr>
            <p:ph idx="10" type="dt"/>
          </p:nvPr>
        </p:nvSpPr>
        <p:spPr>
          <a:xfrm>
            <a:off x="3885011" y="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57025" lIns="114125" spcFirstLastPara="1" rIns="114125" wrap="square" tIns="57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16y17/08/2021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4:notes"/>
          <p:cNvSpPr txBox="1"/>
          <p:nvPr>
            <p:ph idx="11" type="ftr"/>
          </p:nvPr>
        </p:nvSpPr>
        <p:spPr>
          <a:xfrm>
            <a:off x="0" y="868680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57025" lIns="114125" spcFirstLastPara="1" rIns="114125" wrap="square" tIns="57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CD1201 Proyecto de Innovación en Ingeniería y Ciencias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4:notes"/>
          <p:cNvSpPr txBox="1"/>
          <p:nvPr>
            <p:ph idx="3" type="hdr"/>
          </p:nvPr>
        </p:nvSpPr>
        <p:spPr>
          <a:xfrm>
            <a:off x="0" y="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57025" lIns="114125" spcFirstLastPara="1" rIns="114125" wrap="square" tIns="57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2021-2 clase 01 Introducción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:notes"/>
          <p:cNvSpPr/>
          <p:nvPr>
            <p:ph idx="2" type="sldImg"/>
          </p:nvPr>
        </p:nvSpPr>
        <p:spPr>
          <a:xfrm>
            <a:off x="1661206" y="666750"/>
            <a:ext cx="3383700" cy="3329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5:notes"/>
          <p:cNvSpPr txBox="1"/>
          <p:nvPr>
            <p:ph idx="1" type="body"/>
          </p:nvPr>
        </p:nvSpPr>
        <p:spPr>
          <a:xfrm>
            <a:off x="670606" y="4217095"/>
            <a:ext cx="5364900" cy="39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81050" lIns="81050" spcFirstLastPara="1" rIns="81050" wrap="square" tIns="81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:notes"/>
          <p:cNvSpPr/>
          <p:nvPr>
            <p:ph idx="2" type="sldImg"/>
          </p:nvPr>
        </p:nvSpPr>
        <p:spPr>
          <a:xfrm>
            <a:off x="1131790" y="948328"/>
            <a:ext cx="4776300" cy="473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6:notes"/>
          <p:cNvSpPr txBox="1"/>
          <p:nvPr>
            <p:ph idx="1" type="body"/>
          </p:nvPr>
        </p:nvSpPr>
        <p:spPr>
          <a:xfrm>
            <a:off x="704136" y="5997648"/>
            <a:ext cx="5632800" cy="56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5875" lIns="95875" spcFirstLastPara="1" rIns="95875" wrap="square" tIns="95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Primeramente escribe lo que crees que es innovación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:notes"/>
          <p:cNvSpPr/>
          <p:nvPr>
            <p:ph idx="2" type="sldImg"/>
          </p:nvPr>
        </p:nvSpPr>
        <p:spPr>
          <a:xfrm>
            <a:off x="-525009" y="1218406"/>
            <a:ext cx="6191400" cy="609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7:notes"/>
          <p:cNvSpPr txBox="1"/>
          <p:nvPr>
            <p:ph idx="1" type="body"/>
          </p:nvPr>
        </p:nvSpPr>
        <p:spPr>
          <a:xfrm>
            <a:off x="514351" y="7721600"/>
            <a:ext cx="411480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125" lIns="114125" spcFirstLastPara="1" rIns="114125" wrap="square" tIns="114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/>
              <a:t>Explicar en el primer bloque pero hacer en el Segundo bloque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59" name="Google Shape;259;p7:notes"/>
          <p:cNvSpPr txBox="1"/>
          <p:nvPr>
            <p:ph idx="10" type="dt"/>
          </p:nvPr>
        </p:nvSpPr>
        <p:spPr>
          <a:xfrm>
            <a:off x="3885011" y="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57025" lIns="114125" spcFirstLastPara="1" rIns="114125" wrap="square" tIns="57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16y17/08/2021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7:notes"/>
          <p:cNvSpPr txBox="1"/>
          <p:nvPr>
            <p:ph idx="11" type="ftr"/>
          </p:nvPr>
        </p:nvSpPr>
        <p:spPr>
          <a:xfrm>
            <a:off x="0" y="868680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57025" lIns="114125" spcFirstLastPara="1" rIns="114125" wrap="square" tIns="57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CD1201 Proyecto de Innovación en Ingeniería y Ciencias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7:notes"/>
          <p:cNvSpPr txBox="1"/>
          <p:nvPr>
            <p:ph idx="3" type="hdr"/>
          </p:nvPr>
        </p:nvSpPr>
        <p:spPr>
          <a:xfrm>
            <a:off x="0" y="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57025" lIns="114125" spcFirstLastPara="1" rIns="114125" wrap="square" tIns="57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2021-2 clase 01 Introducción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con título 1">
  <p:cSld name="TITLE_4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2f5cfa1ef8_0_16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g32f5cfa1ef8_0_1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2f5cfa1ef8_0_17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g32f5cfa1ef8_0_17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g32f5cfa1ef8_0_17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2f5cfa1ef8_0_17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2f5cfa1ef8_0_177"/>
          <p:cNvSpPr txBox="1"/>
          <p:nvPr>
            <p:ph idx="11" type="ftr"/>
          </p:nvPr>
        </p:nvSpPr>
        <p:spPr>
          <a:xfrm>
            <a:off x="4702428" y="4937387"/>
            <a:ext cx="43638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g32f5cfa1ef8_0_177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g32f5cfa1ef8_0_177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OBJECT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2f5cfa1ef8_0_181"/>
          <p:cNvSpPr txBox="1"/>
          <p:nvPr>
            <p:ph idx="11" type="ftr"/>
          </p:nvPr>
        </p:nvSpPr>
        <p:spPr>
          <a:xfrm>
            <a:off x="4702428" y="4937387"/>
            <a:ext cx="43638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g32f5cfa1ef8_0_181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g32f5cfa1ef8_0_181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59" name="Google Shape;59;g32f5cfa1ef8_0_181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g32f5cfa1ef8_0_181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32f5cfa1ef8_0_181"/>
          <p:cNvSpPr txBox="1"/>
          <p:nvPr/>
        </p:nvSpPr>
        <p:spPr>
          <a:xfrm>
            <a:off x="4702428" y="4937387"/>
            <a:ext cx="4363800" cy="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1" lang="e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CD1100-Desafío de Innovación en Ingeniería y Ciencias, FCFM, Hélice – Ciencias e Ingeniería para un Mundo Mejor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OBJECT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2f5cfa1ef8_0_18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g32f5cfa1ef8_0_18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g32f5cfa1ef8_0_18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g32f5cfa1ef8_0_18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g32f5cfa1ef8_0_18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 1">
  <p:cSld name="OBJECT_2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2f5cfa1ef8_0_19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g32f5cfa1ef8_0_19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g32f5cfa1ef8_0_19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g32f5cfa1ef8_0_19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g32f5cfa1ef8_0_19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2f5cfa1ef8_0_200"/>
          <p:cNvSpPr txBox="1"/>
          <p:nvPr>
            <p:ph type="ctrTitle"/>
          </p:nvPr>
        </p:nvSpPr>
        <p:spPr>
          <a:xfrm>
            <a:off x="98695" y="381000"/>
            <a:ext cx="8946600" cy="85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5200"/>
              <a:buFont typeface="Arial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6" name="Google Shape;76;g32f5cfa1ef8_0_200"/>
          <p:cNvSpPr txBox="1"/>
          <p:nvPr>
            <p:ph idx="1" type="subTitle"/>
          </p:nvPr>
        </p:nvSpPr>
        <p:spPr>
          <a:xfrm>
            <a:off x="311699" y="1634022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9pPr>
          </a:lstStyle>
          <a:p/>
        </p:txBody>
      </p:sp>
      <p:sp>
        <p:nvSpPr>
          <p:cNvPr id="77" name="Google Shape;77;g32f5cfa1ef8_0_200"/>
          <p:cNvSpPr txBox="1"/>
          <p:nvPr>
            <p:ph idx="12" type="sldNum"/>
          </p:nvPr>
        </p:nvSpPr>
        <p:spPr>
          <a:xfrm>
            <a:off x="8472458" y="46414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8" name="Google Shape;78;g32f5cfa1ef8_0_200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32f5cfa1ef8_0_200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g32f5cfa1ef8_0_200"/>
          <p:cNvSpPr txBox="1"/>
          <p:nvPr/>
        </p:nvSpPr>
        <p:spPr>
          <a:xfrm>
            <a:off x="3497580" y="4937387"/>
            <a:ext cx="5568600" cy="1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1" lang="e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CD1201 Proyecto de Innovación en Ingeniería y Ciencias, FCFM, Hélice – Área de Ingeniería e Innovación</a:t>
            </a:r>
            <a:endParaRPr b="1" i="1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2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2f5cfa1ef8_0_207"/>
          <p:cNvSpPr txBox="1"/>
          <p:nvPr>
            <p:ph idx="12" type="sldNum"/>
          </p:nvPr>
        </p:nvSpPr>
        <p:spPr>
          <a:xfrm>
            <a:off x="8472458" y="4587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3" name="Google Shape;83;g32f5cfa1ef8_0_207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32f5cfa1ef8_0_207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32f5cfa1ef8_0_207"/>
          <p:cNvSpPr txBox="1"/>
          <p:nvPr/>
        </p:nvSpPr>
        <p:spPr>
          <a:xfrm>
            <a:off x="4081553" y="4852044"/>
            <a:ext cx="50625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CD1100-Desafíos de Innovación en Ingeniería y Ciencias, FCFM, Área Ingeniería e Innovación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3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2f5cfa1ef8_0_212"/>
          <p:cNvSpPr txBox="1"/>
          <p:nvPr>
            <p:ph idx="12" type="sldNum"/>
          </p:nvPr>
        </p:nvSpPr>
        <p:spPr>
          <a:xfrm>
            <a:off x="8472458" y="4587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8" name="Google Shape;88;g32f5cfa1ef8_0_212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32f5cfa1ef8_0_212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32f5cfa1ef8_0_212"/>
          <p:cNvSpPr txBox="1"/>
          <p:nvPr/>
        </p:nvSpPr>
        <p:spPr>
          <a:xfrm>
            <a:off x="4081553" y="4852044"/>
            <a:ext cx="50625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CD1100-Desafíos de Innovación en Ingeniería y Ciencias, FCFM, Área Ingeniería e Innovación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g32f5cfa1ef8_0_13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g32f5cfa1ef8_0_13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g32f5cfa1ef8_0_1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2f5cfa1ef8_0_217"/>
          <p:cNvSpPr/>
          <p:nvPr/>
        </p:nvSpPr>
        <p:spPr>
          <a:xfrm>
            <a:off x="0" y="4453200"/>
            <a:ext cx="9144000" cy="690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32f5cfa1ef8_0_217"/>
          <p:cNvSpPr txBox="1"/>
          <p:nvPr>
            <p:ph idx="12" type="sldNum"/>
          </p:nvPr>
        </p:nvSpPr>
        <p:spPr>
          <a:xfrm>
            <a:off x="0" y="4902975"/>
            <a:ext cx="28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0" name="Google Shape;100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1" name="Google Shape;10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con título 1 1">
  <p:cSld name="TITLE_15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4" name="Google Shape;104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con título 1">
  <p:cSld name="TITLE_4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9" name="Google Shape;10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3" name="Google Shape;11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7" name="Google Shape;117;p2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8" name="Google Shape;11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5" name="Google Shape;12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8" name="Google Shape;12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32f5cfa1ef8_0_14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g32f5cfa1ef8_0_1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2" name="Google Shape;132;p2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3" name="Google Shape;133;p2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4" name="Google Shape;13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37" name="Google Shape;13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0" name="Google Shape;140;p2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/>
          <p:nvPr>
            <p:ph idx="11" type="ftr"/>
          </p:nvPr>
        </p:nvSpPr>
        <p:spPr>
          <a:xfrm>
            <a:off x="4702428" y="4937387"/>
            <a:ext cx="43638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Google Shape;146;p29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Google Shape;147;p29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OBJECT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/>
          <p:nvPr>
            <p:ph idx="11" type="ftr"/>
          </p:nvPr>
        </p:nvSpPr>
        <p:spPr>
          <a:xfrm>
            <a:off x="4702428" y="4937387"/>
            <a:ext cx="43638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" name="Google Shape;150;p30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p30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52" name="Google Shape;152;p30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0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0"/>
          <p:cNvSpPr txBox="1"/>
          <p:nvPr/>
        </p:nvSpPr>
        <p:spPr>
          <a:xfrm>
            <a:off x="4702428" y="4937387"/>
            <a:ext cx="4363800" cy="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1" lang="e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CD1100-Desafío de Innovación en Ingeniería y Ciencias, FCFM, Hélice – Ciencias e Ingeniería para un Mundo Mejor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OBJECT_1_1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7" name="Google Shape;157;p3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58" name="Google Shape;158;p3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" name="Google Shape;159;p3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0" name="Google Shape;160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 1">
  <p:cSld name="OBJECT_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3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4" name="Google Shape;164;p3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5" name="Google Shape;165;p3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/>
          <p:cNvSpPr txBox="1"/>
          <p:nvPr>
            <p:ph type="ctrTitle"/>
          </p:nvPr>
        </p:nvSpPr>
        <p:spPr>
          <a:xfrm>
            <a:off x="98695" y="381000"/>
            <a:ext cx="8946600" cy="85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5200"/>
              <a:buFont typeface="Arial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9" name="Google Shape;169;p33"/>
          <p:cNvSpPr txBox="1"/>
          <p:nvPr>
            <p:ph idx="1" type="subTitle"/>
          </p:nvPr>
        </p:nvSpPr>
        <p:spPr>
          <a:xfrm>
            <a:off x="311699" y="1634022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9pPr>
          </a:lstStyle>
          <a:p/>
        </p:txBody>
      </p:sp>
      <p:sp>
        <p:nvSpPr>
          <p:cNvPr id="170" name="Google Shape;170;p33"/>
          <p:cNvSpPr txBox="1"/>
          <p:nvPr>
            <p:ph idx="12" type="sldNum"/>
          </p:nvPr>
        </p:nvSpPr>
        <p:spPr>
          <a:xfrm>
            <a:off x="8472458" y="46414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71" name="Google Shape;171;p33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3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3"/>
          <p:cNvSpPr txBox="1"/>
          <p:nvPr/>
        </p:nvSpPr>
        <p:spPr>
          <a:xfrm>
            <a:off x="3497580" y="4937387"/>
            <a:ext cx="5568600" cy="1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1" lang="e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CD1201 Proyecto de Innovación en Ingeniería y Ciencias, FCFM, Hélice – Área de Ingeniería e Innovación</a:t>
            </a:r>
            <a:endParaRPr b="1" i="1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2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/>
          <p:nvPr>
            <p:ph idx="12" type="sldNum"/>
          </p:nvPr>
        </p:nvSpPr>
        <p:spPr>
          <a:xfrm>
            <a:off x="8472458" y="4587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76" name="Google Shape;176;p34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4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4"/>
          <p:cNvSpPr txBox="1"/>
          <p:nvPr/>
        </p:nvSpPr>
        <p:spPr>
          <a:xfrm>
            <a:off x="4081553" y="4852044"/>
            <a:ext cx="50625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CD1100-Desafíos de Innovación en Ingeniería y Ciencias, FCFM, Área Ingeniería e Innovación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32f5cfa1ef8_0_1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g32f5cfa1ef8_0_1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g32f5cfa1ef8_0_1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3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5"/>
          <p:cNvSpPr txBox="1"/>
          <p:nvPr>
            <p:ph idx="12" type="sldNum"/>
          </p:nvPr>
        </p:nvSpPr>
        <p:spPr>
          <a:xfrm>
            <a:off x="8472458" y="4587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81" name="Google Shape;181;p35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5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5"/>
          <p:cNvSpPr txBox="1"/>
          <p:nvPr/>
        </p:nvSpPr>
        <p:spPr>
          <a:xfrm>
            <a:off x="4081553" y="4852044"/>
            <a:ext cx="50625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CD1100-Desafíos de Innovación en Ingeniería y Ciencias, FCFM, Área Ingeniería e Innovación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">
  <p:cSld name="Blank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6"/>
          <p:cNvSpPr/>
          <p:nvPr/>
        </p:nvSpPr>
        <p:spPr>
          <a:xfrm>
            <a:off x="0" y="4453200"/>
            <a:ext cx="9144000" cy="690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6"/>
          <p:cNvSpPr txBox="1"/>
          <p:nvPr>
            <p:ph idx="12" type="sldNum"/>
          </p:nvPr>
        </p:nvSpPr>
        <p:spPr>
          <a:xfrm>
            <a:off x="0" y="4902975"/>
            <a:ext cx="28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32f5cfa1ef8_0_1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g32f5cfa1ef8_0_14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g32f5cfa1ef8_0_14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g32f5cfa1ef8_0_1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32f5cfa1ef8_0_1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g32f5cfa1ef8_0_1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32f5cfa1ef8_0_15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g32f5cfa1ef8_0_15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g32f5cfa1ef8_0_1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32f5cfa1ef8_0_15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g32f5cfa1ef8_0_1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2f5cfa1ef8_0_16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g32f5cfa1ef8_0_16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g32f5cfa1ef8_0_16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g32f5cfa1ef8_0_16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g32f5cfa1ef8_0_1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3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3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9.xml"/><Relationship Id="rId6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2f5cfa1ef8_0_1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32f5cfa1ef8_0_1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32f5cfa1ef8_0_1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Relationship Id="rId7" Type="http://schemas.openxmlformats.org/officeDocument/2006/relationships/image" Target="../media/image15.png"/><Relationship Id="rId8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Relationship Id="rId7" Type="http://schemas.openxmlformats.org/officeDocument/2006/relationships/image" Target="../media/image15.png"/><Relationship Id="rId8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2f5cfa1ef8_0_110"/>
          <p:cNvSpPr/>
          <p:nvPr/>
        </p:nvSpPr>
        <p:spPr>
          <a:xfrm>
            <a:off x="153619" y="160934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32f5cfa1ef8_0_110"/>
          <p:cNvSpPr txBox="1"/>
          <p:nvPr>
            <p:ph idx="4294967295"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100000"/>
              <a:buFont typeface="Century Gothic"/>
              <a:buNone/>
            </a:pPr>
            <a:r>
              <a:rPr b="1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Desafíos de </a:t>
            </a:r>
            <a:br>
              <a:rPr b="1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es" sz="4100" u="none" cap="none" strike="noStrike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INNOVACIÓN</a:t>
            </a:r>
            <a:br>
              <a:rPr b="1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en </a:t>
            </a:r>
            <a:r>
              <a:rPr b="0" i="1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Ingeniería</a:t>
            </a:r>
            <a:br>
              <a:rPr b="0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y </a:t>
            </a:r>
            <a:r>
              <a:rPr b="0" i="1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Ciencias</a:t>
            </a:r>
            <a:endParaRPr b="0" i="1" sz="2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g32f5cfa1ef8_0_110"/>
          <p:cNvSpPr txBox="1"/>
          <p:nvPr>
            <p:ph idx="4294967295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b="0" i="1" lang="es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Ingeniería y Ciencias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194" name="Google Shape;194;g32f5cfa1ef8_0_110"/>
          <p:cNvPicPr preferRelativeResize="0"/>
          <p:nvPr/>
        </p:nvPicPr>
        <p:blipFill rotWithShape="1">
          <a:blip r:embed="rId3">
            <a:alphaModFix/>
          </a:blip>
          <a:srcRect b="37803" l="13146" r="25908" t="31852"/>
          <a:stretch/>
        </p:blipFill>
        <p:spPr>
          <a:xfrm>
            <a:off x="6221375" y="4215683"/>
            <a:ext cx="1274389" cy="44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32f5cfa1ef8_0_110"/>
          <p:cNvSpPr/>
          <p:nvPr/>
        </p:nvSpPr>
        <p:spPr>
          <a:xfrm>
            <a:off x="6099100" y="-78575"/>
            <a:ext cx="3045000" cy="39102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32f5cfa1ef8_0_110"/>
          <p:cNvSpPr txBox="1"/>
          <p:nvPr/>
        </p:nvSpPr>
        <p:spPr>
          <a:xfrm>
            <a:off x="6343650" y="305474"/>
            <a:ext cx="2395200" cy="12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700" u="none" cap="none" strike="noStrike">
                <a:solidFill>
                  <a:srgbClr val="F1BC25"/>
                </a:solidFill>
                <a:latin typeface="Roboto"/>
                <a:ea typeface="Roboto"/>
                <a:cs typeface="Roboto"/>
                <a:sym typeface="Roboto"/>
              </a:rPr>
              <a:t>CD1100</a:t>
            </a:r>
            <a:r>
              <a:rPr b="1" i="0" lang="es" sz="1700" u="none" cap="none" strike="noStrike">
                <a:solidFill>
                  <a:srgbClr val="F1BC25"/>
                </a:solidFill>
                <a:latin typeface="Roboto"/>
                <a:ea typeface="Roboto"/>
                <a:cs typeface="Roboto"/>
                <a:sym typeface="Roboto"/>
              </a:rPr>
              <a:t> Sección </a:t>
            </a:r>
            <a:r>
              <a:rPr b="1" lang="es" sz="1700">
                <a:solidFill>
                  <a:srgbClr val="F1BC25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endParaRPr b="0" i="0" sz="1700" u="none" cap="none" strike="noStrike">
              <a:solidFill>
                <a:srgbClr val="F1BC2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700" u="none" cap="none" strike="noStrike">
                <a:solidFill>
                  <a:srgbClr val="F1F1F1"/>
                </a:solidFill>
                <a:latin typeface="Roboto"/>
                <a:ea typeface="Roboto"/>
                <a:cs typeface="Roboto"/>
                <a:sym typeface="Roboto"/>
              </a:rPr>
              <a:t>Laboratorio 1</a:t>
            </a:r>
            <a:r>
              <a:rPr lang="es" sz="1700">
                <a:solidFill>
                  <a:srgbClr val="F1F1F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0" i="1" sz="21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7" name="Google Shape;197;g32f5cfa1ef8_0_110"/>
          <p:cNvPicPr preferRelativeResize="0"/>
          <p:nvPr/>
        </p:nvPicPr>
        <p:blipFill rotWithShape="1">
          <a:blip r:embed="rId4">
            <a:alphaModFix/>
          </a:blip>
          <a:srcRect b="27001" l="0" r="45613" t="0"/>
          <a:stretch/>
        </p:blipFill>
        <p:spPr>
          <a:xfrm>
            <a:off x="7951263" y="4120651"/>
            <a:ext cx="909863" cy="6024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8" name="Google Shape;198;g32f5cfa1ef8_0_110"/>
          <p:cNvCxnSpPr/>
          <p:nvPr/>
        </p:nvCxnSpPr>
        <p:spPr>
          <a:xfrm>
            <a:off x="7681322" y="4345880"/>
            <a:ext cx="0" cy="27840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9" name="Google Shape;199;g32f5cfa1ef8_0_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63519" y="-197937"/>
            <a:ext cx="3116143" cy="4027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32f5cfa1ef8_0_110"/>
          <p:cNvPicPr preferRelativeResize="0"/>
          <p:nvPr/>
        </p:nvPicPr>
        <p:blipFill rotWithShape="1">
          <a:blip r:embed="rId6">
            <a:alphaModFix/>
          </a:blip>
          <a:srcRect b="34502" l="0" r="15274" t="0"/>
          <a:stretch/>
        </p:blipFill>
        <p:spPr>
          <a:xfrm>
            <a:off x="3076070" y="691656"/>
            <a:ext cx="6067929" cy="3139897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32f5cfa1ef8_0_110"/>
          <p:cNvSpPr/>
          <p:nvPr/>
        </p:nvSpPr>
        <p:spPr>
          <a:xfrm flipH="1">
            <a:off x="0" y="3779050"/>
            <a:ext cx="9144000" cy="525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g32f5cfa1ef8_0_110"/>
          <p:cNvPicPr preferRelativeResize="0"/>
          <p:nvPr/>
        </p:nvPicPr>
        <p:blipFill rotWithShape="1">
          <a:blip r:embed="rId8">
            <a:alphaModFix/>
          </a:blip>
          <a:srcRect b="20080" l="31145" r="39340" t="13821"/>
          <a:stretch/>
        </p:blipFill>
        <p:spPr>
          <a:xfrm>
            <a:off x="82275" y="62500"/>
            <a:ext cx="500443" cy="79259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32f5cfa1ef8_0_110"/>
          <p:cNvSpPr/>
          <p:nvPr/>
        </p:nvSpPr>
        <p:spPr>
          <a:xfrm>
            <a:off x="504650" y="3984525"/>
            <a:ext cx="192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500" u="none" cap="none" strike="noStrike">
                <a:solidFill>
                  <a:srgbClr val="064075"/>
                </a:solidFill>
                <a:latin typeface="Roboto"/>
                <a:ea typeface="Roboto"/>
                <a:cs typeface="Roboto"/>
                <a:sym typeface="Roboto"/>
              </a:rPr>
              <a:t>Profesor/a</a:t>
            </a:r>
            <a:endParaRPr b="1" i="0" sz="1500" u="none" cap="none" strike="noStrike">
              <a:solidFill>
                <a:srgbClr val="06407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500">
                <a:latin typeface="Roboto"/>
                <a:ea typeface="Roboto"/>
                <a:cs typeface="Roboto"/>
                <a:sym typeface="Roboto"/>
              </a:rPr>
              <a:t>Polyn Cifuentes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g32f5cfa1ef8_0_110"/>
          <p:cNvSpPr/>
          <p:nvPr/>
        </p:nvSpPr>
        <p:spPr>
          <a:xfrm>
            <a:off x="360950" y="4087325"/>
            <a:ext cx="143700" cy="143700"/>
          </a:xfrm>
          <a:prstGeom prst="ellipse">
            <a:avLst/>
          </a:prstGeom>
          <a:solidFill>
            <a:srgbClr val="06407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32f5cfa1ef8_0_110"/>
          <p:cNvSpPr/>
          <p:nvPr/>
        </p:nvSpPr>
        <p:spPr>
          <a:xfrm>
            <a:off x="2493175" y="3984525"/>
            <a:ext cx="192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500" u="none" cap="none" strike="noStrike">
                <a:solidFill>
                  <a:srgbClr val="5C068F"/>
                </a:solidFill>
                <a:latin typeface="Roboto"/>
                <a:ea typeface="Roboto"/>
                <a:cs typeface="Roboto"/>
                <a:sym typeface="Roboto"/>
              </a:rPr>
              <a:t>Auxiliares</a:t>
            </a:r>
            <a:endParaRPr b="0" i="0" sz="1500" u="none" cap="none" strike="noStrike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500">
                <a:latin typeface="Roboto"/>
                <a:ea typeface="Roboto"/>
                <a:cs typeface="Roboto"/>
                <a:sym typeface="Roboto"/>
              </a:rPr>
              <a:t>Javiera Cerda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500">
                <a:latin typeface="Roboto"/>
                <a:ea typeface="Roboto"/>
                <a:cs typeface="Roboto"/>
                <a:sym typeface="Roboto"/>
              </a:rPr>
              <a:t>Anaís Higuera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g32f5cfa1ef8_0_110"/>
          <p:cNvSpPr/>
          <p:nvPr/>
        </p:nvSpPr>
        <p:spPr>
          <a:xfrm>
            <a:off x="4530700" y="3984513"/>
            <a:ext cx="192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500" u="none" cap="none" strike="noStrike">
                <a:solidFill>
                  <a:srgbClr val="C97808"/>
                </a:solidFill>
                <a:latin typeface="Roboto"/>
                <a:ea typeface="Roboto"/>
                <a:cs typeface="Roboto"/>
                <a:sym typeface="Roboto"/>
              </a:rPr>
              <a:t>Ayudante</a:t>
            </a:r>
            <a:endParaRPr b="1" i="0" sz="1500" u="none" cap="none" strike="noStrike">
              <a:solidFill>
                <a:srgbClr val="C9780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500">
                <a:latin typeface="Roboto"/>
                <a:ea typeface="Roboto"/>
                <a:cs typeface="Roboto"/>
                <a:sym typeface="Roboto"/>
              </a:rPr>
              <a:t>Simón González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g32f5cfa1ef8_0_110"/>
          <p:cNvSpPr/>
          <p:nvPr/>
        </p:nvSpPr>
        <p:spPr>
          <a:xfrm>
            <a:off x="4251163" y="4087337"/>
            <a:ext cx="143700" cy="143700"/>
          </a:xfrm>
          <a:prstGeom prst="ellipse">
            <a:avLst/>
          </a:prstGeom>
          <a:solidFill>
            <a:srgbClr val="C9780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32f5cfa1ef8_0_110"/>
          <p:cNvSpPr/>
          <p:nvPr/>
        </p:nvSpPr>
        <p:spPr>
          <a:xfrm>
            <a:off x="2424650" y="4087337"/>
            <a:ext cx="143700" cy="143700"/>
          </a:xfrm>
          <a:prstGeom prst="ellipse">
            <a:avLst/>
          </a:prstGeom>
          <a:solidFill>
            <a:srgbClr val="5C068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8"/>
          <p:cNvSpPr/>
          <p:nvPr/>
        </p:nvSpPr>
        <p:spPr>
          <a:xfrm>
            <a:off x="318775" y="1073253"/>
            <a:ext cx="8367900" cy="28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" sz="17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Escriban las ideas en post it que se les entregaremos y agrupen las ideas afines (que sean parecidas), según el criterio que ustedes estimen pertinente.</a:t>
            </a:r>
            <a:endParaRPr b="0" i="0" sz="1700" u="none" cap="none" strike="noStrike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" sz="17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Ejemplo:</a:t>
            </a:r>
            <a:endParaRPr b="0" i="0" sz="1700" u="none" cap="none" strike="noStrike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</a:pPr>
            <a:r>
              <a:rPr b="0" i="0" lang="es" sz="17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Factibilidad</a:t>
            </a:r>
            <a:endParaRPr b="0" i="0" sz="1700" u="none" cap="none" strike="noStrike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</a:pPr>
            <a:r>
              <a:rPr b="0" i="0" lang="es" sz="17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Viabilidad financiera</a:t>
            </a:r>
            <a:endParaRPr b="0" i="0" sz="1700" u="none" cap="none" strike="noStrike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</a:pPr>
            <a:r>
              <a:rPr b="0" i="0" lang="es" sz="17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Costos</a:t>
            </a:r>
            <a:endParaRPr b="0" i="0" sz="1700" u="none" cap="none" strike="noStrike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</a:pPr>
            <a:r>
              <a:rPr b="0" i="0" lang="es" sz="17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Originalidad</a:t>
            </a:r>
            <a:endParaRPr b="0" i="0" sz="1700" u="none" cap="none" strike="noStrike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</a:pPr>
            <a:r>
              <a:rPr b="0" i="0" lang="es" sz="17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Etc</a:t>
            </a:r>
            <a:endParaRPr b="0" i="0" sz="1700" u="none" cap="none" strike="noStrike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3" name="Google Shape;273;p8"/>
          <p:cNvSpPr txBox="1"/>
          <p:nvPr>
            <p:ph idx="12" type="sldNum"/>
          </p:nvPr>
        </p:nvSpPr>
        <p:spPr>
          <a:xfrm>
            <a:off x="6583680" y="4648985"/>
            <a:ext cx="2103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74" name="Google Shape;274;p8"/>
          <p:cNvSpPr/>
          <p:nvPr/>
        </p:nvSpPr>
        <p:spPr>
          <a:xfrm>
            <a:off x="5934500" y="662250"/>
            <a:ext cx="3209400" cy="379200"/>
          </a:xfrm>
          <a:prstGeom prst="rect">
            <a:avLst/>
          </a:prstGeom>
          <a:solidFill>
            <a:srgbClr val="8E087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8"/>
          <p:cNvSpPr txBox="1"/>
          <p:nvPr/>
        </p:nvSpPr>
        <p:spPr>
          <a:xfrm>
            <a:off x="165300" y="209750"/>
            <a:ext cx="88134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" sz="2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BRAINSTORMING</a:t>
            </a:r>
            <a:endParaRPr b="1" i="0" sz="2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6" name="Google Shape;27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7300" y="1672350"/>
            <a:ext cx="5298825" cy="322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300" y="4522800"/>
            <a:ext cx="566250" cy="5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8"/>
          <p:cNvSpPr txBox="1"/>
          <p:nvPr/>
        </p:nvSpPr>
        <p:spPr>
          <a:xfrm>
            <a:off x="785950" y="4522800"/>
            <a:ext cx="33939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</a:rPr>
              <a:t>Subir registro a u-cursos: “Actividad Lab 12”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g366010427e8_0_36"/>
          <p:cNvPicPr preferRelativeResize="0"/>
          <p:nvPr/>
        </p:nvPicPr>
        <p:blipFill rotWithShape="1">
          <a:blip r:embed="rId3">
            <a:alphaModFix/>
          </a:blip>
          <a:srcRect b="0" l="0" r="0" t="24282"/>
          <a:stretch/>
        </p:blipFill>
        <p:spPr>
          <a:xfrm>
            <a:off x="0" y="0"/>
            <a:ext cx="9144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366010427e8_0_36"/>
          <p:cNvSpPr txBox="1"/>
          <p:nvPr/>
        </p:nvSpPr>
        <p:spPr>
          <a:xfrm>
            <a:off x="-13050" y="2157450"/>
            <a:ext cx="9170100" cy="674700"/>
          </a:xfrm>
          <a:prstGeom prst="rect">
            <a:avLst/>
          </a:prstGeom>
          <a:solidFill>
            <a:srgbClr val="8E0877"/>
          </a:solidFill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s"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Tiempo para avanzar en las tareas para el 26 de Junio</a:t>
            </a:r>
            <a:endParaRPr b="1" i="0" sz="2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"/>
          <p:cNvSpPr txBox="1"/>
          <p:nvPr>
            <p:ph idx="1" type="subTitle"/>
          </p:nvPr>
        </p:nvSpPr>
        <p:spPr>
          <a:xfrm>
            <a:off x="1143000" y="2571750"/>
            <a:ext cx="6858000" cy="7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</a:pPr>
            <a:r>
              <a:rPr i="1" lang="es" sz="3300">
                <a:solidFill>
                  <a:schemeClr val="lt1"/>
                </a:solidFill>
              </a:rPr>
              <a:t>En Ingeniería y Ciencias</a:t>
            </a:r>
            <a:endParaRPr/>
          </a:p>
        </p:txBody>
      </p:sp>
      <p:pic>
        <p:nvPicPr>
          <p:cNvPr id="293" name="Google Shape;29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6675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66010427e8_0_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366010427e8_0_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0" name="Google Shape;300;g366010427e8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g366010427e8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75" y="33338"/>
            <a:ext cx="9025458" cy="507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65fe4cfacf_0_0"/>
          <p:cNvSpPr/>
          <p:nvPr/>
        </p:nvSpPr>
        <p:spPr>
          <a:xfrm>
            <a:off x="153619" y="160934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g365fe4cfacf_0_0"/>
          <p:cNvSpPr txBox="1"/>
          <p:nvPr>
            <p:ph idx="4294967295"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100000"/>
              <a:buFont typeface="Century Gothic"/>
              <a:buNone/>
            </a:pPr>
            <a:r>
              <a:rPr b="1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Desafíos de </a:t>
            </a:r>
            <a:br>
              <a:rPr b="1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es" sz="4100" u="none" cap="none" strike="noStrike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INNOVACIÓN</a:t>
            </a:r>
            <a:br>
              <a:rPr b="1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en </a:t>
            </a:r>
            <a:r>
              <a:rPr b="0" i="1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Ingeniería</a:t>
            </a:r>
            <a:br>
              <a:rPr b="0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y </a:t>
            </a:r>
            <a:r>
              <a:rPr b="0" i="1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Ciencias</a:t>
            </a:r>
            <a:endParaRPr b="0" i="1" sz="2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2" name="Google Shape;312;g365fe4cfacf_0_0"/>
          <p:cNvSpPr txBox="1"/>
          <p:nvPr>
            <p:ph idx="4294967295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b="0" i="1" lang="es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Ingeniería y Ciencias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313" name="Google Shape;313;g365fe4cfacf_0_0"/>
          <p:cNvPicPr preferRelativeResize="0"/>
          <p:nvPr/>
        </p:nvPicPr>
        <p:blipFill rotWithShape="1">
          <a:blip r:embed="rId3">
            <a:alphaModFix/>
          </a:blip>
          <a:srcRect b="37803" l="13146" r="25908" t="31852"/>
          <a:stretch/>
        </p:blipFill>
        <p:spPr>
          <a:xfrm>
            <a:off x="6221375" y="4215683"/>
            <a:ext cx="1274389" cy="44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g365fe4cfacf_0_0"/>
          <p:cNvSpPr/>
          <p:nvPr/>
        </p:nvSpPr>
        <p:spPr>
          <a:xfrm>
            <a:off x="6099100" y="-78575"/>
            <a:ext cx="3045000" cy="39102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g365fe4cfacf_0_0"/>
          <p:cNvSpPr txBox="1"/>
          <p:nvPr/>
        </p:nvSpPr>
        <p:spPr>
          <a:xfrm>
            <a:off x="6343650" y="305474"/>
            <a:ext cx="2395200" cy="12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700" u="none" cap="none" strike="noStrike">
                <a:solidFill>
                  <a:srgbClr val="F1BC25"/>
                </a:solidFill>
                <a:latin typeface="Roboto"/>
                <a:ea typeface="Roboto"/>
                <a:cs typeface="Roboto"/>
                <a:sym typeface="Roboto"/>
              </a:rPr>
              <a:t>CD1100</a:t>
            </a:r>
            <a:r>
              <a:rPr b="1" i="0" lang="es" sz="1700" u="none" cap="none" strike="noStrike">
                <a:solidFill>
                  <a:srgbClr val="F1BC25"/>
                </a:solidFill>
                <a:latin typeface="Roboto"/>
                <a:ea typeface="Roboto"/>
                <a:cs typeface="Roboto"/>
                <a:sym typeface="Roboto"/>
              </a:rPr>
              <a:t> Sección </a:t>
            </a:r>
            <a:r>
              <a:rPr b="1" lang="es" sz="1700">
                <a:solidFill>
                  <a:srgbClr val="F1BC25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endParaRPr b="0" i="0" sz="1700" u="none" cap="none" strike="noStrike">
              <a:solidFill>
                <a:srgbClr val="F1BC2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700" u="none" cap="none" strike="noStrike">
                <a:solidFill>
                  <a:srgbClr val="F1F1F1"/>
                </a:solidFill>
                <a:latin typeface="Roboto"/>
                <a:ea typeface="Roboto"/>
                <a:cs typeface="Roboto"/>
                <a:sym typeface="Roboto"/>
              </a:rPr>
              <a:t>Laboratorio 1</a:t>
            </a:r>
            <a:r>
              <a:rPr lang="es" sz="1700">
                <a:solidFill>
                  <a:srgbClr val="F1F1F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0" i="1" sz="21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6" name="Google Shape;316;g365fe4cfacf_0_0"/>
          <p:cNvPicPr preferRelativeResize="0"/>
          <p:nvPr/>
        </p:nvPicPr>
        <p:blipFill rotWithShape="1">
          <a:blip r:embed="rId4">
            <a:alphaModFix/>
          </a:blip>
          <a:srcRect b="27001" l="0" r="45613" t="0"/>
          <a:stretch/>
        </p:blipFill>
        <p:spPr>
          <a:xfrm>
            <a:off x="7951263" y="4120651"/>
            <a:ext cx="909863" cy="6024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7" name="Google Shape;317;g365fe4cfacf_0_0"/>
          <p:cNvCxnSpPr/>
          <p:nvPr/>
        </p:nvCxnSpPr>
        <p:spPr>
          <a:xfrm>
            <a:off x="7681322" y="4345880"/>
            <a:ext cx="0" cy="27840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8" name="Google Shape;318;g365fe4cfacf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63519" y="-197937"/>
            <a:ext cx="3116143" cy="4027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g365fe4cfacf_0_0"/>
          <p:cNvPicPr preferRelativeResize="0"/>
          <p:nvPr/>
        </p:nvPicPr>
        <p:blipFill rotWithShape="1">
          <a:blip r:embed="rId6">
            <a:alphaModFix/>
          </a:blip>
          <a:srcRect b="34503" l="0" r="15275" t="0"/>
          <a:stretch/>
        </p:blipFill>
        <p:spPr>
          <a:xfrm>
            <a:off x="3076070" y="691656"/>
            <a:ext cx="6067929" cy="3139897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g365fe4cfacf_0_0"/>
          <p:cNvSpPr/>
          <p:nvPr/>
        </p:nvSpPr>
        <p:spPr>
          <a:xfrm flipH="1">
            <a:off x="0" y="3779050"/>
            <a:ext cx="9144000" cy="525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g365fe4cfacf_0_0"/>
          <p:cNvPicPr preferRelativeResize="0"/>
          <p:nvPr/>
        </p:nvPicPr>
        <p:blipFill rotWithShape="1">
          <a:blip r:embed="rId8">
            <a:alphaModFix/>
          </a:blip>
          <a:srcRect b="20080" l="31146" r="39339" t="13821"/>
          <a:stretch/>
        </p:blipFill>
        <p:spPr>
          <a:xfrm>
            <a:off x="82275" y="62500"/>
            <a:ext cx="500443" cy="792599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365fe4cfacf_0_0"/>
          <p:cNvSpPr/>
          <p:nvPr/>
        </p:nvSpPr>
        <p:spPr>
          <a:xfrm>
            <a:off x="504650" y="3984525"/>
            <a:ext cx="192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500" u="none" cap="none" strike="noStrike">
                <a:solidFill>
                  <a:srgbClr val="064075"/>
                </a:solidFill>
                <a:latin typeface="Roboto"/>
                <a:ea typeface="Roboto"/>
                <a:cs typeface="Roboto"/>
                <a:sym typeface="Roboto"/>
              </a:rPr>
              <a:t>Profesor/a</a:t>
            </a:r>
            <a:endParaRPr b="1" i="0" sz="1500" u="none" cap="none" strike="noStrike">
              <a:solidFill>
                <a:srgbClr val="06407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500">
                <a:latin typeface="Roboto"/>
                <a:ea typeface="Roboto"/>
                <a:cs typeface="Roboto"/>
                <a:sym typeface="Roboto"/>
              </a:rPr>
              <a:t>Polyn Cifuentes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" name="Google Shape;323;g365fe4cfacf_0_0"/>
          <p:cNvSpPr/>
          <p:nvPr/>
        </p:nvSpPr>
        <p:spPr>
          <a:xfrm>
            <a:off x="360950" y="4087325"/>
            <a:ext cx="143700" cy="143700"/>
          </a:xfrm>
          <a:prstGeom prst="ellipse">
            <a:avLst/>
          </a:prstGeom>
          <a:solidFill>
            <a:srgbClr val="06407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365fe4cfacf_0_0"/>
          <p:cNvSpPr/>
          <p:nvPr/>
        </p:nvSpPr>
        <p:spPr>
          <a:xfrm>
            <a:off x="2493175" y="3984525"/>
            <a:ext cx="192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500" u="none" cap="none" strike="noStrike">
                <a:solidFill>
                  <a:srgbClr val="5C068F"/>
                </a:solidFill>
                <a:latin typeface="Roboto"/>
                <a:ea typeface="Roboto"/>
                <a:cs typeface="Roboto"/>
                <a:sym typeface="Roboto"/>
              </a:rPr>
              <a:t>Auxiliares</a:t>
            </a:r>
            <a:endParaRPr b="0" i="0" sz="1500" u="none" cap="none" strike="noStrike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500">
                <a:latin typeface="Roboto"/>
                <a:ea typeface="Roboto"/>
                <a:cs typeface="Roboto"/>
                <a:sym typeface="Roboto"/>
              </a:rPr>
              <a:t>Javiera Cerda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500">
                <a:latin typeface="Roboto"/>
                <a:ea typeface="Roboto"/>
                <a:cs typeface="Roboto"/>
                <a:sym typeface="Roboto"/>
              </a:rPr>
              <a:t>Anaís Higuera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g365fe4cfacf_0_0"/>
          <p:cNvSpPr/>
          <p:nvPr/>
        </p:nvSpPr>
        <p:spPr>
          <a:xfrm>
            <a:off x="4530700" y="3984513"/>
            <a:ext cx="192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500" u="none" cap="none" strike="noStrike">
                <a:solidFill>
                  <a:srgbClr val="C97808"/>
                </a:solidFill>
                <a:latin typeface="Roboto"/>
                <a:ea typeface="Roboto"/>
                <a:cs typeface="Roboto"/>
                <a:sym typeface="Roboto"/>
              </a:rPr>
              <a:t>Ayudante</a:t>
            </a:r>
            <a:endParaRPr b="1" i="0" sz="1500" u="none" cap="none" strike="noStrike">
              <a:solidFill>
                <a:srgbClr val="C9780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500">
                <a:latin typeface="Roboto"/>
                <a:ea typeface="Roboto"/>
                <a:cs typeface="Roboto"/>
                <a:sym typeface="Roboto"/>
              </a:rPr>
              <a:t>Simón González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6" name="Google Shape;326;g365fe4cfacf_0_0"/>
          <p:cNvSpPr/>
          <p:nvPr/>
        </p:nvSpPr>
        <p:spPr>
          <a:xfrm>
            <a:off x="4251163" y="4087337"/>
            <a:ext cx="143700" cy="143700"/>
          </a:xfrm>
          <a:prstGeom prst="ellipse">
            <a:avLst/>
          </a:prstGeom>
          <a:solidFill>
            <a:srgbClr val="C9780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365fe4cfacf_0_0"/>
          <p:cNvSpPr/>
          <p:nvPr/>
        </p:nvSpPr>
        <p:spPr>
          <a:xfrm>
            <a:off x="2424650" y="4087337"/>
            <a:ext cx="143700" cy="143700"/>
          </a:xfrm>
          <a:prstGeom prst="ellipse">
            <a:avLst/>
          </a:prstGeom>
          <a:solidFill>
            <a:srgbClr val="5C068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g366010427e8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73058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g366010427e8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6675"/>
            <a:ext cx="9025458" cy="507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"/>
          <p:cNvPicPr preferRelativeResize="0"/>
          <p:nvPr/>
        </p:nvPicPr>
        <p:blipFill rotWithShape="1">
          <a:blip r:embed="rId3">
            <a:alphaModFix/>
          </a:blip>
          <a:srcRect b="0" l="0" r="0" t="24282"/>
          <a:stretch/>
        </p:blipFill>
        <p:spPr>
          <a:xfrm>
            <a:off x="0" y="0"/>
            <a:ext cx="9144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"/>
          <p:cNvSpPr txBox="1"/>
          <p:nvPr/>
        </p:nvSpPr>
        <p:spPr>
          <a:xfrm>
            <a:off x="-13050" y="2157450"/>
            <a:ext cx="9170100" cy="828600"/>
          </a:xfrm>
          <a:prstGeom prst="rect">
            <a:avLst/>
          </a:prstGeom>
          <a:solidFill>
            <a:srgbClr val="8E0877"/>
          </a:solidFill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s" sz="3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Actividad Laboratorio 1</a:t>
            </a:r>
            <a:r>
              <a:rPr b="1" lang="es" sz="3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i="0" sz="33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"/>
          <p:cNvSpPr txBox="1"/>
          <p:nvPr/>
        </p:nvSpPr>
        <p:spPr>
          <a:xfrm>
            <a:off x="0" y="1637461"/>
            <a:ext cx="9144000" cy="1868700"/>
          </a:xfrm>
          <a:prstGeom prst="rect">
            <a:avLst/>
          </a:prstGeom>
          <a:solidFill>
            <a:srgbClr val="8E087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s" sz="3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“Brainstorming temático</a:t>
            </a:r>
            <a:r>
              <a:rPr b="0" i="0" lang="es" sz="3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”</a:t>
            </a:r>
            <a:endParaRPr b="0" i="0" sz="30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b="0" i="0" lang="es" sz="1800" u="none" cap="none" strike="noStrike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  <a:t>Técnicas para un Pensamiento Creativo</a:t>
            </a:r>
            <a:endParaRPr b="0" i="0" sz="2100" u="none" cap="none" strike="noStrike"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"/>
          <p:cNvSpPr txBox="1"/>
          <p:nvPr/>
        </p:nvSpPr>
        <p:spPr>
          <a:xfrm>
            <a:off x="8472458" y="463977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4"/>
          <p:cNvSpPr txBox="1"/>
          <p:nvPr/>
        </p:nvSpPr>
        <p:spPr>
          <a:xfrm>
            <a:off x="444450" y="1307300"/>
            <a:ext cx="8576700" cy="28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 </a:t>
            </a:r>
            <a:r>
              <a:rPr b="1" i="0" lang="e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Brainstorming,</a:t>
            </a:r>
            <a:r>
              <a:rPr b="0" i="0" lang="e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 </a:t>
            </a:r>
            <a:r>
              <a:rPr b="0" i="0" lang="es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lluvia de ideas,</a:t>
            </a:r>
            <a:endParaRPr b="0" i="0" sz="2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 una técnica creativa, que se basa en la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interacción</a:t>
            </a:r>
            <a:r>
              <a:rPr b="1" i="0" lang="e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entre las personas </a:t>
            </a:r>
            <a:r>
              <a:rPr b="0" i="0" lang="e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integrantes de un grupo para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800" u="none" cap="none" strike="noStrike">
                <a:solidFill>
                  <a:srgbClr val="FFFFFF"/>
                </a:solidFill>
                <a:highlight>
                  <a:srgbClr val="D53455"/>
                </a:highlight>
                <a:latin typeface="Roboto"/>
                <a:ea typeface="Roboto"/>
                <a:cs typeface="Roboto"/>
                <a:sym typeface="Roboto"/>
              </a:rPr>
              <a:t>crear nuevas ideas sobre un tema en concreto.</a:t>
            </a:r>
            <a:endParaRPr b="0" i="0" sz="1800" u="none" cap="none" strike="noStrike">
              <a:solidFill>
                <a:srgbClr val="FFFFFF"/>
              </a:solidFill>
              <a:highlight>
                <a:srgbClr val="D53455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Técnica creativa cuyo objetivo es la generación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 nuevas ideas en un</a:t>
            </a:r>
            <a:r>
              <a:rPr b="0" i="0" lang="es" sz="1800" u="none" cap="none" strike="noStrike">
                <a:solidFill>
                  <a:srgbClr val="E64888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s" sz="1800" u="none" cap="none" strike="noStrike">
                <a:solidFill>
                  <a:srgbClr val="D53455"/>
                </a:solidFill>
                <a:latin typeface="Roboto"/>
                <a:ea typeface="Roboto"/>
                <a:cs typeface="Roboto"/>
                <a:sym typeface="Roboto"/>
              </a:rPr>
              <a:t>ambiente relajado,</a:t>
            </a:r>
            <a:r>
              <a:rPr b="0" i="0" lang="es" sz="1800" u="none" cap="none" strike="noStrike">
                <a:solidFill>
                  <a:srgbClr val="E64888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donde éstas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 </a:t>
            </a:r>
            <a:r>
              <a:rPr b="1" i="0" lang="es" sz="1800" u="none" cap="none" strike="noStrike">
                <a:solidFill>
                  <a:srgbClr val="D53455"/>
                </a:solidFill>
                <a:latin typeface="Roboto"/>
                <a:ea typeface="Roboto"/>
                <a:cs typeface="Roboto"/>
                <a:sym typeface="Roboto"/>
              </a:rPr>
              <a:t>retroalimentan</a:t>
            </a:r>
            <a:r>
              <a:rPr b="0" i="0" lang="e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entre las personas que participan.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"/>
          <p:cNvSpPr txBox="1"/>
          <p:nvPr>
            <p:ph idx="12" type="sldNum"/>
          </p:nvPr>
        </p:nvSpPr>
        <p:spPr>
          <a:xfrm>
            <a:off x="6583680" y="4648985"/>
            <a:ext cx="2103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248" name="Google Shape;24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00" y="480250"/>
            <a:ext cx="8839200" cy="4064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"/>
          <p:cNvSpPr txBox="1"/>
          <p:nvPr>
            <p:ph idx="4294967295" type="body"/>
          </p:nvPr>
        </p:nvSpPr>
        <p:spPr>
          <a:xfrm>
            <a:off x="428700" y="1562575"/>
            <a:ext cx="8461800" cy="29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 equipo, realizar un Brainstorming y anotar todas las </a:t>
            </a:r>
            <a:r>
              <a:rPr b="1" lang="e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ideas de soluciones al problema que se les ocurran</a:t>
            </a:r>
            <a:r>
              <a:rPr lang="e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¡Reunir todo y hacer una</a:t>
            </a:r>
            <a:r>
              <a:rPr lang="es" sz="2000">
                <a:solidFill>
                  <a:srgbClr val="D53455"/>
                </a:solidFill>
                <a:latin typeface="Roboto"/>
                <a:ea typeface="Roboto"/>
                <a:cs typeface="Roboto"/>
                <a:sym typeface="Roboto"/>
              </a:rPr>
              <a:t> lista de</a:t>
            </a:r>
            <a:r>
              <a:rPr lang="e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" sz="2000">
                <a:solidFill>
                  <a:srgbClr val="FFFFFF"/>
                </a:solidFill>
                <a:highlight>
                  <a:srgbClr val="D53455"/>
                </a:highlight>
                <a:latin typeface="Roboto"/>
                <a:ea typeface="Roboto"/>
                <a:cs typeface="Roboto"/>
                <a:sym typeface="Roboto"/>
              </a:rPr>
              <a:t>100 ideas! en solo 20 minutos </a:t>
            </a:r>
            <a:r>
              <a:rPr i="1" lang="e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(en excel si les acomoda, asignen a una persona encargada de anotar).</a:t>
            </a:r>
            <a:endParaRPr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Inspirarse en distintas temáticas: </a:t>
            </a:r>
            <a:r>
              <a:rPr lang="es" sz="2000">
                <a:solidFill>
                  <a:srgbClr val="D53455"/>
                </a:solidFill>
                <a:latin typeface="Roboto"/>
                <a:ea typeface="Roboto"/>
                <a:cs typeface="Roboto"/>
                <a:sym typeface="Roboto"/>
              </a:rPr>
              <a:t>otras culturas, la naturaleza, en la antigüedad, opciones rarísimas, Ciencia Ficción…</a:t>
            </a:r>
            <a:r>
              <a:rPr lang="e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Recuerden que nada se rechaza, todo vale. 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p6"/>
          <p:cNvSpPr/>
          <p:nvPr/>
        </p:nvSpPr>
        <p:spPr>
          <a:xfrm>
            <a:off x="5934500" y="662250"/>
            <a:ext cx="3209400" cy="379200"/>
          </a:xfrm>
          <a:prstGeom prst="rect">
            <a:avLst/>
          </a:prstGeom>
          <a:solidFill>
            <a:srgbClr val="8E087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6"/>
          <p:cNvSpPr txBox="1"/>
          <p:nvPr/>
        </p:nvSpPr>
        <p:spPr>
          <a:xfrm>
            <a:off x="124300" y="220000"/>
            <a:ext cx="88134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" sz="2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BRAINSTORMING</a:t>
            </a:r>
            <a:endParaRPr b="1" i="0" sz="2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"/>
          <p:cNvSpPr txBox="1"/>
          <p:nvPr/>
        </p:nvSpPr>
        <p:spPr>
          <a:xfrm>
            <a:off x="8472458" y="463977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7"/>
          <p:cNvSpPr txBox="1"/>
          <p:nvPr/>
        </p:nvSpPr>
        <p:spPr>
          <a:xfrm>
            <a:off x="444450" y="1129050"/>
            <a:ext cx="7164900" cy="28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rgbClr val="D53455"/>
                </a:solidFill>
                <a:latin typeface="Roboto"/>
                <a:ea typeface="Roboto"/>
                <a:cs typeface="Roboto"/>
                <a:sym typeface="Roboto"/>
              </a:rPr>
              <a:t>Reglas</a:t>
            </a:r>
            <a:r>
              <a:rPr b="1" i="0" lang="e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s" sz="2500" u="none" cap="none" strike="noStrike">
                <a:solidFill>
                  <a:srgbClr val="D53455"/>
                </a:solidFill>
                <a:latin typeface="Roboto"/>
                <a:ea typeface="Roboto"/>
                <a:cs typeface="Roboto"/>
                <a:sym typeface="Roboto"/>
              </a:rPr>
              <a:t>del Brainstorming</a:t>
            </a:r>
            <a:r>
              <a:rPr b="0" i="0" lang="e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 </a:t>
            </a:r>
            <a:r>
              <a:rPr b="0" i="0" lang="es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lluvia de ideas:</a:t>
            </a:r>
            <a:endParaRPr b="0" i="0" sz="2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• </a:t>
            </a:r>
            <a:r>
              <a:rPr b="1" i="0" lang="e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 se critican las ideas</a:t>
            </a:r>
            <a:r>
              <a:rPr b="0" i="0" lang="e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todas son bienvenidas. Éstas se valoran recién pasado un tiempo, no cuando recién se plantean.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• Cada une es libre de expresarse </a:t>
            </a:r>
            <a:r>
              <a:rPr b="1" i="0" lang="e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sin temor a ser juzgado/a.</a:t>
            </a:r>
            <a:endParaRPr b="1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• </a:t>
            </a:r>
            <a:r>
              <a:rPr b="1" i="0" lang="e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 escriben todas</a:t>
            </a:r>
            <a:r>
              <a:rPr b="0" i="0" lang="e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las ideas, cuantas más ideas, mejor (debe haber una persona encargada de anotarlas).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" name="Google Shape;265;p7"/>
          <p:cNvSpPr/>
          <p:nvPr/>
        </p:nvSpPr>
        <p:spPr>
          <a:xfrm>
            <a:off x="5934500" y="662250"/>
            <a:ext cx="3209400" cy="379200"/>
          </a:xfrm>
          <a:prstGeom prst="rect">
            <a:avLst/>
          </a:prstGeom>
          <a:solidFill>
            <a:srgbClr val="8E087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7"/>
          <p:cNvSpPr txBox="1"/>
          <p:nvPr/>
        </p:nvSpPr>
        <p:spPr>
          <a:xfrm>
            <a:off x="124300" y="220000"/>
            <a:ext cx="88134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" sz="2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BRAINSTORMING</a:t>
            </a:r>
            <a:endParaRPr b="1" i="0" sz="2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