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1135" r:id="rId3"/>
    <p:sldId id="1137" r:id="rId4"/>
    <p:sldId id="1138" r:id="rId5"/>
    <p:sldId id="1139" r:id="rId6"/>
    <p:sldId id="1140" r:id="rId7"/>
    <p:sldId id="1141" r:id="rId8"/>
    <p:sldId id="1142" r:id="rId9"/>
    <p:sldId id="1143" r:id="rId10"/>
    <p:sldId id="1145" r:id="rId11"/>
    <p:sldId id="267" r:id="rId12"/>
    <p:sldId id="268" r:id="rId13"/>
    <p:sldId id="269" r:id="rId14"/>
    <p:sldId id="1144" r:id="rId15"/>
    <p:sldId id="1146" r:id="rId16"/>
    <p:sldId id="1147" r:id="rId17"/>
    <p:sldId id="1148" r:id="rId18"/>
    <p:sldId id="1150" r:id="rId19"/>
    <p:sldId id="1151" r:id="rId20"/>
    <p:sldId id="1153" r:id="rId21"/>
    <p:sldId id="1152" r:id="rId22"/>
    <p:sldId id="1154" r:id="rId23"/>
    <p:sldId id="1155" r:id="rId24"/>
    <p:sldId id="1157" r:id="rId25"/>
    <p:sldId id="1156" r:id="rId26"/>
    <p:sldId id="1159" r:id="rId27"/>
    <p:sldId id="1158" r:id="rId28"/>
    <p:sldId id="1161" r:id="rId29"/>
    <p:sldId id="1162" r:id="rId30"/>
    <p:sldId id="1160" r:id="rId31"/>
    <p:sldId id="1163" r:id="rId32"/>
    <p:sldId id="1164" r:id="rId33"/>
    <p:sldId id="1165" r:id="rId34"/>
    <p:sldId id="1166" r:id="rId35"/>
    <p:sldId id="1136" r:id="rId36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F9FFBE"/>
    <a:srgbClr val="FFC000"/>
    <a:srgbClr val="BFFF95"/>
    <a:srgbClr val="ACFF58"/>
    <a:srgbClr val="92D050"/>
    <a:srgbClr val="A9D073"/>
    <a:srgbClr val="93D019"/>
    <a:srgbClr val="C00000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2"/>
    <p:restoredTop sz="94670"/>
  </p:normalViewPr>
  <p:slideViewPr>
    <p:cSldViewPr snapToGrid="0">
      <p:cViewPr varScale="1">
        <p:scale>
          <a:sx n="160" d="100"/>
          <a:sy n="160" d="100"/>
        </p:scale>
        <p:origin x="448" y="184"/>
      </p:cViewPr>
      <p:guideLst>
        <p:guide orient="horz" pos="28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E0DD-5D27-9E4F-9506-39101F89AECA}" type="datetimeFigureOut">
              <a:rPr lang="en-CL" smtClean="0"/>
              <a:t>17-10-24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BB03-26AE-E24B-BF6F-B7D3F57C1D0F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02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7247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10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990832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F7ABF-6344-CA99-D5C2-BF8A3A740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3C8FD5-121B-E48E-7573-BB83D89F27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4EE525-3DD0-F0F1-222A-6208CA076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F0FAE-E1DA-474C-AD84-9AC2D13B14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5BB03-26AE-E24B-BF6F-B7D3F57C1D0F}" type="slidenum">
              <a:rPr kumimoji="0" lang="en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39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10/17/24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365760"/>
            <a:ext cx="9486690" cy="127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40"/>
            <a:ext cx="9486690" cy="4338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9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10/17/24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76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QL_injection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https://en.wikipedia.org/wiki/SQL_inj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gif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hyperlink" Target="https://xkcd.com/327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hyperlink" Target="https://xkcd.com/327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247FD0E-C93A-490E-9994-C79DC8977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Candado encima de placa base de ordenador">
            <a:extLst>
              <a:ext uri="{FF2B5EF4-FFF2-40B4-BE49-F238E27FC236}">
                <a16:creationId xmlns:a16="http://schemas.microsoft.com/office/drawing/2014/main" id="{1FCABF33-9F35-8130-C39C-ACF27BB273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5708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CDD2F19-0AAB-46D2-A7D4-9BD8F7E42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755205" y="-578805"/>
            <a:ext cx="6858003" cy="8015586"/>
          </a:xfrm>
          <a:prstGeom prst="rect">
            <a:avLst/>
          </a:prstGeom>
          <a:gradFill flip="none" rotWithShape="1">
            <a:gsLst>
              <a:gs pos="48000">
                <a:sysClr val="windowText" lastClr="000000">
                  <a:alpha val="30000"/>
                </a:sysClr>
              </a:gs>
              <a:gs pos="85000">
                <a:sysClr val="windowText" lastClr="000000">
                  <a:alpha val="49000"/>
                </a:sysClr>
              </a:gs>
              <a:gs pos="0">
                <a:sysClr val="windowText" lastClr="000000"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35E9-650F-4116-E7A6-81123D84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808" y="1247140"/>
            <a:ext cx="4650160" cy="3450844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CL" sz="4700" dirty="0">
                <a:solidFill>
                  <a:srgbClr val="FFFFFF"/>
                </a:solidFill>
              </a:rPr>
              <a:t>Acceso Programático, Inyecciones SQL y Respaldos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B4DA-AF18-5589-A62A-073FA8D7D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5661" y="4510007"/>
            <a:ext cx="5307360" cy="221625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CL" sz="1600" dirty="0">
                <a:solidFill>
                  <a:srgbClr val="FFFFFF"/>
                </a:solidFill>
              </a:rPr>
              <a:t>MDS7103 – Bases de Datos</a:t>
            </a:r>
          </a:p>
          <a:p>
            <a:pPr algn="r">
              <a:lnSpc>
                <a:spcPct val="100000"/>
              </a:lnSpc>
            </a:pPr>
            <a:endParaRPr lang="en-CL" sz="1600" dirty="0">
              <a:solidFill>
                <a:srgbClr val="FFFFFF"/>
              </a:solidFill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rgbClr val="FFFFFF"/>
                </a:solidFill>
              </a:rPr>
              <a:t>Sebastián Ferrada Aliaga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rgbClr val="FFFFFF"/>
                </a:solidFill>
              </a:rPr>
              <a:t>Iniciativa de Datos e Inteligencia Artificial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FFFFFF"/>
                </a:solidFill>
              </a:rPr>
              <a:t>http://</a:t>
            </a:r>
            <a:r>
              <a:rPr lang="en-US" sz="1600" dirty="0" err="1">
                <a:solidFill>
                  <a:srgbClr val="FFFFFF"/>
                </a:solidFill>
              </a:rPr>
              <a:t>sferrada</a:t>
            </a:r>
            <a:r>
              <a:rPr lang="en-CL" sz="1600" dirty="0">
                <a:solidFill>
                  <a:srgbClr val="FFFFFF"/>
                </a:solidFill>
              </a:rPr>
              <a:t>.com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rgbClr val="FFFFFF"/>
                </a:solidFill>
              </a:rPr>
              <a:t>Octubre 2024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77B2DF-AF44-4996-BBFD-5DF9162BE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8144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6BECB9-A7FC-400F-8502-97A13BB8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6850" y="1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5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0D159-88CC-D4FF-221F-6AA18CB9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Inyecciones SQL</a:t>
            </a: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FB3C487-5CDB-2D4C-6D62-96BD954E21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25" y="1858398"/>
            <a:ext cx="3429000" cy="34925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C5EC14-24B7-517F-E603-34B5B446DBD3}"/>
              </a:ext>
            </a:extLst>
          </p:cNvPr>
          <p:cNvSpPr txBox="1"/>
          <p:nvPr/>
        </p:nvSpPr>
        <p:spPr>
          <a:xfrm>
            <a:off x="1587710" y="5573536"/>
            <a:ext cx="10429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C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saldo FROM clientes WHERE rut ='</a:t>
            </a:r>
            <a:r>
              <a:rPr lang="en-CL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+form.rut+"</a:t>
            </a:r>
            <a:r>
              <a:rPr lang="en-C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 AND pass ='</a:t>
            </a:r>
            <a:r>
              <a:rPr lang="en-CL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"+form.pass+"</a:t>
            </a:r>
            <a:r>
              <a:rPr lang="en-CL" sz="16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r>
              <a:rPr lang="en-CL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9FD2C8-2212-22C4-5E24-E0BF13052216}"/>
              </a:ext>
            </a:extLst>
          </p:cNvPr>
          <p:cNvSpPr txBox="1"/>
          <p:nvPr/>
        </p:nvSpPr>
        <p:spPr>
          <a:xfrm>
            <a:off x="1603100" y="5965451"/>
            <a:ext cx="857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L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CL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saldo </a:t>
            </a:r>
            <a:r>
              <a:rPr lang="en-CL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CL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clientes </a:t>
            </a:r>
            <a:r>
              <a:rPr lang="en-CL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CL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rut = ’’ </a:t>
            </a:r>
            <a:r>
              <a:rPr lang="en-CL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CL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1=1; </a:t>
            </a:r>
            <a:r>
              <a:rPr lang="en-CL" sz="1600" i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 AND pass =''</a:t>
            </a:r>
          </a:p>
        </p:txBody>
      </p:sp>
    </p:spTree>
    <p:extLst>
      <p:ext uri="{BB962C8B-B14F-4D97-AF65-F5344CB8AC3E}">
        <p14:creationId xmlns:p14="http://schemas.microsoft.com/office/powerpoint/2010/main" val="223166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709" y="365760"/>
            <a:ext cx="10074765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Parece estúpido, pero (por ejemplo)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216" y="1635760"/>
            <a:ext cx="6273749" cy="514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0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Más ejemplos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750" y="2010078"/>
            <a:ext cx="8722501" cy="47244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65EEE2B-CBA0-1B84-40D1-D93680F7A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027" y="1396546"/>
            <a:ext cx="8229600" cy="4466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dirty="0">
                <a:hlinkClick r:id="rId3"/>
              </a:rPr>
              <a:t>https://en.wikipedia.org/wiki/SQL_injection</a:t>
            </a:r>
            <a:endParaRPr lang="es-CL" dirty="0"/>
          </a:p>
          <a:p>
            <a:pPr marL="0" indent="0" algn="ctr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124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Más ejemplos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8027" y="1396546"/>
            <a:ext cx="8229600" cy="4466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L" dirty="0">
                <a:hlinkClick r:id="rId2"/>
              </a:rPr>
              <a:t>https://en.wikipedia.org/wiki/SQL_injection</a:t>
            </a:r>
            <a:endParaRPr lang="es-CL" dirty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750" y="2027782"/>
            <a:ext cx="8722501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1845523"/>
            <a:ext cx="9144000" cy="4876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098" name="Picture 2" descr="http://www.sony.net/template/2012/v50/en/img/h1_sonylogo_x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027" y="2312751"/>
            <a:ext cx="2857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u88jj3r4db2x4txp44yqfj1.wpengine.netdna-cdn.com/wp-content/uploads/2014/12/the_pirate_bay_logo-930x5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307600"/>
            <a:ext cx="2675455" cy="16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-media-cache-ak0.pinimg.com/originals/81/fa/1e/81fa1e5097a7ddcf65029cb9cb775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58" y="5280121"/>
            <a:ext cx="1227843" cy="13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.yimg.com/dh/ap/default/130909/y_200_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000" y="2307600"/>
            <a:ext cx="2264401" cy="22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hotos.prnewswire.com/prnvar/20140108/NE42259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523476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edx.org/sites/default/files/microsoft_banner1200x53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547" y="3892465"/>
            <a:ext cx="2819249" cy="12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lh5.ggpht.com/ybomDVOGzBDt2gaYXglRxICoKih95zFz_oPvRJSvZCDe5gXeKbib9rtOdV8sBSpmA6o=w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974" y="5310392"/>
            <a:ext cx="1301627" cy="1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prashantblog.com/wp-content/uploads/2013/10/mysql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4136480"/>
            <a:ext cx="2684851" cy="11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67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F1376-B5B1-AD40-3533-D49A3473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Inyecciones SQL – ¿Soluciones?</a:t>
            </a:r>
          </a:p>
        </p:txBody>
      </p:sp>
      <p:pic>
        <p:nvPicPr>
          <p:cNvPr id="14" name="Picture 2" descr="Exploits of a Mom">
            <a:extLst>
              <a:ext uri="{FF2B5EF4-FFF2-40B4-BE49-F238E27FC236}">
                <a16:creationId xmlns:a16="http://schemas.microsoft.com/office/drawing/2014/main" id="{EE5562CB-9415-023C-8FBE-E74D35341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313" y="163576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1EE153-79D5-B33D-A77D-1881CF6DBEEB}"/>
              </a:ext>
            </a:extLst>
          </p:cNvPr>
          <p:cNvSpPr txBox="1"/>
          <p:nvPr/>
        </p:nvSpPr>
        <p:spPr>
          <a:xfrm>
            <a:off x="1958039" y="3897760"/>
            <a:ext cx="9283312" cy="36933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cursor.execute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(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“SELECT saldo FROM cliente WHERE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rut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=‘”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+input+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“’”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7A7777-FFE8-3309-0B57-74A38410A0F3}"/>
              </a:ext>
            </a:extLst>
          </p:cNvPr>
          <p:cNvSpPr txBox="1"/>
          <p:nvPr/>
        </p:nvSpPr>
        <p:spPr>
          <a:xfrm>
            <a:off x="2495336" y="4367788"/>
            <a:ext cx="8346571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¿Cómo podemos resolver el problema?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9DFB78-8E3D-4829-D95D-7A272F2A4A16}"/>
              </a:ext>
            </a:extLst>
          </p:cNvPr>
          <p:cNvSpPr txBox="1"/>
          <p:nvPr/>
        </p:nvSpPr>
        <p:spPr>
          <a:xfrm>
            <a:off x="1958039" y="4840679"/>
            <a:ext cx="9283311" cy="646331"/>
          </a:xfrm>
          <a:prstGeom prst="rect">
            <a:avLst/>
          </a:prstGeom>
          <a:solidFill>
            <a:sysClr val="windowText" lastClr="000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limput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 = escapar(input)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cursor.execute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(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“SELECT saldo FROM cliente WHERE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rut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=‘”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+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linput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+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“’”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18" name="Content Placeholder 6 2 2 2 1">
            <a:extLst>
              <a:ext uri="{FF2B5EF4-FFF2-40B4-BE49-F238E27FC236}">
                <a16:creationId xmlns:a16="http://schemas.microsoft.com/office/drawing/2014/main" id="{8A198689-F84C-BA80-441A-C26E7D15DAE3}"/>
              </a:ext>
            </a:extLst>
          </p:cNvPr>
          <p:cNvSpPr txBox="1">
            <a:spLocks/>
          </p:cNvSpPr>
          <p:nvPr/>
        </p:nvSpPr>
        <p:spPr>
          <a:xfrm>
            <a:off x="1682323" y="5569596"/>
            <a:ext cx="9972600" cy="896267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srgbClr val="009900"/>
                </a:solidFill>
                <a:latin typeface="Calibri Light" panose="020F0302020204030204" pitchFamily="34" charset="0"/>
              </a:rPr>
              <a:t>¡Mejor</a:t>
            </a:r>
            <a:r>
              <a:rPr lang="es-CL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, pero </a:t>
            </a:r>
            <a:r>
              <a:rPr lang="es-CL" sz="1800" dirty="0">
                <a:solidFill>
                  <a:srgbClr val="FF0000"/>
                </a:solidFill>
                <a:latin typeface="Calibri Light" panose="020F0302020204030204" pitchFamily="34" charset="0"/>
              </a:rPr>
              <a:t>sería complicado implementar la función </a:t>
            </a:r>
            <a:r>
              <a:rPr lang="es-CL" sz="1800" dirty="0">
                <a:solidFill>
                  <a:srgbClr val="44546A">
                    <a:lumMod val="75000"/>
                  </a:srgbClr>
                </a:solidFill>
                <a:latin typeface="Inconsolata" pitchFamily="49" charset="0"/>
                <a:ea typeface="Inconsolata" pitchFamily="49" charset="0"/>
              </a:rPr>
              <a:t>escapar</a:t>
            </a:r>
            <a:r>
              <a:rPr lang="es-CL" sz="1800" dirty="0">
                <a:solidFill>
                  <a:srgbClr val="FFC000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>
                <a:solidFill>
                  <a:srgbClr val="FF0000"/>
                </a:solidFill>
                <a:latin typeface="Calibri Light" panose="020F0302020204030204" pitchFamily="34" charset="0"/>
              </a:rPr>
              <a:t>en un lenguaje de programación general y garantizar que previene cada tipo de inyección en cada versión (futura) de cada sistema de BD dado cualquier tipo de consulta y entrada! </a:t>
            </a:r>
            <a:endParaRPr lang="es-CL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27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5D41B-E2C8-DB31-DEF2-CA0750F2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85" y="365760"/>
            <a:ext cx="10604290" cy="1270000"/>
          </a:xfrm>
        </p:spPr>
        <p:txBody>
          <a:bodyPr>
            <a:normAutofit fontScale="90000"/>
          </a:bodyPr>
          <a:lstStyle/>
          <a:p>
            <a:r>
              <a:rPr lang="en-CL" dirty="0"/>
              <a:t>Inyecciones SQL – Sentencias Preparadas</a:t>
            </a:r>
          </a:p>
        </p:txBody>
      </p:sp>
      <p:pic>
        <p:nvPicPr>
          <p:cNvPr id="10" name="Picture 2" descr="Exploits of a Mom">
            <a:extLst>
              <a:ext uri="{FF2B5EF4-FFF2-40B4-BE49-F238E27FC236}">
                <a16:creationId xmlns:a16="http://schemas.microsoft.com/office/drawing/2014/main" id="{4D1C2491-242B-4CCD-B46A-7180DBDB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48" y="1342673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0C0230-3BF7-F8AF-C348-FEE8395FB296}"/>
              </a:ext>
            </a:extLst>
          </p:cNvPr>
          <p:cNvSpPr txBox="1"/>
          <p:nvPr/>
        </p:nvSpPr>
        <p:spPr>
          <a:xfrm>
            <a:off x="1752880" y="3652600"/>
            <a:ext cx="9972601" cy="36933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cursor.execute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(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“SELECT saldo FROM cliente WHERE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rut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=%s”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,(input,))</a:t>
            </a:r>
          </a:p>
        </p:txBody>
      </p:sp>
      <p:sp>
        <p:nvSpPr>
          <p:cNvPr id="12" name="Content Placeholder 6 2 2 2 1">
            <a:extLst>
              <a:ext uri="{FF2B5EF4-FFF2-40B4-BE49-F238E27FC236}">
                <a16:creationId xmlns:a16="http://schemas.microsoft.com/office/drawing/2014/main" id="{99DD0343-BDDE-6E50-D2BC-34F2ACD45366}"/>
              </a:ext>
            </a:extLst>
          </p:cNvPr>
          <p:cNvSpPr txBox="1">
            <a:spLocks/>
          </p:cNvSpPr>
          <p:nvPr/>
        </p:nvSpPr>
        <p:spPr>
          <a:xfrm>
            <a:off x="2697217" y="4183303"/>
            <a:ext cx="8136158" cy="709565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Mandamos la consulta al sistema de bases de datos y después se reemplazarán los parámetros con la entrada del usuario</a:t>
            </a:r>
            <a:endParaRPr lang="es-CL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C1090F-BFF4-736C-1F5C-8EDAE3145941}"/>
              </a:ext>
            </a:extLst>
          </p:cNvPr>
          <p:cNvSpPr txBox="1"/>
          <p:nvPr/>
        </p:nvSpPr>
        <p:spPr>
          <a:xfrm>
            <a:off x="2697217" y="6397081"/>
            <a:ext cx="813615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¿Cuál es la diferencia?</a:t>
            </a:r>
          </a:p>
        </p:txBody>
      </p:sp>
      <p:sp>
        <p:nvSpPr>
          <p:cNvPr id="17" name="Content Placeholder 6 2 2 2 1">
            <a:extLst>
              <a:ext uri="{FF2B5EF4-FFF2-40B4-BE49-F238E27FC236}">
                <a16:creationId xmlns:a16="http://schemas.microsoft.com/office/drawing/2014/main" id="{A161AF0F-2DC7-E0F2-CE82-2AB58DC600C0}"/>
              </a:ext>
            </a:extLst>
          </p:cNvPr>
          <p:cNvSpPr txBox="1">
            <a:spLocks/>
          </p:cNvSpPr>
          <p:nvPr/>
        </p:nvSpPr>
        <p:spPr>
          <a:xfrm>
            <a:off x="6491959" y="5029671"/>
            <a:ext cx="4341416" cy="365126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Una Tupla con los parámetros de la consulta</a:t>
            </a:r>
            <a:endParaRPr lang="es-CL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Content Placeholder 6 2 2 2 1">
            <a:extLst>
              <a:ext uri="{FF2B5EF4-FFF2-40B4-BE49-F238E27FC236}">
                <a16:creationId xmlns:a16="http://schemas.microsoft.com/office/drawing/2014/main" id="{193BF6C2-8A9E-42F6-7E48-D9B4FD4A6853}"/>
              </a:ext>
            </a:extLst>
          </p:cNvPr>
          <p:cNvSpPr txBox="1">
            <a:spLocks/>
          </p:cNvSpPr>
          <p:nvPr/>
        </p:nvSpPr>
        <p:spPr>
          <a:xfrm>
            <a:off x="9516589" y="3665382"/>
            <a:ext cx="1197846" cy="356275"/>
          </a:xfrm>
          <a:prstGeom prst="rect">
            <a:avLst/>
          </a:prstGeom>
          <a:noFill/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Content Placeholder 6 2 2 2 1">
            <a:extLst>
              <a:ext uri="{FF2B5EF4-FFF2-40B4-BE49-F238E27FC236}">
                <a16:creationId xmlns:a16="http://schemas.microsoft.com/office/drawing/2014/main" id="{498EE71D-90CF-DE4B-6EE5-9232EB0D6F0C}"/>
              </a:ext>
            </a:extLst>
          </p:cNvPr>
          <p:cNvSpPr txBox="1">
            <a:spLocks/>
          </p:cNvSpPr>
          <p:nvPr/>
        </p:nvSpPr>
        <p:spPr>
          <a:xfrm>
            <a:off x="4161714" y="5554045"/>
            <a:ext cx="6671661" cy="683788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Se utilizan equivalencias entre el tipo de datos de Python y los de SQL, por lo que no hay que poner comillas en la consulta</a:t>
            </a:r>
            <a:endParaRPr lang="es-CL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22" name="Content Placeholder 6 2 2 2 1">
            <a:extLst>
              <a:ext uri="{FF2B5EF4-FFF2-40B4-BE49-F238E27FC236}">
                <a16:creationId xmlns:a16="http://schemas.microsoft.com/office/drawing/2014/main" id="{B6BC4068-E8EB-806C-72EA-6CD3A83FD134}"/>
              </a:ext>
            </a:extLst>
          </p:cNvPr>
          <p:cNvSpPr txBox="1">
            <a:spLocks/>
          </p:cNvSpPr>
          <p:nvPr/>
        </p:nvSpPr>
        <p:spPr>
          <a:xfrm>
            <a:off x="8859238" y="3663312"/>
            <a:ext cx="447506" cy="356275"/>
          </a:xfrm>
          <a:prstGeom prst="rect">
            <a:avLst/>
          </a:prstGeom>
          <a:noFill/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endParaRPr lang="es-CL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1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8F5710-2F36-10BA-AC9B-72D7D0FF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85" y="365760"/>
            <a:ext cx="10604290" cy="1270000"/>
          </a:xfrm>
        </p:spPr>
        <p:txBody>
          <a:bodyPr>
            <a:normAutofit fontScale="90000"/>
          </a:bodyPr>
          <a:lstStyle/>
          <a:p>
            <a:r>
              <a:rPr lang="en-CL" dirty="0"/>
              <a:t>Inyecciones SQL – Sentencias Preparadas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68DE1C-9A9B-641A-0C70-4DC76BD1A8E6}"/>
              </a:ext>
            </a:extLst>
          </p:cNvPr>
          <p:cNvSpPr txBox="1"/>
          <p:nvPr/>
        </p:nvSpPr>
        <p:spPr>
          <a:xfrm>
            <a:off x="1745129" y="2001161"/>
            <a:ext cx="9972601" cy="36933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cursor.execute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(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“SELECT saldo FROM cliente WHERE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rut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=%s”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,(input,))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4AA52-757C-7F3C-2AF9-37F83067D03E}"/>
              </a:ext>
            </a:extLst>
          </p:cNvPr>
          <p:cNvSpPr/>
          <p:nvPr/>
        </p:nvSpPr>
        <p:spPr>
          <a:xfrm>
            <a:off x="1703212" y="2751675"/>
            <a:ext cx="10014517" cy="2238780"/>
          </a:xfrm>
          <a:prstGeom prst="rect">
            <a:avLst/>
          </a:prstGeom>
          <a:solidFill>
            <a:srgbClr val="70AD47">
              <a:lumMod val="75000"/>
              <a:alpha val="21000"/>
            </a:srgbClr>
          </a:solidFill>
          <a:ln w="44450" cap="flat" cmpd="sng" algn="ctr">
            <a:solidFill>
              <a:srgbClr val="70AD47">
                <a:lumMod val="50000"/>
              </a:srgbClr>
            </a:solidFill>
            <a:prstDash val="sysDot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El sistema de base de datos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56C0FDC-921B-0000-7476-75AF185D2A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32" y="2935288"/>
            <a:ext cx="6426081" cy="1969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B3E5E9-980A-15E1-BDF2-0F4ED2D35F02}"/>
              </a:ext>
            </a:extLst>
          </p:cNvPr>
          <p:cNvSpPr txBox="1"/>
          <p:nvPr/>
        </p:nvSpPr>
        <p:spPr>
          <a:xfrm>
            <a:off x="1813832" y="3176554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SELECT</a:t>
            </a:r>
            <a:r>
              <a:rPr lang="es-CL" dirty="0">
                <a:solidFill>
                  <a:prstClr val="black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 saldo </a:t>
            </a: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FROM</a:t>
            </a:r>
            <a:r>
              <a:rPr lang="es-CL" dirty="0">
                <a:solidFill>
                  <a:prstClr val="black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 cliente </a:t>
            </a: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WHERE</a:t>
            </a:r>
            <a:r>
              <a:rPr lang="es-CL" dirty="0">
                <a:solidFill>
                  <a:prstClr val="black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 </a:t>
            </a:r>
            <a:r>
              <a:rPr lang="es-CL" dirty="0" err="1">
                <a:solidFill>
                  <a:prstClr val="black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rut</a:t>
            </a:r>
            <a:r>
              <a:rPr lang="es-CL" dirty="0">
                <a:solidFill>
                  <a:prstClr val="black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=%s</a:t>
            </a:r>
            <a:endParaRPr lang="es-C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ontent Placeholder 6 2 2 2 1">
            <a:extLst>
              <a:ext uri="{FF2B5EF4-FFF2-40B4-BE49-F238E27FC236}">
                <a16:creationId xmlns:a16="http://schemas.microsoft.com/office/drawing/2014/main" id="{200F9A3F-ED9F-3D83-CF1A-51BDF7B770EA}"/>
              </a:ext>
            </a:extLst>
          </p:cNvPr>
          <p:cNvSpPr txBox="1">
            <a:spLocks/>
          </p:cNvSpPr>
          <p:nvPr/>
        </p:nvSpPr>
        <p:spPr>
          <a:xfrm>
            <a:off x="2813709" y="5456247"/>
            <a:ext cx="8136158" cy="373471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La consulta es compilada por el sistema </a:t>
            </a:r>
            <a:r>
              <a:rPr lang="es-CL" sz="1800" b="1" i="1" dirty="0">
                <a:solidFill>
                  <a:prstClr val="black"/>
                </a:solidFill>
                <a:latin typeface="Calibri Light" panose="020F0302020204030204" pitchFamily="34" charset="0"/>
              </a:rPr>
              <a:t>sin 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la entrada</a:t>
            </a:r>
            <a:endParaRPr lang="es-CL" sz="24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2C2225-A69F-587C-4A88-12022D336F8F}"/>
              </a:ext>
            </a:extLst>
          </p:cNvPr>
          <p:cNvSpPr txBox="1"/>
          <p:nvPr/>
        </p:nvSpPr>
        <p:spPr>
          <a:xfrm>
            <a:off x="3643213" y="3568167"/>
            <a:ext cx="6105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QUERY PLAN</a:t>
            </a:r>
          </a:p>
          <a:p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---------------------------------------------------</a:t>
            </a:r>
          </a:p>
          <a:p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Seq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Scan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on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cliente (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cost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=0.00..9645.67 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rows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=57)</a:t>
            </a:r>
          </a:p>
          <a:p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  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Filter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((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rut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)::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text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= </a:t>
            </a:r>
            <a:r>
              <a:rPr lang="es-CL" b="1" dirty="0">
                <a:solidFill>
                  <a:srgbClr val="00B050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?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::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text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)</a:t>
            </a:r>
            <a:endParaRPr lang="es-CL" dirty="0">
              <a:solidFill>
                <a:prstClr val="black"/>
              </a:solidFill>
              <a:latin typeface="Inconsolata" pitchFamily="49" charset="77"/>
              <a:ea typeface="Inconsolata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638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07BB7-6691-B87E-7BF4-1BC75D868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BFE33B-0469-0BE6-5BED-4DBA2BE8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985" y="365760"/>
            <a:ext cx="10604290" cy="1270000"/>
          </a:xfrm>
        </p:spPr>
        <p:txBody>
          <a:bodyPr>
            <a:normAutofit fontScale="90000"/>
          </a:bodyPr>
          <a:lstStyle/>
          <a:p>
            <a:r>
              <a:rPr lang="en-CL" dirty="0"/>
              <a:t>Inyecciones SQL – Sentencias Preparadas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499259-5392-F477-90D0-C129EB95FAC4}"/>
              </a:ext>
            </a:extLst>
          </p:cNvPr>
          <p:cNvSpPr txBox="1"/>
          <p:nvPr/>
        </p:nvSpPr>
        <p:spPr>
          <a:xfrm>
            <a:off x="1745129" y="2001161"/>
            <a:ext cx="9972601" cy="36933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cursor.execute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(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“SELECT saldo FROM cliente WHERE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rut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=%s”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,(input,))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D32581-1398-C1AC-ECE7-6C077A08E1DC}"/>
              </a:ext>
            </a:extLst>
          </p:cNvPr>
          <p:cNvSpPr/>
          <p:nvPr/>
        </p:nvSpPr>
        <p:spPr>
          <a:xfrm>
            <a:off x="1703212" y="2751675"/>
            <a:ext cx="10014517" cy="2238780"/>
          </a:xfrm>
          <a:prstGeom prst="rect">
            <a:avLst/>
          </a:prstGeom>
          <a:solidFill>
            <a:srgbClr val="70AD47">
              <a:lumMod val="75000"/>
              <a:alpha val="21000"/>
            </a:srgbClr>
          </a:solidFill>
          <a:ln w="44450" cap="flat" cmpd="sng" algn="ctr">
            <a:solidFill>
              <a:srgbClr val="70AD47">
                <a:lumMod val="50000"/>
              </a:srgbClr>
            </a:solidFill>
            <a:prstDash val="sysDot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El sistema de base de datos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8683E4-81EC-07F0-4B99-CD2F86D9BEA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32" y="2935288"/>
            <a:ext cx="6426081" cy="1969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B2BEEBB-BC1E-4DD4-BFF1-9E2258F0D182}"/>
              </a:ext>
            </a:extLst>
          </p:cNvPr>
          <p:cNvSpPr txBox="1"/>
          <p:nvPr/>
        </p:nvSpPr>
        <p:spPr>
          <a:xfrm>
            <a:off x="1813832" y="3176554"/>
            <a:ext cx="6105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SELECT</a:t>
            </a:r>
            <a:r>
              <a:rPr lang="es-CL" dirty="0">
                <a:solidFill>
                  <a:prstClr val="black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 saldo </a:t>
            </a: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FROM</a:t>
            </a:r>
            <a:r>
              <a:rPr lang="es-CL" dirty="0">
                <a:solidFill>
                  <a:prstClr val="black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 cliente </a:t>
            </a:r>
            <a:r>
              <a:rPr lang="es-CL" b="1" dirty="0">
                <a:solidFill>
                  <a:srgbClr val="0070C0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WHERE</a:t>
            </a:r>
            <a:r>
              <a:rPr lang="es-CL" dirty="0">
                <a:solidFill>
                  <a:prstClr val="black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 </a:t>
            </a:r>
            <a:r>
              <a:rPr lang="es-CL" dirty="0" err="1">
                <a:solidFill>
                  <a:prstClr val="black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rut</a:t>
            </a:r>
            <a:r>
              <a:rPr lang="es-CL" dirty="0">
                <a:solidFill>
                  <a:prstClr val="black"/>
                </a:solidFill>
                <a:latin typeface="Courier New" panose="02070309020205020404" pitchFamily="49" charset="0"/>
                <a:ea typeface="Malgun Gothic" panose="020B0503020000020004" pitchFamily="34" charset="-127"/>
                <a:cs typeface="Courier New" panose="02070309020205020404" pitchFamily="49" charset="0"/>
              </a:rPr>
              <a:t>=%s</a:t>
            </a:r>
            <a:endParaRPr lang="es-C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Content Placeholder 6 2 2 2 1">
            <a:extLst>
              <a:ext uri="{FF2B5EF4-FFF2-40B4-BE49-F238E27FC236}">
                <a16:creationId xmlns:a16="http://schemas.microsoft.com/office/drawing/2014/main" id="{348312EE-D15F-B88E-CEA2-A7BFF51695F5}"/>
              </a:ext>
            </a:extLst>
          </p:cNvPr>
          <p:cNvSpPr txBox="1">
            <a:spLocks/>
          </p:cNvSpPr>
          <p:nvPr/>
        </p:nvSpPr>
        <p:spPr>
          <a:xfrm>
            <a:off x="2813709" y="5456247"/>
            <a:ext cx="8136158" cy="712078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Se reemplaza el parámetro en la sentencia preparada, la cual generó un plan con antelación y, por lo tanto, no es un </a:t>
            </a:r>
            <a:r>
              <a:rPr lang="es-CL" sz="1800" i="1" dirty="0" err="1">
                <a:solidFill>
                  <a:prstClr val="black"/>
                </a:solidFill>
                <a:latin typeface="Calibri Light" panose="020F0302020204030204" pitchFamily="34" charset="0"/>
              </a:rPr>
              <a:t>string</a:t>
            </a:r>
            <a:endParaRPr lang="es-CL" sz="2400" b="1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582FC5-0DC8-E9BE-2415-E31E046FEF2A}"/>
              </a:ext>
            </a:extLst>
          </p:cNvPr>
          <p:cNvSpPr txBox="1"/>
          <p:nvPr/>
        </p:nvSpPr>
        <p:spPr>
          <a:xfrm>
            <a:off x="3643213" y="3568167"/>
            <a:ext cx="6105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QUERY PLAN</a:t>
            </a:r>
          </a:p>
          <a:p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---------------------------------------------------</a:t>
            </a:r>
          </a:p>
          <a:p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Seq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Scan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on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cliente (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cost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=0.00..9645.67 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rows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=57)</a:t>
            </a:r>
          </a:p>
          <a:p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  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Filter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((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rut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)::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text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 = </a:t>
            </a:r>
            <a:r>
              <a:rPr lang="es-CL" b="1" dirty="0">
                <a:solidFill>
                  <a:srgbClr val="FF9300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“’ OR 1=1”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::</a:t>
            </a:r>
            <a:r>
              <a:rPr lang="es-CL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text</a:t>
            </a:r>
            <a:r>
              <a:rPr lang="es-CL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  <a:cs typeface="Courier New" panose="02070309020205020404" pitchFamily="49" charset="0"/>
              </a:rPr>
              <a:t>)</a:t>
            </a:r>
            <a:endParaRPr lang="es-CL" dirty="0">
              <a:solidFill>
                <a:prstClr val="black"/>
              </a:solidFill>
              <a:latin typeface="Inconsolata" pitchFamily="49" charset="77"/>
              <a:ea typeface="Inconsolata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2351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BA372-CA5F-83EB-2A29-ADECAC4D4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L" dirty="0"/>
              <a:t>Inyecciones SQL – Advertencias Oficiales de Psycopgr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CBB059-B7EA-AB79-90A7-0250E9A960E4}"/>
              </a:ext>
            </a:extLst>
          </p:cNvPr>
          <p:cNvSpPr txBox="1"/>
          <p:nvPr/>
        </p:nvSpPr>
        <p:spPr>
          <a:xfrm>
            <a:off x="5784230" y="4214125"/>
            <a:ext cx="6191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prstClr val="black"/>
                </a:solidFill>
                <a:latin typeface="Neue Haas Grotesk Text Pro" panose="020B0504020202020204" pitchFamily="34" charset="77"/>
              </a:rPr>
              <a:t>https://www.psycopg.org/docs/usage.html#sql-injection</a:t>
            </a:r>
          </a:p>
        </p:txBody>
      </p:sp>
      <p:pic>
        <p:nvPicPr>
          <p:cNvPr id="7" name="Content Placeholder 15">
            <a:extLst>
              <a:ext uri="{FF2B5EF4-FFF2-40B4-BE49-F238E27FC236}">
                <a16:creationId xmlns:a16="http://schemas.microsoft.com/office/drawing/2014/main" id="{F99312AC-7A1B-FFC8-38FB-C4248CCA3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10" y="3122909"/>
            <a:ext cx="10388093" cy="109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95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87DBD-3EA8-9B86-6CC0-FD0A6D1B0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365760"/>
            <a:ext cx="10268493" cy="1270000"/>
          </a:xfrm>
        </p:spPr>
        <p:txBody>
          <a:bodyPr>
            <a:normAutofit fontScale="90000"/>
          </a:bodyPr>
          <a:lstStyle/>
          <a:p>
            <a:r>
              <a:rPr lang="es-CL" dirty="0"/>
              <a:t>Interfaces restringidas con </a:t>
            </a:r>
            <a:r>
              <a:rPr lang="es-CL" dirty="0" err="1"/>
              <a:t>javascript</a:t>
            </a:r>
            <a:r>
              <a:rPr lang="es-CL" dirty="0"/>
              <a:t> no ayudan: se pueden cambiar o </a:t>
            </a:r>
            <a:r>
              <a:rPr lang="es-CL" dirty="0" err="1"/>
              <a:t>bypassear</a:t>
            </a:r>
            <a:endParaRPr lang="en-CL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24DE1E3B-59C1-E335-192B-48E636C11B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677" y="2639180"/>
            <a:ext cx="4645835" cy="236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810CB677-E359-58A2-5AF3-554E38907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52" y="2167232"/>
            <a:ext cx="3710617" cy="3782767"/>
          </a:xfrm>
          <a:prstGeom prst="rect">
            <a:avLst/>
          </a:prstGeom>
        </p:spPr>
      </p:pic>
      <p:sp>
        <p:nvSpPr>
          <p:cNvPr id="7" name="Content Placeholder 6 2 2 2 1">
            <a:extLst>
              <a:ext uri="{FF2B5EF4-FFF2-40B4-BE49-F238E27FC236}">
                <a16:creationId xmlns:a16="http://schemas.microsoft.com/office/drawing/2014/main" id="{750F2F7D-99A8-45C7-212E-5B74BC91E26F}"/>
              </a:ext>
            </a:extLst>
          </p:cNvPr>
          <p:cNvSpPr txBox="1">
            <a:spLocks/>
          </p:cNvSpPr>
          <p:nvPr/>
        </p:nvSpPr>
        <p:spPr>
          <a:xfrm>
            <a:off x="6811886" y="5277643"/>
            <a:ext cx="4341416" cy="672355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La verificación debe volver a realizarse en el </a:t>
            </a:r>
            <a:r>
              <a:rPr lang="es-CL" sz="1800" i="1" dirty="0" err="1">
                <a:solidFill>
                  <a:prstClr val="black"/>
                </a:solidFill>
                <a:latin typeface="Calibri Light" panose="020F0302020204030204" pitchFamily="34" charset="0"/>
              </a:rPr>
              <a:t>backend</a:t>
            </a:r>
            <a:r>
              <a:rPr lang="es-CL" sz="1800" i="1" dirty="0">
                <a:solidFill>
                  <a:prstClr val="black"/>
                </a:solidFill>
                <a:latin typeface="Calibri Light" panose="020F0302020204030204" pitchFamily="34" charset="0"/>
              </a:rPr>
              <a:t> del sistema</a:t>
            </a:r>
            <a:endParaRPr lang="es-CL" sz="24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D3D63-AF05-8E67-C05E-B5D1B8F6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Acceso Programático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91D5B-98AE-568C-E7A8-1EFD33A81F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22185-45CA-87E8-A867-85926EE1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48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01AA-792D-A3EF-BF5C-03DB57FA5E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L" dirty="0"/>
              <a:t>SQL Magic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B2D6A-B65A-38F6-700B-F16FB2920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8059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84467-8B8C-D928-662C-93AA4506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SQL Magic en Jupyter/Colab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9E7ECB-9524-D385-E092-91751AFAB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945" y="1555724"/>
            <a:ext cx="8902455" cy="478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53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D6943-5E7E-0ED3-322C-D3F0341D1D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L" dirty="0"/>
              <a:t>Respaldos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4443D-1797-E242-11F0-C33ABA998B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970278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E0BF-E57B-B641-2D0B-7D5D316B5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Tipos de Errores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76D3D3B-B8BA-1C52-C737-BB8BAA90C1A5}"/>
              </a:ext>
            </a:extLst>
          </p:cNvPr>
          <p:cNvSpPr txBox="1">
            <a:spLocks/>
          </p:cNvSpPr>
          <p:nvPr/>
        </p:nvSpPr>
        <p:spPr>
          <a:xfrm>
            <a:off x="2621124" y="4763650"/>
            <a:ext cx="1600200" cy="54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Humano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EC509E9-C33A-93DF-DBC2-7ACECF0F1336}"/>
              </a:ext>
            </a:extLst>
          </p:cNvPr>
          <p:cNvSpPr txBox="1">
            <a:spLocks/>
          </p:cNvSpPr>
          <p:nvPr/>
        </p:nvSpPr>
        <p:spPr>
          <a:xfrm>
            <a:off x="5667600" y="4763650"/>
            <a:ext cx="1869609" cy="54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Hardware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898582-EAB2-743E-9555-F84D1D1A76AE}"/>
              </a:ext>
            </a:extLst>
          </p:cNvPr>
          <p:cNvSpPr txBox="1">
            <a:spLocks/>
          </p:cNvSpPr>
          <p:nvPr/>
        </p:nvSpPr>
        <p:spPr>
          <a:xfrm>
            <a:off x="8705705" y="4763650"/>
            <a:ext cx="1869609" cy="544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Software</a:t>
            </a:r>
          </a:p>
        </p:txBody>
      </p:sp>
      <p:pic>
        <p:nvPicPr>
          <p:cNvPr id="13" name="Graphic 12" descr="Programmer female outline">
            <a:extLst>
              <a:ext uri="{FF2B5EF4-FFF2-40B4-BE49-F238E27FC236}">
                <a16:creationId xmlns:a16="http://schemas.microsoft.com/office/drawing/2014/main" id="{2934EFDB-A1E8-F0E1-A121-830570A35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23896" y="2540159"/>
            <a:ext cx="2053922" cy="2053922"/>
          </a:xfrm>
          <a:prstGeom prst="rect">
            <a:avLst/>
          </a:prstGeom>
        </p:spPr>
      </p:pic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67B139C8-B8C6-9681-E707-5B235BFC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6882" y="2465397"/>
            <a:ext cx="2128684" cy="2128684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14E86C84-9CC4-5A93-FAAE-39BE54931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00" y="2795753"/>
            <a:ext cx="1798328" cy="179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04F0F-0B14-A7AB-BD79-BC388EAE3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Tipos de Errores - Practicantes </a:t>
            </a:r>
          </a:p>
        </p:txBody>
      </p:sp>
      <p:pic>
        <p:nvPicPr>
          <p:cNvPr id="5" name="Content Placeholder 4" descr="A screenshot of a phone&#10;&#10;Description automatically generated">
            <a:extLst>
              <a:ext uri="{FF2B5EF4-FFF2-40B4-BE49-F238E27FC236}">
                <a16:creationId xmlns:a16="http://schemas.microsoft.com/office/drawing/2014/main" id="{5AFD6F0E-3DDD-DDF3-7FEB-A9C28EE02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4720" y="1491549"/>
            <a:ext cx="2864173" cy="5000691"/>
          </a:xfrm>
        </p:spPr>
      </p:pic>
    </p:spTree>
    <p:extLst>
      <p:ext uri="{BB962C8B-B14F-4D97-AF65-F5344CB8AC3E}">
        <p14:creationId xmlns:p14="http://schemas.microsoft.com/office/powerpoint/2010/main" val="197398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A531-C32B-4C48-7CDA-AA516CB08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Tipos de Respaldos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88E3A36-60D4-C6BE-3702-BF0E17191F17}"/>
              </a:ext>
            </a:extLst>
          </p:cNvPr>
          <p:cNvSpPr txBox="1">
            <a:spLocks/>
          </p:cNvSpPr>
          <p:nvPr/>
        </p:nvSpPr>
        <p:spPr>
          <a:xfrm>
            <a:off x="2017516" y="4497094"/>
            <a:ext cx="2261363" cy="1006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3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Nivel del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51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Sistema de base de datos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E92E3D-34BA-2A97-F93E-CE897F5A1980}"/>
              </a:ext>
            </a:extLst>
          </p:cNvPr>
          <p:cNvSpPr txBox="1">
            <a:spLocks/>
          </p:cNvSpPr>
          <p:nvPr/>
        </p:nvSpPr>
        <p:spPr>
          <a:xfrm>
            <a:off x="5628999" y="4495801"/>
            <a:ext cx="1892099" cy="1006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Nivel del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Sistema de archivos</a:t>
            </a:r>
            <a:endParaRPr kumimoji="0" lang="es-CL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B85BA9-9503-067F-E0B1-9BCAC1F831FE}"/>
              </a:ext>
            </a:extLst>
          </p:cNvPr>
          <p:cNvSpPr txBox="1">
            <a:spLocks/>
          </p:cNvSpPr>
          <p:nvPr/>
        </p:nvSpPr>
        <p:spPr>
          <a:xfrm>
            <a:off x="8913653" y="4495801"/>
            <a:ext cx="1892099" cy="10069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Nivel del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Hardware</a:t>
            </a:r>
            <a:endParaRPr kumimoji="0" lang="es-C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13" name="Graphic 12" descr="Open folder outline">
            <a:extLst>
              <a:ext uri="{FF2B5EF4-FFF2-40B4-BE49-F238E27FC236}">
                <a16:creationId xmlns:a16="http://schemas.microsoft.com/office/drawing/2014/main" id="{0A80F77A-D36D-D771-67C9-D35870509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2749" y="2717451"/>
            <a:ext cx="1664600" cy="1664600"/>
          </a:xfrm>
          <a:prstGeom prst="rect">
            <a:avLst/>
          </a:prstGeom>
        </p:spPr>
      </p:pic>
      <p:pic>
        <p:nvPicPr>
          <p:cNvPr id="14" name="Graphic 13" descr="Database outline">
            <a:extLst>
              <a:ext uri="{FF2B5EF4-FFF2-40B4-BE49-F238E27FC236}">
                <a16:creationId xmlns:a16="http://schemas.microsoft.com/office/drawing/2014/main" id="{22128312-A2CE-7847-49CC-D17ABA5B9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02149" y="2603702"/>
            <a:ext cx="1892099" cy="1892099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394D1297-EC91-9C39-7135-94B1BA189C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849" y="2745897"/>
            <a:ext cx="1607708" cy="16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EBE80-F0E5-06A7-8C3F-158B3F723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Respaldos Externos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7158B-09B4-4D2E-7DF0-AE1E24805A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  <p:pic>
        <p:nvPicPr>
          <p:cNvPr id="4" name="Graphic 3" descr="Open folder outline">
            <a:extLst>
              <a:ext uri="{FF2B5EF4-FFF2-40B4-BE49-F238E27FC236}">
                <a16:creationId xmlns:a16="http://schemas.microsoft.com/office/drawing/2014/main" id="{4F5D7FDF-12E5-0D79-8473-5C6DC67B9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08416" y="2596700"/>
            <a:ext cx="1664600" cy="166460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47927BC-DE80-FC24-AEA9-8550E2B1D8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516" y="2625146"/>
            <a:ext cx="1607708" cy="16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260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B36D-126D-30DB-DA30-5D0A5854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Respaldos Externos - Sistema de Archivos</a:t>
            </a:r>
            <a:endParaRPr lang="en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C4D6D-5ABB-1393-E163-9A5C0685A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Usar métodos estándares de respaldar archivos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Algo simple</a:t>
            </a:r>
          </a:p>
          <a:p>
            <a:pPr marL="3429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Solo hay protección ante errores de hardware si se usa otro disco para respaldar la información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 sí, no provee protección ante errores humanos o de software (solo respaldará el estado actual)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 general, habría que detener el sistema de base de datos para hacer un respaldo “coherente”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podemos consultar los respaldos</a:t>
            </a:r>
          </a:p>
          <a:p>
            <a:endParaRPr lang="en-CL" dirty="0"/>
          </a:p>
        </p:txBody>
      </p:sp>
      <p:pic>
        <p:nvPicPr>
          <p:cNvPr id="4" name="Graphic 3" descr="Open folder outline">
            <a:extLst>
              <a:ext uri="{FF2B5EF4-FFF2-40B4-BE49-F238E27FC236}">
                <a16:creationId xmlns:a16="http://schemas.microsoft.com/office/drawing/2014/main" id="{5D356D6C-7339-5338-4CD4-A3826866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4524" y="168460"/>
            <a:ext cx="1664600" cy="166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745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822C-2821-6CCC-DC92-32AFB393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Respaldos Externos – Hardware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D4809-F4F9-BB98-9A39-5BB316D6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Replicar el disco (p.ej., RAID-1) o la máquina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Protección ante errores de hardware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Podemos consultar el respaldo (más lecturas)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es necesario desactivar el sistema de base de datos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Mantener la réplica actualizada puede tener un costo (en particular en el caso de usar otra máquina)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En sí, no provee protección ante errores humanos o de software (solo respaldará el estado actual)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Existe el costo de comprar y mantener el hardware adicional</a:t>
            </a:r>
          </a:p>
          <a:p>
            <a:endParaRPr lang="en-CL" dirty="0"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:a16="http://schemas.microsoft.com/office/drawing/2014/main" id="{D32DB8A9-A817-D2A7-B698-2C2D5C96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92" y="144892"/>
            <a:ext cx="1607708" cy="160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69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EF985-8AD0-CE24-F958-9742FD3F2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Respaldos Internos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A85B-8FE4-2402-D3FE-69685F89B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  <p:pic>
        <p:nvPicPr>
          <p:cNvPr id="4" name="Graphic 3" descr="Database outline">
            <a:extLst>
              <a:ext uri="{FF2B5EF4-FFF2-40B4-BE49-F238E27FC236}">
                <a16:creationId xmlns:a16="http://schemas.microsoft.com/office/drawing/2014/main" id="{D37B0682-32F6-9ADC-3AFA-23B2913C6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3511" y="2274263"/>
            <a:ext cx="1892099" cy="18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4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BDF5-15AD-23E5-29B1-F1959C89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Acceso Programático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81DBEF-E478-75EF-2033-904E4AB20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151" y="1944219"/>
            <a:ext cx="5218628" cy="437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17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E31A-3E28-2C62-29D3-3DF4A4BEB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Respaldos Internos – Completos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2A00-FB0D-9F09-52FC-93EE6DE39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40"/>
            <a:ext cx="9486690" cy="4622800"/>
          </a:xfrm>
        </p:spPr>
        <p:txBody>
          <a:bodyPr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Respaldar todos los datos completos dentro del sistema de base de datos cada vez (por ejemplo, cada noche)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hay que parar el sistema de base de datos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Más fácil de cargar de nuevo (que las opciones que siguen)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Solo hay protección ante errores de hardware si se usa otro disco para respaldar la información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Mantener una historia de copias completas puede ocupar mucho espacio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podemos consultar los respaldos</a:t>
            </a:r>
          </a:p>
          <a:p>
            <a:endParaRPr lang="en-CL" dirty="0"/>
          </a:p>
        </p:txBody>
      </p:sp>
      <p:pic>
        <p:nvPicPr>
          <p:cNvPr id="4" name="Graphic 3" descr="Database outline">
            <a:extLst>
              <a:ext uri="{FF2B5EF4-FFF2-40B4-BE49-F238E27FC236}">
                <a16:creationId xmlns:a16="http://schemas.microsoft.com/office/drawing/2014/main" id="{1445BA6E-9C38-6FE2-7E36-131BA01AF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290" y="132080"/>
            <a:ext cx="1292719" cy="129271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250078-FBE7-A1A4-61C5-0CFECF56C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335028"/>
              </p:ext>
            </p:extLst>
          </p:nvPr>
        </p:nvGraphicFramePr>
        <p:xfrm>
          <a:off x="3984095" y="3058160"/>
          <a:ext cx="4693920" cy="370840"/>
        </p:xfrm>
        <a:graphic>
          <a:graphicData uri="http://schemas.openxmlformats.org/drawingml/2006/table">
            <a:tbl>
              <a:tblPr firstRow="1" bandRow="1"/>
              <a:tblGrid>
                <a:gridCol w="6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…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 descr="A group of hot dogs with guacamole and mayonnaise&#10;&#10;Description automatically generated">
            <a:extLst>
              <a:ext uri="{FF2B5EF4-FFF2-40B4-BE49-F238E27FC236}">
                <a16:creationId xmlns:a16="http://schemas.microsoft.com/office/drawing/2014/main" id="{D83FB2B3-29C2-19A4-69A9-8C7D0BCACE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281" y="2748640"/>
            <a:ext cx="1711796" cy="9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57D21-5EE6-092C-09CB-F9ED62E5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Respaldos Internos – Diferencial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EBABA-3F5C-C6E9-5076-E2FD01987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39"/>
            <a:ext cx="10053000" cy="4554607"/>
          </a:xfrm>
        </p:spPr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Respaldar solo los datos que hayan cambiado desde el último respaldo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completo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s-CL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hay que detener el sistema de base de datos</a:t>
            </a:r>
          </a:p>
          <a:p>
            <a:pPr marL="357188" marR="0" lvl="0" indent="-22225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Puede mantener una historia de copias en menos espacio, pero el espacio usado aumenta en función del último respaldo completo</a:t>
            </a:r>
          </a:p>
          <a:p>
            <a:pPr marL="357188" marR="0" lvl="1" indent="-2222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La carga del respaldo será un poco más costosa que en el caso del respaldo completo</a:t>
            </a:r>
          </a:p>
          <a:p>
            <a:pPr marL="357188" marR="0" lvl="1" indent="-2222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Solo hay protección ante errores de hardware si se usa otro disco para respaldar la información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podemos consultar los respaldos</a:t>
            </a:r>
          </a:p>
        </p:txBody>
      </p:sp>
      <p:pic>
        <p:nvPicPr>
          <p:cNvPr id="4" name="Graphic 3" descr="Database outline">
            <a:extLst>
              <a:ext uri="{FF2B5EF4-FFF2-40B4-BE49-F238E27FC236}">
                <a16:creationId xmlns:a16="http://schemas.microsoft.com/office/drawing/2014/main" id="{DA9D3C17-E8D4-5DCE-655B-9F1ACAAE2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290" y="132080"/>
            <a:ext cx="1292719" cy="129271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30F92B-C795-8715-D6BA-E3E652404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977521"/>
              </p:ext>
            </p:extLst>
          </p:nvPr>
        </p:nvGraphicFramePr>
        <p:xfrm>
          <a:off x="3834281" y="2867917"/>
          <a:ext cx="4777550" cy="370840"/>
        </p:xfrm>
        <a:graphic>
          <a:graphicData uri="http://schemas.openxmlformats.org/drawingml/2006/table">
            <a:tbl>
              <a:tblPr firstRow="1" bandRow="1"/>
              <a:tblGrid>
                <a:gridCol w="6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Δ(2,1)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A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Δ(3,1)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A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Δ(4,1)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A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Δ(6,5)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A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…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29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FF860-30F9-BFEA-1A55-1242B62A8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9D568-1603-8B24-7E65-1542CB2D3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Respaldos Internos – Incremental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C080-30FC-190C-73B8-3A438DDCA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39"/>
            <a:ext cx="10053000" cy="4554607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Tx/>
            </a:pPr>
            <a:r>
              <a:rPr lang="es-CL" sz="2600" dirty="0">
                <a:solidFill>
                  <a:prstClr val="black"/>
                </a:solidFill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Respaldar todos los datos que han cambiado desde el último respaldo </a:t>
            </a:r>
            <a:r>
              <a:rPr lang="es-CL" sz="2600" dirty="0">
                <a:solidFill>
                  <a:srgbClr val="0066CC"/>
                </a:solidFill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completo</a:t>
            </a:r>
            <a:r>
              <a:rPr lang="es-CL" sz="2600" dirty="0">
                <a:solidFill>
                  <a:prstClr val="black"/>
                </a:solidFill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o </a:t>
            </a:r>
            <a:r>
              <a:rPr lang="es-CL" sz="2600" dirty="0">
                <a:solidFill>
                  <a:srgbClr val="ED7D31">
                    <a:lumMod val="75000"/>
                  </a:srgbClr>
                </a:solidFill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incremental</a:t>
            </a:r>
          </a:p>
          <a:p>
            <a:pPr marL="0" lvl="0" indent="0">
              <a:lnSpc>
                <a:spcPct val="120000"/>
              </a:lnSpc>
              <a:spcBef>
                <a:spcPts val="1000"/>
              </a:spcBef>
              <a:buClrTx/>
              <a:buNone/>
            </a:pPr>
            <a:endParaRPr lang="es-CL" dirty="0">
              <a:solidFill>
                <a:srgbClr val="00B050"/>
              </a:solidFill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lvl="0">
              <a:lnSpc>
                <a:spcPct val="12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B050"/>
                </a:solidFill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hay que detener el sistema de base de datos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Tx/>
              <a:buFont typeface="Wingdings" panose="05000000000000000000" pitchFamily="2" charset="2"/>
              <a:buChar char="ü"/>
            </a:pPr>
            <a:r>
              <a:rPr lang="es-CL" dirty="0">
                <a:solidFill>
                  <a:srgbClr val="00B050"/>
                </a:solidFill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Puede mantener una historia de copias en menos espacio, y el espacio no aumentará en función del último respaldo completo</a:t>
            </a:r>
          </a:p>
          <a:p>
            <a:pPr marL="342900" lvl="1" indent="-342900">
              <a:lnSpc>
                <a:spcPct val="120000"/>
              </a:lnSpc>
              <a:spcBef>
                <a:spcPts val="500"/>
              </a:spcBef>
              <a:buClrTx/>
              <a:buFont typeface="Courier New" panose="02070309020205020404" pitchFamily="49" charset="0"/>
              <a:buChar char="o"/>
            </a:pPr>
            <a:r>
              <a:rPr lang="es-CL" sz="2200" dirty="0">
                <a:solidFill>
                  <a:srgbClr val="70AD47">
                    <a:lumMod val="75000"/>
                  </a:srgbClr>
                </a:solidFill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Solo hay protección ante errores de hardware si se usa otro disco para respaldar la información</a:t>
            </a:r>
          </a:p>
          <a:p>
            <a:pPr marL="342900" lvl="1" indent="-342900">
              <a:lnSpc>
                <a:spcPct val="120000"/>
              </a:lnSpc>
              <a:spcBef>
                <a:spcPts val="500"/>
              </a:spcBef>
              <a:buClrTx/>
              <a:buFont typeface="Calibri Light" panose="020F0302020204030204" pitchFamily="34" charset="0"/>
              <a:buChar char="×"/>
            </a:pPr>
            <a:r>
              <a:rPr lang="es-CL" sz="2200" dirty="0">
                <a:solidFill>
                  <a:srgbClr val="FF0000"/>
                </a:solidFill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La carga del respaldo será un poco más costosa que en el caso del respaldo completo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ClrTx/>
              <a:buFont typeface="Calibri Light" panose="020F0302020204030204" pitchFamily="34" charset="0"/>
              <a:buChar char="×"/>
            </a:pPr>
            <a:r>
              <a:rPr lang="es-CL" dirty="0">
                <a:solidFill>
                  <a:srgbClr val="FF0000"/>
                </a:solidFill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podemos consultar los respaldos</a:t>
            </a:r>
          </a:p>
        </p:txBody>
      </p:sp>
      <p:pic>
        <p:nvPicPr>
          <p:cNvPr id="4" name="Graphic 3" descr="Database outline">
            <a:extLst>
              <a:ext uri="{FF2B5EF4-FFF2-40B4-BE49-F238E27FC236}">
                <a16:creationId xmlns:a16="http://schemas.microsoft.com/office/drawing/2014/main" id="{317FBEC4-B994-C7B1-F552-35BBE4701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290" y="132080"/>
            <a:ext cx="1292719" cy="129271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55F120-0E19-8405-4520-8B00A6374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064054"/>
              </p:ext>
            </p:extLst>
          </p:nvPr>
        </p:nvGraphicFramePr>
        <p:xfrm>
          <a:off x="3863858" y="2836772"/>
          <a:ext cx="4934394" cy="370840"/>
        </p:xfrm>
        <a:graphic>
          <a:graphicData uri="http://schemas.openxmlformats.org/drawingml/2006/table">
            <a:tbl>
              <a:tblPr firstRow="1" bandRow="1"/>
              <a:tblGrid>
                <a:gridCol w="6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5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1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b="1" i="0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</a:t>
                      </a:r>
                      <a:r>
                        <a:rPr lang="es-CL" sz="1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(2,1)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Δ(3,2)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Δ(4,3)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Δ(6,5)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…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6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36D6C-9138-521B-0E63-433565364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5790C-D454-A0EF-4F9F-B3FF986C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Respaldos Internos – Registros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E5415-BA3F-7B6E-0A96-EDFE2BE3A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39"/>
            <a:ext cx="10053000" cy="4856481"/>
          </a:xfrm>
        </p:spPr>
        <p:txBody>
          <a:bodyPr>
            <a:normAutofit fontScale="850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Respaldar el registro de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transacciones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del sistema de base de datos (al nivel de sistema de archivos)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hay que detener el sistema de base de datos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Se pueden repetir las transacciones desde un punto particular, o hasta un punto particular, o saltando una transacción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hay que mantener copias históricas (contiene la historia)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Solo hay protección ante errores de hardware si se usa otro disco para respaldar la información</a:t>
            </a:r>
          </a:p>
          <a:p>
            <a:pPr marL="342900" marR="0" lvl="1" indent="-34290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La carga del respaldo será significativamente más costosa que en los otros casos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 Light" panose="020F0302020204030204" pitchFamily="34" charset="0"/>
              <a:buChar char="×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podemos consultar los respaldos directamente</a:t>
            </a:r>
          </a:p>
        </p:txBody>
      </p:sp>
      <p:pic>
        <p:nvPicPr>
          <p:cNvPr id="4" name="Graphic 3" descr="Database outline">
            <a:extLst>
              <a:ext uri="{FF2B5EF4-FFF2-40B4-BE49-F238E27FC236}">
                <a16:creationId xmlns:a16="http://schemas.microsoft.com/office/drawing/2014/main" id="{A2CCE29F-2FCD-47FA-DD77-EAD8209A4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290" y="132080"/>
            <a:ext cx="1292719" cy="129271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025961-EFF1-71A7-F263-D0A69062B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69579"/>
              </p:ext>
            </p:extLst>
          </p:nvPr>
        </p:nvGraphicFramePr>
        <p:xfrm>
          <a:off x="3749040" y="2806511"/>
          <a:ext cx="4693920" cy="370840"/>
        </p:xfrm>
        <a:graphic>
          <a:graphicData uri="http://schemas.openxmlformats.org/drawingml/2006/table">
            <a:tbl>
              <a:tblPr firstRow="1" bandRow="1"/>
              <a:tblGrid>
                <a:gridCol w="67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T1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T2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T3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T4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T5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T6</a:t>
                      </a:r>
                      <a:endParaRPr lang="es-C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sz="1400" dirty="0"/>
                        <a:t>…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140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43D7-6557-B478-38EE-44E621552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CE541-40BC-C731-31BD-9F8C98579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Respaldos Internos – Registros </a:t>
            </a:r>
          </a:p>
        </p:txBody>
      </p:sp>
      <p:pic>
        <p:nvPicPr>
          <p:cNvPr id="4" name="Graphic 3" descr="Database outline">
            <a:extLst>
              <a:ext uri="{FF2B5EF4-FFF2-40B4-BE49-F238E27FC236}">
                <a16:creationId xmlns:a16="http://schemas.microsoft.com/office/drawing/2014/main" id="{4D3DCA1D-D5E2-90DC-401E-3350F159E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04290" y="132080"/>
            <a:ext cx="1292719" cy="1292719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B60A5-0732-5283-BAD6-85943A1CC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No está en el estándar de SQL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Hay que revisar la documentación del sistema de base de datos particular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Ejemplos de respaldos completos</a:t>
            </a:r>
          </a:p>
          <a:p>
            <a:endParaRPr lang="en-CL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15FE4DB-24A0-62B3-8971-BF8F6E6DA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0422"/>
              </p:ext>
            </p:extLst>
          </p:nvPr>
        </p:nvGraphicFramePr>
        <p:xfrm>
          <a:off x="3093058" y="4660127"/>
          <a:ext cx="7696199" cy="1160229"/>
        </p:xfrm>
        <a:graphic>
          <a:graphicData uri="http://schemas.openxmlformats.org/drawingml/2006/table">
            <a:tbl>
              <a:tblPr firstRow="1" bandRow="1"/>
              <a:tblGrid>
                <a:gridCol w="1310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b="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MySQL</a:t>
                      </a:r>
                      <a:r>
                        <a:rPr lang="es-CL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err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shell</a:t>
                      </a:r>
                      <a:r>
                        <a:rPr lang="es-CL" b="0" dirty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&gt; </a:t>
                      </a:r>
                      <a:r>
                        <a:rPr lang="es-CL" b="0" dirty="0" err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mysqldump</a:t>
                      </a:r>
                      <a:r>
                        <a:rPr lang="es-CL" b="0" dirty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</a:t>
                      </a: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--</a:t>
                      </a:r>
                      <a:r>
                        <a:rPr lang="es-CL" sz="1800" b="0" i="0" kern="1200" dirty="0" err="1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databases</a:t>
                      </a: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 mds7103 </a:t>
                      </a:r>
                      <a:r>
                        <a:rPr lang="es-CL" b="0" dirty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&gt; </a:t>
                      </a:r>
                      <a:r>
                        <a:rPr lang="es-CL" b="0" dirty="0" err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dump.msql</a:t>
                      </a:r>
                      <a:endParaRPr lang="es-CL" b="0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 err="1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Postgres</a:t>
                      </a:r>
                      <a:r>
                        <a:rPr lang="es-CL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 err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shell</a:t>
                      </a:r>
                      <a:r>
                        <a:rPr lang="es-CL" dirty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&gt; </a:t>
                      </a:r>
                      <a:r>
                        <a:rPr lang="es-CL" dirty="0" err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pg_dump</a:t>
                      </a:r>
                      <a:r>
                        <a:rPr lang="es-CL" dirty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 </a:t>
                      </a: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mds7103</a:t>
                      </a:r>
                      <a:r>
                        <a:rPr lang="es-CL" sz="1800" b="0" i="0" kern="1200" baseline="0" dirty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L" dirty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&gt; </a:t>
                      </a:r>
                      <a:r>
                        <a:rPr lang="es-CL" dirty="0" err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dump.psql</a:t>
                      </a:r>
                      <a:endParaRPr lang="es-CL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7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SQL Server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err="1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shell</a:t>
                      </a:r>
                      <a:r>
                        <a:rPr lang="es-CL" dirty="0">
                          <a:solidFill>
                            <a:schemeClr val="tx1"/>
                          </a:solidFill>
                          <a:latin typeface="Inconsolata" panose="00000509000000000000" pitchFamily="49" charset="0"/>
                        </a:rPr>
                        <a:t>&gt; </a:t>
                      </a: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BACKUP DATABASE mds7103 TO DISK = '</a:t>
                      </a:r>
                      <a:r>
                        <a:rPr lang="es-CL" sz="1800" b="0" i="0" kern="1200" dirty="0" err="1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dump.sqls</a:t>
                      </a:r>
                      <a:r>
                        <a:rPr lang="es-CL" sz="1800" b="0" i="0" kern="1200" dirty="0">
                          <a:solidFill>
                            <a:schemeClr val="tx1"/>
                          </a:solidFill>
                          <a:effectLst/>
                          <a:latin typeface="Inconsolata" panose="00000509000000000000" pitchFamily="49" charset="0"/>
                          <a:ea typeface="+mn-ea"/>
                          <a:cs typeface="+mn-cs"/>
                        </a:rPr>
                        <a:t>'</a:t>
                      </a:r>
                      <a:endParaRPr lang="es-CL" dirty="0">
                        <a:solidFill>
                          <a:schemeClr val="tx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D76373-0AA3-AB0C-710E-B265E50E7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DAD7DD6-8A0C-476B-325B-4BEAE5FD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7" name="Picture 16" descr="Candado encima de placa base de ordenador">
            <a:extLst>
              <a:ext uri="{FF2B5EF4-FFF2-40B4-BE49-F238E27FC236}">
                <a16:creationId xmlns:a16="http://schemas.microsoft.com/office/drawing/2014/main" id="{85C87650-2AF8-43BD-B8AC-AC580FAE5C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15708"/>
          <a:stretch/>
        </p:blipFill>
        <p:spPr>
          <a:xfrm>
            <a:off x="3048" y="10"/>
            <a:ext cx="1218895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D7DB29A-5FFF-D0E6-2F1F-09FD4CD11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755205" y="-578805"/>
            <a:ext cx="6858003" cy="8015586"/>
          </a:xfrm>
          <a:prstGeom prst="rect">
            <a:avLst/>
          </a:prstGeom>
          <a:gradFill flip="none" rotWithShape="1">
            <a:gsLst>
              <a:gs pos="48000">
                <a:sysClr val="windowText" lastClr="000000">
                  <a:alpha val="30000"/>
                </a:sysClr>
              </a:gs>
              <a:gs pos="85000">
                <a:sysClr val="windowText" lastClr="000000">
                  <a:alpha val="49000"/>
                </a:sysClr>
              </a:gs>
              <a:gs pos="0">
                <a:sysClr val="windowText" lastClr="000000">
                  <a:alpha val="0"/>
                </a:sys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j-ea"/>
              <a:cs typeface="+mj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2B560-C555-0646-ABFE-554296DD4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808" y="1247140"/>
            <a:ext cx="4650160" cy="3450844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CL" sz="4700" dirty="0">
                <a:solidFill>
                  <a:srgbClr val="FFFFFF"/>
                </a:solidFill>
              </a:rPr>
              <a:t>Acceso Programático, Inyecciones SQL y Respaldos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11F3D-DDC3-74E1-4F1B-903017EAB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5661" y="4510007"/>
            <a:ext cx="5307360" cy="2216257"/>
          </a:xfrm>
        </p:spPr>
        <p:txBody>
          <a:bodyPr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CL" sz="1600" dirty="0">
                <a:solidFill>
                  <a:srgbClr val="FFFFFF"/>
                </a:solidFill>
              </a:rPr>
              <a:t>MDS7103 – Bases de Datos</a:t>
            </a:r>
          </a:p>
          <a:p>
            <a:pPr algn="r">
              <a:lnSpc>
                <a:spcPct val="100000"/>
              </a:lnSpc>
            </a:pPr>
            <a:endParaRPr lang="en-CL" sz="1600" dirty="0">
              <a:solidFill>
                <a:srgbClr val="FFFFFF"/>
              </a:solidFill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rgbClr val="FFFFFF"/>
                </a:solidFill>
              </a:rPr>
              <a:t>Sebastián Ferrada Aliaga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rgbClr val="FFFFFF"/>
                </a:solidFill>
              </a:rPr>
              <a:t>Iniciativa de Datos e Inteligencia Artificial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US" sz="1600" dirty="0">
                <a:solidFill>
                  <a:srgbClr val="FFFFFF"/>
                </a:solidFill>
              </a:rPr>
              <a:t>http://</a:t>
            </a:r>
            <a:r>
              <a:rPr lang="en-US" sz="1600" dirty="0" err="1">
                <a:solidFill>
                  <a:srgbClr val="FFFFFF"/>
                </a:solidFill>
              </a:rPr>
              <a:t>sferrada</a:t>
            </a:r>
            <a:r>
              <a:rPr lang="en-CL" sz="1600" dirty="0">
                <a:solidFill>
                  <a:srgbClr val="FFFFFF"/>
                </a:solidFill>
              </a:rPr>
              <a:t>.com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CL" sz="1600" dirty="0">
                <a:solidFill>
                  <a:srgbClr val="FFFFFF"/>
                </a:solidFill>
              </a:rPr>
              <a:t>Octubre 2024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8C5DDDE-79AF-2ED0-D7C0-E6126487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58144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CBC688-256A-7AE0-3C39-E4B93F533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6850" y="1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3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9407-B4DC-0A24-DA9B-7442C0D00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67218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0D7AE-5B71-FB84-414F-6C158BBC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Acceso Programático - Python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48F283-F133-E0C5-85F7-322D57C12918}"/>
              </a:ext>
            </a:extLst>
          </p:cNvPr>
          <p:cNvSpPr txBox="1">
            <a:spLocks/>
          </p:cNvSpPr>
          <p:nvPr/>
        </p:nvSpPr>
        <p:spPr>
          <a:xfrm>
            <a:off x="1587710" y="1868764"/>
            <a:ext cx="10515600" cy="453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Python +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Postgresql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(psycopg2)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Otros sistemas funcionan con una API similar, pero con otras librerías (p. ej.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PyODBC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que tiene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bindings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para varios controladores como SQL Server y Oracle)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A0C003-3466-CC51-F3FE-B9C988B0B94C}"/>
              </a:ext>
            </a:extLst>
          </p:cNvPr>
          <p:cNvSpPr txBox="1"/>
          <p:nvPr/>
        </p:nvSpPr>
        <p:spPr>
          <a:xfrm>
            <a:off x="1859209" y="2711696"/>
            <a:ext cx="9972602" cy="1754326"/>
          </a:xfrm>
          <a:prstGeom prst="rect">
            <a:avLst/>
          </a:prstGeom>
          <a:solidFill>
            <a:sysClr val="windowText" lastClr="000000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import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psycopg2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conn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= psycopg2.connect(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dbname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“cine”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user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“cc3201”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xxxxx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cursor =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conn.cursor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cursor.execute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“SELECT * FROM actor WHERE genero=‘F’”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cursor: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# manipular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row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9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5873C-9695-5CA7-7C6B-883141E5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Acceso Programático – Jupyter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BB314-CB6D-4E73-E688-6EA90581F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710" y="2005781"/>
            <a:ext cx="10180217" cy="415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8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652D-4F67-374C-772C-E8F3A6777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L" dirty="0"/>
              <a:t>Inyecciones SQL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6882F-B1B8-5FBD-28E1-1238EC9B6F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L"/>
          </a:p>
        </p:txBody>
      </p:sp>
      <p:pic>
        <p:nvPicPr>
          <p:cNvPr id="4" name="Graphic 3" descr="Skull outline">
            <a:extLst>
              <a:ext uri="{FF2B5EF4-FFF2-40B4-BE49-F238E27FC236}">
                <a16:creationId xmlns:a16="http://schemas.microsoft.com/office/drawing/2014/main" id="{D1834E2A-E3CC-58B3-BDD7-FD75844305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6464" y="1247140"/>
            <a:ext cx="103637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1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EFA9A-049C-6B91-2EF3-18BBE1EE7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Inyecciones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A2F10-0557-76D4-286D-9D36920B75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Un usuario malintencionado puede ingresar un </a:t>
            </a:r>
            <a:r>
              <a:rPr lang="es-CL" dirty="0" err="1"/>
              <a:t>string</a:t>
            </a:r>
            <a:r>
              <a:rPr lang="es-CL" dirty="0"/>
              <a:t> de entrada para hacer algo inesperado</a:t>
            </a:r>
          </a:p>
          <a:p>
            <a:pPr marL="0" indent="0">
              <a:buNone/>
            </a:pPr>
            <a:endParaRPr lang="en-CL" dirty="0"/>
          </a:p>
        </p:txBody>
      </p:sp>
      <p:pic>
        <p:nvPicPr>
          <p:cNvPr id="4" name="Picture 2" descr="Exploits of a Mom">
            <a:extLst>
              <a:ext uri="{FF2B5EF4-FFF2-40B4-BE49-F238E27FC236}">
                <a16:creationId xmlns:a16="http://schemas.microsoft.com/office/drawing/2014/main" id="{483A53AF-CAC6-468F-0E40-E412B9D95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71" y="2964041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0099DF-16CB-825B-1999-2A7E3D19FB6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85" y="5559216"/>
            <a:ext cx="5592217" cy="181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EFB10-231C-50BF-6282-9B309C03276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86" y="5956370"/>
            <a:ext cx="8417567" cy="180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F3348E-324E-5CE9-4AA2-5FEE4ACBB21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898" y="6459939"/>
            <a:ext cx="2577176" cy="2041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2736A9-448B-07AD-F181-10C928F08C0A}"/>
              </a:ext>
            </a:extLst>
          </p:cNvPr>
          <p:cNvSpPr/>
          <p:nvPr/>
        </p:nvSpPr>
        <p:spPr>
          <a:xfrm>
            <a:off x="7957002" y="5033628"/>
            <a:ext cx="2284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9"/>
              </a:rPr>
              <a:t>https://xkcd.com/327/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63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BDF11-519C-733D-933B-A3518F10E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1ECCB-3626-9167-F7AC-003CD449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Inyecciones SQL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24B6-D0AA-9246-8FE0-E0FE63DAE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Un usuario malintencionado puede ingresar un </a:t>
            </a:r>
            <a:r>
              <a:rPr lang="es-CL" dirty="0" err="1"/>
              <a:t>string</a:t>
            </a:r>
            <a:r>
              <a:rPr lang="es-CL" dirty="0"/>
              <a:t> de entrada para hacer algo inesperado</a:t>
            </a:r>
          </a:p>
          <a:p>
            <a:pPr marL="0" indent="0">
              <a:buNone/>
            </a:pPr>
            <a:endParaRPr lang="en-CL" dirty="0"/>
          </a:p>
        </p:txBody>
      </p:sp>
      <p:pic>
        <p:nvPicPr>
          <p:cNvPr id="4" name="Picture 2" descr="Exploits of a Mom">
            <a:extLst>
              <a:ext uri="{FF2B5EF4-FFF2-40B4-BE49-F238E27FC236}">
                <a16:creationId xmlns:a16="http://schemas.microsoft.com/office/drawing/2014/main" id="{EC292517-6564-10D6-FBA8-9B597C89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171" y="2964041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EF1B4-0617-79D7-0C18-B56D05EAD56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85" y="5559216"/>
            <a:ext cx="5592217" cy="1817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1F35D9-A9D7-D266-15AC-3E0326F7C143}"/>
              </a:ext>
            </a:extLst>
          </p:cNvPr>
          <p:cNvSpPr/>
          <p:nvPr/>
        </p:nvSpPr>
        <p:spPr>
          <a:xfrm>
            <a:off x="7957002" y="5033628"/>
            <a:ext cx="2284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6"/>
              </a:rPr>
              <a:t>https://xkcd.com/327/</a:t>
            </a:r>
            <a:endParaRPr 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966FDA-12E0-D11D-B428-76F1FA39B37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166" y="5862332"/>
            <a:ext cx="6920553" cy="1447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82D114-F7D7-077D-BF01-E04DB6AC131F}"/>
              </a:ext>
            </a:extLst>
          </p:cNvPr>
          <p:cNvSpPr txBox="1"/>
          <p:nvPr/>
        </p:nvSpPr>
        <p:spPr>
          <a:xfrm>
            <a:off x="2364785" y="6230193"/>
            <a:ext cx="2679358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¿Qué hace el ejemplo?</a:t>
            </a:r>
          </a:p>
        </p:txBody>
      </p:sp>
      <p:sp>
        <p:nvSpPr>
          <p:cNvPr id="14" name="Content Placeholder 6 2 2 2">
            <a:extLst>
              <a:ext uri="{FF2B5EF4-FFF2-40B4-BE49-F238E27FC236}">
                <a16:creationId xmlns:a16="http://schemas.microsoft.com/office/drawing/2014/main" id="{F9A886D4-277E-9337-1062-72250EE9656A}"/>
              </a:ext>
            </a:extLst>
          </p:cNvPr>
          <p:cNvSpPr txBox="1">
            <a:spLocks/>
          </p:cNvSpPr>
          <p:nvPr/>
        </p:nvSpPr>
        <p:spPr>
          <a:xfrm>
            <a:off x="5048318" y="6230193"/>
            <a:ext cx="5698467" cy="369332"/>
          </a:xfrm>
          <a:prstGeom prst="rect">
            <a:avLst/>
          </a:prstGeom>
          <a:solidFill>
            <a:srgbClr val="ED7D31">
              <a:lumMod val="20000"/>
              <a:lumOff val="80000"/>
              <a:alpha val="46000"/>
            </a:srgbClr>
          </a:solidFill>
          <a:ln w="3175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¡Devolverá toda la tabla!</a:t>
            </a:r>
          </a:p>
        </p:txBody>
      </p:sp>
    </p:spTree>
    <p:extLst>
      <p:ext uri="{BB962C8B-B14F-4D97-AF65-F5344CB8AC3E}">
        <p14:creationId xmlns:p14="http://schemas.microsoft.com/office/powerpoint/2010/main" val="8043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,0146"/>
  <p:tag name="ORIGINALWIDTH" val="3237,45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&quot;+{\color{gray}input}+&quot;\verb|'|&quot;\\&#10;\end{tabular}&#10;\end{document}&#10;"/>
  <p:tag name="IGUANATEXSIZE" val="17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5144"/>
  <p:tag name="ORIGINALWIDTH" val="4872,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{\color{blue}Robert\verb|'|); DROP TABLE Students; --} \verb|'|&quot;&#10;\end{tabular}&#10;\end{document}&#10;"/>
  <p:tag name="IGUANATEXSIZE" val="17"/>
  <p:tag name="IGUANATEXCURSOR" val="3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83,47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\color{gray}&#10;(\verb|'|\texttt{\color{blue}--}\verb|'| empieza un comentario)&#10;\end{document}&#10;"/>
  <p:tag name="IGUANATEXSIZE" val="16"/>
  <p:tag name="IGUANATEXCURSOR" val="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,0146"/>
  <p:tag name="ORIGINALWIDTH" val="3237,45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&quot;+{\color{gray}input}+&quot;\verb|'|&quot;\\&#10;\end{tabular}&#10;\end{document}&#10;"/>
  <p:tag name="IGUANATEXSIZE" val="17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.05528"/>
  <p:tag name="ORIGINALWIDTH" val="720.0347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{\ckw SELECT} nota {\ckw FROM} Students {\ckw WHERE} name=\verb|'|{\color{blue}Robert\verb|'| OR 1==1 -- }\color{gray}\verb|'|&#10;\\&#10;\end{tabular}&#10;\end{document}&#10;"/>
  <p:tag name="IGUANATEXSIZE" val="18"/>
  <p:tag name="IGUANATEXCURSOR" val="3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3720,5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1 : El sistema de bases de datos compila la sentencia &#10;\end{tabular}&#10;\end{document}&#10;"/>
  <p:tag name="IGUANATEXSIZE" val="17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3720,5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1 : El sistema de bases de datos compila la sentencia &#10;\end{tabular}&#10;\end{document}&#10;"/>
  <p:tag name="IGUANATEXSIZE" val="17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InterweaveVTI">
  <a:themeElements>
    <a:clrScheme name="AnalogousFromLightSeedRightStep">
      <a:dk1>
        <a:srgbClr val="000000"/>
      </a:dk1>
      <a:lt1>
        <a:srgbClr val="FFFFFF"/>
      </a:lt1>
      <a:dk2>
        <a:srgbClr val="242841"/>
      </a:dk2>
      <a:lt2>
        <a:srgbClr val="E8E4E2"/>
      </a:lt2>
      <a:accent1>
        <a:srgbClr val="45A9EA"/>
      </a:accent1>
      <a:accent2>
        <a:srgbClr val="4E6CEB"/>
      </a:accent2>
      <a:accent3>
        <a:srgbClr val="8B6EEE"/>
      </a:accent3>
      <a:accent4>
        <a:srgbClr val="B34EEB"/>
      </a:accent4>
      <a:accent5>
        <a:srgbClr val="EE6EE7"/>
      </a:accent5>
      <a:accent6>
        <a:srgbClr val="EB4EA0"/>
      </a:accent6>
      <a:hlink>
        <a:srgbClr val="A67759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15704</TotalTime>
  <Words>1339</Words>
  <Application>Microsoft Macintosh PowerPoint</Application>
  <PresentationFormat>Widescreen</PresentationFormat>
  <Paragraphs>196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Malgun Gothic Semilight</vt:lpstr>
      <vt:lpstr>Aptos</vt:lpstr>
      <vt:lpstr>Arial</vt:lpstr>
      <vt:lpstr>Calibri</vt:lpstr>
      <vt:lpstr>Calibri Light</vt:lpstr>
      <vt:lpstr>Century Gothic</vt:lpstr>
      <vt:lpstr>Courier New</vt:lpstr>
      <vt:lpstr>Inconsolata</vt:lpstr>
      <vt:lpstr>Neue Haas Grotesk Text Pro</vt:lpstr>
      <vt:lpstr>Wingdings</vt:lpstr>
      <vt:lpstr>InterweaveVTI</vt:lpstr>
      <vt:lpstr>Acceso Programático, Inyecciones SQL y Respaldos</vt:lpstr>
      <vt:lpstr>Acceso Programático</vt:lpstr>
      <vt:lpstr>Acceso Programático</vt:lpstr>
      <vt:lpstr>PowerPoint Presentation</vt:lpstr>
      <vt:lpstr>Acceso Programático - Python</vt:lpstr>
      <vt:lpstr>Acceso Programático – Jupyter </vt:lpstr>
      <vt:lpstr>Inyecciones SQL </vt:lpstr>
      <vt:lpstr>Inyecciones SQL</vt:lpstr>
      <vt:lpstr>Inyecciones SQL</vt:lpstr>
      <vt:lpstr>Inyecciones SQL</vt:lpstr>
      <vt:lpstr>Parece estúpido, pero (por ejemplo) …</vt:lpstr>
      <vt:lpstr>Más ejemplos …</vt:lpstr>
      <vt:lpstr>Más ejemplos …</vt:lpstr>
      <vt:lpstr>Inyecciones SQL – ¿Soluciones?</vt:lpstr>
      <vt:lpstr>Inyecciones SQL – Sentencias Preparadas</vt:lpstr>
      <vt:lpstr>Inyecciones SQL – Sentencias Preparadas</vt:lpstr>
      <vt:lpstr>Inyecciones SQL – Sentencias Preparadas</vt:lpstr>
      <vt:lpstr>Inyecciones SQL – Advertencias Oficiales de Psycopgr</vt:lpstr>
      <vt:lpstr>Interfaces restringidas con javascript no ayudan: se pueden cambiar o bypassear</vt:lpstr>
      <vt:lpstr>SQL Magic</vt:lpstr>
      <vt:lpstr>SQL Magic en Jupyter/Colab</vt:lpstr>
      <vt:lpstr>Respaldos</vt:lpstr>
      <vt:lpstr>Tipos de Errores</vt:lpstr>
      <vt:lpstr>Tipos de Errores - Practicantes </vt:lpstr>
      <vt:lpstr>Tipos de Respaldos</vt:lpstr>
      <vt:lpstr>Respaldos Externos</vt:lpstr>
      <vt:lpstr>Respaldos Externos - Sistema de Archivos</vt:lpstr>
      <vt:lpstr>Respaldos Externos – Hardware </vt:lpstr>
      <vt:lpstr>Respaldos Internos</vt:lpstr>
      <vt:lpstr>Respaldos Internos – Completos </vt:lpstr>
      <vt:lpstr>Respaldos Internos – Diferencial </vt:lpstr>
      <vt:lpstr>Respaldos Internos – Incremental </vt:lpstr>
      <vt:lpstr>Respaldos Internos – Registros </vt:lpstr>
      <vt:lpstr>Respaldos Internos – Registros </vt:lpstr>
      <vt:lpstr>Acceso Programático, Inyecciones SQL y Respaldos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 las Bases de Datos?</dc:title>
  <dc:creator>Sebastian Camilo Ferrada Aliaga (sebastian.ferrada)</dc:creator>
  <cp:lastModifiedBy>Sebastian Camilo Ferrada Aliaga (sebastian.ferrada)</cp:lastModifiedBy>
  <cp:revision>57</cp:revision>
  <dcterms:created xsi:type="dcterms:W3CDTF">2024-08-01T18:36:53Z</dcterms:created>
  <dcterms:modified xsi:type="dcterms:W3CDTF">2024-10-17T16:29:40Z</dcterms:modified>
</cp:coreProperties>
</file>