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8"/>
  </p:notesMasterIdLst>
  <p:sldIdLst>
    <p:sldId id="256" r:id="rId2"/>
    <p:sldId id="323" r:id="rId3"/>
    <p:sldId id="321" r:id="rId4"/>
    <p:sldId id="322" r:id="rId5"/>
    <p:sldId id="320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0" r:id="rId19"/>
    <p:sldId id="269" r:id="rId20"/>
    <p:sldId id="272" r:id="rId21"/>
    <p:sldId id="273" r:id="rId22"/>
    <p:sldId id="271" r:id="rId23"/>
    <p:sldId id="274" r:id="rId24"/>
    <p:sldId id="281" r:id="rId25"/>
    <p:sldId id="282" r:id="rId26"/>
    <p:sldId id="283" r:id="rId27"/>
    <p:sldId id="284" r:id="rId28"/>
    <p:sldId id="324" r:id="rId29"/>
    <p:sldId id="279" r:id="rId30"/>
    <p:sldId id="285" r:id="rId31"/>
    <p:sldId id="286" r:id="rId32"/>
    <p:sldId id="287" r:id="rId33"/>
    <p:sldId id="288" r:id="rId34"/>
    <p:sldId id="289" r:id="rId35"/>
    <p:sldId id="300" r:id="rId36"/>
    <p:sldId id="301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302" r:id="rId45"/>
    <p:sldId id="298" r:id="rId46"/>
    <p:sldId id="299" r:id="rId47"/>
    <p:sldId id="325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26" r:id="rId59"/>
    <p:sldId id="275" r:id="rId60"/>
    <p:sldId id="313" r:id="rId61"/>
    <p:sldId id="314" r:id="rId62"/>
    <p:sldId id="315" r:id="rId63"/>
    <p:sldId id="316" r:id="rId64"/>
    <p:sldId id="317" r:id="rId65"/>
    <p:sldId id="318" r:id="rId66"/>
    <p:sldId id="319" r:id="rId67"/>
  </p:sldIdLst>
  <p:sldSz cx="12192000" cy="6858000"/>
  <p:notesSz cx="6858000" cy="9144000"/>
  <p:defaultTextStyle>
    <a:defPPr>
      <a:defRPr lang="en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32"/>
    <p:restoredTop sz="94720"/>
  </p:normalViewPr>
  <p:slideViewPr>
    <p:cSldViewPr snapToGrid="0">
      <p:cViewPr varScale="1">
        <p:scale>
          <a:sx n="202" d="100"/>
          <a:sy n="202" d="100"/>
        </p:scale>
        <p:origin x="20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455CF7-754A-2D46-AB6C-4B98B4494634}" type="datetimeFigureOut">
              <a:rPr lang="en-CL" smtClean="0"/>
              <a:t>06-08-24</a:t>
            </a:fld>
            <a:endParaRPr lang="en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8C792-F8E8-164D-9F62-1D3C19DD5490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650436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8C792-F8E8-164D-9F62-1D3C19DD5490}" type="slidenum">
              <a:rPr lang="en-CL" smtClean="0"/>
              <a:t>4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936448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03645-DCFE-47FC-8A66-F9A45A422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1150" y="1247140"/>
            <a:ext cx="7891760" cy="3450844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509FA-7BD7-4D45-998F-0E43038F1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1150" y="4818126"/>
            <a:ext cx="7891760" cy="1268984"/>
          </a:xfrm>
        </p:spPr>
        <p:txBody>
          <a:bodyPr anchor="b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03A0B2-4A2F-D846-A5E6-FB7CB9A031F7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573F1D-73A7-FB41-BCAD-FC9AA7DEF4F5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FA51C-E4FE-4BF2-A2DD-E32DE57D8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449AA12-8195-4182-A7AC-2E7E59DFBDAF}" type="datetimeFigureOut">
              <a:rPr lang="en-US" smtClean="0"/>
              <a:pPr algn="r"/>
              <a:t>8/6/24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438448-FC2D-4A2F-B7C0-04AC5031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B07C67E-EAD9-47D8-9559-4E091BC0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79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53B0-59B2-4B39-93E0-DCFBB932C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525200" cy="15504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8C5F7B-98AC-425B-80BD-6C6F3032D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2160016"/>
            <a:ext cx="9525200" cy="39261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8C2EE-2433-424A-878C-24514FF5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8/6/24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FD20-ADE2-40F3-A071-6D1E97F8F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7D1D5-5E92-48E1-9475-EC122D3FE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FCF945-5CF3-5542-A36A-9CBB738E735E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7D61B-66C5-4341-8F2D-129A9E4D8283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81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47FBCF-6EDB-4883-92D4-612F4D1C55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6380" y="565149"/>
            <a:ext cx="2266530" cy="5611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D2DF8-B588-416F-AA11-9F3A0DDE6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565149"/>
            <a:ext cx="7088929" cy="5611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F7B1D-405D-4EE7-9A23-3F21916C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8/6/24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B9304-686C-431A-8E7F-D9DD19F4D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A240B-DB2E-46ED-8AC6-744B2C1C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275F2C-778B-864A-8379-6D0726B18FDC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0051C8-76B3-384B-BCF1-60BB80301FCD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54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5DD8-8608-4B55-96D8-0AB848C02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365760"/>
            <a:ext cx="9486690" cy="127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3CC0B-7B21-422D-937D-FBD49EE93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1869440"/>
            <a:ext cx="9486690" cy="43383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0EAFA-89BC-43E9-8EB9-B6B3CD13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8/6/24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50944-70C2-487F-A102-58CDFB94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7B7B8-A972-455E-9D8C-9B8026A5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CC95119-6D9D-3542-9E0E-4171B33DC9C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C92F19-7317-314C-81B7-43B8B687F4E4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72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087F2-AA0E-4F0C-9AD6-235302157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150" y="1251674"/>
            <a:ext cx="7891760" cy="2914688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37807-96B8-4061-A845-1287216BF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1150" y="4818126"/>
            <a:ext cx="7891760" cy="127152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AF346-9503-4767-BCB4-84B823E2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8/6/24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9605B-A39D-4BEE-B46F-16CF13FA0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5834A-942D-410B-A430-43F9E01F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D199D5-C485-D449-9804-F755E0907B51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90D1A7-C550-2540-86C9-EB0FB2EB2E71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35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FCAD2-C321-4E81-AEBE-696A90E2D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20CD1-0E09-4415-911C-0F5B7341DD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7709" y="2160016"/>
            <a:ext cx="4425437" cy="39270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63EDD-031A-49CA-9130-067550BD0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8963" y="2160016"/>
            <a:ext cx="4425437" cy="39270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08E79-A0BE-49F3-AE92-7EE5CC78F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8/6/24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8B87C-BF1E-47CF-9A4E-FD4BE32C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06E71-46F6-469C-A9CA-E707EBE5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2659F6-6B3B-A545-A45F-FAD238210D47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0637F8-15DE-2240-8BF8-D6E57A337B1A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64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3B26D-64DE-4314-8BD2-25FD618FB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056" y="457200"/>
            <a:ext cx="9521854" cy="1554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77613-5CEE-4B05-A937-CD43EAAAB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1057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3E4779-3B5A-4993-9C7F-FB19F1633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1056" y="2988998"/>
            <a:ext cx="4425697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1081A-685C-4C18-9AE9-425106A02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87214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80F424-FE3A-4B7D-B60C-7AEA2118A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87214" y="2988998"/>
            <a:ext cx="4425696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4D2A96-CD7D-41BC-BDBE-5E29B7C0B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8/6/24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1471D-6DDE-4E56-84E9-48136966A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3F451-CF28-4F57-B844-52A665440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1FA03E-7A83-AB41-BB4B-25B04946559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702630-3C98-A142-9D04-1D852974DC2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25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22D7A-4502-49C3-BAFB-6D46F7A2E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B67EE-A167-43D1-9C58-7B736CF28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8/6/24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605B7-599B-450E-9E8D-2A9AE3F30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BD2B1-8C5F-430B-A0F2-CD5281AB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BA877B-B45A-BD48-8FC8-E752E7D7174F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F3343D-2AFA-B544-B40A-315F5EC680B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1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308016-71BA-4CD3-918D-51613F7F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8/6/24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24F46-0425-47C6-9FFB-F69AFFFE8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E7A99-1593-4189-A514-8209CC32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15DFD-AB97-AB43-A6C9-2808708C91B4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05BA89-ECA6-2247-ABBB-3C67160202E9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49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E933B-3FC6-4B08-9FBE-2DD48307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2" y="455362"/>
            <a:ext cx="4043440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FBD4A-4514-4DCE-8F18-914DF3F4E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232" y="565151"/>
            <a:ext cx="5358384" cy="55219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18C85-0675-4202-B796-352766854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2" y="2039874"/>
            <a:ext cx="4043440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079E5-F934-4D04-866F-F7CB5B08A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8/6/24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5FC94-7915-439A-B937-F02D1BB03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69B19-4156-4584-B1DC-4F42F200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1B6031-8ABE-F648-8E05-3D08D0D54B53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BD855-35E6-BE4F-8B03-FD12DDB32E10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19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E1F3B-090C-4BB5-84BE-8ED0FC59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1" y="455362"/>
            <a:ext cx="4043436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7C49E-9426-4B24-B2A7-C54B89DA6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1232" y="565150"/>
            <a:ext cx="5355607" cy="55226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F011-0A5F-44E9-88CD-C95A33351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1" y="2039874"/>
            <a:ext cx="4043436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21C85-27BB-4533-A21B-C379FE03A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8/6/24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18850-01F1-4247-9BFD-1DDC5DDD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365A9-4C28-480F-B370-2DFF234B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0EAFF3-0A84-F84B-90E4-A596F00B3DC2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392559-3C15-B249-93C9-B0F7E9E5DDD8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99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ACD69-D2F4-4938-B590-C41404901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62BD4-BA0F-4CA4-BAE3-DF2B5087C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7710" y="2160016"/>
            <a:ext cx="9486690" cy="3926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B2FEE-249E-42F1-94D8-A8C0759EF4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8632" y="6292850"/>
            <a:ext cx="30942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AA12-8195-4182-A7AC-2E7E59DFBDAF}" type="datetimeFigureOut">
              <a:rPr lang="en-US" smtClean="0"/>
              <a:pPr/>
              <a:t>8/6/24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0C617-A890-4920-83B0-143C03349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711" y="62928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1B4F1-B06B-4BBE-BFFF-C0B386E24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9574" y="6292850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FC975-2FD7-44A5-9E78-ECBA46156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766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9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3.xml"/><Relationship Id="rId7" Type="http://schemas.openxmlformats.org/officeDocument/2006/relationships/image" Target="../media/image3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8.png"/><Relationship Id="rId5" Type="http://schemas.openxmlformats.org/officeDocument/2006/relationships/tags" Target="../tags/tag5.xml"/><Relationship Id="rId10" Type="http://schemas.openxmlformats.org/officeDocument/2006/relationships/image" Target="../media/image37.png"/><Relationship Id="rId4" Type="http://schemas.openxmlformats.org/officeDocument/2006/relationships/tags" Target="../tags/tag4.xml"/><Relationship Id="rId9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49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42.png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36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88F843D-1C1B-C740-AC27-E3238D0F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Video 5" descr="Servidores de equipo">
            <a:extLst>
              <a:ext uri="{FF2B5EF4-FFF2-40B4-BE49-F238E27FC236}">
                <a16:creationId xmlns:a16="http://schemas.microsoft.com/office/drawing/2014/main" id="{1CC581B6-3CE1-5F1B-135D-71D38C743D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">
            <a:extLst>
              <a:ext uri="{FF2B5EF4-FFF2-40B4-BE49-F238E27FC236}">
                <a16:creationId xmlns:a16="http://schemas.microsoft.com/office/drawing/2014/main" id="{9F0EA5A9-0D12-3644-BBEC-6D9D192EB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55908" cy="6858001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535E9-650F-4116-E7A6-81123D845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928" y="314452"/>
            <a:ext cx="3742107" cy="34508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L" dirty="0">
                <a:solidFill>
                  <a:schemeClr val="tx1"/>
                </a:solidFill>
              </a:rPr>
              <a:t>¿Qué son las Bases de Datos?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EB4DA-AF18-5589-A62A-073FA8D7D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897" y="3667326"/>
            <a:ext cx="4185932" cy="23218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CL" sz="1600" dirty="0">
                <a:solidFill>
                  <a:schemeClr val="tx1"/>
                </a:solidFill>
              </a:rPr>
              <a:t>MDS7103 – Bases de Datos</a:t>
            </a:r>
          </a:p>
          <a:p>
            <a:pPr>
              <a:lnSpc>
                <a:spcPct val="100000"/>
              </a:lnSpc>
            </a:pPr>
            <a:endParaRPr lang="en-CL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CL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600" dirty="0">
                <a:solidFill>
                  <a:schemeClr val="tx1"/>
                </a:solidFill>
              </a:rPr>
              <a:t>Sebastián Ferrada Aliaga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600" dirty="0">
                <a:solidFill>
                  <a:schemeClr val="tx1"/>
                </a:solidFill>
              </a:rPr>
              <a:t>Iniciativa de Datos e Inteligencia Artificial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>
                <a:solidFill>
                  <a:schemeClr val="tx1"/>
                </a:solidFill>
              </a:rPr>
              <a:t>http://</a:t>
            </a:r>
            <a:r>
              <a:rPr lang="en-US" sz="1600" dirty="0" err="1">
                <a:solidFill>
                  <a:schemeClr val="tx1"/>
                </a:solidFill>
              </a:rPr>
              <a:t>sferrada</a:t>
            </a:r>
            <a:r>
              <a:rPr lang="en-CL" sz="1600" dirty="0">
                <a:solidFill>
                  <a:schemeClr val="tx1"/>
                </a:solidFill>
              </a:rPr>
              <a:t>.com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600" dirty="0">
                <a:solidFill>
                  <a:schemeClr val="tx1"/>
                </a:solidFill>
              </a:rPr>
              <a:t>Agosto 2024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1C8291-E3D5-4240-8FF4-E5213CBCC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5909" y="1375495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B44AFE-C181-7047-8CC9-CA00BD385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5908" y="0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5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C40D7-23AE-E19B-7021-2830B2DD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Llego a Beauchef: 10.05</a:t>
            </a:r>
          </a:p>
        </p:txBody>
      </p:sp>
      <p:pic>
        <p:nvPicPr>
          <p:cNvPr id="4" name="Content Placeholder 5" descr="A group of people in an office&#10;&#10;Description automatically generated with medium confidence">
            <a:extLst>
              <a:ext uri="{FF2B5EF4-FFF2-40B4-BE49-F238E27FC236}">
                <a16:creationId xmlns:a16="http://schemas.microsoft.com/office/drawing/2014/main" id="{AF4913E3-7B66-58BC-E675-26459D8B9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85" y="1977957"/>
            <a:ext cx="5820229" cy="326260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937905-CB82-D0D6-724B-4E8E34FED96F}"/>
              </a:ext>
            </a:extLst>
          </p:cNvPr>
          <p:cNvSpPr txBox="1"/>
          <p:nvPr/>
        </p:nvSpPr>
        <p:spPr>
          <a:xfrm>
            <a:off x="8925465" y="5924736"/>
            <a:ext cx="2265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¿Traje la TUI?</a:t>
            </a:r>
          </a:p>
        </p:txBody>
      </p:sp>
    </p:spTree>
    <p:extLst>
      <p:ext uri="{BB962C8B-B14F-4D97-AF65-F5344CB8AC3E}">
        <p14:creationId xmlns:p14="http://schemas.microsoft.com/office/powerpoint/2010/main" val="227512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9A635-B178-8EC7-2D2D-559BF8843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Reviso U-Cursos en clases: 10.45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E28B8D5-20AE-E32A-5971-45B0CA22D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154"/>
          <a:stretch/>
        </p:blipFill>
        <p:spPr>
          <a:xfrm>
            <a:off x="2713357" y="1635760"/>
            <a:ext cx="7890933" cy="42098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61A35C-41B4-C51A-8220-B07F6E5412D3}"/>
              </a:ext>
            </a:extLst>
          </p:cNvPr>
          <p:cNvSpPr txBox="1"/>
          <p:nvPr/>
        </p:nvSpPr>
        <p:spPr>
          <a:xfrm>
            <a:off x="8633398" y="6261407"/>
            <a:ext cx="2973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Notas parciales (1) </a:t>
            </a:r>
          </a:p>
        </p:txBody>
      </p:sp>
    </p:spTree>
    <p:extLst>
      <p:ext uri="{BB962C8B-B14F-4D97-AF65-F5344CB8AC3E}">
        <p14:creationId xmlns:p14="http://schemas.microsoft.com/office/powerpoint/2010/main" val="86631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759A2-CDB1-6B94-40C2-CF0C5F5B6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¿Habrán pagado las U</a:t>
            </a:r>
            <a:r>
              <a:rPr lang="en-US" dirty="0"/>
              <a:t>B</a:t>
            </a:r>
            <a:r>
              <a:rPr lang="en-CL" dirty="0"/>
              <a:t>s? Reviso mi banco: 11.11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F0A64D7-3141-7E4C-33E9-0D593FCB8B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201"/>
          <a:stretch/>
        </p:blipFill>
        <p:spPr>
          <a:xfrm>
            <a:off x="2385588" y="1844692"/>
            <a:ext cx="7890933" cy="42077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7F59CA-B040-7979-90FE-24D8FE86D00A}"/>
              </a:ext>
            </a:extLst>
          </p:cNvPr>
          <p:cNvSpPr txBox="1"/>
          <p:nvPr/>
        </p:nvSpPr>
        <p:spPr>
          <a:xfrm>
            <a:off x="9155912" y="6261407"/>
            <a:ext cx="2535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err="1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buchef</a:t>
            </a:r>
            <a:r>
              <a:rPr lang="es-CL" sz="2400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****</a:t>
            </a:r>
          </a:p>
        </p:txBody>
      </p:sp>
    </p:spTree>
    <p:extLst>
      <p:ext uri="{BB962C8B-B14F-4D97-AF65-F5344CB8AC3E}">
        <p14:creationId xmlns:p14="http://schemas.microsoft.com/office/powerpoint/2010/main" val="169443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0360C-B398-3B0F-7E82-A3D9D9831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Voy al super: 12.47</a:t>
            </a:r>
          </a:p>
        </p:txBody>
      </p:sp>
      <p:pic>
        <p:nvPicPr>
          <p:cNvPr id="4" name="Picture 2" descr="http://217.218.67.233/hispanmedia/files/images/thumbnail/20150917/23362563_xl.jpg">
            <a:extLst>
              <a:ext uri="{FF2B5EF4-FFF2-40B4-BE49-F238E27FC236}">
                <a16:creationId xmlns:a16="http://schemas.microsoft.com/office/drawing/2014/main" id="{3D1411D9-AF29-C28A-4E4B-10BB9B5A0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693" y="2061607"/>
            <a:ext cx="6110724" cy="343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A36A54-B790-D76D-5097-0984267ECD99}"/>
              </a:ext>
            </a:extLst>
          </p:cNvPr>
          <p:cNvSpPr txBox="1"/>
          <p:nvPr/>
        </p:nvSpPr>
        <p:spPr>
          <a:xfrm>
            <a:off x="8701177" y="5924736"/>
            <a:ext cx="249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chemeClr val="accent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¿Me da su RUT?</a:t>
            </a:r>
          </a:p>
        </p:txBody>
      </p:sp>
    </p:spTree>
    <p:extLst>
      <p:ext uri="{BB962C8B-B14F-4D97-AF65-F5344CB8AC3E}">
        <p14:creationId xmlns:p14="http://schemas.microsoft.com/office/powerpoint/2010/main" val="289975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CCDAE-9EBC-F24D-FECD-09DE84C22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Me como mi almuerzo: 13.12</a:t>
            </a:r>
          </a:p>
        </p:txBody>
      </p:sp>
      <p:pic>
        <p:nvPicPr>
          <p:cNvPr id="4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CD094AF5-38C1-0DCE-06AE-940C10B76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3" r="13265"/>
          <a:stretch/>
        </p:blipFill>
        <p:spPr>
          <a:xfrm>
            <a:off x="4150374" y="2301223"/>
            <a:ext cx="4361361" cy="33266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5CF6BB-D1FA-24C0-F728-D17353260493}"/>
              </a:ext>
            </a:extLst>
          </p:cNvPr>
          <p:cNvSpPr txBox="1"/>
          <p:nvPr/>
        </p:nvSpPr>
        <p:spPr>
          <a:xfrm>
            <a:off x="8900240" y="5968880"/>
            <a:ext cx="2917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err="1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Trackeo</a:t>
            </a:r>
            <a:r>
              <a:rPr lang="es-CL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las macros</a:t>
            </a:r>
          </a:p>
        </p:txBody>
      </p:sp>
    </p:spTree>
    <p:extLst>
      <p:ext uri="{BB962C8B-B14F-4D97-AF65-F5344CB8AC3E}">
        <p14:creationId xmlns:p14="http://schemas.microsoft.com/office/powerpoint/2010/main" val="83494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63B95-745A-57ED-DB73-7BC5191AE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¿Qué tienen (la mayoría) de estas cosas en común?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D8A329-B6B6-2099-F60D-A18BA6936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940" y="1635760"/>
            <a:ext cx="2809145" cy="152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BC7956-65DD-5C90-21C5-A4D9CFD56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386" y="1635761"/>
            <a:ext cx="2677006" cy="1526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6289ED-FCCC-13DD-C0AB-836A1E499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693" y="1635760"/>
            <a:ext cx="2714150" cy="152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634F10-2B41-9EEF-620D-EED65C910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8940" y="3454202"/>
            <a:ext cx="2809145" cy="152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9CFF29-3E7C-6FD3-8FE5-1941B2100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0387" y="3454202"/>
            <a:ext cx="2677006" cy="152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C36C4A-94A1-4994-E8BA-3B62597F99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9694" y="3454203"/>
            <a:ext cx="2714150" cy="1523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CA8555-D2AD-043E-06DE-3F9326063F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8941" y="5272644"/>
            <a:ext cx="2809144" cy="1528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1C4237-090A-C836-55AE-652116905B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0387" y="5267973"/>
            <a:ext cx="2677005" cy="1528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90BAC5-056E-446B-3BE2-148EC85F1F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9693" y="5267973"/>
            <a:ext cx="2714149" cy="1528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537CB0-21A5-2831-C6D4-2A1D38976A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88575" y="3455306"/>
            <a:ext cx="885825" cy="10199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DB0FAF-37AB-C9C2-F99C-65C2577040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88575" y="1641536"/>
            <a:ext cx="885825" cy="10199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D8765E-B293-D495-1254-01B6F9BE73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56489" y="1641536"/>
            <a:ext cx="885825" cy="10199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1030CF-366A-B0D8-124B-744601F3C2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54950" y="3461058"/>
            <a:ext cx="885825" cy="10199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F8E62F-5A7F-878E-5D9A-C659D94C33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6204" y="3455307"/>
            <a:ext cx="885825" cy="10199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F94D10-0CC3-78D1-6415-AD15033161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51956" y="5267973"/>
            <a:ext cx="885825" cy="10199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4329E0-989C-E411-0957-30F5247EBD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6453" y="5267973"/>
            <a:ext cx="885825" cy="10199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C62F7B-614E-EE0F-8214-819DE27C7C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76464" y="5267973"/>
            <a:ext cx="885825" cy="1019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AF3B52-6249-D8E6-5BF3-6596FD1C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38017" y="6603108"/>
            <a:ext cx="885825" cy="19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CEFB2-3AA2-BB9E-FDC8-B6D7E3D69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Bases de datos: todo el día, todos los días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86ACA-263D-C1E5-643C-14D0719C9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1828800"/>
            <a:ext cx="9486690" cy="4378960"/>
          </a:xfrm>
        </p:spPr>
        <p:txBody>
          <a:bodyPr/>
          <a:lstStyle/>
          <a:p>
            <a:pPr marL="0" indent="0">
              <a:buNone/>
            </a:pPr>
            <a:r>
              <a:rPr lang="en-CL" dirty="0"/>
              <a:t>Todo el tiempo estamos interactuando con sistemas de bases de datos, sobretodo en la Web</a:t>
            </a:r>
          </a:p>
        </p:txBody>
      </p:sp>
      <p:pic>
        <p:nvPicPr>
          <p:cNvPr id="4" name="Picture 2" descr="https://e-language.wikispaces.com/file/view/Web2.0-icons.png/443453538/Web2.0-icons.png">
            <a:extLst>
              <a:ext uri="{FF2B5EF4-FFF2-40B4-BE49-F238E27FC236}">
                <a16:creationId xmlns:a16="http://schemas.microsoft.com/office/drawing/2014/main" id="{4AF842EE-534D-B765-B574-EE182F6E9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78" y="2971800"/>
            <a:ext cx="583135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86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1C3DF-323A-C297-B525-7BACD31BC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¿Quiénes las desarrollan, mantienen y administran?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2B091-D6D1-6323-87A2-2979EA22D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1828800"/>
            <a:ext cx="9486690" cy="4378960"/>
          </a:xfrm>
        </p:spPr>
        <p:txBody>
          <a:bodyPr/>
          <a:lstStyle/>
          <a:p>
            <a:r>
              <a:rPr lang="es-CL" dirty="0"/>
              <a:t>Ustedes, en el futuro </a:t>
            </a:r>
            <a:r>
              <a:rPr lang="es-CL" dirty="0">
                <a:sym typeface="Wingdings" panose="05000000000000000000" pitchFamily="2" charset="2"/>
              </a:rPr>
              <a:t></a:t>
            </a:r>
          </a:p>
          <a:p>
            <a:pPr lvl="1"/>
            <a:r>
              <a:rPr lang="es-CL" dirty="0">
                <a:sym typeface="Wingdings" panose="05000000000000000000" pitchFamily="2" charset="2"/>
              </a:rPr>
              <a:t>Tanto a nivel usuario, como a nivel desarrollador</a:t>
            </a:r>
          </a:p>
          <a:p>
            <a:pPr lvl="1"/>
            <a:endParaRPr lang="es-CL" dirty="0">
              <a:sym typeface="Wingdings" panose="05000000000000000000" pitchFamily="2" charset="2"/>
            </a:endParaRPr>
          </a:p>
          <a:p>
            <a:r>
              <a:rPr lang="es-CL" dirty="0">
                <a:sym typeface="Wingdings" panose="05000000000000000000" pitchFamily="2" charset="2"/>
              </a:rPr>
              <a:t>Problemas técnicos y éticos:</a:t>
            </a:r>
          </a:p>
          <a:p>
            <a:pPr lvl="1"/>
            <a:r>
              <a:rPr lang="es-CL" dirty="0">
                <a:sym typeface="Wingdings" panose="05000000000000000000" pitchFamily="2" charset="2"/>
              </a:rPr>
              <a:t>Eficiencia, seguridad y privacidad</a:t>
            </a:r>
          </a:p>
          <a:p>
            <a:pPr lvl="1"/>
            <a:endParaRPr lang="es-CL" dirty="0">
              <a:sym typeface="Wingdings" panose="05000000000000000000" pitchFamily="2" charset="2"/>
            </a:endParaRPr>
          </a:p>
          <a:p>
            <a:r>
              <a:rPr lang="es-CL" dirty="0">
                <a:sym typeface="Wingdings" panose="05000000000000000000" pitchFamily="2" charset="2"/>
              </a:rPr>
              <a:t>Problemas lógicos:</a:t>
            </a:r>
          </a:p>
          <a:p>
            <a:pPr lvl="1"/>
            <a:r>
              <a:rPr lang="es-CL" dirty="0">
                <a:sym typeface="Wingdings" panose="05000000000000000000" pitchFamily="2" charset="2"/>
              </a:rPr>
              <a:t>Modelado, Acceso concurrente</a:t>
            </a:r>
            <a:endParaRPr lang="es-CL" dirty="0"/>
          </a:p>
        </p:txBody>
      </p:sp>
      <p:pic>
        <p:nvPicPr>
          <p:cNvPr id="4" name="Picture 3" descr="A yellow and black toy&#10;&#10;Description automatically generated with low confidence">
            <a:extLst>
              <a:ext uri="{FF2B5EF4-FFF2-40B4-BE49-F238E27FC236}">
                <a16:creationId xmlns:a16="http://schemas.microsoft.com/office/drawing/2014/main" id="{49F5B263-AB75-049E-E56F-17A1E316D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750" y="1979015"/>
            <a:ext cx="3717985" cy="37179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F60416-6436-CDCE-3546-5C5A5D44FF68}"/>
              </a:ext>
            </a:extLst>
          </p:cNvPr>
          <p:cNvSpPr txBox="1"/>
          <p:nvPr/>
        </p:nvSpPr>
        <p:spPr>
          <a:xfrm>
            <a:off x="7548730" y="5772118"/>
            <a:ext cx="405688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700" dirty="0">
                <a:solidFill>
                  <a:schemeClr val="bg2">
                    <a:lumMod val="75000"/>
                  </a:schemeClr>
                </a:solidFill>
              </a:rPr>
              <a:t>https://www.deviantart.com/jestermation/art/TF2-Pokemon-Engineer-Ampharos-283493535</a:t>
            </a:r>
          </a:p>
        </p:txBody>
      </p:sp>
    </p:spTree>
    <p:extLst>
      <p:ext uri="{BB962C8B-B14F-4D97-AF65-F5344CB8AC3E}">
        <p14:creationId xmlns:p14="http://schemas.microsoft.com/office/powerpoint/2010/main" val="2757227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CBF17-7F98-323C-0A29-86D1793E8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Ya, ¿pero qué es una base’e datos po?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B3ECF8-C899-A99B-2301-895DCA0DC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1150" y="3429000"/>
            <a:ext cx="7891760" cy="1271524"/>
          </a:xfrm>
        </p:spPr>
        <p:txBody>
          <a:bodyPr>
            <a:normAutofit/>
          </a:bodyPr>
          <a:lstStyle/>
          <a:p>
            <a:r>
              <a:rPr lang="en-CL" sz="6600" dirty="0"/>
              <a:t>🤨 🤨 🤨</a:t>
            </a:r>
          </a:p>
        </p:txBody>
      </p:sp>
    </p:spTree>
    <p:extLst>
      <p:ext uri="{BB962C8B-B14F-4D97-AF65-F5344CB8AC3E}">
        <p14:creationId xmlns:p14="http://schemas.microsoft.com/office/powerpoint/2010/main" val="3774569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BE16-4163-3E11-CA5E-F4E1DAD3E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¿Es esto una base’e datos?</a:t>
            </a:r>
          </a:p>
        </p:txBody>
      </p:sp>
      <p:pic>
        <p:nvPicPr>
          <p:cNvPr id="4" name="Picture 2" descr="http://www.altova.com/images/screenshots/database-contents-diff.png">
            <a:extLst>
              <a:ext uri="{FF2B5EF4-FFF2-40B4-BE49-F238E27FC236}">
                <a16:creationId xmlns:a16="http://schemas.microsoft.com/office/drawing/2014/main" id="{99D3706F-CFC6-8F96-D8FF-BC9ED36030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2209800"/>
            <a:ext cx="7518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108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33B07-EE82-C3C9-0FD5-D394AEAEAD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L" dirty="0"/>
              <a:t>¿Quién es el profe?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8C627-85EF-E40B-0C33-EEDFE26A74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553907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BE16-4163-3E11-CA5E-F4E1DAD3E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¿Es esto una base’e datos?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11727-30FC-B094-2181-60C82D2CD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L"/>
          </a:p>
        </p:txBody>
      </p:sp>
      <p:pic>
        <p:nvPicPr>
          <p:cNvPr id="5" name="Picture 2" descr="http://www.thebilab.com/w/images/7/71/Oracle_DB_11gR2_Win32_Windows2003-01.jpg">
            <a:extLst>
              <a:ext uri="{FF2B5EF4-FFF2-40B4-BE49-F238E27FC236}">
                <a16:creationId xmlns:a16="http://schemas.microsoft.com/office/drawing/2014/main" id="{C94C875E-6E9F-9B57-B32C-0911A36E9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794" y="2073008"/>
            <a:ext cx="5656412" cy="323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37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BE16-4163-3E11-CA5E-F4E1DAD3E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¿Es esto una base’e datos?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4D377B4A-8038-B79C-C142-C0797FC07F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3672" y="1635760"/>
            <a:ext cx="5923568" cy="4688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4DBF23-0B2A-CE58-3370-18D13E62AF1E}"/>
              </a:ext>
            </a:extLst>
          </p:cNvPr>
          <p:cNvSpPr txBox="1"/>
          <p:nvPr/>
        </p:nvSpPr>
        <p:spPr>
          <a:xfrm>
            <a:off x="6910574" y="6324600"/>
            <a:ext cx="2806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b="1" dirty="0">
                <a:solidFill>
                  <a:schemeClr val="bg1"/>
                </a:solidFill>
                <a:highlight>
                  <a:srgbClr val="FFFF00"/>
                </a:highlight>
              </a:rPr>
              <a:t>I</a:t>
            </a:r>
            <a:r>
              <a:rPr lang="en-CL" dirty="0">
                <a:solidFill>
                  <a:schemeClr val="bg1"/>
                </a:solidFill>
                <a:highlight>
                  <a:srgbClr val="FFFF00"/>
                </a:highlight>
              </a:rPr>
              <a:t>nternet </a:t>
            </a:r>
            <a:r>
              <a:rPr lang="en-CL" b="1" dirty="0">
                <a:solidFill>
                  <a:schemeClr val="bg1"/>
                </a:solidFill>
                <a:highlight>
                  <a:srgbClr val="FFFF00"/>
                </a:highlight>
              </a:rPr>
              <a:t>M</a:t>
            </a:r>
            <a:r>
              <a:rPr lang="en-CL" dirty="0">
                <a:solidFill>
                  <a:schemeClr val="bg1"/>
                </a:solidFill>
                <a:highlight>
                  <a:srgbClr val="FFFF00"/>
                </a:highlight>
              </a:rPr>
              <a:t>ovie </a:t>
            </a:r>
            <a:r>
              <a:rPr lang="en-CL" b="1" dirty="0">
                <a:solidFill>
                  <a:schemeClr val="bg1"/>
                </a:solidFill>
                <a:highlight>
                  <a:srgbClr val="FFFF00"/>
                </a:highlight>
              </a:rPr>
              <a:t>D</a:t>
            </a:r>
            <a:r>
              <a:rPr lang="en-CL" dirty="0">
                <a:solidFill>
                  <a:schemeClr val="bg1"/>
                </a:solidFill>
                <a:highlight>
                  <a:srgbClr val="FFFF00"/>
                </a:highlight>
              </a:rPr>
              <a:t>ata</a:t>
            </a:r>
            <a:r>
              <a:rPr lang="en-CL" b="1" dirty="0">
                <a:solidFill>
                  <a:schemeClr val="bg1"/>
                </a:solidFill>
                <a:highlight>
                  <a:srgbClr val="FFFF00"/>
                </a:highlight>
              </a:rPr>
              <a:t>b</a:t>
            </a:r>
            <a:r>
              <a:rPr lang="en-CL" dirty="0">
                <a:solidFill>
                  <a:schemeClr val="bg1"/>
                </a:solidFill>
                <a:highlight>
                  <a:srgbClr val="FFFF00"/>
                </a:highlight>
              </a:rPr>
              <a:t>ase</a:t>
            </a:r>
          </a:p>
        </p:txBody>
      </p:sp>
    </p:spTree>
    <p:extLst>
      <p:ext uri="{BB962C8B-B14F-4D97-AF65-F5344CB8AC3E}">
        <p14:creationId xmlns:p14="http://schemas.microsoft.com/office/powerpoint/2010/main" val="4045408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BEBB4-73F2-E3FD-B42B-A93F825AA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Una Base de Datos 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F24BF-7B63-5CFD-D969-B08DE0EB9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2764970"/>
            <a:ext cx="9486690" cy="3442789"/>
          </a:xfrm>
        </p:spPr>
        <p:txBody>
          <a:bodyPr/>
          <a:lstStyle/>
          <a:p>
            <a:pPr marL="0" indent="0" algn="ctr">
              <a:buNone/>
            </a:pPr>
            <a:r>
              <a:rPr lang="es-CL" sz="2800" dirty="0"/>
              <a:t>… una </a:t>
            </a:r>
            <a:r>
              <a:rPr lang="es-CL" sz="2800" b="1" dirty="0"/>
              <a:t>colección de datos</a:t>
            </a:r>
            <a:r>
              <a:rPr lang="es-CL" sz="2800" dirty="0"/>
              <a:t>, típicamente datos electrónicos, organizada de una forma tal que se </a:t>
            </a:r>
            <a:r>
              <a:rPr lang="es-CL" sz="2800" b="1" dirty="0"/>
              <a:t>facilita la evaluación de consultas</a:t>
            </a:r>
            <a:r>
              <a:rPr lang="es-CL" sz="2800" dirty="0"/>
              <a:t> de una forma </a:t>
            </a:r>
            <a:r>
              <a:rPr lang="es-CL" sz="2800" b="1" dirty="0"/>
              <a:t>eficiente</a:t>
            </a:r>
          </a:p>
          <a:p>
            <a:pPr marL="0" indent="0">
              <a:buNone/>
            </a:pPr>
            <a:endParaRPr lang="en-CL" dirty="0"/>
          </a:p>
        </p:txBody>
      </p:sp>
    </p:spTree>
    <p:extLst>
      <p:ext uri="{BB962C8B-B14F-4D97-AF65-F5344CB8AC3E}">
        <p14:creationId xmlns:p14="http://schemas.microsoft.com/office/powerpoint/2010/main" val="1483493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F41EB-4A7B-11F3-FC5F-C396C41C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Un Sistema Administrador de Bases de Datos 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19269-644F-C866-37DC-B3C1C1BDD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2830286"/>
            <a:ext cx="9486690" cy="3377474"/>
          </a:xfrm>
        </p:spPr>
        <p:txBody>
          <a:bodyPr/>
          <a:lstStyle/>
          <a:p>
            <a:pPr marL="0" indent="0" algn="ctr">
              <a:buNone/>
            </a:pPr>
            <a:r>
              <a:rPr lang="en-CL" sz="2600" dirty="0"/>
              <a:t>… </a:t>
            </a:r>
            <a:r>
              <a:rPr lang="es-CL" sz="2600" dirty="0"/>
              <a:t>un software </a:t>
            </a:r>
            <a:r>
              <a:rPr lang="es-CL" sz="2600" b="1" dirty="0"/>
              <a:t>general</a:t>
            </a:r>
            <a:r>
              <a:rPr lang="es-CL" sz="2600" dirty="0"/>
              <a:t> que nos permite manejar diversas bases de datos. Facilitando las acciones genéricas de almacenamiento, acceso, actualización, etc.</a:t>
            </a:r>
          </a:p>
          <a:p>
            <a:pPr marL="0" indent="0">
              <a:buNone/>
            </a:pPr>
            <a:endParaRPr lang="en-CL" dirty="0"/>
          </a:p>
        </p:txBody>
      </p:sp>
    </p:spTree>
    <p:extLst>
      <p:ext uri="{BB962C8B-B14F-4D97-AF65-F5344CB8AC3E}">
        <p14:creationId xmlns:p14="http://schemas.microsoft.com/office/powerpoint/2010/main" val="3613177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1DA51-37A1-F0DF-502F-8B2C58F46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Un sistema general implica resolver un problema general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AADE1-B965-E317-5169-B1D6FD73C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6568" y="1825896"/>
            <a:ext cx="9486690" cy="4338320"/>
          </a:xfrm>
        </p:spPr>
        <p:txBody>
          <a:bodyPr/>
          <a:lstStyle/>
          <a:p>
            <a:endParaRPr lang="es-C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A14544-64F8-1B07-F137-33FA057E0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03" y="1636509"/>
            <a:ext cx="2809145" cy="152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EDB8BE-7C1F-12C7-821A-1EE63B921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349" y="1636510"/>
            <a:ext cx="2677006" cy="1526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991CAC-7ADA-B4A5-496B-CCEC5CA3E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656" y="1636509"/>
            <a:ext cx="2714150" cy="152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F9AF60-2506-DBE8-2321-AAE77B102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903" y="3454951"/>
            <a:ext cx="2809145" cy="152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5AE2EE-1398-CE38-B35C-E180FA879C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350" y="3454951"/>
            <a:ext cx="2677006" cy="152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F1B2B7-D197-7084-996F-8F09C1AA46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6657" y="3454952"/>
            <a:ext cx="2714150" cy="1523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1D5D46-D4CA-A5E1-F85C-9C1258B00C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5904" y="5273393"/>
            <a:ext cx="2809144" cy="1528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C56BA9-E3F4-7DAF-5F91-C78381BDF8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7350" y="5268722"/>
            <a:ext cx="2677005" cy="1528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F3DDEB-E4A4-B6AE-7B60-0B6E198433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16656" y="5268722"/>
            <a:ext cx="2714149" cy="1528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63BE30-0CE2-BA06-BFAA-6B181502A8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5538" y="3456055"/>
            <a:ext cx="885825" cy="10199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E48442-4814-2B89-4451-64DA2179C2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5538" y="1642285"/>
            <a:ext cx="885825" cy="10199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001953-58DF-7F03-FDC4-315B5729DB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3452" y="1642285"/>
            <a:ext cx="885825" cy="10199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8E4BEF-7323-986D-D0ED-E0478E6209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1913" y="3461807"/>
            <a:ext cx="885825" cy="10199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BE31C5-66BE-947A-DC51-5F03EE9002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3167" y="3456056"/>
            <a:ext cx="885825" cy="10199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4C7BC0-4512-C7DB-E18C-F1A2B1F74B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8919" y="5268722"/>
            <a:ext cx="885825" cy="10199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F93CB9-4992-22E8-4478-45F5A27D97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3416" y="5268722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0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BE16-4163-3E11-CA5E-F4E1DAD3E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¿Es esto una base’e datos?</a:t>
            </a:r>
          </a:p>
        </p:txBody>
      </p:sp>
      <p:pic>
        <p:nvPicPr>
          <p:cNvPr id="4" name="Picture 2" descr="http://www.altova.com/images/screenshots/database-contents-diff.png">
            <a:extLst>
              <a:ext uri="{FF2B5EF4-FFF2-40B4-BE49-F238E27FC236}">
                <a16:creationId xmlns:a16="http://schemas.microsoft.com/office/drawing/2014/main" id="{99D3706F-CFC6-8F96-D8FF-BC9ED36030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2209800"/>
            <a:ext cx="7518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BDF6EA-AF0F-F442-6B64-B356B0286014}"/>
              </a:ext>
            </a:extLst>
          </p:cNvPr>
          <p:cNvSpPr txBox="1"/>
          <p:nvPr/>
        </p:nvSpPr>
        <p:spPr>
          <a:xfrm>
            <a:off x="7625751" y="6107250"/>
            <a:ext cx="4353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Sí (los datos, no el software)</a:t>
            </a:r>
          </a:p>
        </p:txBody>
      </p:sp>
    </p:spTree>
    <p:extLst>
      <p:ext uri="{BB962C8B-B14F-4D97-AF65-F5344CB8AC3E}">
        <p14:creationId xmlns:p14="http://schemas.microsoft.com/office/powerpoint/2010/main" val="238185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BE16-4163-3E11-CA5E-F4E1DAD3E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¿Es esto una base’e datos?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11727-30FC-B094-2181-60C82D2CD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L"/>
          </a:p>
        </p:txBody>
      </p:sp>
      <p:pic>
        <p:nvPicPr>
          <p:cNvPr id="5" name="Picture 2" descr="http://www.thebilab.com/w/images/7/71/Oracle_DB_11gR2_Win32_Windows2003-01.jpg">
            <a:extLst>
              <a:ext uri="{FF2B5EF4-FFF2-40B4-BE49-F238E27FC236}">
                <a16:creationId xmlns:a16="http://schemas.microsoft.com/office/drawing/2014/main" id="{C94C875E-6E9F-9B57-B32C-0911A36E9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794" y="2073008"/>
            <a:ext cx="5656412" cy="323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EFC33A-274A-596F-BECC-CB8C626F2177}"/>
              </a:ext>
            </a:extLst>
          </p:cNvPr>
          <p:cNvSpPr txBox="1"/>
          <p:nvPr/>
        </p:nvSpPr>
        <p:spPr>
          <a:xfrm>
            <a:off x="4593772" y="5963067"/>
            <a:ext cx="7504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No, es un Sistema Administrador de Bases de Datos</a:t>
            </a:r>
          </a:p>
        </p:txBody>
      </p:sp>
    </p:spTree>
    <p:extLst>
      <p:ext uri="{BB962C8B-B14F-4D97-AF65-F5344CB8AC3E}">
        <p14:creationId xmlns:p14="http://schemas.microsoft.com/office/powerpoint/2010/main" val="10746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BE16-4163-3E11-CA5E-F4E1DAD3E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¿Es esto una base’e datos?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4D377B4A-8038-B79C-C142-C0797FC07F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3672" y="1635760"/>
            <a:ext cx="5923568" cy="4688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4DBF23-0B2A-CE58-3370-18D13E62AF1E}"/>
              </a:ext>
            </a:extLst>
          </p:cNvPr>
          <p:cNvSpPr txBox="1"/>
          <p:nvPr/>
        </p:nvSpPr>
        <p:spPr>
          <a:xfrm>
            <a:off x="6910574" y="6324600"/>
            <a:ext cx="2806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b="1" dirty="0">
                <a:solidFill>
                  <a:schemeClr val="bg1"/>
                </a:solidFill>
                <a:highlight>
                  <a:srgbClr val="FFFF00"/>
                </a:highlight>
              </a:rPr>
              <a:t>I</a:t>
            </a:r>
            <a:r>
              <a:rPr lang="en-CL" dirty="0">
                <a:solidFill>
                  <a:schemeClr val="bg1"/>
                </a:solidFill>
                <a:highlight>
                  <a:srgbClr val="FFFF00"/>
                </a:highlight>
              </a:rPr>
              <a:t>nternet </a:t>
            </a:r>
            <a:r>
              <a:rPr lang="en-CL" b="1" dirty="0">
                <a:solidFill>
                  <a:schemeClr val="bg1"/>
                </a:solidFill>
                <a:highlight>
                  <a:srgbClr val="FFFF00"/>
                </a:highlight>
              </a:rPr>
              <a:t>M</a:t>
            </a:r>
            <a:r>
              <a:rPr lang="en-CL" dirty="0">
                <a:solidFill>
                  <a:schemeClr val="bg1"/>
                </a:solidFill>
                <a:highlight>
                  <a:srgbClr val="FFFF00"/>
                </a:highlight>
              </a:rPr>
              <a:t>ovie </a:t>
            </a:r>
            <a:r>
              <a:rPr lang="en-CL" b="1" dirty="0">
                <a:solidFill>
                  <a:schemeClr val="bg1"/>
                </a:solidFill>
                <a:highlight>
                  <a:srgbClr val="FFFF00"/>
                </a:highlight>
              </a:rPr>
              <a:t>D</a:t>
            </a:r>
            <a:r>
              <a:rPr lang="en-CL" dirty="0">
                <a:solidFill>
                  <a:schemeClr val="bg1"/>
                </a:solidFill>
                <a:highlight>
                  <a:srgbClr val="FFFF00"/>
                </a:highlight>
              </a:rPr>
              <a:t>ata</a:t>
            </a:r>
            <a:r>
              <a:rPr lang="en-CL" b="1" dirty="0">
                <a:solidFill>
                  <a:schemeClr val="bg1"/>
                </a:solidFill>
                <a:highlight>
                  <a:srgbClr val="FFFF00"/>
                </a:highlight>
              </a:rPr>
              <a:t>b</a:t>
            </a:r>
            <a:r>
              <a:rPr lang="en-CL" dirty="0">
                <a:solidFill>
                  <a:schemeClr val="bg1"/>
                </a:solidFill>
                <a:highlight>
                  <a:srgbClr val="FFFF00"/>
                </a:highlight>
              </a:rPr>
              <a:t>ase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959672-BF5F-6D70-23A6-0F277E391B8C}"/>
              </a:ext>
            </a:extLst>
          </p:cNvPr>
          <p:cNvSpPr txBox="1"/>
          <p:nvPr/>
        </p:nvSpPr>
        <p:spPr>
          <a:xfrm>
            <a:off x="9717240" y="4182871"/>
            <a:ext cx="2951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Los datos sí, </a:t>
            </a:r>
          </a:p>
          <a:p>
            <a:r>
              <a:rPr lang="es-CL" sz="2400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la aplicación no</a:t>
            </a:r>
          </a:p>
        </p:txBody>
      </p:sp>
    </p:spTree>
    <p:extLst>
      <p:ext uri="{BB962C8B-B14F-4D97-AF65-F5344CB8AC3E}">
        <p14:creationId xmlns:p14="http://schemas.microsoft.com/office/powerpoint/2010/main" val="158845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8ADC4-DBA1-BF1B-60E4-CB74E2218E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L" dirty="0"/>
              <a:t>¿De verdad necesitamos SABDs?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B99FC4-2860-C94D-69BB-BD4A086C65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01844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85BAE-BDC7-FA8A-F985-CA45B5CC8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Oye, pero yo tomé CC1002</a:t>
            </a:r>
          </a:p>
        </p:txBody>
      </p:sp>
      <p:pic>
        <p:nvPicPr>
          <p:cNvPr id="5" name="Picture 2" descr="Image result for l33t programmer">
            <a:extLst>
              <a:ext uri="{FF2B5EF4-FFF2-40B4-BE49-F238E27FC236}">
                <a16:creationId xmlns:a16="http://schemas.microsoft.com/office/drawing/2014/main" id="{C2917960-A07B-406B-F084-F98B1D3145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421" y="1961462"/>
            <a:ext cx="3577267" cy="357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ACC67B-54B3-0177-DBE6-15F81661A510}"/>
              </a:ext>
            </a:extLst>
          </p:cNvPr>
          <p:cNvSpPr txBox="1"/>
          <p:nvPr/>
        </p:nvSpPr>
        <p:spPr>
          <a:xfrm>
            <a:off x="2393813" y="5864431"/>
            <a:ext cx="7874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Puedo hacer mi propio sistema administrador de </a:t>
            </a:r>
            <a:r>
              <a:rPr lang="es-CL" sz="2400" dirty="0" err="1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BDs</a:t>
            </a:r>
            <a:endParaRPr lang="es-CL" sz="2400" dirty="0">
              <a:solidFill>
                <a:srgbClr val="FF000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2521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B9354-1A61-FD58-55B5-CB8DA60F9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Sebastián Ferrada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AD2D8-3F60-7684-80F0-5756EBC65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4389" y="1863384"/>
            <a:ext cx="6575068" cy="4338320"/>
          </a:xfrm>
        </p:spPr>
        <p:txBody>
          <a:bodyPr/>
          <a:lstStyle/>
          <a:p>
            <a:pPr marL="0" indent="0">
              <a:buNone/>
            </a:pPr>
            <a:r>
              <a:rPr lang="en-CL" dirty="0"/>
              <a:t>Profesor Asistente de la Iniciativa de Datos e Inteligencia Artificial (IDIA)</a:t>
            </a:r>
          </a:p>
          <a:p>
            <a:pPr marL="0" indent="0">
              <a:buNone/>
            </a:pPr>
            <a:r>
              <a:rPr lang="en-CL" dirty="0"/>
              <a:t>Investigador en el Instituto Milenio Fundamentos de los Datos (IMFD)</a:t>
            </a:r>
          </a:p>
          <a:p>
            <a:pPr>
              <a:buFontTx/>
              <a:buChar char="-"/>
            </a:pPr>
            <a:r>
              <a:rPr lang="en-CL" dirty="0"/>
              <a:t>2021 Doctor en Computación U. de Chile</a:t>
            </a:r>
          </a:p>
          <a:p>
            <a:pPr>
              <a:buFontTx/>
              <a:buChar char="-"/>
            </a:pPr>
            <a:r>
              <a:rPr lang="en-CL" dirty="0"/>
              <a:t>2021-2023 Postdoc en U. de Linköping, Suecia</a:t>
            </a:r>
          </a:p>
          <a:p>
            <a:pPr>
              <a:buFontTx/>
              <a:buChar char="-"/>
            </a:pPr>
            <a:r>
              <a:rPr lang="en-CL" dirty="0"/>
              <a:t>2023-2024 Postdoc en DCC U. de Chile</a:t>
            </a:r>
          </a:p>
        </p:txBody>
      </p:sp>
      <p:pic>
        <p:nvPicPr>
          <p:cNvPr id="5" name="Picture 4" descr="A person in a white shirt&#10;&#10;Description automatically generated">
            <a:extLst>
              <a:ext uri="{FF2B5EF4-FFF2-40B4-BE49-F238E27FC236}">
                <a16:creationId xmlns:a16="http://schemas.microsoft.com/office/drawing/2014/main" id="{B658CD8A-2E0C-9F5B-79EE-38C04DE64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559" y="1937801"/>
            <a:ext cx="2137904" cy="2334445"/>
          </a:xfrm>
          <a:prstGeom prst="rect">
            <a:avLst/>
          </a:prstGeom>
        </p:spPr>
      </p:pic>
      <p:pic>
        <p:nvPicPr>
          <p:cNvPr id="6" name="Picture 5" descr="A green rectangle with black background&#10;&#10;Description automatically generated">
            <a:extLst>
              <a:ext uri="{FF2B5EF4-FFF2-40B4-BE49-F238E27FC236}">
                <a16:creationId xmlns:a16="http://schemas.microsoft.com/office/drawing/2014/main" id="{A546F568-65D1-EDFF-8256-CD3C0BDAE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757" y="5765699"/>
            <a:ext cx="2257079" cy="905077"/>
          </a:xfrm>
          <a:prstGeom prst="rect">
            <a:avLst/>
          </a:prstGeom>
        </p:spPr>
      </p:pic>
      <p:pic>
        <p:nvPicPr>
          <p:cNvPr id="7" name="Picture 6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2CC0F247-C036-2B0B-0620-ED50F934A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559" y="5805060"/>
            <a:ext cx="2898060" cy="826354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44C1155B-AA8C-06C2-B649-D73B0C22A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3904" y="5750369"/>
            <a:ext cx="1830070" cy="935737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8F2AF8E-66E9-80F0-3676-38833495FC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974" y="5764721"/>
            <a:ext cx="2454792" cy="90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221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66842-4C9B-39B5-AEE7-3DDB80C95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Oye, pero soy industrial y sé Excel</a:t>
            </a:r>
          </a:p>
        </p:txBody>
      </p:sp>
      <p:pic>
        <p:nvPicPr>
          <p:cNvPr id="7" name="Content Placeholder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BDD6D5D-A052-9EFD-B835-B39DF75A9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710" y="1635760"/>
            <a:ext cx="7798690" cy="441183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7D66C1-D0EF-90F3-CEF7-D8C2D62ADFA2}"/>
              </a:ext>
            </a:extLst>
          </p:cNvPr>
          <p:cNvSpPr txBox="1"/>
          <p:nvPr/>
        </p:nvSpPr>
        <p:spPr>
          <a:xfrm>
            <a:off x="1587710" y="181094"/>
            <a:ext cx="2058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Alternativamente:</a:t>
            </a:r>
          </a:p>
        </p:txBody>
      </p:sp>
    </p:spTree>
    <p:extLst>
      <p:ext uri="{BB962C8B-B14F-4D97-AF65-F5344CB8AC3E}">
        <p14:creationId xmlns:p14="http://schemas.microsoft.com/office/powerpoint/2010/main" val="300542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AFA39-0642-3B9B-78E3-4B946F69A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Tratemos de implementar un SABD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08867-9B34-242F-7CE2-80118BED6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1325217"/>
            <a:ext cx="9486690" cy="4882543"/>
          </a:xfrm>
        </p:spPr>
        <p:txBody>
          <a:bodyPr/>
          <a:lstStyle/>
          <a:p>
            <a:pPr marL="0" indent="0">
              <a:buNone/>
            </a:pPr>
            <a:r>
              <a:rPr lang="es-CL" dirty="0"/>
              <a:t>Tenemos datos de cursos, profes, notas, etc.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AD4623-7F38-9218-6186-4FE14D88EA4E}"/>
              </a:ext>
            </a:extLst>
          </p:cNvPr>
          <p:cNvSpPr/>
          <p:nvPr/>
        </p:nvSpPr>
        <p:spPr>
          <a:xfrm>
            <a:off x="4961126" y="3671669"/>
            <a:ext cx="3077434" cy="14857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>
                <a:solidFill>
                  <a:schemeClr val="accent6"/>
                </a:solidFill>
                <a:latin typeface="Calibri Light" panose="020F0302020204030204" pitchFamily="34" charset="0"/>
              </a:rPr>
              <a:t>cursos.csv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5B2D83-20B5-42A4-40FC-F9E5A54DD286}"/>
              </a:ext>
            </a:extLst>
          </p:cNvPr>
          <p:cNvSpPr/>
          <p:nvPr/>
        </p:nvSpPr>
        <p:spPr>
          <a:xfrm>
            <a:off x="8086816" y="4951235"/>
            <a:ext cx="4099202" cy="1846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notas.csv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E6F7A3-A272-4E57-98E4-1BAAE3123AB0}"/>
              </a:ext>
            </a:extLst>
          </p:cNvPr>
          <p:cNvSpPr/>
          <p:nvPr/>
        </p:nvSpPr>
        <p:spPr>
          <a:xfrm>
            <a:off x="6974494" y="1776832"/>
            <a:ext cx="4099202" cy="18653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rPr>
              <a:t>auxiliares.csv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4109EF-72E3-8BE7-4D0F-9B2C51E7C704}"/>
              </a:ext>
            </a:extLst>
          </p:cNvPr>
          <p:cNvSpPr/>
          <p:nvPr/>
        </p:nvSpPr>
        <p:spPr>
          <a:xfrm>
            <a:off x="2372202" y="1782603"/>
            <a:ext cx="3736916" cy="1831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profesores.csv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43AC94-B6A9-9953-CBD6-E5C7820F758B}"/>
              </a:ext>
            </a:extLst>
          </p:cNvPr>
          <p:cNvSpPr/>
          <p:nvPr/>
        </p:nvSpPr>
        <p:spPr>
          <a:xfrm>
            <a:off x="1185201" y="4916596"/>
            <a:ext cx="3736916" cy="18699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>
                <a:solidFill>
                  <a:schemeClr val="accent1"/>
                </a:solidFill>
                <a:latin typeface="Calibri Light" panose="020F0302020204030204" pitchFamily="34" charset="0"/>
              </a:rPr>
              <a:t>alumnos.csv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786ED7-769B-A8F7-0287-C0B18E3A4E0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02" y="5307283"/>
            <a:ext cx="3738475" cy="14806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73DC04-20C1-4237-2CB1-B7657E3B8E6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264" y="2131297"/>
            <a:ext cx="3678793" cy="14830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B0ECB7-AD18-2C5D-F68A-F73033DC494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494" y="2157832"/>
            <a:ext cx="4099906" cy="14857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2A9636-7491-D1DD-3A5A-C487B288E67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218" y="5311636"/>
            <a:ext cx="4091388" cy="14857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AAA113-404A-0E07-8312-9056785EADD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145" y="4070656"/>
            <a:ext cx="3091287" cy="108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8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534C1-D262-3E9D-1D7C-AAA055BED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Obtener los códigos de los cursos que toma el estudiante RUT </a:t>
            </a:r>
            <a:r>
              <a:rPr lang="es-CL" dirty="0">
                <a:solidFill>
                  <a:schemeClr val="tx1"/>
                </a:solidFill>
              </a:rPr>
              <a:t>12.323.792-8</a:t>
            </a:r>
            <a:endParaRPr lang="es-C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A3DAD-8E50-328B-9DB1-1B9CC2367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056" y="4696299"/>
            <a:ext cx="10025743" cy="1480664"/>
          </a:xfrm>
        </p:spPr>
        <p:txBody>
          <a:bodyPr/>
          <a:lstStyle/>
          <a:p>
            <a:pPr marL="0" indent="0">
              <a:buNone/>
            </a:pPr>
            <a:r>
              <a:rPr lang="es-CL" dirty="0"/>
              <a:t>En Python podemos recorrer el archivo línea por línea, usar la librería </a:t>
            </a:r>
            <a:r>
              <a:rPr lang="es-CL" dirty="0" err="1"/>
              <a:t>csv</a:t>
            </a:r>
            <a:r>
              <a:rPr lang="es-CL" dirty="0"/>
              <a:t> para separar los campos y poner un </a:t>
            </a:r>
            <a:r>
              <a:rPr lang="es-CL" dirty="0" err="1"/>
              <a:t>if</a:t>
            </a:r>
            <a:r>
              <a:rPr lang="es-CL" dirty="0"/>
              <a:t> con el RUT deseado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251C11-D9C5-71DB-F36C-4A69CF99FDE8}"/>
              </a:ext>
            </a:extLst>
          </p:cNvPr>
          <p:cNvSpPr/>
          <p:nvPr/>
        </p:nvSpPr>
        <p:spPr>
          <a:xfrm>
            <a:off x="4019909" y="2147341"/>
            <a:ext cx="3736916" cy="18699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>
                <a:solidFill>
                  <a:schemeClr val="accent1"/>
                </a:solidFill>
                <a:latin typeface="Calibri Light" panose="020F0302020204030204" pitchFamily="34" charset="0"/>
              </a:rPr>
              <a:t>alumnos.csv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90762D-197A-87A3-F96C-1EDA258186A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909" y="2538028"/>
            <a:ext cx="3682550" cy="148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0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F2359-0BD6-CBC6-8D6D-9F046D376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742" y="365125"/>
            <a:ext cx="10745227" cy="1325563"/>
          </a:xfrm>
        </p:spPr>
        <p:txBody>
          <a:bodyPr>
            <a:normAutofit fontScale="90000"/>
          </a:bodyPr>
          <a:lstStyle/>
          <a:p>
            <a:r>
              <a:rPr lang="es-CL" dirty="0"/>
              <a:t>Históricamente, en la FCFM cientos de miles de estudiantes han tomado millones de cursos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2AB3F-5DB5-6286-1678-825A60065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2742" y="4851399"/>
            <a:ext cx="10091058" cy="606246"/>
          </a:xfrm>
        </p:spPr>
        <p:txBody>
          <a:bodyPr/>
          <a:lstStyle/>
          <a:p>
            <a:pPr marL="0" indent="0">
              <a:buNone/>
            </a:pPr>
            <a:r>
              <a:rPr lang="es-CL" dirty="0"/>
              <a:t>Creamos un diccionario en memoria con los </a:t>
            </a:r>
            <a:r>
              <a:rPr lang="es-CL" dirty="0" err="1"/>
              <a:t>RUTs</a:t>
            </a:r>
            <a:r>
              <a:rPr lang="es-CL" dirty="0"/>
              <a:t> como llave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6FF7A5-423A-6380-97E6-6997964A1F53}"/>
              </a:ext>
            </a:extLst>
          </p:cNvPr>
          <p:cNvSpPr/>
          <p:nvPr/>
        </p:nvSpPr>
        <p:spPr>
          <a:xfrm>
            <a:off x="3045694" y="2558092"/>
            <a:ext cx="6400641" cy="16290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i="1" dirty="0">
                <a:solidFill>
                  <a:schemeClr val="accent1"/>
                </a:solidFill>
                <a:latin typeface="Calibri Light" panose="020F0302020204030204" pitchFamily="34" charset="0"/>
              </a:rPr>
              <a:t>Diccionario en la memoria principal de alumnos.csv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34E1A6-5167-C356-71DB-75CD2E63259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695" y="2948783"/>
            <a:ext cx="6403105" cy="12436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84537A-BC28-477F-F749-5D7415EA481A}"/>
              </a:ext>
            </a:extLst>
          </p:cNvPr>
          <p:cNvSpPr txBox="1"/>
          <p:nvPr/>
        </p:nvSpPr>
        <p:spPr>
          <a:xfrm>
            <a:off x="7861540" y="5863181"/>
            <a:ext cx="3437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dirty="0"/>
              <a:t>¿Hay algún problema?</a:t>
            </a:r>
          </a:p>
        </p:txBody>
      </p:sp>
    </p:spTree>
    <p:extLst>
      <p:ext uri="{BB962C8B-B14F-4D97-AF65-F5344CB8AC3E}">
        <p14:creationId xmlns:p14="http://schemas.microsoft.com/office/powerpoint/2010/main" val="425810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56FD5-912E-63DF-9868-0CF08E297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Los datos no caben en memoria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D9DE3-914D-EC23-ADAC-7A6F1EFA3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5114559"/>
            <a:ext cx="9766090" cy="1055809"/>
          </a:xfrm>
        </p:spPr>
        <p:txBody>
          <a:bodyPr/>
          <a:lstStyle/>
          <a:p>
            <a:pPr marL="0" indent="0">
              <a:buNone/>
            </a:pPr>
            <a:r>
              <a:rPr lang="es-CL" dirty="0"/>
              <a:t>Podemos mantener un índice en memoria apuntando a bloques en disco.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8C849A-03ED-701E-5818-B25A5488ECF8}"/>
              </a:ext>
            </a:extLst>
          </p:cNvPr>
          <p:cNvSpPr/>
          <p:nvPr/>
        </p:nvSpPr>
        <p:spPr>
          <a:xfrm>
            <a:off x="3114076" y="2631501"/>
            <a:ext cx="2283894" cy="13390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i="1" dirty="0" err="1">
                <a:solidFill>
                  <a:schemeClr val="accent1"/>
                </a:solidFill>
                <a:latin typeface="Calibri Light" panose="020F0302020204030204" pitchFamily="34" charset="0"/>
              </a:rPr>
              <a:t>Indíce</a:t>
            </a:r>
            <a:r>
              <a:rPr lang="es-CL" i="1" dirty="0">
                <a:solidFill>
                  <a:schemeClr val="accent1"/>
                </a:solidFill>
                <a:latin typeface="Calibri Light" panose="020F0302020204030204" pitchFamily="34" charset="0"/>
              </a:rPr>
              <a:t> (m. principal)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3E991C-09A9-97F6-4EEA-E0AE3E1A7742}"/>
              </a:ext>
            </a:extLst>
          </p:cNvPr>
          <p:cNvSpPr/>
          <p:nvPr/>
        </p:nvSpPr>
        <p:spPr>
          <a:xfrm>
            <a:off x="5990739" y="1993692"/>
            <a:ext cx="3736916" cy="23731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>
                <a:solidFill>
                  <a:schemeClr val="accent1"/>
                </a:solidFill>
                <a:latin typeface="Calibri Light" panose="020F0302020204030204" pitchFamily="34" charset="0"/>
              </a:rPr>
              <a:t>alumnos.csv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2A97F9-C671-1F86-FB57-0D38ADB6EFF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742" y="2384382"/>
            <a:ext cx="3741595" cy="1983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B6A4A5-BD09-378A-76F7-12BF86C6D8C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76" y="2974992"/>
            <a:ext cx="2284826" cy="99666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50707C4-2F46-E68E-82E9-A609B0444D78}"/>
              </a:ext>
            </a:extLst>
          </p:cNvPr>
          <p:cNvCxnSpPr/>
          <p:nvPr/>
        </p:nvCxnSpPr>
        <p:spPr>
          <a:xfrm flipV="1">
            <a:off x="5394849" y="2655682"/>
            <a:ext cx="595890" cy="703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337C8DF-4B99-AA7E-4CC4-E72526061A02}"/>
              </a:ext>
            </a:extLst>
          </p:cNvPr>
          <p:cNvCxnSpPr>
            <a:endCxn id="7" idx="1"/>
          </p:cNvCxnSpPr>
          <p:nvPr/>
        </p:nvCxnSpPr>
        <p:spPr>
          <a:xfrm flipV="1">
            <a:off x="5394849" y="3376296"/>
            <a:ext cx="595893" cy="207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8BD3749-D393-9156-B370-84D1FC9A91C5}"/>
              </a:ext>
            </a:extLst>
          </p:cNvPr>
          <p:cNvSpPr txBox="1"/>
          <p:nvPr/>
        </p:nvSpPr>
        <p:spPr>
          <a:xfrm>
            <a:off x="7861540" y="5863181"/>
            <a:ext cx="3437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dirty="0"/>
              <a:t>¿Hay algún problema?</a:t>
            </a:r>
          </a:p>
        </p:txBody>
      </p:sp>
    </p:spTree>
    <p:extLst>
      <p:ext uri="{BB962C8B-B14F-4D97-AF65-F5344CB8AC3E}">
        <p14:creationId xmlns:p14="http://schemas.microsoft.com/office/powerpoint/2010/main" val="420812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E17FB-BA96-3645-C675-34D5F0BF6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(Paréntesis) Arquitectura de un Computador</a:t>
            </a:r>
          </a:p>
        </p:txBody>
      </p:sp>
      <p:pic>
        <p:nvPicPr>
          <p:cNvPr id="4" name="Graphic 3" descr="Processor with solid fill">
            <a:extLst>
              <a:ext uri="{FF2B5EF4-FFF2-40B4-BE49-F238E27FC236}">
                <a16:creationId xmlns:a16="http://schemas.microsoft.com/office/drawing/2014/main" id="{040E6ED4-7786-4D5B-4ACA-1EAE88318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3346" y="1756707"/>
            <a:ext cx="1532626" cy="1532626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AAAAE56-2761-B72C-843F-766E4D661F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0" t="9811" r="17119" b="20335"/>
          <a:stretch/>
        </p:blipFill>
        <p:spPr>
          <a:xfrm>
            <a:off x="1553988" y="4248301"/>
            <a:ext cx="1331343" cy="1374236"/>
          </a:xfrm>
          <a:prstGeom prst="rect">
            <a:avLst/>
          </a:prstGeom>
        </p:spPr>
      </p:pic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0A40BBA8-B709-8AB0-2A71-ED5A239211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8" b="10139"/>
          <a:stretch/>
        </p:blipFill>
        <p:spPr>
          <a:xfrm rot="5400000">
            <a:off x="4380581" y="4912334"/>
            <a:ext cx="1744351" cy="1374236"/>
          </a:xfrm>
          <a:prstGeom prst="rect">
            <a:avLst/>
          </a:prstGeom>
        </p:spPr>
      </p:pic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8199BD0A-D454-125C-8ED0-B27CCF2B1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84" y="4259188"/>
            <a:ext cx="1607708" cy="16077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322662-F465-C421-17A1-FF16D4E11258}"/>
              </a:ext>
            </a:extLst>
          </p:cNvPr>
          <p:cNvSpPr txBox="1"/>
          <p:nvPr/>
        </p:nvSpPr>
        <p:spPr>
          <a:xfrm>
            <a:off x="1946608" y="2355607"/>
            <a:ext cx="556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b="1" dirty="0">
                <a:latin typeface="Abadi" panose="020B0604020202020204" pitchFamily="34" charset="0"/>
              </a:rPr>
              <a:t>CPU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9FFBF8-9E6C-75D6-102B-6D3BCBFC280B}"/>
              </a:ext>
            </a:extLst>
          </p:cNvPr>
          <p:cNvSpPr txBox="1"/>
          <p:nvPr/>
        </p:nvSpPr>
        <p:spPr>
          <a:xfrm>
            <a:off x="9690052" y="4139821"/>
            <a:ext cx="1870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rgbClr val="4F81BD">
                    <a:lumMod val="75000"/>
                  </a:srgb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(transmisión)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A62994-3D92-13CC-A983-CBC2E374E6AD}"/>
              </a:ext>
            </a:extLst>
          </p:cNvPr>
          <p:cNvSpPr txBox="1"/>
          <p:nvPr/>
        </p:nvSpPr>
        <p:spPr>
          <a:xfrm>
            <a:off x="9702921" y="6389958"/>
            <a:ext cx="1870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>
                <a:solidFill>
                  <a:srgbClr val="D00068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(latencia)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E306CE-6FE7-4BD2-7A31-A523939A5F68}"/>
              </a:ext>
            </a:extLst>
          </p:cNvPr>
          <p:cNvCxnSpPr>
            <a:cxnSpLocks/>
          </p:cNvCxnSpPr>
          <p:nvPr/>
        </p:nvCxnSpPr>
        <p:spPr>
          <a:xfrm>
            <a:off x="2883753" y="4568774"/>
            <a:ext cx="4736431" cy="1914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266ECCA-5724-FB3C-F7C4-E7AA29EFEA21}"/>
              </a:ext>
            </a:extLst>
          </p:cNvPr>
          <p:cNvSpPr/>
          <p:nvPr/>
        </p:nvSpPr>
        <p:spPr>
          <a:xfrm>
            <a:off x="6096000" y="4259188"/>
            <a:ext cx="1336964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white"/>
                </a:solidFill>
                <a:latin typeface="Calibri Light" panose="020F0302020204030204" pitchFamily="34" charset="0"/>
              </a:rPr>
              <a:t>100 MB/s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288524-FEFB-B156-04BE-93598B847E97}"/>
              </a:ext>
            </a:extLst>
          </p:cNvPr>
          <p:cNvSpPr/>
          <p:nvPr/>
        </p:nvSpPr>
        <p:spPr>
          <a:xfrm>
            <a:off x="7755556" y="6509943"/>
            <a:ext cx="1336964" cy="228600"/>
          </a:xfrm>
          <a:prstGeom prst="rect">
            <a:avLst/>
          </a:prstGeom>
          <a:solidFill>
            <a:srgbClr val="D00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white"/>
                </a:solidFill>
                <a:latin typeface="Calibri Light" panose="020F0302020204030204" pitchFamily="34" charset="0"/>
              </a:rPr>
              <a:t>10–20 ms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F0A912C-F3F4-5529-8BFD-ECFBBCBDE2DD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>
            <a:off x="2219659" y="3289333"/>
            <a:ext cx="1" cy="958968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D4D97F17-908C-6BC1-D2BB-8B81A64364D2}"/>
              </a:ext>
            </a:extLst>
          </p:cNvPr>
          <p:cNvSpPr/>
          <p:nvPr/>
        </p:nvSpPr>
        <p:spPr>
          <a:xfrm>
            <a:off x="1546789" y="3641215"/>
            <a:ext cx="1336964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white"/>
                </a:solidFill>
                <a:latin typeface="Calibri Light" panose="020F0302020204030204" pitchFamily="34" charset="0"/>
              </a:rPr>
              <a:t>30 GB/s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79F7777-48AD-4FAE-9CB6-B7885064F0E3}"/>
              </a:ext>
            </a:extLst>
          </p:cNvPr>
          <p:cNvSpPr/>
          <p:nvPr/>
        </p:nvSpPr>
        <p:spPr>
          <a:xfrm>
            <a:off x="1553988" y="6506491"/>
            <a:ext cx="1336964" cy="228600"/>
          </a:xfrm>
          <a:prstGeom prst="rect">
            <a:avLst/>
          </a:prstGeom>
          <a:solidFill>
            <a:srgbClr val="D00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white"/>
                </a:solidFill>
                <a:latin typeface="Calibri Light" panose="020F0302020204030204" pitchFamily="34" charset="0"/>
              </a:rPr>
              <a:t>8–20 </a:t>
            </a:r>
            <a:r>
              <a:rPr lang="es-CL" dirty="0" err="1">
                <a:solidFill>
                  <a:prstClr val="white"/>
                </a:solidFill>
                <a:latin typeface="Calibri Light" panose="020F0302020204030204" pitchFamily="34" charset="0"/>
              </a:rPr>
              <a:t>ns</a:t>
            </a:r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47B417-4A3C-887D-EADF-4F8E336CF0D5}"/>
              </a:ext>
            </a:extLst>
          </p:cNvPr>
          <p:cNvSpPr/>
          <p:nvPr/>
        </p:nvSpPr>
        <p:spPr>
          <a:xfrm>
            <a:off x="6818515" y="1989030"/>
            <a:ext cx="4741718" cy="926784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¡El Disco Duro es muy lento!</a:t>
            </a:r>
          </a:p>
          <a:p>
            <a:pPr algn="ctr"/>
            <a:r>
              <a:rPr lang="es-CL" dirty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En particular para acceso aleatorio (latencia)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7915930-1BD8-5C95-588D-02ABE794A511}"/>
              </a:ext>
            </a:extLst>
          </p:cNvPr>
          <p:cNvCxnSpPr>
            <a:cxnSpLocks/>
          </p:cNvCxnSpPr>
          <p:nvPr/>
        </p:nvCxnSpPr>
        <p:spPr>
          <a:xfrm>
            <a:off x="2885331" y="5414394"/>
            <a:ext cx="1680307" cy="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7A86F69-59A6-B9FF-AEAB-9412048BABF8}"/>
              </a:ext>
            </a:extLst>
          </p:cNvPr>
          <p:cNvSpPr/>
          <p:nvPr/>
        </p:nvSpPr>
        <p:spPr>
          <a:xfrm>
            <a:off x="3057002" y="5027292"/>
            <a:ext cx="1336964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white"/>
                </a:solidFill>
                <a:latin typeface="Calibri Light" panose="020F0302020204030204" pitchFamily="34" charset="0"/>
              </a:rPr>
              <a:t>600 MB/s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5400C5-ACD1-F4B4-DAAD-7034FA4EC075}"/>
              </a:ext>
            </a:extLst>
          </p:cNvPr>
          <p:cNvSpPr/>
          <p:nvPr/>
        </p:nvSpPr>
        <p:spPr>
          <a:xfrm>
            <a:off x="4603802" y="6520481"/>
            <a:ext cx="1336964" cy="228600"/>
          </a:xfrm>
          <a:prstGeom prst="rect">
            <a:avLst/>
          </a:prstGeom>
          <a:solidFill>
            <a:srgbClr val="D00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white"/>
                </a:solidFill>
                <a:latin typeface="Calibri Light" panose="020F0302020204030204" pitchFamily="34" charset="0"/>
              </a:rPr>
              <a:t>70–200 </a:t>
            </a:r>
            <a:r>
              <a:rPr lang="el-GR" dirty="0"/>
              <a:t>μ</a:t>
            </a:r>
            <a:r>
              <a:rPr lang="es-CL" dirty="0">
                <a:solidFill>
                  <a:prstClr val="white"/>
                </a:solidFill>
                <a:latin typeface="Calibri Light" panose="020F030202020403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30580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56FD5-912E-63DF-9868-0CF08E297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Los datos no caben en memoria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D9DE3-914D-EC23-ADAC-7A6F1EFA3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5114559"/>
            <a:ext cx="9766090" cy="1055809"/>
          </a:xfrm>
        </p:spPr>
        <p:txBody>
          <a:bodyPr/>
          <a:lstStyle/>
          <a:p>
            <a:pPr marL="0" indent="0">
              <a:buNone/>
            </a:pPr>
            <a:r>
              <a:rPr lang="es-CL" dirty="0"/>
              <a:t>Podemos mantener un índice en memoria apuntando a bloques en disco.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8C849A-03ED-701E-5818-B25A5488ECF8}"/>
              </a:ext>
            </a:extLst>
          </p:cNvPr>
          <p:cNvSpPr/>
          <p:nvPr/>
        </p:nvSpPr>
        <p:spPr>
          <a:xfrm>
            <a:off x="3114076" y="2631501"/>
            <a:ext cx="2283894" cy="13390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i="1" dirty="0" err="1">
                <a:solidFill>
                  <a:schemeClr val="accent1"/>
                </a:solidFill>
                <a:latin typeface="Calibri Light" panose="020F0302020204030204" pitchFamily="34" charset="0"/>
              </a:rPr>
              <a:t>Indíce</a:t>
            </a:r>
            <a:r>
              <a:rPr lang="es-CL" i="1" dirty="0">
                <a:solidFill>
                  <a:schemeClr val="accent1"/>
                </a:solidFill>
                <a:latin typeface="Calibri Light" panose="020F0302020204030204" pitchFamily="34" charset="0"/>
              </a:rPr>
              <a:t> (m. principal)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3E991C-09A9-97F6-4EEA-E0AE3E1A7742}"/>
              </a:ext>
            </a:extLst>
          </p:cNvPr>
          <p:cNvSpPr/>
          <p:nvPr/>
        </p:nvSpPr>
        <p:spPr>
          <a:xfrm>
            <a:off x="5990739" y="1993692"/>
            <a:ext cx="3736916" cy="23731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>
                <a:solidFill>
                  <a:schemeClr val="accent1"/>
                </a:solidFill>
                <a:latin typeface="Calibri Light" panose="020F0302020204030204" pitchFamily="34" charset="0"/>
              </a:rPr>
              <a:t>alumnos.csv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2A97F9-C671-1F86-FB57-0D38ADB6EFF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742" y="2384382"/>
            <a:ext cx="3741595" cy="1983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B6A4A5-BD09-378A-76F7-12BF86C6D8C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76" y="2974992"/>
            <a:ext cx="2284826" cy="99666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50707C4-2F46-E68E-82E9-A609B0444D78}"/>
              </a:ext>
            </a:extLst>
          </p:cNvPr>
          <p:cNvCxnSpPr/>
          <p:nvPr/>
        </p:nvCxnSpPr>
        <p:spPr>
          <a:xfrm flipV="1">
            <a:off x="5394849" y="2655682"/>
            <a:ext cx="595890" cy="703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337C8DF-4B99-AA7E-4CC4-E72526061A02}"/>
              </a:ext>
            </a:extLst>
          </p:cNvPr>
          <p:cNvCxnSpPr>
            <a:endCxn id="7" idx="1"/>
          </p:cNvCxnSpPr>
          <p:nvPr/>
        </p:nvCxnSpPr>
        <p:spPr>
          <a:xfrm flipV="1">
            <a:off x="5394849" y="3376296"/>
            <a:ext cx="595893" cy="207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8BD3749-D393-9156-B370-84D1FC9A91C5}"/>
              </a:ext>
            </a:extLst>
          </p:cNvPr>
          <p:cNvSpPr txBox="1"/>
          <p:nvPr/>
        </p:nvSpPr>
        <p:spPr>
          <a:xfrm>
            <a:off x="7861540" y="5863181"/>
            <a:ext cx="3437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dirty="0"/>
              <a:t>¿Hay algún problema?</a:t>
            </a:r>
          </a:p>
        </p:txBody>
      </p:sp>
    </p:spTree>
    <p:extLst>
      <p:ext uri="{BB962C8B-B14F-4D97-AF65-F5344CB8AC3E}">
        <p14:creationId xmlns:p14="http://schemas.microsoft.com/office/powerpoint/2010/main" val="81580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3F47A-0376-3F42-6D21-4270780FB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¡Llegan nuevos mechones!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42099E-395E-AB69-E574-775C274B88B6}"/>
              </a:ext>
            </a:extLst>
          </p:cNvPr>
          <p:cNvSpPr/>
          <p:nvPr/>
        </p:nvSpPr>
        <p:spPr>
          <a:xfrm>
            <a:off x="5951222" y="4374706"/>
            <a:ext cx="3720389" cy="12232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i="1" dirty="0">
                <a:solidFill>
                  <a:schemeClr val="accent1"/>
                </a:solidFill>
                <a:latin typeface="Calibri Light" panose="020F0302020204030204" pitchFamily="34" charset="0"/>
              </a:rPr>
              <a:t>Inserciones (m. principal)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4122BE-2B3D-3DB3-D667-44130F3AFC29}"/>
              </a:ext>
            </a:extLst>
          </p:cNvPr>
          <p:cNvSpPr/>
          <p:nvPr/>
        </p:nvSpPr>
        <p:spPr>
          <a:xfrm>
            <a:off x="2352487" y="2535620"/>
            <a:ext cx="2283894" cy="13390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i="1" dirty="0" err="1">
                <a:solidFill>
                  <a:schemeClr val="accent1"/>
                </a:solidFill>
                <a:latin typeface="Calibri Light" panose="020F0302020204030204" pitchFamily="34" charset="0"/>
              </a:rPr>
              <a:t>Indíce</a:t>
            </a:r>
            <a:r>
              <a:rPr lang="es-CL" i="1" dirty="0">
                <a:solidFill>
                  <a:schemeClr val="accent1"/>
                </a:solidFill>
                <a:latin typeface="Calibri Light" panose="020F0302020204030204" pitchFamily="34" charset="0"/>
              </a:rPr>
              <a:t> (m. principal)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E14B86-6649-564D-AEA4-9370897F9DAC}"/>
              </a:ext>
            </a:extLst>
          </p:cNvPr>
          <p:cNvSpPr/>
          <p:nvPr/>
        </p:nvSpPr>
        <p:spPr>
          <a:xfrm>
            <a:off x="5229150" y="1897811"/>
            <a:ext cx="4442462" cy="23731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>
                <a:solidFill>
                  <a:schemeClr val="accent1"/>
                </a:solidFill>
                <a:latin typeface="Calibri Light" panose="020F0302020204030204" pitchFamily="34" charset="0"/>
              </a:rPr>
              <a:t>alumnos.csv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F9DD4E-5658-8379-2002-A5BFBA3B53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153" y="2288502"/>
            <a:ext cx="4443933" cy="1985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C3703B-25FF-75AF-DD88-660B43A374B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487" y="2879111"/>
            <a:ext cx="2284826" cy="99666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0AAC3EB-643B-6BAC-4E9F-F9CA5707C3B3}"/>
              </a:ext>
            </a:extLst>
          </p:cNvPr>
          <p:cNvCxnSpPr/>
          <p:nvPr/>
        </p:nvCxnSpPr>
        <p:spPr>
          <a:xfrm flipV="1">
            <a:off x="4633260" y="2559801"/>
            <a:ext cx="595890" cy="703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1A5E1A-6814-590E-D6EC-22C5947E4582}"/>
              </a:ext>
            </a:extLst>
          </p:cNvPr>
          <p:cNvCxnSpPr/>
          <p:nvPr/>
        </p:nvCxnSpPr>
        <p:spPr>
          <a:xfrm flipV="1">
            <a:off x="4633260" y="3262816"/>
            <a:ext cx="595890" cy="225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197AC99-3471-4CE7-F3E3-B07841AC960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216" y="4843268"/>
            <a:ext cx="3745959" cy="75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6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76E8ECC-F9CE-B8DF-04EA-C79830101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569" y="1544183"/>
            <a:ext cx="5227265" cy="17453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E01898-8D28-3BC6-9D82-A2024F6C9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0569" y="1849360"/>
            <a:ext cx="2495407" cy="8423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1F75FC-9B65-FD9C-208D-6810EFF8E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Queremos consultar por nombre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329D8F-0F9B-F0A3-C77C-A1B0EF62CB11}"/>
              </a:ext>
            </a:extLst>
          </p:cNvPr>
          <p:cNvSpPr/>
          <p:nvPr/>
        </p:nvSpPr>
        <p:spPr>
          <a:xfrm>
            <a:off x="1535502" y="1550458"/>
            <a:ext cx="8991600" cy="2222161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B609A1-6EFB-710E-5181-13C716F7A0FC}"/>
              </a:ext>
            </a:extLst>
          </p:cNvPr>
          <p:cNvSpPr/>
          <p:nvPr/>
        </p:nvSpPr>
        <p:spPr>
          <a:xfrm>
            <a:off x="2629858" y="3224721"/>
            <a:ext cx="2515065" cy="14203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i="1" dirty="0">
                <a:solidFill>
                  <a:schemeClr val="accent1"/>
                </a:solidFill>
                <a:latin typeface="Calibri Light" panose="020F0302020204030204" pitchFamily="34" charset="0"/>
              </a:rPr>
              <a:t>Índice (m. principal)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209B50-1A62-E786-8703-A5765191340D}"/>
              </a:ext>
            </a:extLst>
          </p:cNvPr>
          <p:cNvSpPr/>
          <p:nvPr/>
        </p:nvSpPr>
        <p:spPr>
          <a:xfrm>
            <a:off x="5737692" y="2668249"/>
            <a:ext cx="4507574" cy="26170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>
                <a:solidFill>
                  <a:schemeClr val="accent1"/>
                </a:solidFill>
                <a:latin typeface="Calibri Light" panose="020F0302020204030204" pitchFamily="34" charset="0"/>
              </a:rPr>
              <a:t>alumnos.csv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33E3BF-0EAA-5AC2-0832-A7E49F3724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694" y="3058935"/>
            <a:ext cx="4509038" cy="2226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43DDFE-9126-4818-3AB4-23C92105A65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858" y="3632580"/>
            <a:ext cx="2490344" cy="99776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399DC1-FA42-E415-AC8F-18EC494B603A}"/>
              </a:ext>
            </a:extLst>
          </p:cNvPr>
          <p:cNvCxnSpPr>
            <a:stCxn id="6" idx="3"/>
          </p:cNvCxnSpPr>
          <p:nvPr/>
        </p:nvCxnSpPr>
        <p:spPr>
          <a:xfrm flipV="1">
            <a:off x="5144923" y="3330240"/>
            <a:ext cx="592769" cy="604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2C9953C-A3D2-540E-1653-A05EB8DF4CE1}"/>
              </a:ext>
            </a:extLst>
          </p:cNvPr>
          <p:cNvCxnSpPr/>
          <p:nvPr/>
        </p:nvCxnSpPr>
        <p:spPr>
          <a:xfrm flipV="1">
            <a:off x="5141802" y="4069945"/>
            <a:ext cx="595890" cy="188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18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1E516-4918-B15F-9D34-3DB00A992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Queremos los nombres de los cursos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4D0F7D-7871-B1F2-1D8D-0C2464BB270F}"/>
              </a:ext>
            </a:extLst>
          </p:cNvPr>
          <p:cNvSpPr/>
          <p:nvPr/>
        </p:nvSpPr>
        <p:spPr>
          <a:xfrm>
            <a:off x="7172689" y="2802765"/>
            <a:ext cx="3235760" cy="1868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>
                <a:solidFill>
                  <a:schemeClr val="accent5"/>
                </a:solidFill>
                <a:latin typeface="Calibri Light" panose="020F0302020204030204" pitchFamily="34" charset="0"/>
              </a:rPr>
              <a:t>cursos.csv</a:t>
            </a:r>
          </a:p>
          <a:p>
            <a:pPr algn="r"/>
            <a:r>
              <a:rPr lang="es-CL" dirty="0">
                <a:solidFill>
                  <a:schemeClr val="accent5"/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err="1">
                <a:solidFill>
                  <a:schemeClr val="accent5"/>
                </a:solidFill>
                <a:latin typeface="Calibri Light" panose="020F0302020204030204" pitchFamily="34" charset="0"/>
              </a:rPr>
              <a:t>Codigo</a:t>
            </a:r>
            <a:r>
              <a:rPr lang="es-CL" dirty="0">
                <a:solidFill>
                  <a:schemeClr val="accent5"/>
                </a:solidFill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13DA61-DA13-C85C-C91D-15F4D4863BDF}"/>
              </a:ext>
            </a:extLst>
          </p:cNvPr>
          <p:cNvSpPr/>
          <p:nvPr/>
        </p:nvSpPr>
        <p:spPr>
          <a:xfrm>
            <a:off x="2433675" y="2533603"/>
            <a:ext cx="3736916" cy="2184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>
                <a:solidFill>
                  <a:schemeClr val="accent1"/>
                </a:solidFill>
                <a:latin typeface="Calibri Light" panose="020F0302020204030204" pitchFamily="34" charset="0"/>
              </a:rPr>
              <a:t>alumnos.csv</a:t>
            </a:r>
          </a:p>
          <a:p>
            <a:pPr algn="r"/>
            <a:r>
              <a:rPr lang="es-CL" dirty="0">
                <a:solidFill>
                  <a:schemeClr val="accent1"/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>
                <a:solidFill>
                  <a:schemeClr val="accent1"/>
                </a:solidFill>
                <a:latin typeface="Calibri Light" panose="020F0302020204030204" pitchFamily="34" charset="0"/>
              </a:rPr>
              <a:t>RUT</a:t>
            </a:r>
            <a:r>
              <a:rPr lang="es-CL" dirty="0">
                <a:solidFill>
                  <a:schemeClr val="accent1"/>
                </a:solidFill>
                <a:latin typeface="Calibri Light" panose="020F0302020204030204" pitchFamily="34" charset="0"/>
              </a:rPr>
              <a:t> y </a:t>
            </a:r>
            <a:r>
              <a:rPr lang="es-CL" b="1" dirty="0">
                <a:solidFill>
                  <a:schemeClr val="accent1"/>
                </a:solidFill>
                <a:latin typeface="Calibri Light" panose="020F0302020204030204" pitchFamily="34" charset="0"/>
              </a:rPr>
              <a:t>Nombre</a:t>
            </a:r>
            <a:r>
              <a:rPr lang="es-CL" dirty="0">
                <a:solidFill>
                  <a:schemeClr val="accent1"/>
                </a:solidFill>
                <a:latin typeface="Calibri Light" panose="020F0302020204030204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B4BEAB-6268-3CBE-B3C6-824A1A59E41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676" y="3238938"/>
            <a:ext cx="3738475" cy="14806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C0BFE6-18AD-74DE-24D7-FD4B86BBDE2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75" y="3429000"/>
            <a:ext cx="3235782" cy="124275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8B4D3-86A6-A340-2208-CDEF3D427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5114559"/>
            <a:ext cx="9766090" cy="1055809"/>
          </a:xfrm>
        </p:spPr>
        <p:txBody>
          <a:bodyPr/>
          <a:lstStyle/>
          <a:p>
            <a:pPr marL="0" indent="0">
              <a:buNone/>
            </a:pPr>
            <a:r>
              <a:rPr lang="es-CL" dirty="0"/>
              <a:t>Iteramos por cada fila de alumnos, obtenemos el código del curso y consultamos el índice de los cursos para obtener el nombre</a:t>
            </a:r>
          </a:p>
        </p:txBody>
      </p:sp>
    </p:spTree>
    <p:extLst>
      <p:ext uri="{BB962C8B-B14F-4D97-AF65-F5344CB8AC3E}">
        <p14:creationId xmlns:p14="http://schemas.microsoft.com/office/powerpoint/2010/main" val="289329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58D97-15D4-7D59-457D-4A9A20433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Intereses de Investigación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CF29A-29D1-8A7C-8FD7-59E23EC5F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1869439"/>
            <a:ext cx="9486690" cy="4543471"/>
          </a:xfrm>
        </p:spPr>
        <p:txBody>
          <a:bodyPr>
            <a:normAutofit lnSpcReduction="10000"/>
          </a:bodyPr>
          <a:lstStyle/>
          <a:p>
            <a:r>
              <a:rPr lang="en-CL" dirty="0"/>
              <a:t>Administración de Datos: algoritmos eficientes de evaluación de consultas en memoria secundaria</a:t>
            </a:r>
          </a:p>
          <a:p>
            <a:r>
              <a:rPr lang="en-CL" dirty="0"/>
              <a:t>Búsqueda por Similitud: algoritmos y estructuras de datos para la búsqueda eficiente según similitud</a:t>
            </a:r>
          </a:p>
          <a:p>
            <a:r>
              <a:rPr lang="en-CL" dirty="0"/>
              <a:t>Bases de Datos de Grafo y Grafos de Conocimiento: Alineamiento de Datos, Consultas Federadas, Analítica de Grafos, construcción y mantención de Grafos de Conocimiento, Grafos Multimedia</a:t>
            </a:r>
          </a:p>
          <a:p>
            <a:r>
              <a:rPr lang="en-CL" dirty="0"/>
              <a:t>Interoperabilidad en Bases de Datos: Integración de diferentes modelos de datos (relacional/grafo, grafo/grafo)</a:t>
            </a:r>
          </a:p>
          <a:p>
            <a:r>
              <a:rPr lang="en-CL" dirty="0"/>
              <a:t>Redes Neuronales de Grafo: Embeddings, tareas generales de ML utilizando grafos</a:t>
            </a:r>
          </a:p>
        </p:txBody>
      </p:sp>
    </p:spTree>
    <p:extLst>
      <p:ext uri="{BB962C8B-B14F-4D97-AF65-F5344CB8AC3E}">
        <p14:creationId xmlns:p14="http://schemas.microsoft.com/office/powerpoint/2010/main" val="301850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2BD10-C57F-2CB6-3AB7-EA8694D30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Queremos…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EAB81-E69B-E431-62E4-F840A83D7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1230086"/>
            <a:ext cx="9983804" cy="4977674"/>
          </a:xfrm>
        </p:spPr>
        <p:txBody>
          <a:bodyPr>
            <a:noAutofit/>
          </a:bodyPr>
          <a:lstStyle/>
          <a:p>
            <a:r>
              <a:rPr lang="es-CL" dirty="0"/>
              <a:t>Eliminar cursos</a:t>
            </a:r>
          </a:p>
          <a:p>
            <a:r>
              <a:rPr lang="es-CL" dirty="0"/>
              <a:t>Permitir múltiples usuarios accediendo a la base de datos concurrentemente</a:t>
            </a:r>
          </a:p>
          <a:p>
            <a:r>
              <a:rPr lang="es-CL" dirty="0"/>
              <a:t>Optimizar consultas muy lentas</a:t>
            </a:r>
          </a:p>
          <a:p>
            <a:r>
              <a:rPr lang="es-CL" dirty="0"/>
              <a:t>Soportar valores faltantes</a:t>
            </a:r>
          </a:p>
          <a:p>
            <a:r>
              <a:rPr lang="es-CL" dirty="0"/>
              <a:t>Mantener la consistencia de los datos según reglas de negocio</a:t>
            </a:r>
          </a:p>
          <a:p>
            <a:r>
              <a:rPr lang="es-CL" dirty="0"/>
              <a:t>Agregar columnas nuevas a los archivos</a:t>
            </a:r>
          </a:p>
          <a:p>
            <a:r>
              <a:rPr lang="es-CL" dirty="0"/>
              <a:t>Dar acceso diferenciado, para que los estudiantes no cambien sus notas</a:t>
            </a:r>
          </a:p>
          <a:p>
            <a:r>
              <a:rPr lang="es-CL" dirty="0"/>
              <a:t>Evitar que hackers filtren información sensible</a:t>
            </a:r>
          </a:p>
          <a:p>
            <a:r>
              <a:rPr lang="es-CL" dirty="0"/>
              <a:t>No hay suficiente memoria para los índices.</a:t>
            </a:r>
          </a:p>
        </p:txBody>
      </p:sp>
    </p:spTree>
    <p:extLst>
      <p:ext uri="{BB962C8B-B14F-4D97-AF65-F5344CB8AC3E}">
        <p14:creationId xmlns:p14="http://schemas.microsoft.com/office/powerpoint/2010/main" val="3381023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E2A1-1BC4-455B-5B31-6B5A4B9FE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Y si lográsemos satisfacer todos esos requerimientos…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B9BFF-7860-DBE0-D96B-346EACBF7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dirty="0"/>
              <a:t>	… habremos implementado un Sistema Administrador de Bases de Datos (probablemente muy malo)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BAC828-E614-A32A-6A65-28BC956D8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796" y="2978781"/>
            <a:ext cx="3429000" cy="3419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E2B4B5-E77C-A077-9CC6-CCCE31D27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796" y="3272016"/>
            <a:ext cx="3468604" cy="253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8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C048D-9F53-ED56-540E-864359BF8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Estos problemas generales están por todos lados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43AD00-525A-D971-3010-C6A59C88B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DC24D-78B5-4164-BCBB-E3BE72F13D6F}" type="slidenum">
              <a:rPr kumimoji="0" lang="es-CL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s-CL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17180A5-0432-6F26-FB7B-592AD40EF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516" y="1977673"/>
            <a:ext cx="7644323" cy="466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639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04F54-090F-C600-E3CB-FC88E6B5E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Hay implementaciones con décadas de desarrollo y testeo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74CDF2-A983-A20E-8602-763267BB1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7687" y="1859722"/>
            <a:ext cx="6064098" cy="4351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6E5405-093B-78C7-4EC3-87C3EDDD5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87" b="94702" l="7593" r="89984">
                        <a14:foregroundMark x1="89015" y1="76600" x2="79645" y2="97130"/>
                        <a14:foregroundMark x1="79645" y1="97130" x2="59774" y2="94702"/>
                        <a14:foregroundMark x1="59774" y1="94702" x2="54120" y2="89845"/>
                        <a14:foregroundMark x1="31179" y1="75938" x2="20679" y2="92053"/>
                        <a14:foregroundMark x1="20679" y1="92053" x2="7754" y2="84547"/>
                        <a14:foregroundMark x1="7754" y1="84547" x2="13086" y2="66887"/>
                        <a14:foregroundMark x1="34410" y1="44150" x2="26494" y2="27815"/>
                        <a14:foregroundMark x1="26494" y1="27815" x2="33603" y2="29801"/>
                        <a14:foregroundMark x1="59935" y1="27152" x2="58643" y2="7506"/>
                        <a14:foregroundMark x1="58643" y1="7506" x2="42973" y2="8168"/>
                        <a14:foregroundMark x1="42973" y1="8168" x2="58966" y2="1987"/>
                        <a14:foregroundMark x1="58966" y1="1987" x2="73667" y2="11479"/>
                        <a14:foregroundMark x1="73667" y1="11479" x2="70436" y2="29801"/>
                        <a14:foregroundMark x1="70436" y1="29801" x2="62520" y2="441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6750" y="4321973"/>
            <a:ext cx="3468604" cy="2538413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08509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F41EB-4A7B-11F3-FC5F-C396C41C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Un Sistema Administrador de Bases de Datos 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19269-644F-C866-37DC-B3C1C1BDD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2830286"/>
            <a:ext cx="9486690" cy="3377474"/>
          </a:xfrm>
        </p:spPr>
        <p:txBody>
          <a:bodyPr/>
          <a:lstStyle/>
          <a:p>
            <a:pPr marL="0" indent="0" algn="ctr">
              <a:buNone/>
            </a:pPr>
            <a:r>
              <a:rPr lang="en-CL" sz="2600" dirty="0"/>
              <a:t>… </a:t>
            </a:r>
            <a:r>
              <a:rPr lang="es-CL" sz="2600" dirty="0"/>
              <a:t>un software </a:t>
            </a:r>
            <a:r>
              <a:rPr lang="es-CL" sz="2600" b="1" dirty="0"/>
              <a:t>general</a:t>
            </a:r>
            <a:r>
              <a:rPr lang="es-CL" sz="2600" dirty="0"/>
              <a:t> que nos permite manejar diversas bases de datos. Facilitando las acciones genéricas de almacenamiento, acceso, actualización, etc.</a:t>
            </a:r>
          </a:p>
          <a:p>
            <a:pPr marL="0" indent="0">
              <a:buNone/>
            </a:pPr>
            <a:endParaRPr lang="en-CL" dirty="0"/>
          </a:p>
        </p:txBody>
      </p:sp>
    </p:spTree>
    <p:extLst>
      <p:ext uri="{BB962C8B-B14F-4D97-AF65-F5344CB8AC3E}">
        <p14:creationId xmlns:p14="http://schemas.microsoft.com/office/powerpoint/2010/main" val="40378628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9DCF2-CB4C-8C82-25E6-2FD79F951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 un SABD, los usuarios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44FF9-66B2-494E-DACA-93E7ACAB7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diseñan la estructura de la base de datos,</a:t>
            </a:r>
          </a:p>
          <a:p>
            <a:r>
              <a:rPr lang="es-CL" dirty="0"/>
              <a:t>escriben </a:t>
            </a:r>
            <a:r>
              <a:rPr lang="es-CL" dirty="0">
                <a:highlight>
                  <a:srgbClr val="00FFFF"/>
                </a:highlight>
              </a:rPr>
              <a:t>consultas</a:t>
            </a:r>
            <a:r>
              <a:rPr lang="es-CL" dirty="0"/>
              <a:t>, </a:t>
            </a:r>
          </a:p>
          <a:p>
            <a:r>
              <a:rPr lang="es-CL" dirty="0"/>
              <a:t>actualizan los datos,</a:t>
            </a:r>
          </a:p>
          <a:p>
            <a:r>
              <a:rPr lang="es-CL" dirty="0"/>
              <a:t>…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>
                <a:solidFill>
                  <a:srgbClr val="00B050"/>
                </a:solidFill>
              </a:rPr>
              <a:t>… solo las cosas específicas en el contexto de la aplicación específica.</a:t>
            </a:r>
          </a:p>
          <a:p>
            <a:endParaRPr lang="es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9D44D-86F4-9287-0DF4-AE08B5A76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DC24D-78B5-4164-BCBB-E3BE72F13D6F}" type="slidenum">
              <a:rPr kumimoji="0" lang="es-CL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s-CL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4516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A805F-043C-D515-DB4B-F98BC2FDB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Mientras el SABD se encarga 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0A9B1-E1BA-C515-6A23-BBAF98240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/>
              <a:t>Almacenamiento optimizado</a:t>
            </a:r>
          </a:p>
          <a:p>
            <a:r>
              <a:rPr lang="es-CL" dirty="0"/>
              <a:t>Indexación</a:t>
            </a:r>
          </a:p>
          <a:p>
            <a:r>
              <a:rPr lang="es-CL" dirty="0"/>
              <a:t>Procesamiento de consultas</a:t>
            </a:r>
          </a:p>
          <a:p>
            <a:r>
              <a:rPr lang="es-CL" dirty="0"/>
              <a:t>Optimización de consultas</a:t>
            </a:r>
          </a:p>
          <a:p>
            <a:r>
              <a:rPr lang="es-CL" dirty="0"/>
              <a:t>Manejo de transacciones</a:t>
            </a:r>
          </a:p>
          <a:p>
            <a:r>
              <a:rPr lang="es-CL" dirty="0"/>
              <a:t>Manejo de acceso concurrente</a:t>
            </a:r>
          </a:p>
          <a:p>
            <a:r>
              <a:rPr lang="es-CL" dirty="0"/>
              <a:t>Seguridad</a:t>
            </a:r>
          </a:p>
          <a:p>
            <a:r>
              <a:rPr lang="es-CL" dirty="0"/>
              <a:t>¡</a:t>
            </a:r>
            <a:r>
              <a:rPr lang="es-CL" i="1" dirty="0"/>
              <a:t>y mucho más</a:t>
            </a:r>
            <a:r>
              <a:rPr lang="es-CL" dirty="0"/>
              <a:t>!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/>
              <a:t>… </a:t>
            </a:r>
            <a:r>
              <a:rPr lang="es-CL" dirty="0">
                <a:solidFill>
                  <a:srgbClr val="0070C0"/>
                </a:solidFill>
              </a:rPr>
              <a:t>las cosas generales que se necesitan en muchas aplicaciones</a:t>
            </a:r>
            <a:r>
              <a:rPr lang="es-CL" dirty="0"/>
              <a:t>.</a:t>
            </a:r>
          </a:p>
          <a:p>
            <a:pPr marL="0" indent="0">
              <a:buNone/>
            </a:pPr>
            <a:endParaRPr lang="es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E5AC5B-5153-21BF-D6F8-4E53C0D6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DC24D-78B5-4164-BCBB-E3BE72F13D6F}" type="slidenum">
              <a:rPr kumimoji="0" lang="es-CL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s-CL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9175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B6386-28ED-B183-972A-FF411D39B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Los SABD permiten un paradigma declarativo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C76C0-1702-923D-128D-F0420BC1E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1869440"/>
            <a:ext cx="9486690" cy="898985"/>
          </a:xfrm>
        </p:spPr>
        <p:txBody>
          <a:bodyPr/>
          <a:lstStyle/>
          <a:p>
            <a:pPr marL="0" indent="0">
              <a:buNone/>
            </a:pPr>
            <a:r>
              <a:rPr lang="en-CL" dirty="0"/>
              <a:t>En oposición al paradigma imperativo de los lenguajes de programación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DAC728E-997D-DD5E-B626-CCB8E54116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817575"/>
              </p:ext>
            </p:extLst>
          </p:nvPr>
        </p:nvGraphicFramePr>
        <p:xfrm>
          <a:off x="1587710" y="3226852"/>
          <a:ext cx="4274208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4208">
                  <a:extLst>
                    <a:ext uri="{9D8B030D-6E8A-4147-A177-3AD203B41FA5}">
                      <a16:colId xmlns:a16="http://schemas.microsoft.com/office/drawing/2014/main" val="26916370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/>
                        <a:t>Imperativo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102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Por cada fila de personas separar los atributos delimitados por comas, obtener el tercer atributo y verificar si el valor es “Santiago”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82033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5F23C21-E7AA-867D-2FA6-54BF3826FD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47512"/>
              </p:ext>
            </p:extLst>
          </p:nvPr>
        </p:nvGraphicFramePr>
        <p:xfrm>
          <a:off x="6800192" y="3226852"/>
          <a:ext cx="4274208" cy="1010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74208">
                  <a:extLst>
                    <a:ext uri="{9D8B030D-6E8A-4147-A177-3AD203B41FA5}">
                      <a16:colId xmlns:a16="http://schemas.microsoft.com/office/drawing/2014/main" val="26916370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L" dirty="0"/>
                        <a:t>Declarativo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102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Quiero obtener todas las personas que vivan en la ciudad de “Santiago”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820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73882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0D5CD-6034-6661-A26B-036AD7DA9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Modelos de Datos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A4565-8C27-CD4A-0FC8-2F7F831CE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1150" y="1998726"/>
            <a:ext cx="7891760" cy="515874"/>
          </a:xfrm>
        </p:spPr>
        <p:txBody>
          <a:bodyPr/>
          <a:lstStyle/>
          <a:p>
            <a:r>
              <a:rPr lang="en-CL" dirty="0">
                <a:solidFill>
                  <a:schemeClr val="tx1">
                    <a:lumMod val="50000"/>
                  </a:schemeClr>
                </a:solidFill>
              </a:rPr>
              <a:t>La vista lógica de los datos</a:t>
            </a:r>
          </a:p>
        </p:txBody>
      </p:sp>
    </p:spTree>
    <p:extLst>
      <p:ext uri="{BB962C8B-B14F-4D97-AF65-F5344CB8AC3E}">
        <p14:creationId xmlns:p14="http://schemas.microsoft.com/office/powerpoint/2010/main" val="29651168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D0CD9-6F8F-BA4E-5E4B-CA9BFADB9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Datos como Tablas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27A0B3-29A6-063B-6565-B6F3A28A2951}"/>
              </a:ext>
            </a:extLst>
          </p:cNvPr>
          <p:cNvSpPr/>
          <p:nvPr/>
        </p:nvSpPr>
        <p:spPr>
          <a:xfrm>
            <a:off x="7436146" y="2079019"/>
            <a:ext cx="4099202" cy="18653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rPr>
              <a:t>auxiliares.csv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08A1BD-380C-CA00-0FA7-9BBBB95E161B}"/>
              </a:ext>
            </a:extLst>
          </p:cNvPr>
          <p:cNvSpPr/>
          <p:nvPr/>
        </p:nvSpPr>
        <p:spPr>
          <a:xfrm>
            <a:off x="1913646" y="2153359"/>
            <a:ext cx="3736916" cy="1831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profesores.csv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F9505C-7F5A-47F5-7434-E05D6D8D425D}"/>
              </a:ext>
            </a:extLst>
          </p:cNvPr>
          <p:cNvSpPr/>
          <p:nvPr/>
        </p:nvSpPr>
        <p:spPr>
          <a:xfrm>
            <a:off x="4569242" y="4620889"/>
            <a:ext cx="3736916" cy="18699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>
                <a:solidFill>
                  <a:schemeClr val="accent1"/>
                </a:solidFill>
                <a:latin typeface="Calibri Light" panose="020F0302020204030204" pitchFamily="34" charset="0"/>
              </a:rPr>
              <a:t>alumnos.csv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30E9D5-5CC0-7A70-0328-5A0BE1FC676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243" y="5011576"/>
            <a:ext cx="3738475" cy="14806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15E8AB-6015-8A38-12B5-90F0FC88DD3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708" y="2502053"/>
            <a:ext cx="3678793" cy="14830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1DFBCB-D803-15C1-C653-C0E9D3DA41A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146" y="2460019"/>
            <a:ext cx="4099906" cy="148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5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88F843D-1C1B-C740-AC27-E3238D0F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6" name="Video 5" descr="Servidores de equipo">
            <a:extLst>
              <a:ext uri="{FF2B5EF4-FFF2-40B4-BE49-F238E27FC236}">
                <a16:creationId xmlns:a16="http://schemas.microsoft.com/office/drawing/2014/main" id="{1CC581B6-3CE1-5F1B-135D-71D38C743D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">
            <a:extLst>
              <a:ext uri="{FF2B5EF4-FFF2-40B4-BE49-F238E27FC236}">
                <a16:creationId xmlns:a16="http://schemas.microsoft.com/office/drawing/2014/main" id="{9F0EA5A9-0D12-3644-BBEC-6D9D192EB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55908" cy="6858001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  <a:sym typeface="Avenir Nex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535E9-650F-4116-E7A6-81123D845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928" y="314452"/>
            <a:ext cx="3742107" cy="34508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L" dirty="0">
                <a:solidFill>
                  <a:schemeClr val="tx1"/>
                </a:solidFill>
              </a:rPr>
              <a:t>¿Qué son las Bases de Datos?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EB4DA-AF18-5589-A62A-073FA8D7D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897" y="3667326"/>
            <a:ext cx="4185932" cy="23218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CL" sz="1600" dirty="0">
                <a:solidFill>
                  <a:schemeClr val="tx1"/>
                </a:solidFill>
              </a:rPr>
              <a:t>MDS7103 – Bases de Datos</a:t>
            </a:r>
          </a:p>
          <a:p>
            <a:pPr>
              <a:lnSpc>
                <a:spcPct val="100000"/>
              </a:lnSpc>
            </a:pPr>
            <a:endParaRPr lang="en-CL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CL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600" dirty="0">
                <a:solidFill>
                  <a:schemeClr val="tx1"/>
                </a:solidFill>
              </a:rPr>
              <a:t>Sebastián Ferrada Aliaga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600" dirty="0">
                <a:solidFill>
                  <a:schemeClr val="tx1"/>
                </a:solidFill>
              </a:rPr>
              <a:t>Iniciativa de Datos e Inteligencia Artificial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>
                <a:solidFill>
                  <a:schemeClr val="tx1"/>
                </a:solidFill>
              </a:rPr>
              <a:t>http://</a:t>
            </a:r>
            <a:r>
              <a:rPr lang="en-US" sz="1600" dirty="0" err="1">
                <a:solidFill>
                  <a:schemeClr val="tx1"/>
                </a:solidFill>
              </a:rPr>
              <a:t>sferrada</a:t>
            </a:r>
            <a:r>
              <a:rPr lang="en-CL" sz="1600" dirty="0">
                <a:solidFill>
                  <a:schemeClr val="tx1"/>
                </a:solidFill>
              </a:rPr>
              <a:t>.com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600" dirty="0">
                <a:solidFill>
                  <a:schemeClr val="tx1"/>
                </a:solidFill>
              </a:rPr>
              <a:t>Agosto 2024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1C8291-E3D5-4240-8FF4-E5213CBCC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5909" y="1375495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B44AFE-C181-7047-8CC9-CA00BD385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5908" y="0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62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3E716-59B0-AE51-ABA0-FC13CAD80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Datos como Árboles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F65B85-3D49-0E18-6098-B025B81AA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891" y="1635760"/>
            <a:ext cx="3483171" cy="322016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B0365D8-C520-146A-10FE-2D7000612811}"/>
              </a:ext>
            </a:extLst>
          </p:cNvPr>
          <p:cNvGrpSpPr/>
          <p:nvPr/>
        </p:nvGrpSpPr>
        <p:grpSpPr>
          <a:xfrm>
            <a:off x="8461167" y="1130129"/>
            <a:ext cx="2833778" cy="5162721"/>
            <a:chOff x="4876800" y="1143000"/>
            <a:chExt cx="2000298" cy="41695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F1A518A-CE5F-C894-ECB5-C113FDE16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6800" y="1143000"/>
              <a:ext cx="2000298" cy="33432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EF00F42-CC20-2FD0-85B2-C782C4A21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6801" y="4486275"/>
              <a:ext cx="1524000" cy="82626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9DF6592-7126-3C0F-BB7E-D7C467CA0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3020" y="4665295"/>
            <a:ext cx="4678758" cy="1992680"/>
          </a:xfrm>
          <a:prstGeom prst="rect">
            <a:avLst/>
          </a:prstGeom>
        </p:spPr>
      </p:pic>
      <p:pic>
        <p:nvPicPr>
          <p:cNvPr id="10" name="Graphic 9" descr="Deciduous tree outline">
            <a:extLst>
              <a:ext uri="{FF2B5EF4-FFF2-40B4-BE49-F238E27FC236}">
                <a16:creationId xmlns:a16="http://schemas.microsoft.com/office/drawing/2014/main" id="{25FA5F5C-CE4A-F91C-5A39-122C5DAF55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7282073" y="28867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3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D3D40-0F16-E379-0F01-8D4156051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Datos como Grafos/redes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5C9759-5CB9-3AF7-4ECF-92AC5B258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327" y="2456239"/>
            <a:ext cx="5453063" cy="23673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62CBA5-6370-8491-107A-E312C1B4B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880" y="2052471"/>
            <a:ext cx="4770120" cy="3174901"/>
          </a:xfrm>
          <a:prstGeom prst="rect">
            <a:avLst/>
          </a:prstGeom>
        </p:spPr>
      </p:pic>
      <p:pic>
        <p:nvPicPr>
          <p:cNvPr id="7" name="Graphic 6" descr="Connections outline">
            <a:extLst>
              <a:ext uri="{FF2B5EF4-FFF2-40B4-BE49-F238E27FC236}">
                <a16:creationId xmlns:a16="http://schemas.microsoft.com/office/drawing/2014/main" id="{F7D0F3DD-4770-C127-2FE1-7663B8BB8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9259" y="2619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1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97D63-8F19-BE5D-CCFF-D465714C8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En el curso nos enfocamos en Tablas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8E15F-4681-4548-E025-C162FEC74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Este modelo se llama el modelo relacional</a:t>
            </a:r>
          </a:p>
          <a:p>
            <a:endParaRPr lang="es-CL" dirty="0"/>
          </a:p>
          <a:p>
            <a:r>
              <a:rPr lang="es-CL" dirty="0"/>
              <a:t>Es el modelo más establecido</a:t>
            </a:r>
          </a:p>
          <a:p>
            <a:endParaRPr lang="es-CL" dirty="0"/>
          </a:p>
          <a:p>
            <a:r>
              <a:rPr lang="es-CL" dirty="0"/>
              <a:t>Hablaremos de otras opciones al final del curso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DDABC6-0426-407B-4FAE-1A6EAD5E7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DC24D-78B5-4164-BCBB-E3BE72F13D6F}" type="slidenum">
              <a:rPr kumimoji="0" lang="es-CL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s-CL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4965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05135-EFC6-377F-A8CF-2D716C22A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¿Qué aprenderemos?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33562-C5F6-5277-C47E-A0B21E928C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D1873-BEB4-0F52-CB07-87824F962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DC24D-78B5-4164-BCBB-E3BE72F13D6F}" type="slidenum">
              <a:rPr kumimoji="0" lang="es-CL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s-CL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790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60688-7537-4E58-816C-EC75D2177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Introducción a Bases de Datos Relacionales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370B9-3ED3-9C23-F4AC-698B26E78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sz="2800" dirty="0"/>
              <a:t>Hay tres tipos típicos de “usuarios” para un sistema administrador de bases de datos: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CL" sz="2400" dirty="0">
                <a:solidFill>
                  <a:schemeClr val="accent1"/>
                </a:solidFill>
              </a:rPr>
              <a:t>Usuarios finales del sistema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CL" sz="2400" dirty="0">
                <a:solidFill>
                  <a:schemeClr val="accent6">
                    <a:lumMod val="75000"/>
                  </a:schemeClr>
                </a:solidFill>
              </a:rPr>
              <a:t>Administradores del sistema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CL" sz="2400" dirty="0">
                <a:solidFill>
                  <a:srgbClr val="00B050"/>
                </a:solidFill>
              </a:rPr>
              <a:t>Desarrolladores del sistema</a:t>
            </a:r>
          </a:p>
          <a:p>
            <a:pPr marL="971550" lvl="1" indent="-514350">
              <a:buFont typeface="+mj-lt"/>
              <a:buAutoNum type="arabicPeriod"/>
            </a:pPr>
            <a:endParaRPr lang="es-CL" dirty="0"/>
          </a:p>
          <a:p>
            <a:pPr marL="571500" indent="-514350"/>
            <a:r>
              <a:rPr lang="es-CL" sz="2800" dirty="0"/>
              <a:t>Nos enfocaremos en el </a:t>
            </a:r>
            <a:r>
              <a:rPr lang="es-CL" sz="2800" dirty="0">
                <a:solidFill>
                  <a:schemeClr val="accent1"/>
                </a:solidFill>
              </a:rPr>
              <a:t>primer tipo </a:t>
            </a:r>
          </a:p>
          <a:p>
            <a:pPr marL="571500" indent="-514350"/>
            <a:r>
              <a:rPr lang="es-CL" sz="2800" dirty="0"/>
              <a:t>Hablaremos un poco también de tipos </a:t>
            </a:r>
            <a:r>
              <a:rPr lang="es-CL" sz="2800" dirty="0">
                <a:solidFill>
                  <a:schemeClr val="accent6">
                    <a:lumMod val="75000"/>
                  </a:schemeClr>
                </a:solidFill>
              </a:rPr>
              <a:t>dos</a:t>
            </a:r>
            <a:r>
              <a:rPr lang="es-CL" sz="2800" dirty="0"/>
              <a:t> y </a:t>
            </a:r>
            <a:r>
              <a:rPr lang="es-CL" sz="2800" dirty="0">
                <a:solidFill>
                  <a:srgbClr val="00B050"/>
                </a:solidFill>
              </a:rPr>
              <a:t>tres</a:t>
            </a:r>
          </a:p>
        </p:txBody>
      </p:sp>
    </p:spTree>
    <p:extLst>
      <p:ext uri="{BB962C8B-B14F-4D97-AF65-F5344CB8AC3E}">
        <p14:creationId xmlns:p14="http://schemas.microsoft.com/office/powerpoint/2010/main" val="36524257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6C7B8-0659-A529-B0FC-797B33125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Aprenderemos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99C38-7477-C476-A6FB-66B0CC526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Cómo se puede generalizar la consulta, la indexación, la gestión, etcétera, de datos</a:t>
            </a:r>
          </a:p>
          <a:p>
            <a:endParaRPr lang="es-CL" dirty="0"/>
          </a:p>
          <a:p>
            <a:r>
              <a:rPr lang="es-CL" dirty="0"/>
              <a:t>Modelos de bases de datos</a:t>
            </a:r>
          </a:p>
          <a:p>
            <a:pPr lvl="1"/>
            <a:r>
              <a:rPr lang="es-CL" dirty="0"/>
              <a:t>Con énfasis en el modelo relacional</a:t>
            </a:r>
          </a:p>
          <a:p>
            <a:pPr lvl="1"/>
            <a:r>
              <a:rPr lang="es-CL" dirty="0"/>
              <a:t>Otros modelos: grafos, árboles</a:t>
            </a:r>
          </a:p>
          <a:p>
            <a:pPr marL="457200" lvl="1" indent="0">
              <a:buNone/>
            </a:pPr>
            <a:endParaRPr lang="es-CL" dirty="0"/>
          </a:p>
          <a:p>
            <a:r>
              <a:rPr lang="es-CL" dirty="0"/>
              <a:t>Usar y manejar sistemas de bases de datos</a:t>
            </a:r>
          </a:p>
          <a:p>
            <a:pPr lvl="1"/>
            <a:r>
              <a:rPr lang="es-CL" dirty="0"/>
              <a:t>Cargar datos, escribir consultas, actualizar datos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677971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6071E-6E43-71A5-6E3F-82954C769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Estructura del Curso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C7BFD-C36C-087C-D049-D403692F7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1635760"/>
            <a:ext cx="9486690" cy="4572000"/>
          </a:xfrm>
        </p:spPr>
        <p:txBody>
          <a:bodyPr>
            <a:normAutofit fontScale="85000" lnSpcReduction="20000"/>
          </a:bodyPr>
          <a:lstStyle/>
          <a:p>
            <a:r>
              <a:rPr lang="es-CL" dirty="0"/>
              <a:t>Introducción / Motivación</a:t>
            </a:r>
          </a:p>
          <a:p>
            <a:r>
              <a:rPr lang="es-CL" dirty="0"/>
              <a:t>El Modelo Relacional</a:t>
            </a:r>
          </a:p>
          <a:p>
            <a:r>
              <a:rPr lang="es-CL" dirty="0"/>
              <a:t>Modelamiento Conceptual</a:t>
            </a:r>
          </a:p>
          <a:p>
            <a:r>
              <a:rPr lang="es-CL" dirty="0"/>
              <a:t>El Álgebra Relacional</a:t>
            </a:r>
          </a:p>
          <a:p>
            <a:r>
              <a:rPr lang="es-CL" dirty="0"/>
              <a:t>SQL (consultas)</a:t>
            </a:r>
          </a:p>
          <a:p>
            <a:r>
              <a:rPr lang="es-CL" dirty="0" err="1"/>
              <a:t>Indexamiento</a:t>
            </a:r>
            <a:r>
              <a:rPr lang="es-CL" dirty="0"/>
              <a:t> / Optimización</a:t>
            </a:r>
          </a:p>
          <a:p>
            <a:r>
              <a:rPr lang="es-CL" dirty="0"/>
              <a:t>SQL (actualizaciones)</a:t>
            </a:r>
          </a:p>
          <a:p>
            <a:r>
              <a:rPr lang="es-CL" dirty="0"/>
              <a:t>Seguridad / Inyecciones SQL / Consideraciones éticas</a:t>
            </a:r>
          </a:p>
          <a:p>
            <a:r>
              <a:rPr lang="es-CL" dirty="0"/>
              <a:t>Formas Normales</a:t>
            </a:r>
          </a:p>
          <a:p>
            <a:r>
              <a:rPr lang="es-CL" dirty="0"/>
              <a:t>Transacciones</a:t>
            </a:r>
          </a:p>
          <a:p>
            <a:r>
              <a:rPr lang="es-CL" dirty="0"/>
              <a:t>Otros Modelos NoSQL: JSON, Grafos</a:t>
            </a:r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87679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5D38A-8FED-3B06-5E09-269C164AA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Curso Primer Semestre MDS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C9120-C89F-BC58-CFDB-15D57AAE6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1457739"/>
            <a:ext cx="9486690" cy="4750021"/>
          </a:xfrm>
        </p:spPr>
        <p:txBody>
          <a:bodyPr/>
          <a:lstStyle/>
          <a:p>
            <a:r>
              <a:rPr lang="es-CL" dirty="0"/>
              <a:t>El conocimiento de SQL es aún una cualidad altamente deseada por la industria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B4AC3A-B9A7-1FD7-A623-8C0D5A7087D9}"/>
              </a:ext>
            </a:extLst>
          </p:cNvPr>
          <p:cNvSpPr txBox="1"/>
          <p:nvPr/>
        </p:nvSpPr>
        <p:spPr>
          <a:xfrm>
            <a:off x="779972" y="6581001"/>
            <a:ext cx="11412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200" dirty="0">
                <a:solidFill>
                  <a:schemeClr val="accent1"/>
                </a:solidFill>
              </a:rPr>
              <a:t>https://</a:t>
            </a:r>
            <a:r>
              <a:rPr lang="es-CL" sz="1200" dirty="0" err="1">
                <a:solidFill>
                  <a:schemeClr val="accent1"/>
                </a:solidFill>
              </a:rPr>
              <a:t>medium.com</a:t>
            </a:r>
            <a:r>
              <a:rPr lang="es-CL" sz="1200" dirty="0">
                <a:solidFill>
                  <a:schemeClr val="accent1"/>
                </a:solidFill>
              </a:rPr>
              <a:t>/@</a:t>
            </a:r>
            <a:r>
              <a:rPr lang="es-CL" sz="1200" dirty="0" err="1">
                <a:solidFill>
                  <a:schemeClr val="accent1"/>
                </a:solidFill>
              </a:rPr>
              <a:t>byanalytixlabs</a:t>
            </a:r>
            <a:r>
              <a:rPr lang="es-CL" sz="1200" dirty="0">
                <a:solidFill>
                  <a:schemeClr val="accent1"/>
                </a:solidFill>
              </a:rPr>
              <a:t>/data-science-skills-survey-report-2024-a-comprehensive-market-study-of-most-in-demand-skills-3d9baf772272</a:t>
            </a:r>
          </a:p>
        </p:txBody>
      </p:sp>
      <p:pic>
        <p:nvPicPr>
          <p:cNvPr id="1026" name="Picture 2" descr="data science tools">
            <a:extLst>
              <a:ext uri="{FF2B5EF4-FFF2-40B4-BE49-F238E27FC236}">
                <a16:creationId xmlns:a16="http://schemas.microsoft.com/office/drawing/2014/main" id="{9A0CD193-8D3D-B199-82C3-CA7EE2788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990" y="2009000"/>
            <a:ext cx="6119593" cy="460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0390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D2C64-AE92-426D-2736-A91AABCFD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/>
              <a:t>Sección Burócrata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3DD3B8-6EDA-9962-FF61-421A1E28EE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6920411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256E5-9B01-E27E-71BC-B55A7E825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Estructura del Curso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E65EF-FABB-5EFE-384F-7434DE2F7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L" dirty="0"/>
              <a:t>Clases Expositivas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99A9F3-0E76-9FD9-E09E-A53BD600E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21" y="2625806"/>
            <a:ext cx="2990850" cy="3486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6E051B-B8A1-07EE-935A-5E628F5F2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911" y="2625806"/>
            <a:ext cx="31051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9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6AAD0-C785-3CAE-DB15-61864A5F2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365124"/>
            <a:ext cx="9486690" cy="1270635"/>
          </a:xfrm>
        </p:spPr>
        <p:txBody>
          <a:bodyPr/>
          <a:lstStyle/>
          <a:p>
            <a:r>
              <a:rPr lang="en-CL" dirty="0"/>
              <a:t>Comienzo mi día: 07.30</a:t>
            </a:r>
          </a:p>
        </p:txBody>
      </p:sp>
      <p:pic>
        <p:nvPicPr>
          <p:cNvPr id="4" name="Content Placeholder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F997403-E88A-2BA7-1895-FAAB0F419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32" y="2307772"/>
            <a:ext cx="4384535" cy="292916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3B2FA9-A84E-ABF9-7123-5A5C3629004F}"/>
              </a:ext>
            </a:extLst>
          </p:cNvPr>
          <p:cNvSpPr txBox="1"/>
          <p:nvPr/>
        </p:nvSpPr>
        <p:spPr>
          <a:xfrm>
            <a:off x="8252603" y="6031210"/>
            <a:ext cx="345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Tratando de despertar</a:t>
            </a:r>
          </a:p>
        </p:txBody>
      </p:sp>
    </p:spTree>
    <p:extLst>
      <p:ext uri="{BB962C8B-B14F-4D97-AF65-F5344CB8AC3E}">
        <p14:creationId xmlns:p14="http://schemas.microsoft.com/office/powerpoint/2010/main" val="392245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25818-A0EE-4382-9D4D-AE20FA64E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Estructura del Curso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0FBAF-9085-756C-DF07-59129B3C7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L" dirty="0"/>
              <a:t>Laboratorios teóricos y prácticos en fechas seleccionadas</a:t>
            </a:r>
          </a:p>
        </p:txBody>
      </p:sp>
      <p:pic>
        <p:nvPicPr>
          <p:cNvPr id="4" name="Picture 2" descr="Image result for programming">
            <a:extLst>
              <a:ext uri="{FF2B5EF4-FFF2-40B4-BE49-F238E27FC236}">
                <a16:creationId xmlns:a16="http://schemas.microsoft.com/office/drawing/2014/main" id="{6574D5FC-A400-D81C-59DF-9753D6FF5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237" y="2524888"/>
            <a:ext cx="6339635" cy="356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2135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4CE0B-E15B-D07D-2849-A3CB36ECD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Laboratorios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D83CA-0892-B83D-EE53-1716A54E2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1869440"/>
            <a:ext cx="9486690" cy="4716890"/>
          </a:xfrm>
        </p:spPr>
        <p:txBody>
          <a:bodyPr>
            <a:normAutofit/>
          </a:bodyPr>
          <a:lstStyle/>
          <a:p>
            <a:r>
              <a:rPr lang="es-CL" dirty="0"/>
              <a:t>Trabajarán en grupos de dos o tres</a:t>
            </a:r>
          </a:p>
          <a:p>
            <a:pPr lvl="1"/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¡Solo se puede trabajar en grupo en la sesión del </a:t>
            </a:r>
            <a:r>
              <a:rPr lang="es-CL" dirty="0" err="1">
                <a:solidFill>
                  <a:schemeClr val="accent6">
                    <a:lumMod val="75000"/>
                  </a:schemeClr>
                </a:solidFill>
              </a:rPr>
              <a:t>lab</a:t>
            </a:r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!</a:t>
            </a:r>
          </a:p>
          <a:p>
            <a:pPr lvl="2"/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Si no puedes asistir al </a:t>
            </a:r>
            <a:r>
              <a:rPr lang="es-CL" dirty="0" err="1">
                <a:solidFill>
                  <a:schemeClr val="accent6">
                    <a:lumMod val="75000"/>
                  </a:schemeClr>
                </a:solidFill>
              </a:rPr>
              <a:t>lab</a:t>
            </a:r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, hay que trabajar </a:t>
            </a:r>
            <a:r>
              <a:rPr lang="es-CL" dirty="0" err="1">
                <a:solidFill>
                  <a:schemeClr val="accent6">
                    <a:lumMod val="75000"/>
                  </a:schemeClr>
                </a:solidFill>
              </a:rPr>
              <a:t>solx</a:t>
            </a:r>
            <a:endParaRPr lang="es-CL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Cada </a:t>
            </a:r>
            <a:r>
              <a:rPr lang="es-CL" dirty="0" err="1">
                <a:solidFill>
                  <a:schemeClr val="accent6">
                    <a:lumMod val="75000"/>
                  </a:schemeClr>
                </a:solidFill>
              </a:rPr>
              <a:t>lab</a:t>
            </a:r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 tiene una semana de plazo para ser entregado</a:t>
            </a:r>
          </a:p>
          <a:p>
            <a:pPr lvl="2"/>
            <a:endParaRPr lang="es-CL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s-CL" dirty="0"/>
              <a:t>Trae tu propio equipo, pero solicitaremos equipos de la facultad en caso de ser necesario</a:t>
            </a:r>
          </a:p>
          <a:p>
            <a:endParaRPr lang="es-CL" dirty="0"/>
          </a:p>
          <a:p>
            <a:r>
              <a:rPr lang="es-CL" dirty="0"/>
              <a:t>Tendremos 7 laboratorios. Son todos obligatorios de entregar (no de asistir). En caso de problemas médicos o personales, deben justificarse por </a:t>
            </a:r>
            <a:r>
              <a:rPr lang="es-CL" dirty="0" err="1"/>
              <a:t>workflow</a:t>
            </a:r>
            <a:r>
              <a:rPr lang="es-CL" dirty="0"/>
              <a:t> para optar a una tarea recuperativa.</a:t>
            </a:r>
          </a:p>
        </p:txBody>
      </p:sp>
    </p:spTree>
    <p:extLst>
      <p:ext uri="{BB962C8B-B14F-4D97-AF65-F5344CB8AC3E}">
        <p14:creationId xmlns:p14="http://schemas.microsoft.com/office/powerpoint/2010/main" val="37228553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39BA7-0BE9-A429-C47A-6591418CE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Laboratorios – Fechas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400C2-4346-4F12-049A-056E7364C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Martes 20/08: Lab de </a:t>
            </a:r>
            <a:r>
              <a:rPr lang="en-US" dirty="0" err="1"/>
              <a:t>Modelamiento</a:t>
            </a:r>
            <a:endParaRPr lang="en-US" dirty="0"/>
          </a:p>
          <a:p>
            <a:r>
              <a:rPr lang="en-US" dirty="0"/>
              <a:t>Martes 27/08: Lab de </a:t>
            </a:r>
            <a:r>
              <a:rPr lang="en-US" dirty="0" err="1"/>
              <a:t>Álgebra</a:t>
            </a:r>
            <a:r>
              <a:rPr lang="en-US" dirty="0"/>
              <a:t> </a:t>
            </a:r>
            <a:r>
              <a:rPr lang="en-US" dirty="0" err="1"/>
              <a:t>Relacional</a:t>
            </a:r>
            <a:endParaRPr lang="en-US" dirty="0"/>
          </a:p>
          <a:p>
            <a:r>
              <a:rPr lang="en-US" dirty="0"/>
              <a:t>Martes 24/09: Lab de SQL I y II</a:t>
            </a:r>
          </a:p>
          <a:p>
            <a:r>
              <a:rPr lang="en-US" dirty="0"/>
              <a:t>Jueves 26/09: Lab de SQL III y IV</a:t>
            </a:r>
          </a:p>
          <a:p>
            <a:r>
              <a:rPr lang="en-US" dirty="0"/>
              <a:t>Martes 22/10: Lab de </a:t>
            </a:r>
            <a:r>
              <a:rPr lang="en-US" dirty="0" err="1"/>
              <a:t>Inyecciones</a:t>
            </a:r>
            <a:r>
              <a:rPr lang="en-US" dirty="0"/>
              <a:t> SQL</a:t>
            </a:r>
          </a:p>
          <a:p>
            <a:r>
              <a:rPr lang="en-US" dirty="0"/>
              <a:t>Martes 12/11: Lab de MongoDB</a:t>
            </a:r>
          </a:p>
          <a:p>
            <a:r>
              <a:rPr lang="en-US" dirty="0"/>
              <a:t>Jueves 14/11: Lab de GQL/Cypher</a:t>
            </a:r>
          </a:p>
        </p:txBody>
      </p:sp>
    </p:spTree>
    <p:extLst>
      <p:ext uri="{BB962C8B-B14F-4D97-AF65-F5344CB8AC3E}">
        <p14:creationId xmlns:p14="http://schemas.microsoft.com/office/powerpoint/2010/main" val="13085155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C6F5F-DA99-F8FD-E3EB-02F2E5930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Ejercicios Teóricos Individuales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E1CED-13F1-5F47-921F-ECC6E0152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Martes 10/09: </a:t>
            </a:r>
            <a:r>
              <a:rPr lang="en-US" dirty="0" err="1"/>
              <a:t>Ejercicio</a:t>
            </a:r>
            <a:r>
              <a:rPr lang="en-US" dirty="0"/>
              <a:t> 1 – </a:t>
            </a:r>
            <a:r>
              <a:rPr lang="en-US" dirty="0" err="1"/>
              <a:t>Modelamiento</a:t>
            </a:r>
            <a:r>
              <a:rPr lang="en-US" dirty="0"/>
              <a:t>, </a:t>
            </a:r>
            <a:r>
              <a:rPr lang="en-US" dirty="0" err="1"/>
              <a:t>Álgebra</a:t>
            </a:r>
            <a:r>
              <a:rPr lang="en-US" dirty="0"/>
              <a:t> </a:t>
            </a:r>
            <a:r>
              <a:rPr lang="en-US" dirty="0" err="1"/>
              <a:t>Relacional</a:t>
            </a:r>
            <a:r>
              <a:rPr lang="en-US" dirty="0"/>
              <a:t> y SQL</a:t>
            </a:r>
            <a:br>
              <a:rPr lang="en-US" dirty="0"/>
            </a:br>
            <a:endParaRPr lang="en-US" dirty="0"/>
          </a:p>
          <a:p>
            <a:r>
              <a:rPr lang="en-US" dirty="0"/>
              <a:t>Martes 15/10: </a:t>
            </a:r>
            <a:r>
              <a:rPr lang="en-US" dirty="0" err="1"/>
              <a:t>Ejercicio</a:t>
            </a:r>
            <a:r>
              <a:rPr lang="en-US" dirty="0"/>
              <a:t> 2 - </a:t>
            </a:r>
            <a:r>
              <a:rPr lang="en-US" dirty="0" err="1"/>
              <a:t>Formas</a:t>
            </a:r>
            <a:r>
              <a:rPr lang="en-US" dirty="0"/>
              <a:t> </a:t>
            </a:r>
            <a:r>
              <a:rPr lang="en-US" dirty="0" err="1"/>
              <a:t>Normales</a:t>
            </a:r>
            <a:r>
              <a:rPr lang="en-US" dirty="0"/>
              <a:t>, </a:t>
            </a:r>
            <a:r>
              <a:rPr lang="en-US" dirty="0" err="1"/>
              <a:t>Optimización</a:t>
            </a:r>
            <a:r>
              <a:rPr lang="en-US" dirty="0"/>
              <a:t> y </a:t>
            </a:r>
            <a:r>
              <a:rPr lang="en-US" dirty="0" err="1"/>
              <a:t>Transacciones</a:t>
            </a:r>
            <a:endParaRPr lang="en-US" dirty="0"/>
          </a:p>
          <a:p>
            <a:endParaRPr lang="en-US" dirty="0"/>
          </a:p>
          <a:p>
            <a:r>
              <a:rPr lang="es-CL" dirty="0"/>
              <a:t>En caso de problemas médicos o personales, deben justificarse por </a:t>
            </a:r>
            <a:r>
              <a:rPr lang="es-CL" dirty="0" err="1"/>
              <a:t>workflow</a:t>
            </a:r>
            <a:r>
              <a:rPr lang="es-CL" dirty="0"/>
              <a:t> para optar a un ejercicio recuperativo.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1362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BE6BA-8D50-5C42-4495-57C307CAD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Proyecto en equipo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7AE3C-9653-0EBC-A918-664EF5994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L" dirty="0"/>
              <a:t>Desarrollo de una aplicación web para consultar y mostrar datos o caso de estudio de análisis de datos</a:t>
            </a:r>
          </a:p>
          <a:p>
            <a:endParaRPr lang="en-CL" dirty="0"/>
          </a:p>
          <a:p>
            <a:r>
              <a:rPr lang="en-CL" dirty="0"/>
              <a:t>3 a 4 integrantes por equipo</a:t>
            </a:r>
          </a:p>
          <a:p>
            <a:endParaRPr lang="en-CL" dirty="0"/>
          </a:p>
          <a:p>
            <a:r>
              <a:rPr lang="en-CL" dirty="0"/>
              <a:t>Más detalles la próxima semana</a:t>
            </a:r>
          </a:p>
        </p:txBody>
      </p:sp>
    </p:spTree>
    <p:extLst>
      <p:ext uri="{BB962C8B-B14F-4D97-AF65-F5344CB8AC3E}">
        <p14:creationId xmlns:p14="http://schemas.microsoft.com/office/powerpoint/2010/main" val="24306029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3558B-4468-0405-0B18-387BB990E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Nota Final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C673C-C479-643C-A20C-648F34E6F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L" dirty="0"/>
              <a:t>50% Laboratorios</a:t>
            </a:r>
          </a:p>
          <a:p>
            <a:r>
              <a:rPr lang="en-CL" dirty="0"/>
              <a:t>25% Ejercicios</a:t>
            </a:r>
          </a:p>
          <a:p>
            <a:r>
              <a:rPr lang="en-CL" dirty="0"/>
              <a:t>25% Proyecto</a:t>
            </a:r>
          </a:p>
          <a:p>
            <a:endParaRPr lang="en-CL" dirty="0"/>
          </a:p>
          <a:p>
            <a:r>
              <a:rPr lang="en-CL" dirty="0"/>
              <a:t>Cada ítem debe tener nota mayor o igual a 4, de acuerdo a las reglas de la facultad</a:t>
            </a:r>
          </a:p>
          <a:p>
            <a:endParaRPr lang="en-CL" dirty="0"/>
          </a:p>
          <a:p>
            <a:r>
              <a:rPr lang="en-CL" dirty="0"/>
              <a:t>No hay examen </a:t>
            </a:r>
            <a:r>
              <a:rPr lang="en-CL" dirty="0">
                <a:sym typeface="Wingdings" pitchFamily="2" charset="2"/>
              </a:rPr>
              <a:t></a:t>
            </a:r>
            <a:endParaRPr lang="en-CL" dirty="0"/>
          </a:p>
        </p:txBody>
      </p:sp>
    </p:spTree>
    <p:extLst>
      <p:ext uri="{BB962C8B-B14F-4D97-AF65-F5344CB8AC3E}">
        <p14:creationId xmlns:p14="http://schemas.microsoft.com/office/powerpoint/2010/main" val="3861845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88F843D-1C1B-C740-AC27-E3238D0F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6" name="Video 5" descr="Servidores de equipo">
            <a:extLst>
              <a:ext uri="{FF2B5EF4-FFF2-40B4-BE49-F238E27FC236}">
                <a16:creationId xmlns:a16="http://schemas.microsoft.com/office/drawing/2014/main" id="{1CC581B6-3CE1-5F1B-135D-71D38C743D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">
            <a:extLst>
              <a:ext uri="{FF2B5EF4-FFF2-40B4-BE49-F238E27FC236}">
                <a16:creationId xmlns:a16="http://schemas.microsoft.com/office/drawing/2014/main" id="{9F0EA5A9-0D12-3644-BBEC-6D9D192EB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55908" cy="6858001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  <a:sym typeface="Avenir Nex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535E9-650F-4116-E7A6-81123D845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928" y="314452"/>
            <a:ext cx="3742107" cy="34508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L" dirty="0">
                <a:solidFill>
                  <a:schemeClr val="tx1"/>
                </a:solidFill>
              </a:rPr>
              <a:t>¿Qué son las Bases de Datos?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EB4DA-AF18-5589-A62A-073FA8D7D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897" y="3667326"/>
            <a:ext cx="4185932" cy="23218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CL" sz="1600" dirty="0">
                <a:solidFill>
                  <a:schemeClr val="tx1"/>
                </a:solidFill>
              </a:rPr>
              <a:t>MDS7103 – Bases de Datos</a:t>
            </a:r>
          </a:p>
          <a:p>
            <a:pPr>
              <a:lnSpc>
                <a:spcPct val="100000"/>
              </a:lnSpc>
            </a:pPr>
            <a:endParaRPr lang="en-CL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CL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600" dirty="0">
                <a:solidFill>
                  <a:schemeClr val="tx1"/>
                </a:solidFill>
              </a:rPr>
              <a:t>Sebastián Ferrada Aliaga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600" dirty="0">
                <a:solidFill>
                  <a:schemeClr val="tx1"/>
                </a:solidFill>
              </a:rPr>
              <a:t>Iniciativa de Datos e Inteligencia Artificial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>
                <a:solidFill>
                  <a:schemeClr val="tx1"/>
                </a:solidFill>
              </a:rPr>
              <a:t>http://</a:t>
            </a:r>
            <a:r>
              <a:rPr lang="en-US" sz="1600" dirty="0" err="1">
                <a:solidFill>
                  <a:schemeClr val="tx1"/>
                </a:solidFill>
              </a:rPr>
              <a:t>sferrada</a:t>
            </a:r>
            <a:r>
              <a:rPr lang="en-CL" sz="1600" dirty="0">
                <a:solidFill>
                  <a:schemeClr val="tx1"/>
                </a:solidFill>
              </a:rPr>
              <a:t>.com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600" dirty="0">
                <a:solidFill>
                  <a:schemeClr val="tx1"/>
                </a:solidFill>
              </a:rPr>
              <a:t>Agosto 2024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1C8291-E3D5-4240-8FF4-E5213CBCC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5909" y="1375495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B44AFE-C181-7047-8CC9-CA00BD385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5908" y="0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04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75EF7-2D55-093B-D065-68F7409E5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09" y="365760"/>
            <a:ext cx="9874947" cy="1270000"/>
          </a:xfrm>
        </p:spPr>
        <p:txBody>
          <a:bodyPr>
            <a:normAutofit fontScale="90000"/>
          </a:bodyPr>
          <a:lstStyle/>
          <a:p>
            <a:r>
              <a:rPr lang="en-CL" dirty="0"/>
              <a:t>Reviso Instagram para despertar: 7.45</a:t>
            </a:r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066581C6-E861-BEA7-ABE8-B085402D60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4"/>
          <a:stretch/>
        </p:blipFill>
        <p:spPr>
          <a:xfrm>
            <a:off x="3141824" y="1768475"/>
            <a:ext cx="5908352" cy="407715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65D811-4BB2-706D-256A-3F06E07F1313}"/>
              </a:ext>
            </a:extLst>
          </p:cNvPr>
          <p:cNvSpPr txBox="1"/>
          <p:nvPr/>
        </p:nvSpPr>
        <p:spPr>
          <a:xfrm>
            <a:off x="7478486" y="6129181"/>
            <a:ext cx="3984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No le dio </a:t>
            </a:r>
            <a:r>
              <a:rPr lang="es-CL" sz="2400" dirty="0" err="1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like</a:t>
            </a:r>
            <a:r>
              <a:rPr lang="es-CL" sz="2400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a mi </a:t>
            </a:r>
            <a:r>
              <a:rPr lang="es-CL" sz="2400" dirty="0" err="1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story</a:t>
            </a:r>
            <a:r>
              <a:rPr lang="es-CL" sz="2400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:c</a:t>
            </a:r>
          </a:p>
        </p:txBody>
      </p:sp>
    </p:spTree>
    <p:extLst>
      <p:ext uri="{BB962C8B-B14F-4D97-AF65-F5344CB8AC3E}">
        <p14:creationId xmlns:p14="http://schemas.microsoft.com/office/powerpoint/2010/main" val="408967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04E4-CF22-2F06-7D4A-E227FFFA0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Me compro un cafecito: 8.20</a:t>
            </a:r>
          </a:p>
        </p:txBody>
      </p:sp>
      <p:pic>
        <p:nvPicPr>
          <p:cNvPr id="4" name="Content Placeholder 5" descr="A picture containing text, person, table, indoor&#10;&#10;Description automatically generated">
            <a:extLst>
              <a:ext uri="{FF2B5EF4-FFF2-40B4-BE49-F238E27FC236}">
                <a16:creationId xmlns:a16="http://schemas.microsoft.com/office/drawing/2014/main" id="{05761DA4-7BA5-BBD7-70F2-93029F3AC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935" y="1796747"/>
            <a:ext cx="5997121" cy="399808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FF25F4-3C32-5193-111F-2F9CE9A9469F}"/>
              </a:ext>
            </a:extLst>
          </p:cNvPr>
          <p:cNvSpPr txBox="1"/>
          <p:nvPr/>
        </p:nvSpPr>
        <p:spPr>
          <a:xfrm>
            <a:off x="8712063" y="6030575"/>
            <a:ext cx="2536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rgbClr val="00B05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Pago con tarjeta</a:t>
            </a:r>
          </a:p>
        </p:txBody>
      </p:sp>
    </p:spTree>
    <p:extLst>
      <p:ext uri="{BB962C8B-B14F-4D97-AF65-F5344CB8AC3E}">
        <p14:creationId xmlns:p14="http://schemas.microsoft.com/office/powerpoint/2010/main" val="32705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D471C-D566-265F-515A-F9649C694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Tomo la micro: 8.55</a:t>
            </a:r>
          </a:p>
        </p:txBody>
      </p:sp>
      <p:pic>
        <p:nvPicPr>
          <p:cNvPr id="5" name="Content Placeholder 5" descr="A picture containing text, person, yellow, hand&#10;&#10;Description automatically generated">
            <a:extLst>
              <a:ext uri="{FF2B5EF4-FFF2-40B4-BE49-F238E27FC236}">
                <a16:creationId xmlns:a16="http://schemas.microsoft.com/office/drawing/2014/main" id="{62E9CE64-9E3D-091A-50F4-81059D89E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067" y="1528989"/>
            <a:ext cx="6657975" cy="44386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640E44-46A8-A61A-CA96-56DA59BDB7FE}"/>
              </a:ext>
            </a:extLst>
          </p:cNvPr>
          <p:cNvSpPr txBox="1"/>
          <p:nvPr/>
        </p:nvSpPr>
        <p:spPr>
          <a:xfrm>
            <a:off x="8644283" y="6180529"/>
            <a:ext cx="3122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Saldo de Emergencia</a:t>
            </a:r>
          </a:p>
        </p:txBody>
      </p:sp>
    </p:spTree>
    <p:extLst>
      <p:ext uri="{BB962C8B-B14F-4D97-AF65-F5344CB8AC3E}">
        <p14:creationId xmlns:p14="http://schemas.microsoft.com/office/powerpoint/2010/main" val="85089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írez &amp; CC6202 \\&#10;12.323.792-8 &amp; Juan Ramírez &amp; CC5212 \\&#10;\ldots\\\hline&#10;\end{tabular}&#10;&#10;&#10;\end{document}"/>
  <p:tag name="IGUANATEXSIZE" val="20"/>
  <p:tag name="IGUANATEXCURSOR" val="306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847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10.323.634-4 &amp; Pia Garc\'ia &amp; CC3201 \\&#10;10.323.634-5 &amp; Jorge Garc\'ia &amp; CC3201 \\&#10;\ldots\\\hline&#10;12.323.792-8 &amp; Juan Ram\'irez &amp; CC6202 \\&#10;12.323.792-8 &amp; Juan Ram\'irez &amp; CC5212 \\&#10;\ldots\\\hline&#10;\ldots\\\hline&#10;\end{tabular}&#10;&#10;&#10;\end{document}"/>
  <p:tag name="IGUANATEXSIZE" val="20"/>
  <p:tag name="IGUANATEXCURSOR" val="34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6734"/>
  <p:tag name="ORIGINALWIDTH" val="1407,574"/>
  <p:tag name="OUTPUTDPI" val="1200"/>
  <p:tag name="LATEXADDIN" val="\documentclass{article}&#10;\usepackage{amsmath}&#10;\usepackage[utf8]{inputenc}&#10;\pagestyle{empty}&#10;\begin{document}&#10;&#10;\begin{tabular}{lr}&#10;\hline&#10;\textbf{RUT} &amp; \textbf{Bloque}\\\hline&#10;10.323.634-4 &amp; 1 \\&#10;12.323.792-8 &amp; 2 \\&#10;\ldots\\\hline&#10;\end{tabular}&#10;&#10;&#10;\end{document}"/>
  <p:tag name="IGUANATEXSIZE" val="20"/>
  <p:tag name="IGUANATEXCURSOR" val="1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847"/>
  <p:tag name="ORIGINALWIDTH" val="2737,908"/>
  <p:tag name="OUTPUTDPI" val="1200"/>
  <p:tag name="LATEXADDIN" val="\documentclass{article}&#10;\usepackage{amsmath}&#10;\usepackage[utf8]{inputenc}&#10;\pagestyle{empty}&#10;\begin{document}&#10;&#10;\begin{tabular}{lllr}&#10;\hline&#10;\textbf{RUT} &amp; \textbf{Nombre} &amp; \textbf{Curso} &amp; \textbf{Del?}\\\hline&#10;10.323.634-4 &amp; Pia Garc\'ia &amp; CC3201 &amp; $\times$\\&#10;10.323.634-5 &amp; Jorge Garc\'ia &amp; CC3201 &amp; \\&#10;\ldots\\\hline&#10;12.323.792-8 &amp; Juan Ram\'irez &amp; CC6202 &amp; $\times$ \\&#10;12.323.792-8 &amp; Juan Ram\'irez &amp; CC5212 &amp; \\&#10;\ldots\\\hline&#10;\ldots\\\hline&#10;\end{tabular}&#10;&#10;&#10;\end{document}"/>
  <p:tag name="IGUANATEXSIZE" val="20"/>
  <p:tag name="IGUANATEXCURSOR" val="39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6734"/>
  <p:tag name="ORIGINALWIDTH" val="1407,574"/>
  <p:tag name="OUTPUTDPI" val="1200"/>
  <p:tag name="LATEXADDIN" val="\documentclass{article}&#10;\usepackage{amsmath}&#10;\usepackage[utf8]{inputenc}&#10;\pagestyle{empty}&#10;\begin{document}&#10;&#10;\begin{tabular}{lr}&#10;\hline&#10;\textbf{RUT} &amp; \textbf{Bloque}\\\hline&#10;10.323.634-4 &amp; 1 \\&#10;12.323.792-8 &amp; 2 \\&#10;\ldots\\\hline&#10;\end{tabular}&#10;&#10;&#10;\end{document}"/>
  <p:tag name="IGUANATEXSIZE" val="20"/>
  <p:tag name="IGUANATEXCURSOR" val="1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63,442"/>
  <p:tag name="ORIGINALWIDTH" val="2305,962"/>
  <p:tag name="OUTPUTDPI" val="1200"/>
  <p:tag name="LATEXADDIN" val="\documentclass{article}&#10;\usepackage{amsmath}&#10;\usepackage[utf8]{inputenc}&#10;\pagestyle{empty}&#10;\begin{document}&#10;&#10;\begin{tabular}{lllr}&#10;\hline&#10;\textbf{RUT} &amp; \textbf{Nombre} &amp; \textbf{Curso}\\\hline&#10;12.323.792-8 &amp; Juan Ram\'irez &amp; CC4202 \\&#10;\ldots\\\hline&#10;\end{tabular}&#10;&#10;&#10;\end{document}"/>
  <p:tag name="IGUANATEXSIZE" val="20"/>
  <p:tag name="IGUANATEXCURSOR" val="21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70,079"/>
  <p:tag name="ORIGINALWIDTH" val="2776,903"/>
  <p:tag name="OUTPUTDPI" val="1200"/>
  <p:tag name="LATEXADDIN" val="\documentclass{article}&#10;\usepackage{amsmath}&#10;\usepackage[utf8]{inputenc}&#10;\pagestyle{empty}&#10;\begin{document}&#10;&#10;\begin{tabular}{lllr}&#10;\hline&#10;\textbf{Nombre} &amp; \textbf{RUT} &amp; \textbf{Curso} &amp; \textbf{Del?}\\\hline&#10;Adrian Arenas &amp; 13.412.321-6 &amp; CC3201 \\&#10;Adrian Arenas &amp; 13.412.321-6 &amp; CC3202 \\&#10;\ldots\\\hline&#10;Jorge Garc\'ia &amp; 10.323.634-5 &amp; CC3201 \\&#10;Juan Ram\'irez &amp; 12.323.792-8 &amp; CC6202 &amp; $\times$ \\&#10;Juan Ram\'irez &amp; 12.323.792-8 &amp; CC5212 \\&#10;\ldots\\\hline&#10;\ldots\\\hline&#10;\end{tabular}&#10;&#10;&#10;\end{document}"/>
  <p:tag name="IGUANATEXSIZE" val="20"/>
  <p:tag name="IGUANATEXCURSOR" val="412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6734"/>
  <p:tag name="ORIGINALWIDTH" val="1533,558"/>
  <p:tag name="OUTPUTDPI" val="1200"/>
  <p:tag name="LATEXADDIN" val="\documentclass{article}&#10;\usepackage{amsmath}&#10;\usepackage[utf8]{inputenc}&#10;\pagestyle{empty}&#10;\begin{document}&#10;&#10;\begin{tabular}{lr}&#10;\hline&#10;\textbf{Nombre} &amp; \textbf{Bloque}\\\hline&#10;Adrian Arenas &amp; 1 \\&#10;Jorge Garc\'ia &amp; 2 \\&#10;\ldots\\\hline&#10;\end{tabular}&#10;&#10;&#10;\end{document}"/>
  <p:tag name="IGUANATEXSIZE" val="20"/>
  <p:tag name="IGUANATEXCURSOR" val="213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\'irez &amp; CC6202 \\&#10;12.323.792-8 &amp; Juan Ram\'irez &amp; CC5212 \\&#10;\ldots\\\hline&#10;\end{tabular}&#10;&#10;&#10;\end{document}"/>
  <p:tag name="IGUANATEXSIZE" val="20"/>
  <p:tag name="IGUANATEXCURSOR" val="30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írez &amp; CC6202 \\&#10;12.323.792-8 &amp; Juan Ramírez &amp; CC5212 \\&#10;\ldots\\\hline&#10;\end{tabular}&#10;&#10;&#10;\end{document}"/>
  <p:tag name="IGUANATEXSIZE" val="20"/>
  <p:tag name="IGUANATEXCURSOR" val="306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267,717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24.482.054-9 &amp; Aidan Hogan &amp; CC3201 \\&#10;24.482.054-9 &amp; Aidan Hogan &amp; CC5212 \\&#10;24.482.054-9 &amp; Aidan Hogan &amp; CC6202 \\&#10;\ldots\\&#10;\hline&#10;\end{tabular}&#10;&#10;&#10;\end{document}"/>
  <p:tag name="IGUANATEXSIZE" val="20"/>
  <p:tag name="IGUANATEXCURSOR" val="3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267,717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24.482.054-9 &amp; Aidan Hogan &amp; CC3201 \\&#10;24.482.054-9 &amp; Aidan Hogan &amp; CC5212 \\&#10;24.482.054-9 &amp; Aidan Hogan &amp; CC6202 \\&#10;\ldots\\&#10;\hline&#10;\end{tabular}&#10;&#10;&#10;\end{document}"/>
  <p:tag name="IGUANATEXSIZE" val="20"/>
  <p:tag name="IGUANATEXCURSOR" val="3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6,434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2.412.412-4 &amp; Sebastián Ferrada &amp; CC3201 \\&#10;12.412.412-4 &amp; Sebastián Ferrada &amp; CC5208 \\&#10;13.123.024-9 &amp; Daniel Hernández &amp; CC6202 \\&#10;\ldots\\&#10;\hline&#10;\end{tabular}&#10;&#10;&#10;\end{document}"/>
  <p:tag name="IGUANATEXSIZE" val="20"/>
  <p:tag name="IGUANATEXCURSOR" val="31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6,434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2.412.412-4 &amp; Sebastián Ferrada &amp; CC3201 \\&#10;12.412.412-4 &amp; Sebastián Ferrada &amp; CC5208 \\&#10;13.123.024-9 &amp; Daniel Hernández &amp; CC6202 \\&#10;\ldots\\&#10;\hline&#10;\end{tabular}&#10;&#10;&#10;\end{document}"/>
  <p:tag name="IGUANATEXSIZE" val="20"/>
  <p:tag name="IGUANATEXCURSOR" val="31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1,185"/>
  <p:tag name="OUTPUTDPI" val="1200"/>
  <p:tag name="LATEXADDIN" val="\documentclass{article}&#10;\usepackage{amsmath}&#10;\usepackage[utf8]{inputenc}&#10;\pagestyle{empty}&#10;\begin{document}&#10;&#10;\begin{tabular}{lllr}&#10;\hline&#10;\textbf{RUT} &amp; \textbf{Nombre} &amp; \textbf{Eval} &amp; \textbf{Nota}\\\hline&#10;\ldots\\&#10;10.323.634-4 &amp; CC3201 &amp; Lab1 &amp; 6.0 \\&#10;10.323.634-4 &amp; CC3201 &amp; Lab2 &amp; 4.5 \\&#10;12.323.792-8 &amp; CC6202 &amp; Examen &amp; 3.9 \\&#10;\ldots\\&#10;\hline&#10;\end{tabular}&#10;&#10;&#10;\end{document}"/>
  <p:tag name="IGUANATEXSIZE" val="20"/>
  <p:tag name="IGUANATEXCURSOR" val="12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271,466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\'rez &amp; CC6202 \\&#10;12.323.792-8 &amp; Juan Ram\'rez &amp; CC5212 \\&#10;\ldots\\\hline&#10;\end{tabular}&#10;&#10;&#10;\end{document}"/>
  <p:tag name="IGUANATEXSIZE" val="20"/>
  <p:tag name="IGUANATEXCURSOR" val="3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3947,506"/>
  <p:tag name="OUTPUTDPI" val="1200"/>
  <p:tag name="LATEXADDIN" val="\documentclass{article}&#10;\usepackage{amsmath}&#10;\usepackage[utf8]{inputenc}&#10;\pagestyle{empty}&#10;\begin{document}&#10;&#10;\begin{tabular}{l@{~$\mapsto$~}l}&#10;\hline&#10;\textbf{Llave} &amp; \textbf{Valor}\\\hline&#10;\ldots &amp; \ldots\\&#10;10.323.634-4 &amp; \{ (Pia Garc\'ia,CC3201) \} \\&#10;12.323.792-8 &amp; \{ (Juan Ram\'irez,CC6202), (Juan Ram\'irez,CC5212) \} \\&#10;\ldots &amp; \ldots\\\hline&#10;\end{tabular}&#10;&#10;&#10;\end{document}"/>
  <p:tag name="IGUANATEXSIZE" val="20"/>
  <p:tag name="IGUANATEXCURSOR" val="15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847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10.323.634-4 &amp; Pia Garc\'ia &amp; CC3201 \\&#10;10.323.634-5 &amp; Jorge Garc\'ia &amp; CC3201 \\&#10;\ldots\\\hline&#10;12.323.792-8 &amp; Juan Ram\'irez &amp; CC6202 \\&#10;12.323.792-8 &amp; Juan Ram\'irez &amp; CC5212 \\&#10;\ldots\\\hline&#10;\ldots\\\hline&#10;\end{tabular}&#10;&#10;&#10;\end{document}"/>
  <p:tag name="IGUANATEXSIZE" val="20"/>
  <p:tag name="IGUANATEXCURSOR" val="34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6734"/>
  <p:tag name="ORIGINALWIDTH" val="1407,574"/>
  <p:tag name="OUTPUTDPI" val="1200"/>
  <p:tag name="LATEXADDIN" val="\documentclass{article}&#10;\usepackage{amsmath}&#10;\usepackage[utf8]{inputenc}&#10;\pagestyle{empty}&#10;\begin{document}&#10;&#10;\begin{tabular}{lr}&#10;\hline&#10;\textbf{RUT} &amp; \textbf{Bloque}\\\hline&#10;10.323.634-4 &amp; 1 \\&#10;12.323.792-8 &amp; 2 \\&#10;\ldots\\\hline&#10;\end{tabular}&#10;&#10;&#10;\end{document}"/>
  <p:tag name="IGUANATEXSIZE" val="20"/>
  <p:tag name="IGUANATEXCURSOR" val="127"/>
  <p:tag name="TRANSPARENCY" val="True"/>
  <p:tag name="FILENAME" val=""/>
  <p:tag name="INPUTTYPE" val="0"/>
  <p:tag name="LATEXENGINEID" val="0"/>
  <p:tag name="TEMPFOLDER" val="C:\Users\ahogan\Application Data\IguanaTex\"/>
</p:tagLst>
</file>

<file path=ppt/theme/theme1.xml><?xml version="1.0" encoding="utf-8"?>
<a:theme xmlns:a="http://schemas.openxmlformats.org/drawingml/2006/main" name="InterweaveVTI">
  <a:themeElements>
    <a:clrScheme name="AnalogousFromLightSeedRightStep">
      <a:dk1>
        <a:srgbClr val="000000"/>
      </a:dk1>
      <a:lt1>
        <a:srgbClr val="FFFFFF"/>
      </a:lt1>
      <a:dk2>
        <a:srgbClr val="242841"/>
      </a:dk2>
      <a:lt2>
        <a:srgbClr val="E8E4E2"/>
      </a:lt2>
      <a:accent1>
        <a:srgbClr val="45A9EA"/>
      </a:accent1>
      <a:accent2>
        <a:srgbClr val="4E6CEB"/>
      </a:accent2>
      <a:accent3>
        <a:srgbClr val="8B6EEE"/>
      </a:accent3>
      <a:accent4>
        <a:srgbClr val="B34EEB"/>
      </a:accent4>
      <a:accent5>
        <a:srgbClr val="EE6EE7"/>
      </a:accent5>
      <a:accent6>
        <a:srgbClr val="EB4EA0"/>
      </a:accent6>
      <a:hlink>
        <a:srgbClr val="A67759"/>
      </a:hlink>
      <a:folHlink>
        <a:srgbClr val="7F7F7F"/>
      </a:folHlink>
    </a:clrScheme>
    <a:fontScheme name="Interweave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rweaveVTI" id="{2A5AE21D-FC75-4AD0-BC12-FA563BC24905}" vid="{9A4A41B8-EB69-44BB-8E15-B517E25CF8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5741</TotalTime>
  <Words>1706</Words>
  <Application>Microsoft Macintosh PowerPoint</Application>
  <PresentationFormat>Widescreen</PresentationFormat>
  <Paragraphs>275</Paragraphs>
  <Slides>66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6" baseType="lpstr">
      <vt:lpstr>Malgun Gothic</vt:lpstr>
      <vt:lpstr>Abadi</vt:lpstr>
      <vt:lpstr>Aptos</vt:lpstr>
      <vt:lpstr>Arial</vt:lpstr>
      <vt:lpstr>Avenir Next</vt:lpstr>
      <vt:lpstr>Calibri</vt:lpstr>
      <vt:lpstr>Calibri Light</vt:lpstr>
      <vt:lpstr>Neue Haas Grotesk Text Pro</vt:lpstr>
      <vt:lpstr>Wingdings</vt:lpstr>
      <vt:lpstr>InterweaveVTI</vt:lpstr>
      <vt:lpstr>¿Qué son las Bases de Datos?</vt:lpstr>
      <vt:lpstr>¿Quién es el profe?</vt:lpstr>
      <vt:lpstr>Sebastián Ferrada</vt:lpstr>
      <vt:lpstr>Intereses de Investigación</vt:lpstr>
      <vt:lpstr>¿Qué son las Bases de Datos?</vt:lpstr>
      <vt:lpstr>Comienzo mi día: 07.30</vt:lpstr>
      <vt:lpstr>Reviso Instagram para despertar: 7.45</vt:lpstr>
      <vt:lpstr>Me compro un cafecito: 8.20</vt:lpstr>
      <vt:lpstr>Tomo la micro: 8.55</vt:lpstr>
      <vt:lpstr>Llego a Beauchef: 10.05</vt:lpstr>
      <vt:lpstr>Reviso U-Cursos en clases: 10.45</vt:lpstr>
      <vt:lpstr>¿Habrán pagado las UBs? Reviso mi banco: 11.11</vt:lpstr>
      <vt:lpstr>Voy al super: 12.47</vt:lpstr>
      <vt:lpstr>Me como mi almuerzo: 13.12</vt:lpstr>
      <vt:lpstr>¿Qué tienen (la mayoría) de estas cosas en común?</vt:lpstr>
      <vt:lpstr>Bases de datos: todo el día, todos los días</vt:lpstr>
      <vt:lpstr>¿Quiénes las desarrollan, mantienen y administran?</vt:lpstr>
      <vt:lpstr>Ya, ¿pero qué es una base’e datos po?</vt:lpstr>
      <vt:lpstr>¿Es esto una base’e datos?</vt:lpstr>
      <vt:lpstr>¿Es esto una base’e datos?</vt:lpstr>
      <vt:lpstr>¿Es esto una base’e datos?</vt:lpstr>
      <vt:lpstr>Una Base de Datos es…</vt:lpstr>
      <vt:lpstr>Un Sistema Administrador de Bases de Datos es…</vt:lpstr>
      <vt:lpstr>Un sistema general implica resolver un problema general</vt:lpstr>
      <vt:lpstr>¿Es esto una base’e datos?</vt:lpstr>
      <vt:lpstr>¿Es esto una base’e datos?</vt:lpstr>
      <vt:lpstr>¿Es esto una base’e datos?</vt:lpstr>
      <vt:lpstr>¿De verdad necesitamos SABDs?</vt:lpstr>
      <vt:lpstr>Oye, pero yo tomé CC1002</vt:lpstr>
      <vt:lpstr>Oye, pero soy industrial y sé Excel</vt:lpstr>
      <vt:lpstr>Tratemos de implementar un SABD</vt:lpstr>
      <vt:lpstr>Obtener los códigos de los cursos que toma el estudiante RUT 12.323.792-8</vt:lpstr>
      <vt:lpstr>Históricamente, en la FCFM cientos de miles de estudiantes han tomado millones de cursos</vt:lpstr>
      <vt:lpstr>Los datos no caben en memoria</vt:lpstr>
      <vt:lpstr>(Paréntesis) Arquitectura de un Computador</vt:lpstr>
      <vt:lpstr>Los datos no caben en memoria</vt:lpstr>
      <vt:lpstr>¡Llegan nuevos mechones!</vt:lpstr>
      <vt:lpstr>Queremos consultar por nombre</vt:lpstr>
      <vt:lpstr>Queremos los nombres de los cursos</vt:lpstr>
      <vt:lpstr>Queremos…</vt:lpstr>
      <vt:lpstr>Y si lográsemos satisfacer todos esos requerimientos…</vt:lpstr>
      <vt:lpstr>Estos problemas generales están por todos lados</vt:lpstr>
      <vt:lpstr>Hay implementaciones con décadas de desarrollo y testeo</vt:lpstr>
      <vt:lpstr>Un Sistema Administrador de Bases de Datos es…</vt:lpstr>
      <vt:lpstr>Con un SABD, los usuarios</vt:lpstr>
      <vt:lpstr>Mientras el SABD se encarga de</vt:lpstr>
      <vt:lpstr>Los SABD permiten un paradigma declarativo</vt:lpstr>
      <vt:lpstr>Modelos de Datos</vt:lpstr>
      <vt:lpstr>Datos como Tablas</vt:lpstr>
      <vt:lpstr>Datos como Árboles </vt:lpstr>
      <vt:lpstr>Datos como Grafos/redes</vt:lpstr>
      <vt:lpstr>En el curso nos enfocamos en Tablas</vt:lpstr>
      <vt:lpstr>¿Qué aprenderemos?</vt:lpstr>
      <vt:lpstr>Introducción a Bases de Datos Relacionales</vt:lpstr>
      <vt:lpstr>Aprenderemos</vt:lpstr>
      <vt:lpstr>Estructura del Curso</vt:lpstr>
      <vt:lpstr>Curso Primer Semestre MDS</vt:lpstr>
      <vt:lpstr>Sección Burócrata</vt:lpstr>
      <vt:lpstr>Estructura del Curso</vt:lpstr>
      <vt:lpstr>Estructura del Curso</vt:lpstr>
      <vt:lpstr>Laboratorios</vt:lpstr>
      <vt:lpstr>Laboratorios – Fechas </vt:lpstr>
      <vt:lpstr>Ejercicios Teóricos Individuales</vt:lpstr>
      <vt:lpstr>Proyecto en equipo</vt:lpstr>
      <vt:lpstr>Nota Final</vt:lpstr>
      <vt:lpstr>¿Qué son las Bases de Datos?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¿Qué son las Bases de Datos?</dc:title>
  <dc:creator>Sebastian Camilo Ferrada Aliaga (sebastian.ferrada)</dc:creator>
  <cp:lastModifiedBy>Sebastian Camilo Ferrada Aliaga (sebastian.ferrada)</cp:lastModifiedBy>
  <cp:revision>8</cp:revision>
  <dcterms:created xsi:type="dcterms:W3CDTF">2024-08-01T18:36:53Z</dcterms:created>
  <dcterms:modified xsi:type="dcterms:W3CDTF">2024-08-06T16:59:06Z</dcterms:modified>
</cp:coreProperties>
</file>