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0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2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5.xml" ContentType="application/vnd.openxmlformats-officedocument.presentationml.notesSlide+xml"/>
  <Override PartName="/ppt/tags/tag106.xml" ContentType="application/vnd.openxmlformats-officedocument.presentationml.tags+xml"/>
  <Override PartName="/ppt/notesSlides/notesSlide16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7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7"/>
  </p:notesMasterIdLst>
  <p:sldIdLst>
    <p:sldId id="256" r:id="rId2"/>
    <p:sldId id="776" r:id="rId3"/>
    <p:sldId id="805" r:id="rId4"/>
    <p:sldId id="804" r:id="rId5"/>
    <p:sldId id="806" r:id="rId6"/>
    <p:sldId id="807" r:id="rId7"/>
    <p:sldId id="808" r:id="rId8"/>
    <p:sldId id="809" r:id="rId9"/>
    <p:sldId id="762" r:id="rId10"/>
    <p:sldId id="1081" r:id="rId11"/>
    <p:sldId id="851" r:id="rId12"/>
    <p:sldId id="1032" r:id="rId13"/>
    <p:sldId id="939" r:id="rId14"/>
    <p:sldId id="1082" r:id="rId15"/>
    <p:sldId id="1035" r:id="rId16"/>
    <p:sldId id="1036" r:id="rId17"/>
    <p:sldId id="1039" r:id="rId18"/>
    <p:sldId id="1083" r:id="rId19"/>
    <p:sldId id="1038" r:id="rId20"/>
    <p:sldId id="1040" r:id="rId21"/>
    <p:sldId id="1041" r:id="rId22"/>
    <p:sldId id="815" r:id="rId23"/>
    <p:sldId id="1084" r:id="rId24"/>
    <p:sldId id="1045" r:id="rId25"/>
    <p:sldId id="1085" r:id="rId26"/>
    <p:sldId id="1048" r:id="rId27"/>
    <p:sldId id="1086" r:id="rId28"/>
    <p:sldId id="1087" r:id="rId29"/>
    <p:sldId id="1051" r:id="rId30"/>
    <p:sldId id="1053" r:id="rId31"/>
    <p:sldId id="1054" r:id="rId32"/>
    <p:sldId id="1088" r:id="rId33"/>
    <p:sldId id="1056" r:id="rId34"/>
    <p:sldId id="1090" r:id="rId35"/>
    <p:sldId id="1058" r:id="rId36"/>
    <p:sldId id="1089" r:id="rId37"/>
    <p:sldId id="1060" r:id="rId38"/>
    <p:sldId id="1091" r:id="rId39"/>
    <p:sldId id="1062" r:id="rId40"/>
    <p:sldId id="1063" r:id="rId41"/>
    <p:sldId id="1064" r:id="rId42"/>
    <p:sldId id="1065" r:id="rId43"/>
    <p:sldId id="1079" r:id="rId44"/>
    <p:sldId id="922" r:id="rId45"/>
    <p:sldId id="923" r:id="rId46"/>
    <p:sldId id="1092" r:id="rId47"/>
    <p:sldId id="1067" r:id="rId48"/>
    <p:sldId id="1068" r:id="rId49"/>
    <p:sldId id="1069" r:id="rId50"/>
    <p:sldId id="833" r:id="rId51"/>
    <p:sldId id="1093" r:id="rId52"/>
    <p:sldId id="929" r:id="rId53"/>
    <p:sldId id="1077" r:id="rId54"/>
    <p:sldId id="931" r:id="rId55"/>
    <p:sldId id="1080" r:id="rId56"/>
    <p:sldId id="932" r:id="rId57"/>
    <p:sldId id="1094" r:id="rId58"/>
    <p:sldId id="909" r:id="rId59"/>
    <p:sldId id="898" r:id="rId60"/>
    <p:sldId id="899" r:id="rId61"/>
    <p:sldId id="900" r:id="rId62"/>
    <p:sldId id="901" r:id="rId63"/>
    <p:sldId id="902" r:id="rId64"/>
    <p:sldId id="903" r:id="rId65"/>
    <p:sldId id="1095" r:id="rId66"/>
    <p:sldId id="905" r:id="rId67"/>
    <p:sldId id="1096" r:id="rId68"/>
    <p:sldId id="1073" r:id="rId69"/>
    <p:sldId id="1097" r:id="rId70"/>
    <p:sldId id="1074" r:id="rId71"/>
    <p:sldId id="1098" r:id="rId72"/>
    <p:sldId id="1099" r:id="rId73"/>
    <p:sldId id="1101" r:id="rId74"/>
    <p:sldId id="623" r:id="rId75"/>
    <p:sldId id="624" r:id="rId76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C00000"/>
    <a:srgbClr val="FF0000"/>
    <a:srgbClr val="92D050"/>
    <a:srgbClr val="ACFF58"/>
    <a:srgbClr val="EADC00"/>
    <a:srgbClr val="FFC000"/>
    <a:srgbClr val="FBDCEC"/>
    <a:srgbClr val="FFD60A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3"/>
    <p:restoredTop sz="94720"/>
  </p:normalViewPr>
  <p:slideViewPr>
    <p:cSldViewPr snapToGrid="0">
      <p:cViewPr>
        <p:scale>
          <a:sx n="180" d="100"/>
          <a:sy n="180" d="100"/>
        </p:scale>
        <p:origin x="85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E0DD-5D27-9E4F-9506-39101F89AECA}" type="datetimeFigureOut">
              <a:rPr lang="en-CL" smtClean="0"/>
              <a:t>29-08-24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5BB03-26AE-E24B-BF6F-B7D3F57C1D0F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020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3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150268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32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463554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34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331497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36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156748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49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769138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53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225629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57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62389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58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82449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63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050612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67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745905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74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7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14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99998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15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01501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17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32537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18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55261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23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867178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25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89765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28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58043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29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09783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8/29/24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8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365760"/>
            <a:ext cx="9486690" cy="127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869440"/>
            <a:ext cx="9486690" cy="4338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9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76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pikachu-pn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3.xml"/><Relationship Id="rId16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1.png"/><Relationship Id="rId5" Type="http://schemas.openxmlformats.org/officeDocument/2006/relationships/tags" Target="../tags/tag6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12.xml"/><Relationship Id="rId16" Type="http://schemas.openxmlformats.org/officeDocument/2006/relationships/image" Target="../media/image16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1.png"/><Relationship Id="rId5" Type="http://schemas.openxmlformats.org/officeDocument/2006/relationships/tags" Target="../tags/tag15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9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2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24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30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33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40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43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49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52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58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61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67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70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76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79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8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88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48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4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48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19.xml"/><Relationship Id="rId7" Type="http://schemas.openxmlformats.org/officeDocument/2006/relationships/image" Target="../media/image57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56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48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b-engines.com/en/ranking/relational+dbm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b-engines.com/en/ranking/relational+dbm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F0EA5A9-0D12-3644-BBEC-6D9D192E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35E9-650F-4116-E7A6-81123D845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2" y="1065568"/>
            <a:ext cx="4430487" cy="3450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L" dirty="0">
                <a:solidFill>
                  <a:schemeClr val="tx1"/>
                </a:solidFill>
              </a:rPr>
              <a:t>SQL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EB4DA-AF18-5589-A62A-073FA8D7D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1" y="2656114"/>
            <a:ext cx="4556919" cy="2549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L" sz="1600" dirty="0">
                <a:solidFill>
                  <a:schemeClr val="tx1"/>
                </a:solidFill>
              </a:rPr>
              <a:t>MDS7103 – Bases de Datos</a:t>
            </a: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Sebastián Ferrada Aliaga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Iniciativa de Datos e Inteligencia Artificial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http://</a:t>
            </a:r>
            <a:r>
              <a:rPr lang="en-US" sz="1600" dirty="0" err="1">
                <a:solidFill>
                  <a:schemeClr val="tx1"/>
                </a:solidFill>
              </a:rPr>
              <a:t>sferrada</a:t>
            </a:r>
            <a:r>
              <a:rPr lang="en-CL" sz="1600" dirty="0">
                <a:solidFill>
                  <a:schemeClr val="tx1"/>
                </a:solidFill>
              </a:rPr>
              <a:t>.com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Agosto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9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8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7" name="Graphic 16" descr="Database outline">
            <a:extLst>
              <a:ext uri="{FF2B5EF4-FFF2-40B4-BE49-F238E27FC236}">
                <a16:creationId xmlns:a16="http://schemas.microsoft.com/office/drawing/2014/main" id="{C600B17D-9647-96B7-489C-D66EC64C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4926" y="1259423"/>
            <a:ext cx="2082491" cy="2082491"/>
          </a:xfrm>
          <a:prstGeom prst="rect">
            <a:avLst/>
          </a:prstGeom>
        </p:spPr>
      </p:pic>
      <p:pic>
        <p:nvPicPr>
          <p:cNvPr id="25" name="Graphic 24" descr="Database outline">
            <a:extLst>
              <a:ext uri="{FF2B5EF4-FFF2-40B4-BE49-F238E27FC236}">
                <a16:creationId xmlns:a16="http://schemas.microsoft.com/office/drawing/2014/main" id="{CA32BCAE-CE1F-E042-4EF2-2880AEECD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7968" y="2300668"/>
            <a:ext cx="2082491" cy="2082491"/>
          </a:xfrm>
          <a:prstGeom prst="rect">
            <a:avLst/>
          </a:prstGeom>
        </p:spPr>
      </p:pic>
      <p:pic>
        <p:nvPicPr>
          <p:cNvPr id="26" name="Graphic 25" descr="Database outline">
            <a:extLst>
              <a:ext uri="{FF2B5EF4-FFF2-40B4-BE49-F238E27FC236}">
                <a16:creationId xmlns:a16="http://schemas.microsoft.com/office/drawing/2014/main" id="{61BAC001-52EA-1828-0549-B42F8CECA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9444" y="3535366"/>
            <a:ext cx="2131942" cy="21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3A23E-61FC-403E-A258-9A3B7C85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Pokédex</a:t>
            </a: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D6B1C31-C4C5-4970-A638-19CEA64F7F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36064" y="1845875"/>
          <a:ext cx="7800704" cy="29616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43266">
                  <a:extLst>
                    <a:ext uri="{9D8B030D-6E8A-4147-A177-3AD203B41FA5}">
                      <a16:colId xmlns:a16="http://schemas.microsoft.com/office/drawing/2014/main" val="25231415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949998997"/>
                    </a:ext>
                  </a:extLst>
                </a:gridCol>
                <a:gridCol w="1931035">
                  <a:extLst>
                    <a:ext uri="{9D8B030D-6E8A-4147-A177-3AD203B41FA5}">
                      <a16:colId xmlns:a16="http://schemas.microsoft.com/office/drawing/2014/main" val="2124434847"/>
                    </a:ext>
                  </a:extLst>
                </a:gridCol>
                <a:gridCol w="1284986">
                  <a:extLst>
                    <a:ext uri="{9D8B030D-6E8A-4147-A177-3AD203B41FA5}">
                      <a16:colId xmlns:a16="http://schemas.microsoft.com/office/drawing/2014/main" val="3047323375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3069098042"/>
                    </a:ext>
                  </a:extLst>
                </a:gridCol>
                <a:gridCol w="706819">
                  <a:extLst>
                    <a:ext uri="{9D8B030D-6E8A-4147-A177-3AD203B41FA5}">
                      <a16:colId xmlns:a16="http://schemas.microsoft.com/office/drawing/2014/main" val="8826442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dirty="0" err="1"/>
                        <a:t>Poke.Nombre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sng" dirty="0"/>
                        <a:t>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none" dirty="0"/>
                        <a:t>Capturado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ATK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4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Pikachu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13/02/19 01:18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Eléctrico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727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Ivysaur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Demeter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25/07/19 19:37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26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Jolteon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Zeus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03/08/19 20:11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Eléctrico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1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Sudowoodo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Terrodine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24/05/19 00:56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Roca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747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Miltank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Balix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09/05/19 20:04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0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Sableye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Ngen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15/01/19 20:33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/>
                        <a:t>Fantasma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212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Leafeon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Basil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29/04/19 06:58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82754"/>
                  </a:ext>
                </a:extLst>
              </a:tr>
            </a:tbl>
          </a:graphicData>
        </a:graphic>
      </p:graphicFrame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8809FC65-1D8A-B887-225E-0FB8423B00CF}"/>
              </a:ext>
            </a:extLst>
          </p:cNvPr>
          <p:cNvSpPr/>
          <p:nvPr/>
        </p:nvSpPr>
        <p:spPr>
          <a:xfrm>
            <a:off x="1536064" y="1486486"/>
            <a:ext cx="1690215" cy="350808"/>
          </a:xfrm>
          <a:prstGeom prst="snip1Rect">
            <a:avLst>
              <a:gd name="adj" fmla="val 44536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err="1"/>
              <a:t>Pokédex</a:t>
            </a:r>
            <a:endParaRPr lang="es-CL" dirty="0"/>
          </a:p>
        </p:txBody>
      </p:sp>
      <p:pic>
        <p:nvPicPr>
          <p:cNvPr id="6" name="Picture 5" descr="A cartoon of a yellow animal&#10;&#10;Description automatically generated">
            <a:extLst>
              <a:ext uri="{FF2B5EF4-FFF2-40B4-BE49-F238E27FC236}">
                <a16:creationId xmlns:a16="http://schemas.microsoft.com/office/drawing/2014/main" id="{042963ED-3D11-316D-EF94-8BE72B7AF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13900" y="4330700"/>
            <a:ext cx="2578100" cy="2527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BEE5C0-711E-48CC-5FE3-5D9FFC719E04}"/>
              </a:ext>
            </a:extLst>
          </p:cNvPr>
          <p:cNvSpPr txBox="1"/>
          <p:nvPr/>
        </p:nvSpPr>
        <p:spPr>
          <a:xfrm>
            <a:off x="9613900" y="6858000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900">
                <a:hlinkClick r:id="rId3" tooltip="https://www.pngall.com/pikachu-png/"/>
              </a:rPr>
              <a:t>This Photo</a:t>
            </a:r>
            <a:r>
              <a:rPr lang="en-CL" sz="900"/>
              <a:t> by Unknown Author is licensed under </a:t>
            </a:r>
            <a:r>
              <a:rPr lang="en-CL" sz="900">
                <a:hlinkClick r:id="rId4" tooltip="https://creativecommons.org/licenses/by-nc/3.0/"/>
              </a:rPr>
              <a:t>CC BY-NC</a:t>
            </a:r>
            <a:endParaRPr lang="en-CL" sz="900"/>
          </a:p>
        </p:txBody>
      </p:sp>
    </p:spTree>
    <p:extLst>
      <p:ext uri="{BB962C8B-B14F-4D97-AF65-F5344CB8AC3E}">
        <p14:creationId xmlns:p14="http://schemas.microsoft.com/office/powerpoint/2010/main" val="379664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Álgebra Relacional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2752458"/>
            <a:ext cx="2893156" cy="55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2772567"/>
            <a:ext cx="2631648" cy="51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36" y="5551695"/>
            <a:ext cx="1733841" cy="431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4175047"/>
            <a:ext cx="1735354" cy="434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4172718"/>
            <a:ext cx="1794128" cy="437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5" y="4169613"/>
            <a:ext cx="1796927" cy="439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13" y="5538099"/>
            <a:ext cx="3503385" cy="458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4" y="2767697"/>
            <a:ext cx="2252728" cy="661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42" y="1765168"/>
            <a:ext cx="288509" cy="3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7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Álgebra Relacional: Relación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7F9BB-D501-A48B-EB6E-EC4FA36AB569}"/>
              </a:ext>
            </a:extLst>
          </p:cNvPr>
          <p:cNvSpPr/>
          <p:nvPr/>
        </p:nvSpPr>
        <p:spPr>
          <a:xfrm>
            <a:off x="6041513" y="1562044"/>
            <a:ext cx="858624" cy="685800"/>
          </a:xfrm>
          <a:prstGeom prst="rect">
            <a:avLst/>
          </a:prstGeom>
          <a:solidFill>
            <a:srgbClr val="ED7D31">
              <a:alpha val="25098"/>
            </a:srgbClr>
          </a:solidFill>
          <a:ln w="444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4F05BF-0642-4223-3917-09C3D76CF4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2752458"/>
            <a:ext cx="2893156" cy="551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7CD9D0-5BB9-F906-F71E-4DE3969DE3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2772567"/>
            <a:ext cx="2631648" cy="510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2BA9C-A467-6EA0-00B1-DB5724AABE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36" y="5551695"/>
            <a:ext cx="1733841" cy="431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5C3AEB-4043-C8E0-6167-65789EE4D06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4175047"/>
            <a:ext cx="1735354" cy="434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9CC19-2F98-676B-4E87-1C8CFE2C7C8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4172718"/>
            <a:ext cx="1794128" cy="437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B20F64-7C0E-6AC8-0F74-60EE1D9D43B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5" y="4169613"/>
            <a:ext cx="1796927" cy="4397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C99D43-6A81-98CC-D838-D235AACE636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13" y="5538099"/>
            <a:ext cx="3503385" cy="458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B1865B-2084-9FC7-029C-F35E63BBFD2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4" y="2767697"/>
            <a:ext cx="2252728" cy="661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633D6B-4BC8-55AC-75C0-C897A9BD7B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42" y="1765168"/>
            <a:ext cx="288509" cy="3561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C38012-14C8-9C38-532E-D1B144E463BB}"/>
              </a:ext>
            </a:extLst>
          </p:cNvPr>
          <p:cNvSpPr/>
          <p:nvPr/>
        </p:nvSpPr>
        <p:spPr>
          <a:xfrm>
            <a:off x="1127588" y="2504595"/>
            <a:ext cx="11064412" cy="435340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5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Relación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643394" y="4547469"/>
            <a:ext cx="2762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555AA5-5B0A-555B-32E7-85A49BBBF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224" y="4547469"/>
            <a:ext cx="4789420" cy="16794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CA76FA-87B8-3977-8551-F84E76FD5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66" y="1690688"/>
            <a:ext cx="5853868" cy="22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2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Álgebra Relacional: Proyección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7F9BB-D501-A48B-EB6E-EC4FA36AB569}"/>
              </a:ext>
            </a:extLst>
          </p:cNvPr>
          <p:cNvSpPr/>
          <p:nvPr/>
        </p:nvSpPr>
        <p:spPr>
          <a:xfrm>
            <a:off x="2211678" y="2685110"/>
            <a:ext cx="2323987" cy="685800"/>
          </a:xfrm>
          <a:prstGeom prst="rect">
            <a:avLst/>
          </a:prstGeom>
          <a:solidFill>
            <a:srgbClr val="ED7D31">
              <a:alpha val="25098"/>
            </a:srgbClr>
          </a:solidFill>
          <a:ln w="444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4F05BF-0642-4223-3917-09C3D76CF4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2752458"/>
            <a:ext cx="2893156" cy="551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7CD9D0-5BB9-F906-F71E-4DE3969DE3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2772567"/>
            <a:ext cx="2631648" cy="510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2BA9C-A467-6EA0-00B1-DB5724AABE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36" y="5551695"/>
            <a:ext cx="1733841" cy="431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5C3AEB-4043-C8E0-6167-65789EE4D06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4175047"/>
            <a:ext cx="1735354" cy="434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9CC19-2F98-676B-4E87-1C8CFE2C7C8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4172718"/>
            <a:ext cx="1794128" cy="437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B20F64-7C0E-6AC8-0F74-60EE1D9D43B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5" y="4169613"/>
            <a:ext cx="1796927" cy="4397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C99D43-6A81-98CC-D838-D235AACE636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13" y="5538099"/>
            <a:ext cx="3503385" cy="458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B1865B-2084-9FC7-029C-F35E63BBFD2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4" y="2767697"/>
            <a:ext cx="2252728" cy="661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633D6B-4BC8-55AC-75C0-C897A9BD7B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42" y="1765168"/>
            <a:ext cx="288509" cy="3561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4D773D-3082-B134-72E8-A04A2528D1AA}"/>
              </a:ext>
            </a:extLst>
          </p:cNvPr>
          <p:cNvSpPr/>
          <p:nvPr/>
        </p:nvSpPr>
        <p:spPr>
          <a:xfrm>
            <a:off x="1126348" y="3585070"/>
            <a:ext cx="11065652" cy="327293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9FC4F8-01BA-5CFE-7C6D-0D3D3C5C377A}"/>
              </a:ext>
            </a:extLst>
          </p:cNvPr>
          <p:cNvSpPr/>
          <p:nvPr/>
        </p:nvSpPr>
        <p:spPr>
          <a:xfrm>
            <a:off x="4588516" y="2515336"/>
            <a:ext cx="7603484" cy="106973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4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Proyección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SELECT A1,…,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768682" y="4459426"/>
            <a:ext cx="3836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Mote, Tipo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1C6F6-E628-955D-1AA0-E7875FE1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912" y="4459426"/>
            <a:ext cx="1666244" cy="2264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BEF214-BC4A-055D-3F6D-35164A898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066" y="1690688"/>
            <a:ext cx="5853868" cy="22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6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Proyección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SELECT A1,…,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679770" y="4459426"/>
            <a:ext cx="2762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Tipo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1C6F6-E628-955D-1AA0-E7875FE1F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13"/>
          <a:stretch/>
        </p:blipFill>
        <p:spPr>
          <a:xfrm>
            <a:off x="8953168" y="4148671"/>
            <a:ext cx="902887" cy="2264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9BDEB2-1330-6A83-49A9-29FC946E9331}"/>
              </a:ext>
            </a:extLst>
          </p:cNvPr>
          <p:cNvSpPr txBox="1"/>
          <p:nvPr/>
        </p:nvSpPr>
        <p:spPr>
          <a:xfrm>
            <a:off x="9115005" y="6438181"/>
            <a:ext cx="3076995" cy="400110"/>
          </a:xfrm>
          <a:prstGeom prst="rect">
            <a:avLst/>
          </a:prstGeom>
          <a:solidFill>
            <a:schemeClr val="tx2">
              <a:alpha val="70000"/>
            </a:schemeClr>
          </a:solidFill>
          <a:ln w="38100"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¿Algún problema aquí?</a:t>
            </a:r>
            <a:endParaRPr lang="es-CL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9FE5F4-5895-0F66-577C-8BFEA259B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66" y="1690688"/>
            <a:ext cx="5853868" cy="22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Proyección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SELECT DISTINCT</a:t>
            </a:r>
          </a:p>
        </p:txBody>
      </p:sp>
      <p:sp>
        <p:nvSpPr>
          <p:cNvPr id="5" name="Content Placeholder 6 2">
            <a:extLst>
              <a:ext uri="{FF2B5EF4-FFF2-40B4-BE49-F238E27FC236}">
                <a16:creationId xmlns:a16="http://schemas.microsoft.com/office/drawing/2014/main" id="{2CC1681E-0E61-E0E3-D5FD-618F3B455AFC}"/>
              </a:ext>
            </a:extLst>
          </p:cNvPr>
          <p:cNvSpPr txBox="1">
            <a:spLocks/>
          </p:cNvSpPr>
          <p:nvPr/>
        </p:nvSpPr>
        <p:spPr>
          <a:xfrm>
            <a:off x="1587710" y="5098980"/>
            <a:ext cx="7054640" cy="81922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>
                <a:solidFill>
                  <a:srgbClr val="FF9300"/>
                </a:solidFill>
                <a:latin typeface="Calibri Light" panose="020F0302020204030204" pitchFamily="34" charset="0"/>
              </a:rPr>
              <a:t>SQL puede cambiar las reglas del álgebra relacional; por ejemplo, permite duplicados, considera orden entre las filas,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A4695-6B53-1149-E73D-0D1E69D4C9D9}"/>
              </a:ext>
            </a:extLst>
          </p:cNvPr>
          <p:cNvSpPr txBox="1"/>
          <p:nvPr/>
        </p:nvSpPr>
        <p:spPr>
          <a:xfrm>
            <a:off x="1587710" y="6010174"/>
            <a:ext cx="7054640" cy="74824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¿Qué piensan ustedes?</a:t>
            </a:r>
          </a:p>
          <a:p>
            <a:pPr algn="ctr"/>
            <a:r>
              <a:rPr lang="es-CL" i="1" dirty="0">
                <a:latin typeface="Calibri Light" panose="020F0302020204030204" pitchFamily="34" charset="0"/>
              </a:rPr>
              <a:t>¿Duplicados en tablas/resultados son útiles?</a:t>
            </a:r>
            <a:endParaRPr lang="es-CL" dirty="0">
              <a:latin typeface="Calibri Light" panose="020F03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C88D65-B60A-DBE4-5340-8FE8993C1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34382"/>
              </p:ext>
            </p:extLst>
          </p:nvPr>
        </p:nvGraphicFramePr>
        <p:xfrm>
          <a:off x="9022934" y="4538459"/>
          <a:ext cx="1284986" cy="22199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84986">
                  <a:extLst>
                    <a:ext uri="{9D8B030D-6E8A-4147-A177-3AD203B41FA5}">
                      <a16:colId xmlns:a16="http://schemas.microsoft.com/office/drawing/2014/main" val="2016923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574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Eléctrico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11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Pasto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71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Roca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49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80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L" dirty="0"/>
                        <a:t>Fantasma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4675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37AA744-2B53-2E56-11EC-A56CA2E87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66" y="1690688"/>
            <a:ext cx="5853868" cy="2264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198C0-729A-6F78-47C4-CD1F377D90F8}"/>
              </a:ext>
            </a:extLst>
          </p:cNvPr>
          <p:cNvSpPr txBox="1"/>
          <p:nvPr/>
        </p:nvSpPr>
        <p:spPr>
          <a:xfrm>
            <a:off x="1667070" y="4175537"/>
            <a:ext cx="44807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Tipo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Álgebra Relacional: Selección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7F9BB-D501-A48B-EB6E-EC4FA36AB569}"/>
              </a:ext>
            </a:extLst>
          </p:cNvPr>
          <p:cNvSpPr/>
          <p:nvPr/>
        </p:nvSpPr>
        <p:spPr>
          <a:xfrm>
            <a:off x="5497180" y="2656752"/>
            <a:ext cx="2776870" cy="685800"/>
          </a:xfrm>
          <a:prstGeom prst="rect">
            <a:avLst/>
          </a:prstGeom>
          <a:solidFill>
            <a:srgbClr val="ED7D31">
              <a:alpha val="25098"/>
            </a:srgbClr>
          </a:solidFill>
          <a:ln w="444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4F05BF-0642-4223-3917-09C3D76CF4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2752458"/>
            <a:ext cx="2893156" cy="551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7CD9D0-5BB9-F906-F71E-4DE3969DE3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2772567"/>
            <a:ext cx="2631648" cy="510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2BA9C-A467-6EA0-00B1-DB5724AABE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36" y="5551695"/>
            <a:ext cx="1733841" cy="431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5C3AEB-4043-C8E0-6167-65789EE4D06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4175047"/>
            <a:ext cx="1735354" cy="434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9CC19-2F98-676B-4E87-1C8CFE2C7C8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4172718"/>
            <a:ext cx="1794128" cy="437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B20F64-7C0E-6AC8-0F74-60EE1D9D43B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5" y="4169613"/>
            <a:ext cx="1796927" cy="4397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C99D43-6A81-98CC-D838-D235AACE636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13" y="5538099"/>
            <a:ext cx="3503385" cy="458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B1865B-2084-9FC7-029C-F35E63BBFD2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4" y="2767697"/>
            <a:ext cx="2252728" cy="661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633D6B-4BC8-55AC-75C0-C897A9BD7B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42" y="1765168"/>
            <a:ext cx="288509" cy="3561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4D773D-3082-B134-72E8-A04A2528D1AA}"/>
              </a:ext>
            </a:extLst>
          </p:cNvPr>
          <p:cNvSpPr/>
          <p:nvPr/>
        </p:nvSpPr>
        <p:spPr>
          <a:xfrm>
            <a:off x="1126348" y="3585070"/>
            <a:ext cx="11065652" cy="327293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9FC4F8-01BA-5CFE-7C6D-0D3D3C5C377A}"/>
              </a:ext>
            </a:extLst>
          </p:cNvPr>
          <p:cNvSpPr/>
          <p:nvPr/>
        </p:nvSpPr>
        <p:spPr>
          <a:xfrm>
            <a:off x="8426450" y="2515336"/>
            <a:ext cx="3765550" cy="106973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7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9956590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Selección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WHERE (=|&lt;&gt;|&gt;|&lt;)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476570" y="4366221"/>
            <a:ext cx="555472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Mote, ATK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‘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Pikachu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s-CL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C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41459D-190A-69C7-8B53-B551EE61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66" y="1690688"/>
            <a:ext cx="5853868" cy="2264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719573-BCB3-8AE5-16B6-E6D3C87D6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735" y="4366221"/>
            <a:ext cx="2930615" cy="6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8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clase pasada...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391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9994690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Selección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WHERE (=|&lt;&gt;|&gt;|&lt;)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527370" y="4320926"/>
            <a:ext cx="555472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Mote, ATK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ATK &lt; 50</a:t>
            </a:r>
          </a:p>
          <a:p>
            <a:endParaRPr lang="es-C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41459D-190A-69C7-8B53-B551EE61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66" y="1690688"/>
            <a:ext cx="5853868" cy="2264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719573-BCB3-8AE5-16B6-E6D3C87D6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185" y="4320926"/>
            <a:ext cx="2930615" cy="6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65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10248690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Selección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WHERE AND|OR|NOT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908370" y="4368582"/>
            <a:ext cx="55547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Mote, 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ATK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ATK &gt;= 110 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Shiny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TRUE</a:t>
            </a:r>
          </a:p>
          <a:p>
            <a:endParaRPr lang="es-C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DDA22-5F3A-6FF3-6EAE-578252BD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53" y="1690688"/>
            <a:ext cx="6016894" cy="2191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540FA2-A2D9-3393-ADC5-8BB681BCE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659" y="4368582"/>
            <a:ext cx="2960421" cy="7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95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30" y="3199075"/>
            <a:ext cx="7648869" cy="1224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¡Cuidado!</a:t>
            </a:r>
          </a:p>
        </p:txBody>
      </p:sp>
    </p:spTree>
    <p:extLst>
      <p:ext uri="{BB962C8B-B14F-4D97-AF65-F5344CB8AC3E}">
        <p14:creationId xmlns:p14="http://schemas.microsoft.com/office/powerpoint/2010/main" val="2056315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10013740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El Álgebra Relacional: Renombramiento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7F9BB-D501-A48B-EB6E-EC4FA36AB569}"/>
              </a:ext>
            </a:extLst>
          </p:cNvPr>
          <p:cNvSpPr/>
          <p:nvPr/>
        </p:nvSpPr>
        <p:spPr>
          <a:xfrm>
            <a:off x="8481732" y="2564078"/>
            <a:ext cx="2833967" cy="934771"/>
          </a:xfrm>
          <a:prstGeom prst="rect">
            <a:avLst/>
          </a:prstGeom>
          <a:solidFill>
            <a:srgbClr val="ED7D31">
              <a:alpha val="25098"/>
            </a:srgbClr>
          </a:solidFill>
          <a:ln w="444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4F05BF-0642-4223-3917-09C3D76CF4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2752458"/>
            <a:ext cx="2893156" cy="551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7CD9D0-5BB9-F906-F71E-4DE3969DE3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2772567"/>
            <a:ext cx="2631648" cy="510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2BA9C-A467-6EA0-00B1-DB5724AABE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36" y="5551695"/>
            <a:ext cx="1733841" cy="431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5C3AEB-4043-C8E0-6167-65789EE4D06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4175047"/>
            <a:ext cx="1735354" cy="434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9CC19-2F98-676B-4E87-1C8CFE2C7C8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4172718"/>
            <a:ext cx="1794128" cy="437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B20F64-7C0E-6AC8-0F74-60EE1D9D43B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5" y="4169613"/>
            <a:ext cx="1796927" cy="4397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C99D43-6A81-98CC-D838-D235AACE636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13" y="5538099"/>
            <a:ext cx="3503385" cy="458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B1865B-2084-9FC7-029C-F35E63BBFD2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4" y="2767697"/>
            <a:ext cx="2252728" cy="661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633D6B-4BC8-55AC-75C0-C897A9BD7B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42" y="1765168"/>
            <a:ext cx="288509" cy="3561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4D773D-3082-B134-72E8-A04A2528D1AA}"/>
              </a:ext>
            </a:extLst>
          </p:cNvPr>
          <p:cNvSpPr/>
          <p:nvPr/>
        </p:nvSpPr>
        <p:spPr>
          <a:xfrm>
            <a:off x="1126348" y="3585070"/>
            <a:ext cx="11065652" cy="327293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Renombramiento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324170" y="4105483"/>
            <a:ext cx="770275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Mote, ATK </a:t>
            </a:r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Ataque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ATK &gt;= 110 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Shiny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TRUE</a:t>
            </a:r>
          </a:p>
          <a:p>
            <a:endParaRPr lang="es-C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DDA22-5F3A-6FF3-6EAE-578252BD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53" y="1690688"/>
            <a:ext cx="6016894" cy="2191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84B956-BF42-B9F1-E7FF-6400FCA89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942" y="5167312"/>
            <a:ext cx="3063788" cy="7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20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10013740" cy="1270000"/>
          </a:xfrm>
        </p:spPr>
        <p:txBody>
          <a:bodyPr>
            <a:normAutofit/>
          </a:bodyPr>
          <a:lstStyle/>
          <a:p>
            <a:r>
              <a:rPr lang="es-CL" dirty="0"/>
              <a:t>El Álgebra Relacional: Unión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7F9BB-D501-A48B-EB6E-EC4FA36AB569}"/>
              </a:ext>
            </a:extLst>
          </p:cNvPr>
          <p:cNvSpPr/>
          <p:nvPr/>
        </p:nvSpPr>
        <p:spPr>
          <a:xfrm>
            <a:off x="2082800" y="3922121"/>
            <a:ext cx="2317750" cy="934771"/>
          </a:xfrm>
          <a:prstGeom prst="rect">
            <a:avLst/>
          </a:prstGeom>
          <a:solidFill>
            <a:srgbClr val="ED7D31">
              <a:alpha val="25098"/>
            </a:srgbClr>
          </a:solidFill>
          <a:ln w="444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4F05BF-0642-4223-3917-09C3D76CF4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2752458"/>
            <a:ext cx="2893156" cy="551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7CD9D0-5BB9-F906-F71E-4DE3969DE3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2772567"/>
            <a:ext cx="2631648" cy="510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2BA9C-A467-6EA0-00B1-DB5724AABE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36" y="5551695"/>
            <a:ext cx="1733841" cy="431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5C3AEB-4043-C8E0-6167-65789EE4D06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4175047"/>
            <a:ext cx="1735354" cy="434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9CC19-2F98-676B-4E87-1C8CFE2C7C8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4172718"/>
            <a:ext cx="1794128" cy="437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B20F64-7C0E-6AC8-0F74-60EE1D9D43B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5" y="4169613"/>
            <a:ext cx="1796927" cy="4397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C99D43-6A81-98CC-D838-D235AACE636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13" y="5538099"/>
            <a:ext cx="3503385" cy="458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B1865B-2084-9FC7-029C-F35E63BBFD2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4" y="2767697"/>
            <a:ext cx="2252728" cy="661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633D6B-4BC8-55AC-75C0-C897A9BD7B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42" y="1765168"/>
            <a:ext cx="288509" cy="356122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E617B2D6-7310-A323-13B7-F3AE4CD85A28}"/>
              </a:ext>
            </a:extLst>
          </p:cNvPr>
          <p:cNvSpPr/>
          <p:nvPr/>
        </p:nvSpPr>
        <p:spPr>
          <a:xfrm>
            <a:off x="1126348" y="3585070"/>
            <a:ext cx="11065652" cy="3272930"/>
          </a:xfrm>
          <a:custGeom>
            <a:avLst/>
            <a:gdLst>
              <a:gd name="connsiteX0" fmla="*/ 4391802 w 11065652"/>
              <a:gd name="connsiteY0" fmla="*/ 0 h 3272930"/>
              <a:gd name="connsiteX1" fmla="*/ 11065652 w 11065652"/>
              <a:gd name="connsiteY1" fmla="*/ 0 h 3272930"/>
              <a:gd name="connsiteX2" fmla="*/ 11065652 w 11065652"/>
              <a:gd name="connsiteY2" fmla="*/ 3272930 h 3272930"/>
              <a:gd name="connsiteX3" fmla="*/ 0 w 11065652"/>
              <a:gd name="connsiteY3" fmla="*/ 3272930 h 3272930"/>
              <a:gd name="connsiteX4" fmla="*/ 0 w 11065652"/>
              <a:gd name="connsiteY4" fmla="*/ 1450480 h 3272930"/>
              <a:gd name="connsiteX5" fmla="*/ 4391802 w 11065652"/>
              <a:gd name="connsiteY5" fmla="*/ 1450480 h 327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5652" h="3272930">
                <a:moveTo>
                  <a:pt x="4391802" y="0"/>
                </a:moveTo>
                <a:lnTo>
                  <a:pt x="11065652" y="0"/>
                </a:lnTo>
                <a:lnTo>
                  <a:pt x="11065652" y="3272930"/>
                </a:lnTo>
                <a:lnTo>
                  <a:pt x="0" y="3272930"/>
                </a:lnTo>
                <a:lnTo>
                  <a:pt x="0" y="1450480"/>
                </a:lnTo>
                <a:lnTo>
                  <a:pt x="4391802" y="1450480"/>
                </a:ln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Unión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333149" y="4122979"/>
            <a:ext cx="31918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LetsGo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DDA22-5F3A-6FF3-6EAE-578252BD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96" y="1559811"/>
            <a:ext cx="6016894" cy="21918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401224-79A5-444A-8DA9-7A080D02F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765" y="1559811"/>
            <a:ext cx="4129057" cy="16608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1CF67B-7959-565D-0EE6-D7FE5A67F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352" y="4115359"/>
            <a:ext cx="815420" cy="267872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C941B9-D3C9-6851-6BBE-4D5D610CC250}"/>
              </a:ext>
            </a:extLst>
          </p:cNvPr>
          <p:cNvCxnSpPr>
            <a:cxnSpLocks/>
          </p:cNvCxnSpPr>
          <p:nvPr/>
        </p:nvCxnSpPr>
        <p:spPr>
          <a:xfrm>
            <a:off x="1879600" y="2222500"/>
            <a:ext cx="7929752" cy="2266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48C52E-BAB8-BA75-C288-39674E144AE8}"/>
              </a:ext>
            </a:extLst>
          </p:cNvPr>
          <p:cNvCxnSpPr>
            <a:cxnSpLocks/>
          </p:cNvCxnSpPr>
          <p:nvPr/>
        </p:nvCxnSpPr>
        <p:spPr>
          <a:xfrm>
            <a:off x="8105855" y="3134390"/>
            <a:ext cx="1703497" cy="12803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Callout 5">
            <a:extLst>
              <a:ext uri="{FF2B5EF4-FFF2-40B4-BE49-F238E27FC236}">
                <a16:creationId xmlns:a16="http://schemas.microsoft.com/office/drawing/2014/main" id="{4EEBF7A9-EA50-45C8-3D87-6E334F5D3C91}"/>
              </a:ext>
            </a:extLst>
          </p:cNvPr>
          <p:cNvSpPr/>
          <p:nvPr/>
        </p:nvSpPr>
        <p:spPr>
          <a:xfrm>
            <a:off x="4828504" y="4734813"/>
            <a:ext cx="4302796" cy="1808830"/>
          </a:xfrm>
          <a:prstGeom prst="wedgeEllipseCallout">
            <a:avLst>
              <a:gd name="adj1" fmla="val -62519"/>
              <a:gd name="adj2" fmla="val -206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Ambas consultas deben tener el mismo número de columnas y deben tener el mismo tipo de datos</a:t>
            </a:r>
          </a:p>
        </p:txBody>
      </p:sp>
    </p:spTree>
    <p:extLst>
      <p:ext uri="{BB962C8B-B14F-4D97-AF65-F5344CB8AC3E}">
        <p14:creationId xmlns:p14="http://schemas.microsoft.com/office/powerpoint/2010/main" val="7293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Unión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UNION 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333149" y="4122979"/>
            <a:ext cx="31918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 ALL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LetsGo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DDA22-5F3A-6FF3-6EAE-578252BD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96" y="1559811"/>
            <a:ext cx="6016894" cy="21918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401224-79A5-444A-8DA9-7A080D02F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765" y="1559811"/>
            <a:ext cx="4129057" cy="166087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C941B9-D3C9-6851-6BBE-4D5D610CC250}"/>
              </a:ext>
            </a:extLst>
          </p:cNvPr>
          <p:cNvCxnSpPr>
            <a:cxnSpLocks/>
          </p:cNvCxnSpPr>
          <p:nvPr/>
        </p:nvCxnSpPr>
        <p:spPr>
          <a:xfrm>
            <a:off x="1879600" y="2222500"/>
            <a:ext cx="8000865" cy="43211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48C52E-BAB8-BA75-C288-39674E144AE8}"/>
              </a:ext>
            </a:extLst>
          </p:cNvPr>
          <p:cNvCxnSpPr>
            <a:cxnSpLocks/>
          </p:cNvCxnSpPr>
          <p:nvPr/>
        </p:nvCxnSpPr>
        <p:spPr>
          <a:xfrm>
            <a:off x="8105855" y="3134390"/>
            <a:ext cx="1774610" cy="916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FD6B566-C9B0-D4CD-9606-A8419EC05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465" y="3637311"/>
            <a:ext cx="875734" cy="31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10013740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El Álgebra Relacional: Producto Cartesiano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7F9BB-D501-A48B-EB6E-EC4FA36AB569}"/>
              </a:ext>
            </a:extLst>
          </p:cNvPr>
          <p:cNvSpPr/>
          <p:nvPr/>
        </p:nvSpPr>
        <p:spPr>
          <a:xfrm>
            <a:off x="5301177" y="3922121"/>
            <a:ext cx="2317750" cy="934771"/>
          </a:xfrm>
          <a:prstGeom prst="rect">
            <a:avLst/>
          </a:prstGeom>
          <a:solidFill>
            <a:srgbClr val="ED7D31">
              <a:alpha val="25098"/>
            </a:srgbClr>
          </a:solidFill>
          <a:ln w="444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4F05BF-0642-4223-3917-09C3D76CF4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2752458"/>
            <a:ext cx="2893156" cy="551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7CD9D0-5BB9-F906-F71E-4DE3969DE3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2772567"/>
            <a:ext cx="2631648" cy="510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2BA9C-A467-6EA0-00B1-DB5724AABE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36" y="5551695"/>
            <a:ext cx="1733841" cy="431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5C3AEB-4043-C8E0-6167-65789EE4D06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4175047"/>
            <a:ext cx="1735354" cy="434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9CC19-2F98-676B-4E87-1C8CFE2C7C8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4172718"/>
            <a:ext cx="1794128" cy="437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B20F64-7C0E-6AC8-0F74-60EE1D9D43B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5" y="4169613"/>
            <a:ext cx="1796927" cy="4397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C99D43-6A81-98CC-D838-D235AACE636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13" y="5538099"/>
            <a:ext cx="3503385" cy="458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B1865B-2084-9FC7-029C-F35E63BBFD2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4" y="2767697"/>
            <a:ext cx="2252728" cy="661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633D6B-4BC8-55AC-75C0-C897A9BD7B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42" y="1765168"/>
            <a:ext cx="288509" cy="356122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0EC69E7A-9C55-EC7D-6D8F-5BCA1F7AA91B}"/>
              </a:ext>
            </a:extLst>
          </p:cNvPr>
          <p:cNvSpPr/>
          <p:nvPr/>
        </p:nvSpPr>
        <p:spPr>
          <a:xfrm>
            <a:off x="1126348" y="3585070"/>
            <a:ext cx="11065652" cy="3272930"/>
          </a:xfrm>
          <a:custGeom>
            <a:avLst/>
            <a:gdLst>
              <a:gd name="connsiteX0" fmla="*/ 7178801 w 11065652"/>
              <a:gd name="connsiteY0" fmla="*/ 0 h 3272930"/>
              <a:gd name="connsiteX1" fmla="*/ 11065652 w 11065652"/>
              <a:gd name="connsiteY1" fmla="*/ 0 h 3272930"/>
              <a:gd name="connsiteX2" fmla="*/ 11065652 w 11065652"/>
              <a:gd name="connsiteY2" fmla="*/ 3272930 h 3272930"/>
              <a:gd name="connsiteX3" fmla="*/ 0 w 11065652"/>
              <a:gd name="connsiteY3" fmla="*/ 3272930 h 3272930"/>
              <a:gd name="connsiteX4" fmla="*/ 0 w 11065652"/>
              <a:gd name="connsiteY4" fmla="*/ 1450480 h 3272930"/>
              <a:gd name="connsiteX5" fmla="*/ 4287264 w 11065652"/>
              <a:gd name="connsiteY5" fmla="*/ 1450480 h 3272930"/>
              <a:gd name="connsiteX6" fmla="*/ 4287264 w 11065652"/>
              <a:gd name="connsiteY6" fmla="*/ 1450954 h 3272930"/>
              <a:gd name="connsiteX7" fmla="*/ 7178801 w 11065652"/>
              <a:gd name="connsiteY7" fmla="*/ 1450954 h 327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65652" h="3272930">
                <a:moveTo>
                  <a:pt x="7178801" y="0"/>
                </a:moveTo>
                <a:lnTo>
                  <a:pt x="11065652" y="0"/>
                </a:lnTo>
                <a:lnTo>
                  <a:pt x="11065652" y="3272930"/>
                </a:lnTo>
                <a:lnTo>
                  <a:pt x="0" y="3272930"/>
                </a:lnTo>
                <a:lnTo>
                  <a:pt x="0" y="1450480"/>
                </a:lnTo>
                <a:lnTo>
                  <a:pt x="4287264" y="1450480"/>
                </a:lnTo>
                <a:lnTo>
                  <a:pt x="4287264" y="1450954"/>
                </a:lnTo>
                <a:lnTo>
                  <a:pt x="7178801" y="1450954"/>
                </a:ln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6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546FD34-03D4-1061-95E9-C732250E7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14" y="1415344"/>
            <a:ext cx="2576681" cy="1693097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Producto Cartesiano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587710" y="4237184"/>
            <a:ext cx="5769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Mote, Tipo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5A622-17E4-1463-78B1-EDBA87CC4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673" y="1415344"/>
            <a:ext cx="5608520" cy="23203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B0CFEF-23A2-0902-C2DE-B95C6AD18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244" y="4060334"/>
            <a:ext cx="2916721" cy="24770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412325-6F3C-6A48-8F3F-AA173C2A92B2}"/>
              </a:ext>
            </a:extLst>
          </p:cNvPr>
          <p:cNvSpPr txBox="1"/>
          <p:nvPr/>
        </p:nvSpPr>
        <p:spPr>
          <a:xfrm>
            <a:off x="1622673" y="5461959"/>
            <a:ext cx="5608520" cy="461665"/>
          </a:xfrm>
          <a:prstGeom prst="rect">
            <a:avLst/>
          </a:prstGeom>
          <a:solidFill>
            <a:schemeClr val="tx2">
              <a:alpha val="70000"/>
            </a:schemeClr>
          </a:solidFill>
          <a:ln w="38100"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¿Algún problema aquí?</a:t>
            </a:r>
            <a:endParaRPr lang="es-CL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Content Placeholder 6 2">
            <a:extLst>
              <a:ext uri="{FF2B5EF4-FFF2-40B4-BE49-F238E27FC236}">
                <a16:creationId xmlns:a16="http://schemas.microsoft.com/office/drawing/2014/main" id="{6092B8CE-FCC1-C622-C9EF-5947698043CF}"/>
              </a:ext>
            </a:extLst>
          </p:cNvPr>
          <p:cNvSpPr txBox="1">
            <a:spLocks/>
          </p:cNvSpPr>
          <p:nvPr/>
        </p:nvSpPr>
        <p:spPr>
          <a:xfrm>
            <a:off x="1622672" y="5976490"/>
            <a:ext cx="5608520" cy="467668"/>
          </a:xfrm>
          <a:prstGeom prst="rect">
            <a:avLst/>
          </a:prstGeom>
          <a:solidFill>
            <a:srgbClr val="F2DCDB">
              <a:alpha val="20000"/>
            </a:srgbClr>
          </a:solidFill>
          <a:ln w="3175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400" i="1" dirty="0">
                <a:solidFill>
                  <a:srgbClr val="C00000"/>
                </a:solidFill>
                <a:latin typeface="Calibri Light" panose="020F0302020204030204" pitchFamily="34" charset="0"/>
              </a:rPr>
              <a:t>¿Cuál Pokémon?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0E4C2D-EBC0-5AC5-7503-7870E5100237}"/>
              </a:ext>
            </a:extLst>
          </p:cNvPr>
          <p:cNvSpPr/>
          <p:nvPr/>
        </p:nvSpPr>
        <p:spPr>
          <a:xfrm>
            <a:off x="3159166" y="4291636"/>
            <a:ext cx="1533857" cy="394664"/>
          </a:xfrm>
          <a:prstGeom prst="rect">
            <a:avLst/>
          </a:prstGeom>
          <a:solidFill>
            <a:srgbClr val="F2DCDB">
              <a:alpha val="20000"/>
            </a:srgbClr>
          </a:solidFill>
          <a:ln w="444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6E2B15-5E1C-9263-4D41-2CB04F457F01}"/>
              </a:ext>
            </a:extLst>
          </p:cNvPr>
          <p:cNvSpPr/>
          <p:nvPr/>
        </p:nvSpPr>
        <p:spPr>
          <a:xfrm>
            <a:off x="1622673" y="1661304"/>
            <a:ext cx="999503" cy="251627"/>
          </a:xfrm>
          <a:prstGeom prst="rect">
            <a:avLst/>
          </a:prstGeom>
          <a:solidFill>
            <a:srgbClr val="F2DCDB">
              <a:alpha val="20000"/>
            </a:srgbClr>
          </a:solidFill>
          <a:ln w="444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048D85-458A-CBA7-7AC1-2F1D7712F23C}"/>
              </a:ext>
            </a:extLst>
          </p:cNvPr>
          <p:cNvSpPr/>
          <p:nvPr/>
        </p:nvSpPr>
        <p:spPr>
          <a:xfrm>
            <a:off x="7744264" y="1717486"/>
            <a:ext cx="720660" cy="251627"/>
          </a:xfrm>
          <a:prstGeom prst="rect">
            <a:avLst/>
          </a:prstGeom>
          <a:solidFill>
            <a:srgbClr val="F2DCDB">
              <a:alpha val="20000"/>
            </a:srgbClr>
          </a:solidFill>
          <a:ln w="444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E5F3F9-C59E-EEA6-2D62-F6AC4BD471D9}"/>
              </a:ext>
            </a:extLst>
          </p:cNvPr>
          <p:cNvSpPr/>
          <p:nvPr/>
        </p:nvSpPr>
        <p:spPr>
          <a:xfrm>
            <a:off x="7539244" y="4093518"/>
            <a:ext cx="873236" cy="2399357"/>
          </a:xfrm>
          <a:prstGeom prst="rect">
            <a:avLst/>
          </a:prstGeom>
          <a:solidFill>
            <a:srgbClr val="F2DCDB">
              <a:alpha val="20000"/>
            </a:srgbClr>
          </a:solidFill>
          <a:ln w="444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47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Álgebra Relacional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13896" y="5638801"/>
            <a:ext cx="9573304" cy="116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dirty="0">
                <a:latin typeface="Neue Haas Grotesk Text Pro" panose="020B0504020202020204" pitchFamily="34" charset="77"/>
              </a:rPr>
              <a:t>… ¿cómo se puede expresar este lenguaje matemático en un lenguaje computacional?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477" y="1355253"/>
            <a:ext cx="5325045" cy="400045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81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Producto Cartesiano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69C34-A389-6099-CD57-DBF37B13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718" y="4281353"/>
            <a:ext cx="2576682" cy="2188238"/>
          </a:xfrm>
          <a:prstGeom prst="rect">
            <a:avLst/>
          </a:prstGeom>
        </p:spPr>
      </p:pic>
      <p:sp>
        <p:nvSpPr>
          <p:cNvPr id="7" name="Content Placeholder 6 2">
            <a:extLst>
              <a:ext uri="{FF2B5EF4-FFF2-40B4-BE49-F238E27FC236}">
                <a16:creationId xmlns:a16="http://schemas.microsoft.com/office/drawing/2014/main" id="{228A467F-8FEE-B839-F574-428DA3F52B8C}"/>
              </a:ext>
            </a:extLst>
          </p:cNvPr>
          <p:cNvSpPr txBox="1">
            <a:spLocks/>
          </p:cNvSpPr>
          <p:nvPr/>
        </p:nvSpPr>
        <p:spPr>
          <a:xfrm>
            <a:off x="1587709" y="5298102"/>
            <a:ext cx="5643483" cy="1171489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400" i="1" dirty="0">
                <a:solidFill>
                  <a:srgbClr val="FF9300"/>
                </a:solidFill>
                <a:latin typeface="Calibri Light" panose="020F0302020204030204" pitchFamily="34" charset="0"/>
              </a:rPr>
              <a:t>Las tablas pueden compartir atributos, pero al momento de referenciar un atributo así, hay que </a:t>
            </a:r>
            <a:r>
              <a:rPr lang="es-CL" sz="24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desambiguarlo</a:t>
            </a:r>
            <a:r>
              <a:rPr lang="es-CL" sz="2400" i="1" dirty="0"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2BA2D8-781B-8258-4706-7D2ED178B99E}"/>
              </a:ext>
            </a:extLst>
          </p:cNvPr>
          <p:cNvSpPr txBox="1"/>
          <p:nvPr/>
        </p:nvSpPr>
        <p:spPr>
          <a:xfrm>
            <a:off x="1587710" y="4237184"/>
            <a:ext cx="6413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PD.Pokemon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Mote, Tipo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PD,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1A9AE-4915-8FF6-5336-8934B4BE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14" y="1415344"/>
            <a:ext cx="2576681" cy="1693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09D57F-97D0-BC4A-EE18-A087C6D21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673" y="1415344"/>
            <a:ext cx="5608520" cy="23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9956590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Producto Cartesiano en SQL: </a:t>
            </a:r>
            <a:r>
              <a:rPr lang="es-CL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CROSS JOIN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261043" y="4178680"/>
            <a:ext cx="6413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PD.Pokemon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Mote, Tipo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PD,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89E324-C916-1108-CA55-9EF7CEBF2918}"/>
              </a:ext>
            </a:extLst>
          </p:cNvPr>
          <p:cNvSpPr txBox="1"/>
          <p:nvPr/>
        </p:nvSpPr>
        <p:spPr>
          <a:xfrm>
            <a:off x="1261043" y="5298102"/>
            <a:ext cx="81323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PD.Pokemon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Mote, Tipo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PD </a:t>
            </a:r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CROSS JOIN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C7B83-B4E9-0BCE-1B6C-0DEB04C1C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397" y="4348537"/>
            <a:ext cx="2576682" cy="2188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95A9C5-5924-8F59-4BB7-A45C1A75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14" y="1415344"/>
            <a:ext cx="2576681" cy="1693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EC513-3097-9DF8-4B64-7ACC91772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673" y="1415344"/>
            <a:ext cx="5608520" cy="23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10013740" cy="1270000"/>
          </a:xfrm>
        </p:spPr>
        <p:txBody>
          <a:bodyPr>
            <a:normAutofit/>
          </a:bodyPr>
          <a:lstStyle/>
          <a:p>
            <a:r>
              <a:rPr lang="es-CL" dirty="0"/>
              <a:t>El Álgebra Relacional: Diferencia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7F9BB-D501-A48B-EB6E-EC4FA36AB569}"/>
              </a:ext>
            </a:extLst>
          </p:cNvPr>
          <p:cNvSpPr/>
          <p:nvPr/>
        </p:nvSpPr>
        <p:spPr>
          <a:xfrm>
            <a:off x="8427618" y="3889009"/>
            <a:ext cx="2317750" cy="934771"/>
          </a:xfrm>
          <a:prstGeom prst="rect">
            <a:avLst/>
          </a:prstGeom>
          <a:solidFill>
            <a:srgbClr val="ED7D31">
              <a:alpha val="25098"/>
            </a:srgbClr>
          </a:solidFill>
          <a:ln w="444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4F05BF-0642-4223-3917-09C3D76CF4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2752458"/>
            <a:ext cx="2893156" cy="551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7CD9D0-5BB9-F906-F71E-4DE3969DE3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2772567"/>
            <a:ext cx="2631648" cy="510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2BA9C-A467-6EA0-00B1-DB5724AABE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36" y="5551695"/>
            <a:ext cx="1733841" cy="431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5C3AEB-4043-C8E0-6167-65789EE4D06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4175047"/>
            <a:ext cx="1735354" cy="434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9CC19-2F98-676B-4E87-1C8CFE2C7C8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4172718"/>
            <a:ext cx="1794128" cy="437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B20F64-7C0E-6AC8-0F74-60EE1D9D43B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5" y="4169613"/>
            <a:ext cx="1796927" cy="4397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C99D43-6A81-98CC-D838-D235AACE636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13" y="5538099"/>
            <a:ext cx="3503385" cy="458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B1865B-2084-9FC7-029C-F35E63BBFD2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4" y="2767697"/>
            <a:ext cx="2252728" cy="661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633D6B-4BC8-55AC-75C0-C897A9BD7B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42" y="1765168"/>
            <a:ext cx="288509" cy="3561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C69E7A-9C55-EC7D-6D8F-5BCA1F7AA91B}"/>
              </a:ext>
            </a:extLst>
          </p:cNvPr>
          <p:cNvSpPr/>
          <p:nvPr/>
        </p:nvSpPr>
        <p:spPr>
          <a:xfrm>
            <a:off x="1126348" y="5107488"/>
            <a:ext cx="11065652" cy="175051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Diferencia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587710" y="3968449"/>
            <a:ext cx="40511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Tipo=‘Pasto’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A300DC-AC2E-0F7E-8271-EB75146B1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695" y="4190089"/>
            <a:ext cx="1128176" cy="2234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1CF8DD-A0B3-8B1B-0C8E-85CFA44C1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14" y="1415344"/>
            <a:ext cx="2576681" cy="1693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613C8F-1CE4-90BF-E1BB-9799D59B1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673" y="1415344"/>
            <a:ext cx="5608520" cy="2320339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6986A623-C8F8-EA38-F125-F7BFCB82B37C}"/>
              </a:ext>
            </a:extLst>
          </p:cNvPr>
          <p:cNvSpPr/>
          <p:nvPr/>
        </p:nvSpPr>
        <p:spPr>
          <a:xfrm>
            <a:off x="5788105" y="4683410"/>
            <a:ext cx="4302796" cy="1808830"/>
          </a:xfrm>
          <a:prstGeom prst="wedgeEllipseCallout">
            <a:avLst>
              <a:gd name="adj1" fmla="val -63144"/>
              <a:gd name="adj2" fmla="val -113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Ambas consultas deben tener el mismo número de columnas y deben tener el mismo tipo de datos</a:t>
            </a:r>
          </a:p>
        </p:txBody>
      </p:sp>
    </p:spTree>
    <p:extLst>
      <p:ext uri="{BB962C8B-B14F-4D97-AF65-F5344CB8AC3E}">
        <p14:creationId xmlns:p14="http://schemas.microsoft.com/office/powerpoint/2010/main" val="6688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10013740" cy="1270000"/>
          </a:xfrm>
        </p:spPr>
        <p:txBody>
          <a:bodyPr>
            <a:normAutofit/>
          </a:bodyPr>
          <a:lstStyle/>
          <a:p>
            <a:r>
              <a:rPr lang="es-CL" dirty="0"/>
              <a:t>El Álgebra Relacional: Intersección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7F9BB-D501-A48B-EB6E-EC4FA36AB569}"/>
              </a:ext>
            </a:extLst>
          </p:cNvPr>
          <p:cNvSpPr/>
          <p:nvPr/>
        </p:nvSpPr>
        <p:spPr>
          <a:xfrm>
            <a:off x="3275381" y="5300138"/>
            <a:ext cx="2317750" cy="934771"/>
          </a:xfrm>
          <a:prstGeom prst="rect">
            <a:avLst/>
          </a:prstGeom>
          <a:solidFill>
            <a:srgbClr val="ED7D31">
              <a:alpha val="25098"/>
            </a:srgbClr>
          </a:solidFill>
          <a:ln w="444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4F05BF-0642-4223-3917-09C3D76CF4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2752458"/>
            <a:ext cx="2893156" cy="551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7CD9D0-5BB9-F906-F71E-4DE3969DE3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2772567"/>
            <a:ext cx="2631648" cy="510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2BA9C-A467-6EA0-00B1-DB5724AABE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36" y="5551695"/>
            <a:ext cx="1733841" cy="431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5C3AEB-4043-C8E0-6167-65789EE4D06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4175047"/>
            <a:ext cx="1735354" cy="434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9CC19-2F98-676B-4E87-1C8CFE2C7C8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4172718"/>
            <a:ext cx="1794128" cy="437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B20F64-7C0E-6AC8-0F74-60EE1D9D43B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5" y="4169613"/>
            <a:ext cx="1796927" cy="4397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C99D43-6A81-98CC-D838-D235AACE636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13" y="5538099"/>
            <a:ext cx="3503385" cy="458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B1865B-2084-9FC7-029C-F35E63BBFD2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4" y="2767697"/>
            <a:ext cx="2252728" cy="661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633D6B-4BC8-55AC-75C0-C897A9BD7B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42" y="1765168"/>
            <a:ext cx="288509" cy="3561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C69E7A-9C55-EC7D-6D8F-5BCA1F7AA91B}"/>
              </a:ext>
            </a:extLst>
          </p:cNvPr>
          <p:cNvSpPr/>
          <p:nvPr/>
        </p:nvSpPr>
        <p:spPr>
          <a:xfrm>
            <a:off x="5802406" y="5107488"/>
            <a:ext cx="6389594" cy="175051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4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Intersección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INTERSECT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536708" y="4093725"/>
            <a:ext cx="31918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INTERSECT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LetsGo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DDA22-5F3A-6FF3-6EAE-578252BD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8" y="1535545"/>
            <a:ext cx="6016894" cy="21918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401224-79A5-444A-8DA9-7A080D02F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952" y="1535545"/>
            <a:ext cx="4129057" cy="166087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FCE2A3-FF92-BEDE-7147-6D88B5352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590971"/>
              </p:ext>
            </p:extLst>
          </p:nvPr>
        </p:nvGraphicFramePr>
        <p:xfrm>
          <a:off x="10391836" y="4366209"/>
          <a:ext cx="1365128" cy="731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65128">
                  <a:extLst>
                    <a:ext uri="{9D8B030D-6E8A-4147-A177-3AD203B41FA5}">
                      <a16:colId xmlns:a16="http://schemas.microsoft.com/office/drawing/2014/main" val="4112275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dirty="0" err="1"/>
                        <a:t>Pokemon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086903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s-CL" dirty="0" err="1"/>
                        <a:t>Pikachu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0"/>
                  </a:ext>
                </a:extLst>
              </a:tr>
            </a:tbl>
          </a:graphicData>
        </a:graphic>
      </p:graphicFrame>
      <p:sp>
        <p:nvSpPr>
          <p:cNvPr id="3" name="Oval Callout 2">
            <a:extLst>
              <a:ext uri="{FF2B5EF4-FFF2-40B4-BE49-F238E27FC236}">
                <a16:creationId xmlns:a16="http://schemas.microsoft.com/office/drawing/2014/main" id="{EC29EB25-AEBB-1E6A-0D79-0EA6958E55D0}"/>
              </a:ext>
            </a:extLst>
          </p:cNvPr>
          <p:cNvSpPr/>
          <p:nvPr/>
        </p:nvSpPr>
        <p:spPr>
          <a:xfrm>
            <a:off x="5169540" y="4531664"/>
            <a:ext cx="4302796" cy="1808830"/>
          </a:xfrm>
          <a:prstGeom prst="wedgeEllipseCallout">
            <a:avLst>
              <a:gd name="adj1" fmla="val -63144"/>
              <a:gd name="adj2" fmla="val -113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Ambas consultas deben tener el mismo número de columnas y deben tener el mismo tipo de datos</a:t>
            </a:r>
          </a:p>
        </p:txBody>
      </p:sp>
    </p:spTree>
    <p:extLst>
      <p:ext uri="{BB962C8B-B14F-4D97-AF65-F5344CB8AC3E}">
        <p14:creationId xmlns:p14="http://schemas.microsoft.com/office/powerpoint/2010/main" val="28827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10013740" cy="1270000"/>
          </a:xfrm>
        </p:spPr>
        <p:txBody>
          <a:bodyPr>
            <a:normAutofit/>
          </a:bodyPr>
          <a:lstStyle/>
          <a:p>
            <a:r>
              <a:rPr lang="es-CL" dirty="0"/>
              <a:t>El Álgebra Relacional: </a:t>
            </a:r>
            <a:r>
              <a:rPr lang="es-CL" dirty="0" err="1"/>
              <a:t>Join</a:t>
            </a:r>
            <a:endParaRPr lang="es-C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7F9BB-D501-A48B-EB6E-EC4FA36AB569}"/>
              </a:ext>
            </a:extLst>
          </p:cNvPr>
          <p:cNvSpPr/>
          <p:nvPr/>
        </p:nvSpPr>
        <p:spPr>
          <a:xfrm>
            <a:off x="6483396" y="5300138"/>
            <a:ext cx="3743092" cy="934771"/>
          </a:xfrm>
          <a:prstGeom prst="rect">
            <a:avLst/>
          </a:prstGeom>
          <a:solidFill>
            <a:srgbClr val="ED7D31">
              <a:alpha val="25098"/>
            </a:srgbClr>
          </a:solidFill>
          <a:ln w="444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4F05BF-0642-4223-3917-09C3D76CF4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2752458"/>
            <a:ext cx="2893156" cy="551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7CD9D0-5BB9-F906-F71E-4DE3969DE3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2772567"/>
            <a:ext cx="2631648" cy="510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2BA9C-A467-6EA0-00B1-DB5724AABE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36" y="5551695"/>
            <a:ext cx="1733841" cy="431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5C3AEB-4043-C8E0-6167-65789EE4D06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32" y="4175047"/>
            <a:ext cx="1735354" cy="434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9CC19-2F98-676B-4E87-1C8CFE2C7C8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2" y="4172718"/>
            <a:ext cx="1794128" cy="437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B20F64-7C0E-6AC8-0F74-60EE1D9D43B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5" y="4169613"/>
            <a:ext cx="1796927" cy="4397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C99D43-6A81-98CC-D838-D235AACE636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13" y="5538099"/>
            <a:ext cx="3503385" cy="458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B1865B-2084-9FC7-029C-F35E63BBFD2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04" y="2767697"/>
            <a:ext cx="2252728" cy="661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633D6B-4BC8-55AC-75C0-C897A9BD7B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42" y="1765168"/>
            <a:ext cx="288509" cy="3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3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546FD34-03D4-1061-95E9-C732250E7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51" y="1479214"/>
            <a:ext cx="2782225" cy="1828157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Joins</a:t>
            </a:r>
            <a:r>
              <a:rPr lang="es-CL" dirty="0"/>
              <a:t>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FROM + WHERE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587710" y="4363122"/>
            <a:ext cx="64139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Mote, Tipo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PD,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PK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PD.Pokemon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PK.Pokemon</a:t>
            </a:r>
            <a:endParaRPr lang="es-CL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5A622-17E4-1463-78B1-EDBA87CC4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710" y="1479215"/>
            <a:ext cx="5608520" cy="23203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630B3E-9F31-F6CE-D7B7-3627C4A88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646" y="4228034"/>
            <a:ext cx="1666244" cy="22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81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546FD34-03D4-1061-95E9-C732250E7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51" y="1479214"/>
            <a:ext cx="2782225" cy="1828157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Joins</a:t>
            </a:r>
            <a:r>
              <a:rPr lang="es-CL" dirty="0"/>
              <a:t>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FROM / JOIN / 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5A622-17E4-1463-78B1-EDBA87CC4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710" y="1479215"/>
            <a:ext cx="5608520" cy="23203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630B3E-9F31-F6CE-D7B7-3627C4A88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646" y="4228034"/>
            <a:ext cx="1666244" cy="22648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9579F-1BBF-4D0A-0665-217A7362498C}"/>
              </a:ext>
            </a:extLst>
          </p:cNvPr>
          <p:cNvSpPr txBox="1"/>
          <p:nvPr/>
        </p:nvSpPr>
        <p:spPr>
          <a:xfrm>
            <a:off x="1587710" y="4021626"/>
            <a:ext cx="58993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Mote, Tipo</a:t>
            </a: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PD, </a:t>
            </a:r>
            <a:r>
              <a:rPr lang="es-CL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PK</a:t>
            </a: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PD.Pokemon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CL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PK.Pokemon</a:t>
            </a:r>
            <a:endParaRPr lang="es-CL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Mote, Tipo</a:t>
            </a: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PD </a:t>
            </a:r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PK</a:t>
            </a: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s-CL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PD.Pokemon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CL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PK.Pokemon</a:t>
            </a:r>
            <a:endParaRPr lang="es-CL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17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Joins</a:t>
            </a:r>
            <a:r>
              <a:rPr lang="es-CL" dirty="0"/>
              <a:t>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FROM + WHERE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587710" y="4367716"/>
            <a:ext cx="64139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Mote, Tipo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PD,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PK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PD.Pokemon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PK.Pokemon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Shiny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FALSE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E9E288-CBC3-D9B5-9F97-B6968A405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77427"/>
              </p:ext>
            </p:extLst>
          </p:nvPr>
        </p:nvGraphicFramePr>
        <p:xfrm>
          <a:off x="9007137" y="4237389"/>
          <a:ext cx="1985645" cy="1828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47166">
                  <a:extLst>
                    <a:ext uri="{9D8B030D-6E8A-4147-A177-3AD203B41FA5}">
                      <a16:colId xmlns:a16="http://schemas.microsoft.com/office/drawing/2014/main" val="1570311366"/>
                    </a:ext>
                  </a:extLst>
                </a:gridCol>
                <a:gridCol w="1038479">
                  <a:extLst>
                    <a:ext uri="{9D8B030D-6E8A-4147-A177-3AD203B41FA5}">
                      <a16:colId xmlns:a16="http://schemas.microsoft.com/office/drawing/2014/main" val="390913803"/>
                    </a:ext>
                  </a:extLst>
                </a:gridCol>
              </a:tblGrid>
              <a:tr h="278954">
                <a:tc>
                  <a:txBody>
                    <a:bodyPr/>
                    <a:lstStyle/>
                    <a:p>
                      <a:r>
                        <a:rPr lang="es-CL" sz="1400" u="sng" dirty="0"/>
                        <a:t>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863372"/>
                  </a:ext>
                </a:extLst>
              </a:tr>
              <a:tr h="282829">
                <a:tc>
                  <a:txBody>
                    <a:bodyPr/>
                    <a:lstStyle/>
                    <a:p>
                      <a:r>
                        <a:rPr lang="es-CL" sz="1400" dirty="0"/>
                        <a:t>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Eléctrico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688039"/>
                  </a:ext>
                </a:extLst>
              </a:tr>
              <a:tr h="282829">
                <a:tc>
                  <a:txBody>
                    <a:bodyPr/>
                    <a:lstStyle/>
                    <a:p>
                      <a:r>
                        <a:rPr lang="es-CL" sz="1400" dirty="0" err="1"/>
                        <a:t>Demeter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Pasto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402811"/>
                  </a:ext>
                </a:extLst>
              </a:tr>
              <a:tr h="282829">
                <a:tc>
                  <a:txBody>
                    <a:bodyPr/>
                    <a:lstStyle/>
                    <a:p>
                      <a:r>
                        <a:rPr lang="es-CL" sz="1400" dirty="0"/>
                        <a:t>Zeus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Eléctrico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533539"/>
                  </a:ext>
                </a:extLst>
              </a:tr>
              <a:tr h="282829">
                <a:tc>
                  <a:txBody>
                    <a:bodyPr/>
                    <a:lstStyle/>
                    <a:p>
                      <a:r>
                        <a:rPr lang="es-CL" sz="1400" dirty="0" err="1"/>
                        <a:t>Balix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84395"/>
                  </a:ext>
                </a:extLst>
              </a:tr>
              <a:tr h="282829">
                <a:tc>
                  <a:txBody>
                    <a:bodyPr/>
                    <a:lstStyle/>
                    <a:p>
                      <a:r>
                        <a:rPr lang="es-CL" sz="1400" dirty="0" err="1"/>
                        <a:t>Ngen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400" dirty="0"/>
                        <a:t>Fantasma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14867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45EFAEF-8567-4039-8477-53CC51425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51" y="1479214"/>
            <a:ext cx="2782225" cy="1828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8BDFD0-9947-C81B-4CCB-19B363B55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710" y="1479215"/>
            <a:ext cx="5608520" cy="23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9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i="1" dirty="0" err="1"/>
              <a:t>Structured</a:t>
            </a:r>
            <a:r>
              <a:rPr lang="es-CL" i="1" dirty="0"/>
              <a:t> </a:t>
            </a:r>
            <a:r>
              <a:rPr lang="es-CL" i="1" dirty="0" err="1"/>
              <a:t>Query</a:t>
            </a:r>
            <a:r>
              <a:rPr lang="es-CL" i="1" dirty="0"/>
              <a:t> </a:t>
            </a:r>
            <a:r>
              <a:rPr lang="es-CL" i="1" dirty="0" err="1"/>
              <a:t>Language</a:t>
            </a:r>
            <a:br>
              <a:rPr lang="es-CL" i="1" dirty="0"/>
            </a:br>
            <a:r>
              <a:rPr lang="es-CL" dirty="0"/>
              <a:t>(SQL)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El lenguaje estructurado de consulta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019801"/>
            <a:ext cx="567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solidFill>
                  <a:prstClr val="black"/>
                </a:solidFill>
                <a:latin typeface="Calibri Light" panose="020F0302020204030204" pitchFamily="34" charset="0"/>
              </a:rPr>
              <a:t>Capítulo 5 </a:t>
            </a:r>
            <a:r>
              <a:rPr lang="es-CL" dirty="0" err="1">
                <a:solidFill>
                  <a:prstClr val="black"/>
                </a:solidFill>
                <a:latin typeface="Calibri Light" panose="020F0302020204030204" pitchFamily="34" charset="0"/>
              </a:rPr>
              <a:t>Database</a:t>
            </a:r>
            <a:r>
              <a:rPr lang="es-CL" dirty="0">
                <a:solidFill>
                  <a:prstClr val="black"/>
                </a:solidFill>
                <a:latin typeface="Calibri Light" panose="020F0302020204030204" pitchFamily="34" charset="0"/>
              </a:rPr>
              <a:t> Management </a:t>
            </a:r>
            <a:r>
              <a:rPr lang="es-CL" dirty="0" err="1">
                <a:solidFill>
                  <a:prstClr val="black"/>
                </a:solidFill>
                <a:latin typeface="Calibri Light" panose="020F0302020204030204" pitchFamily="34" charset="0"/>
              </a:rPr>
              <a:t>Systems</a:t>
            </a:r>
            <a:r>
              <a:rPr lang="es-CL" dirty="0">
                <a:solidFill>
                  <a:prstClr val="black"/>
                </a:solidFill>
                <a:latin typeface="Calibri Light" panose="020F0302020204030204" pitchFamily="34" charset="0"/>
              </a:rPr>
              <a:t>,</a:t>
            </a:r>
          </a:p>
          <a:p>
            <a:pPr algn="r"/>
            <a:r>
              <a:rPr lang="es-CL" dirty="0" err="1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r>
              <a:rPr lang="es-CL" dirty="0">
                <a:solidFill>
                  <a:prstClr val="black"/>
                </a:solidFill>
                <a:latin typeface="Calibri Light" panose="020F0302020204030204" pitchFamily="34" charset="0"/>
              </a:rPr>
              <a:t> (</a:t>
            </a:r>
            <a:r>
              <a:rPr lang="es-CL" dirty="0" err="1">
                <a:solidFill>
                  <a:prstClr val="black"/>
                </a:solidFill>
                <a:latin typeface="Calibri Light" panose="020F0302020204030204" pitchFamily="34" charset="0"/>
              </a:rPr>
              <a:t>Third</a:t>
            </a:r>
            <a:r>
              <a:rPr lang="es-CL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dirty="0" err="1">
                <a:solidFill>
                  <a:prstClr val="black"/>
                </a:solidFill>
                <a:latin typeface="Calibri Light" panose="020F0302020204030204" pitchFamily="34" charset="0"/>
              </a:rPr>
              <a:t>Edition</a:t>
            </a:r>
            <a:r>
              <a:rPr lang="es-CL" dirty="0">
                <a:solidFill>
                  <a:prstClr val="black"/>
                </a:solidFill>
                <a:latin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9334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Joins</a:t>
            </a:r>
            <a:r>
              <a:rPr lang="es-CL" dirty="0"/>
              <a:t>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JOIN USING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587710" y="4228034"/>
            <a:ext cx="55547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Mote, Tipo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630B3E-9F31-F6CE-D7B7-3627C4A88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646" y="4228034"/>
            <a:ext cx="1666244" cy="2264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EF1910-5344-69B6-04B0-2DDC4871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751" y="1479214"/>
            <a:ext cx="2782225" cy="1828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684E6-ECB3-B10C-9234-3BBBC33B9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710" y="1479215"/>
            <a:ext cx="5608520" cy="23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3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Joins</a:t>
            </a:r>
            <a:r>
              <a:rPr lang="es-CL" dirty="0"/>
              <a:t>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NATURAL JOIN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587710" y="4559066"/>
            <a:ext cx="72731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Mote, Tipo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NATURAL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630B3E-9F31-F6CE-D7B7-3627C4A88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534" y="4380752"/>
            <a:ext cx="1666244" cy="2264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A5B73A-E4DA-7125-8FFB-0FD41BB71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751" y="1479214"/>
            <a:ext cx="2782225" cy="1828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1C656-4C5B-2FFB-A6A2-187C5A912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710" y="1479215"/>
            <a:ext cx="5608520" cy="23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43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Self-Joins</a:t>
            </a:r>
            <a:r>
              <a:rPr lang="es-CL" dirty="0"/>
              <a:t> en SQL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756350" y="4371028"/>
            <a:ext cx="59843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P1.Mote, P2.Mote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P1,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P1.ATK &gt; P2.ATK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5A622-17E4-1463-78B1-EDBA87CC4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93" y="1471309"/>
            <a:ext cx="5608520" cy="2320339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3D2FB88-C14C-FB16-0E75-3084400F4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01877"/>
              </p:ext>
            </p:extLst>
          </p:nvPr>
        </p:nvGraphicFramePr>
        <p:xfrm>
          <a:off x="9197145" y="4011027"/>
          <a:ext cx="218656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5952">
                  <a:extLst>
                    <a:ext uri="{9D8B030D-6E8A-4147-A177-3AD203B41FA5}">
                      <a16:colId xmlns:a16="http://schemas.microsoft.com/office/drawing/2014/main" val="2880382211"/>
                    </a:ext>
                  </a:extLst>
                </a:gridCol>
                <a:gridCol w="1050608">
                  <a:extLst>
                    <a:ext uri="{9D8B030D-6E8A-4147-A177-3AD203B41FA5}">
                      <a16:colId xmlns:a16="http://schemas.microsoft.com/office/drawing/2014/main" val="493574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P1.Mote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P2.Mote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76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err="1"/>
                        <a:t>Demeter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Thor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518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Zeus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Thor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305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err="1"/>
                        <a:t>Terrodine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Thor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08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err="1"/>
                        <a:t>Balix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Thor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99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err="1"/>
                        <a:t>Ngen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Thor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138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40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442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D5F6-4D25-EA65-637E-EF7F8F46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Self-Joins</a:t>
            </a:r>
            <a:r>
              <a:rPr lang="es-CL" dirty="0"/>
              <a:t> en SQL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8584816-41F1-8DD5-80D6-DDF8B2F6E3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139320"/>
              </p:ext>
            </p:extLst>
          </p:nvPr>
        </p:nvGraphicFramePr>
        <p:xfrm>
          <a:off x="4796488" y="1851297"/>
          <a:ext cx="35289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475">
                  <a:extLst>
                    <a:ext uri="{9D8B030D-6E8A-4147-A177-3AD203B41FA5}">
                      <a16:colId xmlns:a16="http://schemas.microsoft.com/office/drawing/2014/main" val="3073471780"/>
                    </a:ext>
                  </a:extLst>
                </a:gridCol>
                <a:gridCol w="1764475">
                  <a:extLst>
                    <a:ext uri="{9D8B030D-6E8A-4147-A177-3AD203B41FA5}">
                      <a16:colId xmlns:a16="http://schemas.microsoft.com/office/drawing/2014/main" val="3512370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Origen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Destino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59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Rio de Janeiro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62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Rio de 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París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2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Río de 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Nueva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16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Nueva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83167"/>
                  </a:ext>
                </a:extLst>
              </a:tr>
            </a:tbl>
          </a:graphicData>
        </a:graphic>
      </p:graphicFrame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470934F7-E189-F348-55F8-D8858C4C0C0D}"/>
              </a:ext>
            </a:extLst>
          </p:cNvPr>
          <p:cNvSpPr/>
          <p:nvPr/>
        </p:nvSpPr>
        <p:spPr>
          <a:xfrm>
            <a:off x="4809077" y="1541432"/>
            <a:ext cx="1200647" cy="32099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Ruta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37358-510A-9DB0-8F17-7BB7735D76DB}"/>
              </a:ext>
            </a:extLst>
          </p:cNvPr>
          <p:cNvSpPr txBox="1"/>
          <p:nvPr/>
        </p:nvSpPr>
        <p:spPr>
          <a:xfrm>
            <a:off x="3515921" y="3820973"/>
            <a:ext cx="7558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R1.origen, R1.destino, R2.destino</a:t>
            </a: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Ruta R1, Ruta R2</a:t>
            </a: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R1.destino = R2.origen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D41C4F3-1381-79A8-EE88-B401DA788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84661"/>
              </p:ext>
            </p:extLst>
          </p:nvPr>
        </p:nvGraphicFramePr>
        <p:xfrm>
          <a:off x="4073350" y="5149030"/>
          <a:ext cx="4975226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4475">
                  <a:extLst>
                    <a:ext uri="{9D8B030D-6E8A-4147-A177-3AD203B41FA5}">
                      <a16:colId xmlns:a16="http://schemas.microsoft.com/office/drawing/2014/main" val="3361756529"/>
                    </a:ext>
                  </a:extLst>
                </a:gridCol>
                <a:gridCol w="1764475">
                  <a:extLst>
                    <a:ext uri="{9D8B030D-6E8A-4147-A177-3AD203B41FA5}">
                      <a16:colId xmlns:a16="http://schemas.microsoft.com/office/drawing/2014/main" val="3243956426"/>
                    </a:ext>
                  </a:extLst>
                </a:gridCol>
                <a:gridCol w="1446276">
                  <a:extLst>
                    <a:ext uri="{9D8B030D-6E8A-4147-A177-3AD203B41FA5}">
                      <a16:colId xmlns:a16="http://schemas.microsoft.com/office/drawing/2014/main" val="3308880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R1.origen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R1.destino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R2.origen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2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Rio de 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París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1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Rio de 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Nueva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47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Rio de 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Nueva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957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7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Más allá del Álgebra Relacional en SQL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4422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Más allá del Álgebra Relacional</a:t>
            </a:r>
          </a:p>
        </p:txBody>
      </p:sp>
      <p:pic>
        <p:nvPicPr>
          <p:cNvPr id="17" name="Picture 6 1" descr="Checkbox - Free interface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48" y="2006017"/>
            <a:ext cx="1349133" cy="13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1" y="4563036"/>
            <a:ext cx="861824" cy="861076"/>
          </a:xfrm>
          <a:prstGeom prst="rect">
            <a:avLst/>
          </a:prstGeom>
        </p:spPr>
      </p:pic>
      <p:pic>
        <p:nvPicPr>
          <p:cNvPr id="21" name="Picture 2 2" descr="Sort down - Free arrows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05" y="4497546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06" y="2308142"/>
            <a:ext cx="1330574" cy="9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234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Más allá: Condiciones Avanzadas</a:t>
            </a:r>
          </a:p>
        </p:txBody>
      </p:sp>
      <p:pic>
        <p:nvPicPr>
          <p:cNvPr id="17" name="Picture 6 1" descr="Checkbox - Free interface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48" y="2006017"/>
            <a:ext cx="1349133" cy="13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1" y="4563036"/>
            <a:ext cx="861824" cy="861076"/>
          </a:xfrm>
          <a:prstGeom prst="rect">
            <a:avLst/>
          </a:prstGeom>
        </p:spPr>
      </p:pic>
      <p:pic>
        <p:nvPicPr>
          <p:cNvPr id="21" name="Picture 2 2" descr="Sort down - Free arrows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05" y="4497546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06" y="2308142"/>
            <a:ext cx="1330574" cy="9594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099259-1AF2-3B62-C1A1-772E513BE971}"/>
              </a:ext>
            </a:extLst>
          </p:cNvPr>
          <p:cNvSpPr/>
          <p:nvPr/>
        </p:nvSpPr>
        <p:spPr>
          <a:xfrm>
            <a:off x="3516093" y="1840465"/>
            <a:ext cx="2057400" cy="1680235"/>
          </a:xfrm>
          <a:prstGeom prst="rect">
            <a:avLst/>
          </a:prstGeom>
          <a:solidFill>
            <a:srgbClr val="ED7D31">
              <a:alpha val="31000"/>
            </a:srgbClr>
          </a:solidFill>
          <a:ln w="444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2BDA29-9ED0-8347-7B1A-4ADB3E6CD909}"/>
              </a:ext>
            </a:extLst>
          </p:cNvPr>
          <p:cNvSpPr/>
          <p:nvPr/>
        </p:nvSpPr>
        <p:spPr>
          <a:xfrm>
            <a:off x="1127052" y="3886201"/>
            <a:ext cx="11064948" cy="297179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D91AE-A83F-67C9-D4A2-313992286722}"/>
              </a:ext>
            </a:extLst>
          </p:cNvPr>
          <p:cNvSpPr/>
          <p:nvPr/>
        </p:nvSpPr>
        <p:spPr>
          <a:xfrm>
            <a:off x="6407888" y="1635760"/>
            <a:ext cx="5784112" cy="225044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Condiciones Avanzadas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587710" y="4461282"/>
            <a:ext cx="684354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Mote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Tipo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(‘Pasto’, ‘Roca’)</a:t>
            </a:r>
          </a:p>
          <a:p>
            <a:endParaRPr lang="es-C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41459D-190A-69C7-8B53-B551EE61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066" y="1635760"/>
            <a:ext cx="6347977" cy="2456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DE3AF-7FD9-7FDA-6922-DDB6F6CC0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258" y="4461282"/>
            <a:ext cx="1975142" cy="12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08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10264048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Condiciones Avanzadas en SQL: </a:t>
            </a:r>
            <a:r>
              <a:rPr lang="es-CL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337608" y="4573852"/>
            <a:ext cx="684354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Mote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año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2020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2022</a:t>
            </a:r>
          </a:p>
          <a:p>
            <a:endParaRPr lang="es-C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8AC53-5594-7F47-7C1F-D0219D366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428" y="1690688"/>
            <a:ext cx="6629144" cy="2414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92E0C8-DB89-C36D-DBA4-D281F4C7F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249" y="4396642"/>
            <a:ext cx="1926445" cy="18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60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Condiciones Avanzadas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587710" y="4317017"/>
            <a:ext cx="55547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‘%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C2DF61-0D10-F06E-A455-7C557570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189" y="1441558"/>
            <a:ext cx="3468047" cy="2278800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8BD4E4E-5371-811E-4547-3C61F6E2A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872064"/>
              </p:ext>
            </p:extLst>
          </p:nvPr>
        </p:nvGraphicFramePr>
        <p:xfrm>
          <a:off x="9299492" y="3526155"/>
          <a:ext cx="1238568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8568">
                  <a:extLst>
                    <a:ext uri="{9D8B030D-6E8A-4147-A177-3AD203B41FA5}">
                      <a16:colId xmlns:a16="http://schemas.microsoft.com/office/drawing/2014/main" val="972704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400" dirty="0" err="1"/>
                        <a:t>Pokemon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74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 err="1"/>
                        <a:t>Charmeleon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77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 err="1"/>
                        <a:t>Vaporeon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7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 err="1"/>
                        <a:t>Jolteon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97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 err="1"/>
                        <a:t>Flareon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50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 err="1"/>
                        <a:t>Espeon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74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 err="1"/>
                        <a:t>Umbreon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7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72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69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inicios de SQL …</a:t>
            </a:r>
          </a:p>
        </p:txBody>
      </p:sp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ymond F. Boyce wwwcsumdeduhcilmembersbshneidermanPhotos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76400"/>
            <a:ext cx="208881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981200" y="4267201"/>
            <a:ext cx="7956216" cy="1858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/>
              <a:t>Conceptualizado por                </a:t>
            </a:r>
          </a:p>
          <a:p>
            <a:pPr marL="0" indent="0">
              <a:buNone/>
            </a:pPr>
            <a:r>
              <a:rPr lang="es-CL" sz="2400" dirty="0"/>
              <a:t>       </a:t>
            </a:r>
            <a:r>
              <a:rPr lang="es-CL" dirty="0"/>
              <a:t>Donald </a:t>
            </a:r>
            <a:r>
              <a:rPr lang="es-CL" dirty="0" err="1"/>
              <a:t>Chamberlin</a:t>
            </a:r>
            <a:r>
              <a:rPr lang="es-CL" dirty="0"/>
              <a:t> </a:t>
            </a:r>
            <a:r>
              <a:rPr lang="es-CL" sz="2400" dirty="0"/>
              <a:t>(IBM)      y     </a:t>
            </a:r>
            <a:r>
              <a:rPr lang="es-CL" dirty="0"/>
              <a:t>Raymond F. </a:t>
            </a:r>
            <a:r>
              <a:rPr lang="es-CL" dirty="0" err="1"/>
              <a:t>Boyce</a:t>
            </a:r>
            <a:r>
              <a:rPr lang="es-CL" dirty="0"/>
              <a:t> </a:t>
            </a:r>
            <a:r>
              <a:rPr lang="es-CL" sz="2500" dirty="0"/>
              <a:t>(IBM)</a:t>
            </a:r>
          </a:p>
          <a:p>
            <a:pPr marL="0" indent="0">
              <a:buNone/>
            </a:pPr>
            <a:r>
              <a:rPr lang="es-CL" dirty="0"/>
              <a:t>	 </a:t>
            </a:r>
            <a:r>
              <a:rPr lang="es-CL" sz="2400" dirty="0"/>
              <a:t>en </a:t>
            </a:r>
            <a:r>
              <a:rPr lang="es-CL" dirty="0"/>
              <a:t>1974</a:t>
            </a:r>
          </a:p>
        </p:txBody>
      </p:sp>
    </p:spTree>
    <p:extLst>
      <p:ext uri="{BB962C8B-B14F-4D97-AF65-F5344CB8AC3E}">
        <p14:creationId xmlns:p14="http://schemas.microsoft.com/office/powerpoint/2010/main" val="25137814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cs typeface="Courier New" panose="02070309020205020404" pitchFamily="49" charset="0"/>
              </a:rPr>
              <a:t>Condiciones avanzadas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  <a:endParaRPr lang="es-C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12" name="Content Placeholder 6 2"/>
          <p:cNvSpPr txBox="1">
            <a:spLocks/>
          </p:cNvSpPr>
          <p:nvPr/>
        </p:nvSpPr>
        <p:spPr>
          <a:xfrm>
            <a:off x="3518490" y="4081598"/>
            <a:ext cx="5930309" cy="2126162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4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¡Distinción de mayúsculas depende de la configuración de un sistema en particular!</a:t>
            </a:r>
          </a:p>
          <a:p>
            <a:pPr marL="0" indent="0" algn="ctr">
              <a:buNone/>
            </a:pPr>
            <a:endParaRPr lang="es-CL" sz="2400" i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s-CL" sz="24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[</a:t>
            </a:r>
            <a:r>
              <a:rPr lang="es-CL" sz="2400" dirty="0" err="1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charlist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]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4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está solo en algunos motores, como SQL Server.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40" y="2511879"/>
            <a:ext cx="8439288" cy="9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Más allá: Funciones</a:t>
            </a:r>
          </a:p>
        </p:txBody>
      </p:sp>
      <p:pic>
        <p:nvPicPr>
          <p:cNvPr id="17" name="Picture 6 1" descr="Checkbox - Free interface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48" y="2006017"/>
            <a:ext cx="1349133" cy="13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1" y="4563036"/>
            <a:ext cx="861824" cy="861076"/>
          </a:xfrm>
          <a:prstGeom prst="rect">
            <a:avLst/>
          </a:prstGeom>
        </p:spPr>
      </p:pic>
      <p:pic>
        <p:nvPicPr>
          <p:cNvPr id="21" name="Picture 2 2" descr="Sort down - Free arrows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05" y="4497546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06" y="2308142"/>
            <a:ext cx="1330574" cy="9594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099259-1AF2-3B62-C1A1-772E513BE971}"/>
              </a:ext>
            </a:extLst>
          </p:cNvPr>
          <p:cNvSpPr/>
          <p:nvPr/>
        </p:nvSpPr>
        <p:spPr>
          <a:xfrm>
            <a:off x="7482293" y="1840465"/>
            <a:ext cx="2057400" cy="1680235"/>
          </a:xfrm>
          <a:prstGeom prst="rect">
            <a:avLst/>
          </a:prstGeom>
          <a:solidFill>
            <a:srgbClr val="ED7D31">
              <a:alpha val="31000"/>
            </a:srgbClr>
          </a:solidFill>
          <a:ln w="444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2BDA29-9ED0-8347-7B1A-4ADB3E6CD909}"/>
              </a:ext>
            </a:extLst>
          </p:cNvPr>
          <p:cNvSpPr/>
          <p:nvPr/>
        </p:nvSpPr>
        <p:spPr>
          <a:xfrm>
            <a:off x="1127052" y="3886201"/>
            <a:ext cx="11064948" cy="297179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1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Funciones en SQL: Aritméticas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92" y="1819874"/>
            <a:ext cx="3623816" cy="632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14" y="2667000"/>
            <a:ext cx="5279317" cy="39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667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Funciones Aritméticas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587710" y="4535661"/>
            <a:ext cx="61991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(HP-10)*100/ATK </a:t>
            </a:r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=‘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Pikachu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8BD4E4E-5371-811E-4547-3C61F6E2A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81037"/>
              </p:ext>
            </p:extLst>
          </p:nvPr>
        </p:nvGraphicFramePr>
        <p:xfrm>
          <a:off x="9247678" y="4608512"/>
          <a:ext cx="1106805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06805">
                  <a:extLst>
                    <a:ext uri="{9D8B030D-6E8A-4147-A177-3AD203B41FA5}">
                      <a16:colId xmlns:a16="http://schemas.microsoft.com/office/drawing/2014/main" val="972704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400" dirty="0"/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74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/>
                        <a:t>12.857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77247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1CCAFB3-F9FE-34A4-21E2-4EC56BD56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428" y="1507808"/>
            <a:ext cx="6629144" cy="24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42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Funciones en SQL: </a:t>
            </a:r>
            <a:r>
              <a:rPr lang="es-CL" dirty="0" err="1"/>
              <a:t>Strings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77" y="2391355"/>
            <a:ext cx="8549046" cy="33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20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2A28-1135-B443-FD47-FD2498A05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Funciones en SQL: Fechas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0BAFC-3351-EBA9-152F-6D61F6F88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2466752"/>
            <a:ext cx="9486690" cy="3741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L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CL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current_time</a:t>
            </a:r>
            <a:r>
              <a:rPr lang="en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CL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date_add</a:t>
            </a:r>
            <a:r>
              <a:rPr lang="en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(a,b), </a:t>
            </a:r>
            <a:r>
              <a:rPr lang="en-CL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date_subtract</a:t>
            </a:r>
            <a:r>
              <a:rPr lang="en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(a,b), </a:t>
            </a:r>
            <a:r>
              <a:rPr lang="en-CL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EXTRACT</a:t>
            </a:r>
            <a:r>
              <a:rPr lang="en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(campo </a:t>
            </a:r>
            <a:r>
              <a:rPr lang="en-CL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a), </a:t>
            </a:r>
            <a:r>
              <a:rPr lang="en-CL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make_date</a:t>
            </a:r>
            <a:r>
              <a:rPr lang="en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(y,m,d), </a:t>
            </a:r>
            <a:r>
              <a:rPr lang="en-CL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41783900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Funciones en SQL: Condicionales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93" y="3179196"/>
            <a:ext cx="7870813" cy="11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673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Más allá: Nulos</a:t>
            </a:r>
          </a:p>
        </p:txBody>
      </p:sp>
      <p:pic>
        <p:nvPicPr>
          <p:cNvPr id="17" name="Picture 6 1" descr="Checkbox - Free interface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48" y="2006017"/>
            <a:ext cx="1349133" cy="13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1" y="4563036"/>
            <a:ext cx="861824" cy="861076"/>
          </a:xfrm>
          <a:prstGeom prst="rect">
            <a:avLst/>
          </a:prstGeom>
        </p:spPr>
      </p:pic>
      <p:pic>
        <p:nvPicPr>
          <p:cNvPr id="21" name="Picture 2 2" descr="Sort down - Free arrows ic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05" y="4497546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06" y="2308142"/>
            <a:ext cx="1330574" cy="9594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099259-1AF2-3B62-C1A1-772E513BE971}"/>
              </a:ext>
            </a:extLst>
          </p:cNvPr>
          <p:cNvSpPr/>
          <p:nvPr/>
        </p:nvSpPr>
        <p:spPr>
          <a:xfrm>
            <a:off x="3516093" y="4153456"/>
            <a:ext cx="2057400" cy="1680235"/>
          </a:xfrm>
          <a:prstGeom prst="rect">
            <a:avLst/>
          </a:prstGeom>
          <a:solidFill>
            <a:srgbClr val="ED7D31">
              <a:alpha val="31000"/>
            </a:srgbClr>
          </a:solidFill>
          <a:ln w="444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2BDA29-9ED0-8347-7B1A-4ADB3E6CD909}"/>
              </a:ext>
            </a:extLst>
          </p:cNvPr>
          <p:cNvSpPr/>
          <p:nvPr/>
        </p:nvSpPr>
        <p:spPr>
          <a:xfrm>
            <a:off x="6096000" y="3886201"/>
            <a:ext cx="6096000" cy="297179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cs typeface="Courier New" panose="02070309020205020404" pitchFamily="49" charset="0"/>
              </a:rPr>
              <a:t>Nulos en SQL</a:t>
            </a:r>
            <a:endParaRPr lang="es-CL" sz="2800" dirty="0">
              <a:latin typeface="Inconsolata" panose="000005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74" y="2152353"/>
            <a:ext cx="3707852" cy="1714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2670" y="4644452"/>
            <a:ext cx="5562600" cy="461665"/>
          </a:xfrm>
          <a:prstGeom prst="rect">
            <a:avLst/>
          </a:prstGeom>
          <a:solidFill>
            <a:schemeClr val="tx2">
              <a:alpha val="70000"/>
            </a:schemeClr>
          </a:solidFill>
          <a:ln w="38100"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¿Quién descubrió la Luna?</a:t>
            </a:r>
            <a:endParaRPr lang="es-CL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2670" y="5106117"/>
            <a:ext cx="5562600" cy="461665"/>
          </a:xfrm>
          <a:prstGeom prst="rect">
            <a:avLst/>
          </a:prstGeom>
          <a:solidFill>
            <a:schemeClr val="tx2">
              <a:alpha val="70000"/>
            </a:schemeClr>
          </a:solidFill>
          <a:ln w="38100"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¿Existe forma de evitar el nulo?</a:t>
            </a:r>
            <a:endParaRPr lang="es-CL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2670" y="5567782"/>
            <a:ext cx="5562600" cy="461665"/>
          </a:xfrm>
          <a:prstGeom prst="rect">
            <a:avLst/>
          </a:prstGeom>
          <a:solidFill>
            <a:schemeClr val="tx2">
              <a:alpha val="70000"/>
            </a:schemeClr>
          </a:solidFill>
          <a:ln w="38100"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¿Vale la pena evitar el nulo?</a:t>
            </a:r>
            <a:endParaRPr lang="es-CL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Nulos en SQL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45" y="2847754"/>
            <a:ext cx="6151819" cy="853678"/>
          </a:xfrm>
          <a:prstGeom prst="rect">
            <a:avLst/>
          </a:prstGeom>
        </p:spPr>
      </p:pic>
      <p:sp>
        <p:nvSpPr>
          <p:cNvPr id="11" name="Content Placeholder 6 2"/>
          <p:cNvSpPr txBox="1">
            <a:spLocks/>
          </p:cNvSpPr>
          <p:nvPr/>
        </p:nvSpPr>
        <p:spPr>
          <a:xfrm>
            <a:off x="3892654" y="4699666"/>
            <a:ext cx="4876800" cy="884199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800" b="1" dirty="0">
                <a:solidFill>
                  <a:srgbClr val="FF9300"/>
                </a:solidFill>
                <a:latin typeface="Calibri Light" panose="020F0302020204030204" pitchFamily="34" charset="0"/>
              </a:rPr>
              <a:t>DESCONOCIDO </a:t>
            </a:r>
            <a:r>
              <a:rPr lang="es-CL" sz="1800" dirty="0">
                <a:solidFill>
                  <a:srgbClr val="FF9300"/>
                </a:solidFill>
                <a:latin typeface="Calibri Light" panose="020F0302020204030204" pitchFamily="34" charset="0"/>
              </a:rPr>
              <a:t>o</a:t>
            </a:r>
            <a:r>
              <a:rPr lang="es-CL" sz="1800" b="1" dirty="0">
                <a:solidFill>
                  <a:srgbClr val="FF9300"/>
                </a:solidFill>
                <a:latin typeface="Calibri Light" panose="020F0302020204030204" pitchFamily="34" charset="0"/>
              </a:rPr>
              <a:t> INAPLICABLE</a:t>
            </a:r>
          </a:p>
          <a:p>
            <a:pPr marL="0" indent="0" algn="ctr">
              <a:buNone/>
            </a:pPr>
            <a:r>
              <a:rPr lang="es-CL" sz="2100" i="1" dirty="0">
                <a:solidFill>
                  <a:srgbClr val="FF9300"/>
                </a:solidFill>
                <a:latin typeface="Calibri Light" panose="020F0302020204030204" pitchFamily="34" charset="0"/>
              </a:rPr>
              <a:t>(No significa FALSO)</a:t>
            </a:r>
          </a:p>
        </p:txBody>
      </p:sp>
    </p:spTree>
    <p:extLst>
      <p:ext uri="{BB962C8B-B14F-4D97-AF65-F5344CB8AC3E}">
        <p14:creationId xmlns:p14="http://schemas.microsoft.com/office/powerpoint/2010/main" val="368075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1974 …</a:t>
            </a:r>
          </a:p>
        </p:txBody>
      </p:sp>
      <p:pic>
        <p:nvPicPr>
          <p:cNvPr id="1026" name="Picture 2" descr="http://personal.garrettfuller.org/blog/wp-content/uploads/2017/10/Untitl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1" y="1934269"/>
            <a:ext cx="828501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61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cs typeface="Courier New" panose="02070309020205020404" pitchFamily="49" charset="0"/>
              </a:rPr>
              <a:t>Nulos en SQL: </a:t>
            </a:r>
            <a:r>
              <a:rPr lang="es-CL" sz="3200" dirty="0">
                <a:latin typeface="Inconsolata" panose="00000509000000000000" pitchFamily="49" charset="0"/>
                <a:cs typeface="Segoe UI Semilight" panose="020B0402040204020203" pitchFamily="34" charset="0"/>
              </a:rPr>
              <a:t>IS NULL</a:t>
            </a:r>
            <a:endParaRPr lang="es-CL" sz="2800" dirty="0">
              <a:latin typeface="Inconsolata" panose="000005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113" y="4589903"/>
            <a:ext cx="1258978" cy="694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81" y="4586959"/>
            <a:ext cx="4067540" cy="9470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74" y="2044819"/>
            <a:ext cx="3707852" cy="17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cs typeface="Courier New" panose="02070309020205020404" pitchFamily="49" charset="0"/>
              </a:rPr>
              <a:t>Nulos en SQL: </a:t>
            </a:r>
            <a:r>
              <a:rPr lang="es-CL" sz="3200" dirty="0">
                <a:latin typeface="Inconsolata" panose="00000509000000000000" pitchFamily="49" charset="0"/>
                <a:cs typeface="Segoe UI Semilight" panose="020B0402040204020203" pitchFamily="34" charset="0"/>
              </a:rPr>
              <a:t>IS NOT NULL</a:t>
            </a:r>
            <a:endParaRPr lang="es-CL" sz="2800" dirty="0">
              <a:latin typeface="Inconsolata" panose="000005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03" y="3890783"/>
            <a:ext cx="1252129" cy="1812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61" y="4284457"/>
            <a:ext cx="5105398" cy="1024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74" y="1887387"/>
            <a:ext cx="3707852" cy="17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cs typeface="Courier New" panose="02070309020205020404" pitchFamily="49" charset="0"/>
              </a:rPr>
              <a:t>Nulos en SQL: Comparación con nulos</a:t>
            </a:r>
            <a:endParaRPr lang="es-CL" sz="2800" dirty="0">
              <a:latin typeface="Inconsolata" panose="000005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10" y="4328472"/>
            <a:ext cx="1131709" cy="623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45" y="4328472"/>
            <a:ext cx="2589008" cy="946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74" y="1950998"/>
            <a:ext cx="3707852" cy="17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1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cs typeface="Courier New" panose="02070309020205020404" pitchFamily="49" charset="0"/>
              </a:rPr>
              <a:t>Nulos en SQL: Comparación con nulos</a:t>
            </a:r>
            <a:endParaRPr lang="es-CL" sz="2800" dirty="0">
              <a:latin typeface="Inconsolata" panose="000005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88" y="4779771"/>
            <a:ext cx="1313927" cy="440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04" y="5000192"/>
            <a:ext cx="2515764" cy="918597"/>
          </a:xfrm>
          <a:prstGeom prst="rect">
            <a:avLst/>
          </a:prstGeom>
        </p:spPr>
      </p:pic>
      <p:sp>
        <p:nvSpPr>
          <p:cNvPr id="14" name="Content Placeholder 6 2"/>
          <p:cNvSpPr txBox="1">
            <a:spLocks/>
          </p:cNvSpPr>
          <p:nvPr/>
        </p:nvSpPr>
        <p:spPr>
          <a:xfrm>
            <a:off x="2088604" y="4072682"/>
            <a:ext cx="8170734" cy="506217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200" dirty="0">
                <a:solidFill>
                  <a:srgbClr val="FF9300"/>
                </a:solidFill>
                <a:latin typeface="Calibri Light" panose="020F0302020204030204" pitchFamily="34" charset="0"/>
              </a:rPr>
              <a:t>¡El nulo en la consulta y el nulo en los datos son distintos!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877C5-816D-293C-0427-D839B1F17B5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74" y="1950998"/>
            <a:ext cx="3707852" cy="17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2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cs typeface="Courier New" panose="02070309020205020404" pitchFamily="49" charset="0"/>
              </a:rPr>
              <a:t>Nulos en SQL: </a:t>
            </a:r>
            <a:r>
              <a:rPr lang="es-CL" dirty="0"/>
              <a:t>Comparación con nulos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87" y="2209800"/>
            <a:ext cx="8135147" cy="2641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2" y="3600272"/>
            <a:ext cx="489483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es-CL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i="1" dirty="0">
                <a:solidFill>
                  <a:prstClr val="black"/>
                </a:solidFill>
                <a:latin typeface="Calibri Light" panose="020F0302020204030204" pitchFamily="34" charset="0"/>
              </a:rPr>
              <a:t>???</a:t>
            </a:r>
          </a:p>
          <a:p>
            <a:pPr algn="ctr"/>
            <a:endParaRPr lang="es-CL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ctr"/>
            <a:endParaRPr lang="es-CL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Content Placeholder 6 2"/>
          <p:cNvSpPr txBox="1">
            <a:spLocks/>
          </p:cNvSpPr>
          <p:nvPr/>
        </p:nvSpPr>
        <p:spPr>
          <a:xfrm>
            <a:off x="1981201" y="5334001"/>
            <a:ext cx="8170734" cy="73638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800" dirty="0">
                <a:solidFill>
                  <a:srgbClr val="FF9300"/>
                </a:solidFill>
                <a:latin typeface="Calibri Light" panose="020F0302020204030204" pitchFamily="34" charset="0"/>
              </a:rPr>
              <a:t>Cuando no importa el valor del </a:t>
            </a:r>
            <a:r>
              <a:rPr lang="es-CL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desconocido</a:t>
            </a:r>
            <a:r>
              <a:rPr lang="es-CL" sz="2800" dirty="0">
                <a:solidFill>
                  <a:srgbClr val="FF9300"/>
                </a:solidFill>
                <a:latin typeface="Calibri Light" panose="020F0302020204030204" pitchFamily="34" charset="0"/>
              </a:rPr>
              <a:t>, el resultado se mantiene</a:t>
            </a:r>
            <a:r>
              <a:rPr lang="es-CL" sz="2800" dirty="0">
                <a:latin typeface="Calibri Light" panose="020F030202020403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s-CL" sz="2800" dirty="0">
                <a:solidFill>
                  <a:srgbClr val="FF9300"/>
                </a:solidFill>
                <a:latin typeface="Calibri Light" panose="020F0302020204030204" pitchFamily="34" charset="0"/>
              </a:rPr>
              <a:t>Cuando importa el valor del </a:t>
            </a:r>
            <a:r>
              <a:rPr lang="es-CL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desconocido</a:t>
            </a:r>
            <a:r>
              <a:rPr lang="es-CL" sz="2800" dirty="0">
                <a:solidFill>
                  <a:srgbClr val="FF9300"/>
                </a:solidFill>
                <a:latin typeface="Calibri Light" panose="020F0302020204030204" pitchFamily="34" charset="0"/>
              </a:rPr>
              <a:t>, el resultado es </a:t>
            </a:r>
            <a:r>
              <a:rPr lang="es-CL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desconocido</a:t>
            </a:r>
            <a:r>
              <a:rPr lang="es-CL" sz="2800" dirty="0"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426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cs typeface="Courier New" panose="02070309020205020404" pitchFamily="49" charset="0"/>
              </a:rPr>
              <a:t>Nulos en SQL: </a:t>
            </a:r>
            <a:r>
              <a:rPr lang="es-CL" dirty="0"/>
              <a:t>Comparación con nulos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87" y="2209800"/>
            <a:ext cx="8135147" cy="2641380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1981201" y="5334001"/>
            <a:ext cx="8170734" cy="73638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800" dirty="0">
                <a:solidFill>
                  <a:srgbClr val="FF9300"/>
                </a:solidFill>
                <a:latin typeface="Calibri Light" panose="020F0302020204030204" pitchFamily="34" charset="0"/>
              </a:rPr>
              <a:t>Cuando no importa el valor del </a:t>
            </a:r>
            <a:r>
              <a:rPr lang="es-CL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desconocido</a:t>
            </a:r>
            <a:r>
              <a:rPr lang="es-CL" sz="2800" dirty="0">
                <a:solidFill>
                  <a:srgbClr val="FF9300"/>
                </a:solidFill>
                <a:latin typeface="Calibri Light" panose="020F0302020204030204" pitchFamily="34" charset="0"/>
              </a:rPr>
              <a:t>, el resultado se mantiene</a:t>
            </a:r>
            <a:r>
              <a:rPr lang="es-CL" sz="2800" dirty="0">
                <a:latin typeface="Calibri Light" panose="020F030202020403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s-CL" sz="2800" dirty="0">
                <a:solidFill>
                  <a:srgbClr val="FF9300"/>
                </a:solidFill>
                <a:latin typeface="Calibri Light" panose="020F0302020204030204" pitchFamily="34" charset="0"/>
              </a:rPr>
              <a:t>Cuando importa el valor del </a:t>
            </a:r>
            <a:r>
              <a:rPr lang="es-CL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desconocido</a:t>
            </a:r>
            <a:r>
              <a:rPr lang="es-CL" sz="2800" dirty="0">
                <a:solidFill>
                  <a:srgbClr val="FF9300"/>
                </a:solidFill>
                <a:latin typeface="Calibri Light" panose="020F0302020204030204" pitchFamily="34" charset="0"/>
              </a:rPr>
              <a:t>, el resultado es </a:t>
            </a:r>
            <a:r>
              <a:rPr lang="es-CL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desconocido</a:t>
            </a:r>
            <a:r>
              <a:rPr lang="es-CL" sz="2800" dirty="0"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170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cs typeface="Courier New" panose="02070309020205020404" pitchFamily="49" charset="0"/>
              </a:rPr>
              <a:t>Nulos en SQL: </a:t>
            </a:r>
            <a:r>
              <a:rPr lang="es-CL" sz="2800" dirty="0">
                <a:latin typeface="Inconsolata" panose="00000509000000000000" pitchFamily="49" charset="0"/>
                <a:cs typeface="Segoe UI Semilight" panose="020B0402040204020203" pitchFamily="34" charset="0"/>
              </a:rPr>
              <a:t>COALESCE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82" y="4660351"/>
            <a:ext cx="1677180" cy="1773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28" y="4718165"/>
            <a:ext cx="5245870" cy="846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74" y="1589034"/>
            <a:ext cx="3707852" cy="1714298"/>
          </a:xfrm>
          <a:prstGeom prst="rect">
            <a:avLst/>
          </a:prstGeom>
        </p:spPr>
      </p:pic>
      <p:sp>
        <p:nvSpPr>
          <p:cNvPr id="14" name="Content Placeholder 6 2"/>
          <p:cNvSpPr txBox="1">
            <a:spLocks/>
          </p:cNvSpPr>
          <p:nvPr/>
        </p:nvSpPr>
        <p:spPr>
          <a:xfrm>
            <a:off x="1940828" y="3782250"/>
            <a:ext cx="8170734" cy="506217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800" dirty="0">
                <a:solidFill>
                  <a:srgbClr val="FF9300"/>
                </a:solidFill>
                <a:latin typeface="Calibri Light" panose="020F0302020204030204" pitchFamily="34" charset="0"/>
              </a:rPr>
              <a:t>Elegir el primer valor que no sea </a:t>
            </a:r>
            <a:r>
              <a:rPr lang="es-CL" sz="2800" dirty="0">
                <a:solidFill>
                  <a:srgbClr val="C00000"/>
                </a:solidFill>
                <a:latin typeface="Calibri Light" panose="020F0302020204030204" pitchFamily="34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34282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Más allá: Orden y límites</a:t>
            </a:r>
          </a:p>
        </p:txBody>
      </p:sp>
      <p:pic>
        <p:nvPicPr>
          <p:cNvPr id="17" name="Picture 6 1" descr="Checkbox - Free interface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48" y="2006017"/>
            <a:ext cx="1349133" cy="13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1" y="4563036"/>
            <a:ext cx="861824" cy="861076"/>
          </a:xfrm>
          <a:prstGeom prst="rect">
            <a:avLst/>
          </a:prstGeom>
        </p:spPr>
      </p:pic>
      <p:pic>
        <p:nvPicPr>
          <p:cNvPr id="21" name="Picture 2 2" descr="Sort down - Free arrows ic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05" y="4497546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06" y="2308142"/>
            <a:ext cx="1330574" cy="9594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099259-1AF2-3B62-C1A1-772E513BE971}"/>
              </a:ext>
            </a:extLst>
          </p:cNvPr>
          <p:cNvSpPr/>
          <p:nvPr/>
        </p:nvSpPr>
        <p:spPr>
          <a:xfrm>
            <a:off x="7482293" y="4153456"/>
            <a:ext cx="2057400" cy="1680235"/>
          </a:xfrm>
          <a:prstGeom prst="rect">
            <a:avLst/>
          </a:prstGeom>
          <a:solidFill>
            <a:srgbClr val="ED7D31">
              <a:alpha val="31000"/>
            </a:srgbClr>
          </a:solidFill>
          <a:ln w="444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744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Orden en SQL: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ORDER BY ASC|DESC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587710" y="4422822"/>
            <a:ext cx="27622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s-C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ATK</a:t>
            </a:r>
            <a:endParaRPr lang="es-CL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CA76FA-87B8-3977-8551-F84E76FD5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66" y="1690688"/>
            <a:ext cx="5853868" cy="2264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F36556-9E20-9DE9-3231-5C5B7EDA7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276" y="4226521"/>
            <a:ext cx="5389004" cy="17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531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9966430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Sistemas de bases de datos (con SQL)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082" y="6460923"/>
            <a:ext cx="5536096" cy="48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dirty="0">
                <a:hlinkClick r:id="rId2"/>
              </a:rPr>
              <a:t>http://db-engines.com/en/ranking/relational+dbms</a:t>
            </a:r>
            <a:endParaRPr lang="es-C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60" y="1451791"/>
            <a:ext cx="7047879" cy="470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6 2"/>
          <p:cNvSpPr txBox="1">
            <a:spLocks/>
          </p:cNvSpPr>
          <p:nvPr/>
        </p:nvSpPr>
        <p:spPr>
          <a:xfrm>
            <a:off x="6847730" y="4998092"/>
            <a:ext cx="4876800" cy="13716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>
                <a:solidFill>
                  <a:srgbClr val="FF9300"/>
                </a:solidFill>
                <a:latin typeface="Calibri Light" panose="020F0302020204030204" pitchFamily="34" charset="0"/>
              </a:rPr>
              <a:t>¡Distintos sistemas pueden tener distintas interpretaciones del estándar SQL!</a:t>
            </a:r>
          </a:p>
          <a:p>
            <a:pPr marL="0" indent="0" algn="ctr">
              <a:buNone/>
            </a:pPr>
            <a:r>
              <a:rPr lang="es-CL" sz="2100" i="1" dirty="0">
                <a:solidFill>
                  <a:srgbClr val="FF9300"/>
                </a:solidFill>
                <a:latin typeface="Calibri Light" panose="020F0302020204030204" pitchFamily="34" charset="0"/>
              </a:rPr>
              <a:t>Pero el “</a:t>
            </a:r>
            <a:r>
              <a:rPr lang="es-CL" sz="2100" i="1" dirty="0" err="1">
                <a:solidFill>
                  <a:srgbClr val="FF9300"/>
                </a:solidFill>
                <a:latin typeface="Calibri Light" panose="020F0302020204030204" pitchFamily="34" charset="0"/>
              </a:rPr>
              <a:t>core</a:t>
            </a:r>
            <a:r>
              <a:rPr lang="es-CL" sz="2100" i="1" dirty="0">
                <a:solidFill>
                  <a:srgbClr val="FF9300"/>
                </a:solidFill>
                <a:latin typeface="Calibri Light" panose="020F0302020204030204" pitchFamily="34" charset="0"/>
              </a:rPr>
              <a:t>” de SQL es compatible entre los sistemas más populares.</a:t>
            </a:r>
          </a:p>
        </p:txBody>
      </p:sp>
    </p:spTree>
    <p:extLst>
      <p:ext uri="{BB962C8B-B14F-4D97-AF65-F5344CB8AC3E}">
        <p14:creationId xmlns:p14="http://schemas.microsoft.com/office/powerpoint/2010/main" val="38119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 1" descr="http://3.bp.blogspot.com/-tTXEI5IiQh4/VQqaJz4LtSI/AAAAAAAAEL8/n5AwTVNI-Us/s1600/Introduction%2Bto%2BSQ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64" y="183446"/>
            <a:ext cx="3670300" cy="124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evolución de SQL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39" y="2133600"/>
            <a:ext cx="8024732" cy="3629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00728E-746D-FCC0-B73E-CFB625AD5130}"/>
              </a:ext>
            </a:extLst>
          </p:cNvPr>
          <p:cNvSpPr txBox="1"/>
          <p:nvPr/>
        </p:nvSpPr>
        <p:spPr>
          <a:xfrm rot="18854034">
            <a:off x="8229109" y="3649760"/>
            <a:ext cx="3462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>
                <a:solidFill>
                  <a:srgbClr val="008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SQL:2023 SQL/PGQ (consultas de grafos)</a:t>
            </a:r>
          </a:p>
        </p:txBody>
      </p:sp>
    </p:spTree>
    <p:extLst>
      <p:ext uri="{BB962C8B-B14F-4D97-AF65-F5344CB8AC3E}">
        <p14:creationId xmlns:p14="http://schemas.microsoft.com/office/powerpoint/2010/main" val="6536263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10133282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Limitar Resultados en SQL: </a:t>
            </a:r>
            <a:r>
              <a:rPr lang="es-CL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FETCH FIRST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307018" y="4235461"/>
            <a:ext cx="44246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ATK</a:t>
            </a:r>
            <a:endParaRPr lang="es-CL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FETCH FIRST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ROWS ONLY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CA76FA-87B8-3977-8551-F84E76FD5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66" y="1690688"/>
            <a:ext cx="5853868" cy="2264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F36556-9E20-9DE9-3231-5C5B7EDA7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176"/>
          <a:stretch/>
        </p:blipFill>
        <p:spPr>
          <a:xfrm>
            <a:off x="6096000" y="4458975"/>
            <a:ext cx="5389004" cy="1116756"/>
          </a:xfrm>
          <a:prstGeom prst="rect">
            <a:avLst/>
          </a:prstGeom>
        </p:spPr>
      </p:pic>
      <p:sp>
        <p:nvSpPr>
          <p:cNvPr id="2" name="Content Placeholder 6 2">
            <a:extLst>
              <a:ext uri="{FF2B5EF4-FFF2-40B4-BE49-F238E27FC236}">
                <a16:creationId xmlns:a16="http://schemas.microsoft.com/office/drawing/2014/main" id="{9A46427E-7641-BD51-BC47-E4AE70DC106E}"/>
              </a:ext>
            </a:extLst>
          </p:cNvPr>
          <p:cNvSpPr txBox="1">
            <a:spLocks/>
          </p:cNvSpPr>
          <p:nvPr/>
        </p:nvSpPr>
        <p:spPr>
          <a:xfrm>
            <a:off x="1351722" y="6142583"/>
            <a:ext cx="10133282" cy="416427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Versión estándar (desde SQL:2008) que se usa en </a:t>
            </a:r>
            <a:r>
              <a:rPr lang="es-CL" sz="2100" i="1" dirty="0" err="1">
                <a:solidFill>
                  <a:prstClr val="black"/>
                </a:solidFill>
                <a:latin typeface="Calibri Light" panose="020F0302020204030204" pitchFamily="34" charset="0"/>
              </a:rPr>
              <a:t>Postgres</a:t>
            </a: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 y DB2.</a:t>
            </a:r>
          </a:p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1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Limitar Resultados en SQL: </a:t>
            </a:r>
            <a:r>
              <a:rPr lang="es-CL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307018" y="4235461"/>
            <a:ext cx="23968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ATK</a:t>
            </a:r>
            <a:endParaRPr lang="es-CL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es-CL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s-CL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CA76FA-87B8-3977-8551-F84E76FD5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66" y="1690688"/>
            <a:ext cx="5853868" cy="2264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F36556-9E20-9DE9-3231-5C5B7EDA7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176"/>
          <a:stretch/>
        </p:blipFill>
        <p:spPr>
          <a:xfrm>
            <a:off x="6096000" y="4458975"/>
            <a:ext cx="5389004" cy="1116756"/>
          </a:xfrm>
          <a:prstGeom prst="rect">
            <a:avLst/>
          </a:prstGeom>
        </p:spPr>
      </p:pic>
      <p:sp>
        <p:nvSpPr>
          <p:cNvPr id="2" name="Content Placeholder 6 2">
            <a:extLst>
              <a:ext uri="{FF2B5EF4-FFF2-40B4-BE49-F238E27FC236}">
                <a16:creationId xmlns:a16="http://schemas.microsoft.com/office/drawing/2014/main" id="{9A46427E-7641-BD51-BC47-E4AE70DC106E}"/>
              </a:ext>
            </a:extLst>
          </p:cNvPr>
          <p:cNvSpPr txBox="1">
            <a:spLocks/>
          </p:cNvSpPr>
          <p:nvPr/>
        </p:nvSpPr>
        <p:spPr>
          <a:xfrm>
            <a:off x="1351722" y="6142583"/>
            <a:ext cx="10133282" cy="416427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Versión no estándar que se usa en </a:t>
            </a:r>
            <a:r>
              <a:rPr lang="es-CL" sz="2100" i="1" dirty="0" err="1">
                <a:solidFill>
                  <a:prstClr val="black"/>
                </a:solidFill>
                <a:latin typeface="Calibri Light" panose="020F0302020204030204" pitchFamily="34" charset="0"/>
              </a:rPr>
              <a:t>Postgres</a:t>
            </a: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, SQLite y MySQL.</a:t>
            </a:r>
          </a:p>
        </p:txBody>
      </p:sp>
    </p:spTree>
    <p:extLst>
      <p:ext uri="{BB962C8B-B14F-4D97-AF65-F5344CB8AC3E}">
        <p14:creationId xmlns:p14="http://schemas.microsoft.com/office/powerpoint/2010/main" val="34551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Limitar Resultados en SQL: </a:t>
            </a:r>
            <a:r>
              <a:rPr lang="es-CL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307018" y="4235461"/>
            <a:ext cx="2765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TOP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*</a:t>
            </a: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ATK</a:t>
            </a:r>
            <a:endParaRPr lang="es-CL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CA76FA-87B8-3977-8551-F84E76FD5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66" y="1690688"/>
            <a:ext cx="5853868" cy="2264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F36556-9E20-9DE9-3231-5C5B7EDA7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176"/>
          <a:stretch/>
        </p:blipFill>
        <p:spPr>
          <a:xfrm>
            <a:off x="6096000" y="4458975"/>
            <a:ext cx="5389004" cy="1116756"/>
          </a:xfrm>
          <a:prstGeom prst="rect">
            <a:avLst/>
          </a:prstGeom>
        </p:spPr>
      </p:pic>
      <p:sp>
        <p:nvSpPr>
          <p:cNvPr id="2" name="Content Placeholder 6 2">
            <a:extLst>
              <a:ext uri="{FF2B5EF4-FFF2-40B4-BE49-F238E27FC236}">
                <a16:creationId xmlns:a16="http://schemas.microsoft.com/office/drawing/2014/main" id="{9A46427E-7641-BD51-BC47-E4AE70DC106E}"/>
              </a:ext>
            </a:extLst>
          </p:cNvPr>
          <p:cNvSpPr txBox="1">
            <a:spLocks/>
          </p:cNvSpPr>
          <p:nvPr/>
        </p:nvSpPr>
        <p:spPr>
          <a:xfrm>
            <a:off x="1351722" y="6142583"/>
            <a:ext cx="10133282" cy="416427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Una versión no estándar que se usa en SQL Server, SQLite y MySQL.</a:t>
            </a:r>
          </a:p>
        </p:txBody>
      </p:sp>
    </p:spTree>
    <p:extLst>
      <p:ext uri="{BB962C8B-B14F-4D97-AF65-F5344CB8AC3E}">
        <p14:creationId xmlns:p14="http://schemas.microsoft.com/office/powerpoint/2010/main" val="191978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351722" y="348895"/>
            <a:ext cx="11036681" cy="1270000"/>
          </a:xfrm>
        </p:spPr>
        <p:txBody>
          <a:bodyPr>
            <a:normAutofit/>
          </a:bodyPr>
          <a:lstStyle/>
          <a:p>
            <a:r>
              <a:rPr lang="es-CL" dirty="0"/>
              <a:t>Limitar Resultados en SQL: </a:t>
            </a:r>
            <a:r>
              <a:rPr lang="es-C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LIMIT + OFFSET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CC425-F525-647F-6F61-DCD8A7494CE1}"/>
              </a:ext>
            </a:extLst>
          </p:cNvPr>
          <p:cNvSpPr txBox="1"/>
          <p:nvPr/>
        </p:nvSpPr>
        <p:spPr>
          <a:xfrm>
            <a:off x="1307018" y="4235461"/>
            <a:ext cx="3640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ATK</a:t>
            </a:r>
            <a:endParaRPr lang="es-CL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 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</a:t>
            </a:r>
            <a:r>
              <a:rPr lang="es-CL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</a:t>
            </a:r>
            <a:endParaRPr lang="es-CL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CA76FA-87B8-3977-8551-F84E76FD5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66" y="1690688"/>
            <a:ext cx="5853868" cy="2264841"/>
          </a:xfrm>
          <a:prstGeom prst="rect">
            <a:avLst/>
          </a:prstGeom>
        </p:spPr>
      </p:pic>
      <p:sp>
        <p:nvSpPr>
          <p:cNvPr id="2" name="Content Placeholder 6 2">
            <a:extLst>
              <a:ext uri="{FF2B5EF4-FFF2-40B4-BE49-F238E27FC236}">
                <a16:creationId xmlns:a16="http://schemas.microsoft.com/office/drawing/2014/main" id="{9A46427E-7641-BD51-BC47-E4AE70DC106E}"/>
              </a:ext>
            </a:extLst>
          </p:cNvPr>
          <p:cNvSpPr txBox="1">
            <a:spLocks/>
          </p:cNvSpPr>
          <p:nvPr/>
        </p:nvSpPr>
        <p:spPr>
          <a:xfrm>
            <a:off x="1351722" y="6142583"/>
            <a:ext cx="10133282" cy="416427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Una versión no estándar que se usa en SQL Server, SQLite y MySQL.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9539D-24ED-E51C-D7CA-6D29C62E7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42" y="4406631"/>
            <a:ext cx="6621248" cy="13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3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7178" y="4004931"/>
            <a:ext cx="8116887" cy="1806575"/>
          </a:xfrm>
        </p:spPr>
        <p:txBody>
          <a:bodyPr>
            <a:normAutofit fontScale="90000"/>
          </a:bodyPr>
          <a:lstStyle/>
          <a:p>
            <a:r>
              <a:rPr lang="es-CL" sz="2700" i="1" dirty="0"/>
              <a:t>La próxima clase, seguiremos con el</a:t>
            </a:r>
            <a:r>
              <a:rPr lang="es-CL" sz="2700" dirty="0"/>
              <a:t>:</a:t>
            </a:r>
            <a:br>
              <a:rPr lang="es-CL" dirty="0"/>
            </a:br>
            <a:r>
              <a:rPr lang="es-CL" dirty="0" err="1"/>
              <a:t>Structured</a:t>
            </a:r>
            <a:r>
              <a:rPr lang="es-CL" dirty="0"/>
              <a:t> </a:t>
            </a:r>
            <a:r>
              <a:rPr lang="es-CL" dirty="0" err="1"/>
              <a:t>Query</a:t>
            </a:r>
            <a:r>
              <a:rPr lang="es-CL" dirty="0"/>
              <a:t> </a:t>
            </a:r>
            <a:r>
              <a:rPr lang="es-CL" dirty="0" err="1"/>
              <a:t>Language</a:t>
            </a:r>
            <a:r>
              <a:rPr lang="es-CL" dirty="0"/>
              <a:t> (SQL)</a:t>
            </a:r>
            <a:br>
              <a:rPr lang="es-CL" dirty="0"/>
            </a:br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6059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solidFill>
                  <a:prstClr val="black"/>
                </a:solidFill>
                <a:latin typeface="Calibri Light" panose="020F0302020204030204" pitchFamily="34" charset="0"/>
              </a:rPr>
              <a:t>Capítulo 5 | </a:t>
            </a:r>
            <a:r>
              <a:rPr lang="es-CL" dirty="0" err="1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578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F0EA5A9-0D12-3644-BBEC-6D9D192E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35E9-650F-4116-E7A6-81123D845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2" y="1065568"/>
            <a:ext cx="4430487" cy="3450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L" dirty="0">
                <a:solidFill>
                  <a:schemeClr val="tx1"/>
                </a:solidFill>
              </a:rPr>
              <a:t>SQL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EB4DA-AF18-5589-A62A-073FA8D7D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1" y="2656114"/>
            <a:ext cx="4556919" cy="2549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L" sz="1600" dirty="0">
                <a:solidFill>
                  <a:schemeClr val="tx1"/>
                </a:solidFill>
              </a:rPr>
              <a:t>MDS7103 – Bases de Datos</a:t>
            </a: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Sebastián Ferrada Aliaga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Iniciativa de Datos e Inteligencia Artificial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http://</a:t>
            </a:r>
            <a:r>
              <a:rPr lang="en-US" sz="1600" dirty="0" err="1">
                <a:solidFill>
                  <a:schemeClr val="tx1"/>
                </a:solidFill>
              </a:rPr>
              <a:t>sferrada</a:t>
            </a:r>
            <a:r>
              <a:rPr lang="en-CL" sz="1600" dirty="0">
                <a:solidFill>
                  <a:schemeClr val="tx1"/>
                </a:solidFill>
              </a:rPr>
              <a:t>.com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Agosto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9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8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7" name="Graphic 16" descr="Database outline">
            <a:extLst>
              <a:ext uri="{FF2B5EF4-FFF2-40B4-BE49-F238E27FC236}">
                <a16:creationId xmlns:a16="http://schemas.microsoft.com/office/drawing/2014/main" id="{C600B17D-9647-96B7-489C-D66EC64C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4926" y="1259423"/>
            <a:ext cx="2082491" cy="2082491"/>
          </a:xfrm>
          <a:prstGeom prst="rect">
            <a:avLst/>
          </a:prstGeom>
        </p:spPr>
      </p:pic>
      <p:pic>
        <p:nvPicPr>
          <p:cNvPr id="25" name="Graphic 24" descr="Database outline">
            <a:extLst>
              <a:ext uri="{FF2B5EF4-FFF2-40B4-BE49-F238E27FC236}">
                <a16:creationId xmlns:a16="http://schemas.microsoft.com/office/drawing/2014/main" id="{CA32BCAE-CE1F-E042-4EF2-2880AEECD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7968" y="2300668"/>
            <a:ext cx="2082491" cy="2082491"/>
          </a:xfrm>
          <a:prstGeom prst="rect">
            <a:avLst/>
          </a:prstGeom>
        </p:spPr>
      </p:pic>
      <p:pic>
        <p:nvPicPr>
          <p:cNvPr id="26" name="Graphic 25" descr="Database outline">
            <a:extLst>
              <a:ext uri="{FF2B5EF4-FFF2-40B4-BE49-F238E27FC236}">
                <a16:creationId xmlns:a16="http://schemas.microsoft.com/office/drawing/2014/main" id="{61BAC001-52EA-1828-0549-B42F8CECA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9444" y="3535366"/>
            <a:ext cx="2131942" cy="21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6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9966430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Sistemas de bases de datos (con SQL)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082" y="6460923"/>
            <a:ext cx="5536096" cy="48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dirty="0">
                <a:hlinkClick r:id="rId2"/>
              </a:rPr>
              <a:t>http://db-engines.com/en/ranking/relational+dbms</a:t>
            </a:r>
            <a:endParaRPr lang="es-C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60" y="1451791"/>
            <a:ext cx="7047879" cy="470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6 2"/>
          <p:cNvSpPr txBox="1">
            <a:spLocks/>
          </p:cNvSpPr>
          <p:nvPr/>
        </p:nvSpPr>
        <p:spPr>
          <a:xfrm>
            <a:off x="6847730" y="4998092"/>
            <a:ext cx="4876800" cy="13716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>
                <a:solidFill>
                  <a:srgbClr val="FF9300"/>
                </a:solidFill>
                <a:latin typeface="Calibri Light" panose="020F0302020204030204" pitchFamily="34" charset="0"/>
              </a:rPr>
              <a:t>¡Distintos sistemas pueden tener distintas interpretaciones del estándar SQL!</a:t>
            </a:r>
          </a:p>
          <a:p>
            <a:pPr marL="0" indent="0" algn="ctr">
              <a:buNone/>
            </a:pPr>
            <a:r>
              <a:rPr lang="es-CL" sz="2100" i="1" dirty="0">
                <a:solidFill>
                  <a:srgbClr val="FF9300"/>
                </a:solidFill>
                <a:latin typeface="Calibri Light" panose="020F0302020204030204" pitchFamily="34" charset="0"/>
              </a:rPr>
              <a:t>Pero el “</a:t>
            </a:r>
            <a:r>
              <a:rPr lang="es-CL" sz="2100" i="1" dirty="0" err="1">
                <a:solidFill>
                  <a:srgbClr val="FF9300"/>
                </a:solidFill>
                <a:latin typeface="Calibri Light" panose="020F0302020204030204" pitchFamily="34" charset="0"/>
              </a:rPr>
              <a:t>core</a:t>
            </a:r>
            <a:r>
              <a:rPr lang="es-CL" sz="2100" i="1" dirty="0">
                <a:solidFill>
                  <a:srgbClr val="FF9300"/>
                </a:solidFill>
                <a:latin typeface="Calibri Light" panose="020F0302020204030204" pitchFamily="34" charset="0"/>
              </a:rPr>
              <a:t>” de SQL es compatible entre los sistemas más populares.</a:t>
            </a:r>
          </a:p>
        </p:txBody>
      </p:sp>
    </p:spTree>
    <p:extLst>
      <p:ext uri="{BB962C8B-B14F-4D97-AF65-F5344CB8AC3E}">
        <p14:creationId xmlns:p14="http://schemas.microsoft.com/office/powerpoint/2010/main" val="11203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Álgebra Relacional en SQL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55777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7.761"/>
  <p:tag name="ORIGINALWIDTH" val="4177.333"/>
  <p:tag name="LATEXADDIN" val="\documentclass{article}&#10;\usepackage{chronology}&#10;\usepackage[utf8]{inputenc}&#10;\pagestyle{empty}&#10;\begin{document}&#10;\begin{center}&#10;\sf&#10;\begin{chronology}[5]{1969}{2023}{\textwidth}&#10;\event{1969}{\color{orange}El álgebra relacional}&#10;\event{1974}{\color{blue}\textbf{SEQUEL} (Chamberlin y Boyce)}&#10;\event{1979}{\color{green!50!black}SQL (Oracle v2 y IBM System R)}&#10;\event{1986}{\color{green!50!black}\textbf{SQL-86} (Primer estánder)}&#10;\event{1989}{\color{green!50!black}SQL-89 (Revisión menor de SQL-86)}&#10;\event{1992}{\color{green!50!black}\textbf{SQL-92} (Revisión sustancial de SQL-89)}&#10;\event{1999}{\color{green!50!black}\textbf{SQL:1999} (Recursión, expresiones regulares, etc.)}&#10;\event{2003}{\color{green!50!black}SQL:2003 (Apoyo básico para XML, etc.)}&#10;\event{2006}{\color{green!50!black}SQL:2006 (Apoyo avanzado para XML, etc.)}&#10;\event{2008}{\color{green!50!black}SQL:2008 (Revisión menor)}&#10;\event{2011}{\color{green!50!black}SQL:2011 (Datos temporales, etc.)}&#10;\event{2016}{\color{green!50!black}SQL:2016 (Documentos de JSON, etc.)}&#10;\event[1980]{2023}{}&#10;\end{chronology}&#10;&#10;(\color{gray!50!black}Sistemas de bases de datos comerciales)&#10;\end{center}&#10;\end{document}"/>
  <p:tag name="IGUANATEXSIZE" val="20"/>
  <p:tag name="IGUANATEXCURSOR" val="100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00961"/>
  <p:tag name="ORIGINALWIDTH" val="57.00795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713,34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$+$, $-$, $/$, $*$, $\%$&#10;\end{document}&#10;"/>
  <p:tag name="IGUANATEXSIZE" val="50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2,6371"/>
  <p:tag name="ORIGINALWIDTH" val="1297,6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begin{tabular}{c}&#10;\texttt{{\ckw ABS}(a)}\\&#10;\texttt{{\ckw CEIL}(a)} o \texttt{{\ckw CEILING}(a)}\\&#10;\texttt{{\ckw FLOOR}(a)}\\&#10;\texttt{{\ckw EXP}(a,b)} o \texttt{{\ckw POWER}(a,b)}\\&#10;\texttt{{\ckw ROUND}(a)} o \texttt{{\ckw ROUND}(a,b)}\\&#10;\texttt{{\ckw SQRT}(a)}\\&#10;\ldots&#10;\end{tabular}&#10;\end{document}&#10;"/>
  <p:tag name="IGUANATEXSIZE" val="4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3,3663"/>
  <p:tag name="ORIGINALWIDTH" val="2100,2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begin{tabular}{c}&#10;\texttt{{\ckw LOWER}(a)} o \texttt{{\ckw LOWERCASE}(a)} o \texttt{{\ckw LCASE}(a)}\\&#10;\texttt{{\ckw UPPER}(a)} o \texttt{{\ckw UPPERCASE}(a)} o \texttt{{\ckw UCASE}(a)}\\&#10;\texttt{{\ckw TRIM}(a)}\\&#10;\texttt{{\ckw SUBSTRING}(a,b)} o \texttt{{\ckw SUBSTRING}(a,b,c)}\\&#10;\texttt{{\ckw STARTSWITH}(a,b)}\\&#10;\ldots&#10;\end{tabular}&#10;\end{document}&#10;"/>
  <p:tag name="IGUANATEXSIZE" val="40"/>
  <p:tag name="IGUANATEXCURSOR" val="54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6.2017"/>
  <p:tag name="ORIGINALWIDTH" val="2581.92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begin{tabular}{c}&#10;\texttt{{\ckw IF} \ldots\ {\ckw THEN} \ldots\ [ {\ckw ELSE IF} \ldots]*\ [{\ckw ELSE}]}\\&#10;\texttt{{\ckw CASE} \ldots\ [{\ckw WHEN} \ldots\ {\ckw THEN} \ldots]* [{\ckw ELSE} \ldots]}\\&#10;\ldots&#10;\end{tabular}&#10;\end{document}&#10;"/>
  <p:tag name="IGUANATEXSIZE" val="30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82.5115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mathbf{\bot}$&#10;\end{document}&#10;"/>
  <p:tag name="IGUANATEXSIZE" val="70"/>
  <p:tag name="IGUANATEXCURSOR" val="26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72.5241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mathbf{f(\cdot)}$&#10;\end{document}&#10;"/>
  <p:tag name="IGUANATEXSIZE" val="70"/>
  <p:tag name="IGUANATEXCURSOR" val="26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1,904"/>
  <p:tag name="ORIGINALWIDTH" val="2414,58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}&#10;\rlt{Satélite}\\&#10;\hline&#10;\schk{nombre} &amp; \sch{planeta} &amp; \sch{descubridor} &amp; \sch{año}\\[0.5ex]&#10;\hline &#10;Luna &amp; Tierra &amp; $\bot$ &amp; $\bot$\\&#10;Ganímedes &amp; Júpiter &amp; Galileo Galilei &amp; 1610\\&#10;Calisto &amp; Júpiter &amp; Galileo Galilei &amp; 1610\\&#10;Europa &amp; Júpiter &amp; Galileo Galilei &amp; 1610\\&#10;Ío &amp; Júpiter &amp; Galileo Galilei &amp; 1610\\&#10;Titán &amp; Saturno &amp; Christiaan Huygens &amp; 1655\\&#10;Tritón &amp; Neptuno &amp; William Lassell &amp; 1846\\\hline&#10;\end{tabular}&#10;&#10;&#10;&#10;&#10;&#10;\end{document}"/>
  <p:tag name="IGUANATEXSIZE" val="15"/>
  <p:tag name="IGUANATEXCURSOR" val="3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,0168"/>
  <p:tag name="ORIGINALWIDTH" val="864,8707"/>
  <p:tag name="OUTPUTDPI" val="1200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bot$, $\emptyset$, $\textvisiblespace$, $\varnothing$, \ckw{\texttt{NULL}}&#10;\end{document}&#10;"/>
  <p:tag name="IGUANATEXSIZE" val="70"/>
  <p:tag name="IGUANATEXCURSOR" val="28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62,81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}&#10;\hline&#10;\sch{nombre}\\\hline&#10;Luna \\&#10;\hline&#10;\end{tabular}&#10;&#10;&#10;&#10;&#10;&#10;\end{document}"/>
  <p:tag name="IGUANATEXSIZE" val="15"/>
  <p:tag name="IGUANATEXCURSOR" val="2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7,3027"/>
  <p:tag name="ORIGINALWIDTH" val="1628,47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nombre&#10;FROM Satélite&#10;WHERE descubridor IS NULL&#10;\end{lstlisting}&#10;\end{document}"/>
  <p:tag name="IGUANATEXSIZE" val="18"/>
  <p:tag name="IGUANATEXCURSOR" val="3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1,904"/>
  <p:tag name="ORIGINALWIDTH" val="2414,58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}&#10;\rlt{Satélite}\\&#10;\hline&#10;\schk{nombre} &amp; \sch{planeta} &amp; \sch{descubridor} &amp; \sch{año}\\[0.5ex]&#10;\hline &#10;Luna &amp; Tierra &amp; $\bot$ &amp; $\bot$\\&#10;Ganímedes &amp; Júpiter &amp; Galileo Galilei &amp; 1610\\&#10;Calisto &amp; Júpiter &amp; Galileo Galilei &amp; 1610\\&#10;Europa &amp; Júpiter &amp; Galileo Galilei &amp; 1610\\&#10;Ío &amp; Júpiter &amp; Galileo Galilei &amp; 1610\\&#10;Titán &amp; Saturno &amp; Christiaan Huygens &amp; 1655\\&#10;Tritón &amp; Neptuno &amp; William Lassell &amp; 1846\\\hline&#10;\end{tabular}&#10;&#10;&#10;&#10;&#10;&#10;\end{document}"/>
  <p:tag name="IGUANATEXSIZE" val="15"/>
  <p:tag name="IGUANATEXCURSOR" val="3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4,3692"/>
  <p:tag name="ORIGINALWIDTH" val="599,333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}&#10;\hline&#10;\sch{nombre}\\\hline&#10;Ganímedes \\&#10;Calisto \\&#10;Europa \\&#10;Ío \\&#10;Titán \\&#10;Tritón \\&#10;\hline&#10;\end{tabular}&#10;&#10;&#10;&#10;&#10;&#10;\end{document}"/>
  <p:tag name="IGUANATEXSIZE" val="15"/>
  <p:tag name="IGUANATEXCURSOR" val="33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7,3027"/>
  <p:tag name="ORIGINALWIDTH" val="1890,26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nombre&#10;FROM Satélite&#10;WHERE descubridor IS NOT NULL&#10;\end{lstlisting}&#10;\end{document}"/>
  <p:tag name="IGUANATEXSIZE" val="18"/>
  <p:tag name="IGUANATEXCURSOR" val="3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1,904"/>
  <p:tag name="ORIGINALWIDTH" val="2414,58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}&#10;\rlt{Satélite}\\&#10;\hline&#10;\schk{nombre} &amp; \sch{planeta} &amp; \sch{descubridor} &amp; \sch{año}\\[0.5ex]&#10;\hline &#10;Luna &amp; Tierra &amp; $\bot$ &amp; $\bot$\\&#10;Ganímedes &amp; Júpiter &amp; Galileo Galilei &amp; 1610\\&#10;Calisto &amp; Júpiter &amp; Galileo Galilei &amp; 1610\\&#10;Europa &amp; Júpiter &amp; Galileo Galilei &amp; 1610\\&#10;Ío &amp; Júpiter &amp; Galileo Galilei &amp; 1610\\&#10;Titán &amp; Saturno &amp; Christiaan Huygens &amp; 1655\\&#10;Tritón &amp; Neptuno &amp; William Lassell &amp; 1846\\\hline&#10;\end{tabular}&#10;&#10;&#10;&#10;&#10;&#10;\end{document}"/>
  <p:tag name="IGUANATEXSIZE" val="15"/>
  <p:tag name="IGUANATEXCURSOR" val="3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62,81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}&#10;\hline&#10;\sch{nombre}\\\hline&#10;Tritón \\&#10;\hline&#10;\end{tabular}&#10;&#10;&#10;&#10;&#10;&#10;\end{document}"/>
  <p:tag name="IGUANATEXSIZE" val="15"/>
  <p:tag name="IGUANATEXCURSOR" val="28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7,3027"/>
  <p:tag name="ORIGINALWIDTH" val="1038,8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nombre&#10;FROM Satélite&#10;WHERE año &gt; 1800&#10;\end{lstlisting}&#10;\end{document}"/>
  <p:tag name="IGUANATEXSIZE" val="18"/>
  <p:tag name="IGUANATEXCURSOR" val="32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1,904"/>
  <p:tag name="ORIGINALWIDTH" val="2414,58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}&#10;\rlt{Satélite}\\&#10;\hline&#10;\schk{nombre} &amp; \sch{planeta} &amp; \sch{descubridor} &amp; \sch{año}\\[0.5ex]&#10;\hline &#10;Luna &amp; Tierra &amp; $\bot$ &amp; $\bot$\\&#10;Ganímedes &amp; Júpiter &amp; Galileo Galilei &amp; 1610\\&#10;Calisto &amp; Júpiter &amp; Galileo Galilei &amp; 1610\\&#10;Europa &amp; Júpiter &amp; Galileo Galilei &amp; 1610\\&#10;Ío &amp; Júpiter &amp; Galileo Galilei &amp; 1610\\&#10;Titán &amp; Saturno &amp; Christiaan Huygens &amp; 1655\\&#10;Tritón &amp; Neptuno &amp; William Lassell &amp; 1846\\\hline&#10;\end{tabular}&#10;&#10;&#10;&#10;&#10;&#10;\end{document}"/>
  <p:tag name="IGUANATEXSIZE" val="15"/>
  <p:tag name="IGUANATEXCURSOR" val="3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,0213"/>
  <p:tag name="ORIGINALWIDTH" val="462,81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}&#10;\hline&#10;\sch{nombre}\\\hline&#10;\hline&#10;\end{tabular}&#10;&#10;&#10;&#10;&#10;&#10;\end{document}"/>
  <p:tag name="IGUANATEXSIZE" val="15"/>
  <p:tag name="IGUANATEXCURSOR" val="2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7,3027"/>
  <p:tag name="ORIGINALWIDTH" val="1040,3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nombre&#10;FROM Satélite&#10;WHERE año = NULL&#10;\end{lstlisting}&#10;\end{document}"/>
  <p:tag name="IGUANATEXSIZE" val="18"/>
  <p:tag name="IGUANATEXCURSOR" val="32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1,904"/>
  <p:tag name="ORIGINALWIDTH" val="2414,58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}&#10;\rlt{Satélite}\\&#10;\hline&#10;\schk{nombre} &amp; \sch{planeta} &amp; \sch{descubridor} &amp; \sch{año}\\[0.5ex]&#10;\hline &#10;Luna &amp; Tierra &amp; $\bot$ &amp; $\bot$\\&#10;Ganímedes &amp; Júpiter &amp; Galileo Galilei &amp; 1610\\&#10;Calisto &amp; Júpiter &amp; Galileo Galilei &amp; 1610\\&#10;Europa &amp; Júpiter &amp; Galileo Galilei &amp; 1610\\&#10;Ío &amp; Júpiter &amp; Galileo Galilei &amp; 1610\\&#10;Titán &amp; Saturno &amp; Christiaan Huygens &amp; 1655\\&#10;Tritón &amp; Neptuno &amp; William Lassell &amp; 1846\\\hline&#10;\end{tabular}&#10;&#10;&#10;&#10;&#10;&#10;\end{document}"/>
  <p:tag name="IGUANATEXSIZE" val="15"/>
  <p:tag name="IGUANATEXCURSOR" val="3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9,211"/>
  <p:tag name="ORIGINALWIDTH" val="4651,3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c&#10;\begin{tabular}{c c c c c}&#10;\hline&#10;$p$ &amp; $q$ &amp; $p$ \texttt{\ckw{OR}} $q$ &amp; $p$ \texttt{\ckw{AND}} $q$ &amp; $p = q$\\&#10;\hline&#10;{\color{green!50!black}verdadero} &amp; {\color{green!50!black}verdadero} &amp; {\color{green!50!black}verdadero} &amp; {\color{green!50!black}verdadero} &amp; {\color{green!50!black}verdadero}\\&#10;{\color{green!50!black}verdadero} &amp; {\color{red}falso} &amp; {\color{green!50!black}verdadero} &amp; {\color{red}falso} &amp; {\color{red}falso}\\&#10;{\color{red}falso} &amp; {\color{green!50!black}verdadero} &amp; {\color{green!50!black}verdadero} &amp; {\color{red}falso} &amp; {\color{red}falso}\\&#10;{\color{red}falso} &amp; {\color{red}falso} &amp; {\color{red}falso} &amp; {\color{red}falso} &amp; {\color{green!50!black}verdadero}\\&#10;{\color{green!50!black}verdadero} &amp; {\color{gray}desconocido} &amp; {\color{green!50!black}verdadero} &amp; {\color{gray}desconocido} &amp; {\color{gray}desconocido}\\&#10;{\color{red}falso} &amp; {\color{gray}desconocido} &amp; {\color{gray}desconocido} &amp; {\color{red}falso} &amp; {\color{gray}desconocido}\\&#10;{\color{gray}desconocido} &amp; {\color{green!50!black}verdadero} &amp; {\color{green!50!black}verdadero} &amp; {\color{gray}desconocido} &amp; {\color{gray}desconocido}\\&#10;{\color{gray}desconocido} &amp; {\color{red}falso} &amp; {\color{gray}desconocido} &amp; {\color{red}falso} &amp; {\color{gray}desconocido}\\&#10;{\color{gray}desconocido} &amp; {\color{gray}desconocido} &amp; {\color{gray}desconocido} &amp; {\color{gray}desconocido} &amp; {\color{gray}desconocido}\\&#10;\hline&#10;\end{tabular}&#10;\end{document}&#10;"/>
  <p:tag name="IGUANATEXSIZE" val="20"/>
  <p:tag name="IGUANATEXCURSOR" val="9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9,211"/>
  <p:tag name="ORIGINALWIDTH" val="4651,3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c&#10;\begin{tabular}{c c c c c}&#10;\hline&#10;$p$ &amp; $q$ &amp; $p$ \texttt{\ckw{OR}} $q$ &amp; $p$ \texttt{\ckw{AND}} $q$ &amp; $p = q$\\&#10;\hline&#10;{\color{green!50!black}verdadero} &amp; {\color{green!50!black}verdadero} &amp; {\color{green!50!black}verdadero} &amp; {\color{green!50!black}verdadero} &amp; {\color{green!50!black}verdadero}\\&#10;{\color{green!50!black}verdadero} &amp; {\color{red}falso} &amp; {\color{green!50!black}verdadero} &amp; {\color{red}falso} &amp; {\color{red}falso}\\&#10;{\color{red}falso} &amp; {\color{green!50!black}verdadero} &amp; {\color{green!50!black}verdadero} &amp; {\color{red}falso} &amp; {\color{red}falso}\\&#10;{\color{red}falso} &amp; {\color{red}falso} &amp; {\color{red}falso} &amp; {\color{red}falso} &amp; {\color{green!50!black}verdadero}\\&#10;{\color{green!50!black}verdadero} &amp; {\color{gray}desconocido} &amp; {\color{green!50!black}verdadero} &amp; {\color{gray}desconocido} &amp; {\color{gray}desconocido}\\&#10;{\color{red}falso} &amp; {\color{gray}desconocido} &amp; {\color{gray}desconocido} &amp; {\color{red}falso} &amp; {\color{gray}desconocido}\\&#10;{\color{gray}desconocido} &amp; {\color{green!50!black}verdadero} &amp; {\color{green!50!black}verdadero} &amp; {\color{gray}desconocido} &amp; {\color{gray}desconocido}\\&#10;{\color{gray}desconocido} &amp; {\color{red}falso} &amp; {\color{gray}desconocido} &amp; {\color{red}falso} &amp; {\color{gray}desconocido}\\&#10;{\color{gray}desconocido} &amp; {\color{gray}desconocido} &amp; {\color{gray}desconocido} &amp; {\color{gray}desconocido} &amp; {\color{gray}desconocido}\\&#10;\hline&#10;\end{tabular}&#10;\end{document}&#10;"/>
  <p:tag name="IGUANATEXSIZE" val="20"/>
  <p:tag name="IGUANATEXCURSOR" val="9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2,8857"/>
  <p:tag name="ORIGINALWIDTH" val="935,380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\hline&#10;\sch{nombre} &amp; \sch{\_año}\\\hline&#10;Luna &amp; 0\\&#10;Ganímedes &amp; 1610\\&#10;Calisto &amp; 1610 \\&#10;Europa &amp; 1610 \\&#10;Ío &amp; 1610 \\&#10;Titán &amp; 1655 \\&#10;Tritón &amp; 1846 \\&#10;\hline&#10;\end{tabular}&#10;&#10;&#10;&#10;&#10;&#10;\end{document}"/>
  <p:tag name="IGUANATEXSIZE" val="15"/>
  <p:tag name="IGUANATEXCURSOR" val="2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6,8054"/>
  <p:tag name="ORIGINALWIDTH" val="2474,5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nombre, COALESCE(año,0) AS _año&#10;FROM Satélite&#10;ORDER BY _año&#10;\end{lstlisting}&#10;\end{document}"/>
  <p:tag name="IGUANATEXSIZE" val="18"/>
  <p:tag name="IGUANATEXCURSOR" val="3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1,904"/>
  <p:tag name="ORIGINALWIDTH" val="2414,58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}&#10;\rlt{Satélite}\\&#10;\hline&#10;\schk{nombre} &amp; \sch{planeta} &amp; \sch{descubridor} &amp; \sch{año}\\[0.5ex]&#10;\hline &#10;Luna &amp; Tierra &amp; $\bot$ &amp; $\bot$\\&#10;Ganímedes &amp; Júpiter &amp; Galileo Galilei &amp; 1610\\&#10;Calisto &amp; Júpiter &amp; Galileo Galilei &amp; 1610\\&#10;Europa &amp; Júpiter &amp; Galileo Galilei &amp; 1610\\&#10;Ío &amp; Júpiter &amp; Galileo Galilei &amp; 1610\\&#10;Titán &amp; Saturno &amp; Christiaan Huygens &amp; 1655\\&#10;Tritón &amp; Neptuno &amp; William Lassell &amp; 1846\\\hline&#10;\end{tabular}&#10;&#10;&#10;&#10;&#10;&#10;\end{document}"/>
  <p:tag name="IGUANATEXSIZE" val="15"/>
  <p:tag name="IGUANATEXCURSOR" val="3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82.5115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mathbf{\bot}$&#10;\end{document}&#10;"/>
  <p:tag name="IGUANATEXSIZE" val="70"/>
  <p:tag name="IGUANATEXCURSOR" val="26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72.5241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mathbf{f(\cdot)}$&#10;\end{document}&#10;"/>
  <p:tag name="IGUANATEXSIZE" val="70"/>
  <p:tag name="IGUANATEXCURSOR" val="26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00961"/>
  <p:tag name="ORIGINALWIDTH" val="57.00795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00961"/>
  <p:tag name="ORIGINALWIDTH" val="57.00795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00961"/>
  <p:tag name="ORIGINALWIDTH" val="57.00795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1705.28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begin{tabular}{l@{~~}l}&#10;{\color{purple}\texttt{SELECT}} &amp; indica \textbf{proyección} ($\pi$)\\&#10;{\color{purple}\texttt{WHERE}} &amp; indica \textbf{selección} ($\sigma$)\\&#10;\end{tabular}&#10;\end{document}&#10;"/>
  <p:tag name="IGUANATEXSIZE" val="20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00961"/>
  <p:tag name="ORIGINALWIDTH" val="57.00795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00961"/>
  <p:tag name="ORIGINALWIDTH" val="57.00795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00961"/>
  <p:tag name="ORIGINALWIDTH" val="57.00795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00961"/>
  <p:tag name="ORIGINALWIDTH" val="57.00795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00961"/>
  <p:tag name="ORIGINALWIDTH" val="57.00795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00961"/>
  <p:tag name="ORIGINALWIDTH" val="57.00795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82.5115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mathbf{\bot}$&#10;\end{document}&#10;"/>
  <p:tag name="IGUANATEXSIZE" val="70"/>
  <p:tag name="IGUANATEXCURSOR" val="26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72.5241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mathbf{f(\cdot)}$&#10;\end{document}&#10;"/>
  <p:tag name="IGUANATEXSIZE" val="70"/>
  <p:tag name="IGUANATEXCURSOR" val="26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82.5115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mathbf{\bot}$&#10;\end{document}&#10;"/>
  <p:tag name="IGUANATEXSIZE" val="70"/>
  <p:tag name="IGUANATEXCURSOR" val="26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72.5241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mathbf{f(\cdot)}$&#10;\end{document}&#10;"/>
  <p:tag name="IGUANATEXSIZE" val="70"/>
  <p:tag name="IGUANATEXCURSOR" val="26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6772"/>
  <p:tag name="ORIGINALWIDTH" val="719.3802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newcommand{\spa}[1]{{\color{green!80!black}#1}}&#10;\newcommand{\sfa}[1]{{\color{red}#1}}&#10;\tpre&#10;\begin{tabular}{l l l l l}&#10;\hline&#10;\textbf{Patrón} &amp; \textbf{Semántica} &amp; \textbf{Ejemplo} &amp; \textbf{Positivo} &amp; \textbf{Negativo} \\&#10;\hline&#10;\texttt{\%} &amp; 0 o más carácteres &amp; \texttt{sat\%} &amp; \spa{Saturno}, \spa{SAT} &amp; \sfa{asat}\\&#10;\texttt{\_} &amp; un carácter &amp; \texttt{\%sat\_} &amp; \spa{Satu}, \spa{SATu}, \spa{asatu} &amp; \sfa{sat}, \sfa{Saturno}\\&#10;\texttt{[charlist]} &amp; uno de los carácteres &amp; sat[uv][r-t]\% &amp; \spa{SatUrno}, \spa{SatvSno} &amp; \sfa{satrno}, \sfa{satuurno}\\&#10;\hline&#10;\end{tabular}&#10;&#10;\end{document}"/>
  <p:tag name="IGUANATEXSIZE" val="20"/>
  <p:tag name="IGUANATEXCURSOR" val="7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82.5115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mathbf{\bot}$&#10;\end{document}&#10;"/>
  <p:tag name="IGUANATEXSIZE" val="70"/>
  <p:tag name="IGUANATEXCURSOR" val="26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72.5241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mathbf{f(\cdot)}$&#10;\end{document}&#10;"/>
  <p:tag name="IGUANATEXSIZE" val="70"/>
  <p:tag name="IGUANATEXCURSOR" val="26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InterweaveVTI">
  <a:themeElements>
    <a:clrScheme name="AnalogousFromLightSeedRightStep">
      <a:dk1>
        <a:srgbClr val="000000"/>
      </a:dk1>
      <a:lt1>
        <a:srgbClr val="FFFFFF"/>
      </a:lt1>
      <a:dk2>
        <a:srgbClr val="242841"/>
      </a:dk2>
      <a:lt2>
        <a:srgbClr val="E8E4E2"/>
      </a:lt2>
      <a:accent1>
        <a:srgbClr val="45A9EA"/>
      </a:accent1>
      <a:accent2>
        <a:srgbClr val="4E6CEB"/>
      </a:accent2>
      <a:accent3>
        <a:srgbClr val="8B6EEE"/>
      </a:accent3>
      <a:accent4>
        <a:srgbClr val="B34EEB"/>
      </a:accent4>
      <a:accent5>
        <a:srgbClr val="EE6EE7"/>
      </a:accent5>
      <a:accent6>
        <a:srgbClr val="EB4EA0"/>
      </a:accent6>
      <a:hlink>
        <a:srgbClr val="A67759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10776</TotalTime>
  <Words>1564</Words>
  <Application>Microsoft Macintosh PowerPoint</Application>
  <PresentationFormat>Widescreen</PresentationFormat>
  <Paragraphs>380</Paragraphs>
  <Slides>75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Aptos</vt:lpstr>
      <vt:lpstr>Arial</vt:lpstr>
      <vt:lpstr>Avenir Next</vt:lpstr>
      <vt:lpstr>Calibri Light</vt:lpstr>
      <vt:lpstr>Courier New</vt:lpstr>
      <vt:lpstr>Inconsolata</vt:lpstr>
      <vt:lpstr>Neue Haas Grotesk Text Pro</vt:lpstr>
      <vt:lpstr>InterweaveVTI</vt:lpstr>
      <vt:lpstr>SQL I</vt:lpstr>
      <vt:lpstr>La clase pasada...</vt:lpstr>
      <vt:lpstr>El Álgebra Relacional</vt:lpstr>
      <vt:lpstr>Structured Query Language (SQL)</vt:lpstr>
      <vt:lpstr>Los inicios de SQL …</vt:lpstr>
      <vt:lpstr>1974 …</vt:lpstr>
      <vt:lpstr>La evolución de SQL</vt:lpstr>
      <vt:lpstr>Sistemas de bases de datos (con SQL)</vt:lpstr>
      <vt:lpstr>Álgebra Relacional en SQL</vt:lpstr>
      <vt:lpstr>Pokédex</vt:lpstr>
      <vt:lpstr>El Álgebra Relacional</vt:lpstr>
      <vt:lpstr>El Álgebra Relacional: Relación</vt:lpstr>
      <vt:lpstr>Relación en SQL: SELECT * FROM R</vt:lpstr>
      <vt:lpstr>El Álgebra Relacional: Proyección</vt:lpstr>
      <vt:lpstr>Proyección en SQL: SELECT A1,…,An</vt:lpstr>
      <vt:lpstr>Proyección en SQL: SELECT A1,…,An</vt:lpstr>
      <vt:lpstr>Proyección en SQL: SELECT DISTINCT</vt:lpstr>
      <vt:lpstr>El Álgebra Relacional: Selección</vt:lpstr>
      <vt:lpstr>Selección en SQL: WHERE (=|&lt;&gt;|&gt;|&lt;)</vt:lpstr>
      <vt:lpstr>Selección en SQL: WHERE (=|&lt;&gt;|&gt;|&lt;)</vt:lpstr>
      <vt:lpstr>Selección en SQL: WHERE AND|OR|NOT</vt:lpstr>
      <vt:lpstr>¡Cuidado!</vt:lpstr>
      <vt:lpstr>El Álgebra Relacional: Renombramiento</vt:lpstr>
      <vt:lpstr>Renombramiento en SQL: AS</vt:lpstr>
      <vt:lpstr>El Álgebra Relacional: Unión</vt:lpstr>
      <vt:lpstr>Unión en SQL: UNION</vt:lpstr>
      <vt:lpstr>Unión en SQL: UNION ALL</vt:lpstr>
      <vt:lpstr>El Álgebra Relacional: Producto Cartesiano</vt:lpstr>
      <vt:lpstr>Producto Cartesiano en SQL: FROM</vt:lpstr>
      <vt:lpstr>Producto Cartesiano en SQL: FROM</vt:lpstr>
      <vt:lpstr>Producto Cartesiano en SQL: CROSS JOIN</vt:lpstr>
      <vt:lpstr>El Álgebra Relacional: Diferencia</vt:lpstr>
      <vt:lpstr>Diferencia en SQL: EXCEPT</vt:lpstr>
      <vt:lpstr>El Álgebra Relacional: Intersección</vt:lpstr>
      <vt:lpstr>Intersección en SQL: INTERSECT</vt:lpstr>
      <vt:lpstr>El Álgebra Relacional: Join</vt:lpstr>
      <vt:lpstr>Joins en SQL: FROM + WHERE</vt:lpstr>
      <vt:lpstr>Joins en SQL: FROM / JOIN / ON</vt:lpstr>
      <vt:lpstr>Joins en SQL: FROM + WHERE</vt:lpstr>
      <vt:lpstr>Joins en SQL: JOIN USING</vt:lpstr>
      <vt:lpstr>Joins en SQL: NATURAL JOIN</vt:lpstr>
      <vt:lpstr>Self-Joins en SQL</vt:lpstr>
      <vt:lpstr>Self-Joins en SQL</vt:lpstr>
      <vt:lpstr>Más allá del Álgebra Relacional en SQL</vt:lpstr>
      <vt:lpstr>Más allá del Álgebra Relacional</vt:lpstr>
      <vt:lpstr>Más allá: Condiciones Avanzadas</vt:lpstr>
      <vt:lpstr>Condiciones Avanzadas en SQL: IN</vt:lpstr>
      <vt:lpstr>Condiciones Avanzadas en SQL: BETWEEN</vt:lpstr>
      <vt:lpstr>Condiciones Avanzadas en SQL: LIKE</vt:lpstr>
      <vt:lpstr>Condiciones avanzadas en SQL: LIKE</vt:lpstr>
      <vt:lpstr>Más allá: Funciones</vt:lpstr>
      <vt:lpstr>Funciones en SQL: Aritméticas</vt:lpstr>
      <vt:lpstr>Funciones Aritméticas</vt:lpstr>
      <vt:lpstr>Funciones en SQL: Strings</vt:lpstr>
      <vt:lpstr>Funciones en SQL: Fechas</vt:lpstr>
      <vt:lpstr>Funciones en SQL: Condicionales</vt:lpstr>
      <vt:lpstr>Más allá: Nulos</vt:lpstr>
      <vt:lpstr>Nulos en SQL</vt:lpstr>
      <vt:lpstr>Nulos en SQL</vt:lpstr>
      <vt:lpstr>Nulos en SQL: IS NULL</vt:lpstr>
      <vt:lpstr>Nulos en SQL: IS NOT NULL</vt:lpstr>
      <vt:lpstr>Nulos en SQL: Comparación con nulos</vt:lpstr>
      <vt:lpstr>Nulos en SQL: Comparación con nulos</vt:lpstr>
      <vt:lpstr>Nulos en SQL: Comparación con nulos</vt:lpstr>
      <vt:lpstr>Nulos en SQL: Comparación con nulos</vt:lpstr>
      <vt:lpstr>Nulos en SQL: COALESCE</vt:lpstr>
      <vt:lpstr>Más allá: Orden y límites</vt:lpstr>
      <vt:lpstr>Orden en SQL: ORDER BY ASC|DESC</vt:lpstr>
      <vt:lpstr>Sistemas de bases de datos (con SQL)</vt:lpstr>
      <vt:lpstr>Limitar Resultados en SQL: FETCH FIRST</vt:lpstr>
      <vt:lpstr>Limitar Resultados en SQL: LIMIT</vt:lpstr>
      <vt:lpstr>Limitar Resultados en SQL: TOP</vt:lpstr>
      <vt:lpstr>Limitar Resultados en SQL: LIMIT + OFFSET</vt:lpstr>
      <vt:lpstr>La próxima clase, seguiremos con el: Structured Query Language (SQL) </vt:lpstr>
      <vt:lpstr>SQL 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son las Bases de Datos?</dc:title>
  <dc:creator>Sebastian Camilo Ferrada Aliaga (sebastian.ferrada)</dc:creator>
  <cp:lastModifiedBy>Sebastian Camilo Ferrada Aliaga (sebastian.ferrada)</cp:lastModifiedBy>
  <cp:revision>29</cp:revision>
  <dcterms:created xsi:type="dcterms:W3CDTF">2024-08-01T18:36:53Z</dcterms:created>
  <dcterms:modified xsi:type="dcterms:W3CDTF">2024-08-29T16:20:13Z</dcterms:modified>
</cp:coreProperties>
</file>