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6"/>
  </p:notesMasterIdLst>
  <p:sldIdLst>
    <p:sldId id="256" r:id="rId2"/>
    <p:sldId id="258" r:id="rId3"/>
    <p:sldId id="320" r:id="rId4"/>
    <p:sldId id="326" r:id="rId5"/>
    <p:sldId id="904" r:id="rId6"/>
    <p:sldId id="268" r:id="rId7"/>
    <p:sldId id="269" r:id="rId8"/>
    <p:sldId id="826" r:id="rId9"/>
    <p:sldId id="257" r:id="rId10"/>
    <p:sldId id="906" r:id="rId11"/>
    <p:sldId id="260" r:id="rId12"/>
    <p:sldId id="261" r:id="rId13"/>
    <p:sldId id="262" r:id="rId14"/>
    <p:sldId id="263" r:id="rId15"/>
    <p:sldId id="392" r:id="rId16"/>
    <p:sldId id="370" r:id="rId17"/>
    <p:sldId id="264" r:id="rId18"/>
    <p:sldId id="265" r:id="rId19"/>
    <p:sldId id="394" r:id="rId20"/>
    <p:sldId id="266" r:id="rId21"/>
    <p:sldId id="907" r:id="rId22"/>
    <p:sldId id="267" r:id="rId23"/>
    <p:sldId id="908" r:id="rId24"/>
    <p:sldId id="388" r:id="rId25"/>
    <p:sldId id="373" r:id="rId26"/>
    <p:sldId id="271" r:id="rId27"/>
    <p:sldId id="626" r:id="rId28"/>
    <p:sldId id="911" r:id="rId29"/>
    <p:sldId id="627" r:id="rId30"/>
    <p:sldId id="909" r:id="rId31"/>
    <p:sldId id="625" r:id="rId32"/>
    <p:sldId id="710" r:id="rId33"/>
    <p:sldId id="628" r:id="rId34"/>
    <p:sldId id="629" r:id="rId35"/>
    <p:sldId id="630" r:id="rId36"/>
    <p:sldId id="912" r:id="rId37"/>
    <p:sldId id="910" r:id="rId38"/>
    <p:sldId id="913" r:id="rId39"/>
    <p:sldId id="914" r:id="rId40"/>
    <p:sldId id="915" r:id="rId41"/>
    <p:sldId id="916" r:id="rId42"/>
    <p:sldId id="917" r:id="rId43"/>
    <p:sldId id="918" r:id="rId44"/>
    <p:sldId id="919" r:id="rId45"/>
    <p:sldId id="920" r:id="rId46"/>
    <p:sldId id="921" r:id="rId47"/>
    <p:sldId id="922" r:id="rId48"/>
    <p:sldId id="923" r:id="rId49"/>
    <p:sldId id="924" r:id="rId50"/>
    <p:sldId id="925" r:id="rId51"/>
    <p:sldId id="926" r:id="rId52"/>
    <p:sldId id="927" r:id="rId53"/>
    <p:sldId id="928" r:id="rId54"/>
    <p:sldId id="930" r:id="rId55"/>
    <p:sldId id="931" r:id="rId56"/>
    <p:sldId id="932" r:id="rId57"/>
    <p:sldId id="933" r:id="rId58"/>
    <p:sldId id="934" r:id="rId59"/>
    <p:sldId id="935" r:id="rId60"/>
    <p:sldId id="936" r:id="rId61"/>
    <p:sldId id="937" r:id="rId62"/>
    <p:sldId id="938" r:id="rId63"/>
    <p:sldId id="386" r:id="rId64"/>
    <p:sldId id="905" r:id="rId65"/>
  </p:sldIdLst>
  <p:sldSz cx="12192000" cy="6858000"/>
  <p:notesSz cx="6858000" cy="9144000"/>
  <p:defaultTextStyle>
    <a:defPPr>
      <a:defRPr lang="en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4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FF9300"/>
    <a:srgbClr val="000000"/>
    <a:srgbClr val="C00000"/>
    <a:srgbClr val="F9FFBE"/>
    <a:srgbClr val="FFC000"/>
    <a:srgbClr val="BFFF95"/>
    <a:srgbClr val="ACFF58"/>
    <a:srgbClr val="92D050"/>
    <a:srgbClr val="A9D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72"/>
    <p:restoredTop sz="94623"/>
  </p:normalViewPr>
  <p:slideViewPr>
    <p:cSldViewPr snapToGrid="0">
      <p:cViewPr varScale="1">
        <p:scale>
          <a:sx n="117" d="100"/>
          <a:sy n="117" d="100"/>
        </p:scale>
        <p:origin x="760" y="184"/>
      </p:cViewPr>
      <p:guideLst>
        <p:guide orient="horz" pos="284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2E0DD-5D27-9E4F-9506-39101F89AECA}" type="datetimeFigureOut">
              <a:rPr lang="en-CL" smtClean="0"/>
              <a:t>07-11-24</a:t>
            </a:fld>
            <a:endParaRPr lang="en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5BB03-26AE-E24B-BF6F-B7D3F57C1D0F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0201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1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072475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39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710831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05BCA-1A3F-5C48-4946-AB67C9690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713492-881A-72A9-7B43-ACB9782A5A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E76C98-B615-8124-79BB-0C45322B2D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49844-C6A4-23CD-7386-62AD96C356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40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629463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70BC4-DA8B-12C1-4AD9-E970E1D6D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91395C-A56D-B0A1-DF49-D9273DEBBA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97CDDC-1806-3791-9888-B70F17008E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5E332-515B-ADD7-7EE6-809BDFBDB0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41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106278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E8D1B-8371-8C29-5A4F-DCAB1E383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CC03A7-46FE-29B9-5068-4F4920A95E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E841C9-1A79-D6BE-B0F8-2E2D07F4CD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EF436-A21B-1039-2E90-3A07A4EB8F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42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562763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4D6FF-91BA-61A8-26A6-28A116361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682E24-1AEB-D99C-DF27-98AD3F3EED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1A8093-A5D0-6775-E7B6-A8DC19AB0F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7E156-9862-422E-E721-351D35B560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43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748048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99A07-BA78-223D-C7A2-E8E345960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EB6EEC-4655-5796-C8CB-0F64819CA6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5E34FF-30D0-E88F-1993-DFEE136F96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DD645-18B6-C543-A316-774A03E791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44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144088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49375-74FD-5029-59B3-7B81092EA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09268C-57B8-391B-395F-E98276154F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82B959-4165-797C-697F-EDC2CB8E7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E5421-EE31-2099-FACA-AB5B7DE87B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45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647146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C809B-8B51-FEEE-55D4-F6F7C6C21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C7B503-DD31-B33F-1885-56C7C69AF4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2BE0FE-C6E5-FA85-E5EF-99AA93ACF4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3BE84-6751-5618-F938-98FA7D9ED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46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1353893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45C28-F792-352E-421D-AE11C606D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935C4F-DFF1-0799-818C-ABEB50CFEE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9DE01F-112D-01DF-9B1F-D5C726EE2D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336E8-53D0-59A6-FBF2-E14EF67CC7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47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552911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BE9F2-B91E-B713-13A0-6AB06E3C8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6B046E-A781-4248-E606-3B99C59D6A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9C07BB-5B81-A6F5-0ECC-192A85277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65551-76EE-1348-2C0E-112832E60A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48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430985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4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5231936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22481-1722-3D17-5A2C-EECEF3A3F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718B73-D6A1-F336-3A70-39CF7A7213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5C5DF5-30C2-3B63-DA62-2C9036A2D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B124B-FF8F-C271-35D3-F2614B5D0F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49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411516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657B3-C9DA-BF46-3F88-4A0D36303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3FC040-4029-95ED-586D-9F4CCEA25D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F8E0DF-CC27-6F0A-0437-1429C284B7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A8DCF-1756-5CA3-E8C6-1CFE6246F0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50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899832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CD367-0871-7BBE-C3B2-D56505AAC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962AF8-6CF6-E66F-F149-F340EF3CA3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02A5CA-769E-D2DA-BE39-73932C8D6D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90071-4E3E-092D-7DCA-C5B9E730AE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51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8024754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D05B3-0FE9-8F34-4028-D624CA672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134952-F9BE-EC86-0C64-18EF0FC36E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F07CC0-5E96-3518-FE58-9B861BB59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D518E-5218-23C7-4DE3-9459CDFEAB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52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060412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72ED4-7E34-9BA8-EF2D-6052131C1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F1923C-D7A9-FE65-B68E-9E43779CB6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123E76-5480-8400-8691-EFEE075F59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C587A-4592-55B6-5364-F0728A773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53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919762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F22D1-D2AB-59DE-B546-CC2A35B3A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E3E841-9F97-0198-4A9E-AC73C6BDF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000B4A-5E1E-2516-FEE1-D2074BFC9F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48FAE-BA6D-F175-09DB-38749BCEBA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54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5781956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0C0DC-2EB2-098F-0E7E-088B0D3FD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E53114-1AD0-0CB8-980E-40EC5006C9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10A057-F663-6DE1-DAD8-F845093344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01527-1128-7C1B-B558-F867DA3641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55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9096446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641D1-75B9-8AE5-B7C5-E2CD9DB25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4D9E50-8A21-0F7D-DC18-C8CD394E15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6C4875-249A-75F1-7629-87E661406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86CFB-3FAA-8D0D-A121-969B9D8051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56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0652274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66CD9-F96D-DE99-DCFB-A10922107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B05CCD-22C1-CF02-0A14-AB6747F3F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54F3EB-927F-8EBA-AC65-48AFC11D85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1852B-B7E6-9E27-9C91-18E25E1807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57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8040811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C2C6D-96D6-78B1-A2B2-55B6DB452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D59DD8-7AD9-0F83-D813-A05A265D7E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FE8159-944E-04A3-914B-476F5A0BB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36D49-D6C1-5203-54EF-02370411A4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58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96966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5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8942097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5BC4C-8096-CD45-4F60-A12B356FA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E36073-D66C-F3B9-ED04-6F5A8018AB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DFDCC8-77EA-0EF5-5FB6-6846B5E749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82E59-8468-918A-F29C-59FAAF1416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59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5250839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12FB9-FA0D-6960-9B8E-465A65FBB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403973-9096-5395-6357-A5D4E27CDD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B7A3B5-415A-D9D0-4095-B7881D7C7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75E9E-1C61-00DC-CFAD-7B71040689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60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6060205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L" dirty="0"/>
              <a:t>La combinación de la evaluación del patrón de grafo y la busqueda por similitud. Usar índices para todos los vectores, pero solo algunos son relevantes para el patrón de grafo</a:t>
            </a:r>
          </a:p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2533-CF2A-0F44-B04F-C4B344625499}" type="slidenum">
              <a:rPr lang="en-CL" smtClean="0"/>
              <a:t>63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9553075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8F610-3136-5C66-303F-1875FD4EE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091B47-88C2-5B97-3E81-FFAF5F5CFA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7740C7-22BA-4A99-21D9-6DF51D31A1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DA872-990C-D3C8-85B2-BC344E6889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35BB03-26AE-E24B-BF6F-B7D3F57C1D0F}" type="slidenum">
              <a:rPr kumimoji="0" lang="en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578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2533-CF2A-0F44-B04F-C4B344625499}" type="slidenum">
              <a:rPr lang="en-CL" smtClean="0"/>
              <a:t>9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22983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2533-CF2A-0F44-B04F-C4B344625499}" type="slidenum">
              <a:rPr lang="en-CL" smtClean="0"/>
              <a:t>13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488630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2A614-6D84-3543-5288-2762E9457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8CC9D8-C684-D24A-01CB-2AE5B5678D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5BFAB5-FF37-EBAE-334B-F8B19CE94B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C8493-E0C9-81D6-2607-3D720EA59B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2533-CF2A-0F44-B04F-C4B344625499}" type="slidenum">
              <a:rPr lang="en-CL" smtClean="0"/>
              <a:t>14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227164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L" dirty="0"/>
              <a:t>OFRECER PRODUCTOS A LA RED SOCIAL EN BASE A SU INTERACCION Y LA DE SUS CIRCULOS EN LA PLATAFORMA DE PELÍCULAS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2533-CF2A-0F44-B04F-C4B344625499}" type="slidenum">
              <a:rPr lang="en-CL" smtClean="0"/>
              <a:t>15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845229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62518-E637-412C-A0AF-816501B70942}" type="slidenum">
              <a:rPr lang="es-CL" smtClean="0"/>
              <a:t>16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81779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L" dirty="0"/>
              <a:t>La introducción de KGs en pipelines de chats basados en LLM puede ayudar a reducir las alucinaciones y falsedades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2533-CF2A-0F44-B04F-C4B344625499}" type="slidenum">
              <a:rPr lang="en-CL" smtClean="0"/>
              <a:t>25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60010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3645-DCFE-47FC-8A66-F9A45A422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1150" y="1247140"/>
            <a:ext cx="7891760" cy="3450844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509FA-7BD7-4D45-998F-0E43038F1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1150" y="4818126"/>
            <a:ext cx="7891760" cy="1268984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03A0B2-4A2F-D846-A5E6-FB7CB9A031F7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73F1D-73A7-FB41-BCAD-FC9AA7DEF4F5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FA51C-E4FE-4BF2-A2DD-E32DE57D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449AA12-8195-4182-A7AC-2E7E59DFBDAF}" type="datetimeFigureOut">
              <a:rPr lang="en-US" smtClean="0"/>
              <a:pPr algn="r"/>
              <a:t>11/7/24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438448-FC2D-4A2F-B7C0-04AC5031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07C67E-EAD9-47D8-9559-4E091BC0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79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53B0-59B2-4B39-93E0-DCFBB932C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525200" cy="15504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C5F7B-98AC-425B-80BD-6C6F3032D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2160016"/>
            <a:ext cx="9525200" cy="39261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8C2EE-2433-424A-878C-24514FF5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FD20-ADE2-40F3-A071-6D1E97F8F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7D1D5-5E92-48E1-9475-EC122D3F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CF945-5CF3-5542-A36A-9CBB738E735E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7D61B-66C5-4341-8F2D-129A9E4D8283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81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7FBCF-6EDB-4883-92D4-612F4D1C5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6380" y="565149"/>
            <a:ext cx="2266530" cy="5611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D2DF8-B588-416F-AA11-9F3A0DDE6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565149"/>
            <a:ext cx="7088929" cy="5611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F7B1D-405D-4EE7-9A23-3F21916C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B9304-686C-431A-8E7F-D9DD19F4D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240B-DB2E-46ED-8AC6-744B2C1C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275F2C-778B-864A-8379-6D0726B18FDC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0051C8-76B3-384B-BCF1-60BB80301FCD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54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5DD8-8608-4B55-96D8-0AB848C02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365760"/>
            <a:ext cx="9486690" cy="127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3CC0B-7B21-422D-937D-FBD49EE93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1869440"/>
            <a:ext cx="9486690" cy="4338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0EAFA-89BC-43E9-8EB9-B6B3CD13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50944-70C2-487F-A102-58CDFB94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B7B8-A972-455E-9D8C-9B8026A5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C95119-6D9D-3542-9E0E-4171B33DC9C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C92F19-7317-314C-81B7-43B8B687F4E4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72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87F2-AA0E-4F0C-9AD6-23530215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150" y="1251674"/>
            <a:ext cx="7891760" cy="2914688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37807-96B8-4061-A845-1287216BF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1150" y="4818126"/>
            <a:ext cx="7891760" cy="12715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F346-9503-4767-BCB4-84B823E2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9605B-A39D-4BEE-B46F-16CF13FA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5834A-942D-410B-A430-43F9E01F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D199D5-C485-D449-9804-F755E0907B51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0D1A7-C550-2540-86C9-EB0FB2EB2E71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35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CAD2-C321-4E81-AEBE-696A90E2D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20CD1-0E09-4415-911C-0F5B7341D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7709" y="2160016"/>
            <a:ext cx="4425437" cy="39270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63EDD-031A-49CA-9130-067550BD0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8963" y="2160016"/>
            <a:ext cx="4425437" cy="39270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08E79-A0BE-49F3-AE92-7EE5CC78F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8B87C-BF1E-47CF-9A4E-FD4BE32C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06E71-46F6-469C-A9CA-E707EBE5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659F6-6B3B-A545-A45F-FAD238210D47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637F8-15DE-2240-8BF8-D6E57A337B1A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64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B26D-64DE-4314-8BD2-25FD618F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056" y="457200"/>
            <a:ext cx="9521854" cy="1554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77613-5CEE-4B05-A937-CD43EAAAB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057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E4779-3B5A-4993-9C7F-FB19F1633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1056" y="2988998"/>
            <a:ext cx="4425697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1081A-685C-4C18-9AE9-425106A02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7214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0F424-FE3A-4B7D-B60C-7AEA2118A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87214" y="2988998"/>
            <a:ext cx="4425696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4D2A96-CD7D-41BC-BDBE-5E29B7C0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1471D-6DDE-4E56-84E9-48136966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3F451-CF28-4F57-B844-52A66544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1FA03E-7A83-AB41-BB4B-25B04946559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02630-3C98-A142-9D04-1D852974DC2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5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2D7A-4502-49C3-BAFB-6D46F7A2E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B67EE-A167-43D1-9C58-7B736CF2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605B7-599B-450E-9E8D-2A9AE3F3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BD2B1-8C5F-430B-A0F2-CD5281AB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A877B-B45A-BD48-8FC8-E752E7D7174F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F3343D-2AFA-B544-B40A-315F5EC680B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1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308016-71BA-4CD3-918D-51613F7F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24F46-0425-47C6-9FFB-F69AFFFE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E7A99-1593-4189-A514-8209CC32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15DFD-AB97-AB43-A6C9-2808708C91B4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05BA89-ECA6-2247-ABBB-3C67160202E9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49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933B-3FC6-4B08-9FBE-2DD48307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2" y="455362"/>
            <a:ext cx="4043440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BD4A-4514-4DCE-8F18-914DF3F4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232" y="565151"/>
            <a:ext cx="5358384" cy="5521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18C85-0675-4202-B796-352766854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2" y="2039874"/>
            <a:ext cx="4043440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079E5-F934-4D04-866F-F7CB5B08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5FC94-7915-439A-B937-F02D1BB0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69B19-4156-4584-B1DC-4F42F200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B6031-8ABE-F648-8E05-3D08D0D54B53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BD855-35E6-BE4F-8B03-FD12DDB32E10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19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E1F3B-090C-4BB5-84BE-8ED0FC59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1" y="455362"/>
            <a:ext cx="4043436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7C49E-9426-4B24-B2A7-C54B89DA6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1232" y="565150"/>
            <a:ext cx="5355607" cy="55226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F011-0A5F-44E9-88CD-C95A33351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1" y="2039874"/>
            <a:ext cx="4043436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21C85-27BB-4533-A21B-C379FE03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18850-01F1-4247-9BFD-1DDC5DDD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365A9-4C28-480F-B370-2DFF234B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0EAFF3-0A84-F84B-90E4-A596F00B3DC2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392559-3C15-B249-93C9-B0F7E9E5DDD8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99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ACD69-D2F4-4938-B590-C4140490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62BD4-BA0F-4CA4-BAE3-DF2B5087C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7710" y="2160016"/>
            <a:ext cx="9486690" cy="392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B2FEE-249E-42F1-94D8-A8C0759EF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8632" y="6292850"/>
            <a:ext cx="30942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AA12-8195-4182-A7AC-2E7E59DFBDAF}" type="datetimeFigureOut">
              <a:rPr lang="en-US" smtClean="0"/>
              <a:pPr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0C617-A890-4920-83B0-143C03349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711" y="62928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1B4F1-B06B-4BBE-BFFF-C0B386E24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9574" y="6292850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766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9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de/vereinigte-staaten-usa-flagge-usa-1960922/" TargetMode="External"/><Relationship Id="rId5" Type="http://schemas.openxmlformats.org/officeDocument/2006/relationships/image" Target="../media/image27.jpg"/><Relationship Id="rId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vdsofaepipoca.blogspot.com/2014/05/as-participacoes-de-stan-lee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6.jpeg"/><Relationship Id="rId9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6.jpeg"/><Relationship Id="rId10" Type="http://schemas.openxmlformats.org/officeDocument/2006/relationships/image" Target="../media/image12.jpe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ompanyfolders.com/blog/great-movie-poster-designs" TargetMode="External"/><Relationship Id="rId5" Type="http://schemas.openxmlformats.org/officeDocument/2006/relationships/image" Target="../media/image21.jpg"/><Relationship Id="rId4" Type="http://schemas.openxmlformats.org/officeDocument/2006/relationships/hyperlink" Target="https://historia-biografia.com/uma-thurma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áfico económico digital">
            <a:extLst>
              <a:ext uri="{FF2B5EF4-FFF2-40B4-BE49-F238E27FC236}">
                <a16:creationId xmlns:a16="http://schemas.microsoft.com/office/drawing/2014/main" id="{14C3934A-5BA3-1692-3657-128898B911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9F0EA5A9-0D12-3644-BBEC-6D9D192EB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55908" cy="6858001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535E9-650F-4116-E7A6-81123D845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928" y="1243162"/>
            <a:ext cx="4728085" cy="229914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Datos Semi-</a:t>
            </a:r>
            <a:r>
              <a:rPr lang="en-US" sz="4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estructurados</a:t>
            </a: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Grafos</a:t>
            </a:r>
            <a:endParaRPr lang="en-US" sz="4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EB4DA-AF18-5589-A62A-073FA8D7D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880" y="3172569"/>
            <a:ext cx="3742107" cy="261597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</a:rPr>
              <a:t>MDS7103 – Bases de Datos</a:t>
            </a:r>
          </a:p>
          <a:p>
            <a:pPr>
              <a:lnSpc>
                <a:spcPct val="100000"/>
              </a:lnSpc>
            </a:pPr>
            <a:endParaRPr lang="en-US" sz="1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</a:rPr>
              <a:t>Sebastián Ferrada </a:t>
            </a:r>
            <a:r>
              <a:rPr lang="en-US" sz="1400" dirty="0" err="1">
                <a:solidFill>
                  <a:schemeClr val="tx1"/>
                </a:solidFill>
              </a:rPr>
              <a:t>Aliaga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 err="1">
                <a:solidFill>
                  <a:schemeClr val="tx1"/>
                </a:solidFill>
              </a:rPr>
              <a:t>Iniciativa</a:t>
            </a:r>
            <a:r>
              <a:rPr lang="en-US" sz="1400" dirty="0">
                <a:solidFill>
                  <a:schemeClr val="tx1"/>
                </a:solidFill>
              </a:rPr>
              <a:t> de Datos e </a:t>
            </a:r>
            <a:r>
              <a:rPr lang="en-US" sz="1400" dirty="0" err="1">
                <a:solidFill>
                  <a:schemeClr val="tx1"/>
                </a:solidFill>
              </a:rPr>
              <a:t>Inteligencia</a:t>
            </a:r>
            <a:r>
              <a:rPr lang="en-US" sz="1400" dirty="0">
                <a:solidFill>
                  <a:schemeClr val="tx1"/>
                </a:solidFill>
              </a:rPr>
              <a:t> Artificial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</a:rPr>
              <a:t>http://</a:t>
            </a:r>
            <a:r>
              <a:rPr lang="en-US" sz="1400" dirty="0" err="1">
                <a:solidFill>
                  <a:schemeClr val="tx1"/>
                </a:solidFill>
              </a:rPr>
              <a:t>sferrada.com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 err="1">
                <a:solidFill>
                  <a:schemeClr val="tx1"/>
                </a:solidFill>
              </a:rPr>
              <a:t>Noviembre</a:t>
            </a:r>
            <a:r>
              <a:rPr lang="en-US" sz="1400" dirty="0">
                <a:solidFill>
                  <a:schemeClr val="tx1"/>
                </a:solidFill>
              </a:rPr>
              <a:t> 2024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1C8291-E3D5-4240-8FF4-E5213CBCC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5909" y="1375495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B44AFE-C181-7047-8CC9-CA00BD385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5908" y="0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57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F828-0E77-DC85-908D-91984433F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Grafos de Conocimiento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8A2B0A-CB68-0318-0DAF-27EC2C81EC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859"/>
          <a:stretch/>
        </p:blipFill>
        <p:spPr>
          <a:xfrm>
            <a:off x="1240972" y="2723926"/>
            <a:ext cx="4615543" cy="1410147"/>
          </a:xfrm>
          <a:prstGeom prst="rect">
            <a:avLst/>
          </a:prstGeom>
        </p:spPr>
      </p:pic>
      <p:pic>
        <p:nvPicPr>
          <p:cNvPr id="12" name="Picture 11" descr="Young man using a phone">
            <a:extLst>
              <a:ext uri="{FF2B5EF4-FFF2-40B4-BE49-F238E27FC236}">
                <a16:creationId xmlns:a16="http://schemas.microsoft.com/office/drawing/2014/main" id="{C6831FF4-ACBE-8E34-6B8A-A13D67DEF3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03" r="9037"/>
          <a:stretch/>
        </p:blipFill>
        <p:spPr>
          <a:xfrm>
            <a:off x="9268239" y="2336706"/>
            <a:ext cx="2181094" cy="21845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DDD099D-5FDF-575C-4254-0BA748C8CF88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5738191" y="3428999"/>
            <a:ext cx="3530048" cy="1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EACBE43-D3FC-94C7-408C-C46572656D06}"/>
              </a:ext>
            </a:extLst>
          </p:cNvPr>
          <p:cNvSpPr txBox="1"/>
          <p:nvPr/>
        </p:nvSpPr>
        <p:spPr>
          <a:xfrm>
            <a:off x="7119018" y="3059667"/>
            <a:ext cx="88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Evalúa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B440EB2-A480-D20C-B7F0-8C8EBE20EC77}"/>
              </a:ext>
            </a:extLst>
          </p:cNvPr>
          <p:cNvSpPr/>
          <p:nvPr/>
        </p:nvSpPr>
        <p:spPr>
          <a:xfrm>
            <a:off x="6255359" y="3489331"/>
            <a:ext cx="2495711" cy="48581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/>
              <a:t>rating: 9/10</a:t>
            </a:r>
            <a:endParaRPr lang="en-CL" sz="1600" dirty="0"/>
          </a:p>
        </p:txBody>
      </p:sp>
    </p:spTree>
    <p:extLst>
      <p:ext uri="{BB962C8B-B14F-4D97-AF65-F5344CB8AC3E}">
        <p14:creationId xmlns:p14="http://schemas.microsoft.com/office/powerpoint/2010/main" val="163907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74C85D2-1A8F-2100-2824-EDF388975B14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2266122" y="2182843"/>
            <a:ext cx="1979977" cy="13422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728616A-1FAF-08BE-2C3E-C55C75789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Grafos de Conocimiento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B5A257-8EEF-649F-4924-A54068696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799"/>
          <a:stretch/>
        </p:blipFill>
        <p:spPr>
          <a:xfrm>
            <a:off x="1428684" y="3429000"/>
            <a:ext cx="6840907" cy="1550419"/>
          </a:xfrm>
          <a:prstGeom prst="rect">
            <a:avLst/>
          </a:prstGeom>
        </p:spPr>
      </p:pic>
      <p:pic>
        <p:nvPicPr>
          <p:cNvPr id="13" name="Graphic 12" descr="Connections outline">
            <a:extLst>
              <a:ext uri="{FF2B5EF4-FFF2-40B4-BE49-F238E27FC236}">
                <a16:creationId xmlns:a16="http://schemas.microsoft.com/office/drawing/2014/main" id="{B03A11C6-344E-1DE2-A857-6E07E7D5C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85123" y="2917521"/>
            <a:ext cx="2731692" cy="273169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44CE46-9463-059F-536E-B1521CFADFA8}"/>
              </a:ext>
            </a:extLst>
          </p:cNvPr>
          <p:cNvCxnSpPr>
            <a:cxnSpLocks/>
          </p:cNvCxnSpPr>
          <p:nvPr/>
        </p:nvCxnSpPr>
        <p:spPr>
          <a:xfrm flipH="1">
            <a:off x="8131629" y="4204209"/>
            <a:ext cx="104502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1C539CE-13E6-2E56-6C29-91CCD5D52B34}"/>
              </a:ext>
            </a:extLst>
          </p:cNvPr>
          <p:cNvSpPr txBox="1"/>
          <p:nvPr/>
        </p:nvSpPr>
        <p:spPr>
          <a:xfrm>
            <a:off x="9739676" y="5649213"/>
            <a:ext cx="1334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Red Social</a:t>
            </a:r>
          </a:p>
        </p:txBody>
      </p:sp>
      <p:pic>
        <p:nvPicPr>
          <p:cNvPr id="19" name="Picture 18" descr="A flag with stars and stripes&#10;&#10;Description automatically generated">
            <a:extLst>
              <a:ext uri="{FF2B5EF4-FFF2-40B4-BE49-F238E27FC236}">
                <a16:creationId xmlns:a16="http://schemas.microsoft.com/office/drawing/2014/main" id="{E57ECF54-75D4-BFA0-B8DA-B96825ABD2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3339" t="-2150" r="30763" b="2150"/>
          <a:stretch/>
        </p:blipFill>
        <p:spPr>
          <a:xfrm>
            <a:off x="4246099" y="1564469"/>
            <a:ext cx="1232579" cy="12367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951AC67-8A60-81A6-DC7A-71FC36025EB9}"/>
              </a:ext>
            </a:extLst>
          </p:cNvPr>
          <p:cNvSpPr txBox="1"/>
          <p:nvPr/>
        </p:nvSpPr>
        <p:spPr>
          <a:xfrm rot="19594444">
            <a:off x="2533903" y="2448897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Nacida en</a:t>
            </a:r>
          </a:p>
        </p:txBody>
      </p:sp>
    </p:spTree>
    <p:extLst>
      <p:ext uri="{BB962C8B-B14F-4D97-AF65-F5344CB8AC3E}">
        <p14:creationId xmlns:p14="http://schemas.microsoft.com/office/powerpoint/2010/main" val="37001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D472F-927B-4D20-52DC-C05117172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Grafos de Conocimiento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8F6B6A-D179-D233-F052-EDF4A9909070}"/>
              </a:ext>
            </a:extLst>
          </p:cNvPr>
          <p:cNvGrpSpPr/>
          <p:nvPr/>
        </p:nvGrpSpPr>
        <p:grpSpPr>
          <a:xfrm>
            <a:off x="3139622" y="1245035"/>
            <a:ext cx="6641444" cy="5609163"/>
            <a:chOff x="3139622" y="1245035"/>
            <a:chExt cx="6641444" cy="5609163"/>
          </a:xfrm>
        </p:grpSpPr>
        <p:pic>
          <p:nvPicPr>
            <p:cNvPr id="5" name="Graphic 4" descr="Connections outline">
              <a:extLst>
                <a:ext uri="{FF2B5EF4-FFF2-40B4-BE49-F238E27FC236}">
                  <a16:creationId xmlns:a16="http://schemas.microsoft.com/office/drawing/2014/main" id="{7D332D3D-2AEA-C727-E3EB-4CFCD1834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69243" y="3781971"/>
              <a:ext cx="1396482" cy="1396482"/>
            </a:xfrm>
            <a:prstGeom prst="rect">
              <a:avLst/>
            </a:prstGeom>
          </p:spPr>
        </p:pic>
        <p:pic>
          <p:nvPicPr>
            <p:cNvPr id="8" name="Graphic 7" descr="Connections outline">
              <a:extLst>
                <a:ext uri="{FF2B5EF4-FFF2-40B4-BE49-F238E27FC236}">
                  <a16:creationId xmlns:a16="http://schemas.microsoft.com/office/drawing/2014/main" id="{278FB724-2B3E-F324-8F9E-7829E1C07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67282" y="1805135"/>
              <a:ext cx="1396482" cy="1396482"/>
            </a:xfrm>
            <a:prstGeom prst="rect">
              <a:avLst/>
            </a:prstGeom>
          </p:spPr>
        </p:pic>
        <p:pic>
          <p:nvPicPr>
            <p:cNvPr id="9" name="Graphic 8" descr="Connections outline">
              <a:extLst>
                <a:ext uri="{FF2B5EF4-FFF2-40B4-BE49-F238E27FC236}">
                  <a16:creationId xmlns:a16="http://schemas.microsoft.com/office/drawing/2014/main" id="{0F97A56B-5C94-5D84-9C44-B0DFBC4FF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8771" y="5178453"/>
              <a:ext cx="1396482" cy="1396482"/>
            </a:xfrm>
            <a:prstGeom prst="rect">
              <a:avLst/>
            </a:prstGeom>
          </p:spPr>
        </p:pic>
        <p:pic>
          <p:nvPicPr>
            <p:cNvPr id="10" name="Graphic 9" descr="Connections outline">
              <a:extLst>
                <a:ext uri="{FF2B5EF4-FFF2-40B4-BE49-F238E27FC236}">
                  <a16:creationId xmlns:a16="http://schemas.microsoft.com/office/drawing/2014/main" id="{0051B539-5C7A-E703-8DFE-4EAE8985A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96698" y="1805135"/>
              <a:ext cx="1396482" cy="1396482"/>
            </a:xfrm>
            <a:prstGeom prst="rect">
              <a:avLst/>
            </a:prstGeom>
          </p:spPr>
        </p:pic>
        <p:pic>
          <p:nvPicPr>
            <p:cNvPr id="11" name="Graphic 10" descr="Connections outline">
              <a:extLst>
                <a:ext uri="{FF2B5EF4-FFF2-40B4-BE49-F238E27FC236}">
                  <a16:creationId xmlns:a16="http://schemas.microsoft.com/office/drawing/2014/main" id="{9DCCB709-8B48-1A2A-E697-0562D9408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83718" y="3781971"/>
              <a:ext cx="1396482" cy="139648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B64C23-8F68-D680-8451-76E6F3527666}"/>
                </a:ext>
              </a:extLst>
            </p:cNvPr>
            <p:cNvSpPr txBox="1"/>
            <p:nvPr/>
          </p:nvSpPr>
          <p:spPr>
            <a:xfrm>
              <a:off x="8309202" y="5212793"/>
              <a:ext cx="1334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dirty="0">
                  <a:solidFill>
                    <a:schemeClr val="bg1"/>
                  </a:solidFill>
                </a:rPr>
                <a:t>Red Social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74F095-1CB1-2A9F-F887-FAFAAB2EDC3B}"/>
                </a:ext>
              </a:extLst>
            </p:cNvPr>
            <p:cNvSpPr txBox="1"/>
            <p:nvPr/>
          </p:nvSpPr>
          <p:spPr>
            <a:xfrm>
              <a:off x="5767599" y="6484866"/>
              <a:ext cx="1798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dirty="0">
                  <a:solidFill>
                    <a:schemeClr val="bg1"/>
                  </a:solidFill>
                </a:rPr>
                <a:t>Grafo Películas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CC0D32-51B6-5729-24D4-C78C4097E757}"/>
                </a:ext>
              </a:extLst>
            </p:cNvPr>
            <p:cNvSpPr txBox="1"/>
            <p:nvPr/>
          </p:nvSpPr>
          <p:spPr>
            <a:xfrm>
              <a:off x="3139622" y="5178453"/>
              <a:ext cx="20846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dirty="0">
                  <a:solidFill>
                    <a:schemeClr val="bg1"/>
                  </a:solidFill>
                </a:rPr>
                <a:t>Grafo Geopolítico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BD51E7-2847-4ADB-FE2D-751E4227066D}"/>
                </a:ext>
              </a:extLst>
            </p:cNvPr>
            <p:cNvSpPr txBox="1"/>
            <p:nvPr/>
          </p:nvSpPr>
          <p:spPr>
            <a:xfrm>
              <a:off x="4347568" y="3070780"/>
              <a:ext cx="20947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dirty="0">
                  <a:solidFill>
                    <a:schemeClr val="bg1"/>
                  </a:solidFill>
                </a:rPr>
                <a:t>Grafo Relaciones </a:t>
              </a:r>
            </a:p>
            <a:p>
              <a:pPr algn="ctr"/>
              <a:r>
                <a:rPr lang="en-CL" dirty="0">
                  <a:solidFill>
                    <a:schemeClr val="bg1"/>
                  </a:solidFill>
                </a:rPr>
                <a:t>Comerciales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A8053D-B3CD-D479-D0CF-FB3A94E51058}"/>
                </a:ext>
              </a:extLst>
            </p:cNvPr>
            <p:cNvSpPr txBox="1"/>
            <p:nvPr/>
          </p:nvSpPr>
          <p:spPr>
            <a:xfrm>
              <a:off x="6856390" y="3124267"/>
              <a:ext cx="22926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dirty="0">
                  <a:solidFill>
                    <a:schemeClr val="bg1"/>
                  </a:solidFill>
                </a:rPr>
                <a:t>Grafo de Productos</a:t>
              </a:r>
            </a:p>
          </p:txBody>
        </p:sp>
        <p:sp>
          <p:nvSpPr>
            <p:cNvPr id="17" name="Circular Arrow 16">
              <a:extLst>
                <a:ext uri="{FF2B5EF4-FFF2-40B4-BE49-F238E27FC236}">
                  <a16:creationId xmlns:a16="http://schemas.microsoft.com/office/drawing/2014/main" id="{DAAD11F4-B0E4-CD80-3FD6-1FD3E339E833}"/>
                </a:ext>
              </a:extLst>
            </p:cNvPr>
            <p:cNvSpPr/>
            <p:nvPr/>
          </p:nvSpPr>
          <p:spPr>
            <a:xfrm rot="4615886">
              <a:off x="8059568" y="2228212"/>
              <a:ext cx="1884783" cy="1558212"/>
            </a:xfrm>
            <a:prstGeom prst="circularArrow">
              <a:avLst>
                <a:gd name="adj1" fmla="val 4268"/>
                <a:gd name="adj2" fmla="val 715310"/>
                <a:gd name="adj3" fmla="val 20546221"/>
                <a:gd name="adj4" fmla="val 10670436"/>
                <a:gd name="adj5" fmla="val 613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L">
                <a:solidFill>
                  <a:schemeClr val="tx1"/>
                </a:solidFill>
              </a:endParaRPr>
            </a:p>
          </p:txBody>
        </p:sp>
        <p:sp>
          <p:nvSpPr>
            <p:cNvPr id="18" name="Circular Arrow 17">
              <a:extLst>
                <a:ext uri="{FF2B5EF4-FFF2-40B4-BE49-F238E27FC236}">
                  <a16:creationId xmlns:a16="http://schemas.microsoft.com/office/drawing/2014/main" id="{40A913DE-17C8-6A66-EFD7-B83E52CCBA62}"/>
                </a:ext>
              </a:extLst>
            </p:cNvPr>
            <p:cNvSpPr/>
            <p:nvPr/>
          </p:nvSpPr>
          <p:spPr>
            <a:xfrm rot="9494629">
              <a:off x="7366809" y="5146028"/>
              <a:ext cx="1884783" cy="1558212"/>
            </a:xfrm>
            <a:prstGeom prst="circularArrow">
              <a:avLst>
                <a:gd name="adj1" fmla="val 4268"/>
                <a:gd name="adj2" fmla="val 715310"/>
                <a:gd name="adj3" fmla="val 20546221"/>
                <a:gd name="adj4" fmla="val 10670436"/>
                <a:gd name="adj5" fmla="val 613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L">
                <a:solidFill>
                  <a:schemeClr val="tx1"/>
                </a:solidFill>
              </a:endParaRPr>
            </a:p>
          </p:txBody>
        </p:sp>
        <p:sp>
          <p:nvSpPr>
            <p:cNvPr id="19" name="Circular Arrow 18">
              <a:extLst>
                <a:ext uri="{FF2B5EF4-FFF2-40B4-BE49-F238E27FC236}">
                  <a16:creationId xmlns:a16="http://schemas.microsoft.com/office/drawing/2014/main" id="{77DABF4E-8F6F-8143-6886-7F04E2B9F39E}"/>
                </a:ext>
              </a:extLst>
            </p:cNvPr>
            <p:cNvSpPr/>
            <p:nvPr/>
          </p:nvSpPr>
          <p:spPr>
            <a:xfrm rot="12299926">
              <a:off x="4128795" y="5097589"/>
              <a:ext cx="1884783" cy="1558212"/>
            </a:xfrm>
            <a:prstGeom prst="circularArrow">
              <a:avLst>
                <a:gd name="adj1" fmla="val 4268"/>
                <a:gd name="adj2" fmla="val 715310"/>
                <a:gd name="adj3" fmla="val 20546221"/>
                <a:gd name="adj4" fmla="val 10670436"/>
                <a:gd name="adj5" fmla="val 613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L">
                <a:solidFill>
                  <a:schemeClr val="tx1"/>
                </a:solidFill>
              </a:endParaRPr>
            </a:p>
          </p:txBody>
        </p:sp>
        <p:sp>
          <p:nvSpPr>
            <p:cNvPr id="20" name="Circular Arrow 19">
              <a:extLst>
                <a:ext uri="{FF2B5EF4-FFF2-40B4-BE49-F238E27FC236}">
                  <a16:creationId xmlns:a16="http://schemas.microsoft.com/office/drawing/2014/main" id="{9F5B9ADD-3600-97DD-EFCE-5EFCCE5EC410}"/>
                </a:ext>
              </a:extLst>
            </p:cNvPr>
            <p:cNvSpPr/>
            <p:nvPr/>
          </p:nvSpPr>
          <p:spPr>
            <a:xfrm rot="18312530">
              <a:off x="3272630" y="2344308"/>
              <a:ext cx="1884783" cy="1558212"/>
            </a:xfrm>
            <a:prstGeom prst="circularArrow">
              <a:avLst>
                <a:gd name="adj1" fmla="val 4268"/>
                <a:gd name="adj2" fmla="val 715310"/>
                <a:gd name="adj3" fmla="val 20546221"/>
                <a:gd name="adj4" fmla="val 10670436"/>
                <a:gd name="adj5" fmla="val 613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L">
                <a:solidFill>
                  <a:schemeClr val="tx1"/>
                </a:solidFill>
              </a:endParaRPr>
            </a:p>
          </p:txBody>
        </p:sp>
        <p:sp>
          <p:nvSpPr>
            <p:cNvPr id="21" name="Circular Arrow 20">
              <a:extLst>
                <a:ext uri="{FF2B5EF4-FFF2-40B4-BE49-F238E27FC236}">
                  <a16:creationId xmlns:a16="http://schemas.microsoft.com/office/drawing/2014/main" id="{8240C6E0-8DDE-7BB4-C2C8-E7C1DF527F69}"/>
                </a:ext>
              </a:extLst>
            </p:cNvPr>
            <p:cNvSpPr/>
            <p:nvPr/>
          </p:nvSpPr>
          <p:spPr>
            <a:xfrm rot="364156">
              <a:off x="5869991" y="1245035"/>
              <a:ext cx="1884783" cy="1558212"/>
            </a:xfrm>
            <a:prstGeom prst="circularArrow">
              <a:avLst>
                <a:gd name="adj1" fmla="val 4268"/>
                <a:gd name="adj2" fmla="val 715310"/>
                <a:gd name="adj3" fmla="val 20546221"/>
                <a:gd name="adj4" fmla="val 10670436"/>
                <a:gd name="adj5" fmla="val 613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L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134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D1B5-2091-196D-058E-89189FE1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Grafos de Conocimiento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A55AB-A816-DBB7-D4D4-E787DE0CF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2323322"/>
            <a:ext cx="9486690" cy="3762845"/>
          </a:xfrm>
        </p:spPr>
        <p:txBody>
          <a:bodyPr/>
          <a:lstStyle/>
          <a:p>
            <a:pPr marL="0" indent="0" algn="ctr">
              <a:buNone/>
            </a:pPr>
            <a:r>
              <a:rPr lang="en-CL" dirty="0"/>
              <a:t>Los directores canadienses favoritos de mis amigos</a:t>
            </a:r>
          </a:p>
        </p:txBody>
      </p:sp>
      <p:pic>
        <p:nvPicPr>
          <p:cNvPr id="4" name="Graphic 3" descr="Connections outline">
            <a:extLst>
              <a:ext uri="{FF2B5EF4-FFF2-40B4-BE49-F238E27FC236}">
                <a16:creationId xmlns:a16="http://schemas.microsoft.com/office/drawing/2014/main" id="{898A6004-3AE4-DBFF-37D2-7EE3B9F51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4707" y="3587904"/>
            <a:ext cx="1396482" cy="1396482"/>
          </a:xfrm>
          <a:prstGeom prst="rect">
            <a:avLst/>
          </a:prstGeom>
        </p:spPr>
      </p:pic>
      <p:pic>
        <p:nvPicPr>
          <p:cNvPr id="5" name="Graphic 4" descr="Connections outline">
            <a:extLst>
              <a:ext uri="{FF2B5EF4-FFF2-40B4-BE49-F238E27FC236}">
                <a16:creationId xmlns:a16="http://schemas.microsoft.com/office/drawing/2014/main" id="{955E1EAD-B772-D3BE-2C96-2FBDA8E78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9053" y="3587904"/>
            <a:ext cx="1396482" cy="1396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D9D25E-1D95-4B23-8950-6B52FB83CB65}"/>
              </a:ext>
            </a:extLst>
          </p:cNvPr>
          <p:cNvSpPr txBox="1"/>
          <p:nvPr/>
        </p:nvSpPr>
        <p:spPr>
          <a:xfrm>
            <a:off x="3644985" y="5060095"/>
            <a:ext cx="1334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Red Social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20765-0917-3253-2A0B-81008FEA23AB}"/>
              </a:ext>
            </a:extLst>
          </p:cNvPr>
          <p:cNvSpPr txBox="1"/>
          <p:nvPr/>
        </p:nvSpPr>
        <p:spPr>
          <a:xfrm>
            <a:off x="7617881" y="5060095"/>
            <a:ext cx="1798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Grafo Películas</a:t>
            </a:r>
          </a:p>
        </p:txBody>
      </p:sp>
      <p:sp>
        <p:nvSpPr>
          <p:cNvPr id="10" name="Plus 9">
            <a:extLst>
              <a:ext uri="{FF2B5EF4-FFF2-40B4-BE49-F238E27FC236}">
                <a16:creationId xmlns:a16="http://schemas.microsoft.com/office/drawing/2014/main" id="{517BB963-6B04-9587-D2BD-C17AC92B9E1C}"/>
              </a:ext>
            </a:extLst>
          </p:cNvPr>
          <p:cNvSpPr/>
          <p:nvPr/>
        </p:nvSpPr>
        <p:spPr>
          <a:xfrm>
            <a:off x="5924162" y="3780840"/>
            <a:ext cx="1041918" cy="1010609"/>
          </a:xfrm>
          <a:prstGeom prst="mathPlus">
            <a:avLst>
              <a:gd name="adj1" fmla="val 124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804963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4739B-33EF-4D5B-40F7-50DE6BE6D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C37D4-F492-1DFF-E33B-C3AEB5E77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Grafos de Conocimiento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10461-DED3-DA44-8157-5B759E141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2323323"/>
            <a:ext cx="9486690" cy="1010610"/>
          </a:xfrm>
        </p:spPr>
        <p:txBody>
          <a:bodyPr/>
          <a:lstStyle/>
          <a:p>
            <a:pPr marL="0" indent="0" algn="ctr">
              <a:buNone/>
            </a:pPr>
            <a:r>
              <a:rPr lang="en-CL" dirty="0"/>
              <a:t>El PIB per cápita del país con el rating más bajo otorgado por mis amigos</a:t>
            </a:r>
          </a:p>
        </p:txBody>
      </p:sp>
      <p:pic>
        <p:nvPicPr>
          <p:cNvPr id="4" name="Graphic 3" descr="Connections outline">
            <a:extLst>
              <a:ext uri="{FF2B5EF4-FFF2-40B4-BE49-F238E27FC236}">
                <a16:creationId xmlns:a16="http://schemas.microsoft.com/office/drawing/2014/main" id="{D4F13C6E-2D5F-7D6B-E87C-FE08BBCB9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8224" y="3651475"/>
            <a:ext cx="1396482" cy="1396482"/>
          </a:xfrm>
          <a:prstGeom prst="rect">
            <a:avLst/>
          </a:prstGeom>
        </p:spPr>
      </p:pic>
      <p:pic>
        <p:nvPicPr>
          <p:cNvPr id="5" name="Graphic 4" descr="Connections outline">
            <a:extLst>
              <a:ext uri="{FF2B5EF4-FFF2-40B4-BE49-F238E27FC236}">
                <a16:creationId xmlns:a16="http://schemas.microsoft.com/office/drawing/2014/main" id="{6F076B1D-0269-AFEA-D691-FF3AA38E9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4059" y="3651475"/>
            <a:ext cx="1396482" cy="1396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40C20C-C174-57F5-FFB8-308BBF307684}"/>
              </a:ext>
            </a:extLst>
          </p:cNvPr>
          <p:cNvSpPr txBox="1"/>
          <p:nvPr/>
        </p:nvSpPr>
        <p:spPr>
          <a:xfrm>
            <a:off x="2248502" y="5123666"/>
            <a:ext cx="1334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Red Social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2F7CFF-2E64-0670-8E22-D8D6D142A69E}"/>
              </a:ext>
            </a:extLst>
          </p:cNvPr>
          <p:cNvSpPr txBox="1"/>
          <p:nvPr/>
        </p:nvSpPr>
        <p:spPr>
          <a:xfrm>
            <a:off x="5662887" y="5123666"/>
            <a:ext cx="1798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Grafo Películas</a:t>
            </a:r>
          </a:p>
        </p:txBody>
      </p:sp>
      <p:sp>
        <p:nvSpPr>
          <p:cNvPr id="10" name="Plus 9">
            <a:extLst>
              <a:ext uri="{FF2B5EF4-FFF2-40B4-BE49-F238E27FC236}">
                <a16:creationId xmlns:a16="http://schemas.microsoft.com/office/drawing/2014/main" id="{4BFD7A3D-4EEC-A3A9-73D3-40D5DA52580F}"/>
              </a:ext>
            </a:extLst>
          </p:cNvPr>
          <p:cNvSpPr/>
          <p:nvPr/>
        </p:nvSpPr>
        <p:spPr>
          <a:xfrm>
            <a:off x="4177519" y="3846155"/>
            <a:ext cx="1041918" cy="1010609"/>
          </a:xfrm>
          <a:prstGeom prst="mathPlus">
            <a:avLst>
              <a:gd name="adj1" fmla="val 124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8" name="Graphic 7" descr="Connections outline">
            <a:extLst>
              <a:ext uri="{FF2B5EF4-FFF2-40B4-BE49-F238E27FC236}">
                <a16:creationId xmlns:a16="http://schemas.microsoft.com/office/drawing/2014/main" id="{2B13E013-85D8-8F20-078D-529ED6163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91703" y="3651475"/>
            <a:ext cx="1396482" cy="13964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62D5F0-5DCA-B74B-799F-E5CDF3582D91}"/>
              </a:ext>
            </a:extLst>
          </p:cNvPr>
          <p:cNvSpPr txBox="1"/>
          <p:nvPr/>
        </p:nvSpPr>
        <p:spPr>
          <a:xfrm>
            <a:off x="9250572" y="5124826"/>
            <a:ext cx="2084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Grafo Geopolítico</a:t>
            </a:r>
          </a:p>
        </p:txBody>
      </p:sp>
      <p:sp>
        <p:nvSpPr>
          <p:cNvPr id="11" name="Plus 10">
            <a:extLst>
              <a:ext uri="{FF2B5EF4-FFF2-40B4-BE49-F238E27FC236}">
                <a16:creationId xmlns:a16="http://schemas.microsoft.com/office/drawing/2014/main" id="{75D83BAD-4707-8C1E-9232-813EFA03BD6D}"/>
              </a:ext>
            </a:extLst>
          </p:cNvPr>
          <p:cNvSpPr/>
          <p:nvPr/>
        </p:nvSpPr>
        <p:spPr>
          <a:xfrm>
            <a:off x="7905163" y="3846155"/>
            <a:ext cx="1041918" cy="1010609"/>
          </a:xfrm>
          <a:prstGeom prst="mathPlus">
            <a:avLst>
              <a:gd name="adj1" fmla="val 124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90851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F2E1F-0A7D-63C6-ADC8-C749CFC9F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734DD-C2FA-5DD5-2B87-B725726B9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Grafos de Conocimiento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226B47-355F-7174-3112-DFBD72ADC5BA}"/>
              </a:ext>
            </a:extLst>
          </p:cNvPr>
          <p:cNvGrpSpPr/>
          <p:nvPr/>
        </p:nvGrpSpPr>
        <p:grpSpPr>
          <a:xfrm>
            <a:off x="3139622" y="1245035"/>
            <a:ext cx="6641444" cy="5609163"/>
            <a:chOff x="3139622" y="1245035"/>
            <a:chExt cx="6641444" cy="5609163"/>
          </a:xfrm>
        </p:grpSpPr>
        <p:pic>
          <p:nvPicPr>
            <p:cNvPr id="5" name="Graphic 4" descr="Connections outline">
              <a:extLst>
                <a:ext uri="{FF2B5EF4-FFF2-40B4-BE49-F238E27FC236}">
                  <a16:creationId xmlns:a16="http://schemas.microsoft.com/office/drawing/2014/main" id="{D120F913-F864-9DCA-6ACE-1D7CE8F19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69243" y="3781971"/>
              <a:ext cx="1396482" cy="1396482"/>
            </a:xfrm>
            <a:prstGeom prst="rect">
              <a:avLst/>
            </a:prstGeom>
          </p:spPr>
        </p:pic>
        <p:pic>
          <p:nvPicPr>
            <p:cNvPr id="8" name="Graphic 7" descr="Connections outline">
              <a:extLst>
                <a:ext uri="{FF2B5EF4-FFF2-40B4-BE49-F238E27FC236}">
                  <a16:creationId xmlns:a16="http://schemas.microsoft.com/office/drawing/2014/main" id="{1E7BD7CD-65B2-4C22-0F7E-B018C9E5F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67282" y="1805135"/>
              <a:ext cx="1396482" cy="1396482"/>
            </a:xfrm>
            <a:prstGeom prst="rect">
              <a:avLst/>
            </a:prstGeom>
          </p:spPr>
        </p:pic>
        <p:pic>
          <p:nvPicPr>
            <p:cNvPr id="9" name="Graphic 8" descr="Connections outline">
              <a:extLst>
                <a:ext uri="{FF2B5EF4-FFF2-40B4-BE49-F238E27FC236}">
                  <a16:creationId xmlns:a16="http://schemas.microsoft.com/office/drawing/2014/main" id="{024BC01E-5AD0-2A59-1B04-043A59262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68771" y="5178453"/>
              <a:ext cx="1396482" cy="1396482"/>
            </a:xfrm>
            <a:prstGeom prst="rect">
              <a:avLst/>
            </a:prstGeom>
          </p:spPr>
        </p:pic>
        <p:pic>
          <p:nvPicPr>
            <p:cNvPr id="10" name="Graphic 9" descr="Connections outline">
              <a:extLst>
                <a:ext uri="{FF2B5EF4-FFF2-40B4-BE49-F238E27FC236}">
                  <a16:creationId xmlns:a16="http://schemas.microsoft.com/office/drawing/2014/main" id="{DBD437B5-22EF-A45B-46A9-6C7604046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96698" y="1805135"/>
              <a:ext cx="1396482" cy="1396482"/>
            </a:xfrm>
            <a:prstGeom prst="rect">
              <a:avLst/>
            </a:prstGeom>
          </p:spPr>
        </p:pic>
        <p:pic>
          <p:nvPicPr>
            <p:cNvPr id="11" name="Graphic 10" descr="Connections outline">
              <a:extLst>
                <a:ext uri="{FF2B5EF4-FFF2-40B4-BE49-F238E27FC236}">
                  <a16:creationId xmlns:a16="http://schemas.microsoft.com/office/drawing/2014/main" id="{36E150B5-C748-E9E9-073F-A965D86DC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83718" y="3781971"/>
              <a:ext cx="1396482" cy="139648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A4B6C2-B087-0952-C46F-EA6303FDC8C9}"/>
                </a:ext>
              </a:extLst>
            </p:cNvPr>
            <p:cNvSpPr txBox="1"/>
            <p:nvPr/>
          </p:nvSpPr>
          <p:spPr>
            <a:xfrm>
              <a:off x="8309202" y="5212793"/>
              <a:ext cx="1334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dirty="0">
                  <a:solidFill>
                    <a:schemeClr val="bg1"/>
                  </a:solidFill>
                </a:rPr>
                <a:t>Red Social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40F54E-1D7C-0EA9-9C1D-825E963D16F4}"/>
                </a:ext>
              </a:extLst>
            </p:cNvPr>
            <p:cNvSpPr txBox="1"/>
            <p:nvPr/>
          </p:nvSpPr>
          <p:spPr>
            <a:xfrm>
              <a:off x="5767599" y="6484866"/>
              <a:ext cx="1798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dirty="0">
                  <a:solidFill>
                    <a:schemeClr val="bg1"/>
                  </a:solidFill>
                </a:rPr>
                <a:t>Grafo Películas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CC280F-F8F0-F67E-3BC8-951FCD9EBF85}"/>
                </a:ext>
              </a:extLst>
            </p:cNvPr>
            <p:cNvSpPr txBox="1"/>
            <p:nvPr/>
          </p:nvSpPr>
          <p:spPr>
            <a:xfrm>
              <a:off x="3139622" y="5178453"/>
              <a:ext cx="20846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dirty="0">
                  <a:solidFill>
                    <a:schemeClr val="bg1"/>
                  </a:solidFill>
                </a:rPr>
                <a:t>Grafo Geopolítico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A811DE-AF19-2C81-0AA4-016688DC4759}"/>
                </a:ext>
              </a:extLst>
            </p:cNvPr>
            <p:cNvSpPr txBox="1"/>
            <p:nvPr/>
          </p:nvSpPr>
          <p:spPr>
            <a:xfrm>
              <a:off x="4347568" y="3070780"/>
              <a:ext cx="20947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dirty="0">
                  <a:solidFill>
                    <a:schemeClr val="bg1"/>
                  </a:solidFill>
                </a:rPr>
                <a:t>Grafo Relaciones </a:t>
              </a:r>
            </a:p>
            <a:p>
              <a:pPr algn="ctr"/>
              <a:r>
                <a:rPr lang="en-CL" dirty="0">
                  <a:solidFill>
                    <a:schemeClr val="bg1"/>
                  </a:solidFill>
                </a:rPr>
                <a:t>Comerciales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7A83EA-7A62-87C4-73A4-6A995B1CBB98}"/>
                </a:ext>
              </a:extLst>
            </p:cNvPr>
            <p:cNvSpPr txBox="1"/>
            <p:nvPr/>
          </p:nvSpPr>
          <p:spPr>
            <a:xfrm>
              <a:off x="6856390" y="3124267"/>
              <a:ext cx="22926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dirty="0">
                  <a:solidFill>
                    <a:schemeClr val="bg1"/>
                  </a:solidFill>
                </a:rPr>
                <a:t>Grafo de Productos</a:t>
              </a:r>
            </a:p>
          </p:txBody>
        </p:sp>
        <p:sp>
          <p:nvSpPr>
            <p:cNvPr id="17" name="Circular Arrow 16">
              <a:extLst>
                <a:ext uri="{FF2B5EF4-FFF2-40B4-BE49-F238E27FC236}">
                  <a16:creationId xmlns:a16="http://schemas.microsoft.com/office/drawing/2014/main" id="{032D3821-634E-BC71-3949-816F76AB8666}"/>
                </a:ext>
              </a:extLst>
            </p:cNvPr>
            <p:cNvSpPr/>
            <p:nvPr/>
          </p:nvSpPr>
          <p:spPr>
            <a:xfrm rot="4615886">
              <a:off x="8059568" y="2228212"/>
              <a:ext cx="1884783" cy="1558212"/>
            </a:xfrm>
            <a:prstGeom prst="circularArrow">
              <a:avLst>
                <a:gd name="adj1" fmla="val 4268"/>
                <a:gd name="adj2" fmla="val 715310"/>
                <a:gd name="adj3" fmla="val 20546221"/>
                <a:gd name="adj4" fmla="val 10670436"/>
                <a:gd name="adj5" fmla="val 613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L">
                <a:solidFill>
                  <a:schemeClr val="tx1"/>
                </a:solidFill>
              </a:endParaRPr>
            </a:p>
          </p:txBody>
        </p:sp>
        <p:sp>
          <p:nvSpPr>
            <p:cNvPr id="18" name="Circular Arrow 17">
              <a:extLst>
                <a:ext uri="{FF2B5EF4-FFF2-40B4-BE49-F238E27FC236}">
                  <a16:creationId xmlns:a16="http://schemas.microsoft.com/office/drawing/2014/main" id="{EBB68929-9714-17E3-6857-C01619516CD9}"/>
                </a:ext>
              </a:extLst>
            </p:cNvPr>
            <p:cNvSpPr/>
            <p:nvPr/>
          </p:nvSpPr>
          <p:spPr>
            <a:xfrm rot="9494629">
              <a:off x="7366809" y="5146028"/>
              <a:ext cx="1884783" cy="1558212"/>
            </a:xfrm>
            <a:prstGeom prst="circularArrow">
              <a:avLst>
                <a:gd name="adj1" fmla="val 4268"/>
                <a:gd name="adj2" fmla="val 715310"/>
                <a:gd name="adj3" fmla="val 20546221"/>
                <a:gd name="adj4" fmla="val 10670436"/>
                <a:gd name="adj5" fmla="val 613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L">
                <a:solidFill>
                  <a:schemeClr val="tx1"/>
                </a:solidFill>
              </a:endParaRPr>
            </a:p>
          </p:txBody>
        </p:sp>
        <p:sp>
          <p:nvSpPr>
            <p:cNvPr id="19" name="Circular Arrow 18">
              <a:extLst>
                <a:ext uri="{FF2B5EF4-FFF2-40B4-BE49-F238E27FC236}">
                  <a16:creationId xmlns:a16="http://schemas.microsoft.com/office/drawing/2014/main" id="{6FAA8F99-44FB-3D09-10F6-82D60634D272}"/>
                </a:ext>
              </a:extLst>
            </p:cNvPr>
            <p:cNvSpPr/>
            <p:nvPr/>
          </p:nvSpPr>
          <p:spPr>
            <a:xfrm rot="12299926">
              <a:off x="4128795" y="5097589"/>
              <a:ext cx="1884783" cy="1558212"/>
            </a:xfrm>
            <a:prstGeom prst="circularArrow">
              <a:avLst>
                <a:gd name="adj1" fmla="val 4268"/>
                <a:gd name="adj2" fmla="val 715310"/>
                <a:gd name="adj3" fmla="val 20546221"/>
                <a:gd name="adj4" fmla="val 10670436"/>
                <a:gd name="adj5" fmla="val 613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L">
                <a:solidFill>
                  <a:schemeClr val="tx1"/>
                </a:solidFill>
              </a:endParaRPr>
            </a:p>
          </p:txBody>
        </p:sp>
        <p:sp>
          <p:nvSpPr>
            <p:cNvPr id="20" name="Circular Arrow 19">
              <a:extLst>
                <a:ext uri="{FF2B5EF4-FFF2-40B4-BE49-F238E27FC236}">
                  <a16:creationId xmlns:a16="http://schemas.microsoft.com/office/drawing/2014/main" id="{8D34388D-D65B-4D4F-AD1E-33B21D478C38}"/>
                </a:ext>
              </a:extLst>
            </p:cNvPr>
            <p:cNvSpPr/>
            <p:nvPr/>
          </p:nvSpPr>
          <p:spPr>
            <a:xfrm rot="18312530">
              <a:off x="3272630" y="2344308"/>
              <a:ext cx="1884783" cy="1558212"/>
            </a:xfrm>
            <a:prstGeom prst="circularArrow">
              <a:avLst>
                <a:gd name="adj1" fmla="val 4268"/>
                <a:gd name="adj2" fmla="val 715310"/>
                <a:gd name="adj3" fmla="val 20546221"/>
                <a:gd name="adj4" fmla="val 10670436"/>
                <a:gd name="adj5" fmla="val 613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L">
                <a:solidFill>
                  <a:schemeClr val="tx1"/>
                </a:solidFill>
              </a:endParaRPr>
            </a:p>
          </p:txBody>
        </p:sp>
        <p:sp>
          <p:nvSpPr>
            <p:cNvPr id="21" name="Circular Arrow 20">
              <a:extLst>
                <a:ext uri="{FF2B5EF4-FFF2-40B4-BE49-F238E27FC236}">
                  <a16:creationId xmlns:a16="http://schemas.microsoft.com/office/drawing/2014/main" id="{773FF16F-E1E9-9887-D654-FB25FADE78AD}"/>
                </a:ext>
              </a:extLst>
            </p:cNvPr>
            <p:cNvSpPr/>
            <p:nvPr/>
          </p:nvSpPr>
          <p:spPr>
            <a:xfrm rot="364156">
              <a:off x="5869991" y="1245035"/>
              <a:ext cx="1884783" cy="1558212"/>
            </a:xfrm>
            <a:prstGeom prst="circularArrow">
              <a:avLst>
                <a:gd name="adj1" fmla="val 4268"/>
                <a:gd name="adj2" fmla="val 715310"/>
                <a:gd name="adj3" fmla="val 20546221"/>
                <a:gd name="adj4" fmla="val 10670436"/>
                <a:gd name="adj5" fmla="val 613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L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424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155E-2E3E-4141-8817-787CF3AD6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</p:spPr>
        <p:txBody>
          <a:bodyPr>
            <a:normAutofit/>
          </a:bodyPr>
          <a:lstStyle/>
          <a:p>
            <a:r>
              <a:rPr lang="en-US" dirty="0"/>
              <a:t>¿Por 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Grafos</a:t>
            </a:r>
            <a:r>
              <a:rPr lang="en-US" dirty="0"/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7E2307-DCBD-46E5-A230-49E75298BA53}"/>
              </a:ext>
            </a:extLst>
          </p:cNvPr>
          <p:cNvSpPr/>
          <p:nvPr/>
        </p:nvSpPr>
        <p:spPr>
          <a:xfrm>
            <a:off x="1897918" y="2960199"/>
            <a:ext cx="447998" cy="44799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516736F-71EA-4585-9243-683D19FB6DA7}"/>
              </a:ext>
            </a:extLst>
          </p:cNvPr>
          <p:cNvSpPr/>
          <p:nvPr/>
        </p:nvSpPr>
        <p:spPr>
          <a:xfrm>
            <a:off x="2793146" y="2960199"/>
            <a:ext cx="447998" cy="44799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1993D9-22FC-4543-959D-BC13E015D485}"/>
              </a:ext>
            </a:extLst>
          </p:cNvPr>
          <p:cNvSpPr/>
          <p:nvPr/>
        </p:nvSpPr>
        <p:spPr>
          <a:xfrm>
            <a:off x="3691748" y="2960199"/>
            <a:ext cx="447998" cy="44799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C7FD26-EE6B-45D2-9F7B-56ADCE69C6D8}"/>
              </a:ext>
            </a:extLst>
          </p:cNvPr>
          <p:cNvCxnSpPr>
            <a:stCxn id="5" idx="6"/>
            <a:endCxn id="6" idx="2"/>
          </p:cNvCxnSpPr>
          <p:nvPr/>
        </p:nvCxnSpPr>
        <p:spPr>
          <a:xfrm>
            <a:off x="2345916" y="3184198"/>
            <a:ext cx="44723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CE34D4-00F8-4544-BD83-AFF266E229D1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>
          <a:xfrm>
            <a:off x="3241144" y="3184198"/>
            <a:ext cx="45060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Graphic 12" descr="Table outline">
            <a:extLst>
              <a:ext uri="{FF2B5EF4-FFF2-40B4-BE49-F238E27FC236}">
                <a16:creationId xmlns:a16="http://schemas.microsoft.com/office/drawing/2014/main" id="{7AAEE7E8-F2F5-44FB-AD21-F10B17D9D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33068" y="3873065"/>
            <a:ext cx="758610" cy="758610"/>
          </a:xfrm>
          <a:prstGeom prst="rect">
            <a:avLst/>
          </a:prstGeom>
        </p:spPr>
      </p:pic>
      <p:pic>
        <p:nvPicPr>
          <p:cNvPr id="14" name="Graphic 13" descr="Table outline">
            <a:extLst>
              <a:ext uri="{FF2B5EF4-FFF2-40B4-BE49-F238E27FC236}">
                <a16:creationId xmlns:a16="http://schemas.microsoft.com/office/drawing/2014/main" id="{F7990CFD-65B2-4037-8696-AFE1F140C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37840" y="3873065"/>
            <a:ext cx="758610" cy="758610"/>
          </a:xfrm>
          <a:prstGeom prst="rect">
            <a:avLst/>
          </a:prstGeom>
        </p:spPr>
      </p:pic>
      <p:pic>
        <p:nvPicPr>
          <p:cNvPr id="15" name="Graphic 14" descr="Table outline">
            <a:extLst>
              <a:ext uri="{FF2B5EF4-FFF2-40B4-BE49-F238E27FC236}">
                <a16:creationId xmlns:a16="http://schemas.microsoft.com/office/drawing/2014/main" id="{B16CDC56-46FC-4F17-A99E-DFF177799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2612" y="3873065"/>
            <a:ext cx="758610" cy="75861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45757EF-2E2B-4C91-87B1-C29DA1F8917F}"/>
              </a:ext>
            </a:extLst>
          </p:cNvPr>
          <p:cNvCxnSpPr>
            <a:cxnSpLocks/>
          </p:cNvCxnSpPr>
          <p:nvPr/>
        </p:nvCxnSpPr>
        <p:spPr>
          <a:xfrm>
            <a:off x="2417236" y="4080253"/>
            <a:ext cx="3759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CD6765-EE0B-43A2-8EC0-2B6295AAC4FD}"/>
              </a:ext>
            </a:extLst>
          </p:cNvPr>
          <p:cNvCxnSpPr>
            <a:cxnSpLocks/>
          </p:cNvCxnSpPr>
          <p:nvPr/>
        </p:nvCxnSpPr>
        <p:spPr>
          <a:xfrm>
            <a:off x="2417236" y="4080253"/>
            <a:ext cx="403070" cy="1659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EFEAA0C-C41E-4565-9371-76A80FDAEA56}"/>
              </a:ext>
            </a:extLst>
          </p:cNvPr>
          <p:cNvCxnSpPr>
            <a:cxnSpLocks/>
          </p:cNvCxnSpPr>
          <p:nvPr/>
        </p:nvCxnSpPr>
        <p:spPr>
          <a:xfrm>
            <a:off x="2417236" y="4080253"/>
            <a:ext cx="403070" cy="3097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A1F1F48-A6DC-4BF5-BF9A-CC85D9C04AD8}"/>
              </a:ext>
            </a:extLst>
          </p:cNvPr>
          <p:cNvCxnSpPr>
            <a:cxnSpLocks/>
          </p:cNvCxnSpPr>
          <p:nvPr/>
        </p:nvCxnSpPr>
        <p:spPr>
          <a:xfrm flipV="1">
            <a:off x="2400190" y="4111461"/>
            <a:ext cx="420116" cy="1347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415DDD6-06AE-458F-A6DF-B157324A808D}"/>
              </a:ext>
            </a:extLst>
          </p:cNvPr>
          <p:cNvCxnSpPr>
            <a:cxnSpLocks/>
          </p:cNvCxnSpPr>
          <p:nvPr/>
        </p:nvCxnSpPr>
        <p:spPr>
          <a:xfrm>
            <a:off x="2400190" y="4246246"/>
            <a:ext cx="420116" cy="33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180FE81-F564-46BF-9A89-E7D89D58F570}"/>
              </a:ext>
            </a:extLst>
          </p:cNvPr>
          <p:cNvCxnSpPr>
            <a:cxnSpLocks/>
          </p:cNvCxnSpPr>
          <p:nvPr/>
        </p:nvCxnSpPr>
        <p:spPr>
          <a:xfrm>
            <a:off x="2383385" y="4246246"/>
            <a:ext cx="436921" cy="1676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1DA7374-8762-4637-B472-8C9B1DFE6959}"/>
              </a:ext>
            </a:extLst>
          </p:cNvPr>
          <p:cNvCxnSpPr>
            <a:cxnSpLocks/>
          </p:cNvCxnSpPr>
          <p:nvPr/>
        </p:nvCxnSpPr>
        <p:spPr>
          <a:xfrm flipV="1">
            <a:off x="2400190" y="4134304"/>
            <a:ext cx="392957" cy="2557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276CD02-7804-4900-B3EF-6D6936E4DB30}"/>
              </a:ext>
            </a:extLst>
          </p:cNvPr>
          <p:cNvCxnSpPr>
            <a:cxnSpLocks/>
          </p:cNvCxnSpPr>
          <p:nvPr/>
        </p:nvCxnSpPr>
        <p:spPr>
          <a:xfrm>
            <a:off x="2400190" y="4390052"/>
            <a:ext cx="392957" cy="312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59F270E-1BD1-4DED-9F9B-1E7737B9D753}"/>
              </a:ext>
            </a:extLst>
          </p:cNvPr>
          <p:cNvCxnSpPr>
            <a:cxnSpLocks/>
          </p:cNvCxnSpPr>
          <p:nvPr/>
        </p:nvCxnSpPr>
        <p:spPr>
          <a:xfrm>
            <a:off x="3284050" y="4080253"/>
            <a:ext cx="3759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76CCAEC-9368-4D97-AA68-15EA6BE16CFF}"/>
              </a:ext>
            </a:extLst>
          </p:cNvPr>
          <p:cNvCxnSpPr>
            <a:cxnSpLocks/>
          </p:cNvCxnSpPr>
          <p:nvPr/>
        </p:nvCxnSpPr>
        <p:spPr>
          <a:xfrm>
            <a:off x="3284050" y="4080253"/>
            <a:ext cx="403070" cy="1659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7D2DA92-0A93-4B72-938E-FF23FBCAC14C}"/>
              </a:ext>
            </a:extLst>
          </p:cNvPr>
          <p:cNvCxnSpPr>
            <a:cxnSpLocks/>
          </p:cNvCxnSpPr>
          <p:nvPr/>
        </p:nvCxnSpPr>
        <p:spPr>
          <a:xfrm>
            <a:off x="3284050" y="4080253"/>
            <a:ext cx="403070" cy="3097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3C5D9AA-3624-4757-81F3-88A61C35965C}"/>
              </a:ext>
            </a:extLst>
          </p:cNvPr>
          <p:cNvCxnSpPr>
            <a:cxnSpLocks/>
          </p:cNvCxnSpPr>
          <p:nvPr/>
        </p:nvCxnSpPr>
        <p:spPr>
          <a:xfrm flipV="1">
            <a:off x="3267004" y="4111461"/>
            <a:ext cx="420116" cy="1347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B997C6F-DF95-4968-AF2E-F0FDB347EDFD}"/>
              </a:ext>
            </a:extLst>
          </p:cNvPr>
          <p:cNvCxnSpPr>
            <a:cxnSpLocks/>
          </p:cNvCxnSpPr>
          <p:nvPr/>
        </p:nvCxnSpPr>
        <p:spPr>
          <a:xfrm>
            <a:off x="3267004" y="4246246"/>
            <a:ext cx="420116" cy="33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BB74319-8F49-4E0E-8172-114AFAD4E096}"/>
              </a:ext>
            </a:extLst>
          </p:cNvPr>
          <p:cNvCxnSpPr>
            <a:cxnSpLocks/>
          </p:cNvCxnSpPr>
          <p:nvPr/>
        </p:nvCxnSpPr>
        <p:spPr>
          <a:xfrm>
            <a:off x="3250199" y="4246246"/>
            <a:ext cx="436921" cy="1676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A7EF770-FE8E-4040-AA38-093069360BD4}"/>
              </a:ext>
            </a:extLst>
          </p:cNvPr>
          <p:cNvCxnSpPr>
            <a:cxnSpLocks/>
          </p:cNvCxnSpPr>
          <p:nvPr/>
        </p:nvCxnSpPr>
        <p:spPr>
          <a:xfrm flipV="1">
            <a:off x="3267004" y="4134304"/>
            <a:ext cx="392957" cy="2557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0A0E433-0FB3-4900-A443-01A5C8773690}"/>
              </a:ext>
            </a:extLst>
          </p:cNvPr>
          <p:cNvCxnSpPr>
            <a:cxnSpLocks/>
          </p:cNvCxnSpPr>
          <p:nvPr/>
        </p:nvCxnSpPr>
        <p:spPr>
          <a:xfrm>
            <a:off x="3267004" y="4390052"/>
            <a:ext cx="392957" cy="312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B470E7CB-EFB6-4D37-8E9F-A43345FB602B}"/>
              </a:ext>
            </a:extLst>
          </p:cNvPr>
          <p:cNvSpPr txBox="1"/>
          <p:nvPr/>
        </p:nvSpPr>
        <p:spPr>
          <a:xfrm>
            <a:off x="1460449" y="5029093"/>
            <a:ext cx="3296095" cy="319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4904">
              <a:spcAft>
                <a:spcPts val="600"/>
              </a:spcAft>
            </a:pPr>
            <a:r>
              <a:rPr lang="en-US" sz="1476" kern="1200" dirty="0">
                <a:solidFill>
                  <a:schemeClr val="bg1"/>
                </a:solidFill>
                <a:ea typeface="Malgun Gothic" panose="020B0503020000020004" pitchFamily="34" charset="-127"/>
                <a:cs typeface="+mn-cs"/>
              </a:rPr>
              <a:t>Es </a:t>
            </a:r>
            <a:r>
              <a:rPr lang="en-US" sz="1476" kern="1200" dirty="0" err="1">
                <a:solidFill>
                  <a:schemeClr val="bg1"/>
                </a:solidFill>
                <a:ea typeface="Malgun Gothic" panose="020B0503020000020004" pitchFamily="34" charset="-127"/>
                <a:cs typeface="+mn-cs"/>
              </a:rPr>
              <a:t>más</a:t>
            </a:r>
            <a:r>
              <a:rPr lang="en-US" sz="1476" kern="1200" dirty="0">
                <a:solidFill>
                  <a:schemeClr val="bg1"/>
                </a:solidFill>
                <a:ea typeface="Malgun Gothic" panose="020B0503020000020004" pitchFamily="34" charset="-127"/>
                <a:cs typeface="+mn-cs"/>
              </a:rPr>
              <a:t> simple </a:t>
            </a:r>
            <a:r>
              <a:rPr lang="en-US" sz="1476" kern="1200" dirty="0" err="1">
                <a:solidFill>
                  <a:schemeClr val="bg1"/>
                </a:solidFill>
                <a:ea typeface="Malgun Gothic" panose="020B0503020000020004" pitchFamily="34" charset="-127"/>
                <a:cs typeface="+mn-cs"/>
              </a:rPr>
              <a:t>encontrar</a:t>
            </a:r>
            <a:r>
              <a:rPr lang="en-US" sz="1476" kern="1200" dirty="0">
                <a:solidFill>
                  <a:schemeClr val="bg1"/>
                </a:solidFill>
                <a:ea typeface="Malgun Gothic" panose="020B0503020000020004" pitchFamily="34" charset="-127"/>
                <a:cs typeface="+mn-cs"/>
              </a:rPr>
              <a:t> </a:t>
            </a:r>
            <a:r>
              <a:rPr lang="en-US" sz="1476" kern="1200" dirty="0" err="1">
                <a:solidFill>
                  <a:schemeClr val="bg1"/>
                </a:solidFill>
                <a:ea typeface="Malgun Gothic" panose="020B0503020000020004" pitchFamily="34" charset="-127"/>
              </a:rPr>
              <a:t>relaciones</a:t>
            </a:r>
            <a:endParaRPr lang="en-US" dirty="0">
              <a:solidFill>
                <a:schemeClr val="bg1"/>
              </a:solidFill>
              <a:ea typeface="Malgun Gothic" panose="020B0503020000020004" pitchFamily="34" charset="-12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E37E8AF-45AC-4B16-B6C5-35DB7E3888C0}"/>
              </a:ext>
            </a:extLst>
          </p:cNvPr>
          <p:cNvSpPr txBox="1"/>
          <p:nvPr/>
        </p:nvSpPr>
        <p:spPr>
          <a:xfrm>
            <a:off x="5327434" y="5037579"/>
            <a:ext cx="2670988" cy="319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4904">
              <a:spcAft>
                <a:spcPts val="600"/>
              </a:spcAft>
            </a:pPr>
            <a:r>
              <a:rPr lang="en-US" sz="1476" kern="1200" dirty="0">
                <a:solidFill>
                  <a:schemeClr val="bg1"/>
                </a:solidFill>
                <a:ea typeface="Malgun Gothic" panose="020B0503020000020004" pitchFamily="34" charset="-127"/>
                <a:cs typeface="+mn-cs"/>
              </a:rPr>
              <a:t>Mayor </a:t>
            </a:r>
            <a:r>
              <a:rPr lang="en-US" sz="1476" kern="1200" dirty="0" err="1">
                <a:solidFill>
                  <a:schemeClr val="bg1"/>
                </a:solidFill>
                <a:ea typeface="Malgun Gothic" panose="020B0503020000020004" pitchFamily="34" charset="-127"/>
                <a:cs typeface="+mn-cs"/>
              </a:rPr>
              <a:t>flexibilidad</a:t>
            </a:r>
            <a:r>
              <a:rPr lang="en-US" sz="1476" kern="1200" dirty="0">
                <a:solidFill>
                  <a:schemeClr val="bg1"/>
                </a:solidFill>
                <a:ea typeface="Malgun Gothic" panose="020B0503020000020004" pitchFamily="34" charset="-127"/>
                <a:cs typeface="+mn-cs"/>
              </a:rPr>
              <a:t> y </a:t>
            </a:r>
            <a:r>
              <a:rPr lang="en-US" sz="1476" kern="1200" dirty="0" err="1">
                <a:solidFill>
                  <a:schemeClr val="bg1"/>
                </a:solidFill>
                <a:ea typeface="Malgun Gothic" panose="020B0503020000020004" pitchFamily="34" charset="-127"/>
              </a:rPr>
              <a:t>variedad</a:t>
            </a:r>
            <a:endParaRPr lang="en-US" dirty="0">
              <a:solidFill>
                <a:schemeClr val="bg1"/>
              </a:solidFill>
              <a:ea typeface="Malgun Gothic" panose="020B0503020000020004" pitchFamily="34" charset="-127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CBAE2C5-947E-49B0-83A5-6D5DAAB94244}"/>
              </a:ext>
            </a:extLst>
          </p:cNvPr>
          <p:cNvSpPr txBox="1"/>
          <p:nvPr/>
        </p:nvSpPr>
        <p:spPr>
          <a:xfrm>
            <a:off x="9340540" y="5029093"/>
            <a:ext cx="1852302" cy="319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4904">
              <a:spcAft>
                <a:spcPts val="600"/>
              </a:spcAft>
            </a:pPr>
            <a:r>
              <a:rPr lang="en-US" sz="1476" kern="1200" dirty="0" err="1">
                <a:solidFill>
                  <a:schemeClr val="bg1"/>
                </a:solidFill>
                <a:ea typeface="Malgun Gothic" panose="020B0503020000020004" pitchFamily="34" charset="-127"/>
                <a:cs typeface="+mn-cs"/>
              </a:rPr>
              <a:t>Analítica</a:t>
            </a:r>
            <a:r>
              <a:rPr lang="en-US" sz="1476" kern="1200" dirty="0">
                <a:solidFill>
                  <a:schemeClr val="bg1"/>
                </a:solidFill>
                <a:ea typeface="Malgun Gothic" panose="020B0503020000020004" pitchFamily="34" charset="-127"/>
                <a:cs typeface="+mn-cs"/>
              </a:rPr>
              <a:t> de </a:t>
            </a:r>
            <a:r>
              <a:rPr lang="en-US" sz="1476" kern="1200" dirty="0" err="1">
                <a:solidFill>
                  <a:schemeClr val="bg1"/>
                </a:solidFill>
                <a:ea typeface="Malgun Gothic" panose="020B0503020000020004" pitchFamily="34" charset="-127"/>
              </a:rPr>
              <a:t>Grafos</a:t>
            </a:r>
            <a:endParaRPr lang="en-US" dirty="0">
              <a:solidFill>
                <a:schemeClr val="bg1"/>
              </a:solidFill>
              <a:ea typeface="Malgun Gothic" panose="020B0503020000020004" pitchFamily="34" charset="-127"/>
            </a:endParaRPr>
          </a:p>
        </p:txBody>
      </p:sp>
      <p:pic>
        <p:nvPicPr>
          <p:cNvPr id="63" name="Picture 62" descr="A network of colored circles and lines&#10;&#10;Description automatically generated">
            <a:extLst>
              <a:ext uri="{FF2B5EF4-FFF2-40B4-BE49-F238E27FC236}">
                <a16:creationId xmlns:a16="http://schemas.microsoft.com/office/drawing/2014/main" id="{BAA0D91A-020F-4E75-9678-7B3D8F5E4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596" y="2883962"/>
            <a:ext cx="2283733" cy="1374981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7A9E0092-4DBC-4C89-9727-EBDE8EF2FA79}"/>
              </a:ext>
            </a:extLst>
          </p:cNvPr>
          <p:cNvSpPr/>
          <p:nvPr/>
        </p:nvSpPr>
        <p:spPr>
          <a:xfrm>
            <a:off x="7082643" y="2829636"/>
            <a:ext cx="447998" cy="44799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3E30E1D-03F4-4229-9C0A-B255B2EEA82C}"/>
              </a:ext>
            </a:extLst>
          </p:cNvPr>
          <p:cNvSpPr/>
          <p:nvPr/>
        </p:nvSpPr>
        <p:spPr>
          <a:xfrm>
            <a:off x="5739418" y="4019510"/>
            <a:ext cx="447998" cy="44799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E95AC383-F820-49DE-87E4-51F5ED57DA7C}"/>
              </a:ext>
            </a:extLst>
          </p:cNvPr>
          <p:cNvSpPr/>
          <p:nvPr/>
        </p:nvSpPr>
        <p:spPr>
          <a:xfrm>
            <a:off x="7118080" y="4019510"/>
            <a:ext cx="447998" cy="44799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487BD60-92C4-4DA8-9198-7D8768C02D9A}"/>
              </a:ext>
            </a:extLst>
          </p:cNvPr>
          <p:cNvCxnSpPr>
            <a:cxnSpLocks/>
            <a:stCxn id="65" idx="7"/>
            <a:endCxn id="64" idx="3"/>
          </p:cNvCxnSpPr>
          <p:nvPr/>
        </p:nvCxnSpPr>
        <p:spPr>
          <a:xfrm flipV="1">
            <a:off x="6121808" y="3212026"/>
            <a:ext cx="1026443" cy="8730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E9D5D68-AD21-4C76-91C3-649D530FD7B0}"/>
              </a:ext>
            </a:extLst>
          </p:cNvPr>
          <p:cNvCxnSpPr>
            <a:cxnSpLocks/>
            <a:stCxn id="65" idx="6"/>
            <a:endCxn id="66" idx="2"/>
          </p:cNvCxnSpPr>
          <p:nvPr/>
        </p:nvCxnSpPr>
        <p:spPr>
          <a:xfrm>
            <a:off x="6187416" y="4243509"/>
            <a:ext cx="93066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7" name="Action Button: Help 7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6745E55-C44B-4E2F-BF6C-7601E4D9A3BA}"/>
              </a:ext>
            </a:extLst>
          </p:cNvPr>
          <p:cNvSpPr/>
          <p:nvPr/>
        </p:nvSpPr>
        <p:spPr>
          <a:xfrm>
            <a:off x="6515563" y="3506562"/>
            <a:ext cx="238932" cy="238932"/>
          </a:xfrm>
          <a:prstGeom prst="actionButtonHelp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0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59" grpId="0"/>
      <p:bldP spid="60" grpId="0"/>
      <p:bldP spid="61" grpId="0"/>
      <p:bldP spid="64" grpId="0" animBg="1"/>
      <p:bldP spid="65" grpId="0" animBg="1"/>
      <p:bldP spid="66" grpId="0" animBg="1"/>
      <p:bldP spid="7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85CB-8589-B818-0D45-50D67314A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Grafos de Conocimiento en el Mundo Real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C13E8E-2C45-EE9D-984A-06F10A3E2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855" y="2267546"/>
            <a:ext cx="7772400" cy="420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32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A2AEF-3EF2-2F27-9A13-D35829413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Grafos de Conocimiento en el Mundo Real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9EBDDA8-068B-D801-FB1A-2F655B998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95" b="84399"/>
          <a:stretch/>
        </p:blipFill>
        <p:spPr>
          <a:xfrm>
            <a:off x="3235087" y="2213692"/>
            <a:ext cx="6864894" cy="4644308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E75AD85B-BC0F-E43D-3CEC-C95E5BE44E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931"/>
          <a:stretch/>
        </p:blipFill>
        <p:spPr>
          <a:xfrm>
            <a:off x="3235086" y="1371600"/>
            <a:ext cx="6864896" cy="1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21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939C5-6236-47B2-D90B-069042A39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Grafos de Conocimiento en el Mundo Real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026AB3-EDB7-A8C7-EB68-5A185457E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r="-4281" b="91475"/>
          <a:stretch/>
        </p:blipFill>
        <p:spPr>
          <a:xfrm>
            <a:off x="2716279" y="2085724"/>
            <a:ext cx="7203899" cy="1665186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C5553B1-1C29-B346-341C-AD98F0C491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51" b="76127"/>
          <a:stretch/>
        </p:blipFill>
        <p:spPr>
          <a:xfrm>
            <a:off x="2716280" y="3750910"/>
            <a:ext cx="6942036" cy="22026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4926E2-A324-C7F4-5022-574E95BC6536}"/>
              </a:ext>
            </a:extLst>
          </p:cNvPr>
          <p:cNvSpPr txBox="1"/>
          <p:nvPr/>
        </p:nvSpPr>
        <p:spPr>
          <a:xfrm>
            <a:off x="2716279" y="6217972"/>
            <a:ext cx="7039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Los ganadores del premio Nobel que han peleado en una guerra</a:t>
            </a:r>
          </a:p>
        </p:txBody>
      </p:sp>
    </p:spTree>
    <p:extLst>
      <p:ext uri="{BB962C8B-B14F-4D97-AF65-F5344CB8AC3E}">
        <p14:creationId xmlns:p14="http://schemas.microsoft.com/office/powerpoint/2010/main" val="1441811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0DF8D-FD50-5821-39A6-2A944BAFD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Modelos de Datos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D66EE-11FA-6454-2B25-2E385216DB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6" name="Graphic 5" descr="Stopwatch with solid fill">
            <a:extLst>
              <a:ext uri="{FF2B5EF4-FFF2-40B4-BE49-F238E27FC236}">
                <a16:creationId xmlns:a16="http://schemas.microsoft.com/office/drawing/2014/main" id="{ED4B3658-467A-4322-18ED-0685484AE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09868" y="1317929"/>
            <a:ext cx="914400" cy="914400"/>
          </a:xfrm>
          <a:prstGeom prst="rect">
            <a:avLst/>
          </a:prstGeom>
        </p:spPr>
      </p:pic>
      <p:pic>
        <p:nvPicPr>
          <p:cNvPr id="8" name="Graphic 7" descr="Back with solid fill">
            <a:extLst>
              <a:ext uri="{FF2B5EF4-FFF2-40B4-BE49-F238E27FC236}">
                <a16:creationId xmlns:a16="http://schemas.microsoft.com/office/drawing/2014/main" id="{A10A9D5A-912F-EDB5-868F-403A45910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09868" y="6840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55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3B0BE-6E3B-425C-DCC5-3F0D9037C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¿Quiénes usan esto?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C675B3-A1DD-005E-DBBE-10A9A7314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075" y="1551940"/>
            <a:ext cx="6997960" cy="500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21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76207-7645-C190-E93F-1A626EAD9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¿Quiénes usan esto?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3966D1-B0A5-6400-DC4D-01C70A5D4C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23" y="1856794"/>
            <a:ext cx="6576882" cy="461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706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D6FF3-0571-C122-3900-A16A4FEB4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¿Quiénes usan esto?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C4E5EC-2CCC-6E60-90DD-3A93C3C3F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0066" y="1507843"/>
            <a:ext cx="9000685" cy="4894795"/>
          </a:xfrm>
          <a:prstGeom prst="rect">
            <a:avLst/>
          </a:prstGeom>
        </p:spPr>
      </p:pic>
      <p:pic>
        <p:nvPicPr>
          <p:cNvPr id="6" name="Picture 5" descr="A person wearing sunglasses and a suit&#10;&#10;Description automatically generated">
            <a:extLst>
              <a:ext uri="{FF2B5EF4-FFF2-40B4-BE49-F238E27FC236}">
                <a16:creationId xmlns:a16="http://schemas.microsoft.com/office/drawing/2014/main" id="{6C5CADE1-87D8-53CD-60DD-2414C5CF3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620" r="28801"/>
          <a:stretch/>
        </p:blipFill>
        <p:spPr>
          <a:xfrm>
            <a:off x="7993239" y="3704253"/>
            <a:ext cx="1988721" cy="269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00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5070D-3757-F004-5020-7FEC3BE6E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¿Quienes usan esto?</a:t>
            </a:r>
          </a:p>
        </p:txBody>
      </p:sp>
      <p:pic>
        <p:nvPicPr>
          <p:cNvPr id="4" name="Content Placeholder 6" descr="A screenshot of a social media account&#10;&#10;Description automatically generated with low confidence">
            <a:extLst>
              <a:ext uri="{FF2B5EF4-FFF2-40B4-BE49-F238E27FC236}">
                <a16:creationId xmlns:a16="http://schemas.microsoft.com/office/drawing/2014/main" id="{E55CAE6A-9CD8-FE9A-C83A-9E0BABB94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787" y="1424255"/>
            <a:ext cx="6562799" cy="4420041"/>
          </a:xfrm>
          <a:prstGeom prst="rect">
            <a:avLst/>
          </a:prstGeom>
        </p:spPr>
      </p:pic>
      <p:pic>
        <p:nvPicPr>
          <p:cNvPr id="5" name="Imagen 1">
            <a:extLst>
              <a:ext uri="{FF2B5EF4-FFF2-40B4-BE49-F238E27FC236}">
                <a16:creationId xmlns:a16="http://schemas.microsoft.com/office/drawing/2014/main" id="{517CE943-C583-4511-29D5-2B4DC3202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931" y="3008227"/>
            <a:ext cx="2870832" cy="125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14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27737-896C-D1F2-FE2A-A65F61EE2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TelarKG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D20CE00A-628D-9BAD-3567-105035FC7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9530" y="1424329"/>
            <a:ext cx="6623050" cy="4698124"/>
          </a:xfrm>
        </p:spPr>
      </p:pic>
    </p:spTree>
    <p:extLst>
      <p:ext uri="{BB962C8B-B14F-4D97-AF65-F5344CB8AC3E}">
        <p14:creationId xmlns:p14="http://schemas.microsoft.com/office/powerpoint/2010/main" val="2417951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20048-70D5-895B-AC02-9FF21C424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¿Quienes usan esto?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52CC9-368A-C6C3-4F09-8449103B6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L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9D190CFD-C4D8-C1D8-34BD-4EF709C9F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818" y="1406777"/>
            <a:ext cx="5455092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315B4-B6A0-81FA-38BC-EE81AE172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488" y="2488993"/>
            <a:ext cx="6066845" cy="34844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0E8D74-9F99-735C-A19E-646037963F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658"/>
          <a:stretch/>
        </p:blipFill>
        <p:spPr>
          <a:xfrm>
            <a:off x="6899561" y="3429000"/>
            <a:ext cx="5145462" cy="3253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364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6E512-666E-8CCA-840C-55790EAF9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¿Quiénes están Desarrollando Grafos?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70F59E1-F8DA-09BC-765A-E6904CE15E2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710" y="1883228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04E7A9A-CCE6-B45A-DA5A-26072CAB807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10" y="2147295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73F6AA0-4924-ACC1-3EED-141F237D2CF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551" y="2473867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7CD0D5-DF9A-7758-831A-529E7545B68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406" y="2773046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5638173-D2CD-9599-6360-0A08E9FF6A28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449" y="3181438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A51E7EE-9A6D-6A03-9302-C544CA29114D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339" y="3587019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44F4D126-D247-4DFB-F95E-81037808B87C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207" y="3875314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1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97342-CC12-1926-7845-E1FFDCD7E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Modelos de Grafo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67525-6089-4BCB-30D4-18D868DF25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F7967-686B-38FC-59BA-E4397B2B6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C24D-78B5-4164-BCBB-E3BE72F13D6F}" type="slidenum">
              <a:rPr kumimoji="0" lang="es-CL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s-CL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899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37D86-B8D8-3024-D19B-5ED03FF81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Grafos dirigidos y etiquetados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8D0B9B-AFAE-E711-755E-42B83B18C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41" r="132"/>
          <a:stretch/>
        </p:blipFill>
        <p:spPr>
          <a:xfrm>
            <a:off x="1197429" y="2985874"/>
            <a:ext cx="10875310" cy="217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37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4532F-F169-C6EA-F2FA-A59F652AA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Grafos de Propiedades</a:t>
            </a:r>
          </a:p>
        </p:txBody>
      </p:sp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983CD883-3310-4264-1F89-36C8E49F0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57"/>
          <a:stretch/>
        </p:blipFill>
        <p:spPr>
          <a:xfrm>
            <a:off x="1181701" y="2856379"/>
            <a:ext cx="10901442" cy="257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59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F418B-E8BA-9EED-A269-57CEA80D2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Datos Cafeteros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78AC2-DEEA-621F-3B8E-16BC1F80A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/>
              <a:t>¿Cómo organizamos los datos de esta colección de cafés de especialidad, para registrar su origen, proceso, altura, variedad?</a:t>
            </a:r>
          </a:p>
        </p:txBody>
      </p:sp>
      <p:pic>
        <p:nvPicPr>
          <p:cNvPr id="1026" name="Picture 2" descr="Etiopía Oba Toli Natural">
            <a:extLst>
              <a:ext uri="{FF2B5EF4-FFF2-40B4-BE49-F238E27FC236}">
                <a16:creationId xmlns:a16="http://schemas.microsoft.com/office/drawing/2014/main" id="{8BB63160-A9CE-98A2-E2E3-5BFC9A7EC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9" t="37620" r="39495" b="29206"/>
          <a:stretch/>
        </p:blipFill>
        <p:spPr bwMode="auto">
          <a:xfrm>
            <a:off x="1205736" y="4725476"/>
            <a:ext cx="1493268" cy="23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8A06159-C2DE-B3B1-31DA-4EDB252AE03C}"/>
              </a:ext>
            </a:extLst>
          </p:cNvPr>
          <p:cNvGrpSpPr/>
          <p:nvPr/>
        </p:nvGrpSpPr>
        <p:grpSpPr>
          <a:xfrm>
            <a:off x="6331055" y="4725475"/>
            <a:ext cx="1814108" cy="2363935"/>
            <a:chOff x="7561821" y="4515838"/>
            <a:chExt cx="2147768" cy="254854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D088F9-2CB7-F2E7-804A-3FE5266EB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61821" y="4515838"/>
              <a:ext cx="2147768" cy="254854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26D7C1-F68C-9FB4-DB38-F1B578EA1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0967" y="4515838"/>
              <a:ext cx="678621" cy="473543"/>
            </a:xfrm>
            <a:prstGeom prst="rect">
              <a:avLst/>
            </a:prstGeom>
          </p:spPr>
        </p:pic>
      </p:grpSp>
      <p:pic>
        <p:nvPicPr>
          <p:cNvPr id="9" name="Picture 10" descr="Sumatra Atu Lintang">
            <a:extLst>
              <a:ext uri="{FF2B5EF4-FFF2-40B4-BE49-F238E27FC236}">
                <a16:creationId xmlns:a16="http://schemas.microsoft.com/office/drawing/2014/main" id="{5C5A2065-E50C-6DB5-378E-A31114AEB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0" t="23968" r="28053" b="12772"/>
          <a:stretch/>
        </p:blipFill>
        <p:spPr bwMode="auto">
          <a:xfrm>
            <a:off x="10353685" y="4725476"/>
            <a:ext cx="1643049" cy="23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EB4DF3B1-1B6A-C859-47EB-12984C6B9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t="3355" r="31877" b="24063"/>
          <a:stretch/>
        </p:blipFill>
        <p:spPr bwMode="auto">
          <a:xfrm>
            <a:off x="8325935" y="4736362"/>
            <a:ext cx="1896163" cy="213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086D81-A424-D4E0-4F78-7A8AF3E543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59" r="3842"/>
          <a:stretch/>
        </p:blipFill>
        <p:spPr>
          <a:xfrm>
            <a:off x="4485344" y="4725475"/>
            <a:ext cx="1741989" cy="23530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82E27E2-41EF-9089-17B7-C229D095D785}"/>
              </a:ext>
            </a:extLst>
          </p:cNvPr>
          <p:cNvGrpSpPr/>
          <p:nvPr/>
        </p:nvGrpSpPr>
        <p:grpSpPr>
          <a:xfrm>
            <a:off x="2953552" y="4725475"/>
            <a:ext cx="1418791" cy="2468565"/>
            <a:chOff x="4744192" y="4725474"/>
            <a:chExt cx="1418791" cy="2468565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D972F090-F5F7-0B46-2D22-AC68B4DF2B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93" t="18631" r="27207" b="10728"/>
            <a:stretch/>
          </p:blipFill>
          <p:spPr bwMode="auto">
            <a:xfrm>
              <a:off x="4744192" y="4725474"/>
              <a:ext cx="1418791" cy="2468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Brasil Bandera Diamante Vector Ilustración Ilustraciones svg ...">
              <a:extLst>
                <a:ext uri="{FF2B5EF4-FFF2-40B4-BE49-F238E27FC236}">
                  <a16:creationId xmlns:a16="http://schemas.microsoft.com/office/drawing/2014/main" id="{B7BF9624-9A1F-2AD4-57E0-549E8919C6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4301" b="87459" l="23538" r="75077">
                          <a14:foregroundMark x1="23769" y1="50935" x2="27692" y2="45325"/>
                          <a14:foregroundMark x1="44615" y1="20902" x2="49385" y2="14521"/>
                          <a14:foregroundMark x1="69615" y1="43234" x2="75077" y2="50385"/>
                          <a14:foregroundMark x1="49385" y1="87459" x2="54769" y2="798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41" t="13704" r="24749" b="12592"/>
            <a:stretch/>
          </p:blipFill>
          <p:spPr bwMode="auto">
            <a:xfrm>
              <a:off x="5268432" y="5429249"/>
              <a:ext cx="414605" cy="40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2000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2C041-D825-35BF-D2EF-D3F65BAD2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Sistemas Gestores de Bases de Datos de Grafos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A4BB1-D08E-A3D3-070E-99BB66EBA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6018033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Bases de Datos de Grafos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154" y="1449238"/>
            <a:ext cx="8877146" cy="52331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F67631-45FB-9632-0216-F8A3A743431C}"/>
              </a:ext>
            </a:extLst>
          </p:cNvPr>
          <p:cNvSpPr/>
          <p:nvPr/>
        </p:nvSpPr>
        <p:spPr>
          <a:xfrm>
            <a:off x="8348932" y="3579963"/>
            <a:ext cx="1295400" cy="1371600"/>
          </a:xfrm>
          <a:prstGeom prst="rect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402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Bases de Datos de Grafos – Popularidad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158" y="3429000"/>
            <a:ext cx="8244068" cy="275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2107104"/>
            <a:ext cx="82330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454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2165A-8C53-A716-5D94-FFF878F14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Sistemas Gestores de Bases de Datos de Grafos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9494BC-71D6-CFB7-1AFD-E8F39C6DE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4398" y="2171558"/>
            <a:ext cx="7848657" cy="4214843"/>
          </a:xfrm>
        </p:spPr>
      </p:pic>
    </p:spTree>
    <p:extLst>
      <p:ext uri="{BB962C8B-B14F-4D97-AF65-F5344CB8AC3E}">
        <p14:creationId xmlns:p14="http://schemas.microsoft.com/office/powerpoint/2010/main" val="47664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F1559-58D5-DCEA-B546-C46A3E28B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Lenguajes de Consulta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4AA78-FC99-C5BB-0ECD-4B662DD55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1869440"/>
            <a:ext cx="9486690" cy="1027667"/>
          </a:xfrm>
        </p:spPr>
        <p:txBody>
          <a:bodyPr/>
          <a:lstStyle/>
          <a:p>
            <a:r>
              <a:rPr lang="es-CL" dirty="0"/>
              <a:t>Se basan en encontrar patrones dentro del grafo y ligar elementos del grafo a las variables en el patrón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B17BE3F-F4B3-3FE2-7B45-D87443A10D1F}"/>
              </a:ext>
            </a:extLst>
          </p:cNvPr>
          <p:cNvSpPr/>
          <p:nvPr/>
        </p:nvSpPr>
        <p:spPr>
          <a:xfrm>
            <a:off x="3036292" y="3130787"/>
            <a:ext cx="1069676" cy="100066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Inconsolata" pitchFamily="1" charset="0"/>
                <a:ea typeface="Inconsolata" pitchFamily="1" charset="0"/>
              </a:rPr>
              <a:t>?p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828133-AD58-3073-B668-800A9D54FE94}"/>
              </a:ext>
            </a:extLst>
          </p:cNvPr>
          <p:cNvSpPr/>
          <p:nvPr/>
        </p:nvSpPr>
        <p:spPr>
          <a:xfrm>
            <a:off x="5942000" y="3130787"/>
            <a:ext cx="1069676" cy="100066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err="1">
                <a:latin typeface="Inconsolata" pitchFamily="1" charset="0"/>
                <a:ea typeface="Inconsolata" pitchFamily="1" charset="0"/>
              </a:rPr>
              <a:t>ex:PF</a:t>
            </a:r>
            <a:endParaRPr lang="es-CL" dirty="0">
              <a:latin typeface="Inconsolata" pitchFamily="1" charset="0"/>
              <a:ea typeface="Inconsolata" pitchFamily="1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86C139-C06A-F172-349E-C90AF7FA5262}"/>
              </a:ext>
            </a:extLst>
          </p:cNvPr>
          <p:cNvCxnSpPr>
            <a:stCxn id="5" idx="6"/>
            <a:endCxn id="6" idx="2"/>
          </p:cNvCxnSpPr>
          <p:nvPr/>
        </p:nvCxnSpPr>
        <p:spPr>
          <a:xfrm>
            <a:off x="4105968" y="3631119"/>
            <a:ext cx="183603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AC16702-6733-0E17-A9AE-0DF1B6250B91}"/>
              </a:ext>
            </a:extLst>
          </p:cNvPr>
          <p:cNvSpPr txBox="1"/>
          <p:nvPr/>
        </p:nvSpPr>
        <p:spPr>
          <a:xfrm>
            <a:off x="4296862" y="3261787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>
                <a:solidFill>
                  <a:schemeClr val="bg1"/>
                </a:solidFill>
                <a:latin typeface="Inconsolata" pitchFamily="1" charset="0"/>
                <a:ea typeface="Inconsolata" pitchFamily="1" charset="0"/>
              </a:rPr>
              <a:t>ex:acted_in</a:t>
            </a:r>
            <a:endParaRPr lang="es-CL" dirty="0">
              <a:solidFill>
                <a:schemeClr val="bg1"/>
              </a:solidFill>
              <a:latin typeface="Inconsolata" pitchFamily="1" charset="0"/>
              <a:ea typeface="Inconsolata" pitchFamily="1" charset="0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A0AA7570-D511-85C3-2B98-7A99F85323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1" r="132"/>
          <a:stretch/>
        </p:blipFill>
        <p:spPr>
          <a:xfrm>
            <a:off x="1905128" y="4752461"/>
            <a:ext cx="8068119" cy="1613878"/>
          </a:xfrm>
          <a:prstGeom prst="rect">
            <a:avLst/>
          </a:prstGeo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8E30E1-DB87-9FC4-6F6D-A9373D2BCD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441558"/>
              </p:ext>
            </p:extLst>
          </p:nvPr>
        </p:nvGraphicFramePr>
        <p:xfrm>
          <a:off x="9973247" y="3074859"/>
          <a:ext cx="86868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5792692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latin typeface="Inconsolata" pitchFamily="1" charset="0"/>
                          <a:ea typeface="Inconsolata" pitchFamily="1" charset="0"/>
                        </a:rPr>
                        <a:t>?p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258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err="1">
                          <a:latin typeface="Inconsolata" pitchFamily="1" charset="0"/>
                          <a:ea typeface="Inconsolata" pitchFamily="1" charset="0"/>
                        </a:rPr>
                        <a:t>ex:QT</a:t>
                      </a:r>
                      <a:endParaRPr lang="es-CL" dirty="0">
                        <a:latin typeface="Inconsolata" pitchFamily="1" charset="0"/>
                        <a:ea typeface="Inconsolata" pitchFamily="1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770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err="1">
                          <a:latin typeface="Inconsolata" pitchFamily="1" charset="0"/>
                          <a:ea typeface="Inconsolata" pitchFamily="1" charset="0"/>
                        </a:rPr>
                        <a:t>ex:UT</a:t>
                      </a:r>
                      <a:endParaRPr lang="es-CL" dirty="0">
                        <a:latin typeface="Inconsolata" pitchFamily="1" charset="0"/>
                        <a:ea typeface="Inconsolata" pitchFamily="1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826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926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F1559-58D5-DCEA-B546-C46A3E28B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Lenguajes de Consulta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B17BE3F-F4B3-3FE2-7B45-D87443A10D1F}"/>
              </a:ext>
            </a:extLst>
          </p:cNvPr>
          <p:cNvSpPr/>
          <p:nvPr/>
        </p:nvSpPr>
        <p:spPr>
          <a:xfrm>
            <a:off x="1346767" y="2143216"/>
            <a:ext cx="1069676" cy="100066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Inconsolata" pitchFamily="1" charset="0"/>
                <a:ea typeface="Inconsolata" pitchFamily="1" charset="0"/>
              </a:rPr>
              <a:t>?p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828133-AD58-3073-B668-800A9D54FE94}"/>
              </a:ext>
            </a:extLst>
          </p:cNvPr>
          <p:cNvSpPr/>
          <p:nvPr/>
        </p:nvSpPr>
        <p:spPr>
          <a:xfrm>
            <a:off x="4252475" y="2143216"/>
            <a:ext cx="1069676" cy="100066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err="1">
                <a:latin typeface="Inconsolata" pitchFamily="1" charset="0"/>
                <a:ea typeface="Inconsolata" pitchFamily="1" charset="0"/>
              </a:rPr>
              <a:t>ex:PF</a:t>
            </a:r>
            <a:endParaRPr lang="es-CL" dirty="0">
              <a:latin typeface="Inconsolata" pitchFamily="1" charset="0"/>
              <a:ea typeface="Inconsolata" pitchFamily="1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86C139-C06A-F172-349E-C90AF7FA5262}"/>
              </a:ext>
            </a:extLst>
          </p:cNvPr>
          <p:cNvCxnSpPr>
            <a:stCxn id="5" idx="6"/>
            <a:endCxn id="6" idx="2"/>
          </p:cNvCxnSpPr>
          <p:nvPr/>
        </p:nvCxnSpPr>
        <p:spPr>
          <a:xfrm>
            <a:off x="2416443" y="2643548"/>
            <a:ext cx="183603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AC16702-6733-0E17-A9AE-0DF1B6250B91}"/>
              </a:ext>
            </a:extLst>
          </p:cNvPr>
          <p:cNvSpPr txBox="1"/>
          <p:nvPr/>
        </p:nvSpPr>
        <p:spPr>
          <a:xfrm>
            <a:off x="2607337" y="227421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>
                <a:solidFill>
                  <a:schemeClr val="bg1"/>
                </a:solidFill>
                <a:latin typeface="Inconsolata" pitchFamily="1" charset="0"/>
                <a:ea typeface="Inconsolata" pitchFamily="1" charset="0"/>
              </a:rPr>
              <a:t>ex:acted_in</a:t>
            </a:r>
            <a:endParaRPr lang="es-CL" dirty="0">
              <a:solidFill>
                <a:schemeClr val="bg1"/>
              </a:solidFill>
              <a:latin typeface="Inconsolata" pitchFamily="1" charset="0"/>
              <a:ea typeface="Inconsolata" pitchFamily="1" charset="0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A0AA7570-D511-85C3-2B98-7A99F85323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1" r="132"/>
          <a:stretch/>
        </p:blipFill>
        <p:spPr>
          <a:xfrm>
            <a:off x="1346767" y="4508500"/>
            <a:ext cx="8703179" cy="1740910"/>
          </a:xfrm>
          <a:prstGeom prst="rect">
            <a:avLst/>
          </a:prstGeo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598E30E1-DB87-9FC4-6F6D-A9373D2BCD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364306"/>
              </p:ext>
            </p:extLst>
          </p:nvPr>
        </p:nvGraphicFramePr>
        <p:xfrm>
          <a:off x="8649586" y="3087360"/>
          <a:ext cx="333756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579269268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10501926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latin typeface="Inconsolata" pitchFamily="1" charset="0"/>
                          <a:ea typeface="Inconsolata" pitchFamily="1" charset="0"/>
                        </a:rPr>
                        <a:t>?p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latin typeface="Inconsolata" pitchFamily="1" charset="0"/>
                          <a:ea typeface="Inconsolata" pitchFamily="1" charset="0"/>
                        </a:rPr>
                        <a:t>?n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258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err="1">
                          <a:latin typeface="Inconsolata" pitchFamily="1" charset="0"/>
                          <a:ea typeface="Inconsolata" pitchFamily="1" charset="0"/>
                        </a:rPr>
                        <a:t>ex:QT</a:t>
                      </a:r>
                      <a:endParaRPr lang="es-CL" dirty="0">
                        <a:latin typeface="Inconsolata" pitchFamily="1" charset="0"/>
                        <a:ea typeface="Inconsolata" pitchFamily="1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>
                          <a:latin typeface="Inconsolata" pitchFamily="1" charset="0"/>
                          <a:ea typeface="Inconsolata" pitchFamily="1" charset="0"/>
                        </a:rPr>
                        <a:t>“Quentin Tarantino”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770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err="1">
                          <a:latin typeface="Inconsolata" pitchFamily="1" charset="0"/>
                          <a:ea typeface="Inconsolata" pitchFamily="1" charset="0"/>
                        </a:rPr>
                        <a:t>ex:UT</a:t>
                      </a:r>
                      <a:endParaRPr lang="es-CL" dirty="0">
                        <a:latin typeface="Inconsolata" pitchFamily="1" charset="0"/>
                        <a:ea typeface="Inconsolata" pitchFamily="1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>
                          <a:latin typeface="Inconsolata" pitchFamily="1" charset="0"/>
                          <a:ea typeface="Inconsolata" pitchFamily="1" charset="0"/>
                        </a:rPr>
                        <a:t>“</a:t>
                      </a:r>
                      <a:r>
                        <a:rPr lang="es-CL" dirty="0" err="1">
                          <a:latin typeface="Inconsolata" pitchFamily="1" charset="0"/>
                          <a:ea typeface="Inconsolata" pitchFamily="1" charset="0"/>
                        </a:rPr>
                        <a:t>Uma</a:t>
                      </a:r>
                      <a:r>
                        <a:rPr lang="es-CL" dirty="0">
                          <a:latin typeface="Inconsolata" pitchFamily="1" charset="0"/>
                          <a:ea typeface="Inconsolata" pitchFamily="1" charset="0"/>
                        </a:rPr>
                        <a:t> </a:t>
                      </a:r>
                      <a:r>
                        <a:rPr lang="es-CL" dirty="0" err="1">
                          <a:latin typeface="Inconsolata" pitchFamily="1" charset="0"/>
                          <a:ea typeface="Inconsolata" pitchFamily="1" charset="0"/>
                        </a:rPr>
                        <a:t>Thurman</a:t>
                      </a:r>
                      <a:r>
                        <a:rPr lang="es-CL" dirty="0">
                          <a:latin typeface="Inconsolata" pitchFamily="1" charset="0"/>
                          <a:ea typeface="Inconsolata" pitchFamily="1" charset="0"/>
                        </a:rPr>
                        <a:t>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826902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49C48773-E873-D841-2FED-538716D79DFA}"/>
              </a:ext>
            </a:extLst>
          </p:cNvPr>
          <p:cNvSpPr/>
          <p:nvPr/>
        </p:nvSpPr>
        <p:spPr>
          <a:xfrm>
            <a:off x="7158183" y="2143216"/>
            <a:ext cx="1069676" cy="100066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Inconsolata" pitchFamily="1" charset="0"/>
                <a:ea typeface="Inconsolata" pitchFamily="1" charset="0"/>
              </a:rPr>
              <a:t>?n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A4ACA73-F36D-EAF7-452C-1DF951A96675}"/>
              </a:ext>
            </a:extLst>
          </p:cNvPr>
          <p:cNvCxnSpPr/>
          <p:nvPr/>
        </p:nvCxnSpPr>
        <p:spPr>
          <a:xfrm>
            <a:off x="5322151" y="2667989"/>
            <a:ext cx="183603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CA40D2E-8050-05A5-33AE-CCA297C7242B}"/>
              </a:ext>
            </a:extLst>
          </p:cNvPr>
          <p:cNvSpPr txBox="1"/>
          <p:nvPr/>
        </p:nvSpPr>
        <p:spPr>
          <a:xfrm>
            <a:off x="5743877" y="229865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>
                <a:solidFill>
                  <a:schemeClr val="bg1"/>
                </a:solidFill>
                <a:latin typeface="Inconsolata" pitchFamily="1" charset="0"/>
                <a:ea typeface="Inconsolata" pitchFamily="1" charset="0"/>
              </a:rPr>
              <a:t>ex:name</a:t>
            </a:r>
            <a:endParaRPr lang="es-CL" dirty="0">
              <a:solidFill>
                <a:schemeClr val="bg1"/>
              </a:solidFill>
              <a:latin typeface="Inconsolata" pitchFamily="1" charset="0"/>
              <a:ea typeface="Inconsolata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9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B2A5E-0108-2DB4-EDF8-38BA6B21A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GQL – Graph Query Language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DDA26-AD9C-BBB5-A8DB-D4D75E47B6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830282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4A949-AF84-3D75-1FA9-FE653130E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GQL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F0BB9-9F9F-BC64-C601-E652CA1ED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1349829"/>
            <a:ext cx="9486690" cy="4857931"/>
          </a:xfrm>
        </p:spPr>
        <p:txBody>
          <a:bodyPr/>
          <a:lstStyle/>
          <a:p>
            <a:r>
              <a:rPr lang="en-CL" dirty="0"/>
              <a:t>Lenguaje de consulta estándar lanzado en 2024. Es el primer lenguaje de consulta estandarizado desde SQL</a:t>
            </a:r>
          </a:p>
          <a:p>
            <a:r>
              <a:rPr lang="en-CL" dirty="0"/>
              <a:t>Asume el modelo de grafo de propiedades</a:t>
            </a:r>
          </a:p>
        </p:txBody>
      </p:sp>
      <p:pic>
        <p:nvPicPr>
          <p:cNvPr id="4" name="Content Placeholder 10">
            <a:extLst>
              <a:ext uri="{FF2B5EF4-FFF2-40B4-BE49-F238E27FC236}">
                <a16:creationId xmlns:a16="http://schemas.microsoft.com/office/drawing/2014/main" id="{15ED49BE-5A9B-1BE4-54BA-704CA14147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7"/>
          <a:stretch/>
        </p:blipFill>
        <p:spPr>
          <a:xfrm>
            <a:off x="1698172" y="3750946"/>
            <a:ext cx="9853282" cy="23254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DA5871-BCBE-3526-2E06-74E251F98001}"/>
              </a:ext>
            </a:extLst>
          </p:cNvPr>
          <p:cNvSpPr/>
          <p:nvPr/>
        </p:nvSpPr>
        <p:spPr>
          <a:xfrm>
            <a:off x="7619589" y="3901667"/>
            <a:ext cx="2090468" cy="354647"/>
          </a:xfrm>
          <a:prstGeom prst="rect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ECE340-6A2D-8239-37E7-BEAEA6DCE2F4}"/>
              </a:ext>
            </a:extLst>
          </p:cNvPr>
          <p:cNvSpPr/>
          <p:nvPr/>
        </p:nvSpPr>
        <p:spPr>
          <a:xfrm>
            <a:off x="6182058" y="4371460"/>
            <a:ext cx="816839" cy="481846"/>
          </a:xfrm>
          <a:prstGeom prst="rect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7673FD-DB2B-0319-C647-23A58F97C080}"/>
              </a:ext>
            </a:extLst>
          </p:cNvPr>
          <p:cNvSpPr/>
          <p:nvPr/>
        </p:nvSpPr>
        <p:spPr>
          <a:xfrm>
            <a:off x="1867311" y="4396106"/>
            <a:ext cx="407803" cy="382723"/>
          </a:xfrm>
          <a:prstGeom prst="rect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347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BF483-C374-2425-11FE-3BB792948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GQL – Pattern Matching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F5DE-59A5-B73B-0A5C-B3DD62335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4267200"/>
            <a:ext cx="9486690" cy="194056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CL" dirty="0"/>
              <a:t>La </a:t>
            </a:r>
            <a:r>
              <a:rPr lang="en-US" dirty="0"/>
              <a:t>idea es </a:t>
            </a:r>
            <a:r>
              <a:rPr lang="en-US" dirty="0" err="1"/>
              <a:t>definir</a:t>
            </a:r>
            <a:r>
              <a:rPr lang="en-US" dirty="0"/>
              <a:t> un patron que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calzar</a:t>
            </a:r>
            <a:r>
              <a:rPr lang="en-US" dirty="0"/>
              <a:t> con </a:t>
            </a:r>
            <a:r>
              <a:rPr lang="en-US" dirty="0" err="1"/>
              <a:t>elementos</a:t>
            </a:r>
            <a:r>
              <a:rPr lang="en-US" dirty="0"/>
              <a:t> del </a:t>
            </a:r>
            <a:r>
              <a:rPr lang="en-US" dirty="0" err="1"/>
              <a:t>grafo</a:t>
            </a:r>
            <a:r>
              <a:rPr lang="en-US" dirty="0"/>
              <a:t> (</a:t>
            </a:r>
            <a:r>
              <a:rPr lang="en-US" dirty="0" err="1"/>
              <a:t>nodos</a:t>
            </a:r>
            <a:r>
              <a:rPr lang="en-US" dirty="0"/>
              <a:t>, </a:t>
            </a:r>
            <a:r>
              <a:rPr lang="en-US" dirty="0" err="1"/>
              <a:t>aristas</a:t>
            </a:r>
            <a:r>
              <a:rPr lang="en-US" dirty="0"/>
              <a:t>, </a:t>
            </a:r>
            <a:r>
              <a:rPr lang="en-US" dirty="0" err="1"/>
              <a:t>etiquetas</a:t>
            </a:r>
            <a:r>
              <a:rPr lang="en-US" dirty="0"/>
              <a:t>, </a:t>
            </a:r>
            <a:r>
              <a:rPr lang="en-US" dirty="0" err="1"/>
              <a:t>propiedades</a:t>
            </a:r>
            <a:r>
              <a:rPr lang="en-US" dirty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El </a:t>
            </a:r>
            <a:r>
              <a:rPr lang="en-US" dirty="0" err="1"/>
              <a:t>patrón</a:t>
            </a:r>
            <a:r>
              <a:rPr lang="en-US" dirty="0"/>
              <a:t> </a:t>
            </a:r>
            <a:r>
              <a:rPr lang="en-US" dirty="0" err="1"/>
              <a:t>contiene</a:t>
            </a:r>
            <a:r>
              <a:rPr lang="en-US" dirty="0"/>
              <a:t> variables </a:t>
            </a:r>
            <a:r>
              <a:rPr lang="en-US" dirty="0" err="1"/>
              <a:t>libres</a:t>
            </a:r>
            <a:r>
              <a:rPr lang="en-US" dirty="0"/>
              <a:t> que “</a:t>
            </a:r>
            <a:r>
              <a:rPr lang="en-US" dirty="0" err="1"/>
              <a:t>capturan</a:t>
            </a:r>
            <a:r>
              <a:rPr lang="en-US" dirty="0"/>
              <a:t>”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elementos</a:t>
            </a:r>
            <a:r>
              <a:rPr lang="en-US" dirty="0"/>
              <a:t> que </a:t>
            </a:r>
            <a:r>
              <a:rPr lang="en-US" dirty="0" err="1"/>
              <a:t>calzan</a:t>
            </a:r>
            <a:r>
              <a:rPr lang="en-US" dirty="0"/>
              <a:t> y </a:t>
            </a:r>
            <a:r>
              <a:rPr lang="en-US" dirty="0" err="1"/>
              <a:t>pueden</a:t>
            </a:r>
            <a:r>
              <a:rPr lang="en-US" dirty="0"/>
              <a:t> ser </a:t>
            </a:r>
            <a:r>
              <a:rPr lang="en-US" dirty="0" err="1"/>
              <a:t>retornados</a:t>
            </a:r>
            <a:endParaRPr lang="en-C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FD77DA-8493-D6A7-AB92-86C750D3CCB5}"/>
              </a:ext>
            </a:extLst>
          </p:cNvPr>
          <p:cNvSpPr/>
          <p:nvPr/>
        </p:nvSpPr>
        <p:spPr>
          <a:xfrm>
            <a:off x="4043680" y="2021840"/>
            <a:ext cx="4815840" cy="16306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MATCH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patrón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RETURN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expresiones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2707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02CF6-7C2C-121A-EBC6-574EAF211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572F7-AFA1-F606-C517-5D50D1B35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GQL – Patrones de Nodos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43FB70-5A55-531A-2409-02ADDD289F47}"/>
              </a:ext>
            </a:extLst>
          </p:cNvPr>
          <p:cNvSpPr/>
          <p:nvPr/>
        </p:nvSpPr>
        <p:spPr>
          <a:xfrm>
            <a:off x="1127760" y="4267200"/>
            <a:ext cx="6004560" cy="2590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MATCH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(n)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RETURN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104ED2-63FD-E8B2-1AD4-BB106E230EBE}"/>
              </a:ext>
            </a:extLst>
          </p:cNvPr>
          <p:cNvSpPr/>
          <p:nvPr/>
        </p:nvSpPr>
        <p:spPr>
          <a:xfrm>
            <a:off x="7132320" y="4267200"/>
            <a:ext cx="5059680" cy="259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6ED31072-9948-2CC2-2C0B-20CA710C11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7"/>
          <a:stretch/>
        </p:blipFill>
        <p:spPr>
          <a:xfrm>
            <a:off x="1820558" y="1635760"/>
            <a:ext cx="9853282" cy="232548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8D79674-B72F-A060-A673-37FEB3F7E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752334"/>
              </p:ext>
            </p:extLst>
          </p:nvPr>
        </p:nvGraphicFramePr>
        <p:xfrm>
          <a:off x="9530080" y="4820920"/>
          <a:ext cx="609600" cy="148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4299589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27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086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19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318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734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F418B-E8BA-9EED-A269-57CEA80D2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Datos Cafeteros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26D7C1-F68C-9FB4-DB38-F1B578EA1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293" y="5442859"/>
            <a:ext cx="861350" cy="6010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22E81BA-1571-9093-2C99-1EC79FEB0DB3}"/>
              </a:ext>
            </a:extLst>
          </p:cNvPr>
          <p:cNvSpPr txBox="1"/>
          <p:nvPr/>
        </p:nvSpPr>
        <p:spPr>
          <a:xfrm>
            <a:off x="8369812" y="585160"/>
            <a:ext cx="1972912" cy="400110"/>
          </a:xfrm>
          <a:prstGeom prst="rect">
            <a:avLst/>
          </a:prstGeom>
          <a:solidFill>
            <a:schemeClr val="tx2"/>
          </a:solidFill>
          <a:ln w="2857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ysClr val="windowText" lastClr="000000"/>
                </a:solidFill>
              </a:rPr>
              <a:t>¿Comentarios?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800A83-9242-AD56-98CA-D086D0448750}"/>
              </a:ext>
            </a:extLst>
          </p:cNvPr>
          <p:cNvSpPr txBox="1"/>
          <p:nvPr/>
        </p:nvSpPr>
        <p:spPr>
          <a:xfrm>
            <a:off x="1383354" y="1896380"/>
            <a:ext cx="1102204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Oba Toli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A6086-0127-E441-256F-A81434365FDC}"/>
              </a:ext>
            </a:extLst>
          </p:cNvPr>
          <p:cNvSpPr txBox="1"/>
          <p:nvPr/>
        </p:nvSpPr>
        <p:spPr>
          <a:xfrm>
            <a:off x="4449719" y="3121420"/>
            <a:ext cx="1626754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Isidro Pereira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E46CBF-5B94-8805-6050-D9B37D81543E}"/>
              </a:ext>
            </a:extLst>
          </p:cNvPr>
          <p:cNvSpPr txBox="1"/>
          <p:nvPr/>
        </p:nvSpPr>
        <p:spPr>
          <a:xfrm>
            <a:off x="6497325" y="3121420"/>
            <a:ext cx="1402307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Ocobamba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74A8F5-8987-72A0-261C-F5287F4EC9C8}"/>
              </a:ext>
            </a:extLst>
          </p:cNvPr>
          <p:cNvSpPr txBox="1"/>
          <p:nvPr/>
        </p:nvSpPr>
        <p:spPr>
          <a:xfrm>
            <a:off x="10502464" y="3121420"/>
            <a:ext cx="1440347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Atu Lintang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99B2CC-A316-F467-2810-B8C93716CD35}"/>
              </a:ext>
            </a:extLst>
          </p:cNvPr>
          <p:cNvSpPr txBox="1"/>
          <p:nvPr/>
        </p:nvSpPr>
        <p:spPr>
          <a:xfrm>
            <a:off x="6186291" y="4515586"/>
            <a:ext cx="1117049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bourbon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ECA608-F3D3-9BD5-8514-82B88FE964C0}"/>
              </a:ext>
            </a:extLst>
          </p:cNvPr>
          <p:cNvSpPr txBox="1"/>
          <p:nvPr/>
        </p:nvSpPr>
        <p:spPr>
          <a:xfrm>
            <a:off x="6790908" y="1905717"/>
            <a:ext cx="796364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gayol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3044BC-5389-46BE-C6B9-D7B25876E7F5}"/>
              </a:ext>
            </a:extLst>
          </p:cNvPr>
          <p:cNvSpPr txBox="1"/>
          <p:nvPr/>
        </p:nvSpPr>
        <p:spPr>
          <a:xfrm>
            <a:off x="3188675" y="1896380"/>
            <a:ext cx="1146741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heirloom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BBC6D-3997-41CC-26BF-929CBC3EB812}"/>
              </a:ext>
            </a:extLst>
          </p:cNvPr>
          <p:cNvSpPr txBox="1"/>
          <p:nvPr/>
        </p:nvSpPr>
        <p:spPr>
          <a:xfrm>
            <a:off x="2794238" y="3118640"/>
            <a:ext cx="957184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natural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F5EB01-D812-CBD3-7338-6DD7AD65F84C}"/>
              </a:ext>
            </a:extLst>
          </p:cNvPr>
          <p:cNvSpPr txBox="1"/>
          <p:nvPr/>
        </p:nvSpPr>
        <p:spPr>
          <a:xfrm>
            <a:off x="8751150" y="1207654"/>
            <a:ext cx="916291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lavado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37003C5-C45B-357F-C2DA-89A6EB5758D0}"/>
              </a:ext>
            </a:extLst>
          </p:cNvPr>
          <p:cNvSpPr txBox="1"/>
          <p:nvPr/>
        </p:nvSpPr>
        <p:spPr>
          <a:xfrm>
            <a:off x="4856726" y="1184679"/>
            <a:ext cx="812026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1.900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499D8BA-8E7E-6FA6-3856-16E2717B3D00}"/>
              </a:ext>
            </a:extLst>
          </p:cNvPr>
          <p:cNvSpPr txBox="1"/>
          <p:nvPr/>
        </p:nvSpPr>
        <p:spPr>
          <a:xfrm>
            <a:off x="4853301" y="1896380"/>
            <a:ext cx="808934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1.200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41CFB98-8CF9-82AF-C5D4-8CDCD597F99C}"/>
              </a:ext>
            </a:extLst>
          </p:cNvPr>
          <p:cNvSpPr txBox="1"/>
          <p:nvPr/>
        </p:nvSpPr>
        <p:spPr>
          <a:xfrm>
            <a:off x="9920878" y="1896380"/>
            <a:ext cx="806985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1.500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73DD64-CEF0-079F-2323-58442F92BB30}"/>
              </a:ext>
            </a:extLst>
          </p:cNvPr>
          <p:cNvSpPr txBox="1"/>
          <p:nvPr/>
        </p:nvSpPr>
        <p:spPr>
          <a:xfrm>
            <a:off x="1455864" y="3126744"/>
            <a:ext cx="960780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Etiopía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8270A51-1A33-923E-8423-071D8DED562B}"/>
              </a:ext>
            </a:extLst>
          </p:cNvPr>
          <p:cNvSpPr txBox="1"/>
          <p:nvPr/>
        </p:nvSpPr>
        <p:spPr>
          <a:xfrm>
            <a:off x="7913223" y="4515586"/>
            <a:ext cx="714018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Perú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A6B99E-7A16-23E0-DFCA-034FC09B6CE3}"/>
              </a:ext>
            </a:extLst>
          </p:cNvPr>
          <p:cNvSpPr txBox="1"/>
          <p:nvPr/>
        </p:nvSpPr>
        <p:spPr>
          <a:xfrm>
            <a:off x="4871590" y="4515586"/>
            <a:ext cx="820630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Brasil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E37BA2-D1C7-C564-4AAF-DF626C89F35B}"/>
              </a:ext>
            </a:extLst>
          </p:cNvPr>
          <p:cNvSpPr txBox="1"/>
          <p:nvPr/>
        </p:nvSpPr>
        <p:spPr>
          <a:xfrm>
            <a:off x="10901198" y="1896380"/>
            <a:ext cx="1252309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Indonesia</a:t>
            </a:r>
          </a:p>
        </p:txBody>
      </p:sp>
      <p:cxnSp>
        <p:nvCxnSpPr>
          <p:cNvPr id="1056" name="Straight Arrow Connector 1055">
            <a:extLst>
              <a:ext uri="{FF2B5EF4-FFF2-40B4-BE49-F238E27FC236}">
                <a16:creationId xmlns:a16="http://schemas.microsoft.com/office/drawing/2014/main" id="{6AE35702-111B-8534-7F44-75D3E66A3688}"/>
              </a:ext>
            </a:extLst>
          </p:cNvPr>
          <p:cNvCxnSpPr>
            <a:cxnSpLocks/>
            <a:stCxn id="3" idx="3"/>
            <a:endCxn id="37" idx="1"/>
          </p:cNvCxnSpPr>
          <p:nvPr/>
        </p:nvCxnSpPr>
        <p:spPr>
          <a:xfrm>
            <a:off x="2485558" y="2100692"/>
            <a:ext cx="70311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7" name="Straight Arrow Connector 1056">
            <a:extLst>
              <a:ext uri="{FF2B5EF4-FFF2-40B4-BE49-F238E27FC236}">
                <a16:creationId xmlns:a16="http://schemas.microsoft.com/office/drawing/2014/main" id="{331F7C39-4DE2-E89D-4C40-DE7A92CFB313}"/>
              </a:ext>
            </a:extLst>
          </p:cNvPr>
          <p:cNvCxnSpPr>
            <a:cxnSpLocks/>
            <a:stCxn id="3" idx="2"/>
            <a:endCxn id="43" idx="0"/>
          </p:cNvCxnSpPr>
          <p:nvPr/>
        </p:nvCxnSpPr>
        <p:spPr>
          <a:xfrm>
            <a:off x="1934456" y="2305003"/>
            <a:ext cx="1798" cy="8217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8" name="Straight Arrow Connector 1057">
            <a:extLst>
              <a:ext uri="{FF2B5EF4-FFF2-40B4-BE49-F238E27FC236}">
                <a16:creationId xmlns:a16="http://schemas.microsoft.com/office/drawing/2014/main" id="{B142315E-25E8-E941-E246-92319E2DF23C}"/>
              </a:ext>
            </a:extLst>
          </p:cNvPr>
          <p:cNvCxnSpPr>
            <a:cxnSpLocks/>
            <a:stCxn id="3" idx="0"/>
            <a:endCxn id="40" idx="1"/>
          </p:cNvCxnSpPr>
          <p:nvPr/>
        </p:nvCxnSpPr>
        <p:spPr>
          <a:xfrm flipV="1">
            <a:off x="1934456" y="1388991"/>
            <a:ext cx="2922270" cy="5073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9" name="Straight Arrow Connector 1058">
            <a:extLst>
              <a:ext uri="{FF2B5EF4-FFF2-40B4-BE49-F238E27FC236}">
                <a16:creationId xmlns:a16="http://schemas.microsoft.com/office/drawing/2014/main" id="{498D3F9C-E3E7-789B-52B7-08830A7183CB}"/>
              </a:ext>
            </a:extLst>
          </p:cNvPr>
          <p:cNvCxnSpPr>
            <a:cxnSpLocks/>
            <a:stCxn id="5" idx="0"/>
            <a:endCxn id="41" idx="2"/>
          </p:cNvCxnSpPr>
          <p:nvPr/>
        </p:nvCxnSpPr>
        <p:spPr>
          <a:xfrm flipH="1" flipV="1">
            <a:off x="5257768" y="2305003"/>
            <a:ext cx="5328" cy="8164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0" name="Straight Arrow Connector 1059">
            <a:extLst>
              <a:ext uri="{FF2B5EF4-FFF2-40B4-BE49-F238E27FC236}">
                <a16:creationId xmlns:a16="http://schemas.microsoft.com/office/drawing/2014/main" id="{0D04591E-7DA9-E46A-D6FC-BDF2D8DE30EF}"/>
              </a:ext>
            </a:extLst>
          </p:cNvPr>
          <p:cNvCxnSpPr>
            <a:cxnSpLocks/>
            <a:stCxn id="3" idx="2"/>
            <a:endCxn id="38" idx="0"/>
          </p:cNvCxnSpPr>
          <p:nvPr/>
        </p:nvCxnSpPr>
        <p:spPr>
          <a:xfrm>
            <a:off x="1934456" y="2305003"/>
            <a:ext cx="1338374" cy="8136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1" name="Straight Arrow Connector 1060">
            <a:extLst>
              <a:ext uri="{FF2B5EF4-FFF2-40B4-BE49-F238E27FC236}">
                <a16:creationId xmlns:a16="http://schemas.microsoft.com/office/drawing/2014/main" id="{959F31C3-0D03-2891-1681-CFAD97C3C3BC}"/>
              </a:ext>
            </a:extLst>
          </p:cNvPr>
          <p:cNvCxnSpPr>
            <a:cxnSpLocks/>
            <a:stCxn id="5" idx="2"/>
            <a:endCxn id="45" idx="0"/>
          </p:cNvCxnSpPr>
          <p:nvPr/>
        </p:nvCxnSpPr>
        <p:spPr>
          <a:xfrm>
            <a:off x="5263096" y="3530043"/>
            <a:ext cx="18809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2" name="Straight Arrow Connector 1061">
            <a:extLst>
              <a:ext uri="{FF2B5EF4-FFF2-40B4-BE49-F238E27FC236}">
                <a16:creationId xmlns:a16="http://schemas.microsoft.com/office/drawing/2014/main" id="{0788F239-5C38-86E3-AE37-53B6B416F45D}"/>
              </a:ext>
            </a:extLst>
          </p:cNvPr>
          <p:cNvCxnSpPr>
            <a:cxnSpLocks/>
            <a:stCxn id="5" idx="2"/>
            <a:endCxn id="35" idx="0"/>
          </p:cNvCxnSpPr>
          <p:nvPr/>
        </p:nvCxnSpPr>
        <p:spPr>
          <a:xfrm>
            <a:off x="5263096" y="3530043"/>
            <a:ext cx="1481720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3" name="Straight Arrow Connector 1062">
            <a:extLst>
              <a:ext uri="{FF2B5EF4-FFF2-40B4-BE49-F238E27FC236}">
                <a16:creationId xmlns:a16="http://schemas.microsoft.com/office/drawing/2014/main" id="{4DF1E838-7DE0-879F-641B-2DB8E4B7E06A}"/>
              </a:ext>
            </a:extLst>
          </p:cNvPr>
          <p:cNvCxnSpPr>
            <a:cxnSpLocks/>
            <a:stCxn id="15" idx="2"/>
            <a:endCxn id="35" idx="0"/>
          </p:cNvCxnSpPr>
          <p:nvPr/>
        </p:nvCxnSpPr>
        <p:spPr>
          <a:xfrm flipH="1">
            <a:off x="6744816" y="3530043"/>
            <a:ext cx="453663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4" name="Straight Arrow Connector 1063">
            <a:extLst>
              <a:ext uri="{FF2B5EF4-FFF2-40B4-BE49-F238E27FC236}">
                <a16:creationId xmlns:a16="http://schemas.microsoft.com/office/drawing/2014/main" id="{1F8F1626-751C-C25E-C549-6CE01AD4F552}"/>
              </a:ext>
            </a:extLst>
          </p:cNvPr>
          <p:cNvCxnSpPr>
            <a:cxnSpLocks/>
            <a:stCxn id="24" idx="1"/>
            <a:endCxn id="39" idx="2"/>
          </p:cNvCxnSpPr>
          <p:nvPr/>
        </p:nvCxnSpPr>
        <p:spPr>
          <a:xfrm flipH="1" flipV="1">
            <a:off x="9209296" y="1616277"/>
            <a:ext cx="1293168" cy="17094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5" name="Straight Arrow Connector 1064">
            <a:extLst>
              <a:ext uri="{FF2B5EF4-FFF2-40B4-BE49-F238E27FC236}">
                <a16:creationId xmlns:a16="http://schemas.microsoft.com/office/drawing/2014/main" id="{07B80987-4B4C-B470-D2AE-D6AF2EEFDA8F}"/>
              </a:ext>
            </a:extLst>
          </p:cNvPr>
          <p:cNvCxnSpPr>
            <a:cxnSpLocks/>
            <a:stCxn id="5" idx="1"/>
            <a:endCxn id="38" idx="3"/>
          </p:cNvCxnSpPr>
          <p:nvPr/>
        </p:nvCxnSpPr>
        <p:spPr>
          <a:xfrm flipH="1" flipV="1">
            <a:off x="3751422" y="3322952"/>
            <a:ext cx="698297" cy="27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6" name="Straight Arrow Connector 1065">
            <a:extLst>
              <a:ext uri="{FF2B5EF4-FFF2-40B4-BE49-F238E27FC236}">
                <a16:creationId xmlns:a16="http://schemas.microsoft.com/office/drawing/2014/main" id="{392E45B2-0006-14E6-3949-08B267F51444}"/>
              </a:ext>
            </a:extLst>
          </p:cNvPr>
          <p:cNvCxnSpPr>
            <a:cxnSpLocks/>
            <a:stCxn id="15" idx="3"/>
            <a:endCxn id="39" idx="2"/>
          </p:cNvCxnSpPr>
          <p:nvPr/>
        </p:nvCxnSpPr>
        <p:spPr>
          <a:xfrm flipV="1">
            <a:off x="7899632" y="1616277"/>
            <a:ext cx="1309664" cy="17094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7" name="Straight Arrow Connector 1066">
            <a:extLst>
              <a:ext uri="{FF2B5EF4-FFF2-40B4-BE49-F238E27FC236}">
                <a16:creationId xmlns:a16="http://schemas.microsoft.com/office/drawing/2014/main" id="{21391347-FBAC-60AE-2BBD-8E394066D123}"/>
              </a:ext>
            </a:extLst>
          </p:cNvPr>
          <p:cNvCxnSpPr>
            <a:cxnSpLocks/>
            <a:stCxn id="15" idx="0"/>
            <a:endCxn id="36" idx="2"/>
          </p:cNvCxnSpPr>
          <p:nvPr/>
        </p:nvCxnSpPr>
        <p:spPr>
          <a:xfrm flipH="1" flipV="1">
            <a:off x="7189090" y="2314340"/>
            <a:ext cx="9389" cy="807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8" name="Straight Arrow Connector 1067">
            <a:extLst>
              <a:ext uri="{FF2B5EF4-FFF2-40B4-BE49-F238E27FC236}">
                <a16:creationId xmlns:a16="http://schemas.microsoft.com/office/drawing/2014/main" id="{01E81A23-9B38-4685-458B-79661FA1E45E}"/>
              </a:ext>
            </a:extLst>
          </p:cNvPr>
          <p:cNvCxnSpPr>
            <a:cxnSpLocks/>
            <a:stCxn id="15" idx="2"/>
            <a:endCxn id="44" idx="0"/>
          </p:cNvCxnSpPr>
          <p:nvPr/>
        </p:nvCxnSpPr>
        <p:spPr>
          <a:xfrm>
            <a:off x="7198479" y="3530043"/>
            <a:ext cx="1071753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97" name="Straight Arrow Connector 1096">
            <a:extLst>
              <a:ext uri="{FF2B5EF4-FFF2-40B4-BE49-F238E27FC236}">
                <a16:creationId xmlns:a16="http://schemas.microsoft.com/office/drawing/2014/main" id="{5A8B2A04-E420-A055-A5AC-F1237D8597D1}"/>
              </a:ext>
            </a:extLst>
          </p:cNvPr>
          <p:cNvCxnSpPr>
            <a:cxnSpLocks/>
            <a:stCxn id="24" idx="0"/>
            <a:endCxn id="46" idx="2"/>
          </p:cNvCxnSpPr>
          <p:nvPr/>
        </p:nvCxnSpPr>
        <p:spPr>
          <a:xfrm flipV="1">
            <a:off x="11222638" y="2305003"/>
            <a:ext cx="304715" cy="8164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98" name="Straight Arrow Connector 1097">
            <a:extLst>
              <a:ext uri="{FF2B5EF4-FFF2-40B4-BE49-F238E27FC236}">
                <a16:creationId xmlns:a16="http://schemas.microsoft.com/office/drawing/2014/main" id="{41C87DD8-2538-AE0D-1900-A4CB4228A661}"/>
              </a:ext>
            </a:extLst>
          </p:cNvPr>
          <p:cNvCxnSpPr>
            <a:cxnSpLocks/>
            <a:stCxn id="24" idx="0"/>
            <a:endCxn id="42" idx="2"/>
          </p:cNvCxnSpPr>
          <p:nvPr/>
        </p:nvCxnSpPr>
        <p:spPr>
          <a:xfrm flipH="1" flipV="1">
            <a:off x="10324371" y="2305003"/>
            <a:ext cx="898267" cy="8164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03" name="Straight Arrow Connector 1102">
            <a:extLst>
              <a:ext uri="{FF2B5EF4-FFF2-40B4-BE49-F238E27FC236}">
                <a16:creationId xmlns:a16="http://schemas.microsoft.com/office/drawing/2014/main" id="{2C0717AB-C171-8756-16E9-F79F7A7628F8}"/>
              </a:ext>
            </a:extLst>
          </p:cNvPr>
          <p:cNvCxnSpPr>
            <a:cxnSpLocks/>
            <a:stCxn id="15" idx="0"/>
            <a:endCxn id="40" idx="3"/>
          </p:cNvCxnSpPr>
          <p:nvPr/>
        </p:nvCxnSpPr>
        <p:spPr>
          <a:xfrm flipH="1" flipV="1">
            <a:off x="5668752" y="1388991"/>
            <a:ext cx="1529727" cy="17324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07" name="TextBox 1106">
            <a:extLst>
              <a:ext uri="{FF2B5EF4-FFF2-40B4-BE49-F238E27FC236}">
                <a16:creationId xmlns:a16="http://schemas.microsoft.com/office/drawing/2014/main" id="{D82422EF-B1F9-6923-4308-2CA1F61AA97C}"/>
              </a:ext>
            </a:extLst>
          </p:cNvPr>
          <p:cNvSpPr txBox="1"/>
          <p:nvPr/>
        </p:nvSpPr>
        <p:spPr>
          <a:xfrm>
            <a:off x="2459294" y="2073964"/>
            <a:ext cx="66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varietal</a:t>
            </a:r>
            <a:endParaRPr lang="en-CL" dirty="0"/>
          </a:p>
        </p:txBody>
      </p:sp>
      <p:sp>
        <p:nvSpPr>
          <p:cNvPr id="1108" name="TextBox 1107">
            <a:extLst>
              <a:ext uri="{FF2B5EF4-FFF2-40B4-BE49-F238E27FC236}">
                <a16:creationId xmlns:a16="http://schemas.microsoft.com/office/drawing/2014/main" id="{803C4C78-7553-8082-82AC-DD83516F747C}"/>
              </a:ext>
            </a:extLst>
          </p:cNvPr>
          <p:cNvSpPr txBox="1"/>
          <p:nvPr/>
        </p:nvSpPr>
        <p:spPr>
          <a:xfrm rot="2354044">
            <a:off x="5779016" y="3855658"/>
            <a:ext cx="66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varietal</a:t>
            </a:r>
            <a:endParaRPr lang="en-CL" dirty="0"/>
          </a:p>
        </p:txBody>
      </p:sp>
      <p:sp>
        <p:nvSpPr>
          <p:cNvPr id="1109" name="TextBox 1108">
            <a:extLst>
              <a:ext uri="{FF2B5EF4-FFF2-40B4-BE49-F238E27FC236}">
                <a16:creationId xmlns:a16="http://schemas.microsoft.com/office/drawing/2014/main" id="{F67EB43D-CB43-85CA-F45D-B3BA2AB9F2C2}"/>
              </a:ext>
            </a:extLst>
          </p:cNvPr>
          <p:cNvSpPr txBox="1"/>
          <p:nvPr/>
        </p:nvSpPr>
        <p:spPr>
          <a:xfrm rot="18813740">
            <a:off x="6073547" y="2792000"/>
            <a:ext cx="66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varietal</a:t>
            </a:r>
            <a:endParaRPr lang="en-CL" dirty="0"/>
          </a:p>
        </p:txBody>
      </p:sp>
      <p:sp>
        <p:nvSpPr>
          <p:cNvPr id="1110" name="TextBox 1109">
            <a:extLst>
              <a:ext uri="{FF2B5EF4-FFF2-40B4-BE49-F238E27FC236}">
                <a16:creationId xmlns:a16="http://schemas.microsoft.com/office/drawing/2014/main" id="{2ED44A9C-7FFB-74B5-ABA2-BB2B25E06AF9}"/>
              </a:ext>
            </a:extLst>
          </p:cNvPr>
          <p:cNvSpPr txBox="1"/>
          <p:nvPr/>
        </p:nvSpPr>
        <p:spPr>
          <a:xfrm rot="16200000">
            <a:off x="6958552" y="2581991"/>
            <a:ext cx="66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varietal</a:t>
            </a:r>
            <a:endParaRPr lang="en-CL" dirty="0"/>
          </a:p>
        </p:txBody>
      </p:sp>
      <p:sp>
        <p:nvSpPr>
          <p:cNvPr id="1111" name="TextBox 1110">
            <a:extLst>
              <a:ext uri="{FF2B5EF4-FFF2-40B4-BE49-F238E27FC236}">
                <a16:creationId xmlns:a16="http://schemas.microsoft.com/office/drawing/2014/main" id="{8F8C1806-FA9F-3C8F-3B5F-EC401081B84F}"/>
              </a:ext>
            </a:extLst>
          </p:cNvPr>
          <p:cNvSpPr txBox="1"/>
          <p:nvPr/>
        </p:nvSpPr>
        <p:spPr>
          <a:xfrm rot="16200000">
            <a:off x="1500504" y="2541863"/>
            <a:ext cx="674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origen</a:t>
            </a:r>
            <a:endParaRPr lang="en-CL" dirty="0"/>
          </a:p>
        </p:txBody>
      </p:sp>
      <p:sp>
        <p:nvSpPr>
          <p:cNvPr id="1112" name="TextBox 1111">
            <a:extLst>
              <a:ext uri="{FF2B5EF4-FFF2-40B4-BE49-F238E27FC236}">
                <a16:creationId xmlns:a16="http://schemas.microsoft.com/office/drawing/2014/main" id="{BF12D94E-A623-66A0-0890-CAF23EEA5D22}"/>
              </a:ext>
            </a:extLst>
          </p:cNvPr>
          <p:cNvSpPr txBox="1"/>
          <p:nvPr/>
        </p:nvSpPr>
        <p:spPr>
          <a:xfrm rot="18743082">
            <a:off x="8356573" y="3782533"/>
            <a:ext cx="674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origen</a:t>
            </a:r>
            <a:endParaRPr lang="en-CL" dirty="0"/>
          </a:p>
        </p:txBody>
      </p:sp>
      <p:sp>
        <p:nvSpPr>
          <p:cNvPr id="1113" name="TextBox 1112">
            <a:extLst>
              <a:ext uri="{FF2B5EF4-FFF2-40B4-BE49-F238E27FC236}">
                <a16:creationId xmlns:a16="http://schemas.microsoft.com/office/drawing/2014/main" id="{3F3CFC15-9A49-00E8-AFE9-385B5861B62F}"/>
              </a:ext>
            </a:extLst>
          </p:cNvPr>
          <p:cNvSpPr txBox="1"/>
          <p:nvPr/>
        </p:nvSpPr>
        <p:spPr>
          <a:xfrm rot="2604808">
            <a:off x="7473304" y="3830585"/>
            <a:ext cx="674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origen</a:t>
            </a:r>
            <a:endParaRPr lang="en-CL" dirty="0"/>
          </a:p>
        </p:txBody>
      </p:sp>
      <p:sp>
        <p:nvSpPr>
          <p:cNvPr id="1114" name="TextBox 1113">
            <a:extLst>
              <a:ext uri="{FF2B5EF4-FFF2-40B4-BE49-F238E27FC236}">
                <a16:creationId xmlns:a16="http://schemas.microsoft.com/office/drawing/2014/main" id="{C36791D3-572D-46EC-464E-685B375E66B0}"/>
              </a:ext>
            </a:extLst>
          </p:cNvPr>
          <p:cNvSpPr txBox="1"/>
          <p:nvPr/>
        </p:nvSpPr>
        <p:spPr>
          <a:xfrm rot="16200000">
            <a:off x="4802278" y="3788196"/>
            <a:ext cx="674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origen</a:t>
            </a:r>
            <a:endParaRPr lang="en-CL" dirty="0"/>
          </a:p>
        </p:txBody>
      </p:sp>
      <p:sp>
        <p:nvSpPr>
          <p:cNvPr id="1115" name="TextBox 1114">
            <a:extLst>
              <a:ext uri="{FF2B5EF4-FFF2-40B4-BE49-F238E27FC236}">
                <a16:creationId xmlns:a16="http://schemas.microsoft.com/office/drawing/2014/main" id="{DA8ADAFC-74FB-2E16-EFCA-1B8BD4E0110F}"/>
              </a:ext>
            </a:extLst>
          </p:cNvPr>
          <p:cNvSpPr txBox="1"/>
          <p:nvPr/>
        </p:nvSpPr>
        <p:spPr>
          <a:xfrm>
            <a:off x="3768218" y="3113480"/>
            <a:ext cx="8432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proceso</a:t>
            </a:r>
            <a:endParaRPr lang="en-CL" dirty="0"/>
          </a:p>
        </p:txBody>
      </p:sp>
      <p:sp>
        <p:nvSpPr>
          <p:cNvPr id="1116" name="TextBox 1115">
            <a:extLst>
              <a:ext uri="{FF2B5EF4-FFF2-40B4-BE49-F238E27FC236}">
                <a16:creationId xmlns:a16="http://schemas.microsoft.com/office/drawing/2014/main" id="{D9B99189-2A2A-EDCE-171A-6464CBC4C0B6}"/>
              </a:ext>
            </a:extLst>
          </p:cNvPr>
          <p:cNvSpPr txBox="1"/>
          <p:nvPr/>
        </p:nvSpPr>
        <p:spPr>
          <a:xfrm rot="2039241">
            <a:off x="2371149" y="2579166"/>
            <a:ext cx="8432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proceso</a:t>
            </a:r>
            <a:endParaRPr lang="en-CL" dirty="0"/>
          </a:p>
        </p:txBody>
      </p:sp>
      <p:sp>
        <p:nvSpPr>
          <p:cNvPr id="1117" name="TextBox 1116">
            <a:extLst>
              <a:ext uri="{FF2B5EF4-FFF2-40B4-BE49-F238E27FC236}">
                <a16:creationId xmlns:a16="http://schemas.microsoft.com/office/drawing/2014/main" id="{2D086264-3ED2-44F2-3329-71209D39453A}"/>
              </a:ext>
            </a:extLst>
          </p:cNvPr>
          <p:cNvSpPr txBox="1"/>
          <p:nvPr/>
        </p:nvSpPr>
        <p:spPr>
          <a:xfrm rot="3183950">
            <a:off x="9603716" y="2435741"/>
            <a:ext cx="8432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proceso</a:t>
            </a:r>
            <a:endParaRPr lang="en-CL" dirty="0"/>
          </a:p>
        </p:txBody>
      </p:sp>
      <p:sp>
        <p:nvSpPr>
          <p:cNvPr id="1119" name="TextBox 1118">
            <a:extLst>
              <a:ext uri="{FF2B5EF4-FFF2-40B4-BE49-F238E27FC236}">
                <a16:creationId xmlns:a16="http://schemas.microsoft.com/office/drawing/2014/main" id="{7E45AF9A-4D88-2B81-870D-9FDB739AE451}"/>
              </a:ext>
            </a:extLst>
          </p:cNvPr>
          <p:cNvSpPr txBox="1"/>
          <p:nvPr/>
        </p:nvSpPr>
        <p:spPr>
          <a:xfrm rot="18505429">
            <a:off x="8056680" y="2271837"/>
            <a:ext cx="8432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proceso</a:t>
            </a:r>
            <a:endParaRPr lang="en-CL" dirty="0"/>
          </a:p>
        </p:txBody>
      </p:sp>
      <p:sp>
        <p:nvSpPr>
          <p:cNvPr id="1123" name="TextBox 1122">
            <a:extLst>
              <a:ext uri="{FF2B5EF4-FFF2-40B4-BE49-F238E27FC236}">
                <a16:creationId xmlns:a16="http://schemas.microsoft.com/office/drawing/2014/main" id="{223F5FCF-6E2C-9F5D-AD9D-6A5BA092FF46}"/>
              </a:ext>
            </a:extLst>
          </p:cNvPr>
          <p:cNvSpPr txBox="1"/>
          <p:nvPr/>
        </p:nvSpPr>
        <p:spPr>
          <a:xfrm rot="20811684">
            <a:off x="3165644" y="1405248"/>
            <a:ext cx="564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altura</a:t>
            </a:r>
            <a:endParaRPr lang="en-CL" dirty="0"/>
          </a:p>
        </p:txBody>
      </p:sp>
      <p:sp>
        <p:nvSpPr>
          <p:cNvPr id="1124" name="TextBox 1123">
            <a:extLst>
              <a:ext uri="{FF2B5EF4-FFF2-40B4-BE49-F238E27FC236}">
                <a16:creationId xmlns:a16="http://schemas.microsoft.com/office/drawing/2014/main" id="{67881C10-45D5-0552-50EC-E36AC3390FDC}"/>
              </a:ext>
            </a:extLst>
          </p:cNvPr>
          <p:cNvSpPr txBox="1"/>
          <p:nvPr/>
        </p:nvSpPr>
        <p:spPr>
          <a:xfrm rot="2813166">
            <a:off x="10536739" y="2489501"/>
            <a:ext cx="564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altura</a:t>
            </a:r>
            <a:endParaRPr lang="en-CL" dirty="0"/>
          </a:p>
        </p:txBody>
      </p:sp>
      <p:sp>
        <p:nvSpPr>
          <p:cNvPr id="1125" name="TextBox 1124">
            <a:extLst>
              <a:ext uri="{FF2B5EF4-FFF2-40B4-BE49-F238E27FC236}">
                <a16:creationId xmlns:a16="http://schemas.microsoft.com/office/drawing/2014/main" id="{1F983ECA-B285-9D73-70BD-2A83090EEEB7}"/>
              </a:ext>
            </a:extLst>
          </p:cNvPr>
          <p:cNvSpPr txBox="1"/>
          <p:nvPr/>
        </p:nvSpPr>
        <p:spPr>
          <a:xfrm rot="16200000">
            <a:off x="4874087" y="2651078"/>
            <a:ext cx="564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altura</a:t>
            </a:r>
            <a:endParaRPr lang="en-CL" dirty="0"/>
          </a:p>
        </p:txBody>
      </p:sp>
      <p:sp>
        <p:nvSpPr>
          <p:cNvPr id="1126" name="TextBox 1125">
            <a:extLst>
              <a:ext uri="{FF2B5EF4-FFF2-40B4-BE49-F238E27FC236}">
                <a16:creationId xmlns:a16="http://schemas.microsoft.com/office/drawing/2014/main" id="{4D42ACFE-ECC9-C1C0-2726-A128084A48D0}"/>
              </a:ext>
            </a:extLst>
          </p:cNvPr>
          <p:cNvSpPr txBox="1"/>
          <p:nvPr/>
        </p:nvSpPr>
        <p:spPr>
          <a:xfrm rot="3067367">
            <a:off x="6126300" y="1969885"/>
            <a:ext cx="564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altura</a:t>
            </a:r>
            <a:endParaRPr lang="en-CL" dirty="0"/>
          </a:p>
        </p:txBody>
      </p:sp>
      <p:pic>
        <p:nvPicPr>
          <p:cNvPr id="4" name="Picture 3" descr="Etiopía Oba Toli Natural">
            <a:extLst>
              <a:ext uri="{FF2B5EF4-FFF2-40B4-BE49-F238E27FC236}">
                <a16:creationId xmlns:a16="http://schemas.microsoft.com/office/drawing/2014/main" id="{B5DD5CAB-3395-D6CF-4CA9-B9D967280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9" t="37620" r="39495" b="29206"/>
          <a:stretch/>
        </p:blipFill>
        <p:spPr bwMode="auto">
          <a:xfrm>
            <a:off x="1205736" y="5068376"/>
            <a:ext cx="1493268" cy="23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5AD373-670C-8AB5-B45B-F14986E068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9" r="3842"/>
          <a:stretch/>
        </p:blipFill>
        <p:spPr>
          <a:xfrm>
            <a:off x="4476065" y="5068375"/>
            <a:ext cx="1741989" cy="2353048"/>
          </a:xfrm>
          <a:prstGeom prst="rect">
            <a:avLst/>
          </a:prstGeom>
        </p:spPr>
      </p:pic>
      <p:pic>
        <p:nvPicPr>
          <p:cNvPr id="9" name="Picture 10" descr="Sumatra Atu Lintang">
            <a:extLst>
              <a:ext uri="{FF2B5EF4-FFF2-40B4-BE49-F238E27FC236}">
                <a16:creationId xmlns:a16="http://schemas.microsoft.com/office/drawing/2014/main" id="{502034DD-AB47-13B9-43C4-FF35282F6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0" t="23968" r="28053" b="12772"/>
          <a:stretch/>
        </p:blipFill>
        <p:spPr bwMode="auto">
          <a:xfrm>
            <a:off x="10340985" y="5057489"/>
            <a:ext cx="1643049" cy="23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5C9BE80-571A-8C23-28C1-30B53043CC52}"/>
              </a:ext>
            </a:extLst>
          </p:cNvPr>
          <p:cNvGrpSpPr/>
          <p:nvPr/>
        </p:nvGrpSpPr>
        <p:grpSpPr>
          <a:xfrm>
            <a:off x="6331055" y="5068375"/>
            <a:ext cx="1814108" cy="2363935"/>
            <a:chOff x="7561821" y="4515838"/>
            <a:chExt cx="2147768" cy="254854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6DA89A-298D-1C4E-7A76-32BCE5CB8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61821" y="4515838"/>
              <a:ext cx="2147768" cy="254854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3A37DDD-DAAD-5093-5C30-61F6690F2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30967" y="4515838"/>
              <a:ext cx="678621" cy="473543"/>
            </a:xfrm>
            <a:prstGeom prst="rect">
              <a:avLst/>
            </a:prstGeom>
          </p:spPr>
        </p:pic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623F8680-F973-B03E-2352-7995482E8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t="3355" r="31877" b="24063"/>
          <a:stretch/>
        </p:blipFill>
        <p:spPr bwMode="auto">
          <a:xfrm>
            <a:off x="8313235" y="5068375"/>
            <a:ext cx="1896163" cy="213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9347E79-0CDE-84A2-7B4C-3961A671B17D}"/>
              </a:ext>
            </a:extLst>
          </p:cNvPr>
          <p:cNvGrpSpPr/>
          <p:nvPr/>
        </p:nvGrpSpPr>
        <p:grpSpPr>
          <a:xfrm>
            <a:off x="2944273" y="5068375"/>
            <a:ext cx="1418791" cy="2468565"/>
            <a:chOff x="4744192" y="4725474"/>
            <a:chExt cx="1418791" cy="2468565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343D28D8-2257-991B-F679-5854944430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93" t="18631" r="27207" b="10728"/>
            <a:stretch/>
          </p:blipFill>
          <p:spPr bwMode="auto">
            <a:xfrm>
              <a:off x="4744192" y="4725474"/>
              <a:ext cx="1418791" cy="2468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Brasil Bandera Diamante Vector Ilustración Ilustraciones svg ...">
              <a:extLst>
                <a:ext uri="{FF2B5EF4-FFF2-40B4-BE49-F238E27FC236}">
                  <a16:creationId xmlns:a16="http://schemas.microsoft.com/office/drawing/2014/main" id="{774EDD6D-68FE-6797-EEB7-9151F94EC2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4301" b="87459" l="23538" r="75077">
                          <a14:foregroundMark x1="23769" y1="50935" x2="27692" y2="45325"/>
                          <a14:foregroundMark x1="44615" y1="20902" x2="49385" y2="14521"/>
                          <a14:foregroundMark x1="69615" y1="43234" x2="75077" y2="50385"/>
                          <a14:foregroundMark x1="49385" y1="87459" x2="54769" y2="798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41" t="13704" r="24749" b="12592"/>
            <a:stretch/>
          </p:blipFill>
          <p:spPr bwMode="auto">
            <a:xfrm>
              <a:off x="5268432" y="5429249"/>
              <a:ext cx="414605" cy="40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79EB11C2-B5DD-F5F9-9FD7-69AD4342B0CD}"/>
              </a:ext>
            </a:extLst>
          </p:cNvPr>
          <p:cNvSpPr txBox="1"/>
          <p:nvPr/>
        </p:nvSpPr>
        <p:spPr>
          <a:xfrm>
            <a:off x="3027830" y="3850513"/>
            <a:ext cx="489999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27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18E4E3C-A606-5241-7EA8-5CA64AFAD151}"/>
              </a:ext>
            </a:extLst>
          </p:cNvPr>
          <p:cNvCxnSpPr>
            <a:cxnSpLocks/>
            <a:stCxn id="47" idx="0"/>
            <a:endCxn id="38" idx="2"/>
          </p:cNvCxnSpPr>
          <p:nvPr/>
        </p:nvCxnSpPr>
        <p:spPr>
          <a:xfrm flipV="1">
            <a:off x="3272830" y="3527263"/>
            <a:ext cx="0" cy="3232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95FE092-CCC2-1391-E160-CBAE25B6C40E}"/>
              </a:ext>
            </a:extLst>
          </p:cNvPr>
          <p:cNvCxnSpPr>
            <a:cxnSpLocks/>
            <a:stCxn id="47" idx="3"/>
            <a:endCxn id="45" idx="0"/>
          </p:cNvCxnSpPr>
          <p:nvPr/>
        </p:nvCxnSpPr>
        <p:spPr>
          <a:xfrm>
            <a:off x="3517829" y="4054825"/>
            <a:ext cx="1764076" cy="4607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2BB9E9B-9C0A-5E35-9701-9983A8D1904E}"/>
              </a:ext>
            </a:extLst>
          </p:cNvPr>
          <p:cNvSpPr txBox="1"/>
          <p:nvPr/>
        </p:nvSpPr>
        <p:spPr>
          <a:xfrm>
            <a:off x="1455864" y="3858268"/>
            <a:ext cx="869471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catuai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EB57F23-CFEB-E0DE-7029-F59739695E84}"/>
              </a:ext>
            </a:extLst>
          </p:cNvPr>
          <p:cNvSpPr txBox="1"/>
          <p:nvPr/>
        </p:nvSpPr>
        <p:spPr>
          <a:xfrm>
            <a:off x="1461515" y="4516322"/>
            <a:ext cx="793541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1.350</a:t>
            </a:r>
          </a:p>
        </p:txBody>
      </p:sp>
      <p:cxnSp>
        <p:nvCxnSpPr>
          <p:cNvPr id="1027" name="Straight Arrow Connector 1026">
            <a:extLst>
              <a:ext uri="{FF2B5EF4-FFF2-40B4-BE49-F238E27FC236}">
                <a16:creationId xmlns:a16="http://schemas.microsoft.com/office/drawing/2014/main" id="{27D3D08C-3D44-0387-0691-FCCC45ADDC0F}"/>
              </a:ext>
            </a:extLst>
          </p:cNvPr>
          <p:cNvCxnSpPr>
            <a:cxnSpLocks/>
            <a:stCxn id="47" idx="1"/>
            <a:endCxn id="54" idx="3"/>
          </p:cNvCxnSpPr>
          <p:nvPr/>
        </p:nvCxnSpPr>
        <p:spPr>
          <a:xfrm flipH="1">
            <a:off x="2325335" y="4054825"/>
            <a:ext cx="702495" cy="7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7" name="Straight Arrow Connector 1036">
            <a:extLst>
              <a:ext uri="{FF2B5EF4-FFF2-40B4-BE49-F238E27FC236}">
                <a16:creationId xmlns:a16="http://schemas.microsoft.com/office/drawing/2014/main" id="{EADF60CC-91AF-6A1B-35E6-7156CBA74416}"/>
              </a:ext>
            </a:extLst>
          </p:cNvPr>
          <p:cNvCxnSpPr>
            <a:cxnSpLocks/>
            <a:stCxn id="47" idx="2"/>
            <a:endCxn id="59" idx="0"/>
          </p:cNvCxnSpPr>
          <p:nvPr/>
        </p:nvCxnSpPr>
        <p:spPr>
          <a:xfrm flipH="1">
            <a:off x="1858286" y="4259136"/>
            <a:ext cx="1414544" cy="2571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49" name="TextBox 1048">
            <a:extLst>
              <a:ext uri="{FF2B5EF4-FFF2-40B4-BE49-F238E27FC236}">
                <a16:creationId xmlns:a16="http://schemas.microsoft.com/office/drawing/2014/main" id="{1BC9C380-22F3-B80D-ACC5-31441455CD57}"/>
              </a:ext>
            </a:extLst>
          </p:cNvPr>
          <p:cNvSpPr txBox="1"/>
          <p:nvPr/>
        </p:nvSpPr>
        <p:spPr>
          <a:xfrm>
            <a:off x="8518349" y="3121420"/>
            <a:ext cx="1381895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Cajamarca</a:t>
            </a:r>
          </a:p>
        </p:txBody>
      </p:sp>
      <p:cxnSp>
        <p:nvCxnSpPr>
          <p:cNvPr id="1050" name="Straight Arrow Connector 1049">
            <a:extLst>
              <a:ext uri="{FF2B5EF4-FFF2-40B4-BE49-F238E27FC236}">
                <a16:creationId xmlns:a16="http://schemas.microsoft.com/office/drawing/2014/main" id="{DA1B9C84-1115-AE84-9541-71E608C5BF59}"/>
              </a:ext>
            </a:extLst>
          </p:cNvPr>
          <p:cNvCxnSpPr>
            <a:cxnSpLocks/>
            <a:stCxn id="1049" idx="2"/>
            <a:endCxn id="44" idx="0"/>
          </p:cNvCxnSpPr>
          <p:nvPr/>
        </p:nvCxnSpPr>
        <p:spPr>
          <a:xfrm flipH="1">
            <a:off x="8270232" y="3530043"/>
            <a:ext cx="939065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3" name="Straight Arrow Connector 1052">
            <a:extLst>
              <a:ext uri="{FF2B5EF4-FFF2-40B4-BE49-F238E27FC236}">
                <a16:creationId xmlns:a16="http://schemas.microsoft.com/office/drawing/2014/main" id="{C043806E-D4B1-1689-7D87-F480CA78E187}"/>
              </a:ext>
            </a:extLst>
          </p:cNvPr>
          <p:cNvCxnSpPr>
            <a:cxnSpLocks/>
            <a:stCxn id="1049" idx="0"/>
            <a:endCxn id="39" idx="2"/>
          </p:cNvCxnSpPr>
          <p:nvPr/>
        </p:nvCxnSpPr>
        <p:spPr>
          <a:xfrm flipH="1" flipV="1">
            <a:off x="9209296" y="1616277"/>
            <a:ext cx="1" cy="15051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69" name="TextBox 1068">
            <a:extLst>
              <a:ext uri="{FF2B5EF4-FFF2-40B4-BE49-F238E27FC236}">
                <a16:creationId xmlns:a16="http://schemas.microsoft.com/office/drawing/2014/main" id="{FB89D484-A47B-A290-56DB-F793FFBEE673}"/>
              </a:ext>
            </a:extLst>
          </p:cNvPr>
          <p:cNvSpPr txBox="1"/>
          <p:nvPr/>
        </p:nvSpPr>
        <p:spPr>
          <a:xfrm>
            <a:off x="9229144" y="4515586"/>
            <a:ext cx="1039303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catimor</a:t>
            </a:r>
          </a:p>
        </p:txBody>
      </p:sp>
      <p:sp>
        <p:nvSpPr>
          <p:cNvPr id="1070" name="TextBox 1069">
            <a:extLst>
              <a:ext uri="{FF2B5EF4-FFF2-40B4-BE49-F238E27FC236}">
                <a16:creationId xmlns:a16="http://schemas.microsoft.com/office/drawing/2014/main" id="{0384B810-4773-4C69-0B3A-05E26985ACD3}"/>
              </a:ext>
            </a:extLst>
          </p:cNvPr>
          <p:cNvSpPr txBox="1"/>
          <p:nvPr/>
        </p:nvSpPr>
        <p:spPr>
          <a:xfrm>
            <a:off x="11036876" y="4515586"/>
            <a:ext cx="808867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1.400</a:t>
            </a:r>
          </a:p>
        </p:txBody>
      </p:sp>
      <p:cxnSp>
        <p:nvCxnSpPr>
          <p:cNvPr id="1071" name="Straight Arrow Connector 1070">
            <a:extLst>
              <a:ext uri="{FF2B5EF4-FFF2-40B4-BE49-F238E27FC236}">
                <a16:creationId xmlns:a16="http://schemas.microsoft.com/office/drawing/2014/main" id="{76D590FC-E0CD-4F01-8EB8-E637B7C18D9D}"/>
              </a:ext>
            </a:extLst>
          </p:cNvPr>
          <p:cNvCxnSpPr>
            <a:cxnSpLocks/>
            <a:stCxn id="1049" idx="2"/>
            <a:endCxn id="1069" idx="0"/>
          </p:cNvCxnSpPr>
          <p:nvPr/>
        </p:nvCxnSpPr>
        <p:spPr>
          <a:xfrm>
            <a:off x="9209297" y="3530043"/>
            <a:ext cx="539499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72" name="Straight Arrow Connector 1071">
            <a:extLst>
              <a:ext uri="{FF2B5EF4-FFF2-40B4-BE49-F238E27FC236}">
                <a16:creationId xmlns:a16="http://schemas.microsoft.com/office/drawing/2014/main" id="{92B6F023-F4AF-9811-D93C-14D6FAD8B2FF}"/>
              </a:ext>
            </a:extLst>
          </p:cNvPr>
          <p:cNvCxnSpPr>
            <a:cxnSpLocks/>
            <a:stCxn id="1049" idx="2"/>
            <a:endCxn id="1070" idx="0"/>
          </p:cNvCxnSpPr>
          <p:nvPr/>
        </p:nvCxnSpPr>
        <p:spPr>
          <a:xfrm>
            <a:off x="9209297" y="3530043"/>
            <a:ext cx="2232013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80" name="TextBox 1179">
            <a:extLst>
              <a:ext uri="{FF2B5EF4-FFF2-40B4-BE49-F238E27FC236}">
                <a16:creationId xmlns:a16="http://schemas.microsoft.com/office/drawing/2014/main" id="{27805833-84B9-12BD-37FE-785CEB4F224F}"/>
              </a:ext>
            </a:extLst>
          </p:cNvPr>
          <p:cNvSpPr txBox="1"/>
          <p:nvPr/>
        </p:nvSpPr>
        <p:spPr>
          <a:xfrm rot="16200000">
            <a:off x="8721874" y="2291878"/>
            <a:ext cx="8432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proceso</a:t>
            </a:r>
            <a:endParaRPr lang="en-CL" dirty="0"/>
          </a:p>
        </p:txBody>
      </p:sp>
      <p:sp>
        <p:nvSpPr>
          <p:cNvPr id="1187" name="TextBox 1186">
            <a:extLst>
              <a:ext uri="{FF2B5EF4-FFF2-40B4-BE49-F238E27FC236}">
                <a16:creationId xmlns:a16="http://schemas.microsoft.com/office/drawing/2014/main" id="{CFBA343C-F711-8D25-2F87-37A521379CCF}"/>
              </a:ext>
            </a:extLst>
          </p:cNvPr>
          <p:cNvSpPr txBox="1"/>
          <p:nvPr/>
        </p:nvSpPr>
        <p:spPr>
          <a:xfrm rot="1089129">
            <a:off x="3975766" y="4052542"/>
            <a:ext cx="674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origen</a:t>
            </a:r>
            <a:endParaRPr lang="en-CL" dirty="0"/>
          </a:p>
        </p:txBody>
      </p:sp>
      <p:sp>
        <p:nvSpPr>
          <p:cNvPr id="1188" name="TextBox 1187">
            <a:extLst>
              <a:ext uri="{FF2B5EF4-FFF2-40B4-BE49-F238E27FC236}">
                <a16:creationId xmlns:a16="http://schemas.microsoft.com/office/drawing/2014/main" id="{8A548C4A-2301-DE10-1485-ED1FA3C1EB2A}"/>
              </a:ext>
            </a:extLst>
          </p:cNvPr>
          <p:cNvSpPr txBox="1"/>
          <p:nvPr/>
        </p:nvSpPr>
        <p:spPr>
          <a:xfrm rot="17539416">
            <a:off x="11134586" y="2608887"/>
            <a:ext cx="674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origen</a:t>
            </a:r>
            <a:endParaRPr lang="en-CL" dirty="0"/>
          </a:p>
        </p:txBody>
      </p:sp>
      <p:sp>
        <p:nvSpPr>
          <p:cNvPr id="1189" name="TextBox 1188">
            <a:extLst>
              <a:ext uri="{FF2B5EF4-FFF2-40B4-BE49-F238E27FC236}">
                <a16:creationId xmlns:a16="http://schemas.microsoft.com/office/drawing/2014/main" id="{85B37D67-01D4-714F-6EC3-A21E0C92CCE8}"/>
              </a:ext>
            </a:extLst>
          </p:cNvPr>
          <p:cNvSpPr txBox="1"/>
          <p:nvPr/>
        </p:nvSpPr>
        <p:spPr>
          <a:xfrm rot="21054298">
            <a:off x="2354255" y="4359488"/>
            <a:ext cx="564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altura</a:t>
            </a:r>
            <a:endParaRPr lang="en-CL" dirty="0"/>
          </a:p>
        </p:txBody>
      </p:sp>
      <p:sp>
        <p:nvSpPr>
          <p:cNvPr id="1190" name="TextBox 1189">
            <a:extLst>
              <a:ext uri="{FF2B5EF4-FFF2-40B4-BE49-F238E27FC236}">
                <a16:creationId xmlns:a16="http://schemas.microsoft.com/office/drawing/2014/main" id="{BECE8733-5EC3-0766-9977-5274F42AE8B9}"/>
              </a:ext>
            </a:extLst>
          </p:cNvPr>
          <p:cNvSpPr txBox="1"/>
          <p:nvPr/>
        </p:nvSpPr>
        <p:spPr>
          <a:xfrm rot="1419838">
            <a:off x="10238154" y="3855658"/>
            <a:ext cx="564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altura</a:t>
            </a:r>
            <a:endParaRPr lang="en-CL" dirty="0"/>
          </a:p>
        </p:txBody>
      </p:sp>
      <p:sp>
        <p:nvSpPr>
          <p:cNvPr id="1191" name="TextBox 1190">
            <a:extLst>
              <a:ext uri="{FF2B5EF4-FFF2-40B4-BE49-F238E27FC236}">
                <a16:creationId xmlns:a16="http://schemas.microsoft.com/office/drawing/2014/main" id="{F996E6DA-42C4-C778-1D10-4D03C9CA9DDA}"/>
              </a:ext>
            </a:extLst>
          </p:cNvPr>
          <p:cNvSpPr txBox="1"/>
          <p:nvPr/>
        </p:nvSpPr>
        <p:spPr>
          <a:xfrm>
            <a:off x="2362256" y="3838044"/>
            <a:ext cx="66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varietal</a:t>
            </a:r>
            <a:endParaRPr lang="en-CL" dirty="0"/>
          </a:p>
        </p:txBody>
      </p:sp>
      <p:sp>
        <p:nvSpPr>
          <p:cNvPr id="1192" name="TextBox 1191">
            <a:extLst>
              <a:ext uri="{FF2B5EF4-FFF2-40B4-BE49-F238E27FC236}">
                <a16:creationId xmlns:a16="http://schemas.microsoft.com/office/drawing/2014/main" id="{11FCB017-2BF6-182F-B25A-04B0FCCD19E5}"/>
              </a:ext>
            </a:extLst>
          </p:cNvPr>
          <p:cNvSpPr txBox="1"/>
          <p:nvPr/>
        </p:nvSpPr>
        <p:spPr>
          <a:xfrm rot="3817512">
            <a:off x="9316274" y="3976158"/>
            <a:ext cx="66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varietal</a:t>
            </a:r>
            <a:endParaRPr lang="en-CL" dirty="0"/>
          </a:p>
        </p:txBody>
      </p:sp>
    </p:spTree>
    <p:extLst>
      <p:ext uri="{BB962C8B-B14F-4D97-AF65-F5344CB8AC3E}">
        <p14:creationId xmlns:p14="http://schemas.microsoft.com/office/powerpoint/2010/main" val="413988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C9DE7-0B21-870B-6842-28C376CA3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072BD-1EA0-0C1D-4181-496368503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GQL – Patrones de Nodos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8276A-CDD9-968E-F9BC-7E355E274D51}"/>
              </a:ext>
            </a:extLst>
          </p:cNvPr>
          <p:cNvSpPr/>
          <p:nvPr/>
        </p:nvSpPr>
        <p:spPr>
          <a:xfrm>
            <a:off x="1127760" y="4267200"/>
            <a:ext cx="6004560" cy="2590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MATCH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n:Movie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RETURN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FF04FA-34E0-D466-A266-DD82844D00D8}"/>
              </a:ext>
            </a:extLst>
          </p:cNvPr>
          <p:cNvSpPr/>
          <p:nvPr/>
        </p:nvSpPr>
        <p:spPr>
          <a:xfrm>
            <a:off x="7132320" y="4267200"/>
            <a:ext cx="5059680" cy="259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9334F1F6-0014-CDBB-D1DE-996E5A6744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7"/>
          <a:stretch/>
        </p:blipFill>
        <p:spPr>
          <a:xfrm>
            <a:off x="1820558" y="1635760"/>
            <a:ext cx="9853282" cy="232548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DD1B2C0-F956-A775-B5FA-04C1FAD81F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836518"/>
              </p:ext>
            </p:extLst>
          </p:nvPr>
        </p:nvGraphicFramePr>
        <p:xfrm>
          <a:off x="9530080" y="4820920"/>
          <a:ext cx="609600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4299589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27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086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431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47676-070B-7F3B-A224-043316448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F9CD0-4751-C33D-A937-FF4F76273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GQL – Patrones de Nodos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1EE1FE-5636-2CF5-8AD7-C316C85A715D}"/>
              </a:ext>
            </a:extLst>
          </p:cNvPr>
          <p:cNvSpPr/>
          <p:nvPr/>
        </p:nvSpPr>
        <p:spPr>
          <a:xfrm>
            <a:off x="7132320" y="4267200"/>
            <a:ext cx="5059680" cy="259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7589B88D-D9DB-5726-A8D6-F7721EFEB8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7"/>
          <a:stretch/>
        </p:blipFill>
        <p:spPr>
          <a:xfrm>
            <a:off x="1820558" y="1635760"/>
            <a:ext cx="9853282" cy="232548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E99FD20-19BD-C6AD-3F05-62130F0F43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998472"/>
              </p:ext>
            </p:extLst>
          </p:nvPr>
        </p:nvGraphicFramePr>
        <p:xfrm>
          <a:off x="10134600" y="5191760"/>
          <a:ext cx="609600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4299589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27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08688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B1A3249-E770-D0C2-15EE-036E5C7DFB6D}"/>
              </a:ext>
            </a:extLst>
          </p:cNvPr>
          <p:cNvSpPr/>
          <p:nvPr/>
        </p:nvSpPr>
        <p:spPr>
          <a:xfrm>
            <a:off x="1127760" y="4267200"/>
            <a:ext cx="7559040" cy="2590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MATCH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n:Person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{name: </a:t>
            </a:r>
            <a:r>
              <a:rPr lang="en-US" sz="24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“Uma Thurman”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})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RETURN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</a:p>
        </p:txBody>
      </p:sp>
    </p:spTree>
    <p:extLst>
      <p:ext uri="{BB962C8B-B14F-4D97-AF65-F5344CB8AC3E}">
        <p14:creationId xmlns:p14="http://schemas.microsoft.com/office/powerpoint/2010/main" val="350060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A06A0-7A21-BD8B-4D47-D0DEAE92B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2CD1-4D6C-2065-4554-035BF88FF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GQL – Patrones de Nodos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458943-9FBA-43D9-E2AB-86E62B674FF5}"/>
              </a:ext>
            </a:extLst>
          </p:cNvPr>
          <p:cNvSpPr/>
          <p:nvPr/>
        </p:nvSpPr>
        <p:spPr>
          <a:xfrm>
            <a:off x="1127760" y="4267200"/>
            <a:ext cx="6004560" cy="2590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MATCH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n:Movie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RETURN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n.title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n.year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04EB8E-467D-A3E8-312C-90661FF56FBE}"/>
              </a:ext>
            </a:extLst>
          </p:cNvPr>
          <p:cNvSpPr/>
          <p:nvPr/>
        </p:nvSpPr>
        <p:spPr>
          <a:xfrm>
            <a:off x="7132320" y="4267200"/>
            <a:ext cx="5059680" cy="259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B844C42F-336D-2593-691E-BB74DDE0A2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7"/>
          <a:stretch/>
        </p:blipFill>
        <p:spPr>
          <a:xfrm>
            <a:off x="1820558" y="1635760"/>
            <a:ext cx="9853282" cy="232548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F52935A-DB31-7408-F304-32CCAFFF94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533811"/>
              </p:ext>
            </p:extLst>
          </p:nvPr>
        </p:nvGraphicFramePr>
        <p:xfrm>
          <a:off x="8605520" y="5191760"/>
          <a:ext cx="2627948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89393">
                  <a:extLst>
                    <a:ext uri="{9D8B030D-6E8A-4147-A177-3AD203B41FA5}">
                      <a16:colId xmlns:a16="http://schemas.microsoft.com/office/drawing/2014/main" val="1429958993"/>
                    </a:ext>
                  </a:extLst>
                </a:gridCol>
                <a:gridCol w="1138555">
                  <a:extLst>
                    <a:ext uri="{9D8B030D-6E8A-4147-A177-3AD203B41FA5}">
                      <a16:colId xmlns:a16="http://schemas.microsoft.com/office/drawing/2014/main" val="27508234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n.title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n.year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27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Pulp Fiction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1994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086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171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2F53A-1DCA-F731-EFDE-7307BC230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2402B-8529-34FC-0F51-E92BD1BFD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GQL – Patrones de Nodos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E5BF48-3A62-592D-AC22-EF92A0922AA3}"/>
              </a:ext>
            </a:extLst>
          </p:cNvPr>
          <p:cNvSpPr/>
          <p:nvPr/>
        </p:nvSpPr>
        <p:spPr>
          <a:xfrm>
            <a:off x="7132320" y="4267200"/>
            <a:ext cx="5059680" cy="259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D575D0BB-E7BF-DF07-69EE-684BC633A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7"/>
          <a:stretch/>
        </p:blipFill>
        <p:spPr>
          <a:xfrm>
            <a:off x="1820558" y="1635760"/>
            <a:ext cx="9853282" cy="232548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712E028-2FB2-A27C-3054-CC605C76E9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03590"/>
              </p:ext>
            </p:extLst>
          </p:nvPr>
        </p:nvGraphicFramePr>
        <p:xfrm>
          <a:off x="8605520" y="5191760"/>
          <a:ext cx="2627948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89393">
                  <a:extLst>
                    <a:ext uri="{9D8B030D-6E8A-4147-A177-3AD203B41FA5}">
                      <a16:colId xmlns:a16="http://schemas.microsoft.com/office/drawing/2014/main" val="1429958993"/>
                    </a:ext>
                  </a:extLst>
                </a:gridCol>
                <a:gridCol w="1138555">
                  <a:extLst>
                    <a:ext uri="{9D8B030D-6E8A-4147-A177-3AD203B41FA5}">
                      <a16:colId xmlns:a16="http://schemas.microsoft.com/office/drawing/2014/main" val="27508234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27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Pulp Fiction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1994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08688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6961E26-C3D6-442D-E538-F8371CFA320D}"/>
              </a:ext>
            </a:extLst>
          </p:cNvPr>
          <p:cNvSpPr/>
          <p:nvPr/>
        </p:nvSpPr>
        <p:spPr>
          <a:xfrm>
            <a:off x="1127760" y="4267200"/>
            <a:ext cx="6400800" cy="2590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MATCH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n:Movie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RETURN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n.title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t,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n.year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y</a:t>
            </a:r>
          </a:p>
        </p:txBody>
      </p:sp>
    </p:spTree>
    <p:extLst>
      <p:ext uri="{BB962C8B-B14F-4D97-AF65-F5344CB8AC3E}">
        <p14:creationId xmlns:p14="http://schemas.microsoft.com/office/powerpoint/2010/main" val="395522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019CC-F25D-91F6-0BFD-7ED8D61D6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A935E-F26A-1F48-8DA2-A964EA7A3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GQL – Patrones de Nodos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7F52E8-F337-6566-0EE2-1F9CBE3C51C8}"/>
              </a:ext>
            </a:extLst>
          </p:cNvPr>
          <p:cNvSpPr/>
          <p:nvPr/>
        </p:nvSpPr>
        <p:spPr>
          <a:xfrm>
            <a:off x="7132320" y="4267200"/>
            <a:ext cx="5059680" cy="259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F6E539F8-53A2-5FE7-F1AB-492A282755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7"/>
          <a:stretch/>
        </p:blipFill>
        <p:spPr>
          <a:xfrm>
            <a:off x="1820558" y="1635760"/>
            <a:ext cx="9853282" cy="232548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297BFB7-69D8-E61A-6EF6-F3653E0327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961533"/>
              </p:ext>
            </p:extLst>
          </p:nvPr>
        </p:nvGraphicFramePr>
        <p:xfrm>
          <a:off x="9527063" y="5191760"/>
          <a:ext cx="1489393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89393">
                  <a:extLst>
                    <a:ext uri="{9D8B030D-6E8A-4147-A177-3AD203B41FA5}">
                      <a16:colId xmlns:a16="http://schemas.microsoft.com/office/drawing/2014/main" val="14299589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decada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27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1990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08688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96A58CB-56F9-1761-B6A5-1A08A97D20CE}"/>
              </a:ext>
            </a:extLst>
          </p:cNvPr>
          <p:cNvSpPr/>
          <p:nvPr/>
        </p:nvSpPr>
        <p:spPr>
          <a:xfrm>
            <a:off x="1127760" y="4267200"/>
            <a:ext cx="7223760" cy="2590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MATCH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n:Movie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RETURN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n.year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– (n.year%</a:t>
            </a:r>
            <a:r>
              <a:rPr lang="en-US" sz="2400" dirty="0">
                <a:solidFill>
                  <a:srgbClr val="00FA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decada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81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8CC8B-16E5-DE03-CA22-704B7B983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AD9C8-98FF-9109-54FE-E0FD6DF23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GQL – Patrones de Arista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44FA52-F4F5-C909-ABF9-74FBDAD4B8AD}"/>
              </a:ext>
            </a:extLst>
          </p:cNvPr>
          <p:cNvSpPr/>
          <p:nvPr/>
        </p:nvSpPr>
        <p:spPr>
          <a:xfrm>
            <a:off x="7132320" y="4267200"/>
            <a:ext cx="5059680" cy="259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778A7C43-3024-EBB2-1ED1-C1E6DAAB99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7"/>
          <a:stretch/>
        </p:blipFill>
        <p:spPr>
          <a:xfrm>
            <a:off x="1820558" y="1635760"/>
            <a:ext cx="9853282" cy="232548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6CC9761-1830-7384-2A43-6257334864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914554"/>
              </p:ext>
            </p:extLst>
          </p:nvPr>
        </p:nvGraphicFramePr>
        <p:xfrm>
          <a:off x="9428480" y="5095240"/>
          <a:ext cx="1137920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1429958993"/>
                    </a:ext>
                  </a:extLst>
                </a:gridCol>
                <a:gridCol w="589280">
                  <a:extLst>
                    <a:ext uri="{9D8B030D-6E8A-4147-A177-3AD203B41FA5}">
                      <a16:colId xmlns:a16="http://schemas.microsoft.com/office/drawing/2014/main" val="4061809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27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08688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3864290-A962-FF22-C255-905FA88F0E6E}"/>
              </a:ext>
            </a:extLst>
          </p:cNvPr>
          <p:cNvSpPr/>
          <p:nvPr/>
        </p:nvSpPr>
        <p:spPr>
          <a:xfrm>
            <a:off x="1127760" y="4267200"/>
            <a:ext cx="6004560" cy="2590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MATCH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(n)-[:directed]-&gt;(m)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RETURN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</a:p>
        </p:txBody>
      </p:sp>
    </p:spTree>
    <p:extLst>
      <p:ext uri="{BB962C8B-B14F-4D97-AF65-F5344CB8AC3E}">
        <p14:creationId xmlns:p14="http://schemas.microsoft.com/office/powerpoint/2010/main" val="237177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2ECAD-C122-4F11-1B7E-C846D9FD4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200CC-D125-DE96-2C54-E6693D33F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GQL – Patrones de Arista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CDAFB6-D4A9-3C9A-C41B-031749469627}"/>
              </a:ext>
            </a:extLst>
          </p:cNvPr>
          <p:cNvSpPr/>
          <p:nvPr/>
        </p:nvSpPr>
        <p:spPr>
          <a:xfrm>
            <a:off x="7132320" y="4267200"/>
            <a:ext cx="5059680" cy="259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8720542B-0F03-94BD-4052-5860039187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7"/>
          <a:stretch/>
        </p:blipFill>
        <p:spPr>
          <a:xfrm>
            <a:off x="1820558" y="1635760"/>
            <a:ext cx="9853282" cy="232548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7B62AF3-3A27-8A82-C426-2B5F431CE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022432"/>
              </p:ext>
            </p:extLst>
          </p:nvPr>
        </p:nvGraphicFramePr>
        <p:xfrm>
          <a:off x="10204037" y="5191760"/>
          <a:ext cx="1517206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7206">
                  <a:extLst>
                    <a:ext uri="{9D8B030D-6E8A-4147-A177-3AD203B41FA5}">
                      <a16:colId xmlns:a16="http://schemas.microsoft.com/office/drawing/2014/main" val="14299589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27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Mia Wallace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08688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3562F22-82FF-F324-27BE-04DD6E8602B9}"/>
              </a:ext>
            </a:extLst>
          </p:cNvPr>
          <p:cNvSpPr/>
          <p:nvPr/>
        </p:nvSpPr>
        <p:spPr>
          <a:xfrm>
            <a:off x="1127760" y="4267200"/>
            <a:ext cx="8605520" cy="2590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({name: </a:t>
            </a:r>
            <a:r>
              <a:rPr lang="en-US" sz="24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“Uma Thurman”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})-[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e:acted_in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]-&gt;()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e.role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r</a:t>
            </a:r>
          </a:p>
        </p:txBody>
      </p:sp>
    </p:spTree>
    <p:extLst>
      <p:ext uri="{BB962C8B-B14F-4D97-AF65-F5344CB8AC3E}">
        <p14:creationId xmlns:p14="http://schemas.microsoft.com/office/powerpoint/2010/main" val="345883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220E1-C75C-6059-830C-EF03F4FF2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D0EC7-E02A-E196-977C-BE000392C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GQL – Patrones de Arista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E7FCF9-E43E-9198-218C-BF0F736C9B53}"/>
              </a:ext>
            </a:extLst>
          </p:cNvPr>
          <p:cNvSpPr/>
          <p:nvPr/>
        </p:nvSpPr>
        <p:spPr>
          <a:xfrm>
            <a:off x="7132320" y="4267200"/>
            <a:ext cx="5059680" cy="259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1E9DF73A-806B-D3B8-6144-A82BA19CEA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7"/>
          <a:stretch/>
        </p:blipFill>
        <p:spPr>
          <a:xfrm>
            <a:off x="1820558" y="1635760"/>
            <a:ext cx="9853282" cy="232548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26EE3E3-66C8-1F48-E3B2-1C452D103D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210663"/>
              </p:ext>
            </p:extLst>
          </p:nvPr>
        </p:nvGraphicFramePr>
        <p:xfrm>
          <a:off x="9692640" y="5191760"/>
          <a:ext cx="2131822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31822">
                  <a:extLst>
                    <a:ext uri="{9D8B030D-6E8A-4147-A177-3AD203B41FA5}">
                      <a16:colId xmlns:a16="http://schemas.microsoft.com/office/drawing/2014/main" val="14299589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x.name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27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Quentin Tarantino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08688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49E2FC7-C852-0785-07BB-949F7F57D8AF}"/>
              </a:ext>
            </a:extLst>
          </p:cNvPr>
          <p:cNvSpPr/>
          <p:nvPr/>
        </p:nvSpPr>
        <p:spPr>
          <a:xfrm>
            <a:off x="1127760" y="4267200"/>
            <a:ext cx="8046720" cy="2590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(x)-[:directed]-&gt;(m)&lt;-[: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acted_in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]-(x)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x.name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0C46F0-0ECB-2331-069F-948D1FB72871}"/>
              </a:ext>
            </a:extLst>
          </p:cNvPr>
          <p:cNvSpPr/>
          <p:nvPr/>
        </p:nvSpPr>
        <p:spPr>
          <a:xfrm>
            <a:off x="2365151" y="5197067"/>
            <a:ext cx="449169" cy="390933"/>
          </a:xfrm>
          <a:prstGeom prst="rect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181BA6-77B9-C2EA-5300-10C94FEEB2A7}"/>
              </a:ext>
            </a:extLst>
          </p:cNvPr>
          <p:cNvSpPr/>
          <p:nvPr/>
        </p:nvSpPr>
        <p:spPr>
          <a:xfrm>
            <a:off x="8562751" y="5197067"/>
            <a:ext cx="449169" cy="390933"/>
          </a:xfrm>
          <a:prstGeom prst="rect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1306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67ECC-E2AB-D60A-7AEF-513690C1A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7CC9C-A2DE-84CF-AFBB-F85E49A06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GQL – Patrones de Arista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075795-8C69-AA16-2B27-5C5B9F16834C}"/>
              </a:ext>
            </a:extLst>
          </p:cNvPr>
          <p:cNvSpPr/>
          <p:nvPr/>
        </p:nvSpPr>
        <p:spPr>
          <a:xfrm>
            <a:off x="7132320" y="4267200"/>
            <a:ext cx="5059680" cy="259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373E4F2A-7C65-323F-ED45-087209D522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7"/>
          <a:stretch/>
        </p:blipFill>
        <p:spPr>
          <a:xfrm>
            <a:off x="1820558" y="1635760"/>
            <a:ext cx="9853282" cy="232548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72F24BC-FD86-C637-7084-286438D6E53C}"/>
              </a:ext>
            </a:extLst>
          </p:cNvPr>
          <p:cNvGraphicFramePr>
            <a:graphicFrameLocks noGrp="1"/>
          </p:cNvGraphicFramePr>
          <p:nvPr/>
        </p:nvGraphicFramePr>
        <p:xfrm>
          <a:off x="9692640" y="5191760"/>
          <a:ext cx="2131822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31822">
                  <a:extLst>
                    <a:ext uri="{9D8B030D-6E8A-4147-A177-3AD203B41FA5}">
                      <a16:colId xmlns:a16="http://schemas.microsoft.com/office/drawing/2014/main" val="14299589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x.name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27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Quentin Tarantino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08688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16BEB9A-71B0-6688-F206-739611F089E0}"/>
              </a:ext>
            </a:extLst>
          </p:cNvPr>
          <p:cNvSpPr/>
          <p:nvPr/>
        </p:nvSpPr>
        <p:spPr>
          <a:xfrm>
            <a:off x="1127760" y="4267200"/>
            <a:ext cx="8046720" cy="2590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(x)-[:directed]-&gt;(m),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  (x)-[: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acted_in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]-&gt;(m)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x.name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71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A3A10-6D49-0088-2067-97F85B421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57D12-CD1E-D0B7-87B5-079E2747D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GQL – Condiciones Complejas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542B9A-C1FA-2EED-EB71-6D974AD810E9}"/>
              </a:ext>
            </a:extLst>
          </p:cNvPr>
          <p:cNvSpPr/>
          <p:nvPr/>
        </p:nvSpPr>
        <p:spPr>
          <a:xfrm>
            <a:off x="7132320" y="4267200"/>
            <a:ext cx="5059680" cy="259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ED8023D3-D663-F4CA-EBA9-ECA913AB51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7"/>
          <a:stretch/>
        </p:blipFill>
        <p:spPr>
          <a:xfrm>
            <a:off x="1820558" y="1635760"/>
            <a:ext cx="9853282" cy="232548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5CE747F-4B2B-BC16-5343-F09F2D566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804517"/>
              </p:ext>
            </p:extLst>
          </p:nvPr>
        </p:nvGraphicFramePr>
        <p:xfrm>
          <a:off x="9241409" y="5191760"/>
          <a:ext cx="2131822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31822">
                  <a:extLst>
                    <a:ext uri="{9D8B030D-6E8A-4147-A177-3AD203B41FA5}">
                      <a16:colId xmlns:a16="http://schemas.microsoft.com/office/drawing/2014/main" val="14299589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x.name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27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Quentin Tarantino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08688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64675F2-CF2A-DC9C-094C-B697C8C0E6E7}"/>
              </a:ext>
            </a:extLst>
          </p:cNvPr>
          <p:cNvSpPr/>
          <p:nvPr/>
        </p:nvSpPr>
        <p:spPr>
          <a:xfrm>
            <a:off x="1127760" y="4267200"/>
            <a:ext cx="7294880" cy="2590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(x)-[:directed]-&gt;(m) 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 </a:t>
            </a:r>
            <a:r>
              <a:rPr lang="en-US" sz="24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m.year</a:t>
            </a:r>
            <a:r>
              <a:rPr lang="en-US" sz="2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&gt; </a:t>
            </a:r>
            <a:r>
              <a:rPr lang="en-US" sz="2400" dirty="0">
                <a:solidFill>
                  <a:srgbClr val="00FA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1990</a:t>
            </a:r>
            <a:endParaRPr lang="en-US" sz="2400" b="1" dirty="0">
              <a:solidFill>
                <a:srgbClr val="00FA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x.name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44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F418B-E8BA-9EED-A269-57CEA80D2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Datos Cafeteros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26D7C1-F68C-9FB4-DB38-F1B578EA1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293" y="5442859"/>
            <a:ext cx="861350" cy="6010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22E81BA-1571-9093-2C99-1EC79FEB0DB3}"/>
              </a:ext>
            </a:extLst>
          </p:cNvPr>
          <p:cNvSpPr txBox="1"/>
          <p:nvPr/>
        </p:nvSpPr>
        <p:spPr>
          <a:xfrm>
            <a:off x="8369812" y="585160"/>
            <a:ext cx="1972912" cy="400110"/>
          </a:xfrm>
          <a:prstGeom prst="rect">
            <a:avLst/>
          </a:prstGeom>
          <a:solidFill>
            <a:schemeClr val="tx2"/>
          </a:solidFill>
          <a:ln w="2857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ysClr val="windowText" lastClr="000000"/>
                </a:solidFill>
              </a:rPr>
              <a:t>¿Comentarios?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800A83-9242-AD56-98CA-D086D0448750}"/>
              </a:ext>
            </a:extLst>
          </p:cNvPr>
          <p:cNvSpPr txBox="1"/>
          <p:nvPr/>
        </p:nvSpPr>
        <p:spPr>
          <a:xfrm>
            <a:off x="1383354" y="1896380"/>
            <a:ext cx="1102204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Oba Toli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A6086-0127-E441-256F-A81434365FDC}"/>
              </a:ext>
            </a:extLst>
          </p:cNvPr>
          <p:cNvSpPr txBox="1"/>
          <p:nvPr/>
        </p:nvSpPr>
        <p:spPr>
          <a:xfrm>
            <a:off x="4449719" y="3121420"/>
            <a:ext cx="1626754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Isidro Pereira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E46CBF-5B94-8805-6050-D9B37D81543E}"/>
              </a:ext>
            </a:extLst>
          </p:cNvPr>
          <p:cNvSpPr txBox="1"/>
          <p:nvPr/>
        </p:nvSpPr>
        <p:spPr>
          <a:xfrm>
            <a:off x="6497325" y="3121420"/>
            <a:ext cx="1402307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Ocobamba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74A8F5-8987-72A0-261C-F5287F4EC9C8}"/>
              </a:ext>
            </a:extLst>
          </p:cNvPr>
          <p:cNvSpPr txBox="1"/>
          <p:nvPr/>
        </p:nvSpPr>
        <p:spPr>
          <a:xfrm>
            <a:off x="10502464" y="3121420"/>
            <a:ext cx="1440347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Atu Lintang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99B2CC-A316-F467-2810-B8C93716CD35}"/>
              </a:ext>
            </a:extLst>
          </p:cNvPr>
          <p:cNvSpPr txBox="1"/>
          <p:nvPr/>
        </p:nvSpPr>
        <p:spPr>
          <a:xfrm>
            <a:off x="6186291" y="4515586"/>
            <a:ext cx="1117049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bourbon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ECA608-F3D3-9BD5-8514-82B88FE964C0}"/>
              </a:ext>
            </a:extLst>
          </p:cNvPr>
          <p:cNvSpPr txBox="1"/>
          <p:nvPr/>
        </p:nvSpPr>
        <p:spPr>
          <a:xfrm>
            <a:off x="6790908" y="1905717"/>
            <a:ext cx="796364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gayol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3044BC-5389-46BE-C6B9-D7B25876E7F5}"/>
              </a:ext>
            </a:extLst>
          </p:cNvPr>
          <p:cNvSpPr txBox="1"/>
          <p:nvPr/>
        </p:nvSpPr>
        <p:spPr>
          <a:xfrm>
            <a:off x="3188675" y="1896380"/>
            <a:ext cx="1146741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heirloom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BBC6D-3997-41CC-26BF-929CBC3EB812}"/>
              </a:ext>
            </a:extLst>
          </p:cNvPr>
          <p:cNvSpPr txBox="1"/>
          <p:nvPr/>
        </p:nvSpPr>
        <p:spPr>
          <a:xfrm>
            <a:off x="2794238" y="3118640"/>
            <a:ext cx="957184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natural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F5EB01-D812-CBD3-7338-6DD7AD65F84C}"/>
              </a:ext>
            </a:extLst>
          </p:cNvPr>
          <p:cNvSpPr txBox="1"/>
          <p:nvPr/>
        </p:nvSpPr>
        <p:spPr>
          <a:xfrm>
            <a:off x="8751150" y="1207654"/>
            <a:ext cx="916291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lavado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37003C5-C45B-357F-C2DA-89A6EB5758D0}"/>
              </a:ext>
            </a:extLst>
          </p:cNvPr>
          <p:cNvSpPr txBox="1"/>
          <p:nvPr/>
        </p:nvSpPr>
        <p:spPr>
          <a:xfrm>
            <a:off x="4856726" y="1184679"/>
            <a:ext cx="812026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1.900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499D8BA-8E7E-6FA6-3856-16E2717B3D00}"/>
              </a:ext>
            </a:extLst>
          </p:cNvPr>
          <p:cNvSpPr txBox="1"/>
          <p:nvPr/>
        </p:nvSpPr>
        <p:spPr>
          <a:xfrm>
            <a:off x="4853301" y="1896380"/>
            <a:ext cx="808934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1.200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41CFB98-8CF9-82AF-C5D4-8CDCD597F99C}"/>
              </a:ext>
            </a:extLst>
          </p:cNvPr>
          <p:cNvSpPr txBox="1"/>
          <p:nvPr/>
        </p:nvSpPr>
        <p:spPr>
          <a:xfrm>
            <a:off x="9920878" y="1896380"/>
            <a:ext cx="806985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1.500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73DD64-CEF0-079F-2323-58442F92BB30}"/>
              </a:ext>
            </a:extLst>
          </p:cNvPr>
          <p:cNvSpPr txBox="1"/>
          <p:nvPr/>
        </p:nvSpPr>
        <p:spPr>
          <a:xfrm>
            <a:off x="1455864" y="3126744"/>
            <a:ext cx="960780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Etiopía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8270A51-1A33-923E-8423-071D8DED562B}"/>
              </a:ext>
            </a:extLst>
          </p:cNvPr>
          <p:cNvSpPr txBox="1"/>
          <p:nvPr/>
        </p:nvSpPr>
        <p:spPr>
          <a:xfrm>
            <a:off x="7913223" y="4515586"/>
            <a:ext cx="714018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Perú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A6B99E-7A16-23E0-DFCA-034FC09B6CE3}"/>
              </a:ext>
            </a:extLst>
          </p:cNvPr>
          <p:cNvSpPr txBox="1"/>
          <p:nvPr/>
        </p:nvSpPr>
        <p:spPr>
          <a:xfrm>
            <a:off x="4871590" y="4515586"/>
            <a:ext cx="820630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Brasil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E37BA2-D1C7-C564-4AAF-DF626C89F35B}"/>
              </a:ext>
            </a:extLst>
          </p:cNvPr>
          <p:cNvSpPr txBox="1"/>
          <p:nvPr/>
        </p:nvSpPr>
        <p:spPr>
          <a:xfrm>
            <a:off x="10901198" y="1896380"/>
            <a:ext cx="1252309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Indonesia</a:t>
            </a:r>
          </a:p>
        </p:txBody>
      </p:sp>
      <p:cxnSp>
        <p:nvCxnSpPr>
          <p:cNvPr id="1056" name="Straight Arrow Connector 1055">
            <a:extLst>
              <a:ext uri="{FF2B5EF4-FFF2-40B4-BE49-F238E27FC236}">
                <a16:creationId xmlns:a16="http://schemas.microsoft.com/office/drawing/2014/main" id="{6AE35702-111B-8534-7F44-75D3E66A3688}"/>
              </a:ext>
            </a:extLst>
          </p:cNvPr>
          <p:cNvCxnSpPr>
            <a:cxnSpLocks/>
            <a:stCxn id="3" idx="3"/>
            <a:endCxn id="37" idx="1"/>
          </p:cNvCxnSpPr>
          <p:nvPr/>
        </p:nvCxnSpPr>
        <p:spPr>
          <a:xfrm>
            <a:off x="2485558" y="2100692"/>
            <a:ext cx="70311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7" name="Straight Arrow Connector 1056">
            <a:extLst>
              <a:ext uri="{FF2B5EF4-FFF2-40B4-BE49-F238E27FC236}">
                <a16:creationId xmlns:a16="http://schemas.microsoft.com/office/drawing/2014/main" id="{331F7C39-4DE2-E89D-4C40-DE7A92CFB313}"/>
              </a:ext>
            </a:extLst>
          </p:cNvPr>
          <p:cNvCxnSpPr>
            <a:cxnSpLocks/>
            <a:stCxn id="3" idx="2"/>
            <a:endCxn id="43" idx="0"/>
          </p:cNvCxnSpPr>
          <p:nvPr/>
        </p:nvCxnSpPr>
        <p:spPr>
          <a:xfrm>
            <a:off x="1934456" y="2305003"/>
            <a:ext cx="1798" cy="8217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8" name="Straight Arrow Connector 1057">
            <a:extLst>
              <a:ext uri="{FF2B5EF4-FFF2-40B4-BE49-F238E27FC236}">
                <a16:creationId xmlns:a16="http://schemas.microsoft.com/office/drawing/2014/main" id="{B142315E-25E8-E941-E246-92319E2DF23C}"/>
              </a:ext>
            </a:extLst>
          </p:cNvPr>
          <p:cNvCxnSpPr>
            <a:cxnSpLocks/>
            <a:stCxn id="3" idx="0"/>
            <a:endCxn id="40" idx="1"/>
          </p:cNvCxnSpPr>
          <p:nvPr/>
        </p:nvCxnSpPr>
        <p:spPr>
          <a:xfrm flipV="1">
            <a:off x="1934456" y="1388991"/>
            <a:ext cx="2922270" cy="5073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9" name="Straight Arrow Connector 1058">
            <a:extLst>
              <a:ext uri="{FF2B5EF4-FFF2-40B4-BE49-F238E27FC236}">
                <a16:creationId xmlns:a16="http://schemas.microsoft.com/office/drawing/2014/main" id="{498D3F9C-E3E7-789B-52B7-08830A7183CB}"/>
              </a:ext>
            </a:extLst>
          </p:cNvPr>
          <p:cNvCxnSpPr>
            <a:cxnSpLocks/>
            <a:stCxn id="5" idx="0"/>
            <a:endCxn id="41" idx="2"/>
          </p:cNvCxnSpPr>
          <p:nvPr/>
        </p:nvCxnSpPr>
        <p:spPr>
          <a:xfrm flipH="1" flipV="1">
            <a:off x="5257768" y="2305003"/>
            <a:ext cx="5328" cy="8164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0" name="Straight Arrow Connector 1059">
            <a:extLst>
              <a:ext uri="{FF2B5EF4-FFF2-40B4-BE49-F238E27FC236}">
                <a16:creationId xmlns:a16="http://schemas.microsoft.com/office/drawing/2014/main" id="{0D04591E-7DA9-E46A-D6FC-BDF2D8DE30EF}"/>
              </a:ext>
            </a:extLst>
          </p:cNvPr>
          <p:cNvCxnSpPr>
            <a:cxnSpLocks/>
            <a:stCxn id="3" idx="2"/>
            <a:endCxn id="38" idx="0"/>
          </p:cNvCxnSpPr>
          <p:nvPr/>
        </p:nvCxnSpPr>
        <p:spPr>
          <a:xfrm>
            <a:off x="1934456" y="2305003"/>
            <a:ext cx="1338374" cy="8136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1" name="Straight Arrow Connector 1060">
            <a:extLst>
              <a:ext uri="{FF2B5EF4-FFF2-40B4-BE49-F238E27FC236}">
                <a16:creationId xmlns:a16="http://schemas.microsoft.com/office/drawing/2014/main" id="{959F31C3-0D03-2891-1681-CFAD97C3C3BC}"/>
              </a:ext>
            </a:extLst>
          </p:cNvPr>
          <p:cNvCxnSpPr>
            <a:cxnSpLocks/>
            <a:stCxn id="5" idx="2"/>
            <a:endCxn id="45" idx="0"/>
          </p:cNvCxnSpPr>
          <p:nvPr/>
        </p:nvCxnSpPr>
        <p:spPr>
          <a:xfrm>
            <a:off x="5263096" y="3530043"/>
            <a:ext cx="18809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2" name="Straight Arrow Connector 1061">
            <a:extLst>
              <a:ext uri="{FF2B5EF4-FFF2-40B4-BE49-F238E27FC236}">
                <a16:creationId xmlns:a16="http://schemas.microsoft.com/office/drawing/2014/main" id="{0788F239-5C38-86E3-AE37-53B6B416F45D}"/>
              </a:ext>
            </a:extLst>
          </p:cNvPr>
          <p:cNvCxnSpPr>
            <a:cxnSpLocks/>
            <a:stCxn id="5" idx="2"/>
            <a:endCxn id="35" idx="0"/>
          </p:cNvCxnSpPr>
          <p:nvPr/>
        </p:nvCxnSpPr>
        <p:spPr>
          <a:xfrm>
            <a:off x="5263096" y="3530043"/>
            <a:ext cx="1481720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3" name="Straight Arrow Connector 1062">
            <a:extLst>
              <a:ext uri="{FF2B5EF4-FFF2-40B4-BE49-F238E27FC236}">
                <a16:creationId xmlns:a16="http://schemas.microsoft.com/office/drawing/2014/main" id="{4DF1E838-7DE0-879F-641B-2DB8E4B7E06A}"/>
              </a:ext>
            </a:extLst>
          </p:cNvPr>
          <p:cNvCxnSpPr>
            <a:cxnSpLocks/>
            <a:stCxn id="15" idx="2"/>
            <a:endCxn id="35" idx="0"/>
          </p:cNvCxnSpPr>
          <p:nvPr/>
        </p:nvCxnSpPr>
        <p:spPr>
          <a:xfrm flipH="1">
            <a:off x="6744816" y="3530043"/>
            <a:ext cx="453663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4" name="Straight Arrow Connector 1063">
            <a:extLst>
              <a:ext uri="{FF2B5EF4-FFF2-40B4-BE49-F238E27FC236}">
                <a16:creationId xmlns:a16="http://schemas.microsoft.com/office/drawing/2014/main" id="{1F8F1626-751C-C25E-C549-6CE01AD4F552}"/>
              </a:ext>
            </a:extLst>
          </p:cNvPr>
          <p:cNvCxnSpPr>
            <a:cxnSpLocks/>
            <a:stCxn id="24" idx="1"/>
            <a:endCxn id="39" idx="2"/>
          </p:cNvCxnSpPr>
          <p:nvPr/>
        </p:nvCxnSpPr>
        <p:spPr>
          <a:xfrm flipH="1" flipV="1">
            <a:off x="9209296" y="1616277"/>
            <a:ext cx="1293168" cy="17094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5" name="Straight Arrow Connector 1064">
            <a:extLst>
              <a:ext uri="{FF2B5EF4-FFF2-40B4-BE49-F238E27FC236}">
                <a16:creationId xmlns:a16="http://schemas.microsoft.com/office/drawing/2014/main" id="{07B80987-4B4C-B470-D2AE-D6AF2EEFDA8F}"/>
              </a:ext>
            </a:extLst>
          </p:cNvPr>
          <p:cNvCxnSpPr>
            <a:cxnSpLocks/>
            <a:stCxn id="5" idx="1"/>
            <a:endCxn id="38" idx="3"/>
          </p:cNvCxnSpPr>
          <p:nvPr/>
        </p:nvCxnSpPr>
        <p:spPr>
          <a:xfrm flipH="1" flipV="1">
            <a:off x="3751422" y="3322952"/>
            <a:ext cx="698297" cy="27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6" name="Straight Arrow Connector 1065">
            <a:extLst>
              <a:ext uri="{FF2B5EF4-FFF2-40B4-BE49-F238E27FC236}">
                <a16:creationId xmlns:a16="http://schemas.microsoft.com/office/drawing/2014/main" id="{392E45B2-0006-14E6-3949-08B267F51444}"/>
              </a:ext>
            </a:extLst>
          </p:cNvPr>
          <p:cNvCxnSpPr>
            <a:cxnSpLocks/>
            <a:stCxn id="15" idx="3"/>
            <a:endCxn id="39" idx="2"/>
          </p:cNvCxnSpPr>
          <p:nvPr/>
        </p:nvCxnSpPr>
        <p:spPr>
          <a:xfrm flipV="1">
            <a:off x="7899632" y="1616277"/>
            <a:ext cx="1309664" cy="17094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7" name="Straight Arrow Connector 1066">
            <a:extLst>
              <a:ext uri="{FF2B5EF4-FFF2-40B4-BE49-F238E27FC236}">
                <a16:creationId xmlns:a16="http://schemas.microsoft.com/office/drawing/2014/main" id="{21391347-FBAC-60AE-2BBD-8E394066D123}"/>
              </a:ext>
            </a:extLst>
          </p:cNvPr>
          <p:cNvCxnSpPr>
            <a:cxnSpLocks/>
            <a:stCxn id="15" idx="0"/>
            <a:endCxn id="36" idx="2"/>
          </p:cNvCxnSpPr>
          <p:nvPr/>
        </p:nvCxnSpPr>
        <p:spPr>
          <a:xfrm flipH="1" flipV="1">
            <a:off x="7189090" y="2314340"/>
            <a:ext cx="9389" cy="807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8" name="Straight Arrow Connector 1067">
            <a:extLst>
              <a:ext uri="{FF2B5EF4-FFF2-40B4-BE49-F238E27FC236}">
                <a16:creationId xmlns:a16="http://schemas.microsoft.com/office/drawing/2014/main" id="{01E81A23-9B38-4685-458B-79661FA1E45E}"/>
              </a:ext>
            </a:extLst>
          </p:cNvPr>
          <p:cNvCxnSpPr>
            <a:cxnSpLocks/>
            <a:stCxn id="15" idx="2"/>
            <a:endCxn id="44" idx="0"/>
          </p:cNvCxnSpPr>
          <p:nvPr/>
        </p:nvCxnSpPr>
        <p:spPr>
          <a:xfrm>
            <a:off x="7198479" y="3530043"/>
            <a:ext cx="1071753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97" name="Straight Arrow Connector 1096">
            <a:extLst>
              <a:ext uri="{FF2B5EF4-FFF2-40B4-BE49-F238E27FC236}">
                <a16:creationId xmlns:a16="http://schemas.microsoft.com/office/drawing/2014/main" id="{5A8B2A04-E420-A055-A5AC-F1237D8597D1}"/>
              </a:ext>
            </a:extLst>
          </p:cNvPr>
          <p:cNvCxnSpPr>
            <a:cxnSpLocks/>
            <a:stCxn id="24" idx="0"/>
            <a:endCxn id="46" idx="2"/>
          </p:cNvCxnSpPr>
          <p:nvPr/>
        </p:nvCxnSpPr>
        <p:spPr>
          <a:xfrm flipV="1">
            <a:off x="11222638" y="2305003"/>
            <a:ext cx="304715" cy="8164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98" name="Straight Arrow Connector 1097">
            <a:extLst>
              <a:ext uri="{FF2B5EF4-FFF2-40B4-BE49-F238E27FC236}">
                <a16:creationId xmlns:a16="http://schemas.microsoft.com/office/drawing/2014/main" id="{41C87DD8-2538-AE0D-1900-A4CB4228A661}"/>
              </a:ext>
            </a:extLst>
          </p:cNvPr>
          <p:cNvCxnSpPr>
            <a:cxnSpLocks/>
            <a:stCxn id="24" idx="0"/>
            <a:endCxn id="42" idx="2"/>
          </p:cNvCxnSpPr>
          <p:nvPr/>
        </p:nvCxnSpPr>
        <p:spPr>
          <a:xfrm flipH="1" flipV="1">
            <a:off x="10324371" y="2305003"/>
            <a:ext cx="898267" cy="8164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03" name="Straight Arrow Connector 1102">
            <a:extLst>
              <a:ext uri="{FF2B5EF4-FFF2-40B4-BE49-F238E27FC236}">
                <a16:creationId xmlns:a16="http://schemas.microsoft.com/office/drawing/2014/main" id="{2C0717AB-C171-8756-16E9-F79F7A7628F8}"/>
              </a:ext>
            </a:extLst>
          </p:cNvPr>
          <p:cNvCxnSpPr>
            <a:cxnSpLocks/>
            <a:stCxn id="15" idx="0"/>
            <a:endCxn id="40" idx="3"/>
          </p:cNvCxnSpPr>
          <p:nvPr/>
        </p:nvCxnSpPr>
        <p:spPr>
          <a:xfrm flipH="1" flipV="1">
            <a:off x="5668752" y="1388991"/>
            <a:ext cx="1529727" cy="17324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07" name="TextBox 1106">
            <a:extLst>
              <a:ext uri="{FF2B5EF4-FFF2-40B4-BE49-F238E27FC236}">
                <a16:creationId xmlns:a16="http://schemas.microsoft.com/office/drawing/2014/main" id="{D82422EF-B1F9-6923-4308-2CA1F61AA97C}"/>
              </a:ext>
            </a:extLst>
          </p:cNvPr>
          <p:cNvSpPr txBox="1"/>
          <p:nvPr/>
        </p:nvSpPr>
        <p:spPr>
          <a:xfrm>
            <a:off x="2459294" y="2073964"/>
            <a:ext cx="66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varietal</a:t>
            </a:r>
            <a:endParaRPr lang="en-CL" dirty="0"/>
          </a:p>
        </p:txBody>
      </p:sp>
      <p:sp>
        <p:nvSpPr>
          <p:cNvPr id="1108" name="TextBox 1107">
            <a:extLst>
              <a:ext uri="{FF2B5EF4-FFF2-40B4-BE49-F238E27FC236}">
                <a16:creationId xmlns:a16="http://schemas.microsoft.com/office/drawing/2014/main" id="{803C4C78-7553-8082-82AC-DD83516F747C}"/>
              </a:ext>
            </a:extLst>
          </p:cNvPr>
          <p:cNvSpPr txBox="1"/>
          <p:nvPr/>
        </p:nvSpPr>
        <p:spPr>
          <a:xfrm rot="2354044">
            <a:off x="5779016" y="3855658"/>
            <a:ext cx="66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varietal</a:t>
            </a:r>
            <a:endParaRPr lang="en-CL" dirty="0"/>
          </a:p>
        </p:txBody>
      </p:sp>
      <p:sp>
        <p:nvSpPr>
          <p:cNvPr id="1109" name="TextBox 1108">
            <a:extLst>
              <a:ext uri="{FF2B5EF4-FFF2-40B4-BE49-F238E27FC236}">
                <a16:creationId xmlns:a16="http://schemas.microsoft.com/office/drawing/2014/main" id="{F67EB43D-CB43-85CA-F45D-B3BA2AB9F2C2}"/>
              </a:ext>
            </a:extLst>
          </p:cNvPr>
          <p:cNvSpPr txBox="1"/>
          <p:nvPr/>
        </p:nvSpPr>
        <p:spPr>
          <a:xfrm rot="18813740">
            <a:off x="6073547" y="2792000"/>
            <a:ext cx="66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varietal</a:t>
            </a:r>
            <a:endParaRPr lang="en-CL" dirty="0"/>
          </a:p>
        </p:txBody>
      </p:sp>
      <p:sp>
        <p:nvSpPr>
          <p:cNvPr id="1110" name="TextBox 1109">
            <a:extLst>
              <a:ext uri="{FF2B5EF4-FFF2-40B4-BE49-F238E27FC236}">
                <a16:creationId xmlns:a16="http://schemas.microsoft.com/office/drawing/2014/main" id="{2ED44A9C-7FFB-74B5-ABA2-BB2B25E06AF9}"/>
              </a:ext>
            </a:extLst>
          </p:cNvPr>
          <p:cNvSpPr txBox="1"/>
          <p:nvPr/>
        </p:nvSpPr>
        <p:spPr>
          <a:xfrm rot="16200000">
            <a:off x="6958552" y="2581991"/>
            <a:ext cx="66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varietal</a:t>
            </a:r>
            <a:endParaRPr lang="en-CL" dirty="0"/>
          </a:p>
        </p:txBody>
      </p:sp>
      <p:sp>
        <p:nvSpPr>
          <p:cNvPr id="1111" name="TextBox 1110">
            <a:extLst>
              <a:ext uri="{FF2B5EF4-FFF2-40B4-BE49-F238E27FC236}">
                <a16:creationId xmlns:a16="http://schemas.microsoft.com/office/drawing/2014/main" id="{8F8C1806-FA9F-3C8F-3B5F-EC401081B84F}"/>
              </a:ext>
            </a:extLst>
          </p:cNvPr>
          <p:cNvSpPr txBox="1"/>
          <p:nvPr/>
        </p:nvSpPr>
        <p:spPr>
          <a:xfrm rot="16200000">
            <a:off x="1500504" y="2541863"/>
            <a:ext cx="674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origen</a:t>
            </a:r>
            <a:endParaRPr lang="en-CL" dirty="0"/>
          </a:p>
        </p:txBody>
      </p:sp>
      <p:sp>
        <p:nvSpPr>
          <p:cNvPr id="1112" name="TextBox 1111">
            <a:extLst>
              <a:ext uri="{FF2B5EF4-FFF2-40B4-BE49-F238E27FC236}">
                <a16:creationId xmlns:a16="http://schemas.microsoft.com/office/drawing/2014/main" id="{BF12D94E-A623-66A0-0890-CAF23EEA5D22}"/>
              </a:ext>
            </a:extLst>
          </p:cNvPr>
          <p:cNvSpPr txBox="1"/>
          <p:nvPr/>
        </p:nvSpPr>
        <p:spPr>
          <a:xfrm rot="18743082">
            <a:off x="8356573" y="3782533"/>
            <a:ext cx="674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origen</a:t>
            </a:r>
            <a:endParaRPr lang="en-CL" dirty="0"/>
          </a:p>
        </p:txBody>
      </p:sp>
      <p:sp>
        <p:nvSpPr>
          <p:cNvPr id="1113" name="TextBox 1112">
            <a:extLst>
              <a:ext uri="{FF2B5EF4-FFF2-40B4-BE49-F238E27FC236}">
                <a16:creationId xmlns:a16="http://schemas.microsoft.com/office/drawing/2014/main" id="{3F3CFC15-9A49-00E8-AFE9-385B5861B62F}"/>
              </a:ext>
            </a:extLst>
          </p:cNvPr>
          <p:cNvSpPr txBox="1"/>
          <p:nvPr/>
        </p:nvSpPr>
        <p:spPr>
          <a:xfrm rot="2604808">
            <a:off x="7473304" y="3830585"/>
            <a:ext cx="674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origen</a:t>
            </a:r>
            <a:endParaRPr lang="en-CL" dirty="0"/>
          </a:p>
        </p:txBody>
      </p:sp>
      <p:sp>
        <p:nvSpPr>
          <p:cNvPr id="1114" name="TextBox 1113">
            <a:extLst>
              <a:ext uri="{FF2B5EF4-FFF2-40B4-BE49-F238E27FC236}">
                <a16:creationId xmlns:a16="http://schemas.microsoft.com/office/drawing/2014/main" id="{C36791D3-572D-46EC-464E-685B375E66B0}"/>
              </a:ext>
            </a:extLst>
          </p:cNvPr>
          <p:cNvSpPr txBox="1"/>
          <p:nvPr/>
        </p:nvSpPr>
        <p:spPr>
          <a:xfrm rot="16200000">
            <a:off x="4802278" y="3788196"/>
            <a:ext cx="674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origen</a:t>
            </a:r>
            <a:endParaRPr lang="en-CL" dirty="0"/>
          </a:p>
        </p:txBody>
      </p:sp>
      <p:sp>
        <p:nvSpPr>
          <p:cNvPr id="1115" name="TextBox 1114">
            <a:extLst>
              <a:ext uri="{FF2B5EF4-FFF2-40B4-BE49-F238E27FC236}">
                <a16:creationId xmlns:a16="http://schemas.microsoft.com/office/drawing/2014/main" id="{DA8ADAFC-74FB-2E16-EFCA-1B8BD4E0110F}"/>
              </a:ext>
            </a:extLst>
          </p:cNvPr>
          <p:cNvSpPr txBox="1"/>
          <p:nvPr/>
        </p:nvSpPr>
        <p:spPr>
          <a:xfrm>
            <a:off x="3768218" y="3113480"/>
            <a:ext cx="8432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proceso</a:t>
            </a:r>
            <a:endParaRPr lang="en-CL" dirty="0"/>
          </a:p>
        </p:txBody>
      </p:sp>
      <p:sp>
        <p:nvSpPr>
          <p:cNvPr id="1116" name="TextBox 1115">
            <a:extLst>
              <a:ext uri="{FF2B5EF4-FFF2-40B4-BE49-F238E27FC236}">
                <a16:creationId xmlns:a16="http://schemas.microsoft.com/office/drawing/2014/main" id="{D9B99189-2A2A-EDCE-171A-6464CBC4C0B6}"/>
              </a:ext>
            </a:extLst>
          </p:cNvPr>
          <p:cNvSpPr txBox="1"/>
          <p:nvPr/>
        </p:nvSpPr>
        <p:spPr>
          <a:xfrm rot="2039241">
            <a:off x="2371149" y="2579166"/>
            <a:ext cx="8432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proceso</a:t>
            </a:r>
            <a:endParaRPr lang="en-CL" dirty="0"/>
          </a:p>
        </p:txBody>
      </p:sp>
      <p:sp>
        <p:nvSpPr>
          <p:cNvPr id="1117" name="TextBox 1116">
            <a:extLst>
              <a:ext uri="{FF2B5EF4-FFF2-40B4-BE49-F238E27FC236}">
                <a16:creationId xmlns:a16="http://schemas.microsoft.com/office/drawing/2014/main" id="{2D086264-3ED2-44F2-3329-71209D39453A}"/>
              </a:ext>
            </a:extLst>
          </p:cNvPr>
          <p:cNvSpPr txBox="1"/>
          <p:nvPr/>
        </p:nvSpPr>
        <p:spPr>
          <a:xfrm rot="3183950">
            <a:off x="9603716" y="2435741"/>
            <a:ext cx="8432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proceso</a:t>
            </a:r>
            <a:endParaRPr lang="en-CL" dirty="0"/>
          </a:p>
        </p:txBody>
      </p:sp>
      <p:sp>
        <p:nvSpPr>
          <p:cNvPr id="1119" name="TextBox 1118">
            <a:extLst>
              <a:ext uri="{FF2B5EF4-FFF2-40B4-BE49-F238E27FC236}">
                <a16:creationId xmlns:a16="http://schemas.microsoft.com/office/drawing/2014/main" id="{7E45AF9A-4D88-2B81-870D-9FDB739AE451}"/>
              </a:ext>
            </a:extLst>
          </p:cNvPr>
          <p:cNvSpPr txBox="1"/>
          <p:nvPr/>
        </p:nvSpPr>
        <p:spPr>
          <a:xfrm rot="18505429">
            <a:off x="8056680" y="2271837"/>
            <a:ext cx="8432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proceso</a:t>
            </a:r>
            <a:endParaRPr lang="en-CL" dirty="0"/>
          </a:p>
        </p:txBody>
      </p:sp>
      <p:sp>
        <p:nvSpPr>
          <p:cNvPr id="1123" name="TextBox 1122">
            <a:extLst>
              <a:ext uri="{FF2B5EF4-FFF2-40B4-BE49-F238E27FC236}">
                <a16:creationId xmlns:a16="http://schemas.microsoft.com/office/drawing/2014/main" id="{223F5FCF-6E2C-9F5D-AD9D-6A5BA092FF46}"/>
              </a:ext>
            </a:extLst>
          </p:cNvPr>
          <p:cNvSpPr txBox="1"/>
          <p:nvPr/>
        </p:nvSpPr>
        <p:spPr>
          <a:xfrm rot="20811684">
            <a:off x="3165644" y="1405248"/>
            <a:ext cx="564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altura</a:t>
            </a:r>
            <a:endParaRPr lang="en-CL" dirty="0"/>
          </a:p>
        </p:txBody>
      </p:sp>
      <p:sp>
        <p:nvSpPr>
          <p:cNvPr id="1124" name="TextBox 1123">
            <a:extLst>
              <a:ext uri="{FF2B5EF4-FFF2-40B4-BE49-F238E27FC236}">
                <a16:creationId xmlns:a16="http://schemas.microsoft.com/office/drawing/2014/main" id="{67881C10-45D5-0552-50EC-E36AC3390FDC}"/>
              </a:ext>
            </a:extLst>
          </p:cNvPr>
          <p:cNvSpPr txBox="1"/>
          <p:nvPr/>
        </p:nvSpPr>
        <p:spPr>
          <a:xfrm rot="2813166">
            <a:off x="10536739" y="2489501"/>
            <a:ext cx="564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altura</a:t>
            </a:r>
            <a:endParaRPr lang="en-CL" dirty="0"/>
          </a:p>
        </p:txBody>
      </p:sp>
      <p:sp>
        <p:nvSpPr>
          <p:cNvPr id="1125" name="TextBox 1124">
            <a:extLst>
              <a:ext uri="{FF2B5EF4-FFF2-40B4-BE49-F238E27FC236}">
                <a16:creationId xmlns:a16="http://schemas.microsoft.com/office/drawing/2014/main" id="{1F983ECA-B285-9D73-70BD-2A83090EEEB7}"/>
              </a:ext>
            </a:extLst>
          </p:cNvPr>
          <p:cNvSpPr txBox="1"/>
          <p:nvPr/>
        </p:nvSpPr>
        <p:spPr>
          <a:xfrm rot="16200000">
            <a:off x="4874087" y="2651078"/>
            <a:ext cx="564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altura</a:t>
            </a:r>
            <a:endParaRPr lang="en-CL" dirty="0"/>
          </a:p>
        </p:txBody>
      </p:sp>
      <p:sp>
        <p:nvSpPr>
          <p:cNvPr id="1126" name="TextBox 1125">
            <a:extLst>
              <a:ext uri="{FF2B5EF4-FFF2-40B4-BE49-F238E27FC236}">
                <a16:creationId xmlns:a16="http://schemas.microsoft.com/office/drawing/2014/main" id="{4D42ACFE-ECC9-C1C0-2726-A128084A48D0}"/>
              </a:ext>
            </a:extLst>
          </p:cNvPr>
          <p:cNvSpPr txBox="1"/>
          <p:nvPr/>
        </p:nvSpPr>
        <p:spPr>
          <a:xfrm rot="3067367">
            <a:off x="6126300" y="1969885"/>
            <a:ext cx="564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altura</a:t>
            </a:r>
            <a:endParaRPr lang="en-CL" dirty="0"/>
          </a:p>
        </p:txBody>
      </p:sp>
      <p:pic>
        <p:nvPicPr>
          <p:cNvPr id="4" name="Picture 3" descr="Etiopía Oba Toli Natural">
            <a:extLst>
              <a:ext uri="{FF2B5EF4-FFF2-40B4-BE49-F238E27FC236}">
                <a16:creationId xmlns:a16="http://schemas.microsoft.com/office/drawing/2014/main" id="{B5DD5CAB-3395-D6CF-4CA9-B9D967280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9" t="37620" r="39495" b="29206"/>
          <a:stretch/>
        </p:blipFill>
        <p:spPr bwMode="auto">
          <a:xfrm>
            <a:off x="1205736" y="5068376"/>
            <a:ext cx="1493268" cy="23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5AD373-670C-8AB5-B45B-F14986E068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59" r="3842"/>
          <a:stretch/>
        </p:blipFill>
        <p:spPr>
          <a:xfrm>
            <a:off x="4476065" y="5068375"/>
            <a:ext cx="1741989" cy="2353048"/>
          </a:xfrm>
          <a:prstGeom prst="rect">
            <a:avLst/>
          </a:prstGeom>
        </p:spPr>
      </p:pic>
      <p:pic>
        <p:nvPicPr>
          <p:cNvPr id="9" name="Picture 10" descr="Sumatra Atu Lintang">
            <a:extLst>
              <a:ext uri="{FF2B5EF4-FFF2-40B4-BE49-F238E27FC236}">
                <a16:creationId xmlns:a16="http://schemas.microsoft.com/office/drawing/2014/main" id="{502034DD-AB47-13B9-43C4-FF35282F6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0" t="23968" r="28053" b="12772"/>
          <a:stretch/>
        </p:blipFill>
        <p:spPr bwMode="auto">
          <a:xfrm>
            <a:off x="10340985" y="5057489"/>
            <a:ext cx="1643049" cy="23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5C9BE80-571A-8C23-28C1-30B53043CC52}"/>
              </a:ext>
            </a:extLst>
          </p:cNvPr>
          <p:cNvGrpSpPr/>
          <p:nvPr/>
        </p:nvGrpSpPr>
        <p:grpSpPr>
          <a:xfrm>
            <a:off x="6331055" y="5068375"/>
            <a:ext cx="1814108" cy="2363935"/>
            <a:chOff x="7561821" y="4515838"/>
            <a:chExt cx="2147768" cy="254854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6DA89A-298D-1C4E-7A76-32BCE5CB8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61821" y="4515838"/>
              <a:ext cx="2147768" cy="254854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3A37DDD-DAAD-5093-5C30-61F6690F2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0967" y="4515838"/>
              <a:ext cx="678621" cy="473543"/>
            </a:xfrm>
            <a:prstGeom prst="rect">
              <a:avLst/>
            </a:prstGeom>
          </p:spPr>
        </p:pic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623F8680-F973-B03E-2352-7995482E8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t="3355" r="31877" b="24063"/>
          <a:stretch/>
        </p:blipFill>
        <p:spPr bwMode="auto">
          <a:xfrm>
            <a:off x="8313235" y="5068375"/>
            <a:ext cx="1896163" cy="213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9347E79-0CDE-84A2-7B4C-3961A671B17D}"/>
              </a:ext>
            </a:extLst>
          </p:cNvPr>
          <p:cNvGrpSpPr/>
          <p:nvPr/>
        </p:nvGrpSpPr>
        <p:grpSpPr>
          <a:xfrm>
            <a:off x="2944273" y="5068375"/>
            <a:ext cx="1418791" cy="2468565"/>
            <a:chOff x="4744192" y="4725474"/>
            <a:chExt cx="1418791" cy="2468565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343D28D8-2257-991B-F679-5854944430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93" t="18631" r="27207" b="10728"/>
            <a:stretch/>
          </p:blipFill>
          <p:spPr bwMode="auto">
            <a:xfrm>
              <a:off x="4744192" y="4725474"/>
              <a:ext cx="1418791" cy="2468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Brasil Bandera Diamante Vector Ilustración Ilustraciones svg ...">
              <a:extLst>
                <a:ext uri="{FF2B5EF4-FFF2-40B4-BE49-F238E27FC236}">
                  <a16:creationId xmlns:a16="http://schemas.microsoft.com/office/drawing/2014/main" id="{774EDD6D-68FE-6797-EEB7-9151F94EC2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4301" b="87459" l="23538" r="75077">
                          <a14:foregroundMark x1="23769" y1="50935" x2="27692" y2="45325"/>
                          <a14:foregroundMark x1="44615" y1="20902" x2="49385" y2="14521"/>
                          <a14:foregroundMark x1="69615" y1="43234" x2="75077" y2="50385"/>
                          <a14:foregroundMark x1="49385" y1="87459" x2="54769" y2="798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41" t="13704" r="24749" b="12592"/>
            <a:stretch/>
          </p:blipFill>
          <p:spPr bwMode="auto">
            <a:xfrm>
              <a:off x="5268432" y="5429249"/>
              <a:ext cx="414605" cy="40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79EB11C2-B5DD-F5F9-9FD7-69AD4342B0CD}"/>
              </a:ext>
            </a:extLst>
          </p:cNvPr>
          <p:cNvSpPr txBox="1"/>
          <p:nvPr/>
        </p:nvSpPr>
        <p:spPr>
          <a:xfrm>
            <a:off x="3027830" y="3850513"/>
            <a:ext cx="489999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27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18E4E3C-A606-5241-7EA8-5CA64AFAD151}"/>
              </a:ext>
            </a:extLst>
          </p:cNvPr>
          <p:cNvCxnSpPr>
            <a:cxnSpLocks/>
            <a:stCxn id="47" idx="0"/>
            <a:endCxn id="38" idx="2"/>
          </p:cNvCxnSpPr>
          <p:nvPr/>
        </p:nvCxnSpPr>
        <p:spPr>
          <a:xfrm flipV="1">
            <a:off x="3272830" y="3527263"/>
            <a:ext cx="0" cy="3232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95FE092-CCC2-1391-E160-CBAE25B6C40E}"/>
              </a:ext>
            </a:extLst>
          </p:cNvPr>
          <p:cNvCxnSpPr>
            <a:cxnSpLocks/>
            <a:stCxn id="47" idx="3"/>
            <a:endCxn id="45" idx="0"/>
          </p:cNvCxnSpPr>
          <p:nvPr/>
        </p:nvCxnSpPr>
        <p:spPr>
          <a:xfrm>
            <a:off x="3517829" y="4054825"/>
            <a:ext cx="1764076" cy="4607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2BB9E9B-9C0A-5E35-9701-9983A8D1904E}"/>
              </a:ext>
            </a:extLst>
          </p:cNvPr>
          <p:cNvSpPr txBox="1"/>
          <p:nvPr/>
        </p:nvSpPr>
        <p:spPr>
          <a:xfrm>
            <a:off x="1455864" y="3858268"/>
            <a:ext cx="869471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catuai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EB57F23-CFEB-E0DE-7029-F59739695E84}"/>
              </a:ext>
            </a:extLst>
          </p:cNvPr>
          <p:cNvSpPr txBox="1"/>
          <p:nvPr/>
        </p:nvSpPr>
        <p:spPr>
          <a:xfrm>
            <a:off x="1461515" y="4516322"/>
            <a:ext cx="793541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1.350</a:t>
            </a:r>
          </a:p>
        </p:txBody>
      </p:sp>
      <p:cxnSp>
        <p:nvCxnSpPr>
          <p:cNvPr id="1027" name="Straight Arrow Connector 1026">
            <a:extLst>
              <a:ext uri="{FF2B5EF4-FFF2-40B4-BE49-F238E27FC236}">
                <a16:creationId xmlns:a16="http://schemas.microsoft.com/office/drawing/2014/main" id="{27D3D08C-3D44-0387-0691-FCCC45ADDC0F}"/>
              </a:ext>
            </a:extLst>
          </p:cNvPr>
          <p:cNvCxnSpPr>
            <a:cxnSpLocks/>
            <a:stCxn id="47" idx="1"/>
            <a:endCxn id="54" idx="3"/>
          </p:cNvCxnSpPr>
          <p:nvPr/>
        </p:nvCxnSpPr>
        <p:spPr>
          <a:xfrm flipH="1">
            <a:off x="2325335" y="4054825"/>
            <a:ext cx="702495" cy="7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7" name="Straight Arrow Connector 1036">
            <a:extLst>
              <a:ext uri="{FF2B5EF4-FFF2-40B4-BE49-F238E27FC236}">
                <a16:creationId xmlns:a16="http://schemas.microsoft.com/office/drawing/2014/main" id="{EADF60CC-91AF-6A1B-35E6-7156CBA74416}"/>
              </a:ext>
            </a:extLst>
          </p:cNvPr>
          <p:cNvCxnSpPr>
            <a:cxnSpLocks/>
            <a:stCxn id="47" idx="2"/>
            <a:endCxn id="59" idx="0"/>
          </p:cNvCxnSpPr>
          <p:nvPr/>
        </p:nvCxnSpPr>
        <p:spPr>
          <a:xfrm flipH="1">
            <a:off x="1858286" y="4259136"/>
            <a:ext cx="1414544" cy="2571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49" name="TextBox 1048">
            <a:extLst>
              <a:ext uri="{FF2B5EF4-FFF2-40B4-BE49-F238E27FC236}">
                <a16:creationId xmlns:a16="http://schemas.microsoft.com/office/drawing/2014/main" id="{1BC9C380-22F3-B80D-ACC5-31441455CD57}"/>
              </a:ext>
            </a:extLst>
          </p:cNvPr>
          <p:cNvSpPr txBox="1"/>
          <p:nvPr/>
        </p:nvSpPr>
        <p:spPr>
          <a:xfrm>
            <a:off x="8518349" y="3121420"/>
            <a:ext cx="1381895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Cajamarca</a:t>
            </a:r>
          </a:p>
        </p:txBody>
      </p:sp>
      <p:cxnSp>
        <p:nvCxnSpPr>
          <p:cNvPr id="1050" name="Straight Arrow Connector 1049">
            <a:extLst>
              <a:ext uri="{FF2B5EF4-FFF2-40B4-BE49-F238E27FC236}">
                <a16:creationId xmlns:a16="http://schemas.microsoft.com/office/drawing/2014/main" id="{DA1B9C84-1115-AE84-9541-71E608C5BF59}"/>
              </a:ext>
            </a:extLst>
          </p:cNvPr>
          <p:cNvCxnSpPr>
            <a:cxnSpLocks/>
            <a:stCxn id="1049" idx="2"/>
            <a:endCxn id="44" idx="0"/>
          </p:cNvCxnSpPr>
          <p:nvPr/>
        </p:nvCxnSpPr>
        <p:spPr>
          <a:xfrm flipH="1">
            <a:off x="8270232" y="3530043"/>
            <a:ext cx="939065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3" name="Straight Arrow Connector 1052">
            <a:extLst>
              <a:ext uri="{FF2B5EF4-FFF2-40B4-BE49-F238E27FC236}">
                <a16:creationId xmlns:a16="http://schemas.microsoft.com/office/drawing/2014/main" id="{C043806E-D4B1-1689-7D87-F480CA78E187}"/>
              </a:ext>
            </a:extLst>
          </p:cNvPr>
          <p:cNvCxnSpPr>
            <a:cxnSpLocks/>
            <a:stCxn id="1049" idx="0"/>
            <a:endCxn id="39" idx="2"/>
          </p:cNvCxnSpPr>
          <p:nvPr/>
        </p:nvCxnSpPr>
        <p:spPr>
          <a:xfrm flipH="1" flipV="1">
            <a:off x="9209296" y="1616277"/>
            <a:ext cx="1" cy="15051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69" name="TextBox 1068">
            <a:extLst>
              <a:ext uri="{FF2B5EF4-FFF2-40B4-BE49-F238E27FC236}">
                <a16:creationId xmlns:a16="http://schemas.microsoft.com/office/drawing/2014/main" id="{FB89D484-A47B-A290-56DB-F793FFBEE673}"/>
              </a:ext>
            </a:extLst>
          </p:cNvPr>
          <p:cNvSpPr txBox="1"/>
          <p:nvPr/>
        </p:nvSpPr>
        <p:spPr>
          <a:xfrm>
            <a:off x="9229144" y="4515586"/>
            <a:ext cx="1039303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catimor</a:t>
            </a:r>
          </a:p>
        </p:txBody>
      </p:sp>
      <p:sp>
        <p:nvSpPr>
          <p:cNvPr id="1070" name="TextBox 1069">
            <a:extLst>
              <a:ext uri="{FF2B5EF4-FFF2-40B4-BE49-F238E27FC236}">
                <a16:creationId xmlns:a16="http://schemas.microsoft.com/office/drawing/2014/main" id="{0384B810-4773-4C69-0B3A-05E26985ACD3}"/>
              </a:ext>
            </a:extLst>
          </p:cNvPr>
          <p:cNvSpPr txBox="1"/>
          <p:nvPr/>
        </p:nvSpPr>
        <p:spPr>
          <a:xfrm>
            <a:off x="11036876" y="4515586"/>
            <a:ext cx="808867" cy="40862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1.400</a:t>
            </a:r>
          </a:p>
        </p:txBody>
      </p:sp>
      <p:cxnSp>
        <p:nvCxnSpPr>
          <p:cNvPr id="1071" name="Straight Arrow Connector 1070">
            <a:extLst>
              <a:ext uri="{FF2B5EF4-FFF2-40B4-BE49-F238E27FC236}">
                <a16:creationId xmlns:a16="http://schemas.microsoft.com/office/drawing/2014/main" id="{76D590FC-E0CD-4F01-8EB8-E637B7C18D9D}"/>
              </a:ext>
            </a:extLst>
          </p:cNvPr>
          <p:cNvCxnSpPr>
            <a:cxnSpLocks/>
            <a:stCxn id="1049" idx="2"/>
            <a:endCxn id="1069" idx="0"/>
          </p:cNvCxnSpPr>
          <p:nvPr/>
        </p:nvCxnSpPr>
        <p:spPr>
          <a:xfrm>
            <a:off x="9209297" y="3530043"/>
            <a:ext cx="539499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72" name="Straight Arrow Connector 1071">
            <a:extLst>
              <a:ext uri="{FF2B5EF4-FFF2-40B4-BE49-F238E27FC236}">
                <a16:creationId xmlns:a16="http://schemas.microsoft.com/office/drawing/2014/main" id="{92B6F023-F4AF-9811-D93C-14D6FAD8B2FF}"/>
              </a:ext>
            </a:extLst>
          </p:cNvPr>
          <p:cNvCxnSpPr>
            <a:cxnSpLocks/>
            <a:stCxn id="1049" idx="2"/>
            <a:endCxn id="1070" idx="0"/>
          </p:cNvCxnSpPr>
          <p:nvPr/>
        </p:nvCxnSpPr>
        <p:spPr>
          <a:xfrm>
            <a:off x="9209297" y="3530043"/>
            <a:ext cx="2232013" cy="98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80" name="TextBox 1179">
            <a:extLst>
              <a:ext uri="{FF2B5EF4-FFF2-40B4-BE49-F238E27FC236}">
                <a16:creationId xmlns:a16="http://schemas.microsoft.com/office/drawing/2014/main" id="{27805833-84B9-12BD-37FE-785CEB4F224F}"/>
              </a:ext>
            </a:extLst>
          </p:cNvPr>
          <p:cNvSpPr txBox="1"/>
          <p:nvPr/>
        </p:nvSpPr>
        <p:spPr>
          <a:xfrm rot="16200000">
            <a:off x="8721874" y="2291878"/>
            <a:ext cx="8432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proceso</a:t>
            </a:r>
            <a:endParaRPr lang="en-CL" dirty="0"/>
          </a:p>
        </p:txBody>
      </p:sp>
      <p:sp>
        <p:nvSpPr>
          <p:cNvPr id="1187" name="TextBox 1186">
            <a:extLst>
              <a:ext uri="{FF2B5EF4-FFF2-40B4-BE49-F238E27FC236}">
                <a16:creationId xmlns:a16="http://schemas.microsoft.com/office/drawing/2014/main" id="{CFBA343C-F711-8D25-2F87-37A521379CCF}"/>
              </a:ext>
            </a:extLst>
          </p:cNvPr>
          <p:cNvSpPr txBox="1"/>
          <p:nvPr/>
        </p:nvSpPr>
        <p:spPr>
          <a:xfrm rot="1089129">
            <a:off x="3975766" y="4052542"/>
            <a:ext cx="674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origen</a:t>
            </a:r>
            <a:endParaRPr lang="en-CL" dirty="0"/>
          </a:p>
        </p:txBody>
      </p:sp>
      <p:sp>
        <p:nvSpPr>
          <p:cNvPr id="1188" name="TextBox 1187">
            <a:extLst>
              <a:ext uri="{FF2B5EF4-FFF2-40B4-BE49-F238E27FC236}">
                <a16:creationId xmlns:a16="http://schemas.microsoft.com/office/drawing/2014/main" id="{8A548C4A-2301-DE10-1485-ED1FA3C1EB2A}"/>
              </a:ext>
            </a:extLst>
          </p:cNvPr>
          <p:cNvSpPr txBox="1"/>
          <p:nvPr/>
        </p:nvSpPr>
        <p:spPr>
          <a:xfrm rot="17539416">
            <a:off x="11134586" y="2608887"/>
            <a:ext cx="674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origen</a:t>
            </a:r>
            <a:endParaRPr lang="en-CL" dirty="0"/>
          </a:p>
        </p:txBody>
      </p:sp>
      <p:sp>
        <p:nvSpPr>
          <p:cNvPr id="1189" name="TextBox 1188">
            <a:extLst>
              <a:ext uri="{FF2B5EF4-FFF2-40B4-BE49-F238E27FC236}">
                <a16:creationId xmlns:a16="http://schemas.microsoft.com/office/drawing/2014/main" id="{85B37D67-01D4-714F-6EC3-A21E0C92CCE8}"/>
              </a:ext>
            </a:extLst>
          </p:cNvPr>
          <p:cNvSpPr txBox="1"/>
          <p:nvPr/>
        </p:nvSpPr>
        <p:spPr>
          <a:xfrm rot="21054298">
            <a:off x="2354255" y="4359488"/>
            <a:ext cx="564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altura</a:t>
            </a:r>
            <a:endParaRPr lang="en-CL" dirty="0"/>
          </a:p>
        </p:txBody>
      </p:sp>
      <p:sp>
        <p:nvSpPr>
          <p:cNvPr id="1190" name="TextBox 1189">
            <a:extLst>
              <a:ext uri="{FF2B5EF4-FFF2-40B4-BE49-F238E27FC236}">
                <a16:creationId xmlns:a16="http://schemas.microsoft.com/office/drawing/2014/main" id="{BECE8733-5EC3-0766-9977-5274F42AE8B9}"/>
              </a:ext>
            </a:extLst>
          </p:cNvPr>
          <p:cNvSpPr txBox="1"/>
          <p:nvPr/>
        </p:nvSpPr>
        <p:spPr>
          <a:xfrm rot="1419838">
            <a:off x="10238154" y="3855658"/>
            <a:ext cx="564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altura</a:t>
            </a:r>
            <a:endParaRPr lang="en-CL" dirty="0"/>
          </a:p>
        </p:txBody>
      </p:sp>
      <p:sp>
        <p:nvSpPr>
          <p:cNvPr id="1191" name="TextBox 1190">
            <a:extLst>
              <a:ext uri="{FF2B5EF4-FFF2-40B4-BE49-F238E27FC236}">
                <a16:creationId xmlns:a16="http://schemas.microsoft.com/office/drawing/2014/main" id="{F996E6DA-42C4-C778-1D10-4D03C9CA9DDA}"/>
              </a:ext>
            </a:extLst>
          </p:cNvPr>
          <p:cNvSpPr txBox="1"/>
          <p:nvPr/>
        </p:nvSpPr>
        <p:spPr>
          <a:xfrm>
            <a:off x="2362256" y="3838044"/>
            <a:ext cx="66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varietal</a:t>
            </a:r>
            <a:endParaRPr lang="en-CL" dirty="0"/>
          </a:p>
        </p:txBody>
      </p:sp>
      <p:sp>
        <p:nvSpPr>
          <p:cNvPr id="1192" name="TextBox 1191">
            <a:extLst>
              <a:ext uri="{FF2B5EF4-FFF2-40B4-BE49-F238E27FC236}">
                <a16:creationId xmlns:a16="http://schemas.microsoft.com/office/drawing/2014/main" id="{11FCB017-2BF6-182F-B25A-04B0FCCD19E5}"/>
              </a:ext>
            </a:extLst>
          </p:cNvPr>
          <p:cNvSpPr txBox="1"/>
          <p:nvPr/>
        </p:nvSpPr>
        <p:spPr>
          <a:xfrm rot="3817512">
            <a:off x="9316274" y="3976158"/>
            <a:ext cx="667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L" sz="1100" dirty="0">
                <a:solidFill>
                  <a:schemeClr val="accent2">
                    <a:lumMod val="75000"/>
                  </a:schemeClr>
                </a:solidFill>
              </a:rPr>
              <a:t>varietal</a:t>
            </a:r>
            <a:endParaRPr lang="en-C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AB2964-A74B-458B-EEA0-91E9848DC7D7}"/>
              </a:ext>
            </a:extLst>
          </p:cNvPr>
          <p:cNvSpPr/>
          <p:nvPr/>
        </p:nvSpPr>
        <p:spPr>
          <a:xfrm>
            <a:off x="1205736" y="1118550"/>
            <a:ext cx="10986264" cy="3933729"/>
          </a:xfrm>
          <a:prstGeom prst="rect">
            <a:avLst/>
          </a:prstGeom>
          <a:solidFill>
            <a:srgbClr val="FFFD78">
              <a:alpha val="93725"/>
            </a:srgbClr>
          </a:solidFill>
          <a:ln>
            <a:solidFill>
              <a:srgbClr val="E9E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B1222E-0363-3455-FC59-E08D5515844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607" y="2093338"/>
            <a:ext cx="7349117" cy="200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A3532-FC36-D037-2974-80C6E759E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F09EF-AA29-A2C6-835B-E873E6734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GQL – Condiciones Complejas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0B401F-AE47-9D31-109F-0507A5B08539}"/>
              </a:ext>
            </a:extLst>
          </p:cNvPr>
          <p:cNvSpPr/>
          <p:nvPr/>
        </p:nvSpPr>
        <p:spPr>
          <a:xfrm>
            <a:off x="7132320" y="4267200"/>
            <a:ext cx="5059680" cy="259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A821592E-8073-69C9-5CC5-65C930F1F3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7"/>
          <a:stretch/>
        </p:blipFill>
        <p:spPr>
          <a:xfrm>
            <a:off x="1820558" y="1635760"/>
            <a:ext cx="9853282" cy="232548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D0C188C-89AE-A7A8-E161-E639891F3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551630"/>
              </p:ext>
            </p:extLst>
          </p:nvPr>
        </p:nvGraphicFramePr>
        <p:xfrm>
          <a:off x="8708453" y="5191760"/>
          <a:ext cx="3197733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31822">
                  <a:extLst>
                    <a:ext uri="{9D8B030D-6E8A-4147-A177-3AD203B41FA5}">
                      <a16:colId xmlns:a16="http://schemas.microsoft.com/office/drawing/2014/main" val="1429958993"/>
                    </a:ext>
                  </a:extLst>
                </a:gridCol>
                <a:gridCol w="1065911">
                  <a:extLst>
                    <a:ext uri="{9D8B030D-6E8A-4147-A177-3AD203B41FA5}">
                      <a16:colId xmlns:a16="http://schemas.microsoft.com/office/drawing/2014/main" val="33914891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x.name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27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Quentin Tarantino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08688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9FE47A6-B067-0BF4-F64D-78AA0CBC060B}"/>
              </a:ext>
            </a:extLst>
          </p:cNvPr>
          <p:cNvSpPr/>
          <p:nvPr/>
        </p:nvSpPr>
        <p:spPr>
          <a:xfrm>
            <a:off x="1127760" y="4267200"/>
            <a:ext cx="7294880" cy="2590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(x)-[:directed]-&gt;(m) 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 </a:t>
            </a:r>
            <a:r>
              <a:rPr lang="en-US" sz="24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m.year</a:t>
            </a:r>
            <a:r>
              <a:rPr lang="en-US" sz="2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&gt; </a:t>
            </a:r>
            <a:r>
              <a:rPr lang="en-US" sz="2400" dirty="0">
                <a:solidFill>
                  <a:srgbClr val="00FA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1990</a:t>
            </a:r>
            <a:endParaRPr lang="en-US" sz="2400" b="1" dirty="0">
              <a:solidFill>
                <a:srgbClr val="00FA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x.name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x.nationality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70533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EA52B-038A-2231-1E69-F10F23975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989C9-59B1-D4F1-22A7-63CCFBF3A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GQL – Condiciones Complejas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FB64E3-3FA5-537C-4166-CD5ED8081BF6}"/>
              </a:ext>
            </a:extLst>
          </p:cNvPr>
          <p:cNvSpPr/>
          <p:nvPr/>
        </p:nvSpPr>
        <p:spPr>
          <a:xfrm>
            <a:off x="7132320" y="4267200"/>
            <a:ext cx="5059680" cy="259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431A11A7-3564-C505-7514-7C98B9AE3A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7"/>
          <a:stretch/>
        </p:blipFill>
        <p:spPr>
          <a:xfrm>
            <a:off x="1820558" y="1635760"/>
            <a:ext cx="9853282" cy="232548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7521FC6-B3B0-6B00-1D77-EEEA9EBC44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852826"/>
              </p:ext>
            </p:extLst>
          </p:nvPr>
        </p:nvGraphicFramePr>
        <p:xfrm>
          <a:off x="8708453" y="5191760"/>
          <a:ext cx="3197733" cy="370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31822">
                  <a:extLst>
                    <a:ext uri="{9D8B030D-6E8A-4147-A177-3AD203B41FA5}">
                      <a16:colId xmlns:a16="http://schemas.microsoft.com/office/drawing/2014/main" val="1429958993"/>
                    </a:ext>
                  </a:extLst>
                </a:gridCol>
                <a:gridCol w="1065911">
                  <a:extLst>
                    <a:ext uri="{9D8B030D-6E8A-4147-A177-3AD203B41FA5}">
                      <a16:colId xmlns:a16="http://schemas.microsoft.com/office/drawing/2014/main" val="33914891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x.name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27314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300CCD0-1CDC-424A-A67D-4B164C366F69}"/>
              </a:ext>
            </a:extLst>
          </p:cNvPr>
          <p:cNvSpPr/>
          <p:nvPr/>
        </p:nvSpPr>
        <p:spPr>
          <a:xfrm>
            <a:off x="1127760" y="4267200"/>
            <a:ext cx="7294880" cy="2590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(x)-[:directed]-&gt;(m) 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 </a:t>
            </a:r>
            <a:r>
              <a:rPr lang="en-US" sz="24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m.year</a:t>
            </a:r>
            <a:r>
              <a:rPr lang="en-US" sz="2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&gt; </a:t>
            </a:r>
            <a:r>
              <a:rPr lang="en-US" sz="2400" dirty="0">
                <a:solidFill>
                  <a:srgbClr val="00FA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1990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en-US" sz="2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EXISTS</a:t>
            </a:r>
            <a:r>
              <a:rPr lang="en-US" sz="2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x.nationality</a:t>
            </a:r>
            <a:r>
              <a:rPr lang="en-US" sz="2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2400" b="1" dirty="0">
              <a:solidFill>
                <a:schemeClr val="accent6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x.name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x.nationality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66440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9F136-7014-CB8E-B230-39FE7963B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0D1A6-8DFE-8D10-1261-80661AE52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GQL – Condiciones Complejas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1F27C6-1550-9C01-E9A4-D57B773D58E3}"/>
              </a:ext>
            </a:extLst>
          </p:cNvPr>
          <p:cNvSpPr/>
          <p:nvPr/>
        </p:nvSpPr>
        <p:spPr>
          <a:xfrm>
            <a:off x="7132320" y="4267200"/>
            <a:ext cx="5059680" cy="259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28B885D6-F907-AA54-05F9-A8D0B2818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7"/>
          <a:stretch/>
        </p:blipFill>
        <p:spPr>
          <a:xfrm>
            <a:off x="1820558" y="1635760"/>
            <a:ext cx="9853282" cy="232548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6E738A0-2226-DAD8-3813-F53D7BBC92C8}"/>
              </a:ext>
            </a:extLst>
          </p:cNvPr>
          <p:cNvGraphicFramePr>
            <a:graphicFrameLocks noGrp="1"/>
          </p:cNvGraphicFramePr>
          <p:nvPr/>
        </p:nvGraphicFramePr>
        <p:xfrm>
          <a:off x="8708453" y="5191760"/>
          <a:ext cx="3197733" cy="370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31822">
                  <a:extLst>
                    <a:ext uri="{9D8B030D-6E8A-4147-A177-3AD203B41FA5}">
                      <a16:colId xmlns:a16="http://schemas.microsoft.com/office/drawing/2014/main" val="1429958993"/>
                    </a:ext>
                  </a:extLst>
                </a:gridCol>
                <a:gridCol w="1065911">
                  <a:extLst>
                    <a:ext uri="{9D8B030D-6E8A-4147-A177-3AD203B41FA5}">
                      <a16:colId xmlns:a16="http://schemas.microsoft.com/office/drawing/2014/main" val="33914891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x.name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27314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161F29D-19D1-1126-F072-25DCD06A4EB3}"/>
              </a:ext>
            </a:extLst>
          </p:cNvPr>
          <p:cNvSpPr/>
          <p:nvPr/>
        </p:nvSpPr>
        <p:spPr>
          <a:xfrm>
            <a:off x="1127760" y="4267200"/>
            <a:ext cx="7294880" cy="2590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(x)-[:directed]-&gt;(m) 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 </a:t>
            </a:r>
            <a:r>
              <a:rPr lang="en-US" sz="24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m.year</a:t>
            </a:r>
            <a:r>
              <a:rPr lang="en-US" sz="2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&gt; </a:t>
            </a:r>
            <a:r>
              <a:rPr lang="en-US" sz="2400" dirty="0">
                <a:solidFill>
                  <a:srgbClr val="00FA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1990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en-US" sz="2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x.nationality</a:t>
            </a:r>
            <a:r>
              <a:rPr lang="en-US" sz="2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IS NOT NULL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x.name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x.nationality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133995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1CE5A-0198-F959-DCB1-AF1F1AB72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A1300-CE73-EA78-08C7-49F100C1F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GQL – Calces Opcionales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434D53-93B3-28DB-81AD-5869C1327D6D}"/>
              </a:ext>
            </a:extLst>
          </p:cNvPr>
          <p:cNvSpPr/>
          <p:nvPr/>
        </p:nvSpPr>
        <p:spPr>
          <a:xfrm>
            <a:off x="7132320" y="4267200"/>
            <a:ext cx="5059680" cy="259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928EAE4F-6190-933C-6F04-59E9A4264D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7"/>
          <a:stretch/>
        </p:blipFill>
        <p:spPr>
          <a:xfrm>
            <a:off x="1820558" y="1635760"/>
            <a:ext cx="9853282" cy="232548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C0C1BA3-4F27-8BD9-B096-5887FB901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584523"/>
              </p:ext>
            </p:extLst>
          </p:nvPr>
        </p:nvGraphicFramePr>
        <p:xfrm>
          <a:off x="8310292" y="4737100"/>
          <a:ext cx="3536855" cy="1651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98867">
                  <a:extLst>
                    <a:ext uri="{9D8B030D-6E8A-4147-A177-3AD203B41FA5}">
                      <a16:colId xmlns:a16="http://schemas.microsoft.com/office/drawing/2014/main" val="1429958993"/>
                    </a:ext>
                  </a:extLst>
                </a:gridCol>
                <a:gridCol w="1138555">
                  <a:extLst>
                    <a:ext uri="{9D8B030D-6E8A-4147-A177-3AD203B41FA5}">
                      <a16:colId xmlns:a16="http://schemas.microsoft.com/office/drawing/2014/main" val="3391489107"/>
                    </a:ext>
                  </a:extLst>
                </a:gridCol>
                <a:gridCol w="799433">
                  <a:extLst>
                    <a:ext uri="{9D8B030D-6E8A-4147-A177-3AD203B41FA5}">
                      <a16:colId xmlns:a16="http://schemas.microsoft.com/office/drawing/2014/main" val="2424668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x.name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e.role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27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Quentin Tarantino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451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Uma Thurman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Mia Wallace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66462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C06CAAB-77A3-6E79-F9E0-1D256FDC20EC}"/>
              </a:ext>
            </a:extLst>
          </p:cNvPr>
          <p:cNvSpPr/>
          <p:nvPr/>
        </p:nvSpPr>
        <p:spPr>
          <a:xfrm>
            <a:off x="1127760" y="4267200"/>
            <a:ext cx="6837680" cy="2590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(x)-[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e:acted_in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]-&gt;(m) 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OPTIONAL MATCH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(x)-[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r:directed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]-&gt;(m) </a:t>
            </a:r>
            <a:endParaRPr lang="en-US" sz="2400" b="1" dirty="0">
              <a:solidFill>
                <a:schemeClr val="accent6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x.name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e.role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r</a:t>
            </a:r>
          </a:p>
        </p:txBody>
      </p:sp>
    </p:spTree>
    <p:extLst>
      <p:ext uri="{BB962C8B-B14F-4D97-AF65-F5344CB8AC3E}">
        <p14:creationId xmlns:p14="http://schemas.microsoft.com/office/powerpoint/2010/main" val="186179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8025E-92DF-E91F-46F6-DFDAE4E04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241DC-3303-E595-B0AF-D639CB75A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GQL – Patrones Navegacionales (0+)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DF8DF5-22DA-F193-5259-9DB42107A8C2}"/>
              </a:ext>
            </a:extLst>
          </p:cNvPr>
          <p:cNvSpPr/>
          <p:nvPr/>
        </p:nvSpPr>
        <p:spPr>
          <a:xfrm>
            <a:off x="7132320" y="4267200"/>
            <a:ext cx="5059680" cy="259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C6602DF-4AED-AB9B-B994-97D06BDB26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597011"/>
              </p:ext>
            </p:extLst>
          </p:nvPr>
        </p:nvGraphicFramePr>
        <p:xfrm>
          <a:off x="9662160" y="4267200"/>
          <a:ext cx="1002030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02030">
                  <a:extLst>
                    <a:ext uri="{9D8B030D-6E8A-4147-A177-3AD203B41FA5}">
                      <a16:colId xmlns:a16="http://schemas.microsoft.com/office/drawing/2014/main" val="2424668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27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451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664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Dora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979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Fede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460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12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Carla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28385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421671F-A4BF-2432-C27D-091CE8B9BB73}"/>
              </a:ext>
            </a:extLst>
          </p:cNvPr>
          <p:cNvSpPr/>
          <p:nvPr/>
        </p:nvSpPr>
        <p:spPr>
          <a:xfrm>
            <a:off x="1127760" y="4267200"/>
            <a:ext cx="6837680" cy="2590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x:Ana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)-[:follows*]-&gt;(m) 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>
                <a:solidFill>
                  <a:schemeClr val="accent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LABELS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(m)[0]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0F683DE-B4A6-D32F-DCF4-D999B4B9E679}"/>
              </a:ext>
            </a:extLst>
          </p:cNvPr>
          <p:cNvSpPr/>
          <p:nvPr/>
        </p:nvSpPr>
        <p:spPr>
          <a:xfrm>
            <a:off x="3220720" y="2164080"/>
            <a:ext cx="1107440" cy="61976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L" dirty="0"/>
              <a:t>Ana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62CAA1E-A0AB-1823-2FFD-775DE930253E}"/>
              </a:ext>
            </a:extLst>
          </p:cNvPr>
          <p:cNvSpPr/>
          <p:nvPr/>
        </p:nvSpPr>
        <p:spPr>
          <a:xfrm>
            <a:off x="4861560" y="1363980"/>
            <a:ext cx="1107440" cy="61976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L" dirty="0"/>
              <a:t>Bea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5DB0DA7-CA5A-728D-D426-8F7DA624C11F}"/>
              </a:ext>
            </a:extLst>
          </p:cNvPr>
          <p:cNvSpPr/>
          <p:nvPr/>
        </p:nvSpPr>
        <p:spPr>
          <a:xfrm>
            <a:off x="7665722" y="3082290"/>
            <a:ext cx="1107440" cy="61976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L" dirty="0"/>
              <a:t>Carla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5F441E-83DB-E88B-1A5A-92CCD8512BE4}"/>
              </a:ext>
            </a:extLst>
          </p:cNvPr>
          <p:cNvSpPr/>
          <p:nvPr/>
        </p:nvSpPr>
        <p:spPr>
          <a:xfrm>
            <a:off x="6021175" y="2113280"/>
            <a:ext cx="1107440" cy="61976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L" dirty="0"/>
              <a:t>Dora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1063418-054F-4863-569D-4F0E76E5C29E}"/>
              </a:ext>
            </a:extLst>
          </p:cNvPr>
          <p:cNvSpPr/>
          <p:nvPr/>
        </p:nvSpPr>
        <p:spPr>
          <a:xfrm>
            <a:off x="5777335" y="3429000"/>
            <a:ext cx="1107440" cy="61976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L" dirty="0"/>
              <a:t>Eva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7C55E99-C8BF-52F1-73F3-B2D76CCC6513}"/>
              </a:ext>
            </a:extLst>
          </p:cNvPr>
          <p:cNvSpPr/>
          <p:nvPr/>
        </p:nvSpPr>
        <p:spPr>
          <a:xfrm>
            <a:off x="3992880" y="3012440"/>
            <a:ext cx="1107440" cy="61976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L" dirty="0"/>
              <a:t>Gabi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A9D291F-7BCD-E6A9-1269-21365B511955}"/>
              </a:ext>
            </a:extLst>
          </p:cNvPr>
          <p:cNvSpPr/>
          <p:nvPr/>
        </p:nvSpPr>
        <p:spPr>
          <a:xfrm>
            <a:off x="7609840" y="1592580"/>
            <a:ext cx="1107440" cy="61976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L" dirty="0"/>
              <a:t>Fede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2AA9D89-AB63-B356-E618-1B46BD1E9875}"/>
              </a:ext>
            </a:extLst>
          </p:cNvPr>
          <p:cNvCxnSpPr>
            <a:stCxn id="4" idx="7"/>
            <a:endCxn id="6" idx="3"/>
          </p:cNvCxnSpPr>
          <p:nvPr/>
        </p:nvCxnSpPr>
        <p:spPr>
          <a:xfrm flipV="1">
            <a:off x="4165979" y="1892978"/>
            <a:ext cx="857762" cy="3618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A34336-C989-D628-D8CE-FE8F6CA6047A}"/>
              </a:ext>
            </a:extLst>
          </p:cNvPr>
          <p:cNvCxnSpPr>
            <a:cxnSpLocks/>
            <a:stCxn id="13" idx="0"/>
            <a:endCxn id="6" idx="4"/>
          </p:cNvCxnSpPr>
          <p:nvPr/>
        </p:nvCxnSpPr>
        <p:spPr>
          <a:xfrm flipV="1">
            <a:off x="4546600" y="1983740"/>
            <a:ext cx="868680" cy="1028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BBD33C5-539B-A503-650A-53400D988C06}"/>
              </a:ext>
            </a:extLst>
          </p:cNvPr>
          <p:cNvCxnSpPr>
            <a:cxnSpLocks/>
            <a:stCxn id="6" idx="5"/>
            <a:endCxn id="11" idx="0"/>
          </p:cNvCxnSpPr>
          <p:nvPr/>
        </p:nvCxnSpPr>
        <p:spPr>
          <a:xfrm>
            <a:off x="5806819" y="1892978"/>
            <a:ext cx="768076" cy="2203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07A9A9-07E0-F9F2-452F-B1FBFBAC381A}"/>
              </a:ext>
            </a:extLst>
          </p:cNvPr>
          <p:cNvCxnSpPr>
            <a:cxnSpLocks/>
            <a:stCxn id="13" idx="1"/>
            <a:endCxn id="4" idx="4"/>
          </p:cNvCxnSpPr>
          <p:nvPr/>
        </p:nvCxnSpPr>
        <p:spPr>
          <a:xfrm flipH="1" flipV="1">
            <a:off x="3774440" y="2783840"/>
            <a:ext cx="380621" cy="3193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1224291-B08B-365E-78C1-B1236B3C38EA}"/>
              </a:ext>
            </a:extLst>
          </p:cNvPr>
          <p:cNvCxnSpPr>
            <a:cxnSpLocks/>
            <a:stCxn id="12" idx="6"/>
            <a:endCxn id="8" idx="3"/>
          </p:cNvCxnSpPr>
          <p:nvPr/>
        </p:nvCxnSpPr>
        <p:spPr>
          <a:xfrm flipV="1">
            <a:off x="6884775" y="3611288"/>
            <a:ext cx="943128" cy="1275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78D305C-9BEC-F2E6-D259-FFDB38891E7C}"/>
              </a:ext>
            </a:extLst>
          </p:cNvPr>
          <p:cNvCxnSpPr>
            <a:cxnSpLocks/>
            <a:stCxn id="13" idx="6"/>
            <a:endCxn id="12" idx="2"/>
          </p:cNvCxnSpPr>
          <p:nvPr/>
        </p:nvCxnSpPr>
        <p:spPr>
          <a:xfrm>
            <a:off x="5100320" y="3322320"/>
            <a:ext cx="677015" cy="4165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3B57BA4-2384-76CD-C78A-68DF807C2C18}"/>
              </a:ext>
            </a:extLst>
          </p:cNvPr>
          <p:cNvCxnSpPr>
            <a:cxnSpLocks/>
            <a:stCxn id="13" idx="7"/>
            <a:endCxn id="11" idx="2"/>
          </p:cNvCxnSpPr>
          <p:nvPr/>
        </p:nvCxnSpPr>
        <p:spPr>
          <a:xfrm flipV="1">
            <a:off x="4938139" y="2423160"/>
            <a:ext cx="1083036" cy="6800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901F0F2-2A49-4AE6-F49E-6FAD953FAFE7}"/>
              </a:ext>
            </a:extLst>
          </p:cNvPr>
          <p:cNvCxnSpPr>
            <a:cxnSpLocks/>
            <a:stCxn id="8" idx="2"/>
            <a:endCxn id="11" idx="6"/>
          </p:cNvCxnSpPr>
          <p:nvPr/>
        </p:nvCxnSpPr>
        <p:spPr>
          <a:xfrm flipH="1" flipV="1">
            <a:off x="7128615" y="2423160"/>
            <a:ext cx="537107" cy="9690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1421FD5-CCF4-6BC6-6ADF-44B47DA545C6}"/>
              </a:ext>
            </a:extLst>
          </p:cNvPr>
          <p:cNvCxnSpPr>
            <a:cxnSpLocks/>
            <a:stCxn id="14" idx="2"/>
            <a:endCxn id="11" idx="7"/>
          </p:cNvCxnSpPr>
          <p:nvPr/>
        </p:nvCxnSpPr>
        <p:spPr>
          <a:xfrm flipH="1">
            <a:off x="6966434" y="1902460"/>
            <a:ext cx="643406" cy="3015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000C0BD-6B4C-6CEE-3B2A-2F78CD644E21}"/>
              </a:ext>
            </a:extLst>
          </p:cNvPr>
          <p:cNvCxnSpPr>
            <a:cxnSpLocks/>
            <a:stCxn id="8" idx="1"/>
            <a:endCxn id="14" idx="3"/>
          </p:cNvCxnSpPr>
          <p:nvPr/>
        </p:nvCxnSpPr>
        <p:spPr>
          <a:xfrm flipH="1" flipV="1">
            <a:off x="7772021" y="2121578"/>
            <a:ext cx="55882" cy="10514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361E467-DD8E-B83F-5BAF-7A997B844505}"/>
              </a:ext>
            </a:extLst>
          </p:cNvPr>
          <p:cNvCxnSpPr>
            <a:cxnSpLocks/>
            <a:stCxn id="14" idx="4"/>
            <a:endCxn id="8" idx="0"/>
          </p:cNvCxnSpPr>
          <p:nvPr/>
        </p:nvCxnSpPr>
        <p:spPr>
          <a:xfrm>
            <a:off x="8163560" y="2212340"/>
            <a:ext cx="55882" cy="8699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4B73EE5-5529-4F4F-BFF1-2FFEFFA83898}"/>
              </a:ext>
            </a:extLst>
          </p:cNvPr>
          <p:cNvCxnSpPr>
            <a:cxnSpLocks/>
            <a:stCxn id="6" idx="6"/>
            <a:endCxn id="14" idx="1"/>
          </p:cNvCxnSpPr>
          <p:nvPr/>
        </p:nvCxnSpPr>
        <p:spPr>
          <a:xfrm>
            <a:off x="5969000" y="1673860"/>
            <a:ext cx="1803021" cy="94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EC0F3D0-6A38-F27D-8A77-1A09F0FBE2D9}"/>
              </a:ext>
            </a:extLst>
          </p:cNvPr>
          <p:cNvCxnSpPr>
            <a:cxnSpLocks/>
            <a:stCxn id="11" idx="5"/>
            <a:endCxn id="12" idx="7"/>
          </p:cNvCxnSpPr>
          <p:nvPr/>
        </p:nvCxnSpPr>
        <p:spPr>
          <a:xfrm flipH="1">
            <a:off x="6722594" y="2642278"/>
            <a:ext cx="243840" cy="8774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057F87C-8F5F-0CD5-F332-3D3DE88B1277}"/>
              </a:ext>
            </a:extLst>
          </p:cNvPr>
          <p:cNvCxnSpPr>
            <a:cxnSpLocks/>
            <a:stCxn id="12" idx="0"/>
            <a:endCxn id="11" idx="4"/>
          </p:cNvCxnSpPr>
          <p:nvPr/>
        </p:nvCxnSpPr>
        <p:spPr>
          <a:xfrm flipV="1">
            <a:off x="6331055" y="2733040"/>
            <a:ext cx="243840" cy="6959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1475A83-5B18-94E2-0A1C-384FB9F7AC39}"/>
              </a:ext>
            </a:extLst>
          </p:cNvPr>
          <p:cNvCxnSpPr>
            <a:cxnSpLocks/>
          </p:cNvCxnSpPr>
          <p:nvPr/>
        </p:nvCxnSpPr>
        <p:spPr>
          <a:xfrm>
            <a:off x="10408920" y="2763181"/>
            <a:ext cx="9398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3F765667-02D6-1DE9-BD87-ECAA1FC35B39}"/>
              </a:ext>
            </a:extLst>
          </p:cNvPr>
          <p:cNvSpPr txBox="1"/>
          <p:nvPr/>
        </p:nvSpPr>
        <p:spPr>
          <a:xfrm>
            <a:off x="10408920" y="2748280"/>
            <a:ext cx="939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follows</a:t>
            </a:r>
          </a:p>
        </p:txBody>
      </p:sp>
    </p:spTree>
    <p:extLst>
      <p:ext uri="{BB962C8B-B14F-4D97-AF65-F5344CB8AC3E}">
        <p14:creationId xmlns:p14="http://schemas.microsoft.com/office/powerpoint/2010/main" val="76425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2F027-3E7E-8BA4-8067-339AA6817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491C6-5BEA-C847-B980-1EE63FBFA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GQL – Patrones Navegacionales (1+)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36CAC6-DDE7-B677-DCE9-43E789ACB546}"/>
              </a:ext>
            </a:extLst>
          </p:cNvPr>
          <p:cNvSpPr/>
          <p:nvPr/>
        </p:nvSpPr>
        <p:spPr>
          <a:xfrm>
            <a:off x="7132320" y="4267200"/>
            <a:ext cx="5059680" cy="259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40E3916-BD4E-72DE-B465-FD1307C8E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948129"/>
              </p:ext>
            </p:extLst>
          </p:nvPr>
        </p:nvGraphicFramePr>
        <p:xfrm>
          <a:off x="9657080" y="4450080"/>
          <a:ext cx="1002030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02030">
                  <a:extLst>
                    <a:ext uri="{9D8B030D-6E8A-4147-A177-3AD203B41FA5}">
                      <a16:colId xmlns:a16="http://schemas.microsoft.com/office/drawing/2014/main" val="2424668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27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664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Dora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979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Fede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460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12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Carla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28385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66E1F77-0746-5339-BF57-B7C2C9A20084}"/>
              </a:ext>
            </a:extLst>
          </p:cNvPr>
          <p:cNvSpPr/>
          <p:nvPr/>
        </p:nvSpPr>
        <p:spPr>
          <a:xfrm>
            <a:off x="1127760" y="4267200"/>
            <a:ext cx="6837680" cy="2590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x:Ana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)-[:follows+]-&gt;(m) 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>
                <a:solidFill>
                  <a:schemeClr val="accent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LABELS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(m)[0]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2C5D1F3-8CDD-07CB-DB60-3152503FCBDD}"/>
              </a:ext>
            </a:extLst>
          </p:cNvPr>
          <p:cNvSpPr/>
          <p:nvPr/>
        </p:nvSpPr>
        <p:spPr>
          <a:xfrm>
            <a:off x="3220720" y="2164080"/>
            <a:ext cx="1107440" cy="61976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L" dirty="0"/>
              <a:t>Ana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8838211-AD43-E26C-F0B4-5A55FEE294EC}"/>
              </a:ext>
            </a:extLst>
          </p:cNvPr>
          <p:cNvSpPr/>
          <p:nvPr/>
        </p:nvSpPr>
        <p:spPr>
          <a:xfrm>
            <a:off x="4861560" y="1363980"/>
            <a:ext cx="1107440" cy="61976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L" dirty="0"/>
              <a:t>Bea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2F2D2C-F577-DD2D-4EF4-F2E8D110B9DA}"/>
              </a:ext>
            </a:extLst>
          </p:cNvPr>
          <p:cNvSpPr/>
          <p:nvPr/>
        </p:nvSpPr>
        <p:spPr>
          <a:xfrm>
            <a:off x="7665722" y="3082290"/>
            <a:ext cx="1107440" cy="61976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L" dirty="0"/>
              <a:t>Carla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869FA56-93B2-3603-E4F1-4307AA4D759E}"/>
              </a:ext>
            </a:extLst>
          </p:cNvPr>
          <p:cNvSpPr/>
          <p:nvPr/>
        </p:nvSpPr>
        <p:spPr>
          <a:xfrm>
            <a:off x="6021175" y="2113280"/>
            <a:ext cx="1107440" cy="61976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L" dirty="0"/>
              <a:t>Dora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42F5F5-E089-4FE0-A948-E5C0CD69011D}"/>
              </a:ext>
            </a:extLst>
          </p:cNvPr>
          <p:cNvSpPr/>
          <p:nvPr/>
        </p:nvSpPr>
        <p:spPr>
          <a:xfrm>
            <a:off x="5777335" y="3429000"/>
            <a:ext cx="1107440" cy="61976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L" dirty="0"/>
              <a:t>Eva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5A6542-0945-12FF-D46F-914135D6977E}"/>
              </a:ext>
            </a:extLst>
          </p:cNvPr>
          <p:cNvSpPr/>
          <p:nvPr/>
        </p:nvSpPr>
        <p:spPr>
          <a:xfrm>
            <a:off x="3992880" y="3012440"/>
            <a:ext cx="1107440" cy="61976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L" dirty="0"/>
              <a:t>Gabi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17077E-A8CF-6D06-6067-733FBF0E8F86}"/>
              </a:ext>
            </a:extLst>
          </p:cNvPr>
          <p:cNvSpPr/>
          <p:nvPr/>
        </p:nvSpPr>
        <p:spPr>
          <a:xfrm>
            <a:off x="7609840" y="1592580"/>
            <a:ext cx="1107440" cy="61976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L" dirty="0"/>
              <a:t>Fede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D5B7F3-05B3-1571-5B18-5CB460FEC7C2}"/>
              </a:ext>
            </a:extLst>
          </p:cNvPr>
          <p:cNvCxnSpPr>
            <a:stCxn id="4" idx="7"/>
            <a:endCxn id="6" idx="3"/>
          </p:cNvCxnSpPr>
          <p:nvPr/>
        </p:nvCxnSpPr>
        <p:spPr>
          <a:xfrm flipV="1">
            <a:off x="4165979" y="1892978"/>
            <a:ext cx="857762" cy="3618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7549EB-E121-801F-7FA1-FEF887D14B52}"/>
              </a:ext>
            </a:extLst>
          </p:cNvPr>
          <p:cNvCxnSpPr>
            <a:cxnSpLocks/>
            <a:stCxn id="13" idx="0"/>
            <a:endCxn id="6" idx="4"/>
          </p:cNvCxnSpPr>
          <p:nvPr/>
        </p:nvCxnSpPr>
        <p:spPr>
          <a:xfrm flipV="1">
            <a:off x="4546600" y="1983740"/>
            <a:ext cx="868680" cy="1028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2DE3650-CB05-1170-5992-06181D7E4893}"/>
              </a:ext>
            </a:extLst>
          </p:cNvPr>
          <p:cNvCxnSpPr>
            <a:cxnSpLocks/>
            <a:stCxn id="6" idx="5"/>
            <a:endCxn id="11" idx="0"/>
          </p:cNvCxnSpPr>
          <p:nvPr/>
        </p:nvCxnSpPr>
        <p:spPr>
          <a:xfrm>
            <a:off x="5806819" y="1892978"/>
            <a:ext cx="768076" cy="2203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D73AE54-D60F-7CFC-EF8E-86A4B03CABA6}"/>
              </a:ext>
            </a:extLst>
          </p:cNvPr>
          <p:cNvCxnSpPr>
            <a:cxnSpLocks/>
            <a:stCxn id="13" idx="1"/>
            <a:endCxn id="4" idx="4"/>
          </p:cNvCxnSpPr>
          <p:nvPr/>
        </p:nvCxnSpPr>
        <p:spPr>
          <a:xfrm flipH="1" flipV="1">
            <a:off x="3774440" y="2783840"/>
            <a:ext cx="380621" cy="3193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EE5B700-7467-8FE0-7B86-A6987A961CF5}"/>
              </a:ext>
            </a:extLst>
          </p:cNvPr>
          <p:cNvCxnSpPr>
            <a:cxnSpLocks/>
            <a:stCxn id="12" idx="6"/>
            <a:endCxn id="8" idx="3"/>
          </p:cNvCxnSpPr>
          <p:nvPr/>
        </p:nvCxnSpPr>
        <p:spPr>
          <a:xfrm flipV="1">
            <a:off x="6884775" y="3611288"/>
            <a:ext cx="943128" cy="1275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6437214-5D1A-1174-2262-0F9A0E3BE75A}"/>
              </a:ext>
            </a:extLst>
          </p:cNvPr>
          <p:cNvCxnSpPr>
            <a:cxnSpLocks/>
            <a:stCxn id="13" idx="6"/>
            <a:endCxn id="12" idx="2"/>
          </p:cNvCxnSpPr>
          <p:nvPr/>
        </p:nvCxnSpPr>
        <p:spPr>
          <a:xfrm>
            <a:off x="5100320" y="3322320"/>
            <a:ext cx="677015" cy="4165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4FD1586-0BC2-F439-C773-3D6CF1EB5583}"/>
              </a:ext>
            </a:extLst>
          </p:cNvPr>
          <p:cNvCxnSpPr>
            <a:cxnSpLocks/>
            <a:stCxn id="13" idx="7"/>
            <a:endCxn id="11" idx="2"/>
          </p:cNvCxnSpPr>
          <p:nvPr/>
        </p:nvCxnSpPr>
        <p:spPr>
          <a:xfrm flipV="1">
            <a:off x="4938139" y="2423160"/>
            <a:ext cx="1083036" cy="6800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18B1879-7242-9EF4-4B00-065F4C1C4E56}"/>
              </a:ext>
            </a:extLst>
          </p:cNvPr>
          <p:cNvCxnSpPr>
            <a:cxnSpLocks/>
            <a:stCxn id="8" idx="2"/>
            <a:endCxn id="11" idx="6"/>
          </p:cNvCxnSpPr>
          <p:nvPr/>
        </p:nvCxnSpPr>
        <p:spPr>
          <a:xfrm flipH="1" flipV="1">
            <a:off x="7128615" y="2423160"/>
            <a:ext cx="537107" cy="9690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E582DDA-4E62-1B4A-69A5-B6745B31D8B6}"/>
              </a:ext>
            </a:extLst>
          </p:cNvPr>
          <p:cNvCxnSpPr>
            <a:cxnSpLocks/>
            <a:stCxn id="14" idx="2"/>
            <a:endCxn id="11" idx="7"/>
          </p:cNvCxnSpPr>
          <p:nvPr/>
        </p:nvCxnSpPr>
        <p:spPr>
          <a:xfrm flipH="1">
            <a:off x="6966434" y="1902460"/>
            <a:ext cx="643406" cy="3015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51D3370-4E85-37F3-2DC9-9833B78D22F9}"/>
              </a:ext>
            </a:extLst>
          </p:cNvPr>
          <p:cNvCxnSpPr>
            <a:cxnSpLocks/>
            <a:stCxn id="8" idx="1"/>
            <a:endCxn id="14" idx="3"/>
          </p:cNvCxnSpPr>
          <p:nvPr/>
        </p:nvCxnSpPr>
        <p:spPr>
          <a:xfrm flipH="1" flipV="1">
            <a:off x="7772021" y="2121578"/>
            <a:ext cx="55882" cy="10514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7BEE7CF-2F4B-F117-30FA-7AC4DF47ED45}"/>
              </a:ext>
            </a:extLst>
          </p:cNvPr>
          <p:cNvCxnSpPr>
            <a:cxnSpLocks/>
            <a:stCxn id="14" idx="4"/>
            <a:endCxn id="8" idx="0"/>
          </p:cNvCxnSpPr>
          <p:nvPr/>
        </p:nvCxnSpPr>
        <p:spPr>
          <a:xfrm>
            <a:off x="8163560" y="2212340"/>
            <a:ext cx="55882" cy="8699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C6A248F-5DDF-80FE-3EEC-DAF68F49E348}"/>
              </a:ext>
            </a:extLst>
          </p:cNvPr>
          <p:cNvCxnSpPr>
            <a:cxnSpLocks/>
            <a:stCxn id="6" idx="6"/>
            <a:endCxn id="14" idx="1"/>
          </p:cNvCxnSpPr>
          <p:nvPr/>
        </p:nvCxnSpPr>
        <p:spPr>
          <a:xfrm>
            <a:off x="5969000" y="1673860"/>
            <a:ext cx="1803021" cy="94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17E8068-596E-215C-AC9E-CC173C000D63}"/>
              </a:ext>
            </a:extLst>
          </p:cNvPr>
          <p:cNvCxnSpPr>
            <a:cxnSpLocks/>
            <a:stCxn id="11" idx="5"/>
            <a:endCxn id="12" idx="7"/>
          </p:cNvCxnSpPr>
          <p:nvPr/>
        </p:nvCxnSpPr>
        <p:spPr>
          <a:xfrm flipH="1">
            <a:off x="6722594" y="2642278"/>
            <a:ext cx="243840" cy="8774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1AA9C50-2284-0C3B-31CA-69F499E0C733}"/>
              </a:ext>
            </a:extLst>
          </p:cNvPr>
          <p:cNvCxnSpPr>
            <a:cxnSpLocks/>
            <a:stCxn id="12" idx="0"/>
            <a:endCxn id="11" idx="4"/>
          </p:cNvCxnSpPr>
          <p:nvPr/>
        </p:nvCxnSpPr>
        <p:spPr>
          <a:xfrm flipV="1">
            <a:off x="6331055" y="2733040"/>
            <a:ext cx="243840" cy="6959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157A45C-D3EE-7EA9-9C57-010E18D298AE}"/>
              </a:ext>
            </a:extLst>
          </p:cNvPr>
          <p:cNvCxnSpPr>
            <a:cxnSpLocks/>
          </p:cNvCxnSpPr>
          <p:nvPr/>
        </p:nvCxnSpPr>
        <p:spPr>
          <a:xfrm>
            <a:off x="10408920" y="2763181"/>
            <a:ext cx="9398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9350124C-AE77-F8AA-3740-087FF2C8B4E7}"/>
              </a:ext>
            </a:extLst>
          </p:cNvPr>
          <p:cNvSpPr txBox="1"/>
          <p:nvPr/>
        </p:nvSpPr>
        <p:spPr>
          <a:xfrm>
            <a:off x="10408920" y="2748280"/>
            <a:ext cx="939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chemeClr val="bg1"/>
                </a:solidFill>
              </a:rPr>
              <a:t>follows</a:t>
            </a:r>
          </a:p>
        </p:txBody>
      </p:sp>
    </p:spTree>
    <p:extLst>
      <p:ext uri="{BB962C8B-B14F-4D97-AF65-F5344CB8AC3E}">
        <p14:creationId xmlns:p14="http://schemas.microsoft.com/office/powerpoint/2010/main" val="388545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AA30B-E633-0DCF-D0F9-AF7BCE7F2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CEE03-14A5-0ADE-B2E9-85C6DAA26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GQL – Patrones Navegacionales (alt)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01FA58-4513-E2D4-80ED-A4168F950252}"/>
              </a:ext>
            </a:extLst>
          </p:cNvPr>
          <p:cNvSpPr/>
          <p:nvPr/>
        </p:nvSpPr>
        <p:spPr>
          <a:xfrm>
            <a:off x="7132320" y="4267200"/>
            <a:ext cx="5059680" cy="259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1D63A5D-0D31-621F-EEA4-5EC40DCCD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25618"/>
              </p:ext>
            </p:extLst>
          </p:nvPr>
        </p:nvGraphicFramePr>
        <p:xfrm>
          <a:off x="8758555" y="4820920"/>
          <a:ext cx="2640330" cy="148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330">
                  <a:extLst>
                    <a:ext uri="{9D8B030D-6E8A-4147-A177-3AD203B41FA5}">
                      <a16:colId xmlns:a16="http://schemas.microsoft.com/office/drawing/2014/main" val="2424668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</a:t>
                      </a:r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.name</a:t>
                      </a:r>
                      <a:endParaRPr lang="en-CL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27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Quentin Tarantino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664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Quentin Tarantino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979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Uma Thurman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46087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F41C7AB-0B23-AC9C-DC37-B09711768A8B}"/>
              </a:ext>
            </a:extLst>
          </p:cNvPr>
          <p:cNvSpPr/>
          <p:nvPr/>
        </p:nvSpPr>
        <p:spPr>
          <a:xfrm>
            <a:off x="1127760" y="4267200"/>
            <a:ext cx="6837680" cy="2590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(x)-[: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acted_in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|:directs]-&gt;(m) 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x.name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33314CC2-DEB0-2030-696E-0C820551B5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7"/>
          <a:stretch/>
        </p:blipFill>
        <p:spPr>
          <a:xfrm>
            <a:off x="1820558" y="1635760"/>
            <a:ext cx="9853282" cy="232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7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2071B-0A43-0D13-D0C1-2D45B1438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B8789-42A8-A20B-0084-D24C075A0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L" dirty="0"/>
              <a:t>GQL – DISTINCT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295D80-0B42-7383-893F-9316097F676C}"/>
              </a:ext>
            </a:extLst>
          </p:cNvPr>
          <p:cNvSpPr/>
          <p:nvPr/>
        </p:nvSpPr>
        <p:spPr>
          <a:xfrm>
            <a:off x="7132320" y="4267200"/>
            <a:ext cx="5059680" cy="259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8A06953-A692-4389-E9D3-64B532C163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804770"/>
              </p:ext>
            </p:extLst>
          </p:nvPr>
        </p:nvGraphicFramePr>
        <p:xfrm>
          <a:off x="8758555" y="4820920"/>
          <a:ext cx="2640330" cy="1112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330">
                  <a:extLst>
                    <a:ext uri="{9D8B030D-6E8A-4147-A177-3AD203B41FA5}">
                      <a16:colId xmlns:a16="http://schemas.microsoft.com/office/drawing/2014/main" val="2424668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</a:t>
                      </a:r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.name</a:t>
                      </a:r>
                      <a:endParaRPr lang="en-CL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27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Quentin Tarantino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664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Uma Thurman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46087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40742A2-2326-C101-B9C8-E0B936DAEF57}"/>
              </a:ext>
            </a:extLst>
          </p:cNvPr>
          <p:cNvSpPr/>
          <p:nvPr/>
        </p:nvSpPr>
        <p:spPr>
          <a:xfrm>
            <a:off x="1127760" y="4267200"/>
            <a:ext cx="6837680" cy="2590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(x)-[: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acted_in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|:directs]-&gt;(m) 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DISTINCT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x.name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BD4CC217-B128-F3D8-2209-E4683EABAC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7"/>
          <a:stretch/>
        </p:blipFill>
        <p:spPr>
          <a:xfrm>
            <a:off x="1820558" y="1635760"/>
            <a:ext cx="9853282" cy="232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0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D56FA-55CA-9F6E-7819-81E7EA96E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F0936-2141-7812-771B-F2CA3C295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GQL – Agregación y Agrupamiento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6D44B7-A1D6-138A-624C-9A717B57F3C6}"/>
              </a:ext>
            </a:extLst>
          </p:cNvPr>
          <p:cNvSpPr/>
          <p:nvPr/>
        </p:nvSpPr>
        <p:spPr>
          <a:xfrm>
            <a:off x="7132320" y="4267200"/>
            <a:ext cx="5059680" cy="259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91C0289-83F4-45CE-E8B9-A85DD33A05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395318"/>
              </p:ext>
            </p:extLst>
          </p:nvPr>
        </p:nvGraphicFramePr>
        <p:xfrm>
          <a:off x="8530590" y="5191760"/>
          <a:ext cx="3096260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330">
                  <a:extLst>
                    <a:ext uri="{9D8B030D-6E8A-4147-A177-3AD203B41FA5}">
                      <a16:colId xmlns:a16="http://schemas.microsoft.com/office/drawing/2014/main" val="2424668694"/>
                    </a:ext>
                  </a:extLst>
                </a:gridCol>
                <a:gridCol w="455930">
                  <a:extLst>
                    <a:ext uri="{9D8B030D-6E8A-4147-A177-3AD203B41FA5}">
                      <a16:colId xmlns:a16="http://schemas.microsoft.com/office/drawing/2014/main" val="2688711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  <a:endParaRPr lang="en-CL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27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Quentin Tarantino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66462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6EE5189-279E-B910-2A4A-F0337B541481}"/>
              </a:ext>
            </a:extLst>
          </p:cNvPr>
          <p:cNvSpPr/>
          <p:nvPr/>
        </p:nvSpPr>
        <p:spPr>
          <a:xfrm>
            <a:off x="1127760" y="4267200"/>
            <a:ext cx="6837680" cy="2590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(x)-[:directs]-&gt;(m) 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x.name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n, </a:t>
            </a:r>
            <a:r>
              <a:rPr lang="en-US" sz="2400" dirty="0">
                <a:solidFill>
                  <a:schemeClr val="accent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(m) </a:t>
            </a:r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c</a:t>
            </a:r>
          </a:p>
        </p:txBody>
      </p:sp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F6A03207-3C2C-FCB1-5882-C6344C99BB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7"/>
          <a:stretch/>
        </p:blipFill>
        <p:spPr>
          <a:xfrm>
            <a:off x="1820558" y="1635760"/>
            <a:ext cx="9853282" cy="2325481"/>
          </a:xfrm>
          <a:prstGeom prst="rect">
            <a:avLst/>
          </a:prstGeom>
        </p:spPr>
      </p:pic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35882E90-AB88-44A1-EFF7-606AA21CDBD4}"/>
              </a:ext>
            </a:extLst>
          </p:cNvPr>
          <p:cNvSpPr/>
          <p:nvPr/>
        </p:nvSpPr>
        <p:spPr>
          <a:xfrm>
            <a:off x="2386737" y="5582633"/>
            <a:ext cx="2286863" cy="909607"/>
          </a:xfrm>
          <a:prstGeom prst="roundRect">
            <a:avLst/>
          </a:prstGeom>
          <a:solidFill>
            <a:srgbClr val="00FA00">
              <a:alpha val="20000"/>
            </a:srgbClr>
          </a:solidFill>
          <a:ln w="28575" cap="flat" cmpd="sng" algn="ctr">
            <a:solidFill>
              <a:srgbClr val="00FA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consolata" pitchFamily="1" charset="0"/>
              <a:ea typeface="Inconsolata" pitchFamily="1" charset="0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kern="0" dirty="0">
                <a:latin typeface="Inconsolata" pitchFamily="1" charset="0"/>
                <a:ea typeface="Inconsolata" pitchFamily="1" charset="0"/>
              </a:rPr>
              <a:t>Columnas de agrupamiento</a:t>
            </a:r>
            <a:endParaRPr kumimoji="0" lang="es-CL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Inconsolata" pitchFamily="1" charset="0"/>
              <a:ea typeface="Inconsolata" pitchFamily="1" charset="0"/>
            </a:endParaRPr>
          </a:p>
        </p:txBody>
      </p:sp>
      <p:sp>
        <p:nvSpPr>
          <p:cNvPr id="8" name="Rectangle: Rounded Corners 17">
            <a:extLst>
              <a:ext uri="{FF2B5EF4-FFF2-40B4-BE49-F238E27FC236}">
                <a16:creationId xmlns:a16="http://schemas.microsoft.com/office/drawing/2014/main" id="{F872314E-9948-7B2E-CE31-459237EAA7B6}"/>
              </a:ext>
            </a:extLst>
          </p:cNvPr>
          <p:cNvSpPr/>
          <p:nvPr/>
        </p:nvSpPr>
        <p:spPr>
          <a:xfrm>
            <a:off x="4845457" y="5562600"/>
            <a:ext cx="2449423" cy="929640"/>
          </a:xfrm>
          <a:prstGeom prst="roundRect">
            <a:avLst/>
          </a:prstGeom>
          <a:solidFill>
            <a:srgbClr val="00FA00">
              <a:alpha val="20000"/>
            </a:srgbClr>
          </a:solidFill>
          <a:ln w="28575" cap="flat" cmpd="sng" algn="ctr">
            <a:solidFill>
              <a:srgbClr val="00B0F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Inconsolata" pitchFamily="1" charset="0"/>
              <a:ea typeface="Inconsolata" pitchFamily="1" charset="0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Inconsolata" pitchFamily="1" charset="0"/>
                <a:ea typeface="Inconsolata" pitchFamily="1" charset="0"/>
                <a:cs typeface="+mn-cs"/>
              </a:rPr>
              <a:t>Columnas de agregación</a:t>
            </a:r>
          </a:p>
        </p:txBody>
      </p:sp>
    </p:spTree>
    <p:extLst>
      <p:ext uri="{BB962C8B-B14F-4D97-AF65-F5344CB8AC3E}">
        <p14:creationId xmlns:p14="http://schemas.microsoft.com/office/powerpoint/2010/main" val="265177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B114D-1263-A335-F6EE-189FC63F8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F60E5-55F8-A2A2-6DF2-BE047FA1D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L" dirty="0"/>
              <a:t>GQL – Ordenamiento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04C6E7-1C26-65FF-E591-5A0A69CADB86}"/>
              </a:ext>
            </a:extLst>
          </p:cNvPr>
          <p:cNvSpPr/>
          <p:nvPr/>
        </p:nvSpPr>
        <p:spPr>
          <a:xfrm>
            <a:off x="7132320" y="4267200"/>
            <a:ext cx="5059680" cy="259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840EDC2-20EE-D70E-A9C6-92E3FAF5F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28561"/>
              </p:ext>
            </p:extLst>
          </p:nvPr>
        </p:nvGraphicFramePr>
        <p:xfrm>
          <a:off x="8530590" y="5191760"/>
          <a:ext cx="3096260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330">
                  <a:extLst>
                    <a:ext uri="{9D8B030D-6E8A-4147-A177-3AD203B41FA5}">
                      <a16:colId xmlns:a16="http://schemas.microsoft.com/office/drawing/2014/main" val="2424668694"/>
                    </a:ext>
                  </a:extLst>
                </a:gridCol>
                <a:gridCol w="455930">
                  <a:extLst>
                    <a:ext uri="{9D8B030D-6E8A-4147-A177-3AD203B41FA5}">
                      <a16:colId xmlns:a16="http://schemas.microsoft.com/office/drawing/2014/main" val="2688711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  <a:endParaRPr lang="en-CL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27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Pulp Fiction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66462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C44B223-97E0-B5C7-448F-AEEB42187EE2}"/>
              </a:ext>
            </a:extLst>
          </p:cNvPr>
          <p:cNvSpPr/>
          <p:nvPr/>
        </p:nvSpPr>
        <p:spPr>
          <a:xfrm>
            <a:off x="1127760" y="4267200"/>
            <a:ext cx="6837680" cy="2590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(x)-[:directs]-&gt;(m) 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m.title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t, </a:t>
            </a:r>
            <a:r>
              <a:rPr lang="en-US" sz="2400" dirty="0">
                <a:solidFill>
                  <a:schemeClr val="accent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(x) </a:t>
            </a:r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c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ORDER BY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c </a:t>
            </a:r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DESC</a:t>
            </a:r>
          </a:p>
        </p:txBody>
      </p:sp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82CFA7D5-EF89-34BD-0FD7-298AE932E8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7"/>
          <a:stretch/>
        </p:blipFill>
        <p:spPr>
          <a:xfrm>
            <a:off x="1820558" y="1635760"/>
            <a:ext cx="9853282" cy="232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0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9AB6D-4BE5-EB84-5E34-16E74A5D0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/>
              <a:t>Datos Semiestructurados</a:t>
            </a:r>
            <a:endParaRPr lang="es-C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91E60-A479-CF56-6D2E-A105CCA7BE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892AC-2B37-70EF-8875-804032F49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C24D-78B5-4164-BCBB-E3BE72F13D6F}" type="slidenum">
              <a:rPr kumimoji="0" lang="es-CL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CL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4892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B4758-AA3D-E676-8A54-AE1280135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2EB86-4D32-342F-C280-C0D3725AC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GQL – Cantidad de Películas de cada pareja de co-actores (?)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253EB2-BE51-9BAC-EE97-009CB58C34B5}"/>
              </a:ext>
            </a:extLst>
          </p:cNvPr>
          <p:cNvSpPr/>
          <p:nvPr/>
        </p:nvSpPr>
        <p:spPr>
          <a:xfrm>
            <a:off x="7132320" y="4267200"/>
            <a:ext cx="5059680" cy="259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B414964-FEE5-D7A6-885E-B592A94DA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613293"/>
              </p:ext>
            </p:extLst>
          </p:nvPr>
        </p:nvGraphicFramePr>
        <p:xfrm>
          <a:off x="8593454" y="5057140"/>
          <a:ext cx="3255010" cy="1010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25088">
                  <a:extLst>
                    <a:ext uri="{9D8B030D-6E8A-4147-A177-3AD203B41FA5}">
                      <a16:colId xmlns:a16="http://schemas.microsoft.com/office/drawing/2014/main" val="2424668694"/>
                    </a:ext>
                  </a:extLst>
                </a:gridCol>
                <a:gridCol w="1425088">
                  <a:extLst>
                    <a:ext uri="{9D8B030D-6E8A-4147-A177-3AD203B41FA5}">
                      <a16:colId xmlns:a16="http://schemas.microsoft.com/office/drawing/2014/main" val="1121859847"/>
                    </a:ext>
                  </a:extLst>
                </a:gridCol>
                <a:gridCol w="404834">
                  <a:extLst>
                    <a:ext uri="{9D8B030D-6E8A-4147-A177-3AD203B41FA5}">
                      <a16:colId xmlns:a16="http://schemas.microsoft.com/office/drawing/2014/main" val="2688711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a1.name</a:t>
                      </a:r>
                      <a:endParaRPr lang="en-CL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a2</a:t>
                      </a:r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27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Quentin Tarantino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Uma Thurman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L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66462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B9C2213-81EC-7001-E556-4557FBE89153}"/>
              </a:ext>
            </a:extLst>
          </p:cNvPr>
          <p:cNvSpPr/>
          <p:nvPr/>
        </p:nvSpPr>
        <p:spPr>
          <a:xfrm>
            <a:off x="1127758" y="4267200"/>
            <a:ext cx="7122161" cy="2590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(a1)-[: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acted_in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]-&gt;(m),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  (a2)-[: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acted_in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]-&gt;(m)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a1 &lt;&gt; a2 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a1.name, a2.name, </a:t>
            </a:r>
            <a:r>
              <a:rPr lang="en-US" sz="2400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(m) </a:t>
            </a:r>
            <a:r>
              <a:rPr lang="en-US" sz="2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c</a:t>
            </a:r>
          </a:p>
        </p:txBody>
      </p:sp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483A3916-346C-393A-7298-AE714FA4B1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7"/>
          <a:stretch/>
        </p:blipFill>
        <p:spPr>
          <a:xfrm>
            <a:off x="2187150" y="1775585"/>
            <a:ext cx="9215120" cy="21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C162B-80F9-E513-BA3B-18A3BDFD6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GQL – Otras Características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576B5-10D6-1A09-40DE-FA7E6024C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L" dirty="0"/>
              <a:t>RPQs Complejas: condiciones sobre el largo, otras consultas recursivas</a:t>
            </a:r>
          </a:p>
          <a:p>
            <a:r>
              <a:rPr lang="en-CL" dirty="0"/>
              <a:t>Subconsultas y consultas anidadas</a:t>
            </a:r>
          </a:p>
          <a:p>
            <a:r>
              <a:rPr lang="en-CL" dirty="0"/>
              <a:t>Cálculo de caminos más cortos</a:t>
            </a:r>
          </a:p>
          <a:p>
            <a:r>
              <a:rPr lang="en-CL" dirty="0"/>
              <a:t>Consultas de escritura y acceso transaccional</a:t>
            </a:r>
          </a:p>
          <a:p>
            <a:r>
              <a:rPr lang="en-CL" dirty="0"/>
              <a:t>Indexamiento sobre propiedades</a:t>
            </a:r>
          </a:p>
          <a:p>
            <a:r>
              <a:rPr lang="en-CL" dirty="0"/>
              <a:t>Analítica de Grafos: centralidad, detección de comunidades, etc.</a:t>
            </a:r>
          </a:p>
        </p:txBody>
      </p:sp>
    </p:spTree>
    <p:extLst>
      <p:ext uri="{BB962C8B-B14F-4D97-AF65-F5344CB8AC3E}">
        <p14:creationId xmlns:p14="http://schemas.microsoft.com/office/powerpoint/2010/main" val="16299503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BF295-5453-257B-6B4A-422F8F89D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GQL – Casos </a:t>
            </a:r>
            <a:r>
              <a:rPr lang="en-CL"/>
              <a:t>de Uso en sistemas </a:t>
            </a:r>
            <a:r>
              <a:rPr lang="en-CL" dirty="0"/>
              <a:t>– RAG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E2A6EB-389E-8DEA-8972-449805A68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6950" y="2038350"/>
            <a:ext cx="8128000" cy="4000500"/>
          </a:xfrm>
        </p:spPr>
      </p:pic>
    </p:spTree>
    <p:extLst>
      <p:ext uri="{BB962C8B-B14F-4D97-AF65-F5344CB8AC3E}">
        <p14:creationId xmlns:p14="http://schemas.microsoft.com/office/powerpoint/2010/main" val="2619856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D227D-4B14-4749-070D-1E29684D0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0"/>
            <a:ext cx="4645934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 err="1"/>
              <a:t>TelarKG</a:t>
            </a:r>
            <a:r>
              <a:rPr lang="en-US" sz="3200" dirty="0"/>
              <a:t> – Semantic Similarity Search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8E750-E312-07E3-C1D0-5CA9A354D990}"/>
              </a:ext>
            </a:extLst>
          </p:cNvPr>
          <p:cNvSpPr txBox="1"/>
          <p:nvPr/>
        </p:nvSpPr>
        <p:spPr>
          <a:xfrm>
            <a:off x="1135786" y="1645920"/>
            <a:ext cx="7215673" cy="2177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b="1" dirty="0">
                <a:solidFill>
                  <a:srgbClr val="A02B93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MATCH</a:t>
            </a:r>
            <a:r>
              <a:rPr lang="en-US" sz="1100" b="0" dirty="0">
                <a:effectLst/>
                <a:highlight>
                  <a:srgbClr val="FFFFFF"/>
                </a:highlight>
                <a:latin typeface="Monaco" pitchFamily="2" charset="77"/>
              </a:rPr>
              <a:t> 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(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?</a:t>
            </a:r>
            <a:r>
              <a:rPr lang="en-US" sz="1100" b="1" dirty="0" err="1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tw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 :Tweet)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-&gt;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()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&lt;-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(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?</a:t>
            </a:r>
            <a:r>
              <a:rPr lang="en-US" sz="1100" b="1" dirty="0" err="1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convMemb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 :</a:t>
            </a:r>
            <a:r>
              <a:rPr lang="en-US" sz="1100" b="0" dirty="0" err="1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ConventionMember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),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      (twp_1494…)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-&gt;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(:</a:t>
            </a:r>
            <a:r>
              <a:rPr lang="en-US" sz="1100" b="0" dirty="0" err="1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TwitterAccount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)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&lt;-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 (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?author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 :</a:t>
            </a:r>
            <a:r>
              <a:rPr lang="en-US" sz="1100" b="0" dirty="0" err="1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ConventionMember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),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      (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?author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)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-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[:</a:t>
            </a:r>
            <a:r>
              <a:rPr lang="en-US" sz="1100" b="0" dirty="0" err="1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politicalGroupConvention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]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-&gt;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(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?</a:t>
            </a:r>
            <a:r>
              <a:rPr lang="en-US" sz="1100" b="1" dirty="0" err="1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authorPConv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),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      (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?</a:t>
            </a:r>
            <a:r>
              <a:rPr lang="en-US" sz="1100" b="1" dirty="0" err="1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convMemb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)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-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[:</a:t>
            </a:r>
            <a:r>
              <a:rPr lang="en-US" sz="1100" b="0" dirty="0" err="1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politicalGroupConvention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]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-&gt;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(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?</a:t>
            </a:r>
            <a:r>
              <a:rPr lang="en-US" sz="1100" b="1" dirty="0" err="1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convMembPConv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b="1" dirty="0">
                <a:solidFill>
                  <a:srgbClr val="A02B93"/>
                </a:solidFill>
                <a:effectLst/>
                <a:highlight>
                  <a:srgbClr val="00FFFF"/>
                </a:highlight>
                <a:latin typeface="Monaco" pitchFamily="2" charset="77"/>
              </a:rPr>
              <a:t>PROJECT_SIMILARITY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00FFFF"/>
                </a:highlight>
                <a:latin typeface="Monaco" pitchFamily="2" charset="77"/>
              </a:rPr>
              <a:t>(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00FFFF"/>
                </a:highlight>
                <a:latin typeface="Monaco" pitchFamily="2" charset="77"/>
              </a:rPr>
              <a:t>?</a:t>
            </a:r>
            <a:r>
              <a:rPr lang="en-US" sz="1100" b="1" dirty="0" err="1">
                <a:solidFill>
                  <a:schemeClr val="bg1"/>
                </a:solidFill>
                <a:effectLst/>
                <a:highlight>
                  <a:srgbClr val="00FFFF"/>
                </a:highlight>
                <a:latin typeface="Monaco" pitchFamily="2" charset="77"/>
              </a:rPr>
              <a:t>tw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00FFFF"/>
                </a:highlight>
                <a:latin typeface="Monaco" pitchFamily="2" charset="77"/>
              </a:rPr>
              <a:t>, 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00FFFF"/>
                </a:highlight>
                <a:latin typeface="Monaco" pitchFamily="2" charset="77"/>
              </a:rPr>
              <a:t>?</a:t>
            </a:r>
            <a:r>
              <a:rPr lang="en-US" sz="1100" b="1" dirty="0" err="1">
                <a:solidFill>
                  <a:schemeClr val="bg1"/>
                </a:solidFill>
                <a:effectLst/>
                <a:highlight>
                  <a:srgbClr val="00FFFF"/>
                </a:highlight>
                <a:latin typeface="Monaco" pitchFamily="2" charset="77"/>
              </a:rPr>
              <a:t>dist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00FFFF"/>
                </a:highlight>
                <a:latin typeface="Monaco" pitchFamily="2" charset="77"/>
              </a:rPr>
              <a:t>, "</a:t>
            </a:r>
            <a:r>
              <a:rPr lang="en-US" sz="1100" b="0" dirty="0" err="1">
                <a:solidFill>
                  <a:schemeClr val="bg1"/>
                </a:solidFill>
                <a:effectLst/>
                <a:highlight>
                  <a:srgbClr val="00FFFF"/>
                </a:highlight>
                <a:latin typeface="Monaco" pitchFamily="2" charset="77"/>
              </a:rPr>
              <a:t>tweets_sbert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00FFFF"/>
                </a:highlight>
                <a:latin typeface="Monaco" pitchFamily="2" charset="77"/>
              </a:rPr>
              <a:t>", twp_1494142390663360512, 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00FFFF"/>
                </a:highlight>
                <a:latin typeface="Monaco" pitchFamily="2" charset="77"/>
              </a:rPr>
              <a:t>ANGULAR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00FFFF"/>
                </a:highlight>
                <a:latin typeface="Monaco" pitchFamily="2" charset="77"/>
              </a:rPr>
              <a:t>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b="1" dirty="0">
                <a:solidFill>
                  <a:srgbClr val="A02B93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WHERE</a:t>
            </a:r>
            <a:r>
              <a:rPr lang="en-US" sz="1100" b="0" dirty="0">
                <a:effectLst/>
                <a:highlight>
                  <a:srgbClr val="FFFFFF"/>
                </a:highlight>
                <a:latin typeface="Monaco" pitchFamily="2" charset="77"/>
              </a:rPr>
              <a:t> 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?</a:t>
            </a:r>
            <a:r>
              <a:rPr lang="en-US" sz="1100" b="1" dirty="0" err="1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tw</a:t>
            </a:r>
            <a:r>
              <a:rPr lang="en-US" sz="1100" b="0" dirty="0" err="1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.createdAt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 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&gt;=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 date("2022-02-17") </a:t>
            </a:r>
            <a:r>
              <a:rPr lang="en-US" sz="1100" b="1" dirty="0">
                <a:solidFill>
                  <a:srgbClr val="A02B93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AND</a:t>
            </a:r>
            <a:r>
              <a:rPr lang="en-US" sz="1100" b="0" dirty="0">
                <a:effectLst/>
                <a:highlight>
                  <a:srgbClr val="FFFFFF"/>
                </a:highlight>
                <a:latin typeface="Monaco" pitchFamily="2" charset="77"/>
              </a:rPr>
              <a:t> 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?</a:t>
            </a:r>
            <a:r>
              <a:rPr lang="en-US" sz="1100" b="1" dirty="0" err="1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tw</a:t>
            </a:r>
            <a:r>
              <a:rPr lang="en-US" sz="1100" b="0" dirty="0" err="1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.createdAt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 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&lt;=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 date("2022-02-17")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b="1" dirty="0">
                <a:solidFill>
                  <a:srgbClr val="A02B93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GROUP</a:t>
            </a:r>
            <a:r>
              <a:rPr lang="en-US" sz="1100" b="0" dirty="0">
                <a:solidFill>
                  <a:srgbClr val="A02B93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 </a:t>
            </a:r>
            <a:r>
              <a:rPr lang="en-US" sz="1100" b="1" dirty="0">
                <a:solidFill>
                  <a:srgbClr val="A02B93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BY</a:t>
            </a:r>
            <a:r>
              <a:rPr lang="en-US" sz="1100" b="0" dirty="0">
                <a:solidFill>
                  <a:srgbClr val="A02B93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 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?</a:t>
            </a:r>
            <a:r>
              <a:rPr lang="en-US" sz="1100" b="1" dirty="0" err="1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convMembPConv</a:t>
            </a:r>
            <a:endParaRPr lang="en-US" sz="1100" b="0" dirty="0">
              <a:solidFill>
                <a:schemeClr val="bg1"/>
              </a:solidFill>
              <a:effectLst/>
              <a:highlight>
                <a:srgbClr val="FFFFFF"/>
              </a:highlight>
              <a:latin typeface="Monaco" pitchFamily="2" charset="77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b="1" dirty="0">
                <a:solidFill>
                  <a:srgbClr val="A02B93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RETURN</a:t>
            </a:r>
            <a:r>
              <a:rPr lang="en-US" sz="1100" b="0" dirty="0">
                <a:effectLst/>
                <a:highlight>
                  <a:srgbClr val="FFFFFF"/>
                </a:highlight>
                <a:latin typeface="Monaco" pitchFamily="2" charset="77"/>
              </a:rPr>
              <a:t> </a:t>
            </a:r>
            <a:r>
              <a:rPr lang="en-US" sz="1100" b="1" dirty="0">
                <a:effectLst/>
                <a:highlight>
                  <a:srgbClr val="FFFFFF"/>
                </a:highlight>
                <a:latin typeface="Monaco" pitchFamily="2" charset="77"/>
              </a:rPr>
              <a:t>?</a:t>
            </a:r>
            <a:r>
              <a:rPr lang="en-US" sz="1100" b="1" dirty="0" err="1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convMembPConv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, 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COUNT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(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?</a:t>
            </a:r>
            <a:r>
              <a:rPr lang="en-US" sz="1100" b="1" dirty="0" err="1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tw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), 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AVG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(</a:t>
            </a:r>
            <a:r>
              <a:rPr lang="en-US" sz="1100" b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?</a:t>
            </a:r>
            <a:r>
              <a:rPr lang="en-US" sz="1100" b="1" dirty="0" err="1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dist</a:t>
            </a:r>
            <a:r>
              <a:rPr lang="en-US" sz="1100" b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onaco" pitchFamily="2" charset="77"/>
              </a:rPr>
              <a:t>)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9999333-05CA-DA3F-A03F-870DAC995B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499"/>
          <a:stretch/>
        </p:blipFill>
        <p:spPr>
          <a:xfrm>
            <a:off x="5697494" y="182880"/>
            <a:ext cx="5307930" cy="1463040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BCA0655-5B95-CA10-F0F8-364789DE8D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5295831"/>
              </p:ext>
            </p:extLst>
          </p:nvPr>
        </p:nvGraphicFramePr>
        <p:xfrm>
          <a:off x="6921758" y="3182306"/>
          <a:ext cx="4991413" cy="3686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7018">
                  <a:extLst>
                    <a:ext uri="{9D8B030D-6E8A-4147-A177-3AD203B41FA5}">
                      <a16:colId xmlns:a16="http://schemas.microsoft.com/office/drawing/2014/main" val="810597392"/>
                    </a:ext>
                  </a:extLst>
                </a:gridCol>
                <a:gridCol w="972861">
                  <a:extLst>
                    <a:ext uri="{9D8B030D-6E8A-4147-A177-3AD203B41FA5}">
                      <a16:colId xmlns:a16="http://schemas.microsoft.com/office/drawing/2014/main" val="4085746778"/>
                    </a:ext>
                  </a:extLst>
                </a:gridCol>
                <a:gridCol w="1281534">
                  <a:extLst>
                    <a:ext uri="{9D8B030D-6E8A-4147-A177-3AD203B41FA5}">
                      <a16:colId xmlns:a16="http://schemas.microsoft.com/office/drawing/2014/main" val="4042210156"/>
                    </a:ext>
                  </a:extLst>
                </a:gridCol>
              </a:tblGrid>
              <a:tr h="314049">
                <a:tc>
                  <a:txBody>
                    <a:bodyPr/>
                    <a:lstStyle/>
                    <a:p>
                      <a:r>
                        <a:rPr lang="en-US" sz="1400" b="0" cap="all" spc="150" dirty="0" err="1">
                          <a:solidFill>
                            <a:schemeClr val="bg1"/>
                          </a:solidFill>
                        </a:rPr>
                        <a:t>Bancada</a:t>
                      </a:r>
                      <a:endParaRPr lang="en-US" sz="1400" b="0" cap="all" spc="150" dirty="0">
                        <a:solidFill>
                          <a:schemeClr val="bg1"/>
                        </a:solidFill>
                      </a:endParaRPr>
                    </a:p>
                  </a:txBody>
                  <a:tcPr marL="77649" marR="77649" marT="77649" marB="77649" anchor="ctr"/>
                </a:tc>
                <a:tc>
                  <a:txBody>
                    <a:bodyPr/>
                    <a:lstStyle/>
                    <a:p>
                      <a:r>
                        <a:rPr lang="en-US" sz="1400" b="0" cap="all" spc="150">
                          <a:solidFill>
                            <a:schemeClr val="bg1"/>
                          </a:solidFill>
                        </a:rPr>
                        <a:t>COUNT</a:t>
                      </a:r>
                    </a:p>
                  </a:txBody>
                  <a:tcPr marL="77649" marR="77649" marT="77649" marB="77649" anchor="ctr"/>
                </a:tc>
                <a:tc>
                  <a:txBody>
                    <a:bodyPr/>
                    <a:lstStyle/>
                    <a:p>
                      <a:r>
                        <a:rPr lang="en-US" sz="1400" b="0" cap="all" spc="150" dirty="0">
                          <a:solidFill>
                            <a:schemeClr val="bg1"/>
                          </a:solidFill>
                        </a:rPr>
                        <a:t>AVG(</a:t>
                      </a:r>
                      <a:r>
                        <a:rPr lang="en-US" sz="1400" b="0" cap="all" spc="150" dirty="0" err="1">
                          <a:solidFill>
                            <a:schemeClr val="bg1"/>
                          </a:solidFill>
                        </a:rPr>
                        <a:t>dist</a:t>
                      </a:r>
                      <a:r>
                        <a:rPr lang="en-US" sz="1400" b="0" cap="all" spc="15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77649" marR="77649" marT="77649" marB="77649" anchor="ctr"/>
                </a:tc>
                <a:extLst>
                  <a:ext uri="{0D108BD9-81ED-4DB2-BD59-A6C34878D82A}">
                    <a16:rowId xmlns:a16="http://schemas.microsoft.com/office/drawing/2014/main" val="3346443606"/>
                  </a:ext>
                </a:extLst>
              </a:tr>
              <a:tr h="288166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bg1"/>
                          </a:solidFill>
                        </a:rPr>
                        <a:t>Mov. Soc </a:t>
                      </a:r>
                      <a:r>
                        <a:rPr lang="en-US" sz="1400" cap="none" spc="0" err="1">
                          <a:solidFill>
                            <a:schemeClr val="bg1"/>
                          </a:solidFill>
                        </a:rPr>
                        <a:t>Constituyentes</a:t>
                      </a:r>
                      <a:endParaRPr lang="en-US" sz="1400" cap="none" spc="0">
                        <a:solidFill>
                          <a:schemeClr val="bg1"/>
                        </a:solidFill>
                      </a:endParaRPr>
                    </a:p>
                  </a:txBody>
                  <a:tcPr marL="77649" marR="77649" marT="77649" marB="77649" anchor="ctr"/>
                </a:tc>
                <a:tc>
                  <a:txBody>
                    <a:bodyPr/>
                    <a:lstStyle/>
                    <a:p>
                      <a:r>
                        <a:rPr lang="en-CL" sz="1400" cap="none" spc="0">
                          <a:solidFill>
                            <a:schemeClr val="bg1"/>
                          </a:solidFill>
                        </a:rPr>
                        <a:t>51</a:t>
                      </a:r>
                    </a:p>
                  </a:txBody>
                  <a:tcPr marL="77649" marR="77649" marT="77649" marB="77649" anchor="ctr"/>
                </a:tc>
                <a:tc>
                  <a:txBody>
                    <a:bodyPr/>
                    <a:lstStyle/>
                    <a:p>
                      <a:r>
                        <a:rPr lang="en-CL" sz="1400" cap="none" spc="0">
                          <a:solidFill>
                            <a:schemeClr val="bg1"/>
                          </a:solidFill>
                        </a:rPr>
                        <a:t>0.423795</a:t>
                      </a:r>
                    </a:p>
                  </a:txBody>
                  <a:tcPr marL="77649" marR="77649" marT="77649" marB="77649" anchor="ctr"/>
                </a:tc>
                <a:extLst>
                  <a:ext uri="{0D108BD9-81ED-4DB2-BD59-A6C34878D82A}">
                    <a16:rowId xmlns:a16="http://schemas.microsoft.com/office/drawing/2014/main" val="851861238"/>
                  </a:ext>
                </a:extLst>
              </a:tr>
              <a:tr h="288166">
                <a:tc>
                  <a:txBody>
                    <a:bodyPr/>
                    <a:lstStyle/>
                    <a:p>
                      <a:r>
                        <a:rPr lang="en-US" sz="1400" cap="none" spc="0" err="1">
                          <a:solidFill>
                            <a:schemeClr val="bg1"/>
                          </a:solidFill>
                        </a:rPr>
                        <a:t>Indep</a:t>
                      </a:r>
                      <a:r>
                        <a:rPr lang="en-US" sz="1400" cap="none" spc="0">
                          <a:solidFill>
                            <a:schemeClr val="bg1"/>
                          </a:solidFill>
                        </a:rPr>
                        <a:t>. No </a:t>
                      </a:r>
                      <a:r>
                        <a:rPr lang="en-US" sz="1400" cap="none" spc="0" err="1">
                          <a:solidFill>
                            <a:schemeClr val="bg1"/>
                          </a:solidFill>
                        </a:rPr>
                        <a:t>Neutrales</a:t>
                      </a:r>
                      <a:endParaRPr lang="en-US" sz="1400" cap="none" spc="0">
                        <a:solidFill>
                          <a:schemeClr val="bg1"/>
                        </a:solidFill>
                      </a:endParaRPr>
                    </a:p>
                  </a:txBody>
                  <a:tcPr marL="77649" marR="77649" marT="77649" marB="77649" anchor="ctr"/>
                </a:tc>
                <a:tc>
                  <a:txBody>
                    <a:bodyPr/>
                    <a:lstStyle/>
                    <a:p>
                      <a:r>
                        <a:rPr lang="en-CL" sz="1400" cap="none" spc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77649" marR="77649" marT="77649" marB="77649" anchor="ctr"/>
                </a:tc>
                <a:tc>
                  <a:txBody>
                    <a:bodyPr/>
                    <a:lstStyle/>
                    <a:p>
                      <a:r>
                        <a:rPr lang="en-CL" sz="1400" cap="none" spc="0">
                          <a:solidFill>
                            <a:schemeClr val="bg1"/>
                          </a:solidFill>
                        </a:rPr>
                        <a:t>0.475289</a:t>
                      </a:r>
                    </a:p>
                  </a:txBody>
                  <a:tcPr marL="77649" marR="77649" marT="77649" marB="77649" anchor="ctr"/>
                </a:tc>
                <a:extLst>
                  <a:ext uri="{0D108BD9-81ED-4DB2-BD59-A6C34878D82A}">
                    <a16:rowId xmlns:a16="http://schemas.microsoft.com/office/drawing/2014/main" val="986942092"/>
                  </a:ext>
                </a:extLst>
              </a:tr>
              <a:tr h="288166">
                <a:tc>
                  <a:txBody>
                    <a:bodyPr/>
                    <a:lstStyle/>
                    <a:p>
                      <a:r>
                        <a:rPr lang="en-US" sz="1400" cap="none" spc="0" dirty="0" err="1">
                          <a:solidFill>
                            <a:schemeClr val="bg1"/>
                          </a:solidFill>
                        </a:rPr>
                        <a:t>Frente</a:t>
                      </a:r>
                      <a:r>
                        <a:rPr lang="en-US" sz="1400" cap="none" spc="0" dirty="0">
                          <a:solidFill>
                            <a:schemeClr val="bg1"/>
                          </a:solidFill>
                        </a:rPr>
                        <a:t> Amplio</a:t>
                      </a:r>
                    </a:p>
                  </a:txBody>
                  <a:tcPr marL="77649" marR="77649" marT="77649" marB="77649" anchor="ctr"/>
                </a:tc>
                <a:tc>
                  <a:txBody>
                    <a:bodyPr/>
                    <a:lstStyle/>
                    <a:p>
                      <a:r>
                        <a:rPr lang="en-CL" sz="1400" cap="none" spc="0">
                          <a:solidFill>
                            <a:schemeClr val="bg1"/>
                          </a:solidFill>
                        </a:rPr>
                        <a:t>95</a:t>
                      </a:r>
                    </a:p>
                  </a:txBody>
                  <a:tcPr marL="77649" marR="77649" marT="77649" marB="77649" anchor="ctr"/>
                </a:tc>
                <a:tc>
                  <a:txBody>
                    <a:bodyPr/>
                    <a:lstStyle/>
                    <a:p>
                      <a:r>
                        <a:rPr lang="en-CL" sz="1400" cap="none" spc="0">
                          <a:solidFill>
                            <a:schemeClr val="bg1"/>
                          </a:solidFill>
                        </a:rPr>
                        <a:t>0.501312</a:t>
                      </a:r>
                    </a:p>
                  </a:txBody>
                  <a:tcPr marL="77649" marR="77649" marT="77649" marB="77649" anchor="ctr"/>
                </a:tc>
                <a:extLst>
                  <a:ext uri="{0D108BD9-81ED-4DB2-BD59-A6C34878D82A}">
                    <a16:rowId xmlns:a16="http://schemas.microsoft.com/office/drawing/2014/main" val="2327821189"/>
                  </a:ext>
                </a:extLst>
              </a:tr>
              <a:tr h="288166">
                <a:tc>
                  <a:txBody>
                    <a:bodyPr/>
                    <a:lstStyle/>
                    <a:p>
                      <a:r>
                        <a:rPr lang="en-US" sz="1400" cap="none" spc="0" dirty="0" err="1">
                          <a:solidFill>
                            <a:schemeClr val="bg1"/>
                          </a:solidFill>
                        </a:rPr>
                        <a:t>Partido_Comunista</a:t>
                      </a:r>
                      <a:endParaRPr lang="en-US" sz="1400" cap="none" spc="0" dirty="0">
                        <a:solidFill>
                          <a:schemeClr val="bg1"/>
                        </a:solidFill>
                      </a:endParaRPr>
                    </a:p>
                  </a:txBody>
                  <a:tcPr marL="77649" marR="77649" marT="77649" marB="77649" anchor="ctr"/>
                </a:tc>
                <a:tc>
                  <a:txBody>
                    <a:bodyPr/>
                    <a:lstStyle/>
                    <a:p>
                      <a:r>
                        <a:rPr lang="en-CL" sz="1400" cap="none" spc="0">
                          <a:solidFill>
                            <a:schemeClr val="bg1"/>
                          </a:solidFill>
                        </a:rPr>
                        <a:t>41</a:t>
                      </a:r>
                    </a:p>
                  </a:txBody>
                  <a:tcPr marL="77649" marR="77649" marT="77649" marB="77649" anchor="ctr"/>
                </a:tc>
                <a:tc>
                  <a:txBody>
                    <a:bodyPr/>
                    <a:lstStyle/>
                    <a:p>
                      <a:r>
                        <a:rPr lang="en-CL" sz="1400" cap="none" spc="0">
                          <a:solidFill>
                            <a:schemeClr val="bg1"/>
                          </a:solidFill>
                        </a:rPr>
                        <a:t>0.513067</a:t>
                      </a:r>
                    </a:p>
                  </a:txBody>
                  <a:tcPr marL="77649" marR="77649" marT="77649" marB="77649" anchor="ctr"/>
                </a:tc>
                <a:extLst>
                  <a:ext uri="{0D108BD9-81ED-4DB2-BD59-A6C34878D82A}">
                    <a16:rowId xmlns:a16="http://schemas.microsoft.com/office/drawing/2014/main" val="387044790"/>
                  </a:ext>
                </a:extLst>
              </a:tr>
              <a:tr h="288166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bg1"/>
                          </a:solidFill>
                        </a:rPr>
                        <a:t>Ex LDP</a:t>
                      </a:r>
                    </a:p>
                  </a:txBody>
                  <a:tcPr marL="77649" marR="77649" marT="77649" marB="77649" anchor="ctr"/>
                </a:tc>
                <a:tc>
                  <a:txBody>
                    <a:bodyPr/>
                    <a:lstStyle/>
                    <a:p>
                      <a:r>
                        <a:rPr lang="en-CL" sz="1400" cap="none" spc="0">
                          <a:solidFill>
                            <a:schemeClr val="bg1"/>
                          </a:solidFill>
                        </a:rPr>
                        <a:t>31</a:t>
                      </a:r>
                    </a:p>
                  </a:txBody>
                  <a:tcPr marL="77649" marR="77649" marT="77649" marB="77649" anchor="ctr"/>
                </a:tc>
                <a:tc>
                  <a:txBody>
                    <a:bodyPr/>
                    <a:lstStyle/>
                    <a:p>
                      <a:r>
                        <a:rPr lang="en-CL" sz="1400" cap="none" spc="0" dirty="0">
                          <a:solidFill>
                            <a:schemeClr val="bg1"/>
                          </a:solidFill>
                        </a:rPr>
                        <a:t>0.575289</a:t>
                      </a:r>
                    </a:p>
                  </a:txBody>
                  <a:tcPr marL="77649" marR="77649" marT="77649" marB="77649" anchor="ctr"/>
                </a:tc>
                <a:extLst>
                  <a:ext uri="{0D108BD9-81ED-4DB2-BD59-A6C34878D82A}">
                    <a16:rowId xmlns:a16="http://schemas.microsoft.com/office/drawing/2014/main" val="3557054133"/>
                  </a:ext>
                </a:extLst>
              </a:tr>
              <a:tr h="288166">
                <a:tc>
                  <a:txBody>
                    <a:bodyPr/>
                    <a:lstStyle/>
                    <a:p>
                      <a:r>
                        <a:rPr lang="en-US" sz="1400" cap="none" spc="0" dirty="0" err="1">
                          <a:solidFill>
                            <a:schemeClr val="bg1"/>
                          </a:solidFill>
                        </a:rPr>
                        <a:t>Colectivo</a:t>
                      </a:r>
                      <a:r>
                        <a:rPr lang="en-US" sz="1400" cap="none" spc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cap="none" spc="0" dirty="0" err="1">
                          <a:solidFill>
                            <a:schemeClr val="bg1"/>
                          </a:solidFill>
                        </a:rPr>
                        <a:t>Socialista</a:t>
                      </a:r>
                      <a:endParaRPr lang="en-US" sz="1400" cap="none" spc="0" dirty="0">
                        <a:solidFill>
                          <a:schemeClr val="bg1"/>
                        </a:solidFill>
                      </a:endParaRPr>
                    </a:p>
                  </a:txBody>
                  <a:tcPr marL="77649" marR="77649" marT="77649" marB="77649" anchor="ctr"/>
                </a:tc>
                <a:tc>
                  <a:txBody>
                    <a:bodyPr/>
                    <a:lstStyle/>
                    <a:p>
                      <a:r>
                        <a:rPr lang="en-CL" sz="1400" cap="none" spc="0">
                          <a:solidFill>
                            <a:schemeClr val="bg1"/>
                          </a:solidFill>
                        </a:rPr>
                        <a:t>25</a:t>
                      </a:r>
                    </a:p>
                  </a:txBody>
                  <a:tcPr marL="77649" marR="77649" marT="77649" marB="77649" anchor="ctr"/>
                </a:tc>
                <a:tc>
                  <a:txBody>
                    <a:bodyPr/>
                    <a:lstStyle/>
                    <a:p>
                      <a:r>
                        <a:rPr lang="en-CL" sz="1400" cap="none" spc="0">
                          <a:solidFill>
                            <a:schemeClr val="bg1"/>
                          </a:solidFill>
                        </a:rPr>
                        <a:t>0.616303</a:t>
                      </a:r>
                    </a:p>
                  </a:txBody>
                  <a:tcPr marL="77649" marR="77649" marT="77649" marB="77649" anchor="ctr"/>
                </a:tc>
                <a:extLst>
                  <a:ext uri="{0D108BD9-81ED-4DB2-BD59-A6C34878D82A}">
                    <a16:rowId xmlns:a16="http://schemas.microsoft.com/office/drawing/2014/main" val="1661650368"/>
                  </a:ext>
                </a:extLst>
              </a:tr>
              <a:tr h="288166">
                <a:tc>
                  <a:txBody>
                    <a:bodyPr/>
                    <a:lstStyle/>
                    <a:p>
                      <a:r>
                        <a:rPr lang="en-US" sz="1400" cap="none" spc="0" err="1">
                          <a:solidFill>
                            <a:schemeClr val="bg1"/>
                          </a:solidFill>
                        </a:rPr>
                        <a:t>Vamos</a:t>
                      </a:r>
                      <a:r>
                        <a:rPr lang="en-US" sz="1400" cap="none" spc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cap="none" spc="0" err="1">
                          <a:solidFill>
                            <a:schemeClr val="bg1"/>
                          </a:solidFill>
                        </a:rPr>
                        <a:t>por</a:t>
                      </a:r>
                      <a:r>
                        <a:rPr lang="en-US" sz="1400" cap="none" spc="0">
                          <a:solidFill>
                            <a:schemeClr val="bg1"/>
                          </a:solidFill>
                        </a:rPr>
                        <a:t> Chile</a:t>
                      </a:r>
                    </a:p>
                  </a:txBody>
                  <a:tcPr marL="77649" marR="77649" marT="77649" marB="77649" anchor="ctr"/>
                </a:tc>
                <a:tc>
                  <a:txBody>
                    <a:bodyPr/>
                    <a:lstStyle/>
                    <a:p>
                      <a:r>
                        <a:rPr lang="en-CL" sz="1400" cap="none" spc="0">
                          <a:solidFill>
                            <a:schemeClr val="bg1"/>
                          </a:solidFill>
                        </a:rPr>
                        <a:t>27</a:t>
                      </a:r>
                    </a:p>
                  </a:txBody>
                  <a:tcPr marL="77649" marR="77649" marT="77649" marB="77649" anchor="ctr"/>
                </a:tc>
                <a:tc>
                  <a:txBody>
                    <a:bodyPr/>
                    <a:lstStyle/>
                    <a:p>
                      <a:r>
                        <a:rPr lang="en-CL" sz="1400" cap="none" spc="0">
                          <a:solidFill>
                            <a:schemeClr val="bg1"/>
                          </a:solidFill>
                        </a:rPr>
                        <a:t>0.646724</a:t>
                      </a:r>
                    </a:p>
                  </a:txBody>
                  <a:tcPr marL="77649" marR="77649" marT="77649" marB="77649" anchor="ctr"/>
                </a:tc>
                <a:extLst>
                  <a:ext uri="{0D108BD9-81ED-4DB2-BD59-A6C34878D82A}">
                    <a16:rowId xmlns:a16="http://schemas.microsoft.com/office/drawing/2014/main" val="333729468"/>
                  </a:ext>
                </a:extLst>
              </a:tr>
              <a:tr h="288166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bg1"/>
                          </a:solidFill>
                        </a:rPr>
                        <a:t>Pueblo </a:t>
                      </a:r>
                      <a:r>
                        <a:rPr lang="en-US" sz="1400" cap="none" spc="0" err="1">
                          <a:solidFill>
                            <a:schemeClr val="bg1"/>
                          </a:solidFill>
                        </a:rPr>
                        <a:t>Constituyente</a:t>
                      </a:r>
                      <a:r>
                        <a:rPr lang="en-US" sz="1400" cap="none" spc="0">
                          <a:solidFill>
                            <a:schemeClr val="bg1"/>
                          </a:solidFill>
                        </a:rPr>
                        <a:t> (ex LDP)</a:t>
                      </a:r>
                    </a:p>
                  </a:txBody>
                  <a:tcPr marL="77649" marR="77649" marT="77649" marB="77649" anchor="ctr"/>
                </a:tc>
                <a:tc>
                  <a:txBody>
                    <a:bodyPr/>
                    <a:lstStyle/>
                    <a:p>
                      <a:r>
                        <a:rPr lang="en-CL" sz="1400" cap="none" spc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a:txBody>
                  <a:tcPr marL="77649" marR="77649" marT="77649" marB="77649" anchor="ctr"/>
                </a:tc>
                <a:tc>
                  <a:txBody>
                    <a:bodyPr/>
                    <a:lstStyle/>
                    <a:p>
                      <a:r>
                        <a:rPr lang="en-CL" sz="1400" cap="none" spc="0">
                          <a:solidFill>
                            <a:schemeClr val="bg1"/>
                          </a:solidFill>
                        </a:rPr>
                        <a:t>0.673799</a:t>
                      </a:r>
                    </a:p>
                  </a:txBody>
                  <a:tcPr marL="77649" marR="77649" marT="77649" marB="77649" anchor="ctr"/>
                </a:tc>
                <a:extLst>
                  <a:ext uri="{0D108BD9-81ED-4DB2-BD59-A6C34878D82A}">
                    <a16:rowId xmlns:a16="http://schemas.microsoft.com/office/drawing/2014/main" val="3600898895"/>
                  </a:ext>
                </a:extLst>
              </a:tr>
              <a:tr h="288166">
                <a:tc>
                  <a:txBody>
                    <a:bodyPr/>
                    <a:lstStyle/>
                    <a:p>
                      <a:r>
                        <a:rPr lang="en-US" sz="1400" cap="none" spc="0">
                          <a:solidFill>
                            <a:schemeClr val="bg1"/>
                          </a:solidFill>
                        </a:rPr>
                        <a:t>UDI</a:t>
                      </a:r>
                    </a:p>
                  </a:txBody>
                  <a:tcPr marL="77649" marR="77649" marT="77649" marB="77649" anchor="ctr"/>
                </a:tc>
                <a:tc>
                  <a:txBody>
                    <a:bodyPr/>
                    <a:lstStyle/>
                    <a:p>
                      <a:r>
                        <a:rPr lang="en-CL" sz="1400" cap="none" spc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a:txBody>
                  <a:tcPr marL="77649" marR="77649" marT="77649" marB="77649" anchor="ctr"/>
                </a:tc>
                <a:tc>
                  <a:txBody>
                    <a:bodyPr/>
                    <a:lstStyle/>
                    <a:p>
                      <a:r>
                        <a:rPr lang="en-CL" sz="1400" cap="none" spc="0" dirty="0">
                          <a:solidFill>
                            <a:schemeClr val="bg1"/>
                          </a:solidFill>
                        </a:rPr>
                        <a:t>0.686078</a:t>
                      </a:r>
                    </a:p>
                  </a:txBody>
                  <a:tcPr marL="77649" marR="77649" marT="77649" marB="77649" anchor="ctr"/>
                </a:tc>
                <a:extLst>
                  <a:ext uri="{0D108BD9-81ED-4DB2-BD59-A6C34878D82A}">
                    <a16:rowId xmlns:a16="http://schemas.microsoft.com/office/drawing/2014/main" val="2092049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92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EA4128-B945-E9AC-8EA7-BC2E9BA4A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1BD42B9-0D28-D49C-5FE6-496EC90D6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Gráfico económico digital">
            <a:extLst>
              <a:ext uri="{FF2B5EF4-FFF2-40B4-BE49-F238E27FC236}">
                <a16:creationId xmlns:a16="http://schemas.microsoft.com/office/drawing/2014/main" id="{7C78C52C-BA18-1A97-6D38-5B65DF3DC8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4065CDAC-ABFB-7C37-D04B-FF13B5528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55908" cy="6858001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  <a:sym typeface="Avenir Nex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32585C-47F5-90EA-DA13-BD955C0C8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928" y="1243162"/>
            <a:ext cx="4728085" cy="229914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Datos Semi-</a:t>
            </a:r>
            <a:r>
              <a:rPr lang="en-US" sz="4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estructurados</a:t>
            </a: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Grafos</a:t>
            </a:r>
            <a:endParaRPr lang="en-US" sz="4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DDA0BF-5631-967C-93AA-0E8B7752A4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880" y="3172569"/>
            <a:ext cx="3742107" cy="261597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</a:rPr>
              <a:t>MDS7103 – Bases de Datos</a:t>
            </a:r>
          </a:p>
          <a:p>
            <a:pPr>
              <a:lnSpc>
                <a:spcPct val="100000"/>
              </a:lnSpc>
            </a:pPr>
            <a:endParaRPr lang="en-US" sz="1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</a:rPr>
              <a:t>Sebastián Ferrada </a:t>
            </a:r>
            <a:r>
              <a:rPr lang="en-US" sz="1400" dirty="0" err="1">
                <a:solidFill>
                  <a:schemeClr val="tx1"/>
                </a:solidFill>
              </a:rPr>
              <a:t>Aliaga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 err="1">
                <a:solidFill>
                  <a:schemeClr val="tx1"/>
                </a:solidFill>
              </a:rPr>
              <a:t>Iniciativa</a:t>
            </a:r>
            <a:r>
              <a:rPr lang="en-US" sz="1400" dirty="0">
                <a:solidFill>
                  <a:schemeClr val="tx1"/>
                </a:solidFill>
              </a:rPr>
              <a:t> de Datos e </a:t>
            </a:r>
            <a:r>
              <a:rPr lang="en-US" sz="1400" dirty="0" err="1">
                <a:solidFill>
                  <a:schemeClr val="tx1"/>
                </a:solidFill>
              </a:rPr>
              <a:t>Inteligencia</a:t>
            </a:r>
            <a:r>
              <a:rPr lang="en-US" sz="1400" dirty="0">
                <a:solidFill>
                  <a:schemeClr val="tx1"/>
                </a:solidFill>
              </a:rPr>
              <a:t> Artificial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</a:rPr>
              <a:t>http://</a:t>
            </a:r>
            <a:r>
              <a:rPr lang="en-US" sz="1400" dirty="0" err="1">
                <a:solidFill>
                  <a:schemeClr val="tx1"/>
                </a:solidFill>
              </a:rPr>
              <a:t>sferrada.com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 err="1">
                <a:solidFill>
                  <a:schemeClr val="tx1"/>
                </a:solidFill>
              </a:rPr>
              <a:t>Noviembre</a:t>
            </a:r>
            <a:r>
              <a:rPr lang="en-US" sz="1400" dirty="0">
                <a:solidFill>
                  <a:schemeClr val="tx1"/>
                </a:solidFill>
              </a:rPr>
              <a:t> 2024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DA7D5D-EBDE-1FE9-7CB8-733976532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5909" y="1375495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0FF7A8-8325-DB7A-8201-22B524AB8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5908" y="0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683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4F3F-7B47-BC89-05C9-1D3D47414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Estructura en los datos</a:t>
            </a:r>
          </a:p>
        </p:txBody>
      </p:sp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D540DAE7-AFE6-F99F-FC96-1869029C28B5}"/>
              </a:ext>
            </a:extLst>
          </p:cNvPr>
          <p:cNvSpPr/>
          <p:nvPr/>
        </p:nvSpPr>
        <p:spPr>
          <a:xfrm>
            <a:off x="2070406" y="5565487"/>
            <a:ext cx="8781690" cy="207034"/>
          </a:xfrm>
          <a:prstGeom prst="leftRightArrow">
            <a:avLst>
              <a:gd name="adj1" fmla="val 50000"/>
              <a:gd name="adj2" fmla="val 122222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5B9BA1-9E7B-AC36-6E52-BA7765CED7B7}"/>
              </a:ext>
            </a:extLst>
          </p:cNvPr>
          <p:cNvSpPr txBox="1"/>
          <p:nvPr/>
        </p:nvSpPr>
        <p:spPr>
          <a:xfrm>
            <a:off x="9684656" y="5818529"/>
            <a:ext cx="2200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Neue Haas Grotesk Text Pro" panose="020B0504020202020204" pitchFamily="34" charset="77"/>
                <a:ea typeface="Malgun Gothic" panose="020B0503020000020004" pitchFamily="34" charset="-127"/>
              </a:rPr>
              <a:t>Más estructurados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50FA99-E3AF-B302-AB49-8A28B2C7C0C2}"/>
              </a:ext>
            </a:extLst>
          </p:cNvPr>
          <p:cNvSpPr txBox="1"/>
          <p:nvPr/>
        </p:nvSpPr>
        <p:spPr>
          <a:xfrm>
            <a:off x="6068515" y="6187861"/>
            <a:ext cx="817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Neue Haas Grotesk Text Pro" panose="020B0504020202020204" pitchFamily="34" charset="77"/>
                <a:ea typeface="Malgun Gothic" panose="020B0503020000020004" pitchFamily="34" charset="-127"/>
              </a:rPr>
              <a:t>Datos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D57741-8AA4-20A9-C9BE-E40E66393768}"/>
              </a:ext>
            </a:extLst>
          </p:cNvPr>
          <p:cNvSpPr txBox="1"/>
          <p:nvPr/>
        </p:nvSpPr>
        <p:spPr>
          <a:xfrm>
            <a:off x="1121561" y="5818529"/>
            <a:ext cx="2473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Neue Haas Grotesk Text Pro" panose="020B0504020202020204" pitchFamily="34" charset="77"/>
                <a:ea typeface="Malgun Gothic" panose="020B0503020000020004" pitchFamily="34" charset="-127"/>
              </a:rPr>
              <a:t>Menos estructurados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B886F7-5026-412B-424E-58C5060EFFBA}"/>
              </a:ext>
            </a:extLst>
          </p:cNvPr>
          <p:cNvSpPr txBox="1"/>
          <p:nvPr/>
        </p:nvSpPr>
        <p:spPr>
          <a:xfrm>
            <a:off x="1774193" y="1804546"/>
            <a:ext cx="1289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>
                <a:solidFill>
                  <a:schemeClr val="bg1"/>
                </a:solidFill>
                <a:latin typeface="Neue Haas Grotesk Text Pro" panose="020B0504020202020204" pitchFamily="34" charset="77"/>
                <a:ea typeface="Malgun Gothic" panose="020B0503020000020004" pitchFamily="34" charset="-127"/>
              </a:rPr>
              <a:t>Texto plano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7D179B-C8F7-9D80-2A72-E4335F5D5991}"/>
              </a:ext>
            </a:extLst>
          </p:cNvPr>
          <p:cNvSpPr txBox="1"/>
          <p:nvPr/>
        </p:nvSpPr>
        <p:spPr>
          <a:xfrm>
            <a:off x="4089591" y="1798471"/>
            <a:ext cx="1886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>
                <a:solidFill>
                  <a:schemeClr val="bg1"/>
                </a:solidFill>
                <a:latin typeface="Neue Haas Grotesk Text Pro" panose="020B0504020202020204" pitchFamily="34" charset="77"/>
                <a:ea typeface="Malgun Gothic" panose="020B0503020000020004" pitchFamily="34" charset="-127"/>
              </a:rPr>
              <a:t>Texto enriquecido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A3CCCA-66FC-19E5-6A9C-167BE6FD2F0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523" y="3894678"/>
            <a:ext cx="2836616" cy="10704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AE4A7D-590C-F5D2-169F-7B45EC11C69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58" y="3105486"/>
            <a:ext cx="2797085" cy="10965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D2D527-4904-2484-BBE5-D2D8734AE08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338" y="2509513"/>
            <a:ext cx="2776986" cy="811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DFAB03-4801-00D3-3979-27EAFCB69223}"/>
              </a:ext>
            </a:extLst>
          </p:cNvPr>
          <p:cNvSpPr txBox="1"/>
          <p:nvPr/>
        </p:nvSpPr>
        <p:spPr>
          <a:xfrm>
            <a:off x="10238011" y="1798471"/>
            <a:ext cx="1110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>
                <a:solidFill>
                  <a:schemeClr val="bg1"/>
                </a:solidFill>
                <a:latin typeface="Neue Haas Grotesk Text Pro" panose="020B0504020202020204" pitchFamily="34" charset="77"/>
                <a:ea typeface="Malgun Gothic" panose="020B0503020000020004" pitchFamily="34" charset="-127"/>
              </a:rPr>
              <a:t>Tabulares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58F993-2FA8-B5CD-4E68-1F4440E5F76E}"/>
              </a:ext>
            </a:extLst>
          </p:cNvPr>
          <p:cNvSpPr txBox="1"/>
          <p:nvPr/>
        </p:nvSpPr>
        <p:spPr>
          <a:xfrm>
            <a:off x="6906763" y="1798471"/>
            <a:ext cx="1785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>
                <a:solidFill>
                  <a:schemeClr val="bg1"/>
                </a:solidFill>
                <a:latin typeface="Neue Haas Grotesk Text Pro" panose="020B0504020202020204" pitchFamily="34" charset="77"/>
                <a:ea typeface="Malgun Gothic" panose="020B0503020000020004" pitchFamily="34" charset="-127"/>
              </a:rPr>
              <a:t>Árboles y Grafos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CCFFAB-D905-DC76-90D9-BA3C7F68C534}"/>
              </a:ext>
            </a:extLst>
          </p:cNvPr>
          <p:cNvSpPr txBox="1"/>
          <p:nvPr/>
        </p:nvSpPr>
        <p:spPr>
          <a:xfrm>
            <a:off x="1243687" y="2242805"/>
            <a:ext cx="2327193" cy="2836615"/>
          </a:xfrm>
          <a:prstGeom prst="rect">
            <a:avLst/>
          </a:prstGeom>
          <a:noFill/>
          <a:ln>
            <a:solidFill>
              <a:sysClr val="windowText" lastClr="000000">
                <a:lumMod val="95000"/>
                <a:lumOff val="5000"/>
              </a:sys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Muchas cervezas reciben el distintivo de su color: cerveza ámbar, roja, rubia, negra. Otras vienen definidas por su transparencia: cervezas turbias o translúcidas. Normalmente, la translucidez de una cerveza puede ser debida a las proteínas en suspensión, procedentes del grano (menos de cebada), o bien puede ser debida al hecho de ser poco o no haber sido filtrada y llevar levadura en suspensión. Las cervezas negras son llamadas así por el uso que se hace en la receta de maltas tostadas o quemadas. Algunas cervezas negras especialmente robustas son nombradas normalmente </a:t>
            </a:r>
            <a:r>
              <a:rPr kumimoji="0" lang="es-ES" sz="9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stout</a:t>
            </a:r>
            <a:r>
              <a:rPr kumimoji="0" lang="es-E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kumimoji="0" lang="es-CL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5B6B93-A7D1-5C33-53B4-DE4B1846EE0F}"/>
              </a:ext>
            </a:extLst>
          </p:cNvPr>
          <p:cNvSpPr txBox="1"/>
          <p:nvPr/>
        </p:nvSpPr>
        <p:spPr>
          <a:xfrm>
            <a:off x="3847627" y="2244808"/>
            <a:ext cx="2327192" cy="2836615"/>
          </a:xfrm>
          <a:prstGeom prst="rect">
            <a:avLst/>
          </a:prstGeom>
          <a:noFill/>
          <a:ln>
            <a:solidFill>
              <a:sysClr val="windowText" lastClr="000000">
                <a:lumMod val="95000"/>
                <a:lumOff val="5000"/>
              </a:sys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s-ES" sz="600" b="0" i="0" u="none" strike="noStrike" kern="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ul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kumimoji="0" lang="es-ES" sz="600" b="0" i="0" u="none" strike="noStrike" kern="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li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&gt;&lt;b&gt;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Mezcla de grano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&lt;/b&gt;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. Esta etapa consiste en la mezcla en seco de los diversos granos -malteados o no- que intervienen en la receta. La proporción de los constituyentes define el perfil del grano, el color y la transparencia de la cerveza.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kumimoji="0" lang="es-ES" sz="600" b="0" i="0" u="none" strike="noStrike" kern="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li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s-ES" sz="600" b="0" i="0" u="none" strike="noStrike" kern="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li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&gt;&lt;b&gt;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Inicio de maceración&lt;/b&gt;. Se tira el grano al agua a una temperatura de 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67 &lt;a </a:t>
            </a:r>
            <a:r>
              <a:rPr kumimoji="0" lang="es-ES" sz="600" b="0" i="0" u="none" strike="noStrike" kern="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href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="/wiki/</a:t>
            </a:r>
            <a:r>
              <a:rPr kumimoji="0" lang="es-ES" sz="600" b="0" i="0" u="none" strike="noStrike" kern="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Grado_Celsius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s-ES" sz="600" b="0" i="0" u="none" strike="noStrike" kern="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title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="Grado Celsius"&gt;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°C&lt;/a&gt;.&lt;/</a:t>
            </a:r>
            <a:r>
              <a:rPr kumimoji="0" lang="es-ES" sz="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li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s-ES" sz="600" b="0" i="0" u="none" strike="noStrike" kern="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li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&gt;&lt;b&gt;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Maceración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&lt;/b&gt;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. Es necesario someter la mezcla anterior a una serie de operaciones destinadas a activar diversas enzimas que reducen las cadenas largas de azúcares en otras más simples y fermentables. Principalmente, se trata de hacer que la mezcla pase por diversas etapas más o menos largas de temperatura, porque cada etapa es óptima para enzimas diferentes.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kumimoji="0" lang="es-ES" sz="600" b="0" i="0" u="none" strike="noStrike" kern="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li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s-ES" sz="600" b="0" i="0" u="none" strike="noStrike" kern="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li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&gt;&lt;b&gt;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Final de maceración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&lt;/b&gt;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. Cuando el elaborador considera que la mezcla contiene todos los elementos necesarios para su 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&lt;a </a:t>
            </a:r>
            <a:r>
              <a:rPr kumimoji="0" lang="es-ES" sz="600" b="0" i="0" u="none" strike="noStrike" kern="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href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="/wiki/</a:t>
            </a:r>
            <a:r>
              <a:rPr kumimoji="0" lang="es-ES" sz="600" b="0" i="0" u="none" strike="noStrike" kern="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Recetas_de_cocina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s-ES" sz="600" b="0" i="0" u="none" strike="noStrike" kern="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class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kumimoji="0" lang="es-ES" sz="600" b="0" i="0" u="none" strike="noStrike" kern="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mw-redirect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s-ES" sz="600" b="0" i="0" u="none" strike="noStrike" kern="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title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="Recetas de cocina"&gt;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receta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&lt;/a&gt;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, detiene todas las operaciones químicas y lleva dicha mezcla a la temperatura de 82&amp;#160;°C, lo que destruye todas las enzimas.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kumimoji="0" lang="es-ES" sz="600" b="0" i="0" u="none" strike="noStrike" kern="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li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s-ES" sz="600" b="0" i="0" u="none" strike="noStrike" kern="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li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&gt;&lt;b&gt;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Filtrado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&lt;/b&gt;</a:t>
            </a: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kumimoji="0" lang="es-CL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92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  <p:bldP spid="17" grpId="0"/>
      <p:bldP spid="19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5292E-2E40-2BE5-FBB1-CA1473648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¿Por qué Grafos?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E62EA-3DE5-D4A5-7269-B98B3E7CD1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/>
          </a:p>
        </p:txBody>
      </p:sp>
      <p:pic>
        <p:nvPicPr>
          <p:cNvPr id="6" name="Graphic 5" descr="Connections with solid fill">
            <a:extLst>
              <a:ext uri="{FF2B5EF4-FFF2-40B4-BE49-F238E27FC236}">
                <a16:creationId xmlns:a16="http://schemas.microsoft.com/office/drawing/2014/main" id="{B19BCCEE-67EB-D10B-A703-FD4EDFBC8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9556" y="2445283"/>
            <a:ext cx="4093923" cy="409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61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672B8-C281-56F2-3EF6-324344F19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/>
              <a:t>Grafos de Conocimiento</a:t>
            </a:r>
          </a:p>
        </p:txBody>
      </p:sp>
      <p:pic>
        <p:nvPicPr>
          <p:cNvPr id="5" name="Picture 4" descr="A close-up of a person&#10;&#10;Description automatically generated">
            <a:extLst>
              <a:ext uri="{FF2B5EF4-FFF2-40B4-BE49-F238E27FC236}">
                <a16:creationId xmlns:a16="http://schemas.microsoft.com/office/drawing/2014/main" id="{5D22A3DB-B73F-73C4-0C73-FB36CFE1F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2306" r="7713" b="3533"/>
          <a:stretch/>
        </p:blipFill>
        <p:spPr>
          <a:xfrm>
            <a:off x="2689331" y="2546342"/>
            <a:ext cx="2290001" cy="23058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A person lying on a bed with a cigarette and an object&#10;&#10;Description automatically generated">
            <a:extLst>
              <a:ext uri="{FF2B5EF4-FFF2-40B4-BE49-F238E27FC236}">
                <a16:creationId xmlns:a16="http://schemas.microsoft.com/office/drawing/2014/main" id="{93F047B1-0F60-5077-243F-88EA8DC903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-87" b="31596"/>
          <a:stretch/>
        </p:blipFill>
        <p:spPr>
          <a:xfrm>
            <a:off x="8185304" y="2546342"/>
            <a:ext cx="2310897" cy="23058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5267F5D-3348-0DDE-D588-7B3B7488330B}"/>
              </a:ext>
            </a:extLst>
          </p:cNvPr>
          <p:cNvSpPr/>
          <p:nvPr/>
        </p:nvSpPr>
        <p:spPr>
          <a:xfrm>
            <a:off x="2391974" y="5040086"/>
            <a:ext cx="2884714" cy="109945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N</a:t>
            </a:r>
            <a:r>
              <a:rPr lang="en-CL"/>
              <a:t>ombre: Uma Thurman</a:t>
            </a:r>
          </a:p>
          <a:p>
            <a:r>
              <a:rPr lang="en-CL"/>
              <a:t>Año nacimiento: 1970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F2F8E67-5596-E975-F8E0-8E97AAEC5ADE}"/>
              </a:ext>
            </a:extLst>
          </p:cNvPr>
          <p:cNvSpPr/>
          <p:nvPr/>
        </p:nvSpPr>
        <p:spPr>
          <a:xfrm>
            <a:off x="7898395" y="5040086"/>
            <a:ext cx="2884714" cy="109945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_tradnl" dirty="0"/>
              <a:t>Título</a:t>
            </a:r>
            <a:r>
              <a:rPr lang="en-CL" dirty="0"/>
              <a:t>: Pulp Fiction</a:t>
            </a:r>
          </a:p>
          <a:p>
            <a:r>
              <a:rPr lang="en-CL" dirty="0"/>
              <a:t>Estreno: 1994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EC42D5B-7286-11FB-9D7C-4F6BB0A261EA}"/>
              </a:ext>
            </a:extLst>
          </p:cNvPr>
          <p:cNvCxnSpPr>
            <a:stCxn id="5" idx="6"/>
            <a:endCxn id="8" idx="2"/>
          </p:cNvCxnSpPr>
          <p:nvPr/>
        </p:nvCxnSpPr>
        <p:spPr>
          <a:xfrm>
            <a:off x="4979332" y="3699281"/>
            <a:ext cx="3205972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2315146-5341-1738-7F83-D2E0384F9BEA}"/>
              </a:ext>
            </a:extLst>
          </p:cNvPr>
          <p:cNvSpPr txBox="1"/>
          <p:nvPr/>
        </p:nvSpPr>
        <p:spPr>
          <a:xfrm>
            <a:off x="6006976" y="3329949"/>
            <a:ext cx="113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CL" dirty="0">
                <a:solidFill>
                  <a:schemeClr val="bg1"/>
                </a:solidFill>
              </a:rPr>
              <a:t>ctúa en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3AB1B3C-39F4-2C4D-4CFD-4D5ACB1651E7}"/>
              </a:ext>
            </a:extLst>
          </p:cNvPr>
          <p:cNvSpPr/>
          <p:nvPr/>
        </p:nvSpPr>
        <p:spPr>
          <a:xfrm>
            <a:off x="5334462" y="3789936"/>
            <a:ext cx="2495711" cy="48581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/>
              <a:t>Personaje: Mia Wallace</a:t>
            </a:r>
            <a:endParaRPr lang="en-CL" sz="1600"/>
          </a:p>
        </p:txBody>
      </p:sp>
    </p:spTree>
    <p:extLst>
      <p:ext uri="{BB962C8B-B14F-4D97-AF65-F5344CB8AC3E}">
        <p14:creationId xmlns:p14="http://schemas.microsoft.com/office/powerpoint/2010/main" val="138934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6,3206"/>
  <p:tag name="ORIGINALWIDTH" val="1878,262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flexible / simple}}\\&#10;\end{tabular}&#10;\vspace{0.2cm}&#10;&#10;\color{red!80!black}&#10;\noindent&#10;\begin{tabular}{p{0.2cm}l}&#10;\ding{55} &amp; \textsf{\textbf{Difícil resumir los datos}}\\&#10; &amp; ~~~~~~\textsf{(no hay un esquema obvio)}\\&#10;\end{tabular}&#10;\end{document}"/>
  <p:tag name="IGUANATEXSIZE" val="30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black!50,&#10;  thick,&#10;  text=blue,&#10;  font=\sf\footnotesize\hsp},&#10; arrin/.style={&#10;        &lt;-,&#10;        latex-,&#10;  black!50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26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tipo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7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InterweaveVTI">
  <a:themeElements>
    <a:clrScheme name="AnalogousFromLightSeedRightStep">
      <a:dk1>
        <a:srgbClr val="000000"/>
      </a:dk1>
      <a:lt1>
        <a:srgbClr val="FFFFFF"/>
      </a:lt1>
      <a:dk2>
        <a:srgbClr val="242841"/>
      </a:dk2>
      <a:lt2>
        <a:srgbClr val="E8E4E2"/>
      </a:lt2>
      <a:accent1>
        <a:srgbClr val="45A9EA"/>
      </a:accent1>
      <a:accent2>
        <a:srgbClr val="4E6CEB"/>
      </a:accent2>
      <a:accent3>
        <a:srgbClr val="8B6EEE"/>
      </a:accent3>
      <a:accent4>
        <a:srgbClr val="B34EEB"/>
      </a:accent4>
      <a:accent5>
        <a:srgbClr val="EE6EE7"/>
      </a:accent5>
      <a:accent6>
        <a:srgbClr val="EB4EA0"/>
      </a:accent6>
      <a:hlink>
        <a:srgbClr val="A67759"/>
      </a:hlink>
      <a:folHlink>
        <a:srgbClr val="7F7F7F"/>
      </a:folHlink>
    </a:clrScheme>
    <a:fontScheme name="Interweave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rweaveVTI" id="{2A5AE21D-FC75-4AD0-BC12-FA563BC24905}" vid="{9A4A41B8-EB69-44BB-8E15-B517E25CF8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24675</TotalTime>
  <Words>1984</Words>
  <Application>Microsoft Macintosh PowerPoint</Application>
  <PresentationFormat>Widescreen</PresentationFormat>
  <Paragraphs>477</Paragraphs>
  <Slides>64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5" baseType="lpstr">
      <vt:lpstr>Malgun Gothic</vt:lpstr>
      <vt:lpstr>Aptos</vt:lpstr>
      <vt:lpstr>Arial</vt:lpstr>
      <vt:lpstr>Avenir Next</vt:lpstr>
      <vt:lpstr>Calibri</vt:lpstr>
      <vt:lpstr>Courier New</vt:lpstr>
      <vt:lpstr>Inconsolata</vt:lpstr>
      <vt:lpstr>Monaco</vt:lpstr>
      <vt:lpstr>Neue Haas Grotesk Text Pro</vt:lpstr>
      <vt:lpstr>Wingdings</vt:lpstr>
      <vt:lpstr>InterweaveVTI</vt:lpstr>
      <vt:lpstr>Datos Semi-estructurados: Grafos</vt:lpstr>
      <vt:lpstr>Modelos de Datos</vt:lpstr>
      <vt:lpstr>Datos Cafeteros</vt:lpstr>
      <vt:lpstr>Datos Cafeteros</vt:lpstr>
      <vt:lpstr>Datos Cafeteros</vt:lpstr>
      <vt:lpstr>Datos Semiestructurados</vt:lpstr>
      <vt:lpstr>Estructura en los datos</vt:lpstr>
      <vt:lpstr>¿Por qué Grafos?</vt:lpstr>
      <vt:lpstr>Grafos de Conocimiento</vt:lpstr>
      <vt:lpstr>Grafos de Conocimiento</vt:lpstr>
      <vt:lpstr>Grafos de Conocimiento</vt:lpstr>
      <vt:lpstr>Grafos de Conocimiento</vt:lpstr>
      <vt:lpstr>Grafos de Conocimiento</vt:lpstr>
      <vt:lpstr>Grafos de Conocimiento</vt:lpstr>
      <vt:lpstr>Grafos de Conocimiento</vt:lpstr>
      <vt:lpstr>¿Por qué Grafos?</vt:lpstr>
      <vt:lpstr>Grafos de Conocimiento en el Mundo Real</vt:lpstr>
      <vt:lpstr>Grafos de Conocimiento en el Mundo Real</vt:lpstr>
      <vt:lpstr>Grafos de Conocimiento en el Mundo Real</vt:lpstr>
      <vt:lpstr>¿Quiénes usan esto?</vt:lpstr>
      <vt:lpstr>¿Quiénes usan esto?</vt:lpstr>
      <vt:lpstr>¿Quiénes usan esto?</vt:lpstr>
      <vt:lpstr>¿Quienes usan esto?</vt:lpstr>
      <vt:lpstr>TelarKG</vt:lpstr>
      <vt:lpstr>¿Quienes usan esto?</vt:lpstr>
      <vt:lpstr>¿Quiénes están Desarrollando Grafos?</vt:lpstr>
      <vt:lpstr>Modelos de Grafo</vt:lpstr>
      <vt:lpstr>Grafos dirigidos y etiquetados</vt:lpstr>
      <vt:lpstr>Grafos de Propiedades</vt:lpstr>
      <vt:lpstr>Sistemas Gestores de Bases de Datos de Grafos</vt:lpstr>
      <vt:lpstr>Bases de Datos de Grafos</vt:lpstr>
      <vt:lpstr>Bases de Datos de Grafos – Popularidad </vt:lpstr>
      <vt:lpstr>Sistemas Gestores de Bases de Datos de Grafos</vt:lpstr>
      <vt:lpstr>Lenguajes de Consulta</vt:lpstr>
      <vt:lpstr>Lenguajes de Consulta</vt:lpstr>
      <vt:lpstr>GQL – Graph Query Language</vt:lpstr>
      <vt:lpstr>GQL</vt:lpstr>
      <vt:lpstr>GQL – Pattern Matching</vt:lpstr>
      <vt:lpstr>GQL – Patrones de Nodos</vt:lpstr>
      <vt:lpstr>GQL – Patrones de Nodos</vt:lpstr>
      <vt:lpstr>GQL – Patrones de Nodos</vt:lpstr>
      <vt:lpstr>GQL – Patrones de Nodos</vt:lpstr>
      <vt:lpstr>GQL – Patrones de Nodos</vt:lpstr>
      <vt:lpstr>GQL – Patrones de Nodos</vt:lpstr>
      <vt:lpstr>GQL – Patrones de Arista</vt:lpstr>
      <vt:lpstr>GQL – Patrones de Arista</vt:lpstr>
      <vt:lpstr>GQL – Patrones de Arista</vt:lpstr>
      <vt:lpstr>GQL – Patrones de Arista</vt:lpstr>
      <vt:lpstr>GQL – Condiciones Complejas</vt:lpstr>
      <vt:lpstr>GQL – Condiciones Complejas</vt:lpstr>
      <vt:lpstr>GQL – Condiciones Complejas</vt:lpstr>
      <vt:lpstr>GQL – Condiciones Complejas</vt:lpstr>
      <vt:lpstr>GQL – Calces Opcionales</vt:lpstr>
      <vt:lpstr>GQL – Patrones Navegacionales (0+)</vt:lpstr>
      <vt:lpstr>GQL – Patrones Navegacionales (1+)</vt:lpstr>
      <vt:lpstr>GQL – Patrones Navegacionales (alt)</vt:lpstr>
      <vt:lpstr>GQL – DISTINCT</vt:lpstr>
      <vt:lpstr>GQL – Agregación y Agrupamiento</vt:lpstr>
      <vt:lpstr>GQL – Ordenamiento</vt:lpstr>
      <vt:lpstr>GQL – Cantidad de Películas de cada pareja de co-actores (?)</vt:lpstr>
      <vt:lpstr>GQL – Otras Características</vt:lpstr>
      <vt:lpstr>GQL – Casos de Uso en sistemas – RAG </vt:lpstr>
      <vt:lpstr>TelarKG – Semantic Similarity Search</vt:lpstr>
      <vt:lpstr>Datos Semi-estructurados: Grafos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¿Qué son las Bases de Datos?</dc:title>
  <dc:creator>Sebastian Camilo Ferrada Aliaga (sebastian.ferrada)</dc:creator>
  <cp:lastModifiedBy>Sebastian Camilo Ferrada Aliaga (sebastian.ferrada)</cp:lastModifiedBy>
  <cp:revision>74</cp:revision>
  <dcterms:created xsi:type="dcterms:W3CDTF">2024-08-01T18:36:53Z</dcterms:created>
  <dcterms:modified xsi:type="dcterms:W3CDTF">2024-11-07T17:26:35Z</dcterms:modified>
</cp:coreProperties>
</file>