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2"/>
  </p:notesMasterIdLst>
  <p:sldIdLst>
    <p:sldId id="256" r:id="rId2"/>
    <p:sldId id="776" r:id="rId3"/>
    <p:sldId id="951" r:id="rId4"/>
    <p:sldId id="956" r:id="rId5"/>
    <p:sldId id="954" r:id="rId6"/>
    <p:sldId id="952" r:id="rId7"/>
    <p:sldId id="926" r:id="rId8"/>
    <p:sldId id="1080" r:id="rId9"/>
    <p:sldId id="1081" r:id="rId10"/>
    <p:sldId id="1082" r:id="rId11"/>
    <p:sldId id="1083" r:id="rId12"/>
    <p:sldId id="354" r:id="rId13"/>
    <p:sldId id="860" r:id="rId14"/>
    <p:sldId id="355" r:id="rId15"/>
    <p:sldId id="1134" r:id="rId16"/>
    <p:sldId id="1135" r:id="rId17"/>
    <p:sldId id="1136" r:id="rId18"/>
    <p:sldId id="1084" r:id="rId19"/>
    <p:sldId id="344" r:id="rId20"/>
    <p:sldId id="1137" r:id="rId21"/>
    <p:sldId id="361" r:id="rId22"/>
    <p:sldId id="1138" r:id="rId23"/>
    <p:sldId id="1139" r:id="rId24"/>
    <p:sldId id="1086" r:id="rId25"/>
    <p:sldId id="1087" r:id="rId26"/>
    <p:sldId id="348" r:id="rId27"/>
    <p:sldId id="349" r:id="rId28"/>
    <p:sldId id="363" r:id="rId29"/>
    <p:sldId id="1140" r:id="rId30"/>
    <p:sldId id="1141" r:id="rId31"/>
    <p:sldId id="1142" r:id="rId32"/>
    <p:sldId id="1093" r:id="rId33"/>
    <p:sldId id="1095" r:id="rId34"/>
    <p:sldId id="899" r:id="rId35"/>
    <p:sldId id="1096" r:id="rId36"/>
    <p:sldId id="934" r:id="rId37"/>
    <p:sldId id="1094" r:id="rId38"/>
    <p:sldId id="1097" r:id="rId39"/>
    <p:sldId id="1099" r:id="rId40"/>
    <p:sldId id="1100" r:id="rId41"/>
    <p:sldId id="1101" r:id="rId42"/>
    <p:sldId id="1098" r:id="rId43"/>
    <p:sldId id="1103" r:id="rId44"/>
    <p:sldId id="1104" r:id="rId45"/>
    <p:sldId id="1105" r:id="rId46"/>
    <p:sldId id="1106" r:id="rId47"/>
    <p:sldId id="1107" r:id="rId48"/>
    <p:sldId id="1108" r:id="rId49"/>
    <p:sldId id="1109" r:id="rId50"/>
    <p:sldId id="1110" r:id="rId51"/>
    <p:sldId id="1111" r:id="rId52"/>
    <p:sldId id="1112" r:id="rId53"/>
    <p:sldId id="1113" r:id="rId54"/>
    <p:sldId id="1115" r:id="rId55"/>
    <p:sldId id="1116" r:id="rId56"/>
    <p:sldId id="1117" r:id="rId57"/>
    <p:sldId id="1114" r:id="rId58"/>
    <p:sldId id="1118" r:id="rId59"/>
    <p:sldId id="1119" r:id="rId60"/>
    <p:sldId id="1120" r:id="rId61"/>
    <p:sldId id="1122" r:id="rId62"/>
    <p:sldId id="1123" r:id="rId63"/>
    <p:sldId id="1124" r:id="rId64"/>
    <p:sldId id="973" r:id="rId65"/>
    <p:sldId id="1125" r:id="rId66"/>
    <p:sldId id="1126" r:id="rId67"/>
    <p:sldId id="1127" r:id="rId68"/>
    <p:sldId id="1129" r:id="rId69"/>
    <p:sldId id="1130" r:id="rId70"/>
    <p:sldId id="1131" r:id="rId71"/>
    <p:sldId id="983" r:id="rId72"/>
    <p:sldId id="1133" r:id="rId73"/>
    <p:sldId id="937" r:id="rId74"/>
    <p:sldId id="938" r:id="rId75"/>
    <p:sldId id="939" r:id="rId76"/>
    <p:sldId id="940" r:id="rId77"/>
    <p:sldId id="941" r:id="rId78"/>
    <p:sldId id="942" r:id="rId79"/>
    <p:sldId id="943" r:id="rId80"/>
    <p:sldId id="257" r:id="rId81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F95"/>
    <a:srgbClr val="F9FFBE"/>
    <a:srgbClr val="FFFD78"/>
    <a:srgbClr val="ACFF58"/>
    <a:srgbClr val="FF9300"/>
    <a:srgbClr val="C00000"/>
    <a:srgbClr val="FF0000"/>
    <a:srgbClr val="FFC000"/>
    <a:srgbClr val="92D050"/>
    <a:srgbClr val="EA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6"/>
    <p:restoredTop sz="94693"/>
  </p:normalViewPr>
  <p:slideViewPr>
    <p:cSldViewPr snapToGrid="0">
      <p:cViewPr varScale="1">
        <p:scale>
          <a:sx n="118" d="100"/>
          <a:sy n="118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E0DD-5D27-9E4F-9506-39101F89AECA}" type="datetimeFigureOut">
              <a:rPr lang="en-CL" smtClean="0"/>
              <a:t>03-09-24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BB03-26AE-E24B-BF6F-B7D3F57C1D0F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02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s-CL" smtClean="0"/>
              <a:pPr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427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s-CL" smtClean="0"/>
              <a:pPr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427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54820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22903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57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7514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9/3/24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365760"/>
            <a:ext cx="9486690" cy="127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40"/>
            <a:ext cx="9486690" cy="4338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9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76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ipearos@gmail.com" TargetMode="External"/><Relationship Id="rId2" Type="http://schemas.openxmlformats.org/officeDocument/2006/relationships/hyperlink" Target="mailto:ana@lopez.c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16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17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ipearos@gmail.com" TargetMode="External"/><Relationship Id="rId2" Type="http://schemas.openxmlformats.org/officeDocument/2006/relationships/hyperlink" Target="mailto:ana@lopez.c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ipearos@gmail.com" TargetMode="External"/><Relationship Id="rId2" Type="http://schemas.openxmlformats.org/officeDocument/2006/relationships/hyperlink" Target="mailto:ana@lopez.c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ipearos@gmail.com" TargetMode="External"/><Relationship Id="rId2" Type="http://schemas.openxmlformats.org/officeDocument/2006/relationships/hyperlink" Target="mailto:ana@lopez.c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ipearos@gmail.com" TargetMode="External"/><Relationship Id="rId2" Type="http://schemas.openxmlformats.org/officeDocument/2006/relationships/hyperlink" Target="mailto:ana@lopez.c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pikachu-png/download/4738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na@lopez.c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ipearos@gmail.com" TargetMode="External"/><Relationship Id="rId4" Type="http://schemas.openxmlformats.org/officeDocument/2006/relationships/hyperlink" Target="mailto:Andy@mail.cl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tags" Target="../tags/tag26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67.png"/><Relationship Id="rId5" Type="http://schemas.openxmlformats.org/officeDocument/2006/relationships/tags" Target="../tags/tag29.xml"/><Relationship Id="rId15" Type="http://schemas.openxmlformats.org/officeDocument/2006/relationships/image" Target="../media/image7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5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7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70.png"/><Relationship Id="rId26" Type="http://schemas.openxmlformats.org/officeDocument/2006/relationships/image" Target="../media/image79.png"/><Relationship Id="rId3" Type="http://schemas.openxmlformats.org/officeDocument/2006/relationships/tags" Target="../tags/tag36.xml"/><Relationship Id="rId21" Type="http://schemas.openxmlformats.org/officeDocument/2006/relationships/image" Target="../media/image73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69.png"/><Relationship Id="rId25" Type="http://schemas.openxmlformats.org/officeDocument/2006/relationships/image" Target="../media/image78.png"/><Relationship Id="rId2" Type="http://schemas.openxmlformats.org/officeDocument/2006/relationships/tags" Target="../tags/tag35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76.png"/><Relationship Id="rId5" Type="http://schemas.openxmlformats.org/officeDocument/2006/relationships/tags" Target="../tags/tag38.xml"/><Relationship Id="rId15" Type="http://schemas.openxmlformats.org/officeDocument/2006/relationships/image" Target="../media/image77.png"/><Relationship Id="rId23" Type="http://schemas.openxmlformats.org/officeDocument/2006/relationships/image" Target="../media/image75.png"/><Relationship Id="rId28" Type="http://schemas.openxmlformats.org/officeDocument/2006/relationships/image" Target="../media/image81.png"/><Relationship Id="rId10" Type="http://schemas.openxmlformats.org/officeDocument/2006/relationships/tags" Target="../tags/tag43.xml"/><Relationship Id="rId19" Type="http://schemas.openxmlformats.org/officeDocument/2006/relationships/image" Target="../media/image71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4.png"/><Relationship Id="rId27" Type="http://schemas.openxmlformats.org/officeDocument/2006/relationships/image" Target="../media/image8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2.png"/><Relationship Id="rId3" Type="http://schemas.openxmlformats.org/officeDocument/2006/relationships/tags" Target="../tags/tag49.xml"/><Relationship Id="rId21" Type="http://schemas.openxmlformats.org/officeDocument/2006/relationships/image" Target="../media/image75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85.png"/><Relationship Id="rId25" Type="http://schemas.openxmlformats.org/officeDocument/2006/relationships/image" Target="../media/image89.png"/><Relationship Id="rId2" Type="http://schemas.openxmlformats.org/officeDocument/2006/relationships/tags" Target="../tags/tag48.xml"/><Relationship Id="rId16" Type="http://schemas.openxmlformats.org/officeDocument/2006/relationships/image" Target="../media/image84.png"/><Relationship Id="rId20" Type="http://schemas.openxmlformats.org/officeDocument/2006/relationships/image" Target="../media/image74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88.png"/><Relationship Id="rId5" Type="http://schemas.openxmlformats.org/officeDocument/2006/relationships/tags" Target="../tags/tag51.xml"/><Relationship Id="rId15" Type="http://schemas.openxmlformats.org/officeDocument/2006/relationships/image" Target="../media/image83.png"/><Relationship Id="rId23" Type="http://schemas.openxmlformats.org/officeDocument/2006/relationships/image" Target="../media/image87.png"/><Relationship Id="rId10" Type="http://schemas.openxmlformats.org/officeDocument/2006/relationships/tags" Target="../tags/tag56.xml"/><Relationship Id="rId19" Type="http://schemas.openxmlformats.org/officeDocument/2006/relationships/image" Target="../media/image73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82.png"/><Relationship Id="rId22" Type="http://schemas.openxmlformats.org/officeDocument/2006/relationships/image" Target="../media/image8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tags" Target="../tags/tag61.xml"/><Relationship Id="rId21" Type="http://schemas.openxmlformats.org/officeDocument/2006/relationships/image" Target="../media/image100.png"/><Relationship Id="rId7" Type="http://schemas.openxmlformats.org/officeDocument/2006/relationships/tags" Target="../tags/tag65.xml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tags" Target="../tags/tag60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90.png"/><Relationship Id="rId5" Type="http://schemas.openxmlformats.org/officeDocument/2006/relationships/tags" Target="../tags/tag63.xml"/><Relationship Id="rId15" Type="http://schemas.openxmlformats.org/officeDocument/2006/relationships/image" Target="../media/image9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8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tags" Target="../tags/tag70.xml"/><Relationship Id="rId21" Type="http://schemas.openxmlformats.org/officeDocument/2006/relationships/image" Target="../media/image100.png"/><Relationship Id="rId7" Type="http://schemas.openxmlformats.org/officeDocument/2006/relationships/tags" Target="../tags/tag74.xml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tags" Target="../tags/tag69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90.png"/><Relationship Id="rId5" Type="http://schemas.openxmlformats.org/officeDocument/2006/relationships/tags" Target="../tags/tag72.xml"/><Relationship Id="rId15" Type="http://schemas.openxmlformats.org/officeDocument/2006/relationships/image" Target="../media/image9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8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35E9-650F-4116-E7A6-81123D84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" y="1065568"/>
            <a:ext cx="4430487" cy="3450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L" dirty="0">
                <a:solidFill>
                  <a:schemeClr val="tx1"/>
                </a:solidFill>
              </a:rPr>
              <a:t>SQL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B4DA-AF18-5589-A62A-073FA8D7D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1" y="2656114"/>
            <a:ext cx="4556919" cy="2549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L" sz="16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Sebastián Ferrada Aliaga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Iniciativa de Datos e Inteligencia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sferrada</a:t>
            </a:r>
            <a:r>
              <a:rPr lang="en-CL" sz="1600" dirty="0">
                <a:solidFill>
                  <a:schemeClr val="tx1"/>
                </a:solidFill>
              </a:rPr>
              <a:t>.com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Septiembre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Graphic 16" descr="Database outline">
            <a:extLst>
              <a:ext uri="{FF2B5EF4-FFF2-40B4-BE49-F238E27FC236}">
                <a16:creationId xmlns:a16="http://schemas.microsoft.com/office/drawing/2014/main" id="{C600B17D-9647-96B7-489C-D66EC64C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4926" y="1259423"/>
            <a:ext cx="2082491" cy="2082491"/>
          </a:xfrm>
          <a:prstGeom prst="rect">
            <a:avLst/>
          </a:prstGeom>
        </p:spPr>
      </p:pic>
      <p:pic>
        <p:nvPicPr>
          <p:cNvPr id="25" name="Graphic 24" descr="Database outline">
            <a:extLst>
              <a:ext uri="{FF2B5EF4-FFF2-40B4-BE49-F238E27FC236}">
                <a16:creationId xmlns:a16="http://schemas.microsoft.com/office/drawing/2014/main" id="{CA32BCAE-CE1F-E042-4EF2-2880AEEC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7968" y="2300668"/>
            <a:ext cx="2082491" cy="2082491"/>
          </a:xfrm>
          <a:prstGeom prst="rect">
            <a:avLst/>
          </a:prstGeom>
        </p:spPr>
      </p:pic>
      <p:pic>
        <p:nvPicPr>
          <p:cNvPr id="26" name="Graphic 25" descr="Database outline">
            <a:extLst>
              <a:ext uri="{FF2B5EF4-FFF2-40B4-BE49-F238E27FC236}">
                <a16:creationId xmlns:a16="http://schemas.microsoft.com/office/drawing/2014/main" id="{61BAC001-52EA-1828-0549-B42F8CECA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9444" y="3535366"/>
            <a:ext cx="2131942" cy="2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12B1-E354-FAAC-6961-027FEC69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nombres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dueños</a:t>
            </a:r>
            <a:r>
              <a:rPr lang="en-US" dirty="0"/>
              <a:t> de autos, con </a:t>
            </a:r>
            <a:r>
              <a:rPr lang="en-US" dirty="0" err="1"/>
              <a:t>multas</a:t>
            </a:r>
            <a:r>
              <a:rPr lang="en-US" dirty="0"/>
              <a:t> de 70k o </a:t>
            </a:r>
            <a:r>
              <a:rPr lang="en-US" dirty="0" err="1"/>
              <a:t>más</a:t>
            </a:r>
            <a:endParaRPr lang="es-C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8634D86-C994-C1AD-655F-58191A70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395029"/>
            <a:ext cx="7350054" cy="33036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nombres, apellidos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(auto </a:t>
            </a:r>
            <a:r>
              <a:rPr lang="es-CL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multa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ON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auto.patente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multa.patente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JOIN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cliente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ON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auto.dueño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dueño.rut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monto &gt;= 70000</a:t>
            </a: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20FF1816-357C-BDCE-0600-26141726A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72144"/>
              </p:ext>
            </p:extLst>
          </p:nvPr>
        </p:nvGraphicFramePr>
        <p:xfrm>
          <a:off x="8680044" y="2673048"/>
          <a:ext cx="28764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08">
                  <a:extLst>
                    <a:ext uri="{9D8B030D-6E8A-4147-A177-3AD203B41FA5}">
                      <a16:colId xmlns:a16="http://schemas.microsoft.com/office/drawing/2014/main" val="268685196"/>
                    </a:ext>
                  </a:extLst>
                </a:gridCol>
                <a:gridCol w="1556830">
                  <a:extLst>
                    <a:ext uri="{9D8B030D-6E8A-4147-A177-3AD203B41FA5}">
                      <a16:colId xmlns:a16="http://schemas.microsoft.com/office/drawing/2014/main" val="1061994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Apellidos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5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Ana María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López Pérez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07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628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Luis Felipe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Aros Castro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44067"/>
                  </a:ext>
                </a:extLst>
              </a:tr>
            </a:tbl>
          </a:graphicData>
        </a:graphic>
      </p:graphicFrame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DC2EBD6-7616-9130-697B-6AE75FFEC264}"/>
              </a:ext>
            </a:extLst>
          </p:cNvPr>
          <p:cNvSpPr/>
          <p:nvPr/>
        </p:nvSpPr>
        <p:spPr>
          <a:xfrm>
            <a:off x="6331055" y="4915677"/>
            <a:ext cx="4802037" cy="1834550"/>
          </a:xfrm>
          <a:prstGeom prst="wedgeEllipseCallout">
            <a:avLst>
              <a:gd name="adj1" fmla="val -36328"/>
              <a:gd name="adj2" fmla="val -625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err="1"/>
              <a:t>Join</a:t>
            </a:r>
            <a:r>
              <a:rPr lang="es-CL" sz="2000" dirty="0"/>
              <a:t> por defecto es un </a:t>
            </a:r>
            <a:r>
              <a:rPr lang="es-CL" sz="2000" dirty="0" err="1"/>
              <a:t>join</a:t>
            </a:r>
            <a:r>
              <a:rPr lang="es-CL" sz="2000" dirty="0"/>
              <a:t> interno. Solo las tuplas que cumplen la condición se retornan</a:t>
            </a:r>
          </a:p>
        </p:txBody>
      </p:sp>
    </p:spTree>
    <p:extLst>
      <p:ext uri="{BB962C8B-B14F-4D97-AF65-F5344CB8AC3E}">
        <p14:creationId xmlns:p14="http://schemas.microsoft.com/office/powerpoint/2010/main" val="30435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12B1-E354-FAAC-6961-027FEC69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nombres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dueños</a:t>
            </a:r>
            <a:r>
              <a:rPr lang="en-US" dirty="0"/>
              <a:t> de autos, con </a:t>
            </a:r>
            <a:r>
              <a:rPr lang="en-US" dirty="0" err="1"/>
              <a:t>multas</a:t>
            </a:r>
            <a:r>
              <a:rPr lang="en-US" dirty="0"/>
              <a:t> de 70k o </a:t>
            </a:r>
            <a:r>
              <a:rPr lang="en-US" dirty="0" err="1"/>
              <a:t>más</a:t>
            </a:r>
            <a:endParaRPr lang="es-C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8634D86-C994-C1AD-655F-58191A70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388973"/>
            <a:ext cx="8218446" cy="33036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nombres, apellidos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(auto </a:t>
            </a:r>
            <a:r>
              <a:rPr lang="es-CL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INNER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multa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ON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auto.patente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multa.patente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INNER JOIN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cliente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ON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auto.dueño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dueño.rut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monto &gt;= 70000</a:t>
            </a: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20FF1816-357C-BDCE-0600-26141726A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275398"/>
              </p:ext>
            </p:extLst>
          </p:nvPr>
        </p:nvGraphicFramePr>
        <p:xfrm>
          <a:off x="8772070" y="2687320"/>
          <a:ext cx="292798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156">
                  <a:extLst>
                    <a:ext uri="{9D8B030D-6E8A-4147-A177-3AD203B41FA5}">
                      <a16:colId xmlns:a16="http://schemas.microsoft.com/office/drawing/2014/main" val="268685196"/>
                    </a:ext>
                  </a:extLst>
                </a:gridCol>
                <a:gridCol w="1556830">
                  <a:extLst>
                    <a:ext uri="{9D8B030D-6E8A-4147-A177-3AD203B41FA5}">
                      <a16:colId xmlns:a16="http://schemas.microsoft.com/office/drawing/2014/main" val="1061994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Apellidos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5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Ana María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López Pérez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07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628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Luis Felipe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Aros Castro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4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0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>
                <a:cs typeface="Courier New" panose="02070309020205020404" pitchFamily="49" charset="0"/>
              </a:rPr>
              <a:t>Joins</a:t>
            </a:r>
            <a:r>
              <a:rPr lang="es-CL" dirty="0">
                <a:cs typeface="Courier New" panose="02070309020205020404" pitchFamily="49" charset="0"/>
              </a:rPr>
              <a:t> Externos</a:t>
            </a:r>
            <a:endParaRPr lang="es-CL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1788" y="5659120"/>
            <a:ext cx="9144000" cy="415498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¿Todas las personas y sus autos (solo si es que tienen)?</a:t>
            </a: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201161A1-872A-4CE3-8042-5F34FD1CE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640564"/>
              </p:ext>
            </p:extLst>
          </p:nvPr>
        </p:nvGraphicFramePr>
        <p:xfrm>
          <a:off x="2648040" y="1635760"/>
          <a:ext cx="855999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2071359285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2560258386"/>
                    </a:ext>
                  </a:extLst>
                </a:gridCol>
                <a:gridCol w="1173861">
                  <a:extLst>
                    <a:ext uri="{9D8B030D-6E8A-4147-A177-3AD203B41FA5}">
                      <a16:colId xmlns:a16="http://schemas.microsoft.com/office/drawing/2014/main" val="3440539562"/>
                    </a:ext>
                  </a:extLst>
                </a:gridCol>
                <a:gridCol w="1482408">
                  <a:extLst>
                    <a:ext uri="{9D8B030D-6E8A-4147-A177-3AD203B41FA5}">
                      <a16:colId xmlns:a16="http://schemas.microsoft.com/office/drawing/2014/main" val="2376888508"/>
                    </a:ext>
                  </a:extLst>
                </a:gridCol>
                <a:gridCol w="1029208">
                  <a:extLst>
                    <a:ext uri="{9D8B030D-6E8A-4147-A177-3AD203B41FA5}">
                      <a16:colId xmlns:a16="http://schemas.microsoft.com/office/drawing/2014/main" val="159334227"/>
                    </a:ext>
                  </a:extLst>
                </a:gridCol>
                <a:gridCol w="1394397">
                  <a:extLst>
                    <a:ext uri="{9D8B030D-6E8A-4147-A177-3AD203B41FA5}">
                      <a16:colId xmlns:a16="http://schemas.microsoft.com/office/drawing/2014/main" val="3908744990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19086786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993175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RUT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Apellidos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Correo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Teléfono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Pref.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8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Ana María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López Pérez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2"/>
                        </a:rPr>
                        <a:t>ana@lopez.cl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87341723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Los Aromos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3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6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Luis Felipe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Aros Castro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3"/>
                        </a:rPr>
                        <a:t>pipe@gmail.com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77648399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Toesca 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86418"/>
                  </a:ext>
                </a:extLst>
              </a:tr>
            </a:tbl>
          </a:graphicData>
        </a:graphic>
      </p:graphicFrame>
      <p:graphicFrame>
        <p:nvGraphicFramePr>
          <p:cNvPr id="12" name="Marcador de contenido 3">
            <a:extLst>
              <a:ext uri="{FF2B5EF4-FFF2-40B4-BE49-F238E27FC236}">
                <a16:creationId xmlns:a16="http://schemas.microsoft.com/office/drawing/2014/main" id="{17253426-513D-42C6-8138-57AF45375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700616"/>
              </p:ext>
            </p:extLst>
          </p:nvPr>
        </p:nvGraphicFramePr>
        <p:xfrm>
          <a:off x="4040024" y="3715176"/>
          <a:ext cx="57760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617">
                  <a:extLst>
                    <a:ext uri="{9D8B030D-6E8A-4147-A177-3AD203B41FA5}">
                      <a16:colId xmlns:a16="http://schemas.microsoft.com/office/drawing/2014/main" val="12049580"/>
                    </a:ext>
                  </a:extLst>
                </a:gridCol>
                <a:gridCol w="1139317">
                  <a:extLst>
                    <a:ext uri="{9D8B030D-6E8A-4147-A177-3AD203B41FA5}">
                      <a16:colId xmlns:a16="http://schemas.microsoft.com/office/drawing/2014/main" val="396227081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1025758055"/>
                    </a:ext>
                  </a:extLst>
                </a:gridCol>
                <a:gridCol w="755968">
                  <a:extLst>
                    <a:ext uri="{9D8B030D-6E8A-4147-A177-3AD203B41FA5}">
                      <a16:colId xmlns:a16="http://schemas.microsoft.com/office/drawing/2014/main" val="2276586713"/>
                    </a:ext>
                  </a:extLst>
                </a:gridCol>
                <a:gridCol w="1167003">
                  <a:extLst>
                    <a:ext uri="{9D8B030D-6E8A-4147-A177-3AD203B41FA5}">
                      <a16:colId xmlns:a16="http://schemas.microsoft.com/office/drawing/2014/main" val="107808949"/>
                    </a:ext>
                  </a:extLst>
                </a:gridCol>
                <a:gridCol w="1023239">
                  <a:extLst>
                    <a:ext uri="{9D8B030D-6E8A-4147-A177-3AD203B41FA5}">
                      <a16:colId xmlns:a16="http://schemas.microsoft.com/office/drawing/2014/main" val="2906287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Modelo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Rev. </a:t>
                      </a:r>
                      <a:r>
                        <a:rPr lang="en-US" sz="1300" dirty="0" err="1"/>
                        <a:t>Técn</a:t>
                      </a:r>
                      <a:r>
                        <a:rPr lang="en-US" sz="13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4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Toyota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Corolla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Blanco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09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DXCR78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Volkswagen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Golf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Azul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9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00995"/>
                  </a:ext>
                </a:extLst>
              </a:tr>
            </a:tbl>
          </a:graphicData>
        </a:graphic>
      </p:graphicFrame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C98FEE79-CB99-F1C4-93A7-F30330C2BBEB}"/>
              </a:ext>
            </a:extLst>
          </p:cNvPr>
          <p:cNvSpPr/>
          <p:nvPr/>
        </p:nvSpPr>
        <p:spPr>
          <a:xfrm>
            <a:off x="2659542" y="1337732"/>
            <a:ext cx="1155505" cy="29802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Cliente</a:t>
            </a: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94C37058-2CDC-970B-3CE2-1A079DACA19F}"/>
              </a:ext>
            </a:extLst>
          </p:cNvPr>
          <p:cNvSpPr/>
          <p:nvPr/>
        </p:nvSpPr>
        <p:spPr>
          <a:xfrm>
            <a:off x="4051528" y="3417148"/>
            <a:ext cx="859588" cy="29802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Auto</a:t>
            </a:r>
          </a:p>
        </p:txBody>
      </p:sp>
    </p:spTree>
    <p:extLst>
      <p:ext uri="{BB962C8B-B14F-4D97-AF65-F5344CB8AC3E}">
        <p14:creationId xmlns:p14="http://schemas.microsoft.com/office/powerpoint/2010/main" val="378476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/>
              <a:t>Join</a:t>
            </a:r>
            <a:r>
              <a:rPr lang="es-CL" dirty="0"/>
              <a:t> Interno versus </a:t>
            </a:r>
            <a:r>
              <a:rPr lang="es-CL" dirty="0" err="1"/>
              <a:t>Joins</a:t>
            </a:r>
            <a:r>
              <a:rPr lang="es-CL" dirty="0"/>
              <a:t> Externos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37" y="3304946"/>
            <a:ext cx="2288670" cy="1579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737" y="3304945"/>
            <a:ext cx="2286870" cy="1579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07" y="1489905"/>
            <a:ext cx="2289956" cy="1580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0607" y="1489905"/>
            <a:ext cx="2294690" cy="15806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09" y="3302571"/>
            <a:ext cx="2291243" cy="15818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4072" y="3302572"/>
            <a:ext cx="2296413" cy="15818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08" y="5115239"/>
            <a:ext cx="2293819" cy="15726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2708" y="5115238"/>
            <a:ext cx="2287777" cy="15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>
                <a:cs typeface="Courier New" panose="02070309020205020404" pitchFamily="49" charset="0"/>
              </a:rPr>
              <a:t>Joins</a:t>
            </a:r>
            <a:r>
              <a:rPr lang="es-CL" dirty="0">
                <a:cs typeface="Courier New" panose="02070309020205020404" pitchFamily="49" charset="0"/>
              </a:rPr>
              <a:t> Externos: </a:t>
            </a:r>
            <a:r>
              <a:rPr lang="es-CL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LEFT [OUTER] JOIN</a:t>
            </a:r>
          </a:p>
        </p:txBody>
      </p:sp>
      <p:sp>
        <p:nvSpPr>
          <p:cNvPr id="16" name="Content Placeholder 6 2"/>
          <p:cNvSpPr txBox="1">
            <a:spLocks/>
          </p:cNvSpPr>
          <p:nvPr/>
        </p:nvSpPr>
        <p:spPr>
          <a:xfrm>
            <a:off x="1587710" y="4410614"/>
            <a:ext cx="10162734" cy="442438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Se mantienen las </a:t>
            </a:r>
            <a:r>
              <a:rPr lang="es-CL" sz="2100" i="1" dirty="0" err="1">
                <a:solidFill>
                  <a:srgbClr val="FF9300"/>
                </a:solidFill>
                <a:latin typeface="Calibri Light" panose="020F0302020204030204" pitchFamily="34" charset="0"/>
              </a:rPr>
              <a:t>tuplas</a:t>
            </a: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 de la izquierda si no hay datos desde la derecha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AD4C8D3-469A-4E0B-A139-56AA0C583D90}"/>
              </a:ext>
            </a:extLst>
          </p:cNvPr>
          <p:cNvSpPr txBox="1">
            <a:spLocks/>
          </p:cNvSpPr>
          <p:nvPr/>
        </p:nvSpPr>
        <p:spPr>
          <a:xfrm>
            <a:off x="1587710" y="5064309"/>
            <a:ext cx="9451257" cy="160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nombres, patente, marca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Cliente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 JOIN 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dueño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9186CF6-F02E-42EB-BDD3-EB186A53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68669"/>
              </p:ext>
            </p:extLst>
          </p:nvPr>
        </p:nvGraphicFramePr>
        <p:xfrm>
          <a:off x="7528392" y="5126416"/>
          <a:ext cx="221011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1360070525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1626915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RUT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Nombres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52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Ana María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033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17892930-k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Andrés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Luis Felipe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90262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EB7597B-6EBA-4369-A53B-E0F0ECB67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422301"/>
              </p:ext>
            </p:extLst>
          </p:nvPr>
        </p:nvGraphicFramePr>
        <p:xfrm>
          <a:off x="9738510" y="5126416"/>
          <a:ext cx="201193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2617">
                  <a:extLst>
                    <a:ext uri="{9D8B030D-6E8A-4147-A177-3AD203B41FA5}">
                      <a16:colId xmlns:a16="http://schemas.microsoft.com/office/drawing/2014/main" val="1334874288"/>
                    </a:ext>
                  </a:extLst>
                </a:gridCol>
                <a:gridCol w="1139317">
                  <a:extLst>
                    <a:ext uri="{9D8B030D-6E8A-4147-A177-3AD203B41FA5}">
                      <a16:colId xmlns:a16="http://schemas.microsoft.com/office/drawing/2014/main" val="1183671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5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DXCR78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Volkswagen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0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78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Toyota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782837"/>
                  </a:ext>
                </a:extLst>
              </a:tr>
            </a:tbl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8114447C-8122-5EA0-1262-FB7A1CAF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737401"/>
              </p:ext>
            </p:extLst>
          </p:nvPr>
        </p:nvGraphicFramePr>
        <p:xfrm>
          <a:off x="2336607" y="1495650"/>
          <a:ext cx="855999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2071359285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2560258386"/>
                    </a:ext>
                  </a:extLst>
                </a:gridCol>
                <a:gridCol w="1173861">
                  <a:extLst>
                    <a:ext uri="{9D8B030D-6E8A-4147-A177-3AD203B41FA5}">
                      <a16:colId xmlns:a16="http://schemas.microsoft.com/office/drawing/2014/main" val="3440539562"/>
                    </a:ext>
                  </a:extLst>
                </a:gridCol>
                <a:gridCol w="1482408">
                  <a:extLst>
                    <a:ext uri="{9D8B030D-6E8A-4147-A177-3AD203B41FA5}">
                      <a16:colId xmlns:a16="http://schemas.microsoft.com/office/drawing/2014/main" val="2376888508"/>
                    </a:ext>
                  </a:extLst>
                </a:gridCol>
                <a:gridCol w="1029208">
                  <a:extLst>
                    <a:ext uri="{9D8B030D-6E8A-4147-A177-3AD203B41FA5}">
                      <a16:colId xmlns:a16="http://schemas.microsoft.com/office/drawing/2014/main" val="159334227"/>
                    </a:ext>
                  </a:extLst>
                </a:gridCol>
                <a:gridCol w="1394397">
                  <a:extLst>
                    <a:ext uri="{9D8B030D-6E8A-4147-A177-3AD203B41FA5}">
                      <a16:colId xmlns:a16="http://schemas.microsoft.com/office/drawing/2014/main" val="3908744990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19086786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993175844"/>
                    </a:ext>
                  </a:extLst>
                </a:gridCol>
              </a:tblGrid>
              <a:tr h="145425">
                <a:tc>
                  <a:txBody>
                    <a:bodyPr/>
                    <a:lstStyle/>
                    <a:p>
                      <a:r>
                        <a:rPr lang="es-CL" sz="1300" dirty="0"/>
                        <a:t>RUT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Apellidos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Correo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Teléfono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Pref.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87724"/>
                  </a:ext>
                </a:extLst>
              </a:tr>
              <a:tr h="156090">
                <a:tc>
                  <a:txBody>
                    <a:bodyPr/>
                    <a:lstStyle/>
                    <a:p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Ana María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López Pérez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2"/>
                        </a:rPr>
                        <a:t>ana@lopez.cl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87341723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Los Aromos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34008"/>
                  </a:ext>
                </a:extLst>
              </a:tr>
              <a:tr h="124365"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66570"/>
                  </a:ext>
                </a:extLst>
              </a:tr>
              <a:tr h="135030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Luis Felipe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Aros Castro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3"/>
                        </a:rPr>
                        <a:t>pipe@gmail.com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77648399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Toesca 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86418"/>
                  </a:ext>
                </a:extLst>
              </a:tr>
            </a:tbl>
          </a:graphicData>
        </a:graphic>
      </p:graphicFrame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3471CF1C-BC53-9A54-7443-BA5BBA177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410809"/>
              </p:ext>
            </p:extLst>
          </p:nvPr>
        </p:nvGraphicFramePr>
        <p:xfrm>
          <a:off x="3694854" y="2953132"/>
          <a:ext cx="577602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617">
                  <a:extLst>
                    <a:ext uri="{9D8B030D-6E8A-4147-A177-3AD203B41FA5}">
                      <a16:colId xmlns:a16="http://schemas.microsoft.com/office/drawing/2014/main" val="12049580"/>
                    </a:ext>
                  </a:extLst>
                </a:gridCol>
                <a:gridCol w="1139317">
                  <a:extLst>
                    <a:ext uri="{9D8B030D-6E8A-4147-A177-3AD203B41FA5}">
                      <a16:colId xmlns:a16="http://schemas.microsoft.com/office/drawing/2014/main" val="396227081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1025758055"/>
                    </a:ext>
                  </a:extLst>
                </a:gridCol>
                <a:gridCol w="755968">
                  <a:extLst>
                    <a:ext uri="{9D8B030D-6E8A-4147-A177-3AD203B41FA5}">
                      <a16:colId xmlns:a16="http://schemas.microsoft.com/office/drawing/2014/main" val="2276586713"/>
                    </a:ext>
                  </a:extLst>
                </a:gridCol>
                <a:gridCol w="1167003">
                  <a:extLst>
                    <a:ext uri="{9D8B030D-6E8A-4147-A177-3AD203B41FA5}">
                      <a16:colId xmlns:a16="http://schemas.microsoft.com/office/drawing/2014/main" val="107808949"/>
                    </a:ext>
                  </a:extLst>
                </a:gridCol>
                <a:gridCol w="1023239">
                  <a:extLst>
                    <a:ext uri="{9D8B030D-6E8A-4147-A177-3AD203B41FA5}">
                      <a16:colId xmlns:a16="http://schemas.microsoft.com/office/drawing/2014/main" val="2906287980"/>
                    </a:ext>
                  </a:extLst>
                </a:gridCol>
              </a:tblGrid>
              <a:tr h="127310"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Modelo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Rev. </a:t>
                      </a:r>
                      <a:r>
                        <a:rPr lang="en-US" sz="1300" dirty="0" err="1"/>
                        <a:t>Técn</a:t>
                      </a:r>
                      <a:r>
                        <a:rPr lang="en-US" sz="13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48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Toyota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Corolla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Blanco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093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/>
                        <a:t>DXCR78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Volkswagen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Golf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Azul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91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00995"/>
                  </a:ext>
                </a:extLst>
              </a:tr>
            </a:tbl>
          </a:graphicData>
        </a:graphic>
      </p:graphicFrame>
      <p:sp>
        <p:nvSpPr>
          <p:cNvPr id="9" name="Rectangle: Single Corner Snipped 2">
            <a:extLst>
              <a:ext uri="{FF2B5EF4-FFF2-40B4-BE49-F238E27FC236}">
                <a16:creationId xmlns:a16="http://schemas.microsoft.com/office/drawing/2014/main" id="{A3759C8D-C823-6980-DCF8-81FFB65703E7}"/>
              </a:ext>
            </a:extLst>
          </p:cNvPr>
          <p:cNvSpPr/>
          <p:nvPr/>
        </p:nvSpPr>
        <p:spPr>
          <a:xfrm>
            <a:off x="2348109" y="1241404"/>
            <a:ext cx="1155505" cy="25424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Cliente</a:t>
            </a:r>
            <a:endParaRPr lang="es-CL" dirty="0"/>
          </a:p>
        </p:txBody>
      </p:sp>
      <p:sp>
        <p:nvSpPr>
          <p:cNvPr id="10" name="Rectangle: Single Corner Snipped 3">
            <a:extLst>
              <a:ext uri="{FF2B5EF4-FFF2-40B4-BE49-F238E27FC236}">
                <a16:creationId xmlns:a16="http://schemas.microsoft.com/office/drawing/2014/main" id="{A64684E3-7AE9-5396-1762-73B95811D141}"/>
              </a:ext>
            </a:extLst>
          </p:cNvPr>
          <p:cNvSpPr/>
          <p:nvPr/>
        </p:nvSpPr>
        <p:spPr>
          <a:xfrm>
            <a:off x="3706358" y="2680770"/>
            <a:ext cx="859588" cy="27236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Auto</a:t>
            </a:r>
          </a:p>
        </p:txBody>
      </p:sp>
    </p:spTree>
    <p:extLst>
      <p:ext uri="{BB962C8B-B14F-4D97-AF65-F5344CB8AC3E}">
        <p14:creationId xmlns:p14="http://schemas.microsoft.com/office/powerpoint/2010/main" val="42532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55278-1B99-BCEA-8F76-904DFE973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7A44-63B3-A4DB-2D0D-B558A149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>
                <a:cs typeface="Courier New" panose="02070309020205020404" pitchFamily="49" charset="0"/>
              </a:rPr>
              <a:t>Joins</a:t>
            </a:r>
            <a:r>
              <a:rPr lang="es-CL" dirty="0">
                <a:cs typeface="Courier New" panose="02070309020205020404" pitchFamily="49" charset="0"/>
              </a:rPr>
              <a:t> Externos: </a:t>
            </a:r>
            <a:r>
              <a:rPr lang="es-CL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RIGHT [OUTER] JOIN</a:t>
            </a:r>
          </a:p>
        </p:txBody>
      </p:sp>
      <p:sp>
        <p:nvSpPr>
          <p:cNvPr id="16" name="Content Placeholder 6 2">
            <a:extLst>
              <a:ext uri="{FF2B5EF4-FFF2-40B4-BE49-F238E27FC236}">
                <a16:creationId xmlns:a16="http://schemas.microsoft.com/office/drawing/2014/main" id="{5C9B1E36-F5ED-03A9-1F2B-2E46632D010C}"/>
              </a:ext>
            </a:extLst>
          </p:cNvPr>
          <p:cNvSpPr txBox="1">
            <a:spLocks/>
          </p:cNvSpPr>
          <p:nvPr/>
        </p:nvSpPr>
        <p:spPr>
          <a:xfrm>
            <a:off x="1587710" y="4410614"/>
            <a:ext cx="10162734" cy="442438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Se mantienen las tuplas de la derecha si no hay datos desde la derecha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D0497EF-803A-00AE-465B-2DED465AAD47}"/>
              </a:ext>
            </a:extLst>
          </p:cNvPr>
          <p:cNvSpPr txBox="1">
            <a:spLocks/>
          </p:cNvSpPr>
          <p:nvPr/>
        </p:nvSpPr>
        <p:spPr>
          <a:xfrm>
            <a:off x="1587710" y="5064309"/>
            <a:ext cx="9451257" cy="160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nombres, patente, marca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 JOIN 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dueño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3FB2A86-BB8A-192E-2532-AC4490B116AE}"/>
              </a:ext>
            </a:extLst>
          </p:cNvPr>
          <p:cNvGraphicFramePr>
            <a:graphicFrameLocks noGrp="1"/>
          </p:cNvGraphicFramePr>
          <p:nvPr/>
        </p:nvGraphicFramePr>
        <p:xfrm>
          <a:off x="7528392" y="5126416"/>
          <a:ext cx="221011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1360070525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1626915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RUT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Nombres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52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Ana María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033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17892930-k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Andrés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Luis Felipe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90262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447B88F-FAA8-F061-F285-91F9BBA40C76}"/>
              </a:ext>
            </a:extLst>
          </p:cNvPr>
          <p:cNvGraphicFramePr>
            <a:graphicFrameLocks noGrp="1"/>
          </p:cNvGraphicFramePr>
          <p:nvPr/>
        </p:nvGraphicFramePr>
        <p:xfrm>
          <a:off x="9738510" y="5126416"/>
          <a:ext cx="201193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2617">
                  <a:extLst>
                    <a:ext uri="{9D8B030D-6E8A-4147-A177-3AD203B41FA5}">
                      <a16:colId xmlns:a16="http://schemas.microsoft.com/office/drawing/2014/main" val="1334874288"/>
                    </a:ext>
                  </a:extLst>
                </a:gridCol>
                <a:gridCol w="1139317">
                  <a:extLst>
                    <a:ext uri="{9D8B030D-6E8A-4147-A177-3AD203B41FA5}">
                      <a16:colId xmlns:a16="http://schemas.microsoft.com/office/drawing/2014/main" val="1183671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5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DXCR78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Volkswagen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0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78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Toyota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782837"/>
                  </a:ext>
                </a:extLst>
              </a:tr>
            </a:tbl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5697FF18-C619-6290-8F42-6C2AAE82BDD8}"/>
              </a:ext>
            </a:extLst>
          </p:cNvPr>
          <p:cNvGraphicFramePr>
            <a:graphicFrameLocks/>
          </p:cNvGraphicFramePr>
          <p:nvPr/>
        </p:nvGraphicFramePr>
        <p:xfrm>
          <a:off x="2336607" y="1495650"/>
          <a:ext cx="855999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2071359285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2560258386"/>
                    </a:ext>
                  </a:extLst>
                </a:gridCol>
                <a:gridCol w="1173861">
                  <a:extLst>
                    <a:ext uri="{9D8B030D-6E8A-4147-A177-3AD203B41FA5}">
                      <a16:colId xmlns:a16="http://schemas.microsoft.com/office/drawing/2014/main" val="3440539562"/>
                    </a:ext>
                  </a:extLst>
                </a:gridCol>
                <a:gridCol w="1482408">
                  <a:extLst>
                    <a:ext uri="{9D8B030D-6E8A-4147-A177-3AD203B41FA5}">
                      <a16:colId xmlns:a16="http://schemas.microsoft.com/office/drawing/2014/main" val="2376888508"/>
                    </a:ext>
                  </a:extLst>
                </a:gridCol>
                <a:gridCol w="1029208">
                  <a:extLst>
                    <a:ext uri="{9D8B030D-6E8A-4147-A177-3AD203B41FA5}">
                      <a16:colId xmlns:a16="http://schemas.microsoft.com/office/drawing/2014/main" val="159334227"/>
                    </a:ext>
                  </a:extLst>
                </a:gridCol>
                <a:gridCol w="1394397">
                  <a:extLst>
                    <a:ext uri="{9D8B030D-6E8A-4147-A177-3AD203B41FA5}">
                      <a16:colId xmlns:a16="http://schemas.microsoft.com/office/drawing/2014/main" val="3908744990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19086786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993175844"/>
                    </a:ext>
                  </a:extLst>
                </a:gridCol>
              </a:tblGrid>
              <a:tr h="145425">
                <a:tc>
                  <a:txBody>
                    <a:bodyPr/>
                    <a:lstStyle/>
                    <a:p>
                      <a:r>
                        <a:rPr lang="es-CL" sz="1300" dirty="0"/>
                        <a:t>RUT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Apellidos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Correo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Teléfono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Pref.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87724"/>
                  </a:ext>
                </a:extLst>
              </a:tr>
              <a:tr h="156090">
                <a:tc>
                  <a:txBody>
                    <a:bodyPr/>
                    <a:lstStyle/>
                    <a:p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Ana María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López Pérez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2"/>
                        </a:rPr>
                        <a:t>ana@lopez.cl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87341723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Los Aromos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34008"/>
                  </a:ext>
                </a:extLst>
              </a:tr>
              <a:tr h="124365"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66570"/>
                  </a:ext>
                </a:extLst>
              </a:tr>
              <a:tr h="135030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Luis Felipe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Aros Castro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3"/>
                        </a:rPr>
                        <a:t>pipe@gmail.com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77648399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Toesca 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86418"/>
                  </a:ext>
                </a:extLst>
              </a:tr>
            </a:tbl>
          </a:graphicData>
        </a:graphic>
      </p:graphicFrame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5C22E647-8CEF-1AF9-22A4-F6467086D108}"/>
              </a:ext>
            </a:extLst>
          </p:cNvPr>
          <p:cNvGraphicFramePr>
            <a:graphicFrameLocks/>
          </p:cNvGraphicFramePr>
          <p:nvPr/>
        </p:nvGraphicFramePr>
        <p:xfrm>
          <a:off x="3694854" y="2953132"/>
          <a:ext cx="577602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617">
                  <a:extLst>
                    <a:ext uri="{9D8B030D-6E8A-4147-A177-3AD203B41FA5}">
                      <a16:colId xmlns:a16="http://schemas.microsoft.com/office/drawing/2014/main" val="12049580"/>
                    </a:ext>
                  </a:extLst>
                </a:gridCol>
                <a:gridCol w="1139317">
                  <a:extLst>
                    <a:ext uri="{9D8B030D-6E8A-4147-A177-3AD203B41FA5}">
                      <a16:colId xmlns:a16="http://schemas.microsoft.com/office/drawing/2014/main" val="396227081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1025758055"/>
                    </a:ext>
                  </a:extLst>
                </a:gridCol>
                <a:gridCol w="755968">
                  <a:extLst>
                    <a:ext uri="{9D8B030D-6E8A-4147-A177-3AD203B41FA5}">
                      <a16:colId xmlns:a16="http://schemas.microsoft.com/office/drawing/2014/main" val="2276586713"/>
                    </a:ext>
                  </a:extLst>
                </a:gridCol>
                <a:gridCol w="1167003">
                  <a:extLst>
                    <a:ext uri="{9D8B030D-6E8A-4147-A177-3AD203B41FA5}">
                      <a16:colId xmlns:a16="http://schemas.microsoft.com/office/drawing/2014/main" val="107808949"/>
                    </a:ext>
                  </a:extLst>
                </a:gridCol>
                <a:gridCol w="1023239">
                  <a:extLst>
                    <a:ext uri="{9D8B030D-6E8A-4147-A177-3AD203B41FA5}">
                      <a16:colId xmlns:a16="http://schemas.microsoft.com/office/drawing/2014/main" val="2906287980"/>
                    </a:ext>
                  </a:extLst>
                </a:gridCol>
              </a:tblGrid>
              <a:tr h="127310"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Modelo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Rev. </a:t>
                      </a:r>
                      <a:r>
                        <a:rPr lang="en-US" sz="1300" dirty="0" err="1"/>
                        <a:t>Técn</a:t>
                      </a:r>
                      <a:r>
                        <a:rPr lang="en-US" sz="13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48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Toyota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Corolla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Blanco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093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/>
                        <a:t>DXCR78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Volkswagen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Golf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Azul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91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00995"/>
                  </a:ext>
                </a:extLst>
              </a:tr>
            </a:tbl>
          </a:graphicData>
        </a:graphic>
      </p:graphicFrame>
      <p:sp>
        <p:nvSpPr>
          <p:cNvPr id="9" name="Rectangle: Single Corner Snipped 2">
            <a:extLst>
              <a:ext uri="{FF2B5EF4-FFF2-40B4-BE49-F238E27FC236}">
                <a16:creationId xmlns:a16="http://schemas.microsoft.com/office/drawing/2014/main" id="{F1CBBCAD-FBE6-550D-98C0-9E794B5F75B1}"/>
              </a:ext>
            </a:extLst>
          </p:cNvPr>
          <p:cNvSpPr/>
          <p:nvPr/>
        </p:nvSpPr>
        <p:spPr>
          <a:xfrm>
            <a:off x="2348109" y="1241404"/>
            <a:ext cx="1155505" cy="25424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Cliente</a:t>
            </a:r>
            <a:endParaRPr lang="es-CL" dirty="0"/>
          </a:p>
        </p:txBody>
      </p:sp>
      <p:sp>
        <p:nvSpPr>
          <p:cNvPr id="10" name="Rectangle: Single Corner Snipped 3">
            <a:extLst>
              <a:ext uri="{FF2B5EF4-FFF2-40B4-BE49-F238E27FC236}">
                <a16:creationId xmlns:a16="http://schemas.microsoft.com/office/drawing/2014/main" id="{9BA6D280-CBEC-0E32-5C36-B612D7229F50}"/>
              </a:ext>
            </a:extLst>
          </p:cNvPr>
          <p:cNvSpPr/>
          <p:nvPr/>
        </p:nvSpPr>
        <p:spPr>
          <a:xfrm>
            <a:off x="3706358" y="2680770"/>
            <a:ext cx="859588" cy="27236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Auto</a:t>
            </a:r>
          </a:p>
        </p:txBody>
      </p:sp>
    </p:spTree>
    <p:extLst>
      <p:ext uri="{BB962C8B-B14F-4D97-AF65-F5344CB8AC3E}">
        <p14:creationId xmlns:p14="http://schemas.microsoft.com/office/powerpoint/2010/main" val="33508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7EF10-7291-8CE4-A4F5-CCF32DDBE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6C68-AD1F-2B56-A992-6DB92BD8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>
                <a:cs typeface="Courier New" panose="02070309020205020404" pitchFamily="49" charset="0"/>
              </a:rPr>
              <a:t>Joins</a:t>
            </a:r>
            <a:r>
              <a:rPr lang="es-CL" dirty="0">
                <a:cs typeface="Courier New" panose="02070309020205020404" pitchFamily="49" charset="0"/>
              </a:rPr>
              <a:t> Externos: </a:t>
            </a:r>
            <a:r>
              <a:rPr lang="es-CL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FULL OUTER JOIN</a:t>
            </a:r>
          </a:p>
        </p:txBody>
      </p:sp>
      <p:sp>
        <p:nvSpPr>
          <p:cNvPr id="16" name="Content Placeholder 6 2">
            <a:extLst>
              <a:ext uri="{FF2B5EF4-FFF2-40B4-BE49-F238E27FC236}">
                <a16:creationId xmlns:a16="http://schemas.microsoft.com/office/drawing/2014/main" id="{24DF8BD3-3FA5-8D2C-F0CF-BC363B11C069}"/>
              </a:ext>
            </a:extLst>
          </p:cNvPr>
          <p:cNvSpPr txBox="1">
            <a:spLocks/>
          </p:cNvSpPr>
          <p:nvPr/>
        </p:nvSpPr>
        <p:spPr>
          <a:xfrm>
            <a:off x="1587710" y="4410614"/>
            <a:ext cx="10162734" cy="442438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Se mantienen las tuplas de la derecha y la izquierda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3CC9EAEB-C308-B3F4-C01C-CBB6304FBC2D}"/>
              </a:ext>
            </a:extLst>
          </p:cNvPr>
          <p:cNvSpPr txBox="1">
            <a:spLocks/>
          </p:cNvSpPr>
          <p:nvPr/>
        </p:nvSpPr>
        <p:spPr>
          <a:xfrm>
            <a:off x="1587710" y="5064309"/>
            <a:ext cx="9451257" cy="160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nombres,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Casa.direccion</a:t>
            </a:r>
            <a:endParaRPr lang="es-CL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Cliente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 OUTER JOIN 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Casa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Cliente.dirección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Casa.direccion</a:t>
            </a:r>
            <a:endParaRPr lang="es-CL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BCA4324D-E833-1B08-E1A4-8E10088FFAB4}"/>
              </a:ext>
            </a:extLst>
          </p:cNvPr>
          <p:cNvGraphicFramePr>
            <a:graphicFrameLocks/>
          </p:cNvGraphicFramePr>
          <p:nvPr/>
        </p:nvGraphicFramePr>
        <p:xfrm>
          <a:off x="2336607" y="1495650"/>
          <a:ext cx="855999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2071359285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2560258386"/>
                    </a:ext>
                  </a:extLst>
                </a:gridCol>
                <a:gridCol w="1173861">
                  <a:extLst>
                    <a:ext uri="{9D8B030D-6E8A-4147-A177-3AD203B41FA5}">
                      <a16:colId xmlns:a16="http://schemas.microsoft.com/office/drawing/2014/main" val="3440539562"/>
                    </a:ext>
                  </a:extLst>
                </a:gridCol>
                <a:gridCol w="1482408">
                  <a:extLst>
                    <a:ext uri="{9D8B030D-6E8A-4147-A177-3AD203B41FA5}">
                      <a16:colId xmlns:a16="http://schemas.microsoft.com/office/drawing/2014/main" val="2376888508"/>
                    </a:ext>
                  </a:extLst>
                </a:gridCol>
                <a:gridCol w="1029208">
                  <a:extLst>
                    <a:ext uri="{9D8B030D-6E8A-4147-A177-3AD203B41FA5}">
                      <a16:colId xmlns:a16="http://schemas.microsoft.com/office/drawing/2014/main" val="159334227"/>
                    </a:ext>
                  </a:extLst>
                </a:gridCol>
                <a:gridCol w="1394397">
                  <a:extLst>
                    <a:ext uri="{9D8B030D-6E8A-4147-A177-3AD203B41FA5}">
                      <a16:colId xmlns:a16="http://schemas.microsoft.com/office/drawing/2014/main" val="3908744990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19086786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993175844"/>
                    </a:ext>
                  </a:extLst>
                </a:gridCol>
              </a:tblGrid>
              <a:tr h="145425">
                <a:tc>
                  <a:txBody>
                    <a:bodyPr/>
                    <a:lstStyle/>
                    <a:p>
                      <a:r>
                        <a:rPr lang="es-CL" sz="1300" dirty="0"/>
                        <a:t>RUT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Apellidos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Correo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Teléfono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Pref.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87724"/>
                  </a:ext>
                </a:extLst>
              </a:tr>
              <a:tr h="156090">
                <a:tc>
                  <a:txBody>
                    <a:bodyPr/>
                    <a:lstStyle/>
                    <a:p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Ana María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López Pérez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2"/>
                        </a:rPr>
                        <a:t>ana@lopez.cl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87341723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Los Aromos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34008"/>
                  </a:ext>
                </a:extLst>
              </a:tr>
              <a:tr h="124365"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66570"/>
                  </a:ext>
                </a:extLst>
              </a:tr>
              <a:tr h="135030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Luis Felipe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Aros Castro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3"/>
                        </a:rPr>
                        <a:t>pipe@gmail.com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77648399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Toesca 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86418"/>
                  </a:ext>
                </a:extLst>
              </a:tr>
            </a:tbl>
          </a:graphicData>
        </a:graphic>
      </p:graphicFrame>
      <p:sp>
        <p:nvSpPr>
          <p:cNvPr id="9" name="Rectangle: Single Corner Snipped 2">
            <a:extLst>
              <a:ext uri="{FF2B5EF4-FFF2-40B4-BE49-F238E27FC236}">
                <a16:creationId xmlns:a16="http://schemas.microsoft.com/office/drawing/2014/main" id="{BE3ED2ED-BF99-4A27-D402-0FCE12244E1A}"/>
              </a:ext>
            </a:extLst>
          </p:cNvPr>
          <p:cNvSpPr/>
          <p:nvPr/>
        </p:nvSpPr>
        <p:spPr>
          <a:xfrm>
            <a:off x="2348109" y="1241404"/>
            <a:ext cx="1155505" cy="25424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Cliente</a:t>
            </a:r>
            <a:endParaRPr lang="es-CL" dirty="0"/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BF2AC3E3-A4B1-72C0-03C9-C5C2653F8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779436"/>
              </p:ext>
            </p:extLst>
          </p:nvPr>
        </p:nvGraphicFramePr>
        <p:xfrm>
          <a:off x="4731231" y="2992555"/>
          <a:ext cx="396367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397">
                  <a:extLst>
                    <a:ext uri="{9D8B030D-6E8A-4147-A177-3AD203B41FA5}">
                      <a16:colId xmlns:a16="http://schemas.microsoft.com/office/drawing/2014/main" val="1204958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3962270818"/>
                    </a:ext>
                  </a:extLst>
                </a:gridCol>
                <a:gridCol w="726631">
                  <a:extLst>
                    <a:ext uri="{9D8B030D-6E8A-4147-A177-3AD203B41FA5}">
                      <a16:colId xmlns:a16="http://schemas.microsoft.com/office/drawing/2014/main" val="1025758055"/>
                    </a:ext>
                  </a:extLst>
                </a:gridCol>
                <a:gridCol w="1167003">
                  <a:extLst>
                    <a:ext uri="{9D8B030D-6E8A-4147-A177-3AD203B41FA5}">
                      <a16:colId xmlns:a16="http://schemas.microsoft.com/office/drawing/2014/main" val="107808949"/>
                    </a:ext>
                  </a:extLst>
                </a:gridCol>
              </a:tblGrid>
              <a:tr h="162068">
                <a:tc>
                  <a:txBody>
                    <a:bodyPr/>
                    <a:lstStyle/>
                    <a:p>
                      <a:r>
                        <a:rPr lang="en-US" sz="1300" dirty="0" err="1"/>
                        <a:t>Dirección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Habs</a:t>
                      </a:r>
                      <a:r>
                        <a:rPr lang="en-US" sz="13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Baños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48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Los Aromos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093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Carrera 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91754"/>
                  </a:ext>
                </a:extLst>
              </a:tr>
              <a:tr h="195677">
                <a:tc>
                  <a:txBody>
                    <a:bodyPr/>
                    <a:lstStyle/>
                    <a:p>
                      <a:r>
                        <a:rPr lang="en-US" sz="1300" dirty="0" err="1"/>
                        <a:t>Curicó</a:t>
                      </a:r>
                      <a:r>
                        <a:rPr lang="en-US" sz="1300" dirty="0"/>
                        <a:t> 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 err="1"/>
                        <a:t>null</a:t>
                      </a:r>
                      <a:endParaRPr lang="es-C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00995"/>
                  </a:ext>
                </a:extLst>
              </a:tr>
            </a:tbl>
          </a:graphicData>
        </a:graphic>
      </p:graphicFrame>
      <p:sp>
        <p:nvSpPr>
          <p:cNvPr id="4" name="Rectangle: Single Corner Snipped 11">
            <a:extLst>
              <a:ext uri="{FF2B5EF4-FFF2-40B4-BE49-F238E27FC236}">
                <a16:creationId xmlns:a16="http://schemas.microsoft.com/office/drawing/2014/main" id="{66A7FAFA-88C2-F7AB-B7B8-F3EB8462ACD9}"/>
              </a:ext>
            </a:extLst>
          </p:cNvPr>
          <p:cNvSpPr/>
          <p:nvPr/>
        </p:nvSpPr>
        <p:spPr>
          <a:xfrm>
            <a:off x="4748484" y="2738309"/>
            <a:ext cx="1355590" cy="25424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Casa</a:t>
            </a:r>
          </a:p>
        </p:txBody>
      </p:sp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A703D49D-48CF-38E9-1C36-3193F135F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30514"/>
              </p:ext>
            </p:extLst>
          </p:nvPr>
        </p:nvGraphicFramePr>
        <p:xfrm>
          <a:off x="8145929" y="5044440"/>
          <a:ext cx="2210118" cy="144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104396913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3873454237"/>
                    </a:ext>
                  </a:extLst>
                </a:gridCol>
              </a:tblGrid>
              <a:tr h="187455">
                <a:tc>
                  <a:txBody>
                    <a:bodyPr/>
                    <a:lstStyle/>
                    <a:p>
                      <a:r>
                        <a:rPr lang="es-CL" sz="1300" dirty="0"/>
                        <a:t>RUT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Nombres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85034"/>
                  </a:ext>
                </a:extLst>
              </a:tr>
              <a:tr h="231224">
                <a:tc>
                  <a:txBody>
                    <a:bodyPr/>
                    <a:lstStyle/>
                    <a:p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Ana María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45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300" dirty="0"/>
                        <a:t>17892930-k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Andrés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894842"/>
                  </a:ext>
                </a:extLst>
              </a:tr>
              <a:tr h="215277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Luis Felipe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34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3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3440"/>
                  </a:ext>
                </a:extLst>
              </a:tr>
            </a:tbl>
          </a:graphicData>
        </a:graphic>
      </p:graphicFrame>
      <p:graphicFrame>
        <p:nvGraphicFramePr>
          <p:cNvPr id="12" name="Tabla 3">
            <a:extLst>
              <a:ext uri="{FF2B5EF4-FFF2-40B4-BE49-F238E27FC236}">
                <a16:creationId xmlns:a16="http://schemas.microsoft.com/office/drawing/2014/main" id="{D7887F77-FB33-517C-C051-BC91A3D70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64366"/>
              </p:ext>
            </p:extLst>
          </p:nvPr>
        </p:nvGraphicFramePr>
        <p:xfrm>
          <a:off x="10356047" y="5044440"/>
          <a:ext cx="1394397" cy="144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4397">
                  <a:extLst>
                    <a:ext uri="{9D8B030D-6E8A-4147-A177-3AD203B41FA5}">
                      <a16:colId xmlns:a16="http://schemas.microsoft.com/office/drawing/2014/main" val="170105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Dirección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105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Carrera 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475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31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/>
                        <a:t>Los Aromos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636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Curicó</a:t>
                      </a:r>
                      <a:r>
                        <a:rPr lang="en-US" sz="1300" dirty="0"/>
                        <a:t> 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5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82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85C8D-FEC2-747A-E93F-AED78B6AF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0FD9-84F1-22E9-C1BA-FF30CFD3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>
                <a:cs typeface="Courier New" panose="02070309020205020404" pitchFamily="49" charset="0"/>
              </a:rPr>
              <a:t>Joins</a:t>
            </a:r>
            <a:r>
              <a:rPr lang="es-CL" dirty="0">
                <a:cs typeface="Courier New" panose="02070309020205020404" pitchFamily="49" charset="0"/>
              </a:rPr>
              <a:t> Externos: </a:t>
            </a:r>
            <a:r>
              <a:rPr lang="es-CL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FULL OUTER JOIN</a:t>
            </a:r>
          </a:p>
        </p:txBody>
      </p:sp>
      <p:sp>
        <p:nvSpPr>
          <p:cNvPr id="16" name="Content Placeholder 6 2">
            <a:extLst>
              <a:ext uri="{FF2B5EF4-FFF2-40B4-BE49-F238E27FC236}">
                <a16:creationId xmlns:a16="http://schemas.microsoft.com/office/drawing/2014/main" id="{71C162C4-39E3-300F-2D55-1BF68DE4CE04}"/>
              </a:ext>
            </a:extLst>
          </p:cNvPr>
          <p:cNvSpPr txBox="1">
            <a:spLocks/>
          </p:cNvSpPr>
          <p:nvPr/>
        </p:nvSpPr>
        <p:spPr>
          <a:xfrm>
            <a:off x="1587710" y="4410614"/>
            <a:ext cx="10162734" cy="442438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solidFill>
                  <a:srgbClr val="FF9300"/>
                </a:solidFill>
                <a:latin typeface="Calibri Light" panose="020F0302020204030204" pitchFamily="34" charset="0"/>
              </a:rPr>
              <a:t>Se mantienen las tuplas de la derecha y la izquierda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ECC4265-711A-2E7C-F6EF-F9E65EF73972}"/>
              </a:ext>
            </a:extLst>
          </p:cNvPr>
          <p:cNvSpPr txBox="1">
            <a:spLocks/>
          </p:cNvSpPr>
          <p:nvPr/>
        </p:nvSpPr>
        <p:spPr>
          <a:xfrm>
            <a:off x="1587710" y="5064309"/>
            <a:ext cx="9451257" cy="160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nombres,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Casa.direccion</a:t>
            </a:r>
            <a:endParaRPr lang="es-CL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Cliente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 OUTER JOIN 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Casa</a:t>
            </a:r>
          </a:p>
          <a:p>
            <a:pPr marL="0" indent="0">
              <a:buNone/>
            </a:pPr>
            <a:r>
              <a:rPr lang="es-CL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Cliente.rut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Casa.dueño</a:t>
            </a:r>
            <a:endParaRPr lang="es-CL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8A6EE3FC-4E45-6354-05C9-399E4CD561FA}"/>
              </a:ext>
            </a:extLst>
          </p:cNvPr>
          <p:cNvGraphicFramePr>
            <a:graphicFrameLocks/>
          </p:cNvGraphicFramePr>
          <p:nvPr/>
        </p:nvGraphicFramePr>
        <p:xfrm>
          <a:off x="2336607" y="1495650"/>
          <a:ext cx="8559993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2071359285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2560258386"/>
                    </a:ext>
                  </a:extLst>
                </a:gridCol>
                <a:gridCol w="1173861">
                  <a:extLst>
                    <a:ext uri="{9D8B030D-6E8A-4147-A177-3AD203B41FA5}">
                      <a16:colId xmlns:a16="http://schemas.microsoft.com/office/drawing/2014/main" val="3440539562"/>
                    </a:ext>
                  </a:extLst>
                </a:gridCol>
                <a:gridCol w="1482408">
                  <a:extLst>
                    <a:ext uri="{9D8B030D-6E8A-4147-A177-3AD203B41FA5}">
                      <a16:colId xmlns:a16="http://schemas.microsoft.com/office/drawing/2014/main" val="2376888508"/>
                    </a:ext>
                  </a:extLst>
                </a:gridCol>
                <a:gridCol w="1029208">
                  <a:extLst>
                    <a:ext uri="{9D8B030D-6E8A-4147-A177-3AD203B41FA5}">
                      <a16:colId xmlns:a16="http://schemas.microsoft.com/office/drawing/2014/main" val="159334227"/>
                    </a:ext>
                  </a:extLst>
                </a:gridCol>
                <a:gridCol w="1394397">
                  <a:extLst>
                    <a:ext uri="{9D8B030D-6E8A-4147-A177-3AD203B41FA5}">
                      <a16:colId xmlns:a16="http://schemas.microsoft.com/office/drawing/2014/main" val="3908744990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19086786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993175844"/>
                    </a:ext>
                  </a:extLst>
                </a:gridCol>
              </a:tblGrid>
              <a:tr h="145425">
                <a:tc>
                  <a:txBody>
                    <a:bodyPr/>
                    <a:lstStyle/>
                    <a:p>
                      <a:r>
                        <a:rPr lang="es-CL" sz="1300" dirty="0"/>
                        <a:t>RUT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Apellidos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Correo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Teléfono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Pref.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87724"/>
                  </a:ext>
                </a:extLst>
              </a:tr>
              <a:tr h="156090">
                <a:tc>
                  <a:txBody>
                    <a:bodyPr/>
                    <a:lstStyle/>
                    <a:p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Ana María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López Pérez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2"/>
                        </a:rPr>
                        <a:t>ana@lopez.cl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87341723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Los Aromos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34008"/>
                  </a:ext>
                </a:extLst>
              </a:tr>
              <a:tr h="124365"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66570"/>
                  </a:ext>
                </a:extLst>
              </a:tr>
              <a:tr h="135030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Luis Felipe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Aros Castro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3"/>
                        </a:rPr>
                        <a:t>pipe@gmail.com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77648399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Toesca 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86418"/>
                  </a:ext>
                </a:extLst>
              </a:tr>
            </a:tbl>
          </a:graphicData>
        </a:graphic>
      </p:graphicFrame>
      <p:sp>
        <p:nvSpPr>
          <p:cNvPr id="9" name="Rectangle: Single Corner Snipped 2">
            <a:extLst>
              <a:ext uri="{FF2B5EF4-FFF2-40B4-BE49-F238E27FC236}">
                <a16:creationId xmlns:a16="http://schemas.microsoft.com/office/drawing/2014/main" id="{47CFC07F-0B33-1776-6DD6-E5DCA52014A5}"/>
              </a:ext>
            </a:extLst>
          </p:cNvPr>
          <p:cNvSpPr/>
          <p:nvPr/>
        </p:nvSpPr>
        <p:spPr>
          <a:xfrm>
            <a:off x="2348109" y="1241404"/>
            <a:ext cx="1155505" cy="25424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Cliente</a:t>
            </a:r>
            <a:endParaRPr lang="es-CL" dirty="0"/>
          </a:p>
        </p:txBody>
      </p:sp>
      <p:graphicFrame>
        <p:nvGraphicFramePr>
          <p:cNvPr id="3" name="Marcador de contenido 3">
            <a:extLst>
              <a:ext uri="{FF2B5EF4-FFF2-40B4-BE49-F238E27FC236}">
                <a16:creationId xmlns:a16="http://schemas.microsoft.com/office/drawing/2014/main" id="{838D517B-C4A8-DE30-DDE2-AF4472CF018A}"/>
              </a:ext>
            </a:extLst>
          </p:cNvPr>
          <p:cNvGraphicFramePr>
            <a:graphicFrameLocks/>
          </p:cNvGraphicFramePr>
          <p:nvPr/>
        </p:nvGraphicFramePr>
        <p:xfrm>
          <a:off x="4731231" y="2992555"/>
          <a:ext cx="396367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397">
                  <a:extLst>
                    <a:ext uri="{9D8B030D-6E8A-4147-A177-3AD203B41FA5}">
                      <a16:colId xmlns:a16="http://schemas.microsoft.com/office/drawing/2014/main" val="1204958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3962270818"/>
                    </a:ext>
                  </a:extLst>
                </a:gridCol>
                <a:gridCol w="726631">
                  <a:extLst>
                    <a:ext uri="{9D8B030D-6E8A-4147-A177-3AD203B41FA5}">
                      <a16:colId xmlns:a16="http://schemas.microsoft.com/office/drawing/2014/main" val="1025758055"/>
                    </a:ext>
                  </a:extLst>
                </a:gridCol>
                <a:gridCol w="1167003">
                  <a:extLst>
                    <a:ext uri="{9D8B030D-6E8A-4147-A177-3AD203B41FA5}">
                      <a16:colId xmlns:a16="http://schemas.microsoft.com/office/drawing/2014/main" val="107808949"/>
                    </a:ext>
                  </a:extLst>
                </a:gridCol>
              </a:tblGrid>
              <a:tr h="162068">
                <a:tc>
                  <a:txBody>
                    <a:bodyPr/>
                    <a:lstStyle/>
                    <a:p>
                      <a:r>
                        <a:rPr lang="en-US" sz="1300" dirty="0" err="1"/>
                        <a:t>Dirección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Habs</a:t>
                      </a:r>
                      <a:r>
                        <a:rPr lang="en-US" sz="13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Baños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48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Los Aromos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093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Carrera 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91754"/>
                  </a:ext>
                </a:extLst>
              </a:tr>
              <a:tr h="195677">
                <a:tc>
                  <a:txBody>
                    <a:bodyPr/>
                    <a:lstStyle/>
                    <a:p>
                      <a:r>
                        <a:rPr lang="en-US" sz="1300" dirty="0" err="1"/>
                        <a:t>Curicó</a:t>
                      </a:r>
                      <a:r>
                        <a:rPr lang="en-US" sz="1300" dirty="0"/>
                        <a:t> 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 err="1"/>
                        <a:t>null</a:t>
                      </a:r>
                      <a:endParaRPr lang="es-C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00995"/>
                  </a:ext>
                </a:extLst>
              </a:tr>
            </a:tbl>
          </a:graphicData>
        </a:graphic>
      </p:graphicFrame>
      <p:sp>
        <p:nvSpPr>
          <p:cNvPr id="4" name="Rectangle: Single Corner Snipped 11">
            <a:extLst>
              <a:ext uri="{FF2B5EF4-FFF2-40B4-BE49-F238E27FC236}">
                <a16:creationId xmlns:a16="http://schemas.microsoft.com/office/drawing/2014/main" id="{6BF21086-DF32-0695-2C5B-1EAE15952B6C}"/>
              </a:ext>
            </a:extLst>
          </p:cNvPr>
          <p:cNvSpPr/>
          <p:nvPr/>
        </p:nvSpPr>
        <p:spPr>
          <a:xfrm>
            <a:off x="4748484" y="2738309"/>
            <a:ext cx="1355590" cy="25424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/>
              <a:t>Casa</a:t>
            </a:r>
          </a:p>
        </p:txBody>
      </p:sp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363443AF-64E0-1972-B317-ABFAB5ABD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53164"/>
              </p:ext>
            </p:extLst>
          </p:nvPr>
        </p:nvGraphicFramePr>
        <p:xfrm>
          <a:off x="8160208" y="5064309"/>
          <a:ext cx="2210118" cy="144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104396913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3873454237"/>
                    </a:ext>
                  </a:extLst>
                </a:gridCol>
              </a:tblGrid>
              <a:tr h="187455">
                <a:tc>
                  <a:txBody>
                    <a:bodyPr/>
                    <a:lstStyle/>
                    <a:p>
                      <a:r>
                        <a:rPr lang="es-CL" sz="1300" dirty="0"/>
                        <a:t>RUT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Nombres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85034"/>
                  </a:ext>
                </a:extLst>
              </a:tr>
              <a:tr h="231224">
                <a:tc>
                  <a:txBody>
                    <a:bodyPr/>
                    <a:lstStyle/>
                    <a:p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Ana María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245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300" dirty="0"/>
                        <a:t>17892930-k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Andrés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894842"/>
                  </a:ext>
                </a:extLst>
              </a:tr>
              <a:tr h="215277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Luis Felipe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34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sz="1300" dirty="0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3440"/>
                  </a:ext>
                </a:extLst>
              </a:tr>
            </a:tbl>
          </a:graphicData>
        </a:graphic>
      </p:graphicFrame>
      <p:graphicFrame>
        <p:nvGraphicFramePr>
          <p:cNvPr id="8" name="Tabla 3">
            <a:extLst>
              <a:ext uri="{FF2B5EF4-FFF2-40B4-BE49-F238E27FC236}">
                <a16:creationId xmlns:a16="http://schemas.microsoft.com/office/drawing/2014/main" id="{04CCFB59-1FD1-D6FA-CED6-4B4D6477E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93462"/>
              </p:ext>
            </p:extLst>
          </p:nvPr>
        </p:nvGraphicFramePr>
        <p:xfrm>
          <a:off x="10356047" y="5064309"/>
          <a:ext cx="1394397" cy="144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4397">
                  <a:extLst>
                    <a:ext uri="{9D8B030D-6E8A-4147-A177-3AD203B41FA5}">
                      <a16:colId xmlns:a16="http://schemas.microsoft.com/office/drawing/2014/main" val="170105849"/>
                    </a:ext>
                  </a:extLst>
                </a:gridCol>
              </a:tblGrid>
              <a:tr h="136664">
                <a:tc>
                  <a:txBody>
                    <a:bodyPr/>
                    <a:lstStyle/>
                    <a:p>
                      <a:r>
                        <a:rPr lang="en-US" sz="1300" dirty="0" err="1"/>
                        <a:t>Dirección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105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Carrera 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475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31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/>
                        <a:t>Los Aromos 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636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/>
                        <a:t>Curicó</a:t>
                      </a:r>
                      <a:r>
                        <a:rPr lang="en-US" sz="1300" dirty="0"/>
                        <a:t> 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5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98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C475-4118-6715-DA26-3C3CBCB3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L" dirty="0"/>
            </a:br>
            <a:r>
              <a:rPr lang="es-CL" dirty="0"/>
              <a:t>Consultas Anidadas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01552-8F98-BE22-E103-384F9313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018" y="1991378"/>
            <a:ext cx="896190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6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</a:t>
            </a:r>
            <a:r>
              <a:rPr lang="es-CL" dirty="0" err="1"/>
              <a:t>Where</a:t>
            </a:r>
            <a:r>
              <a:rPr lang="es-CL" dirty="0"/>
              <a:t> – IN 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241429" y="3576627"/>
            <a:ext cx="9324331" cy="28684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dueño, marca, modelo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Auto A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A.patente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M.patente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monto &gt; 100000)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2620F4-04FB-4732-81AB-61B88A557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01983"/>
              </p:ext>
            </p:extLst>
          </p:nvPr>
        </p:nvGraphicFramePr>
        <p:xfrm>
          <a:off x="9002517" y="3570284"/>
          <a:ext cx="1563243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5363">
                  <a:extLst>
                    <a:ext uri="{9D8B030D-6E8A-4147-A177-3AD203B41FA5}">
                      <a16:colId xmlns:a16="http://schemas.microsoft.com/office/drawing/2014/main" val="1505188920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3185661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Modelo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6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Toyota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Corolla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91027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854B802-AB35-49C4-8DCC-75200B87E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55048"/>
              </p:ext>
            </p:extLst>
          </p:nvPr>
        </p:nvGraphicFramePr>
        <p:xfrm>
          <a:off x="7848150" y="3570284"/>
          <a:ext cx="115436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4367">
                  <a:extLst>
                    <a:ext uri="{9D8B030D-6E8A-4147-A177-3AD203B41FA5}">
                      <a16:colId xmlns:a16="http://schemas.microsoft.com/office/drawing/2014/main" val="1164279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4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3142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0E2D0A1-A205-40A7-62CC-6EF75C2B5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10" y="1319210"/>
            <a:ext cx="4334417" cy="1550192"/>
          </a:xfrm>
          <a:prstGeom prst="rect">
            <a:avLst/>
          </a:prstGeom>
        </p:spPr>
      </p:pic>
      <p:sp>
        <p:nvSpPr>
          <p:cNvPr id="11" name="Content Placeholder 6 2">
            <a:extLst>
              <a:ext uri="{FF2B5EF4-FFF2-40B4-BE49-F238E27FC236}">
                <a16:creationId xmlns:a16="http://schemas.microsoft.com/office/drawing/2014/main" id="{B3B7FC0D-8CB7-1140-1C85-D7ABF1D3ACCB}"/>
              </a:ext>
            </a:extLst>
          </p:cNvPr>
          <p:cNvSpPr txBox="1">
            <a:spLocks/>
          </p:cNvSpPr>
          <p:nvPr/>
        </p:nvSpPr>
        <p:spPr>
          <a:xfrm>
            <a:off x="7297387" y="4958685"/>
            <a:ext cx="4149530" cy="839638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400" i="1" dirty="0">
                <a:solidFill>
                  <a:srgbClr val="C00000"/>
                </a:solidFill>
                <a:latin typeface="Calibri Light" panose="020F0302020204030204" pitchFamily="34" charset="0"/>
              </a:rPr>
              <a:t>La consulta anidada no es necesaria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267F0-F834-79E1-7E26-506A1DF4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875" y="1319208"/>
            <a:ext cx="2055025" cy="15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clase pasada...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91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ADCA7-55E0-20EF-1DF8-2CDCC1663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90BE7-DE68-1E84-2EA4-D65590E1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</a:t>
            </a:r>
            <a:r>
              <a:rPr lang="es-CL" dirty="0" err="1"/>
              <a:t>Where</a:t>
            </a:r>
            <a:r>
              <a:rPr lang="es-CL" dirty="0"/>
              <a:t> – IN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B5175FA-A7CF-2DC5-1256-3D3FD6E1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3497903"/>
            <a:ext cx="9324331" cy="314512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dueño, marca, modelo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Auto 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A.patente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M.patente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GROUP BY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M.patente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(monto) &gt; 100000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13EB7D-609E-8EDB-1FE0-6DF903D3B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10" y="1319210"/>
            <a:ext cx="4334417" cy="1550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4B86AE-B9B2-F2E1-D8EB-89442B4C9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875" y="1319208"/>
            <a:ext cx="2055025" cy="1550193"/>
          </a:xfrm>
          <a:prstGeom prst="rect">
            <a:avLst/>
          </a:prstGeom>
        </p:spPr>
      </p:pic>
      <p:graphicFrame>
        <p:nvGraphicFramePr>
          <p:cNvPr id="5" name="Tabla 2">
            <a:extLst>
              <a:ext uri="{FF2B5EF4-FFF2-40B4-BE49-F238E27FC236}">
                <a16:creationId xmlns:a16="http://schemas.microsoft.com/office/drawing/2014/main" id="{D07AF0BE-B0CA-7F1E-CEF1-4EA9C91A9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909"/>
              </p:ext>
            </p:extLst>
          </p:nvPr>
        </p:nvGraphicFramePr>
        <p:xfrm>
          <a:off x="9702408" y="4431010"/>
          <a:ext cx="1563243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5363">
                  <a:extLst>
                    <a:ext uri="{9D8B030D-6E8A-4147-A177-3AD203B41FA5}">
                      <a16:colId xmlns:a16="http://schemas.microsoft.com/office/drawing/2014/main" val="1505188920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3185661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Modelo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6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Toyota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Corolla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910276"/>
                  </a:ext>
                </a:extLst>
              </a:tr>
            </a:tbl>
          </a:graphicData>
        </a:graphic>
      </p:graphicFrame>
      <p:graphicFrame>
        <p:nvGraphicFramePr>
          <p:cNvPr id="8" name="Tabla 3">
            <a:extLst>
              <a:ext uri="{FF2B5EF4-FFF2-40B4-BE49-F238E27FC236}">
                <a16:creationId xmlns:a16="http://schemas.microsoft.com/office/drawing/2014/main" id="{8AF13EC9-0B50-7D0A-B2A8-E7795FC64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63563"/>
              </p:ext>
            </p:extLst>
          </p:nvPr>
        </p:nvGraphicFramePr>
        <p:xfrm>
          <a:off x="8548041" y="4431010"/>
          <a:ext cx="115436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4367">
                  <a:extLst>
                    <a:ext uri="{9D8B030D-6E8A-4147-A177-3AD203B41FA5}">
                      <a16:colId xmlns:a16="http://schemas.microsoft.com/office/drawing/2014/main" val="1164279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4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731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4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7709" y="365760"/>
            <a:ext cx="10026987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Consultas Anidadas: Resta/Diferencia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431256" y="3252386"/>
            <a:ext cx="9451257" cy="289407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patente, fecha, monto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Multa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monto &gt; 70000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patente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Cliente, Auto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= dueño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preferencial </a:t>
            </a: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TRUE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B2DE34-C3BE-472A-B359-7001BF140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60522"/>
              </p:ext>
            </p:extLst>
          </p:nvPr>
        </p:nvGraphicFramePr>
        <p:xfrm>
          <a:off x="9011018" y="4627710"/>
          <a:ext cx="262705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7974">
                  <a:extLst>
                    <a:ext uri="{9D8B030D-6E8A-4147-A177-3AD203B41FA5}">
                      <a16:colId xmlns:a16="http://schemas.microsoft.com/office/drawing/2014/main" val="2751638952"/>
                    </a:ext>
                  </a:extLst>
                </a:gridCol>
                <a:gridCol w="1011619">
                  <a:extLst>
                    <a:ext uri="{9D8B030D-6E8A-4147-A177-3AD203B41FA5}">
                      <a16:colId xmlns:a16="http://schemas.microsoft.com/office/drawing/2014/main" val="2674312935"/>
                    </a:ext>
                  </a:extLst>
                </a:gridCol>
                <a:gridCol w="807466">
                  <a:extLst>
                    <a:ext uri="{9D8B030D-6E8A-4147-A177-3AD203B41FA5}">
                      <a16:colId xmlns:a16="http://schemas.microsoft.com/office/drawing/2014/main" val="1795483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Patente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Fecha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8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01/01/2018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70580"/>
                  </a:ext>
                </a:extLst>
              </a:tr>
            </a:tbl>
          </a:graphicData>
        </a:graphic>
      </p:graphicFrame>
      <p:sp>
        <p:nvSpPr>
          <p:cNvPr id="5" name="Explosión: 14 puntos 4">
            <a:extLst>
              <a:ext uri="{FF2B5EF4-FFF2-40B4-BE49-F238E27FC236}">
                <a16:creationId xmlns:a16="http://schemas.microsoft.com/office/drawing/2014/main" id="{5BE78881-C24C-4253-B169-DFC1B8D3F5FA}"/>
              </a:ext>
            </a:extLst>
          </p:cNvPr>
          <p:cNvSpPr/>
          <p:nvPr/>
        </p:nvSpPr>
        <p:spPr>
          <a:xfrm>
            <a:off x="5329306" y="3741588"/>
            <a:ext cx="3441290" cy="2513923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¡Los </a:t>
            </a:r>
            <a:r>
              <a:rPr lang="en-US" sz="2000" dirty="0" err="1">
                <a:solidFill>
                  <a:srgbClr val="C00000"/>
                </a:solidFill>
              </a:rPr>
              <a:t>esquemas</a:t>
            </a:r>
            <a:r>
              <a:rPr lang="en-US" sz="2000" dirty="0">
                <a:solidFill>
                  <a:srgbClr val="C00000"/>
                </a:solidFill>
              </a:rPr>
              <a:t> no </a:t>
            </a:r>
            <a:r>
              <a:rPr lang="en-US" sz="2000" dirty="0" err="1">
                <a:solidFill>
                  <a:srgbClr val="C00000"/>
                </a:solidFill>
              </a:rPr>
              <a:t>calzan</a:t>
            </a:r>
            <a:r>
              <a:rPr lang="en-US" sz="2000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9F6D8-AF4F-C32A-E0D0-DBB038D3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4" y="1527588"/>
            <a:ext cx="5783077" cy="140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B6BEA-923E-5373-8F8E-B4CB69B1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609"/>
          <a:stretch/>
        </p:blipFill>
        <p:spPr>
          <a:xfrm>
            <a:off x="7049951" y="1532420"/>
            <a:ext cx="3234085" cy="1403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13C9BC-A0CE-0E5A-93D0-8918356FC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548" y="1527589"/>
            <a:ext cx="1867452" cy="14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24F04-EC36-0ED7-252D-27288900B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57398-222A-2537-11D4-5EFD69DC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026987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Consultas Anidadas: Resta/Diferencia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A60ABED-E47B-1FA1-1B72-5C7DD2B77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56" y="3252386"/>
            <a:ext cx="9451257" cy="289407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patente, fecha, monto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Multa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monto &gt; 70000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patente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Cliente, Auto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= dueño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preferencial </a:t>
            </a: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TRUE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218392-4FB7-99A0-1D61-6D43954F17D8}"/>
              </a:ext>
            </a:extLst>
          </p:cNvPr>
          <p:cNvGraphicFramePr>
            <a:graphicFrameLocks noGrp="1"/>
          </p:cNvGraphicFramePr>
          <p:nvPr/>
        </p:nvGraphicFramePr>
        <p:xfrm>
          <a:off x="9011018" y="4627710"/>
          <a:ext cx="262705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7974">
                  <a:extLst>
                    <a:ext uri="{9D8B030D-6E8A-4147-A177-3AD203B41FA5}">
                      <a16:colId xmlns:a16="http://schemas.microsoft.com/office/drawing/2014/main" val="2751638952"/>
                    </a:ext>
                  </a:extLst>
                </a:gridCol>
                <a:gridCol w="1011619">
                  <a:extLst>
                    <a:ext uri="{9D8B030D-6E8A-4147-A177-3AD203B41FA5}">
                      <a16:colId xmlns:a16="http://schemas.microsoft.com/office/drawing/2014/main" val="2674312935"/>
                    </a:ext>
                  </a:extLst>
                </a:gridCol>
                <a:gridCol w="807466">
                  <a:extLst>
                    <a:ext uri="{9D8B030D-6E8A-4147-A177-3AD203B41FA5}">
                      <a16:colId xmlns:a16="http://schemas.microsoft.com/office/drawing/2014/main" val="1795483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Patente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Fecha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8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01/01/2018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7058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D069ECB-780D-FEA6-452C-7F287B2C5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4" y="1527588"/>
            <a:ext cx="5783077" cy="140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EA9E3-C832-6704-B24C-8A86D16D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609"/>
          <a:stretch/>
        </p:blipFill>
        <p:spPr>
          <a:xfrm>
            <a:off x="7049951" y="1532420"/>
            <a:ext cx="3234085" cy="1403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EAA3B-56EA-2783-D2EB-82612269C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548" y="1527589"/>
            <a:ext cx="1867452" cy="1408699"/>
          </a:xfrm>
          <a:prstGeom prst="rect">
            <a:avLst/>
          </a:prstGeom>
        </p:spPr>
      </p:pic>
      <p:sp>
        <p:nvSpPr>
          <p:cNvPr id="8" name="Nube 3">
            <a:extLst>
              <a:ext uri="{FF2B5EF4-FFF2-40B4-BE49-F238E27FC236}">
                <a16:creationId xmlns:a16="http://schemas.microsoft.com/office/drawing/2014/main" id="{D38A25DF-70BC-4FCB-B5A1-94FDF0E63E23}"/>
              </a:ext>
            </a:extLst>
          </p:cNvPr>
          <p:cNvSpPr/>
          <p:nvPr/>
        </p:nvSpPr>
        <p:spPr>
          <a:xfrm>
            <a:off x="5472515" y="4252262"/>
            <a:ext cx="3053809" cy="1604160"/>
          </a:xfrm>
          <a:prstGeom prst="cloud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MySQL no </a:t>
            </a:r>
            <a:r>
              <a:rPr lang="en-US" dirty="0" err="1">
                <a:solidFill>
                  <a:srgbClr val="C00000"/>
                </a:solidFill>
              </a:rPr>
              <a:t>implementa</a:t>
            </a:r>
            <a:r>
              <a:rPr lang="en-US" dirty="0">
                <a:solidFill>
                  <a:srgbClr val="C00000"/>
                </a:solidFill>
              </a:rPr>
              <a:t> EXCEPT</a:t>
            </a:r>
          </a:p>
        </p:txBody>
      </p:sp>
    </p:spTree>
    <p:extLst>
      <p:ext uri="{BB962C8B-B14F-4D97-AF65-F5344CB8AC3E}">
        <p14:creationId xmlns:p14="http://schemas.microsoft.com/office/powerpoint/2010/main" val="27410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02FBF-C7DE-C56D-9AB0-525FA675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2CCD-E219-6D87-A049-A8B7DABC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026987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Consultas Anidadas: Resta/Diferencia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0D9329D-F77B-E65E-1E8B-1E2BDFB1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56" y="3252386"/>
            <a:ext cx="9451257" cy="314235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M.patente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M.fecha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M.monto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Multa M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M.monto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&gt; 70000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M.patente</a:t>
            </a: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 IN (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A.patente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Cliente C, Auto 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C.rut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A.dueño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AND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C.preferencial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TRUE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1EF26DE-0322-B9FC-30E3-8E636CF50405}"/>
              </a:ext>
            </a:extLst>
          </p:cNvPr>
          <p:cNvGraphicFramePr>
            <a:graphicFrameLocks noGrp="1"/>
          </p:cNvGraphicFramePr>
          <p:nvPr/>
        </p:nvGraphicFramePr>
        <p:xfrm>
          <a:off x="9011018" y="4627710"/>
          <a:ext cx="262705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7974">
                  <a:extLst>
                    <a:ext uri="{9D8B030D-6E8A-4147-A177-3AD203B41FA5}">
                      <a16:colId xmlns:a16="http://schemas.microsoft.com/office/drawing/2014/main" val="2751638952"/>
                    </a:ext>
                  </a:extLst>
                </a:gridCol>
                <a:gridCol w="1011619">
                  <a:extLst>
                    <a:ext uri="{9D8B030D-6E8A-4147-A177-3AD203B41FA5}">
                      <a16:colId xmlns:a16="http://schemas.microsoft.com/office/drawing/2014/main" val="2674312935"/>
                    </a:ext>
                  </a:extLst>
                </a:gridCol>
                <a:gridCol w="807466">
                  <a:extLst>
                    <a:ext uri="{9D8B030D-6E8A-4147-A177-3AD203B41FA5}">
                      <a16:colId xmlns:a16="http://schemas.microsoft.com/office/drawing/2014/main" val="1795483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Patente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Fecha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08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01/01/2018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77058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18D111F-97CD-1132-DA9E-2C41CF36A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4" y="1527588"/>
            <a:ext cx="5783077" cy="140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1C642D-4890-DC5D-F6ED-397EF1433E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609"/>
          <a:stretch/>
        </p:blipFill>
        <p:spPr>
          <a:xfrm>
            <a:off x="7049951" y="1532420"/>
            <a:ext cx="3234085" cy="1403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FC5B22-2FF2-21BF-902C-38592F5FC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548" y="1527589"/>
            <a:ext cx="1867452" cy="14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5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1469-15AE-B541-5995-0189F9A6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EXISTS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0E8F7-5284-B5EA-EF2D-F16D9377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02" y="1637274"/>
            <a:ext cx="4334417" cy="1550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C1DB7-A7BC-C624-4131-D185387CE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820" y="1599283"/>
            <a:ext cx="2155750" cy="1626174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A0ACE01-453F-1660-50CF-76385A5A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3670535"/>
            <a:ext cx="9097296" cy="299392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dueño, patente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Auto 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M2.fecha &gt; ‘01/01/2018’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M.patente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A.patente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B309BA27-8FCD-70DE-743A-F9D3B1DA3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89716"/>
              </p:ext>
            </p:extLst>
          </p:nvPr>
        </p:nvGraphicFramePr>
        <p:xfrm>
          <a:off x="8851513" y="3526333"/>
          <a:ext cx="203962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1222769622"/>
                    </a:ext>
                  </a:extLst>
                </a:gridCol>
                <a:gridCol w="872617">
                  <a:extLst>
                    <a:ext uri="{9D8B030D-6E8A-4147-A177-3AD203B41FA5}">
                      <a16:colId xmlns:a16="http://schemas.microsoft.com/office/drawing/2014/main" val="214218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7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14345823-8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DXCR78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64446"/>
                  </a:ext>
                </a:extLst>
              </a:tr>
            </a:tbl>
          </a:graphicData>
        </a:graphic>
      </p:graphicFrame>
      <p:sp>
        <p:nvSpPr>
          <p:cNvPr id="9" name="Content Placeholder 6 2 2 1">
            <a:extLst>
              <a:ext uri="{FF2B5EF4-FFF2-40B4-BE49-F238E27FC236}">
                <a16:creationId xmlns:a16="http://schemas.microsoft.com/office/drawing/2014/main" id="{FA6641B2-EC74-56B1-A293-5BB50AA30361}"/>
              </a:ext>
            </a:extLst>
          </p:cNvPr>
          <p:cNvSpPr txBox="1">
            <a:spLocks/>
          </p:cNvSpPr>
          <p:nvPr/>
        </p:nvSpPr>
        <p:spPr>
          <a:xfrm>
            <a:off x="7700665" y="4458980"/>
            <a:ext cx="4295955" cy="1088767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000" b="1" dirty="0">
                <a:solidFill>
                  <a:srgbClr val="ED7D31"/>
                </a:solidFill>
                <a:latin typeface="Calibri Light" panose="020F0302020204030204" pitchFamily="34" charset="0"/>
              </a:rPr>
              <a:t>Correlación</a:t>
            </a:r>
            <a:r>
              <a:rPr lang="es-CL" sz="2000" dirty="0">
                <a:solidFill>
                  <a:srgbClr val="ED7D31"/>
                </a:solidFill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s-CL" sz="2000" i="1" dirty="0">
                <a:solidFill>
                  <a:srgbClr val="FF9300"/>
                </a:solidFill>
                <a:latin typeface="+mj-lt"/>
                <a:ea typeface="Malgun Gothic" panose="020B0503020000020004" pitchFamily="34" charset="-127"/>
              </a:rPr>
              <a:t>La </a:t>
            </a:r>
            <a:r>
              <a:rPr lang="es-CL" sz="2000" i="1" dirty="0" err="1">
                <a:solidFill>
                  <a:srgbClr val="FF9300"/>
                </a:solidFill>
                <a:latin typeface="+mj-lt"/>
                <a:ea typeface="Malgun Gothic" panose="020B0503020000020004" pitchFamily="34" charset="-127"/>
              </a:rPr>
              <a:t>subconsulta</a:t>
            </a:r>
            <a:r>
              <a:rPr lang="es-CL" sz="2000" i="1" dirty="0">
                <a:solidFill>
                  <a:srgbClr val="FF9300"/>
                </a:solidFill>
                <a:latin typeface="+mj-lt"/>
                <a:ea typeface="Malgun Gothic" panose="020B0503020000020004" pitchFamily="34" charset="-127"/>
              </a:rPr>
              <a:t> depende de la consulta exterior</a:t>
            </a:r>
          </a:p>
        </p:txBody>
      </p:sp>
      <p:sp>
        <p:nvSpPr>
          <p:cNvPr id="10" name="Content Placeholder 6 2 2 2">
            <a:extLst>
              <a:ext uri="{FF2B5EF4-FFF2-40B4-BE49-F238E27FC236}">
                <a16:creationId xmlns:a16="http://schemas.microsoft.com/office/drawing/2014/main" id="{E5F38F24-EE48-B72E-84A6-F2FF2509FAD6}"/>
              </a:ext>
            </a:extLst>
          </p:cNvPr>
          <p:cNvSpPr txBox="1">
            <a:spLocks/>
          </p:cNvSpPr>
          <p:nvPr/>
        </p:nvSpPr>
        <p:spPr>
          <a:xfrm>
            <a:off x="3043471" y="6139138"/>
            <a:ext cx="3569276" cy="355248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L" sz="21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1469-15AE-B541-5995-0189F9A6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NOT EXISTS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0E8F7-5284-B5EA-EF2D-F16D9377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02" y="1637274"/>
            <a:ext cx="4334417" cy="1550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7C1DB7-A7BC-C624-4131-D185387CE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820" y="1599283"/>
            <a:ext cx="2155750" cy="1626174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A0ACE01-453F-1660-50CF-76385A5A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02" y="3670535"/>
            <a:ext cx="9097296" cy="29939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dueño, patente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Auto A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NOT </a:t>
            </a:r>
            <a:r>
              <a:rPr lang="es-CL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M2.fecha &gt; ‘01/01/2018’ 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M.patente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A.patente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DA7776-F91C-B288-849B-A174BF8E0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12155"/>
              </p:ext>
            </p:extLst>
          </p:nvPr>
        </p:nvGraphicFramePr>
        <p:xfrm>
          <a:off x="8046975" y="4302443"/>
          <a:ext cx="2012951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4367">
                  <a:extLst>
                    <a:ext uri="{9D8B030D-6E8A-4147-A177-3AD203B41FA5}">
                      <a16:colId xmlns:a16="http://schemas.microsoft.com/office/drawing/2014/main" val="1222769622"/>
                    </a:ext>
                  </a:extLst>
                </a:gridCol>
                <a:gridCol w="858584">
                  <a:extLst>
                    <a:ext uri="{9D8B030D-6E8A-4147-A177-3AD203B41FA5}">
                      <a16:colId xmlns:a16="http://schemas.microsoft.com/office/drawing/2014/main" val="214218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7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6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7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WHERE/ANY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642297" y="3670761"/>
            <a:ext cx="9377515" cy="31414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M1.patente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M1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M1.monto &gt;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SUM(M2.monto)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M2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patente)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897875-4957-4D61-8EBE-95431F28FCFA}"/>
              </a:ext>
            </a:extLst>
          </p:cNvPr>
          <p:cNvGraphicFramePr>
            <a:graphicFrameLocks noGrp="1"/>
          </p:cNvGraphicFramePr>
          <p:nvPr/>
        </p:nvGraphicFramePr>
        <p:xfrm>
          <a:off x="8994059" y="4745806"/>
          <a:ext cx="956056" cy="828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6056">
                  <a:extLst>
                    <a:ext uri="{9D8B030D-6E8A-4147-A177-3AD203B41FA5}">
                      <a16:colId xmlns:a16="http://schemas.microsoft.com/office/drawing/2014/main" val="2881910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M1.Patente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2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FVBT45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6562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7DC96F0-E1E5-0E96-CFB1-56CBF4B20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268" y="1616536"/>
            <a:ext cx="2402707" cy="18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WHERE/ALL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953866" y="3670350"/>
            <a:ext cx="9097296" cy="29939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dueño, patente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Auto A, Multa M1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A.patente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M1.patente 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M1.monto &gt;=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M2.monto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M2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M2.fecha &gt; ’01/01/2018’)</a:t>
            </a:r>
          </a:p>
          <a:p>
            <a:pPr marL="0" indent="0">
              <a:buNone/>
            </a:pPr>
            <a:endParaRPr lang="es-CL" sz="2400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979440-1C8F-4A91-8355-F5F5BBF59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200830"/>
              </p:ext>
            </p:extLst>
          </p:nvPr>
        </p:nvGraphicFramePr>
        <p:xfrm>
          <a:off x="8471755" y="4796471"/>
          <a:ext cx="2012951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4367">
                  <a:extLst>
                    <a:ext uri="{9D8B030D-6E8A-4147-A177-3AD203B41FA5}">
                      <a16:colId xmlns:a16="http://schemas.microsoft.com/office/drawing/2014/main" val="1222769622"/>
                    </a:ext>
                  </a:extLst>
                </a:gridCol>
                <a:gridCol w="858584">
                  <a:extLst>
                    <a:ext uri="{9D8B030D-6E8A-4147-A177-3AD203B41FA5}">
                      <a16:colId xmlns:a16="http://schemas.microsoft.com/office/drawing/2014/main" val="214218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7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6444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B78C5D6-1E11-9196-7DE0-8BEE322C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66" y="1728679"/>
            <a:ext cx="4334417" cy="1550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35DF8-E8B1-55CD-FC66-7AAE8EA4A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896" y="1690688"/>
            <a:ext cx="2155750" cy="16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Valor Único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953561" y="3670350"/>
            <a:ext cx="9097296" cy="29939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dueño, patente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Auto, Multa M1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M1.monto &gt;= (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MAX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(M2.monto)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M2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M2.fecha &gt; ’01/01/2018’)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M1.Patente =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Auto.patente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979440-1C8F-4A91-8355-F5F5BBF59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64504"/>
              </p:ext>
            </p:extLst>
          </p:nvPr>
        </p:nvGraphicFramePr>
        <p:xfrm>
          <a:off x="8619642" y="4425632"/>
          <a:ext cx="2012951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4367">
                  <a:extLst>
                    <a:ext uri="{9D8B030D-6E8A-4147-A177-3AD203B41FA5}">
                      <a16:colId xmlns:a16="http://schemas.microsoft.com/office/drawing/2014/main" val="1222769622"/>
                    </a:ext>
                  </a:extLst>
                </a:gridCol>
                <a:gridCol w="858584">
                  <a:extLst>
                    <a:ext uri="{9D8B030D-6E8A-4147-A177-3AD203B41FA5}">
                      <a16:colId xmlns:a16="http://schemas.microsoft.com/office/drawing/2014/main" val="214218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7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6444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24AD682-121F-BD2D-32A8-A38E0FB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61" y="1728679"/>
            <a:ext cx="4334417" cy="1550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16412-2B11-7B2C-F36C-19023A3F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647" y="1690688"/>
            <a:ext cx="2155750" cy="1626174"/>
          </a:xfrm>
          <a:prstGeom prst="rect">
            <a:avLst/>
          </a:prstGeom>
        </p:spPr>
      </p:pic>
      <p:sp>
        <p:nvSpPr>
          <p:cNvPr id="7" name="Content Placeholder 6 2 2 1">
            <a:extLst>
              <a:ext uri="{FF2B5EF4-FFF2-40B4-BE49-F238E27FC236}">
                <a16:creationId xmlns:a16="http://schemas.microsoft.com/office/drawing/2014/main" id="{8CF7E67B-81FB-B441-B026-E8C2F153359E}"/>
              </a:ext>
            </a:extLst>
          </p:cNvPr>
          <p:cNvSpPr txBox="1">
            <a:spLocks/>
          </p:cNvSpPr>
          <p:nvPr/>
        </p:nvSpPr>
        <p:spPr>
          <a:xfrm>
            <a:off x="7457680" y="5351452"/>
            <a:ext cx="4562786" cy="8461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400" dirty="0">
                <a:solidFill>
                  <a:srgbClr val="FF9300"/>
                </a:solidFill>
                <a:latin typeface="Calibri Light" panose="020F0302020204030204" pitchFamily="34" charset="0"/>
              </a:rPr>
              <a:t>La </a:t>
            </a:r>
            <a:r>
              <a:rPr lang="es-CL" sz="2400" dirty="0" err="1">
                <a:solidFill>
                  <a:srgbClr val="FF9300"/>
                </a:solidFill>
                <a:latin typeface="Calibri Light" panose="020F0302020204030204" pitchFamily="34" charset="0"/>
              </a:rPr>
              <a:t>subconsulta</a:t>
            </a:r>
            <a:r>
              <a:rPr lang="es-CL" sz="2400" dirty="0">
                <a:solidFill>
                  <a:srgbClr val="FF9300"/>
                </a:solidFill>
                <a:latin typeface="Calibri Light" panose="020F0302020204030204" pitchFamily="34" charset="0"/>
              </a:rPr>
              <a:t> tiene que devolver un valor y una columna –si no…</a:t>
            </a:r>
          </a:p>
        </p:txBody>
      </p:sp>
    </p:spTree>
    <p:extLst>
      <p:ext uri="{BB962C8B-B14F-4D97-AF65-F5344CB8AC3E}">
        <p14:creationId xmlns:p14="http://schemas.microsoft.com/office/powerpoint/2010/main" val="21580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E35C0-7190-206E-DA28-AFCF9C77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9AE32-6ABB-E022-F969-9C6F8AAAF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Valor Único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D59D67E-3898-2D69-F345-DF88D24F9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561" y="3670350"/>
            <a:ext cx="9097296" cy="29939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dueño, patente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Auto, Multa M1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M1.monto &gt;= (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M2.monto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M2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M2.fecha &gt; ’01/01/2018’)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M1.Patente =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Auto.patente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FFC8DF-AF7A-573F-E59C-16BD4BFB5F3C}"/>
              </a:ext>
            </a:extLst>
          </p:cNvPr>
          <p:cNvGraphicFramePr>
            <a:graphicFrameLocks noGrp="1"/>
          </p:cNvGraphicFramePr>
          <p:nvPr/>
        </p:nvGraphicFramePr>
        <p:xfrm>
          <a:off x="8619642" y="4425632"/>
          <a:ext cx="2012951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4367">
                  <a:extLst>
                    <a:ext uri="{9D8B030D-6E8A-4147-A177-3AD203B41FA5}">
                      <a16:colId xmlns:a16="http://schemas.microsoft.com/office/drawing/2014/main" val="1222769622"/>
                    </a:ext>
                  </a:extLst>
                </a:gridCol>
                <a:gridCol w="858584">
                  <a:extLst>
                    <a:ext uri="{9D8B030D-6E8A-4147-A177-3AD203B41FA5}">
                      <a16:colId xmlns:a16="http://schemas.microsoft.com/office/drawing/2014/main" val="214218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7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6444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474AC71-C213-89ED-491D-6B62A42A3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61" y="1728679"/>
            <a:ext cx="4334417" cy="1550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296C9-F508-A137-5729-86E980500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647" y="1690688"/>
            <a:ext cx="2155750" cy="1626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A011F-608B-AEA1-D669-F6259A5717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6" y="5211034"/>
            <a:ext cx="4383843" cy="4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Álgebra Relacional en SQL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61" y="292933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1" y="294943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65" y="5879636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61" y="4431429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1" y="4429100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34" y="4425995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42" y="5866040"/>
            <a:ext cx="3503385" cy="458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33" y="2944569"/>
            <a:ext cx="2252728" cy="661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71" y="1862530"/>
            <a:ext cx="288509" cy="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97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92EC8-C574-7E5C-D06E-2B5AF9BB2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8DCA7-D885-7837-77E9-96B14DFB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Valor Único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415C362-D692-795C-088B-9A523D782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561" y="3670350"/>
            <a:ext cx="9097296" cy="29939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dueño, patente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Auto, Multa M1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M1.monto &gt;= (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M2.monto, M2.fecha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M2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M2.fecha &gt; ’01/01/2018’)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M1.Patente =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Auto.patente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3484F45-601E-3740-001F-0E9E64332526}"/>
              </a:ext>
            </a:extLst>
          </p:cNvPr>
          <p:cNvGraphicFramePr>
            <a:graphicFrameLocks noGrp="1"/>
          </p:cNvGraphicFramePr>
          <p:nvPr/>
        </p:nvGraphicFramePr>
        <p:xfrm>
          <a:off x="8619642" y="4425632"/>
          <a:ext cx="2012951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4367">
                  <a:extLst>
                    <a:ext uri="{9D8B030D-6E8A-4147-A177-3AD203B41FA5}">
                      <a16:colId xmlns:a16="http://schemas.microsoft.com/office/drawing/2014/main" val="1222769622"/>
                    </a:ext>
                  </a:extLst>
                </a:gridCol>
                <a:gridCol w="858584">
                  <a:extLst>
                    <a:ext uri="{9D8B030D-6E8A-4147-A177-3AD203B41FA5}">
                      <a16:colId xmlns:a16="http://schemas.microsoft.com/office/drawing/2014/main" val="214218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7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6444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52CCA2C-FBA1-DD49-20F7-111E3136D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561" y="1728679"/>
            <a:ext cx="4334417" cy="1550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86B8F8-ACA0-B163-1775-9233E164B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647" y="1690688"/>
            <a:ext cx="2155750" cy="1626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B6EB4-A66B-EF0B-F112-A7114B24C0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25" y="5301884"/>
            <a:ext cx="4458605" cy="4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8884-4EB0-6A5B-E9B7-846674B1A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D24A7-06E2-CB19-76E4-840CD0B6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Fila Única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E389259-D8F8-D4B9-B37B-022FECA46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561" y="3670350"/>
            <a:ext cx="9097296" cy="29939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dueño, patente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Auto, Multa M1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(M1.monto, M1.patente) &gt;= (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MAX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(M2.monto), M2.patente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M2</a:t>
            </a:r>
          </a:p>
          <a:p>
            <a:pPr marL="0" indent="0"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M2.patente)</a:t>
            </a:r>
          </a:p>
          <a:p>
            <a:pPr marL="0" indent="0"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M1.Patente =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Auto.patente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42AAB-95DC-80B6-E13D-BB98B6C2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61" y="1728679"/>
            <a:ext cx="4334417" cy="1550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FBB2A-C64D-4595-F685-E19C89CDD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647" y="1690688"/>
            <a:ext cx="2155750" cy="1626174"/>
          </a:xfrm>
          <a:prstGeom prst="rect">
            <a:avLst/>
          </a:prstGeom>
        </p:spPr>
      </p:pic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4844A206-624B-30B6-77F5-83106E814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0525"/>
              </p:ext>
            </p:extLst>
          </p:nvPr>
        </p:nvGraphicFramePr>
        <p:xfrm>
          <a:off x="8544270" y="4532006"/>
          <a:ext cx="2012951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4367">
                  <a:extLst>
                    <a:ext uri="{9D8B030D-6E8A-4147-A177-3AD203B41FA5}">
                      <a16:colId xmlns:a16="http://schemas.microsoft.com/office/drawing/2014/main" val="1222769622"/>
                    </a:ext>
                  </a:extLst>
                </a:gridCol>
                <a:gridCol w="858584">
                  <a:extLst>
                    <a:ext uri="{9D8B030D-6E8A-4147-A177-3AD203B41FA5}">
                      <a16:colId xmlns:a16="http://schemas.microsoft.com/office/drawing/2014/main" val="214218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7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6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3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Consultas Anidadas: FROM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587710" y="3670350"/>
            <a:ext cx="9097296" cy="313617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dueño, modelo, patente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Auto,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M1.patente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Multa M1, Multa M2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M1.patente=M2.patente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s-CL" sz="2400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M1.fecha &lt;&gt; M2.fecha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muchas_multas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s-CL" sz="2400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muchas_multas.patente</a:t>
            </a:r>
            <a:r>
              <a:rPr lang="es-C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s-C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Auto.patente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AD682-121F-BD2D-32A8-A38E0FB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29" y="1728679"/>
            <a:ext cx="4334417" cy="1550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16412-2B11-7B2C-F36C-19023A3F9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647" y="1690688"/>
            <a:ext cx="2155750" cy="1626174"/>
          </a:xfrm>
          <a:prstGeom prst="rect">
            <a:avLst/>
          </a:prstGeom>
        </p:spPr>
      </p:pic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9138B11F-71E2-BB78-294C-DA973DA53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50123"/>
              </p:ext>
            </p:extLst>
          </p:nvPr>
        </p:nvGraphicFramePr>
        <p:xfrm>
          <a:off x="8585135" y="4457126"/>
          <a:ext cx="28575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1222769622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484514143"/>
                    </a:ext>
                  </a:extLst>
                </a:gridCol>
                <a:gridCol w="872617">
                  <a:extLst>
                    <a:ext uri="{9D8B030D-6E8A-4147-A177-3AD203B41FA5}">
                      <a16:colId xmlns:a16="http://schemas.microsoft.com/office/drawing/2014/main" val="214218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Modelo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7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14345823-8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Corolla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DXCR78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64446"/>
                  </a:ext>
                </a:extLst>
              </a:tr>
            </a:tbl>
          </a:graphicData>
        </a:graphic>
      </p:graphicFrame>
      <p:sp>
        <p:nvSpPr>
          <p:cNvPr id="3" name="Content Placeholder 6 2 2 1 1">
            <a:extLst>
              <a:ext uri="{FF2B5EF4-FFF2-40B4-BE49-F238E27FC236}">
                <a16:creationId xmlns:a16="http://schemas.microsoft.com/office/drawing/2014/main" id="{AE22B4EC-89DD-CB86-0329-A415403A9429}"/>
              </a:ext>
            </a:extLst>
          </p:cNvPr>
          <p:cNvSpPr txBox="1">
            <a:spLocks/>
          </p:cNvSpPr>
          <p:nvPr/>
        </p:nvSpPr>
        <p:spPr>
          <a:xfrm>
            <a:off x="8369555" y="5397722"/>
            <a:ext cx="3288660" cy="672159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dirty="0">
                <a:solidFill>
                  <a:srgbClr val="FF9300"/>
                </a:solidFill>
                <a:latin typeface="Calibri Light" panose="020F0302020204030204" pitchFamily="34" charset="0"/>
              </a:rPr>
              <a:t>El alias es</a:t>
            </a:r>
          </a:p>
          <a:p>
            <a:pPr marL="0" indent="0" algn="ctr">
              <a:buNone/>
            </a:pPr>
            <a:r>
              <a:rPr lang="es-CL" sz="2100" dirty="0">
                <a:solidFill>
                  <a:srgbClr val="FF9300"/>
                </a:solidFill>
                <a:latin typeface="Calibri Light" panose="020F0302020204030204" pitchFamily="34" charset="0"/>
              </a:rPr>
              <a:t>Obligatorio (</a:t>
            </a:r>
            <a:r>
              <a:rPr lang="es-CL" sz="2100" dirty="0" err="1">
                <a:solidFill>
                  <a:srgbClr val="FF9300"/>
                </a:solidFill>
                <a:latin typeface="Calibri Light" panose="020F0302020204030204" pitchFamily="34" charset="0"/>
              </a:rPr>
              <a:t>muchas_multas</a:t>
            </a:r>
            <a:r>
              <a:rPr lang="es-CL" sz="21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8" name="Content Placeholder 6 2 2 1 2">
            <a:extLst>
              <a:ext uri="{FF2B5EF4-FFF2-40B4-BE49-F238E27FC236}">
                <a16:creationId xmlns:a16="http://schemas.microsoft.com/office/drawing/2014/main" id="{998AC0A2-E761-67DB-4AE8-A64FB575E980}"/>
              </a:ext>
            </a:extLst>
          </p:cNvPr>
          <p:cNvSpPr txBox="1">
            <a:spLocks/>
          </p:cNvSpPr>
          <p:nvPr/>
        </p:nvSpPr>
        <p:spPr>
          <a:xfrm>
            <a:off x="1934459" y="5957859"/>
            <a:ext cx="2328704" cy="356558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L" sz="2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99AF-2B26-8DD9-9CD3-6C17EF0F4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L" dirty="0"/>
            </a:br>
            <a:r>
              <a:rPr lang="es-CL" dirty="0"/>
              <a:t>Agregación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8289D-A9FD-6701-EDAF-64723DF20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8615A448-C872-3675-9AA4-8F765C406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63" y="2016805"/>
            <a:ext cx="833201" cy="9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865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Operadores de agregación</a:t>
            </a:r>
            <a:endParaRPr lang="es-CL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76" y="2173656"/>
            <a:ext cx="3854048" cy="29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44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3A23E-61FC-403E-A258-9A3B7C85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Pokédex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D6B1C31-C4C5-4970-A638-19CEA64F7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263599"/>
              </p:ext>
            </p:extLst>
          </p:nvPr>
        </p:nvGraphicFramePr>
        <p:xfrm>
          <a:off x="2521149" y="2029372"/>
          <a:ext cx="8227126" cy="29616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82510">
                  <a:extLst>
                    <a:ext uri="{9D8B030D-6E8A-4147-A177-3AD203B41FA5}">
                      <a16:colId xmlns:a16="http://schemas.microsoft.com/office/drawing/2014/main" val="252314158"/>
                    </a:ext>
                  </a:extLst>
                </a:gridCol>
                <a:gridCol w="1165543">
                  <a:extLst>
                    <a:ext uri="{9D8B030D-6E8A-4147-A177-3AD203B41FA5}">
                      <a16:colId xmlns:a16="http://schemas.microsoft.com/office/drawing/2014/main" val="1949998997"/>
                    </a:ext>
                  </a:extLst>
                </a:gridCol>
                <a:gridCol w="574993">
                  <a:extLst>
                    <a:ext uri="{9D8B030D-6E8A-4147-A177-3AD203B41FA5}">
                      <a16:colId xmlns:a16="http://schemas.microsoft.com/office/drawing/2014/main" val="2124434847"/>
                    </a:ext>
                  </a:extLst>
                </a:gridCol>
                <a:gridCol w="707009">
                  <a:extLst>
                    <a:ext uri="{9D8B030D-6E8A-4147-A177-3AD203B41FA5}">
                      <a16:colId xmlns:a16="http://schemas.microsoft.com/office/drawing/2014/main" val="1800748675"/>
                    </a:ext>
                  </a:extLst>
                </a:gridCol>
                <a:gridCol w="807466">
                  <a:extLst>
                    <a:ext uri="{9D8B030D-6E8A-4147-A177-3AD203B41FA5}">
                      <a16:colId xmlns:a16="http://schemas.microsoft.com/office/drawing/2014/main" val="2319770498"/>
                    </a:ext>
                  </a:extLst>
                </a:gridCol>
                <a:gridCol w="1223201">
                  <a:extLst>
                    <a:ext uri="{9D8B030D-6E8A-4147-A177-3AD203B41FA5}">
                      <a16:colId xmlns:a16="http://schemas.microsoft.com/office/drawing/2014/main" val="4015992553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3047323375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3069098042"/>
                    </a:ext>
                  </a:extLst>
                </a:gridCol>
                <a:gridCol w="706819">
                  <a:extLst>
                    <a:ext uri="{9D8B030D-6E8A-4147-A177-3AD203B41FA5}">
                      <a16:colId xmlns:a16="http://schemas.microsoft.com/office/drawing/2014/main" val="882644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 err="1"/>
                        <a:t>Pokemon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sng" dirty="0"/>
                        <a:t>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none" dirty="0"/>
                        <a:t>día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none" dirty="0"/>
                        <a:t>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none" dirty="0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u="none" dirty="0"/>
                        <a:t>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ATK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4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Pikachu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01:18:39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Eléctrico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72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Ivysaur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Demeter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19:37:28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26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Jolteon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Zeus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20:11:45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Eléctrico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1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Wartortle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Escuero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00:56:40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747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Miltank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Balix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20:04:25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0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Staryu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20:33:08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1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Leafeon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Basil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06:58:24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82754"/>
                  </a:ext>
                </a:extLst>
              </a:tr>
            </a:tbl>
          </a:graphicData>
        </a:graphic>
      </p:graphicFrame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8809FC65-1D8A-B887-225E-0FB8423B00CF}"/>
              </a:ext>
            </a:extLst>
          </p:cNvPr>
          <p:cNvSpPr/>
          <p:nvPr/>
        </p:nvSpPr>
        <p:spPr>
          <a:xfrm>
            <a:off x="2521149" y="1669983"/>
            <a:ext cx="1690215" cy="350808"/>
          </a:xfrm>
          <a:prstGeom prst="snip1Rect">
            <a:avLst>
              <a:gd name="adj" fmla="val 4453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err="1"/>
              <a:t>Pokédex</a:t>
            </a:r>
            <a:endParaRPr lang="es-CL" dirty="0"/>
          </a:p>
        </p:txBody>
      </p:sp>
      <p:pic>
        <p:nvPicPr>
          <p:cNvPr id="6" name="Picture 5" descr="A cartoon of a yellow animal&#10;&#10;Description automatically generated">
            <a:extLst>
              <a:ext uri="{FF2B5EF4-FFF2-40B4-BE49-F238E27FC236}">
                <a16:creationId xmlns:a16="http://schemas.microsoft.com/office/drawing/2014/main" id="{F22E03F5-7F1B-C0BC-43A1-03BBFFCB1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0851" y="4633414"/>
            <a:ext cx="2461724" cy="2224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C204C-9C4F-A4FF-F1B9-EBA60720C644}"/>
              </a:ext>
            </a:extLst>
          </p:cNvPr>
          <p:cNvSpPr txBox="1"/>
          <p:nvPr/>
        </p:nvSpPr>
        <p:spPr>
          <a:xfrm>
            <a:off x="9363975" y="685800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900">
                <a:hlinkClick r:id="rId3" tooltip="https://www.pngall.com/pikachu-png/download/47381"/>
              </a:rPr>
              <a:t>This Photo</a:t>
            </a:r>
            <a:r>
              <a:rPr lang="en-CL" sz="900"/>
              <a:t> by Unknown Author is licensed under </a:t>
            </a:r>
            <a:r>
              <a:rPr lang="en-CL" sz="900">
                <a:hlinkClick r:id="rId4" tooltip="https://creativecommons.org/licenses/by-nc/3.0/"/>
              </a:rPr>
              <a:t>CC BY-NC</a:t>
            </a:r>
            <a:endParaRPr lang="en-CL" sz="900"/>
          </a:p>
        </p:txBody>
      </p:sp>
    </p:spTree>
    <p:extLst>
      <p:ext uri="{BB962C8B-B14F-4D97-AF65-F5344CB8AC3E}">
        <p14:creationId xmlns:p14="http://schemas.microsoft.com/office/powerpoint/2010/main" val="2635554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Consideremos muchas preguntas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50" y="3133725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738455" y="4480762"/>
            <a:ext cx="4800600" cy="1295400"/>
          </a:xfrm>
          <a:prstGeom prst="cloudCallout">
            <a:avLst>
              <a:gd name="adj1" fmla="val 59394"/>
              <a:gd name="adj2" fmla="val -7238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¿Cuántos Pokémon tengo?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2B9C4C-B930-4EC4-864B-22820F6CA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04483"/>
              </p:ext>
            </p:extLst>
          </p:nvPr>
        </p:nvGraphicFramePr>
        <p:xfrm>
          <a:off x="2776430" y="4944700"/>
          <a:ext cx="1126837" cy="6237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26837">
                  <a:extLst>
                    <a:ext uri="{9D8B030D-6E8A-4147-A177-3AD203B41FA5}">
                      <a16:colId xmlns:a16="http://schemas.microsoft.com/office/drawing/2014/main" val="2484783500"/>
                    </a:ext>
                  </a:extLst>
                </a:gridCol>
              </a:tblGrid>
              <a:tr h="311899">
                <a:tc>
                  <a:txBody>
                    <a:bodyPr/>
                    <a:lstStyle/>
                    <a:p>
                      <a:pPr fontAlgn="t"/>
                      <a:r>
                        <a:rPr lang="es-CL" sz="1400" dirty="0"/>
                        <a:t>Cuenta</a:t>
                      </a:r>
                      <a:endParaRPr lang="es-CL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317794"/>
                  </a:ext>
                </a:extLst>
              </a:tr>
              <a:tr h="311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>
                          <a:latin typeface="Arial" panose="020B0604020202020204" pitchFamily="34" charset="0"/>
                        </a:rPr>
                        <a:t>7</a:t>
                      </a:r>
                      <a:endParaRPr lang="es-CL" sz="18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017775"/>
                  </a:ext>
                </a:extLst>
              </a:tr>
            </a:tbl>
          </a:graphicData>
        </a:graphic>
      </p:graphicFrame>
      <p:graphicFrame>
        <p:nvGraphicFramePr>
          <p:cNvPr id="11" name="Marcador de contenido 3">
            <a:extLst>
              <a:ext uri="{FF2B5EF4-FFF2-40B4-BE49-F238E27FC236}">
                <a16:creationId xmlns:a16="http://schemas.microsoft.com/office/drawing/2014/main" id="{7085F01F-49CD-084C-104A-3884E5C47C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67801" y="1601401"/>
          <a:ext cx="6067679" cy="25290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95984">
                  <a:extLst>
                    <a:ext uri="{9D8B030D-6E8A-4147-A177-3AD203B41FA5}">
                      <a16:colId xmlns:a16="http://schemas.microsoft.com/office/drawing/2014/main" val="252314158"/>
                    </a:ext>
                  </a:extLst>
                </a:gridCol>
                <a:gridCol w="1017016">
                  <a:extLst>
                    <a:ext uri="{9D8B030D-6E8A-4147-A177-3AD203B41FA5}">
                      <a16:colId xmlns:a16="http://schemas.microsoft.com/office/drawing/2014/main" val="1949998997"/>
                    </a:ext>
                  </a:extLst>
                </a:gridCol>
                <a:gridCol w="1545717">
                  <a:extLst>
                    <a:ext uri="{9D8B030D-6E8A-4147-A177-3AD203B41FA5}">
                      <a16:colId xmlns:a16="http://schemas.microsoft.com/office/drawing/2014/main" val="2124434847"/>
                    </a:ext>
                  </a:extLst>
                </a:gridCol>
                <a:gridCol w="1038479">
                  <a:extLst>
                    <a:ext uri="{9D8B030D-6E8A-4147-A177-3AD203B41FA5}">
                      <a16:colId xmlns:a16="http://schemas.microsoft.com/office/drawing/2014/main" val="3047323375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3069098042"/>
                    </a:ext>
                  </a:extLst>
                </a:gridCol>
                <a:gridCol w="589153">
                  <a:extLst>
                    <a:ext uri="{9D8B030D-6E8A-4147-A177-3AD203B41FA5}">
                      <a16:colId xmlns:a16="http://schemas.microsoft.com/office/drawing/2014/main" val="882644232"/>
                    </a:ext>
                  </a:extLst>
                </a:gridCol>
              </a:tblGrid>
              <a:tr h="249311">
                <a:tc>
                  <a:txBody>
                    <a:bodyPr/>
                    <a:lstStyle/>
                    <a:p>
                      <a:r>
                        <a:rPr lang="es-CL" sz="1400" dirty="0" err="1"/>
                        <a:t>Poke.Nombre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u="sng" dirty="0"/>
                        <a:t>Mote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u="none" dirty="0"/>
                        <a:t>Capturado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ATK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141064"/>
                  </a:ext>
                </a:extLst>
              </a:tr>
              <a:tr h="342989">
                <a:tc>
                  <a:txBody>
                    <a:bodyPr/>
                    <a:lstStyle/>
                    <a:p>
                      <a:r>
                        <a:rPr lang="es-CL" sz="1400" dirty="0" err="1"/>
                        <a:t>Pikachu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13/02/19 01:18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Eléctrico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727958"/>
                  </a:ext>
                </a:extLst>
              </a:tr>
              <a:tr h="260392">
                <a:tc>
                  <a:txBody>
                    <a:bodyPr/>
                    <a:lstStyle/>
                    <a:p>
                      <a:r>
                        <a:rPr lang="es-CL" sz="1400" dirty="0"/>
                        <a:t>Ivysaur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Demeter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25/07/19 19:37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Pasto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261866"/>
                  </a:ext>
                </a:extLst>
              </a:tr>
              <a:tr h="252318">
                <a:tc>
                  <a:txBody>
                    <a:bodyPr/>
                    <a:lstStyle/>
                    <a:p>
                      <a:r>
                        <a:rPr lang="es-CL" sz="1400" dirty="0" err="1"/>
                        <a:t>Jolteon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Zeus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03/08/19 20:11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Eléctrico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15696"/>
                  </a:ext>
                </a:extLst>
              </a:tr>
              <a:tr h="333060">
                <a:tc>
                  <a:txBody>
                    <a:bodyPr/>
                    <a:lstStyle/>
                    <a:p>
                      <a:r>
                        <a:rPr lang="es-CL" sz="1400" dirty="0" err="1"/>
                        <a:t>Sudowoodo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Terrodine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24/05/19 00:56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Roca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747405"/>
                  </a:ext>
                </a:extLst>
              </a:tr>
              <a:tr h="327004">
                <a:tc>
                  <a:txBody>
                    <a:bodyPr/>
                    <a:lstStyle/>
                    <a:p>
                      <a:r>
                        <a:rPr lang="es-CL" sz="1400" dirty="0" err="1"/>
                        <a:t>Miltank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Balix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09/05/19 20:04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01042"/>
                  </a:ext>
                </a:extLst>
              </a:tr>
              <a:tr h="236170">
                <a:tc>
                  <a:txBody>
                    <a:bodyPr/>
                    <a:lstStyle/>
                    <a:p>
                      <a:r>
                        <a:rPr lang="es-CL" sz="1400" dirty="0" err="1"/>
                        <a:t>Sableye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Ngen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15/01/19 20:33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400" dirty="0"/>
                        <a:t>Fantasma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12284"/>
                  </a:ext>
                </a:extLst>
              </a:tr>
              <a:tr h="306819">
                <a:tc>
                  <a:txBody>
                    <a:bodyPr/>
                    <a:lstStyle/>
                    <a:p>
                      <a:r>
                        <a:rPr lang="es-CL" sz="1400" dirty="0" err="1"/>
                        <a:t>Leafeon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Basil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29/04/19 06:58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Pasto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82754"/>
                  </a:ext>
                </a:extLst>
              </a:tr>
            </a:tbl>
          </a:graphicData>
        </a:graphic>
      </p:graphicFrame>
      <p:sp>
        <p:nvSpPr>
          <p:cNvPr id="12" name="Rectangle: Single Corner Snipped 1">
            <a:extLst>
              <a:ext uri="{FF2B5EF4-FFF2-40B4-BE49-F238E27FC236}">
                <a16:creationId xmlns:a16="http://schemas.microsoft.com/office/drawing/2014/main" id="{6679420A-5FF2-E329-569A-01CC65F321B8}"/>
              </a:ext>
            </a:extLst>
          </p:cNvPr>
          <p:cNvSpPr/>
          <p:nvPr/>
        </p:nvSpPr>
        <p:spPr>
          <a:xfrm>
            <a:off x="1367801" y="1256675"/>
            <a:ext cx="1226797" cy="344725"/>
          </a:xfrm>
          <a:prstGeom prst="snip1Rect">
            <a:avLst>
              <a:gd name="adj" fmla="val 4453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err="1"/>
              <a:t>Pokédex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7626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A2E-F9F8-05FB-A20B-FAEC297C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¿Cuántos Pokémon tengo?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C1D1-793C-8719-537C-E77A435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807789"/>
            <a:ext cx="9766089" cy="1325563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(*)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2EAE7-797B-ACA5-54FA-F57567D6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F679CB7-AF67-CBAB-2C75-2167CC572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68637"/>
              </p:ext>
            </p:extLst>
          </p:nvPr>
        </p:nvGraphicFramePr>
        <p:xfrm>
          <a:off x="8868500" y="4830822"/>
          <a:ext cx="119068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0689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Count</a:t>
                      </a:r>
                      <a:r>
                        <a:rPr lang="es-CL" dirty="0"/>
                        <a:t>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340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A2E-F9F8-05FB-A20B-FAEC297C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¿Cuántos Pokémon tengo?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C1D1-793C-8719-537C-E77A435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807789"/>
            <a:ext cx="9766090" cy="1325563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(*)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total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2EAE7-797B-ACA5-54FA-F57567D6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F679CB7-AF67-CBAB-2C75-2167CC57218B}"/>
              </a:ext>
            </a:extLst>
          </p:cNvPr>
          <p:cNvGraphicFramePr>
            <a:graphicFrameLocks noGrp="1"/>
          </p:cNvGraphicFramePr>
          <p:nvPr/>
        </p:nvGraphicFramePr>
        <p:xfrm>
          <a:off x="8868500" y="4830822"/>
          <a:ext cx="1057085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7085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189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A2E-F9F8-05FB-A20B-FAEC297C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¿Cuántos tipos de Pokémon tengo?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C1D1-793C-8719-537C-E77A435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807789"/>
            <a:ext cx="9766090" cy="1325563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(tipo)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tipos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2EAE7-797B-ACA5-54FA-F57567D6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F679CB7-AF67-CBAB-2C75-2167CC57218B}"/>
              </a:ext>
            </a:extLst>
          </p:cNvPr>
          <p:cNvGraphicFramePr>
            <a:graphicFrameLocks noGrp="1"/>
          </p:cNvGraphicFramePr>
          <p:nvPr/>
        </p:nvGraphicFramePr>
        <p:xfrm>
          <a:off x="8868500" y="4830822"/>
          <a:ext cx="1057085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7085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tipos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1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10" y="365760"/>
            <a:ext cx="10305546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Más allá del Álgebra Relacional en SQL</a:t>
            </a:r>
          </a:p>
        </p:txBody>
      </p:sp>
      <p:pic>
        <p:nvPicPr>
          <p:cNvPr id="8" name="Picture 6 1" descr="Checkbox - Free interface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08" y="2209502"/>
            <a:ext cx="1349133" cy="13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41" y="4233724"/>
            <a:ext cx="861824" cy="861076"/>
          </a:xfrm>
          <a:prstGeom prst="rect">
            <a:avLst/>
          </a:prstGeom>
        </p:spPr>
      </p:pic>
      <p:pic>
        <p:nvPicPr>
          <p:cNvPr id="10" name="Picture 2 2" descr="Sort down - Free arrows ic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65" y="4168234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66" y="2370540"/>
            <a:ext cx="1330574" cy="959494"/>
          </a:xfrm>
          <a:prstGeom prst="rect">
            <a:avLst/>
          </a:prstGeom>
        </p:spPr>
      </p:pic>
      <p:sp>
        <p:nvSpPr>
          <p:cNvPr id="3" name="AutoShape 4" descr="Window Icon | Line Iconpack | IconsMin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6" descr="Window Icon | Line Iconpack | IconsMind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09092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A2E-F9F8-05FB-A20B-FAEC297C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¿Cuántos tipos de Pokémon tengo?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C1D1-793C-8719-537C-E77A435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807789"/>
            <a:ext cx="9766090" cy="1325563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(tipo)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tipos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2EAE7-797B-ACA5-54FA-F57567D6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F679CB7-AF67-CBAB-2C75-2167CC57218B}"/>
              </a:ext>
            </a:extLst>
          </p:cNvPr>
          <p:cNvGraphicFramePr>
            <a:graphicFrameLocks noGrp="1"/>
          </p:cNvGraphicFramePr>
          <p:nvPr/>
        </p:nvGraphicFramePr>
        <p:xfrm>
          <a:off x="10093451" y="4871078"/>
          <a:ext cx="1057085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7085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tipos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7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7A2E-F9F8-05FB-A20B-FAEC297C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¿Cuántos tipos de Pokémon tengo?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5C1D1-793C-8719-537C-E77A435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807789"/>
            <a:ext cx="9766090" cy="1325563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COUNT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DISTINCT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tipo)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tipos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2EAE7-797B-ACA5-54FA-F57567D6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F679CB7-AF67-CBAB-2C75-2167CC57218B}"/>
              </a:ext>
            </a:extLst>
          </p:cNvPr>
          <p:cNvGraphicFramePr>
            <a:graphicFrameLocks noGrp="1"/>
          </p:cNvGraphicFramePr>
          <p:nvPr/>
        </p:nvGraphicFramePr>
        <p:xfrm>
          <a:off x="10093451" y="4871078"/>
          <a:ext cx="1057085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7085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tipos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2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5B231-EA87-7A80-92B3-148DE643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</a:t>
            </a:r>
            <a:r>
              <a:rPr lang="es-CL" dirty="0" err="1"/>
              <a:t>Nulls</a:t>
            </a:r>
            <a:r>
              <a:rPr lang="es-CL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33F4A-E820-9D18-4E05-D94FF6C3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87" y="1718149"/>
            <a:ext cx="6190156" cy="241998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77D9F0-8071-E3E9-FF44-0D102377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807789"/>
            <a:ext cx="9766090" cy="1325563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COUNT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(mes)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meses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46A3A1E-E022-05BA-614D-EF386D068CCE}"/>
              </a:ext>
            </a:extLst>
          </p:cNvPr>
          <p:cNvGraphicFramePr>
            <a:graphicFrameLocks noGrp="1"/>
          </p:cNvGraphicFramePr>
          <p:nvPr/>
        </p:nvGraphicFramePr>
        <p:xfrm>
          <a:off x="10093451" y="4871078"/>
          <a:ext cx="1057085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7085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5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5B231-EA87-7A80-92B3-148DE643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</a:t>
            </a:r>
            <a:r>
              <a:rPr lang="es-CL" dirty="0" err="1"/>
              <a:t>Nulls</a:t>
            </a:r>
            <a:r>
              <a:rPr lang="es-CL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33F4A-E820-9D18-4E05-D94FF6C3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87" y="1718149"/>
            <a:ext cx="6190156" cy="241998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77D9F0-8071-E3E9-FF44-0D102377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807789"/>
            <a:ext cx="9766090" cy="13255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COUNT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(mes)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meses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= ‘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Pikachu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46A3A1E-E022-05BA-614D-EF386D068CCE}"/>
              </a:ext>
            </a:extLst>
          </p:cNvPr>
          <p:cNvGraphicFramePr>
            <a:graphicFrameLocks noGrp="1"/>
          </p:cNvGraphicFramePr>
          <p:nvPr/>
        </p:nvGraphicFramePr>
        <p:xfrm>
          <a:off x="10093451" y="4871078"/>
          <a:ext cx="1057085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7085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1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F3A0-BFF4-ADCB-D81E-312F8886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Promedios: AVG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F5A590-FD42-10D6-0839-D7F9AF4E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807789"/>
            <a:ext cx="9766090" cy="1325563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AVG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(ATK)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promedio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99597-8A04-001D-786E-3ECB78545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30128"/>
            <a:ext cx="6050992" cy="2447445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07B7058E-BB61-E86F-F61E-E0DB74666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81570"/>
              </p:ext>
            </p:extLst>
          </p:nvPr>
        </p:nvGraphicFramePr>
        <p:xfrm>
          <a:off x="10007187" y="4184077"/>
          <a:ext cx="1302703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2703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promedio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78.1428…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64F01FF-57C7-6A19-19D8-08374D7BD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38722"/>
              </p:ext>
            </p:extLst>
          </p:nvPr>
        </p:nvGraphicFramePr>
        <p:xfrm>
          <a:off x="10007187" y="4980056"/>
          <a:ext cx="1302703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2703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promedio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8989FE7-3715-F105-C3BB-FE9F39E00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30646"/>
              </p:ext>
            </p:extLst>
          </p:nvPr>
        </p:nvGraphicFramePr>
        <p:xfrm>
          <a:off x="10007187" y="5787531"/>
          <a:ext cx="1302703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2703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promedio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79…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  <p:sp>
        <p:nvSpPr>
          <p:cNvPr id="10" name="Content Placeholder 6 2 2 1 1">
            <a:extLst>
              <a:ext uri="{FF2B5EF4-FFF2-40B4-BE49-F238E27FC236}">
                <a16:creationId xmlns:a16="http://schemas.microsoft.com/office/drawing/2014/main" id="{EB4EE5D1-C5E9-82C8-0A91-1A4495B0BFEA}"/>
              </a:ext>
            </a:extLst>
          </p:cNvPr>
          <p:cNvSpPr txBox="1">
            <a:spLocks/>
          </p:cNvSpPr>
          <p:nvPr/>
        </p:nvSpPr>
        <p:spPr>
          <a:xfrm>
            <a:off x="2579581" y="5942842"/>
            <a:ext cx="3395017" cy="443559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dirty="0">
                <a:solidFill>
                  <a:srgbClr val="FF9300"/>
                </a:solidFill>
                <a:latin typeface="Calibri Light" panose="020F0302020204030204" pitchFamily="34" charset="0"/>
              </a:rPr>
              <a:t>Depende del sistema</a:t>
            </a:r>
          </a:p>
        </p:txBody>
      </p:sp>
      <p:sp>
        <p:nvSpPr>
          <p:cNvPr id="11" name="Content Placeholder 6 2 2 1 2">
            <a:extLst>
              <a:ext uri="{FF2B5EF4-FFF2-40B4-BE49-F238E27FC236}">
                <a16:creationId xmlns:a16="http://schemas.microsoft.com/office/drawing/2014/main" id="{83658D38-A379-ED9B-1808-54CA80359548}"/>
              </a:ext>
            </a:extLst>
          </p:cNvPr>
          <p:cNvSpPr txBox="1">
            <a:spLocks/>
          </p:cNvSpPr>
          <p:nvPr/>
        </p:nvSpPr>
        <p:spPr>
          <a:xfrm>
            <a:off x="8271989" y="4333137"/>
            <a:ext cx="1655812" cy="443559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dirty="0" err="1">
                <a:solidFill>
                  <a:srgbClr val="FF9300"/>
                </a:solidFill>
                <a:latin typeface="Calibri Light" panose="020F0302020204030204" pitchFamily="34" charset="0"/>
              </a:rPr>
              <a:t>Postgres</a:t>
            </a:r>
            <a:endParaRPr lang="es-CL" sz="2100" dirty="0">
              <a:solidFill>
                <a:srgbClr val="FF93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F3A0-BFF4-ADCB-D81E-312F8886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Promedios – Forzar </a:t>
            </a:r>
            <a:r>
              <a:rPr lang="es-CL" dirty="0" err="1"/>
              <a:t>Float</a:t>
            </a:r>
            <a:r>
              <a:rPr lang="es-CL" dirty="0"/>
              <a:t> con </a:t>
            </a:r>
            <a:r>
              <a:rPr lang="es-CL" dirty="0" err="1"/>
              <a:t>Cast</a:t>
            </a:r>
            <a:endParaRPr lang="es-C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F5A590-FD42-10D6-0839-D7F9AF4E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807789"/>
            <a:ext cx="9766090" cy="1325563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AVG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(ATK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promedio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99597-8A04-001D-786E-3ECB78545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07B7058E-BB61-E86F-F61E-E0DB74666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94120"/>
              </p:ext>
            </p:extLst>
          </p:nvPr>
        </p:nvGraphicFramePr>
        <p:xfrm>
          <a:off x="10467263" y="4849660"/>
          <a:ext cx="1302703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2703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promedio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78.1428…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0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F3A0-BFF4-ADCB-D81E-312F8886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Agregación: MIN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F5A590-FD42-10D6-0839-D7F9AF4E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807789"/>
            <a:ext cx="9766090" cy="1325563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MIN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(HP)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malHP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, Mote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99597-8A04-001D-786E-3ECB78545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68D930-9269-14C2-8A7B-9FA776F754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56" y="4672902"/>
            <a:ext cx="3818850" cy="11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F3A0-BFF4-ADCB-D81E-312F8886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Promedios: MIN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F2140-86DD-4C0E-8C77-C94D115F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F5A590-FD42-10D6-0839-D7F9AF4E8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6211"/>
            <a:ext cx="10515600" cy="17971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P1.Mote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maleno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, P1.HP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P1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P1.HP = </a:t>
            </a:r>
          </a:p>
          <a:p>
            <a:pPr marL="0" indent="0">
              <a:buNone/>
            </a:pP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  (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(P2.HP)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P2)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99597-8A04-001D-786E-3ECB78545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07B7058E-BB61-E86F-F61E-E0DB74666D6A}"/>
              </a:ext>
            </a:extLst>
          </p:cNvPr>
          <p:cNvGraphicFramePr>
            <a:graphicFrameLocks noGrp="1"/>
          </p:cNvGraphicFramePr>
          <p:nvPr/>
        </p:nvGraphicFramePr>
        <p:xfrm>
          <a:off x="9602552" y="4677131"/>
          <a:ext cx="1748473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8055">
                  <a:extLst>
                    <a:ext uri="{9D8B030D-6E8A-4147-A177-3AD203B41FA5}">
                      <a16:colId xmlns:a16="http://schemas.microsoft.com/office/drawing/2014/main" val="4180733986"/>
                    </a:ext>
                  </a:extLst>
                </a:gridCol>
                <a:gridCol w="800418">
                  <a:extLst>
                    <a:ext uri="{9D8B030D-6E8A-4147-A177-3AD203B41FA5}">
                      <a16:colId xmlns:a16="http://schemas.microsoft.com/office/drawing/2014/main" val="1056924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maleno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P1.HP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1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0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1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¿El mejor de cada tipo? GROUP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433977"/>
            <a:ext cx="9766090" cy="174298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(ATK)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Tipo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DF3BC92-665B-9B65-A095-B6D7BD198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949188"/>
              </p:ext>
            </p:extLst>
          </p:nvPr>
        </p:nvGraphicFramePr>
        <p:xfrm>
          <a:off x="9266687" y="4433977"/>
          <a:ext cx="1413701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3701">
                  <a:extLst>
                    <a:ext uri="{9D8B030D-6E8A-4147-A177-3AD203B41FA5}">
                      <a16:colId xmlns:a16="http://schemas.microsoft.com/office/drawing/2014/main" val="3560469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MAX(ATK)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3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6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28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7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¿El mejor de cada tipo? GROUP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433977"/>
            <a:ext cx="9766090" cy="174298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(ATK), Tipo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Tipo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DF3BC92-665B-9B65-A095-B6D7BD198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05135"/>
              </p:ext>
            </p:extLst>
          </p:nvPr>
        </p:nvGraphicFramePr>
        <p:xfrm>
          <a:off x="8854904" y="4433977"/>
          <a:ext cx="2606231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3701">
                  <a:extLst>
                    <a:ext uri="{9D8B030D-6E8A-4147-A177-3AD203B41FA5}">
                      <a16:colId xmlns:a16="http://schemas.microsoft.com/office/drawing/2014/main" val="3560469229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238406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MAX(ATK)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3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Eléctrico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6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28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7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6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Hoy 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6348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48F9-B6B1-1DF4-8DFC-A908FC2A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GROUP BY Múltiple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B9C4E-B8A9-5632-4DBE-4D99799A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576093"/>
            <a:ext cx="6050992" cy="244744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43DF23-8CB1-6616-BBC7-E02F8C70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186" y="4433977"/>
            <a:ext cx="9700613" cy="1742985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(ATK), Mes, Año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Mes, Año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2F76C7-E133-3968-AE12-4BB0AD800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70772"/>
              </p:ext>
            </p:extLst>
          </p:nvPr>
        </p:nvGraphicFramePr>
        <p:xfrm>
          <a:off x="8576974" y="4165040"/>
          <a:ext cx="2921826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3701">
                  <a:extLst>
                    <a:ext uri="{9D8B030D-6E8A-4147-A177-3AD203B41FA5}">
                      <a16:colId xmlns:a16="http://schemas.microsoft.com/office/drawing/2014/main" val="3560469229"/>
                    </a:ext>
                  </a:extLst>
                </a:gridCol>
                <a:gridCol w="700659">
                  <a:extLst>
                    <a:ext uri="{9D8B030D-6E8A-4147-A177-3AD203B41FA5}">
                      <a16:colId xmlns:a16="http://schemas.microsoft.com/office/drawing/2014/main" val="2384060288"/>
                    </a:ext>
                  </a:extLst>
                </a:gridCol>
                <a:gridCol w="807466">
                  <a:extLst>
                    <a:ext uri="{9D8B030D-6E8A-4147-A177-3AD203B41FA5}">
                      <a16:colId xmlns:a16="http://schemas.microsoft.com/office/drawing/2014/main" val="530446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MAX(ATK)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3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6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28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71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04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2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9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17CC-86A9-92A2-80D5-4283DF73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Condiciones sobre agregación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A07A-0058-A4FF-2208-26B82BBF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290204"/>
            <a:ext cx="9766090" cy="18867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(ATK), 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COUNT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(*)&gt;=2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C76D6-314D-5B64-1823-6810EBFF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576093"/>
            <a:ext cx="6050992" cy="244744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CB53EC-6836-A01D-F67F-C97D817A4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12142"/>
              </p:ext>
            </p:extLst>
          </p:nvPr>
        </p:nvGraphicFramePr>
        <p:xfrm>
          <a:off x="8696356" y="4399286"/>
          <a:ext cx="2606231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3701">
                  <a:extLst>
                    <a:ext uri="{9D8B030D-6E8A-4147-A177-3AD203B41FA5}">
                      <a16:colId xmlns:a16="http://schemas.microsoft.com/office/drawing/2014/main" val="2212196023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60559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MAX(ATK)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0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Eléctrico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42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7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145752"/>
                  </a:ext>
                </a:extLst>
              </a:tr>
            </a:tbl>
          </a:graphicData>
        </a:graphic>
      </p:graphicFrame>
      <p:sp>
        <p:nvSpPr>
          <p:cNvPr id="7" name="Content Placeholder 6 2 2 1 1">
            <a:extLst>
              <a:ext uri="{FF2B5EF4-FFF2-40B4-BE49-F238E27FC236}">
                <a16:creationId xmlns:a16="http://schemas.microsoft.com/office/drawing/2014/main" id="{EC47D1E8-35E9-7A14-7208-CC129FEF8785}"/>
              </a:ext>
            </a:extLst>
          </p:cNvPr>
          <p:cNvSpPr txBox="1">
            <a:spLocks/>
          </p:cNvSpPr>
          <p:nvPr/>
        </p:nvSpPr>
        <p:spPr>
          <a:xfrm>
            <a:off x="1587710" y="6253632"/>
            <a:ext cx="5770789" cy="443559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 w="31750"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dirty="0">
                <a:solidFill>
                  <a:srgbClr val="C00000"/>
                </a:solidFill>
                <a:latin typeface="Calibri Light" panose="020F0302020204030204" pitchFamily="34" charset="0"/>
              </a:rPr>
              <a:t>No se pueden usar agregaciones en el WHERE</a:t>
            </a:r>
          </a:p>
        </p:txBody>
      </p:sp>
    </p:spTree>
    <p:extLst>
      <p:ext uri="{BB962C8B-B14F-4D97-AF65-F5344CB8AC3E}">
        <p14:creationId xmlns:p14="http://schemas.microsoft.com/office/powerpoint/2010/main" val="31272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17CC-86A9-92A2-80D5-4283DF73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Condiciones sobre agregación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A07A-0058-A4FF-2208-26B82BBF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290204"/>
            <a:ext cx="9766090" cy="18867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(ATK), 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 COUNT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(*)&gt;=2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C76D6-314D-5B64-1823-6810EBFF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576093"/>
            <a:ext cx="6050992" cy="244744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CB53EC-6836-A01D-F67F-C97D817A4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55487"/>
              </p:ext>
            </p:extLst>
          </p:nvPr>
        </p:nvGraphicFramePr>
        <p:xfrm>
          <a:off x="8823524" y="4540227"/>
          <a:ext cx="2606231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3701">
                  <a:extLst>
                    <a:ext uri="{9D8B030D-6E8A-4147-A177-3AD203B41FA5}">
                      <a16:colId xmlns:a16="http://schemas.microsoft.com/office/drawing/2014/main" val="2212196023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60559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MAX(ATK)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0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Eléctrico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42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7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14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73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17CC-86A9-92A2-80D5-4283DF73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Condiciones sobre los grupos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A07A-0058-A4FF-2208-26B82BBF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290204"/>
            <a:ext cx="9766090" cy="18867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(ATK), 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 EVERY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(mes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4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C76D6-314D-5B64-1823-6810EBFF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576093"/>
            <a:ext cx="6050992" cy="244744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CB53EC-6836-A01D-F67F-C97D817A4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545842"/>
              </p:ext>
            </p:extLst>
          </p:nvPr>
        </p:nvGraphicFramePr>
        <p:xfrm>
          <a:off x="8906636" y="4862743"/>
          <a:ext cx="2447164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3701">
                  <a:extLst>
                    <a:ext uri="{9D8B030D-6E8A-4147-A177-3AD203B41FA5}">
                      <a16:colId xmlns:a16="http://schemas.microsoft.com/office/drawing/2014/main" val="2212196023"/>
                    </a:ext>
                  </a:extLst>
                </a:gridCol>
                <a:gridCol w="1033463">
                  <a:extLst>
                    <a:ext uri="{9D8B030D-6E8A-4147-A177-3AD203B41FA5}">
                      <a16:colId xmlns:a16="http://schemas.microsoft.com/office/drawing/2014/main" val="60559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MAX(ATK)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0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423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12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17CC-86A9-92A2-80D5-4283DF73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Condiciones sobre los grupos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A07A-0058-A4FF-2208-26B82BBF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290204"/>
            <a:ext cx="9766090" cy="18867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(ATK), 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 ANY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(mes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4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C76D6-314D-5B64-1823-6810EBFF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576093"/>
            <a:ext cx="6050992" cy="244744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B55FD0-44AF-CEA8-D92B-5245E6E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12717"/>
              </p:ext>
            </p:extLst>
          </p:nvPr>
        </p:nvGraphicFramePr>
        <p:xfrm>
          <a:off x="8988128" y="4491903"/>
          <a:ext cx="242684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3701">
                  <a:extLst>
                    <a:ext uri="{9D8B030D-6E8A-4147-A177-3AD203B41FA5}">
                      <a16:colId xmlns:a16="http://schemas.microsoft.com/office/drawing/2014/main" val="3560469229"/>
                    </a:ext>
                  </a:extLst>
                </a:gridCol>
                <a:gridCol w="1013143">
                  <a:extLst>
                    <a:ext uri="{9D8B030D-6E8A-4147-A177-3AD203B41FA5}">
                      <a16:colId xmlns:a16="http://schemas.microsoft.com/office/drawing/2014/main" val="238406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MAX(ATK)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3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28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7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91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17CC-86A9-92A2-80D5-4283DF73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Condiciones sobre los grupos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A07A-0058-A4FF-2208-26B82BBF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290204"/>
            <a:ext cx="9766090" cy="18867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(ATK), 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 </a:t>
            </a:r>
            <a:r>
              <a:rPr lang="es-CL" b="1" dirty="0" err="1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bool_or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(mes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4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C76D6-314D-5B64-1823-6810EBFF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576093"/>
            <a:ext cx="6050992" cy="244744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B55FD0-44AF-CEA8-D92B-5245E6E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09586"/>
              </p:ext>
            </p:extLst>
          </p:nvPr>
        </p:nvGraphicFramePr>
        <p:xfrm>
          <a:off x="8758014" y="4627757"/>
          <a:ext cx="244716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3701">
                  <a:extLst>
                    <a:ext uri="{9D8B030D-6E8A-4147-A177-3AD203B41FA5}">
                      <a16:colId xmlns:a16="http://schemas.microsoft.com/office/drawing/2014/main" val="3560469229"/>
                    </a:ext>
                  </a:extLst>
                </a:gridCol>
                <a:gridCol w="1033463">
                  <a:extLst>
                    <a:ext uri="{9D8B030D-6E8A-4147-A177-3AD203B41FA5}">
                      <a16:colId xmlns:a16="http://schemas.microsoft.com/office/drawing/2014/main" val="238406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MAX(ATK)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3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28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71921"/>
                  </a:ext>
                </a:extLst>
              </a:tr>
            </a:tbl>
          </a:graphicData>
        </a:graphic>
      </p:graphicFrame>
      <p:sp>
        <p:nvSpPr>
          <p:cNvPr id="6" name="Content Placeholder 6 2 2 1 2">
            <a:extLst>
              <a:ext uri="{FF2B5EF4-FFF2-40B4-BE49-F238E27FC236}">
                <a16:creationId xmlns:a16="http://schemas.microsoft.com/office/drawing/2014/main" id="{4BE8FDC8-7CA1-5DC3-02F2-FE63707C97C2}"/>
              </a:ext>
            </a:extLst>
          </p:cNvPr>
          <p:cNvSpPr txBox="1">
            <a:spLocks/>
          </p:cNvSpPr>
          <p:nvPr/>
        </p:nvSpPr>
        <p:spPr>
          <a:xfrm>
            <a:off x="2523301" y="6186577"/>
            <a:ext cx="1935932" cy="443559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dirty="0" err="1">
                <a:solidFill>
                  <a:srgbClr val="FF9300"/>
                </a:solidFill>
                <a:latin typeface="Calibri Light" panose="020F0302020204030204" pitchFamily="34" charset="0"/>
              </a:rPr>
              <a:t>Postgres</a:t>
            </a:r>
            <a:endParaRPr lang="es-CL" sz="2100" dirty="0">
              <a:solidFill>
                <a:srgbClr val="FF93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A4C6-7A3B-84BE-74C5-98377181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Funciones de Ventana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16054-4EE9-42A3-41EC-FA1544465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D31BCAE-3EFD-558A-EA64-AADBEB4F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274" y="1228965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3180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6DF6854-905C-3A1F-8AC2-A6DB699BB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037" y="2420195"/>
            <a:ext cx="2877717" cy="1955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64FEA-373A-23D2-4557-41B8287E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Agregación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297687-5D35-390E-4DAC-75CF66C003E4}"/>
              </a:ext>
            </a:extLst>
          </p:cNvPr>
          <p:cNvCxnSpPr>
            <a:cxnSpLocks/>
          </p:cNvCxnSpPr>
          <p:nvPr/>
        </p:nvCxnSpPr>
        <p:spPr>
          <a:xfrm>
            <a:off x="6763923" y="2859070"/>
            <a:ext cx="1532289" cy="1566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 2 2 1 1">
            <a:extLst>
              <a:ext uri="{FF2B5EF4-FFF2-40B4-BE49-F238E27FC236}">
                <a16:creationId xmlns:a16="http://schemas.microsoft.com/office/drawing/2014/main" id="{C96D35D8-2388-DA9C-BAF0-567E1941272F}"/>
              </a:ext>
            </a:extLst>
          </p:cNvPr>
          <p:cNvSpPr txBox="1">
            <a:spLocks/>
          </p:cNvSpPr>
          <p:nvPr/>
        </p:nvSpPr>
        <p:spPr>
          <a:xfrm>
            <a:off x="2880364" y="5695185"/>
            <a:ext cx="7767119" cy="8382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Agregación: Hay un resultado para cada </a:t>
            </a:r>
            <a:r>
              <a:rPr lang="es-CL" sz="2100" u="sng" dirty="0">
                <a:solidFill>
                  <a:schemeClr val="bg1"/>
                </a:solidFill>
                <a:latin typeface="Calibri Light" panose="020F0302020204030204" pitchFamily="34" charset="0"/>
              </a:rPr>
              <a:t>grupo</a:t>
            </a: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 de entrada.</a:t>
            </a:r>
          </a:p>
          <a:p>
            <a:pPr marL="0" indent="0" algn="ctr">
              <a:buNone/>
            </a:pP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Se calculan las columnas nuevas usando los valores de cada grupo.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F6B659-54EC-D2BD-DEC0-4F19D5679874}"/>
              </a:ext>
            </a:extLst>
          </p:cNvPr>
          <p:cNvCxnSpPr>
            <a:cxnSpLocks/>
          </p:cNvCxnSpPr>
          <p:nvPr/>
        </p:nvCxnSpPr>
        <p:spPr>
          <a:xfrm>
            <a:off x="6763923" y="3398121"/>
            <a:ext cx="158011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D9C68D-EBAB-609C-19FD-42BCC1870543}"/>
              </a:ext>
            </a:extLst>
          </p:cNvPr>
          <p:cNvCxnSpPr>
            <a:cxnSpLocks/>
          </p:cNvCxnSpPr>
          <p:nvPr/>
        </p:nvCxnSpPr>
        <p:spPr>
          <a:xfrm flipV="1">
            <a:off x="6763923" y="3778713"/>
            <a:ext cx="1580114" cy="12029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42BF30-37C3-CD70-2973-CAEF9B257E79}"/>
              </a:ext>
            </a:extLst>
          </p:cNvPr>
          <p:cNvCxnSpPr>
            <a:cxnSpLocks/>
          </p:cNvCxnSpPr>
          <p:nvPr/>
        </p:nvCxnSpPr>
        <p:spPr>
          <a:xfrm flipV="1">
            <a:off x="6763923" y="4117828"/>
            <a:ext cx="1532289" cy="18379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F9DB1E4-4F7C-8126-E85A-2EAA7556DB98}"/>
              </a:ext>
            </a:extLst>
          </p:cNvPr>
          <p:cNvSpPr/>
          <p:nvPr/>
        </p:nvSpPr>
        <p:spPr>
          <a:xfrm>
            <a:off x="8346059" y="2477014"/>
            <a:ext cx="1034112" cy="1824611"/>
          </a:xfrm>
          <a:prstGeom prst="rect">
            <a:avLst/>
          </a:prstGeom>
          <a:solidFill>
            <a:schemeClr val="accent6">
              <a:lumMod val="20000"/>
              <a:lumOff val="80000"/>
              <a:alpha val="31000"/>
            </a:schemeClr>
          </a:solidFill>
          <a:ln w="444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8D438E7-C8C5-8A62-2F22-C01591885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948" y="2085306"/>
            <a:ext cx="5284975" cy="240265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F54CAC-B002-A1F4-A7B7-867AA74C8C3E}"/>
              </a:ext>
            </a:extLst>
          </p:cNvPr>
          <p:cNvCxnSpPr>
            <a:cxnSpLocks/>
          </p:cNvCxnSpPr>
          <p:nvPr/>
        </p:nvCxnSpPr>
        <p:spPr>
          <a:xfrm>
            <a:off x="5254432" y="2555298"/>
            <a:ext cx="654908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D658470-A1B5-FD6F-726D-04644D156DF7}"/>
              </a:ext>
            </a:extLst>
          </p:cNvPr>
          <p:cNvSpPr/>
          <p:nvPr/>
        </p:nvSpPr>
        <p:spPr>
          <a:xfrm>
            <a:off x="5187439" y="2336052"/>
            <a:ext cx="777142" cy="2124138"/>
          </a:xfrm>
          <a:prstGeom prst="rect">
            <a:avLst/>
          </a:prstGeom>
          <a:solidFill>
            <a:schemeClr val="accent6">
              <a:lumMod val="20000"/>
              <a:lumOff val="80000"/>
              <a:alpha val="31000"/>
            </a:schemeClr>
          </a:solidFill>
          <a:ln w="444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5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013A2CA-8640-D840-A50A-BF0C7082E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675" y="2416359"/>
            <a:ext cx="4687268" cy="1936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64FEA-373A-23D2-4557-41B8287E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Funciones de Ventana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9DB1E4-4F7C-8126-E85A-2EAA7556DB98}"/>
              </a:ext>
            </a:extLst>
          </p:cNvPr>
          <p:cNvSpPr/>
          <p:nvPr/>
        </p:nvSpPr>
        <p:spPr>
          <a:xfrm>
            <a:off x="9598480" y="2442973"/>
            <a:ext cx="638355" cy="1821891"/>
          </a:xfrm>
          <a:prstGeom prst="rect">
            <a:avLst/>
          </a:prstGeom>
          <a:solidFill>
            <a:schemeClr val="accent6">
              <a:lumMod val="20000"/>
              <a:lumOff val="80000"/>
              <a:alpha val="31000"/>
            </a:schemeClr>
          </a:solidFill>
          <a:ln w="444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A3F815-24C7-9F7D-DA96-E861FE9AF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36" y="2168903"/>
            <a:ext cx="4880545" cy="221878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D658470-A1B5-FD6F-726D-04644D156DF7}"/>
              </a:ext>
            </a:extLst>
          </p:cNvPr>
          <p:cNvSpPr/>
          <p:nvPr/>
        </p:nvSpPr>
        <p:spPr>
          <a:xfrm>
            <a:off x="4593925" y="2412665"/>
            <a:ext cx="689937" cy="1931049"/>
          </a:xfrm>
          <a:prstGeom prst="rect">
            <a:avLst/>
          </a:prstGeom>
          <a:solidFill>
            <a:schemeClr val="accent6">
              <a:lumMod val="20000"/>
              <a:lumOff val="80000"/>
              <a:alpha val="31000"/>
            </a:schemeClr>
          </a:solidFill>
          <a:ln w="444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9C4F5A-DD47-DBAD-BD0D-19A4A313CB08}"/>
              </a:ext>
            </a:extLst>
          </p:cNvPr>
          <p:cNvCxnSpPr>
            <a:cxnSpLocks/>
          </p:cNvCxnSpPr>
          <p:nvPr/>
        </p:nvCxnSpPr>
        <p:spPr>
          <a:xfrm>
            <a:off x="6008481" y="2777965"/>
            <a:ext cx="27819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BBBD7AA0-39A1-EE37-B06F-053940845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442" y="2416361"/>
            <a:ext cx="1184232" cy="1936792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D687B0-0E3E-268B-2F50-EC471330DD3A}"/>
              </a:ext>
            </a:extLst>
          </p:cNvPr>
          <p:cNvCxnSpPr>
            <a:cxnSpLocks/>
          </p:cNvCxnSpPr>
          <p:nvPr/>
        </p:nvCxnSpPr>
        <p:spPr>
          <a:xfrm>
            <a:off x="6008481" y="3016630"/>
            <a:ext cx="27819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4CC09A8-7C9C-2176-517A-B178F1C86CC3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008481" y="3278297"/>
            <a:ext cx="27819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259793C-16AF-F640-73F3-3575A3F856E6}"/>
              </a:ext>
            </a:extLst>
          </p:cNvPr>
          <p:cNvCxnSpPr>
            <a:cxnSpLocks/>
          </p:cNvCxnSpPr>
          <p:nvPr/>
        </p:nvCxnSpPr>
        <p:spPr>
          <a:xfrm>
            <a:off x="6008481" y="3499709"/>
            <a:ext cx="27819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494539-AAB1-672C-017F-6C73964FB3E6}"/>
              </a:ext>
            </a:extLst>
          </p:cNvPr>
          <p:cNvCxnSpPr>
            <a:cxnSpLocks/>
          </p:cNvCxnSpPr>
          <p:nvPr/>
        </p:nvCxnSpPr>
        <p:spPr>
          <a:xfrm>
            <a:off x="6008481" y="3732621"/>
            <a:ext cx="278194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A5601FC-C9C7-7EBD-494B-82E337B7606B}"/>
              </a:ext>
            </a:extLst>
          </p:cNvPr>
          <p:cNvCxnSpPr>
            <a:cxnSpLocks/>
          </p:cNvCxnSpPr>
          <p:nvPr/>
        </p:nvCxnSpPr>
        <p:spPr>
          <a:xfrm>
            <a:off x="5964795" y="3988539"/>
            <a:ext cx="32188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0085B75-07CE-7DB8-DD7C-C87DD9AE8B23}"/>
              </a:ext>
            </a:extLst>
          </p:cNvPr>
          <p:cNvCxnSpPr>
            <a:cxnSpLocks/>
          </p:cNvCxnSpPr>
          <p:nvPr/>
        </p:nvCxnSpPr>
        <p:spPr>
          <a:xfrm>
            <a:off x="5964795" y="4215701"/>
            <a:ext cx="32188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6 2 2 1 1">
            <a:extLst>
              <a:ext uri="{FF2B5EF4-FFF2-40B4-BE49-F238E27FC236}">
                <a16:creationId xmlns:a16="http://schemas.microsoft.com/office/drawing/2014/main" id="{FFCDB678-CF09-A8F9-675F-A4263F46A3D4}"/>
              </a:ext>
            </a:extLst>
          </p:cNvPr>
          <p:cNvSpPr txBox="1">
            <a:spLocks/>
          </p:cNvSpPr>
          <p:nvPr/>
        </p:nvSpPr>
        <p:spPr>
          <a:xfrm>
            <a:off x="2828700" y="5199113"/>
            <a:ext cx="7767119" cy="8382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Ventanas: Hay un resultado para cada </a:t>
            </a:r>
            <a:r>
              <a:rPr lang="es-CL" sz="2100" u="sng" dirty="0">
                <a:solidFill>
                  <a:schemeClr val="bg1"/>
                </a:solidFill>
                <a:latin typeface="Calibri Light" panose="020F0302020204030204" pitchFamily="34" charset="0"/>
              </a:rPr>
              <a:t>resultado</a:t>
            </a: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 de entrada.</a:t>
            </a:r>
          </a:p>
          <a:p>
            <a:pPr marL="0" indent="0" algn="ctr">
              <a:buNone/>
            </a:pP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Se calculan las columnas nuevas usando los valores de cada grupo</a:t>
            </a:r>
            <a:r>
              <a:rPr lang="es-CL" sz="2100" dirty="0"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2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0411-3FE4-E9C1-49DA-8E8E0761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Agregación vs. Ventanas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18165C-1CE0-B631-9534-F8702EEF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620" y="1387907"/>
            <a:ext cx="7660759" cy="22619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A540C8-9165-BDBC-1835-947063C52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959" y="4271878"/>
            <a:ext cx="10745911" cy="21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2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63" y="5371696"/>
            <a:ext cx="8953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21" y="5534374"/>
            <a:ext cx="277028" cy="27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Lecture Notes: Relational Algeb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63" y="5275205"/>
            <a:ext cx="1173990" cy="10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46063" y="5209772"/>
            <a:ext cx="7696200" cy="1295400"/>
          </a:xfrm>
          <a:prstGeom prst="rect">
            <a:avLst/>
          </a:prstGeom>
          <a:solidFill>
            <a:schemeClr val="accent6">
              <a:lumMod val="20000"/>
              <a:lumOff val="80000"/>
              <a:alpha val="31000"/>
            </a:schemeClr>
          </a:solidFill>
          <a:ln w="444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80" y="352828"/>
            <a:ext cx="10923220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Aún más allá del Álgebra Relacional en SQL</a:t>
            </a:r>
          </a:p>
        </p:txBody>
      </p:sp>
      <p:pic>
        <p:nvPicPr>
          <p:cNvPr id="8" name="Picture 6 1" descr="Checkbox - Free interface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64" y="1800776"/>
            <a:ext cx="1349133" cy="13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97" y="3824998"/>
            <a:ext cx="861824" cy="861076"/>
          </a:xfrm>
          <a:prstGeom prst="rect">
            <a:avLst/>
          </a:prstGeom>
        </p:spPr>
      </p:pic>
      <p:pic>
        <p:nvPicPr>
          <p:cNvPr id="10" name="Picture 2 2" descr="Sort down - Free arrows ic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121" y="3759508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22" y="1961814"/>
            <a:ext cx="1330574" cy="959494"/>
          </a:xfrm>
          <a:prstGeom prst="rect">
            <a:avLst/>
          </a:prstGeom>
        </p:spPr>
      </p:pic>
      <p:sp>
        <p:nvSpPr>
          <p:cNvPr id="3" name="AutoShape 4" descr="Window Icon | Line Iconpack | IconsMin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6" descr="Window Icon | Line Iconpack | IconsMind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63" y="5324072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72" y="5347889"/>
            <a:ext cx="833201" cy="9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9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B9B-A2D7-DF45-A0BC-DA42D060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Agregación en Ventanas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6C92F-26DF-284D-7BC2-3EDBF6803A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60" y="2271422"/>
            <a:ext cx="1912879" cy="3000528"/>
          </a:xfrm>
          <a:prstGeom prst="rect">
            <a:avLst/>
          </a:prstGeom>
        </p:spPr>
      </p:pic>
      <p:sp>
        <p:nvSpPr>
          <p:cNvPr id="6" name="Content Placeholder 6 2 2 1 2">
            <a:extLst>
              <a:ext uri="{FF2B5EF4-FFF2-40B4-BE49-F238E27FC236}">
                <a16:creationId xmlns:a16="http://schemas.microsoft.com/office/drawing/2014/main" id="{82A59DCE-9389-0B63-D0E2-470CDBAF9E33}"/>
              </a:ext>
            </a:extLst>
          </p:cNvPr>
          <p:cNvSpPr txBox="1">
            <a:spLocks/>
          </p:cNvSpPr>
          <p:nvPr/>
        </p:nvSpPr>
        <p:spPr>
          <a:xfrm>
            <a:off x="4764313" y="6049316"/>
            <a:ext cx="2663371" cy="443559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Sin DISTINCT </a:t>
            </a: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s-CL" sz="21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¿El mejor de cada tipo? GROUP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433977"/>
            <a:ext cx="9766090" cy="1742985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(ATK), Tipo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Tipo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DF3BC92-665B-9B65-A095-B6D7BD198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6220"/>
              </p:ext>
            </p:extLst>
          </p:nvPr>
        </p:nvGraphicFramePr>
        <p:xfrm>
          <a:off x="8812515" y="4433977"/>
          <a:ext cx="2606231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3701">
                  <a:extLst>
                    <a:ext uri="{9D8B030D-6E8A-4147-A177-3AD203B41FA5}">
                      <a16:colId xmlns:a16="http://schemas.microsoft.com/office/drawing/2014/main" val="3560469229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238406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MAX(ATK)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53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Eléctrico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68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28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8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71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7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Ventanas: OVER/PARTITION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433977"/>
            <a:ext cx="6889181" cy="17429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mote,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ATK,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(ATK)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PARTITION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7CBD02-798D-05DD-BB2A-A4170FE48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995" y="4501973"/>
            <a:ext cx="3920785" cy="16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078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Ventanas: OVER/PARTITION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433977"/>
            <a:ext cx="6889181" cy="174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HP-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(HP)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promedio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8DF11-479B-EA70-7952-16319810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2C7CB-C4F6-8DC6-39DC-171C2F10F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44"/>
          <a:stretch/>
        </p:blipFill>
        <p:spPr>
          <a:xfrm>
            <a:off x="8137333" y="4474512"/>
            <a:ext cx="4006350" cy="2225757"/>
          </a:xfrm>
          <a:prstGeom prst="rect">
            <a:avLst/>
          </a:prstGeom>
        </p:spPr>
      </p:pic>
      <p:sp>
        <p:nvSpPr>
          <p:cNvPr id="9" name="Content Placeholder 6 2 2 1 1">
            <a:extLst>
              <a:ext uri="{FF2B5EF4-FFF2-40B4-BE49-F238E27FC236}">
                <a16:creationId xmlns:a16="http://schemas.microsoft.com/office/drawing/2014/main" id="{02670AD0-BEAF-EB87-C8AA-7F08673F620B}"/>
              </a:ext>
            </a:extLst>
          </p:cNvPr>
          <p:cNvSpPr txBox="1">
            <a:spLocks/>
          </p:cNvSpPr>
          <p:nvPr/>
        </p:nvSpPr>
        <p:spPr>
          <a:xfrm>
            <a:off x="4166716" y="5544877"/>
            <a:ext cx="3728519" cy="1155392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Si </a:t>
            </a:r>
            <a:r>
              <a:rPr lang="es-CL" sz="2100" dirty="0">
                <a:solidFill>
                  <a:srgbClr val="C00000"/>
                </a:solidFill>
                <a:latin typeface="Inconsolata" panose="00000509000000000000" pitchFamily="49" charset="0"/>
              </a:rPr>
              <a:t>OVER</a:t>
            </a:r>
            <a:r>
              <a:rPr lang="es-CL" sz="21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está vacío, la ventana es la tabla entera.</a:t>
            </a:r>
          </a:p>
          <a:p>
            <a:pPr marL="0" indent="0" algn="ctr">
              <a:buNone/>
            </a:pP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Tenemos que poner </a:t>
            </a:r>
            <a:r>
              <a:rPr lang="es-CL" sz="2100" dirty="0">
                <a:solidFill>
                  <a:srgbClr val="C00000"/>
                </a:solidFill>
                <a:latin typeface="Inconsolata" panose="00000509000000000000" pitchFamily="49" charset="0"/>
              </a:rPr>
              <a:t>OVER</a:t>
            </a:r>
            <a:r>
              <a:rPr lang="es-CL" sz="21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s-CL" sz="2100" dirty="0">
                <a:solidFill>
                  <a:schemeClr val="bg1"/>
                </a:solidFill>
                <a:latin typeface="Calibri Light" panose="020F0302020204030204" pitchFamily="34" charset="0"/>
              </a:rPr>
              <a:t>igual</a:t>
            </a:r>
            <a:r>
              <a:rPr lang="es-CL" sz="21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37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Funciones de ventana: Rank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47" y="1910751"/>
            <a:ext cx="819544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3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ROW_NUMBER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433977"/>
            <a:ext cx="6889181" cy="174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mote,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ROW_NUMBER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pos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1EFC8B-0532-3D4E-9EA6-C02ECD5E5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284" y="4259136"/>
            <a:ext cx="3008516" cy="21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07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OVER/ORDER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433977"/>
            <a:ext cx="7713736" cy="17429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mote,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ROW_NUMBER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ATK)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pos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8DF11-479B-EA70-7952-16319810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1" y="1690688"/>
            <a:ext cx="6050992" cy="2447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31D6A-5E9F-0F28-6874-0D6F1BAA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261" y="4433977"/>
            <a:ext cx="2994057" cy="2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664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022188"/>
            <a:ext cx="6889181" cy="17429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mote,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ATK)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pos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08" y="1275619"/>
            <a:ext cx="6050992" cy="2447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EDCDE0-7DA0-7A34-5F61-3D704E1E0C5D}"/>
              </a:ext>
            </a:extLst>
          </p:cNvPr>
          <p:cNvSpPr txBox="1"/>
          <p:nvPr/>
        </p:nvSpPr>
        <p:spPr>
          <a:xfrm>
            <a:off x="8519280" y="2868991"/>
            <a:ext cx="558108" cy="27699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100</a:t>
            </a: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9" name="Nube 6">
            <a:extLst>
              <a:ext uri="{FF2B5EF4-FFF2-40B4-BE49-F238E27FC236}">
                <a16:creationId xmlns:a16="http://schemas.microsoft.com/office/drawing/2014/main" id="{ED980F2D-50E9-E742-3A58-2A36D4C9D92A}"/>
              </a:ext>
            </a:extLst>
          </p:cNvPr>
          <p:cNvSpPr/>
          <p:nvPr/>
        </p:nvSpPr>
        <p:spPr>
          <a:xfrm>
            <a:off x="3599352" y="5444011"/>
            <a:ext cx="4413859" cy="134283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A los empates les asigna el mismo RANK y luego se salta uno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75FE5A-BB74-AC78-F995-F5093E3D4E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20"/>
          <a:stretch/>
        </p:blipFill>
        <p:spPr>
          <a:xfrm>
            <a:off x="8128969" y="3784645"/>
            <a:ext cx="3834421" cy="21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3839396"/>
            <a:ext cx="7731903" cy="174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mote,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DENSE_RANK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ATK)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pos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08" y="1275619"/>
            <a:ext cx="6050992" cy="2447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9F4A7D-BBA7-0E0F-C610-433694315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811" y="4889145"/>
            <a:ext cx="3205391" cy="1863721"/>
          </a:xfrm>
          <a:prstGeom prst="rect">
            <a:avLst/>
          </a:prstGeom>
        </p:spPr>
      </p:pic>
      <p:sp>
        <p:nvSpPr>
          <p:cNvPr id="11" name="Nube 6">
            <a:extLst>
              <a:ext uri="{FF2B5EF4-FFF2-40B4-BE49-F238E27FC236}">
                <a16:creationId xmlns:a16="http://schemas.microsoft.com/office/drawing/2014/main" id="{20ED425A-83F5-42EF-8961-D1AC93533CD1}"/>
              </a:ext>
            </a:extLst>
          </p:cNvPr>
          <p:cNvSpPr/>
          <p:nvPr/>
        </p:nvSpPr>
        <p:spPr>
          <a:xfrm>
            <a:off x="2553485" y="5354887"/>
            <a:ext cx="5991008" cy="139797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A los empates les asigna el mismo RANK y luego sigue normalmente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2B6AF-4A94-667D-8115-CE8349C46400}"/>
              </a:ext>
            </a:extLst>
          </p:cNvPr>
          <p:cNvSpPr txBox="1"/>
          <p:nvPr/>
        </p:nvSpPr>
        <p:spPr>
          <a:xfrm>
            <a:off x="8519280" y="2868991"/>
            <a:ext cx="558108" cy="27699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100</a:t>
            </a:r>
            <a:endParaRPr lang="es-C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RANK – Múltiple Orden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4088805"/>
            <a:ext cx="8280909" cy="17429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mote,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DENSE_RANK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ATK, HP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pos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04" y="1591920"/>
            <a:ext cx="6050992" cy="2447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87CE1-49B0-52E8-A2F5-DAC96BEAB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96" y="5100688"/>
            <a:ext cx="2976584" cy="16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477467-1BBA-14AB-F6DA-DE021BDAAF7F}"/>
              </a:ext>
            </a:extLst>
          </p:cNvPr>
          <p:cNvSpPr txBox="1"/>
          <p:nvPr/>
        </p:nvSpPr>
        <p:spPr>
          <a:xfrm>
            <a:off x="8386057" y="2905325"/>
            <a:ext cx="558108" cy="27699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100</a:t>
            </a:r>
            <a:endParaRPr lang="es-C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4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3A23E-61FC-403E-A258-9A3B7C85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Datos de Propiedades</a:t>
            </a: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0E888134-6445-C76F-4F8A-EA3E5F6A3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188443"/>
              </p:ext>
            </p:extLst>
          </p:nvPr>
        </p:nvGraphicFramePr>
        <p:xfrm>
          <a:off x="2308980" y="1530239"/>
          <a:ext cx="85707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03">
                  <a:extLst>
                    <a:ext uri="{9D8B030D-6E8A-4147-A177-3AD203B41FA5}">
                      <a16:colId xmlns:a16="http://schemas.microsoft.com/office/drawing/2014/main" val="2071359285"/>
                    </a:ext>
                  </a:extLst>
                </a:gridCol>
                <a:gridCol w="1043115">
                  <a:extLst>
                    <a:ext uri="{9D8B030D-6E8A-4147-A177-3AD203B41FA5}">
                      <a16:colId xmlns:a16="http://schemas.microsoft.com/office/drawing/2014/main" val="2560258386"/>
                    </a:ext>
                  </a:extLst>
                </a:gridCol>
                <a:gridCol w="1173861">
                  <a:extLst>
                    <a:ext uri="{9D8B030D-6E8A-4147-A177-3AD203B41FA5}">
                      <a16:colId xmlns:a16="http://schemas.microsoft.com/office/drawing/2014/main" val="3440539562"/>
                    </a:ext>
                  </a:extLst>
                </a:gridCol>
                <a:gridCol w="1482408">
                  <a:extLst>
                    <a:ext uri="{9D8B030D-6E8A-4147-A177-3AD203B41FA5}">
                      <a16:colId xmlns:a16="http://schemas.microsoft.com/office/drawing/2014/main" val="2376888508"/>
                    </a:ext>
                  </a:extLst>
                </a:gridCol>
                <a:gridCol w="1039940">
                  <a:extLst>
                    <a:ext uri="{9D8B030D-6E8A-4147-A177-3AD203B41FA5}">
                      <a16:colId xmlns:a16="http://schemas.microsoft.com/office/drawing/2014/main" val="159334227"/>
                    </a:ext>
                  </a:extLst>
                </a:gridCol>
                <a:gridCol w="1394397">
                  <a:extLst>
                    <a:ext uri="{9D8B030D-6E8A-4147-A177-3AD203B41FA5}">
                      <a16:colId xmlns:a16="http://schemas.microsoft.com/office/drawing/2014/main" val="3908744990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19086786"/>
                    </a:ext>
                  </a:extLst>
                </a:gridCol>
                <a:gridCol w="635699">
                  <a:extLst>
                    <a:ext uri="{9D8B030D-6E8A-4147-A177-3AD203B41FA5}">
                      <a16:colId xmlns:a16="http://schemas.microsoft.com/office/drawing/2014/main" val="993175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RUT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Nombres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Apellidos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Correo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Teléfono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Dirección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Pref.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8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Ana María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López Pérez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3"/>
                        </a:rPr>
                        <a:t>ana@lopez.cl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87341723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Los Aromos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34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17892930-k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Andrés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Díaz Gómez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4"/>
                        </a:rPr>
                        <a:t>Andy@mail.cl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98266453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Carrera 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6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Luis Felipe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Aros Castro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>
                          <a:hlinkClick r:id="rId5"/>
                        </a:rPr>
                        <a:t>pipe@gmail.com</a:t>
                      </a:r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77648399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Toesca 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86418"/>
                  </a:ext>
                </a:extLst>
              </a:tr>
            </a:tbl>
          </a:graphicData>
        </a:graphic>
      </p:graphicFrame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D2A135F2-DB9B-8D81-5FBB-01B25D9FD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3649"/>
              </p:ext>
            </p:extLst>
          </p:nvPr>
        </p:nvGraphicFramePr>
        <p:xfrm>
          <a:off x="3528340" y="5343169"/>
          <a:ext cx="57760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617">
                  <a:extLst>
                    <a:ext uri="{9D8B030D-6E8A-4147-A177-3AD203B41FA5}">
                      <a16:colId xmlns:a16="http://schemas.microsoft.com/office/drawing/2014/main" val="12049580"/>
                    </a:ext>
                  </a:extLst>
                </a:gridCol>
                <a:gridCol w="1139317">
                  <a:extLst>
                    <a:ext uri="{9D8B030D-6E8A-4147-A177-3AD203B41FA5}">
                      <a16:colId xmlns:a16="http://schemas.microsoft.com/office/drawing/2014/main" val="3962270818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1025758055"/>
                    </a:ext>
                  </a:extLst>
                </a:gridCol>
                <a:gridCol w="755968">
                  <a:extLst>
                    <a:ext uri="{9D8B030D-6E8A-4147-A177-3AD203B41FA5}">
                      <a16:colId xmlns:a16="http://schemas.microsoft.com/office/drawing/2014/main" val="2276586713"/>
                    </a:ext>
                  </a:extLst>
                </a:gridCol>
                <a:gridCol w="1167003">
                  <a:extLst>
                    <a:ext uri="{9D8B030D-6E8A-4147-A177-3AD203B41FA5}">
                      <a16:colId xmlns:a16="http://schemas.microsoft.com/office/drawing/2014/main" val="107808949"/>
                    </a:ext>
                  </a:extLst>
                </a:gridCol>
                <a:gridCol w="1023239">
                  <a:extLst>
                    <a:ext uri="{9D8B030D-6E8A-4147-A177-3AD203B41FA5}">
                      <a16:colId xmlns:a16="http://schemas.microsoft.com/office/drawing/2014/main" val="2906287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Patente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Modelo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Rev. </a:t>
                      </a:r>
                      <a:r>
                        <a:rPr lang="en-US" sz="1300" dirty="0" err="1"/>
                        <a:t>Técn</a:t>
                      </a:r>
                      <a:r>
                        <a:rPr lang="en-US" sz="13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4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Toyota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Corolla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Blanco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09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DXCR78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Volkswagen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Golf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Azul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9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00995"/>
                  </a:ext>
                </a:extLst>
              </a:tr>
            </a:tbl>
          </a:graphicData>
        </a:graphic>
      </p:graphicFrame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A77E1B8C-8866-65CE-F2FB-F2E865A59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340911"/>
              </p:ext>
            </p:extLst>
          </p:nvPr>
        </p:nvGraphicFramePr>
        <p:xfrm>
          <a:off x="2308980" y="3362939"/>
          <a:ext cx="39636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397">
                  <a:extLst>
                    <a:ext uri="{9D8B030D-6E8A-4147-A177-3AD203B41FA5}">
                      <a16:colId xmlns:a16="http://schemas.microsoft.com/office/drawing/2014/main" val="1204958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3962270818"/>
                    </a:ext>
                  </a:extLst>
                </a:gridCol>
                <a:gridCol w="726631">
                  <a:extLst>
                    <a:ext uri="{9D8B030D-6E8A-4147-A177-3AD203B41FA5}">
                      <a16:colId xmlns:a16="http://schemas.microsoft.com/office/drawing/2014/main" val="1025758055"/>
                    </a:ext>
                  </a:extLst>
                </a:gridCol>
                <a:gridCol w="1167003">
                  <a:extLst>
                    <a:ext uri="{9D8B030D-6E8A-4147-A177-3AD203B41FA5}">
                      <a16:colId xmlns:a16="http://schemas.microsoft.com/office/drawing/2014/main" val="107808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Dirección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Habs</a:t>
                      </a:r>
                      <a:r>
                        <a:rPr lang="en-US" sz="13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Baños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/>
                        <a:t>Dueño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4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Los Aromos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15823445-2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09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Carrera 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/>
                        <a:t>14345823-8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19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err="1"/>
                        <a:t>Curicó</a:t>
                      </a:r>
                      <a:r>
                        <a:rPr lang="en-US" sz="1300" dirty="0"/>
                        <a:t> 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 err="1"/>
                        <a:t>null</a:t>
                      </a:r>
                      <a:endParaRPr lang="es-C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500995"/>
                  </a:ext>
                </a:extLst>
              </a:tr>
            </a:tbl>
          </a:graphicData>
        </a:graphic>
      </p:graphicFrame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66C8A3CE-B91C-0C4A-4096-C3A0E2311EFB}"/>
              </a:ext>
            </a:extLst>
          </p:cNvPr>
          <p:cNvSpPr/>
          <p:nvPr/>
        </p:nvSpPr>
        <p:spPr>
          <a:xfrm>
            <a:off x="2326233" y="1232211"/>
            <a:ext cx="1400837" cy="29802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Cliente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F74D09EE-A06B-C6FB-9C43-4D578544D61B}"/>
              </a:ext>
            </a:extLst>
          </p:cNvPr>
          <p:cNvSpPr/>
          <p:nvPr/>
        </p:nvSpPr>
        <p:spPr>
          <a:xfrm>
            <a:off x="3545593" y="5045141"/>
            <a:ext cx="1035381" cy="29802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Auto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1DAEF786-552E-4DB9-F73B-87763814FEF0}"/>
              </a:ext>
            </a:extLst>
          </p:cNvPr>
          <p:cNvSpPr/>
          <p:nvPr/>
        </p:nvSpPr>
        <p:spPr>
          <a:xfrm>
            <a:off x="2326233" y="3064911"/>
            <a:ext cx="1355590" cy="29802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Casa</a:t>
            </a:r>
          </a:p>
        </p:txBody>
      </p:sp>
      <p:graphicFrame>
        <p:nvGraphicFramePr>
          <p:cNvPr id="13" name="Tabla 7">
            <a:extLst>
              <a:ext uri="{FF2B5EF4-FFF2-40B4-BE49-F238E27FC236}">
                <a16:creationId xmlns:a16="http://schemas.microsoft.com/office/drawing/2014/main" id="{C3652270-158D-58AF-C46C-D4F29A0C7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75579"/>
              </p:ext>
            </p:extLst>
          </p:nvPr>
        </p:nvGraphicFramePr>
        <p:xfrm>
          <a:off x="8176255" y="3362939"/>
          <a:ext cx="27034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706">
                  <a:extLst>
                    <a:ext uri="{9D8B030D-6E8A-4147-A177-3AD203B41FA5}">
                      <a16:colId xmlns:a16="http://schemas.microsoft.com/office/drawing/2014/main" val="1017221181"/>
                    </a:ext>
                  </a:extLst>
                </a:gridCol>
                <a:gridCol w="1077278">
                  <a:extLst>
                    <a:ext uri="{9D8B030D-6E8A-4147-A177-3AD203B41FA5}">
                      <a16:colId xmlns:a16="http://schemas.microsoft.com/office/drawing/2014/main" val="2593534203"/>
                    </a:ext>
                  </a:extLst>
                </a:gridCol>
                <a:gridCol w="807466">
                  <a:extLst>
                    <a:ext uri="{9D8B030D-6E8A-4147-A177-3AD203B41FA5}">
                      <a16:colId xmlns:a16="http://schemas.microsoft.com/office/drawing/2014/main" val="1352594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Patente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Fecha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55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30/07/2017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FVBT45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01/01/2018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1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DXCR78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02/03/2018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372409"/>
                  </a:ext>
                </a:extLst>
              </a:tr>
            </a:tbl>
          </a:graphicData>
        </a:graphic>
      </p:graphicFrame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4BC0538F-F839-0BFE-B927-F98E020896F3}"/>
              </a:ext>
            </a:extLst>
          </p:cNvPr>
          <p:cNvSpPr/>
          <p:nvPr/>
        </p:nvSpPr>
        <p:spPr>
          <a:xfrm>
            <a:off x="8187360" y="3063848"/>
            <a:ext cx="932417" cy="29802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/>
              <a:t>Multa</a:t>
            </a:r>
          </a:p>
        </p:txBody>
      </p:sp>
    </p:spTree>
    <p:extLst>
      <p:ext uri="{BB962C8B-B14F-4D97-AF65-F5344CB8AC3E}">
        <p14:creationId xmlns:p14="http://schemas.microsoft.com/office/powerpoint/2010/main" val="32718091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RANK – PARTITION BY + ORDER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09" y="4142933"/>
            <a:ext cx="9239756" cy="17429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mote,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PARTITION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tipo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ATK)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pos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04" y="1690688"/>
            <a:ext cx="6050992" cy="2447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95CE24-9015-F1FD-F101-818E1D4E5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892" y="5090706"/>
            <a:ext cx="3590951" cy="1724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A0068F-41D6-39D1-D2F5-70B6F3817CFD}"/>
              </a:ext>
            </a:extLst>
          </p:cNvPr>
          <p:cNvSpPr txBox="1"/>
          <p:nvPr/>
        </p:nvSpPr>
        <p:spPr>
          <a:xfrm>
            <a:off x="8404223" y="3008271"/>
            <a:ext cx="558108" cy="27699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100</a:t>
            </a:r>
            <a:endParaRPr lang="es-C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772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Funciones de ventana: Posición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05" y="1794205"/>
            <a:ext cx="5748927" cy="4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48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16B6-6759-7220-C149-1242D5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2C20-582C-5B20-EE99-29D48762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09" y="4142933"/>
            <a:ext cx="8309663" cy="1742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HP,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HP-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(HP)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HP) </a:t>
            </a: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D98FE-0905-08BA-08EF-7026A68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04" y="1458647"/>
            <a:ext cx="6050992" cy="2447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3CDDD-2BD2-2411-E764-B6283A342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563" y="4030357"/>
            <a:ext cx="2568522" cy="22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64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SQL: Un </a:t>
            </a:r>
            <a:r>
              <a:rPr lang="es-CL"/>
              <a:t>lenguaje declarativo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1752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691" y="188887"/>
            <a:ext cx="10515600" cy="1325563"/>
          </a:xfrm>
        </p:spPr>
        <p:txBody>
          <a:bodyPr/>
          <a:lstStyle/>
          <a:p>
            <a:r>
              <a:rPr lang="es-CL" dirty="0"/>
              <a:t>SQL tiene mucha redundancia</a:t>
            </a:r>
          </a:p>
        </p:txBody>
      </p:sp>
      <p:pic>
        <p:nvPicPr>
          <p:cNvPr id="1028" name="Picture 4" descr="https://k39.kn3.net/taringa/1/8/8/0/3/4/98/mikarichan39/851.jpg?6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89" y="2946248"/>
            <a:ext cx="5673644" cy="27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nualidades.photos/ejemplosorg/uploads/2015/08/redundan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45" y="1157796"/>
            <a:ext cx="2394827" cy="17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orrectoraprofesional.files.wordpress.com/2015/03/images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66" y="1157794"/>
            <a:ext cx="2189834" cy="17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607" y="4576972"/>
            <a:ext cx="4772025" cy="2281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368" y="4918004"/>
            <a:ext cx="3950081" cy="1660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1057" y="2946248"/>
            <a:ext cx="3929605" cy="1599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9790" y="1157794"/>
            <a:ext cx="2564211" cy="1737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6189" y="1156852"/>
            <a:ext cx="1341443" cy="173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5553" y="1514065"/>
            <a:ext cx="9144000" cy="475698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515554" y="1511832"/>
            <a:ext cx="4576224" cy="2355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91778" y="3867336"/>
            <a:ext cx="4584669" cy="2457264"/>
          </a:xfrm>
          <a:prstGeom prst="rect">
            <a:avLst/>
          </a:prstGeom>
          <a:solidFill>
            <a:srgbClr val="EE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15555" y="3860641"/>
            <a:ext cx="4576223" cy="2457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91778" y="1507499"/>
            <a:ext cx="4576223" cy="2362200"/>
          </a:xfrm>
          <a:prstGeom prst="rect">
            <a:avLst/>
          </a:prstGeom>
          <a:solidFill>
            <a:srgbClr val="FE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9015" y="117083"/>
            <a:ext cx="10712408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Consultas directas vs. consultas anidadas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052400"/>
            <a:ext cx="91440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Nombres y géneros de los </a:t>
            </a:r>
            <a:r>
              <a:rPr lang="es-CL" sz="2400" i="1" dirty="0" err="1">
                <a:latin typeface="Calibri Light" panose="020F0302020204030204" pitchFamily="34" charset="0"/>
              </a:rPr>
              <a:t>co</a:t>
            </a:r>
            <a:r>
              <a:rPr lang="es-CL" sz="2400" i="1" dirty="0">
                <a:latin typeface="Calibri Light" panose="020F0302020204030204" pitchFamily="34" charset="0"/>
              </a:rPr>
              <a:t>-actores de </a:t>
            </a:r>
            <a:r>
              <a:rPr lang="es-CL" sz="2400" i="1" dirty="0" err="1">
                <a:latin typeface="Calibri Light" panose="020F0302020204030204" pitchFamily="34" charset="0"/>
              </a:rPr>
              <a:t>Liv</a:t>
            </a:r>
            <a:r>
              <a:rPr lang="es-CL" sz="2400" i="1" dirty="0">
                <a:latin typeface="Calibri Light" panose="020F0302020204030204" pitchFamily="34" charset="0"/>
              </a:rPr>
              <a:t> Tyler.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71" y="2013940"/>
            <a:ext cx="2702160" cy="1217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6" y="2013938"/>
            <a:ext cx="3656923" cy="157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72" y="4331231"/>
            <a:ext cx="3652803" cy="1767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5" y="4331231"/>
            <a:ext cx="3661353" cy="19398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62" y="1588033"/>
            <a:ext cx="2466521" cy="2540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88032"/>
            <a:ext cx="1830320" cy="2551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28974"/>
            <a:ext cx="3076570" cy="2594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928974"/>
            <a:ext cx="3607130" cy="26487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61" y="6448903"/>
            <a:ext cx="2446748" cy="26709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572001" y="6324601"/>
            <a:ext cx="6087553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Son equivalentes pero ¿cuál es más eficiente?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7" grpId="0" animBg="1"/>
      <p:bldP spid="46" grpId="0" animBg="1"/>
      <p:bldP spid="5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5555" y="1511832"/>
            <a:ext cx="9160891" cy="475802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091778" y="3867336"/>
            <a:ext cx="4584669" cy="2457264"/>
          </a:xfrm>
          <a:prstGeom prst="rect">
            <a:avLst/>
          </a:prstGeom>
          <a:solidFill>
            <a:srgbClr val="EE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15555" y="3860641"/>
            <a:ext cx="4576223" cy="2457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91778" y="1507499"/>
            <a:ext cx="4576223" cy="2362200"/>
          </a:xfrm>
          <a:prstGeom prst="rect">
            <a:avLst/>
          </a:prstGeom>
          <a:solidFill>
            <a:srgbClr val="FE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15554" y="1511832"/>
            <a:ext cx="4576224" cy="2355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052400"/>
            <a:ext cx="91440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Nombres y géneros de los </a:t>
            </a:r>
            <a:r>
              <a:rPr lang="es-CL" sz="2400" i="1" dirty="0" err="1">
                <a:latin typeface="Calibri Light" panose="020F0302020204030204" pitchFamily="34" charset="0"/>
              </a:rPr>
              <a:t>co</a:t>
            </a:r>
            <a:r>
              <a:rPr lang="es-CL" sz="2400" i="1" dirty="0">
                <a:latin typeface="Calibri Light" panose="020F0302020204030204" pitchFamily="34" charset="0"/>
              </a:rPr>
              <a:t>-actores de </a:t>
            </a:r>
            <a:r>
              <a:rPr lang="es-CL" sz="2400" i="1" dirty="0" err="1">
                <a:latin typeface="Calibri Light" panose="020F0302020204030204" pitchFamily="34" charset="0"/>
              </a:rPr>
              <a:t>Liv</a:t>
            </a:r>
            <a:r>
              <a:rPr lang="es-CL" sz="2400" i="1" dirty="0">
                <a:latin typeface="Calibri Light" panose="020F0302020204030204" pitchFamily="34" charset="0"/>
              </a:rPr>
              <a:t> Tyler.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71" y="2013940"/>
            <a:ext cx="2702160" cy="1217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6" y="2013938"/>
            <a:ext cx="3656923" cy="1571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72" y="4331231"/>
            <a:ext cx="3652803" cy="1767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5" y="4331231"/>
            <a:ext cx="3661353" cy="19398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62" y="1588033"/>
            <a:ext cx="2466521" cy="2540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88032"/>
            <a:ext cx="1830320" cy="2551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28974"/>
            <a:ext cx="3076570" cy="2594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928974"/>
            <a:ext cx="3607130" cy="26487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61" y="6448903"/>
            <a:ext cx="2446748" cy="2670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98" y="3587300"/>
            <a:ext cx="609836" cy="1792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12" y="3581401"/>
            <a:ext cx="495688" cy="1793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99" y="5995980"/>
            <a:ext cx="610431" cy="1762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19" y="5993368"/>
            <a:ext cx="610516" cy="176246"/>
          </a:xfrm>
          <a:prstGeom prst="rect">
            <a:avLst/>
          </a:prstGeom>
        </p:spPr>
      </p:pic>
      <p:sp>
        <p:nvSpPr>
          <p:cNvPr id="23" name="Content Placeholder 6 2"/>
          <p:cNvSpPr txBox="1">
            <a:spLocks/>
          </p:cNvSpPr>
          <p:nvPr/>
        </p:nvSpPr>
        <p:spPr>
          <a:xfrm>
            <a:off x="1515554" y="6317522"/>
            <a:ext cx="9144000" cy="540479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¡Hay poca diferencia!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9B4705-6ECA-613F-03D1-B9416880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15" y="117083"/>
            <a:ext cx="10712408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Consultas directas vs. consultas anidadas</a:t>
            </a:r>
          </a:p>
        </p:txBody>
      </p:sp>
    </p:spTree>
    <p:extLst>
      <p:ext uri="{BB962C8B-B14F-4D97-AF65-F5344CB8AC3E}">
        <p14:creationId xmlns:p14="http://schemas.microsoft.com/office/powerpoint/2010/main" val="57840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091778" y="3867336"/>
            <a:ext cx="4584669" cy="2457264"/>
          </a:xfrm>
          <a:prstGeom prst="rect">
            <a:avLst/>
          </a:prstGeom>
          <a:solidFill>
            <a:srgbClr val="EE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15555" y="3860641"/>
            <a:ext cx="4576223" cy="2457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91778" y="1507499"/>
            <a:ext cx="4576223" cy="2362200"/>
          </a:xfrm>
          <a:prstGeom prst="rect">
            <a:avLst/>
          </a:prstGeom>
          <a:solidFill>
            <a:srgbClr val="FE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24001" y="1511831"/>
            <a:ext cx="4567777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052400"/>
            <a:ext cx="91440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Nombres y géneros de </a:t>
            </a:r>
            <a:r>
              <a:rPr lang="es-CL" sz="2400" i="1" dirty="0" err="1">
                <a:latin typeface="Calibri Light" panose="020F0302020204030204" pitchFamily="34" charset="0"/>
              </a:rPr>
              <a:t>co</a:t>
            </a:r>
            <a:r>
              <a:rPr lang="es-CL" sz="2400" i="1" dirty="0">
                <a:latin typeface="Calibri Light" panose="020F0302020204030204" pitchFamily="34" charset="0"/>
              </a:rPr>
              <a:t>-actores de personas con una apellida “L%”.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73" y="2013940"/>
            <a:ext cx="2702491" cy="1219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7" y="2013937"/>
            <a:ext cx="3657433" cy="1571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71" y="4331232"/>
            <a:ext cx="3653618" cy="1767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4" y="4331232"/>
            <a:ext cx="3662168" cy="1941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62" y="1588033"/>
            <a:ext cx="2466521" cy="2540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88032"/>
            <a:ext cx="1830320" cy="2551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28974"/>
            <a:ext cx="3076570" cy="2594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928974"/>
            <a:ext cx="3607130" cy="264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587302"/>
            <a:ext cx="737413" cy="179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21" y="3581272"/>
            <a:ext cx="737515" cy="179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95" y="5985787"/>
            <a:ext cx="738133" cy="180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372" y="5983061"/>
            <a:ext cx="626428" cy="180418"/>
          </a:xfrm>
          <a:prstGeom prst="rect">
            <a:avLst/>
          </a:prstGeom>
        </p:spPr>
      </p:pic>
      <p:sp>
        <p:nvSpPr>
          <p:cNvPr id="27" name="Content Placeholder 6 2"/>
          <p:cNvSpPr txBox="1">
            <a:spLocks/>
          </p:cNvSpPr>
          <p:nvPr/>
        </p:nvSpPr>
        <p:spPr>
          <a:xfrm>
            <a:off x="1515554" y="6317522"/>
            <a:ext cx="9144000" cy="540479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800" i="1" dirty="0">
                <a:solidFill>
                  <a:schemeClr val="bg1"/>
                </a:solidFill>
                <a:latin typeface="Calibri Light" panose="020F0302020204030204" pitchFamily="34" charset="0"/>
              </a:rPr>
              <a:t>¡Hay una diferencia (pero es poco predecible)!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4593C39-FF59-5092-5E2A-4401AB18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15" y="117083"/>
            <a:ext cx="10712408" cy="1325563"/>
          </a:xfrm>
        </p:spPr>
        <p:txBody>
          <a:bodyPr>
            <a:normAutofit fontScale="90000"/>
          </a:bodyPr>
          <a:lstStyle/>
          <a:p>
            <a:r>
              <a:rPr lang="es-CL" dirty="0"/>
              <a:t>Consultas directas vs. consultas anidadas</a:t>
            </a:r>
          </a:p>
        </p:txBody>
      </p:sp>
    </p:spTree>
    <p:extLst>
      <p:ext uri="{BB962C8B-B14F-4D97-AF65-F5344CB8AC3E}">
        <p14:creationId xmlns:p14="http://schemas.microsoft.com/office/powerpoint/2010/main" val="2889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 txBox="1">
            <a:spLocks/>
          </p:cNvSpPr>
          <p:nvPr/>
        </p:nvSpPr>
        <p:spPr>
          <a:xfrm>
            <a:off x="1515801" y="1295400"/>
            <a:ext cx="9152199" cy="5566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s-CL" sz="2800" b="1" dirty="0">
                <a:solidFill>
                  <a:srgbClr val="0066CC"/>
                </a:solidFill>
                <a:latin typeface="Calibri Light" panose="020F0302020204030204" pitchFamily="34" charset="0"/>
              </a:rPr>
              <a:t>Uno dice lo que quiere, no cómo debería ser calculado</a:t>
            </a:r>
          </a:p>
          <a:p>
            <a:pPr marL="457200" lvl="1" indent="0" algn="ctr">
              <a:buClr>
                <a:schemeClr val="bg1"/>
              </a:buClr>
              <a:buNone/>
            </a:pPr>
            <a:endParaRPr lang="es-CL" i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1" algn="ctr">
              <a:buClr>
                <a:schemeClr val="bg1"/>
              </a:buClr>
            </a:pPr>
            <a:r>
              <a:rPr lang="es-CL" i="1" dirty="0">
                <a:solidFill>
                  <a:schemeClr val="bg1"/>
                </a:solidFill>
                <a:latin typeface="Calibri Light" panose="020F0302020204030204" pitchFamily="34" charset="0"/>
              </a:rPr>
              <a:t>Idealmente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, el motor puede elegir el mejor plan de ejecución independientemente de su expresión particular</a:t>
            </a:r>
          </a:p>
          <a:p>
            <a:pPr lvl="2" algn="ctr">
              <a:buClr>
                <a:schemeClr val="bg1"/>
              </a:buClr>
            </a:pP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Pero, esto es caro, entonces </a:t>
            </a:r>
            <a:r>
              <a:rPr lang="es-CL" i="1" dirty="0">
                <a:solidFill>
                  <a:schemeClr val="bg1"/>
                </a:solidFill>
                <a:latin typeface="Calibri Light" panose="020F0302020204030204" pitchFamily="34" charset="0"/>
              </a:rPr>
              <a:t>en la práctica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, hay diferencias</a:t>
            </a:r>
          </a:p>
          <a:p>
            <a:pPr lvl="1" algn="ctr">
              <a:buClr>
                <a:schemeClr val="bg1"/>
              </a:buClr>
            </a:pP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Regresaremos al tema de rendimiento y optimización más adelante en el curso</a:t>
            </a:r>
          </a:p>
          <a:p>
            <a:pPr lvl="1" algn="ctr">
              <a:buClr>
                <a:schemeClr val="bg1"/>
              </a:buClr>
            </a:pP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Pero en general, se puede expresar una consulta en la forma “más natural” y dejar la ejecución al motor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2066025"/>
            <a:ext cx="91440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850" y="3416318"/>
            <a:ext cx="1300656" cy="149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SQL es un lenguaje </a:t>
            </a:r>
            <a:r>
              <a:rPr lang="es-CL" b="1" dirty="0">
                <a:solidFill>
                  <a:srgbClr val="0066CC"/>
                </a:solidFill>
              </a:rPr>
              <a:t>declarativo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906969" y="2151268"/>
            <a:ext cx="1975209" cy="1016693"/>
            <a:chOff x="382968" y="2295042"/>
            <a:chExt cx="1975209" cy="1016693"/>
          </a:xfrm>
        </p:grpSpPr>
        <p:sp>
          <p:nvSpPr>
            <p:cNvPr id="4" name="Rectangle 3"/>
            <p:cNvSpPr/>
            <p:nvPr/>
          </p:nvSpPr>
          <p:spPr>
            <a:xfrm>
              <a:off x="382968" y="2295042"/>
              <a:ext cx="1975209" cy="10166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58" y="2511764"/>
              <a:ext cx="1166317" cy="5256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7" y="2327933"/>
              <a:ext cx="1064610" cy="10966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905002" y="3271436"/>
            <a:ext cx="1975209" cy="1019583"/>
            <a:chOff x="381001" y="3415210"/>
            <a:chExt cx="1975209" cy="1019583"/>
          </a:xfrm>
        </p:grpSpPr>
        <p:sp>
          <p:nvSpPr>
            <p:cNvPr id="8" name="Rectangle 7"/>
            <p:cNvSpPr/>
            <p:nvPr/>
          </p:nvSpPr>
          <p:spPr>
            <a:xfrm>
              <a:off x="381001" y="3415210"/>
              <a:ext cx="1975209" cy="1019583"/>
            </a:xfrm>
            <a:prstGeom prst="rect">
              <a:avLst/>
            </a:prstGeom>
            <a:solidFill>
              <a:srgbClr val="FEF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3" y="3633801"/>
              <a:ext cx="1578417" cy="6782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3" y="3449970"/>
              <a:ext cx="790011" cy="1101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905001" y="4394494"/>
            <a:ext cx="1975209" cy="1060615"/>
            <a:chOff x="381000" y="4538268"/>
            <a:chExt cx="1975209" cy="1060615"/>
          </a:xfrm>
        </p:grpSpPr>
        <p:sp>
          <p:nvSpPr>
            <p:cNvPr id="12" name="Rectangle 11"/>
            <p:cNvSpPr/>
            <p:nvPr/>
          </p:nvSpPr>
          <p:spPr>
            <a:xfrm>
              <a:off x="381000" y="4538268"/>
              <a:ext cx="1975209" cy="10606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90" y="4741387"/>
              <a:ext cx="1576639" cy="7627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84" y="4567762"/>
              <a:ext cx="1327922" cy="11197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905000" y="5558583"/>
            <a:ext cx="1978854" cy="1060614"/>
            <a:chOff x="381000" y="5702358"/>
            <a:chExt cx="1978854" cy="1060614"/>
          </a:xfrm>
        </p:grpSpPr>
        <p:sp>
          <p:nvSpPr>
            <p:cNvPr id="16" name="Rectangle 15"/>
            <p:cNvSpPr/>
            <p:nvPr/>
          </p:nvSpPr>
          <p:spPr>
            <a:xfrm>
              <a:off x="381000" y="5702358"/>
              <a:ext cx="1978854" cy="1060614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1" y="5902586"/>
              <a:ext cx="1580328" cy="8372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2" y="5728962"/>
              <a:ext cx="1556925" cy="114328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1601" y="3307807"/>
            <a:ext cx="1751603" cy="17516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3257" y="2151267"/>
            <a:ext cx="2217599" cy="446793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24" idx="1"/>
          </p:cNvCxnSpPr>
          <p:nvPr/>
        </p:nvCxnSpPr>
        <p:spPr>
          <a:xfrm>
            <a:off x="3877434" y="2675626"/>
            <a:ext cx="1304167" cy="150798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</p:cNvCxnSpPr>
          <p:nvPr/>
        </p:nvCxnSpPr>
        <p:spPr>
          <a:xfrm>
            <a:off x="3880210" y="3781228"/>
            <a:ext cx="1304166" cy="386807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3"/>
            <a:endCxn id="24" idx="1"/>
          </p:cNvCxnSpPr>
          <p:nvPr/>
        </p:nvCxnSpPr>
        <p:spPr>
          <a:xfrm flipV="1">
            <a:off x="3880210" y="4183609"/>
            <a:ext cx="1301391" cy="74119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24" idx="1"/>
          </p:cNvCxnSpPr>
          <p:nvPr/>
        </p:nvCxnSpPr>
        <p:spPr>
          <a:xfrm flipV="1">
            <a:off x="3883854" y="4183608"/>
            <a:ext cx="1297746" cy="1905282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3"/>
          </p:cNvCxnSpPr>
          <p:nvPr/>
        </p:nvCxnSpPr>
        <p:spPr>
          <a:xfrm flipV="1">
            <a:off x="6933204" y="4183608"/>
            <a:ext cx="1203633" cy="1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72" y="2977945"/>
            <a:ext cx="1149256" cy="2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524000" y="2094780"/>
            <a:ext cx="91440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850" y="3445073"/>
            <a:ext cx="1300656" cy="149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SQL es un lenguaje </a:t>
            </a:r>
            <a:r>
              <a:rPr lang="es-CL" b="1" dirty="0">
                <a:solidFill>
                  <a:srgbClr val="0066CC"/>
                </a:solidFill>
              </a:rPr>
              <a:t>declarativo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906969" y="2180023"/>
            <a:ext cx="1975209" cy="1016693"/>
            <a:chOff x="382968" y="2295042"/>
            <a:chExt cx="1975209" cy="1016693"/>
          </a:xfrm>
        </p:grpSpPr>
        <p:sp>
          <p:nvSpPr>
            <p:cNvPr id="4" name="Rectangle 3"/>
            <p:cNvSpPr/>
            <p:nvPr/>
          </p:nvSpPr>
          <p:spPr>
            <a:xfrm>
              <a:off x="382968" y="2295042"/>
              <a:ext cx="1975209" cy="10166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58" y="2511764"/>
              <a:ext cx="1166317" cy="5256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7" y="2327933"/>
              <a:ext cx="1064610" cy="10966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905002" y="3300191"/>
            <a:ext cx="1975209" cy="1019583"/>
            <a:chOff x="381001" y="3415210"/>
            <a:chExt cx="1975209" cy="1019583"/>
          </a:xfrm>
        </p:grpSpPr>
        <p:sp>
          <p:nvSpPr>
            <p:cNvPr id="8" name="Rectangle 7"/>
            <p:cNvSpPr/>
            <p:nvPr/>
          </p:nvSpPr>
          <p:spPr>
            <a:xfrm>
              <a:off x="381001" y="3415210"/>
              <a:ext cx="1975209" cy="1019583"/>
            </a:xfrm>
            <a:prstGeom prst="rect">
              <a:avLst/>
            </a:prstGeom>
            <a:solidFill>
              <a:srgbClr val="FEF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3" y="3633801"/>
              <a:ext cx="1578417" cy="6782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3" y="3449970"/>
              <a:ext cx="790011" cy="1101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905001" y="4423249"/>
            <a:ext cx="1975209" cy="1060615"/>
            <a:chOff x="381000" y="4538268"/>
            <a:chExt cx="1975209" cy="1060615"/>
          </a:xfrm>
        </p:grpSpPr>
        <p:sp>
          <p:nvSpPr>
            <p:cNvPr id="12" name="Rectangle 11"/>
            <p:cNvSpPr/>
            <p:nvPr/>
          </p:nvSpPr>
          <p:spPr>
            <a:xfrm>
              <a:off x="381000" y="4538268"/>
              <a:ext cx="1975209" cy="10606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90" y="4741387"/>
              <a:ext cx="1576639" cy="7627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84" y="4567762"/>
              <a:ext cx="1327922" cy="11197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905000" y="5587338"/>
            <a:ext cx="1978854" cy="1060614"/>
            <a:chOff x="381000" y="5702358"/>
            <a:chExt cx="1978854" cy="1060614"/>
          </a:xfrm>
        </p:grpSpPr>
        <p:sp>
          <p:nvSpPr>
            <p:cNvPr id="16" name="Rectangle 15"/>
            <p:cNvSpPr/>
            <p:nvPr/>
          </p:nvSpPr>
          <p:spPr>
            <a:xfrm>
              <a:off x="381000" y="5702358"/>
              <a:ext cx="1978854" cy="1060614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1" y="5902586"/>
              <a:ext cx="1580328" cy="8372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2" y="5728962"/>
              <a:ext cx="1556925" cy="114328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1601" y="3336562"/>
            <a:ext cx="1751603" cy="17516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3257" y="2180022"/>
            <a:ext cx="2217599" cy="446793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24" idx="1"/>
          </p:cNvCxnSpPr>
          <p:nvPr/>
        </p:nvCxnSpPr>
        <p:spPr>
          <a:xfrm>
            <a:off x="3877434" y="2704381"/>
            <a:ext cx="1304167" cy="150798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</p:cNvCxnSpPr>
          <p:nvPr/>
        </p:nvCxnSpPr>
        <p:spPr>
          <a:xfrm>
            <a:off x="3880210" y="3809983"/>
            <a:ext cx="1304166" cy="386807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3"/>
            <a:endCxn id="24" idx="1"/>
          </p:cNvCxnSpPr>
          <p:nvPr/>
        </p:nvCxnSpPr>
        <p:spPr>
          <a:xfrm flipV="1">
            <a:off x="3880210" y="4212364"/>
            <a:ext cx="1301391" cy="74119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24" idx="1"/>
          </p:cNvCxnSpPr>
          <p:nvPr/>
        </p:nvCxnSpPr>
        <p:spPr>
          <a:xfrm flipV="1">
            <a:off x="3883854" y="4212363"/>
            <a:ext cx="1297746" cy="1905282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3"/>
          </p:cNvCxnSpPr>
          <p:nvPr/>
        </p:nvCxnSpPr>
        <p:spPr>
          <a:xfrm flipV="1">
            <a:off x="6933204" y="4212363"/>
            <a:ext cx="1203633" cy="1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72" y="3006700"/>
            <a:ext cx="1149256" cy="23015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515800" y="1942380"/>
            <a:ext cx="9152200" cy="480496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515801" y="1295400"/>
            <a:ext cx="9152199" cy="54159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s-CL" sz="2800" b="1" dirty="0">
                <a:solidFill>
                  <a:srgbClr val="0066CC"/>
                </a:solidFill>
                <a:latin typeface="Calibri Light" panose="020F0302020204030204" pitchFamily="34" charset="0"/>
              </a:rPr>
              <a:t>Uno dice lo que quiere, no cómo debería ser computado</a:t>
            </a:r>
          </a:p>
          <a:p>
            <a:pPr marL="457200" lvl="1" indent="0" algn="ctr">
              <a:buClr>
                <a:schemeClr val="bg1"/>
              </a:buClr>
              <a:buNone/>
            </a:pPr>
            <a:endParaRPr lang="es-CL" i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457200" lvl="1" indent="0" algn="ctr">
              <a:buClr>
                <a:schemeClr val="bg1"/>
              </a:buClr>
              <a:buNone/>
            </a:pPr>
            <a:endParaRPr lang="es-CL" i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457200" lvl="1" indent="0" algn="ctr">
              <a:buClr>
                <a:schemeClr val="bg1"/>
              </a:buClr>
              <a:buNone/>
            </a:pPr>
            <a:endParaRPr lang="es-CL" i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 algn="ctr">
              <a:buClr>
                <a:schemeClr val="bg1"/>
              </a:buClr>
              <a:buNone/>
            </a:pPr>
            <a:r>
              <a:rPr lang="es-CL" sz="28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Idealmente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, el motor puede elegir el mejor plan de ejecución independientemente de la expresión particular de la consulta</a:t>
            </a:r>
          </a:p>
        </p:txBody>
      </p:sp>
    </p:spTree>
    <p:extLst>
      <p:ext uri="{BB962C8B-B14F-4D97-AF65-F5344CB8AC3E}">
        <p14:creationId xmlns:p14="http://schemas.microsoft.com/office/powerpoint/2010/main" val="5045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C475-4118-6715-DA26-3C3CBCB3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L" dirty="0"/>
            </a:br>
            <a:r>
              <a:rPr lang="es-CL" dirty="0" err="1"/>
              <a:t>Joins</a:t>
            </a:r>
            <a:r>
              <a:rPr lang="es-CL" dirty="0"/>
              <a:t> Externos</a:t>
            </a:r>
          </a:p>
        </p:txBody>
      </p:sp>
      <p:pic>
        <p:nvPicPr>
          <p:cNvPr id="5" name="Picture 2" descr="Lecture Notes: Relational Algebra">
            <a:extLst>
              <a:ext uri="{FF2B5EF4-FFF2-40B4-BE49-F238E27FC236}">
                <a16:creationId xmlns:a16="http://schemas.microsoft.com/office/drawing/2014/main" id="{B436792C-0C95-7ECB-9BAD-CE7812DB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54" y="1975649"/>
            <a:ext cx="1173990" cy="10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027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3C74E-C786-3B5A-EF16-8E2FA08D1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8D6FC47-D181-C67D-FAEC-BAAE19C1B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A7B827F2-8968-14A9-3D1E-BDCB2C26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3EEC3-BBCB-2C41-C70E-53689633A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" y="1065568"/>
            <a:ext cx="4430487" cy="3450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L" dirty="0">
                <a:solidFill>
                  <a:schemeClr val="tx1"/>
                </a:solidFill>
              </a:rPr>
              <a:t>SQL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65D89-CBFA-4E29-C20E-D4E55BC32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41" y="2656114"/>
            <a:ext cx="4556919" cy="2549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L" sz="16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Sebastián Ferrada Aliaga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Iniciativa de Datos e Inteligencia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sferrada</a:t>
            </a:r>
            <a:r>
              <a:rPr lang="en-CL" sz="1600" dirty="0">
                <a:solidFill>
                  <a:schemeClr val="tx1"/>
                </a:solidFill>
              </a:rPr>
              <a:t>.com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Septiembre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991E49-BA95-BDDF-5BE1-09F52126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4C00B-EDF4-AC0B-48DB-AAB5EDA90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7" name="Graphic 16" descr="Database outline">
            <a:extLst>
              <a:ext uri="{FF2B5EF4-FFF2-40B4-BE49-F238E27FC236}">
                <a16:creationId xmlns:a16="http://schemas.microsoft.com/office/drawing/2014/main" id="{C407630E-1152-8598-8919-FDC72A8FA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4926" y="1259423"/>
            <a:ext cx="2082491" cy="2082491"/>
          </a:xfrm>
          <a:prstGeom prst="rect">
            <a:avLst/>
          </a:prstGeom>
        </p:spPr>
      </p:pic>
      <p:pic>
        <p:nvPicPr>
          <p:cNvPr id="25" name="Graphic 24" descr="Database outline">
            <a:extLst>
              <a:ext uri="{FF2B5EF4-FFF2-40B4-BE49-F238E27FC236}">
                <a16:creationId xmlns:a16="http://schemas.microsoft.com/office/drawing/2014/main" id="{BA90717F-AD30-31B3-B2FA-1FC5EAAF3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7968" y="2300668"/>
            <a:ext cx="2082491" cy="2082491"/>
          </a:xfrm>
          <a:prstGeom prst="rect">
            <a:avLst/>
          </a:prstGeom>
        </p:spPr>
      </p:pic>
      <p:pic>
        <p:nvPicPr>
          <p:cNvPr id="26" name="Graphic 25" descr="Database outline">
            <a:extLst>
              <a:ext uri="{FF2B5EF4-FFF2-40B4-BE49-F238E27FC236}">
                <a16:creationId xmlns:a16="http://schemas.microsoft.com/office/drawing/2014/main" id="{B31301C8-7C2C-4157-6CCA-954A8A8A5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9444" y="3535366"/>
            <a:ext cx="2131942" cy="2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12B1-E354-FAAC-6961-027FEC69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nombres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dueños</a:t>
            </a:r>
            <a:r>
              <a:rPr lang="en-US" dirty="0"/>
              <a:t> de autos, con </a:t>
            </a:r>
            <a:r>
              <a:rPr lang="en-US" dirty="0" err="1"/>
              <a:t>multas</a:t>
            </a:r>
            <a:r>
              <a:rPr lang="en-US" dirty="0"/>
              <a:t> de 70k o </a:t>
            </a:r>
            <a:r>
              <a:rPr lang="en-US" dirty="0" err="1"/>
              <a:t>más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27246-44E8-E354-BDE7-7BC41E08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8634D86-C994-C1AD-655F-58191A70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457108"/>
            <a:ext cx="6846940" cy="33036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nombres, apellidos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auto, multa, cliente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auto.patente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multa.patente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auto.dueño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cliente.rut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L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monto &gt;= 70000</a:t>
            </a: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20FF1816-357C-BDCE-0600-26141726A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03980"/>
              </p:ext>
            </p:extLst>
          </p:nvPr>
        </p:nvGraphicFramePr>
        <p:xfrm>
          <a:off x="8232059" y="2687320"/>
          <a:ext cx="28764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08">
                  <a:extLst>
                    <a:ext uri="{9D8B030D-6E8A-4147-A177-3AD203B41FA5}">
                      <a16:colId xmlns:a16="http://schemas.microsoft.com/office/drawing/2014/main" val="268685196"/>
                    </a:ext>
                  </a:extLst>
                </a:gridCol>
                <a:gridCol w="1556830">
                  <a:extLst>
                    <a:ext uri="{9D8B030D-6E8A-4147-A177-3AD203B41FA5}">
                      <a16:colId xmlns:a16="http://schemas.microsoft.com/office/drawing/2014/main" val="1061994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Apellidos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5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Ana María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López Pérez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07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628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Luis Felipe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Aros Castro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4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3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82.5115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\bot}$&#10;\end{document}&#10;"/>
  <p:tag name="IGUANATEXSIZE" val="70"/>
  <p:tag name="IGUANATEXCURSOR" val="26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2.5241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f(\cdot)}$&#10;\end{document}&#10;"/>
  <p:tag name="IGUANATEXSIZE" val="70"/>
  <p:tag name="IGUANATEXCURSOR" val="26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5115"/>
  <p:tag name="ORIGINALWIDTH" val="82.5115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\bot}$&#10;\end{document}&#10;"/>
  <p:tag name="IGUANATEXSIZE" val="70"/>
  <p:tag name="IGUANATEXCURSOR" val="26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2.5241"/>
  <p:tag name="LATEXADDIN" val="\documentclass{article}&#10;\usepackage[utf8]{inputenc}&#10;\usepackage{amsmath}&#10;\usepackage{amssymb}&#10;\usepackage{xcolor}&#10;\usepackage[normalem]{ulem}&#10;\usepackage{C:/Users/ahogan/Documents/Teaching/Databases/macros/bdd}&#10;\pagestyle{empty}&#10;&#10;\begin{document}&#10;$\mathbf{f(\cdot)}$&#10;\end{document}&#10;"/>
  <p:tag name="IGUANATEXSIZE" val="70"/>
  <p:tag name="IGUANATEXCURSOR" val="26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7,921"/>
  <p:tag name="ORIGINALWIDTH" val="1776,998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begin{center}&#10;\begin{tikzpicture}&#10;    \begin{scope}[shift={(3cm,-5cm)}, fill opacity=0.4, text opacity=1]&#10;        \fill[red] \firstcircle;&#10;        \fill[blue] \thirdcircle;&#10;        \draw \firstcircle node {$I$};&#10;        \draw \thirdcircle node {$D$};&#10;    \end{scope}&#10;\end{tikzpicture}\\&#10;\texttt{\ckw{[INNER] JOIN}}&#10;\end{center}&#10;\end{document}"/>
  <p:tag name="IGUANATEXSIZE" val="20"/>
  <p:tag name="IGUANATEXCURSOR" val="5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7,921"/>
  <p:tag name="ORIGINALWIDTH" val="1776,998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begin{center}&#10;\begin{tikzpicture}&#10;    \begin{scope}[shift={(3cm,-5cm)}, fill opacity=0.4, text opacity=1]&#10;        \fill[red] \firstcircle;&#10;        \fill[blue] \thirdcircle;&#10;        \draw \firstcircle node {$I$};&#10;        \draw \thirdcircle node {$D$};&#10;    \end{scope}&#10;\end{tikzpicture}\\&#10;\texttt{\ckw{LEFT [OUTER] JOIN}}&#10;\end{center}&#10;\end{document}"/>
  <p:tag name="IGUANATEXSIZE" val="20"/>
  <p:tag name="IGUANATEXCURSOR" val="61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7,921"/>
  <p:tag name="ORIGINALWIDTH" val="1776,998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begin{center}&#10;\begin{tikzpicture}&#10;    \begin{scope}[shift={(3cm,-5cm)}, fill opacity=0.4, text opacity=1]&#10;        \fill[red] \firstcircle;&#10;        \fill[blue] \thirdcircle;&#10;        \draw \firstcircle node {$I$};&#10;        \draw \thirdcircle node {$D$};&#10;    \end{scope}&#10;\end{tikzpicture}\\&#10;\texttt{\ckw{RIGHT [OUTER] JOIN}}&#10;\end{center}&#10;\end{document}"/>
  <p:tag name="IGUANATEXSIZE" val="20"/>
  <p:tag name="IGUANATEXCURSOR" val="6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8,92"/>
  <p:tag name="ORIGINALWIDTH" val="1776,998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begin{center}&#10;\begin{tikzpicture}&#10;    \begin{scope}[shift={(3cm,-5cm)}, fill opacity=0.4, text opacity=1]&#10;        \fill[red] \firstcircle;&#10;        \fill[blue] \thirdcircle;&#10;        \draw \firstcircle node {$I$};&#10;        \draw \thirdcircle node {$D$};&#10;    \end{scope}&#10;\end{tikzpicture}\\&#10;\texttt{\ckw{FULL OUTER JOIN}}&#10;\end{center}&#10;\end{document}"/>
  <p:tag name="IGUANATEXSIZE" val="20"/>
  <p:tag name="IGUANATEXCURSOR" val="6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,275"/>
  <p:tag name="ORIGINALWIDTH" val="1692,98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tt&#10;\begin{tabular}{l}&#10;{\color{red}\textbf{Error:}}\\ &#10;La tabla devolió más de una fila&#10;\end{tabular}&#10;&#10;&#10;&#10;&#10;&#10;\end{document}"/>
  <p:tag name="IGUANATEXSIZE" val="15"/>
  <p:tag name="IGUANATEXCURSOR" val="31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,275"/>
  <p:tag name="ORIGINALWIDTH" val="1851,2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tt&#10;\begin{tabular}{l}&#10;{\color{red}\textbf{Error:}}\\ &#10;La tabla devolió más de una columna&#10;\end{tabular}&#10;&#10;&#10;&#10;&#10;&#10;\end{document}"/>
  <p:tag name="IGUANATEXSIZE" val="15"/>
  <p:tag name="IGUANATEXCURSOR" val="32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2,902"/>
  <p:tag name="ORIGINALWIDTH" val="1404,9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begin{itemize}&#10;\item \texttt{{\ckw COUNT} ([{\ckw DISTINCT}] \sch{A})}&#10;\item \texttt{{\ckw SUM} ([{\ckw DISTINCT}] \sch{A})}&#10;\item \texttt{{\ckw AVG} ([{\ckw DISTINCT}] \sch{A})}&#10;\item \texttt{{\ckw MAX} (\sch{A})}&#10;\item \texttt{{\ckw MIN} (\sch{A})}&#10;\end{itemize}&#10;\end{document}&#10;"/>
  <p:tag name="IGUANATEXSIZE" val="27"/>
  <p:tag name="IGUANATEXCURSOR" val="4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6,5776"/>
  <p:tag name="ORIGINALWIDTH" val="1846,0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tt&#10;\begin{tabular}{l}&#10;{\color{red}\textbf{Error:}}\\ &#10;Si hay un operador de agregación\\&#10;solo se puede devolver el resultado\\&#10;de ese operador \\&#10;(o de un operador (GROUP BY))\\&#10;\end{tabular}&#10;&#10;&#10;&#10;&#10;&#10;\end{document}"/>
  <p:tag name="IGUANATEXSIZE" val="15"/>
  <p:tag name="IGUANATEXCURSOR" val="39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2.902"/>
  <p:tag name="ORIGINALWIDTH" val="696.8472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begin{itemize}&#10;\item \texttt{{\ckw COUNT} (\sch{A})}&#10;\item \texttt{{\ckw SUM} (\sch{A})}&#10;\item \texttt{{\ckw AVG} (\sch{A})}&#10;\item \texttt{{\ckw MAX} (\sch{A})}&#10;\item \texttt{{\ckw MIN} (\sch{A})}&#10;\end{itemize}&#10;\end{document}&#10;"/>
  <p:tag name="IGUANATEXSIZE" val="27"/>
  <p:tag name="IGUANATEXCURSOR" val="34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1.482"/>
  <p:tag name="ORIGINALWIDTH" val="3436.979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Donde $k$ es el número de elementos en la ventana:&#10;&#10;\begin{itemize}&#10;\item \texttt{{\ckw ROW\_NUMBER}()} Da un número $\in [1,k]$&#10;\item \texttt{{\ckw RANK}()} Da un número $\in [1,k]$ con empates y brechas&#10;\item \texttt{{\ckw DENSE\_RANK}()} Da un número $\in [1,k]$ con empates, sin brechas&#10;\item \texttt{{\ckw PERCENT\_RANK}()} Da $\frac{\texttt{{\ckw RANK}()} - 1}{k - 1} \in [0,1]$&#10;\item \texttt{{\ckw CUME\_DIST}()} Da $\frac{\texttt{{\ckw RANK}()}}{k} \in [\frac{1}{k},1]$&#10;\item \texttt{{\ckw NTILE}($n$)} Da el $n$-tile $\in [1,n]$&#10; (p.ej., $n = 4$ daría cuartiles)&#10;&#10;\end{itemize}&#10;\end{document}&#10;"/>
  <p:tag name="IGUANATEXSIZE" val="27"/>
  <p:tag name="IGUANATEXCURSOR" val="49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7.98"/>
  <p:tag name="ORIGINALWIDTH" val="2094.292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Con respecto a cada ventana:&#10;&#10;\begin{itemize}&#10;\item \texttt{{\ckw FIRST\_VALUE}(\sch{A})} Da el primer valor&#10;\item \texttt{{\ckw LAST\_VALUE}(\sch{A})} Da el último valor&#10;\item \texttt{{\ckw NTH\_VALUE}(\sch{A},$n$)} Da el $n$-ésimo valor&#10;\item \texttt{{\ckw LAG}(\sch{A})} Da el valor previo&#10;\item \texttt{{\ckw LEAD}(\sch{A})} Da el próximo valor&#10;\end{itemize}&#10;&#10;Si no existe el valor, da \texttt{\ckw NULL}.&#10;\end{document}&#10;"/>
  <p:tag name="IGUANATEXSIZE" val="27"/>
  <p:tag name="IGUANATEXCURSOR" val="63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4,6388"/>
  <p:tag name="ORIGINALWIDTH" val="2215,0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, &#10;   personaje P1, personaje P2 &#10;WHERE P1.a_nombre='Tyler, Liv' &#10;   AND P1.p_nombre = P2.p_nombre &#10;   AND P1.p_anho = p2.p_anho &#10;   AND A.nombre = P2.a_nombre&#10;\end{lstlisting}&#10;\end{document}"/>
  <p:tag name="IGUANATEXSIZE" val="12"/>
  <p:tag name="IGUANATEXCURSOR" val="3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2997,4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 NATURAL JOIN&#10;  ( SELECT DISTINCT P2.a_nombre AS nombre &#10;    FROM personaje P2 NATURAL JOIN&#10;      ( SELECT DISTINCT P1.p_nombre, P1.p_anho &#10;        FROM personaje P1 &#10;        WHERE P1.a_nombre='Tyler, Liv' &#10;      ) PLT&#10;  ) CLT&#10;\end{lstlisting}&#10;\end{document}"/>
  <p:tag name="IGUANATEXSIZE" val="12"/>
  <p:tag name="IGUANATEXCURSOR" val="4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3,201"/>
  <p:tag name="ORIGINALWIDTH" val="2993,6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FROM &#10;  ( SELECT DISTINCT P2.a_nombre FROM &#10;      ( SELECT DISTINCT P1.p_nombre, P1.p_anho &#10;        FROM personaje P1 &#10;        WHERE P1.a_nombre='Tyler, Liv' &#10;  ) PLT, personaje P2&#10;    WHERE PLT.p_nombre = P2.p_nombre &#10;       AND PLT.p_anho = P2.p_anho&#10;  ) CLT, actor A&#10;  WHERE CLT.a_nombre = A.nombre&#10;\end{lstlisting}&#10;\end{document}"/>
  <p:tag name="IGUANATEXSIZE" val="12"/>
  <p:tag name="IGUANATEXCURSOR" val="5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1,971"/>
  <p:tag name="ORIGINALWIDTH" val="2998,9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&#10;WHERE A.nombre IN &#10;  ( SELECT DISTINCT P2.a_nombre &#10;    FROM personaje P2&#10;    WHERE (P2.p_nombre,P2.p_anho) IN &#10;      ( SELECT DISTINCT P1.p_nombre, P1.p_anho &#10;        FROM personaje P1 &#10;        WHERE P1.a_nombre='Tyler, Liv' &#10;      )&#10;  )&#10;\end{lstlisting}&#10;\end{document}"/>
  <p:tag name="IGUANATEXSIZE" val="12"/>
  <p:tag name="IGUANATEXCURSOR" val="3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13,6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lue}(1) Selección/producto:&#10;\end{document}&#10;"/>
  <p:tag name="IGUANATEXSIZE" val="20"/>
  <p:tag name="IGUANATEXCURSOR" val="2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00,1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orange}(2) Join explicito:&#10;\end{document}&#10;"/>
  <p:tag name="IGUANATEXSIZE" val="20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11,46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een!50!black}(3) Consulta anidada (\texttt{\ckw FROM}):&#10;\end{document}&#10;"/>
  <p:tag name="IGUANATEXSIZE" val="20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9,4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rown}(4) Consulta anidada (\texttt{\ckw WHERE}/\texttt{\ckw IN}):&#10;\end{document}&#10;"/>
  <p:tag name="IGUANATEXSIZE" val="20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197,9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ay}(5) [\textit{Hay más opciones}]&#10;\end{document}&#10;"/>
  <p:tag name="IGUANATEXSIZE" val="20"/>
  <p:tag name="IGUANATEXCURSOR" val="3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4,6388"/>
  <p:tag name="ORIGINALWIDTH" val="2215,0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, &#10;   personaje P1, personaje P2 &#10;WHERE P1.a_nombre='Tyler, Liv' &#10;   AND P1.p_nombre = P2.p_nombre &#10;   AND P1.p_anho = p2.p_anho &#10;   AND A.nombre = P2.a_nombre&#10;\end{lstlisting}&#10;\end{document}"/>
  <p:tag name="IGUANATEXSIZE" val="12"/>
  <p:tag name="IGUANATEXCURSOR" val="3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2997,4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 NATURAL JOIN&#10;  ( SELECT DISTINCT P2.a_nombre AS nombre &#10;    FROM personaje P2 NATURAL JOIN&#10;      ( SELECT DISTINCT P1.p_nombre, P1.p_anho &#10;        FROM personaje P1 &#10;        WHERE P1.a_nombre='Tyler, Liv' &#10;      ) PLT&#10;  ) CLT&#10;\end{lstlisting}&#10;\end{document}"/>
  <p:tag name="IGUANATEXSIZE" val="12"/>
  <p:tag name="IGUANATEXCURSOR" val="4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3,201"/>
  <p:tag name="ORIGINALWIDTH" val="2993,6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FROM &#10;  ( SELECT DISTINCT P2.a_nombre FROM &#10;      ( SELECT DISTINCT P1.p_nombre, P1.p_anho &#10;        FROM personaje P1 &#10;        WHERE P1.a_nombre='Tyler, Liv' &#10;  ) PLT, personaje P2&#10;    WHERE PLT.p_nombre = P2.p_nombre &#10;       AND PLT.p_anho = P2.p_anho&#10;  ) CLT, actor A&#10;  WHERE CLT.a_nombre = A.nombre&#10;\end{lstlisting}&#10;\end{document}"/>
  <p:tag name="IGUANATEXSIZE" val="12"/>
  <p:tag name="IGUANATEXCURSOR" val="5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1,971"/>
  <p:tag name="ORIGINALWIDTH" val="2998,9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&#10;WHERE A.nombre IN &#10;  ( SELECT DISTINCT P2.a_nombre &#10;    FROM personaje P2&#10;    WHERE (P2.p_nombre,P2.p_anho) IN &#10;      ( SELECT DISTINCT P1.p_nombre, P1.p_anho &#10;        FROM personaje P1 &#10;        WHERE P1.a_nombre='Tyler, Liv' &#10;      )&#10;  )&#10;\end{lstlisting}&#10;\end{document}"/>
  <p:tag name="IGUANATEXSIZE" val="12"/>
  <p:tag name="IGUANATEXCURSOR" val="3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13,6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lue}(1) Selección/producto:&#10;\end{document}&#10;"/>
  <p:tag name="IGUANATEXSIZE" val="20"/>
  <p:tag name="IGUANATEXCURSOR" val="2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00,1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orange}(2) Join explicito:&#10;\end{document}&#10;"/>
  <p:tag name="IGUANATEXSIZE" val="20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11,46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een!50!black}(3) Consulta anidada (\texttt{\ckw FROM}):&#10;\end{document}&#10;"/>
  <p:tag name="IGUANATEXSIZE" val="20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9,4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rown}(4) Consulta anidada (\texttt{\ckw WHERE}/\texttt{\ckw IN}):&#10;\end{document}&#10;"/>
  <p:tag name="IGUANATEXSIZE" val="20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197,9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ay}(5) [\textit{Hay más opciones}]&#10;\end{document}&#10;"/>
  <p:tag name="IGUANATEXSIZE" val="20"/>
  <p:tag name="IGUANATEXCURSOR" val="30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299,29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lstset{language=SQL,style=sqlq}&#10;\color{violet}10 ms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243,033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lstset{language=SQL,style=sqlq}&#10;\color{violet}9 ms&#10;\end{document}&#10;"/>
  <p:tag name="IGUANATEXSIZE" val="20"/>
  <p:tag name="IGUANATEXCURSOR" val="27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,51197"/>
  <p:tag name="ORIGINALWIDTH" val="299,29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lstset{language=SQL,style=sqlq}&#10;\color{violet}11 ms&#10;\end{document}&#10;"/>
  <p:tag name="IGUANATEXSIZE" val="20"/>
  <p:tag name="IGUANATEXCURSOR" val="27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,51197"/>
  <p:tag name="ORIGINALWIDTH" val="299,29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lstset{language=SQL,style=sqlq}&#10;\color{violet}12 ms&#10;\end{document}&#10;"/>
  <p:tag name="IGUANATEXSIZE" val="20"/>
  <p:tag name="IGUANATEXCURSOR" val="27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4,6388"/>
  <p:tag name="ORIGINALWIDTH" val="2215,0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, &#10;   personaje P1, personaje P2 &#10;WHERE P1.a_nombre LIKE '%, L%' &#10;   AND P1.p_nombre = P2.p_nombre &#10;   AND P1.p_anho = p2.p_anho &#10;   AND A.nombre = P2.a_nombre&#10;\end{lstlisting}&#10;\end{document}"/>
  <p:tag name="IGUANATEXSIZE" val="12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2997,4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 NATURAL JOIN&#10;  ( SELECT DISTINCT P2.a_nombre AS nombre &#10;    FROM personaje P2 NATURAL JOIN&#10;      ( SELECT DISTINCT P1.p_nombre, P1.p_anho &#10;        FROM personaje P1 &#10;        WHERE P1.a_nombre LIKE '%, L%' &#10;      ) PLT&#10;  ) CLT&#10;\end{lstlisting}&#10;\end{document}"/>
  <p:tag name="IGUANATEXSIZE" val="12"/>
  <p:tag name="IGUANATEXCURSOR" val="4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3,201"/>
  <p:tag name="ORIGINALWIDTH" val="2993,6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FROM &#10;  ( SELECT DISTINCT P2.a_nombre FROM &#10;      ( SELECT DISTINCT P1.p_nombre, P1.p_anho &#10;        FROM personaje P1 &#10;        WHERE P1.a_nombre LIKE '%, L%'&#10;  ) PLT, personaje P2&#10;    WHERE PLT.p_nombre = P2.p_nombre &#10;       AND PLT.p_anho = P2.p_anho&#10;  ) CLT, actor A&#10;  WHERE CLT.a_nombre = A.nombre&#10;\end{lstlisting}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1,971"/>
  <p:tag name="ORIGINALWIDTH" val="2998,9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&#10;WHERE A.nombre IN &#10;  ( SELECT DISTINCT P2.a_nombre &#10;    FROM personaje P2&#10;    WHERE (P2.p_nombre,P2.p_anho) IN &#10;      ( SELECT DISTINCT P1.p_nombre, P1.p_anho &#10;        FROM personaje P1 &#10;        WHERE P1.a_nombre LIKE '%, L%' &#10;      )&#10;  )&#10;\end{lstlisting}&#10;\end{document}"/>
  <p:tag name="IGUANATEXSIZE" val="12"/>
  <p:tag name="IGUANATEXCURSOR" val="5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13,6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lue}(1) Selección/producto:&#10;\end{document}&#10;"/>
  <p:tag name="IGUANATEXSIZE" val="20"/>
  <p:tag name="IGUANATEXCURSOR" val="2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00,1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orange}(2) Join explicito:&#10;\end{document}&#10;"/>
  <p:tag name="IGUANATEXSIZE" val="20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11,46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een!50!black}(3) Consulta anidada (\texttt{\ckw FROM}):&#10;\end{document}&#10;"/>
  <p:tag name="IGUANATEXSIZE" val="20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9,4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rown}(4) Consulta anidada (\texttt{\ckw WHERE}/\texttt{\ckw IN}):&#10;\end{document}&#10;"/>
  <p:tag name="IGUANATEXSIZE" val="20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361,550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lstset{language=SQL,style=sqlq}&#10;\color{violet}160 ms&#10;\end{document}&#10;"/>
  <p:tag name="IGUANATEXSIZE" val="20"/>
  <p:tag name="IGUANATEXCURSOR" val="27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361,550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lstset{language=SQL,style=sqlq}&#10;\color{violet}169 ms&#10;\end{document}&#10;"/>
  <p:tag name="IGUANATEXSIZE" val="20"/>
  <p:tag name="IGUANATEXCURSOR" val="27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361,550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lstset{language=SQL,style=sqlq}&#10;\color{violet}167 ms&#10;\end{document}&#10;"/>
  <p:tag name="IGUANATEXSIZE" val="20"/>
  <p:tag name="IGUANATEXCURSOR" val="2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306,792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lstset{language=SQL,style=sqlq}&#10;\color{violet}48 ms&#10;\end{document}&#10;"/>
  <p:tag name="IGUANATEXSIZE" val="20"/>
  <p:tag name="IGUANATEXCURSOR" val="27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565,578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 Caja Negra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1,971"/>
  <p:tag name="ORIGINALWIDTH" val="2998,9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&#10;WHERE A.nombre IN &#10;  ( SELECT DISTINCT P2.a_nombre &#10;    FROM personaje P2&#10;    WHERE (P2.p_nombre,P2.p_anho) IN &#10;      ( SELECT DISTINCT P1.p_nombre, P1.p_anho &#10;        FROM personaje P1 &#10;        WHERE P1.a_nombre='Tyler, Liv' &#10;      )&#10;  )&#10;\end{lstlisting}&#10;\end{document}"/>
  <p:tag name="IGUANATEXSIZE" val="12"/>
  <p:tag name="IGUANATEXCURSOR" val="3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9,4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rown}(4) Consulta anidada (\texttt{\ckw WHERE}/\texttt{\ckw IN}):&#10;\end{document}&#10;"/>
  <p:tag name="IGUANATEXSIZE" val="20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3,201"/>
  <p:tag name="ORIGINALWIDTH" val="2993,6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FROM &#10;  ( SELECT DISTINCT P2.a_nombre FROM &#10;      ( SELECT DISTINCT P1.p_nombre, P1.p_anho &#10;        FROM personaje P1 &#10;        WHERE P1.a_nombre='Tyler, Liv' &#10;  ) PLT, personaje P2&#10;    WHERE PLT.p_nombre = P2.p_nombre &#10;       AND PLT.p_anho = P2.p_anho&#10;  ) CLT, actor A&#10;  WHERE CLT.a_nombre = A.nombre&#10;\end{lstlisting}&#10;\end{document}"/>
  <p:tag name="IGUANATEXSIZE" val="12"/>
  <p:tag name="IGUANATEXCURSOR" val="4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11,46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een!50!black}(3) Consulta anidada (\texttt{\ckw FROM}):&#10;\end{document}&#10;"/>
  <p:tag name="IGUANATEXSIZE" val="20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2997,4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 NATURAL JOIN&#10;  ( SELECT DISTINCT P2.a_nombre AS nombre &#10;    FROM personaje P2 NATURAL JOIN&#10;      ( SELECT DISTINCT P1.p_nombre, P1.p_anho &#10;        FROM personaje P1 &#10;        WHERE P1.a_nombre='Tyler, Liv' &#10;      ) PLT&#10;  ) CLT&#10;\end{lstlisting}&#10;\end{document}"/>
  <p:tag name="IGUANATEXSIZE" val="12"/>
  <p:tag name="IGUANATEXCURSOR" val="3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00,1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orange}(2) Join explicito:&#10;\end{document}&#10;"/>
  <p:tag name="IGUANATEXSIZE" val="20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4,6388"/>
  <p:tag name="ORIGINALWIDTH" val="2215,0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, &#10;   personaje P1, personaje P2 &#10;WHERE P1.a_nombre='Tyler, Liv' &#10;   AND P1.p_nombre = P2.p_nombre &#10;   AND P1.p_anho = p2.p_anho &#10;   AND A.nombre = P2.a_nombre&#10;\end{lstlisting}&#10;\end{document}"/>
  <p:tag name="IGUANATEXSIZE" val="12"/>
  <p:tag name="IGUANATEXCURSOR" val="3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13,6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lue}(1) Selección/producto:&#10;\end{document}&#10;"/>
  <p:tag name="IGUANATEXSIZE" val="20"/>
  <p:tag name="IGUANATEXCURSOR" val="2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565,578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 Caja Negra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1,971"/>
  <p:tag name="ORIGINALWIDTH" val="2998,9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&#10;WHERE A.nombre IN &#10;  ( SELECT DISTINCT P2.a_nombre &#10;    FROM personaje P2&#10;    WHERE (P2.p_nombre,P2.p_anho) IN &#10;      ( SELECT DISTINCT P1.p_nombre, P1.p_anho &#10;        FROM personaje P1 &#10;        WHERE P1.a_nombre='Tyler, Liv' &#10;      )&#10;  )&#10;\end{lstlisting}&#10;\end{document}"/>
  <p:tag name="IGUANATEXSIZE" val="12"/>
  <p:tag name="IGUANATEXCURSOR" val="3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9,4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rown}(4) Consulta anidada (\texttt{\ckw WHERE}/\texttt{\ckw IN}):&#10;\end{document}&#10;"/>
  <p:tag name="IGUANATEXSIZE" val="20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3,201"/>
  <p:tag name="ORIGINALWIDTH" val="2993,6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FROM &#10;  ( SELECT DISTINCT P2.a_nombre FROM &#10;      ( SELECT DISTINCT P1.p_nombre, P1.p_anho &#10;        FROM personaje P1 &#10;        WHERE P1.a_nombre='Tyler, Liv' &#10;  ) PLT, personaje P2&#10;    WHERE PLT.p_nombre = P2.p_nombre &#10;       AND PLT.p_anho = P2.p_anho&#10;  ) CLT, actor A&#10;  WHERE CLT.a_nombre = A.nombre&#10;\end{lstlisting}&#10;\end{document}"/>
  <p:tag name="IGUANATEXSIZE" val="12"/>
  <p:tag name="IGUANATEXCURSOR" val="4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11,46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een!50!black}(3) Consulta anidada (\texttt{\ckw FROM}):&#10;\end{document}&#10;"/>
  <p:tag name="IGUANATEXSIZE" val="20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2997,4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 NATURAL JOIN&#10;  ( SELECT DISTINCT P2.a_nombre AS nombre &#10;    FROM personaje P2 NATURAL JOIN&#10;      ( SELECT DISTINCT P1.p_nombre, P1.p_anho &#10;        FROM personaje P1 &#10;        WHERE P1.a_nombre='Tyler, Liv' &#10;      ) PLT&#10;  ) CLT&#10;\end{lstlisting}&#10;\end{document}"/>
  <p:tag name="IGUANATEXSIZE" val="12"/>
  <p:tag name="IGUANATEXCURSOR" val="3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00,1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orange}(2) Join explicito:&#10;\end{document}&#10;"/>
  <p:tag name="IGUANATEXSIZE" val="20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4,6388"/>
  <p:tag name="ORIGINALWIDTH" val="2215,0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, &#10;   personaje P1, personaje P2 &#10;WHERE P1.a_nombre='Tyler, Liv' &#10;   AND P1.p_nombre = P2.p_nombre &#10;   AND P1.p_anho = p2.p_anho &#10;   AND A.nombre = P2.a_nombre&#10;\end{lstlisting}&#10;\end{document}"/>
  <p:tag name="IGUANATEXSIZE" val="12"/>
  <p:tag name="IGUANATEXCURSOR" val="3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13,6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lue}(1) Selección/producto:&#10;\end{document}&#10;"/>
  <p:tag name="IGUANATEXSIZE" val="20"/>
  <p:tag name="IGUANATEXCURSOR" val="2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00961"/>
  <p:tag name="ORIGINALWIDTH" val="57.00795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InterweaveVTI">
  <a:themeElements>
    <a:clrScheme name="AnalogousFromLightSeedRightStep">
      <a:dk1>
        <a:srgbClr val="000000"/>
      </a:dk1>
      <a:lt1>
        <a:srgbClr val="FFFFFF"/>
      </a:lt1>
      <a:dk2>
        <a:srgbClr val="242841"/>
      </a:dk2>
      <a:lt2>
        <a:srgbClr val="E8E4E2"/>
      </a:lt2>
      <a:accent1>
        <a:srgbClr val="45A9EA"/>
      </a:accent1>
      <a:accent2>
        <a:srgbClr val="4E6CEB"/>
      </a:accent2>
      <a:accent3>
        <a:srgbClr val="8B6EEE"/>
      </a:accent3>
      <a:accent4>
        <a:srgbClr val="B34EEB"/>
      </a:accent4>
      <a:accent5>
        <a:srgbClr val="EE6EE7"/>
      </a:accent5>
      <a:accent6>
        <a:srgbClr val="EB4EA0"/>
      </a:accent6>
      <a:hlink>
        <a:srgbClr val="A67759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2988</Words>
  <Application>Microsoft Macintosh PowerPoint</Application>
  <PresentationFormat>Widescreen</PresentationFormat>
  <Paragraphs>1112</Paragraphs>
  <Slides>80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Aptos</vt:lpstr>
      <vt:lpstr>Arial</vt:lpstr>
      <vt:lpstr>Avenir Next</vt:lpstr>
      <vt:lpstr>Bodoni MT Condensed</vt:lpstr>
      <vt:lpstr>Calibri</vt:lpstr>
      <vt:lpstr>Calibri Light</vt:lpstr>
      <vt:lpstr>Consolas</vt:lpstr>
      <vt:lpstr>Courier New</vt:lpstr>
      <vt:lpstr>Inconsolata</vt:lpstr>
      <vt:lpstr>Neue Haas Grotesk Text Pro</vt:lpstr>
      <vt:lpstr>Segoe UI Semilight</vt:lpstr>
      <vt:lpstr>InterweaveVTI</vt:lpstr>
      <vt:lpstr>SQL II</vt:lpstr>
      <vt:lpstr>La clase pasada...</vt:lpstr>
      <vt:lpstr>El Álgebra Relacional en SQL</vt:lpstr>
      <vt:lpstr>Más allá del Álgebra Relacional en SQL</vt:lpstr>
      <vt:lpstr>Hoy …</vt:lpstr>
      <vt:lpstr>Aún más allá del Álgebra Relacional en SQL</vt:lpstr>
      <vt:lpstr>Datos de Propiedades</vt:lpstr>
      <vt:lpstr> Joins Externos</vt:lpstr>
      <vt:lpstr>Obtener nombres de los dueños de autos, con multas de 70k o más</vt:lpstr>
      <vt:lpstr>Obtener nombres de los dueños de autos, con multas de 70k o más</vt:lpstr>
      <vt:lpstr>Obtener nombres de los dueños de autos, con multas de 70k o más</vt:lpstr>
      <vt:lpstr>Joins Externos</vt:lpstr>
      <vt:lpstr>Join Interno versus Joins Externos</vt:lpstr>
      <vt:lpstr>Joins Externos: LEFT [OUTER] JOIN</vt:lpstr>
      <vt:lpstr>Joins Externos: RIGHT [OUTER] JOIN</vt:lpstr>
      <vt:lpstr>Joins Externos: FULL OUTER JOIN</vt:lpstr>
      <vt:lpstr>Joins Externos: FULL OUTER JOIN</vt:lpstr>
      <vt:lpstr> Consultas Anidadas</vt:lpstr>
      <vt:lpstr>Consultas Anidadas: Where – IN </vt:lpstr>
      <vt:lpstr>Consultas Anidadas: Where – IN </vt:lpstr>
      <vt:lpstr>Consultas Anidadas: Resta/Diferencia</vt:lpstr>
      <vt:lpstr>Consultas Anidadas: Resta/Diferencia</vt:lpstr>
      <vt:lpstr>Consultas Anidadas: Resta/Diferencia</vt:lpstr>
      <vt:lpstr>Consultas Anidadas: EXISTS</vt:lpstr>
      <vt:lpstr>Consultas Anidadas: NOT EXISTS</vt:lpstr>
      <vt:lpstr>Consultas Anidadas: WHERE/ANY</vt:lpstr>
      <vt:lpstr>Consultas Anidadas: WHERE/ALL</vt:lpstr>
      <vt:lpstr>Consultas Anidadas: Valor Único</vt:lpstr>
      <vt:lpstr>Consultas Anidadas: Valor Único</vt:lpstr>
      <vt:lpstr>Consultas Anidadas: Valor Único</vt:lpstr>
      <vt:lpstr>Consultas Anidadas: Fila Única</vt:lpstr>
      <vt:lpstr>Consultas Anidadas: FROM</vt:lpstr>
      <vt:lpstr> Agregación</vt:lpstr>
      <vt:lpstr>Operadores de agregación</vt:lpstr>
      <vt:lpstr>Pokédex</vt:lpstr>
      <vt:lpstr>Consideremos muchas preguntas</vt:lpstr>
      <vt:lpstr>¿Cuántos Pokémon tengo?</vt:lpstr>
      <vt:lpstr>¿Cuántos Pokémon tengo?</vt:lpstr>
      <vt:lpstr>¿Cuántos tipos de Pokémon tengo?</vt:lpstr>
      <vt:lpstr>¿Cuántos tipos de Pokémon tengo?</vt:lpstr>
      <vt:lpstr>¿Cuántos tipos de Pokémon tengo?</vt:lpstr>
      <vt:lpstr>¿Nulls?</vt:lpstr>
      <vt:lpstr>¿Nulls?</vt:lpstr>
      <vt:lpstr>Promedios: AVG</vt:lpstr>
      <vt:lpstr>Promedios – Forzar Float con Cast</vt:lpstr>
      <vt:lpstr>Agregación: MIN</vt:lpstr>
      <vt:lpstr>Promedios: MIN</vt:lpstr>
      <vt:lpstr>¿El mejor de cada tipo? GROUP BY</vt:lpstr>
      <vt:lpstr>¿El mejor de cada tipo? GROUP BY</vt:lpstr>
      <vt:lpstr>GROUP BY Múltiple</vt:lpstr>
      <vt:lpstr>Condiciones sobre agregación</vt:lpstr>
      <vt:lpstr>Condiciones sobre agregación</vt:lpstr>
      <vt:lpstr>Condiciones sobre los grupos</vt:lpstr>
      <vt:lpstr>Condiciones sobre los grupos</vt:lpstr>
      <vt:lpstr>Condiciones sobre los grupos</vt:lpstr>
      <vt:lpstr>Funciones de Ventana</vt:lpstr>
      <vt:lpstr>Agregación</vt:lpstr>
      <vt:lpstr>Funciones de Ventana</vt:lpstr>
      <vt:lpstr>Agregación vs. Ventanas</vt:lpstr>
      <vt:lpstr>Agregación en Ventanas</vt:lpstr>
      <vt:lpstr>¿El mejor de cada tipo? GROUP BY</vt:lpstr>
      <vt:lpstr>Ventanas: OVER/PARTITION BY</vt:lpstr>
      <vt:lpstr>Ventanas: OVER/PARTITION BY</vt:lpstr>
      <vt:lpstr>Funciones de ventana: Rank</vt:lpstr>
      <vt:lpstr>ROW_NUMBER</vt:lpstr>
      <vt:lpstr>OVER/ORDER BY</vt:lpstr>
      <vt:lpstr>RANK</vt:lpstr>
      <vt:lpstr>RANK</vt:lpstr>
      <vt:lpstr>RANK – Múltiple Orden</vt:lpstr>
      <vt:lpstr>RANK – PARTITION BY + ORDER BY</vt:lpstr>
      <vt:lpstr>Funciones de ventana: Posición</vt:lpstr>
      <vt:lpstr>LAG</vt:lpstr>
      <vt:lpstr>SQL: Un lenguaje declarativo</vt:lpstr>
      <vt:lpstr>SQL tiene mucha redundancia</vt:lpstr>
      <vt:lpstr>Consultas directas vs. consultas anidadas</vt:lpstr>
      <vt:lpstr>Consultas directas vs. consultas anidadas</vt:lpstr>
      <vt:lpstr>Consultas directas vs. consultas anidadas</vt:lpstr>
      <vt:lpstr>SQL es un lenguaje declarativo</vt:lpstr>
      <vt:lpstr>SQL es un lenguaje declarativo</vt:lpstr>
      <vt:lpstr>SQL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 las Bases de Datos?</dc:title>
  <dc:creator>Sebastian Camilo Ferrada Aliaga (sebastian.ferrada)</dc:creator>
  <cp:lastModifiedBy>Sebastian Camilo Ferrada Aliaga (sebastian.ferrada)</cp:lastModifiedBy>
  <cp:revision>33</cp:revision>
  <dcterms:created xsi:type="dcterms:W3CDTF">2024-08-01T18:36:53Z</dcterms:created>
  <dcterms:modified xsi:type="dcterms:W3CDTF">2024-09-03T18:30:13Z</dcterms:modified>
</cp:coreProperties>
</file>