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9.xml" ContentType="application/vnd.openxmlformats-officedocument.presentationml.tags+xml"/>
  <Override PartName="/ppt/notesSlides/notesSlide8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1"/>
  </p:notesMasterIdLst>
  <p:sldIdLst>
    <p:sldId id="256" r:id="rId2"/>
    <p:sldId id="1190" r:id="rId3"/>
    <p:sldId id="1191" r:id="rId4"/>
    <p:sldId id="1192" r:id="rId5"/>
    <p:sldId id="397" r:id="rId6"/>
    <p:sldId id="398" r:id="rId7"/>
    <p:sldId id="399" r:id="rId8"/>
    <p:sldId id="400" r:id="rId9"/>
    <p:sldId id="401" r:id="rId10"/>
    <p:sldId id="402" r:id="rId11"/>
    <p:sldId id="406" r:id="rId12"/>
    <p:sldId id="403" r:id="rId13"/>
    <p:sldId id="1194" r:id="rId14"/>
    <p:sldId id="1193" r:id="rId15"/>
    <p:sldId id="300" r:id="rId16"/>
    <p:sldId id="1137" r:id="rId17"/>
    <p:sldId id="1138" r:id="rId18"/>
    <p:sldId id="1195" r:id="rId19"/>
    <p:sldId id="1140" r:id="rId20"/>
    <p:sldId id="1142" r:id="rId21"/>
    <p:sldId id="1143" r:id="rId22"/>
    <p:sldId id="1145" r:id="rId23"/>
    <p:sldId id="1144" r:id="rId24"/>
    <p:sldId id="1196" r:id="rId25"/>
    <p:sldId id="942" r:id="rId26"/>
    <p:sldId id="1148" r:id="rId27"/>
    <p:sldId id="1150" r:id="rId28"/>
    <p:sldId id="1149" r:id="rId29"/>
    <p:sldId id="1146" r:id="rId30"/>
    <p:sldId id="1151" r:id="rId31"/>
    <p:sldId id="1197" r:id="rId32"/>
    <p:sldId id="1198" r:id="rId33"/>
    <p:sldId id="1199" r:id="rId34"/>
    <p:sldId id="1200" r:id="rId35"/>
    <p:sldId id="1201" r:id="rId36"/>
    <p:sldId id="1202" r:id="rId37"/>
    <p:sldId id="1203" r:id="rId38"/>
    <p:sldId id="1204" r:id="rId39"/>
    <p:sldId id="1205" r:id="rId40"/>
    <p:sldId id="1206" r:id="rId41"/>
    <p:sldId id="1207" r:id="rId42"/>
    <p:sldId id="1208" r:id="rId43"/>
    <p:sldId id="1209" r:id="rId44"/>
    <p:sldId id="1210" r:id="rId45"/>
    <p:sldId id="1211" r:id="rId46"/>
    <p:sldId id="1212" r:id="rId47"/>
    <p:sldId id="1213" r:id="rId48"/>
    <p:sldId id="1214" r:id="rId49"/>
    <p:sldId id="1215" r:id="rId50"/>
    <p:sldId id="1216" r:id="rId51"/>
    <p:sldId id="1217" r:id="rId52"/>
    <p:sldId id="1218" r:id="rId53"/>
    <p:sldId id="1219" r:id="rId54"/>
    <p:sldId id="1220" r:id="rId55"/>
    <p:sldId id="1221" r:id="rId56"/>
    <p:sldId id="1222" r:id="rId57"/>
    <p:sldId id="1223" r:id="rId58"/>
    <p:sldId id="1224" r:id="rId59"/>
    <p:sldId id="1225" r:id="rId60"/>
    <p:sldId id="1226" r:id="rId61"/>
    <p:sldId id="1227" r:id="rId62"/>
    <p:sldId id="1228" r:id="rId63"/>
    <p:sldId id="1229" r:id="rId64"/>
    <p:sldId id="1230" r:id="rId65"/>
    <p:sldId id="1231" r:id="rId66"/>
    <p:sldId id="1232" r:id="rId67"/>
    <p:sldId id="1233" r:id="rId68"/>
    <p:sldId id="1234" r:id="rId69"/>
    <p:sldId id="1235" r:id="rId70"/>
    <p:sldId id="1236" r:id="rId71"/>
    <p:sldId id="1237" r:id="rId72"/>
    <p:sldId id="1238" r:id="rId73"/>
    <p:sldId id="1239" r:id="rId74"/>
    <p:sldId id="1240" r:id="rId75"/>
    <p:sldId id="1241" r:id="rId76"/>
    <p:sldId id="1242" r:id="rId77"/>
    <p:sldId id="1243" r:id="rId78"/>
    <p:sldId id="1244" r:id="rId79"/>
    <p:sldId id="1245" r:id="rId80"/>
    <p:sldId id="1246" r:id="rId81"/>
    <p:sldId id="1248" r:id="rId82"/>
    <p:sldId id="1249" r:id="rId83"/>
    <p:sldId id="1250" r:id="rId84"/>
    <p:sldId id="1251" r:id="rId85"/>
    <p:sldId id="1253" r:id="rId86"/>
    <p:sldId id="1252" r:id="rId87"/>
    <p:sldId id="1255" r:id="rId88"/>
    <p:sldId id="1254" r:id="rId89"/>
    <p:sldId id="1256" r:id="rId90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9300"/>
    <a:srgbClr val="BFFF95"/>
    <a:srgbClr val="ACFF58"/>
    <a:srgbClr val="92D050"/>
    <a:srgbClr val="A9D073"/>
    <a:srgbClr val="93D019"/>
    <a:srgbClr val="F9FFBE"/>
    <a:srgbClr val="C000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/>
    <p:restoredTop sz="94719"/>
  </p:normalViewPr>
  <p:slideViewPr>
    <p:cSldViewPr snapToGrid="0">
      <p:cViewPr>
        <p:scale>
          <a:sx n="130" d="100"/>
          <a:sy n="130" d="100"/>
        </p:scale>
        <p:origin x="1424" y="576"/>
      </p:cViewPr>
      <p:guideLst>
        <p:guide orient="horz" pos="28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5C941-7ED0-4E49-83CC-A99A3BCFF9FF}" type="doc">
      <dgm:prSet loTypeId="urn:microsoft.com/office/officeart/2005/8/layout/process1" loCatId="" qsTypeId="urn:microsoft.com/office/officeart/2005/8/quickstyle/simple1" qsCatId="simple" csTypeId="urn:microsoft.com/office/officeart/2005/8/colors/accent2_2" csCatId="accent2" phldr="1"/>
      <dgm:spPr/>
    </dgm:pt>
    <dgm:pt modelId="{6A721E0A-DAE6-314C-901F-64C418B701F2}">
      <dgm:prSet phldrT="[Text]"/>
      <dgm:spPr/>
      <dgm:t>
        <a:bodyPr/>
        <a:lstStyle/>
        <a:p>
          <a:r>
            <a:rPr lang="en-US" dirty="0"/>
            <a:t>Parsing</a:t>
          </a:r>
        </a:p>
      </dgm:t>
    </dgm:pt>
    <dgm:pt modelId="{684D6ACA-430D-B54A-B91A-AAFE1CC35442}" type="parTrans" cxnId="{C81F530A-C065-4F4F-A276-0A10552A1CE9}">
      <dgm:prSet/>
      <dgm:spPr/>
      <dgm:t>
        <a:bodyPr/>
        <a:lstStyle/>
        <a:p>
          <a:endParaRPr lang="en-US"/>
        </a:p>
      </dgm:t>
    </dgm:pt>
    <dgm:pt modelId="{BAC8D22B-9DFB-B04C-B065-E960981DF4AE}" type="sibTrans" cxnId="{C81F530A-C065-4F4F-A276-0A10552A1CE9}">
      <dgm:prSet/>
      <dgm:spPr/>
      <dgm:t>
        <a:bodyPr/>
        <a:lstStyle/>
        <a:p>
          <a:endParaRPr lang="en-US"/>
        </a:p>
      </dgm:t>
    </dgm:pt>
    <dgm:pt modelId="{0407D767-5E50-E44B-856E-24ED757C8911}">
      <dgm:prSet phldrT="[Text]"/>
      <dgm:spPr/>
      <dgm:t>
        <a:bodyPr/>
        <a:lstStyle/>
        <a:p>
          <a:r>
            <a:rPr lang="en-US" dirty="0"/>
            <a:t>Plan </a:t>
          </a:r>
          <a:r>
            <a:rPr lang="en-US" dirty="0" err="1"/>
            <a:t>Lógico</a:t>
          </a:r>
          <a:endParaRPr lang="en-US" dirty="0"/>
        </a:p>
      </dgm:t>
    </dgm:pt>
    <dgm:pt modelId="{348330E6-916C-8E42-B7D5-B236CC69353A}" type="parTrans" cxnId="{BBFAA399-062B-FB4A-9E6A-8ECD5B9EE7B3}">
      <dgm:prSet/>
      <dgm:spPr/>
      <dgm:t>
        <a:bodyPr/>
        <a:lstStyle/>
        <a:p>
          <a:endParaRPr lang="en-US"/>
        </a:p>
      </dgm:t>
    </dgm:pt>
    <dgm:pt modelId="{86D3D6B9-3E23-634C-905C-85BF1044CC6C}" type="sibTrans" cxnId="{BBFAA399-062B-FB4A-9E6A-8ECD5B9EE7B3}">
      <dgm:prSet/>
      <dgm:spPr/>
      <dgm:t>
        <a:bodyPr/>
        <a:lstStyle/>
        <a:p>
          <a:endParaRPr lang="en-US"/>
        </a:p>
      </dgm:t>
    </dgm:pt>
    <dgm:pt modelId="{7293DC65-4C89-D14C-9504-67440F629E5A}">
      <dgm:prSet phldrT="[Text]"/>
      <dgm:spPr/>
      <dgm:t>
        <a:bodyPr/>
        <a:lstStyle/>
        <a:p>
          <a:r>
            <a:rPr lang="en-US" dirty="0" err="1"/>
            <a:t>Optimización</a:t>
          </a:r>
          <a:endParaRPr lang="en-US" dirty="0"/>
        </a:p>
      </dgm:t>
    </dgm:pt>
    <dgm:pt modelId="{D5273CAE-47B6-2747-AB5B-5E333EF762C5}" type="parTrans" cxnId="{3AA80A17-3442-EB4B-BBE8-4E213CC63943}">
      <dgm:prSet/>
      <dgm:spPr/>
      <dgm:t>
        <a:bodyPr/>
        <a:lstStyle/>
        <a:p>
          <a:endParaRPr lang="en-US"/>
        </a:p>
      </dgm:t>
    </dgm:pt>
    <dgm:pt modelId="{D5D0FBB1-27A3-1140-93D2-09FE618905CF}" type="sibTrans" cxnId="{3AA80A17-3442-EB4B-BBE8-4E213CC63943}">
      <dgm:prSet/>
      <dgm:spPr/>
      <dgm:t>
        <a:bodyPr/>
        <a:lstStyle/>
        <a:p>
          <a:endParaRPr lang="en-US"/>
        </a:p>
      </dgm:t>
    </dgm:pt>
    <dgm:pt modelId="{FEF4F0FE-DD9D-2B44-AD36-0B034748FA82}">
      <dgm:prSet phldrT="[Text]"/>
      <dgm:spPr/>
      <dgm:t>
        <a:bodyPr/>
        <a:lstStyle/>
        <a:p>
          <a:r>
            <a:rPr lang="en-US" dirty="0"/>
            <a:t>Plan </a:t>
          </a:r>
          <a:r>
            <a:rPr lang="en-US" dirty="0" err="1"/>
            <a:t>Físico</a:t>
          </a:r>
          <a:endParaRPr lang="en-US" dirty="0"/>
        </a:p>
      </dgm:t>
    </dgm:pt>
    <dgm:pt modelId="{A61051E8-6C55-F04E-B3B5-E48F682BDFB3}" type="parTrans" cxnId="{53EB0FA8-D5D6-4243-968A-8E77EF0DB1A0}">
      <dgm:prSet/>
      <dgm:spPr/>
      <dgm:t>
        <a:bodyPr/>
        <a:lstStyle/>
        <a:p>
          <a:endParaRPr lang="en-US"/>
        </a:p>
      </dgm:t>
    </dgm:pt>
    <dgm:pt modelId="{31EFA6E0-D98D-A448-842D-593CC17209B5}" type="sibTrans" cxnId="{53EB0FA8-D5D6-4243-968A-8E77EF0DB1A0}">
      <dgm:prSet/>
      <dgm:spPr/>
      <dgm:t>
        <a:bodyPr/>
        <a:lstStyle/>
        <a:p>
          <a:endParaRPr lang="en-US"/>
        </a:p>
      </dgm:t>
    </dgm:pt>
    <dgm:pt modelId="{BB909290-507F-AE46-B45F-B497B0F0365E}">
      <dgm:prSet phldrT="[Text]"/>
      <dgm:spPr/>
      <dgm:t>
        <a:bodyPr/>
        <a:lstStyle/>
        <a:p>
          <a:r>
            <a:rPr lang="en-US" dirty="0" err="1"/>
            <a:t>Iteración</a:t>
          </a:r>
          <a:r>
            <a:rPr lang="en-US" dirty="0"/>
            <a:t> </a:t>
          </a:r>
          <a:r>
            <a:rPr lang="en-US" dirty="0" err="1"/>
            <a:t>Resultados</a:t>
          </a:r>
          <a:endParaRPr lang="en-US" dirty="0"/>
        </a:p>
      </dgm:t>
    </dgm:pt>
    <dgm:pt modelId="{F7E191E4-48ED-874E-B285-06784A515004}" type="parTrans" cxnId="{8F38B4FC-704A-BF42-8C00-DC1138711DED}">
      <dgm:prSet/>
      <dgm:spPr/>
      <dgm:t>
        <a:bodyPr/>
        <a:lstStyle/>
        <a:p>
          <a:endParaRPr lang="en-US"/>
        </a:p>
      </dgm:t>
    </dgm:pt>
    <dgm:pt modelId="{E3212D4D-279D-DE47-B706-CE1E7AC77ECF}" type="sibTrans" cxnId="{8F38B4FC-704A-BF42-8C00-DC1138711DED}">
      <dgm:prSet/>
      <dgm:spPr/>
      <dgm:t>
        <a:bodyPr/>
        <a:lstStyle/>
        <a:p>
          <a:endParaRPr lang="en-US"/>
        </a:p>
      </dgm:t>
    </dgm:pt>
    <dgm:pt modelId="{C2D79060-1795-DF44-8839-D80CA3597946}" type="pres">
      <dgm:prSet presAssocID="{A4A5C941-7ED0-4E49-83CC-A99A3BCFF9FF}" presName="Name0" presStyleCnt="0">
        <dgm:presLayoutVars>
          <dgm:dir/>
          <dgm:resizeHandles val="exact"/>
        </dgm:presLayoutVars>
      </dgm:prSet>
      <dgm:spPr/>
    </dgm:pt>
    <dgm:pt modelId="{0EE8AD8B-89C4-9049-AA1C-D34DC67FBBCA}" type="pres">
      <dgm:prSet presAssocID="{6A721E0A-DAE6-314C-901F-64C418B701F2}" presName="node" presStyleLbl="node1" presStyleIdx="0" presStyleCnt="5">
        <dgm:presLayoutVars>
          <dgm:bulletEnabled val="1"/>
        </dgm:presLayoutVars>
      </dgm:prSet>
      <dgm:spPr/>
    </dgm:pt>
    <dgm:pt modelId="{6FFEFFA8-C8B7-AC43-A605-2C7A5E0B535A}" type="pres">
      <dgm:prSet presAssocID="{BAC8D22B-9DFB-B04C-B065-E960981DF4AE}" presName="sibTrans" presStyleLbl="sibTrans2D1" presStyleIdx="0" presStyleCnt="4"/>
      <dgm:spPr/>
    </dgm:pt>
    <dgm:pt modelId="{4770FFEB-7B5C-CD4C-A9A4-211381C9135E}" type="pres">
      <dgm:prSet presAssocID="{BAC8D22B-9DFB-B04C-B065-E960981DF4AE}" presName="connectorText" presStyleLbl="sibTrans2D1" presStyleIdx="0" presStyleCnt="4"/>
      <dgm:spPr/>
    </dgm:pt>
    <dgm:pt modelId="{665DCD5C-6358-2E43-97B9-5E6A9EB4E17C}" type="pres">
      <dgm:prSet presAssocID="{0407D767-5E50-E44B-856E-24ED757C8911}" presName="node" presStyleLbl="node1" presStyleIdx="1" presStyleCnt="5">
        <dgm:presLayoutVars>
          <dgm:bulletEnabled val="1"/>
        </dgm:presLayoutVars>
      </dgm:prSet>
      <dgm:spPr/>
    </dgm:pt>
    <dgm:pt modelId="{B5C222CA-A33A-5944-AF27-BF50FE771E6A}" type="pres">
      <dgm:prSet presAssocID="{86D3D6B9-3E23-634C-905C-85BF1044CC6C}" presName="sibTrans" presStyleLbl="sibTrans2D1" presStyleIdx="1" presStyleCnt="4"/>
      <dgm:spPr/>
    </dgm:pt>
    <dgm:pt modelId="{E167B68D-8E3D-6449-B4D3-A6D589D483FB}" type="pres">
      <dgm:prSet presAssocID="{86D3D6B9-3E23-634C-905C-85BF1044CC6C}" presName="connectorText" presStyleLbl="sibTrans2D1" presStyleIdx="1" presStyleCnt="4"/>
      <dgm:spPr/>
    </dgm:pt>
    <dgm:pt modelId="{CFAFBF8D-364A-7244-B69A-A0D2381DE019}" type="pres">
      <dgm:prSet presAssocID="{7293DC65-4C89-D14C-9504-67440F629E5A}" presName="node" presStyleLbl="node1" presStyleIdx="2" presStyleCnt="5">
        <dgm:presLayoutVars>
          <dgm:bulletEnabled val="1"/>
        </dgm:presLayoutVars>
      </dgm:prSet>
      <dgm:spPr/>
    </dgm:pt>
    <dgm:pt modelId="{4262B86E-03AA-1043-8133-E6B9CB7C9F92}" type="pres">
      <dgm:prSet presAssocID="{D5D0FBB1-27A3-1140-93D2-09FE618905CF}" presName="sibTrans" presStyleLbl="sibTrans2D1" presStyleIdx="2" presStyleCnt="4"/>
      <dgm:spPr/>
    </dgm:pt>
    <dgm:pt modelId="{4DE22334-944E-4A45-9346-7C5A127F65E1}" type="pres">
      <dgm:prSet presAssocID="{D5D0FBB1-27A3-1140-93D2-09FE618905CF}" presName="connectorText" presStyleLbl="sibTrans2D1" presStyleIdx="2" presStyleCnt="4"/>
      <dgm:spPr/>
    </dgm:pt>
    <dgm:pt modelId="{E929E0B5-37A5-1549-B68F-3B3AFF49FF4E}" type="pres">
      <dgm:prSet presAssocID="{FEF4F0FE-DD9D-2B44-AD36-0B034748FA82}" presName="node" presStyleLbl="node1" presStyleIdx="3" presStyleCnt="5">
        <dgm:presLayoutVars>
          <dgm:bulletEnabled val="1"/>
        </dgm:presLayoutVars>
      </dgm:prSet>
      <dgm:spPr/>
    </dgm:pt>
    <dgm:pt modelId="{5A1A2CCD-D312-CB49-90EE-51A1619032C2}" type="pres">
      <dgm:prSet presAssocID="{31EFA6E0-D98D-A448-842D-593CC17209B5}" presName="sibTrans" presStyleLbl="sibTrans2D1" presStyleIdx="3" presStyleCnt="4"/>
      <dgm:spPr/>
    </dgm:pt>
    <dgm:pt modelId="{71946689-BE3C-284C-AC5A-FBB9F2BCBB4B}" type="pres">
      <dgm:prSet presAssocID="{31EFA6E0-D98D-A448-842D-593CC17209B5}" presName="connectorText" presStyleLbl="sibTrans2D1" presStyleIdx="3" presStyleCnt="4"/>
      <dgm:spPr/>
    </dgm:pt>
    <dgm:pt modelId="{671B5972-B01A-F646-B640-58D01A4ADA35}" type="pres">
      <dgm:prSet presAssocID="{BB909290-507F-AE46-B45F-B497B0F0365E}" presName="node" presStyleLbl="node1" presStyleIdx="4" presStyleCnt="5">
        <dgm:presLayoutVars>
          <dgm:bulletEnabled val="1"/>
        </dgm:presLayoutVars>
      </dgm:prSet>
      <dgm:spPr/>
    </dgm:pt>
  </dgm:ptLst>
  <dgm:cxnLst>
    <dgm:cxn modelId="{6ADC4F02-C77A-F84B-8A6B-36C130421F4C}" type="presOf" srcId="{31EFA6E0-D98D-A448-842D-593CC17209B5}" destId="{5A1A2CCD-D312-CB49-90EE-51A1619032C2}" srcOrd="0" destOrd="0" presId="urn:microsoft.com/office/officeart/2005/8/layout/process1"/>
    <dgm:cxn modelId="{C81F530A-C065-4F4F-A276-0A10552A1CE9}" srcId="{A4A5C941-7ED0-4E49-83CC-A99A3BCFF9FF}" destId="{6A721E0A-DAE6-314C-901F-64C418B701F2}" srcOrd="0" destOrd="0" parTransId="{684D6ACA-430D-B54A-B91A-AAFE1CC35442}" sibTransId="{BAC8D22B-9DFB-B04C-B065-E960981DF4AE}"/>
    <dgm:cxn modelId="{2A8F0214-D554-C949-8253-185034AA822B}" type="presOf" srcId="{BAC8D22B-9DFB-B04C-B065-E960981DF4AE}" destId="{4770FFEB-7B5C-CD4C-A9A4-211381C9135E}" srcOrd="1" destOrd="0" presId="urn:microsoft.com/office/officeart/2005/8/layout/process1"/>
    <dgm:cxn modelId="{3AA80A17-3442-EB4B-BBE8-4E213CC63943}" srcId="{A4A5C941-7ED0-4E49-83CC-A99A3BCFF9FF}" destId="{7293DC65-4C89-D14C-9504-67440F629E5A}" srcOrd="2" destOrd="0" parTransId="{D5273CAE-47B6-2747-AB5B-5E333EF762C5}" sibTransId="{D5D0FBB1-27A3-1140-93D2-09FE618905CF}"/>
    <dgm:cxn modelId="{BCF0012C-3D43-4645-A996-4EDF6F08446A}" type="presOf" srcId="{BAC8D22B-9DFB-B04C-B065-E960981DF4AE}" destId="{6FFEFFA8-C8B7-AC43-A605-2C7A5E0B535A}" srcOrd="0" destOrd="0" presId="urn:microsoft.com/office/officeart/2005/8/layout/process1"/>
    <dgm:cxn modelId="{AD059934-ECE7-BC4B-910B-550CEF93B7F6}" type="presOf" srcId="{A4A5C941-7ED0-4E49-83CC-A99A3BCFF9FF}" destId="{C2D79060-1795-DF44-8839-D80CA3597946}" srcOrd="0" destOrd="0" presId="urn:microsoft.com/office/officeart/2005/8/layout/process1"/>
    <dgm:cxn modelId="{C81CBD61-FDC7-B34D-AD54-016A15EC9C76}" type="presOf" srcId="{7293DC65-4C89-D14C-9504-67440F629E5A}" destId="{CFAFBF8D-364A-7244-B69A-A0D2381DE019}" srcOrd="0" destOrd="0" presId="urn:microsoft.com/office/officeart/2005/8/layout/process1"/>
    <dgm:cxn modelId="{D1C1FC6C-85C2-E947-8437-ED8727765587}" type="presOf" srcId="{D5D0FBB1-27A3-1140-93D2-09FE618905CF}" destId="{4DE22334-944E-4A45-9346-7C5A127F65E1}" srcOrd="1" destOrd="0" presId="urn:microsoft.com/office/officeart/2005/8/layout/process1"/>
    <dgm:cxn modelId="{BBFAA399-062B-FB4A-9E6A-8ECD5B9EE7B3}" srcId="{A4A5C941-7ED0-4E49-83CC-A99A3BCFF9FF}" destId="{0407D767-5E50-E44B-856E-24ED757C8911}" srcOrd="1" destOrd="0" parTransId="{348330E6-916C-8E42-B7D5-B236CC69353A}" sibTransId="{86D3D6B9-3E23-634C-905C-85BF1044CC6C}"/>
    <dgm:cxn modelId="{53EB0FA8-D5D6-4243-968A-8E77EF0DB1A0}" srcId="{A4A5C941-7ED0-4E49-83CC-A99A3BCFF9FF}" destId="{FEF4F0FE-DD9D-2B44-AD36-0B034748FA82}" srcOrd="3" destOrd="0" parTransId="{A61051E8-6C55-F04E-B3B5-E48F682BDFB3}" sibTransId="{31EFA6E0-D98D-A448-842D-593CC17209B5}"/>
    <dgm:cxn modelId="{0A9FD7B0-5568-C646-8F6A-DC13468994C3}" type="presOf" srcId="{6A721E0A-DAE6-314C-901F-64C418B701F2}" destId="{0EE8AD8B-89C4-9049-AA1C-D34DC67FBBCA}" srcOrd="0" destOrd="0" presId="urn:microsoft.com/office/officeart/2005/8/layout/process1"/>
    <dgm:cxn modelId="{6EDC47BA-1628-6243-B337-301F2CC7EC8E}" type="presOf" srcId="{86D3D6B9-3E23-634C-905C-85BF1044CC6C}" destId="{E167B68D-8E3D-6449-B4D3-A6D589D483FB}" srcOrd="1" destOrd="0" presId="urn:microsoft.com/office/officeart/2005/8/layout/process1"/>
    <dgm:cxn modelId="{1A997CC4-F00F-D34B-93F2-D5443256720E}" type="presOf" srcId="{D5D0FBB1-27A3-1140-93D2-09FE618905CF}" destId="{4262B86E-03AA-1043-8133-E6B9CB7C9F92}" srcOrd="0" destOrd="0" presId="urn:microsoft.com/office/officeart/2005/8/layout/process1"/>
    <dgm:cxn modelId="{D0B052CD-7F7D-DC47-AC52-9AD9A4DEC0C3}" type="presOf" srcId="{86D3D6B9-3E23-634C-905C-85BF1044CC6C}" destId="{B5C222CA-A33A-5944-AF27-BF50FE771E6A}" srcOrd="0" destOrd="0" presId="urn:microsoft.com/office/officeart/2005/8/layout/process1"/>
    <dgm:cxn modelId="{8F38B4FC-704A-BF42-8C00-DC1138711DED}" srcId="{A4A5C941-7ED0-4E49-83CC-A99A3BCFF9FF}" destId="{BB909290-507F-AE46-B45F-B497B0F0365E}" srcOrd="4" destOrd="0" parTransId="{F7E191E4-48ED-874E-B285-06784A515004}" sibTransId="{E3212D4D-279D-DE47-B706-CE1E7AC77ECF}"/>
    <dgm:cxn modelId="{70613EFD-4D54-C04A-B646-CE8160EA7D32}" type="presOf" srcId="{0407D767-5E50-E44B-856E-24ED757C8911}" destId="{665DCD5C-6358-2E43-97B9-5E6A9EB4E17C}" srcOrd="0" destOrd="0" presId="urn:microsoft.com/office/officeart/2005/8/layout/process1"/>
    <dgm:cxn modelId="{8C9E11FE-AA26-E745-9773-937AD92A75B0}" type="presOf" srcId="{31EFA6E0-D98D-A448-842D-593CC17209B5}" destId="{71946689-BE3C-284C-AC5A-FBB9F2BCBB4B}" srcOrd="1" destOrd="0" presId="urn:microsoft.com/office/officeart/2005/8/layout/process1"/>
    <dgm:cxn modelId="{77282AFE-47A8-4F48-8A3D-3EB194BA09B0}" type="presOf" srcId="{BB909290-507F-AE46-B45F-B497B0F0365E}" destId="{671B5972-B01A-F646-B640-58D01A4ADA35}" srcOrd="0" destOrd="0" presId="urn:microsoft.com/office/officeart/2005/8/layout/process1"/>
    <dgm:cxn modelId="{E50F97FE-8351-5840-A240-BD0BA73A006C}" type="presOf" srcId="{FEF4F0FE-DD9D-2B44-AD36-0B034748FA82}" destId="{E929E0B5-37A5-1549-B68F-3B3AFF49FF4E}" srcOrd="0" destOrd="0" presId="urn:microsoft.com/office/officeart/2005/8/layout/process1"/>
    <dgm:cxn modelId="{639344F5-8253-FD4E-9635-5B9C0090A400}" type="presParOf" srcId="{C2D79060-1795-DF44-8839-D80CA3597946}" destId="{0EE8AD8B-89C4-9049-AA1C-D34DC67FBBCA}" srcOrd="0" destOrd="0" presId="urn:microsoft.com/office/officeart/2005/8/layout/process1"/>
    <dgm:cxn modelId="{ED04C6C1-1597-1C40-85CA-7974E3E468CA}" type="presParOf" srcId="{C2D79060-1795-DF44-8839-D80CA3597946}" destId="{6FFEFFA8-C8B7-AC43-A605-2C7A5E0B535A}" srcOrd="1" destOrd="0" presId="urn:microsoft.com/office/officeart/2005/8/layout/process1"/>
    <dgm:cxn modelId="{79A735DC-38CA-6445-85A6-3194DFC644D6}" type="presParOf" srcId="{6FFEFFA8-C8B7-AC43-A605-2C7A5E0B535A}" destId="{4770FFEB-7B5C-CD4C-A9A4-211381C9135E}" srcOrd="0" destOrd="0" presId="urn:microsoft.com/office/officeart/2005/8/layout/process1"/>
    <dgm:cxn modelId="{268FB9B3-9F29-7143-B348-8E4F0A510E87}" type="presParOf" srcId="{C2D79060-1795-DF44-8839-D80CA3597946}" destId="{665DCD5C-6358-2E43-97B9-5E6A9EB4E17C}" srcOrd="2" destOrd="0" presId="urn:microsoft.com/office/officeart/2005/8/layout/process1"/>
    <dgm:cxn modelId="{9F6F68B2-067B-FA47-AD0C-24B15BB93AAD}" type="presParOf" srcId="{C2D79060-1795-DF44-8839-D80CA3597946}" destId="{B5C222CA-A33A-5944-AF27-BF50FE771E6A}" srcOrd="3" destOrd="0" presId="urn:microsoft.com/office/officeart/2005/8/layout/process1"/>
    <dgm:cxn modelId="{DC96C4F4-2B88-4246-B1ED-4E1A25BAF9CB}" type="presParOf" srcId="{B5C222CA-A33A-5944-AF27-BF50FE771E6A}" destId="{E167B68D-8E3D-6449-B4D3-A6D589D483FB}" srcOrd="0" destOrd="0" presId="urn:microsoft.com/office/officeart/2005/8/layout/process1"/>
    <dgm:cxn modelId="{55341376-5522-6642-AB04-789AE4DCBC85}" type="presParOf" srcId="{C2D79060-1795-DF44-8839-D80CA3597946}" destId="{CFAFBF8D-364A-7244-B69A-A0D2381DE019}" srcOrd="4" destOrd="0" presId="urn:microsoft.com/office/officeart/2005/8/layout/process1"/>
    <dgm:cxn modelId="{3042BBE7-DAB3-BF40-A773-2DECE42F677B}" type="presParOf" srcId="{C2D79060-1795-DF44-8839-D80CA3597946}" destId="{4262B86E-03AA-1043-8133-E6B9CB7C9F92}" srcOrd="5" destOrd="0" presId="urn:microsoft.com/office/officeart/2005/8/layout/process1"/>
    <dgm:cxn modelId="{524007D5-DF51-084C-95A0-A85A908677F9}" type="presParOf" srcId="{4262B86E-03AA-1043-8133-E6B9CB7C9F92}" destId="{4DE22334-944E-4A45-9346-7C5A127F65E1}" srcOrd="0" destOrd="0" presId="urn:microsoft.com/office/officeart/2005/8/layout/process1"/>
    <dgm:cxn modelId="{734F070B-9C7F-E747-921B-F3F5B040915A}" type="presParOf" srcId="{C2D79060-1795-DF44-8839-D80CA3597946}" destId="{E929E0B5-37A5-1549-B68F-3B3AFF49FF4E}" srcOrd="6" destOrd="0" presId="urn:microsoft.com/office/officeart/2005/8/layout/process1"/>
    <dgm:cxn modelId="{751A33C6-AE46-A34E-9A71-A74DD92E6E9F}" type="presParOf" srcId="{C2D79060-1795-DF44-8839-D80CA3597946}" destId="{5A1A2CCD-D312-CB49-90EE-51A1619032C2}" srcOrd="7" destOrd="0" presId="urn:microsoft.com/office/officeart/2005/8/layout/process1"/>
    <dgm:cxn modelId="{83A3D348-BC4B-BE42-BDB6-CFC6A20E27FF}" type="presParOf" srcId="{5A1A2CCD-D312-CB49-90EE-51A1619032C2}" destId="{71946689-BE3C-284C-AC5A-FBB9F2BCBB4B}" srcOrd="0" destOrd="0" presId="urn:microsoft.com/office/officeart/2005/8/layout/process1"/>
    <dgm:cxn modelId="{89BB109C-B41E-0D47-8689-247964A1CAE7}" type="presParOf" srcId="{C2D79060-1795-DF44-8839-D80CA3597946}" destId="{671B5972-B01A-F646-B640-58D01A4ADA3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A5C941-7ED0-4E49-83CC-A99A3BCFF9FF}" type="doc">
      <dgm:prSet loTypeId="urn:microsoft.com/office/officeart/2005/8/layout/process1" loCatId="" qsTypeId="urn:microsoft.com/office/officeart/2005/8/quickstyle/simple1" qsCatId="simple" csTypeId="urn:microsoft.com/office/officeart/2005/8/colors/accent2_2" csCatId="accent2" phldr="1"/>
      <dgm:spPr/>
    </dgm:pt>
    <dgm:pt modelId="{6A721E0A-DAE6-314C-901F-64C418B701F2}">
      <dgm:prSet phldrT="[Text]"/>
      <dgm:spPr/>
      <dgm:t>
        <a:bodyPr/>
        <a:lstStyle/>
        <a:p>
          <a:r>
            <a:rPr lang="en-US" dirty="0"/>
            <a:t>Parsing</a:t>
          </a:r>
        </a:p>
      </dgm:t>
    </dgm:pt>
    <dgm:pt modelId="{684D6ACA-430D-B54A-B91A-AAFE1CC35442}" type="parTrans" cxnId="{C81F530A-C065-4F4F-A276-0A10552A1CE9}">
      <dgm:prSet/>
      <dgm:spPr/>
      <dgm:t>
        <a:bodyPr/>
        <a:lstStyle/>
        <a:p>
          <a:endParaRPr lang="en-US"/>
        </a:p>
      </dgm:t>
    </dgm:pt>
    <dgm:pt modelId="{BAC8D22B-9DFB-B04C-B065-E960981DF4AE}" type="sibTrans" cxnId="{C81F530A-C065-4F4F-A276-0A10552A1CE9}">
      <dgm:prSet/>
      <dgm:spPr/>
      <dgm:t>
        <a:bodyPr/>
        <a:lstStyle/>
        <a:p>
          <a:endParaRPr lang="en-US"/>
        </a:p>
      </dgm:t>
    </dgm:pt>
    <dgm:pt modelId="{0407D767-5E50-E44B-856E-24ED757C8911}">
      <dgm:prSet phldrT="[Text]"/>
      <dgm:spPr/>
      <dgm:t>
        <a:bodyPr/>
        <a:lstStyle/>
        <a:p>
          <a:r>
            <a:rPr lang="en-US" dirty="0"/>
            <a:t>Plan </a:t>
          </a:r>
          <a:r>
            <a:rPr lang="en-US" dirty="0" err="1"/>
            <a:t>Lógico</a:t>
          </a:r>
          <a:endParaRPr lang="en-US" dirty="0"/>
        </a:p>
      </dgm:t>
    </dgm:pt>
    <dgm:pt modelId="{348330E6-916C-8E42-B7D5-B236CC69353A}" type="parTrans" cxnId="{BBFAA399-062B-FB4A-9E6A-8ECD5B9EE7B3}">
      <dgm:prSet/>
      <dgm:spPr/>
      <dgm:t>
        <a:bodyPr/>
        <a:lstStyle/>
        <a:p>
          <a:endParaRPr lang="en-US"/>
        </a:p>
      </dgm:t>
    </dgm:pt>
    <dgm:pt modelId="{86D3D6B9-3E23-634C-905C-85BF1044CC6C}" type="sibTrans" cxnId="{BBFAA399-062B-FB4A-9E6A-8ECD5B9EE7B3}">
      <dgm:prSet/>
      <dgm:spPr/>
      <dgm:t>
        <a:bodyPr/>
        <a:lstStyle/>
        <a:p>
          <a:endParaRPr lang="en-US"/>
        </a:p>
      </dgm:t>
    </dgm:pt>
    <dgm:pt modelId="{7293DC65-4C89-D14C-9504-67440F629E5A}">
      <dgm:prSet phldrT="[Text]"/>
      <dgm:spPr/>
      <dgm:t>
        <a:bodyPr/>
        <a:lstStyle/>
        <a:p>
          <a:r>
            <a:rPr lang="en-US" dirty="0" err="1"/>
            <a:t>Optimización</a:t>
          </a:r>
          <a:endParaRPr lang="en-US" dirty="0"/>
        </a:p>
      </dgm:t>
    </dgm:pt>
    <dgm:pt modelId="{D5273CAE-47B6-2747-AB5B-5E333EF762C5}" type="parTrans" cxnId="{3AA80A17-3442-EB4B-BBE8-4E213CC63943}">
      <dgm:prSet/>
      <dgm:spPr/>
      <dgm:t>
        <a:bodyPr/>
        <a:lstStyle/>
        <a:p>
          <a:endParaRPr lang="en-US"/>
        </a:p>
      </dgm:t>
    </dgm:pt>
    <dgm:pt modelId="{D5D0FBB1-27A3-1140-93D2-09FE618905CF}" type="sibTrans" cxnId="{3AA80A17-3442-EB4B-BBE8-4E213CC63943}">
      <dgm:prSet/>
      <dgm:spPr/>
      <dgm:t>
        <a:bodyPr/>
        <a:lstStyle/>
        <a:p>
          <a:endParaRPr lang="en-US"/>
        </a:p>
      </dgm:t>
    </dgm:pt>
    <dgm:pt modelId="{FEF4F0FE-DD9D-2B44-AD36-0B034748FA82}">
      <dgm:prSet phldrT="[Text]"/>
      <dgm:spPr/>
      <dgm:t>
        <a:bodyPr/>
        <a:lstStyle/>
        <a:p>
          <a:r>
            <a:rPr lang="en-US" dirty="0"/>
            <a:t>Plan </a:t>
          </a:r>
          <a:r>
            <a:rPr lang="en-US" dirty="0" err="1"/>
            <a:t>Físico</a:t>
          </a:r>
          <a:endParaRPr lang="en-US" dirty="0"/>
        </a:p>
      </dgm:t>
    </dgm:pt>
    <dgm:pt modelId="{A61051E8-6C55-F04E-B3B5-E48F682BDFB3}" type="parTrans" cxnId="{53EB0FA8-D5D6-4243-968A-8E77EF0DB1A0}">
      <dgm:prSet/>
      <dgm:spPr/>
      <dgm:t>
        <a:bodyPr/>
        <a:lstStyle/>
        <a:p>
          <a:endParaRPr lang="en-US"/>
        </a:p>
      </dgm:t>
    </dgm:pt>
    <dgm:pt modelId="{31EFA6E0-D98D-A448-842D-593CC17209B5}" type="sibTrans" cxnId="{53EB0FA8-D5D6-4243-968A-8E77EF0DB1A0}">
      <dgm:prSet/>
      <dgm:spPr/>
      <dgm:t>
        <a:bodyPr/>
        <a:lstStyle/>
        <a:p>
          <a:endParaRPr lang="en-US"/>
        </a:p>
      </dgm:t>
    </dgm:pt>
    <dgm:pt modelId="{BB909290-507F-AE46-B45F-B497B0F0365E}">
      <dgm:prSet phldrT="[Text]"/>
      <dgm:spPr/>
      <dgm:t>
        <a:bodyPr/>
        <a:lstStyle/>
        <a:p>
          <a:r>
            <a:rPr lang="en-US" dirty="0" err="1"/>
            <a:t>Iteración</a:t>
          </a:r>
          <a:r>
            <a:rPr lang="en-US" dirty="0"/>
            <a:t> </a:t>
          </a:r>
          <a:r>
            <a:rPr lang="en-US" dirty="0" err="1"/>
            <a:t>Resultados</a:t>
          </a:r>
          <a:endParaRPr lang="en-US" dirty="0"/>
        </a:p>
      </dgm:t>
    </dgm:pt>
    <dgm:pt modelId="{F7E191E4-48ED-874E-B285-06784A515004}" type="parTrans" cxnId="{8F38B4FC-704A-BF42-8C00-DC1138711DED}">
      <dgm:prSet/>
      <dgm:spPr/>
      <dgm:t>
        <a:bodyPr/>
        <a:lstStyle/>
        <a:p>
          <a:endParaRPr lang="en-US"/>
        </a:p>
      </dgm:t>
    </dgm:pt>
    <dgm:pt modelId="{E3212D4D-279D-DE47-B706-CE1E7AC77ECF}" type="sibTrans" cxnId="{8F38B4FC-704A-BF42-8C00-DC1138711DED}">
      <dgm:prSet/>
      <dgm:spPr/>
      <dgm:t>
        <a:bodyPr/>
        <a:lstStyle/>
        <a:p>
          <a:endParaRPr lang="en-US"/>
        </a:p>
      </dgm:t>
    </dgm:pt>
    <dgm:pt modelId="{C2D79060-1795-DF44-8839-D80CA3597946}" type="pres">
      <dgm:prSet presAssocID="{A4A5C941-7ED0-4E49-83CC-A99A3BCFF9FF}" presName="Name0" presStyleCnt="0">
        <dgm:presLayoutVars>
          <dgm:dir/>
          <dgm:resizeHandles val="exact"/>
        </dgm:presLayoutVars>
      </dgm:prSet>
      <dgm:spPr/>
    </dgm:pt>
    <dgm:pt modelId="{0EE8AD8B-89C4-9049-AA1C-D34DC67FBBCA}" type="pres">
      <dgm:prSet presAssocID="{6A721E0A-DAE6-314C-901F-64C418B701F2}" presName="node" presStyleLbl="node1" presStyleIdx="0" presStyleCnt="5">
        <dgm:presLayoutVars>
          <dgm:bulletEnabled val="1"/>
        </dgm:presLayoutVars>
      </dgm:prSet>
      <dgm:spPr/>
    </dgm:pt>
    <dgm:pt modelId="{6FFEFFA8-C8B7-AC43-A605-2C7A5E0B535A}" type="pres">
      <dgm:prSet presAssocID="{BAC8D22B-9DFB-B04C-B065-E960981DF4AE}" presName="sibTrans" presStyleLbl="sibTrans2D1" presStyleIdx="0" presStyleCnt="4"/>
      <dgm:spPr/>
    </dgm:pt>
    <dgm:pt modelId="{4770FFEB-7B5C-CD4C-A9A4-211381C9135E}" type="pres">
      <dgm:prSet presAssocID="{BAC8D22B-9DFB-B04C-B065-E960981DF4AE}" presName="connectorText" presStyleLbl="sibTrans2D1" presStyleIdx="0" presStyleCnt="4"/>
      <dgm:spPr/>
    </dgm:pt>
    <dgm:pt modelId="{665DCD5C-6358-2E43-97B9-5E6A9EB4E17C}" type="pres">
      <dgm:prSet presAssocID="{0407D767-5E50-E44B-856E-24ED757C8911}" presName="node" presStyleLbl="node1" presStyleIdx="1" presStyleCnt="5">
        <dgm:presLayoutVars>
          <dgm:bulletEnabled val="1"/>
        </dgm:presLayoutVars>
      </dgm:prSet>
      <dgm:spPr/>
    </dgm:pt>
    <dgm:pt modelId="{B5C222CA-A33A-5944-AF27-BF50FE771E6A}" type="pres">
      <dgm:prSet presAssocID="{86D3D6B9-3E23-634C-905C-85BF1044CC6C}" presName="sibTrans" presStyleLbl="sibTrans2D1" presStyleIdx="1" presStyleCnt="4"/>
      <dgm:spPr/>
    </dgm:pt>
    <dgm:pt modelId="{E167B68D-8E3D-6449-B4D3-A6D589D483FB}" type="pres">
      <dgm:prSet presAssocID="{86D3D6B9-3E23-634C-905C-85BF1044CC6C}" presName="connectorText" presStyleLbl="sibTrans2D1" presStyleIdx="1" presStyleCnt="4"/>
      <dgm:spPr/>
    </dgm:pt>
    <dgm:pt modelId="{CFAFBF8D-364A-7244-B69A-A0D2381DE019}" type="pres">
      <dgm:prSet presAssocID="{7293DC65-4C89-D14C-9504-67440F629E5A}" presName="node" presStyleLbl="node1" presStyleIdx="2" presStyleCnt="5">
        <dgm:presLayoutVars>
          <dgm:bulletEnabled val="1"/>
        </dgm:presLayoutVars>
      </dgm:prSet>
      <dgm:spPr/>
    </dgm:pt>
    <dgm:pt modelId="{4262B86E-03AA-1043-8133-E6B9CB7C9F92}" type="pres">
      <dgm:prSet presAssocID="{D5D0FBB1-27A3-1140-93D2-09FE618905CF}" presName="sibTrans" presStyleLbl="sibTrans2D1" presStyleIdx="2" presStyleCnt="4"/>
      <dgm:spPr/>
    </dgm:pt>
    <dgm:pt modelId="{4DE22334-944E-4A45-9346-7C5A127F65E1}" type="pres">
      <dgm:prSet presAssocID="{D5D0FBB1-27A3-1140-93D2-09FE618905CF}" presName="connectorText" presStyleLbl="sibTrans2D1" presStyleIdx="2" presStyleCnt="4"/>
      <dgm:spPr/>
    </dgm:pt>
    <dgm:pt modelId="{E929E0B5-37A5-1549-B68F-3B3AFF49FF4E}" type="pres">
      <dgm:prSet presAssocID="{FEF4F0FE-DD9D-2B44-AD36-0B034748FA82}" presName="node" presStyleLbl="node1" presStyleIdx="3" presStyleCnt="5">
        <dgm:presLayoutVars>
          <dgm:bulletEnabled val="1"/>
        </dgm:presLayoutVars>
      </dgm:prSet>
      <dgm:spPr/>
    </dgm:pt>
    <dgm:pt modelId="{5A1A2CCD-D312-CB49-90EE-51A1619032C2}" type="pres">
      <dgm:prSet presAssocID="{31EFA6E0-D98D-A448-842D-593CC17209B5}" presName="sibTrans" presStyleLbl="sibTrans2D1" presStyleIdx="3" presStyleCnt="4"/>
      <dgm:spPr/>
    </dgm:pt>
    <dgm:pt modelId="{71946689-BE3C-284C-AC5A-FBB9F2BCBB4B}" type="pres">
      <dgm:prSet presAssocID="{31EFA6E0-D98D-A448-842D-593CC17209B5}" presName="connectorText" presStyleLbl="sibTrans2D1" presStyleIdx="3" presStyleCnt="4"/>
      <dgm:spPr/>
    </dgm:pt>
    <dgm:pt modelId="{671B5972-B01A-F646-B640-58D01A4ADA35}" type="pres">
      <dgm:prSet presAssocID="{BB909290-507F-AE46-B45F-B497B0F0365E}" presName="node" presStyleLbl="node1" presStyleIdx="4" presStyleCnt="5">
        <dgm:presLayoutVars>
          <dgm:bulletEnabled val="1"/>
        </dgm:presLayoutVars>
      </dgm:prSet>
      <dgm:spPr/>
    </dgm:pt>
  </dgm:ptLst>
  <dgm:cxnLst>
    <dgm:cxn modelId="{6ADC4F02-C77A-F84B-8A6B-36C130421F4C}" type="presOf" srcId="{31EFA6E0-D98D-A448-842D-593CC17209B5}" destId="{5A1A2CCD-D312-CB49-90EE-51A1619032C2}" srcOrd="0" destOrd="0" presId="urn:microsoft.com/office/officeart/2005/8/layout/process1"/>
    <dgm:cxn modelId="{C81F530A-C065-4F4F-A276-0A10552A1CE9}" srcId="{A4A5C941-7ED0-4E49-83CC-A99A3BCFF9FF}" destId="{6A721E0A-DAE6-314C-901F-64C418B701F2}" srcOrd="0" destOrd="0" parTransId="{684D6ACA-430D-B54A-B91A-AAFE1CC35442}" sibTransId="{BAC8D22B-9DFB-B04C-B065-E960981DF4AE}"/>
    <dgm:cxn modelId="{2A8F0214-D554-C949-8253-185034AA822B}" type="presOf" srcId="{BAC8D22B-9DFB-B04C-B065-E960981DF4AE}" destId="{4770FFEB-7B5C-CD4C-A9A4-211381C9135E}" srcOrd="1" destOrd="0" presId="urn:microsoft.com/office/officeart/2005/8/layout/process1"/>
    <dgm:cxn modelId="{3AA80A17-3442-EB4B-BBE8-4E213CC63943}" srcId="{A4A5C941-7ED0-4E49-83CC-A99A3BCFF9FF}" destId="{7293DC65-4C89-D14C-9504-67440F629E5A}" srcOrd="2" destOrd="0" parTransId="{D5273CAE-47B6-2747-AB5B-5E333EF762C5}" sibTransId="{D5D0FBB1-27A3-1140-93D2-09FE618905CF}"/>
    <dgm:cxn modelId="{BCF0012C-3D43-4645-A996-4EDF6F08446A}" type="presOf" srcId="{BAC8D22B-9DFB-B04C-B065-E960981DF4AE}" destId="{6FFEFFA8-C8B7-AC43-A605-2C7A5E0B535A}" srcOrd="0" destOrd="0" presId="urn:microsoft.com/office/officeart/2005/8/layout/process1"/>
    <dgm:cxn modelId="{AD059934-ECE7-BC4B-910B-550CEF93B7F6}" type="presOf" srcId="{A4A5C941-7ED0-4E49-83CC-A99A3BCFF9FF}" destId="{C2D79060-1795-DF44-8839-D80CA3597946}" srcOrd="0" destOrd="0" presId="urn:microsoft.com/office/officeart/2005/8/layout/process1"/>
    <dgm:cxn modelId="{C81CBD61-FDC7-B34D-AD54-016A15EC9C76}" type="presOf" srcId="{7293DC65-4C89-D14C-9504-67440F629E5A}" destId="{CFAFBF8D-364A-7244-B69A-A0D2381DE019}" srcOrd="0" destOrd="0" presId="urn:microsoft.com/office/officeart/2005/8/layout/process1"/>
    <dgm:cxn modelId="{D1C1FC6C-85C2-E947-8437-ED8727765587}" type="presOf" srcId="{D5D0FBB1-27A3-1140-93D2-09FE618905CF}" destId="{4DE22334-944E-4A45-9346-7C5A127F65E1}" srcOrd="1" destOrd="0" presId="urn:microsoft.com/office/officeart/2005/8/layout/process1"/>
    <dgm:cxn modelId="{BBFAA399-062B-FB4A-9E6A-8ECD5B9EE7B3}" srcId="{A4A5C941-7ED0-4E49-83CC-A99A3BCFF9FF}" destId="{0407D767-5E50-E44B-856E-24ED757C8911}" srcOrd="1" destOrd="0" parTransId="{348330E6-916C-8E42-B7D5-B236CC69353A}" sibTransId="{86D3D6B9-3E23-634C-905C-85BF1044CC6C}"/>
    <dgm:cxn modelId="{53EB0FA8-D5D6-4243-968A-8E77EF0DB1A0}" srcId="{A4A5C941-7ED0-4E49-83CC-A99A3BCFF9FF}" destId="{FEF4F0FE-DD9D-2B44-AD36-0B034748FA82}" srcOrd="3" destOrd="0" parTransId="{A61051E8-6C55-F04E-B3B5-E48F682BDFB3}" sibTransId="{31EFA6E0-D98D-A448-842D-593CC17209B5}"/>
    <dgm:cxn modelId="{0A9FD7B0-5568-C646-8F6A-DC13468994C3}" type="presOf" srcId="{6A721E0A-DAE6-314C-901F-64C418B701F2}" destId="{0EE8AD8B-89C4-9049-AA1C-D34DC67FBBCA}" srcOrd="0" destOrd="0" presId="urn:microsoft.com/office/officeart/2005/8/layout/process1"/>
    <dgm:cxn modelId="{6EDC47BA-1628-6243-B337-301F2CC7EC8E}" type="presOf" srcId="{86D3D6B9-3E23-634C-905C-85BF1044CC6C}" destId="{E167B68D-8E3D-6449-B4D3-A6D589D483FB}" srcOrd="1" destOrd="0" presId="urn:microsoft.com/office/officeart/2005/8/layout/process1"/>
    <dgm:cxn modelId="{1A997CC4-F00F-D34B-93F2-D5443256720E}" type="presOf" srcId="{D5D0FBB1-27A3-1140-93D2-09FE618905CF}" destId="{4262B86E-03AA-1043-8133-E6B9CB7C9F92}" srcOrd="0" destOrd="0" presId="urn:microsoft.com/office/officeart/2005/8/layout/process1"/>
    <dgm:cxn modelId="{D0B052CD-7F7D-DC47-AC52-9AD9A4DEC0C3}" type="presOf" srcId="{86D3D6B9-3E23-634C-905C-85BF1044CC6C}" destId="{B5C222CA-A33A-5944-AF27-BF50FE771E6A}" srcOrd="0" destOrd="0" presId="urn:microsoft.com/office/officeart/2005/8/layout/process1"/>
    <dgm:cxn modelId="{8F38B4FC-704A-BF42-8C00-DC1138711DED}" srcId="{A4A5C941-7ED0-4E49-83CC-A99A3BCFF9FF}" destId="{BB909290-507F-AE46-B45F-B497B0F0365E}" srcOrd="4" destOrd="0" parTransId="{F7E191E4-48ED-874E-B285-06784A515004}" sibTransId="{E3212D4D-279D-DE47-B706-CE1E7AC77ECF}"/>
    <dgm:cxn modelId="{70613EFD-4D54-C04A-B646-CE8160EA7D32}" type="presOf" srcId="{0407D767-5E50-E44B-856E-24ED757C8911}" destId="{665DCD5C-6358-2E43-97B9-5E6A9EB4E17C}" srcOrd="0" destOrd="0" presId="urn:microsoft.com/office/officeart/2005/8/layout/process1"/>
    <dgm:cxn modelId="{8C9E11FE-AA26-E745-9773-937AD92A75B0}" type="presOf" srcId="{31EFA6E0-D98D-A448-842D-593CC17209B5}" destId="{71946689-BE3C-284C-AC5A-FBB9F2BCBB4B}" srcOrd="1" destOrd="0" presId="urn:microsoft.com/office/officeart/2005/8/layout/process1"/>
    <dgm:cxn modelId="{77282AFE-47A8-4F48-8A3D-3EB194BA09B0}" type="presOf" srcId="{BB909290-507F-AE46-B45F-B497B0F0365E}" destId="{671B5972-B01A-F646-B640-58D01A4ADA35}" srcOrd="0" destOrd="0" presId="urn:microsoft.com/office/officeart/2005/8/layout/process1"/>
    <dgm:cxn modelId="{E50F97FE-8351-5840-A240-BD0BA73A006C}" type="presOf" srcId="{FEF4F0FE-DD9D-2B44-AD36-0B034748FA82}" destId="{E929E0B5-37A5-1549-B68F-3B3AFF49FF4E}" srcOrd="0" destOrd="0" presId="urn:microsoft.com/office/officeart/2005/8/layout/process1"/>
    <dgm:cxn modelId="{639344F5-8253-FD4E-9635-5B9C0090A400}" type="presParOf" srcId="{C2D79060-1795-DF44-8839-D80CA3597946}" destId="{0EE8AD8B-89C4-9049-AA1C-D34DC67FBBCA}" srcOrd="0" destOrd="0" presId="urn:microsoft.com/office/officeart/2005/8/layout/process1"/>
    <dgm:cxn modelId="{ED04C6C1-1597-1C40-85CA-7974E3E468CA}" type="presParOf" srcId="{C2D79060-1795-DF44-8839-D80CA3597946}" destId="{6FFEFFA8-C8B7-AC43-A605-2C7A5E0B535A}" srcOrd="1" destOrd="0" presId="urn:microsoft.com/office/officeart/2005/8/layout/process1"/>
    <dgm:cxn modelId="{79A735DC-38CA-6445-85A6-3194DFC644D6}" type="presParOf" srcId="{6FFEFFA8-C8B7-AC43-A605-2C7A5E0B535A}" destId="{4770FFEB-7B5C-CD4C-A9A4-211381C9135E}" srcOrd="0" destOrd="0" presId="urn:microsoft.com/office/officeart/2005/8/layout/process1"/>
    <dgm:cxn modelId="{268FB9B3-9F29-7143-B348-8E4F0A510E87}" type="presParOf" srcId="{C2D79060-1795-DF44-8839-D80CA3597946}" destId="{665DCD5C-6358-2E43-97B9-5E6A9EB4E17C}" srcOrd="2" destOrd="0" presId="urn:microsoft.com/office/officeart/2005/8/layout/process1"/>
    <dgm:cxn modelId="{9F6F68B2-067B-FA47-AD0C-24B15BB93AAD}" type="presParOf" srcId="{C2D79060-1795-DF44-8839-D80CA3597946}" destId="{B5C222CA-A33A-5944-AF27-BF50FE771E6A}" srcOrd="3" destOrd="0" presId="urn:microsoft.com/office/officeart/2005/8/layout/process1"/>
    <dgm:cxn modelId="{DC96C4F4-2B88-4246-B1ED-4E1A25BAF9CB}" type="presParOf" srcId="{B5C222CA-A33A-5944-AF27-BF50FE771E6A}" destId="{E167B68D-8E3D-6449-B4D3-A6D589D483FB}" srcOrd="0" destOrd="0" presId="urn:microsoft.com/office/officeart/2005/8/layout/process1"/>
    <dgm:cxn modelId="{55341376-5522-6642-AB04-789AE4DCBC85}" type="presParOf" srcId="{C2D79060-1795-DF44-8839-D80CA3597946}" destId="{CFAFBF8D-364A-7244-B69A-A0D2381DE019}" srcOrd="4" destOrd="0" presId="urn:microsoft.com/office/officeart/2005/8/layout/process1"/>
    <dgm:cxn modelId="{3042BBE7-DAB3-BF40-A773-2DECE42F677B}" type="presParOf" srcId="{C2D79060-1795-DF44-8839-D80CA3597946}" destId="{4262B86E-03AA-1043-8133-E6B9CB7C9F92}" srcOrd="5" destOrd="0" presId="urn:microsoft.com/office/officeart/2005/8/layout/process1"/>
    <dgm:cxn modelId="{524007D5-DF51-084C-95A0-A85A908677F9}" type="presParOf" srcId="{4262B86E-03AA-1043-8133-E6B9CB7C9F92}" destId="{4DE22334-944E-4A45-9346-7C5A127F65E1}" srcOrd="0" destOrd="0" presId="urn:microsoft.com/office/officeart/2005/8/layout/process1"/>
    <dgm:cxn modelId="{734F070B-9C7F-E747-921B-F3F5B040915A}" type="presParOf" srcId="{C2D79060-1795-DF44-8839-D80CA3597946}" destId="{E929E0B5-37A5-1549-B68F-3B3AFF49FF4E}" srcOrd="6" destOrd="0" presId="urn:microsoft.com/office/officeart/2005/8/layout/process1"/>
    <dgm:cxn modelId="{751A33C6-AE46-A34E-9A71-A74DD92E6E9F}" type="presParOf" srcId="{C2D79060-1795-DF44-8839-D80CA3597946}" destId="{5A1A2CCD-D312-CB49-90EE-51A1619032C2}" srcOrd="7" destOrd="0" presId="urn:microsoft.com/office/officeart/2005/8/layout/process1"/>
    <dgm:cxn modelId="{83A3D348-BC4B-BE42-BDB6-CFC6A20E27FF}" type="presParOf" srcId="{5A1A2CCD-D312-CB49-90EE-51A1619032C2}" destId="{71946689-BE3C-284C-AC5A-FBB9F2BCBB4B}" srcOrd="0" destOrd="0" presId="urn:microsoft.com/office/officeart/2005/8/layout/process1"/>
    <dgm:cxn modelId="{89BB109C-B41E-0D47-8689-247964A1CAE7}" type="presParOf" srcId="{C2D79060-1795-DF44-8839-D80CA3597946}" destId="{671B5972-B01A-F646-B640-58D01A4ADA3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8AD8B-89C4-9049-AA1C-D34DC67FBBCA}">
      <dsp:nvSpPr>
        <dsp:cNvPr id="0" name=""/>
        <dsp:cNvSpPr/>
      </dsp:nvSpPr>
      <dsp:spPr>
        <a:xfrm>
          <a:off x="5227" y="1975488"/>
          <a:ext cx="1620590" cy="972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Parsing</a:t>
          </a:r>
        </a:p>
      </dsp:txBody>
      <dsp:txXfrm>
        <a:off x="33706" y="2003967"/>
        <a:ext cx="1563632" cy="915396"/>
      </dsp:txXfrm>
    </dsp:sp>
    <dsp:sp modelId="{6FFEFFA8-C8B7-AC43-A605-2C7A5E0B535A}">
      <dsp:nvSpPr>
        <dsp:cNvPr id="0" name=""/>
        <dsp:cNvSpPr/>
      </dsp:nvSpPr>
      <dsp:spPr>
        <a:xfrm>
          <a:off x="1787877" y="2260712"/>
          <a:ext cx="343565" cy="401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87877" y="2341093"/>
        <a:ext cx="240496" cy="241144"/>
      </dsp:txXfrm>
    </dsp:sp>
    <dsp:sp modelId="{665DCD5C-6358-2E43-97B9-5E6A9EB4E17C}">
      <dsp:nvSpPr>
        <dsp:cNvPr id="0" name=""/>
        <dsp:cNvSpPr/>
      </dsp:nvSpPr>
      <dsp:spPr>
        <a:xfrm>
          <a:off x="2274054" y="1975488"/>
          <a:ext cx="1620590" cy="972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 </a:t>
          </a:r>
          <a:r>
            <a:rPr lang="en-US" sz="1800" kern="1200" dirty="0" err="1"/>
            <a:t>Lógico</a:t>
          </a:r>
          <a:endParaRPr lang="en-US" sz="1800" kern="1200" dirty="0"/>
        </a:p>
      </dsp:txBody>
      <dsp:txXfrm>
        <a:off x="2302533" y="2003967"/>
        <a:ext cx="1563632" cy="915396"/>
      </dsp:txXfrm>
    </dsp:sp>
    <dsp:sp modelId="{B5C222CA-A33A-5944-AF27-BF50FE771E6A}">
      <dsp:nvSpPr>
        <dsp:cNvPr id="0" name=""/>
        <dsp:cNvSpPr/>
      </dsp:nvSpPr>
      <dsp:spPr>
        <a:xfrm>
          <a:off x="4056703" y="2260712"/>
          <a:ext cx="343565" cy="401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056703" y="2341093"/>
        <a:ext cx="240496" cy="241144"/>
      </dsp:txXfrm>
    </dsp:sp>
    <dsp:sp modelId="{CFAFBF8D-364A-7244-B69A-A0D2381DE019}">
      <dsp:nvSpPr>
        <dsp:cNvPr id="0" name=""/>
        <dsp:cNvSpPr/>
      </dsp:nvSpPr>
      <dsp:spPr>
        <a:xfrm>
          <a:off x="4542880" y="1975488"/>
          <a:ext cx="1620590" cy="972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Optimización</a:t>
          </a:r>
          <a:endParaRPr lang="en-US" sz="1800" kern="1200" dirty="0"/>
        </a:p>
      </dsp:txBody>
      <dsp:txXfrm>
        <a:off x="4571359" y="2003967"/>
        <a:ext cx="1563632" cy="915396"/>
      </dsp:txXfrm>
    </dsp:sp>
    <dsp:sp modelId="{4262B86E-03AA-1043-8133-E6B9CB7C9F92}">
      <dsp:nvSpPr>
        <dsp:cNvPr id="0" name=""/>
        <dsp:cNvSpPr/>
      </dsp:nvSpPr>
      <dsp:spPr>
        <a:xfrm>
          <a:off x="6325530" y="2260712"/>
          <a:ext cx="343565" cy="401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325530" y="2341093"/>
        <a:ext cx="240496" cy="241144"/>
      </dsp:txXfrm>
    </dsp:sp>
    <dsp:sp modelId="{E929E0B5-37A5-1549-B68F-3B3AFF49FF4E}">
      <dsp:nvSpPr>
        <dsp:cNvPr id="0" name=""/>
        <dsp:cNvSpPr/>
      </dsp:nvSpPr>
      <dsp:spPr>
        <a:xfrm>
          <a:off x="6811707" y="1975488"/>
          <a:ext cx="1620590" cy="972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 </a:t>
          </a:r>
          <a:r>
            <a:rPr lang="en-US" sz="1800" kern="1200" dirty="0" err="1"/>
            <a:t>Físico</a:t>
          </a:r>
          <a:endParaRPr lang="en-US" sz="1800" kern="1200" dirty="0"/>
        </a:p>
      </dsp:txBody>
      <dsp:txXfrm>
        <a:off x="6840186" y="2003967"/>
        <a:ext cx="1563632" cy="915396"/>
      </dsp:txXfrm>
    </dsp:sp>
    <dsp:sp modelId="{5A1A2CCD-D312-CB49-90EE-51A1619032C2}">
      <dsp:nvSpPr>
        <dsp:cNvPr id="0" name=""/>
        <dsp:cNvSpPr/>
      </dsp:nvSpPr>
      <dsp:spPr>
        <a:xfrm>
          <a:off x="8594356" y="2260712"/>
          <a:ext cx="343565" cy="401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594356" y="2341093"/>
        <a:ext cx="240496" cy="241144"/>
      </dsp:txXfrm>
    </dsp:sp>
    <dsp:sp modelId="{671B5972-B01A-F646-B640-58D01A4ADA35}">
      <dsp:nvSpPr>
        <dsp:cNvPr id="0" name=""/>
        <dsp:cNvSpPr/>
      </dsp:nvSpPr>
      <dsp:spPr>
        <a:xfrm>
          <a:off x="9080533" y="1975488"/>
          <a:ext cx="1620590" cy="972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Iteración</a:t>
          </a:r>
          <a:r>
            <a:rPr lang="en-US" sz="1800" kern="1200" dirty="0"/>
            <a:t> </a:t>
          </a:r>
          <a:r>
            <a:rPr lang="en-US" sz="1800" kern="1200" dirty="0" err="1"/>
            <a:t>Resultados</a:t>
          </a:r>
          <a:endParaRPr lang="en-US" sz="1800" kern="1200" dirty="0"/>
        </a:p>
      </dsp:txBody>
      <dsp:txXfrm>
        <a:off x="9109012" y="2003967"/>
        <a:ext cx="1563632" cy="915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8AD8B-89C4-9049-AA1C-D34DC67FBBCA}">
      <dsp:nvSpPr>
        <dsp:cNvPr id="0" name=""/>
        <dsp:cNvSpPr/>
      </dsp:nvSpPr>
      <dsp:spPr>
        <a:xfrm>
          <a:off x="5227" y="1088814"/>
          <a:ext cx="1620590" cy="972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Parsing</a:t>
          </a:r>
        </a:p>
      </dsp:txBody>
      <dsp:txXfrm>
        <a:off x="33706" y="1117293"/>
        <a:ext cx="1563632" cy="915396"/>
      </dsp:txXfrm>
    </dsp:sp>
    <dsp:sp modelId="{6FFEFFA8-C8B7-AC43-A605-2C7A5E0B535A}">
      <dsp:nvSpPr>
        <dsp:cNvPr id="0" name=""/>
        <dsp:cNvSpPr/>
      </dsp:nvSpPr>
      <dsp:spPr>
        <a:xfrm>
          <a:off x="1787877" y="1374038"/>
          <a:ext cx="343565" cy="401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787877" y="1454419"/>
        <a:ext cx="240496" cy="241144"/>
      </dsp:txXfrm>
    </dsp:sp>
    <dsp:sp modelId="{665DCD5C-6358-2E43-97B9-5E6A9EB4E17C}">
      <dsp:nvSpPr>
        <dsp:cNvPr id="0" name=""/>
        <dsp:cNvSpPr/>
      </dsp:nvSpPr>
      <dsp:spPr>
        <a:xfrm>
          <a:off x="2274054" y="1088814"/>
          <a:ext cx="1620590" cy="972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 </a:t>
          </a:r>
          <a:r>
            <a:rPr lang="en-US" sz="1800" kern="1200" dirty="0" err="1"/>
            <a:t>Lógico</a:t>
          </a:r>
          <a:endParaRPr lang="en-US" sz="1800" kern="1200" dirty="0"/>
        </a:p>
      </dsp:txBody>
      <dsp:txXfrm>
        <a:off x="2302533" y="1117293"/>
        <a:ext cx="1563632" cy="915396"/>
      </dsp:txXfrm>
    </dsp:sp>
    <dsp:sp modelId="{B5C222CA-A33A-5944-AF27-BF50FE771E6A}">
      <dsp:nvSpPr>
        <dsp:cNvPr id="0" name=""/>
        <dsp:cNvSpPr/>
      </dsp:nvSpPr>
      <dsp:spPr>
        <a:xfrm>
          <a:off x="4056703" y="1374038"/>
          <a:ext cx="343565" cy="401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056703" y="1454419"/>
        <a:ext cx="240496" cy="241144"/>
      </dsp:txXfrm>
    </dsp:sp>
    <dsp:sp modelId="{CFAFBF8D-364A-7244-B69A-A0D2381DE019}">
      <dsp:nvSpPr>
        <dsp:cNvPr id="0" name=""/>
        <dsp:cNvSpPr/>
      </dsp:nvSpPr>
      <dsp:spPr>
        <a:xfrm>
          <a:off x="4542880" y="1088814"/>
          <a:ext cx="1620590" cy="972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Optimización</a:t>
          </a:r>
          <a:endParaRPr lang="en-US" sz="1800" kern="1200" dirty="0"/>
        </a:p>
      </dsp:txBody>
      <dsp:txXfrm>
        <a:off x="4571359" y="1117293"/>
        <a:ext cx="1563632" cy="915396"/>
      </dsp:txXfrm>
    </dsp:sp>
    <dsp:sp modelId="{4262B86E-03AA-1043-8133-E6B9CB7C9F92}">
      <dsp:nvSpPr>
        <dsp:cNvPr id="0" name=""/>
        <dsp:cNvSpPr/>
      </dsp:nvSpPr>
      <dsp:spPr>
        <a:xfrm>
          <a:off x="6325530" y="1374038"/>
          <a:ext cx="343565" cy="401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325530" y="1454419"/>
        <a:ext cx="240496" cy="241144"/>
      </dsp:txXfrm>
    </dsp:sp>
    <dsp:sp modelId="{E929E0B5-37A5-1549-B68F-3B3AFF49FF4E}">
      <dsp:nvSpPr>
        <dsp:cNvPr id="0" name=""/>
        <dsp:cNvSpPr/>
      </dsp:nvSpPr>
      <dsp:spPr>
        <a:xfrm>
          <a:off x="6811707" y="1088814"/>
          <a:ext cx="1620590" cy="972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Plan </a:t>
          </a:r>
          <a:r>
            <a:rPr lang="en-US" sz="1800" kern="1200" dirty="0" err="1"/>
            <a:t>Físico</a:t>
          </a:r>
          <a:endParaRPr lang="en-US" sz="1800" kern="1200" dirty="0"/>
        </a:p>
      </dsp:txBody>
      <dsp:txXfrm>
        <a:off x="6840186" y="1117293"/>
        <a:ext cx="1563632" cy="915396"/>
      </dsp:txXfrm>
    </dsp:sp>
    <dsp:sp modelId="{5A1A2CCD-D312-CB49-90EE-51A1619032C2}">
      <dsp:nvSpPr>
        <dsp:cNvPr id="0" name=""/>
        <dsp:cNvSpPr/>
      </dsp:nvSpPr>
      <dsp:spPr>
        <a:xfrm>
          <a:off x="8594356" y="1374038"/>
          <a:ext cx="343565" cy="401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594356" y="1454419"/>
        <a:ext cx="240496" cy="241144"/>
      </dsp:txXfrm>
    </dsp:sp>
    <dsp:sp modelId="{671B5972-B01A-F646-B640-58D01A4ADA35}">
      <dsp:nvSpPr>
        <dsp:cNvPr id="0" name=""/>
        <dsp:cNvSpPr/>
      </dsp:nvSpPr>
      <dsp:spPr>
        <a:xfrm>
          <a:off x="9080533" y="1088814"/>
          <a:ext cx="1620590" cy="972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Iteración</a:t>
          </a:r>
          <a:r>
            <a:rPr lang="en-US" sz="1800" kern="1200" dirty="0"/>
            <a:t> </a:t>
          </a:r>
          <a:r>
            <a:rPr lang="en-US" sz="1800" kern="1200" dirty="0" err="1"/>
            <a:t>Resultados</a:t>
          </a:r>
          <a:endParaRPr lang="en-US" sz="1800" kern="1200" dirty="0"/>
        </a:p>
      </dsp:txBody>
      <dsp:txXfrm>
        <a:off x="9109012" y="1117293"/>
        <a:ext cx="1563632" cy="915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E0DD-5D27-9E4F-9506-39101F89AECA}" type="datetimeFigureOut">
              <a:rPr lang="en-CL" smtClean="0"/>
              <a:t>30-09-24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BB03-26AE-E24B-BF6F-B7D3F57C1D0F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02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2316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/>
              <a:t>Ordnung</a:t>
            </a:r>
            <a:r>
              <a:rPr lang="es-CL" dirty="0"/>
              <a:t> – Orden de aproximación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62518-E637-412C-A0AF-816501B70942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685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Hay que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tener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presente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siempre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que lo que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aparece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a la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derecha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del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signo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igual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contiene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menos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información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que lo de la </a:t>
            </a:r>
            <a:r>
              <a:rPr kumimoji="0" lang="en-150" altLang="en-150" sz="12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izquierda</a:t>
            </a:r>
            <a:r>
              <a:rPr kumimoji="0" lang="en-150" altLang="en-150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62518-E637-412C-A0AF-816501B70942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493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863877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29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86836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70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8572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FE817-1777-761C-DFB6-CD87B18AB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A2FA6A-D309-D929-9A2B-4D175A238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0717D-2F71-6270-09B6-B4032343D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68FD4-E6FF-5DC1-A343-1F16CEA8D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71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99586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86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12412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9/30/24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365760"/>
            <a:ext cx="9486690" cy="127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40"/>
            <a:ext cx="9486690" cy="4338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9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76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3.xml"/><Relationship Id="rId21" Type="http://schemas.openxmlformats.org/officeDocument/2006/relationships/image" Target="../media/image36.png"/><Relationship Id="rId7" Type="http://schemas.openxmlformats.org/officeDocument/2006/relationships/tags" Target="../tags/tag7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6.png"/><Relationship Id="rId5" Type="http://schemas.openxmlformats.org/officeDocument/2006/relationships/tags" Target="../tags/tag5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12.xml"/><Relationship Id="rId21" Type="http://schemas.openxmlformats.org/officeDocument/2006/relationships/image" Target="../media/image36.png"/><Relationship Id="rId7" Type="http://schemas.openxmlformats.org/officeDocument/2006/relationships/tags" Target="../tags/tag16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6.png"/><Relationship Id="rId5" Type="http://schemas.openxmlformats.org/officeDocument/2006/relationships/tags" Target="../tags/tag14.xml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4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21.xml"/><Relationship Id="rId21" Type="http://schemas.openxmlformats.org/officeDocument/2006/relationships/image" Target="../media/image36.png"/><Relationship Id="rId7" Type="http://schemas.openxmlformats.org/officeDocument/2006/relationships/tags" Target="../tags/tag25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20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6.png"/><Relationship Id="rId5" Type="http://schemas.openxmlformats.org/officeDocument/2006/relationships/tags" Target="../tags/tag23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4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51.xml"/><Relationship Id="rId7" Type="http://schemas.openxmlformats.org/officeDocument/2006/relationships/image" Target="../media/image6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70.xml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7.png"/><Relationship Id="rId5" Type="http://schemas.openxmlformats.org/officeDocument/2006/relationships/tags" Target="../tags/tag72.xml"/><Relationship Id="rId10" Type="http://schemas.openxmlformats.org/officeDocument/2006/relationships/image" Target="../media/image66.png"/><Relationship Id="rId4" Type="http://schemas.openxmlformats.org/officeDocument/2006/relationships/tags" Target="../tags/tag71.xml"/><Relationship Id="rId9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6.png"/><Relationship Id="rId2" Type="http://schemas.openxmlformats.org/officeDocument/2006/relationships/tags" Target="../tags/tag74.xml"/><Relationship Id="rId16" Type="http://schemas.openxmlformats.org/officeDocument/2006/relationships/image" Target="../media/image62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65.png"/><Relationship Id="rId5" Type="http://schemas.openxmlformats.org/officeDocument/2006/relationships/tags" Target="../tags/tag77.xml"/><Relationship Id="rId15" Type="http://schemas.openxmlformats.org/officeDocument/2006/relationships/image" Target="../media/image61.png"/><Relationship Id="rId10" Type="http://schemas.openxmlformats.org/officeDocument/2006/relationships/image" Target="../media/image64.png"/><Relationship Id="rId4" Type="http://schemas.openxmlformats.org/officeDocument/2006/relationships/tags" Target="../tags/tag76.xml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82.xml"/><Relationship Id="rId7" Type="http://schemas.openxmlformats.org/officeDocument/2006/relationships/image" Target="../media/image58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57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85.xml"/><Relationship Id="rId7" Type="http://schemas.openxmlformats.org/officeDocument/2006/relationships/image" Target="../media/image5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57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88.xml"/><Relationship Id="rId7" Type="http://schemas.openxmlformats.org/officeDocument/2006/relationships/image" Target="../media/image57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6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91.xml"/><Relationship Id="rId7" Type="http://schemas.openxmlformats.org/officeDocument/2006/relationships/image" Target="../media/image72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7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7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96.xml"/><Relationship Id="rId7" Type="http://schemas.openxmlformats.org/officeDocument/2006/relationships/image" Target="../media/image58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57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99.xml"/><Relationship Id="rId7" Type="http://schemas.openxmlformats.org/officeDocument/2006/relationships/image" Target="../media/image58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57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02.xml"/><Relationship Id="rId7" Type="http://schemas.openxmlformats.org/officeDocument/2006/relationships/image" Target="../media/image58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57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05.xml"/><Relationship Id="rId7" Type="http://schemas.openxmlformats.org/officeDocument/2006/relationships/image" Target="../media/image58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57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08.xml"/><Relationship Id="rId7" Type="http://schemas.openxmlformats.org/officeDocument/2006/relationships/image" Target="../media/image58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57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11.xml"/><Relationship Id="rId7" Type="http://schemas.openxmlformats.org/officeDocument/2006/relationships/image" Target="../media/image58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57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14.xml"/><Relationship Id="rId7" Type="http://schemas.openxmlformats.org/officeDocument/2006/relationships/image" Target="../media/image58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57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17.xml"/><Relationship Id="rId7" Type="http://schemas.openxmlformats.org/officeDocument/2006/relationships/image" Target="../media/image76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9.png"/><Relationship Id="rId4" Type="http://schemas.openxmlformats.org/officeDocument/2006/relationships/tags" Target="../tags/tag118.xml"/><Relationship Id="rId9" Type="http://schemas.openxmlformats.org/officeDocument/2006/relationships/image" Target="../media/image7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80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122.xml"/><Relationship Id="rId21" Type="http://schemas.openxmlformats.org/officeDocument/2006/relationships/image" Target="../media/image36.png"/><Relationship Id="rId7" Type="http://schemas.openxmlformats.org/officeDocument/2006/relationships/tags" Target="../tags/tag126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12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26.png"/><Relationship Id="rId5" Type="http://schemas.openxmlformats.org/officeDocument/2006/relationships/tags" Target="../tags/tag124.xml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4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35E9-650F-4116-E7A6-81123D84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" y="1065568"/>
            <a:ext cx="4430487" cy="25492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L" dirty="0">
                <a:solidFill>
                  <a:schemeClr val="tx1"/>
                </a:solidFill>
              </a:rPr>
              <a:t>Evaluación de Consultas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B4DA-AF18-5589-A62A-073FA8D7D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77" y="3213240"/>
            <a:ext cx="4556919" cy="2549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L" sz="16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Sebastián Ferrada Aliaga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Iniciativa de Datos e Inteligencia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sferrada</a:t>
            </a:r>
            <a:r>
              <a:rPr lang="en-CL" sz="1600" dirty="0">
                <a:solidFill>
                  <a:schemeClr val="tx1"/>
                </a:solidFill>
              </a:rPr>
              <a:t>.com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Septiembre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Graphic 16" descr="Database outline">
            <a:extLst>
              <a:ext uri="{FF2B5EF4-FFF2-40B4-BE49-F238E27FC236}">
                <a16:creationId xmlns:a16="http://schemas.microsoft.com/office/drawing/2014/main" id="{C600B17D-9647-96B7-489C-D66EC64C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4926" y="1259423"/>
            <a:ext cx="2082491" cy="2082491"/>
          </a:xfrm>
          <a:prstGeom prst="rect">
            <a:avLst/>
          </a:prstGeom>
        </p:spPr>
      </p:pic>
      <p:pic>
        <p:nvPicPr>
          <p:cNvPr id="25" name="Graphic 24" descr="Database outline">
            <a:extLst>
              <a:ext uri="{FF2B5EF4-FFF2-40B4-BE49-F238E27FC236}">
                <a16:creationId xmlns:a16="http://schemas.microsoft.com/office/drawing/2014/main" id="{CA32BCAE-CE1F-E042-4EF2-2880AEECD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7968" y="2300668"/>
            <a:ext cx="2082491" cy="2082491"/>
          </a:xfrm>
          <a:prstGeom prst="rect">
            <a:avLst/>
          </a:prstGeom>
        </p:spPr>
      </p:pic>
      <p:pic>
        <p:nvPicPr>
          <p:cNvPr id="26" name="Graphic 25" descr="Database outline">
            <a:extLst>
              <a:ext uri="{FF2B5EF4-FFF2-40B4-BE49-F238E27FC236}">
                <a16:creationId xmlns:a16="http://schemas.microsoft.com/office/drawing/2014/main" id="{61BAC001-52EA-1828-0549-B42F8CECA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9444" y="3535366"/>
            <a:ext cx="2131942" cy="2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907860-C5F6-79F3-E9A9-00C4F22368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dirty="0"/>
                  <a:t>Notación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907860-C5F6-79F3-E9A9-00C4F2236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884DEE-6882-0CB9-CB56-8446E0A5C1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7859" y="1777180"/>
                <a:ext cx="5489051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2=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2=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+2=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s-CL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s-CL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s-CL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s-CL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 − 10000 = 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s-CL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 dirty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s-C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s-CL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 dirty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s-CL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i="1" dirty="0">
                        <a:latin typeface="Cambria Math" panose="02040503050406030204" pitchFamily="18" charset="0"/>
                      </a:rPr>
                      <m:t> − 10000 ≠ </m:t>
                    </m:r>
                    <m:r>
                      <a:rPr lang="es-CL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s-CL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s-CL" dirty="0"/>
              </a:p>
              <a:p>
                <a:pPr marL="0" indent="0">
                  <a:buNone/>
                </a:pPr>
                <a:endParaRPr lang="es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884DEE-6882-0CB9-CB56-8446E0A5C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7859" y="1777180"/>
                <a:ext cx="5489051" cy="4351338"/>
              </a:xfrm>
              <a:blipFill>
                <a:blip r:embed="rId3"/>
                <a:stretch>
                  <a:fillRect l="-1386" t="-292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4">
            <a:extLst>
              <a:ext uri="{FF2B5EF4-FFF2-40B4-BE49-F238E27FC236}">
                <a16:creationId xmlns:a16="http://schemas.microsoft.com/office/drawing/2014/main" id="{15ADCD0F-B261-C2B3-64B4-0D88530FCA0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63394" y="2833307"/>
            <a:ext cx="6119005" cy="1107996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Es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importante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notar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que la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notación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s-CL" altLang="en-150" sz="2200" i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provee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una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cota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superior, la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cual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puede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o no ser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cercana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a la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función</a:t>
            </a:r>
            <a:r>
              <a:rPr kumimoji="0" lang="en-150" altLang="en-150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 de la </a:t>
            </a:r>
            <a:r>
              <a:rPr kumimoji="0" lang="en-150" altLang="en-150" sz="2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izquierda</a:t>
            </a:r>
            <a:r>
              <a:rPr kumimoji="0" lang="en-150" altLang="en-150" sz="2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. </a:t>
            </a:r>
            <a:endParaRPr kumimoji="0" lang="en-150" altLang="en-150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67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A05131-D3A4-8430-E322-D30BB5C45E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dirty="0"/>
                  <a:t>Notación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A05131-D3A4-8430-E322-D30BB5C45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A graph of a function&#10;&#10;Description automatically generated">
            <a:extLst>
              <a:ext uri="{FF2B5EF4-FFF2-40B4-BE49-F238E27FC236}">
                <a16:creationId xmlns:a16="http://schemas.microsoft.com/office/drawing/2014/main" id="{46D01334-503F-05C4-63B3-90E7B6A9E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33" y="1825625"/>
            <a:ext cx="4624171" cy="4351338"/>
          </a:xfrm>
        </p:spPr>
      </p:pic>
    </p:spTree>
    <p:extLst>
      <p:ext uri="{BB962C8B-B14F-4D97-AF65-F5344CB8AC3E}">
        <p14:creationId xmlns:p14="http://schemas.microsoft.com/office/powerpoint/2010/main" val="410248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53F68403-99BA-C0ED-1921-5774D133FED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dirty="0"/>
                  <a:t>Notación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s-CL" dirty="0"/>
                  <a:t> – Ojo </a:t>
                </a:r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53F68403-99BA-C0ED-1921-5774D133F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8CDD5633-293F-31BE-DBB4-0BF75FAAF85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1212246" y="1824416"/>
                <a:ext cx="10590175" cy="4154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La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notación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𝑓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𝑛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)=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𝑂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𝑔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𝑛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)) </m:t>
                    </m:r>
                  </m:oMath>
                </a14:m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es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utilizada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por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la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mayoría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de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los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autores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,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pero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no es </a:t>
                </a:r>
                <a:r>
                  <a:rPr kumimoji="0" lang="en-150" altLang="en-150" sz="2400" b="1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una</a:t>
                </a:r>
                <a:r>
                  <a:rPr kumimoji="0" lang="en-150" altLang="en-150" sz="2400" b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1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relación</a:t>
                </a:r>
                <a:r>
                  <a:rPr kumimoji="0" lang="en-150" altLang="en-150" sz="2400" b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1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reflexiva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. </a:t>
                </a:r>
                <a:endParaRPr kumimoji="0" lang="es-CL" altLang="en-150" sz="24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s-CL" altLang="en-150" sz="24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s-CL" altLang="en-150" sz="24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En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efecto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, de </a:t>
                </a:r>
                <a14:m>
                  <m:oMath xmlns:m="http://schemas.openxmlformats.org/officeDocument/2006/math"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3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𝑛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𝑂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𝑛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)</m:t>
                    </m:r>
                  </m:oMath>
                </a14:m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y </a:t>
                </a:r>
                <a14:m>
                  <m:oMath xmlns:m="http://schemas.openxmlformats.org/officeDocument/2006/math"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2=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𝑂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𝑛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)</m:t>
                    </m:r>
                  </m:oMath>
                </a14:m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, </a:t>
                </a:r>
                <a:r>
                  <a:rPr kumimoji="0" lang="en-150" altLang="en-150" sz="2400" b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no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podemos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deducir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que </a:t>
                </a:r>
                <a14:m>
                  <m:oMath xmlns:m="http://schemas.openxmlformats.org/officeDocument/2006/math"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3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𝑛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=2</m:t>
                    </m:r>
                  </m:oMath>
                </a14:m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. </a:t>
                </a:r>
                <a:endParaRPr kumimoji="0" lang="es-CL" altLang="en-150" sz="24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s-CL" altLang="en-150" sz="24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s-CL" altLang="en-150" sz="2400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Para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evitar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las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posible</a:t>
                </a:r>
                <a:r>
                  <a:rPr kumimoji="0" lang="es-CL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s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confusiones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que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podrían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derivar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de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este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uso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no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estándar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del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signo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igual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,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algunos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autores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prefieren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escribir</a:t>
                </a:r>
                <a:r>
                  <a:rPr lang="es-CL" altLang="en-150" sz="2400" dirty="0"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𝑓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𝑛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)∈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𝑂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𝑔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𝑛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)) </m:t>
                    </m:r>
                  </m:oMath>
                </a14:m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en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donde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𝑂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𝑔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𝑛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)) </m:t>
                    </m:r>
                  </m:oMath>
                </a14:m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se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interpreta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como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el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conjunto de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todas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las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funciones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que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acotan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a </a:t>
                </a:r>
                <a14:m>
                  <m:oMath xmlns:m="http://schemas.openxmlformats.org/officeDocument/2006/math"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𝑓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(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𝑛</m:t>
                    </m:r>
                    <m:r>
                      <a:rPr kumimoji="0" lang="en-150" altLang="en-150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</a:rPr>
                      <m:t>)</m:t>
                    </m:r>
                  </m:oMath>
                </a14:m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de la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manera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 </a:t>
                </a:r>
                <a:r>
                  <a:rPr kumimoji="0" lang="en-150" altLang="en-150" sz="2400" b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indicada</a:t>
                </a:r>
                <a:r>
                  <a:rPr kumimoji="0" lang="en-150" altLang="en-150" sz="2400" b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.</a:t>
                </a:r>
              </a:p>
            </p:txBody>
          </p:sp>
        </mc:Choice>
        <mc:Fallback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8CDD5633-293F-31BE-DBB4-0BF75FAAF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212246" y="1824416"/>
                <a:ext cx="10590175" cy="4154984"/>
              </a:xfrm>
              <a:prstGeom prst="rect">
                <a:avLst/>
              </a:prstGeom>
              <a:blipFill>
                <a:blip r:embed="rId4"/>
                <a:stretch>
                  <a:fillRect l="-958" t="-915" b="-27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7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CB389A-EB77-3F74-D6EE-3041A6634C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dirty="0"/>
                  <a:t>Notación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CL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CB389A-EB77-3F74-D6EE-3041A6634C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537" t="-9901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43DFC-066C-ABAC-4E22-868D98ED38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L" dirty="0"/>
                  <a:t>Encontrar un numero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L" dirty="0"/>
                  <a:t> en una lista desordenada de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L" dirty="0"/>
                  <a:t> números toma tiempo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L" dirty="0"/>
              </a:p>
              <a:p>
                <a:r>
                  <a:rPr lang="en-CL" dirty="0"/>
                  <a:t>Si la lista está ordenada se puede encontrar en tiempo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CL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L" dirty="0"/>
              </a:p>
              <a:p>
                <a:r>
                  <a:rPr lang="en-CL" dirty="0"/>
                  <a:t>Un conjunto de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L" dirty="0"/>
                  <a:t> objetos se puede ordenar en tiempo </a:t>
                </a:r>
                <a14:m>
                  <m:oMath xmlns:m="http://schemas.openxmlformats.org/officeDocument/2006/math">
                    <m:r>
                      <a:rPr lang="en-CL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L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643DFC-066C-ABAC-4E22-868D98ED38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8" t="-877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28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DD2A62-A78D-DB2E-49DA-376283F9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Tangente Computina II:</a:t>
            </a:r>
            <a:br>
              <a:rPr lang="en-CL" dirty="0"/>
            </a:br>
            <a:r>
              <a:rPr lang="en-CL" dirty="0"/>
              <a:t>Memoria Secundaria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111A6-3B45-C263-FE83-05D6D9B6A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0391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17FB-BA96-3645-C675-34D5F0BF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(Paréntesis) Arquitectura de un Computador</a:t>
            </a:r>
          </a:p>
        </p:txBody>
      </p:sp>
      <p:pic>
        <p:nvPicPr>
          <p:cNvPr id="4" name="Graphic 3" descr="Processor with solid fill">
            <a:extLst>
              <a:ext uri="{FF2B5EF4-FFF2-40B4-BE49-F238E27FC236}">
                <a16:creationId xmlns:a16="http://schemas.microsoft.com/office/drawing/2014/main" id="{040E6ED4-7786-4D5B-4ACA-1EAE8831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3346" y="1756707"/>
            <a:ext cx="1532626" cy="1532626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AAAAE56-2761-B72C-843F-766E4D661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9811" r="17119" b="20335"/>
          <a:stretch/>
        </p:blipFill>
        <p:spPr>
          <a:xfrm>
            <a:off x="1553988" y="4248301"/>
            <a:ext cx="1331343" cy="1374236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0A40BBA8-B709-8AB0-2A71-ED5A239211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 b="10139"/>
          <a:stretch/>
        </p:blipFill>
        <p:spPr>
          <a:xfrm rot="5400000">
            <a:off x="4380581" y="4912334"/>
            <a:ext cx="1744351" cy="1374236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8199BD0A-D454-125C-8ED0-B27CCF2B1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84" y="4259188"/>
            <a:ext cx="1607708" cy="1607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322662-F465-C421-17A1-FF16D4E11258}"/>
              </a:ext>
            </a:extLst>
          </p:cNvPr>
          <p:cNvSpPr txBox="1"/>
          <p:nvPr/>
        </p:nvSpPr>
        <p:spPr>
          <a:xfrm>
            <a:off x="1946608" y="2355607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>
                <a:latin typeface="Abadi" panose="020B0604020202020204" pitchFamily="34" charset="0"/>
              </a:rPr>
              <a:t>CPU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FFBF8-9E6C-75D6-102B-6D3BCBFC280B}"/>
              </a:ext>
            </a:extLst>
          </p:cNvPr>
          <p:cNvSpPr txBox="1"/>
          <p:nvPr/>
        </p:nvSpPr>
        <p:spPr>
          <a:xfrm>
            <a:off x="9690052" y="4139821"/>
            <a:ext cx="187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(transmisión)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62994-3D92-13CC-A983-CBC2E374E6AD}"/>
              </a:ext>
            </a:extLst>
          </p:cNvPr>
          <p:cNvSpPr txBox="1"/>
          <p:nvPr/>
        </p:nvSpPr>
        <p:spPr>
          <a:xfrm>
            <a:off x="9702921" y="6389958"/>
            <a:ext cx="187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rgbClr val="D00068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(latencia)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E306CE-6FE7-4BD2-7A31-A523939A5F68}"/>
              </a:ext>
            </a:extLst>
          </p:cNvPr>
          <p:cNvCxnSpPr>
            <a:cxnSpLocks/>
          </p:cNvCxnSpPr>
          <p:nvPr/>
        </p:nvCxnSpPr>
        <p:spPr>
          <a:xfrm>
            <a:off x="2883753" y="4568774"/>
            <a:ext cx="4736431" cy="1914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266ECCA-5724-FB3C-F7C4-E7AA29EFEA21}"/>
              </a:ext>
            </a:extLst>
          </p:cNvPr>
          <p:cNvSpPr/>
          <p:nvPr/>
        </p:nvSpPr>
        <p:spPr>
          <a:xfrm>
            <a:off x="6096000" y="4259188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white"/>
                </a:solidFill>
                <a:latin typeface="Calibri Light" panose="020F0302020204030204" pitchFamily="34" charset="0"/>
              </a:rPr>
              <a:t>100 MB/s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288524-FEFB-B156-04BE-93598B847E97}"/>
              </a:ext>
            </a:extLst>
          </p:cNvPr>
          <p:cNvSpPr/>
          <p:nvPr/>
        </p:nvSpPr>
        <p:spPr>
          <a:xfrm>
            <a:off x="7755556" y="6509943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white"/>
                </a:solidFill>
                <a:latin typeface="Calibri Light" panose="020F0302020204030204" pitchFamily="34" charset="0"/>
              </a:rPr>
              <a:t>10–20 ms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0A912C-F3F4-5529-8BFD-ECFBBCBDE2DD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2219659" y="3289333"/>
            <a:ext cx="1" cy="958968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4D97F17-908C-6BC1-D2BB-8B81A64364D2}"/>
              </a:ext>
            </a:extLst>
          </p:cNvPr>
          <p:cNvSpPr/>
          <p:nvPr/>
        </p:nvSpPr>
        <p:spPr>
          <a:xfrm>
            <a:off x="1546789" y="3641215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white"/>
                </a:solidFill>
                <a:latin typeface="Calibri Light" panose="020F0302020204030204" pitchFamily="34" charset="0"/>
              </a:rPr>
              <a:t>30 GB/s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F7777-48AD-4FAE-9CB6-B7885064F0E3}"/>
              </a:ext>
            </a:extLst>
          </p:cNvPr>
          <p:cNvSpPr/>
          <p:nvPr/>
        </p:nvSpPr>
        <p:spPr>
          <a:xfrm>
            <a:off x="1553988" y="6506491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white"/>
                </a:solidFill>
                <a:latin typeface="Calibri Light" panose="020F0302020204030204" pitchFamily="34" charset="0"/>
              </a:rPr>
              <a:t>8–20 </a:t>
            </a:r>
            <a:r>
              <a:rPr lang="es-CL" dirty="0" err="1">
                <a:solidFill>
                  <a:prstClr val="white"/>
                </a:solidFill>
                <a:latin typeface="Calibri Light" panose="020F0302020204030204" pitchFamily="34" charset="0"/>
              </a:rPr>
              <a:t>ns</a:t>
            </a:r>
            <a:endParaRPr lang="es-CL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47B417-4A3C-887D-EADF-4F8E336CF0D5}"/>
              </a:ext>
            </a:extLst>
          </p:cNvPr>
          <p:cNvSpPr/>
          <p:nvPr/>
        </p:nvSpPr>
        <p:spPr>
          <a:xfrm>
            <a:off x="6818515" y="1989030"/>
            <a:ext cx="4741718" cy="92678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DA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¡El Disco Duro es muy lento!</a:t>
            </a:r>
          </a:p>
          <a:p>
            <a:pPr algn="ctr"/>
            <a:r>
              <a:rPr lang="es-CL" dirty="0">
                <a:solidFill>
                  <a:srgbClr val="DA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En particular para acceso aleatorio (latencia)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915930-1BD8-5C95-588D-02ABE794A511}"/>
              </a:ext>
            </a:extLst>
          </p:cNvPr>
          <p:cNvCxnSpPr>
            <a:cxnSpLocks/>
          </p:cNvCxnSpPr>
          <p:nvPr/>
        </p:nvCxnSpPr>
        <p:spPr>
          <a:xfrm>
            <a:off x="2885331" y="5414394"/>
            <a:ext cx="1680307" cy="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7A86F69-59A6-B9FF-AEAB-9412048BABF8}"/>
              </a:ext>
            </a:extLst>
          </p:cNvPr>
          <p:cNvSpPr/>
          <p:nvPr/>
        </p:nvSpPr>
        <p:spPr>
          <a:xfrm>
            <a:off x="3057002" y="5027292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white"/>
                </a:solidFill>
                <a:latin typeface="Calibri Light" panose="020F0302020204030204" pitchFamily="34" charset="0"/>
              </a:rPr>
              <a:t>600 MB/s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5400C5-ACD1-F4B4-DAAD-7034FA4EC075}"/>
              </a:ext>
            </a:extLst>
          </p:cNvPr>
          <p:cNvSpPr/>
          <p:nvPr/>
        </p:nvSpPr>
        <p:spPr>
          <a:xfrm>
            <a:off x="4603802" y="6520481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white"/>
                </a:solidFill>
                <a:latin typeface="Calibri Light" panose="020F0302020204030204" pitchFamily="34" charset="0"/>
              </a:rPr>
              <a:t>70–200 </a:t>
            </a:r>
            <a:r>
              <a:rPr lang="el-GR" dirty="0"/>
              <a:t>μ</a:t>
            </a:r>
            <a:r>
              <a:rPr lang="es-CL" dirty="0">
                <a:solidFill>
                  <a:prstClr val="white"/>
                </a:solidFill>
                <a:latin typeface="Calibri Light" panose="020F03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058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170F9-2D31-19A2-E8D5-820EEBEC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365760"/>
            <a:ext cx="9748058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¿Y si es tan lento por qué se usan DD?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AB4CC7-059E-5502-5BD9-79356A49D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9811" r="17119" b="20335"/>
          <a:stretch/>
        </p:blipFill>
        <p:spPr>
          <a:xfrm>
            <a:off x="2383764" y="2477527"/>
            <a:ext cx="1705154" cy="1760090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6169043E-0CFA-578C-0264-DE5FEB2F1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542" y="2477527"/>
            <a:ext cx="1763712" cy="1763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9E8987-D3FE-D3B1-D267-D9E8B5E714AA}"/>
              </a:ext>
            </a:extLst>
          </p:cNvPr>
          <p:cNvSpPr txBox="1"/>
          <p:nvPr/>
        </p:nvSpPr>
        <p:spPr>
          <a:xfrm>
            <a:off x="2317631" y="4635114"/>
            <a:ext cx="747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prstClr val="black"/>
                </a:solidFill>
                <a:latin typeface="Calibri Light" panose="020F0302020204030204" pitchFamily="34" charset="0"/>
              </a:rPr>
              <a:t>Más rápida ✔					✔ Más barata						✔ Persistente</a:t>
            </a:r>
          </a:p>
        </p:txBody>
      </p:sp>
    </p:spTree>
    <p:extLst>
      <p:ext uri="{BB962C8B-B14F-4D97-AF65-F5344CB8AC3E}">
        <p14:creationId xmlns:p14="http://schemas.microsoft.com/office/powerpoint/2010/main" val="26336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80DB-91E5-7040-AEAF-13DA6960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¿Por qué son lentos los DD?</a:t>
            </a:r>
          </a:p>
        </p:txBody>
      </p:sp>
      <p:pic>
        <p:nvPicPr>
          <p:cNvPr id="5" name="Picture 2" descr="https://i.kinja-img.com/gawker-media/image/upload/t_original/ezrx3vnac8bvy43d8bac.gif">
            <a:extLst>
              <a:ext uri="{FF2B5EF4-FFF2-40B4-BE49-F238E27FC236}">
                <a16:creationId xmlns:a16="http://schemas.microsoft.com/office/drawing/2014/main" id="{4721C5F4-5472-FA3C-DA3C-5119624B35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4" y="1600200"/>
            <a:ext cx="7943850" cy="4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 2">
            <a:extLst>
              <a:ext uri="{FF2B5EF4-FFF2-40B4-BE49-F238E27FC236}">
                <a16:creationId xmlns:a16="http://schemas.microsoft.com/office/drawing/2014/main" id="{6ADDECC0-CB6A-F3C5-1F28-8FED56750314}"/>
              </a:ext>
            </a:extLst>
          </p:cNvPr>
          <p:cNvSpPr txBox="1">
            <a:spLocks/>
          </p:cNvSpPr>
          <p:nvPr/>
        </p:nvSpPr>
        <p:spPr>
          <a:xfrm>
            <a:off x="2205038" y="6077439"/>
            <a:ext cx="7943850" cy="369332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Tiene un brazo mecánico que tiene que moverse para cambiar el bloque </a:t>
            </a:r>
          </a:p>
        </p:txBody>
      </p:sp>
    </p:spTree>
    <p:extLst>
      <p:ext uri="{BB962C8B-B14F-4D97-AF65-F5344CB8AC3E}">
        <p14:creationId xmlns:p14="http://schemas.microsoft.com/office/powerpoint/2010/main" val="2041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E6DA-2F78-7CED-A254-DFCA35A8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Discos Duros utilizan Bloques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4A979-3D38-6D97-FB5A-C52B66ED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963699"/>
            <a:ext cx="6991350" cy="2286000"/>
          </a:xfrm>
          <a:prstGeom prst="rect">
            <a:avLst/>
          </a:prstGeom>
        </p:spPr>
      </p:pic>
      <p:pic>
        <p:nvPicPr>
          <p:cNvPr id="6" name="Picture 2" descr="http://bp2.blogger.com/_I0L2iMziVjw/SBTAvnWeQzI/AAAAAAAAB0Y/mPxyVjs5WrY/s400/Jaguar+with+a+parking+problem.jpg">
            <a:extLst>
              <a:ext uri="{FF2B5EF4-FFF2-40B4-BE49-F238E27FC236}">
                <a16:creationId xmlns:a16="http://schemas.microsoft.com/office/drawing/2014/main" id="{14216270-2804-AD98-2A7E-E742E5E9F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27" y="4659043"/>
            <a:ext cx="3810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 2">
            <a:extLst>
              <a:ext uri="{FF2B5EF4-FFF2-40B4-BE49-F238E27FC236}">
                <a16:creationId xmlns:a16="http://schemas.microsoft.com/office/drawing/2014/main" id="{16F316EA-AB1C-5325-0FD7-BC726E975F65}"/>
              </a:ext>
            </a:extLst>
          </p:cNvPr>
          <p:cNvSpPr txBox="1">
            <a:spLocks/>
          </p:cNvSpPr>
          <p:nvPr/>
        </p:nvSpPr>
        <p:spPr>
          <a:xfrm>
            <a:off x="2039229" y="5157260"/>
            <a:ext cx="4576762" cy="641866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Más eficiente al nivel de hardware.</a:t>
            </a:r>
          </a:p>
          <a:p>
            <a:pPr marL="0" indent="0" algn="ctr">
              <a:buClr>
                <a:prstClr val="black"/>
              </a:buClr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Evita crear espacio inutilizable.</a:t>
            </a:r>
          </a:p>
        </p:txBody>
      </p:sp>
    </p:spTree>
    <p:extLst>
      <p:ext uri="{BB962C8B-B14F-4D97-AF65-F5344CB8AC3E}">
        <p14:creationId xmlns:p14="http://schemas.microsoft.com/office/powerpoint/2010/main" val="280864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D1602F8B-2B3B-E5C7-F4D1-3D0EB160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88" y="1825625"/>
            <a:ext cx="1763712" cy="1763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2F77E4-4F35-FEB5-873B-7D7E8011C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Memoria Principal vs. Secundaria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4FA91-5EBD-DF45-9262-12B8B920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267" y="1825625"/>
            <a:ext cx="8139023" cy="4351338"/>
          </a:xfrm>
        </p:spPr>
        <p:txBody>
          <a:bodyPr>
            <a:normAutofit/>
          </a:bodyPr>
          <a:lstStyle/>
          <a:p>
            <a:r>
              <a:rPr lang="es-CL" dirty="0"/>
              <a:t>Memoria Secundaria:</a:t>
            </a:r>
          </a:p>
          <a:p>
            <a:pPr lvl="1"/>
            <a:r>
              <a:rPr lang="es-CL" dirty="0"/>
              <a:t>Es donde se almacenan los datos de la base de datos</a:t>
            </a:r>
          </a:p>
          <a:p>
            <a:pPr lvl="1"/>
            <a:r>
              <a:rPr lang="es-CL" dirty="0"/>
              <a:t>La lectura se hace por bloques</a:t>
            </a:r>
          </a:p>
          <a:p>
            <a:pPr lvl="1"/>
            <a:r>
              <a:rPr lang="es-CL" dirty="0"/>
              <a:t>Cada bloque contiene </a:t>
            </a:r>
            <a:r>
              <a:rPr lang="es-CL" b="1" i="1" dirty="0"/>
              <a:t>B</a:t>
            </a:r>
            <a:r>
              <a:rPr lang="es-CL" dirty="0"/>
              <a:t> tuplas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Memoria Principal:</a:t>
            </a:r>
          </a:p>
          <a:p>
            <a:pPr lvl="1"/>
            <a:r>
              <a:rPr lang="es-CL" dirty="0"/>
              <a:t>Los datos se almacenan acá para ser procesados</a:t>
            </a:r>
          </a:p>
          <a:p>
            <a:pPr lvl="1"/>
            <a:r>
              <a:rPr lang="es-CL" dirty="0"/>
              <a:t>Se asume que caben </a:t>
            </a:r>
            <a:r>
              <a:rPr lang="es-CL" b="1" i="1" dirty="0"/>
              <a:t>M</a:t>
            </a:r>
            <a:r>
              <a:rPr lang="es-CL" dirty="0"/>
              <a:t> tuplas de una tabla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7899EB7-A34A-ABD1-1005-538652082A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9811" r="17119" b="20335"/>
          <a:stretch/>
        </p:blipFill>
        <p:spPr>
          <a:xfrm>
            <a:off x="1626175" y="4177760"/>
            <a:ext cx="1705154" cy="17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89AD-93C3-E2EB-D6FA-59A002BB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Evaluación, </a:t>
            </a:r>
            <a:r>
              <a:rPr lang="es-CL" dirty="0" err="1"/>
              <a:t>Indexamiento</a:t>
            </a:r>
            <a:r>
              <a:rPr lang="es-CL" dirty="0"/>
              <a:t> y Optimización de Consultas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A8EE-D72B-80FF-FFD2-1517357E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CL" sz="4000" dirty="0"/>
          </a:p>
          <a:p>
            <a:pPr marL="0" indent="0" algn="ctr">
              <a:buNone/>
            </a:pPr>
            <a:r>
              <a:rPr lang="es-CL" sz="4000" dirty="0"/>
              <a:t>¿Cómo se decide cómo se ejecutan las consultas?</a:t>
            </a:r>
          </a:p>
          <a:p>
            <a:pPr algn="ctr"/>
            <a:endParaRPr lang="es-CL" sz="4000" dirty="0"/>
          </a:p>
          <a:p>
            <a:pPr marL="0" indent="0" algn="ctr">
              <a:buNone/>
            </a:pPr>
            <a:r>
              <a:rPr lang="es-CL" sz="4000" dirty="0"/>
              <a:t>¿Qué se puede hacer para mejorar el rendimiento de la evaluación de una consulta?</a:t>
            </a:r>
          </a:p>
        </p:txBody>
      </p:sp>
    </p:spTree>
    <p:extLst>
      <p:ext uri="{BB962C8B-B14F-4D97-AF65-F5344CB8AC3E}">
        <p14:creationId xmlns:p14="http://schemas.microsoft.com/office/powerpoint/2010/main" val="1730474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2809-DAA1-419C-40FA-BEB30CAB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10" y="365760"/>
            <a:ext cx="9486690" cy="1270000"/>
          </a:xfrm>
        </p:spPr>
        <p:txBody>
          <a:bodyPr/>
          <a:lstStyle/>
          <a:p>
            <a:r>
              <a:rPr lang="es-CL" dirty="0"/>
              <a:t>Sistema de costos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789EF819-F3C4-23B2-0F50-A25C130F8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87" y="1825625"/>
            <a:ext cx="1763712" cy="17637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3CF5E8-CFBC-A857-9B67-6A9063BAA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266" y="1825625"/>
            <a:ext cx="8139023" cy="4351338"/>
          </a:xfrm>
        </p:spPr>
        <p:txBody>
          <a:bodyPr>
            <a:normAutofit/>
          </a:bodyPr>
          <a:lstStyle/>
          <a:p>
            <a:r>
              <a:rPr lang="es-CL" dirty="0"/>
              <a:t>Memoria Secundaria:</a:t>
            </a:r>
          </a:p>
          <a:p>
            <a:pPr lvl="1"/>
            <a:r>
              <a:rPr lang="es-CL" dirty="0"/>
              <a:t>Es donde se almacenan los datos de la base de datos</a:t>
            </a:r>
          </a:p>
          <a:p>
            <a:pPr lvl="1"/>
            <a:r>
              <a:rPr lang="es-CL" dirty="0"/>
              <a:t>La lectura se hace por bloques</a:t>
            </a:r>
          </a:p>
          <a:p>
            <a:pPr lvl="1"/>
            <a:r>
              <a:rPr lang="es-CL" dirty="0"/>
              <a:t>Cada bloque contiene </a:t>
            </a:r>
            <a:r>
              <a:rPr lang="es-CL" b="1" i="1" dirty="0"/>
              <a:t>B</a:t>
            </a:r>
            <a:r>
              <a:rPr lang="es-CL" dirty="0"/>
              <a:t> tuplas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Memoria Principal:</a:t>
            </a:r>
          </a:p>
          <a:p>
            <a:pPr lvl="1"/>
            <a:r>
              <a:rPr lang="es-CL" dirty="0"/>
              <a:t>Los datos se almacenan acá para ser procesados</a:t>
            </a:r>
          </a:p>
          <a:p>
            <a:pPr lvl="1"/>
            <a:r>
              <a:rPr lang="es-CL" dirty="0"/>
              <a:t>Se asume que caben </a:t>
            </a:r>
            <a:r>
              <a:rPr lang="es-CL" b="1" i="1" dirty="0"/>
              <a:t>M</a:t>
            </a:r>
            <a:r>
              <a:rPr lang="es-CL" dirty="0"/>
              <a:t> tuplas de una tabla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269542B-88C4-6739-48D2-8661562EA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9811" r="17119" b="20335"/>
          <a:stretch/>
        </p:blipFill>
        <p:spPr>
          <a:xfrm>
            <a:off x="1626174" y="4177760"/>
            <a:ext cx="1705154" cy="1760090"/>
          </a:xfrm>
          <a:prstGeom prst="rect">
            <a:avLst/>
          </a:prstGeom>
        </p:spPr>
      </p:pic>
      <p:sp>
        <p:nvSpPr>
          <p:cNvPr id="5" name="Content Placeholder 6 2">
            <a:extLst>
              <a:ext uri="{FF2B5EF4-FFF2-40B4-BE49-F238E27FC236}">
                <a16:creationId xmlns:a16="http://schemas.microsoft.com/office/drawing/2014/main" id="{B546ECDA-5A7E-C0B9-34CF-150F46E594F6}"/>
              </a:ext>
            </a:extLst>
          </p:cNvPr>
          <p:cNvSpPr txBox="1">
            <a:spLocks/>
          </p:cNvSpPr>
          <p:nvPr/>
        </p:nvSpPr>
        <p:spPr>
          <a:xfrm>
            <a:off x="3745266" y="1736785"/>
            <a:ext cx="8080076" cy="4307457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None/>
            </a:pPr>
            <a:r>
              <a:rPr lang="es-CL" sz="2800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Sistema de Costos de Algoritmos:</a:t>
            </a:r>
          </a:p>
          <a:p>
            <a:pPr marL="0" indent="0" algn="ctr">
              <a:buClr>
                <a:prstClr val="black"/>
              </a:buClr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Cuenta los accesos </a:t>
            </a:r>
            <a:r>
              <a:rPr lang="es-CL" sz="2400" i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a la memoria secundaria</a:t>
            </a: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.</a:t>
            </a:r>
          </a:p>
          <a:p>
            <a:pPr marL="0" indent="0" algn="ctr">
              <a:buClr>
                <a:prstClr val="black"/>
              </a:buClr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Cada vez que se lee o escribe, se suma 1 al costo.</a:t>
            </a:r>
          </a:p>
          <a:p>
            <a:pPr marL="0" indent="0" algn="ctr">
              <a:buClr>
                <a:prstClr val="black"/>
              </a:buClr>
              <a:buNone/>
            </a:pPr>
            <a:r>
              <a:rPr lang="es-CL" sz="2400" i="1" dirty="0">
                <a:solidFill>
                  <a:prstClr val="black"/>
                </a:solidFill>
                <a:latin typeface="Calibri Light" panose="020F0302020204030204" pitchFamily="34" charset="0"/>
              </a:rPr>
              <a:t>Asume que las operaciones en memoria principal toman un tiempo despreciable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.</a:t>
            </a:r>
            <a:endParaRPr lang="es-CL" sz="19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3FBA-AD5E-3B94-CFD9-59440B85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Sistema de Costos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CDB82-EF89-0387-E835-5F711F7BF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2199" y="2022611"/>
                <a:ext cx="10515600" cy="66453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s-CL" dirty="0">
                    <a:latin typeface="Neue Haas Grotesk Text Pro" panose="020B0504020202020204" pitchFamily="34" charset="77"/>
                  </a:rPr>
                  <a:t>¿Cuánto cuesta leer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CL" dirty="0">
                    <a:latin typeface="Neue Haas Grotesk Text Pro" panose="020B0504020202020204" pitchFamily="34" charset="77"/>
                  </a:rPr>
                  <a:t> tuplas desde la memoria secundaria?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CDB82-EF89-0387-E835-5F711F7BF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199" y="2022611"/>
                <a:ext cx="10515600" cy="664533"/>
              </a:xfrm>
              <a:blipFill>
                <a:blip r:embed="rId2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6 2 2 2">
            <a:extLst>
              <a:ext uri="{FF2B5EF4-FFF2-40B4-BE49-F238E27FC236}">
                <a16:creationId xmlns:a16="http://schemas.microsoft.com/office/drawing/2014/main" id="{03F6B3CA-221F-F88D-6BDC-A00616D26D6B}"/>
              </a:ext>
            </a:extLst>
          </p:cNvPr>
          <p:cNvSpPr txBox="1">
            <a:spLocks/>
          </p:cNvSpPr>
          <p:nvPr/>
        </p:nvSpPr>
        <p:spPr>
          <a:xfrm>
            <a:off x="6860327" y="409255"/>
            <a:ext cx="5264198" cy="686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prstClr val="black"/>
              </a:buClr>
            </a:pPr>
            <a:r>
              <a:rPr lang="es-CL" sz="1800" dirty="0">
                <a:solidFill>
                  <a:prstClr val="black"/>
                </a:solidFill>
                <a:latin typeface="Neue Haas Grotesk Text Pro" panose="020B0504020202020204" pitchFamily="34" charset="77"/>
              </a:rPr>
              <a:t>Un bloque tiene un tamaño de </a:t>
            </a:r>
            <a:r>
              <a:rPr lang="es-CL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L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 err="1">
                <a:solidFill>
                  <a:prstClr val="black"/>
                </a:solidFill>
                <a:latin typeface="Neue Haas Grotesk Text Pro" panose="020B0504020202020204" pitchFamily="34" charset="77"/>
              </a:rPr>
              <a:t>tuplas</a:t>
            </a:r>
            <a:endParaRPr lang="es-CL" sz="1800" dirty="0">
              <a:solidFill>
                <a:prstClr val="black"/>
              </a:solidFill>
              <a:latin typeface="Neue Haas Grotesk Text Pro" panose="020B0504020202020204" pitchFamily="34" charset="77"/>
            </a:endParaRPr>
          </a:p>
          <a:p>
            <a:pPr marL="285750" indent="-285750">
              <a:buClr>
                <a:prstClr val="black"/>
              </a:buClr>
            </a:pPr>
            <a:r>
              <a:rPr lang="es-CL" sz="1800" dirty="0">
                <a:solidFill>
                  <a:prstClr val="black"/>
                </a:solidFill>
                <a:latin typeface="Neue Haas Grotesk Text Pro" panose="020B0504020202020204" pitchFamily="34" charset="77"/>
              </a:rPr>
              <a:t>La memoria tiene una capacidad de </a:t>
            </a:r>
            <a:r>
              <a:rPr lang="es-CL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L" sz="1800" b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 err="1">
                <a:solidFill>
                  <a:prstClr val="black"/>
                </a:solidFill>
                <a:latin typeface="Neue Haas Grotesk Text Pro" panose="020B0504020202020204" pitchFamily="34" charset="77"/>
              </a:rPr>
              <a:t>tuplas</a:t>
            </a:r>
            <a:endParaRPr lang="es-CL" sz="1800" b="1" dirty="0">
              <a:solidFill>
                <a:prstClr val="black"/>
              </a:solidFill>
              <a:latin typeface="Neue Haas Grotesk Text Pro" panose="020B0504020202020204" pitchFamily="34" charset="77"/>
            </a:endParaRPr>
          </a:p>
        </p:txBody>
      </p:sp>
      <p:sp>
        <p:nvSpPr>
          <p:cNvPr id="6" name="Content Placeholder 6 2">
            <a:extLst>
              <a:ext uri="{FF2B5EF4-FFF2-40B4-BE49-F238E27FC236}">
                <a16:creationId xmlns:a16="http://schemas.microsoft.com/office/drawing/2014/main" id="{E22FF931-AD4F-C4CB-58D0-3A100DAA3C24}"/>
              </a:ext>
            </a:extLst>
          </p:cNvPr>
          <p:cNvSpPr txBox="1">
            <a:spLocks/>
          </p:cNvSpPr>
          <p:nvPr/>
        </p:nvSpPr>
        <p:spPr>
          <a:xfrm>
            <a:off x="3296959" y="2812666"/>
            <a:ext cx="5598082" cy="977618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Aunque </a:t>
            </a:r>
            <a:r>
              <a:rPr lang="es-CL" sz="2100" i="1" dirty="0" err="1">
                <a:solidFill>
                  <a:prstClr val="black"/>
                </a:solidFill>
                <a:latin typeface="Calibri Light" panose="020F0302020204030204" pitchFamily="34" charset="0"/>
              </a:rPr>
              <a:t>quisieramos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leer una sola tupla, la memoria secundaria retorna un bloque completo.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AD58AF-D0B7-7362-9F54-44802712643D}"/>
                  </a:ext>
                </a:extLst>
              </p:cNvPr>
              <p:cNvSpPr txBox="1"/>
              <p:nvPr/>
            </p:nvSpPr>
            <p:spPr>
              <a:xfrm>
                <a:off x="5665305" y="4228085"/>
                <a:ext cx="861390" cy="1050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s-CL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s-CL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AD58AF-D0B7-7362-9F54-448027126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305" y="4228085"/>
                <a:ext cx="861390" cy="1050288"/>
              </a:xfrm>
              <a:prstGeom prst="rect">
                <a:avLst/>
              </a:prstGeom>
              <a:blipFill>
                <a:blip r:embed="rId3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3FBA-AD5E-3B94-CFD9-59440B85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110" y="365760"/>
            <a:ext cx="9486690" cy="1270000"/>
          </a:xfrm>
        </p:spPr>
        <p:txBody>
          <a:bodyPr/>
          <a:lstStyle/>
          <a:p>
            <a:r>
              <a:rPr lang="es-CL" dirty="0"/>
              <a:t>Sistema de Costos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DB82-EF89-0387-E835-5F711F7BF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942" y="2397997"/>
            <a:ext cx="10515600" cy="664533"/>
          </a:xfrm>
        </p:spPr>
        <p:txBody>
          <a:bodyPr/>
          <a:lstStyle/>
          <a:p>
            <a:pPr marL="0" indent="0" algn="ctr">
              <a:buNone/>
            </a:pPr>
            <a:r>
              <a:rPr lang="es-CL" dirty="0"/>
              <a:t>¿Cuántos bloques caben en memoria?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F6F27A-8587-7216-83D7-2231E5F458BF}"/>
                  </a:ext>
                </a:extLst>
              </p:cNvPr>
              <p:cNvSpPr txBox="1"/>
              <p:nvPr/>
            </p:nvSpPr>
            <p:spPr>
              <a:xfrm>
                <a:off x="5706278" y="3429000"/>
                <a:ext cx="779444" cy="935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s-CL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s-CL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F6F27A-8587-7216-83D7-2231E5F45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278" y="3429000"/>
                <a:ext cx="779444" cy="935256"/>
              </a:xfrm>
              <a:prstGeom prst="rect">
                <a:avLst/>
              </a:prstGeom>
              <a:blipFill>
                <a:blip r:embed="rId2"/>
                <a:stretch>
                  <a:fillRect t="-1351" b="-12162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6 2 2 2">
            <a:extLst>
              <a:ext uri="{FF2B5EF4-FFF2-40B4-BE49-F238E27FC236}">
                <a16:creationId xmlns:a16="http://schemas.microsoft.com/office/drawing/2014/main" id="{F52684B3-7376-98A0-830B-C13C3F69A95D}"/>
              </a:ext>
            </a:extLst>
          </p:cNvPr>
          <p:cNvSpPr txBox="1">
            <a:spLocks/>
          </p:cNvSpPr>
          <p:nvPr/>
        </p:nvSpPr>
        <p:spPr>
          <a:xfrm>
            <a:off x="6860327" y="409255"/>
            <a:ext cx="5264198" cy="686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prstClr val="black"/>
              </a:buClr>
            </a:pPr>
            <a:r>
              <a:rPr lang="es-CL" sz="1800" dirty="0">
                <a:solidFill>
                  <a:prstClr val="black"/>
                </a:solidFill>
                <a:latin typeface="Neue Haas Grotesk Text Pro" panose="020B0504020202020204" pitchFamily="34" charset="77"/>
              </a:rPr>
              <a:t>Un bloque tiene un tamaño de </a:t>
            </a:r>
            <a:r>
              <a:rPr lang="es-CL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L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 err="1">
                <a:solidFill>
                  <a:prstClr val="black"/>
                </a:solidFill>
                <a:latin typeface="Neue Haas Grotesk Text Pro" panose="020B0504020202020204" pitchFamily="34" charset="77"/>
              </a:rPr>
              <a:t>tuplas</a:t>
            </a:r>
            <a:endParaRPr lang="es-CL" sz="1800" dirty="0">
              <a:solidFill>
                <a:prstClr val="black"/>
              </a:solidFill>
              <a:latin typeface="Neue Haas Grotesk Text Pro" panose="020B0504020202020204" pitchFamily="34" charset="77"/>
            </a:endParaRPr>
          </a:p>
          <a:p>
            <a:pPr marL="285750" indent="-285750">
              <a:buClr>
                <a:prstClr val="black"/>
              </a:buClr>
            </a:pPr>
            <a:r>
              <a:rPr lang="es-CL" sz="1800" dirty="0">
                <a:solidFill>
                  <a:prstClr val="black"/>
                </a:solidFill>
                <a:latin typeface="Neue Haas Grotesk Text Pro" panose="020B0504020202020204" pitchFamily="34" charset="77"/>
              </a:rPr>
              <a:t>La memoria tiene una capacidad de </a:t>
            </a:r>
            <a:r>
              <a:rPr lang="es-CL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L" sz="1800" b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 err="1">
                <a:solidFill>
                  <a:prstClr val="black"/>
                </a:solidFill>
                <a:latin typeface="Neue Haas Grotesk Text Pro" panose="020B0504020202020204" pitchFamily="34" charset="77"/>
              </a:rPr>
              <a:t>tuplas</a:t>
            </a:r>
            <a:endParaRPr lang="es-CL" sz="1800" b="1" dirty="0">
              <a:solidFill>
                <a:prstClr val="black"/>
              </a:solidFill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4598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3FBA-AD5E-3B94-CFD9-59440B85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10" y="365760"/>
            <a:ext cx="9486690" cy="1270000"/>
          </a:xfrm>
        </p:spPr>
        <p:txBody>
          <a:bodyPr/>
          <a:lstStyle/>
          <a:p>
            <a:r>
              <a:rPr lang="es-CL" dirty="0"/>
              <a:t>Sistema de Costos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CDB82-EF89-0387-E835-5F711F7BF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66453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s-CL" dirty="0"/>
                  <a:t>¿Cuántos bloques usa una relación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CL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CDB82-EF89-0387-E835-5F711F7BF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66453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6 2">
            <a:extLst>
              <a:ext uri="{FF2B5EF4-FFF2-40B4-BE49-F238E27FC236}">
                <a16:creationId xmlns:a16="http://schemas.microsoft.com/office/drawing/2014/main" id="{E22FF931-AD4F-C4CB-58D0-3A100DAA3C24}"/>
              </a:ext>
            </a:extLst>
          </p:cNvPr>
          <p:cNvSpPr txBox="1">
            <a:spLocks/>
          </p:cNvSpPr>
          <p:nvPr/>
        </p:nvSpPr>
        <p:spPr>
          <a:xfrm>
            <a:off x="3907779" y="2799391"/>
            <a:ext cx="4559146" cy="1028717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Una sola tupla ocupará un </a:t>
            </a:r>
          </a:p>
          <a:p>
            <a:pPr marL="0" indent="0" algn="ctr">
              <a:buClr>
                <a:prstClr val="black"/>
              </a:buClr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bloque completo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AD58AF-D0B7-7362-9F54-44802712643D}"/>
                  </a:ext>
                </a:extLst>
              </p:cNvPr>
              <p:cNvSpPr txBox="1"/>
              <p:nvPr/>
            </p:nvSpPr>
            <p:spPr>
              <a:xfrm>
                <a:off x="5500613" y="4388628"/>
                <a:ext cx="1190774" cy="1185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s-CL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4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CL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s-CL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s-CL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AD58AF-D0B7-7362-9F54-448027126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13" y="4388628"/>
                <a:ext cx="1190774" cy="1185517"/>
              </a:xfrm>
              <a:prstGeom prst="rect">
                <a:avLst/>
              </a:prstGeom>
              <a:blipFill>
                <a:blip r:embed="rId3"/>
                <a:stretch>
                  <a:fillRect t="-4255" b="-11702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6 2 2 2">
            <a:extLst>
              <a:ext uri="{FF2B5EF4-FFF2-40B4-BE49-F238E27FC236}">
                <a16:creationId xmlns:a16="http://schemas.microsoft.com/office/drawing/2014/main" id="{E73FBAE6-D5BB-3CD0-005E-06C244878A75}"/>
              </a:ext>
            </a:extLst>
          </p:cNvPr>
          <p:cNvSpPr txBox="1">
            <a:spLocks/>
          </p:cNvSpPr>
          <p:nvPr/>
        </p:nvSpPr>
        <p:spPr>
          <a:xfrm>
            <a:off x="6860327" y="409255"/>
            <a:ext cx="5264198" cy="686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0101FF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prstClr val="black"/>
              </a:buClr>
            </a:pPr>
            <a:r>
              <a:rPr lang="es-CL" sz="1800" dirty="0">
                <a:solidFill>
                  <a:prstClr val="black"/>
                </a:solidFill>
                <a:latin typeface="Neue Haas Grotesk Text Pro" panose="020B0504020202020204" pitchFamily="34" charset="77"/>
              </a:rPr>
              <a:t>Un bloque tiene un tamaño de </a:t>
            </a:r>
            <a:r>
              <a:rPr lang="es-CL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L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 err="1">
                <a:solidFill>
                  <a:prstClr val="black"/>
                </a:solidFill>
                <a:latin typeface="Neue Haas Grotesk Text Pro" panose="020B0504020202020204" pitchFamily="34" charset="77"/>
              </a:rPr>
              <a:t>tuplas</a:t>
            </a:r>
            <a:endParaRPr lang="es-CL" sz="1800" dirty="0">
              <a:solidFill>
                <a:prstClr val="black"/>
              </a:solidFill>
              <a:latin typeface="Neue Haas Grotesk Text Pro" panose="020B0504020202020204" pitchFamily="34" charset="77"/>
            </a:endParaRPr>
          </a:p>
          <a:p>
            <a:pPr marL="285750" indent="-285750">
              <a:buClr>
                <a:prstClr val="black"/>
              </a:buClr>
            </a:pPr>
            <a:r>
              <a:rPr lang="es-CL" sz="1800" dirty="0">
                <a:solidFill>
                  <a:prstClr val="black"/>
                </a:solidFill>
                <a:latin typeface="Neue Haas Grotesk Text Pro" panose="020B0504020202020204" pitchFamily="34" charset="77"/>
              </a:rPr>
              <a:t>La memoria tiene una capacidad de </a:t>
            </a:r>
            <a:r>
              <a:rPr lang="es-CL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CL" sz="1800" b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 err="1">
                <a:solidFill>
                  <a:prstClr val="black"/>
                </a:solidFill>
                <a:latin typeface="Neue Haas Grotesk Text Pro" panose="020B0504020202020204" pitchFamily="34" charset="77"/>
              </a:rPr>
              <a:t>tuplas</a:t>
            </a:r>
            <a:endParaRPr lang="es-CL" sz="1800" b="1" dirty="0">
              <a:solidFill>
                <a:prstClr val="black"/>
              </a:solidFill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00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1203-DFD6-973E-54C2-D656BB6B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Evaluación de Consultas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76261-FCDC-5F6C-9B4B-85A83C438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6091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 txBox="1">
            <a:spLocks/>
          </p:cNvSpPr>
          <p:nvPr/>
        </p:nvSpPr>
        <p:spPr>
          <a:xfrm>
            <a:off x="1515801" y="1497604"/>
            <a:ext cx="9152199" cy="5364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s-CL" sz="2800" b="1" dirty="0">
                <a:solidFill>
                  <a:srgbClr val="0066CC"/>
                </a:solidFill>
                <a:latin typeface="Calibri Light" panose="020F0302020204030204" pitchFamily="34" charset="0"/>
              </a:rPr>
              <a:t>Uno dice lo que quiere, no cómo debería ser calculado</a:t>
            </a:r>
          </a:p>
          <a:p>
            <a:pPr marL="457200" lvl="1" indent="0" algn="ctr">
              <a:buClr>
                <a:schemeClr val="bg1"/>
              </a:buClr>
              <a:buNone/>
            </a:pPr>
            <a:endParaRPr lang="es-CL" i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lvl="1" algn="ctr">
              <a:buClr>
                <a:schemeClr val="bg1"/>
              </a:buClr>
            </a:pPr>
            <a:r>
              <a:rPr lang="es-CL" i="1" dirty="0">
                <a:solidFill>
                  <a:schemeClr val="bg1"/>
                </a:solidFill>
                <a:latin typeface="Calibri Light" panose="020F0302020204030204" pitchFamily="34" charset="0"/>
              </a:rPr>
              <a:t>Idealmente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, el motor puede elegir el mejor plan de ejecución independientemente de su expresión particular</a:t>
            </a:r>
          </a:p>
          <a:p>
            <a:pPr lvl="2" algn="ctr">
              <a:buClr>
                <a:schemeClr val="bg1"/>
              </a:buClr>
            </a:pP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Pero, esto es caro, entonces </a:t>
            </a:r>
            <a:r>
              <a:rPr lang="es-CL" i="1" dirty="0">
                <a:solidFill>
                  <a:schemeClr val="bg1"/>
                </a:solidFill>
                <a:latin typeface="Calibri Light" panose="020F0302020204030204" pitchFamily="34" charset="0"/>
              </a:rPr>
              <a:t>en la práctica</a:t>
            </a: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, hay diferencias</a:t>
            </a:r>
          </a:p>
          <a:p>
            <a:pPr lvl="1" algn="ctr">
              <a:buClr>
                <a:schemeClr val="bg1"/>
              </a:buClr>
            </a:pP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Regresaremos al tema de rendimiento y optimización más adelante en el curso</a:t>
            </a:r>
          </a:p>
          <a:p>
            <a:pPr lvl="1" algn="ctr">
              <a:buClr>
                <a:schemeClr val="bg1"/>
              </a:buClr>
            </a:pPr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</a:rPr>
              <a:t>Pero en general, se puede expresar una consulta en la forma “más natural” y dejar la ejecución al motor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2066025"/>
            <a:ext cx="91440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850" y="3416318"/>
            <a:ext cx="1300656" cy="149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SQL es un lenguaje </a:t>
            </a:r>
            <a:r>
              <a:rPr lang="es-CL" b="1" dirty="0">
                <a:solidFill>
                  <a:srgbClr val="0066CC"/>
                </a:solidFill>
              </a:rPr>
              <a:t>declarativo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906969" y="2151268"/>
            <a:ext cx="1975209" cy="1016693"/>
            <a:chOff x="382968" y="2295042"/>
            <a:chExt cx="1975209" cy="1016693"/>
          </a:xfrm>
        </p:grpSpPr>
        <p:sp>
          <p:nvSpPr>
            <p:cNvPr id="4" name="Rectangle 3"/>
            <p:cNvSpPr/>
            <p:nvPr/>
          </p:nvSpPr>
          <p:spPr>
            <a:xfrm>
              <a:off x="382968" y="2295042"/>
              <a:ext cx="1975209" cy="10166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58" y="2511764"/>
              <a:ext cx="1166317" cy="5256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7" y="2327933"/>
              <a:ext cx="1064610" cy="10966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905002" y="3271436"/>
            <a:ext cx="1975209" cy="1019583"/>
            <a:chOff x="381001" y="3415210"/>
            <a:chExt cx="1975209" cy="1019583"/>
          </a:xfrm>
        </p:grpSpPr>
        <p:sp>
          <p:nvSpPr>
            <p:cNvPr id="8" name="Rectangle 7"/>
            <p:cNvSpPr/>
            <p:nvPr/>
          </p:nvSpPr>
          <p:spPr>
            <a:xfrm>
              <a:off x="381001" y="3415210"/>
              <a:ext cx="1975209" cy="1019583"/>
            </a:xfrm>
            <a:prstGeom prst="rect">
              <a:avLst/>
            </a:prstGeom>
            <a:solidFill>
              <a:srgbClr val="FEF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3" y="3633801"/>
              <a:ext cx="1578417" cy="6782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3" y="3449970"/>
              <a:ext cx="790011" cy="1101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905001" y="4394494"/>
            <a:ext cx="1975209" cy="1060615"/>
            <a:chOff x="381000" y="4538268"/>
            <a:chExt cx="1975209" cy="1060615"/>
          </a:xfrm>
        </p:grpSpPr>
        <p:sp>
          <p:nvSpPr>
            <p:cNvPr id="12" name="Rectangle 11"/>
            <p:cNvSpPr/>
            <p:nvPr/>
          </p:nvSpPr>
          <p:spPr>
            <a:xfrm>
              <a:off x="381000" y="4538268"/>
              <a:ext cx="1975209" cy="10606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90" y="4741387"/>
              <a:ext cx="1576639" cy="7627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84" y="4567762"/>
              <a:ext cx="1327922" cy="11197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905000" y="5558583"/>
            <a:ext cx="1978854" cy="1060614"/>
            <a:chOff x="381000" y="5702358"/>
            <a:chExt cx="1978854" cy="1060614"/>
          </a:xfrm>
        </p:grpSpPr>
        <p:sp>
          <p:nvSpPr>
            <p:cNvPr id="16" name="Rectangle 15"/>
            <p:cNvSpPr/>
            <p:nvPr/>
          </p:nvSpPr>
          <p:spPr>
            <a:xfrm>
              <a:off x="381000" y="5702358"/>
              <a:ext cx="1978854" cy="1060614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1" y="5902586"/>
              <a:ext cx="1580328" cy="8372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2" y="5728962"/>
              <a:ext cx="1556925" cy="114328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20198" y="3306196"/>
            <a:ext cx="1751603" cy="17516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3257" y="2151267"/>
            <a:ext cx="2217599" cy="446793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24" idx="1"/>
          </p:cNvCxnSpPr>
          <p:nvPr/>
        </p:nvCxnSpPr>
        <p:spPr>
          <a:xfrm>
            <a:off x="3916031" y="2674015"/>
            <a:ext cx="1304167" cy="150798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</p:cNvCxnSpPr>
          <p:nvPr/>
        </p:nvCxnSpPr>
        <p:spPr>
          <a:xfrm>
            <a:off x="3880210" y="3781228"/>
            <a:ext cx="1304166" cy="386807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3"/>
            <a:endCxn id="24" idx="1"/>
          </p:cNvCxnSpPr>
          <p:nvPr/>
        </p:nvCxnSpPr>
        <p:spPr>
          <a:xfrm flipV="1">
            <a:off x="3880210" y="4181998"/>
            <a:ext cx="1339988" cy="742804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24" idx="1"/>
          </p:cNvCxnSpPr>
          <p:nvPr/>
        </p:nvCxnSpPr>
        <p:spPr>
          <a:xfrm flipV="1">
            <a:off x="3883854" y="4181998"/>
            <a:ext cx="1336344" cy="1906892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3"/>
          </p:cNvCxnSpPr>
          <p:nvPr/>
        </p:nvCxnSpPr>
        <p:spPr>
          <a:xfrm flipV="1">
            <a:off x="6971801" y="4181997"/>
            <a:ext cx="1203633" cy="1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72" y="2977945"/>
            <a:ext cx="1149256" cy="2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524000" y="2094780"/>
            <a:ext cx="91440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850" y="3445073"/>
            <a:ext cx="1300656" cy="149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SQL es un lenguaje </a:t>
            </a:r>
            <a:r>
              <a:rPr lang="es-CL" b="1" dirty="0">
                <a:solidFill>
                  <a:srgbClr val="0066CC"/>
                </a:solidFill>
              </a:rPr>
              <a:t>declarativo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906969" y="2180023"/>
            <a:ext cx="1975209" cy="1016693"/>
            <a:chOff x="382968" y="2295042"/>
            <a:chExt cx="1975209" cy="1016693"/>
          </a:xfrm>
        </p:grpSpPr>
        <p:sp>
          <p:nvSpPr>
            <p:cNvPr id="4" name="Rectangle 3"/>
            <p:cNvSpPr/>
            <p:nvPr/>
          </p:nvSpPr>
          <p:spPr>
            <a:xfrm>
              <a:off x="382968" y="2295042"/>
              <a:ext cx="1975209" cy="10166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58" y="2511764"/>
              <a:ext cx="1166317" cy="5256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7" y="2327933"/>
              <a:ext cx="1064610" cy="10966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905002" y="3300191"/>
            <a:ext cx="1975209" cy="1019583"/>
            <a:chOff x="381001" y="3415210"/>
            <a:chExt cx="1975209" cy="1019583"/>
          </a:xfrm>
        </p:grpSpPr>
        <p:sp>
          <p:nvSpPr>
            <p:cNvPr id="8" name="Rectangle 7"/>
            <p:cNvSpPr/>
            <p:nvPr/>
          </p:nvSpPr>
          <p:spPr>
            <a:xfrm>
              <a:off x="381001" y="3415210"/>
              <a:ext cx="1975209" cy="1019583"/>
            </a:xfrm>
            <a:prstGeom prst="rect">
              <a:avLst/>
            </a:prstGeom>
            <a:solidFill>
              <a:srgbClr val="FEF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3" y="3633801"/>
              <a:ext cx="1578417" cy="6782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3" y="3449970"/>
              <a:ext cx="790011" cy="1101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905001" y="4423249"/>
            <a:ext cx="1975209" cy="1060615"/>
            <a:chOff x="381000" y="4538268"/>
            <a:chExt cx="1975209" cy="1060615"/>
          </a:xfrm>
        </p:grpSpPr>
        <p:sp>
          <p:nvSpPr>
            <p:cNvPr id="12" name="Rectangle 11"/>
            <p:cNvSpPr/>
            <p:nvPr/>
          </p:nvSpPr>
          <p:spPr>
            <a:xfrm>
              <a:off x="381000" y="4538268"/>
              <a:ext cx="1975209" cy="10606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90" y="4741387"/>
              <a:ext cx="1576639" cy="7627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84" y="4567762"/>
              <a:ext cx="1327922" cy="11197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905000" y="5587338"/>
            <a:ext cx="1978854" cy="1060614"/>
            <a:chOff x="381000" y="5702358"/>
            <a:chExt cx="1978854" cy="1060614"/>
          </a:xfrm>
        </p:grpSpPr>
        <p:sp>
          <p:nvSpPr>
            <p:cNvPr id="16" name="Rectangle 15"/>
            <p:cNvSpPr/>
            <p:nvPr/>
          </p:nvSpPr>
          <p:spPr>
            <a:xfrm>
              <a:off x="381000" y="5702358"/>
              <a:ext cx="1978854" cy="1060614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1" y="5902586"/>
              <a:ext cx="1580328" cy="8372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2" y="5728962"/>
              <a:ext cx="1556925" cy="114328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1601" y="3336562"/>
            <a:ext cx="1751603" cy="17516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3257" y="2180022"/>
            <a:ext cx="2217599" cy="446793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24" idx="1"/>
          </p:cNvCxnSpPr>
          <p:nvPr/>
        </p:nvCxnSpPr>
        <p:spPr>
          <a:xfrm>
            <a:off x="3877434" y="2704381"/>
            <a:ext cx="1304167" cy="150798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</p:cNvCxnSpPr>
          <p:nvPr/>
        </p:nvCxnSpPr>
        <p:spPr>
          <a:xfrm>
            <a:off x="3880210" y="3809983"/>
            <a:ext cx="1304166" cy="386807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3"/>
            <a:endCxn id="24" idx="1"/>
          </p:cNvCxnSpPr>
          <p:nvPr/>
        </p:nvCxnSpPr>
        <p:spPr>
          <a:xfrm flipV="1">
            <a:off x="3880210" y="4212364"/>
            <a:ext cx="1301391" cy="74119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24" idx="1"/>
          </p:cNvCxnSpPr>
          <p:nvPr/>
        </p:nvCxnSpPr>
        <p:spPr>
          <a:xfrm flipV="1">
            <a:off x="3883854" y="4212363"/>
            <a:ext cx="1297746" cy="1905282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3"/>
          </p:cNvCxnSpPr>
          <p:nvPr/>
        </p:nvCxnSpPr>
        <p:spPr>
          <a:xfrm flipV="1">
            <a:off x="6933204" y="4212363"/>
            <a:ext cx="1203633" cy="1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72" y="3006700"/>
            <a:ext cx="1149256" cy="23015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515800" y="1942380"/>
            <a:ext cx="9152200" cy="4804968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515801" y="1295400"/>
            <a:ext cx="9152199" cy="54159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s-CL" sz="2800" b="1" dirty="0">
                <a:solidFill>
                  <a:srgbClr val="0066CC"/>
                </a:solidFill>
                <a:latin typeface="Calibri Light" panose="020F0302020204030204" pitchFamily="34" charset="0"/>
              </a:rPr>
              <a:t>Uno dice lo que quiere, no cómo debería ser computado</a:t>
            </a:r>
          </a:p>
          <a:p>
            <a:pPr marL="457200" lvl="1" indent="0" algn="ctr">
              <a:buClr>
                <a:schemeClr val="bg1"/>
              </a:buClr>
              <a:buNone/>
            </a:pPr>
            <a:endParaRPr lang="es-CL" i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 algn="ctr">
              <a:buClr>
                <a:schemeClr val="bg1"/>
              </a:buClr>
              <a:buNone/>
            </a:pPr>
            <a:r>
              <a:rPr lang="es-CL" sz="2800" i="1" dirty="0">
                <a:solidFill>
                  <a:srgbClr val="00B050"/>
                </a:solidFill>
                <a:latin typeface="Calibri Light" panose="020F0302020204030204" pitchFamily="34" charset="0"/>
              </a:rPr>
              <a:t>Idealmente</a:t>
            </a:r>
            <a:r>
              <a:rPr lang="es-CL" sz="2800" dirty="0">
                <a:solidFill>
                  <a:srgbClr val="00B050"/>
                </a:solidFill>
                <a:latin typeface="Calibri Light" panose="020F0302020204030204" pitchFamily="34" charset="0"/>
              </a:rPr>
              <a:t>, el motor puede elegir el mejor plan de ejecución independientemente de la expresión particular de la consulta</a:t>
            </a:r>
          </a:p>
          <a:p>
            <a:pPr marL="0" indent="0" algn="ctr">
              <a:buClr>
                <a:schemeClr val="bg1"/>
              </a:buClr>
              <a:buNone/>
            </a:pPr>
            <a:endParaRPr lang="es-CL" sz="2800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marL="0" indent="0" algn="ctr">
              <a:buClr>
                <a:schemeClr val="bg1"/>
              </a:buClr>
              <a:buNone/>
            </a:pPr>
            <a:r>
              <a:rPr lang="es-CL" sz="2800" dirty="0">
                <a:solidFill>
                  <a:srgbClr val="00B050"/>
                </a:solidFill>
                <a:latin typeface="Calibri Light" panose="020F0302020204030204" pitchFamily="34" charset="0"/>
              </a:rPr>
              <a:t>El usuario no tiene que preocuparse por la optimización de la consulta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3AB3C99-8674-79AF-4E47-332DE4D07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6" y="4344864"/>
            <a:ext cx="3198054" cy="240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850" y="3416318"/>
            <a:ext cx="1300656" cy="149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Miraremos dentro de la Caja Negra</a:t>
            </a:r>
            <a:endParaRPr lang="es-CL" b="1" dirty="0">
              <a:solidFill>
                <a:srgbClr val="0066CC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06969" y="2151268"/>
            <a:ext cx="1975209" cy="1016693"/>
            <a:chOff x="382968" y="2295042"/>
            <a:chExt cx="1975209" cy="1016693"/>
          </a:xfrm>
        </p:grpSpPr>
        <p:sp>
          <p:nvSpPr>
            <p:cNvPr id="4" name="Rectangle 3"/>
            <p:cNvSpPr/>
            <p:nvPr/>
          </p:nvSpPr>
          <p:spPr>
            <a:xfrm>
              <a:off x="382968" y="2295042"/>
              <a:ext cx="1975209" cy="10166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58" y="2511764"/>
              <a:ext cx="1166317" cy="5256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7" y="2327933"/>
              <a:ext cx="1064610" cy="10966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905002" y="3271436"/>
            <a:ext cx="1975209" cy="1019583"/>
            <a:chOff x="381001" y="3415210"/>
            <a:chExt cx="1975209" cy="1019583"/>
          </a:xfrm>
        </p:grpSpPr>
        <p:sp>
          <p:nvSpPr>
            <p:cNvPr id="8" name="Rectangle 7"/>
            <p:cNvSpPr/>
            <p:nvPr/>
          </p:nvSpPr>
          <p:spPr>
            <a:xfrm>
              <a:off x="381001" y="3415210"/>
              <a:ext cx="1975209" cy="1019583"/>
            </a:xfrm>
            <a:prstGeom prst="rect">
              <a:avLst/>
            </a:prstGeom>
            <a:solidFill>
              <a:srgbClr val="FEF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3" y="3633801"/>
              <a:ext cx="1578417" cy="6782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3" y="3449970"/>
              <a:ext cx="790011" cy="11012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905001" y="4394494"/>
            <a:ext cx="1975209" cy="1060615"/>
            <a:chOff x="381000" y="4538268"/>
            <a:chExt cx="1975209" cy="1060615"/>
          </a:xfrm>
        </p:grpSpPr>
        <p:sp>
          <p:nvSpPr>
            <p:cNvPr id="12" name="Rectangle 11"/>
            <p:cNvSpPr/>
            <p:nvPr/>
          </p:nvSpPr>
          <p:spPr>
            <a:xfrm>
              <a:off x="381000" y="4538268"/>
              <a:ext cx="1975209" cy="10606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90" y="4741387"/>
              <a:ext cx="1576639" cy="7627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84" y="4567762"/>
              <a:ext cx="1327922" cy="11197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905000" y="5558583"/>
            <a:ext cx="1978854" cy="1060614"/>
            <a:chOff x="381000" y="5702358"/>
            <a:chExt cx="1978854" cy="1060614"/>
          </a:xfrm>
        </p:grpSpPr>
        <p:sp>
          <p:nvSpPr>
            <p:cNvPr id="16" name="Rectangle 15"/>
            <p:cNvSpPr/>
            <p:nvPr/>
          </p:nvSpPr>
          <p:spPr>
            <a:xfrm>
              <a:off x="381000" y="5702358"/>
              <a:ext cx="1978854" cy="1060614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1" y="5902586"/>
              <a:ext cx="1580328" cy="8372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2" y="5728962"/>
              <a:ext cx="1556925" cy="114328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1601" y="3307807"/>
            <a:ext cx="1751603" cy="17516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3257" y="2151267"/>
            <a:ext cx="2217599" cy="446793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endCxn id="24" idx="1"/>
          </p:cNvCxnSpPr>
          <p:nvPr/>
        </p:nvCxnSpPr>
        <p:spPr>
          <a:xfrm>
            <a:off x="3877434" y="2675626"/>
            <a:ext cx="1304167" cy="150798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</p:cNvCxnSpPr>
          <p:nvPr/>
        </p:nvCxnSpPr>
        <p:spPr>
          <a:xfrm>
            <a:off x="3880210" y="3781228"/>
            <a:ext cx="1304166" cy="386807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3"/>
            <a:endCxn id="24" idx="1"/>
          </p:cNvCxnSpPr>
          <p:nvPr/>
        </p:nvCxnSpPr>
        <p:spPr>
          <a:xfrm flipV="1">
            <a:off x="3880210" y="4183609"/>
            <a:ext cx="1301391" cy="74119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24" idx="1"/>
          </p:cNvCxnSpPr>
          <p:nvPr/>
        </p:nvCxnSpPr>
        <p:spPr>
          <a:xfrm flipV="1">
            <a:off x="3883854" y="4183608"/>
            <a:ext cx="1297746" cy="1905282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3"/>
          </p:cNvCxnSpPr>
          <p:nvPr/>
        </p:nvCxnSpPr>
        <p:spPr>
          <a:xfrm flipV="1">
            <a:off x="6933204" y="4183608"/>
            <a:ext cx="1203633" cy="1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72" y="2977945"/>
            <a:ext cx="1149256" cy="2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4255-A8A9-F44A-DC10-686A3F01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Búsqueda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B25D0-1117-A174-C89C-337EA74C5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7B99B-1388-1DFA-FCD9-16CFC206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670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6D9B-EE64-7AB0-D3C6-819CE5AE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¿Cómo Resolvemos esta Consulta?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50029-C4D0-4E7F-E2BC-5FD1D3FD6A38}"/>
              </a:ext>
            </a:extLst>
          </p:cNvPr>
          <p:cNvSpPr txBox="1"/>
          <p:nvPr/>
        </p:nvSpPr>
        <p:spPr>
          <a:xfrm>
            <a:off x="1587710" y="4690766"/>
            <a:ext cx="40318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Mote, ATK</a:t>
            </a:r>
          </a:p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‘</a:t>
            </a:r>
            <a:r>
              <a:rPr lang="es-CL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Pikachu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3D2B2-A7BF-0410-4165-97B44FA28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66" y="1742446"/>
            <a:ext cx="5853868" cy="2264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8A2169-097A-FDC0-1ED3-CB1E81FDE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976" y="4893191"/>
            <a:ext cx="2930615" cy="6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8837-85DA-F914-E351-CAFAC483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Evaluación de Consultas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90268B-FA6C-C4A1-5754-C0D00B0C3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958816"/>
              </p:ext>
            </p:extLst>
          </p:nvPr>
        </p:nvGraphicFramePr>
        <p:xfrm>
          <a:off x="1259571" y="1283793"/>
          <a:ext cx="10706352" cy="492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046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4C91-E271-4CA5-317F-1AE94615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Búsqueda Secuencial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B06B2D-11C1-0C34-E732-339D26056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790" y="1635760"/>
                <a:ext cx="10515600" cy="4477409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s-CL" dirty="0"/>
                  <a:t>Se lee cada tupla de R (ojo, se lee en bloques!)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CL" dirty="0"/>
                  <a:t>Se seleccionan aquellas que cumplen la condición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s-CL" dirty="0"/>
              </a:p>
              <a:p>
                <a:pPr marL="514350" indent="-514350">
                  <a:buFont typeface="+mj-lt"/>
                  <a:buAutoNum type="arabicPeriod"/>
                </a:pPr>
                <a:endParaRPr lang="es-CL" dirty="0"/>
              </a:p>
              <a:p>
                <a:pPr marL="514350" indent="-514350">
                  <a:buFont typeface="+mj-lt"/>
                  <a:buAutoNum type="arabicPeriod"/>
                </a:pPr>
                <a:endParaRPr lang="es-CL" dirty="0"/>
              </a:p>
              <a:p>
                <a:pPr marL="514350" indent="-514350">
                  <a:buFont typeface="+mj-lt"/>
                  <a:buAutoNum type="arabicPeriod"/>
                </a:pPr>
                <a:endParaRPr lang="es-CL" dirty="0"/>
              </a:p>
              <a:p>
                <a:pPr marL="514350" indent="-514350">
                  <a:buFont typeface="+mj-lt"/>
                  <a:buAutoNum type="arabicPeriod"/>
                </a:pPr>
                <a:endParaRPr lang="es-CL" dirty="0"/>
              </a:p>
              <a:p>
                <a:pPr marL="0" indent="0">
                  <a:buNone/>
                </a:pPr>
                <a:endParaRPr lang="es-CL" sz="2000" dirty="0"/>
              </a:p>
              <a:p>
                <a:pPr marL="0" indent="0">
                  <a:buNone/>
                </a:pPr>
                <a:r>
                  <a:rPr lang="es-CL" sz="2000" dirty="0"/>
                  <a:t>¿Cuántas tuplas se leen?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000" b="0" i="1" smtClean="0">
                            <a:latin typeface="Cambria Math" panose="02040503050406030204" pitchFamily="18" charset="0"/>
                          </a:rPr>
                          <m:t>𝑃𝑜𝑘𝑒𝑑𝑒𝑥</m:t>
                        </m:r>
                      </m:e>
                    </m:d>
                    <m:r>
                      <a:rPr lang="es-CL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s-CL" sz="2000" dirty="0"/>
              </a:p>
              <a:p>
                <a:pPr marL="0" indent="0">
                  <a:buNone/>
                </a:pPr>
                <a:r>
                  <a:rPr lang="es-CL" sz="2000" dirty="0"/>
                  <a:t>¿Cuánto cuesta en términos de bloques?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s-CL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s-CL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s-CL" sz="2000" b="0" i="1" smtClean="0">
                                <a:latin typeface="Cambria Math" panose="02040503050406030204" pitchFamily="18" charset="0"/>
                              </a:rPr>
                              <m:t>𝑃𝑜𝑘𝑒𝑑𝑒𝑥</m:t>
                            </m:r>
                            <m:r>
                              <a:rPr lang="es-CL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s-CL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s-CL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s-C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s-CL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s-CL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endParaRPr lang="es-CL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B06B2D-11C1-0C34-E732-339D26056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790" y="1635760"/>
                <a:ext cx="10515600" cy="4477409"/>
              </a:xfrm>
              <a:blipFill>
                <a:blip r:embed="rId2"/>
                <a:stretch>
                  <a:fillRect l="-603" t="-1412" b="-13277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F397412-BF4A-2BF0-3EAE-D918F9356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870" y="2594945"/>
            <a:ext cx="5853868" cy="22648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38F6C-3BD4-BB18-0491-1C4380CDF9E9}"/>
              </a:ext>
            </a:extLst>
          </p:cNvPr>
          <p:cNvSpPr txBox="1"/>
          <p:nvPr/>
        </p:nvSpPr>
        <p:spPr>
          <a:xfrm>
            <a:off x="2022467" y="6300788"/>
            <a:ext cx="8244675" cy="404813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¿Cómo podemos optimizar la búsqueda?</a:t>
            </a:r>
          </a:p>
        </p:txBody>
      </p:sp>
    </p:spTree>
    <p:extLst>
      <p:ext uri="{BB962C8B-B14F-4D97-AF65-F5344CB8AC3E}">
        <p14:creationId xmlns:p14="http://schemas.microsoft.com/office/powerpoint/2010/main" val="42591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9845-C4E6-29DD-5449-F6657469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Índices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FE9AA-A9A5-8CFA-7756-0A687A5E8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175362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29DF-9C73-45AD-75AB-DF8BDB70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Índices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FE440-D9EC-8DBA-503A-B79C23FD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Un índice es una estructura de datos que permite facilitar búsquedas</a:t>
            </a:r>
          </a:p>
        </p:txBody>
      </p:sp>
      <p:pic>
        <p:nvPicPr>
          <p:cNvPr id="4" name="Picture 2" descr="https://media.boingboing.net/wp-content/uploads/2017/06/Batman.jpg">
            <a:extLst>
              <a:ext uri="{FF2B5EF4-FFF2-40B4-BE49-F238E27FC236}">
                <a16:creationId xmlns:a16="http://schemas.microsoft.com/office/drawing/2014/main" id="{D0026050-C1BA-1F3B-7AE9-09903B00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59" y="2700356"/>
            <a:ext cx="8430882" cy="40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58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4BCE-DD22-274A-0DFC-DE0BF16D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Índices de Hash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41AF974-F2E9-2ED1-C46F-8755690EB8A6}"/>
              </a:ext>
            </a:extLst>
          </p:cNvPr>
          <p:cNvSpPr txBox="1"/>
          <p:nvPr/>
        </p:nvSpPr>
        <p:spPr>
          <a:xfrm>
            <a:off x="4204724" y="17555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Función</a:t>
            </a:r>
          </a:p>
          <a:p>
            <a:pPr algn="ctr"/>
            <a:r>
              <a:rPr lang="es-CL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Hash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B0C244-4480-0810-3225-9C1F774DC4F6}"/>
              </a:ext>
            </a:extLst>
          </p:cNvPr>
          <p:cNvSpPr txBox="1"/>
          <p:nvPr/>
        </p:nvSpPr>
        <p:spPr>
          <a:xfrm>
            <a:off x="6787886" y="189407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00B050"/>
                </a:solidFill>
                <a:latin typeface="Calibri" panose="020F0502020204030204"/>
              </a:rPr>
              <a:t>Cajones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F45F6B-BC07-61EE-4B36-CA92B5F793AB}"/>
              </a:ext>
            </a:extLst>
          </p:cNvPr>
          <p:cNvSpPr txBox="1"/>
          <p:nvPr/>
        </p:nvSpPr>
        <p:spPr>
          <a:xfrm>
            <a:off x="9718256" y="189407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C00000"/>
                </a:solidFill>
                <a:latin typeface="Calibri" panose="020F0502020204030204"/>
              </a:rPr>
              <a:t>Datos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0BDA6B-2164-AF56-8FD0-4413FF24ACF0}"/>
              </a:ext>
            </a:extLst>
          </p:cNvPr>
          <p:cNvSpPr txBox="1"/>
          <p:nvPr/>
        </p:nvSpPr>
        <p:spPr>
          <a:xfrm>
            <a:off x="1907223" y="1894069"/>
            <a:ext cx="112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0101FF"/>
                </a:solidFill>
                <a:latin typeface="Calibri" panose="020F0502020204030204"/>
              </a:rPr>
              <a:t>Llaves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1A1D07-E6B9-6D75-D687-EF5E97406E9D}"/>
              </a:ext>
            </a:extLst>
          </p:cNvPr>
          <p:cNvSpPr/>
          <p:nvPr/>
        </p:nvSpPr>
        <p:spPr>
          <a:xfrm>
            <a:off x="1713743" y="2796090"/>
            <a:ext cx="1381277" cy="32907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Pikachu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FF46A6B-72DB-B7E2-980F-C32E26946C1D}"/>
              </a:ext>
            </a:extLst>
          </p:cNvPr>
          <p:cNvSpPr/>
          <p:nvPr/>
        </p:nvSpPr>
        <p:spPr>
          <a:xfrm>
            <a:off x="1713743" y="3253290"/>
            <a:ext cx="1381277" cy="32907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Ivysaur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C1E776-ACCA-448E-0736-3ECC07379C81}"/>
              </a:ext>
            </a:extLst>
          </p:cNvPr>
          <p:cNvSpPr/>
          <p:nvPr/>
        </p:nvSpPr>
        <p:spPr>
          <a:xfrm>
            <a:off x="1713743" y="5534514"/>
            <a:ext cx="1381277" cy="32907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Leafeon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F932C98-6A34-8E3F-1119-42FB22527F89}"/>
              </a:ext>
            </a:extLst>
          </p:cNvPr>
          <p:cNvSpPr/>
          <p:nvPr/>
        </p:nvSpPr>
        <p:spPr>
          <a:xfrm>
            <a:off x="1713743" y="3710490"/>
            <a:ext cx="1381277" cy="32907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Jolteon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7859B7-DBE3-2727-ADAF-FE2724488E95}"/>
              </a:ext>
            </a:extLst>
          </p:cNvPr>
          <p:cNvSpPr/>
          <p:nvPr/>
        </p:nvSpPr>
        <p:spPr>
          <a:xfrm>
            <a:off x="1713743" y="4162914"/>
            <a:ext cx="1381277" cy="32907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Sudowoodo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564BA2-DD92-B0F6-EC33-37A9F187D9CB}"/>
              </a:ext>
            </a:extLst>
          </p:cNvPr>
          <p:cNvSpPr/>
          <p:nvPr/>
        </p:nvSpPr>
        <p:spPr>
          <a:xfrm>
            <a:off x="1713743" y="4620114"/>
            <a:ext cx="1381277" cy="32907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Miltank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E009FA-ED81-431D-ED29-D3595F5BE367}"/>
              </a:ext>
            </a:extLst>
          </p:cNvPr>
          <p:cNvSpPr/>
          <p:nvPr/>
        </p:nvSpPr>
        <p:spPr>
          <a:xfrm>
            <a:off x="1713743" y="5077314"/>
            <a:ext cx="1381277" cy="32907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Sableye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8EC458-E672-6317-FF31-1F351A20F859}"/>
              </a:ext>
            </a:extLst>
          </p:cNvPr>
          <p:cNvSpPr/>
          <p:nvPr/>
        </p:nvSpPr>
        <p:spPr>
          <a:xfrm>
            <a:off x="4029774" y="2796090"/>
            <a:ext cx="1581509" cy="306749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satMod val="103000"/>
                  <a:lumMod val="102000"/>
                  <a:tint val="94000"/>
                </a:sysClr>
              </a:gs>
              <a:gs pos="50000">
                <a:sysClr val="windowText" lastClr="000000">
                  <a:satMod val="110000"/>
                  <a:lumMod val="100000"/>
                  <a:shade val="100000"/>
                </a:sysClr>
              </a:gs>
              <a:gs pos="100000">
                <a:sysClr val="windowText" lastClr="000000">
                  <a:lumMod val="99000"/>
                  <a:satMod val="120000"/>
                  <a:shade val="78000"/>
                </a:sys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4" name="Table 17">
            <a:extLst>
              <a:ext uri="{FF2B5EF4-FFF2-40B4-BE49-F238E27FC236}">
                <a16:creationId xmlns:a16="http://schemas.microsoft.com/office/drawing/2014/main" id="{2FDC662E-DD57-FBA9-186C-095BBF3B8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495221"/>
              </p:ext>
            </p:extLst>
          </p:nvPr>
        </p:nvGraphicFramePr>
        <p:xfrm>
          <a:off x="6599782" y="2500012"/>
          <a:ext cx="1671607" cy="370840"/>
        </p:xfrm>
        <a:graphic>
          <a:graphicData uri="http://schemas.openxmlformats.org/drawingml/2006/table">
            <a:tbl>
              <a:tblPr firstRow="1" bandRow="1"/>
              <a:tblGrid>
                <a:gridCol w="1246037">
                  <a:extLst>
                    <a:ext uri="{9D8B030D-6E8A-4147-A177-3AD203B41FA5}">
                      <a16:colId xmlns:a16="http://schemas.microsoft.com/office/drawing/2014/main" val="836552778"/>
                    </a:ext>
                  </a:extLst>
                </a:gridCol>
                <a:gridCol w="425570">
                  <a:extLst>
                    <a:ext uri="{9D8B030D-6E8A-4147-A177-3AD203B41FA5}">
                      <a16:colId xmlns:a16="http://schemas.microsoft.com/office/drawing/2014/main" val="358169788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/>
                        <a:t>000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48981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82549BE2-B06B-C9C3-CF9C-5674C11A7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89785"/>
              </p:ext>
            </p:extLst>
          </p:nvPr>
        </p:nvGraphicFramePr>
        <p:xfrm>
          <a:off x="6599781" y="2900699"/>
          <a:ext cx="1671607" cy="370840"/>
        </p:xfrm>
        <a:graphic>
          <a:graphicData uri="http://schemas.openxmlformats.org/drawingml/2006/table">
            <a:tbl>
              <a:tblPr firstRow="1" bandRow="1"/>
              <a:tblGrid>
                <a:gridCol w="1246037">
                  <a:extLst>
                    <a:ext uri="{9D8B030D-6E8A-4147-A177-3AD203B41FA5}">
                      <a16:colId xmlns:a16="http://schemas.microsoft.com/office/drawing/2014/main" val="836552778"/>
                    </a:ext>
                  </a:extLst>
                </a:gridCol>
                <a:gridCol w="425570">
                  <a:extLst>
                    <a:ext uri="{9D8B030D-6E8A-4147-A177-3AD203B41FA5}">
                      <a16:colId xmlns:a16="http://schemas.microsoft.com/office/drawing/2014/main" val="358169788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/>
                        <a:t>001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48981"/>
                  </a:ext>
                </a:extLst>
              </a:tr>
            </a:tbl>
          </a:graphicData>
        </a:graphic>
      </p:graphicFrame>
      <p:graphicFrame>
        <p:nvGraphicFramePr>
          <p:cNvPr id="56" name="Table 17">
            <a:extLst>
              <a:ext uri="{FF2B5EF4-FFF2-40B4-BE49-F238E27FC236}">
                <a16:creationId xmlns:a16="http://schemas.microsoft.com/office/drawing/2014/main" id="{B923BDB5-3AA5-766C-E01C-5BD783D13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709532"/>
              </p:ext>
            </p:extLst>
          </p:nvPr>
        </p:nvGraphicFramePr>
        <p:xfrm>
          <a:off x="6599780" y="4378209"/>
          <a:ext cx="1671607" cy="370840"/>
        </p:xfrm>
        <a:graphic>
          <a:graphicData uri="http://schemas.openxmlformats.org/drawingml/2006/table">
            <a:tbl>
              <a:tblPr firstRow="1" bandRow="1"/>
              <a:tblGrid>
                <a:gridCol w="1246037">
                  <a:extLst>
                    <a:ext uri="{9D8B030D-6E8A-4147-A177-3AD203B41FA5}">
                      <a16:colId xmlns:a16="http://schemas.microsoft.com/office/drawing/2014/main" val="836552778"/>
                    </a:ext>
                  </a:extLst>
                </a:gridCol>
                <a:gridCol w="425570">
                  <a:extLst>
                    <a:ext uri="{9D8B030D-6E8A-4147-A177-3AD203B41FA5}">
                      <a16:colId xmlns:a16="http://schemas.microsoft.com/office/drawing/2014/main" val="358169788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/>
                        <a:t>145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48981"/>
                  </a:ext>
                </a:extLst>
              </a:tr>
            </a:tbl>
          </a:graphicData>
        </a:graphic>
      </p:graphicFrame>
      <p:graphicFrame>
        <p:nvGraphicFramePr>
          <p:cNvPr id="57" name="Table 17">
            <a:extLst>
              <a:ext uri="{FF2B5EF4-FFF2-40B4-BE49-F238E27FC236}">
                <a16:creationId xmlns:a16="http://schemas.microsoft.com/office/drawing/2014/main" id="{0531849C-9005-D127-03CE-24E325568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35830"/>
              </p:ext>
            </p:extLst>
          </p:nvPr>
        </p:nvGraphicFramePr>
        <p:xfrm>
          <a:off x="6599780" y="3584362"/>
          <a:ext cx="1671607" cy="370840"/>
        </p:xfrm>
        <a:graphic>
          <a:graphicData uri="http://schemas.openxmlformats.org/drawingml/2006/table">
            <a:tbl>
              <a:tblPr firstRow="1" bandRow="1"/>
              <a:tblGrid>
                <a:gridCol w="1246037">
                  <a:extLst>
                    <a:ext uri="{9D8B030D-6E8A-4147-A177-3AD203B41FA5}">
                      <a16:colId xmlns:a16="http://schemas.microsoft.com/office/drawing/2014/main" val="836552778"/>
                    </a:ext>
                  </a:extLst>
                </a:gridCol>
                <a:gridCol w="425570">
                  <a:extLst>
                    <a:ext uri="{9D8B030D-6E8A-4147-A177-3AD203B41FA5}">
                      <a16:colId xmlns:a16="http://schemas.microsoft.com/office/drawing/2014/main" val="358169788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/>
                        <a:t>143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48981"/>
                  </a:ext>
                </a:extLst>
              </a:tr>
            </a:tbl>
          </a:graphicData>
        </a:graphic>
      </p:graphicFrame>
      <p:graphicFrame>
        <p:nvGraphicFramePr>
          <p:cNvPr id="58" name="Table 17">
            <a:extLst>
              <a:ext uri="{FF2B5EF4-FFF2-40B4-BE49-F238E27FC236}">
                <a16:creationId xmlns:a16="http://schemas.microsoft.com/office/drawing/2014/main" id="{D0EF4C8B-FC0E-82CE-2F90-4D9DC35B1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41888"/>
              </p:ext>
            </p:extLst>
          </p:nvPr>
        </p:nvGraphicFramePr>
        <p:xfrm>
          <a:off x="6599780" y="3974082"/>
          <a:ext cx="1671607" cy="370840"/>
        </p:xfrm>
        <a:graphic>
          <a:graphicData uri="http://schemas.openxmlformats.org/drawingml/2006/table">
            <a:tbl>
              <a:tblPr firstRow="1" bandRow="1"/>
              <a:tblGrid>
                <a:gridCol w="1246037">
                  <a:extLst>
                    <a:ext uri="{9D8B030D-6E8A-4147-A177-3AD203B41FA5}">
                      <a16:colId xmlns:a16="http://schemas.microsoft.com/office/drawing/2014/main" val="836552778"/>
                    </a:ext>
                  </a:extLst>
                </a:gridCol>
                <a:gridCol w="425570">
                  <a:extLst>
                    <a:ext uri="{9D8B030D-6E8A-4147-A177-3AD203B41FA5}">
                      <a16:colId xmlns:a16="http://schemas.microsoft.com/office/drawing/2014/main" val="358169788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/>
                        <a:t>144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48981"/>
                  </a:ext>
                </a:extLst>
              </a:tr>
            </a:tbl>
          </a:graphicData>
        </a:graphic>
      </p:graphicFrame>
      <p:graphicFrame>
        <p:nvGraphicFramePr>
          <p:cNvPr id="59" name="Table 17">
            <a:extLst>
              <a:ext uri="{FF2B5EF4-FFF2-40B4-BE49-F238E27FC236}">
                <a16:creationId xmlns:a16="http://schemas.microsoft.com/office/drawing/2014/main" id="{62560F48-C5D7-15DF-3FE9-E9B67F1B6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06180"/>
              </p:ext>
            </p:extLst>
          </p:nvPr>
        </p:nvGraphicFramePr>
        <p:xfrm>
          <a:off x="6599780" y="5863589"/>
          <a:ext cx="1671607" cy="370840"/>
        </p:xfrm>
        <a:graphic>
          <a:graphicData uri="http://schemas.openxmlformats.org/drawingml/2006/table">
            <a:tbl>
              <a:tblPr firstRow="1" bandRow="1"/>
              <a:tblGrid>
                <a:gridCol w="1246037">
                  <a:extLst>
                    <a:ext uri="{9D8B030D-6E8A-4147-A177-3AD203B41FA5}">
                      <a16:colId xmlns:a16="http://schemas.microsoft.com/office/drawing/2014/main" val="836552778"/>
                    </a:ext>
                  </a:extLst>
                </a:gridCol>
                <a:gridCol w="425570">
                  <a:extLst>
                    <a:ext uri="{9D8B030D-6E8A-4147-A177-3AD203B41FA5}">
                      <a16:colId xmlns:a16="http://schemas.microsoft.com/office/drawing/2014/main" val="358169788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/>
                        <a:t>240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48981"/>
                  </a:ext>
                </a:extLst>
              </a:tr>
            </a:tbl>
          </a:graphicData>
        </a:graphic>
      </p:graphicFrame>
      <p:graphicFrame>
        <p:nvGraphicFramePr>
          <p:cNvPr id="60" name="Table 17">
            <a:extLst>
              <a:ext uri="{FF2B5EF4-FFF2-40B4-BE49-F238E27FC236}">
                <a16:creationId xmlns:a16="http://schemas.microsoft.com/office/drawing/2014/main" id="{4B296C3E-A199-87AC-29FC-AE317DB4F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06629"/>
              </p:ext>
            </p:extLst>
          </p:nvPr>
        </p:nvGraphicFramePr>
        <p:xfrm>
          <a:off x="6599780" y="5069742"/>
          <a:ext cx="1671607" cy="370840"/>
        </p:xfrm>
        <a:graphic>
          <a:graphicData uri="http://schemas.openxmlformats.org/drawingml/2006/table">
            <a:tbl>
              <a:tblPr firstRow="1" bandRow="1"/>
              <a:tblGrid>
                <a:gridCol w="1246037">
                  <a:extLst>
                    <a:ext uri="{9D8B030D-6E8A-4147-A177-3AD203B41FA5}">
                      <a16:colId xmlns:a16="http://schemas.microsoft.com/office/drawing/2014/main" val="836552778"/>
                    </a:ext>
                  </a:extLst>
                </a:gridCol>
                <a:gridCol w="425570">
                  <a:extLst>
                    <a:ext uri="{9D8B030D-6E8A-4147-A177-3AD203B41FA5}">
                      <a16:colId xmlns:a16="http://schemas.microsoft.com/office/drawing/2014/main" val="358169788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/>
                        <a:t>238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48981"/>
                  </a:ext>
                </a:extLst>
              </a:tr>
            </a:tbl>
          </a:graphicData>
        </a:graphic>
      </p:graphicFrame>
      <p:graphicFrame>
        <p:nvGraphicFramePr>
          <p:cNvPr id="61" name="Table 17">
            <a:extLst>
              <a:ext uri="{FF2B5EF4-FFF2-40B4-BE49-F238E27FC236}">
                <a16:creationId xmlns:a16="http://schemas.microsoft.com/office/drawing/2014/main" id="{BAAB1463-D346-1FD0-D74A-0A7AC73A3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39781"/>
              </p:ext>
            </p:extLst>
          </p:nvPr>
        </p:nvGraphicFramePr>
        <p:xfrm>
          <a:off x="6599780" y="5459462"/>
          <a:ext cx="1671607" cy="370840"/>
        </p:xfrm>
        <a:graphic>
          <a:graphicData uri="http://schemas.openxmlformats.org/drawingml/2006/table">
            <a:tbl>
              <a:tblPr firstRow="1" bandRow="1"/>
              <a:tblGrid>
                <a:gridCol w="1246037">
                  <a:extLst>
                    <a:ext uri="{9D8B030D-6E8A-4147-A177-3AD203B41FA5}">
                      <a16:colId xmlns:a16="http://schemas.microsoft.com/office/drawing/2014/main" val="836552778"/>
                    </a:ext>
                  </a:extLst>
                </a:gridCol>
                <a:gridCol w="425570">
                  <a:extLst>
                    <a:ext uri="{9D8B030D-6E8A-4147-A177-3AD203B41FA5}">
                      <a16:colId xmlns:a16="http://schemas.microsoft.com/office/drawing/2014/main" val="358169788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/>
                        <a:t>239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C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48981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C0B13665-339A-7B91-B8EB-D12858C3D550}"/>
              </a:ext>
            </a:extLst>
          </p:cNvPr>
          <p:cNvSpPr txBox="1"/>
          <p:nvPr/>
        </p:nvSpPr>
        <p:spPr>
          <a:xfrm>
            <a:off x="7215796" y="31915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8FC155-BBF1-B363-A69D-041D8A043C17}"/>
              </a:ext>
            </a:extLst>
          </p:cNvPr>
          <p:cNvSpPr txBox="1"/>
          <p:nvPr/>
        </p:nvSpPr>
        <p:spPr>
          <a:xfrm>
            <a:off x="7215796" y="46357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1D96A42C-0557-2C36-7EC2-EDC45CDA6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1893"/>
              </p:ext>
            </p:extLst>
          </p:nvPr>
        </p:nvGraphicFramePr>
        <p:xfrm>
          <a:off x="9413071" y="4407330"/>
          <a:ext cx="2057211" cy="304800"/>
        </p:xfrm>
        <a:graphic>
          <a:graphicData uri="http://schemas.openxmlformats.org/drawingml/2006/table">
            <a:tbl>
              <a:tblPr firstRow="1" bandRow="1"/>
              <a:tblGrid>
                <a:gridCol w="781495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Pikachu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Thor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5A045802-1CD3-6F95-E8D8-29B859DE1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50102"/>
              </p:ext>
            </p:extLst>
          </p:nvPr>
        </p:nvGraphicFramePr>
        <p:xfrm>
          <a:off x="9413071" y="2935205"/>
          <a:ext cx="2057211" cy="304800"/>
        </p:xfrm>
        <a:graphic>
          <a:graphicData uri="http://schemas.openxmlformats.org/drawingml/2006/table">
            <a:tbl>
              <a:tblPr firstRow="1" bandRow="1"/>
              <a:tblGrid>
                <a:gridCol w="781495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Jolteon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Zeus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0F48E839-F0B2-D8CB-81AE-79140A983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835379"/>
              </p:ext>
            </p:extLst>
          </p:nvPr>
        </p:nvGraphicFramePr>
        <p:xfrm>
          <a:off x="9391576" y="4959189"/>
          <a:ext cx="2100200" cy="304800"/>
        </p:xfrm>
        <a:graphic>
          <a:graphicData uri="http://schemas.openxmlformats.org/drawingml/2006/table">
            <a:tbl>
              <a:tblPr firstRow="1" bandRow="1"/>
              <a:tblGrid>
                <a:gridCol w="781495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602107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Sableye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Ngen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75D671EC-1320-7655-3EFA-E9C6B0A66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58173"/>
              </p:ext>
            </p:extLst>
          </p:nvPr>
        </p:nvGraphicFramePr>
        <p:xfrm>
          <a:off x="9413071" y="5890778"/>
          <a:ext cx="2357566" cy="304800"/>
        </p:xfrm>
        <a:graphic>
          <a:graphicData uri="http://schemas.openxmlformats.org/drawingml/2006/table">
            <a:tbl>
              <a:tblPr firstRow="1" bandRow="1"/>
              <a:tblGrid>
                <a:gridCol w="781495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859473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Ivysaur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Demeter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cxnSp>
        <p:nvCxnSpPr>
          <p:cNvPr id="68" name="Connector: Elbow 37">
            <a:extLst>
              <a:ext uri="{FF2B5EF4-FFF2-40B4-BE49-F238E27FC236}">
                <a16:creationId xmlns:a16="http://schemas.microsoft.com/office/drawing/2014/main" id="{DA5BFC20-8505-D2A9-9755-E99D68DF8B93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3095020" y="2960628"/>
            <a:ext cx="3539931" cy="147406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Connector: Elbow 39">
            <a:extLst>
              <a:ext uri="{FF2B5EF4-FFF2-40B4-BE49-F238E27FC236}">
                <a16:creationId xmlns:a16="http://schemas.microsoft.com/office/drawing/2014/main" id="{31FE8EA9-E221-2F31-282D-E11A7AECB85F}"/>
              </a:ext>
            </a:extLst>
          </p:cNvPr>
          <p:cNvCxnSpPr>
            <a:cxnSpLocks/>
            <a:stCxn id="47" idx="3"/>
            <a:endCxn id="59" idx="1"/>
          </p:cNvCxnSpPr>
          <p:nvPr/>
        </p:nvCxnSpPr>
        <p:spPr>
          <a:xfrm>
            <a:off x="3095020" y="3417828"/>
            <a:ext cx="3504760" cy="2631181"/>
          </a:xfrm>
          <a:prstGeom prst="bentConnector3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Connector: Elbow 43">
            <a:extLst>
              <a:ext uri="{FF2B5EF4-FFF2-40B4-BE49-F238E27FC236}">
                <a16:creationId xmlns:a16="http://schemas.microsoft.com/office/drawing/2014/main" id="{E72C44DE-281F-C297-497D-77935E4F54B8}"/>
              </a:ext>
            </a:extLst>
          </p:cNvPr>
          <p:cNvCxnSpPr>
            <a:cxnSpLocks/>
            <a:stCxn id="49" idx="3"/>
            <a:endCxn id="55" idx="1"/>
          </p:cNvCxnSpPr>
          <p:nvPr/>
        </p:nvCxnSpPr>
        <p:spPr>
          <a:xfrm flipV="1">
            <a:off x="3095020" y="3086119"/>
            <a:ext cx="3504761" cy="78890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1" name="Connector: Elbow 47">
            <a:extLst>
              <a:ext uri="{FF2B5EF4-FFF2-40B4-BE49-F238E27FC236}">
                <a16:creationId xmlns:a16="http://schemas.microsoft.com/office/drawing/2014/main" id="{CD2F01D6-40F6-DD0C-406D-1547BA9943FE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3095020" y="4705855"/>
            <a:ext cx="3539931" cy="53599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2" name="Connector: Elbow 60">
            <a:extLst>
              <a:ext uri="{FF2B5EF4-FFF2-40B4-BE49-F238E27FC236}">
                <a16:creationId xmlns:a16="http://schemas.microsoft.com/office/drawing/2014/main" id="{7A6EA029-13B6-5EDF-DF9A-42328A6BD808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3095020" y="4327452"/>
            <a:ext cx="3539931" cy="55687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3" name="Connector: Elbow 64">
            <a:extLst>
              <a:ext uri="{FF2B5EF4-FFF2-40B4-BE49-F238E27FC236}">
                <a16:creationId xmlns:a16="http://schemas.microsoft.com/office/drawing/2014/main" id="{8FFBA3D5-C956-071C-94C4-650C23047443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3095020" y="3357280"/>
            <a:ext cx="3459418" cy="1427372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4" name="Connector: Elbow 70">
            <a:extLst>
              <a:ext uri="{FF2B5EF4-FFF2-40B4-BE49-F238E27FC236}">
                <a16:creationId xmlns:a16="http://schemas.microsoft.com/office/drawing/2014/main" id="{41AF687B-B530-6B33-E110-68E468C1A6D9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3095020" y="5699052"/>
            <a:ext cx="3539931" cy="68166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51FE4085-8146-54E3-DBAD-B9D7290A8619}"/>
              </a:ext>
            </a:extLst>
          </p:cNvPr>
          <p:cNvSpPr txBox="1"/>
          <p:nvPr/>
        </p:nvSpPr>
        <p:spPr>
          <a:xfrm>
            <a:off x="7215131" y="61229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46CB5FA-1843-AA33-ACCF-F4BE9E59DCB0}"/>
              </a:ext>
            </a:extLst>
          </p:cNvPr>
          <p:cNvCxnSpPr>
            <a:cxnSpLocks/>
            <a:stCxn id="55" idx="3"/>
            <a:endCxn id="65" idx="1"/>
          </p:cNvCxnSpPr>
          <p:nvPr/>
        </p:nvCxnSpPr>
        <p:spPr>
          <a:xfrm>
            <a:off x="8271388" y="3086119"/>
            <a:ext cx="1141683" cy="1486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1CD0A4F-A5AE-99A6-9AC5-D882C10548F8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8271387" y="4559730"/>
            <a:ext cx="1141684" cy="3899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7C115D3-FA51-3195-495C-5C9E3498CAD0}"/>
              </a:ext>
            </a:extLst>
          </p:cNvPr>
          <p:cNvCxnSpPr>
            <a:cxnSpLocks/>
            <a:stCxn id="59" idx="3"/>
            <a:endCxn id="67" idx="1"/>
          </p:cNvCxnSpPr>
          <p:nvPr/>
        </p:nvCxnSpPr>
        <p:spPr>
          <a:xfrm flipV="1">
            <a:off x="8271387" y="6043178"/>
            <a:ext cx="1141684" cy="5831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3F65EA4-61D1-5FC8-A050-9B40D4D8A5AB}"/>
              </a:ext>
            </a:extLst>
          </p:cNvPr>
          <p:cNvCxnSpPr>
            <a:cxnSpLocks/>
            <a:stCxn id="64" idx="2"/>
            <a:endCxn id="66" idx="0"/>
          </p:cNvCxnSpPr>
          <p:nvPr/>
        </p:nvCxnSpPr>
        <p:spPr>
          <a:xfrm>
            <a:off x="10441676" y="4712130"/>
            <a:ext cx="0" cy="247059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1" name="Content Placeholder 6 2">
            <a:extLst>
              <a:ext uri="{FF2B5EF4-FFF2-40B4-BE49-F238E27FC236}">
                <a16:creationId xmlns:a16="http://schemas.microsoft.com/office/drawing/2014/main" id="{703A0071-56F4-CE89-7292-D4E825B0274D}"/>
              </a:ext>
            </a:extLst>
          </p:cNvPr>
          <p:cNvSpPr txBox="1">
            <a:spLocks/>
          </p:cNvSpPr>
          <p:nvPr/>
        </p:nvSpPr>
        <p:spPr>
          <a:xfrm>
            <a:off x="6503864" y="392612"/>
            <a:ext cx="5338769" cy="641866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La “llave” puede ser cualquier conjunto de atributos de la tabla; no tiene que ser una súper llave relacional.</a:t>
            </a:r>
          </a:p>
        </p:txBody>
      </p:sp>
    </p:spTree>
    <p:extLst>
      <p:ext uri="{BB962C8B-B14F-4D97-AF65-F5344CB8AC3E}">
        <p14:creationId xmlns:p14="http://schemas.microsoft.com/office/powerpoint/2010/main" val="20290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26D3-CA6C-B7B7-EA75-13483D4A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Índices de Hash – Costo de Búsqueda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D26E13-A002-3D11-E718-A01AAD9B4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Para devolver una tupla:</a:t>
                </a:r>
              </a:p>
              <a:p>
                <a:pPr lvl="1"/>
                <a:r>
                  <a:rPr lang="es-CL" dirty="0"/>
                  <a:t>Caso ideal (hash perfecto):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s-CL" dirty="0"/>
              </a:p>
              <a:p>
                <a:pPr lvl="1"/>
                <a:r>
                  <a:rPr lang="es-CL" dirty="0"/>
                  <a:t>Peor caso (todas las tuplas en el mismo cajón):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s-CL" dirty="0"/>
              </a:p>
              <a:p>
                <a:pPr lvl="1"/>
                <a:endParaRPr lang="es-CL" dirty="0"/>
              </a:p>
              <a:p>
                <a:pPr lvl="1"/>
                <a:endParaRPr lang="es-CL" dirty="0"/>
              </a:p>
              <a:p>
                <a:r>
                  <a:rPr lang="es-CL" dirty="0"/>
                  <a:t>Para devolver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dirty="0"/>
                  <a:t>tuplas (se debe “sumar”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s-CL" dirty="0"/>
                  <a:t>  al costo):</a:t>
                </a:r>
              </a:p>
              <a:p>
                <a:pPr lvl="1"/>
                <a:r>
                  <a:rPr lang="es-CL" dirty="0"/>
                  <a:t>Caso ideal: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s-CL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D26E13-A002-3D11-E718-A01AAD9B4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8" t="-877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405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57C4-C407-5ACB-F76D-C9B6F8A5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Índices de Hash – Búsqueda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A224C5-B248-7021-5EBD-7B98CF582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7710" y="3724212"/>
                <a:ext cx="9486690" cy="2483548"/>
              </a:xfrm>
            </p:spPr>
            <p:txBody>
              <a:bodyPr/>
              <a:lstStyle/>
              <a:p>
                <a:r>
                  <a:rPr lang="es-CL" dirty="0"/>
                  <a:t>Para devolver una tupla:</a:t>
                </a:r>
              </a:p>
              <a:p>
                <a:pPr lvl="1"/>
                <a:r>
                  <a:rPr lang="es-CL" dirty="0"/>
                  <a:t>Caso ideal (hash perfecto):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s-CL" dirty="0"/>
              </a:p>
              <a:p>
                <a:pPr lvl="1"/>
                <a:r>
                  <a:rPr lang="es-CL" dirty="0"/>
                  <a:t>Peor caso (todas las tuplas en el mismo cajón):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s-CL" dirty="0"/>
              </a:p>
              <a:p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A224C5-B248-7021-5EBD-7B98CF58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710" y="3724212"/>
                <a:ext cx="9486690" cy="2483548"/>
              </a:xfrm>
              <a:blipFill>
                <a:blip r:embed="rId2"/>
                <a:stretch>
                  <a:fillRect l="-668" t="-1531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474999-6FE3-DD30-DD8D-1C8821EBBD83}"/>
              </a:ext>
            </a:extLst>
          </p:cNvPr>
          <p:cNvSpPr txBox="1"/>
          <p:nvPr/>
        </p:nvSpPr>
        <p:spPr>
          <a:xfrm>
            <a:off x="1587710" y="1921064"/>
            <a:ext cx="403187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Mote, ATK</a:t>
            </a:r>
          </a:p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‘</a:t>
            </a:r>
            <a:r>
              <a:rPr lang="es-C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Pikachu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AB2C8A7-E6F7-E421-7FC7-88356B691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63" y="1635760"/>
            <a:ext cx="5425845" cy="20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28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100E6-007E-9F4B-123A-F3AA98887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8CD9-D749-0D09-52B6-18A67512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Índices de Hash – Búsqueda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B4EAD-6DF9-D0E3-9DD8-C48492B800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7710" y="3724212"/>
                <a:ext cx="9486690" cy="2483548"/>
              </a:xfrm>
            </p:spPr>
            <p:txBody>
              <a:bodyPr/>
              <a:lstStyle/>
              <a:p>
                <a:r>
                  <a:rPr lang="es-CL" dirty="0"/>
                  <a:t>¿Búsquedas por rango?</a:t>
                </a:r>
              </a:p>
              <a:p>
                <a:pPr marL="0" indent="0">
                  <a:buNone/>
                </a:pPr>
                <a:endParaRPr lang="es-CL" dirty="0"/>
              </a:p>
              <a:p>
                <a:r>
                  <a:rPr lang="es-CL" dirty="0"/>
                  <a:t>Para devolver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CL" dirty="0"/>
                  <a:t> tuplas:</a:t>
                </a:r>
              </a:p>
              <a:p>
                <a:pPr lvl="1"/>
                <a:r>
                  <a:rPr lang="es-CL" dirty="0"/>
                  <a:t>Caso ideal (hash perfecto):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:pPr lvl="1"/>
                <a:r>
                  <a:rPr lang="es-CL" dirty="0"/>
                  <a:t>Peor caso (todas las tuplas en el mismo cajón):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s-CL" dirty="0"/>
              </a:p>
              <a:p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B4EAD-6DF9-D0E3-9DD8-C48492B800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710" y="3724212"/>
                <a:ext cx="9486690" cy="2483548"/>
              </a:xfrm>
              <a:blipFill>
                <a:blip r:embed="rId2"/>
                <a:stretch>
                  <a:fillRect l="-668" t="-1531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EC24D2D-E0EB-C0F3-9E41-6E57EB8D3C26}"/>
              </a:ext>
            </a:extLst>
          </p:cNvPr>
          <p:cNvSpPr txBox="1"/>
          <p:nvPr/>
        </p:nvSpPr>
        <p:spPr>
          <a:xfrm>
            <a:off x="3849231" y="1902897"/>
            <a:ext cx="449353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Mote, ATK</a:t>
            </a:r>
          </a:p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endParaRPr lang="es-CL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ATK &gt; 90 </a:t>
            </a:r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s-CL" sz="2000" b="1" dirty="0">
                <a:solidFill>
                  <a:srgbClr val="4472C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ATK &lt; 120</a:t>
            </a:r>
          </a:p>
        </p:txBody>
      </p:sp>
    </p:spTree>
    <p:extLst>
      <p:ext uri="{BB962C8B-B14F-4D97-AF65-F5344CB8AC3E}">
        <p14:creationId xmlns:p14="http://schemas.microsoft.com/office/powerpoint/2010/main" val="2220444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BB8A-1309-6419-1937-BD6715F6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Índices de Árbol B</a:t>
            </a:r>
          </a:p>
        </p:txBody>
      </p:sp>
      <p:sp>
        <p:nvSpPr>
          <p:cNvPr id="25" name="Content Placeholder 6 2 1">
            <a:extLst>
              <a:ext uri="{FF2B5EF4-FFF2-40B4-BE49-F238E27FC236}">
                <a16:creationId xmlns:a16="http://schemas.microsoft.com/office/drawing/2014/main" id="{1D45C660-E167-C9F7-672F-25C79D24970A}"/>
              </a:ext>
            </a:extLst>
          </p:cNvPr>
          <p:cNvSpPr txBox="1">
            <a:spLocks/>
          </p:cNvSpPr>
          <p:nvPr/>
        </p:nvSpPr>
        <p:spPr>
          <a:xfrm>
            <a:off x="2349710" y="5642433"/>
            <a:ext cx="7642085" cy="496099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L" sz="2100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–</a:t>
            </a:r>
            <a:r>
              <a:rPr lang="es-CL" sz="21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L" sz="2100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 Árbol B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: Los nodos internos tienen entre </a:t>
            </a:r>
            <a:r>
              <a:rPr lang="es-CL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y </a:t>
            </a:r>
            <a:r>
              <a:rPr lang="es-CL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hijos </a:t>
            </a:r>
            <a:r>
              <a:rPr lang="es-CL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(</a:t>
            </a:r>
            <a:r>
              <a:rPr lang="es-CL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≥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</a:t>
            </a:r>
            <a:r>
              <a:rPr lang="es-CL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)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F90D89E-D387-7788-3524-FA62CDE83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161361"/>
              </p:ext>
            </p:extLst>
          </p:nvPr>
        </p:nvGraphicFramePr>
        <p:xfrm>
          <a:off x="3797510" y="2833193"/>
          <a:ext cx="1524000" cy="37084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</a:t>
                      </a: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CL" sz="15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C80162B-0D9D-C81B-5C92-AB5E084F6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339"/>
              </p:ext>
            </p:extLst>
          </p:nvPr>
        </p:nvGraphicFramePr>
        <p:xfrm>
          <a:off x="3797510" y="3214193"/>
          <a:ext cx="1524000" cy="304800"/>
        </p:xfrm>
        <a:graphic>
          <a:graphicData uri="http://schemas.openxmlformats.org/drawingml/2006/table">
            <a:tbl>
              <a:tblPr firstRow="1" bandRow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55A0CD-3B75-4960-5530-FE33010A480F}"/>
              </a:ext>
            </a:extLst>
          </p:cNvPr>
          <p:cNvCxnSpPr>
            <a:endCxn id="26" idx="0"/>
          </p:cNvCxnSpPr>
          <p:nvPr/>
        </p:nvCxnSpPr>
        <p:spPr>
          <a:xfrm flipH="1">
            <a:off x="4559510" y="2385518"/>
            <a:ext cx="1333500" cy="447675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22C2A6-0D24-5F69-763D-87DE2E8056A4}"/>
              </a:ext>
            </a:extLst>
          </p:cNvPr>
          <p:cNvCxnSpPr>
            <a:stCxn id="42" idx="2"/>
            <a:endCxn id="35" idx="0"/>
          </p:cNvCxnSpPr>
          <p:nvPr/>
        </p:nvCxnSpPr>
        <p:spPr>
          <a:xfrm>
            <a:off x="6312110" y="2385518"/>
            <a:ext cx="1584973" cy="450056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BA92BC9-0664-EEC4-6413-1A12FCD2C831}"/>
              </a:ext>
            </a:extLst>
          </p:cNvPr>
          <p:cNvCxnSpPr>
            <a:endCxn id="40" idx="0"/>
          </p:cNvCxnSpPr>
          <p:nvPr/>
        </p:nvCxnSpPr>
        <p:spPr>
          <a:xfrm flipH="1">
            <a:off x="2349710" y="3518993"/>
            <a:ext cx="1752600" cy="629920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203D2C-FDEE-3619-DD6B-5FE8C76C42BC}"/>
              </a:ext>
            </a:extLst>
          </p:cNvPr>
          <p:cNvCxnSpPr>
            <a:stCxn id="27" idx="2"/>
            <a:endCxn id="39" idx="0"/>
          </p:cNvCxnSpPr>
          <p:nvPr/>
        </p:nvCxnSpPr>
        <p:spPr>
          <a:xfrm flipH="1">
            <a:off x="4102310" y="3518993"/>
            <a:ext cx="457200" cy="629920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81A25F-CC84-3A2C-A964-30E8DEF0B21D}"/>
              </a:ext>
            </a:extLst>
          </p:cNvPr>
          <p:cNvCxnSpPr/>
          <p:nvPr/>
        </p:nvCxnSpPr>
        <p:spPr>
          <a:xfrm>
            <a:off x="7455110" y="3521374"/>
            <a:ext cx="0" cy="627539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4113EA4-0228-F6BF-B866-721FFEB62DC8}"/>
              </a:ext>
            </a:extLst>
          </p:cNvPr>
          <p:cNvCxnSpPr>
            <a:stCxn id="36" idx="2"/>
            <a:endCxn id="38" idx="0"/>
          </p:cNvCxnSpPr>
          <p:nvPr/>
        </p:nvCxnSpPr>
        <p:spPr>
          <a:xfrm>
            <a:off x="7897083" y="3521374"/>
            <a:ext cx="1691627" cy="627539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sp>
        <p:nvSpPr>
          <p:cNvPr id="34" name="Content Placeholder 6 2 2">
            <a:extLst>
              <a:ext uri="{FF2B5EF4-FFF2-40B4-BE49-F238E27FC236}">
                <a16:creationId xmlns:a16="http://schemas.microsoft.com/office/drawing/2014/main" id="{168BBC36-C556-879D-64BE-8A005E0D1487}"/>
              </a:ext>
            </a:extLst>
          </p:cNvPr>
          <p:cNvSpPr txBox="1">
            <a:spLocks/>
          </p:cNvSpPr>
          <p:nvPr/>
        </p:nvSpPr>
        <p:spPr>
          <a:xfrm>
            <a:off x="2349710" y="4956633"/>
            <a:ext cx="7647318" cy="496099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Árbol B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: Árbol ordenado, balanceado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09191585-81BE-3123-1C83-1FE7A0AEA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37719"/>
              </p:ext>
            </p:extLst>
          </p:nvPr>
        </p:nvGraphicFramePr>
        <p:xfrm>
          <a:off x="7135083" y="2835574"/>
          <a:ext cx="1524000" cy="37084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CL" sz="15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CD2F564-FF5F-D399-33BF-4000C047C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95961"/>
              </p:ext>
            </p:extLst>
          </p:nvPr>
        </p:nvGraphicFramePr>
        <p:xfrm>
          <a:off x="7135083" y="3216574"/>
          <a:ext cx="1524000" cy="304800"/>
        </p:xfrm>
        <a:graphic>
          <a:graphicData uri="http://schemas.openxmlformats.org/drawingml/2006/table">
            <a:tbl>
              <a:tblPr firstRow="1" bandRow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0A6EE10E-AFEC-A7BF-F9A5-91113F352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67699"/>
              </p:ext>
            </p:extLst>
          </p:nvPr>
        </p:nvGraphicFramePr>
        <p:xfrm>
          <a:off x="7052208" y="4148913"/>
          <a:ext cx="1524000" cy="37084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</a:t>
                      </a: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CL" sz="15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08055FE-4783-776C-A76B-D92B32C7E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52079"/>
              </p:ext>
            </p:extLst>
          </p:nvPr>
        </p:nvGraphicFramePr>
        <p:xfrm>
          <a:off x="8826710" y="4148913"/>
          <a:ext cx="1524000" cy="37084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110</a:t>
                      </a: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CL" sz="15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8476FF4-214C-8E99-1AEE-4311108B1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25470"/>
              </p:ext>
            </p:extLst>
          </p:nvPr>
        </p:nvGraphicFramePr>
        <p:xfrm>
          <a:off x="3340310" y="4148913"/>
          <a:ext cx="1524000" cy="37084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CL" sz="15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D4457D2F-8B30-F2E3-97BD-4DCF1355E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72029"/>
              </p:ext>
            </p:extLst>
          </p:nvPr>
        </p:nvGraphicFramePr>
        <p:xfrm>
          <a:off x="1587710" y="4148913"/>
          <a:ext cx="1524000" cy="37084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</a:t>
                      </a: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CL" sz="15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B566844-A6BA-B421-5A6D-21B63BD76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49886"/>
              </p:ext>
            </p:extLst>
          </p:nvPr>
        </p:nvGraphicFramePr>
        <p:xfrm>
          <a:off x="5550110" y="1699718"/>
          <a:ext cx="1524000" cy="37084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</a:t>
                      </a: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CL" sz="15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45EDBE28-0DEF-620B-CDCC-FE6DFF07B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974056"/>
              </p:ext>
            </p:extLst>
          </p:nvPr>
        </p:nvGraphicFramePr>
        <p:xfrm>
          <a:off x="5550110" y="2080718"/>
          <a:ext cx="1524000" cy="304800"/>
        </p:xfrm>
        <a:graphic>
          <a:graphicData uri="http://schemas.openxmlformats.org/drawingml/2006/table">
            <a:tbl>
              <a:tblPr firstRow="1" bandRow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660DF06B-0B19-6F2C-F707-EA99B1CAA7EF}"/>
              </a:ext>
            </a:extLst>
          </p:cNvPr>
          <p:cNvSpPr txBox="1"/>
          <p:nvPr/>
        </p:nvSpPr>
        <p:spPr>
          <a:xfrm>
            <a:off x="6410395" y="6252033"/>
            <a:ext cx="1600200" cy="38443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¿Este caso?</a:t>
            </a:r>
          </a:p>
        </p:txBody>
      </p:sp>
      <p:sp>
        <p:nvSpPr>
          <p:cNvPr id="44" name="Content Placeholder 6 2 3">
            <a:extLst>
              <a:ext uri="{FF2B5EF4-FFF2-40B4-BE49-F238E27FC236}">
                <a16:creationId xmlns:a16="http://schemas.microsoft.com/office/drawing/2014/main" id="{87738EC8-5A75-DD37-9FFA-2249271C9B10}"/>
              </a:ext>
            </a:extLst>
          </p:cNvPr>
          <p:cNvSpPr txBox="1">
            <a:spLocks/>
          </p:cNvSpPr>
          <p:nvPr/>
        </p:nvSpPr>
        <p:spPr>
          <a:xfrm>
            <a:off x="8040427" y="6252033"/>
            <a:ext cx="1951368" cy="384436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2–3 Árbol B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CC6A8CD-7E79-7259-5A3D-1FD6C364E5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39" y="5696954"/>
            <a:ext cx="300190" cy="3108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04B284D-6E0A-757C-7F7E-0F41223CF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474" y="155687"/>
            <a:ext cx="3795326" cy="1468398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88E96FC-076D-7D07-C655-9C31E15A9598}"/>
              </a:ext>
            </a:extLst>
          </p:cNvPr>
          <p:cNvSpPr/>
          <p:nvPr/>
        </p:nvSpPr>
        <p:spPr>
          <a:xfrm>
            <a:off x="10896600" y="244587"/>
            <a:ext cx="457200" cy="137160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4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  <p:bldP spid="43" grpId="0" animBg="1"/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BF2D-4DDD-A127-650B-A8F65FB2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Índices de Árbol B+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BBD0471-18C6-21AE-8FAA-FE60698EF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74" y="155687"/>
            <a:ext cx="3795326" cy="146839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BCF4B13-8C66-625B-9AE6-B8BE35A4D75B}"/>
              </a:ext>
            </a:extLst>
          </p:cNvPr>
          <p:cNvSpPr/>
          <p:nvPr/>
        </p:nvSpPr>
        <p:spPr>
          <a:xfrm>
            <a:off x="10896600" y="244587"/>
            <a:ext cx="457200" cy="1371600"/>
          </a:xfrm>
          <a:prstGeom prst="rect">
            <a:avLst/>
          </a:prstGeom>
          <a:solidFill>
            <a:srgbClr val="4472C4">
              <a:alpha val="8000"/>
            </a:srgbClr>
          </a:solidFill>
          <a:ln w="12700" cap="flat" cmpd="sng" algn="ctr">
            <a:solidFill>
              <a:srgbClr val="C0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35E751C-9C84-CC62-518A-074AFEC62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9750"/>
              </p:ext>
            </p:extLst>
          </p:nvPr>
        </p:nvGraphicFramePr>
        <p:xfrm>
          <a:off x="3945602" y="2999267"/>
          <a:ext cx="1524000" cy="37084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</a:t>
                      </a: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CL" sz="15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ED9FD33D-303F-84AE-1162-4585A2197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35132"/>
              </p:ext>
            </p:extLst>
          </p:nvPr>
        </p:nvGraphicFramePr>
        <p:xfrm>
          <a:off x="3945602" y="3380267"/>
          <a:ext cx="1524000" cy="304800"/>
        </p:xfrm>
        <a:graphic>
          <a:graphicData uri="http://schemas.openxmlformats.org/drawingml/2006/table">
            <a:tbl>
              <a:tblPr firstRow="1" bandRow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6B2BB2A-BD42-24F0-E874-632FE9FE0E7C}"/>
              </a:ext>
            </a:extLst>
          </p:cNvPr>
          <p:cNvCxnSpPr>
            <a:endCxn id="31" idx="0"/>
          </p:cNvCxnSpPr>
          <p:nvPr/>
        </p:nvCxnSpPr>
        <p:spPr>
          <a:xfrm flipH="1">
            <a:off x="4707602" y="2551592"/>
            <a:ext cx="1333500" cy="447675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48DD17-1E85-C5E4-5F88-ED63A3E7888C}"/>
              </a:ext>
            </a:extLst>
          </p:cNvPr>
          <p:cNvCxnSpPr>
            <a:stCxn id="38" idx="2"/>
            <a:endCxn id="35" idx="0"/>
          </p:cNvCxnSpPr>
          <p:nvPr/>
        </p:nvCxnSpPr>
        <p:spPr>
          <a:xfrm>
            <a:off x="6460202" y="2551592"/>
            <a:ext cx="1584973" cy="450056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7AEE2E7-FFB3-25EC-0AA3-9CD8A31F5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12654"/>
              </p:ext>
            </p:extLst>
          </p:nvPr>
        </p:nvGraphicFramePr>
        <p:xfrm>
          <a:off x="7283175" y="3001648"/>
          <a:ext cx="1524000" cy="37084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CL" sz="15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8CFE6AC-EED8-89B9-91AA-B717F9E49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158139"/>
              </p:ext>
            </p:extLst>
          </p:nvPr>
        </p:nvGraphicFramePr>
        <p:xfrm>
          <a:off x="7283175" y="3382648"/>
          <a:ext cx="1524000" cy="304800"/>
        </p:xfrm>
        <a:graphic>
          <a:graphicData uri="http://schemas.openxmlformats.org/drawingml/2006/table">
            <a:tbl>
              <a:tblPr firstRow="1" bandRow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0232B1E8-FE7B-4EF8-8EC6-31B6C2C68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18678"/>
              </p:ext>
            </p:extLst>
          </p:nvPr>
        </p:nvGraphicFramePr>
        <p:xfrm>
          <a:off x="5698202" y="1865792"/>
          <a:ext cx="1524000" cy="37084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5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</a:t>
                      </a: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s-CL" sz="15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C000"/>
                      </a:solidFill>
                    </a:lnL>
                    <a:lnR w="12700" cmpd="sng">
                      <a:solidFill>
                        <a:srgbClr val="FFC000"/>
                      </a:solidFill>
                    </a:lnR>
                    <a:lnT w="12700" cmpd="sng">
                      <a:solidFill>
                        <a:srgbClr val="FFC000"/>
                      </a:solidFill>
                    </a:lnT>
                    <a:lnB w="12700" cmpd="sng">
                      <a:solidFill>
                        <a:srgbClr val="FFC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352B8BA-6715-8068-32A2-BBA914EE3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59394"/>
              </p:ext>
            </p:extLst>
          </p:nvPr>
        </p:nvGraphicFramePr>
        <p:xfrm>
          <a:off x="5698202" y="2246792"/>
          <a:ext cx="1524000" cy="304800"/>
        </p:xfrm>
        <a:graphic>
          <a:graphicData uri="http://schemas.openxmlformats.org/drawingml/2006/table">
            <a:tbl>
              <a:tblPr firstRow="1" bandRow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900" dirty="0"/>
                    </a:p>
                  </a:txBody>
                  <a:tcPr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6122FF9-BD80-7FD9-9243-CC24138EEEC5}"/>
              </a:ext>
            </a:extLst>
          </p:cNvPr>
          <p:cNvCxnSpPr/>
          <p:nvPr/>
        </p:nvCxnSpPr>
        <p:spPr>
          <a:xfrm flipH="1">
            <a:off x="2497802" y="3685067"/>
            <a:ext cx="1752600" cy="606125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FF9507-349A-1A2C-5871-9252BEC4E451}"/>
              </a:ext>
            </a:extLst>
          </p:cNvPr>
          <p:cNvCxnSpPr>
            <a:cxnSpLocks/>
            <a:endCxn id="45" idx="0"/>
          </p:cNvCxnSpPr>
          <p:nvPr/>
        </p:nvCxnSpPr>
        <p:spPr>
          <a:xfrm flipH="1">
            <a:off x="4707601" y="3685067"/>
            <a:ext cx="1" cy="614261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66B2AF-1C9C-37A4-1F56-49322747647C}"/>
              </a:ext>
            </a:extLst>
          </p:cNvPr>
          <p:cNvCxnSpPr/>
          <p:nvPr/>
        </p:nvCxnSpPr>
        <p:spPr>
          <a:xfrm>
            <a:off x="7603202" y="3687448"/>
            <a:ext cx="365098" cy="603744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DBC2740-BB9B-01F8-64C0-7B0EFA1FEE4A}"/>
              </a:ext>
            </a:extLst>
          </p:cNvPr>
          <p:cNvCxnSpPr/>
          <p:nvPr/>
        </p:nvCxnSpPr>
        <p:spPr>
          <a:xfrm>
            <a:off x="8045175" y="3687448"/>
            <a:ext cx="1685627" cy="603744"/>
          </a:xfrm>
          <a:prstGeom prst="straightConnector1">
            <a:avLst/>
          </a:prstGeom>
          <a:noFill/>
          <a:ln w="158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stealth"/>
          </a:ln>
          <a:effectLst/>
        </p:spPr>
      </p:cxnSp>
      <p:sp>
        <p:nvSpPr>
          <p:cNvPr id="43" name="Content Placeholder 6 2">
            <a:extLst>
              <a:ext uri="{FF2B5EF4-FFF2-40B4-BE49-F238E27FC236}">
                <a16:creationId xmlns:a16="http://schemas.microsoft.com/office/drawing/2014/main" id="{442645BA-0771-2EB8-4113-8A3AEA286553}"/>
              </a:ext>
            </a:extLst>
          </p:cNvPr>
          <p:cNvSpPr txBox="1">
            <a:spLocks/>
          </p:cNvSpPr>
          <p:nvPr/>
        </p:nvSpPr>
        <p:spPr>
          <a:xfrm>
            <a:off x="2570671" y="5596614"/>
            <a:ext cx="7647318" cy="1105699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200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Árbol B+</a:t>
            </a:r>
            <a:r>
              <a:rPr lang="es-CL" sz="2200" i="1" dirty="0">
                <a:solidFill>
                  <a:prstClr val="black"/>
                </a:solidFill>
                <a:latin typeface="Calibri Light" panose="020F0302020204030204" pitchFamily="34" charset="0"/>
              </a:rPr>
              <a:t>: Árbol B donde se guardan las </a:t>
            </a:r>
            <a:r>
              <a:rPr lang="es-CL" sz="2200" i="1" dirty="0" err="1">
                <a:solidFill>
                  <a:prstClr val="black"/>
                </a:solidFill>
                <a:latin typeface="Calibri Light" panose="020F0302020204030204" pitchFamily="34" charset="0"/>
              </a:rPr>
              <a:t>tuplas</a:t>
            </a:r>
            <a:r>
              <a:rPr lang="es-CL" sz="2200" i="1" dirty="0">
                <a:solidFill>
                  <a:prstClr val="black"/>
                </a:solidFill>
                <a:latin typeface="Calibri Light" panose="020F0302020204030204" pitchFamily="34" charset="0"/>
              </a:rPr>
              <a:t> en las hojas del árbol.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Las hojas guardan </a:t>
            </a:r>
            <a:r>
              <a:rPr lang="es-CL" sz="2100" i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todas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las llaves y sus valores.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Se conectan las hojas para poder hacer búsquedas por rango más eficientes.</a:t>
            </a:r>
          </a:p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E5A290F-A219-FB81-0D6C-F3B590E6C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27749"/>
              </p:ext>
            </p:extLst>
          </p:nvPr>
        </p:nvGraphicFramePr>
        <p:xfrm>
          <a:off x="1164361" y="4291192"/>
          <a:ext cx="2057211" cy="304800"/>
        </p:xfrm>
        <a:graphic>
          <a:graphicData uri="http://schemas.openxmlformats.org/drawingml/2006/table">
            <a:tbl>
              <a:tblPr firstRow="1" bandRow="1"/>
              <a:tblGrid>
                <a:gridCol w="781495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Pikachu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Thor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BC4ACDB7-FB25-EF22-C2A6-FB77FC524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58624"/>
              </p:ext>
            </p:extLst>
          </p:nvPr>
        </p:nvGraphicFramePr>
        <p:xfrm>
          <a:off x="3678996" y="4299328"/>
          <a:ext cx="2057211" cy="304800"/>
        </p:xfrm>
        <a:graphic>
          <a:graphicData uri="http://schemas.openxmlformats.org/drawingml/2006/table">
            <a:tbl>
              <a:tblPr firstRow="1" bandRow="1"/>
              <a:tblGrid>
                <a:gridCol w="781495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559118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Jolteon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Zeus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AC62C486-437F-9039-47A4-B88762798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60546"/>
              </p:ext>
            </p:extLst>
          </p:nvPr>
        </p:nvGraphicFramePr>
        <p:xfrm>
          <a:off x="6787788" y="4285654"/>
          <a:ext cx="2100200" cy="304800"/>
        </p:xfrm>
        <a:graphic>
          <a:graphicData uri="http://schemas.openxmlformats.org/drawingml/2006/table">
            <a:tbl>
              <a:tblPr firstRow="1" bandRow="1"/>
              <a:tblGrid>
                <a:gridCol w="781495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602107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Sableye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Ngen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D35EA76C-BB99-8838-DC90-0D218C37C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8212"/>
              </p:ext>
            </p:extLst>
          </p:nvPr>
        </p:nvGraphicFramePr>
        <p:xfrm>
          <a:off x="1164361" y="4599314"/>
          <a:ext cx="2315529" cy="304800"/>
        </p:xfrm>
        <a:graphic>
          <a:graphicData uri="http://schemas.openxmlformats.org/drawingml/2006/table">
            <a:tbl>
              <a:tblPr firstRow="1" bandRow="1"/>
              <a:tblGrid>
                <a:gridCol w="739458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859473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Ivysaur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Demeter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3DEDE9F-53B7-0742-7413-598C276D8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89817"/>
              </p:ext>
            </p:extLst>
          </p:nvPr>
        </p:nvGraphicFramePr>
        <p:xfrm>
          <a:off x="9367493" y="4301352"/>
          <a:ext cx="2715515" cy="304800"/>
        </p:xfrm>
        <a:graphic>
          <a:graphicData uri="http://schemas.openxmlformats.org/drawingml/2006/table">
            <a:tbl>
              <a:tblPr firstRow="1" bandRow="1"/>
              <a:tblGrid>
                <a:gridCol w="1083818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915099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Sudowoodo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Terrodine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375B5159-2141-B10C-4DAF-BF3F3F543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24293"/>
              </p:ext>
            </p:extLst>
          </p:nvPr>
        </p:nvGraphicFramePr>
        <p:xfrm>
          <a:off x="6787788" y="4592976"/>
          <a:ext cx="1967612" cy="304800"/>
        </p:xfrm>
        <a:graphic>
          <a:graphicData uri="http://schemas.openxmlformats.org/drawingml/2006/table">
            <a:tbl>
              <a:tblPr firstRow="1" bandRow="1"/>
              <a:tblGrid>
                <a:gridCol w="776034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565468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Miltank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Balix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9862435B-219D-131C-5AF8-B1551D7AA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12255"/>
              </p:ext>
            </p:extLst>
          </p:nvPr>
        </p:nvGraphicFramePr>
        <p:xfrm>
          <a:off x="9367493" y="4591421"/>
          <a:ext cx="2070672" cy="304800"/>
        </p:xfrm>
        <a:graphic>
          <a:graphicData uri="http://schemas.openxmlformats.org/drawingml/2006/table">
            <a:tbl>
              <a:tblPr firstRow="1" bandRow="1"/>
              <a:tblGrid>
                <a:gridCol w="796544">
                  <a:extLst>
                    <a:ext uri="{9D8B030D-6E8A-4147-A177-3AD203B41FA5}">
                      <a16:colId xmlns:a16="http://schemas.microsoft.com/office/drawing/2014/main" val="1380667911"/>
                    </a:ext>
                  </a:extLst>
                </a:gridCol>
                <a:gridCol w="557530">
                  <a:extLst>
                    <a:ext uri="{9D8B030D-6E8A-4147-A177-3AD203B41FA5}">
                      <a16:colId xmlns:a16="http://schemas.microsoft.com/office/drawing/2014/main" val="386025836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635681119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val="527695270"/>
                    </a:ext>
                  </a:extLst>
                </a:gridCol>
              </a:tblGrid>
              <a:tr h="277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Leafeon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 err="1">
                          <a:solidFill>
                            <a:sysClr val="windowText" lastClr="000000"/>
                          </a:solidFill>
                        </a:rPr>
                        <a:t>Basil</a:t>
                      </a:r>
                      <a:endParaRPr lang="es-CL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400" b="0" dirty="0">
                          <a:solidFill>
                            <a:sysClr val="windowText" lastClr="000000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66718"/>
                  </a:ext>
                </a:extLst>
              </a:tr>
            </a:tbl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0888DB9-A55B-A49D-C085-D08FF8927676}"/>
              </a:ext>
            </a:extLst>
          </p:cNvPr>
          <p:cNvCxnSpPr>
            <a:cxnSpLocks/>
            <a:stCxn id="47" idx="3"/>
            <a:endCxn id="45" idx="1"/>
          </p:cNvCxnSpPr>
          <p:nvPr/>
        </p:nvCxnSpPr>
        <p:spPr>
          <a:xfrm flipV="1">
            <a:off x="3479890" y="4451728"/>
            <a:ext cx="199106" cy="299986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F6C0BAB-B911-AF1C-8F0F-1313CDFD67AD}"/>
              </a:ext>
            </a:extLst>
          </p:cNvPr>
          <p:cNvCxnSpPr>
            <a:cxnSpLocks/>
            <a:stCxn id="45" idx="3"/>
            <a:endCxn id="46" idx="1"/>
          </p:cNvCxnSpPr>
          <p:nvPr/>
        </p:nvCxnSpPr>
        <p:spPr>
          <a:xfrm flipV="1">
            <a:off x="5736207" y="4438054"/>
            <a:ext cx="1051581" cy="1367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060DE7F-38EC-EAA1-02A3-F3328C6D5AAF}"/>
              </a:ext>
            </a:extLst>
          </p:cNvPr>
          <p:cNvCxnSpPr>
            <a:cxnSpLocks/>
            <a:stCxn id="49" idx="3"/>
            <a:endCxn id="48" idx="1"/>
          </p:cNvCxnSpPr>
          <p:nvPr/>
        </p:nvCxnSpPr>
        <p:spPr>
          <a:xfrm flipV="1">
            <a:off x="8755400" y="4453752"/>
            <a:ext cx="612093" cy="291624"/>
          </a:xfrm>
          <a:prstGeom prst="straightConnector1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13154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0A13-AA7C-5DE3-1E7D-5FDDFCFA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365760"/>
            <a:ext cx="10523548" cy="1270000"/>
          </a:xfrm>
        </p:spPr>
        <p:txBody>
          <a:bodyPr>
            <a:normAutofit fontScale="90000"/>
          </a:bodyPr>
          <a:lstStyle/>
          <a:p>
            <a:r>
              <a:rPr lang="en-CL" dirty="0"/>
              <a:t>Índices de Árbol B+ - Costo de Búsqueda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DF51-FD30-6BB6-33D9-21425E5BC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¿Cuánto cuesta buscar en un árbol B?</a:t>
            </a:r>
          </a:p>
          <a:p>
            <a:pPr lvl="1"/>
            <a:r>
              <a:rPr lang="es-CL" dirty="0"/>
              <a:t>Depende</a:t>
            </a:r>
          </a:p>
          <a:p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176790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3221-7557-C142-C0A2-100AE9AA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Tangente Computina I:</a:t>
            </a:r>
            <a:br>
              <a:rPr lang="en-CL" dirty="0"/>
            </a:br>
            <a:r>
              <a:rPr lang="en-CL" dirty="0"/>
              <a:t>Costo de un Algoritmo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30FBB-302B-6EE5-CE16-D2B0878D4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136459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EA30-848B-777C-8574-EA24492DE67E}"/>
              </a:ext>
            </a:extLst>
          </p:cNvPr>
          <p:cNvSpPr txBox="1">
            <a:spLocks/>
          </p:cNvSpPr>
          <p:nvPr/>
        </p:nvSpPr>
        <p:spPr>
          <a:xfrm>
            <a:off x="1587710" y="365760"/>
            <a:ext cx="10523548" cy="1270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L" dirty="0"/>
              <a:t>Índices de Árbol B+ - Costo de Búsqueda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8B39A6CC-4350-B931-9D33-EDDC4B4AC078}"/>
              </a:ext>
            </a:extLst>
          </p:cNvPr>
          <p:cNvSpPr/>
          <p:nvPr/>
        </p:nvSpPr>
        <p:spPr>
          <a:xfrm>
            <a:off x="1352929" y="1635760"/>
            <a:ext cx="10515600" cy="2277373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94864E9-929B-1968-FDCA-F6EA929E08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2928" y="4137422"/>
                <a:ext cx="10515600" cy="2231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C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¿Cuánto cuesta buscar en un árbol B?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s-CL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C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Si se guarda cada nodo como un bloque de memoria secundaria, cuesta </a:t>
                </a:r>
                <a14:m>
                  <m:oMath xmlns:m="http://schemas.openxmlformats.org/officeDocument/2006/math">
                    <m:r>
                      <a:rPr kumimoji="0" lang="es-C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0" lang="es-CL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s-CL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kumimoji="0" lang="es-CL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s-CL" sz="2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kumimoji="0" lang="en-150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kumimoji="0" lang="es-CL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kumimoji="0" lang="es-CL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ysClr val="windowText" lastClr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s-CL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kumimoji="0" lang="es-CL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s-CL" sz="28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ysClr val="windowText" lastClr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kumimoji="0" lang="es-CL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ysClr val="windowText" lastClr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0" lang="es-C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:r>
                  <a:rPr kumimoji="0" lang="es-C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devolver la primera tupla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94864E9-929B-1968-FDCA-F6EA929E0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28" y="4137422"/>
                <a:ext cx="10515600" cy="2231816"/>
              </a:xfrm>
              <a:prstGeom prst="rect">
                <a:avLst/>
              </a:prstGeom>
              <a:blipFill>
                <a:blip r:embed="rId2"/>
                <a:stretch>
                  <a:fillRect l="-1206" t="-4520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12AB6FB-501E-069C-151E-2FC3FA89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716" y="1845075"/>
            <a:ext cx="7049812" cy="1991406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1291F6C9-A42D-856B-5470-DDD69F554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638" y="1587570"/>
            <a:ext cx="515009" cy="5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4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1E24-9E05-02CD-576C-91A35046657D}"/>
              </a:ext>
            </a:extLst>
          </p:cNvPr>
          <p:cNvSpPr txBox="1">
            <a:spLocks/>
          </p:cNvSpPr>
          <p:nvPr/>
        </p:nvSpPr>
        <p:spPr>
          <a:xfrm>
            <a:off x="1587710" y="365760"/>
            <a:ext cx="10523548" cy="1270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L" dirty="0"/>
              <a:t>Índices de Árbol B+ - Costo de Búsqueda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057053E-C09D-4508-4D5E-965DA2DD0993}"/>
              </a:ext>
            </a:extLst>
          </p:cNvPr>
          <p:cNvSpPr/>
          <p:nvPr/>
        </p:nvSpPr>
        <p:spPr>
          <a:xfrm>
            <a:off x="1365039" y="1635760"/>
            <a:ext cx="10515600" cy="1381516"/>
          </a:xfrm>
          <a:prstGeom prst="roundRect">
            <a:avLst/>
          </a:prstGeom>
          <a:solidFill>
            <a:srgbClr val="C000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E77D2000-D5FA-F774-BA9A-AD1851745FD0}"/>
              </a:ext>
            </a:extLst>
          </p:cNvPr>
          <p:cNvSpPr/>
          <p:nvPr/>
        </p:nvSpPr>
        <p:spPr>
          <a:xfrm>
            <a:off x="1365040" y="3132871"/>
            <a:ext cx="10515600" cy="671115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9093515-A5C0-386F-FFA3-39FD399A10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5039" y="4028275"/>
                <a:ext cx="10515600" cy="22318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C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¿Cuánto cuesta buscar en un árbol B?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s-CL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C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Si La raíz y los nodos internos se cachean en RAM, cuesta </a:t>
                </a:r>
                <a14:m>
                  <m:oMath xmlns:m="http://schemas.openxmlformats.org/officeDocument/2006/math">
                    <m:r>
                      <a:rPr kumimoji="0" lang="es-C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0" lang="es-CL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s-CL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es-C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devolver la primera tupla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99093515-A5C0-386F-FFA3-39FD399A1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39" y="4028275"/>
                <a:ext cx="10515600" cy="2231816"/>
              </a:xfrm>
              <a:prstGeom prst="rect">
                <a:avLst/>
              </a:prstGeom>
              <a:blipFill>
                <a:blip r:embed="rId2"/>
                <a:stretch>
                  <a:fillRect l="-1206" t="-4545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02E2C9F-54D3-3721-29E6-8DDD481C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827" y="1735928"/>
            <a:ext cx="7049812" cy="1991406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9E85885E-502F-8994-B03A-0451503D3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749" y="3117444"/>
            <a:ext cx="515009" cy="515009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0A0359E-AF1A-B401-367A-C6E9154004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9811" r="17119" b="20335"/>
          <a:stretch/>
        </p:blipFill>
        <p:spPr>
          <a:xfrm>
            <a:off x="11359417" y="1603245"/>
            <a:ext cx="521222" cy="5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99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3A2F-1D14-A2D5-C4A4-04EA21D9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Índices: Hash vs. Árbol B+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25532-8613-D053-DA09-9FAE82C1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4" y="4092757"/>
            <a:ext cx="6421522" cy="1813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BEFD48-074D-AD25-550B-DDFE9DE7E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95" y="1900092"/>
            <a:ext cx="4734877" cy="2236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A9E4E4-C4DF-662F-9EE9-36738B0A0D70}"/>
              </a:ext>
            </a:extLst>
          </p:cNvPr>
          <p:cNvSpPr txBox="1"/>
          <p:nvPr/>
        </p:nvSpPr>
        <p:spPr>
          <a:xfrm>
            <a:off x="7845615" y="1843864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prstClr val="black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Levemente más eficiente para búsquedas exactas asumiendo una función de hash ideal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A82DD-F5DB-226A-81EA-0D3FFECA3F11}"/>
              </a:ext>
            </a:extLst>
          </p:cNvPr>
          <p:cNvSpPr txBox="1"/>
          <p:nvPr/>
        </p:nvSpPr>
        <p:spPr>
          <a:xfrm>
            <a:off x="1275161" y="523344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prstClr val="black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Mucho más eficiente para búsquedas por rango</a:t>
            </a:r>
          </a:p>
        </p:txBody>
      </p:sp>
      <p:pic>
        <p:nvPicPr>
          <p:cNvPr id="14" name="Marcador de contenido 5">
            <a:extLst>
              <a:ext uri="{FF2B5EF4-FFF2-40B4-BE49-F238E27FC236}">
                <a16:creationId xmlns:a16="http://schemas.microsoft.com/office/drawing/2014/main" id="{63CD7750-F5F8-D3A0-F54E-3791F0329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65" y="2923702"/>
            <a:ext cx="2538136" cy="2169949"/>
          </a:xfrm>
          <a:prstGeom prst="rect">
            <a:avLst/>
          </a:prstGeom>
        </p:spPr>
      </p:pic>
      <p:sp>
        <p:nvSpPr>
          <p:cNvPr id="15" name="Content Placeholder 6 2">
            <a:extLst>
              <a:ext uri="{FF2B5EF4-FFF2-40B4-BE49-F238E27FC236}">
                <a16:creationId xmlns:a16="http://schemas.microsoft.com/office/drawing/2014/main" id="{6E92B70D-65E5-EC23-34E1-2B7D2F252FFD}"/>
              </a:ext>
            </a:extLst>
          </p:cNvPr>
          <p:cNvSpPr txBox="1">
            <a:spLocks/>
          </p:cNvSpPr>
          <p:nvPr/>
        </p:nvSpPr>
        <p:spPr>
          <a:xfrm>
            <a:off x="4387747" y="3580028"/>
            <a:ext cx="3886615" cy="864958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 err="1">
                <a:solidFill>
                  <a:prstClr val="black"/>
                </a:solidFill>
                <a:latin typeface="Calibri Light" panose="020F0302020204030204" pitchFamily="34" charset="0"/>
              </a:rPr>
              <a:t>Arból</a:t>
            </a: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B+ es más popular, pues hash no escala bien en memoria secundaria, ni mantiene el orden relativo de las tuplas</a:t>
            </a:r>
          </a:p>
        </p:txBody>
      </p:sp>
    </p:spTree>
    <p:extLst>
      <p:ext uri="{BB962C8B-B14F-4D97-AF65-F5344CB8AC3E}">
        <p14:creationId xmlns:p14="http://schemas.microsoft.com/office/powerpoint/2010/main" val="19451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D22C-A616-B2F3-90D3-BF52AFDC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Índices en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2AA9-81CE-10D9-D429-B8BCAA9D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09" y="1869440"/>
            <a:ext cx="9960375" cy="4338320"/>
          </a:xfrm>
        </p:spPr>
        <p:txBody>
          <a:bodyPr>
            <a:normAutofit fontScale="92500"/>
          </a:bodyPr>
          <a:lstStyle/>
          <a:p>
            <a:r>
              <a:rPr lang="es-CL" dirty="0"/>
              <a:t>Por defecto se crea un índice en los atributos de la llave primaria de cada tabla (y a veces en las restricciones de unicidad)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Se pueden crear índices en otros atributos, para mejorar el rendimiento en consultas comunes del sistema, con un costo extra en el espacio de disco a usar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nombre </a:t>
            </a: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tabla (atr1, atr2); --</a:t>
            </a:r>
            <a:r>
              <a:rPr lang="es-C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btree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INDEX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nombre </a:t>
            </a: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tabla </a:t>
            </a: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 hash(atr1, atr2);</a:t>
            </a:r>
          </a:p>
          <a:p>
            <a:pPr marL="0" indent="0">
              <a:buNone/>
            </a:pP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INDEX </a:t>
            </a:r>
            <a:r>
              <a:rPr lang="es-CL" dirty="0">
                <a:latin typeface="Courier New" panose="02070309020205020404" pitchFamily="49" charset="0"/>
                <a:cs typeface="Courier New" panose="02070309020205020404" pitchFamily="49" charset="0"/>
              </a:rPr>
              <a:t>nombre;</a:t>
            </a:r>
          </a:p>
        </p:txBody>
      </p:sp>
    </p:spTree>
    <p:extLst>
      <p:ext uri="{BB962C8B-B14F-4D97-AF65-F5344CB8AC3E}">
        <p14:creationId xmlns:p14="http://schemas.microsoft.com/office/powerpoint/2010/main" val="4111775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E899-B4BB-3BE6-AF84-72DCE641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Joins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1724C-E33D-758F-37B5-99A5C5758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755320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37BB-CCD1-3230-6F44-9324AAC3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Joins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29EE9-6B21-23FA-7E14-6C40E111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747" y="1635760"/>
            <a:ext cx="2750543" cy="18073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27B429-867C-9972-E805-72BB515ED4C5}"/>
              </a:ext>
            </a:extLst>
          </p:cNvPr>
          <p:cNvSpPr txBox="1"/>
          <p:nvPr/>
        </p:nvSpPr>
        <p:spPr>
          <a:xfrm>
            <a:off x="1587710" y="4382896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Mote, Tipo</a:t>
            </a:r>
          </a:p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PD, </a:t>
            </a:r>
            <a:r>
              <a:rPr lang="es-CL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PK</a:t>
            </a:r>
          </a:p>
          <a:p>
            <a:r>
              <a:rPr lang="es-C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PD.Pokemon</a:t>
            </a:r>
            <a:r>
              <a:rPr lang="es-CL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PK.Pokemon</a:t>
            </a:r>
            <a:endParaRPr lang="es-CL" sz="2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97EA39-C021-D8E6-A036-518CA2CAC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10" y="1716273"/>
            <a:ext cx="5608520" cy="2320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0C7FB-92E3-C8C7-4777-EBECB13AB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046" y="3912810"/>
            <a:ext cx="1666244" cy="2264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6E31D2-419C-2EF8-97CD-4E353465282F}"/>
              </a:ext>
            </a:extLst>
          </p:cNvPr>
          <p:cNvSpPr txBox="1"/>
          <p:nvPr/>
        </p:nvSpPr>
        <p:spPr>
          <a:xfrm>
            <a:off x="1605246" y="5644251"/>
            <a:ext cx="5181600" cy="533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¿Cómo deberíamos ejecutar el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join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346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0594-3921-456C-6523-9E6E51D4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E1163-A143-2377-D5E6-DF1A20A0C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L" sz="4800" dirty="0"/>
              <a:t>¿Qué algoritmo se les ocurre a ustedes para ejecutar un join?</a:t>
            </a:r>
          </a:p>
        </p:txBody>
      </p:sp>
    </p:spTree>
    <p:extLst>
      <p:ext uri="{BB962C8B-B14F-4D97-AF65-F5344CB8AC3E}">
        <p14:creationId xmlns:p14="http://schemas.microsoft.com/office/powerpoint/2010/main" val="1392058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0155-D355-3FFA-37C4-705DDBFB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0CB219-A41B-7BC3-5DB0-2A11C6C31E51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38C8D-2E5C-E76F-8678-34BEF7D3DC44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6FD082-4ACB-4F73-9E37-9E112198494A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F672B7-3A79-6C8A-7577-E779A2577CC7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1DE570-7017-AB8A-C2B3-16030F42DEBB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3E4756-8733-56A6-BDCE-177DC31F59D1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10E070E-5D1B-B546-FD0F-9BF3CB6765AB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10E070E-5D1B-B546-FD0F-9BF3CB6765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235666ED-0608-3224-067D-790A41F7294B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FBDDF0-DEB5-902F-7521-D8B95A7A26CD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36D189-0F9C-3D08-382A-C2C7A1EF5569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9F5395-00D7-8DF9-FEE7-ADAF8A6DB927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1010FAD-0B46-9E56-CA54-45BC41C6EE9B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13BECAF-F1FC-64B0-7971-D63A0841F020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8CDC0F-420D-D067-2845-69FDC581495A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BE15BE-A66E-B8AB-1D80-AADAB182FD4A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D586DAD-8CE5-90E2-E0DA-5D6827A10D34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9DC537-67E6-646F-85EA-0E1BEE59FC82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0161BE2-AEBE-3A7B-9C1F-6E51D369B36C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461FE7-A45E-59A4-E989-490BF6ADDA64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303DC05-72B2-2720-CD3D-5C160F6175BB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A43717B-6EF8-BA87-197B-55FC61074556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D2D563A-8976-2D29-8631-899A50539A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9E2D306-A24D-F480-05D3-2A17A8690D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8F45D28C-4F1D-350A-3680-82E76ABA7F23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79426D92-96A0-C14F-0D04-0344B3560291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95C47B94-F1FA-3ED3-22EC-AAADAD223B2F}"/>
              </a:ext>
            </a:extLst>
          </p:cNvPr>
          <p:cNvSpPr/>
          <p:nvPr/>
        </p:nvSpPr>
        <p:spPr>
          <a:xfrm flipV="1">
            <a:off x="2971800" y="6285213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C755827C-3866-4FC3-4973-9FE9034F9614}"/>
              </a:ext>
            </a:extLst>
          </p:cNvPr>
          <p:cNvSpPr/>
          <p:nvPr/>
        </p:nvSpPr>
        <p:spPr>
          <a:xfrm rot="10800000" flipV="1">
            <a:off x="2971800" y="5496194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86D64BB-F3C6-BF85-03E0-303D3E8F4343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86D64BB-F3C6-BF85-03E0-303D3E8F4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9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9C523-1056-0E23-75DC-797F98038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12DD-8318-D245-1A9F-7024C3D7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7E3CDD-865F-C828-C8D3-A1EF5C4CD59F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716A5B-CED9-71F1-33ED-E9F30DD39540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B8E9A7-E3C6-E102-EFCA-44DEF583D2A6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3C10A4-04AA-401B-9D01-CB61A12B6223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D8DAB5-88CA-7403-42A0-4061FA063274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0EEA22-DDD8-4C08-A528-05C9E32D197C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1F9610E1-3D24-88FF-9F5E-43575C6F41B5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1F9610E1-3D24-88FF-9F5E-43575C6F4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38ADE71B-0B87-CABD-B6AB-F183E5EC379F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2599EE-C556-E22C-FC94-372ECAA9283E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740F22-3614-0425-7A13-7973FB290664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9EF567-3F82-FBD2-D709-2F16E560284E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95EEAF-EDEA-FD7B-4BF6-5E7C62E3F3F8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08B5FD-33EA-9A22-E6DD-090ECDCC4E1A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2C5A02-142C-FBB6-1923-989B704A863E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8BD4C2-3368-B6AD-DEC4-DCE4D3B3B7F0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993C00-B3E3-F114-19A2-999137BD2011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8B978C-227F-63C1-2700-FCA6FB13953B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043C69-389D-B36C-A355-431E201C1955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6467AE-085F-A92A-3EE7-D646A6430A4E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6D0E5D-28A2-EE5C-B309-7880D5B4F551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C25E5D-089B-7533-DA58-82A8F1FA4DDF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1B1CD45-E5D2-8DC4-2346-36A527A123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AEE3CFD-9759-4878-70B0-03F6C51E23B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28EDE600-8DF0-834D-4CD2-0FDB2938A46D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3C7EAA3D-49C5-C482-80EC-04E0D123A3E5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1C6EAA1B-6938-9F04-0A02-D5BACF9CA705}"/>
              </a:ext>
            </a:extLst>
          </p:cNvPr>
          <p:cNvSpPr/>
          <p:nvPr/>
        </p:nvSpPr>
        <p:spPr>
          <a:xfrm flipV="1">
            <a:off x="2971800" y="6285213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0CE7D339-4CBE-0AE8-EC98-80AD4C3F3AE3}"/>
              </a:ext>
            </a:extLst>
          </p:cNvPr>
          <p:cNvSpPr/>
          <p:nvPr/>
        </p:nvSpPr>
        <p:spPr>
          <a:xfrm rot="10800000" flipV="1">
            <a:off x="3578036" y="5494652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BBC5F1A-9D78-5135-F01D-9E19F8924E30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BBC5F1A-9D78-5135-F01D-9E19F8924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270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298A8-DBD4-CFA1-B599-656387A1C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7501-7D92-A56A-2EEF-D8152361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D39DFC-FDD2-0F07-60EE-9159B4E6A4DE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F22B5E-DDC9-207C-881C-69CA98237DF4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F8C2FD-6F76-CB40-5AD9-781ECFBFF263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95E0D2-10D1-A746-34A1-63FDB1EFA9AF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A9C02C-6E3D-24FF-1913-54ECEDEBD5B8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AC8FEF-0DD7-7951-1214-A61B17F48939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6C0C51A9-E849-EEE9-4CBB-7044F98CF205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6C0C51A9-E849-EEE9-4CBB-7044F98CF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1050AF5A-BF16-49A7-AD11-0F68C847C1DE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0FF5AC-6EF3-ABAA-87BB-B97AB8C0E4F9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7B660D6-2871-6AB5-8C7D-159FAA103494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9B404F6-A617-05EA-F640-9ECF41C9E398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3AD579-9AE3-173F-2543-9AAF7282D6D9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186A14-5FDF-7D7B-8B02-C187C59C1C0E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05AA31E-C626-68CF-8AE2-83BFD4E0759B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35C28C-ACF1-4ECE-DEC6-326B4235DB07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8F07A5-10D7-E294-AA9D-F964D32AD7AF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9A38E7-DF1B-3E70-CAF0-A1C3045D78F8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C70A73B-F832-1808-1E1C-86E6C16F6778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33BE09-B095-3A02-5B82-07BFBDB0402C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3C26030-1E67-7480-13C3-E959236EF144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51C582-B335-724F-4710-3D6ADCB7C755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165C49C6-5C0F-B3F0-E989-38BB5EBA16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788FEE1-41BE-A99F-A9C1-F5E7AB3CED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D4C3C32C-7B44-88BB-02CD-95A81026ADD0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C3A8ED59-3F4C-F4F0-0C73-482A7B6A02DC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F3CBE1BE-56EB-0554-37A1-C408DDDC09D8}"/>
              </a:ext>
            </a:extLst>
          </p:cNvPr>
          <p:cNvSpPr/>
          <p:nvPr/>
        </p:nvSpPr>
        <p:spPr>
          <a:xfrm flipV="1">
            <a:off x="2971800" y="6285213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C5B6198E-6F4B-F6AC-6CF6-2030D51FAA8C}"/>
              </a:ext>
            </a:extLst>
          </p:cNvPr>
          <p:cNvSpPr/>
          <p:nvPr/>
        </p:nvSpPr>
        <p:spPr>
          <a:xfrm rot="10800000" flipV="1">
            <a:off x="4191000" y="5503170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4E2A712-6444-BA74-CCCB-18F943F42B60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4E2A712-6444-BA74-CCCB-18F943F42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27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392B-4097-6F0D-F353-DB94B418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Métodos Matemáticos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8C38E-904F-D880-B2A1-AB38CFE15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Idea - cuantificar el tiempo que demora un algoritmo en ejecutarse sobre una entrada, a través de funciones, en el:</a:t>
            </a:r>
          </a:p>
          <a:p>
            <a:pPr marL="0" indent="0">
              <a:buNone/>
            </a:pPr>
            <a:r>
              <a:rPr lang="es-CL" dirty="0"/>
              <a:t>	Peor Caso</a:t>
            </a:r>
          </a:p>
          <a:p>
            <a:pPr marL="0" indent="0">
              <a:buNone/>
            </a:pPr>
            <a:r>
              <a:rPr lang="es-CL" dirty="0"/>
              <a:t>	Caso Promedio (asumiendo distribución de probabilidad)</a:t>
            </a:r>
          </a:p>
          <a:p>
            <a:pPr marL="0" indent="0">
              <a:buNone/>
            </a:pPr>
            <a:r>
              <a:rPr lang="es-CL" dirty="0"/>
              <a:t>	Mejor Caso</a:t>
            </a:r>
          </a:p>
        </p:txBody>
      </p:sp>
    </p:spTree>
    <p:extLst>
      <p:ext uri="{BB962C8B-B14F-4D97-AF65-F5344CB8AC3E}">
        <p14:creationId xmlns:p14="http://schemas.microsoft.com/office/powerpoint/2010/main" val="4185843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08A1E-8CAF-38E7-99E6-CD1DAE4B8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0A9D-3EC8-97EA-BCCD-C03C3BED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5F4F8F-72CD-FC7F-1E5A-E67C413917C9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C5632-1B23-F7F8-48F8-D73605CD9F81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FED817-DE41-97A3-7FF3-554673D809B1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6CD431-4E49-7541-6A5F-661435A68182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894869-CC1F-7980-F87A-56525070E414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B6C07C-9347-2764-F42D-4B311AD7E79A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86C2DD0-94BF-D626-A120-E7020EC13B79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E86C2DD0-94BF-D626-A120-E7020EC13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6F6B89EC-7320-750D-A3C8-B997AA0A6595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140B7A-7648-41DC-44E4-C458A8F2DE45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8407A9-9563-9260-4ECA-40D3AF1148AC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75CC8F-817F-538E-7D3A-36505D45C5F6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544FF1-9CEB-DE77-5DE6-863E9B6D76BA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D05DC1-4119-07C9-9C26-E95712BF5179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3BC932-6983-AC91-B582-C7320C9DA659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35559C-EC29-6700-B7D4-8DE33BB6C5C6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5F64EB5-A568-8F30-FC6B-4D6A573F5D54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024AA1-9F5D-1B80-54C5-8DB266BD66AD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C79976-304A-04C5-5AA4-BE5C8D3FCA5E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6655557-952F-D658-D771-CF34C7F91953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9B05DFC-F37D-D103-806C-9D2AF0309E8B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BFCDE5-9782-53D6-787B-4E7AC35E3798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14E6F08-57CF-F979-B97B-560509E0438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3D963B4-F50F-09EE-D7F0-2C0077092A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1322CF1F-F46D-8FB2-9D79-4BAAB440E03C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67104B93-FF61-AA13-B588-F5949CCBF4E0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0F03625E-FADD-4A72-F023-D7DE6F331C11}"/>
              </a:ext>
            </a:extLst>
          </p:cNvPr>
          <p:cNvSpPr/>
          <p:nvPr/>
        </p:nvSpPr>
        <p:spPr>
          <a:xfrm flipV="1">
            <a:off x="4800600" y="629099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58C42DA5-9039-A845-3BEE-9544A9D455CF}"/>
              </a:ext>
            </a:extLst>
          </p:cNvPr>
          <p:cNvSpPr/>
          <p:nvPr/>
        </p:nvSpPr>
        <p:spPr>
          <a:xfrm rot="10800000" flipV="1">
            <a:off x="4800600" y="5497393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84D285F-2054-6EF3-5027-292192D132C1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84D285F-2054-6EF3-5027-292192D13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F139F83-3456-775F-DE74-F27DC2E62A6D}"/>
              </a:ext>
            </a:extLst>
          </p:cNvPr>
          <p:cNvSpPr/>
          <p:nvPr/>
        </p:nvSpPr>
        <p:spPr>
          <a:xfrm>
            <a:off x="98552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9143C7-7DD3-AC5E-1B73-545D3EF7DCBF}"/>
              </a:ext>
            </a:extLst>
          </p:cNvPr>
          <p:cNvSpPr/>
          <p:nvPr/>
        </p:nvSpPr>
        <p:spPr>
          <a:xfrm>
            <a:off x="104648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5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26903-841C-41D2-14CA-2BFEF2208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36A5-CEB2-F343-D789-71F7240D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8112AD-C0AF-312C-BB62-6360D681CEBF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F31E86-0542-4A30-0942-603E541E30FB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6B6038-22A8-1DD6-FE27-131737B3FDAF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B5D0E5-EAF4-7D8D-DED5-101CFE68295F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C220B1-381E-F7A1-85DC-C7DD85D4C1EE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1DF8F0-3E20-ECF0-DE0B-92BC6020C69C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0BAEE90-12E8-0E2A-B3D8-84C980B2C1B5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70BAEE90-12E8-0E2A-B3D8-84C980B2C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4471310-ABE0-E6E6-F9D6-AE17D842963A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20942E-33FE-617C-56E1-A8140D2C64EA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9B778B-5DB2-C427-DE03-DC2EE6720CE7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198C1F0-5FD8-47D2-E485-0A331B577F9A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C50F29-EF9C-2222-01A0-A5717465A67D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89B1B2-07AA-5618-6EE1-0BA4D18887B8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B08331-2C3E-8419-C0E4-0ED41E349928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39321A-F393-D411-8DA4-67AB71FDF21C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8CEB75-32BA-1657-6AA0-AF471F26D277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DD1AD86-ECDF-FC46-C1B8-9A63A5B816D9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7F9198-567B-4A12-FA58-099E65B63231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27C2F6-E4C6-7847-9EC8-9E517FCE6324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2E6A1E-8072-6ED3-B017-38FEC6E35239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DEE9BA0-595E-7CF3-18AA-9194381313F4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5258805-FE01-5508-3771-CF5B19F4D0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F12816E-78E7-6E5D-54C6-7568A7BD80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7A721BF6-5B58-8A2E-6917-E8DD23829A6C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44D5B2AA-BF66-313F-5F9F-CE74FB9FD167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4511DEAA-C7BB-7944-874B-E7C552E81048}"/>
              </a:ext>
            </a:extLst>
          </p:cNvPr>
          <p:cNvSpPr/>
          <p:nvPr/>
        </p:nvSpPr>
        <p:spPr>
          <a:xfrm flipV="1">
            <a:off x="4800600" y="629099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F2D09661-9275-3097-7C22-BE99E781F8C9}"/>
              </a:ext>
            </a:extLst>
          </p:cNvPr>
          <p:cNvSpPr/>
          <p:nvPr/>
        </p:nvSpPr>
        <p:spPr>
          <a:xfrm rot="10800000" flipV="1">
            <a:off x="5406887" y="5497393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95E2753-6C13-548D-61E0-46A698B12B1B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95E2753-6C13-548D-61E0-46A698B12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0401F60-B3A4-1306-B5FA-2F6415FD057D}"/>
              </a:ext>
            </a:extLst>
          </p:cNvPr>
          <p:cNvSpPr/>
          <p:nvPr/>
        </p:nvSpPr>
        <p:spPr>
          <a:xfrm>
            <a:off x="98552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EEBC8-4149-FE29-ACD6-0A8598FF7756}"/>
              </a:ext>
            </a:extLst>
          </p:cNvPr>
          <p:cNvSpPr/>
          <p:nvPr/>
        </p:nvSpPr>
        <p:spPr>
          <a:xfrm>
            <a:off x="104648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90318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3BD4C-9097-5C1A-9121-9AC6EEAF9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6CB3-30C5-5766-5A26-FEC4A3A2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F7EE19-E7E9-4175-EFBA-6A2DEA2BC8BA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50C586-0126-9E9E-3AAE-46E8E1E22338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9A73EA-F642-F0FA-7970-018BA27BF2BC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F3907F-37A0-CF98-48ED-7B7C99C9BBEB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6245E2-EA68-08AB-B23F-A98F0F18047A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5D0ABD-89FB-B992-C1F2-D1CC7B5A0DB6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57FD242-D135-1053-6B9E-FE6A8D2F06BC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57FD242-D135-1053-6B9E-FE6A8D2F06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88D566A1-881B-168C-1509-51024D7CF562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E3A3438-0BD8-285E-EDA8-07793669E3A6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2B1F1B-9663-65E2-EEFC-CF8228EE0087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69A3E1-D146-2177-CD4D-3AD5DCF3968C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82A005-3257-B64A-7044-C68CAF91533D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7544F9-4D83-8E28-BDE9-EF0D810038F5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8A56B5-EC19-3E3F-0D1F-2562565D1F42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4FB63DE-B44E-1EA9-CCD7-F71CAB2F7B6D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36FE16E-3C7B-0DCD-6C6E-E04A0599A97D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A95E59-545A-2BD2-5094-3444527BB3C0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9FF5E2-855D-1DC7-F297-7B529D46CECA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00802BB-39B5-CEC3-ABC5-D1090B906EA7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F79A8D-F631-02DE-ADA7-16FCD894A07D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81D17F1-1C01-35A7-ECA1-8EEC18412AF3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BB24C63-F0A6-7E9C-856D-8CC5455319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1E8D3C-612D-76BD-A97D-E8614547A8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F237520E-1FF6-FB9F-C838-FF3325A659D7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8AA9A628-AAA8-FC9C-52CC-1E5992214224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23D27274-0AFC-8A9D-514D-AC74677EEED5}"/>
              </a:ext>
            </a:extLst>
          </p:cNvPr>
          <p:cNvSpPr/>
          <p:nvPr/>
        </p:nvSpPr>
        <p:spPr>
          <a:xfrm flipV="1">
            <a:off x="4800600" y="629099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50F5C615-2F62-0F90-53DD-4F97A3B273C5}"/>
              </a:ext>
            </a:extLst>
          </p:cNvPr>
          <p:cNvSpPr/>
          <p:nvPr/>
        </p:nvSpPr>
        <p:spPr>
          <a:xfrm rot="10800000" flipV="1">
            <a:off x="6016487" y="5497393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D3F25F-5DF1-092C-A2E9-8060E3A9361C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ED3F25F-5DF1-092C-A2E9-8060E3A93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1274F11-EACD-B159-2040-967A162E4EDF}"/>
              </a:ext>
            </a:extLst>
          </p:cNvPr>
          <p:cNvSpPr/>
          <p:nvPr/>
        </p:nvSpPr>
        <p:spPr>
          <a:xfrm>
            <a:off x="98552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1488A6-96C8-B9F7-5D6A-DC0EF3055A13}"/>
              </a:ext>
            </a:extLst>
          </p:cNvPr>
          <p:cNvSpPr/>
          <p:nvPr/>
        </p:nvSpPr>
        <p:spPr>
          <a:xfrm>
            <a:off x="104648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C09C5-6CD5-0950-3654-FC0EE76E2C73}"/>
              </a:ext>
            </a:extLst>
          </p:cNvPr>
          <p:cNvSpPr/>
          <p:nvPr/>
        </p:nvSpPr>
        <p:spPr>
          <a:xfrm>
            <a:off x="9855200" y="4637141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764FF-5DA9-4AE9-330F-FE46D91D09CC}"/>
              </a:ext>
            </a:extLst>
          </p:cNvPr>
          <p:cNvSpPr/>
          <p:nvPr/>
        </p:nvSpPr>
        <p:spPr>
          <a:xfrm>
            <a:off x="10464800" y="4637141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90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3EBCA-741F-2739-9121-01B70961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DFF4-B1E3-23F9-B42C-F0161059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10637F-C3F4-52DA-C989-F280B19A405D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FA9A75-8D17-0791-BD32-6A7C4A8B1E8E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7A3AF0-FEBF-D5BF-FB07-4DE37A253725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7BB08F-D522-F9D5-1167-01CDC5157C4A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A7BEDC-F20E-2038-15EF-2D055743D6EE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7E9835-0552-4E8D-B500-D72D5C9AE5F6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9824D5A-BD24-F0F0-CFB9-48D85C7B8188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99824D5A-BD24-F0F0-CFB9-48D85C7B8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5B1E24F5-A217-0F14-D0C4-A1C6433FFCA7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10486DF-BD7F-2F2D-9B4B-523D3859D269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A91CA4-6B20-AD4A-C01C-6DA326455D8E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69ECAD-0501-4160-2A5B-1AA1C6BF42CE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D75881-BE67-038B-17D7-B4087E347D94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3AE5C67-E62D-E353-E7E5-5FDDE57A8E11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C0752D-5E5E-E9BC-74BD-E9C5CE0107E2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7D42621-99B0-F0A4-6DC7-81443D455F61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D48F6D-8D54-C96E-C747-1ABD54FFBD85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841EC76-2E00-C6C1-ED6E-98461A5F5D6A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8AD3B3F-C0C3-3AEA-DEF4-3F5A2BDEE794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E0AC177-5A48-2FD3-3299-389183B1612C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F2A36B5-729E-4689-25AE-E8A4966ED6CD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920631E-E202-3E5E-AD1B-D8069F983163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DBD5881-6C58-1368-B7E5-52368335B5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630BA06-0868-D06B-00DD-6B0640348C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B15FF552-C0B4-3EB4-BCF5-D3E39A2BA61B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A426CC78-65A5-E257-11E4-0512AE55039D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D80EBFF2-4319-12A9-EFAC-890673D7C7A5}"/>
              </a:ext>
            </a:extLst>
          </p:cNvPr>
          <p:cNvSpPr/>
          <p:nvPr/>
        </p:nvSpPr>
        <p:spPr>
          <a:xfrm flipV="1">
            <a:off x="6016487" y="6291445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51462819-EC84-829D-F01E-2E5EF6570EA9}"/>
              </a:ext>
            </a:extLst>
          </p:cNvPr>
          <p:cNvSpPr/>
          <p:nvPr/>
        </p:nvSpPr>
        <p:spPr>
          <a:xfrm rot="10800000" flipV="1">
            <a:off x="6624430" y="5505910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5EFA0AE-94A7-5029-58D8-53DF3E84EA55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5EFA0AE-94A7-5029-58D8-53DF3E84E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5E5F9B9-0084-4206-C8F8-57B0CAF74CD0}"/>
              </a:ext>
            </a:extLst>
          </p:cNvPr>
          <p:cNvSpPr/>
          <p:nvPr/>
        </p:nvSpPr>
        <p:spPr>
          <a:xfrm>
            <a:off x="98552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ACE3F-F122-9536-1742-443BAE2C40EA}"/>
              </a:ext>
            </a:extLst>
          </p:cNvPr>
          <p:cNvSpPr/>
          <p:nvPr/>
        </p:nvSpPr>
        <p:spPr>
          <a:xfrm>
            <a:off x="104648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FC9438-5CE2-6BB8-83D4-8B7454FBDC27}"/>
              </a:ext>
            </a:extLst>
          </p:cNvPr>
          <p:cNvSpPr/>
          <p:nvPr/>
        </p:nvSpPr>
        <p:spPr>
          <a:xfrm>
            <a:off x="9855200" y="4637141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17A451-2C62-EDA7-2C3F-01144AF65C9B}"/>
              </a:ext>
            </a:extLst>
          </p:cNvPr>
          <p:cNvSpPr/>
          <p:nvPr/>
        </p:nvSpPr>
        <p:spPr>
          <a:xfrm>
            <a:off x="10464800" y="4637141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1708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7DE27-B44D-1245-7B40-C3E3E385C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1321-647B-E097-364D-29D55046A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0CAF3B-41B0-40E7-8544-FF20989F53FE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6DE82-6969-149B-0BD9-60709EE9992F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33D08D-25EE-3A64-631C-EC9F548135D4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4E4762-9F35-AD80-6658-EBBD3FF68359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CB6B97-EDFD-8741-D5DA-59710A4BFBAA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117CADB-9F52-3550-01D4-A096787CF4FF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16C5A80-E035-790C-3F5F-2681428DCFA7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16C5A80-E035-790C-3F5F-2681428DCF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DF72D5A7-882C-8D24-95FC-7D4F9591262B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C52C9CC-36D6-8508-2CD9-A554B1290E38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682314-D341-CD14-2C7C-A2927FAAECA0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4AA11E-6CF2-2999-893B-68AAD46E291A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9B58F67-4E81-5C39-3900-EA48B484B873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14C944B-FD3B-92AA-7259-8EB9B3E7DC1B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6232A1-38FE-0722-DA22-F5FFA0C0A37A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6BF1AC-F2EB-05ED-0EB2-8A613C547819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151055-F87A-188B-9BC5-5374FB7D2EF1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8918DFD-F2C1-F8EF-A321-48B67D3883D0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DD64CE-E2D4-8B50-A664-CC06FD70DDEB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CC3BA9-027F-CA47-AC1B-59DCCDB9B5B4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17A023-D026-00FA-D3FA-3360784D5AB6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C8AB07-B38A-5D3C-F848-60048C769AB8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2331D1B-52FB-0C8F-6062-9380272D22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32F6293-56C5-8D67-64CD-C3A11D4C4B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CB39A5FC-0A9D-6FA7-C651-D6D0E757CB8A}"/>
              </a:ext>
            </a:extLst>
          </p:cNvPr>
          <p:cNvSpPr/>
          <p:nvPr/>
        </p:nvSpPr>
        <p:spPr>
          <a:xfrm rot="10800000" flipV="1">
            <a:off x="3579743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053A66D9-A6A7-25CB-9E0A-A13BF599218B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84E49195-A212-6536-1B31-433848B97ECD}"/>
              </a:ext>
            </a:extLst>
          </p:cNvPr>
          <p:cNvSpPr/>
          <p:nvPr/>
        </p:nvSpPr>
        <p:spPr>
          <a:xfrm flipV="1">
            <a:off x="2971800" y="6296153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88CE1ACB-B4F4-443E-97FB-8994206F228E}"/>
              </a:ext>
            </a:extLst>
          </p:cNvPr>
          <p:cNvSpPr/>
          <p:nvPr/>
        </p:nvSpPr>
        <p:spPr>
          <a:xfrm rot="10800000" flipV="1">
            <a:off x="2968436" y="5483712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DA629F1-9623-682A-F0E6-AD5C59909EDF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DA629F1-9623-682A-F0E6-AD5C59909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7433421-8846-7236-B0CA-CC645C06FB39}"/>
              </a:ext>
            </a:extLst>
          </p:cNvPr>
          <p:cNvSpPr/>
          <p:nvPr/>
        </p:nvSpPr>
        <p:spPr>
          <a:xfrm>
            <a:off x="98552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F00C0-B0FD-82FC-6E58-B6F22E26517B}"/>
              </a:ext>
            </a:extLst>
          </p:cNvPr>
          <p:cNvSpPr/>
          <p:nvPr/>
        </p:nvSpPr>
        <p:spPr>
          <a:xfrm>
            <a:off x="104648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69E54-F8BA-5BB3-330D-339A60D44F88}"/>
              </a:ext>
            </a:extLst>
          </p:cNvPr>
          <p:cNvSpPr/>
          <p:nvPr/>
        </p:nvSpPr>
        <p:spPr>
          <a:xfrm>
            <a:off x="9855200" y="4637141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07EE1A-6820-D694-7F99-B8513FD88BAC}"/>
              </a:ext>
            </a:extLst>
          </p:cNvPr>
          <p:cNvSpPr/>
          <p:nvPr/>
        </p:nvSpPr>
        <p:spPr>
          <a:xfrm>
            <a:off x="10464800" y="4637141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08296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FF988-3630-4EA7-DAF2-43F6FE63B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23B0-84F0-4506-2707-A0E2C2AD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A59C27-23CE-8014-67E7-B6CB76935144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4DFC91-1731-A1B7-12DF-4365A4955BC1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ABC082-EECC-250D-A5C3-6B0A9CADA033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63C256-8E06-2E55-BB40-E315CD536E72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B6B1B2-DB2C-4332-08BB-71F26BC69499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AA3FB9-6048-50FA-169A-5F5C5B618DFF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BBC68BC-2625-8689-9A1A-A8D7BC7C6565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4BBC68BC-2625-8689-9A1A-A8D7BC7C6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966F55CD-BD4D-B372-D671-D77909AE8EA7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EB0357-3845-5BEB-0A6D-871CE2BB2774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F930BF-F0C8-2ECB-D127-3F6E776B0513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1097A26-385D-998F-5A16-C1F5DAB3E222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80BCDF-C4D6-2C8F-3A34-0FB4256CE76A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1F766AD-3AC1-ECCC-A779-F8371C834237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49F59E-E008-C3BD-B527-04ABAF13FEC2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F411C9-07A3-9D08-7817-81C5BC796F76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0A8CEC1-2B24-0765-A2B1-94BA25E22C7F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E4C4EEA-CFCB-05E3-94D6-EA9E4C8CB2D4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7ADBF2D-E11E-9E4E-FB58-D1DFC53FC90C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B4E253-1BFC-7C07-2042-08F653AC7EAA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B7D58C9-4FE8-5229-2727-80A213F0E748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168FD0-BD2A-EDE1-CCB0-B4AD49DAC843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1671223-2EF2-1143-14D4-76476B0B94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C27518F-D568-CDCB-6ECC-EAC74B4FE8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01741C92-0D05-CDB6-1557-82CE4277142A}"/>
              </a:ext>
            </a:extLst>
          </p:cNvPr>
          <p:cNvSpPr/>
          <p:nvPr/>
        </p:nvSpPr>
        <p:spPr>
          <a:xfrm rot="10800000" flipV="1">
            <a:off x="3579743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6DABAF63-9362-E512-41A5-B74EFF9A6AA1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E4B8A1EC-58B5-DC7A-4D56-34DB7D5262E8}"/>
              </a:ext>
            </a:extLst>
          </p:cNvPr>
          <p:cNvSpPr/>
          <p:nvPr/>
        </p:nvSpPr>
        <p:spPr>
          <a:xfrm flipV="1">
            <a:off x="2971800" y="6296153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A78FB35F-51E8-7AB2-7F50-3C69E008FA80}"/>
              </a:ext>
            </a:extLst>
          </p:cNvPr>
          <p:cNvSpPr/>
          <p:nvPr/>
        </p:nvSpPr>
        <p:spPr>
          <a:xfrm rot="10800000" flipV="1">
            <a:off x="3579742" y="5483712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E59B7D8-3FE3-A057-7F6E-0ADCF2EED7DF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E59B7D8-3FE3-A057-7F6E-0ADCF2EED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90F7158-A0E8-33C4-A72F-479B6A9E578C}"/>
              </a:ext>
            </a:extLst>
          </p:cNvPr>
          <p:cNvSpPr/>
          <p:nvPr/>
        </p:nvSpPr>
        <p:spPr>
          <a:xfrm>
            <a:off x="98552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105FC3-2CB2-B6D5-4280-6283FE1C5E0A}"/>
              </a:ext>
            </a:extLst>
          </p:cNvPr>
          <p:cNvSpPr/>
          <p:nvPr/>
        </p:nvSpPr>
        <p:spPr>
          <a:xfrm>
            <a:off x="104648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A9D842-F6CA-167C-A567-5290E711DBC5}"/>
              </a:ext>
            </a:extLst>
          </p:cNvPr>
          <p:cNvSpPr/>
          <p:nvPr/>
        </p:nvSpPr>
        <p:spPr>
          <a:xfrm>
            <a:off x="9855200" y="4637141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B3C279-0875-97A2-38A0-B00672C99980}"/>
              </a:ext>
            </a:extLst>
          </p:cNvPr>
          <p:cNvSpPr/>
          <p:nvPr/>
        </p:nvSpPr>
        <p:spPr>
          <a:xfrm>
            <a:off x="10464800" y="4637141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74161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8399-868F-9F2C-3C9A-B87439CD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10AF-DDFC-1467-7FAE-5187D444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2504AF-F92A-ACA9-2EF9-24BCCA00D94B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017C90-7CEC-98EC-B9C0-8354DC7D3C11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6BCEE8-844D-2C72-6FCC-531BFF883BC5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815476-EBD4-760D-3EED-E6634C8A897B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09AD66-5A54-8B69-DBC7-B4742A59D71F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6C17BF-2789-B291-1E34-BF39F029BE43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503F5E5-DCAE-CF82-F9A0-7C6B48BB323E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503F5E5-DCAE-CF82-F9A0-7C6B48BB3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429512F7-B809-8822-4DF7-31D6B7662086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4FE1F1-037C-EAA8-C34E-F7459ECA62F2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9AC5EC-52F9-D244-71CA-51F0E57D1E4B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BF029FE-1F75-5583-DDDA-63E165971D4A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0842EC-4968-A1A0-8210-AA634F669826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D65F2A-CB59-8987-F1C3-3D2E85CF2F94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962EB0-C715-8257-95C2-8E00AC427D94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2A6F88-57B0-0854-7FC7-75A6CD44E075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D8A619-9BE7-5066-F644-FFF9F46A6C9B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B3EAA9-3647-16E9-5B36-4EF1FD8654AF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CC681E-D41C-93DE-8ED9-2B719C464CEB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CB1A75E-2AAE-FA55-7AE4-6140FBA5FE0C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B6F727-90DA-0B11-DA4E-6893B99B7546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9004FAB-D983-A9A1-F958-CE88742665E5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E198AAE-6562-C480-055A-5FE509A2FC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0C98230-C07E-936F-3A51-AB0DAEC3BB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8B5583BB-9BCB-0F84-1357-ACC43FCE733B}"/>
              </a:ext>
            </a:extLst>
          </p:cNvPr>
          <p:cNvSpPr/>
          <p:nvPr/>
        </p:nvSpPr>
        <p:spPr>
          <a:xfrm rot="10800000" flipV="1">
            <a:off x="3579743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C1A2E52D-DE7A-D376-AFC8-257CD503FFFC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FB863F14-1C03-5105-BA38-5C07A1B54187}"/>
              </a:ext>
            </a:extLst>
          </p:cNvPr>
          <p:cNvSpPr/>
          <p:nvPr/>
        </p:nvSpPr>
        <p:spPr>
          <a:xfrm flipV="1">
            <a:off x="2971800" y="6296153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97CB9B88-A1FA-088A-DC3E-35F96C00A94F}"/>
              </a:ext>
            </a:extLst>
          </p:cNvPr>
          <p:cNvSpPr/>
          <p:nvPr/>
        </p:nvSpPr>
        <p:spPr>
          <a:xfrm rot="10800000" flipV="1">
            <a:off x="4191000" y="5483712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2F5CEC-E0D0-E360-645A-E57B26805DF0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2F5CEC-E0D0-E360-645A-E57B26805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2D000AD-269F-706F-005F-5FE0E3787169}"/>
              </a:ext>
            </a:extLst>
          </p:cNvPr>
          <p:cNvSpPr/>
          <p:nvPr/>
        </p:nvSpPr>
        <p:spPr>
          <a:xfrm>
            <a:off x="98552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191835-2D74-9D7C-A0B0-849BB5A4FAEF}"/>
              </a:ext>
            </a:extLst>
          </p:cNvPr>
          <p:cNvSpPr/>
          <p:nvPr/>
        </p:nvSpPr>
        <p:spPr>
          <a:xfrm>
            <a:off x="10464800" y="411480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504A3-D6C4-D4A7-CF62-98724D355218}"/>
              </a:ext>
            </a:extLst>
          </p:cNvPr>
          <p:cNvSpPr/>
          <p:nvPr/>
        </p:nvSpPr>
        <p:spPr>
          <a:xfrm>
            <a:off x="9855200" y="4637141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B684D-7156-1E74-8FD6-7882471B2B2C}"/>
              </a:ext>
            </a:extLst>
          </p:cNvPr>
          <p:cNvSpPr/>
          <p:nvPr/>
        </p:nvSpPr>
        <p:spPr>
          <a:xfrm>
            <a:off x="10464800" y="4637141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01ED4-6459-181F-82DB-1DB41A0276BF}"/>
              </a:ext>
            </a:extLst>
          </p:cNvPr>
          <p:cNvSpPr/>
          <p:nvPr/>
        </p:nvSpPr>
        <p:spPr>
          <a:xfrm>
            <a:off x="9855200" y="5159478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>
                <a:solidFill>
                  <a:prstClr val="black"/>
                </a:solidFill>
                <a:latin typeface="Calibri Light" panose="020F0302020204030204" pitchFamily="34" charset="0"/>
              </a:rPr>
              <a:t>2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6B9EE-7199-03A7-065D-DEEAFEFE15D9}"/>
              </a:ext>
            </a:extLst>
          </p:cNvPr>
          <p:cNvSpPr/>
          <p:nvPr/>
        </p:nvSpPr>
        <p:spPr>
          <a:xfrm>
            <a:off x="10464800" y="5159478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>
                <a:solidFill>
                  <a:prstClr val="black"/>
                </a:solidFill>
                <a:latin typeface="Calibri Light" panose="020F0302020204030204" pitchFamily="34" charset="0"/>
              </a:rPr>
              <a:t>2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6 2">
            <a:extLst>
              <a:ext uri="{FF2B5EF4-FFF2-40B4-BE49-F238E27FC236}">
                <a16:creationId xmlns:a16="http://schemas.microsoft.com/office/drawing/2014/main" id="{AD4E00E4-0180-5428-6D3B-3704F07B28D6}"/>
              </a:ext>
            </a:extLst>
          </p:cNvPr>
          <p:cNvSpPr txBox="1">
            <a:spLocks/>
          </p:cNvSpPr>
          <p:nvPr/>
        </p:nvSpPr>
        <p:spPr>
          <a:xfrm>
            <a:off x="10073876" y="6246537"/>
            <a:ext cx="781848" cy="44616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941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ACC4-D7A3-E38C-DE88-E29B0E87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EC688A-1662-5222-7E65-7F722F918FC8}"/>
              </a:ext>
            </a:extLst>
          </p:cNvPr>
          <p:cNvSpPr txBox="1"/>
          <p:nvPr/>
        </p:nvSpPr>
        <p:spPr>
          <a:xfrm>
            <a:off x="2590800" y="4133870"/>
            <a:ext cx="2667000" cy="533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¿Costo?</a:t>
            </a:r>
          </a:p>
        </p:txBody>
      </p:sp>
      <p:sp>
        <p:nvSpPr>
          <p:cNvPr id="15" name="Content Placeholder 6 2 1 1">
            <a:extLst>
              <a:ext uri="{FF2B5EF4-FFF2-40B4-BE49-F238E27FC236}">
                <a16:creationId xmlns:a16="http://schemas.microsoft.com/office/drawing/2014/main" id="{4C47F3B1-EFB4-B452-AB9D-01E6E3B69A66}"/>
              </a:ext>
            </a:extLst>
          </p:cNvPr>
          <p:cNvSpPr txBox="1">
            <a:spLocks/>
          </p:cNvSpPr>
          <p:nvPr/>
        </p:nvSpPr>
        <p:spPr>
          <a:xfrm>
            <a:off x="5260182" y="4133870"/>
            <a:ext cx="4341019" cy="533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758ACF-53FF-92D4-99FF-CE8B156678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49" y="4229141"/>
            <a:ext cx="1839236" cy="3428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C2AEA4-41C7-6224-33AB-E5BE8E5AC31C}"/>
              </a:ext>
            </a:extLst>
          </p:cNvPr>
          <p:cNvSpPr txBox="1"/>
          <p:nvPr/>
        </p:nvSpPr>
        <p:spPr>
          <a:xfrm>
            <a:off x="2590800" y="4800600"/>
            <a:ext cx="2667000" cy="533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¿Memoria?</a:t>
            </a:r>
          </a:p>
        </p:txBody>
      </p:sp>
      <p:sp>
        <p:nvSpPr>
          <p:cNvPr id="18" name="Content Placeholder 6 2 1 2">
            <a:extLst>
              <a:ext uri="{FF2B5EF4-FFF2-40B4-BE49-F238E27FC236}">
                <a16:creationId xmlns:a16="http://schemas.microsoft.com/office/drawing/2014/main" id="{C0D72A11-4B59-434B-0871-56E65378A856}"/>
              </a:ext>
            </a:extLst>
          </p:cNvPr>
          <p:cNvSpPr txBox="1">
            <a:spLocks/>
          </p:cNvSpPr>
          <p:nvPr/>
        </p:nvSpPr>
        <p:spPr>
          <a:xfrm>
            <a:off x="5260182" y="4819250"/>
            <a:ext cx="4341019" cy="51475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4612AC-52AC-1A87-3F0E-61B7B2D7CC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4" y="4964625"/>
            <a:ext cx="1071239" cy="224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589E8D-A5AC-2BBD-19F8-F7C709663ECF}"/>
              </a:ext>
            </a:extLst>
          </p:cNvPr>
          <p:cNvSpPr txBox="1"/>
          <p:nvPr/>
        </p:nvSpPr>
        <p:spPr>
          <a:xfrm>
            <a:off x="2597944" y="5562600"/>
            <a:ext cx="2659857" cy="37174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¿Elegir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21" name="Content Placeholder 6 2 1 2">
            <a:extLst>
              <a:ext uri="{FF2B5EF4-FFF2-40B4-BE49-F238E27FC236}">
                <a16:creationId xmlns:a16="http://schemas.microsoft.com/office/drawing/2014/main" id="{BA60883A-69AE-AF81-4C0E-C1937633533C}"/>
              </a:ext>
            </a:extLst>
          </p:cNvPr>
          <p:cNvSpPr txBox="1">
            <a:spLocks/>
          </p:cNvSpPr>
          <p:nvPr/>
        </p:nvSpPr>
        <p:spPr>
          <a:xfrm>
            <a:off x="5260182" y="5562600"/>
            <a:ext cx="4341019" cy="371742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3ED5EF-9D9C-D026-7159-B2E98539231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5621233"/>
            <a:ext cx="3452947" cy="2544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2613B3-20C4-5080-1B32-67332C7E4414}"/>
              </a:ext>
            </a:extLst>
          </p:cNvPr>
          <p:cNvSpPr txBox="1"/>
          <p:nvPr/>
        </p:nvSpPr>
        <p:spPr>
          <a:xfrm>
            <a:off x="5334000" y="6172200"/>
            <a:ext cx="5181600" cy="533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¿Podemos optimizar esta forma de hacer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joins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007DDEA8-68D6-91E5-A679-DA7B72254B88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1200150" lvl="2" indent="-285750">
                  <a:buFontTx/>
                  <a:buChar char="-"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Si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007DDEA8-68D6-91E5-A679-DA7B72254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8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4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1B2B-74F6-63A9-5955-3583F2B4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 con Índices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FF0665E-D187-2AB6-9781-106A931DAAD3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el índice, tales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8FF0665E-D187-2AB6-9781-106A931DA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CE47B6-71EC-0F4C-DCD7-962923916967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CE47B6-71EC-0F4C-DCD7-962923916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4E176548-E548-DA55-1765-BF8C3C4E5D63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8A3417-82A7-83A6-1E78-E21E2CF2D5BB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ED2616-11A4-A4C0-CD34-9DEAD64459F5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7A5292-EE28-4DA7-B31F-4622235A80B2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FF9FD2-F551-3363-0690-3001D79C5DFB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E51FD4-5FE9-A35E-26AB-912E4050669E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A490A9-BB2A-0877-E97E-86CE53605E17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D9511D-FA54-E2A4-3607-B0B4712AEBBF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B7E2D5-1CB6-8BD5-3147-9A560534C9BF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2AF366-9946-3A69-462D-6B7F9D78A79E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C18F74-3066-7806-8B5D-83413F7D72DC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2134B6-FDE8-E8A6-FCFD-E8F03D14F611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DDC309-FDBB-A240-EC3B-C7A94F470C21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1669E61-313B-1C53-1F77-576997B72E51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75DF91-9CE7-14B7-0BAC-30224BC36F57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4162BF-B237-6D44-4D3B-6C03EEF96A5C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38498E2-AF52-839C-96F1-1470B4055616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712BC85-97F6-BDBC-E9A5-9B4160656CA5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1C0D875-867B-059D-0434-EB94EBCBB420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F0AEB0-0BD3-86D5-7E9E-B1D0E25970B6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81FDB7B-33FF-BFE8-1C9B-1B5042FB97E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6993A8A-D00E-EE9D-BB10-517B2BE03D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5" name="Down Arrow 54">
            <a:extLst>
              <a:ext uri="{FF2B5EF4-FFF2-40B4-BE49-F238E27FC236}">
                <a16:creationId xmlns:a16="http://schemas.microsoft.com/office/drawing/2014/main" id="{61CDF124-544A-D4B8-103D-AD33785EA181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0B8E366A-C4EB-E180-8133-4A9BB898CA2E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1EDBF822-FCB0-CBEF-9915-D45AD1361585}"/>
              </a:ext>
            </a:extLst>
          </p:cNvPr>
          <p:cNvSpPr/>
          <p:nvPr/>
        </p:nvSpPr>
        <p:spPr>
          <a:xfrm rot="10800000" flipV="1">
            <a:off x="4800600" y="5496194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C6F4B50-0274-021E-023A-B02210FF4239}"/>
              </a:ext>
            </a:extLst>
          </p:cNvPr>
          <p:cNvSpPr/>
          <p:nvPr/>
        </p:nvSpPr>
        <p:spPr>
          <a:xfrm>
            <a:off x="2781300" y="6282472"/>
            <a:ext cx="5486400" cy="3449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ÍNDICE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9DF69029-9B57-9503-FA9B-DC86F261EF2E}"/>
              </a:ext>
            </a:extLst>
          </p:cNvPr>
          <p:cNvSpPr/>
          <p:nvPr/>
        </p:nvSpPr>
        <p:spPr>
          <a:xfrm flipV="1">
            <a:off x="4800600" y="6303536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57CE6-A626-620B-98A0-2FC675186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5510-2BE0-9352-A856-71BEAC61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 con Índices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397BA15-C880-F360-1895-1CC2476D5D7A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el índice, tales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397BA15-C880-F360-1895-1CC2476D5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89FB0B-DCE6-7E16-18FE-2F46A98A53D7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89FB0B-DCE6-7E16-18FE-2F46A98A5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D3875A6B-0AE3-5BE8-3CA1-3048CF854577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354BBF-7F9D-297C-AF30-77C94EF7715E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0C9DAB-27C0-F6FA-2861-A162098A68AB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7BD108-F8C0-A510-BD7B-93AF07B5C332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FB3DC8-C6CC-83A1-158F-8C9B5044B8D0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32A0E6F-18A6-9BAE-5090-08B94E3665E9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EECE34-C756-6081-9303-1F79E234D6A9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9EB271-7048-DF2D-103D-901B7D72C8F1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4A57C2-F171-7FDB-C8D0-0221D8C92D16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1DD7AA-8074-AD32-028D-608CCC99F626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8F5A4D2-13F1-83FB-A00F-250414755334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383E477-D921-3C11-2D56-3787FACC0C69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D54EF3-472F-33AC-83CC-3B999D1079E3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FDB782-13D7-A1D8-1223-3C9282D7FA1E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39C1329-6326-02FA-478B-FDD6BE5DDE8C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26328C-75CB-1D31-55CA-7851B39B5C67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E8452D-6961-904B-CBE7-63D2A898D27D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5EDAB3-8C77-0755-8717-BEE186F48082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4B6038C-185C-8DEB-477E-3033A6C1BE0A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B80A4D8-2E72-09A6-3C6A-F1B546564AF6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FD61C77-DDE0-ACE7-7E17-58FADEB691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57C56A9-053D-236B-4DA9-358BBF9AAF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5" name="Down Arrow 54">
            <a:extLst>
              <a:ext uri="{FF2B5EF4-FFF2-40B4-BE49-F238E27FC236}">
                <a16:creationId xmlns:a16="http://schemas.microsoft.com/office/drawing/2014/main" id="{7B2CA053-43AD-C352-AF6D-742990BF37FF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7D23A9A5-B23C-5FBD-FF3E-0DC3B613FABC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CB0D2A7C-63F5-D69C-C4D7-CEC59F881EB7}"/>
              </a:ext>
            </a:extLst>
          </p:cNvPr>
          <p:cNvSpPr/>
          <p:nvPr/>
        </p:nvSpPr>
        <p:spPr>
          <a:xfrm rot="10800000" flipV="1">
            <a:off x="5406887" y="5497393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9D326F1-5A9B-C2AF-E324-4F549E4BA4BF}"/>
              </a:ext>
            </a:extLst>
          </p:cNvPr>
          <p:cNvSpPr/>
          <p:nvPr/>
        </p:nvSpPr>
        <p:spPr>
          <a:xfrm>
            <a:off x="2781300" y="6282472"/>
            <a:ext cx="5486400" cy="3449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ÍNDICE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90931001-CDA7-648F-921B-A8E22F1CB5E3}"/>
              </a:ext>
            </a:extLst>
          </p:cNvPr>
          <p:cNvSpPr/>
          <p:nvPr/>
        </p:nvSpPr>
        <p:spPr>
          <a:xfrm flipV="1">
            <a:off x="4800600" y="6303536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B280CB-FFB9-0F8E-3770-792229A42999}"/>
              </a:ext>
            </a:extLst>
          </p:cNvPr>
          <p:cNvSpPr/>
          <p:nvPr/>
        </p:nvSpPr>
        <p:spPr>
          <a:xfrm>
            <a:off x="98552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78E39-297B-1160-3192-C6F4211A3060}"/>
              </a:ext>
            </a:extLst>
          </p:cNvPr>
          <p:cNvSpPr/>
          <p:nvPr/>
        </p:nvSpPr>
        <p:spPr>
          <a:xfrm>
            <a:off x="104648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667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53BF-EFA8-1DC2-58FB-9ABB2DD7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Métodos Matemáticos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5AD12-2047-380D-2305-B851C1AEA2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CL" dirty="0"/>
                  <a:t>Entrada: tamaño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CL" dirty="0"/>
                  <a:t> (elementos de una lista, número de palabras de un diccionario, cantidad de vectores de un espacio, etc.)</a:t>
                </a:r>
              </a:p>
              <a:p>
                <a:pPr marL="0" indent="0">
                  <a:buNone/>
                </a:pPr>
                <a:endParaRPr lang="es-C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CL" dirty="0"/>
                  <a:t> normalmente es un valor natural, por lo tanto, usamos funciones discretas/sucesiones sobre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F5AD12-2047-380D-2305-B851C1AEA2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9" t="-2381" r="-12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5096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716B0-F5C1-6EE1-D689-8DD938EF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0008-39AD-33B9-9942-E795E8B7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 con Índices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3D045FA-A4D5-A197-5222-1138B9397476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el índice, tales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3D045FA-A4D5-A197-5222-1138B9397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5DF4F7-C473-FBD2-9F08-417FDF730815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5DF4F7-C473-FBD2-9F08-417FDF730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F0A36BE5-435E-92FE-027A-DA3B88F69820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8E5041-A722-C06C-F69B-1FE7DEEEFA67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23D27B-BBF4-8B9A-F914-BE9E83A60B2A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13093C-D6C1-CB6A-7734-2E7DC6F9FA9A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AEDBB1-63CA-13F2-F2B0-0785A9C71668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8BA600-57F4-D50E-4716-2B59C8FA23C3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72A821-5411-7F7A-816B-29952FAE1C31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F581B49-76AF-565A-84CA-EE93DBC54D77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39440B8-CCA5-5CEA-2F5A-29FAB3C924F8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51EF18-964B-FAE8-4843-E1322453B097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5478F1-5799-475D-8DDD-73D15BA85E79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92558C-D4E0-8A8B-C22E-2A73AD2AE40E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00B4CA-59E7-E380-098A-C61644347BA6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48CD8DD-3CE7-214D-3AA7-227FBB19A7D6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283006-EA68-0B8B-D514-5D865273892B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B9A92CD-3BD1-C034-C25F-C79CFD23D14B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DD4BFE-1618-EF47-2382-C26F99A1D379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34E4171-D249-5BAC-ACF8-9FCF4761BF73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E0828E-E029-6088-0D64-C020E50942AE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821897D-26CA-2FC3-7603-D8D2788BCB4D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AE26E0C-12AA-0670-BDB7-E95D3A3709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350133F-2BA7-D5CE-45F1-A3BF61F82A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5" name="Down Arrow 54">
            <a:extLst>
              <a:ext uri="{FF2B5EF4-FFF2-40B4-BE49-F238E27FC236}">
                <a16:creationId xmlns:a16="http://schemas.microsoft.com/office/drawing/2014/main" id="{82BB6C19-F295-6564-6BDA-051145566E6F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8348B640-39BD-F90A-DB3C-3D53936A20FF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496525E0-1C9E-A3FC-A218-E1AD87ED711B}"/>
              </a:ext>
            </a:extLst>
          </p:cNvPr>
          <p:cNvSpPr/>
          <p:nvPr/>
        </p:nvSpPr>
        <p:spPr>
          <a:xfrm rot="10800000" flipV="1">
            <a:off x="6016487" y="5497393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36DC0C-C82C-3D72-E845-CF961C99E7F9}"/>
              </a:ext>
            </a:extLst>
          </p:cNvPr>
          <p:cNvSpPr/>
          <p:nvPr/>
        </p:nvSpPr>
        <p:spPr>
          <a:xfrm>
            <a:off x="2781300" y="6282472"/>
            <a:ext cx="5486400" cy="3449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ÍNDICE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DB6B9131-B9C4-6CF9-F865-CD965FA5ABD3}"/>
              </a:ext>
            </a:extLst>
          </p:cNvPr>
          <p:cNvSpPr/>
          <p:nvPr/>
        </p:nvSpPr>
        <p:spPr>
          <a:xfrm flipV="1">
            <a:off x="4800600" y="6303536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C70266-1D05-2A4D-78BB-A8D7C0B75F0B}"/>
              </a:ext>
            </a:extLst>
          </p:cNvPr>
          <p:cNvSpPr/>
          <p:nvPr/>
        </p:nvSpPr>
        <p:spPr>
          <a:xfrm>
            <a:off x="98552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49547-74D8-CF09-4610-C22ACD0CADAF}"/>
              </a:ext>
            </a:extLst>
          </p:cNvPr>
          <p:cNvSpPr/>
          <p:nvPr/>
        </p:nvSpPr>
        <p:spPr>
          <a:xfrm>
            <a:off x="104648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08267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B8BF3-8C87-E839-B07D-62017D9AB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EA2B-2ABE-7898-3F3B-24FACF1F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 con Índices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EFD1AE1-7300-F992-5B1F-C643B9C62485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el índice, tales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6EFD1AE1-7300-F992-5B1F-C643B9C624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C19856-CA9E-7ED8-B14B-238A110C1A10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C19856-CA9E-7ED8-B14B-238A110C1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FF01D376-93E4-5488-44E4-BBFCD2FCC064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E2A0CB-5C9B-C1A7-AFC8-CE6CF4DE2048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695C73-9084-0177-73FA-167EC66701CC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900D4F-11E0-C15A-8DBD-0BEBCE8CABD2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96929B-663E-F124-EC8E-111409FCE516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946176-283A-A13A-425B-DAED64544DB4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BD045F-9BF1-FCB1-A4C2-10F14B700E76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752F429-C662-76BD-2F47-94956CF7F2FA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6200AD-B9D5-9C91-5800-1C2D908C9638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16D2646-EA83-58A0-5073-90F5E0908A12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2F17FF-BA22-E5E0-5E24-E56C215BC8BD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CB204B-6DDE-ED64-8E7A-25C026C633ED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576C5E-8A0F-7FC1-A472-D90F0F3F26F1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746541-BC37-DD71-6828-7ADB4F1A7577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BA573A-173F-2766-7534-7B492AE3D1E5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A2B869-2009-9913-1572-6C9418D0C995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55A2-2AB1-553A-CFCB-6A76B37DE37E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E91C4FA-AC7F-D302-D910-B26A2E2F50C5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C399BD-9FE8-C734-6C55-22C48F906690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530C6F-07CB-2E05-8E3A-57A8216B2BE4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A3A7B24-8FE4-7765-CECD-2E8203AEEF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025F474-E39C-F219-8728-5C15861D3C2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5" name="Down Arrow 54">
            <a:extLst>
              <a:ext uri="{FF2B5EF4-FFF2-40B4-BE49-F238E27FC236}">
                <a16:creationId xmlns:a16="http://schemas.microsoft.com/office/drawing/2014/main" id="{ADD789F7-839B-77C6-19B4-24F1AC1F4B90}"/>
              </a:ext>
            </a:extLst>
          </p:cNvPr>
          <p:cNvSpPr/>
          <p:nvPr/>
        </p:nvSpPr>
        <p:spPr>
          <a:xfrm rot="10800000" flipV="1">
            <a:off x="3579743" y="4012777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DF3ED506-4009-BC2A-0469-EBF825360F97}"/>
              </a:ext>
            </a:extLst>
          </p:cNvPr>
          <p:cNvSpPr/>
          <p:nvPr/>
        </p:nvSpPr>
        <p:spPr>
          <a:xfrm flipV="1">
            <a:off x="3582401" y="4819926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302AAAF9-685D-1F72-EE3D-6F34260441BC}"/>
              </a:ext>
            </a:extLst>
          </p:cNvPr>
          <p:cNvSpPr/>
          <p:nvPr/>
        </p:nvSpPr>
        <p:spPr>
          <a:xfrm rot="10800000" flipV="1">
            <a:off x="3579744" y="5466804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D5BCD0-1614-91DE-540B-7C6AAB0F2886}"/>
              </a:ext>
            </a:extLst>
          </p:cNvPr>
          <p:cNvSpPr/>
          <p:nvPr/>
        </p:nvSpPr>
        <p:spPr>
          <a:xfrm>
            <a:off x="2781300" y="6282472"/>
            <a:ext cx="5486400" cy="3449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ÍNDICE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374A5833-4792-E863-0BB5-A50305413386}"/>
              </a:ext>
            </a:extLst>
          </p:cNvPr>
          <p:cNvSpPr/>
          <p:nvPr/>
        </p:nvSpPr>
        <p:spPr>
          <a:xfrm flipV="1">
            <a:off x="3579744" y="6282471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4CF5C7-3DFA-D32E-A2FE-447B4092F452}"/>
              </a:ext>
            </a:extLst>
          </p:cNvPr>
          <p:cNvSpPr/>
          <p:nvPr/>
        </p:nvSpPr>
        <p:spPr>
          <a:xfrm>
            <a:off x="98552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C2B03B-D143-DAAD-D947-08A2A2FBC526}"/>
              </a:ext>
            </a:extLst>
          </p:cNvPr>
          <p:cNvSpPr/>
          <p:nvPr/>
        </p:nvSpPr>
        <p:spPr>
          <a:xfrm>
            <a:off x="104648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54048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31953-4EB5-A85B-3AB2-3F31D04B5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7828-EAFB-49A2-BCAA-C3D176B9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 con Índices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F9E189D-9EB3-22EC-8A60-2DB57768543B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el índice, tales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F9E189D-9EB3-22EC-8A60-2DB577685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DC473-52B4-9F72-DBFE-3A126CB851BF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DC473-52B4-9F72-DBFE-3A126CB85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7A29BD97-4D45-D7F6-274C-198B2295F356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B8D70C7-345F-BF74-DFAA-9176A1BDA44F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748435-A7C7-4E7E-732C-5AF3F86B3F98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C2052F-70BC-82BF-E2A1-BB29278324C9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9EE2B8-3571-65B3-93C7-8A5E8FEB17E2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BE41DA5-D03F-DBD0-78C9-FD108445807C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88E9A2-7A20-E384-5F44-9EF7EBDC22D2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0BC2E-3D8D-72DB-8263-1F2D77D6AC7D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C6F959-0CC5-C955-9ACB-8C857DD2348F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1C9893-0685-3195-0F48-2160363F82CF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3B983E-783F-A8C1-9D0F-43F8280391D3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32CCA81-29EE-FA4B-2654-7BC4A3B78EC6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8675322-1A5D-DED9-625B-9A775CD24305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D3553B-2169-C6C7-94BB-9E0204BC0F81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6A89FC2-8037-0173-62A5-4A24986E5058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E2F499-E155-C870-406D-9A992CB63BAD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0DDDF08-967B-103E-BB04-CE7D2CAA3320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9885400-716B-5708-83CE-69F47FE24EBF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75049A-ACBD-FA82-1171-B1575BCF741C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D642379-9575-B3E8-8DE1-7A3D07A2AF97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097A996-9867-9273-153E-EBA4FECA64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A38103A-1300-11B9-2715-F429BC77A4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5" name="Down Arrow 54">
            <a:extLst>
              <a:ext uri="{FF2B5EF4-FFF2-40B4-BE49-F238E27FC236}">
                <a16:creationId xmlns:a16="http://schemas.microsoft.com/office/drawing/2014/main" id="{5465F9AC-F6F9-BF7A-2AC7-98C2507CEED4}"/>
              </a:ext>
            </a:extLst>
          </p:cNvPr>
          <p:cNvSpPr/>
          <p:nvPr/>
        </p:nvSpPr>
        <p:spPr>
          <a:xfrm rot="10800000" flipV="1">
            <a:off x="3579743" y="4012777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0B70E53D-C043-5A6D-515B-8BCB46E8B93A}"/>
              </a:ext>
            </a:extLst>
          </p:cNvPr>
          <p:cNvSpPr/>
          <p:nvPr/>
        </p:nvSpPr>
        <p:spPr>
          <a:xfrm flipV="1">
            <a:off x="3582401" y="4819926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F7BE59B4-9159-0EBA-84C0-8BB8DBB05909}"/>
              </a:ext>
            </a:extLst>
          </p:cNvPr>
          <p:cNvSpPr/>
          <p:nvPr/>
        </p:nvSpPr>
        <p:spPr>
          <a:xfrm rot="10800000" flipV="1">
            <a:off x="4191000" y="5475682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7BE8A0D-4BE4-4236-8D6F-6B5E31FFF0A3}"/>
              </a:ext>
            </a:extLst>
          </p:cNvPr>
          <p:cNvSpPr/>
          <p:nvPr/>
        </p:nvSpPr>
        <p:spPr>
          <a:xfrm>
            <a:off x="2781300" y="6282472"/>
            <a:ext cx="5486400" cy="3449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ÍNDICE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235F56BD-40D6-E623-CAA3-0009CA7785EE}"/>
              </a:ext>
            </a:extLst>
          </p:cNvPr>
          <p:cNvSpPr/>
          <p:nvPr/>
        </p:nvSpPr>
        <p:spPr>
          <a:xfrm flipV="1">
            <a:off x="3579744" y="6282471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A4F8D-0B68-BBD6-4A09-F730DF4EF108}"/>
              </a:ext>
            </a:extLst>
          </p:cNvPr>
          <p:cNvSpPr/>
          <p:nvPr/>
        </p:nvSpPr>
        <p:spPr>
          <a:xfrm>
            <a:off x="98552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C461F-80DA-983C-249D-82C328C25C7C}"/>
              </a:ext>
            </a:extLst>
          </p:cNvPr>
          <p:cNvSpPr/>
          <p:nvPr/>
        </p:nvSpPr>
        <p:spPr>
          <a:xfrm>
            <a:off x="104648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848693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768CB-58E1-D182-6A41-C0273F3D5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9866-9A14-45C1-6CF7-557C9566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 con Índices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F414FA2-DAB8-A08D-C28D-8575C2EF558E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el índice, tales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F414FA2-DAB8-A08D-C28D-8575C2EF5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7B73A3-8B90-27A5-7C79-34E0EC5F2365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7B73A3-8B90-27A5-7C79-34E0EC5F2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EE327549-E25C-2E43-C56A-7D278212C8A4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5D2C98-A179-BB0E-2498-8C123327A851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74059F-D3A3-A21E-41C8-BA117CDD351A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61BE3F-FE83-37E7-9574-294D545D8999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8D6C2A-5518-054D-7224-1062465759C8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D99A65-3204-BE5A-AB29-161D5DD5DA72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B85CF1-9A5E-460A-F1D4-FDC0CD6EAAC6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36EEFF-51D6-BC07-7EE3-5BA9EA69B6BB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7F476E-7DB3-038A-1980-1C3B858DC982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E4A52A-CE32-DBD9-ED09-AB2B113E461A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BEAEA6-C468-6228-CD79-340C33332F2F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81993C-554C-8F33-79E8-8BC2554401E6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B311A3-986F-4A2A-689C-16F43A49D5FA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8B3739-4C91-9253-27C6-040C467E80AE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350C102-6745-067F-302D-EF8A58BFF6B7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B57CD5-CC34-5C2D-BF69-3C622FF96AD1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3B6A7D-EF8A-52EC-5427-A89849F65B34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68B632-941F-B00C-E8B2-7F9721B87169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4C85C4-0EA1-7F5B-5805-BFEEF2981AA9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5FF8E3-218E-0E89-3068-11F643C5B2B1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019DAC8-2BA9-EA68-30B3-0186545B9A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3B7312C-7D56-4A1C-722E-953927696F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5" name="Down Arrow 54">
            <a:extLst>
              <a:ext uri="{FF2B5EF4-FFF2-40B4-BE49-F238E27FC236}">
                <a16:creationId xmlns:a16="http://schemas.microsoft.com/office/drawing/2014/main" id="{FAA57FD4-00F0-BA10-6104-76F82864CE16}"/>
              </a:ext>
            </a:extLst>
          </p:cNvPr>
          <p:cNvSpPr/>
          <p:nvPr/>
        </p:nvSpPr>
        <p:spPr>
          <a:xfrm rot="10800000" flipV="1">
            <a:off x="4189344" y="4012777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29449782-1D91-51F7-DF95-C3BA1B011E92}"/>
              </a:ext>
            </a:extLst>
          </p:cNvPr>
          <p:cNvSpPr/>
          <p:nvPr/>
        </p:nvSpPr>
        <p:spPr>
          <a:xfrm flipV="1">
            <a:off x="4189343" y="4819926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B81107AF-08C7-84EA-05B0-A860385902B2}"/>
              </a:ext>
            </a:extLst>
          </p:cNvPr>
          <p:cNvSpPr/>
          <p:nvPr/>
        </p:nvSpPr>
        <p:spPr>
          <a:xfrm rot="10800000" flipV="1">
            <a:off x="3577201" y="5468390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1D1657-2306-09BB-0B94-20EBCBDAFDCA}"/>
              </a:ext>
            </a:extLst>
          </p:cNvPr>
          <p:cNvSpPr/>
          <p:nvPr/>
        </p:nvSpPr>
        <p:spPr>
          <a:xfrm>
            <a:off x="2781300" y="6282472"/>
            <a:ext cx="5486400" cy="3449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ÍNDICE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26EA47EA-71C9-43DF-576A-6D497E34D0C0}"/>
              </a:ext>
            </a:extLst>
          </p:cNvPr>
          <p:cNvSpPr/>
          <p:nvPr/>
        </p:nvSpPr>
        <p:spPr>
          <a:xfrm flipV="1">
            <a:off x="3579744" y="6282471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74B9AD-5524-8B05-54ED-740759BC6DB6}"/>
              </a:ext>
            </a:extLst>
          </p:cNvPr>
          <p:cNvSpPr/>
          <p:nvPr/>
        </p:nvSpPr>
        <p:spPr>
          <a:xfrm>
            <a:off x="98552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8113E-F074-E4BF-3DBC-78A9CA77CE1B}"/>
              </a:ext>
            </a:extLst>
          </p:cNvPr>
          <p:cNvSpPr/>
          <p:nvPr/>
        </p:nvSpPr>
        <p:spPr>
          <a:xfrm>
            <a:off x="104648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3968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F6F09-C370-6D21-E8EC-736A74245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F84F-2E38-229A-0496-1B8F7B49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 con Índices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FF72CF7-3C41-BC72-6FBC-02EA76D2E579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el índice, tales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FF72CF7-3C41-BC72-6FBC-02EA76D2E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D7417C-B6B2-9AF0-0FD9-0DB99F92D0D5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D7417C-B6B2-9AF0-0FD9-0DB99F92D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5C9E490A-7CF2-AA58-CA0B-A044D4A19CD6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5F3E3A-8B93-FA99-24C4-FD5394EA6115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240F88-B42C-41CD-4C5F-35808389517C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CCC3EC-07B2-9AB7-51A6-CF1194350D41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6C0AB9-C2AF-97A6-BC55-46969C5B0ABC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B9D9E1-9A9E-5DD2-E882-5A4C42E3A24B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1905AF-3D1D-193E-68F0-C5F12CDFEE32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8D574D-F5F4-E031-5BAA-1003699FEF57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58593D-9307-69A7-0AA9-5E0CBB819449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59BB2C8-1CA4-D00A-DB76-78B21852A076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1A55A4-EE4E-FDFA-020F-ECABD12E262A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0C5D16-855C-68FB-B991-7954335FBA3D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49CADE-9FBF-2297-7D78-8E9DCB9834E5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A5C283-A7F8-ADE6-1C27-FBFE14F80C85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E930F2-FE96-F162-336C-23DAFB3D4F43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518958-CB0D-5795-A207-631AF3D34432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C35C45-A15B-87E1-AC3E-C214C64775D9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C5CA80-EB20-92DC-6F92-71509A4DA69E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E2B39-CBA4-DF19-5EE5-0097728F8BEE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7CCBDBE-90F5-BE9D-C9C8-4D2A4271B3B0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DE6C04F-18C8-7CB0-A807-CA2F01A7A2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4858D8B-2DD0-CC3F-D6CD-FE6D2E6A224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5" name="Down Arrow 54">
            <a:extLst>
              <a:ext uri="{FF2B5EF4-FFF2-40B4-BE49-F238E27FC236}">
                <a16:creationId xmlns:a16="http://schemas.microsoft.com/office/drawing/2014/main" id="{14A6F064-789A-323E-99A0-B614C8665B8F}"/>
              </a:ext>
            </a:extLst>
          </p:cNvPr>
          <p:cNvSpPr/>
          <p:nvPr/>
        </p:nvSpPr>
        <p:spPr>
          <a:xfrm rot="10800000" flipV="1">
            <a:off x="4189344" y="4012777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A06B6906-4806-3E4F-D9A1-BFFC60B1ADDE}"/>
              </a:ext>
            </a:extLst>
          </p:cNvPr>
          <p:cNvSpPr/>
          <p:nvPr/>
        </p:nvSpPr>
        <p:spPr>
          <a:xfrm flipV="1">
            <a:off x="4189343" y="4819926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9967E88C-5AA7-6564-B5EB-28ADC63C8CF8}"/>
              </a:ext>
            </a:extLst>
          </p:cNvPr>
          <p:cNvSpPr/>
          <p:nvPr/>
        </p:nvSpPr>
        <p:spPr>
          <a:xfrm rot="10800000" flipV="1">
            <a:off x="4184323" y="548447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3694AD-CFF8-C446-7EB8-A373C450B89F}"/>
              </a:ext>
            </a:extLst>
          </p:cNvPr>
          <p:cNvSpPr/>
          <p:nvPr/>
        </p:nvSpPr>
        <p:spPr>
          <a:xfrm>
            <a:off x="2781300" y="6282472"/>
            <a:ext cx="5486400" cy="3449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ÍNDICE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5EB52F80-0E21-A64F-5480-D18A78CA193A}"/>
              </a:ext>
            </a:extLst>
          </p:cNvPr>
          <p:cNvSpPr/>
          <p:nvPr/>
        </p:nvSpPr>
        <p:spPr>
          <a:xfrm flipV="1">
            <a:off x="3579744" y="6282471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DBCB23-58A7-07C7-434C-65267EFF1F70}"/>
              </a:ext>
            </a:extLst>
          </p:cNvPr>
          <p:cNvSpPr/>
          <p:nvPr/>
        </p:nvSpPr>
        <p:spPr>
          <a:xfrm>
            <a:off x="98552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A8499-9D92-7749-A2DF-0BEBB47836B5}"/>
              </a:ext>
            </a:extLst>
          </p:cNvPr>
          <p:cNvSpPr/>
          <p:nvPr/>
        </p:nvSpPr>
        <p:spPr>
          <a:xfrm>
            <a:off x="104648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D0973-1EAD-31BE-BAE3-CE2E91B8992D}"/>
              </a:ext>
            </a:extLst>
          </p:cNvPr>
          <p:cNvSpPr/>
          <p:nvPr/>
        </p:nvSpPr>
        <p:spPr>
          <a:xfrm>
            <a:off x="9851887" y="4541961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D909E-F7BB-31DE-2C43-240329302729}"/>
              </a:ext>
            </a:extLst>
          </p:cNvPr>
          <p:cNvSpPr/>
          <p:nvPr/>
        </p:nvSpPr>
        <p:spPr>
          <a:xfrm>
            <a:off x="10461487" y="4541961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90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C73B1-0930-D6B4-E6AE-B3A92FB46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550D-59A2-7BFD-74BD-19F4FFE6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 con Índices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6CC81FF-88C3-4FEB-E145-A4E15551063A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el índice, tales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6CC81FF-88C3-4FEB-E145-A4E155510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4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942C08-B4E6-2C0F-3DAA-5315648FC999}"/>
                  </a:ext>
                </a:extLst>
              </p:cNvPr>
              <p:cNvSpPr txBox="1"/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942C08-B4E6-2C0F-3DAA-5315648FC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2695" y="3652236"/>
                <a:ext cx="7905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7EAAB3FD-417A-BB49-E315-FB928EA9BB43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0872C1-5C19-CF81-0582-FDD44178E604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95E741E-E7AE-9434-3646-84048EB57217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3B63CD-9669-5BAF-2922-1DC81A9965A0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4E7E9-D71C-C949-2ABB-80F2AD23F77A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D1020D-81E6-5A93-65EF-31F92957B298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1B8616-9530-66C7-A8E4-F1A4D8D073F6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8116A2-D26B-FD3A-9AF2-FF0C801984A7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9F7F63-4AEF-CD32-2D4D-02DC0A60CAD2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B1AB4C-0472-C5AA-672D-25FC1650281B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5A6A8-BB1C-B55A-B0F8-0A45708CFC1A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854E67-3294-3352-8A66-C5A16645FDEE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817B40-2FA9-93FE-38FE-5C8038856F18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ACFD2E-1564-BE90-A99C-D6A937832A10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F0F49A-91F1-DEAB-AD52-B3BC9C25F310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56031A-7548-6296-E083-B3D36E844F92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292A7F-2F4F-8211-2BF0-AF7BD6870830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87314D-17EF-3D91-767B-27EAF26E263F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A19BB3-6898-50E7-4B53-83D5E3B9D3B2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81145A-9E88-33C1-58A0-00D8C64225C1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0DEA65C-7F52-23E3-88BE-8A34F00F39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DDE4F24-B4B5-0011-4C39-E8551137954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5" name="Down Arrow 54">
            <a:extLst>
              <a:ext uri="{FF2B5EF4-FFF2-40B4-BE49-F238E27FC236}">
                <a16:creationId xmlns:a16="http://schemas.microsoft.com/office/drawing/2014/main" id="{CCBD089F-48B8-7C4D-8428-5887A0EC714F}"/>
              </a:ext>
            </a:extLst>
          </p:cNvPr>
          <p:cNvSpPr/>
          <p:nvPr/>
        </p:nvSpPr>
        <p:spPr>
          <a:xfrm rot="10800000" flipV="1">
            <a:off x="4189344" y="4012777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EA20E33B-379A-D841-DFC0-429D3DBFA901}"/>
              </a:ext>
            </a:extLst>
          </p:cNvPr>
          <p:cNvSpPr/>
          <p:nvPr/>
        </p:nvSpPr>
        <p:spPr>
          <a:xfrm flipV="1">
            <a:off x="4189343" y="4819926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0FD6C7D3-45A8-9205-0705-88AE526E9AFD}"/>
              </a:ext>
            </a:extLst>
          </p:cNvPr>
          <p:cNvSpPr/>
          <p:nvPr/>
        </p:nvSpPr>
        <p:spPr>
          <a:xfrm rot="10800000" flipV="1">
            <a:off x="4800600" y="5516443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1B52BA4-AE8A-5B07-AE9B-2EE39BDC80C2}"/>
              </a:ext>
            </a:extLst>
          </p:cNvPr>
          <p:cNvSpPr/>
          <p:nvPr/>
        </p:nvSpPr>
        <p:spPr>
          <a:xfrm>
            <a:off x="2781300" y="6282472"/>
            <a:ext cx="5486400" cy="3449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ÍNDICE</a:t>
            </a: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C3BC31A2-0C76-98CC-05C5-602B146B0DE7}"/>
              </a:ext>
            </a:extLst>
          </p:cNvPr>
          <p:cNvSpPr/>
          <p:nvPr/>
        </p:nvSpPr>
        <p:spPr>
          <a:xfrm flipV="1">
            <a:off x="3579744" y="6282471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26477E-4770-7FF2-17EF-7D46EFEDFF32}"/>
              </a:ext>
            </a:extLst>
          </p:cNvPr>
          <p:cNvSpPr/>
          <p:nvPr/>
        </p:nvSpPr>
        <p:spPr>
          <a:xfrm>
            <a:off x="98552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05321-538B-690B-86A9-4B5A8DDAED89}"/>
              </a:ext>
            </a:extLst>
          </p:cNvPr>
          <p:cNvSpPr/>
          <p:nvPr/>
        </p:nvSpPr>
        <p:spPr>
          <a:xfrm>
            <a:off x="10464800" y="4021568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4F33A4-3ECD-4BA7-41F6-CBAB017DB756}"/>
              </a:ext>
            </a:extLst>
          </p:cNvPr>
          <p:cNvSpPr/>
          <p:nvPr/>
        </p:nvSpPr>
        <p:spPr>
          <a:xfrm>
            <a:off x="9851887" y="4541961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2CFF9-4A86-3FF9-248B-03DDB8891228}"/>
              </a:ext>
            </a:extLst>
          </p:cNvPr>
          <p:cNvSpPr/>
          <p:nvPr/>
        </p:nvSpPr>
        <p:spPr>
          <a:xfrm>
            <a:off x="10461487" y="4541961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64F99-2BB6-39D9-B40E-B6D9E11A3B0F}"/>
              </a:ext>
            </a:extLst>
          </p:cNvPr>
          <p:cNvSpPr/>
          <p:nvPr/>
        </p:nvSpPr>
        <p:spPr>
          <a:xfrm>
            <a:off x="9851887" y="5070227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1C558-69DC-5917-78E5-75E21900E9FA}"/>
              </a:ext>
            </a:extLst>
          </p:cNvPr>
          <p:cNvSpPr/>
          <p:nvPr/>
        </p:nvSpPr>
        <p:spPr>
          <a:xfrm>
            <a:off x="10461487" y="507022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Content Placeholder 6 2">
            <a:extLst>
              <a:ext uri="{FF2B5EF4-FFF2-40B4-BE49-F238E27FC236}">
                <a16:creationId xmlns:a16="http://schemas.microsoft.com/office/drawing/2014/main" id="{D2213CE9-B5DA-5F3B-95B6-6B5ED4506230}"/>
              </a:ext>
            </a:extLst>
          </p:cNvPr>
          <p:cNvSpPr txBox="1">
            <a:spLocks/>
          </p:cNvSpPr>
          <p:nvPr/>
        </p:nvSpPr>
        <p:spPr>
          <a:xfrm>
            <a:off x="10073876" y="6246537"/>
            <a:ext cx="781848" cy="44616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96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8AF55-D7A8-2962-91C8-2A108724F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118F-99A7-A1E8-37C5-273E00C7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 con Índices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AA42E10-3F19-60F6-7B39-AD1B94B7B865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el índice, tales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AA42E10-3F19-60F6-7B39-AD1B94B7B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7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6 2 1 1">
            <a:extLst>
              <a:ext uri="{FF2B5EF4-FFF2-40B4-BE49-F238E27FC236}">
                <a16:creationId xmlns:a16="http://schemas.microsoft.com/office/drawing/2014/main" id="{D904ED7E-7C5F-0909-B822-5788488B9D32}"/>
              </a:ext>
            </a:extLst>
          </p:cNvPr>
          <p:cNvSpPr txBox="1">
            <a:spLocks/>
          </p:cNvSpPr>
          <p:nvPr/>
        </p:nvSpPr>
        <p:spPr>
          <a:xfrm>
            <a:off x="2362200" y="3629258"/>
            <a:ext cx="7543800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05779-208E-C72F-79EA-D063C0008BA8}"/>
              </a:ext>
            </a:extLst>
          </p:cNvPr>
          <p:cNvSpPr txBox="1"/>
          <p:nvPr/>
        </p:nvSpPr>
        <p:spPr>
          <a:xfrm>
            <a:off x="2362200" y="3629258"/>
            <a:ext cx="2667000" cy="533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¿Costo?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C972A2E-CB41-CD29-0121-E1F172A691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677030"/>
            <a:ext cx="2971425" cy="3428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96C8DD-71E7-4FDC-1896-C2121629BD9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80" y="5172287"/>
            <a:ext cx="6137898" cy="3428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D03B6A-D702-F2F1-4603-37B7E2C439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38859"/>
            <a:ext cx="1857522" cy="3428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E8B2D0-FA86-43FC-45D8-5847693FCB0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93" y="3768762"/>
            <a:ext cx="3004950" cy="254476"/>
          </a:xfrm>
          <a:prstGeom prst="rect">
            <a:avLst/>
          </a:prstGeom>
        </p:spPr>
      </p:pic>
      <p:sp>
        <p:nvSpPr>
          <p:cNvPr id="26" name="Content Placeholder 6 2 2 3 1 2">
            <a:extLst>
              <a:ext uri="{FF2B5EF4-FFF2-40B4-BE49-F238E27FC236}">
                <a16:creationId xmlns:a16="http://schemas.microsoft.com/office/drawing/2014/main" id="{632D8A95-6027-0D30-6A24-0DE1E906ED5B}"/>
              </a:ext>
            </a:extLst>
          </p:cNvPr>
          <p:cNvSpPr txBox="1">
            <a:spLocks/>
          </p:cNvSpPr>
          <p:nvPr/>
        </p:nvSpPr>
        <p:spPr>
          <a:xfrm>
            <a:off x="2362200" y="6049930"/>
            <a:ext cx="7543800" cy="762000"/>
          </a:xfrm>
          <a:prstGeom prst="rect">
            <a:avLst/>
          </a:prstGeom>
          <a:solidFill>
            <a:srgbClr val="FFFFCC"/>
          </a:solidFill>
          <a:ln w="34925">
            <a:solidFill>
              <a:srgbClr val="FFC000"/>
            </a:solidFill>
            <a:prstDash val="dash"/>
          </a:ln>
        </p:spPr>
        <p:txBody>
          <a:bodyPr vert="horz" lIns="91440" tIns="9144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1900" i="1" dirty="0">
                <a:solidFill>
                  <a:prstClr val="black"/>
                </a:solidFill>
                <a:latin typeface="Calibri Light" panose="020F0302020204030204" pitchFamily="34" charset="0"/>
              </a:rPr>
              <a:t>El “</a:t>
            </a:r>
            <a:r>
              <a:rPr lang="es-CL" sz="1900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mejor caso”</a:t>
            </a:r>
            <a:r>
              <a:rPr lang="es-CL" sz="1900" i="1" dirty="0">
                <a:solidFill>
                  <a:prstClr val="black"/>
                </a:solidFill>
                <a:latin typeface="Calibri Light" panose="020F0302020204030204" pitchFamily="34" charset="0"/>
              </a:rPr>
              <a:t> aquí asume que, para cada </a:t>
            </a:r>
            <a:r>
              <a:rPr lang="es-CL" sz="1900" i="1" dirty="0" err="1">
                <a:solidFill>
                  <a:prstClr val="black"/>
                </a:solidFill>
                <a:latin typeface="Calibri Light" panose="020F0302020204030204" pitchFamily="34" charset="0"/>
              </a:rPr>
              <a:t>tupla</a:t>
            </a:r>
            <a:r>
              <a:rPr lang="es-CL" sz="1900" i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CL" sz="1900" i="1" dirty="0">
                <a:solidFill>
                  <a:prstClr val="black"/>
                </a:solidFill>
                <a:latin typeface="Calibri Light" panose="020F0302020204030204" pitchFamily="34" charset="0"/>
              </a:rPr>
              <a:t>, las </a:t>
            </a:r>
            <a:r>
              <a:rPr lang="es-CL" sz="1900" i="1" dirty="0" err="1">
                <a:solidFill>
                  <a:prstClr val="black"/>
                </a:solidFill>
                <a:latin typeface="Calibri Light" panose="020F0302020204030204" pitchFamily="34" charset="0"/>
              </a:rPr>
              <a:t>tuplas</a:t>
            </a:r>
            <a:r>
              <a:rPr lang="es-CL" sz="1900" i="1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L" sz="19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CL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s-CL" sz="19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CL" sz="19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CL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1900" i="1" dirty="0">
                <a:solidFill>
                  <a:prstClr val="black"/>
                </a:solidFill>
                <a:latin typeface="Calibri Light" panose="020F0302020204030204" pitchFamily="34" charset="0"/>
              </a:rPr>
              <a:t>que sean compatibles con </a:t>
            </a:r>
            <a:r>
              <a:rPr lang="es-CL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s-CL" sz="1900" i="1" dirty="0">
                <a:solidFill>
                  <a:prstClr val="black"/>
                </a:solidFill>
                <a:latin typeface="Calibri Light" panose="020F0302020204030204" pitchFamily="34" charset="0"/>
              </a:rPr>
              <a:t>estén en un número constante de bloques.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EB1C9FB-A00E-DFC1-39CE-A2F4A752A8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686552"/>
            <a:ext cx="6293332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0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EE390-97F9-DDA6-C00C-55722925E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29AF-603A-7DB7-B0EB-05ED4A22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Loop Anidado con Índices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62C3E19-E442-90E3-9FF5-7F96E1BA4557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el índice, tales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62C3E19-E442-90E3-9FF5-7F96E1BA4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2133600"/>
              </a:xfrm>
              <a:prstGeom prst="roundRect">
                <a:avLst/>
              </a:prstGeom>
              <a:blipFill>
                <a:blip r:embed="rId9"/>
                <a:stretch>
                  <a:fillRect b="-1775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6 2 1 1">
            <a:extLst>
              <a:ext uri="{FF2B5EF4-FFF2-40B4-BE49-F238E27FC236}">
                <a16:creationId xmlns:a16="http://schemas.microsoft.com/office/drawing/2014/main" id="{CF7D4B62-A4E8-610C-F9A0-6025CE9FC168}"/>
              </a:ext>
            </a:extLst>
          </p:cNvPr>
          <p:cNvSpPr txBox="1">
            <a:spLocks/>
          </p:cNvSpPr>
          <p:nvPr/>
        </p:nvSpPr>
        <p:spPr>
          <a:xfrm>
            <a:off x="2362200" y="3629258"/>
            <a:ext cx="7543800" cy="2438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233AE1-673E-10DC-C695-FD92FCE2A6D6}"/>
              </a:ext>
            </a:extLst>
          </p:cNvPr>
          <p:cNvSpPr txBox="1"/>
          <p:nvPr/>
        </p:nvSpPr>
        <p:spPr>
          <a:xfrm>
            <a:off x="2362200" y="3629258"/>
            <a:ext cx="2667000" cy="533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¿Costo?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E43279-4C41-8639-A1AE-01072FE7A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677030"/>
            <a:ext cx="2971425" cy="3428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97D6DD-F292-F775-8280-E4DA96449FA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80" y="5172287"/>
            <a:ext cx="6137898" cy="3428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C4DF38-2ACC-40B1-BA0F-4E3702920A4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38859"/>
            <a:ext cx="1857522" cy="3428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0686D4-F746-8163-CF3A-85014021135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93" y="3768762"/>
            <a:ext cx="3004950" cy="2544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696656-AB33-A820-214B-254A1D8CF5D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686552"/>
            <a:ext cx="6293332" cy="342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A55290-0A2E-86B3-6BC9-B421FCFADBB4}"/>
              </a:ext>
            </a:extLst>
          </p:cNvPr>
          <p:cNvSpPr txBox="1"/>
          <p:nvPr/>
        </p:nvSpPr>
        <p:spPr>
          <a:xfrm>
            <a:off x="2362200" y="6124351"/>
            <a:ext cx="2667000" cy="37174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¿Memoria?</a:t>
            </a:r>
          </a:p>
        </p:txBody>
      </p:sp>
      <p:sp>
        <p:nvSpPr>
          <p:cNvPr id="11" name="Content Placeholder 6 2 1 2 1">
            <a:extLst>
              <a:ext uri="{FF2B5EF4-FFF2-40B4-BE49-F238E27FC236}">
                <a16:creationId xmlns:a16="http://schemas.microsoft.com/office/drawing/2014/main" id="{0AC1663E-0427-C979-C22C-E24F53658345}"/>
              </a:ext>
            </a:extLst>
          </p:cNvPr>
          <p:cNvSpPr txBox="1">
            <a:spLocks/>
          </p:cNvSpPr>
          <p:nvPr/>
        </p:nvSpPr>
        <p:spPr>
          <a:xfrm>
            <a:off x="5031582" y="6124351"/>
            <a:ext cx="4874419" cy="371742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61CD14-4F90-03E7-B228-BA384461A9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02" y="6191295"/>
            <a:ext cx="1071239" cy="2240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02DA3D-D83B-86B6-EA62-657CC72E2039}"/>
              </a:ext>
            </a:extLst>
          </p:cNvPr>
          <p:cNvSpPr txBox="1"/>
          <p:nvPr/>
        </p:nvSpPr>
        <p:spPr>
          <a:xfrm>
            <a:off x="2362200" y="6484479"/>
            <a:ext cx="2667000" cy="37174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¿Elegir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4" name="Content Placeholder 6 2 1 2 2">
            <a:extLst>
              <a:ext uri="{FF2B5EF4-FFF2-40B4-BE49-F238E27FC236}">
                <a16:creationId xmlns:a16="http://schemas.microsoft.com/office/drawing/2014/main" id="{C54CC6C0-8E60-C356-19CB-76768FD3B4E4}"/>
              </a:ext>
            </a:extLst>
          </p:cNvPr>
          <p:cNvSpPr txBox="1">
            <a:spLocks/>
          </p:cNvSpPr>
          <p:nvPr/>
        </p:nvSpPr>
        <p:spPr>
          <a:xfrm>
            <a:off x="5031582" y="6484479"/>
            <a:ext cx="4874419" cy="371742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FE747A-E6CF-C852-267A-B12DA49357F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6543112"/>
            <a:ext cx="3452947" cy="2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FE7DB-C5FE-2937-51E2-F5A0490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Hash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70DAEFB-AA19-D143-04CD-6D9D14305F0E}"/>
                  </a:ext>
                </a:extLst>
              </p:cNvPr>
              <p:cNvSpPr/>
              <p:nvPr/>
            </p:nvSpPr>
            <p:spPr>
              <a:xfrm>
                <a:off x="2362200" y="1453550"/>
                <a:ext cx="7543800" cy="2246579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Guardar S en memoria principal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</a:t>
                </a:r>
                <a:r>
                  <a:rPr kumimoji="0" lang="es-CL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memoriatales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C70DAEFB-AA19-D143-04CD-6D9D14305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0"/>
                <a:ext cx="7543800" cy="2246579"/>
              </a:xfrm>
              <a:prstGeom prst="roundRect">
                <a:avLst/>
              </a:prstGeom>
              <a:blipFill>
                <a:blip r:embed="rId5"/>
                <a:stretch>
                  <a:fillRect b="-7303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B1F12249-B57B-4A25-52B2-7563DB492BA8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A90A6-4A23-68F8-1136-E9B0F1F8E3E5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0257AB-79F3-1E85-5334-D4FE0CA39D6F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5BCE24-1FF0-62C5-45A2-F624AD613A71}"/>
              </a:ext>
            </a:extLst>
          </p:cNvPr>
          <p:cNvSpPr/>
          <p:nvPr/>
        </p:nvSpPr>
        <p:spPr>
          <a:xfrm>
            <a:off x="2781300" y="5582926"/>
            <a:ext cx="5486400" cy="738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MEM. P.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C7E253-CFF8-45D9-5A04-D0FDAB16A389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3D5572-3D9F-76BD-790C-1499A1CCC2C9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2CFFA5-4376-FAED-5356-253F7B9AF84F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A2E89B-C10C-D969-0FD2-05ADF63A809B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2642D0-E2E7-15E5-F15E-183EEC0CE1EA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4916AD-6DF6-196C-4000-C027DA7A9D27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2345FB-6CD3-E194-60D2-ADB6102111F3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8C1612-0B28-AE94-9C79-FC979046DD70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75FEAD2-543D-B18F-46ED-1CADEA78817F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E32EEF-C041-62C1-0F3B-73883385B115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632617-4055-9A96-2CAA-4B051F8A62BD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8BCC857-C383-89DD-3F38-9CD9207C377C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C0F7B88-B81A-2389-DC94-81FCDDF1463B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5B5C374-083B-609C-B5AB-62DD5EFA4EB0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F4E5A7-D521-6FA3-DA21-D5198A81E753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9AD08B-6265-62B7-6555-B893395E9D90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F7978D3-DAB7-5AC6-71D0-5FA33904A3C8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E51A777-F6E5-8220-A93C-419EFD0D70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F4AEB05-7F91-4D2C-EA71-2CE75C8861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ED8F18BD-705A-9583-82EA-F752DBBB6C0B}"/>
              </a:ext>
            </a:extLst>
          </p:cNvPr>
          <p:cNvSpPr/>
          <p:nvPr/>
        </p:nvSpPr>
        <p:spPr>
          <a:xfrm rot="10800000" flipV="1">
            <a:off x="2971800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A11DD4BD-3A4F-6CDE-125F-3C7B110CF614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own Arrow 58">
            <a:extLst>
              <a:ext uri="{FF2B5EF4-FFF2-40B4-BE49-F238E27FC236}">
                <a16:creationId xmlns:a16="http://schemas.microsoft.com/office/drawing/2014/main" id="{569952FA-F8F1-23BB-0908-46961B6E87DF}"/>
              </a:ext>
            </a:extLst>
          </p:cNvPr>
          <p:cNvSpPr/>
          <p:nvPr/>
        </p:nvSpPr>
        <p:spPr>
          <a:xfrm rot="10800000" flipV="1">
            <a:off x="5410200" y="5496194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C3161DA-6FBF-FE6A-454E-116570A32E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4" y="3867402"/>
            <a:ext cx="629486" cy="16594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FE19E15-67A8-12F5-79FB-161CC64EC5DD}"/>
              </a:ext>
            </a:extLst>
          </p:cNvPr>
          <p:cNvSpPr/>
          <p:nvPr/>
        </p:nvSpPr>
        <p:spPr>
          <a:xfrm>
            <a:off x="8991600" y="4267200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DCF1A8B-38B8-1393-B002-7DE5627AA07B}"/>
              </a:ext>
            </a:extLst>
          </p:cNvPr>
          <p:cNvSpPr/>
          <p:nvPr/>
        </p:nvSpPr>
        <p:spPr>
          <a:xfrm>
            <a:off x="9601200" y="4267200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628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8A384-090C-210F-6539-D908F573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90B5-8BCF-83D2-68EE-46532817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Hash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FAED152-33B6-3BFE-C0B5-B61C4E6BE4F3}"/>
                  </a:ext>
                </a:extLst>
              </p:cNvPr>
              <p:cNvSpPr/>
              <p:nvPr/>
            </p:nvSpPr>
            <p:spPr>
              <a:xfrm>
                <a:off x="2362200" y="1453550"/>
                <a:ext cx="7543800" cy="2246579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Guardar S en memoria principal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</a:t>
                </a:r>
                <a:r>
                  <a:rPr kumimoji="0" lang="es-CL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memoriatales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FAED152-33B6-3BFE-C0B5-B61C4E6BE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0"/>
                <a:ext cx="7543800" cy="2246579"/>
              </a:xfrm>
              <a:prstGeom prst="roundRect">
                <a:avLst/>
              </a:prstGeom>
              <a:blipFill>
                <a:blip r:embed="rId5"/>
                <a:stretch>
                  <a:fillRect b="-7303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01DB487E-BC73-C8EA-C24D-0D2D1D604B96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AA0DFC-4596-7400-A1AA-72699398D116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2F48C6-39E7-0607-8DF7-B6BAC4F608A0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18690D-AE96-3924-81A5-B9898DE99178}"/>
              </a:ext>
            </a:extLst>
          </p:cNvPr>
          <p:cNvSpPr/>
          <p:nvPr/>
        </p:nvSpPr>
        <p:spPr>
          <a:xfrm>
            <a:off x="2781300" y="5582926"/>
            <a:ext cx="5486400" cy="738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MEM. P.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BFB89EB-C2F3-3EEF-AF7F-30A295E24EB5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D7A9CB-9A8A-161F-EB2A-4375E2661A50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054E262-D936-2EFC-8C19-78F4259BC8E6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237887-5B6F-E80A-3FC3-CEF1DCA85437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77D78F-7869-DD94-24DB-A6764C4D1AB2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B6FCA9-DF4B-D1C6-85AD-D02768F4BA5A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AC2B25-AD77-E2A0-F8A6-FF3859B9157F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1C157B1-BAA4-E8DE-CD99-67E1437F0C95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EBE98A-76F1-9123-760E-98C7560DD647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6822E2-88F0-48E5-8FCF-2D0D77A47DE5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3DE0E00-24DD-CFAC-8CC0-F5F489BCA13A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065DED-22DB-07C8-FC17-FA6385F39E55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9F0B04-4C3D-B956-E442-54EDF713F01B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E91C72-8242-DFA5-A355-241E8B189BD4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A2919C-2B69-068D-6C38-49D3E92783F1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435E46-CDC9-8AE9-CE97-C3C9A6222ADD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4CB00B-6CCC-4433-8028-E68370EDA6C8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82A0CFC-20EF-5DD1-76F1-6CE4DB7A51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41ACE88-0E91-F175-1FDD-9DF5EF5A75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BA9D5293-00F6-44EF-79FC-AA974B1DFAA8}"/>
              </a:ext>
            </a:extLst>
          </p:cNvPr>
          <p:cNvSpPr/>
          <p:nvPr/>
        </p:nvSpPr>
        <p:spPr>
          <a:xfrm rot="10800000" flipV="1">
            <a:off x="3592475" y="4032177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000268B0-5DEF-3DE5-F6C9-C834AAC091D6}"/>
              </a:ext>
            </a:extLst>
          </p:cNvPr>
          <p:cNvSpPr/>
          <p:nvPr/>
        </p:nvSpPr>
        <p:spPr>
          <a:xfrm flipV="1">
            <a:off x="3586273" y="4819892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D7F3D8C-38F2-35A2-557C-7012E6BCFE4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4" y="3867402"/>
            <a:ext cx="629486" cy="16594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1DE3CCE0-7B54-C693-8454-9CC30C061FFC}"/>
              </a:ext>
            </a:extLst>
          </p:cNvPr>
          <p:cNvSpPr/>
          <p:nvPr/>
        </p:nvSpPr>
        <p:spPr>
          <a:xfrm>
            <a:off x="8991600" y="4267200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DB4665A-13C3-640A-D46D-7EB58182E8A3}"/>
              </a:ext>
            </a:extLst>
          </p:cNvPr>
          <p:cNvSpPr/>
          <p:nvPr/>
        </p:nvSpPr>
        <p:spPr>
          <a:xfrm>
            <a:off x="9601200" y="4267200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164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5DF79D-8F3A-B208-AF46-F31EB59CEF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dirty="0"/>
                  <a:t>Notación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5DF79D-8F3A-B208-AF46-F31EB59CE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ADCBC-7BC4-56C3-A631-725114F65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CL" dirty="0"/>
                  <a:t>La idea es, determinar primero el número de operaciones que se desea contar y expresarlas como una función de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CL" dirty="0"/>
                  <a:t>:</a:t>
                </a:r>
              </a:p>
              <a:p>
                <a:pPr lvl="1"/>
                <a:r>
                  <a:rPr lang="es-CL" dirty="0"/>
                  <a:t>Contar iteraciones</a:t>
                </a:r>
              </a:p>
              <a:p>
                <a:pPr lvl="1"/>
                <a:r>
                  <a:rPr lang="es-CL" dirty="0"/>
                  <a:t>Contar llamadas recursivas</a:t>
                </a:r>
              </a:p>
              <a:p>
                <a:pPr lvl="1"/>
                <a:r>
                  <a:rPr lang="es-CL" dirty="0"/>
                  <a:t>Contar comparaciones</a:t>
                </a:r>
              </a:p>
              <a:p>
                <a:pPr lvl="1"/>
                <a:r>
                  <a:rPr lang="es-CL" dirty="0"/>
                  <a:t>Contar cálculos de distancia</a:t>
                </a:r>
              </a:p>
              <a:p>
                <a:pPr lvl="1"/>
                <a:r>
                  <a:rPr lang="es-CL" dirty="0">
                    <a:highlight>
                      <a:srgbClr val="00FFFF"/>
                    </a:highlight>
                  </a:rPr>
                  <a:t>Contar accesos a disco duro</a:t>
                </a:r>
              </a:p>
              <a:p>
                <a:pPr lvl="1"/>
                <a:r>
                  <a:rPr lang="es-CL" dirty="0"/>
                  <a:t>etc.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ADCBC-7BC4-56C3-A631-725114F65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8" t="-877" r="-534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6509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E3CDF-B75A-4FF6-EACF-AF4CA3BC9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7FD0-5DE4-8DB9-46F0-95154CAB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Hash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2D05C39-957D-DDD5-9D93-2D9708AE84F5}"/>
                  </a:ext>
                </a:extLst>
              </p:cNvPr>
              <p:cNvSpPr/>
              <p:nvPr/>
            </p:nvSpPr>
            <p:spPr>
              <a:xfrm>
                <a:off x="2362200" y="1453550"/>
                <a:ext cx="7543800" cy="2246579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Guardar S en memoria principal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</a:t>
                </a:r>
                <a:r>
                  <a:rPr kumimoji="0" lang="es-CL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memoriatales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2D05C39-957D-DDD5-9D93-2D9708AE8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0"/>
                <a:ext cx="7543800" cy="2246579"/>
              </a:xfrm>
              <a:prstGeom prst="roundRect">
                <a:avLst/>
              </a:prstGeom>
              <a:blipFill>
                <a:blip r:embed="rId6"/>
                <a:stretch>
                  <a:fillRect b="-7303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CE7D5DEF-B5BB-9515-BF29-C7CA181E6E6A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88BF9F-E7AA-9626-89DD-CBB2AFA560A8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A122A1-9A69-0065-E0CE-A5EC5E765325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FCDD3F-22AF-27B9-BA2C-965310634645}"/>
              </a:ext>
            </a:extLst>
          </p:cNvPr>
          <p:cNvSpPr/>
          <p:nvPr/>
        </p:nvSpPr>
        <p:spPr>
          <a:xfrm>
            <a:off x="2781300" y="5582926"/>
            <a:ext cx="5486400" cy="738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MEM. P.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381908-E5A9-86A1-E06E-29260A765132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689C97-6389-A7A2-EF8E-A6F1306BBE18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ACFF4E-D826-DB9F-5025-33186A4339FC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249FA0-6144-5B6A-FD66-469A9E61C55D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3275C7-62FD-2B9D-ECB0-E5120FAF515C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C55771-E8BD-C89A-0422-0A3940945778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B2CBAE9-71E3-6CCB-7444-0B3B88BE09AD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F411E6-FBF0-00CC-C350-EC6816849959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0C80E5-D47B-3CFA-01CE-1A3D86E7A3B5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F116A4-92C7-1FE6-47D6-A80EA8DD9A75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EDD2567-D2E0-65D8-787A-65B2F30C4C29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2B2303-D6C8-B106-EF29-890B46B8841C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8CD42E-9627-AA6F-727D-7AA553A1C2D9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A2DE49-0F2F-256F-4864-279F98FC4844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011E6B-0CFC-8A5E-A4AC-C03BFCCF4660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073117B-65EE-5731-40F2-652F0227249D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812BD62-5EE1-AEE4-D910-5286E2517699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5F1A2FD-EEF2-A5D9-3C42-D15AD48F2F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6B0CDF5-3636-E909-2D64-C38D0E7DB0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57" name="Down Arrow 56">
            <a:extLst>
              <a:ext uri="{FF2B5EF4-FFF2-40B4-BE49-F238E27FC236}">
                <a16:creationId xmlns:a16="http://schemas.microsoft.com/office/drawing/2014/main" id="{75A0258F-B3BA-33F8-12E1-B74B14827722}"/>
              </a:ext>
            </a:extLst>
          </p:cNvPr>
          <p:cNvSpPr/>
          <p:nvPr/>
        </p:nvSpPr>
        <p:spPr>
          <a:xfrm rot="10800000" flipV="1">
            <a:off x="4187687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own Arrow 57">
            <a:extLst>
              <a:ext uri="{FF2B5EF4-FFF2-40B4-BE49-F238E27FC236}">
                <a16:creationId xmlns:a16="http://schemas.microsoft.com/office/drawing/2014/main" id="{682DA6DF-A3B5-3FEE-C16D-77EFA17FB7F6}"/>
              </a:ext>
            </a:extLst>
          </p:cNvPr>
          <p:cNvSpPr/>
          <p:nvPr/>
        </p:nvSpPr>
        <p:spPr>
          <a:xfrm flipV="1">
            <a:off x="4187687" y="4811135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89808C3-270A-B544-32D2-EF5EBD6BE52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14" y="3867402"/>
            <a:ext cx="629486" cy="16594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3A9B0C16-2A96-1500-6683-36B556DF5FAA}"/>
              </a:ext>
            </a:extLst>
          </p:cNvPr>
          <p:cNvSpPr/>
          <p:nvPr/>
        </p:nvSpPr>
        <p:spPr>
          <a:xfrm>
            <a:off x="8991600" y="4267200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E2F4B56-2AB5-A34A-770F-81153E1B3138}"/>
              </a:ext>
            </a:extLst>
          </p:cNvPr>
          <p:cNvSpPr/>
          <p:nvPr/>
        </p:nvSpPr>
        <p:spPr>
          <a:xfrm>
            <a:off x="9601200" y="4267200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72BFB470-CF86-A7FF-A09F-30DDCC2D4164}"/>
              </a:ext>
            </a:extLst>
          </p:cNvPr>
          <p:cNvSpPr/>
          <p:nvPr/>
        </p:nvSpPr>
        <p:spPr>
          <a:xfrm rot="10800000" flipV="1">
            <a:off x="4800600" y="5495277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9EE11EDC-FE50-4BCB-F0BD-DF035E085B1E}"/>
              </a:ext>
            </a:extLst>
          </p:cNvPr>
          <p:cNvSpPr/>
          <p:nvPr/>
        </p:nvSpPr>
        <p:spPr>
          <a:xfrm rot="10800000" flipV="1">
            <a:off x="4184323" y="5492535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C401C-0EA4-8D94-42F3-A17D8B6BD62F}"/>
              </a:ext>
            </a:extLst>
          </p:cNvPr>
          <p:cNvSpPr/>
          <p:nvPr/>
        </p:nvSpPr>
        <p:spPr>
          <a:xfrm>
            <a:off x="8990945" y="4800600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8F687-066E-5DFC-9CDF-BE9D23BCF349}"/>
              </a:ext>
            </a:extLst>
          </p:cNvPr>
          <p:cNvSpPr/>
          <p:nvPr/>
        </p:nvSpPr>
        <p:spPr>
          <a:xfrm>
            <a:off x="9596327" y="4800600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5CE58-33CD-4E0D-3DB6-4EC2A96F605F}"/>
              </a:ext>
            </a:extLst>
          </p:cNvPr>
          <p:cNvSpPr/>
          <p:nvPr/>
        </p:nvSpPr>
        <p:spPr>
          <a:xfrm>
            <a:off x="8990945" y="5325943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6643B4-D60A-4928-BF7F-CACD5EC27853}"/>
              </a:ext>
            </a:extLst>
          </p:cNvPr>
          <p:cNvSpPr/>
          <p:nvPr/>
        </p:nvSpPr>
        <p:spPr>
          <a:xfrm>
            <a:off x="9596327" y="5325943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Content Placeholder 6 2">
            <a:extLst>
              <a:ext uri="{FF2B5EF4-FFF2-40B4-BE49-F238E27FC236}">
                <a16:creationId xmlns:a16="http://schemas.microsoft.com/office/drawing/2014/main" id="{92F29899-E0F3-5854-84EC-FA4DE6ED8C57}"/>
              </a:ext>
            </a:extLst>
          </p:cNvPr>
          <p:cNvSpPr txBox="1">
            <a:spLocks/>
          </p:cNvSpPr>
          <p:nvPr/>
        </p:nvSpPr>
        <p:spPr>
          <a:xfrm>
            <a:off x="9200333" y="6218625"/>
            <a:ext cx="781848" cy="44616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01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7EF7E-04A5-53DD-3267-47CF3270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1ADF-1A80-671C-36A7-976E535F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Hash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5D33227-9ABC-56CF-ECFB-703E4709040C}"/>
                  </a:ext>
                </a:extLst>
              </p:cNvPr>
              <p:cNvSpPr/>
              <p:nvPr/>
            </p:nvSpPr>
            <p:spPr>
              <a:xfrm>
                <a:off x="2362200" y="1453550"/>
                <a:ext cx="7543800" cy="2246579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Guardar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en memoria principal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Para cada tupla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Buscar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en </a:t>
                </a:r>
                <a:r>
                  <a:rPr kumimoji="0" lang="es-CL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memoriatales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 que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</a:p>
              <a:p>
                <a:pPr marL="1657350" lvl="3" indent="-285750">
                  <a:buFontTx/>
                  <a:buChar char="-"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5D33227-9ABC-56CF-ECFB-703E47090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0"/>
                <a:ext cx="7543800" cy="2246579"/>
              </a:xfrm>
              <a:prstGeom prst="roundRect">
                <a:avLst/>
              </a:prstGeom>
              <a:blipFill>
                <a:blip r:embed="rId6"/>
                <a:stretch>
                  <a:fillRect b="-7303"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B3E936E-5283-F7FA-DBD2-DA0920D64EB8}"/>
              </a:ext>
            </a:extLst>
          </p:cNvPr>
          <p:cNvSpPr txBox="1"/>
          <p:nvPr/>
        </p:nvSpPr>
        <p:spPr>
          <a:xfrm>
            <a:off x="2362200" y="5257800"/>
            <a:ext cx="2667000" cy="37174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¿Memoria?</a:t>
            </a:r>
          </a:p>
        </p:txBody>
      </p:sp>
      <p:sp>
        <p:nvSpPr>
          <p:cNvPr id="21" name="Content Placeholder 6 2 1 2 1">
            <a:extLst>
              <a:ext uri="{FF2B5EF4-FFF2-40B4-BE49-F238E27FC236}">
                <a16:creationId xmlns:a16="http://schemas.microsoft.com/office/drawing/2014/main" id="{A750239B-9167-3DA5-65D5-0C7AF0A33588}"/>
              </a:ext>
            </a:extLst>
          </p:cNvPr>
          <p:cNvSpPr txBox="1">
            <a:spLocks/>
          </p:cNvSpPr>
          <p:nvPr/>
        </p:nvSpPr>
        <p:spPr>
          <a:xfrm>
            <a:off x="5031582" y="5257800"/>
            <a:ext cx="4874419" cy="371742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159486-4FF3-2FC8-FC10-43FE0A6DB6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53" y="5316433"/>
            <a:ext cx="1546669" cy="2544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5F34291-5F57-D3A3-C0F2-E57ECBA439AF}"/>
              </a:ext>
            </a:extLst>
          </p:cNvPr>
          <p:cNvSpPr txBox="1"/>
          <p:nvPr/>
        </p:nvSpPr>
        <p:spPr>
          <a:xfrm>
            <a:off x="2362200" y="6172200"/>
            <a:ext cx="2667000" cy="37174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¿Elegir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24" name="Content Placeholder 6 2 1 2 2">
            <a:extLst>
              <a:ext uri="{FF2B5EF4-FFF2-40B4-BE49-F238E27FC236}">
                <a16:creationId xmlns:a16="http://schemas.microsoft.com/office/drawing/2014/main" id="{396241E6-C0EB-4FD0-1AF8-D93EB425FA8B}"/>
              </a:ext>
            </a:extLst>
          </p:cNvPr>
          <p:cNvSpPr txBox="1">
            <a:spLocks/>
          </p:cNvSpPr>
          <p:nvPr/>
        </p:nvSpPr>
        <p:spPr>
          <a:xfrm>
            <a:off x="5031582" y="6172200"/>
            <a:ext cx="4874419" cy="371742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710496C-1FB8-50B6-FCE9-E8F1522811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76" y="6230830"/>
            <a:ext cx="3643424" cy="254476"/>
          </a:xfrm>
          <a:prstGeom prst="rect">
            <a:avLst/>
          </a:prstGeom>
        </p:spPr>
      </p:pic>
      <p:sp>
        <p:nvSpPr>
          <p:cNvPr id="26" name="Content Placeholder 6 2 1 1">
            <a:extLst>
              <a:ext uri="{FF2B5EF4-FFF2-40B4-BE49-F238E27FC236}">
                <a16:creationId xmlns:a16="http://schemas.microsoft.com/office/drawing/2014/main" id="{1B080711-A605-F087-91EF-7F20BE38AAFB}"/>
              </a:ext>
            </a:extLst>
          </p:cNvPr>
          <p:cNvSpPr txBox="1">
            <a:spLocks/>
          </p:cNvSpPr>
          <p:nvPr/>
        </p:nvSpPr>
        <p:spPr>
          <a:xfrm>
            <a:off x="5031581" y="4114800"/>
            <a:ext cx="4874419" cy="5334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     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0AB8F4-A58D-7F97-BFD1-DFFB88CF9749}"/>
              </a:ext>
            </a:extLst>
          </p:cNvPr>
          <p:cNvSpPr txBox="1"/>
          <p:nvPr/>
        </p:nvSpPr>
        <p:spPr>
          <a:xfrm>
            <a:off x="2362200" y="4114800"/>
            <a:ext cx="2667000" cy="5334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¿Costo?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0E8A32-D89E-E1BD-AB36-461B24C16B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15" y="4210072"/>
            <a:ext cx="1321142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7AFE-733D-2477-57D6-AA4B7DB3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Sort-merge-join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00BC11A-2481-F583-B869-0F6D3C757642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Ordenar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según los atributos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Aplicar merge y para cada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00BC11A-2481-F583-B869-0F6D3C757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3D5E02D9-AB39-FCF5-9603-D97189124738}"/>
              </a:ext>
            </a:extLst>
          </p:cNvPr>
          <p:cNvSpPr/>
          <p:nvPr/>
        </p:nvSpPr>
        <p:spPr>
          <a:xfrm>
            <a:off x="2777580" y="3966432"/>
            <a:ext cx="6591300" cy="990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ORDENAR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B580D5-590B-154B-DF50-0A2D5B06430C}"/>
              </a:ext>
            </a:extLst>
          </p:cNvPr>
          <p:cNvSpPr/>
          <p:nvPr/>
        </p:nvSpPr>
        <p:spPr>
          <a:xfrm>
            <a:off x="2781300" y="5410200"/>
            <a:ext cx="6591300" cy="9906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ORDENAR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A7C5EE-842B-19EA-B160-47DCD3F6A0E0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A5E857-CD81-1E5A-F6A4-42F1B86CEA4E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3EC54F-703F-B0AB-37FD-C3AC1ADE8E51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D13052-194F-DA5A-D75B-5FFEE0F886A4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740A66-343B-E39E-0B6D-134FA4D2B9D3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22AD64-A96C-2F93-B37D-208B80B47816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639CBA-4254-C0CC-8865-0C1CC8D88B43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06BBB0-79D9-DF8E-9164-4B81C8D1127A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93CB27-62A7-FD6B-B3F5-D8A7C797A661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6D3818-C553-6D12-2A00-500EF515629E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ADF425-2609-0792-3B79-8376858C58B3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0FCBA3F-3D2B-B65F-5AF0-78D921F97334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A27FC81-0761-6C41-B1DB-F19FCD130DED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F08EC3-9406-6362-444C-4A235682346C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EEF234-58B1-60F5-7E83-81F97DC18F10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2B4E68-6DFD-D23A-8030-2169CBF87767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EA84BED-186E-EBCC-C9AB-7033EFF44480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EE9A07-62EB-CC33-A3E5-BE503E44CE30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E59048A-F2EE-2BA5-395D-BA45EED3E56E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F1F10F-9AC5-BC8A-7EF6-4DB3827E5153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EB335EA-E349-9DB7-FC40-5A4B9B9718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4D09BDA-C606-E9E2-9DD1-0155147D6F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46050-976D-87F6-D55B-D10BD31B2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8AB1-49FD-79D0-14F2-1B0780D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Sort-merge-join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1C26A20-F0FF-8B9C-97DB-5955DA8008BD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Ordenar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según los atributos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Aplicar merge y para cada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1C26A20-F0FF-8B9C-97DB-5955DA800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18EB33F0-A189-9343-70A3-75F82BD0E82F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F83A7C-B4EC-60EE-35B5-C0583F86AA00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C55F13D-8227-0D77-FBBF-8945502CDDCE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04BCB3-ACB8-DD11-ECAE-8236D9CA67B0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E2E0B14-F8BE-2569-BF3C-9A7BC33689B3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2D31CC-9FA4-E1E4-3168-C7A9B7B6FBB8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C15FBB-307F-206E-4A7A-62C28602AB8F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C0AB615-A62D-8492-056D-4D9E58693FDE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027931F-49E8-EE03-D9F3-04A34FD43109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04FB679-C7A5-733C-599D-027DAEAC3750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BC7417-5E00-17AB-02B4-B2B32BF57C94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48E4EB-8D90-6C57-6E89-F0C300CBF234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E8F79AE-78C2-78E2-4BF7-2D6BDFC1987E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A4ECE00-F395-71D1-11FF-744AEDE5B8F1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7F3DE7E-1EDA-7BAC-7EDB-B7321C1D6A90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47455D6-6EFC-202C-F740-6EE0B680A515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955DD17-28A3-49C0-1594-3AF30FFF4C09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2E3182-AB4F-11BE-BF9D-EB732E0DC1F7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B1408B-D6EC-92FE-2776-24F1117896B8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868F0D3-C62B-55F6-F9A3-A3C6B9C19802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85C69F3-4486-66E3-5068-10CD27FD31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9D8D4B1-FB5F-C9D2-B68B-25FCB339B3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79" name="Down Arrow 78">
            <a:extLst>
              <a:ext uri="{FF2B5EF4-FFF2-40B4-BE49-F238E27FC236}">
                <a16:creationId xmlns:a16="http://schemas.microsoft.com/office/drawing/2014/main" id="{EF853A29-3738-8F0F-2F14-3E534FEC8324}"/>
              </a:ext>
            </a:extLst>
          </p:cNvPr>
          <p:cNvSpPr/>
          <p:nvPr/>
        </p:nvSpPr>
        <p:spPr>
          <a:xfrm rot="10800000" flipV="1">
            <a:off x="2983064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EC01E3A2-20F9-3F8A-B0C4-DC39A4089EA8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D59EDA0A-0C2B-5F59-79AD-88A2340156BD}"/>
              </a:ext>
            </a:extLst>
          </p:cNvPr>
          <p:cNvSpPr/>
          <p:nvPr/>
        </p:nvSpPr>
        <p:spPr>
          <a:xfrm flipV="1">
            <a:off x="2971800" y="6285213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236CA354-4C54-C60D-C201-3BC7E67A0BEF}"/>
              </a:ext>
            </a:extLst>
          </p:cNvPr>
          <p:cNvSpPr/>
          <p:nvPr/>
        </p:nvSpPr>
        <p:spPr>
          <a:xfrm rot="10800000" flipV="1">
            <a:off x="2971800" y="5496194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A41AC4B-A04A-F82A-32A8-14A87F4C10C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14" y="3721696"/>
            <a:ext cx="629486" cy="16594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66512983-A5CB-04A6-2F03-68C0CFDFB603}"/>
              </a:ext>
            </a:extLst>
          </p:cNvPr>
          <p:cNvSpPr/>
          <p:nvPr/>
        </p:nvSpPr>
        <p:spPr>
          <a:xfrm>
            <a:off x="98552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5191DB-7AAF-1F2E-991D-B4E54BECC951}"/>
              </a:ext>
            </a:extLst>
          </p:cNvPr>
          <p:cNvSpPr/>
          <p:nvPr/>
        </p:nvSpPr>
        <p:spPr>
          <a:xfrm>
            <a:off x="104648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58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C9BCC-E12A-77DC-3C5F-AFE52D8B8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414D-DCA1-B6FA-6658-B1E2A512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Sort-merge-join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0E8F791-495B-7879-4C27-47C7BD97B997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Ordenar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según los atributos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Aplicar merge y para cada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0E8F791-495B-7879-4C27-47C7BD97B9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B36C2080-DC9F-865F-20A7-A876672AEC0E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D4106A7-D542-4873-37A6-3E61F4C3E315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73DDC8C-DFA4-379D-AFBE-16DA6F297528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AF044B6-FE8C-E45D-6C3C-95CF6DE70335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1BE7997-8DCA-C022-E7BD-1F79C4D5D0E2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9ED1D3C-4AC4-5CE6-3C3C-0582525156A8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55EDC5-EF95-7933-B045-89D504517EC6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FFAE1FE-EB0D-F7DB-D80F-B6F0F31BC397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B68BAF1-8C8F-C1A7-8B70-5CC63A7780B6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C5D26B-234F-188A-1AA8-E12708980A5E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764BD95-3167-AC86-A37D-F7DAD3565FF8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1014B6D-2A22-6F8F-3A0B-2C11FFC42FED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31375A-0DA6-7901-9E9C-96D13E92AC6E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CBB74E3-1FEB-4923-597E-C02CBF2DD2A4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40E5843-14D3-FDD7-A9B1-06BCD65F3B58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3C0EFD3-B82C-4607-51BF-1FE8F5D85647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DE6114D-5A35-40A3-2695-7F366275C187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89BE670-C232-0706-64DB-03671C573B04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E78A03E-E4FD-720F-7BCE-7F7BD9FE510B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324A511-149A-E7D6-E669-480580ABC9AC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07F6B4D-0E13-F3B9-3AE6-253137512CA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7610098-09DE-7E44-9FE8-8E2ADAEE98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79" name="Down Arrow 78">
            <a:extLst>
              <a:ext uri="{FF2B5EF4-FFF2-40B4-BE49-F238E27FC236}">
                <a16:creationId xmlns:a16="http://schemas.microsoft.com/office/drawing/2014/main" id="{56BBCE27-067B-944F-0FDA-64BD7C302C74}"/>
              </a:ext>
            </a:extLst>
          </p:cNvPr>
          <p:cNvSpPr/>
          <p:nvPr/>
        </p:nvSpPr>
        <p:spPr>
          <a:xfrm rot="10800000" flipV="1">
            <a:off x="3579743" y="4034762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52FFBD91-1014-D251-DA58-11E0BDAF809F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B5E70955-F38E-2E6E-DBAC-3E6880F04979}"/>
              </a:ext>
            </a:extLst>
          </p:cNvPr>
          <p:cNvSpPr/>
          <p:nvPr/>
        </p:nvSpPr>
        <p:spPr>
          <a:xfrm flipV="1">
            <a:off x="2971800" y="6285213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B6FCC582-28B5-E26A-F0FE-0CEAEE9341C1}"/>
              </a:ext>
            </a:extLst>
          </p:cNvPr>
          <p:cNvSpPr/>
          <p:nvPr/>
        </p:nvSpPr>
        <p:spPr>
          <a:xfrm rot="10800000" flipV="1">
            <a:off x="2971800" y="5496194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D532E3C-8B32-C90B-8DE2-C89603C8BCF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14" y="3721696"/>
            <a:ext cx="629486" cy="16594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D26641F-DE8E-0784-45A4-50740C95DE89}"/>
              </a:ext>
            </a:extLst>
          </p:cNvPr>
          <p:cNvSpPr/>
          <p:nvPr/>
        </p:nvSpPr>
        <p:spPr>
          <a:xfrm>
            <a:off x="98552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A3E690B-C62A-3D75-C507-7D597E3975CE}"/>
              </a:ext>
            </a:extLst>
          </p:cNvPr>
          <p:cNvSpPr/>
          <p:nvPr/>
        </p:nvSpPr>
        <p:spPr>
          <a:xfrm>
            <a:off x="104648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68632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2383-2D84-31C2-21AB-7929CB4C8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4B7E-88E3-E217-F149-ADF01FB0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Sort-merge-join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23DCB4B-0D60-CE08-E58B-DEB178BE2A7D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Ordenar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según los atributos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Aplicar merge y para cada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23DCB4B-0D60-CE08-E58B-DEB178BE2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4FBA3255-9466-7AA3-05C8-7C8A202FECDB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94A2815-541D-B64A-E3F6-63E62A7FEC2D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AFEB20-29F4-680B-7754-089B4EB164F1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B003AC-784B-1CC0-985A-A302C8C2AB68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29B498-52C8-8786-D2FA-C8CCECE197FD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DD379FA-F9B2-762F-179F-7DA64C5E36A4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67B9585-3C0D-694B-F75E-998CEEFDF79A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FA6C38F-04BE-0775-3445-AD470A96A88F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7DA269B-DCFE-2BEC-14C4-6422680AE630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C711D0-98AB-AA53-F7B4-507D3EFFEA16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D4687B-99A5-D48E-825F-3F13D55BF23E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0E4B9B-D2D4-B726-2E3E-304C505BCD86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177866-7449-9059-BFEF-F9D51054D0AF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B9A91D1-C064-582C-E12F-2C0F3D1C6A32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0061862-9901-D146-4E57-00651EEEDEC7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00DD32A-99C6-777E-A49B-17D1B4EEE82E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10D2B9-ED10-5A03-F7AE-1260449905B3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01CB492-B089-B964-6E23-5718ED26E0E6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C5C7293-96A5-F907-7A1A-1949F5E0CBE2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D4C66D3-14D5-4B99-98E9-18DCEB4446EE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184B128-6D35-E9F4-8E21-82C796A679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7BCBB1A-76F8-3DBB-63E8-2E36580658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79" name="Down Arrow 78">
            <a:extLst>
              <a:ext uri="{FF2B5EF4-FFF2-40B4-BE49-F238E27FC236}">
                <a16:creationId xmlns:a16="http://schemas.microsoft.com/office/drawing/2014/main" id="{BC2A4CAB-5062-3E26-43D7-C367F869B477}"/>
              </a:ext>
            </a:extLst>
          </p:cNvPr>
          <p:cNvSpPr/>
          <p:nvPr/>
        </p:nvSpPr>
        <p:spPr>
          <a:xfrm rot="10800000" flipV="1">
            <a:off x="3579743" y="4034762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787A382F-1895-3B11-450B-74C3BC5BF797}"/>
              </a:ext>
            </a:extLst>
          </p:cNvPr>
          <p:cNvSpPr/>
          <p:nvPr/>
        </p:nvSpPr>
        <p:spPr>
          <a:xfrm flipV="1">
            <a:off x="2971800" y="4800600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C960A371-914F-3AD8-DE25-505F0BFE2E59}"/>
              </a:ext>
            </a:extLst>
          </p:cNvPr>
          <p:cNvSpPr/>
          <p:nvPr/>
        </p:nvSpPr>
        <p:spPr>
          <a:xfrm flipV="1">
            <a:off x="2971800" y="6285213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CB65977B-17C2-E53F-E5A9-123D1D44D3BF}"/>
              </a:ext>
            </a:extLst>
          </p:cNvPr>
          <p:cNvSpPr/>
          <p:nvPr/>
        </p:nvSpPr>
        <p:spPr>
          <a:xfrm rot="10800000" flipV="1">
            <a:off x="3579743" y="5494652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7D8E75B6-967A-925B-F663-14FAD5D46B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14" y="3721696"/>
            <a:ext cx="629486" cy="16594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F3D2DAAC-622D-C387-85DE-C46D7D968620}"/>
              </a:ext>
            </a:extLst>
          </p:cNvPr>
          <p:cNvSpPr/>
          <p:nvPr/>
        </p:nvSpPr>
        <p:spPr>
          <a:xfrm>
            <a:off x="98552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CDDF3A2-F5DD-C90D-6278-49C4708177C7}"/>
              </a:ext>
            </a:extLst>
          </p:cNvPr>
          <p:cNvSpPr/>
          <p:nvPr/>
        </p:nvSpPr>
        <p:spPr>
          <a:xfrm>
            <a:off x="104648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92898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15336-055C-6D98-D3CA-13C4C5E9D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7376-BD41-4CF6-7C47-7E8B40C5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Sort-merge-join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BBB7A54-A6A6-7CD1-AE1E-9E620A4C1FF4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Ordenar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según los atributos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Aplicar merge y para cada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0BBB7A54-A6A6-7CD1-AE1E-9E620A4C1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4829BFE6-F8DA-20FB-14EC-BE07737FB8A3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2E688B-6257-D166-0A50-AC425DD5E846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98C1BC3-A805-6BAC-1448-FFD668AD97BC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0041FA-E802-2CC0-96D0-E67BA7ACE84E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19AAF5F-C144-D6BE-FFC1-B3ED28B82FB7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541914-F14A-FA18-A3BB-71EB2541EFB0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FF0300A-9CC3-FF74-EDA0-4690BD67291B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6AA43B-54E7-CE05-87FA-9B48040B999D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BD1804-EFB9-321B-FED7-E35E186C7744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8CBEF40-B4E4-6D4B-9DF2-95DA02024D33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7371DD7-E06D-2B74-0FF4-4553207C17ED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4D3E643-B9D0-3C20-9721-D7FF15B0028E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ECAFD80-ADF8-070F-77EC-51619D33FF05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4A2D5ED-FDCC-A2A1-83B1-FE82EC73AAEE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2B04A41-D7AC-1702-F801-D2631090337C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FA6F1D2-EC58-F531-58BF-CFD607773384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E4B0F31-AE5E-AB71-7869-678EDFECE93A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0FD6E37-3ACC-A7E6-9F2E-69AACD8A8C8E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AD65940-CA0F-7DDC-E2F2-57E98F89456A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18021AC-ED9C-CB37-BB00-99A2F553109E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3C18CA4-C13C-1A08-7761-E5D3CB9A36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2C57825-DFC1-9AC3-61ED-3F0BDEE092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79" name="Down Arrow 78">
            <a:extLst>
              <a:ext uri="{FF2B5EF4-FFF2-40B4-BE49-F238E27FC236}">
                <a16:creationId xmlns:a16="http://schemas.microsoft.com/office/drawing/2014/main" id="{19CE47C8-23CD-CF06-DD3E-E202C6684B7B}"/>
              </a:ext>
            </a:extLst>
          </p:cNvPr>
          <p:cNvSpPr/>
          <p:nvPr/>
        </p:nvSpPr>
        <p:spPr>
          <a:xfrm rot="10800000" flipV="1">
            <a:off x="4187687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7FF961E1-D1FE-7B7C-2ED1-E46359A2411C}"/>
              </a:ext>
            </a:extLst>
          </p:cNvPr>
          <p:cNvSpPr/>
          <p:nvPr/>
        </p:nvSpPr>
        <p:spPr>
          <a:xfrm flipV="1">
            <a:off x="3579742" y="4796114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AE73743D-E226-7CD5-2138-CD480EF2BCAA}"/>
              </a:ext>
            </a:extLst>
          </p:cNvPr>
          <p:cNvSpPr/>
          <p:nvPr/>
        </p:nvSpPr>
        <p:spPr>
          <a:xfrm flipV="1">
            <a:off x="3579742" y="6293731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540C2A6F-982E-6618-93C6-6D54BD10FD3E}"/>
              </a:ext>
            </a:extLst>
          </p:cNvPr>
          <p:cNvSpPr/>
          <p:nvPr/>
        </p:nvSpPr>
        <p:spPr>
          <a:xfrm rot="10800000" flipV="1">
            <a:off x="4184323" y="5515734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24EB9E9-3FB4-C206-0380-1E88480046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14" y="3721696"/>
            <a:ext cx="629486" cy="16594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474A8D3D-710B-75ED-0C83-45BDE4A1EF83}"/>
              </a:ext>
            </a:extLst>
          </p:cNvPr>
          <p:cNvSpPr/>
          <p:nvPr/>
        </p:nvSpPr>
        <p:spPr>
          <a:xfrm>
            <a:off x="98552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C0F7A61-4F36-1C04-BBFC-A2EE77150A04}"/>
              </a:ext>
            </a:extLst>
          </p:cNvPr>
          <p:cNvSpPr/>
          <p:nvPr/>
        </p:nvSpPr>
        <p:spPr>
          <a:xfrm>
            <a:off x="104648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550A8B-9F1B-78DF-484E-CAFE7D966EBA}"/>
              </a:ext>
            </a:extLst>
          </p:cNvPr>
          <p:cNvSpPr/>
          <p:nvPr/>
        </p:nvSpPr>
        <p:spPr>
          <a:xfrm>
            <a:off x="9847226" y="46548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FA217-AE0B-B6E0-4031-FB177A586093}"/>
              </a:ext>
            </a:extLst>
          </p:cNvPr>
          <p:cNvSpPr/>
          <p:nvPr/>
        </p:nvSpPr>
        <p:spPr>
          <a:xfrm>
            <a:off x="10464800" y="46548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2854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4C089-DF5D-3A77-7314-25DA49021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9AE8-9B95-C387-D74B-AB503D63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Sort-merge-join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05EDFE7-3DFA-3E91-E373-0BDFBA13B8EB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Ordenar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según los atributos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Aplicar merge y para cada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05EDFE7-3DFA-3E91-E373-0BDFBA13B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3DA578E5-E681-16B4-07D2-259753E201BC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C9CFBF-3B25-7214-CA02-C34F8422EEE0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EF6E9A-F631-503D-0332-9A22560CBE8F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2BA3A8-2656-96EB-8CBC-C03CDADDC330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6A4868-955A-5DAF-C5ED-FEAAA841B3BB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598CD3C-2EEB-445F-9187-B40983E83EEB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87EDC-D303-846A-033C-12E8E215CABB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9DC891-2D77-4D98-C607-3E049ED42BFC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442C4F5-B722-1D15-F461-B472389BB56B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8D587B-5563-D912-13DD-DFCE7966E2B4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C7D1B7-605E-6256-B13D-92881373C504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69D08D-0E3B-BC2F-C1E2-270AD0A49DB6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67D882F-B7DD-0D5B-2053-25F81D6FC2A6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69F4846-B9ED-A0AA-2420-35035609B1D8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AFD50B6-74DE-9027-0F74-BA18F89E7857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D49A587-AF3C-FDA1-4B8A-7ACB3F803514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AD46FBB-644D-C2F1-4F1E-029A8297F89C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7669231-B626-BF4B-3F73-08DB8946469E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5C4BB1C-AF98-8F58-8FE0-A219B8B4957E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8838A8-E88B-EF44-357C-B9A4CA8AEC00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08D9F7C-80DB-A03D-947D-3B27E79058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5449055F-A970-4112-0D79-A27F634E611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79" name="Down Arrow 78">
            <a:extLst>
              <a:ext uri="{FF2B5EF4-FFF2-40B4-BE49-F238E27FC236}">
                <a16:creationId xmlns:a16="http://schemas.microsoft.com/office/drawing/2014/main" id="{B87C2216-156B-5EDF-29A4-2D6D54BBC015}"/>
              </a:ext>
            </a:extLst>
          </p:cNvPr>
          <p:cNvSpPr/>
          <p:nvPr/>
        </p:nvSpPr>
        <p:spPr>
          <a:xfrm rot="10800000" flipV="1">
            <a:off x="4187687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CFDFB007-2193-D7E4-7440-62A27BECA59D}"/>
              </a:ext>
            </a:extLst>
          </p:cNvPr>
          <p:cNvSpPr/>
          <p:nvPr/>
        </p:nvSpPr>
        <p:spPr>
          <a:xfrm flipV="1">
            <a:off x="4184322" y="4798232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B7CDFF5E-6795-3986-523D-4D485F6A830B}"/>
              </a:ext>
            </a:extLst>
          </p:cNvPr>
          <p:cNvSpPr/>
          <p:nvPr/>
        </p:nvSpPr>
        <p:spPr>
          <a:xfrm flipV="1">
            <a:off x="4191000" y="6282471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A5A4EDBE-1D64-5719-7D1B-78C42A1ACDBF}"/>
              </a:ext>
            </a:extLst>
          </p:cNvPr>
          <p:cNvSpPr/>
          <p:nvPr/>
        </p:nvSpPr>
        <p:spPr>
          <a:xfrm rot="10800000" flipV="1">
            <a:off x="4184322" y="5497309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AE66C44-BDAA-EE64-FF33-D41F7C0C838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14" y="3721696"/>
            <a:ext cx="629486" cy="16594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F7AB6902-F484-27F6-C257-C9DD44E8CE79}"/>
              </a:ext>
            </a:extLst>
          </p:cNvPr>
          <p:cNvSpPr/>
          <p:nvPr/>
        </p:nvSpPr>
        <p:spPr>
          <a:xfrm>
            <a:off x="98552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6BA4E51-7287-D8AC-70DB-D34362AA8067}"/>
              </a:ext>
            </a:extLst>
          </p:cNvPr>
          <p:cNvSpPr/>
          <p:nvPr/>
        </p:nvSpPr>
        <p:spPr>
          <a:xfrm>
            <a:off x="104648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9597E-7473-82E6-2B72-DD209D8D9A41}"/>
              </a:ext>
            </a:extLst>
          </p:cNvPr>
          <p:cNvSpPr/>
          <p:nvPr/>
        </p:nvSpPr>
        <p:spPr>
          <a:xfrm>
            <a:off x="9847226" y="46548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AFF4DE-39F3-6527-F146-4ECA07F2087B}"/>
              </a:ext>
            </a:extLst>
          </p:cNvPr>
          <p:cNvSpPr/>
          <p:nvPr/>
        </p:nvSpPr>
        <p:spPr>
          <a:xfrm>
            <a:off x="10464800" y="46548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00536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3C83-5C31-F217-C5FB-D03BB218D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669A-BB5F-ABB9-DF06-A3585C22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Sort-merge-join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95DF7B8-E851-FB31-74CE-511DD817B6BB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Ordenar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según los atributos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Aplicar merge y para cada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95DF7B8-E851-FB31-74CE-511DD817B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476D319A-551D-D914-DB22-7B94C642517C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CBC5693-1A28-74DF-B2A3-DCBF8DB504CD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4073C6E-1E95-BC05-608E-B8A0F4A1A6A5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6C64AAE-A78C-27E7-D3DA-C573C8DCE4AC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342466-B046-9D27-281C-E4D2E494BF73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A721C79-FB74-9CF0-B66B-DE4648D34F12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A0EDD7-E1C5-31EB-EF60-559D0247DD00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D8CA2D3-C9D3-E35B-3179-364D9928BD8A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AB034C8-B859-8C9D-06A5-FEB9AB1E5134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FC25DCC-2917-BFDE-F39A-A03879E76E2E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CFF5444-E3A0-CEAA-E2B0-7BCDE4AA97E0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A545ABE-CC28-B33A-6C4D-A7B8EFE164FB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14B4E83-30C0-7355-FBD8-3D824D199CD9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EFCA492-DFE1-5343-6C8D-633DF6550F1F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105830A-09F4-026C-D16C-4081BFB71D1B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9A11704-030F-5BF2-0A4F-20793A3C4D50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D1895B-D728-7E39-2AB0-970B48094CD2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982EF7-D1F5-E6BA-22D2-C591AF385279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745637F-DEAA-4537-BC59-1160E42084BE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6774E83-15F7-A569-0B73-B7F1D1FA0247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AAEA1A1-D91C-B2C7-4E22-975A65999A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C74D9F6-8C34-C588-EB85-C4953DAC48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79" name="Down Arrow 78">
            <a:extLst>
              <a:ext uri="{FF2B5EF4-FFF2-40B4-BE49-F238E27FC236}">
                <a16:creationId xmlns:a16="http://schemas.microsoft.com/office/drawing/2014/main" id="{2B345AEE-A62C-0161-AC05-7802F04FB210}"/>
              </a:ext>
            </a:extLst>
          </p:cNvPr>
          <p:cNvSpPr/>
          <p:nvPr/>
        </p:nvSpPr>
        <p:spPr>
          <a:xfrm rot="10800000" flipV="1">
            <a:off x="4795631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03AC3A59-42BA-0F97-7B65-234738A10BBA}"/>
              </a:ext>
            </a:extLst>
          </p:cNvPr>
          <p:cNvSpPr/>
          <p:nvPr/>
        </p:nvSpPr>
        <p:spPr>
          <a:xfrm flipV="1">
            <a:off x="4184322" y="4798232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5A87011B-6C8F-E8EA-FC6E-EC01567D94B4}"/>
              </a:ext>
            </a:extLst>
          </p:cNvPr>
          <p:cNvSpPr/>
          <p:nvPr/>
        </p:nvSpPr>
        <p:spPr>
          <a:xfrm flipV="1">
            <a:off x="4191000" y="6282471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0E726137-1FDB-C727-0FCC-352ECBB76213}"/>
              </a:ext>
            </a:extLst>
          </p:cNvPr>
          <p:cNvSpPr/>
          <p:nvPr/>
        </p:nvSpPr>
        <p:spPr>
          <a:xfrm rot="10800000" flipV="1">
            <a:off x="4184322" y="5497309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E7752965-B835-FBB7-0745-04C3DB6C7B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14" y="3721696"/>
            <a:ext cx="629486" cy="16594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60788B8D-D781-7252-F3B0-756D46ADD93E}"/>
              </a:ext>
            </a:extLst>
          </p:cNvPr>
          <p:cNvSpPr/>
          <p:nvPr/>
        </p:nvSpPr>
        <p:spPr>
          <a:xfrm>
            <a:off x="98552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D4C014-B4E1-DB8D-5163-622F7EA69959}"/>
              </a:ext>
            </a:extLst>
          </p:cNvPr>
          <p:cNvSpPr/>
          <p:nvPr/>
        </p:nvSpPr>
        <p:spPr>
          <a:xfrm>
            <a:off x="104648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C63FF4-5E0E-F0F3-726F-1191B8741413}"/>
              </a:ext>
            </a:extLst>
          </p:cNvPr>
          <p:cNvSpPr/>
          <p:nvPr/>
        </p:nvSpPr>
        <p:spPr>
          <a:xfrm>
            <a:off x="9847226" y="46548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2DBF0A-79AD-AE00-5EF3-33F19E47B8DB}"/>
              </a:ext>
            </a:extLst>
          </p:cNvPr>
          <p:cNvSpPr/>
          <p:nvPr/>
        </p:nvSpPr>
        <p:spPr>
          <a:xfrm>
            <a:off x="10464800" y="46548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35385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AD0EE-8825-122D-B341-1D63FF536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47E9-C896-ED8B-E67E-7F0289C2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Sort-merge-join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2D6CA0A-EC9C-B03F-35B3-273ECBE1966F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Ordenar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según los atributos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Aplicar merge y para cada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2D6CA0A-EC9C-B03F-35B3-273ECBE19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5F55D5D3-1496-8988-B600-E83E7775899E}"/>
              </a:ext>
            </a:extLst>
          </p:cNvPr>
          <p:cNvSpPr/>
          <p:nvPr/>
        </p:nvSpPr>
        <p:spPr>
          <a:xfrm>
            <a:off x="64389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01EB359-3904-6064-9D6B-A713837DBB63}"/>
              </a:ext>
            </a:extLst>
          </p:cNvPr>
          <p:cNvSpPr/>
          <p:nvPr/>
        </p:nvSpPr>
        <p:spPr>
          <a:xfrm>
            <a:off x="4606787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98D70A0-5422-7415-C80E-5D61A303977B}"/>
              </a:ext>
            </a:extLst>
          </p:cNvPr>
          <p:cNvSpPr/>
          <p:nvPr/>
        </p:nvSpPr>
        <p:spPr>
          <a:xfrm>
            <a:off x="2781300" y="559264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46BAEF3-7404-9B02-F862-DAB7E7C147FA}"/>
              </a:ext>
            </a:extLst>
          </p:cNvPr>
          <p:cNvSpPr/>
          <p:nvPr/>
        </p:nvSpPr>
        <p:spPr>
          <a:xfrm>
            <a:off x="6438900" y="4114801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A7F593-E529-CA9E-234A-FB1B9B5D10C5}"/>
              </a:ext>
            </a:extLst>
          </p:cNvPr>
          <p:cNvSpPr/>
          <p:nvPr/>
        </p:nvSpPr>
        <p:spPr>
          <a:xfrm>
            <a:off x="4610100" y="4114802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C3F297F-666F-85A1-AE98-EA58897E7E8C}"/>
              </a:ext>
            </a:extLst>
          </p:cNvPr>
          <p:cNvSpPr/>
          <p:nvPr/>
        </p:nvSpPr>
        <p:spPr>
          <a:xfrm>
            <a:off x="2781300" y="4114803"/>
            <a:ext cx="1828800" cy="68982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43C8717-9A13-B98C-1CD4-1A3E693204C5}"/>
              </a:ext>
            </a:extLst>
          </p:cNvPr>
          <p:cNvSpPr/>
          <p:nvPr/>
        </p:nvSpPr>
        <p:spPr>
          <a:xfrm>
            <a:off x="27813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22F5087-2344-3BF0-F629-5C0A096A848F}"/>
              </a:ext>
            </a:extLst>
          </p:cNvPr>
          <p:cNvSpPr/>
          <p:nvPr/>
        </p:nvSpPr>
        <p:spPr>
          <a:xfrm>
            <a:off x="33909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804E99-6506-30C5-9D3B-F7C93E786400}"/>
              </a:ext>
            </a:extLst>
          </p:cNvPr>
          <p:cNvSpPr/>
          <p:nvPr/>
        </p:nvSpPr>
        <p:spPr>
          <a:xfrm>
            <a:off x="40005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32DEF8-AE4E-C3A5-A253-CC79B61F6B21}"/>
              </a:ext>
            </a:extLst>
          </p:cNvPr>
          <p:cNvSpPr/>
          <p:nvPr/>
        </p:nvSpPr>
        <p:spPr>
          <a:xfrm>
            <a:off x="4610100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1B52A56-ED8E-F274-4BFB-F9F434A79E5B}"/>
              </a:ext>
            </a:extLst>
          </p:cNvPr>
          <p:cNvSpPr/>
          <p:nvPr/>
        </p:nvSpPr>
        <p:spPr>
          <a:xfrm>
            <a:off x="52163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45CF15-72FA-8481-68DC-16FC196716B4}"/>
              </a:ext>
            </a:extLst>
          </p:cNvPr>
          <p:cNvSpPr/>
          <p:nvPr/>
        </p:nvSpPr>
        <p:spPr>
          <a:xfrm>
            <a:off x="58259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643BD6-57D7-883E-83ED-D2488B44982F}"/>
              </a:ext>
            </a:extLst>
          </p:cNvPr>
          <p:cNvSpPr/>
          <p:nvPr/>
        </p:nvSpPr>
        <p:spPr>
          <a:xfrm>
            <a:off x="6435587" y="4195032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DEC9853-A53B-2161-50CF-1D97FCD87423}"/>
              </a:ext>
            </a:extLst>
          </p:cNvPr>
          <p:cNvSpPr/>
          <p:nvPr/>
        </p:nvSpPr>
        <p:spPr>
          <a:xfrm>
            <a:off x="27813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5A5520F-B60A-58DA-F1CB-3571F41D11FE}"/>
              </a:ext>
            </a:extLst>
          </p:cNvPr>
          <p:cNvSpPr/>
          <p:nvPr/>
        </p:nvSpPr>
        <p:spPr>
          <a:xfrm>
            <a:off x="33909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6F4B0EA-55C8-1E99-F4C0-B3F83D62843B}"/>
              </a:ext>
            </a:extLst>
          </p:cNvPr>
          <p:cNvSpPr/>
          <p:nvPr/>
        </p:nvSpPr>
        <p:spPr>
          <a:xfrm>
            <a:off x="40005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66F1D3B-57B1-9EA9-9EA1-BABE4AA40F9A}"/>
              </a:ext>
            </a:extLst>
          </p:cNvPr>
          <p:cNvSpPr/>
          <p:nvPr/>
        </p:nvSpPr>
        <p:spPr>
          <a:xfrm>
            <a:off x="4610100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0762E65-2BB4-9FE8-3BF6-2D7B85ED21B4}"/>
              </a:ext>
            </a:extLst>
          </p:cNvPr>
          <p:cNvSpPr/>
          <p:nvPr/>
        </p:nvSpPr>
        <p:spPr>
          <a:xfrm>
            <a:off x="52163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BFCF643-348A-E9D4-D6B9-DA3D060C03FD}"/>
              </a:ext>
            </a:extLst>
          </p:cNvPr>
          <p:cNvSpPr/>
          <p:nvPr/>
        </p:nvSpPr>
        <p:spPr>
          <a:xfrm>
            <a:off x="58259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75A5844-578E-36B9-CC4B-408F0C056911}"/>
              </a:ext>
            </a:extLst>
          </p:cNvPr>
          <p:cNvSpPr/>
          <p:nvPr/>
        </p:nvSpPr>
        <p:spPr>
          <a:xfrm>
            <a:off x="6435587" y="5670857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…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20097F2-E8E2-749A-F40E-3D73A2F563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381504"/>
            <a:ext cx="208457" cy="16045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632437C-C903-42C0-E04B-EE768C4C5C2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857329"/>
            <a:ext cx="183771" cy="165943"/>
          </a:xfrm>
          <a:prstGeom prst="rect">
            <a:avLst/>
          </a:prstGeom>
        </p:spPr>
      </p:pic>
      <p:sp>
        <p:nvSpPr>
          <p:cNvPr id="79" name="Down Arrow 78">
            <a:extLst>
              <a:ext uri="{FF2B5EF4-FFF2-40B4-BE49-F238E27FC236}">
                <a16:creationId xmlns:a16="http://schemas.microsoft.com/office/drawing/2014/main" id="{D54952F1-47A2-F7E0-2E9D-F42F325F1571}"/>
              </a:ext>
            </a:extLst>
          </p:cNvPr>
          <p:cNvSpPr/>
          <p:nvPr/>
        </p:nvSpPr>
        <p:spPr>
          <a:xfrm rot="10800000" flipV="1">
            <a:off x="5413237" y="4021568"/>
            <a:ext cx="228600" cy="173464"/>
          </a:xfrm>
          <a:prstGeom prst="downArrow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45077820-492D-F2B2-2B32-E63D28B3108D}"/>
              </a:ext>
            </a:extLst>
          </p:cNvPr>
          <p:cNvSpPr/>
          <p:nvPr/>
        </p:nvSpPr>
        <p:spPr>
          <a:xfrm flipV="1">
            <a:off x="4184322" y="4798232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3AC04C1C-E5A8-5E86-F526-8500EDD03B7B}"/>
              </a:ext>
            </a:extLst>
          </p:cNvPr>
          <p:cNvSpPr/>
          <p:nvPr/>
        </p:nvSpPr>
        <p:spPr>
          <a:xfrm flipV="1">
            <a:off x="4191000" y="6282471"/>
            <a:ext cx="228600" cy="173464"/>
          </a:xfrm>
          <a:prstGeom prst="downArrow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0661C4E7-C30F-5029-8AAA-EDDBB3933926}"/>
              </a:ext>
            </a:extLst>
          </p:cNvPr>
          <p:cNvSpPr/>
          <p:nvPr/>
        </p:nvSpPr>
        <p:spPr>
          <a:xfrm rot="10800000" flipV="1">
            <a:off x="4184322" y="5497309"/>
            <a:ext cx="228600" cy="173464"/>
          </a:xfrm>
          <a:prstGeom prst="downArrow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5B7F05A-4BAD-837B-7AC8-2EC6B30FB2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14" y="3721696"/>
            <a:ext cx="629486" cy="165943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1DD5E751-60FB-B446-5E6F-B18DA5CB058F}"/>
              </a:ext>
            </a:extLst>
          </p:cNvPr>
          <p:cNvSpPr/>
          <p:nvPr/>
        </p:nvSpPr>
        <p:spPr>
          <a:xfrm>
            <a:off x="98552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393D982-67D6-7082-4385-41212D9FD0F5}"/>
              </a:ext>
            </a:extLst>
          </p:cNvPr>
          <p:cNvSpPr/>
          <p:nvPr/>
        </p:nvSpPr>
        <p:spPr>
          <a:xfrm>
            <a:off x="10464800" y="41214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03F94-1130-9A55-0249-BDE81AFFA454}"/>
              </a:ext>
            </a:extLst>
          </p:cNvPr>
          <p:cNvSpPr/>
          <p:nvPr/>
        </p:nvSpPr>
        <p:spPr>
          <a:xfrm>
            <a:off x="9847226" y="46548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5191A-CDD9-609C-302D-3B7E3F4E620A}"/>
              </a:ext>
            </a:extLst>
          </p:cNvPr>
          <p:cNvSpPr/>
          <p:nvPr/>
        </p:nvSpPr>
        <p:spPr>
          <a:xfrm>
            <a:off x="10464800" y="46548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4CBC4-04F5-766B-7100-11D11743C69C}"/>
              </a:ext>
            </a:extLst>
          </p:cNvPr>
          <p:cNvSpPr/>
          <p:nvPr/>
        </p:nvSpPr>
        <p:spPr>
          <a:xfrm>
            <a:off x="9845947" y="5188294"/>
            <a:ext cx="609600" cy="53340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1B793-0115-7A2E-CD7D-3DC8160CC882}"/>
              </a:ext>
            </a:extLst>
          </p:cNvPr>
          <p:cNvSpPr/>
          <p:nvPr/>
        </p:nvSpPr>
        <p:spPr>
          <a:xfrm>
            <a:off x="10464146" y="5188294"/>
            <a:ext cx="609600" cy="533400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8" name="Content Placeholder 6 2">
            <a:extLst>
              <a:ext uri="{FF2B5EF4-FFF2-40B4-BE49-F238E27FC236}">
                <a16:creationId xmlns:a16="http://schemas.microsoft.com/office/drawing/2014/main" id="{67661B35-2708-F47E-2666-EDA4C8DDCA1B}"/>
              </a:ext>
            </a:extLst>
          </p:cNvPr>
          <p:cNvSpPr txBox="1">
            <a:spLocks/>
          </p:cNvSpPr>
          <p:nvPr/>
        </p:nvSpPr>
        <p:spPr>
          <a:xfrm>
            <a:off x="10073876" y="6246537"/>
            <a:ext cx="781848" cy="44616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06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980ED1-9144-848B-F4C4-781081C766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dirty="0"/>
                  <a:t>Notación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9980ED1-9144-848B-F4C4-781081C76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04586-590F-46C8-9C09-AE2796E551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Para comparar algoritmos que resuelven un mismo problema, es útil eliminar términos de orden inferior</a:t>
                </a:r>
              </a:p>
              <a:p>
                <a:endParaRPr lang="es-CL" dirty="0"/>
              </a:p>
              <a:p>
                <a:r>
                  <a:rPr lang="es-CL" dirty="0"/>
                  <a:t>Para que el análisis sea </a:t>
                </a:r>
                <a:r>
                  <a:rPr lang="es-CL" i="1" dirty="0"/>
                  <a:t>independiente del hardware</a:t>
                </a:r>
                <a:r>
                  <a:rPr lang="es-CL" dirty="0"/>
                  <a:t>, se omiten términos constantes:</a:t>
                </a:r>
              </a:p>
              <a:p>
                <a:endParaRPr lang="es-C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CL" dirty="0"/>
                  <a:t> si tengo un computador 2x más rápido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04586-590F-46C8-9C09-AE2796E55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5" t="-2381" r="-12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1B1C9-3172-467F-BAB9-8CA1CE83C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3461-652F-24BB-0CD1-6B2E4F93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Sort-merge-join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77CB5C3-B254-EE02-5829-24BC4F77613E}"/>
                  </a:ext>
                </a:extLst>
              </p:cNvPr>
              <p:cNvSpPr/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gradFill rotWithShape="1">
                <a:gsLst>
                  <a:gs pos="0">
                    <a:srgbClr val="5B9BD5">
                      <a:lumMod val="110000"/>
                      <a:satMod val="105000"/>
                      <a:tint val="67000"/>
                    </a:srgbClr>
                  </a:gs>
                  <a:gs pos="50000">
                    <a:srgbClr val="5B9BD5">
                      <a:lumMod val="105000"/>
                      <a:satMod val="103000"/>
                      <a:tint val="73000"/>
                    </a:srgbClr>
                  </a:gs>
                  <a:gs pos="100000">
                    <a:srgbClr val="5B9BD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⋈</m:t>
                      </m:r>
                      <m:r>
                        <a:rPr kumimoji="0" lang="es-CL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Ordenar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según los atributos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endParaRPr lang="es-CL" sz="2400" kern="0" dirty="0">
                  <a:solidFill>
                    <a:prstClr val="black"/>
                  </a:solidFill>
                  <a:latin typeface="Neue Haas Grotesk Text Pro" panose="020B0504020202020204" pitchFamily="34" charset="77"/>
                </a:endParaRP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Aplicar merge y para cada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y </a:t>
                </a:r>
                <a14:m>
                  <m:oMath xmlns:m="http://schemas.openxmlformats.org/officeDocument/2006/math"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 satisfacen la condición de </a:t>
                </a:r>
                <a:r>
                  <a:rPr lang="es-CL" sz="2400" kern="0" dirty="0" err="1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join</a:t>
                </a:r>
                <a:r>
                  <a:rPr lang="es-CL" sz="2400" kern="0" dirty="0">
                    <a:solidFill>
                      <a:prstClr val="black"/>
                    </a:solidFill>
                    <a:latin typeface="Neue Haas Grotesk Text Pro" panose="020B0504020202020204" pitchFamily="34" charset="77"/>
                  </a:rPr>
                  <a:t>: </a:t>
                </a: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eue Haas Grotesk Text Pro" panose="020B0504020202020204" pitchFamily="34" charset="77"/>
                  </a:rPr>
                  <a:t>Escribir </a:t>
                </a:r>
                <a14:m>
                  <m:oMath xmlns:m="http://schemas.openxmlformats.org/officeDocument/2006/math"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s-CL" sz="2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s-CL" sz="24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s-CL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eue Haas Grotesk Text Pro" panose="020B0504020202020204" pitchFamily="34" charset="77"/>
                </a:endParaRP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A77CB5C3-B254-EE02-5829-24BC4F776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453551"/>
                <a:ext cx="7543800" cy="19754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72B7D54-D356-14EE-CDB6-989E1618ABF7}"/>
              </a:ext>
            </a:extLst>
          </p:cNvPr>
          <p:cNvSpPr txBox="1"/>
          <p:nvPr/>
        </p:nvSpPr>
        <p:spPr>
          <a:xfrm>
            <a:off x="2362200" y="4648200"/>
            <a:ext cx="2667000" cy="37174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¿Memoria?</a:t>
            </a:r>
          </a:p>
        </p:txBody>
      </p:sp>
      <p:sp>
        <p:nvSpPr>
          <p:cNvPr id="21" name="Content Placeholder 6 2 1 2 1">
            <a:extLst>
              <a:ext uri="{FF2B5EF4-FFF2-40B4-BE49-F238E27FC236}">
                <a16:creationId xmlns:a16="http://schemas.microsoft.com/office/drawing/2014/main" id="{5A1D34CE-9556-C666-AEF9-61B3E01139FF}"/>
              </a:ext>
            </a:extLst>
          </p:cNvPr>
          <p:cNvSpPr txBox="1">
            <a:spLocks/>
          </p:cNvSpPr>
          <p:nvPr/>
        </p:nvSpPr>
        <p:spPr>
          <a:xfrm>
            <a:off x="5031582" y="4648200"/>
            <a:ext cx="4874419" cy="371742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FEB126F-B9EB-FD5C-F1C9-29B63FB15F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4711730"/>
            <a:ext cx="4492196" cy="2544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33E7601-F4DC-B2C1-2F5F-40D47651D040}"/>
              </a:ext>
            </a:extLst>
          </p:cNvPr>
          <p:cNvSpPr txBox="1"/>
          <p:nvPr/>
        </p:nvSpPr>
        <p:spPr>
          <a:xfrm>
            <a:off x="2362200" y="5410200"/>
            <a:ext cx="2667000" cy="37174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¿Elegir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y </a:t>
            </a: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24" name="Content Placeholder 6 2 1 2 2">
            <a:extLst>
              <a:ext uri="{FF2B5EF4-FFF2-40B4-BE49-F238E27FC236}">
                <a16:creationId xmlns:a16="http://schemas.microsoft.com/office/drawing/2014/main" id="{39D67833-9B03-01BC-0E30-ECB229CFA986}"/>
              </a:ext>
            </a:extLst>
          </p:cNvPr>
          <p:cNvSpPr txBox="1">
            <a:spLocks/>
          </p:cNvSpPr>
          <p:nvPr/>
        </p:nvSpPr>
        <p:spPr>
          <a:xfrm>
            <a:off x="5031582" y="5410200"/>
            <a:ext cx="4874419" cy="371742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100" i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7D68B35-5AC5-18B5-4FB4-EB1BAE4C801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5483157"/>
            <a:ext cx="1270855" cy="220952"/>
          </a:xfrm>
          <a:prstGeom prst="rect">
            <a:avLst/>
          </a:prstGeom>
        </p:spPr>
      </p:pic>
      <p:sp>
        <p:nvSpPr>
          <p:cNvPr id="26" name="Content Placeholder 6 2 1 1">
            <a:extLst>
              <a:ext uri="{FF2B5EF4-FFF2-40B4-BE49-F238E27FC236}">
                <a16:creationId xmlns:a16="http://schemas.microsoft.com/office/drawing/2014/main" id="{6EC733A7-639E-53F9-F150-A32ED9FA6C4E}"/>
              </a:ext>
            </a:extLst>
          </p:cNvPr>
          <p:cNvSpPr txBox="1">
            <a:spLocks/>
          </p:cNvSpPr>
          <p:nvPr/>
        </p:nvSpPr>
        <p:spPr>
          <a:xfrm>
            <a:off x="5031581" y="3581400"/>
            <a:ext cx="4874419" cy="762000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100" i="1" dirty="0">
                <a:solidFill>
                  <a:prstClr val="black"/>
                </a:solidFill>
                <a:latin typeface="Calibri Light" panose="020F0302020204030204" pitchFamily="34" charset="0"/>
              </a:rPr>
              <a:t>                 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FB5A28-1496-9363-20A1-1AA3A790B34C}"/>
              </a:ext>
            </a:extLst>
          </p:cNvPr>
          <p:cNvSpPr txBox="1"/>
          <p:nvPr/>
        </p:nvSpPr>
        <p:spPr>
          <a:xfrm>
            <a:off x="2362200" y="3581400"/>
            <a:ext cx="2667000" cy="762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¿Costo?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F472278-198B-F345-B1F0-E7797A2BD4E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3619544"/>
            <a:ext cx="1868189" cy="3428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5F2F6A-7FB4-4EC3-9300-E01975F433C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08" y="4082820"/>
            <a:ext cx="2854093" cy="1843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FBD58F-5B87-47A5-633B-66046ED80253}"/>
              </a:ext>
            </a:extLst>
          </p:cNvPr>
          <p:cNvSpPr txBox="1"/>
          <p:nvPr/>
        </p:nvSpPr>
        <p:spPr>
          <a:xfrm>
            <a:off x="2362200" y="6019800"/>
            <a:ext cx="7543800" cy="707886"/>
          </a:xfrm>
          <a:prstGeom prst="rect">
            <a:avLst/>
          </a:prstGeom>
          <a:solidFill>
            <a:srgbClr val="BFFF95"/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Puede ser que las relaciones ya estén ordenadas por los atributos del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join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, en cual caso se llama “</a:t>
            </a:r>
            <a:r>
              <a:rPr kumimoji="0" lang="es-CL" sz="20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merge-join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” y ¡es una buena opción!</a:t>
            </a:r>
          </a:p>
        </p:txBody>
      </p:sp>
    </p:spTree>
    <p:extLst>
      <p:ext uri="{BB962C8B-B14F-4D97-AF65-F5344CB8AC3E}">
        <p14:creationId xmlns:p14="http://schemas.microsoft.com/office/powerpoint/2010/main" val="21440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3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7338-5410-A3F4-107E-74E1A30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Algoritmos de Join – Comparación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AC933-5CF9-87B4-35FA-1BEAA9CDAECE}"/>
              </a:ext>
            </a:extLst>
          </p:cNvPr>
          <p:cNvSpPr txBox="1">
            <a:spLocks/>
          </p:cNvSpPr>
          <p:nvPr/>
        </p:nvSpPr>
        <p:spPr>
          <a:xfrm>
            <a:off x="1255823" y="3686513"/>
            <a:ext cx="10515600" cy="3071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Loop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anidado (sin índice):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Nunca es bueno (pero a veces no hay otra opción)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Loop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anidado (con índice):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Cuando el índice esté disponible y pocas tuplas en </a:t>
            </a: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Times New Roman" panose="02020603050405020304" pitchFamily="18" charset="0"/>
              </a:rPr>
              <a:t>R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y pocas tuplas en </a:t>
            </a: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Times New Roman" panose="02020603050405020304" pitchFamily="18" charset="0"/>
              </a:rPr>
              <a:t>S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satisfagan el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join</a:t>
            </a: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Times New Roman" panose="02020603050405020304" pitchFamily="18" charset="0"/>
              </a:rPr>
              <a:t> 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Hash-</a:t>
            </a:r>
            <a:r>
              <a:rPr kumimoji="0" lang="es-CL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join</a:t>
            </a:r>
            <a:endParaRPr kumimoji="0" lang="es-CL" sz="2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Cuando </a:t>
            </a: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Times New Roman" panose="02020603050405020304" pitchFamily="18" charset="0"/>
              </a:rPr>
              <a:t>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quepa en memoria y muchas tuplas en </a:t>
            </a: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Times New Roman" panose="02020603050405020304" pitchFamily="18" charset="0"/>
              </a:rPr>
              <a:t>R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satisfagan el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join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  <a:cs typeface="Calibri Light" panose="020F03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Sort-merge-join</a:t>
            </a:r>
            <a:endParaRPr kumimoji="0" lang="es-CL" sz="2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eue Haas Grotesk Text Pro" panose="020B0504020202020204" pitchFamily="34" charset="77"/>
              <a:cs typeface="Calibri Light" panose="020F03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Cuando </a:t>
            </a: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Times New Roman" panose="02020603050405020304" pitchFamily="18" charset="0"/>
              </a:rPr>
              <a:t>R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y </a:t>
            </a: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Times New Roman" panose="02020603050405020304" pitchFamily="18" charset="0"/>
              </a:rPr>
              <a:t>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ya estén ordenadas por los atributos del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join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y muchas tuplas en </a:t>
            </a: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Times New Roman" panose="02020603050405020304" pitchFamily="18" charset="0"/>
              </a:rPr>
              <a:t>R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y </a:t>
            </a:r>
            <a:r>
              <a:rPr kumimoji="0" lang="es-CL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Times New Roman" panose="02020603050405020304" pitchFamily="18" charset="0"/>
              </a:rPr>
              <a:t>S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satisfagan el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join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Malgun Gothic Semilight" panose="020B0502040204020203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769-7388-0913-7938-222DFA7A1FFE}"/>
              </a:ext>
            </a:extLst>
          </p:cNvPr>
          <p:cNvSpPr txBox="1"/>
          <p:nvPr/>
        </p:nvSpPr>
        <p:spPr>
          <a:xfrm>
            <a:off x="2267744" y="1635760"/>
            <a:ext cx="8305800" cy="1524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¿Cuál es mejor?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Loop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 anidado (sin índice)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Loop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 anidado (con índice)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Hash-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join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  <a:cs typeface="Calibri Light" panose="020F0302020204030204" pitchFamily="34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alibri Light" panose="020F0302020204030204" pitchFamily="34" charset="0"/>
              </a:rPr>
              <a:t>Sort-merge-join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E9BF-C211-8310-67EC-834BFC43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Planificación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31E543-14E0-697D-BFE8-E3FA20ECF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523588"/>
              </p:ext>
            </p:extLst>
          </p:nvPr>
        </p:nvGraphicFramePr>
        <p:xfrm>
          <a:off x="1259571" y="1283793"/>
          <a:ext cx="10706352" cy="314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CD7283-9E78-6D0E-700B-C1DE51F53E59}"/>
              </a:ext>
            </a:extLst>
          </p:cNvPr>
          <p:cNvSpPr txBox="1"/>
          <p:nvPr/>
        </p:nvSpPr>
        <p:spPr>
          <a:xfrm>
            <a:off x="1089450" y="3539022"/>
            <a:ext cx="264848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s-CL" sz="11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Mote, Tipo</a:t>
            </a:r>
          </a:p>
          <a:p>
            <a:r>
              <a:rPr lang="es-CL" sz="1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s-CL" sz="11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11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Pokedex</a:t>
            </a:r>
            <a:r>
              <a:rPr lang="es-CL" sz="11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PD, </a:t>
            </a:r>
            <a:r>
              <a:rPr lang="es-CL" sz="11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Pokemon</a:t>
            </a:r>
            <a:r>
              <a:rPr lang="es-CL" sz="11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PK</a:t>
            </a:r>
          </a:p>
          <a:p>
            <a:r>
              <a:rPr lang="es-CL" sz="11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s-CL" sz="11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CL" sz="11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PD.Pokemon</a:t>
            </a:r>
            <a:r>
              <a:rPr lang="es-CL" sz="11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CL" sz="11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PK.Pokemon</a:t>
            </a:r>
            <a:endParaRPr lang="es-CL" sz="11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84C9DA-1B17-D67C-EBE2-93D8E8CFF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8053" y="3461147"/>
            <a:ext cx="1051590" cy="159076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846E9D0-056A-6C5D-FB28-0D985E6B1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426" y="3461147"/>
            <a:ext cx="1192238" cy="143502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E35F95A-52BC-864F-30E9-B3985C0B59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9616" y="3533767"/>
            <a:ext cx="3602813" cy="8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07A1-61BF-DA3B-B287-22935191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Ver Planificación en SQL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5A416-BBC8-B6C7-4BBD-88C0949544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28" y="1635760"/>
            <a:ext cx="9815980" cy="1432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B35B1-8380-537F-3729-96BAF5C2B09C}"/>
              </a:ext>
            </a:extLst>
          </p:cNvPr>
          <p:cNvSpPr txBox="1"/>
          <p:nvPr/>
        </p:nvSpPr>
        <p:spPr>
          <a:xfrm>
            <a:off x="1903228" y="3789354"/>
            <a:ext cx="9582593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EXPLAIN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ANALYZE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nombre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aeropuerto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pais</a:t>
            </a:r>
            <a:r>
              <a:rPr lang="en-US" b="0" dirty="0">
                <a:solidFill>
                  <a:srgbClr val="77889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'Chile'</a:t>
            </a:r>
            <a:endParaRPr lang="en-US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2CF42-7598-2237-DEEF-57665609CF7E}"/>
              </a:ext>
            </a:extLst>
          </p:cNvPr>
          <p:cNvSpPr txBox="1"/>
          <p:nvPr/>
        </p:nvSpPr>
        <p:spPr>
          <a:xfrm>
            <a:off x="2090626" y="4545013"/>
            <a:ext cx="92077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 Scan 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aeropuerto (cost=0.00..43.39 rows=17 width=24)</a:t>
            </a:r>
          </a:p>
          <a:p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(actual time=0.220..0.696 rows=16 loops=1)</a:t>
            </a:r>
          </a:p>
          <a:p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((pais)::text = </a:t>
            </a:r>
            <a:r>
              <a:rPr lang="en-CL" dirty="0">
                <a:solidFill>
                  <a:srgbClr val="FF9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'Chile'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::text)</a:t>
            </a:r>
          </a:p>
          <a:p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Rows Removed by Filter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3157</a:t>
            </a:r>
          </a:p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 Time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0.754 ms</a:t>
            </a:r>
          </a:p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 Time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0.465 ms</a:t>
            </a:r>
          </a:p>
        </p:txBody>
      </p:sp>
    </p:spTree>
    <p:extLst>
      <p:ext uri="{BB962C8B-B14F-4D97-AF65-F5344CB8AC3E}">
        <p14:creationId xmlns:p14="http://schemas.microsoft.com/office/powerpoint/2010/main" val="5500322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FE85A-A401-E5D1-A776-CF3EBE7C6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4ABC-69C0-D46B-876A-95C36629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Ver Planificación en SQL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AF67E-B695-7C1F-0393-58DAE2356BAE}"/>
              </a:ext>
            </a:extLst>
          </p:cNvPr>
          <p:cNvSpPr txBox="1"/>
          <p:nvPr/>
        </p:nvSpPr>
        <p:spPr>
          <a:xfrm>
            <a:off x="1981884" y="1309407"/>
            <a:ext cx="9582593" cy="120032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EXPLAIN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ANALYZE</a:t>
            </a:r>
          </a:p>
          <a:p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DISTINCT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AL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nombre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aerolinea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AL</a:t>
            </a:r>
            <a:r>
              <a:rPr lang="en-US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ruta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R</a:t>
            </a:r>
            <a:r>
              <a:rPr lang="en-US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aeropuerto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AP </a:t>
            </a:r>
          </a:p>
          <a:p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AP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pais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77889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'Chile'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AND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AP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iata</a:t>
            </a:r>
            <a:r>
              <a:rPr lang="en-US" b="0" dirty="0">
                <a:solidFill>
                  <a:srgbClr val="77889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origen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AND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AL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iata</a:t>
            </a:r>
            <a:r>
              <a:rPr lang="en-US" b="0" dirty="0">
                <a:solidFill>
                  <a:srgbClr val="77889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aerolinea</a:t>
            </a:r>
            <a:endParaRPr lang="en-US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US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126B4-2C9F-9AFE-CFE5-312EF071432C}"/>
              </a:ext>
            </a:extLst>
          </p:cNvPr>
          <p:cNvSpPr txBox="1"/>
          <p:nvPr/>
        </p:nvSpPr>
        <p:spPr>
          <a:xfrm>
            <a:off x="1981884" y="2579407"/>
            <a:ext cx="98159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HashAggregate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(cost=250.56..251.58 rows=341 width=15)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Group Key: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al.nombre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Batches: 1  Memory Usage: 37kB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 Join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(cost=8.58..250.39 rows=341 width=15)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Hash Cond: ((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r.aerolinea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)::text = 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al.iata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)::text)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Nested Loop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(cost=0.06..241.68 rows=341 width=3)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 Scan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aeropuerto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Filter: ((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)::text = 'Chile'::text)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Rows Removed by Filter: 3157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Only Scan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ruta_pkey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Index Cond: 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origen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ap.iata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)::text)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(cost=6.63..6.63 rows=542 width=18)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Buckets: 1024  Batches: 1  Memory Usage: 35kB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 Scan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aerolinea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 Time: 0.736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 Time: 0.852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CL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532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2E41-6136-3522-E174-7E432548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Crear Indice en País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B187F-2413-5B9B-9413-F6D63175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184" y="3429000"/>
            <a:ext cx="7477632" cy="470637"/>
          </a:xfrm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CREATE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INDEX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aero_pais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ON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3DC9B0"/>
                </a:solidFill>
                <a:effectLst/>
                <a:latin typeface="Courier New" panose="02070309020205020404" pitchFamily="49" charset="0"/>
              </a:rPr>
              <a:t>aeropuerto</a:t>
            </a:r>
            <a:r>
              <a:rPr lang="en-US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pais</a:t>
            </a:r>
            <a:r>
              <a:rPr lang="en-US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826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50A96-08C5-042A-D8C6-C9C4154C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6138-7EB4-421A-D74A-30400183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Ver Planificación en SQL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CE3EB-7C17-0260-C3C4-8D3963AC6F70}"/>
              </a:ext>
            </a:extLst>
          </p:cNvPr>
          <p:cNvSpPr txBox="1"/>
          <p:nvPr/>
        </p:nvSpPr>
        <p:spPr>
          <a:xfrm>
            <a:off x="1981884" y="1289743"/>
            <a:ext cx="9582593" cy="120032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EXPLAIN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ANALYZE</a:t>
            </a:r>
          </a:p>
          <a:p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DISTINCT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AL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nombre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aerolinea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AL</a:t>
            </a:r>
            <a:r>
              <a:rPr lang="en-US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ruta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R</a:t>
            </a:r>
            <a:r>
              <a:rPr lang="en-US" b="0" dirty="0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aeropuerto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AP </a:t>
            </a:r>
          </a:p>
          <a:p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AP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pais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77889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'Chile'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AND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AP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iata</a:t>
            </a:r>
            <a:r>
              <a:rPr lang="en-US" b="0" dirty="0">
                <a:solidFill>
                  <a:srgbClr val="77889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origen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AND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AL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iata</a:t>
            </a:r>
            <a:r>
              <a:rPr lang="en-US" b="0" dirty="0">
                <a:solidFill>
                  <a:srgbClr val="77889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b="0" dirty="0" err="1">
                <a:solidFill>
                  <a:srgbClr val="DCDCDC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aerolinea</a:t>
            </a:r>
            <a:endParaRPr lang="en-US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  <a:p>
            <a:endParaRPr lang="en-US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2688C-A1A5-6A08-D89F-CAE44A28C343}"/>
              </a:ext>
            </a:extLst>
          </p:cNvPr>
          <p:cNvSpPr txBox="1"/>
          <p:nvPr/>
        </p:nvSpPr>
        <p:spPr>
          <a:xfrm>
            <a:off x="1981884" y="2471255"/>
            <a:ext cx="98159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HashAggregate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(cost=250.56..251.58 rows=341 width=15)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Group Key: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al.nombre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Batches: 1  Memory Usage: 37kB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 Join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(cost=8.58..250.39 rows=341 width=15)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Hash Cond: ((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r.aerolinea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)::text = 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al.iata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)::text)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Nested Loop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(cost=0.06..241.68 rows=341 width=3)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Bitmap Heap Scan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aeropuerto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ap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Recheck Cond: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)::text = 'Chile'::text)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-&gt;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Bitmap Index Scan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aero_pais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Cond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pais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)::text = 'Chile'::text)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Only Scan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using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ruta_pkey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ruta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Index Cond: 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origen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ap.iata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)::text)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(cost=6.63..6.63 rows=542 width=18)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Buckets: 1024  Batches: 1  Memory Usage: 35kB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-&gt;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 Scan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aerolinea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 Time: 0.923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 Time: 1.1232 </a:t>
            </a:r>
            <a:r>
              <a:rPr lang="en-US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CL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633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75BE5-1480-69AB-DF57-DA60D6460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FFC3-8193-2014-C081-852E921C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Ver Planificación en SQL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74BA3-7BE6-462A-2407-88CC6C0DD7AD}"/>
              </a:ext>
            </a:extLst>
          </p:cNvPr>
          <p:cNvSpPr txBox="1"/>
          <p:nvPr/>
        </p:nvSpPr>
        <p:spPr>
          <a:xfrm>
            <a:off x="1903226" y="1945472"/>
            <a:ext cx="9582593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EXPLAIN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ANALYZE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nombre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aeropuerto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82C6FF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b="0" dirty="0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urier New" panose="02070309020205020404" pitchFamily="49" charset="0"/>
              </a:rPr>
              <a:t>pais</a:t>
            </a:r>
            <a:r>
              <a:rPr lang="en-US" b="0" dirty="0">
                <a:solidFill>
                  <a:srgbClr val="778899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urier New" panose="02070309020205020404" pitchFamily="49" charset="0"/>
              </a:rPr>
              <a:t>'Chile'</a:t>
            </a:r>
            <a:endParaRPr lang="en-US" b="0" dirty="0">
              <a:solidFill>
                <a:srgbClr val="D4D4D4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311EE-F7F4-7B91-80FE-D65B3F80FE2B}"/>
              </a:ext>
            </a:extLst>
          </p:cNvPr>
          <p:cNvSpPr txBox="1"/>
          <p:nvPr/>
        </p:nvSpPr>
        <p:spPr>
          <a:xfrm>
            <a:off x="2090624" y="2624516"/>
            <a:ext cx="92077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 Scan 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aeropuerto (cost=0.00..43.39 rows=17 width=24)</a:t>
            </a:r>
          </a:p>
          <a:p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(actual time=0.220..0.696 rows=16 loops=1)</a:t>
            </a:r>
          </a:p>
          <a:p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((pais)::text = </a:t>
            </a:r>
            <a:r>
              <a:rPr lang="en-CL" dirty="0">
                <a:solidFill>
                  <a:srgbClr val="FF9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'Chile'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::text)</a:t>
            </a:r>
          </a:p>
          <a:p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Rows Removed by Filter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3157</a:t>
            </a:r>
          </a:p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 Time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0.754 ms</a:t>
            </a:r>
          </a:p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 Time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0.465 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36AA2-F5FC-A2C5-9EFA-5A41C1328D95}"/>
              </a:ext>
            </a:extLst>
          </p:cNvPr>
          <p:cNvSpPr txBox="1"/>
          <p:nvPr/>
        </p:nvSpPr>
        <p:spPr>
          <a:xfrm>
            <a:off x="2090624" y="4543197"/>
            <a:ext cx="93951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Bitmap Heap Scan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 aeropuerto  (cost=2.08..19.85 rows=16 width=24)</a:t>
            </a:r>
          </a:p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Recheck Cond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((pais)::text = 'Chile'::text)</a:t>
            </a:r>
          </a:p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Heap Blocks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exact=4</a:t>
            </a:r>
          </a:p>
          <a:p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-&gt;  </a:t>
            </a:r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Bitmap Index Scan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 aero_pais</a:t>
            </a:r>
          </a:p>
          <a:p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Cond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((pais)::text = 'Chile'::text)</a:t>
            </a:r>
          </a:p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Planning Time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0.076 ms</a:t>
            </a:r>
          </a:p>
          <a:p>
            <a:r>
              <a:rPr lang="en-CL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Execution Time</a:t>
            </a:r>
            <a:r>
              <a:rPr lang="en-CL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0.053 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018F53-5094-B0CE-5ED4-29DD53C76FCC}"/>
              </a:ext>
            </a:extLst>
          </p:cNvPr>
          <p:cNvCxnSpPr>
            <a:cxnSpLocks/>
          </p:cNvCxnSpPr>
          <p:nvPr/>
        </p:nvCxnSpPr>
        <p:spPr>
          <a:xfrm>
            <a:off x="1903226" y="4508500"/>
            <a:ext cx="939519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733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577CC-550B-8BA1-05CD-8FD92832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169A882-CC35-CA86-7A2B-4760A361F1BB}"/>
              </a:ext>
            </a:extLst>
          </p:cNvPr>
          <p:cNvSpPr/>
          <p:nvPr/>
        </p:nvSpPr>
        <p:spPr>
          <a:xfrm>
            <a:off x="1524000" y="2094780"/>
            <a:ext cx="91440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6EDD6C-6178-4C1C-7407-F6D838AAD5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850" y="3445073"/>
            <a:ext cx="1300656" cy="1497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74C44-C02C-CA55-9946-39980800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SQL es un lenguaje </a:t>
            </a:r>
            <a:r>
              <a:rPr lang="es-CL" b="1" dirty="0">
                <a:solidFill>
                  <a:srgbClr val="0066CC"/>
                </a:solidFill>
              </a:rPr>
              <a:t>declarativo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8ED4BD-69A0-0D97-0D33-C0B0B7246EEE}"/>
              </a:ext>
            </a:extLst>
          </p:cNvPr>
          <p:cNvGrpSpPr/>
          <p:nvPr/>
        </p:nvGrpSpPr>
        <p:grpSpPr>
          <a:xfrm>
            <a:off x="1906969" y="2180023"/>
            <a:ext cx="1975209" cy="1016693"/>
            <a:chOff x="382968" y="2295042"/>
            <a:chExt cx="1975209" cy="10166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286E82-DCE3-FDF2-87C1-16AA42BCE38C}"/>
                </a:ext>
              </a:extLst>
            </p:cNvPr>
            <p:cNvSpPr/>
            <p:nvPr/>
          </p:nvSpPr>
          <p:spPr>
            <a:xfrm>
              <a:off x="382968" y="2295042"/>
              <a:ext cx="1975209" cy="10166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4B39F83-247E-EF65-7765-DB4B4EAD665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58" y="2511764"/>
              <a:ext cx="1166317" cy="5256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74188E-CFB3-8469-CA6B-9B90A657EB97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17" y="2327933"/>
              <a:ext cx="1064610" cy="10966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DA2DDC-074B-DED9-7D54-185470A20A91}"/>
              </a:ext>
            </a:extLst>
          </p:cNvPr>
          <p:cNvGrpSpPr/>
          <p:nvPr/>
        </p:nvGrpSpPr>
        <p:grpSpPr>
          <a:xfrm>
            <a:off x="1905002" y="3300191"/>
            <a:ext cx="1975209" cy="1019583"/>
            <a:chOff x="381001" y="3415210"/>
            <a:chExt cx="1975209" cy="10195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F342C4-E6E9-A86E-60E8-B3078CA7DCF7}"/>
                </a:ext>
              </a:extLst>
            </p:cNvPr>
            <p:cNvSpPr/>
            <p:nvPr/>
          </p:nvSpPr>
          <p:spPr>
            <a:xfrm>
              <a:off x="381001" y="3415210"/>
              <a:ext cx="1975209" cy="1019583"/>
            </a:xfrm>
            <a:prstGeom prst="rect">
              <a:avLst/>
            </a:prstGeom>
            <a:solidFill>
              <a:srgbClr val="FEF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71B39C-0135-7A96-F1F4-E21EC7B2930C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3" y="3633801"/>
              <a:ext cx="1578417" cy="6782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D8AF19-0692-5460-370B-BE24F56FE435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3" y="3449970"/>
              <a:ext cx="790011" cy="11012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875635-3E3B-3E02-3F96-6456A472D865}"/>
              </a:ext>
            </a:extLst>
          </p:cNvPr>
          <p:cNvGrpSpPr/>
          <p:nvPr/>
        </p:nvGrpSpPr>
        <p:grpSpPr>
          <a:xfrm>
            <a:off x="1905001" y="4423249"/>
            <a:ext cx="1975209" cy="1060615"/>
            <a:chOff x="381000" y="4538268"/>
            <a:chExt cx="1975209" cy="10606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ADFE07-916A-B78D-DED2-FD5E19AD35BE}"/>
                </a:ext>
              </a:extLst>
            </p:cNvPr>
            <p:cNvSpPr/>
            <p:nvPr/>
          </p:nvSpPr>
          <p:spPr>
            <a:xfrm>
              <a:off x="381000" y="4538268"/>
              <a:ext cx="1975209" cy="10606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FA70CE5-6693-DEFC-D654-9641AEA71F6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90" y="4741387"/>
              <a:ext cx="1576639" cy="7627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781EA3-CF8D-7EDA-F519-0C779DFB5E3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984" y="4567762"/>
              <a:ext cx="1327922" cy="11197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EA0839-86FE-499E-632C-4C18F98DE49E}"/>
              </a:ext>
            </a:extLst>
          </p:cNvPr>
          <p:cNvGrpSpPr/>
          <p:nvPr/>
        </p:nvGrpSpPr>
        <p:grpSpPr>
          <a:xfrm>
            <a:off x="1905000" y="5587338"/>
            <a:ext cx="1978854" cy="1060614"/>
            <a:chOff x="381000" y="5702358"/>
            <a:chExt cx="1978854" cy="10606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E054E4-0B89-7066-8603-068FD9AAA10E}"/>
                </a:ext>
              </a:extLst>
            </p:cNvPr>
            <p:cNvSpPr/>
            <p:nvPr/>
          </p:nvSpPr>
          <p:spPr>
            <a:xfrm>
              <a:off x="381000" y="5702358"/>
              <a:ext cx="1978854" cy="1060614"/>
            </a:xfrm>
            <a:prstGeom prst="rect">
              <a:avLst/>
            </a:prstGeom>
            <a:solidFill>
              <a:srgbClr val="EEEC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latin typeface="Calibri Light" panose="020F03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3E8E1E-DA1F-6F98-1CFB-A7D82568C1A9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41" y="5902586"/>
              <a:ext cx="1580328" cy="83727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7BEBC18-3AAF-B692-5B98-9689E69B209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72" y="5728962"/>
              <a:ext cx="1556925" cy="114328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E91FD69-BA87-0F58-841A-B8346B3ADB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1601" y="3336562"/>
            <a:ext cx="1751603" cy="1751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C6FBBD-6DD9-93CF-F687-69DBCC9F25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3257" y="2180022"/>
            <a:ext cx="2217599" cy="446793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F69BB8-56A4-61CF-492D-6BC54B91B158}"/>
              </a:ext>
            </a:extLst>
          </p:cNvPr>
          <p:cNvCxnSpPr>
            <a:endCxn id="24" idx="1"/>
          </p:cNvCxnSpPr>
          <p:nvPr/>
        </p:nvCxnSpPr>
        <p:spPr>
          <a:xfrm>
            <a:off x="3877434" y="2704381"/>
            <a:ext cx="1304167" cy="150798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373477F-53AF-7E11-B406-F4851E61B33B}"/>
              </a:ext>
            </a:extLst>
          </p:cNvPr>
          <p:cNvCxnSpPr>
            <a:stCxn id="8" idx="3"/>
          </p:cNvCxnSpPr>
          <p:nvPr/>
        </p:nvCxnSpPr>
        <p:spPr>
          <a:xfrm>
            <a:off x="3880210" y="3809983"/>
            <a:ext cx="1304166" cy="386807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6BF1B8-503C-A704-FE24-7EE136F5FD72}"/>
              </a:ext>
            </a:extLst>
          </p:cNvPr>
          <p:cNvCxnSpPr>
            <a:stCxn id="12" idx="3"/>
            <a:endCxn id="24" idx="1"/>
          </p:cNvCxnSpPr>
          <p:nvPr/>
        </p:nvCxnSpPr>
        <p:spPr>
          <a:xfrm flipV="1">
            <a:off x="3880210" y="4212364"/>
            <a:ext cx="1301391" cy="741193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53F778-4990-B270-9AB5-B48E3FA16371}"/>
              </a:ext>
            </a:extLst>
          </p:cNvPr>
          <p:cNvCxnSpPr>
            <a:stCxn id="16" idx="3"/>
            <a:endCxn id="24" idx="1"/>
          </p:cNvCxnSpPr>
          <p:nvPr/>
        </p:nvCxnSpPr>
        <p:spPr>
          <a:xfrm flipV="1">
            <a:off x="3883854" y="4212363"/>
            <a:ext cx="1297746" cy="1905282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E8803F-AF2A-8E51-0A1D-01502885B8C3}"/>
              </a:ext>
            </a:extLst>
          </p:cNvPr>
          <p:cNvCxnSpPr>
            <a:stCxn id="24" idx="3"/>
          </p:cNvCxnSpPr>
          <p:nvPr/>
        </p:nvCxnSpPr>
        <p:spPr>
          <a:xfrm flipV="1">
            <a:off x="6933204" y="4212363"/>
            <a:ext cx="1203633" cy="1"/>
          </a:xfrm>
          <a:prstGeom prst="straightConnector1">
            <a:avLst/>
          </a:prstGeom>
          <a:ln w="6985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CEF84E2E-7746-982B-1739-59369521D9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72" y="3006700"/>
            <a:ext cx="1149256" cy="23015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EECC651-83E1-5B7B-EDD8-644454B8D073}"/>
              </a:ext>
            </a:extLst>
          </p:cNvPr>
          <p:cNvSpPr/>
          <p:nvPr/>
        </p:nvSpPr>
        <p:spPr>
          <a:xfrm>
            <a:off x="1515800" y="1942380"/>
            <a:ext cx="9152200" cy="4804968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1CF7718-C696-3A7A-F044-1C374731CDFC}"/>
              </a:ext>
            </a:extLst>
          </p:cNvPr>
          <p:cNvSpPr txBox="1">
            <a:spLocks/>
          </p:cNvSpPr>
          <p:nvPr/>
        </p:nvSpPr>
        <p:spPr>
          <a:xfrm>
            <a:off x="1515801" y="1295400"/>
            <a:ext cx="9152199" cy="54159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s-CL" sz="2800" b="1" dirty="0">
                <a:solidFill>
                  <a:srgbClr val="0066CC"/>
                </a:solidFill>
                <a:latin typeface="Calibri Light" panose="020F0302020204030204" pitchFamily="34" charset="0"/>
              </a:rPr>
              <a:t>Uno dice lo que quiere, no cómo debería ser computado</a:t>
            </a:r>
          </a:p>
          <a:p>
            <a:pPr marL="457200" lvl="1" indent="0" algn="ctr">
              <a:buClr>
                <a:schemeClr val="bg1"/>
              </a:buClr>
              <a:buNone/>
            </a:pPr>
            <a:endParaRPr lang="es-CL" i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0" indent="0" algn="ctr">
              <a:buClr>
                <a:schemeClr val="bg1"/>
              </a:buClr>
              <a:buNone/>
            </a:pPr>
            <a:r>
              <a:rPr lang="es-CL" sz="2800" i="1" dirty="0">
                <a:solidFill>
                  <a:srgbClr val="00B050"/>
                </a:solidFill>
                <a:latin typeface="Calibri Light" panose="020F0302020204030204" pitchFamily="34" charset="0"/>
              </a:rPr>
              <a:t>Idealmente</a:t>
            </a:r>
            <a:r>
              <a:rPr lang="es-CL" sz="2800" dirty="0">
                <a:solidFill>
                  <a:srgbClr val="00B050"/>
                </a:solidFill>
                <a:latin typeface="Calibri Light" panose="020F0302020204030204" pitchFamily="34" charset="0"/>
              </a:rPr>
              <a:t>, el motor puede elegir el mejor plan de ejecución independientemente de la expresión particular de la consulta</a:t>
            </a:r>
          </a:p>
          <a:p>
            <a:pPr marL="0" indent="0" algn="ctr">
              <a:buClr>
                <a:schemeClr val="bg1"/>
              </a:buClr>
              <a:buNone/>
            </a:pPr>
            <a:endParaRPr lang="es-CL" sz="2800" dirty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marL="0" indent="0" algn="ctr">
              <a:buClr>
                <a:schemeClr val="bg1"/>
              </a:buClr>
              <a:buNone/>
            </a:pPr>
            <a:r>
              <a:rPr lang="es-CL" sz="2800" dirty="0">
                <a:solidFill>
                  <a:srgbClr val="00B050"/>
                </a:solidFill>
                <a:latin typeface="Calibri Light" panose="020F0302020204030204" pitchFamily="34" charset="0"/>
              </a:rPr>
              <a:t>El usuario no tiene que preocuparse por la optimización de la consulta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F6326BD-8F3C-0E7D-F458-1E2A2113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46" y="4344864"/>
            <a:ext cx="3198054" cy="240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5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31150A-A704-88E8-B82B-30DA3D787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EF56EB5-355F-EEAF-1C36-F17DD301A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5EEB5B9E-6E7F-65D9-776F-456366218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34D1E-A43F-41FA-25E9-A3236C91C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2" y="1065568"/>
            <a:ext cx="4430487" cy="25492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L" dirty="0">
                <a:solidFill>
                  <a:schemeClr val="tx1"/>
                </a:solidFill>
              </a:rPr>
              <a:t>Evaluación de Consultas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31746-A77E-1858-1DC5-862CCF7D4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77" y="3213240"/>
            <a:ext cx="4556919" cy="2549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L" sz="16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C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Sebastián Ferrada Aliaga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Iniciativa de Datos e Inteligencia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sferrada</a:t>
            </a:r>
            <a:r>
              <a:rPr lang="en-CL" sz="1600" dirty="0">
                <a:solidFill>
                  <a:schemeClr val="tx1"/>
                </a:solidFill>
              </a:rPr>
              <a:t>.com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chemeClr val="tx1"/>
                </a:solidFill>
              </a:rPr>
              <a:t>Septiembre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D859A1-0FCB-5998-A162-8145BB87D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3C69FC-FF1B-C8AB-1F1F-8DB5DD01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7" name="Graphic 16" descr="Database outline">
            <a:extLst>
              <a:ext uri="{FF2B5EF4-FFF2-40B4-BE49-F238E27FC236}">
                <a16:creationId xmlns:a16="http://schemas.microsoft.com/office/drawing/2014/main" id="{61BDC860-3931-5410-D898-49CA13615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4926" y="1259423"/>
            <a:ext cx="2082491" cy="2082491"/>
          </a:xfrm>
          <a:prstGeom prst="rect">
            <a:avLst/>
          </a:prstGeom>
        </p:spPr>
      </p:pic>
      <p:pic>
        <p:nvPicPr>
          <p:cNvPr id="25" name="Graphic 24" descr="Database outline">
            <a:extLst>
              <a:ext uri="{FF2B5EF4-FFF2-40B4-BE49-F238E27FC236}">
                <a16:creationId xmlns:a16="http://schemas.microsoft.com/office/drawing/2014/main" id="{B173DF86-DA96-E21A-0C00-81DD2E6C6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7968" y="2300668"/>
            <a:ext cx="2082491" cy="2082491"/>
          </a:xfrm>
          <a:prstGeom prst="rect">
            <a:avLst/>
          </a:prstGeom>
        </p:spPr>
      </p:pic>
      <p:pic>
        <p:nvPicPr>
          <p:cNvPr id="26" name="Graphic 25" descr="Database outline">
            <a:extLst>
              <a:ext uri="{FF2B5EF4-FFF2-40B4-BE49-F238E27FC236}">
                <a16:creationId xmlns:a16="http://schemas.microsoft.com/office/drawing/2014/main" id="{9EC61C60-856D-4674-FA78-478EA0420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9444" y="3535366"/>
            <a:ext cx="2131942" cy="2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9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925CBB-9D65-C6E4-C501-79B24E244A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CL" dirty="0"/>
                  <a:t>Notación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925CBB-9D65-C6E4-C501-79B24E244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24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6EF22-CCA0-854A-589B-C16D74E29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CL" dirty="0"/>
                  <a:t>Para este efecto, se utiliza la notación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s-CL" dirty="0"/>
                  <a:t>:</a:t>
                </a:r>
              </a:p>
              <a:p>
                <a:endParaRPr lang="es-C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s-CL" dirty="0"/>
              </a:p>
              <a:p>
                <a:pPr marL="0" indent="0" algn="ctr">
                  <a:buNone/>
                </a:pPr>
                <a:endParaRPr lang="es-CL" dirty="0"/>
              </a:p>
              <a:p>
                <a:pPr marL="0" indent="0">
                  <a:buNone/>
                </a:pPr>
                <a:r>
                  <a:rPr lang="es-CL" dirty="0"/>
                  <a:t>si existe una constante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s-CL" dirty="0"/>
                  <a:t> y un natural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CL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 tal que</a:t>
                </a:r>
              </a:p>
              <a:p>
                <a:pPr marL="0" indent="0">
                  <a:buNone/>
                </a:pPr>
                <a:endParaRPr lang="es-CL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CL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CL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s-CL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 dirty="0" err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CL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s-CL" i="1" dirty="0" err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 dirty="0" err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s-CL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CL" dirty="0"/>
              </a:p>
              <a:p>
                <a:pPr marL="0" indent="0">
                  <a:buNone/>
                </a:pPr>
                <a:r>
                  <a:rPr lang="es-CL" dirty="0"/>
                  <a:t>para todo </a:t>
                </a:r>
                <a14:m>
                  <m:oMath xmlns:m="http://schemas.openxmlformats.org/officeDocument/2006/math">
                    <m:r>
                      <a:rPr lang="es-CL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CL" i="1" dirty="0" smtClean="0">
                        <a:latin typeface="Cambria Math" panose="02040503050406030204" pitchFamily="18" charset="0"/>
                      </a:rPr>
                      <m:t> ≥ </m:t>
                    </m:r>
                    <m:sSub>
                      <m:sSubPr>
                        <m:ctrlPr>
                          <a:rPr lang="es-CL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CL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6EF22-CCA0-854A-589B-C16D74E29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49" t="-238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496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565,578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 Caja Negra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565,578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 Caja Negra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4.20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 \bowtie S$&#10;\end{document}"/>
  <p:tag name="IGUANATEXSIZE" val="18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4.20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 \bowtie S$&#10;\end{document}"/>
  <p:tag name="IGUANATEXSIZE" val="18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4.20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 \bowtie S$&#10;\end{document}"/>
  <p:tag name="IGUANATEXSIZE" val="18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1,971"/>
  <p:tag name="ORIGINALWIDTH" val="2998,9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&#10;WHERE A.nombre IN &#10;  ( SELECT DISTINCT P2.a_nombre &#10;    FROM personaje P2&#10;    WHERE (P2.p_nombre,P2.p_anho) IN &#10;      ( SELECT DISTINCT P1.p_nombre, P1.p_anho &#10;        FROM personaje P1 &#10;        WHERE P1.a_nombre='Tyler, Liv' &#10;      )&#10;  )&#10;\end{lstlisting}&#10;\end{document}"/>
  <p:tag name="IGUANATEXSIZE" val="12"/>
  <p:tag name="IGUANATEXCURSOR" val="3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4.20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 \bowtie S$&#10;\end{document}"/>
  <p:tag name="IGUANATEXSIZE" val="18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4.20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 \bowtie S$&#10;\end{document}"/>
  <p:tag name="IGUANATEXSIZE" val="18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210.724"/>
  <p:tag name="LATEXADDIN" val="\documentclass{article}&#10;\usepackage{amsmath}&#10;\pagestyle{empty}&#10;\begin{document}&#10;$2B$ tuplas (una vez que estén ordenadas)&#10;&#10;\end{document}"/>
  <p:tag name="IGUANATEXSIZE" val="20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625.4218"/>
  <p:tag name="LATEXADDIN" val="\documentclass{article}&#10;\usepackage{amsmath}&#10;\usepackage{xcolor}&#10;\pagestyle{empty}&#10;\begin{document}&#10;No importa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919.385"/>
  <p:tag name="LATEXADDIN" val="\documentclass{article}&#10;\usepackage{amsmath}&#10;\usepackage{xcolor}&#10;\pagestyle{empty}&#10;\begin{document}&#10;${\color{orange}\mathcal{O}} + \lceil\frac{|R|}{B}\rceil + \lceil\frac{|S|}{B}\rceil$ &#10;&#10;\end{document}"/>
  <p:tag name="IGUANATEXSIZE" val="20"/>
  <p:tag name="IGUANATEXCURSOR" val="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404.574"/>
  <p:tag name="LATEXADDIN" val="\documentclass{article}&#10;\usepackage{amsmath}&#10;\usepackage{xcolor}&#10;\pagestyle{empty}&#10;\begin{document}&#10;${\color{orange}\mathcal{O}}$: costo de ordenamiento &#10;&#10;\end{document}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0596"/>
  <p:tag name="ORIGINALWIDTH" val="719.7074"/>
  <p:tag name="LATEXADDIN" val="\documentclass{standalon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EXPLAIN SELECT ... -- mostrar la planificación sin ejecutar la consulta&#10;&#10;ANALYZE SELECT ... -- ejecutar la consulta y mostrar analisis&#10;&#10;EXPLAIN ANALYZE SELECT ... -- combinar ambos&#10;\end{lstlisting}&#10;&#10;\begin{lstlisting}&#10;\end{lstlisting}&#10;&#10;\end{document}&#10;"/>
  <p:tag name="IGUANATEXSIZE" val="24"/>
  <p:tag name="IGUANATEXCURSOR" val="3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9,4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rown}(4) Consulta anidada (\texttt{\ckw WHERE}/\texttt{\ckw IN}):&#10;\end{document}&#10;"/>
  <p:tag name="IGUANATEXSIZE" val="20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565,578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 Caja Negra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1,971"/>
  <p:tag name="ORIGINALWIDTH" val="2998,9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&#10;WHERE A.nombre IN &#10;  ( SELECT DISTINCT P2.a_nombre &#10;    FROM personaje P2&#10;    WHERE (P2.p_nombre,P2.p_anho) IN &#10;      ( SELECT DISTINCT P1.p_nombre, P1.p_anho &#10;        FROM personaje P1 &#10;        WHERE P1.a_nombre='Tyler, Liv' &#10;      )&#10;  )&#10;\end{lstlisting}&#10;\end{document}"/>
  <p:tag name="IGUANATEXSIZE" val="12"/>
  <p:tag name="IGUANATEXCURSOR" val="3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9,4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rown}(4) Consulta anidada (\texttt{\ckw WHERE}/\texttt{\ckw IN}):&#10;\end{document}&#10;"/>
  <p:tag name="IGUANATEXSIZE" val="20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3,201"/>
  <p:tag name="ORIGINALWIDTH" val="2993,6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FROM &#10;  ( SELECT DISTINCT P2.a_nombre FROM &#10;      ( SELECT DISTINCT P1.p_nombre, P1.p_anho &#10;        FROM personaje P1 &#10;        WHERE P1.a_nombre='Tyler, Liv' &#10;  ) PLT, personaje P2&#10;    WHERE PLT.p_nombre = P2.p_nombre &#10;       AND PLT.p_anho = P2.p_anho&#10;  ) CLT, actor A&#10;  WHERE CLT.a_nombre = A.nombre&#10;\end{lstlisting}&#10;\end{document}"/>
  <p:tag name="IGUANATEXSIZE" val="12"/>
  <p:tag name="IGUANATEXCURSOR" val="4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11,46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een!50!black}(3) Consulta anidada (\texttt{\ckw FROM}):&#10;\end{document}&#10;"/>
  <p:tag name="IGUANATEXSIZE" val="20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2997,4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 NATURAL JOIN&#10;  ( SELECT DISTINCT P2.a_nombre AS nombre &#10;    FROM personaje P2 NATURAL JOIN&#10;      ( SELECT DISTINCT P1.p_nombre, P1.p_anho &#10;        FROM personaje P1 &#10;        WHERE P1.a_nombre='Tyler, Liv' &#10;      ) PLT&#10;  ) CLT&#10;\end{lstlisting}&#10;\end{document}"/>
  <p:tag name="IGUANATEXSIZE" val="12"/>
  <p:tag name="IGUANATEXCURSOR" val="3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00,1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orange}(2) Join explicito:&#10;\end{document}&#10;"/>
  <p:tag name="IGUANATEXSIZE" val="20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4,6388"/>
  <p:tag name="ORIGINALWIDTH" val="2215,0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, &#10;   personaje P1, personaje P2 &#10;WHERE P1.a_nombre='Tyler, Liv' &#10;   AND P1.p_nombre = P2.p_nombre &#10;   AND P1.p_anho = p2.p_anho &#10;   AND A.nombre = P2.a_nombre&#10;\end{lstlisting}&#10;\end{document}"/>
  <p:tag name="IGUANATEXSIZE" val="12"/>
  <p:tag name="IGUANATEXCURSOR" val="3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13,6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lue}(1) Selección/producto:&#10;\end{document}&#10;"/>
  <p:tag name="IGUANATEXSIZE" val="20"/>
  <p:tag name="IGUANATEXCURSOR" val="2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3,201"/>
  <p:tag name="ORIGINALWIDTH" val="2993,6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FROM &#10;  ( SELECT DISTINCT P2.a_nombre FROM &#10;      ( SELECT DISTINCT P1.p_nombre, P1.p_anho &#10;        FROM personaje P1 &#10;        WHERE P1.a_nombre='Tyler, Liv' &#10;  ) PLT, personaje P2&#10;    WHERE PLT.p_nombre = P2.p_nombre &#10;       AND PLT.p_anho = P2.p_anho&#10;  ) CLT, actor A&#10;  WHERE CLT.a_nombre = A.nombre&#10;\end{lstlisting}&#10;\end{document}"/>
  <p:tag name="IGUANATEXSIZE" val="12"/>
  <p:tag name="IGUANATEXCURSOR" val="4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11,46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een!50!black}(3) Consulta anidada (\texttt{\ckw FROM}):&#10;\end{document}&#10;"/>
  <p:tag name="IGUANATEXSIZE" val="20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2997,4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 NATURAL JOIN&#10;  ( SELECT DISTINCT P2.a_nombre AS nombre &#10;    FROM personaje P2 NATURAL JOIN&#10;      ( SELECT DISTINCT P1.p_nombre, P1.p_anho &#10;        FROM personaje P1 &#10;        WHERE P1.a_nombre='Tyler, Liv' &#10;      ) PLT&#10;  ) CLT&#10;\end{lstlisting}&#10;\end{document}"/>
  <p:tag name="IGUANATEXSIZE" val="12"/>
  <p:tag name="IGUANATEXCURSOR" val="3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00,1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orange}(2) Join explicito:&#10;\end{document}&#10;"/>
  <p:tag name="IGUANATEXSIZE" val="20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4,6388"/>
  <p:tag name="ORIGINALWIDTH" val="2215,0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, &#10;   personaje P1, personaje P2 &#10;WHERE P1.a_nombre='Tyler, Liv' &#10;   AND P1.p_nombre = P2.p_nombre &#10;   AND P1.p_anho = p2.p_anho &#10;   AND A.nombre = P2.a_nombre&#10;\end{lstlisting}&#10;\end{document}"/>
  <p:tag name="IGUANATEXSIZE" val="12"/>
  <p:tag name="IGUANATEXCURSOR" val="3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13,6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lue}(1) Selección/producto:&#10;\end{document}&#10;"/>
  <p:tag name="IGUANATEXSIZE" val="20"/>
  <p:tag name="IGUANATEXCURSOR" val="2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565,578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 Caja Negra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1,971"/>
  <p:tag name="ORIGINALWIDTH" val="2998,9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&#10;WHERE A.nombre IN &#10;  ( SELECT DISTINCT P2.a_nombre &#10;    FROM personaje P2&#10;    WHERE (P2.p_nombre,P2.p_anho) IN &#10;      ( SELECT DISTINCT P1.p_nombre, P1.p_anho &#10;        FROM personaje P1 &#10;        WHERE P1.a_nombre='Tyler, Liv' &#10;      )&#10;  )&#10;\end{lstlisting}&#10;\end{document}"/>
  <p:tag name="IGUANATEXSIZE" val="12"/>
  <p:tag name="IGUANATEXCURSOR" val="3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1,971"/>
  <p:tag name="ORIGINALWIDTH" val="2998,9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&#10;WHERE A.nombre IN &#10;  ( SELECT DISTINCT P2.a_nombre &#10;    FROM personaje P2&#10;    WHERE (P2.p_nombre,P2.p_anho) IN &#10;      ( SELECT DISTINCT P1.p_nombre, P1.p_anho &#10;        FROM personaje P1 &#10;        WHERE P1.a_nombre='Tyler, Liv' &#10;      )&#10;  )&#10;\end{lstlisting}&#10;\end{document}"/>
  <p:tag name="IGUANATEXSIZE" val="12"/>
  <p:tag name="IGUANATEXCURSOR" val="31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9,4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rown}(4) Consulta anidada (\texttt{\ckw WHERE}/\texttt{\ckw IN}):&#10;\end{document}&#10;"/>
  <p:tag name="IGUANATEXSIZE" val="20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3,201"/>
  <p:tag name="ORIGINALWIDTH" val="2993,6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FROM &#10;  ( SELECT DISTINCT P2.a_nombre FROM &#10;      ( SELECT DISTINCT P1.p_nombre, P1.p_anho &#10;        FROM personaje P1 &#10;        WHERE P1.a_nombre='Tyler, Liv' &#10;  ) PLT, personaje P2&#10;    WHERE PLT.p_nombre = P2.p_nombre &#10;       AND PLT.p_anho = P2.p_anho&#10;  ) CLT, actor A&#10;  WHERE CLT.a_nombre = A.nombre&#10;\end{lstlisting}&#10;\end{document}"/>
  <p:tag name="IGUANATEXSIZE" val="12"/>
  <p:tag name="IGUANATEXCURSOR" val="4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11,46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een!50!black}(3) Consulta anidada (\texttt{\ckw FROM}):&#10;\end{document}&#10;"/>
  <p:tag name="IGUANATEXSIZE" val="20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2997,4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 NATURAL JOIN&#10;  ( SELECT DISTINCT P2.a_nombre AS nombre &#10;    FROM personaje P2 NATURAL JOIN&#10;      ( SELECT DISTINCT P1.p_nombre, P1.p_anho &#10;        FROM personaje P1 &#10;        WHERE P1.a_nombre='Tyler, Liv' &#10;      ) PLT&#10;  ) CLT&#10;\end{lstlisting}&#10;\end{document}"/>
  <p:tag name="IGUANATEXSIZE" val="12"/>
  <p:tag name="IGUANATEXCURSOR" val="3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00,1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orange}(2) Join explicito:&#10;\end{document}&#10;"/>
  <p:tag name="IGUANATEXSIZE" val="20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4,6388"/>
  <p:tag name="ORIGINALWIDTH" val="2215,0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, &#10;   personaje P1, personaje P2 &#10;WHERE P1.a_nombre='Tyler, Liv' &#10;   AND P1.p_nombre = P2.p_nombre &#10;   AND P1.p_anho = p2.p_anho &#10;   AND A.nombre = P2.a_nombre&#10;\end{lstlisting}&#10;\end{document}"/>
  <p:tag name="IGUANATEXSIZE" val="12"/>
  <p:tag name="IGUANATEXCURSOR" val="3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13,6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lue}(1) Selección/producto:&#10;\end{document}&#10;"/>
  <p:tag name="IGUANATEXSIZE" val="20"/>
  <p:tag name="IGUANATEXCURSOR" val="2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147.7315"/>
  <p:tag name="LATEXADDIN" val="\documentclass{article}&#10;\usepackage{amsmath}&#10;\pagestyle{empty}&#10;\begin{document}&#10;$\lceil\frac{b}{2}\rceil$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769,4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rown}(4) Consulta anidada (\texttt{\ckw WHERE}/\texttt{\ckw IN}):&#10;\end{document}&#10;"/>
  <p:tag name="IGUANATEXSIZE" val="20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3,201"/>
  <p:tag name="ORIGINALWIDTH" val="2993,6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FROM &#10;  ( SELECT DISTINCT P2.a_nombre FROM &#10;      ( SELECT DISTINCT P1.p_nombre, P1.p_anho &#10;        FROM personaje P1 &#10;        WHERE P1.a_nombre='Tyler, Liv' &#10;  ) PLT, personaje P2&#10;    WHERE PLT.p_nombre = P2.p_nombre &#10;       AND PLT.p_anho = P2.p_anho&#10;  ) CLT, actor A&#10;  WHERE CLT.a_nombre = A.nombre&#10;\end{lstlisting}&#10;\end{document}"/>
  <p:tag name="IGUANATEXSIZE" val="12"/>
  <p:tag name="IGUANATEXCURSOR" val="4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905.1368"/>
  <p:tag name="LATEXADDIN" val="\documentclass{article}&#10;\usepackage{amsmath}&#10;\pagestyle{empty}&#10;\begin{document}&#10;$\lceil\frac{|R|}{B}\rceil + |R| \cdot \lceil\frac{|S|}{B}\rceil$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11,46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green!50!black}(3) Consulta anidada (\texttt{\ckw FROM}):&#10;\end{document}&#10;"/>
  <p:tag name="IGUANATEXSIZE" val="20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527.1841"/>
  <p:tag name="LATEXADDIN" val="\documentclass{article}&#10;\usepackage{amsmath}&#10;\pagestyle{empty}&#10;\begin{document}&#10;$2B$ tuplas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9.288"/>
  <p:tag name="LATEXADDIN" val="\documentclass{article}&#10;\usepackage{amsmath}&#10;\usepackage{xcolor}&#10;\pagestyle{empty}&#10;\begin{document}&#10;$|R| &lt; |S|$ (para ahorrar tiempo)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2997,41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 NATURAL JOIN&#10;  ( SELECT DISTINCT P2.a_nombre AS nombre &#10;    FROM personaje P2 NATURAL JOIN&#10;      ( SELECT DISTINCT P1.p_nombre, P1.p_anho &#10;        FROM personaje P1 &#10;        WHERE P1.a_nombre='Tyler, Liv' &#10;      ) PLT&#10;  ) CLT&#10;\end{lstlisting}&#10;\end{document}"/>
  <p:tag name="IGUANATEXSIZE" val="12"/>
  <p:tag name="IGUANATEXCURSOR" val="39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1462.317"/>
  <p:tag name="LATEXADDIN" val="\documentclass{article}&#10;\usepackage{amsmath}&#10;\usepackage{xcolor}&#10;\pagestyle{empty}&#10;\begin{document}&#10;$\lceil\frac{|R|}{B}\rceil + |R| \cdot {\color{blue}\lceil\frac{|S|}{B}\rceil}$ \textsf{\textit{peor caso}}&#10;&#10;\end{document}"/>
  <p:tag name="IGUANATEXSIZE" val="20"/>
  <p:tag name="IGUANATEXCURSOR" val="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3020.622"/>
  <p:tag name="LATEXADDIN" val="\documentclass{article}&#10;\usepackage{amsmath}&#10;\usepackage{xcolor}&#10;\pagestyle{empty}&#10;\begin{document}&#10;$\lceil\frac{|R|}{B}\rceil + |R| \cdot {\color{blue}O(\mathrm{log}_b(\lceil\frac{|S|}{B}\rceil))}$ \textsf{\textit{mejor caso: Árbol B+ (disco)}}&#10;&#10;\end{document}"/>
  <p:tag name="IGUANATEXSIZE" val="20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900,1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orange}(2) Join explicito:&#10;\end{document}&#10;"/>
  <p:tag name="IGUANATEXSIZE" val="20"/>
  <p:tag name="IGUANATEXCURSOR" val="2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914.1357"/>
  <p:tag name="LATEXADDIN" val="\documentclass{article}&#10;\usepackage{amsmath}&#10;\usepackage{xcolor}&#10;\pagestyle{empty}&#10;\begin{document}&#10;$\lceil\frac{|R|}{B}\rceil + |R| \cdot {\color{blue}\mathcal{B}(S)}$ &#10;&#10;\end{document}"/>
  <p:tag name="IGUANATEXSIZE" val="20"/>
  <p:tag name="IGUANATEXCURSOR" val="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78.815"/>
  <p:tag name="LATEXADDIN" val="\documentclass{article}&#10;\usepackage{amsmath}&#10;\usepackage{xcolor}&#10;\pagestyle{empty}&#10;\begin{document}&#10;${\color{blue}\mathcal{B}(S)}$: costo de buscar en $S$ &#10;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3097.113"/>
  <p:tag name="LATEXADDIN" val="\documentclass{article}&#10;\usepackage{amsmath}&#10;\usepackage{xcolor}&#10;\pagestyle{empty}&#10;\begin{document}&#10;$\lceil\frac{|R|}{B}\rceil + |R| \cdot {\color{blue}O(1)}$ \textsf{\textit{mejor caso: Hash / Árbol B+ (mem. p.)}}&#10;&#10;\end{document}"/>
  <p:tag name="IGUANATEXSIZE" val="20"/>
  <p:tag name="IGUANATEXCURSOR" val="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1462.317"/>
  <p:tag name="LATEXADDIN" val="\documentclass{article}&#10;\usepackage{amsmath}&#10;\usepackage{xcolor}&#10;\pagestyle{empty}&#10;\begin{document}&#10;$\lceil\frac{|R|}{B}\rceil + |R| \cdot {\color{blue}\lceil\frac{|S|}{B}\rceil}$ \textsf{\textit{peor caso}}&#10;&#10;\end{document}"/>
  <p:tag name="IGUANATEXSIZE" val="20"/>
  <p:tag name="IGUANATEXCURSOR" val="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3020.622"/>
  <p:tag name="LATEXADDIN" val="\documentclass{article}&#10;\usepackage{amsmath}&#10;\usepackage{xcolor}&#10;\pagestyle{empty}&#10;\begin{document}&#10;$\lceil\frac{|R|}{B}\rceil + |R| \cdot {\color{blue}O(\mathrm{log}_b(\lceil\frac{|S|}{B}\rceil))}$ \textsf{\textit{mejor caso: Árbol B+ (disco)}}&#10;&#10;\end{document}"/>
  <p:tag name="IGUANATEXSIZE" val="20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914.1357"/>
  <p:tag name="LATEXADDIN" val="\documentclass{article}&#10;\usepackage{amsmath}&#10;\usepackage{xcolor}&#10;\pagestyle{empty}&#10;\begin{document}&#10;$\lceil\frac{|R|}{B}\rceil + |R| \cdot {\color{blue}\mathcal{B}(S)}$ &#10;&#10;\end{document}"/>
  <p:tag name="IGUANATEXSIZE" val="20"/>
  <p:tag name="IGUANATEXCURSOR" val="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478.815"/>
  <p:tag name="LATEXADDIN" val="\documentclass{article}&#10;\usepackage{amsmath}&#10;\usepackage{xcolor}&#10;\pagestyle{empty}&#10;\begin{document}&#10;${\color{blue}\mathcal{B}(S)}$: costo de buscar en $S$ &#10;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3097.113"/>
  <p:tag name="LATEXADDIN" val="\documentclass{article}&#10;\usepackage{amsmath}&#10;\usepackage{xcolor}&#10;\pagestyle{empty}&#10;\begin{document}&#10;$\lceil\frac{|R|}{B}\rceil + |R| \cdot {\color{blue}O(1)}$ \textsf{\textit{mejor caso: Hash / Árbol B+ (mem. p.)}}&#10;&#10;\end{document}"/>
  <p:tag name="IGUANATEXSIZE" val="20"/>
  <p:tag name="IGUANATEXCURSOR" val="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527.1841"/>
  <p:tag name="LATEXADDIN" val="\documentclass{article}&#10;\usepackage{amsmath}&#10;\pagestyle{empty}&#10;\begin{document}&#10;$2B$ tuplas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9.288"/>
  <p:tag name="LATEXADDIN" val="\documentclass{article}&#10;\usepackage{amsmath}&#10;\usepackage{xcolor}&#10;\pagestyle{empty}&#10;\begin{document}&#10;$|R| &lt; |S|$ (para ahorrar tiempo)&#10;\end{document}"/>
  <p:tag name="IGUANATEXSIZE" val="20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4,6388"/>
  <p:tag name="ORIGINALWIDTH" val="2215,0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DISTINCT A.nombre, A.genero &#10;FROM actor A, &#10;   personaje P1, personaje P2 &#10;WHERE P1.a_nombre='Tyler, Liv' &#10;   AND P1.p_nombre = P2.p_nombre &#10;   AND P1.p_anho = p2.p_anho &#10;   AND A.nombre = P2.a_nombre&#10;\end{lstlisting}&#10;\end{document}"/>
  <p:tag name="IGUANATEXSIZE" val="12"/>
  <p:tag name="IGUANATEXCURSOR" val="3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4.20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 \bowtie S$&#10;\end{document}"/>
  <p:tag name="IGUANATEXSIZE" val="18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4.20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 \bowtie S$&#10;\end{document}"/>
  <p:tag name="IGUANATEXSIZE" val="18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4.20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 \bowtie S$&#10;\end{document}"/>
  <p:tag name="IGUANATEXSIZE" val="18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61.1549"/>
  <p:tag name="LATEXADDIN" val="\documentclass{article}&#10;\usepackage{amsmath}&#10;\pagestyle{empty}&#10;\begin{document}&#10;$|S| + B$ tuplas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213,66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sf&#10;\color{blue}(1) Selección/producto:&#10;\end{document}&#10;"/>
  <p:tag name="IGUANATEXSIZE" val="20"/>
  <p:tag name="IGUANATEXCURSOR" val="2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93.026"/>
  <p:tag name="LATEXADDIN" val="\documentclass{article}&#10;\usepackage{amsmath}&#10;\usepackage{xcolor}&#10;\pagestyle{empty}&#10;\begin{document}&#10;$|S| &lt; |R|$ (para ahorrar memoria)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650.1688"/>
  <p:tag name="LATEXADDIN" val="\documentclass{article}&#10;\usepackage{amsmath}&#10;\usepackage{xcolor}&#10;\pagestyle{empty}&#10;\begin{document}&#10;$\lceil\frac{|R|}{B}\rceil + \lceil\frac{|S|}{B}\rceil$ &#10;&#10;\end{document}"/>
  <p:tag name="IGUANATEXSIZE" val="20"/>
  <p:tag name="IGUANATEXCURSOR" val="1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4.20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 \bowtie S$&#10;\end{document}"/>
  <p:tag name="IGUANATEXSIZE" val="18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13.985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$: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00.4874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S$:&#10;\end{document}"/>
  <p:tag name="IGUANATEXSIZE" val="18"/>
  <p:tag name="IGUANATEXCURSOR" val="2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4.20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$R \bowtie S$&#10;\end{document}"/>
  <p:tag name="IGUANATEXSIZE" val="18"/>
  <p:tag name="IGUANATEXCURSOR" val="2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InterweaveVTI">
  <a:themeElements>
    <a:clrScheme name="AnalogousFromLightSeedRightStep">
      <a:dk1>
        <a:srgbClr val="000000"/>
      </a:dk1>
      <a:lt1>
        <a:srgbClr val="FFFFFF"/>
      </a:lt1>
      <a:dk2>
        <a:srgbClr val="242841"/>
      </a:dk2>
      <a:lt2>
        <a:srgbClr val="E8E4E2"/>
      </a:lt2>
      <a:accent1>
        <a:srgbClr val="45A9EA"/>
      </a:accent1>
      <a:accent2>
        <a:srgbClr val="4E6CEB"/>
      </a:accent2>
      <a:accent3>
        <a:srgbClr val="8B6EEE"/>
      </a:accent3>
      <a:accent4>
        <a:srgbClr val="B34EEB"/>
      </a:accent4>
      <a:accent5>
        <a:srgbClr val="EE6EE7"/>
      </a:accent5>
      <a:accent6>
        <a:srgbClr val="EB4EA0"/>
      </a:accent6>
      <a:hlink>
        <a:srgbClr val="A67759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14157</TotalTime>
  <Words>4583</Words>
  <Application>Microsoft Macintosh PowerPoint</Application>
  <PresentationFormat>Widescreen</PresentationFormat>
  <Paragraphs>1156</Paragraphs>
  <Slides>89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2" baseType="lpstr">
      <vt:lpstr>Malgun Gothic</vt:lpstr>
      <vt:lpstr>Malgun Gothic Semilight</vt:lpstr>
      <vt:lpstr>Abadi</vt:lpstr>
      <vt:lpstr>Aptos</vt:lpstr>
      <vt:lpstr>Arial</vt:lpstr>
      <vt:lpstr>Avenir Next</vt:lpstr>
      <vt:lpstr>Calibri</vt:lpstr>
      <vt:lpstr>Calibri Light</vt:lpstr>
      <vt:lpstr>Cambria Math</vt:lpstr>
      <vt:lpstr>Courier New</vt:lpstr>
      <vt:lpstr>Neue Haas Grotesk Text Pro</vt:lpstr>
      <vt:lpstr>Times New Roman</vt:lpstr>
      <vt:lpstr>InterweaveVTI</vt:lpstr>
      <vt:lpstr>Evaluación de Consultas</vt:lpstr>
      <vt:lpstr>Evaluación, Indexamiento y Optimización de Consultas</vt:lpstr>
      <vt:lpstr>Evaluación de Consultas</vt:lpstr>
      <vt:lpstr>Tangente Computina I: Costo de un Algoritmo</vt:lpstr>
      <vt:lpstr>Métodos Matemáticos</vt:lpstr>
      <vt:lpstr>Métodos Matemáticos</vt:lpstr>
      <vt:lpstr>Notación O</vt:lpstr>
      <vt:lpstr>Notación O</vt:lpstr>
      <vt:lpstr>Notación O</vt:lpstr>
      <vt:lpstr>Notación O</vt:lpstr>
      <vt:lpstr>Notación O</vt:lpstr>
      <vt:lpstr>Notación O – Ojo </vt:lpstr>
      <vt:lpstr>Notación O</vt:lpstr>
      <vt:lpstr>Tangente Computina II: Memoria Secundaria</vt:lpstr>
      <vt:lpstr>(Paréntesis) Arquitectura de un Computador</vt:lpstr>
      <vt:lpstr>¿Y si es tan lento por qué se usan DD?</vt:lpstr>
      <vt:lpstr>¿Por qué son lentos los DD?</vt:lpstr>
      <vt:lpstr>Discos Duros utilizan Bloques</vt:lpstr>
      <vt:lpstr>Memoria Principal vs. Secundaria</vt:lpstr>
      <vt:lpstr>Sistema de costos</vt:lpstr>
      <vt:lpstr>Sistema de Costos</vt:lpstr>
      <vt:lpstr>Sistema de Costos</vt:lpstr>
      <vt:lpstr>Sistema de Costos</vt:lpstr>
      <vt:lpstr>Evaluación de Consultas</vt:lpstr>
      <vt:lpstr>SQL es un lenguaje declarativo</vt:lpstr>
      <vt:lpstr>SQL es un lenguaje declarativo</vt:lpstr>
      <vt:lpstr>Miraremos dentro de la Caja Negra</vt:lpstr>
      <vt:lpstr>Búsqueda</vt:lpstr>
      <vt:lpstr>¿Cómo Resolvemos esta Consulta?</vt:lpstr>
      <vt:lpstr>Búsqueda Secuencial</vt:lpstr>
      <vt:lpstr>Índices</vt:lpstr>
      <vt:lpstr>Índices</vt:lpstr>
      <vt:lpstr>Índices de Hash</vt:lpstr>
      <vt:lpstr>Índices de Hash – Costo de Búsqueda</vt:lpstr>
      <vt:lpstr>Índices de Hash – Búsqueda </vt:lpstr>
      <vt:lpstr>Índices de Hash – Búsqueda </vt:lpstr>
      <vt:lpstr>Índices de Árbol B</vt:lpstr>
      <vt:lpstr>Índices de Árbol B+</vt:lpstr>
      <vt:lpstr>Índices de Árbol B+ - Costo de Búsqueda</vt:lpstr>
      <vt:lpstr>PowerPoint Presentation</vt:lpstr>
      <vt:lpstr>PowerPoint Presentation</vt:lpstr>
      <vt:lpstr>Índices: Hash vs. Árbol B+</vt:lpstr>
      <vt:lpstr>Índices en SQL</vt:lpstr>
      <vt:lpstr>Joins</vt:lpstr>
      <vt:lpstr>Joins</vt:lpstr>
      <vt:lpstr>Joins</vt:lpstr>
      <vt:lpstr>Loop Anidado</vt:lpstr>
      <vt:lpstr>Loop Anidado</vt:lpstr>
      <vt:lpstr>Loop Anidado</vt:lpstr>
      <vt:lpstr>Loop Anidado</vt:lpstr>
      <vt:lpstr>Loop Anidado</vt:lpstr>
      <vt:lpstr>Loop Anidado</vt:lpstr>
      <vt:lpstr>Loop Anidado</vt:lpstr>
      <vt:lpstr>Loop Anidado</vt:lpstr>
      <vt:lpstr>Loop Anidado</vt:lpstr>
      <vt:lpstr>Loop Anidado</vt:lpstr>
      <vt:lpstr>Loop Anidado</vt:lpstr>
      <vt:lpstr>Loop Anidado con Índices</vt:lpstr>
      <vt:lpstr>Loop Anidado con Índices</vt:lpstr>
      <vt:lpstr>Loop Anidado con Índices</vt:lpstr>
      <vt:lpstr>Loop Anidado con Índices</vt:lpstr>
      <vt:lpstr>Loop Anidado con Índices</vt:lpstr>
      <vt:lpstr>Loop Anidado con Índices</vt:lpstr>
      <vt:lpstr>Loop Anidado con Índices</vt:lpstr>
      <vt:lpstr>Loop Anidado con Índices</vt:lpstr>
      <vt:lpstr>Loop Anidado con Índices</vt:lpstr>
      <vt:lpstr>Loop Anidado con Índices</vt:lpstr>
      <vt:lpstr>Hash Join</vt:lpstr>
      <vt:lpstr>Hash Join</vt:lpstr>
      <vt:lpstr>Hash Join</vt:lpstr>
      <vt:lpstr>Hash Join</vt:lpstr>
      <vt:lpstr>Sort-merge-join</vt:lpstr>
      <vt:lpstr>Sort-merge-join</vt:lpstr>
      <vt:lpstr>Sort-merge-join</vt:lpstr>
      <vt:lpstr>Sort-merge-join</vt:lpstr>
      <vt:lpstr>Sort-merge-join</vt:lpstr>
      <vt:lpstr>Sort-merge-join</vt:lpstr>
      <vt:lpstr>Sort-merge-join</vt:lpstr>
      <vt:lpstr>Sort-merge-join</vt:lpstr>
      <vt:lpstr>Sort-merge-join</vt:lpstr>
      <vt:lpstr>Algoritmos de Join – Comparación </vt:lpstr>
      <vt:lpstr>Planificación</vt:lpstr>
      <vt:lpstr>Ver Planificación en SQL</vt:lpstr>
      <vt:lpstr>Ver Planificación en SQL</vt:lpstr>
      <vt:lpstr>Crear Indice en País</vt:lpstr>
      <vt:lpstr>Ver Planificación en SQL</vt:lpstr>
      <vt:lpstr>Ver Planificación en SQL</vt:lpstr>
      <vt:lpstr>SQL es un lenguaje declarativo</vt:lpstr>
      <vt:lpstr>Evaluación de Consultas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 las Bases de Datos?</dc:title>
  <dc:creator>Sebastian Camilo Ferrada Aliaga (sebastian.ferrada)</dc:creator>
  <cp:lastModifiedBy>Sebastian Camilo Ferrada Aliaga (sebastian.ferrada)</cp:lastModifiedBy>
  <cp:revision>51</cp:revision>
  <dcterms:created xsi:type="dcterms:W3CDTF">2024-08-01T18:36:53Z</dcterms:created>
  <dcterms:modified xsi:type="dcterms:W3CDTF">2024-10-01T15:10:26Z</dcterms:modified>
</cp:coreProperties>
</file>