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321" r:id="rId3"/>
    <p:sldId id="838" r:id="rId4"/>
    <p:sldId id="320" r:id="rId5"/>
    <p:sldId id="323" r:id="rId6"/>
    <p:sldId id="823" r:id="rId7"/>
    <p:sldId id="824" r:id="rId8"/>
    <p:sldId id="326" r:id="rId9"/>
    <p:sldId id="825" r:id="rId10"/>
    <p:sldId id="328" r:id="rId11"/>
    <p:sldId id="826" r:id="rId12"/>
    <p:sldId id="330" r:id="rId13"/>
    <p:sldId id="331" r:id="rId14"/>
    <p:sldId id="332" r:id="rId15"/>
    <p:sldId id="333" r:id="rId16"/>
    <p:sldId id="334" r:id="rId17"/>
    <p:sldId id="336" r:id="rId18"/>
    <p:sldId id="337" r:id="rId19"/>
    <p:sldId id="338" r:id="rId20"/>
    <p:sldId id="335" r:id="rId21"/>
    <p:sldId id="340" r:id="rId22"/>
    <p:sldId id="339" r:id="rId23"/>
    <p:sldId id="342" r:id="rId24"/>
    <p:sldId id="280" r:id="rId25"/>
    <p:sldId id="281" r:id="rId26"/>
    <p:sldId id="282" r:id="rId27"/>
    <p:sldId id="343" r:id="rId28"/>
    <p:sldId id="344" r:id="rId29"/>
    <p:sldId id="345" r:id="rId30"/>
    <p:sldId id="346" r:id="rId31"/>
    <p:sldId id="286" r:id="rId32"/>
    <p:sldId id="347" r:id="rId33"/>
    <p:sldId id="348" r:id="rId34"/>
    <p:sldId id="349" r:id="rId35"/>
    <p:sldId id="350" r:id="rId36"/>
    <p:sldId id="818" r:id="rId37"/>
    <p:sldId id="819" r:id="rId38"/>
    <p:sldId id="820" r:id="rId39"/>
    <p:sldId id="717" r:id="rId40"/>
    <p:sldId id="294" r:id="rId41"/>
    <p:sldId id="821" r:id="rId42"/>
    <p:sldId id="296" r:id="rId43"/>
    <p:sldId id="297" r:id="rId44"/>
    <p:sldId id="827" r:id="rId45"/>
    <p:sldId id="298" r:id="rId46"/>
    <p:sldId id="300" r:id="rId47"/>
    <p:sldId id="301" r:id="rId48"/>
    <p:sldId id="302" r:id="rId49"/>
    <p:sldId id="828" r:id="rId50"/>
    <p:sldId id="829" r:id="rId51"/>
    <p:sldId id="830" r:id="rId52"/>
    <p:sldId id="831" r:id="rId53"/>
    <p:sldId id="832" r:id="rId54"/>
    <p:sldId id="833" r:id="rId55"/>
    <p:sldId id="834" r:id="rId56"/>
    <p:sldId id="835" r:id="rId57"/>
    <p:sldId id="837" r:id="rId58"/>
    <p:sldId id="307" r:id="rId59"/>
    <p:sldId id="836" r:id="rId60"/>
    <p:sldId id="322" r:id="rId61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ACFF58"/>
    <a:srgbClr val="92D050"/>
    <a:srgbClr val="FF0000"/>
    <a:srgbClr val="C00000"/>
    <a:srgbClr val="FFD60A"/>
    <a:srgbClr val="EADC00"/>
    <a:srgbClr val="FBDCEC"/>
    <a:srgbClr val="FFFC00"/>
    <a:srgbClr val="E8E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3"/>
    <p:restoredTop sz="94708"/>
  </p:normalViewPr>
  <p:slideViewPr>
    <p:cSldViewPr snapToGrid="0">
      <p:cViewPr>
        <p:scale>
          <a:sx n="190" d="100"/>
          <a:sy n="190" d="100"/>
        </p:scale>
        <p:origin x="12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E0DD-5D27-9E4F-9506-39101F89AECA}" type="datetimeFigureOut">
              <a:rPr lang="en-CL" smtClean="0"/>
              <a:t>07-08-24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BB03-26AE-E24B-BF6F-B7D3F57C1D0F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020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53135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8458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2321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4124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9990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11492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65949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7753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9963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319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9420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79442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18300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749357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400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7809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8/7/24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9486690" cy="127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338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6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3.xml"/><Relationship Id="rId7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0" Type="http://schemas.openxmlformats.org/officeDocument/2006/relationships/image" Target="../media/image33.png"/><Relationship Id="rId4" Type="http://schemas.openxmlformats.org/officeDocument/2006/relationships/tags" Target="../tags/tag14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7.emf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Servidores de equipo">
            <a:extLst>
              <a:ext uri="{FF2B5EF4-FFF2-40B4-BE49-F238E27FC236}">
                <a16:creationId xmlns:a16="http://schemas.microsoft.com/office/drawing/2014/main" id="{1CC581B6-3CE1-5F1B-135D-71D38C743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1065568"/>
            <a:ext cx="4059501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El 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dirty="0">
                <a:solidFill>
                  <a:schemeClr val="tx1"/>
                </a:solidFill>
              </a:rPr>
              <a:t>Modelo Relacional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97" y="3667326"/>
            <a:ext cx="4185932" cy="23218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Agosto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20C2E1-2ABD-2E9A-C570-2607D8847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891114"/>
              </p:ext>
            </p:extLst>
          </p:nvPr>
        </p:nvGraphicFramePr>
        <p:xfrm>
          <a:off x="3506613" y="1855160"/>
          <a:ext cx="6205475" cy="25958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0777">
                  <a:extLst>
                    <a:ext uri="{9D8B030D-6E8A-4147-A177-3AD203B41FA5}">
                      <a16:colId xmlns:a16="http://schemas.microsoft.com/office/drawing/2014/main" val="326715288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545444671"/>
                    </a:ext>
                  </a:extLst>
                </a:gridCol>
                <a:gridCol w="1161923">
                  <a:extLst>
                    <a:ext uri="{9D8B030D-6E8A-4147-A177-3AD203B41FA5}">
                      <a16:colId xmlns:a16="http://schemas.microsoft.com/office/drawing/2014/main" val="4082095499"/>
                    </a:ext>
                  </a:extLst>
                </a:gridCol>
                <a:gridCol w="1222820">
                  <a:extLst>
                    <a:ext uri="{9D8B030D-6E8A-4147-A177-3AD203B41FA5}">
                      <a16:colId xmlns:a16="http://schemas.microsoft.com/office/drawing/2014/main" val="34894520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3585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Origen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Variedad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1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Catuai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Isidro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Ocobamba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Cajamarca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Catimor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6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Atu Lintang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Gayol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93187"/>
                  </a:ext>
                </a:extLst>
              </a:tr>
            </a:tbl>
          </a:graphicData>
        </a:graphic>
      </p:graphicFrame>
      <p:pic>
        <p:nvPicPr>
          <p:cNvPr id="3" name="Picture 2" descr="Etiopía Oba Toli Natural">
            <a:extLst>
              <a:ext uri="{FF2B5EF4-FFF2-40B4-BE49-F238E27FC236}">
                <a16:creationId xmlns:a16="http://schemas.microsoft.com/office/drawing/2014/main" id="{E38E43BC-FF8B-77A7-070F-3540AE40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B6104-594A-EFDE-E962-A82771F66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6" name="Picture 10" descr="Sumatra Atu Lintang">
            <a:extLst>
              <a:ext uri="{FF2B5EF4-FFF2-40B4-BE49-F238E27FC236}">
                <a16:creationId xmlns:a16="http://schemas.microsoft.com/office/drawing/2014/main" id="{C842326F-DC16-7BC9-A969-EC599AE7E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23D07E-1471-874E-3206-8ACC4A0E4A6A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819338-B59A-AB8A-F993-8B0AC86F3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FE97A6-7BFD-E295-4732-AF948DF6D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CC05FEA-3CE0-D5A0-BC11-EF3DDA029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72FE2-0012-79FB-EE9E-1A174012194C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D79AC04-4FEC-3FA8-42D4-AB1687AC27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E04A14E4-307A-4EDA-9FFF-3AEE822F59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68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20C2E1-2ABD-2E9A-C570-2607D884707E}"/>
              </a:ext>
            </a:extLst>
          </p:cNvPr>
          <p:cNvGraphicFramePr>
            <a:graphicFrameLocks noGrp="1"/>
          </p:cNvGraphicFramePr>
          <p:nvPr/>
        </p:nvGraphicFramePr>
        <p:xfrm>
          <a:off x="3506613" y="1855160"/>
          <a:ext cx="6205475" cy="25958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0777">
                  <a:extLst>
                    <a:ext uri="{9D8B030D-6E8A-4147-A177-3AD203B41FA5}">
                      <a16:colId xmlns:a16="http://schemas.microsoft.com/office/drawing/2014/main" val="326715288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545444671"/>
                    </a:ext>
                  </a:extLst>
                </a:gridCol>
                <a:gridCol w="1161923">
                  <a:extLst>
                    <a:ext uri="{9D8B030D-6E8A-4147-A177-3AD203B41FA5}">
                      <a16:colId xmlns:a16="http://schemas.microsoft.com/office/drawing/2014/main" val="4082095499"/>
                    </a:ext>
                  </a:extLst>
                </a:gridCol>
                <a:gridCol w="1222820">
                  <a:extLst>
                    <a:ext uri="{9D8B030D-6E8A-4147-A177-3AD203B41FA5}">
                      <a16:colId xmlns:a16="http://schemas.microsoft.com/office/drawing/2014/main" val="34894520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3585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Origen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Variedad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1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Catuai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Isidro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Ocobamba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Cajamarca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Catimor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6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Atu Lintang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Gayol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93187"/>
                  </a:ext>
                </a:extLst>
              </a:tr>
            </a:tbl>
          </a:graphicData>
        </a:graphic>
      </p:graphicFrame>
      <p:pic>
        <p:nvPicPr>
          <p:cNvPr id="3" name="Picture 2" descr="Etiopía Oba Toli Natural">
            <a:extLst>
              <a:ext uri="{FF2B5EF4-FFF2-40B4-BE49-F238E27FC236}">
                <a16:creationId xmlns:a16="http://schemas.microsoft.com/office/drawing/2014/main" id="{E38E43BC-FF8B-77A7-070F-3540AE40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B6104-594A-EFDE-E962-A82771F660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6" name="Picture 10" descr="Sumatra Atu Lintang">
            <a:extLst>
              <a:ext uri="{FF2B5EF4-FFF2-40B4-BE49-F238E27FC236}">
                <a16:creationId xmlns:a16="http://schemas.microsoft.com/office/drawing/2014/main" id="{C842326F-DC16-7BC9-A969-EC599AE7E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23D07E-1471-874E-3206-8ACC4A0E4A6A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819338-B59A-AB8A-F993-8B0AC86F3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FE97A6-7BFD-E295-4732-AF948DF6D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FCC05FEA-3CE0-D5A0-BC11-EF3DDA029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72FE2-0012-79FB-EE9E-1A174012194C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D79AC04-4FEC-3FA8-42D4-AB1687AC27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E04A14E4-307A-4EDA-9FFF-3AEE822F59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D5A043-FCD9-FD9C-2B99-ACC3DAC589CF}"/>
              </a:ext>
            </a:extLst>
          </p:cNvPr>
          <p:cNvSpPr/>
          <p:nvPr/>
        </p:nvSpPr>
        <p:spPr>
          <a:xfrm>
            <a:off x="1447816" y="1350385"/>
            <a:ext cx="9975850" cy="3648303"/>
          </a:xfrm>
          <a:prstGeom prst="rect">
            <a:avLst/>
          </a:prstGeom>
          <a:solidFill>
            <a:srgbClr val="FFFD78">
              <a:alpha val="93725"/>
            </a:srgbClr>
          </a:solidFill>
          <a:ln>
            <a:solidFill>
              <a:srgbClr val="E9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9EC80-EDB9-5EBC-0374-F650DA5886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3"/>
          <a:stretch/>
        </p:blipFill>
        <p:spPr>
          <a:xfrm>
            <a:off x="1797082" y="2396067"/>
            <a:ext cx="9277318" cy="11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C58D-07DA-855B-EC1C-0E02B508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Distintos modelos tienen distintas características y casos de uso</a:t>
            </a:r>
            <a:endParaRPr lang="en-CL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43B9438-24A8-83BF-049C-1FE22BE8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17" y="4574773"/>
            <a:ext cx="7099300" cy="228132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8822D03-E998-8068-28AF-E4F9C92A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34" y="2208020"/>
            <a:ext cx="5631733" cy="198728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FB3E7C3-8161-B8D7-D6CA-71039CB32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2283227"/>
            <a:ext cx="4451350" cy="19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8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700C-13E6-85F6-5A2D-385B9067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El modelo más tradicional es el Relacional, pero veremos los 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2474A-9E22-EB4E-7151-6E4C489A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579" y="2641601"/>
            <a:ext cx="58083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D283-575E-8D7D-21A7-A3D5D753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El Modelo Relacional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FEA34-490A-661E-6AD5-EE325BAAF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1413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3163-834E-1476-3721-59C11025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Introducido por Edgar Codd en 1969</a:t>
            </a:r>
            <a:endParaRPr lang="en-CL" dirty="0"/>
          </a:p>
        </p:txBody>
      </p:sp>
      <p:pic>
        <p:nvPicPr>
          <p:cNvPr id="4" name="Content Placeholder 5" descr="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007328CB-BEA0-B6F0-10DE-EE225590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97" y="3342632"/>
            <a:ext cx="2211578" cy="3144424"/>
          </a:xfrm>
        </p:spPr>
      </p:pic>
      <p:sp>
        <p:nvSpPr>
          <p:cNvPr id="5" name="Thought Bubble: Cloud 7">
            <a:extLst>
              <a:ext uri="{FF2B5EF4-FFF2-40B4-BE49-F238E27FC236}">
                <a16:creationId xmlns:a16="http://schemas.microsoft.com/office/drawing/2014/main" id="{D6C9DC42-A4A8-5C27-4895-6A14D8341943}"/>
              </a:ext>
            </a:extLst>
          </p:cNvPr>
          <p:cNvSpPr/>
          <p:nvPr/>
        </p:nvSpPr>
        <p:spPr>
          <a:xfrm>
            <a:off x="4371974" y="1790644"/>
            <a:ext cx="6230712" cy="2792242"/>
          </a:xfrm>
          <a:prstGeom prst="cloudCallout">
            <a:avLst>
              <a:gd name="adj1" fmla="val -54977"/>
              <a:gd name="adj2" fmla="val 55934"/>
            </a:avLst>
          </a:prstGeom>
          <a:solidFill>
            <a:srgbClr val="A8C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81C7F-3206-D9EB-B325-621998C3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12" y="2344163"/>
            <a:ext cx="4453845" cy="14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3C7ACC29-3AB6-FDBE-95D7-78B02255A90E}"/>
              </a:ext>
            </a:extLst>
          </p:cNvPr>
          <p:cNvSpPr/>
          <p:nvPr/>
        </p:nvSpPr>
        <p:spPr>
          <a:xfrm>
            <a:off x="3124199" y="2209801"/>
            <a:ext cx="1719943" cy="361076"/>
          </a:xfrm>
          <a:prstGeom prst="snip1Rect">
            <a:avLst>
              <a:gd name="adj" fmla="val 4983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AD9D6-E8A9-3805-2145-5C72537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Relaciones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BD83-4466-32F3-728B-9556C6CC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4" y="2549105"/>
            <a:ext cx="6727372" cy="2119396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EFBC7BC-0AF6-07DE-FA0A-66E6FB44B773}"/>
              </a:ext>
            </a:extLst>
          </p:cNvPr>
          <p:cNvSpPr/>
          <p:nvPr/>
        </p:nvSpPr>
        <p:spPr>
          <a:xfrm>
            <a:off x="2971800" y="2209802"/>
            <a:ext cx="7010400" cy="2608940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C6B22-072F-5F73-6016-6C07B09C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923" y="5306716"/>
            <a:ext cx="8776154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800" dirty="0"/>
              <a:t>En el modelo relacional, una tabla es una </a:t>
            </a:r>
            <a:r>
              <a:rPr lang="es-CL" sz="2800" i="1" dirty="0"/>
              <a:t>relación</a:t>
            </a:r>
          </a:p>
        </p:txBody>
      </p:sp>
    </p:spTree>
    <p:extLst>
      <p:ext uri="{BB962C8B-B14F-4D97-AF65-F5344CB8AC3E}">
        <p14:creationId xmlns:p14="http://schemas.microsoft.com/office/powerpoint/2010/main" val="32108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D5FCF4FB-5169-BAC9-B65C-FC6F334B02E7}"/>
              </a:ext>
            </a:extLst>
          </p:cNvPr>
          <p:cNvSpPr/>
          <p:nvPr/>
        </p:nvSpPr>
        <p:spPr>
          <a:xfrm>
            <a:off x="3124199" y="2209804"/>
            <a:ext cx="1719943" cy="361076"/>
          </a:xfrm>
          <a:prstGeom prst="snip1Rect">
            <a:avLst>
              <a:gd name="adj" fmla="val 4983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AD9D6-E8A9-3805-2145-5C72537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Atributos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BD83-4466-32F3-728B-9556C6CC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4" y="2549105"/>
            <a:ext cx="6727372" cy="2119396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EFBC7BC-0AF6-07DE-FA0A-66E6FB44B773}"/>
              </a:ext>
            </a:extLst>
          </p:cNvPr>
          <p:cNvSpPr/>
          <p:nvPr/>
        </p:nvSpPr>
        <p:spPr>
          <a:xfrm>
            <a:off x="3113314" y="2209804"/>
            <a:ext cx="1763486" cy="2608937"/>
          </a:xfrm>
          <a:prstGeom prst="roundRect">
            <a:avLst>
              <a:gd name="adj" fmla="val 14607"/>
            </a:avLst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C6B22-072F-5F73-6016-6C07B09C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923" y="5306716"/>
            <a:ext cx="8776154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800" dirty="0"/>
              <a:t>Cada columna de una relación es un </a:t>
            </a:r>
            <a:r>
              <a:rPr lang="es-CL" sz="2800" i="1" dirty="0"/>
              <a:t>Atributo</a:t>
            </a:r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1A694E0E-6E12-C9DC-A943-154D75A4CF61}"/>
              </a:ext>
            </a:extLst>
          </p:cNvPr>
          <p:cNvSpPr/>
          <p:nvPr/>
        </p:nvSpPr>
        <p:spPr>
          <a:xfrm>
            <a:off x="4876800" y="2209804"/>
            <a:ext cx="1360714" cy="2608937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55B412E6-E792-BEE2-C598-2673E3C02292}"/>
              </a:ext>
            </a:extLst>
          </p:cNvPr>
          <p:cNvSpPr/>
          <p:nvPr/>
        </p:nvSpPr>
        <p:spPr>
          <a:xfrm>
            <a:off x="6237514" y="2209804"/>
            <a:ext cx="1262743" cy="2608937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1833C6E9-D5A7-724D-6D01-51609FB1F41D}"/>
              </a:ext>
            </a:extLst>
          </p:cNvPr>
          <p:cNvSpPr/>
          <p:nvPr/>
        </p:nvSpPr>
        <p:spPr>
          <a:xfrm>
            <a:off x="7500257" y="2209803"/>
            <a:ext cx="1360714" cy="2608937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9B714AA1-D48C-0489-DFF1-C592D28A5C14}"/>
              </a:ext>
            </a:extLst>
          </p:cNvPr>
          <p:cNvSpPr/>
          <p:nvPr/>
        </p:nvSpPr>
        <p:spPr>
          <a:xfrm>
            <a:off x="8860971" y="2209803"/>
            <a:ext cx="937037" cy="2608937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78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D9D6-E8A9-3805-2145-5C72537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Tuplas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BD83-4466-32F3-728B-9556C6CC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4" y="2549105"/>
            <a:ext cx="6727372" cy="21193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C6B22-072F-5F73-6016-6C07B09C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923" y="5306716"/>
            <a:ext cx="8776154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800" dirty="0"/>
              <a:t>Cada fila de una relación es una </a:t>
            </a:r>
            <a:r>
              <a:rPr lang="es-CL" sz="2800" i="1" dirty="0"/>
              <a:t>Tupla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9B714AA1-D48C-0489-DFF1-C592D28A5C14}"/>
              </a:ext>
            </a:extLst>
          </p:cNvPr>
          <p:cNvSpPr/>
          <p:nvPr/>
        </p:nvSpPr>
        <p:spPr>
          <a:xfrm>
            <a:off x="3113315" y="3352800"/>
            <a:ext cx="6651171" cy="446314"/>
          </a:xfrm>
          <a:prstGeom prst="roundRect">
            <a:avLst/>
          </a:prstGeom>
          <a:solidFill>
            <a:srgbClr val="FBDCEC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E30BEFE5-ACFC-9282-8D2A-EF83B110E383}"/>
              </a:ext>
            </a:extLst>
          </p:cNvPr>
          <p:cNvSpPr/>
          <p:nvPr/>
        </p:nvSpPr>
        <p:spPr>
          <a:xfrm>
            <a:off x="3124199" y="2220686"/>
            <a:ext cx="1719943" cy="361076"/>
          </a:xfrm>
          <a:prstGeom prst="snip1Rect">
            <a:avLst>
              <a:gd name="adj" fmla="val 4983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209530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D9D6-E8A9-3805-2145-5C72537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Esquema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BD83-4466-32F3-728B-9556C6CC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4" y="2472905"/>
            <a:ext cx="6727372" cy="21193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C6B22-072F-5F73-6016-6C07B09C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43" y="4974772"/>
            <a:ext cx="9486689" cy="16575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CL" sz="3200" dirty="0"/>
              <a:t>El </a:t>
            </a:r>
            <a:r>
              <a:rPr lang="es-CL" sz="3200" i="1" dirty="0"/>
              <a:t>Esquema</a:t>
            </a:r>
            <a:r>
              <a:rPr lang="es-CL" sz="3200" dirty="0"/>
              <a:t> es un conjunto de relaciones, donde se indica el nombre y el conjunto de atributos de cada una</a:t>
            </a:r>
          </a:p>
          <a:p>
            <a:pPr marL="0" indent="0" algn="ctr">
              <a:buNone/>
            </a:pPr>
            <a:r>
              <a:rPr lang="es-CL" sz="3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altura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 algn="ctr">
              <a:buNone/>
            </a:pPr>
            <a:endParaRPr lang="es-CL" sz="3200" dirty="0"/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A797A91C-F0E1-683B-91B5-7849EAFBF308}"/>
              </a:ext>
            </a:extLst>
          </p:cNvPr>
          <p:cNvSpPr/>
          <p:nvPr/>
        </p:nvSpPr>
        <p:spPr>
          <a:xfrm>
            <a:off x="3124199" y="2144487"/>
            <a:ext cx="1719943" cy="361076"/>
          </a:xfrm>
          <a:prstGeom prst="snip1Rect">
            <a:avLst>
              <a:gd name="adj" fmla="val 4983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286483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58B3-963A-7CD5-F21C-66C4F687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Modelos de Datos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3F65D-C741-7921-64AB-9DBE9A485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>
                <a:solidFill>
                  <a:schemeClr val="bg1"/>
                </a:solidFill>
              </a:rPr>
              <a:t>La vista lógica de los datos</a:t>
            </a:r>
          </a:p>
        </p:txBody>
      </p:sp>
    </p:spTree>
    <p:extLst>
      <p:ext uri="{BB962C8B-B14F-4D97-AF65-F5344CB8AC3E}">
        <p14:creationId xmlns:p14="http://schemas.microsoft.com/office/powerpoint/2010/main" val="124866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379B-EF55-4521-2AF8-35B209DE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Esquema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C4C9-FA9C-55E7-AB41-D8AED3DD1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482" y="2545987"/>
            <a:ext cx="9167376" cy="1676401"/>
          </a:xfrm>
          <a:solidFill>
            <a:srgbClr val="FBDCEC"/>
          </a:solidFill>
        </p:spPr>
        <p:txBody>
          <a:bodyPr/>
          <a:lstStyle/>
          <a:p>
            <a:pPr marL="0" indent="0">
              <a:buNone/>
            </a:pPr>
            <a:r>
              <a:rPr lang="es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altura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C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Tostador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dirección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país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Tuesta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tostador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s-C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82B20-7D6E-FEC9-B201-779223AA44BD}"/>
              </a:ext>
            </a:extLst>
          </p:cNvPr>
          <p:cNvSpPr txBox="1"/>
          <p:nvPr/>
        </p:nvSpPr>
        <p:spPr>
          <a:xfrm>
            <a:off x="1225550" y="5194300"/>
            <a:ext cx="1032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Atributos de distintas relaciones con el mismo nombre no presentan ningún problema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2DB3B-6FBE-1925-FCFF-D7BC5020329C}"/>
              </a:ext>
            </a:extLst>
          </p:cNvPr>
          <p:cNvSpPr txBox="1"/>
          <p:nvPr/>
        </p:nvSpPr>
        <p:spPr>
          <a:xfrm>
            <a:off x="1587710" y="5163457"/>
            <a:ext cx="1032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Atributos de distintas relaciones con el mismo nombre no presentan ningún problema</a:t>
            </a:r>
          </a:p>
        </p:txBody>
      </p:sp>
    </p:spTree>
    <p:extLst>
      <p:ext uri="{BB962C8B-B14F-4D97-AF65-F5344CB8AC3E}">
        <p14:creationId xmlns:p14="http://schemas.microsoft.com/office/powerpoint/2010/main" val="324657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D9D6-E8A9-3805-2145-5C72537E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Dominio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BD83-4466-32F3-728B-9556C6CC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314" y="2102790"/>
            <a:ext cx="6727372" cy="21193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C6B22-072F-5F73-6016-6C07B09C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43" y="4974772"/>
            <a:ext cx="9486689" cy="16575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CL" sz="3200" dirty="0"/>
              <a:t>Cada atributo tiene un tipo de datos específico e inalterable, su </a:t>
            </a:r>
            <a:r>
              <a:rPr lang="es-CL" sz="3200" i="1" dirty="0"/>
              <a:t>dominio</a:t>
            </a:r>
          </a:p>
          <a:p>
            <a:pPr marL="0" indent="0" algn="ctr">
              <a:buNone/>
            </a:pPr>
            <a:r>
              <a:rPr lang="es-CL" sz="3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32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nombre:</a:t>
            </a:r>
            <a:r>
              <a:rPr lang="es-CL" sz="32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origen:</a:t>
            </a:r>
            <a:r>
              <a:rPr lang="es-CL" sz="32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proceso:</a:t>
            </a:r>
            <a:r>
              <a:rPr lang="es-CL" sz="32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32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variedad:</a:t>
            </a:r>
            <a:r>
              <a:rPr lang="es-CL" sz="32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3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32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altura:</a:t>
            </a:r>
            <a:r>
              <a:rPr lang="es-CL" sz="32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s-C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 algn="ctr">
              <a:buNone/>
            </a:pPr>
            <a:endParaRPr lang="es-CL" sz="3200" dirty="0"/>
          </a:p>
        </p:txBody>
      </p:sp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1AEE859E-6190-FCA7-FC1A-F1A558E811E5}"/>
              </a:ext>
            </a:extLst>
          </p:cNvPr>
          <p:cNvSpPr/>
          <p:nvPr/>
        </p:nvSpPr>
        <p:spPr>
          <a:xfrm>
            <a:off x="3124199" y="1774372"/>
            <a:ext cx="1719943" cy="361076"/>
          </a:xfrm>
          <a:prstGeom prst="snip1Rect">
            <a:avLst>
              <a:gd name="adj" fmla="val 4983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1224649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B9501-5767-FEF2-471D-1E6CEFB6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Instancia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6DA0D-427D-8BCE-EB46-7F73F823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643743"/>
            <a:ext cx="9486690" cy="1495697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Dado un esquema, una instancia es un conjunto de tuplas para cada relación del esquema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D2F846-BA7C-A0CA-50CD-12A1E7F97DB0}"/>
              </a:ext>
            </a:extLst>
          </p:cNvPr>
          <p:cNvSpPr txBox="1">
            <a:spLocks/>
          </p:cNvSpPr>
          <p:nvPr/>
        </p:nvSpPr>
        <p:spPr>
          <a:xfrm>
            <a:off x="1990482" y="2763701"/>
            <a:ext cx="9167376" cy="1676401"/>
          </a:xfrm>
          <a:prstGeom prst="rect">
            <a:avLst/>
          </a:prstGeom>
          <a:solidFill>
            <a:srgbClr val="FBDCE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altura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C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Tostador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dirección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país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L" sz="2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Tuesta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tostador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café</a:t>
            </a:r>
            <a:r>
              <a:rPr lang="en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s-C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1E8E2-8294-1AA8-838E-9F9BA6F3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38" y="4809886"/>
            <a:ext cx="4726004" cy="1720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29339-A210-468C-0474-FFAF14B3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27" y="4793491"/>
            <a:ext cx="3900714" cy="1448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147721-D1E5-D29D-9935-0B44D3DE6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513" y="4780642"/>
            <a:ext cx="2289629" cy="1519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B7D7F-64E4-C1B4-8A26-DCA8EE3D3148}"/>
              </a:ext>
            </a:extLst>
          </p:cNvPr>
          <p:cNvSpPr txBox="1"/>
          <p:nvPr/>
        </p:nvSpPr>
        <p:spPr>
          <a:xfrm>
            <a:off x="7306129" y="64578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b="1" dirty="0">
                <a:solidFill>
                  <a:srgbClr val="00B0F0"/>
                </a:solidFill>
                <a:latin typeface="Calibri Light" panose="020F0302020204030204" pitchFamily="34" charset="0"/>
              </a:rPr>
              <a:t>el conjunto puede ser vacío</a:t>
            </a:r>
          </a:p>
        </p:txBody>
      </p:sp>
    </p:spTree>
    <p:extLst>
      <p:ext uri="{BB962C8B-B14F-4D97-AF65-F5344CB8AC3E}">
        <p14:creationId xmlns:p14="http://schemas.microsoft.com/office/powerpoint/2010/main" val="1892929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0CD6-3935-0135-0428-4B3910A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Instancia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A0B46-BBEA-9264-124E-AC8F23E3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 dirty="0"/>
          </a:p>
          <a:p>
            <a:pPr marL="0" indent="0">
              <a:buNone/>
            </a:pPr>
            <a:r>
              <a:rPr lang="es-CL" dirty="0"/>
              <a:t>Dado un esquema, una instancia es un </a:t>
            </a:r>
            <a:r>
              <a:rPr lang="es-CL" i="1" u="sng" dirty="0"/>
              <a:t>conjunto</a:t>
            </a:r>
            <a:r>
              <a:rPr lang="es-CL" dirty="0"/>
              <a:t> de tuplas para cada relación del esquema.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Esto implica:</a:t>
            </a:r>
          </a:p>
          <a:p>
            <a:pPr marL="0" indent="0" algn="ctr">
              <a:buNone/>
            </a:pPr>
            <a:r>
              <a:rPr lang="es-CL" dirty="0"/>
              <a:t>1.- No hay tuplas repetidas en una relación</a:t>
            </a:r>
          </a:p>
          <a:p>
            <a:pPr marL="0" indent="0" algn="ctr">
              <a:buNone/>
            </a:pPr>
            <a:r>
              <a:rPr lang="es-CL" dirty="0"/>
              <a:t>2.- No hay un orden intrínseco en las tuplas</a:t>
            </a:r>
          </a:p>
          <a:p>
            <a:endParaRPr lang="en-C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8CF52-C723-DE42-FBD4-C50FB9D4428C}"/>
              </a:ext>
            </a:extLst>
          </p:cNvPr>
          <p:cNvSpPr txBox="1"/>
          <p:nvPr/>
        </p:nvSpPr>
        <p:spPr>
          <a:xfrm>
            <a:off x="6674757" y="6358135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(SQL hace algo diferente)</a:t>
            </a:r>
          </a:p>
        </p:txBody>
      </p:sp>
    </p:spTree>
    <p:extLst>
      <p:ext uri="{BB962C8B-B14F-4D97-AF65-F5344CB8AC3E}">
        <p14:creationId xmlns:p14="http://schemas.microsoft.com/office/powerpoint/2010/main" val="387266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08790-D3E0-AD81-6120-E4635DB8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– Restricciones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8237-4766-99D3-2921-83406207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857" y="2259692"/>
            <a:ext cx="10515600" cy="3808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4000" dirty="0"/>
              <a:t>Las </a:t>
            </a:r>
            <a:r>
              <a:rPr lang="es-CL" sz="4000" b="1" dirty="0"/>
              <a:t>Restricciones de Integridad </a:t>
            </a:r>
            <a:r>
              <a:rPr lang="es-CL" sz="4000" dirty="0"/>
              <a:t>son condiciones formales que se imponen a un esquema, de modo que todas sus instancias deben cumplir</a:t>
            </a:r>
          </a:p>
        </p:txBody>
      </p:sp>
    </p:spTree>
    <p:extLst>
      <p:ext uri="{BB962C8B-B14F-4D97-AF65-F5344CB8AC3E}">
        <p14:creationId xmlns:p14="http://schemas.microsoft.com/office/powerpoint/2010/main" val="102858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D41A-B9FC-83DC-B3E6-8F5005F8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– Llaves </a:t>
            </a:r>
          </a:p>
        </p:txBody>
      </p:sp>
      <p:pic>
        <p:nvPicPr>
          <p:cNvPr id="5" name="Picture 2" descr="Image result for keys">
            <a:extLst>
              <a:ext uri="{FF2B5EF4-FFF2-40B4-BE49-F238E27FC236}">
                <a16:creationId xmlns:a16="http://schemas.microsoft.com/office/drawing/2014/main" id="{C428B5F5-64CF-5C44-FCE0-DF1815C01F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79" y="1812052"/>
            <a:ext cx="4230687" cy="41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9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30BE212-530A-272B-652A-25FA21F48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1857">
            <a:off x="9602533" y="4703394"/>
            <a:ext cx="20574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35AC9-83E5-58C3-E7D0-E7C33AF6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– Súper Llaves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ADAB4-C04E-30FE-08B9-B1C082CF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314" y="2374901"/>
            <a:ext cx="9764486" cy="3802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/>
              <a:t>Un </a:t>
            </a:r>
            <a:r>
              <a:rPr lang="es-CL" sz="3600" b="1" dirty="0"/>
              <a:t>conjunto</a:t>
            </a:r>
            <a:r>
              <a:rPr lang="es-CL" sz="3600" dirty="0"/>
              <a:t> de atributos de una relación es una </a:t>
            </a:r>
            <a:r>
              <a:rPr lang="es-CL" sz="3600" b="1" dirty="0">
                <a:solidFill>
                  <a:srgbClr val="0070C0"/>
                </a:solidFill>
              </a:rPr>
              <a:t>súper llave </a:t>
            </a:r>
            <a:r>
              <a:rPr lang="es-CL" sz="3600" dirty="0"/>
              <a:t>si </a:t>
            </a:r>
            <a:r>
              <a:rPr lang="es-CL" sz="3600" b="1" dirty="0"/>
              <a:t>no</a:t>
            </a:r>
            <a:r>
              <a:rPr lang="es-CL" sz="3600" dirty="0"/>
              <a:t> se permite que existan dos tuplas de esa relación con los mismos valores en esos atributos</a:t>
            </a:r>
          </a:p>
        </p:txBody>
      </p:sp>
    </p:spTree>
    <p:extLst>
      <p:ext uri="{BB962C8B-B14F-4D97-AF65-F5344CB8AC3E}">
        <p14:creationId xmlns:p14="http://schemas.microsoft.com/office/powerpoint/2010/main" val="22385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Súper Llaves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86547-631E-1A39-604B-F9B9A85C4401}"/>
              </a:ext>
            </a:extLst>
          </p:cNvPr>
          <p:cNvSpPr txBox="1"/>
          <p:nvPr/>
        </p:nvSpPr>
        <p:spPr>
          <a:xfrm>
            <a:off x="4155984" y="5459174"/>
            <a:ext cx="5125282" cy="461665"/>
          </a:xfrm>
          <a:prstGeom prst="rect">
            <a:avLst/>
          </a:prstGeom>
          <a:solidFill>
            <a:srgbClr val="92D050">
              <a:alpha val="50196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4155983" y="4809867"/>
            <a:ext cx="5125280" cy="523220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¿Alguna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4155982" y="5979714"/>
            <a:ext cx="5125281" cy="461665"/>
          </a:xfrm>
          <a:prstGeom prst="rect">
            <a:avLst/>
          </a:prstGeom>
          <a:solidFill>
            <a:srgbClr val="92D050">
              <a:alpha val="50196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93662-39EA-0A22-C66D-C680D31C42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23" y="6661377"/>
            <a:ext cx="160820" cy="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3CE514-55E2-DE45-21ED-D47FA3039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23" y="2231807"/>
            <a:ext cx="5283200" cy="2287239"/>
          </a:xfrm>
          <a:prstGeom prst="rect">
            <a:avLst/>
          </a:prstGeom>
        </p:spPr>
      </p:pic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055606ED-E57F-DEA6-86A2-935DD82333D5}"/>
              </a:ext>
            </a:extLst>
          </p:cNvPr>
          <p:cNvSpPr/>
          <p:nvPr/>
        </p:nvSpPr>
        <p:spPr>
          <a:xfrm>
            <a:off x="4089723" y="1940986"/>
            <a:ext cx="1384300" cy="296924"/>
          </a:xfrm>
          <a:prstGeom prst="snip1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11320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33057" y="4422730"/>
            <a:ext cx="6662057" cy="1261884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¿Es la siguiente una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Súper Llaves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53888" y="5897376"/>
            <a:ext cx="6662997" cy="830997"/>
          </a:xfrm>
          <a:prstGeom prst="rect">
            <a:avLst/>
          </a:prstGeom>
          <a:solidFill>
            <a:srgbClr val="92D050">
              <a:alpha val="34902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00B050"/>
                </a:solidFill>
                <a:cs typeface="Courier New" panose="02070309020205020404" pitchFamily="49" charset="0"/>
              </a:rPr>
              <a:t>Sí. El conjunto de todos los atributos siempre es súper llave.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FEE7E-5661-87D7-1208-BFAB0E31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773" y="2015907"/>
            <a:ext cx="5283200" cy="2287239"/>
          </a:xfrm>
          <a:prstGeom prst="rect">
            <a:avLst/>
          </a:prstGeom>
        </p:spPr>
      </p:pic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5EBCEFD7-6C84-09B3-34EA-E8E6C4FB7946}"/>
              </a:ext>
            </a:extLst>
          </p:cNvPr>
          <p:cNvSpPr/>
          <p:nvPr/>
        </p:nvSpPr>
        <p:spPr>
          <a:xfrm>
            <a:off x="3994473" y="1725086"/>
            <a:ext cx="1384300" cy="296924"/>
          </a:xfrm>
          <a:prstGeom prst="snip1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25705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33057" y="4422730"/>
            <a:ext cx="6662057" cy="892552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¿Es la siguiente una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Súper Llaves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43003" y="5516376"/>
            <a:ext cx="6662997" cy="461665"/>
          </a:xfrm>
          <a:prstGeom prst="rect">
            <a:avLst/>
          </a:prstGeom>
          <a:solidFill>
            <a:srgbClr val="92D050">
              <a:alpha val="34902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00B050"/>
                </a:solidFill>
                <a:cs typeface="Courier New" panose="02070309020205020404" pitchFamily="49" charset="0"/>
              </a:rPr>
              <a:t>Sí. Para estos datos.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2E3E27-561C-F710-0552-358552BE1BC7}"/>
              </a:ext>
            </a:extLst>
          </p:cNvPr>
          <p:cNvGrpSpPr/>
          <p:nvPr/>
        </p:nvGrpSpPr>
        <p:grpSpPr>
          <a:xfrm>
            <a:off x="3783583" y="1542718"/>
            <a:ext cx="5568845" cy="2731874"/>
            <a:chOff x="3981773" y="1725086"/>
            <a:chExt cx="5283200" cy="25780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526375-6117-36AC-EC3F-654A30AAC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9" name="Snip Single Corner Rectangle 8">
              <a:extLst>
                <a:ext uri="{FF2B5EF4-FFF2-40B4-BE49-F238E27FC236}">
                  <a16:creationId xmlns:a16="http://schemas.microsoft.com/office/drawing/2014/main" id="{970BBD9A-E11D-0071-677D-6BB1A0311EC3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4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7C66-0D82-7DD1-FE31-7D5C080B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Esta clase era sobre cervezas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684F-4D1A-A850-4440-1756BD8E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dirty="0"/>
              <a:t>Pero, como básicamente tengo una cafetería en mi oficina, ahora es una clase sobre café de especialidad</a:t>
            </a:r>
          </a:p>
        </p:txBody>
      </p:sp>
      <p:pic>
        <p:nvPicPr>
          <p:cNvPr id="5" name="Picture 4" descr="A coffee maker on a table&#10;&#10;Description automatically generated">
            <a:extLst>
              <a:ext uri="{FF2B5EF4-FFF2-40B4-BE49-F238E27FC236}">
                <a16:creationId xmlns:a16="http://schemas.microsoft.com/office/drawing/2014/main" id="{12D2412A-7A75-F1A8-83A8-0E658CD79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" b="19047"/>
          <a:stretch/>
        </p:blipFill>
        <p:spPr>
          <a:xfrm>
            <a:off x="4882212" y="2870946"/>
            <a:ext cx="2897685" cy="3818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53543-E8F6-561D-69B9-A732C3F0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93" y="233816"/>
            <a:ext cx="2371165" cy="8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33057" y="4422730"/>
            <a:ext cx="6662057" cy="892552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¿Es la siguiente una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 Relacional – Súper Llaves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43003" y="5516376"/>
            <a:ext cx="6662997" cy="461665"/>
          </a:xfrm>
          <a:prstGeom prst="rect">
            <a:avLst/>
          </a:prstGeom>
          <a:solidFill>
            <a:srgbClr val="C00000">
              <a:alpha val="34902"/>
            </a:srgbClr>
          </a:solidFill>
          <a:ln w="381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FF0000"/>
                </a:solidFill>
                <a:cs typeface="Courier New" panose="02070309020205020404" pitchFamily="49" charset="0"/>
              </a:rPr>
              <a:t>No.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4DE22A-AB74-68C4-6E9F-6B159780397C}"/>
              </a:ext>
            </a:extLst>
          </p:cNvPr>
          <p:cNvGrpSpPr/>
          <p:nvPr/>
        </p:nvGrpSpPr>
        <p:grpSpPr>
          <a:xfrm>
            <a:off x="3783583" y="1542718"/>
            <a:ext cx="5568845" cy="2731874"/>
            <a:chOff x="3981773" y="1725086"/>
            <a:chExt cx="5283200" cy="25780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511205-262E-9A6F-5D9C-9018285B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1" name="Snip Single Corner Rectangle 10">
              <a:extLst>
                <a:ext uri="{FF2B5EF4-FFF2-40B4-BE49-F238E27FC236}">
                  <a16:creationId xmlns:a16="http://schemas.microsoft.com/office/drawing/2014/main" id="{A48E9AC3-D8AD-598E-2124-AA7BCB1CCBA7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1961E-4E2C-E051-DA75-84DFCF0A44E7}"/>
              </a:ext>
            </a:extLst>
          </p:cNvPr>
          <p:cNvSpPr/>
          <p:nvPr/>
        </p:nvSpPr>
        <p:spPr>
          <a:xfrm>
            <a:off x="5256114" y="2560600"/>
            <a:ext cx="2173386" cy="6465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3ED797-9022-7928-CE89-3B6009FB8073}"/>
              </a:ext>
            </a:extLst>
          </p:cNvPr>
          <p:cNvSpPr/>
          <p:nvPr/>
        </p:nvSpPr>
        <p:spPr>
          <a:xfrm>
            <a:off x="5256114" y="3207123"/>
            <a:ext cx="2173386" cy="6465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A286-6066-3222-836F-EC4A2563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 – Llave Candidata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87FE-84EE-DCC5-BEA6-007376F1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2393949"/>
            <a:ext cx="9960429" cy="3783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/>
              <a:t>Un conjunto de atributos de una relación es una </a:t>
            </a:r>
            <a:r>
              <a:rPr lang="es-CL" sz="3600" b="1" dirty="0">
                <a:solidFill>
                  <a:srgbClr val="0070C0"/>
                </a:solidFill>
              </a:rPr>
              <a:t>Llave Candidata </a:t>
            </a:r>
            <a:r>
              <a:rPr lang="es-CL" sz="3600" dirty="0"/>
              <a:t>si es una </a:t>
            </a:r>
            <a:r>
              <a:rPr lang="es-CL" sz="3600" b="1" dirty="0"/>
              <a:t>súper llave </a:t>
            </a:r>
            <a:r>
              <a:rPr lang="es-CL" sz="3600" dirty="0"/>
              <a:t>y no existe un </a:t>
            </a:r>
            <a:r>
              <a:rPr lang="es-CL" sz="3600" b="1" dirty="0"/>
              <a:t>subconjunto propio </a:t>
            </a:r>
            <a:r>
              <a:rPr lang="es-CL" sz="3600" dirty="0"/>
              <a:t>de ese conjunto que también sea una súper llave</a:t>
            </a:r>
          </a:p>
        </p:txBody>
      </p:sp>
    </p:spTree>
    <p:extLst>
      <p:ext uri="{BB962C8B-B14F-4D97-AF65-F5344CB8AC3E}">
        <p14:creationId xmlns:p14="http://schemas.microsoft.com/office/powerpoint/2010/main" val="2600533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53888" y="4112659"/>
            <a:ext cx="6662057" cy="1261884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¿Es la siguiente una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Origen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Modelo Relacional – Llave Candidata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53888" y="5522939"/>
            <a:ext cx="6662997" cy="1200329"/>
          </a:xfrm>
          <a:prstGeom prst="rect">
            <a:avLst/>
          </a:prstGeom>
          <a:solidFill>
            <a:srgbClr val="C00000">
              <a:alpha val="23922"/>
            </a:srgbClr>
          </a:solidFill>
          <a:ln w="381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FF0000"/>
                </a:solidFill>
                <a:cs typeface="Courier New" panose="02070309020205020404" pitchFamily="49" charset="0"/>
              </a:rPr>
              <a:t>No. Es una súper llave, pero hay subconjuntos propios que son también súper llave. Entonces no es llave Candidata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13AB72-0A66-11D9-D490-5719C61D8F25}"/>
              </a:ext>
            </a:extLst>
          </p:cNvPr>
          <p:cNvGrpSpPr/>
          <p:nvPr/>
        </p:nvGrpSpPr>
        <p:grpSpPr>
          <a:xfrm>
            <a:off x="3543301" y="1074957"/>
            <a:ext cx="5916704" cy="2963504"/>
            <a:chOff x="3981773" y="1725086"/>
            <a:chExt cx="5283200" cy="25780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05B270-2B71-B2ED-FCFE-2E2F47ACE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0" name="Snip Single Corner Rectangle 9">
              <a:extLst>
                <a:ext uri="{FF2B5EF4-FFF2-40B4-BE49-F238E27FC236}">
                  <a16:creationId xmlns:a16="http://schemas.microsoft.com/office/drawing/2014/main" id="{D9F9F390-F3FF-13CD-D6DF-1E43B130220E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1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06750" y="4877908"/>
            <a:ext cx="6662057" cy="523220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¿Cuál es la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 más natural?</a:t>
            </a:r>
            <a:endParaRPr lang="es-CL" sz="24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Modelo Relacional – Llave Candidata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59332" y="5721812"/>
            <a:ext cx="6662997" cy="461665"/>
          </a:xfrm>
          <a:prstGeom prst="rect">
            <a:avLst/>
          </a:prstGeom>
          <a:solidFill>
            <a:srgbClr val="92D050">
              <a:alpha val="23922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FD579C-2EB5-6982-5A16-695B2EC19193}"/>
              </a:ext>
            </a:extLst>
          </p:cNvPr>
          <p:cNvGrpSpPr/>
          <p:nvPr/>
        </p:nvGrpSpPr>
        <p:grpSpPr>
          <a:xfrm>
            <a:off x="3783583" y="1542718"/>
            <a:ext cx="5568845" cy="2731874"/>
            <a:chOff x="3981773" y="1725086"/>
            <a:chExt cx="5283200" cy="25780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E0C9CE-144B-F9B6-9BEA-19FBBCE4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0" name="Snip Single Corner Rectangle 9">
              <a:extLst>
                <a:ext uri="{FF2B5EF4-FFF2-40B4-BE49-F238E27FC236}">
                  <a16:creationId xmlns:a16="http://schemas.microsoft.com/office/drawing/2014/main" id="{724E8793-9936-770B-8CA5-5535717F660B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97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06750" y="4373652"/>
            <a:ext cx="6662057" cy="523220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¿Hay otras 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llaves candidatas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  <a:endParaRPr lang="es-CL" sz="24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Modelo Relacional – Llave Candidata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59332" y="5217556"/>
            <a:ext cx="6662997" cy="830997"/>
          </a:xfrm>
          <a:prstGeom prst="rect">
            <a:avLst/>
          </a:prstGeom>
          <a:solidFill>
            <a:srgbClr val="92D050">
              <a:alpha val="23922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}, {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}, {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Variedad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Altura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692EB-96D6-95A1-7DBF-64BCEF7B38DB}"/>
              </a:ext>
            </a:extLst>
          </p:cNvPr>
          <p:cNvSpPr txBox="1"/>
          <p:nvPr/>
        </p:nvSpPr>
        <p:spPr>
          <a:xfrm>
            <a:off x="6382633" y="6284458"/>
            <a:ext cx="3539696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¡Al menos para estos datos!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4849B5D5-554E-1271-846E-806CD06BB001}"/>
              </a:ext>
            </a:extLst>
          </p:cNvPr>
          <p:cNvSpPr/>
          <p:nvPr/>
        </p:nvSpPr>
        <p:spPr>
          <a:xfrm>
            <a:off x="10003899" y="3650893"/>
            <a:ext cx="2040747" cy="1860334"/>
          </a:xfrm>
          <a:prstGeom prst="wedgeEllipseCallout">
            <a:avLst>
              <a:gd name="adj1" fmla="val -63150"/>
              <a:gd name="adj2" fmla="val 472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sz="1400" dirty="0"/>
              <a:t>Minimalidad se mide en términos de subconjunto no de cardinalidad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2F3281-08D8-3D6F-785D-C83EB6EEEB30}"/>
              </a:ext>
            </a:extLst>
          </p:cNvPr>
          <p:cNvGrpSpPr/>
          <p:nvPr/>
        </p:nvGrpSpPr>
        <p:grpSpPr>
          <a:xfrm>
            <a:off x="3783583" y="1542718"/>
            <a:ext cx="5568845" cy="2731874"/>
            <a:chOff x="3981773" y="1725086"/>
            <a:chExt cx="5283200" cy="25780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5DC10-DAB5-1341-2EC3-6C30594B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BCC335C4-A003-B81E-C132-CFD2CADF0E8B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6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EC0F3-E265-44B1-3DFC-70A5930B5F3C}"/>
              </a:ext>
            </a:extLst>
          </p:cNvPr>
          <p:cNvSpPr txBox="1"/>
          <p:nvPr/>
        </p:nvSpPr>
        <p:spPr>
          <a:xfrm>
            <a:off x="3206747" y="4427036"/>
            <a:ext cx="6662057" cy="523220"/>
          </a:xfrm>
          <a:prstGeom prst="rect">
            <a:avLst/>
          </a:prstGeom>
          <a:solidFill>
            <a:srgbClr val="FFD60A">
              <a:alpha val="50196"/>
            </a:srgb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 ¿</a:t>
            </a:r>
            <a:r>
              <a:rPr lang="es-CL" sz="2800" i="1" u="sng" dirty="0">
                <a:solidFill>
                  <a:srgbClr val="EEECE1">
                    <a:lumMod val="50000"/>
                  </a:srgbClr>
                </a:solidFill>
                <a:latin typeface="Calibri Light" panose="020F0302020204030204" pitchFamily="34" charset="0"/>
              </a:rPr>
              <a:t>Llave candidatas</a:t>
            </a:r>
            <a:r>
              <a:rPr lang="es-CL" sz="2800" i="1" dirty="0">
                <a:solidFill>
                  <a:prstClr val="black"/>
                </a:solidFill>
                <a:latin typeface="Calibri Light" panose="020F0302020204030204" pitchFamily="34" charset="0"/>
              </a:rPr>
              <a:t> solo para estos datos?</a:t>
            </a:r>
            <a:endParaRPr lang="es-CL" sz="24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C9F8F-E063-C975-4E45-CC2F14FB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Modelo Relacional – Llave Candidata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00203-68F9-9752-DF05-3F3FD6FF91CB}"/>
              </a:ext>
            </a:extLst>
          </p:cNvPr>
          <p:cNvSpPr txBox="1"/>
          <p:nvPr/>
        </p:nvSpPr>
        <p:spPr>
          <a:xfrm>
            <a:off x="3206747" y="5144298"/>
            <a:ext cx="6662057" cy="461665"/>
          </a:xfrm>
          <a:prstGeom prst="rect">
            <a:avLst/>
          </a:prstGeom>
          <a:solidFill>
            <a:srgbClr val="92D050">
              <a:alpha val="23922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Variedad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692EB-96D6-95A1-7DBF-64BCEF7B38DB}"/>
              </a:ext>
            </a:extLst>
          </p:cNvPr>
          <p:cNvSpPr txBox="1"/>
          <p:nvPr/>
        </p:nvSpPr>
        <p:spPr>
          <a:xfrm>
            <a:off x="3206750" y="5764461"/>
            <a:ext cx="6662057" cy="1015663"/>
          </a:xfrm>
          <a:prstGeom prst="rect">
            <a:avLst/>
          </a:prstGeom>
          <a:solidFill>
            <a:srgbClr val="FF0000">
              <a:alpha val="21176"/>
            </a:srgbClr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ysClr val="windowText" lastClr="000000"/>
                </a:solidFill>
              </a:rPr>
              <a:t>La llave debe definirse según la semántica (significado) de las columnas, no según los valores de los datos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F98461-6272-E54C-16D9-A4AEFFA22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97548"/>
              </p:ext>
            </p:extLst>
          </p:nvPr>
        </p:nvGraphicFramePr>
        <p:xfrm>
          <a:off x="3753354" y="3810021"/>
          <a:ext cx="5568844" cy="37084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85431">
                  <a:extLst>
                    <a:ext uri="{9D8B030D-6E8A-4147-A177-3AD203B41FA5}">
                      <a16:colId xmlns:a16="http://schemas.microsoft.com/office/drawing/2014/main" val="3074899471"/>
                    </a:ext>
                  </a:extLst>
                </a:gridCol>
                <a:gridCol w="1114950">
                  <a:extLst>
                    <a:ext uri="{9D8B030D-6E8A-4147-A177-3AD203B41FA5}">
                      <a16:colId xmlns:a16="http://schemas.microsoft.com/office/drawing/2014/main" val="2462057113"/>
                    </a:ext>
                  </a:extLst>
                </a:gridCol>
                <a:gridCol w="1042147">
                  <a:extLst>
                    <a:ext uri="{9D8B030D-6E8A-4147-A177-3AD203B41FA5}">
                      <a16:colId xmlns:a16="http://schemas.microsoft.com/office/drawing/2014/main" val="3017566517"/>
                    </a:ext>
                  </a:extLst>
                </a:gridCol>
                <a:gridCol w="1089212">
                  <a:extLst>
                    <a:ext uri="{9D8B030D-6E8A-4147-A177-3AD203B41FA5}">
                      <a16:colId xmlns:a16="http://schemas.microsoft.com/office/drawing/2014/main" val="3102888848"/>
                    </a:ext>
                  </a:extLst>
                </a:gridCol>
                <a:gridCol w="837104">
                  <a:extLst>
                    <a:ext uri="{9D8B030D-6E8A-4147-A177-3AD203B41FA5}">
                      <a16:colId xmlns:a16="http://schemas.microsoft.com/office/drawing/2014/main" val="862294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sz="1600" dirty="0"/>
                        <a:t>Kenisa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sz="1600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sz="1600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Heirloom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sz="1600" dirty="0"/>
                        <a:t>2.090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283223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E1C31-7EF3-7F55-07F2-9D3664F91D68}"/>
              </a:ext>
            </a:extLst>
          </p:cNvPr>
          <p:cNvGrpSpPr/>
          <p:nvPr/>
        </p:nvGrpSpPr>
        <p:grpSpPr>
          <a:xfrm>
            <a:off x="3753354" y="1119470"/>
            <a:ext cx="5568845" cy="2731874"/>
            <a:chOff x="3981773" y="1725086"/>
            <a:chExt cx="5283200" cy="25780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793E3-BCFF-6C24-8EF7-66BFBD86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3" name="Snip Single Corner Rectangle 12">
              <a:extLst>
                <a:ext uri="{FF2B5EF4-FFF2-40B4-BE49-F238E27FC236}">
                  <a16:creationId xmlns:a16="http://schemas.microsoft.com/office/drawing/2014/main" id="{ADDDAD91-9DEE-7804-CD0D-AB6F04570C58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10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- Llaves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2732951"/>
            <a:ext cx="7696200" cy="52322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44" y="2005885"/>
            <a:ext cx="8297511" cy="276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55520" y="3714546"/>
            <a:ext cx="7726680" cy="2246769"/>
          </a:xfrm>
          <a:prstGeom prst="rect">
            <a:avLst/>
          </a:prstGeom>
          <a:solidFill>
            <a:srgbClr val="92D050">
              <a:alpha val="21569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Probablemente, ¡sí!, si es que aceptamos que todos los atributos sin RUT formen una súper llave.</a:t>
            </a:r>
          </a:p>
          <a:p>
            <a:pPr algn="ctr"/>
            <a:endParaRPr lang="es-CL" sz="28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Pero lo que serían las otras llaves candidatas dependería de los supuestos que aceptemos.</a:t>
            </a:r>
          </a:p>
        </p:txBody>
      </p:sp>
    </p:spTree>
    <p:extLst>
      <p:ext uri="{BB962C8B-B14F-4D97-AF65-F5344CB8AC3E}">
        <p14:creationId xmlns:p14="http://schemas.microsoft.com/office/powerpoint/2010/main" val="38897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0" y="4787664"/>
            <a:ext cx="7696200" cy="453382"/>
          </a:xfrm>
          <a:prstGeom prst="rect">
            <a:avLst/>
          </a:prstGeom>
          <a:solidFill>
            <a:srgbClr val="92D050">
              <a:alpha val="20000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- Llaves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92064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2381" y="3524939"/>
            <a:ext cx="76962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4940063"/>
            <a:ext cx="7556559" cy="25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0" y="5549664"/>
            <a:ext cx="7696200" cy="453382"/>
          </a:xfrm>
          <a:prstGeom prst="rect">
            <a:avLst/>
          </a:prstGeom>
          <a:solidFill>
            <a:srgbClr val="92D050">
              <a:alpha val="20000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5702062"/>
            <a:ext cx="7556560" cy="251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1C6C0-9F20-C317-CF1E-0EA6D9312875}"/>
              </a:ext>
            </a:extLst>
          </p:cNvPr>
          <p:cNvSpPr txBox="1"/>
          <p:nvPr/>
        </p:nvSpPr>
        <p:spPr>
          <a:xfrm>
            <a:off x="2286000" y="2732951"/>
            <a:ext cx="7696200" cy="52322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0" y="5822832"/>
            <a:ext cx="7696200" cy="453382"/>
          </a:xfrm>
          <a:prstGeom prst="rect">
            <a:avLst/>
          </a:prstGeom>
          <a:solidFill>
            <a:srgbClr val="92D050">
              <a:alpha val="21961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- Llaves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08032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3079632"/>
            <a:ext cx="769620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</a:p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5975230"/>
            <a:ext cx="7556560" cy="251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CD3B06-0CF0-4909-0115-F570EFCFBBC8}"/>
              </a:ext>
            </a:extLst>
          </p:cNvPr>
          <p:cNvSpPr txBox="1"/>
          <p:nvPr/>
        </p:nvSpPr>
        <p:spPr>
          <a:xfrm>
            <a:off x="2286000" y="2238632"/>
            <a:ext cx="7696200" cy="52322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981200" y="1745416"/>
            <a:ext cx="8229600" cy="4525963"/>
          </a:xfrm>
        </p:spPr>
        <p:txBody>
          <a:bodyPr>
            <a:normAutofit/>
          </a:bodyPr>
          <a:lstStyle/>
          <a:p>
            <a:r>
              <a:rPr lang="es-CL" sz="2300" dirty="0"/>
              <a:t>Una</a:t>
            </a:r>
            <a:r>
              <a:rPr lang="es-CL" sz="2300" i="1" dirty="0"/>
              <a:t> súper-llave</a:t>
            </a:r>
            <a:r>
              <a:rPr lang="es-CL" sz="2300" dirty="0"/>
              <a:t> identifica cada fila; p.ej.:</a:t>
            </a:r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r>
              <a:rPr lang="es-CL" sz="2300" dirty="0"/>
              <a:t>Una </a:t>
            </a:r>
            <a:r>
              <a:rPr lang="es-CL" sz="2300" i="1" dirty="0"/>
              <a:t>llave candidata</a:t>
            </a:r>
            <a:r>
              <a:rPr lang="es-CL" sz="2300" dirty="0"/>
              <a:t> es una súper llave mínima; p.ej. (aceptando el último supuesto que vimos antes):</a:t>
            </a:r>
          </a:p>
          <a:p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r>
              <a:rPr lang="es-CL" sz="2300" dirty="0"/>
              <a:t>Se escogerá </a:t>
            </a:r>
            <a:r>
              <a:rPr lang="es-CL" sz="2300" u="sng" dirty="0"/>
              <a:t>una</a:t>
            </a:r>
            <a:r>
              <a:rPr lang="es-CL" sz="2300" dirty="0"/>
              <a:t> de las llaves candidatas como </a:t>
            </a:r>
            <a:r>
              <a:rPr lang="es-CL" sz="2300" i="1" dirty="0"/>
              <a:t>llave primaria</a:t>
            </a:r>
            <a:r>
              <a:rPr lang="es-CL" sz="2300" dirty="0"/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 - Llaves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6235734"/>
            <a:ext cx="7696200" cy="400110"/>
          </a:xfrm>
          <a:prstGeom prst="rect">
            <a:avLst/>
          </a:prstGeom>
          <a:solidFill>
            <a:srgbClr val="92D050">
              <a:alpha val="24706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2278815"/>
            <a:ext cx="7696200" cy="838200"/>
          </a:xfrm>
          <a:prstGeom prst="rect">
            <a:avLst/>
          </a:prstGeom>
          <a:solidFill>
            <a:srgbClr val="92D050">
              <a:alpha val="19608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2408087"/>
            <a:ext cx="7556560" cy="25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20" y="2789087"/>
            <a:ext cx="7556561" cy="2517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62200" y="4336215"/>
            <a:ext cx="7696200" cy="838200"/>
          </a:xfrm>
          <a:prstGeom prst="rect">
            <a:avLst/>
          </a:prstGeom>
          <a:solidFill>
            <a:srgbClr val="92D050">
              <a:alpha val="25098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3" y="4465486"/>
            <a:ext cx="7556561" cy="25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19" y="4846486"/>
            <a:ext cx="7556562" cy="251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3" y="6331044"/>
            <a:ext cx="7556561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78AC2-DEEA-621F-3B8E-16BC1F80A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¿Cómo organizamos los datos de esta colección de cafés de especialidad, para registrar su origen, proceso, altura, variedad?</a:t>
            </a:r>
          </a:p>
        </p:txBody>
      </p:sp>
      <p:pic>
        <p:nvPicPr>
          <p:cNvPr id="1026" name="Picture 2" descr="Etiopía Oba Toli Natural">
            <a:extLst>
              <a:ext uri="{FF2B5EF4-FFF2-40B4-BE49-F238E27FC236}">
                <a16:creationId xmlns:a16="http://schemas.microsoft.com/office/drawing/2014/main" id="{8BB63160-A9CE-98A2-E2E3-5BFC9A7EC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47254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A06159-C2DE-B3B1-31DA-4EDB252AE03C}"/>
              </a:ext>
            </a:extLst>
          </p:cNvPr>
          <p:cNvGrpSpPr/>
          <p:nvPr/>
        </p:nvGrpSpPr>
        <p:grpSpPr>
          <a:xfrm>
            <a:off x="6331055" y="4725475"/>
            <a:ext cx="1814108" cy="2363935"/>
            <a:chOff x="7561821" y="4515838"/>
            <a:chExt cx="2147768" cy="25485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D088F9-2CB7-F2E7-804A-3FE5266E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26D7C1-F68C-9FB4-DB38-F1B578EA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C5A2065-E50C-6DB5-378E-A31114AEB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53685" y="4725476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B4DF3B1-1B6A-C859-47EB-12984C6B9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25935" y="4736362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086D81-A424-D4E0-4F78-7A8AF3E543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9" r="3842"/>
          <a:stretch/>
        </p:blipFill>
        <p:spPr>
          <a:xfrm>
            <a:off x="4485344" y="4725475"/>
            <a:ext cx="1741989" cy="2353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2E27E2-41EF-9089-17B7-C229D095D785}"/>
              </a:ext>
            </a:extLst>
          </p:cNvPr>
          <p:cNvGrpSpPr/>
          <p:nvPr/>
        </p:nvGrpSpPr>
        <p:grpSpPr>
          <a:xfrm>
            <a:off x="2953552" y="4725475"/>
            <a:ext cx="1418791" cy="2468565"/>
            <a:chOff x="4744192" y="4725474"/>
            <a:chExt cx="1418791" cy="2468565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72F090-F5F7-0B46-2D22-AC68B4DF2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B7BF9624-9A1F-2AD4-57E0-549E8919C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2000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60A5-E44F-F2EF-868E-DB30184E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 – Llave Primaria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27EA0-47C9-BDC4-F95B-9478D20D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539" y="2761955"/>
            <a:ext cx="10515600" cy="342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4000" dirty="0"/>
              <a:t>Quien diseña la base de datos </a:t>
            </a:r>
            <a:r>
              <a:rPr lang="es-CL" sz="4000" b="1" dirty="0"/>
              <a:t>seleccionará</a:t>
            </a:r>
            <a:r>
              <a:rPr lang="es-CL" sz="4000" dirty="0"/>
              <a:t> entre las </a:t>
            </a:r>
            <a:r>
              <a:rPr lang="es-CL" sz="4000" b="1" dirty="0"/>
              <a:t>llaves candidatas </a:t>
            </a:r>
            <a:r>
              <a:rPr lang="es-CL" sz="4000" dirty="0"/>
              <a:t>una </a:t>
            </a:r>
            <a:r>
              <a:rPr lang="es-CL" sz="4000" b="1" dirty="0">
                <a:solidFill>
                  <a:srgbClr val="0070C0"/>
                </a:solidFill>
              </a:rPr>
              <a:t>llave primaria </a:t>
            </a:r>
            <a:r>
              <a:rPr lang="es-CL" sz="4000" dirty="0"/>
              <a:t>para cada relación</a:t>
            </a:r>
          </a:p>
        </p:txBody>
      </p:sp>
    </p:spTree>
    <p:extLst>
      <p:ext uri="{BB962C8B-B14F-4D97-AF65-F5344CB8AC3E}">
        <p14:creationId xmlns:p14="http://schemas.microsoft.com/office/powerpoint/2010/main" val="493463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Los supuestos que vimos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1850411"/>
            <a:ext cx="76962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3069610"/>
            <a:ext cx="769620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</a:p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193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s-CL" dirty="0"/>
              <a:t>… ¿cómo las podemos </a:t>
            </a:r>
            <a:r>
              <a:rPr lang="es-CL" i="1" dirty="0"/>
              <a:t>formalizar</a:t>
            </a:r>
            <a:r>
              <a:rPr lang="es-C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9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DC9C-BFF8-24C7-71A1-32C5631A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16BEEC-9E31-FD7D-1040-E072B38BF7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0539" y="2273594"/>
                <a:ext cx="10515600" cy="3897313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s-CL" sz="3800" dirty="0"/>
                  <a:t>Dada una relación y dos conjuntos de atributos X e Y, decimos que X </a:t>
                </a:r>
                <a:r>
                  <a:rPr lang="es-CL" sz="3800" b="1" dirty="0">
                    <a:solidFill>
                      <a:srgbClr val="0070C0"/>
                    </a:solidFill>
                  </a:rPr>
                  <a:t>determina funcionalmente </a:t>
                </a:r>
                <a:r>
                  <a:rPr lang="es-CL" sz="3800" dirty="0"/>
                  <a:t>a Y si cada valor de X en la relación tiene asociado un mismo valor en Y.</a:t>
                </a:r>
              </a:p>
              <a:p>
                <a:pPr marL="0" indent="0" algn="ctr">
                  <a:buNone/>
                </a:pPr>
                <a:endParaRPr lang="es-CL" sz="3800" dirty="0"/>
              </a:p>
              <a:p>
                <a:pPr marL="0" indent="0" algn="ctr">
                  <a:buNone/>
                </a:pPr>
                <a:r>
                  <a:rPr lang="es-CL" sz="3800" dirty="0"/>
                  <a:t>Lo anotamos: X</a:t>
                </a:r>
                <a14:m>
                  <m:oMath xmlns:m="http://schemas.openxmlformats.org/officeDocument/2006/math">
                    <m:r>
                      <a:rPr lang="es-CL" sz="3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3800" dirty="0"/>
                  <a:t>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16BEEC-9E31-FD7D-1040-E072B38BF7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0539" y="2273594"/>
                <a:ext cx="10515600" cy="3897313"/>
              </a:xfrm>
              <a:blipFill>
                <a:blip r:embed="rId2"/>
                <a:stretch>
                  <a:fillRect t="-2932" r="-483" b="-5863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566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BC57-09C9-9C85-38BD-31862B29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D5FAE3-3785-4068-7335-8A6BA6DBFF13}"/>
                  </a:ext>
                </a:extLst>
              </p:cNvPr>
              <p:cNvSpPr txBox="1"/>
              <p:nvPr/>
            </p:nvSpPr>
            <p:spPr>
              <a:xfrm>
                <a:off x="2943396" y="4875783"/>
                <a:ext cx="7046257" cy="461665"/>
              </a:xfrm>
              <a:prstGeom prst="rect">
                <a:avLst/>
              </a:prstGeom>
              <a:solidFill>
                <a:srgbClr val="92D050">
                  <a:alpha val="25098"/>
                </a:srgbClr>
              </a:solidFill>
              <a:ln w="38100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variedad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D5FAE3-3785-4068-7335-8A6BA6DBF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396" y="4875783"/>
                <a:ext cx="7046257" cy="461665"/>
              </a:xfrm>
              <a:prstGeom prst="rect">
                <a:avLst/>
              </a:prstGeom>
              <a:blipFill>
                <a:blip r:embed="rId4"/>
                <a:stretch>
                  <a:fillRect t="-2500" b="-27500"/>
                </a:stretch>
              </a:blipFill>
              <a:ln w="38100">
                <a:solidFill>
                  <a:srgbClr val="00B05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4EC9053-ED72-C644-B90E-DA01661E90BC}"/>
              </a:ext>
            </a:extLst>
          </p:cNvPr>
          <p:cNvSpPr txBox="1"/>
          <p:nvPr/>
        </p:nvSpPr>
        <p:spPr>
          <a:xfrm>
            <a:off x="2943397" y="4320720"/>
            <a:ext cx="7046257" cy="461665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¿Hay una </a:t>
            </a:r>
            <a:r>
              <a:rPr lang="es-CL" sz="2400" i="1" dirty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aquí?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0D4828-4222-0240-ED75-55132A1DFE94}"/>
                  </a:ext>
                </a:extLst>
              </p:cNvPr>
              <p:cNvSpPr txBox="1"/>
              <p:nvPr/>
            </p:nvSpPr>
            <p:spPr>
              <a:xfrm>
                <a:off x="2950121" y="6353618"/>
                <a:ext cx="703953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0D4828-4222-0240-ED75-55132A1DF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121" y="6353618"/>
                <a:ext cx="7039532" cy="461665"/>
              </a:xfrm>
              <a:prstGeom prst="rect">
                <a:avLst/>
              </a:prstGeom>
              <a:blipFill>
                <a:blip r:embed="rId5"/>
                <a:stretch>
                  <a:fillRect t="-2439" b="-24390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75587CC-9AA1-37B1-E089-0B7C39102E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26" y="6888335"/>
            <a:ext cx="160820" cy="216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EFCC1F-F168-A90F-5D13-21EBF19D941D}"/>
              </a:ext>
            </a:extLst>
          </p:cNvPr>
          <p:cNvSpPr txBox="1"/>
          <p:nvPr/>
        </p:nvSpPr>
        <p:spPr>
          <a:xfrm>
            <a:off x="10071690" y="6373748"/>
            <a:ext cx="200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C00000"/>
                </a:solidFill>
              </a:rPr>
              <a:t>(en estos datos)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67C303-13C5-0B6D-1AC2-0F55B5D353FC}"/>
              </a:ext>
            </a:extLst>
          </p:cNvPr>
          <p:cNvGrpSpPr/>
          <p:nvPr/>
        </p:nvGrpSpPr>
        <p:grpSpPr>
          <a:xfrm>
            <a:off x="3543301" y="1491821"/>
            <a:ext cx="5842746" cy="2849981"/>
            <a:chOff x="3981773" y="1725086"/>
            <a:chExt cx="5283200" cy="25780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AA11A9-1EC3-20A4-07D0-921994D5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D06A6042-6D36-72A2-67BC-AED264AFD9CB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E835C-B2C4-7DE9-FCD9-01820DE5B3CD}"/>
                  </a:ext>
                </a:extLst>
              </p:cNvPr>
              <p:cNvSpPr txBox="1"/>
              <p:nvPr/>
            </p:nvSpPr>
            <p:spPr>
              <a:xfrm>
                <a:off x="2943396" y="5335846"/>
                <a:ext cx="7046257" cy="461665"/>
              </a:xfrm>
              <a:prstGeom prst="rect">
                <a:avLst/>
              </a:prstGeom>
              <a:solidFill>
                <a:srgbClr val="92D050">
                  <a:alpha val="25098"/>
                </a:srgbClr>
              </a:solidFill>
              <a:ln w="38100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E835C-B2C4-7DE9-FCD9-01820DE5B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396" y="5335846"/>
                <a:ext cx="7046257" cy="461665"/>
              </a:xfrm>
              <a:prstGeom prst="rect">
                <a:avLst/>
              </a:prstGeom>
              <a:blipFill>
                <a:blip r:embed="rId8"/>
                <a:stretch>
                  <a:fillRect t="-2500" b="-27500"/>
                </a:stretch>
              </a:blipFill>
              <a:ln w="38100">
                <a:solidFill>
                  <a:srgbClr val="00B05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AE1DA-0C4D-7C9F-7D11-721F000DEC48}"/>
                  </a:ext>
                </a:extLst>
              </p:cNvPr>
              <p:cNvSpPr txBox="1"/>
              <p:nvPr/>
            </p:nvSpPr>
            <p:spPr>
              <a:xfrm>
                <a:off x="2950121" y="5797511"/>
                <a:ext cx="7046257" cy="461665"/>
              </a:xfrm>
              <a:prstGeom prst="rect">
                <a:avLst/>
              </a:prstGeom>
              <a:solidFill>
                <a:srgbClr val="92D050">
                  <a:alpha val="25098"/>
                </a:srgbClr>
              </a:solidFill>
              <a:ln w="38100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AE1DA-0C4D-7C9F-7D11-721F000DE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121" y="5797511"/>
                <a:ext cx="7046257" cy="461665"/>
              </a:xfrm>
              <a:prstGeom prst="rect">
                <a:avLst/>
              </a:prstGeom>
              <a:blipFill>
                <a:blip r:embed="rId9"/>
                <a:stretch>
                  <a:fillRect t="-5000" b="-25000"/>
                </a:stretch>
              </a:blipFill>
              <a:ln w="38100">
                <a:solidFill>
                  <a:srgbClr val="00B05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38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6" grpId="0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BC57-09C9-9C85-38BD-31862B29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EC9053-ED72-C644-B90E-DA01661E90BC}"/>
              </a:ext>
            </a:extLst>
          </p:cNvPr>
          <p:cNvSpPr txBox="1"/>
          <p:nvPr/>
        </p:nvSpPr>
        <p:spPr>
          <a:xfrm>
            <a:off x="2950121" y="4416810"/>
            <a:ext cx="7046257" cy="461665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¿Hay una </a:t>
            </a:r>
            <a:r>
              <a:rPr lang="es-CL" sz="2400" i="1" dirty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aquí?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0D4828-4222-0240-ED75-55132A1DFE94}"/>
                  </a:ext>
                </a:extLst>
              </p:cNvPr>
              <p:cNvSpPr txBox="1"/>
              <p:nvPr/>
            </p:nvSpPr>
            <p:spPr>
              <a:xfrm>
                <a:off x="2950121" y="6353618"/>
                <a:ext cx="703953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0D4828-4222-0240-ED75-55132A1DF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121" y="6353618"/>
                <a:ext cx="7039532" cy="461665"/>
              </a:xfrm>
              <a:prstGeom prst="rect">
                <a:avLst/>
              </a:prstGeom>
              <a:blipFill>
                <a:blip r:embed="rId4"/>
                <a:stretch>
                  <a:fillRect t="-2439" b="-24390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75587CC-9AA1-37B1-E089-0B7C39102E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26" y="6888335"/>
            <a:ext cx="160820" cy="216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EFCC1F-F168-A90F-5D13-21EBF19D941D}"/>
              </a:ext>
            </a:extLst>
          </p:cNvPr>
          <p:cNvSpPr txBox="1"/>
          <p:nvPr/>
        </p:nvSpPr>
        <p:spPr>
          <a:xfrm>
            <a:off x="10071690" y="6373748"/>
            <a:ext cx="200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C00000"/>
                </a:solidFill>
              </a:rPr>
              <a:t>(en estos datos)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67C303-13C5-0B6D-1AC2-0F55B5D353FC}"/>
              </a:ext>
            </a:extLst>
          </p:cNvPr>
          <p:cNvGrpSpPr/>
          <p:nvPr/>
        </p:nvGrpSpPr>
        <p:grpSpPr>
          <a:xfrm>
            <a:off x="3543301" y="1491821"/>
            <a:ext cx="5842746" cy="2849981"/>
            <a:chOff x="3981773" y="1725086"/>
            <a:chExt cx="5283200" cy="25780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AA11A9-1EC3-20A4-07D0-921994D5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D06A6042-6D36-72A2-67BC-AED264AFD9CB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E2F306-C342-42CE-CB35-508D0946A5DE}"/>
              </a:ext>
            </a:extLst>
          </p:cNvPr>
          <p:cNvSpPr txBox="1"/>
          <p:nvPr/>
        </p:nvSpPr>
        <p:spPr>
          <a:xfrm>
            <a:off x="2943397" y="5614954"/>
            <a:ext cx="703953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b="1" i="1" dirty="0">
                <a:solidFill>
                  <a:srgbClr val="C00000"/>
                </a:solidFill>
                <a:latin typeface="Calibri Light" panose="020F0302020204030204" pitchFamily="34" charset="0"/>
              </a:rPr>
              <a:t>¡Una dependencia funcional es una restricción definida, no una descripción de los datos actuales!</a:t>
            </a:r>
          </a:p>
        </p:txBody>
      </p:sp>
    </p:spTree>
    <p:extLst>
      <p:ext uri="{BB962C8B-B14F-4D97-AF65-F5344CB8AC3E}">
        <p14:creationId xmlns:p14="http://schemas.microsoft.com/office/powerpoint/2010/main" val="1334957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ECCA492-06B5-9FE6-B837-D0824ED7093D}"/>
              </a:ext>
            </a:extLst>
          </p:cNvPr>
          <p:cNvGrpSpPr/>
          <p:nvPr/>
        </p:nvGrpSpPr>
        <p:grpSpPr>
          <a:xfrm>
            <a:off x="3561977" y="1689695"/>
            <a:ext cx="5842746" cy="2849981"/>
            <a:chOff x="3981773" y="1725086"/>
            <a:chExt cx="5283200" cy="25780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12299F-01D5-31BF-5196-67D81B4FB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B30D1EFA-6642-B7C4-6F85-CC58C7F7B379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14BF87-B2DD-7C05-3830-D3DF79AF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6365B-511F-5BAF-602A-9438E0CD2FE1}"/>
                  </a:ext>
                </a:extLst>
              </p:cNvPr>
              <p:cNvSpPr txBox="1"/>
              <p:nvPr/>
            </p:nvSpPr>
            <p:spPr>
              <a:xfrm>
                <a:off x="3978697" y="4823143"/>
                <a:ext cx="5009306" cy="8925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variedad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  <a:p>
                <a:pPr algn="ctr"/>
                <a:r>
                  <a:rPr lang="es-CL" sz="2800" i="1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¿Es una </a:t>
                </a:r>
                <a:r>
                  <a:rPr lang="es-CL" sz="2800" i="1" dirty="0">
                    <a:solidFill>
                      <a:srgbClr val="7030A0"/>
                    </a:solidFill>
                    <a:latin typeface="Calibri Light" panose="020F0302020204030204" pitchFamily="34" charset="0"/>
                  </a:rPr>
                  <a:t>dependencia funcional</a:t>
                </a:r>
                <a:r>
                  <a:rPr lang="es-CL" sz="2800" i="1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66365B-511F-5BAF-602A-9438E0CD2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697" y="4823143"/>
                <a:ext cx="5009306" cy="892552"/>
              </a:xfrm>
              <a:prstGeom prst="rect">
                <a:avLst/>
              </a:prstGeom>
              <a:blipFill>
                <a:blip r:embed="rId3"/>
                <a:stretch>
                  <a:fillRect t="-2703" b="-14865"/>
                </a:stretch>
              </a:blipFill>
              <a:ln w="381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A2C87A-8A81-C0F4-5075-79D9AF274F42}"/>
              </a:ext>
            </a:extLst>
          </p:cNvPr>
          <p:cNvSpPr txBox="1"/>
          <p:nvPr/>
        </p:nvSpPr>
        <p:spPr>
          <a:xfrm>
            <a:off x="3978697" y="5769630"/>
            <a:ext cx="50093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37BD5-F811-6C73-C033-F6FA5CA76FCA}"/>
              </a:ext>
            </a:extLst>
          </p:cNvPr>
          <p:cNvSpPr/>
          <p:nvPr/>
        </p:nvSpPr>
        <p:spPr>
          <a:xfrm>
            <a:off x="7352595" y="2730070"/>
            <a:ext cx="1219906" cy="6989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B7D11D-CABF-AE97-301F-8EC662D8550A}"/>
              </a:ext>
            </a:extLst>
          </p:cNvPr>
          <p:cNvSpPr/>
          <p:nvPr/>
        </p:nvSpPr>
        <p:spPr>
          <a:xfrm>
            <a:off x="5106934" y="2738344"/>
            <a:ext cx="1219907" cy="6989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3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E41ED-805E-72E9-30BC-F534EAEB0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4FF930-6DE4-D5EA-1486-AC5ED8FEE9FE}"/>
                  </a:ext>
                </a:extLst>
              </p:cNvPr>
              <p:cNvSpPr txBox="1"/>
              <p:nvPr/>
            </p:nvSpPr>
            <p:spPr>
              <a:xfrm>
                <a:off x="1437954" y="5651224"/>
                <a:ext cx="9786201" cy="461665"/>
              </a:xfrm>
              <a:prstGeom prst="rect">
                <a:avLst/>
              </a:prstGeom>
              <a:solidFill>
                <a:srgbClr val="92D050">
                  <a:alpha val="26667"/>
                </a:srgbClr>
              </a:solidFill>
              <a:ln w="38100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variedad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4FF930-6DE4-D5EA-1486-AC5ED8FEE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54" y="5651224"/>
                <a:ext cx="9786201" cy="461665"/>
              </a:xfrm>
              <a:prstGeom prst="rect">
                <a:avLst/>
              </a:prstGeom>
              <a:blipFill>
                <a:blip r:embed="rId3"/>
                <a:stretch>
                  <a:fillRect t="-2500" b="-27500"/>
                </a:stretch>
              </a:blipFill>
              <a:ln w="38100">
                <a:solidFill>
                  <a:srgbClr val="00B05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3102D50-A10A-2892-D60D-E2682519A651}"/>
              </a:ext>
            </a:extLst>
          </p:cNvPr>
          <p:cNvSpPr txBox="1"/>
          <p:nvPr/>
        </p:nvSpPr>
        <p:spPr>
          <a:xfrm>
            <a:off x="1437954" y="4565319"/>
            <a:ext cx="9786201" cy="954107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¿Hay una </a:t>
            </a:r>
            <a:r>
              <a:rPr lang="es-CL" sz="2800" i="1" dirty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dirty="0">
                <a:solidFill>
                  <a:srgbClr val="7030A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aquí </a:t>
            </a:r>
          </a:p>
          <a:p>
            <a:pPr algn="ctr"/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usando la</a:t>
            </a:r>
            <a:r>
              <a:rPr lang="es-CL" sz="2800" i="1" dirty="0">
                <a:latin typeface="Calibri Light" panose="020F0302020204030204" pitchFamily="34" charset="0"/>
              </a:rPr>
              <a:t> </a:t>
            </a:r>
            <a:r>
              <a:rPr lang="es-CL" sz="2800" i="1" u="sng" dirty="0">
                <a:solidFill>
                  <a:srgbClr val="0033CC"/>
                </a:solidFill>
                <a:latin typeface="Calibri Light" panose="020F0302020204030204" pitchFamily="34" charset="0"/>
              </a:rPr>
              <a:t>llave primaria</a:t>
            </a:r>
            <a:r>
              <a:rPr lang="es-CL" sz="2800" i="1" dirty="0">
                <a:latin typeface="Calibri Light" panose="020F0302020204030204" pitchFamily="34" charset="0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Calibri Light" panose="020F0302020204030204" pitchFamily="34" charset="0"/>
              </a:rPr>
              <a:t>(a la izquierda)?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E4948F-228D-BF08-D874-B8193EEDE155}"/>
                  </a:ext>
                </a:extLst>
              </p:cNvPr>
              <p:cNvSpPr txBox="1"/>
              <p:nvPr/>
            </p:nvSpPr>
            <p:spPr>
              <a:xfrm>
                <a:off x="1437954" y="6244687"/>
                <a:ext cx="9786201" cy="461665"/>
              </a:xfrm>
              <a:prstGeom prst="rect">
                <a:avLst/>
              </a:prstGeom>
              <a:solidFill>
                <a:srgbClr val="92D050">
                  <a:alpha val="26667"/>
                </a:srgbClr>
              </a:solidFill>
              <a:ln w="38100">
                <a:solidFill>
                  <a:srgbClr val="00B05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variedad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24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24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E4948F-228D-BF08-D874-B8193EEDE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54" y="6244687"/>
                <a:ext cx="9786201" cy="461665"/>
              </a:xfrm>
              <a:prstGeom prst="rect">
                <a:avLst/>
              </a:prstGeom>
              <a:blipFill>
                <a:blip r:embed="rId4"/>
                <a:stretch>
                  <a:fillRect l="-516" t="-5000" r="-516" b="-25000"/>
                </a:stretch>
              </a:blipFill>
              <a:ln w="38100">
                <a:solidFill>
                  <a:srgbClr val="00B050"/>
                </a:solidFill>
                <a:prstDash val="dash"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9A78937-F60C-4E5E-46C4-AC2054F47BF5}"/>
              </a:ext>
            </a:extLst>
          </p:cNvPr>
          <p:cNvGrpSpPr/>
          <p:nvPr/>
        </p:nvGrpSpPr>
        <p:grpSpPr>
          <a:xfrm>
            <a:off x="3561977" y="1689695"/>
            <a:ext cx="5842746" cy="2849981"/>
            <a:chOff x="3981773" y="1725086"/>
            <a:chExt cx="5283200" cy="25780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ADA0A6-EE28-153E-1D6B-49BEF64ED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67B5B269-1CCE-EBB1-51BA-5BFA58ECBC37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3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F445-5F48-CE3D-AACA-82370C72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D8326-0947-2936-8B57-3C5ACB01D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760" y="2889250"/>
            <a:ext cx="10515600" cy="3287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b="1" dirty="0"/>
              <a:t>Cualquier</a:t>
            </a:r>
            <a:r>
              <a:rPr lang="es-CL" sz="3600" dirty="0"/>
              <a:t> llave de una relación </a:t>
            </a:r>
            <a:r>
              <a:rPr lang="es-CL" sz="3600" b="1" dirty="0">
                <a:solidFill>
                  <a:srgbClr val="0070C0"/>
                </a:solidFill>
              </a:rPr>
              <a:t>determina funcionalmente</a:t>
            </a:r>
            <a:r>
              <a:rPr lang="es-CL" sz="3600" dirty="0"/>
              <a:t> a </a:t>
            </a:r>
            <a:r>
              <a:rPr lang="es-CL" sz="3600" b="1" dirty="0"/>
              <a:t>todos</a:t>
            </a:r>
            <a:r>
              <a:rPr lang="es-CL" sz="3600" dirty="0"/>
              <a:t> los atributos de la relación</a:t>
            </a:r>
          </a:p>
        </p:txBody>
      </p:sp>
    </p:spTree>
    <p:extLst>
      <p:ext uri="{BB962C8B-B14F-4D97-AF65-F5344CB8AC3E}">
        <p14:creationId xmlns:p14="http://schemas.microsoft.com/office/powerpoint/2010/main" val="2135808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E142-2CA9-96B5-F85E-F9F4DA27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Modelo Relacional – Dependencias Funcionales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E2EA6-C2D5-738E-EC03-062DAAAAFDCA}"/>
              </a:ext>
            </a:extLst>
          </p:cNvPr>
          <p:cNvSpPr txBox="1"/>
          <p:nvPr/>
        </p:nvSpPr>
        <p:spPr>
          <a:xfrm>
            <a:off x="2919694" y="4004521"/>
            <a:ext cx="6681508" cy="830997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¿Cómo podemos encontrar </a:t>
            </a:r>
            <a:r>
              <a:rPr lang="es-CL" sz="24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las llaves candidatas </a:t>
            </a:r>
          </a:p>
          <a:p>
            <a:pPr algn="ctr"/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usando</a:t>
            </a: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>
                <a:solidFill>
                  <a:srgbClr val="7030A0"/>
                </a:solidFill>
                <a:latin typeface="Calibri Light" panose="020F0302020204030204" pitchFamily="34" charset="0"/>
              </a:rPr>
              <a:t>las dependencias funcionales</a:t>
            </a: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24243-A4C2-90AB-285C-0DF74635DB95}"/>
              </a:ext>
            </a:extLst>
          </p:cNvPr>
          <p:cNvSpPr txBox="1"/>
          <p:nvPr/>
        </p:nvSpPr>
        <p:spPr>
          <a:xfrm>
            <a:off x="2919695" y="4896036"/>
            <a:ext cx="6681508" cy="1908255"/>
          </a:xfrm>
          <a:prstGeom prst="rect">
            <a:avLst/>
          </a:prstGeom>
          <a:solidFill>
            <a:srgbClr val="92D050">
              <a:alpha val="26275"/>
            </a:srgb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3D472-BA3F-6D0A-304D-C67CBF696E33}"/>
              </a:ext>
            </a:extLst>
          </p:cNvPr>
          <p:cNvSpPr txBox="1"/>
          <p:nvPr/>
        </p:nvSpPr>
        <p:spPr>
          <a:xfrm>
            <a:off x="2919695" y="4929654"/>
            <a:ext cx="6614274" cy="1827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i="1" dirty="0">
              <a:latin typeface="Calibri Light" panose="020F0302020204030204" pitchFamily="34" charset="0"/>
            </a:endParaRPr>
          </a:p>
          <a:p>
            <a:pPr algn="ctr"/>
            <a:r>
              <a:rPr lang="es-CL" i="1" dirty="0">
                <a:solidFill>
                  <a:schemeClr val="bg1"/>
                </a:solidFill>
                <a:latin typeface="Calibri Light" panose="020F0302020204030204" pitchFamily="34" charset="0"/>
              </a:rPr>
              <a:t>Además, si la parte izquierda es mínima en este respecto, es …</a:t>
            </a:r>
          </a:p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000" i="1" dirty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BC4CB-A7C4-C67A-FF95-C7F8A2FE76FF}"/>
              </a:ext>
            </a:extLst>
          </p:cNvPr>
          <p:cNvSpPr txBox="1"/>
          <p:nvPr/>
        </p:nvSpPr>
        <p:spPr>
          <a:xfrm>
            <a:off x="4649699" y="4896034"/>
            <a:ext cx="4884270" cy="1242627"/>
          </a:xfrm>
          <a:prstGeom prst="rect">
            <a:avLst/>
          </a:prstGeom>
          <a:solidFill>
            <a:srgbClr val="ACFF58">
              <a:alpha val="25098"/>
            </a:srgb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sz="2000" i="1" dirty="0">
              <a:latin typeface="Calibri Light" panose="020F0302020204030204" pitchFamily="34" charset="0"/>
            </a:endParaRPr>
          </a:p>
          <a:p>
            <a:pPr algn="ctr"/>
            <a:r>
              <a:rPr lang="es-CL" i="1" dirty="0">
                <a:solidFill>
                  <a:schemeClr val="bg1"/>
                </a:solidFill>
                <a:latin typeface="Calibri Light" panose="020F0302020204030204" pitchFamily="34" charset="0"/>
              </a:rPr>
              <a:t>Si la parte derecha contiene todos los atributos, </a:t>
            </a:r>
          </a:p>
          <a:p>
            <a:pPr algn="ctr"/>
            <a:r>
              <a:rPr lang="es-CL" i="1" dirty="0">
                <a:solidFill>
                  <a:schemeClr val="bg1"/>
                </a:solidFill>
                <a:latin typeface="Calibri Light" panose="020F0302020204030204" pitchFamily="34" charset="0"/>
              </a:rPr>
              <a:t>la parte izquierda es </a:t>
            </a:r>
            <a:r>
              <a:rPr lang="es-CL" sz="2000" b="1" i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000" b="1" i="1" dirty="0"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95EB9-0F0F-7FDA-A36E-4F4B9940D929}"/>
              </a:ext>
            </a:extLst>
          </p:cNvPr>
          <p:cNvGrpSpPr/>
          <p:nvPr/>
        </p:nvGrpSpPr>
        <p:grpSpPr>
          <a:xfrm>
            <a:off x="3739028" y="1532351"/>
            <a:ext cx="5044141" cy="2472170"/>
            <a:chOff x="3981773" y="1725086"/>
            <a:chExt cx="5283200" cy="25780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E610C5-E190-3564-D2B7-29C4EBE87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773" y="2015907"/>
              <a:ext cx="5283200" cy="2287239"/>
            </a:xfrm>
            <a:prstGeom prst="rect">
              <a:avLst/>
            </a:prstGeom>
          </p:spPr>
        </p:pic>
        <p:sp>
          <p:nvSpPr>
            <p:cNvPr id="12" name="Snip Single Corner Rectangle 11">
              <a:extLst>
                <a:ext uri="{FF2B5EF4-FFF2-40B4-BE49-F238E27FC236}">
                  <a16:creationId xmlns:a16="http://schemas.microsoft.com/office/drawing/2014/main" id="{2324EE09-E965-B490-1317-F4F63CED511C}"/>
                </a:ext>
              </a:extLst>
            </p:cNvPr>
            <p:cNvSpPr/>
            <p:nvPr/>
          </p:nvSpPr>
          <p:spPr>
            <a:xfrm>
              <a:off x="3994473" y="1725086"/>
              <a:ext cx="1384300" cy="296924"/>
            </a:xfrm>
            <a:prstGeom prst="snip1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L" dirty="0"/>
                <a:t>Café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F4153-9A5A-E202-0EF3-6CB803C88967}"/>
                  </a:ext>
                </a:extLst>
              </p:cNvPr>
              <p:cNvSpPr txBox="1"/>
              <p:nvPr/>
            </p:nvSpPr>
            <p:spPr>
              <a:xfrm>
                <a:off x="2919695" y="5050461"/>
                <a:ext cx="69168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18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nombre</a:t>
                </a:r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14:m>
                  <m:oMath xmlns:m="http://schemas.openxmlformats.org/officeDocument/2006/math">
                    <m:r>
                      <a:rPr lang="es-E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{</a:t>
                </a:r>
                <a:r>
                  <a:rPr lang="es-CL" sz="18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origen</a:t>
                </a:r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18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proceso</a:t>
                </a:r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18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variedad</a:t>
                </a:r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s-CL" sz="1800" dirty="0">
                    <a:solidFill>
                      <a:srgbClr val="0070C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altura</a:t>
                </a:r>
                <a:r>
                  <a:rPr lang="es-CL" sz="18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F4153-9A5A-E202-0EF3-6CB803C88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695" y="5050461"/>
                <a:ext cx="6916831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7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7F191-9740-F900-B3AB-1F924CD7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Surge un problema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FF255-BF88-E748-5913-BBF7DC438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971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3F50D-D0A5-2EC5-21CC-7C33783AB490}"/>
              </a:ext>
            </a:extLst>
          </p:cNvPr>
          <p:cNvSpPr txBox="1"/>
          <p:nvPr/>
        </p:nvSpPr>
        <p:spPr>
          <a:xfrm>
            <a:off x="6096000" y="1415141"/>
            <a:ext cx="64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Café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7ACD7-1686-4379-D039-BE00A00586F4}"/>
              </a:ext>
            </a:extLst>
          </p:cNvPr>
          <p:cNvSpPr txBox="1"/>
          <p:nvPr/>
        </p:nvSpPr>
        <p:spPr>
          <a:xfrm>
            <a:off x="2858569" y="2132932"/>
            <a:ext cx="172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3FCA5-67EB-FB36-8795-848589AB2A09}"/>
              </a:ext>
            </a:extLst>
          </p:cNvPr>
          <p:cNvSpPr txBox="1"/>
          <p:nvPr/>
        </p:nvSpPr>
        <p:spPr>
          <a:xfrm>
            <a:off x="8346622" y="2132320"/>
            <a:ext cx="168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lavado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DB5CC-57C4-8CEA-98F2-30B4E4384C04}"/>
              </a:ext>
            </a:extLst>
          </p:cNvPr>
          <p:cNvSpPr txBox="1"/>
          <p:nvPr/>
        </p:nvSpPr>
        <p:spPr>
          <a:xfrm>
            <a:off x="2944273" y="2923545"/>
            <a:ext cx="1550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8B27A-9C1E-11F3-065A-52DA6D4F39CF}"/>
              </a:ext>
            </a:extLst>
          </p:cNvPr>
          <p:cNvSpPr txBox="1"/>
          <p:nvPr/>
        </p:nvSpPr>
        <p:spPr>
          <a:xfrm>
            <a:off x="10389699" y="2910958"/>
            <a:ext cx="147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EDF50-8CA9-9C61-86D5-5AA2BD229F98}"/>
              </a:ext>
            </a:extLst>
          </p:cNvPr>
          <p:cNvSpPr txBox="1"/>
          <p:nvPr/>
        </p:nvSpPr>
        <p:spPr>
          <a:xfrm>
            <a:off x="1012843" y="2910958"/>
            <a:ext cx="179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2E978-7BB9-7F07-6A65-3CFBAB1B1E19}"/>
              </a:ext>
            </a:extLst>
          </p:cNvPr>
          <p:cNvSpPr txBox="1"/>
          <p:nvPr/>
        </p:nvSpPr>
        <p:spPr>
          <a:xfrm>
            <a:off x="6355416" y="2910958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D5A35-F7D4-B7A4-D7B3-6A61A8E989B5}"/>
              </a:ext>
            </a:extLst>
          </p:cNvPr>
          <p:cNvSpPr txBox="1"/>
          <p:nvPr/>
        </p:nvSpPr>
        <p:spPr>
          <a:xfrm>
            <a:off x="1237488" y="3704341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7FC7-54F0-06D1-78AD-0C2A5FE54F55}"/>
              </a:ext>
            </a:extLst>
          </p:cNvPr>
          <p:cNvSpPr txBox="1"/>
          <p:nvPr/>
        </p:nvSpPr>
        <p:spPr>
          <a:xfrm>
            <a:off x="3053359" y="3702295"/>
            <a:ext cx="133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1.350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1DAC2-E5B0-B651-2092-0C5D579F3D46}"/>
              </a:ext>
            </a:extLst>
          </p:cNvPr>
          <p:cNvSpPr txBox="1"/>
          <p:nvPr/>
        </p:nvSpPr>
        <p:spPr>
          <a:xfrm>
            <a:off x="6564976" y="3692611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D92D9-3277-A8A5-09F2-CCAC0D3AB738}"/>
              </a:ext>
            </a:extLst>
          </p:cNvPr>
          <p:cNvSpPr txBox="1"/>
          <p:nvPr/>
        </p:nvSpPr>
        <p:spPr>
          <a:xfrm>
            <a:off x="10458179" y="3692611"/>
            <a:ext cx="1342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9D8A81-56CC-4393-0159-3B13D4C9ACD1}"/>
              </a:ext>
            </a:extLst>
          </p:cNvPr>
          <p:cNvSpPr txBox="1"/>
          <p:nvPr/>
        </p:nvSpPr>
        <p:spPr>
          <a:xfrm>
            <a:off x="1140153" y="4481046"/>
            <a:ext cx="1540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757CB0-8474-634E-FB08-8C4CCF620025}"/>
              </a:ext>
            </a:extLst>
          </p:cNvPr>
          <p:cNvSpPr txBox="1"/>
          <p:nvPr/>
        </p:nvSpPr>
        <p:spPr>
          <a:xfrm>
            <a:off x="3010879" y="4481046"/>
            <a:ext cx="1416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C7190-97B4-17E5-2052-5150B0791AE5}"/>
              </a:ext>
            </a:extLst>
          </p:cNvPr>
          <p:cNvSpPr txBox="1"/>
          <p:nvPr/>
        </p:nvSpPr>
        <p:spPr>
          <a:xfrm>
            <a:off x="6573536" y="4492844"/>
            <a:ext cx="132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863CF-4B7F-8AF4-CFB9-40847F557A54}"/>
              </a:ext>
            </a:extLst>
          </p:cNvPr>
          <p:cNvSpPr txBox="1"/>
          <p:nvPr/>
        </p:nvSpPr>
        <p:spPr>
          <a:xfrm>
            <a:off x="10227699" y="4484910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A6A7CE-BFA7-DD2C-5C2A-58A740FA6958}"/>
              </a:ext>
            </a:extLst>
          </p:cNvPr>
          <p:cNvCxnSpPr>
            <a:stCxn id="6" idx="2"/>
            <a:endCxn id="9" idx="0"/>
          </p:cNvCxnSpPr>
          <p:nvPr/>
        </p:nvCxnSpPr>
        <p:spPr>
          <a:xfrm flipH="1">
            <a:off x="3719446" y="1753695"/>
            <a:ext cx="2698181" cy="3792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1CDFD3-48EF-578E-0C2F-0A4AF9446A00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1910621" y="2471486"/>
            <a:ext cx="1808825" cy="4394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7FB1E0-A3FF-973C-2D5E-A0B18A6E05D1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>
          <a:xfrm flipV="1">
            <a:off x="3719421" y="2471486"/>
            <a:ext cx="25" cy="452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BF56CD-2869-70C6-5210-721F6D4A4C36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7240370" y="2470874"/>
            <a:ext cx="1948919" cy="4400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8EF437-9581-0EA9-B243-0E5C947F9843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9189289" y="2470874"/>
            <a:ext cx="1940260" cy="4400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9E9503-6BD5-65B9-A779-DA9A555B1414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>
            <a:off x="11129549" y="4031165"/>
            <a:ext cx="0" cy="453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6BBADB-1751-F9A2-66AB-0AA29B754C7D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>
            <a:off x="11129549" y="3249512"/>
            <a:ext cx="0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6217E4-DF1D-7238-8692-CC8F3F105606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>
            <a:off x="7238109" y="4031165"/>
            <a:ext cx="0" cy="4616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CD92D5-60A1-E08F-4780-7E9962B65743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flipH="1">
            <a:off x="7238109" y="3249512"/>
            <a:ext cx="2261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5896EC-6645-EC01-2526-FEFF992248D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417627" y="1753695"/>
            <a:ext cx="2771662" cy="378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40BFE0-D859-E2A2-0571-B70C2F4C44B6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19118" y="4040849"/>
            <a:ext cx="0" cy="4401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6FB088-8282-FE3F-91A6-DEA2DBE55D2F}"/>
              </a:ext>
            </a:extLst>
          </p:cNvPr>
          <p:cNvCxnSpPr>
            <a:cxnSpLocks/>
            <a:stCxn id="17" idx="0"/>
            <a:endCxn id="12" idx="2"/>
          </p:cNvCxnSpPr>
          <p:nvPr/>
        </p:nvCxnSpPr>
        <p:spPr>
          <a:xfrm flipV="1">
            <a:off x="3719118" y="3262099"/>
            <a:ext cx="303" cy="440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825F1B-3110-288C-D5F6-F44AC575CCF3}"/>
              </a:ext>
            </a:extLst>
          </p:cNvPr>
          <p:cNvCxnSpPr>
            <a:cxnSpLocks/>
            <a:stCxn id="20" idx="0"/>
            <a:endCxn id="16" idx="2"/>
          </p:cNvCxnSpPr>
          <p:nvPr/>
        </p:nvCxnSpPr>
        <p:spPr>
          <a:xfrm flipV="1">
            <a:off x="1910621" y="4042895"/>
            <a:ext cx="0" cy="4381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CB3DC2-EBBF-3E6C-2373-5BC80CFF4A18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1910621" y="3249512"/>
            <a:ext cx="0" cy="4548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9354529" y="1310007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pic>
        <p:nvPicPr>
          <p:cNvPr id="3" name="Picture 2" descr="Etiopía Oba Toli Natural">
            <a:extLst>
              <a:ext uri="{FF2B5EF4-FFF2-40B4-BE49-F238E27FC236}">
                <a16:creationId xmlns:a16="http://schemas.microsoft.com/office/drawing/2014/main" id="{6124197C-46D0-E507-5D94-C6C05BAB6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2CFA8-4F6D-EC34-72E1-6FCC15C5E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5" name="Picture 10" descr="Sumatra Atu Lintang">
            <a:extLst>
              <a:ext uri="{FF2B5EF4-FFF2-40B4-BE49-F238E27FC236}">
                <a16:creationId xmlns:a16="http://schemas.microsoft.com/office/drawing/2014/main" id="{B940BCDC-3C51-C8B2-F804-3B93C7B9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C9EA47-84D5-AE48-73C3-13C15611ED99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4A559-FFEE-88A4-715D-CB416A84D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77440DA-8C57-3863-2ACF-A039E017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37" name="Picture 4">
            <a:extLst>
              <a:ext uri="{FF2B5EF4-FFF2-40B4-BE49-F238E27FC236}">
                <a16:creationId xmlns:a16="http://schemas.microsoft.com/office/drawing/2014/main" id="{6918FACC-E2B0-C06A-6051-6C2E0B602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16F23-14BE-1D6B-5089-922396861C3E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9D6894A-9684-1794-95D9-6AC8131AC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0F6EAECB-0527-98D0-891F-17BB661E7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3" name="TextBox 1042">
            <a:extLst>
              <a:ext uri="{FF2B5EF4-FFF2-40B4-BE49-F238E27FC236}">
                <a16:creationId xmlns:a16="http://schemas.microsoft.com/office/drawing/2014/main" id="{9AB92FC2-8591-BFB0-2717-2F41E94D8F88}"/>
              </a:ext>
            </a:extLst>
          </p:cNvPr>
          <p:cNvSpPr txBox="1"/>
          <p:nvPr/>
        </p:nvSpPr>
        <p:spPr>
          <a:xfrm>
            <a:off x="4599281" y="2910958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6DC54BA-B65F-0906-7605-EAC1B55B6958}"/>
              </a:ext>
            </a:extLst>
          </p:cNvPr>
          <p:cNvSpPr txBox="1"/>
          <p:nvPr/>
        </p:nvSpPr>
        <p:spPr>
          <a:xfrm>
            <a:off x="4811967" y="3692611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1.200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81F0A8CF-AB7B-026E-BDAF-450B4673A463}"/>
              </a:ext>
            </a:extLst>
          </p:cNvPr>
          <p:cNvSpPr txBox="1"/>
          <p:nvPr/>
        </p:nvSpPr>
        <p:spPr>
          <a:xfrm>
            <a:off x="4775667" y="4481046"/>
            <a:ext cx="1416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Brasil</a:t>
            </a: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9E8407A0-6E2A-51DC-220B-C8F639D07E4D}"/>
              </a:ext>
            </a:extLst>
          </p:cNvPr>
          <p:cNvCxnSpPr>
            <a:cxnSpLocks/>
            <a:stCxn id="1043" idx="0"/>
            <a:endCxn id="9" idx="2"/>
          </p:cNvCxnSpPr>
          <p:nvPr/>
        </p:nvCxnSpPr>
        <p:spPr>
          <a:xfrm flipH="1" flipV="1">
            <a:off x="3719446" y="2471486"/>
            <a:ext cx="1764789" cy="4394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FA86FB30-F502-B100-ED11-1D981C7DC6C8}"/>
              </a:ext>
            </a:extLst>
          </p:cNvPr>
          <p:cNvCxnSpPr>
            <a:cxnSpLocks/>
            <a:stCxn id="1045" idx="0"/>
            <a:endCxn id="1044" idx="2"/>
          </p:cNvCxnSpPr>
          <p:nvPr/>
        </p:nvCxnSpPr>
        <p:spPr>
          <a:xfrm flipV="1">
            <a:off x="5483906" y="4031165"/>
            <a:ext cx="329" cy="4498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A7DB9546-8B62-0AE4-1FF2-EAEC9935E243}"/>
              </a:ext>
            </a:extLst>
          </p:cNvPr>
          <p:cNvCxnSpPr>
            <a:cxnSpLocks/>
            <a:stCxn id="1044" idx="0"/>
            <a:endCxn id="1043" idx="2"/>
          </p:cNvCxnSpPr>
          <p:nvPr/>
        </p:nvCxnSpPr>
        <p:spPr>
          <a:xfrm flipV="1">
            <a:off x="5484235" y="3249512"/>
            <a:ext cx="0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9" name="TextBox 1058">
            <a:extLst>
              <a:ext uri="{FF2B5EF4-FFF2-40B4-BE49-F238E27FC236}">
                <a16:creationId xmlns:a16="http://schemas.microsoft.com/office/drawing/2014/main" id="{883CA3D6-4145-B6F1-9536-4CA0CD8D523F}"/>
              </a:ext>
            </a:extLst>
          </p:cNvPr>
          <p:cNvSpPr txBox="1"/>
          <p:nvPr/>
        </p:nvSpPr>
        <p:spPr>
          <a:xfrm>
            <a:off x="8342006" y="2932553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C94DD190-419A-6D78-7A36-91CB34890D9F}"/>
              </a:ext>
            </a:extLst>
          </p:cNvPr>
          <p:cNvSpPr txBox="1"/>
          <p:nvPr/>
        </p:nvSpPr>
        <p:spPr>
          <a:xfrm>
            <a:off x="8520976" y="3700348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1.400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226A5BD4-9A2D-B035-E40D-E9DBFDBD7C3B}"/>
              </a:ext>
            </a:extLst>
          </p:cNvPr>
          <p:cNvSpPr txBox="1"/>
          <p:nvPr/>
        </p:nvSpPr>
        <p:spPr>
          <a:xfrm>
            <a:off x="8529536" y="4500581"/>
            <a:ext cx="132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Perú</a:t>
            </a:r>
          </a:p>
        </p:txBody>
      </p: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B7E8284D-F2C0-B45F-1BA8-C86DD0B12BC4}"/>
              </a:ext>
            </a:extLst>
          </p:cNvPr>
          <p:cNvCxnSpPr>
            <a:cxnSpLocks/>
            <a:stCxn id="10" idx="2"/>
            <a:endCxn id="1059" idx="0"/>
          </p:cNvCxnSpPr>
          <p:nvPr/>
        </p:nvCxnSpPr>
        <p:spPr>
          <a:xfrm>
            <a:off x="9189289" y="2470874"/>
            <a:ext cx="0" cy="4616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856D7B27-EE27-00B3-F94F-BA820FC55E4D}"/>
              </a:ext>
            </a:extLst>
          </p:cNvPr>
          <p:cNvCxnSpPr>
            <a:cxnSpLocks/>
            <a:stCxn id="1059" idx="2"/>
            <a:endCxn id="1060" idx="0"/>
          </p:cNvCxnSpPr>
          <p:nvPr/>
        </p:nvCxnSpPr>
        <p:spPr>
          <a:xfrm>
            <a:off x="9189289" y="3271107"/>
            <a:ext cx="3506" cy="4292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C64FCD84-56F2-B35B-8897-D04087DAC0AA}"/>
              </a:ext>
            </a:extLst>
          </p:cNvPr>
          <p:cNvCxnSpPr>
            <a:cxnSpLocks/>
            <a:stCxn id="1060" idx="2"/>
            <a:endCxn id="1061" idx="0"/>
          </p:cNvCxnSpPr>
          <p:nvPr/>
        </p:nvCxnSpPr>
        <p:spPr>
          <a:xfrm>
            <a:off x="9192795" y="4038902"/>
            <a:ext cx="1314" cy="4616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9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DDB3-6C36-DFAF-F5D4-374E2A40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Distintas tostadurías pueden procesar el mismo café</a:t>
            </a:r>
          </a:p>
        </p:txBody>
      </p:sp>
      <p:pic>
        <p:nvPicPr>
          <p:cNvPr id="24578" name="Picture 2" descr="etiopia oba toli">
            <a:extLst>
              <a:ext uri="{FF2B5EF4-FFF2-40B4-BE49-F238E27FC236}">
                <a16:creationId xmlns:a16="http://schemas.microsoft.com/office/drawing/2014/main" id="{792DC5FE-3DC4-FAAD-8D92-89F70BAB6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3824" r="21634" b="4118"/>
          <a:stretch/>
        </p:blipFill>
        <p:spPr bwMode="auto">
          <a:xfrm>
            <a:off x="2166430" y="2521324"/>
            <a:ext cx="2264376" cy="36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bag with a brown label&#10;&#10;Description automatically generated">
            <a:extLst>
              <a:ext uri="{FF2B5EF4-FFF2-40B4-BE49-F238E27FC236}">
                <a16:creationId xmlns:a16="http://schemas.microsoft.com/office/drawing/2014/main" id="{0A2FF440-57D9-7DB3-9F36-58CA5EBAD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9" t="8824" r="2186" b="19020"/>
          <a:stretch/>
        </p:blipFill>
        <p:spPr>
          <a:xfrm>
            <a:off x="5163671" y="2521324"/>
            <a:ext cx="2609752" cy="360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5C8F0-9E07-47BE-8B21-FAF2C662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076" y="2521323"/>
            <a:ext cx="3050230" cy="36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07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C3EE-867A-1456-8715-C24184B4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¿Cómo modelar?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85B5-D3AF-2DDA-3AA7-4064F4CD7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dirty="0"/>
              <a:t>Agregar atributo tostaduría a la llave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34BF74-7C7F-5F86-E4A0-F4FED2DB8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033997"/>
              </p:ext>
            </p:extLst>
          </p:nvPr>
        </p:nvGraphicFramePr>
        <p:xfrm>
          <a:off x="2981939" y="3025054"/>
          <a:ext cx="7622351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16876">
                  <a:extLst>
                    <a:ext uri="{9D8B030D-6E8A-4147-A177-3AD203B41FA5}">
                      <a16:colId xmlns:a16="http://schemas.microsoft.com/office/drawing/2014/main" val="2151714544"/>
                    </a:ext>
                  </a:extLst>
                </a:gridCol>
                <a:gridCol w="1640777">
                  <a:extLst>
                    <a:ext uri="{9D8B030D-6E8A-4147-A177-3AD203B41FA5}">
                      <a16:colId xmlns:a16="http://schemas.microsoft.com/office/drawing/2014/main" val="326715288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545444671"/>
                    </a:ext>
                  </a:extLst>
                </a:gridCol>
                <a:gridCol w="1161923">
                  <a:extLst>
                    <a:ext uri="{9D8B030D-6E8A-4147-A177-3AD203B41FA5}">
                      <a16:colId xmlns:a16="http://schemas.microsoft.com/office/drawing/2014/main" val="4082095499"/>
                    </a:ext>
                  </a:extLst>
                </a:gridCol>
                <a:gridCol w="1222820">
                  <a:extLst>
                    <a:ext uri="{9D8B030D-6E8A-4147-A177-3AD203B41FA5}">
                      <a16:colId xmlns:a16="http://schemas.microsoft.com/office/drawing/2014/main" val="34894520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3585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Tostaduría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u="sng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Origen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Variedad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1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Tuesta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01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3665E7-AF40-10C3-A0D5-930DDC594CE5}"/>
              </a:ext>
            </a:extLst>
          </p:cNvPr>
          <p:cNvSpPr/>
          <p:nvPr/>
        </p:nvSpPr>
        <p:spPr>
          <a:xfrm>
            <a:off x="4394242" y="3428999"/>
            <a:ext cx="6210048" cy="10757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C3EE-867A-1456-8715-C24184B4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¿Cómo modelar?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85B5-D3AF-2DDA-3AA7-4064F4CD7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dirty="0"/>
              <a:t>Crear una tabla para relacionar cada café con la tostaduría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9022-794A-BD79-311B-BE3BB5605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23224"/>
              </p:ext>
            </p:extLst>
          </p:nvPr>
        </p:nvGraphicFramePr>
        <p:xfrm>
          <a:off x="1516448" y="2890583"/>
          <a:ext cx="6205475" cy="25958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0777">
                  <a:extLst>
                    <a:ext uri="{9D8B030D-6E8A-4147-A177-3AD203B41FA5}">
                      <a16:colId xmlns:a16="http://schemas.microsoft.com/office/drawing/2014/main" val="326715288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545444671"/>
                    </a:ext>
                  </a:extLst>
                </a:gridCol>
                <a:gridCol w="1161923">
                  <a:extLst>
                    <a:ext uri="{9D8B030D-6E8A-4147-A177-3AD203B41FA5}">
                      <a16:colId xmlns:a16="http://schemas.microsoft.com/office/drawing/2014/main" val="4082095499"/>
                    </a:ext>
                  </a:extLst>
                </a:gridCol>
                <a:gridCol w="1222820">
                  <a:extLst>
                    <a:ext uri="{9D8B030D-6E8A-4147-A177-3AD203B41FA5}">
                      <a16:colId xmlns:a16="http://schemas.microsoft.com/office/drawing/2014/main" val="34894520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3585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Origen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Variedad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1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Catuai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Isidro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Ocobamba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Cajamarca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Catimor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6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Atu Lintang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Gayol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931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69E6AA-CB18-6611-FD80-4633271F7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536062"/>
              </p:ext>
            </p:extLst>
          </p:nvPr>
        </p:nvGraphicFramePr>
        <p:xfrm>
          <a:off x="8367806" y="3429000"/>
          <a:ext cx="2868740" cy="148336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227963">
                  <a:extLst>
                    <a:ext uri="{9D8B030D-6E8A-4147-A177-3AD203B41FA5}">
                      <a16:colId xmlns:a16="http://schemas.microsoft.com/office/drawing/2014/main" val="3870380634"/>
                    </a:ext>
                  </a:extLst>
                </a:gridCol>
                <a:gridCol w="1640777">
                  <a:extLst>
                    <a:ext uri="{9D8B030D-6E8A-4147-A177-3AD203B41FA5}">
                      <a16:colId xmlns:a16="http://schemas.microsoft.com/office/drawing/2014/main" val="83563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Tostador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u="sng" dirty="0"/>
                        <a:t>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2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50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5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Tuesta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56091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5DFBB18-F8E0-DC5A-4EE7-5443521F0121}"/>
              </a:ext>
            </a:extLst>
          </p:cNvPr>
          <p:cNvSpPr/>
          <p:nvPr/>
        </p:nvSpPr>
        <p:spPr>
          <a:xfrm>
            <a:off x="8283389" y="3381936"/>
            <a:ext cx="3005418" cy="4437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0C265-7490-B9D7-13B8-C67B659C4B4E}"/>
              </a:ext>
            </a:extLst>
          </p:cNvPr>
          <p:cNvSpPr txBox="1"/>
          <p:nvPr/>
        </p:nvSpPr>
        <p:spPr>
          <a:xfrm>
            <a:off x="8554355" y="5132520"/>
            <a:ext cx="2463485" cy="707886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ysClr val="windowText" lastClr="000000"/>
                </a:solidFill>
              </a:rPr>
              <a:t>¿Cuál debería ser la llave primaria?</a:t>
            </a:r>
          </a:p>
        </p:txBody>
      </p:sp>
    </p:spTree>
    <p:extLst>
      <p:ext uri="{BB962C8B-B14F-4D97-AF65-F5344CB8AC3E}">
        <p14:creationId xmlns:p14="http://schemas.microsoft.com/office/powerpoint/2010/main" val="12638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6ECB-0FCA-28EA-70B4-30220849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Agregar información de cada tostaduría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5A7A35-B905-01BD-7585-E8E780466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63794"/>
              </p:ext>
            </p:extLst>
          </p:nvPr>
        </p:nvGraphicFramePr>
        <p:xfrm>
          <a:off x="3331884" y="2796988"/>
          <a:ext cx="7150768" cy="148336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217772">
                  <a:extLst>
                    <a:ext uri="{9D8B030D-6E8A-4147-A177-3AD203B41FA5}">
                      <a16:colId xmlns:a16="http://schemas.microsoft.com/office/drawing/2014/main" val="3870380634"/>
                    </a:ext>
                  </a:extLst>
                </a:gridCol>
                <a:gridCol w="4426561">
                  <a:extLst>
                    <a:ext uri="{9D8B030D-6E8A-4147-A177-3AD203B41FA5}">
                      <a16:colId xmlns:a16="http://schemas.microsoft.com/office/drawing/2014/main" val="336170535"/>
                    </a:ext>
                  </a:extLst>
                </a:gridCol>
                <a:gridCol w="1506435">
                  <a:extLst>
                    <a:ext uri="{9D8B030D-6E8A-4147-A177-3AD203B41FA5}">
                      <a16:colId xmlns:a16="http://schemas.microsoft.com/office/drawing/2014/main" val="83563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Tostador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u="none" dirty="0"/>
                        <a:t>Dirección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u="sng" dirty="0"/>
                        <a:t>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2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Girardi 1569, Santiago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50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Puma 1180, </a:t>
                      </a:r>
                      <a:r>
                        <a:rPr lang="en-US" dirty="0" err="1"/>
                        <a:t>Recoleta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5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Tuesta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Av. Nueva Providencia 2351, Providencia</a:t>
                      </a:r>
                      <a:endParaRPr lang="en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5609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EB0EEC-71C7-DE4C-81B3-A2EDF193F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880569"/>
              </p:ext>
            </p:extLst>
          </p:nvPr>
        </p:nvGraphicFramePr>
        <p:xfrm>
          <a:off x="3331883" y="4222625"/>
          <a:ext cx="7150768" cy="3708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219946">
                  <a:extLst>
                    <a:ext uri="{9D8B030D-6E8A-4147-A177-3AD203B41FA5}">
                      <a16:colId xmlns:a16="http://schemas.microsoft.com/office/drawing/2014/main" val="125273424"/>
                    </a:ext>
                  </a:extLst>
                </a:gridCol>
                <a:gridCol w="4417359">
                  <a:extLst>
                    <a:ext uri="{9D8B030D-6E8A-4147-A177-3AD203B41FA5}">
                      <a16:colId xmlns:a16="http://schemas.microsoft.com/office/drawing/2014/main" val="2125085892"/>
                    </a:ext>
                  </a:extLst>
                </a:gridCol>
                <a:gridCol w="1513463">
                  <a:extLst>
                    <a:ext uri="{9D8B030D-6E8A-4147-A177-3AD203B41FA5}">
                      <a16:colId xmlns:a16="http://schemas.microsoft.com/office/drawing/2014/main" val="497080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Girardi 1569, Santiago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Atu Lintang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13681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D80728F-074F-7A99-EAE5-083F17341BC5}"/>
              </a:ext>
            </a:extLst>
          </p:cNvPr>
          <p:cNvSpPr/>
          <p:nvPr/>
        </p:nvSpPr>
        <p:spPr>
          <a:xfrm>
            <a:off x="4569052" y="4222625"/>
            <a:ext cx="4413583" cy="3708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14470-B696-1666-F1DC-843C4846831D}"/>
              </a:ext>
            </a:extLst>
          </p:cNvPr>
          <p:cNvSpPr/>
          <p:nvPr/>
        </p:nvSpPr>
        <p:spPr>
          <a:xfrm>
            <a:off x="4569052" y="3156205"/>
            <a:ext cx="4413583" cy="37084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DFC8-EB8F-A793-83B7-C3664F99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Extraer tabla para tostadurías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4E013E-631D-6EC6-E1AF-0396CD4F4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062572"/>
              </p:ext>
            </p:extLst>
          </p:nvPr>
        </p:nvGraphicFramePr>
        <p:xfrm>
          <a:off x="1957047" y="4434257"/>
          <a:ext cx="4374008" cy="148336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128078">
                  <a:extLst>
                    <a:ext uri="{9D8B030D-6E8A-4147-A177-3AD203B41FA5}">
                      <a16:colId xmlns:a16="http://schemas.microsoft.com/office/drawing/2014/main" val="3313067082"/>
                    </a:ext>
                  </a:extLst>
                </a:gridCol>
                <a:gridCol w="3245930">
                  <a:extLst>
                    <a:ext uri="{9D8B030D-6E8A-4147-A177-3AD203B41FA5}">
                      <a16:colId xmlns:a16="http://schemas.microsoft.com/office/drawing/2014/main" val="1132007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Dirección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46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Girardi 1569, Santiago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77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Pickers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Chiloé 1485, Santiago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7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General </a:t>
                      </a:r>
                      <a:r>
                        <a:rPr lang="en-US" dirty="0" err="1"/>
                        <a:t>Ordóñez</a:t>
                      </a:r>
                      <a:r>
                        <a:rPr lang="en-US" dirty="0"/>
                        <a:t> 199, </a:t>
                      </a:r>
                      <a:r>
                        <a:rPr lang="en-US" dirty="0" err="1"/>
                        <a:t>Maipú</a:t>
                      </a:r>
                      <a:endParaRPr lang="en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26607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067D7E-26E0-B722-257F-C2C3A6FF5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994450"/>
              </p:ext>
            </p:extLst>
          </p:nvPr>
        </p:nvGraphicFramePr>
        <p:xfrm>
          <a:off x="8038353" y="4373745"/>
          <a:ext cx="2868740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7963">
                  <a:extLst>
                    <a:ext uri="{9D8B030D-6E8A-4147-A177-3AD203B41FA5}">
                      <a16:colId xmlns:a16="http://schemas.microsoft.com/office/drawing/2014/main" val="3870380634"/>
                    </a:ext>
                  </a:extLst>
                </a:gridCol>
                <a:gridCol w="1640777">
                  <a:extLst>
                    <a:ext uri="{9D8B030D-6E8A-4147-A177-3AD203B41FA5}">
                      <a16:colId xmlns:a16="http://schemas.microsoft.com/office/drawing/2014/main" val="83563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Tostador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u="sng" dirty="0"/>
                        <a:t>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2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50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Pickers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Isidro Pereira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5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Ocobamba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5609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C01734-B83F-B01F-7331-C8AE5613F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22112"/>
              </p:ext>
            </p:extLst>
          </p:nvPr>
        </p:nvGraphicFramePr>
        <p:xfrm>
          <a:off x="3331801" y="1416886"/>
          <a:ext cx="6205475" cy="25958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0777">
                  <a:extLst>
                    <a:ext uri="{9D8B030D-6E8A-4147-A177-3AD203B41FA5}">
                      <a16:colId xmlns:a16="http://schemas.microsoft.com/office/drawing/2014/main" val="3267152883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545444671"/>
                    </a:ext>
                  </a:extLst>
                </a:gridCol>
                <a:gridCol w="1161923">
                  <a:extLst>
                    <a:ext uri="{9D8B030D-6E8A-4147-A177-3AD203B41FA5}">
                      <a16:colId xmlns:a16="http://schemas.microsoft.com/office/drawing/2014/main" val="4082095499"/>
                    </a:ext>
                  </a:extLst>
                </a:gridCol>
                <a:gridCol w="1222820">
                  <a:extLst>
                    <a:ext uri="{9D8B030D-6E8A-4147-A177-3AD203B41FA5}">
                      <a16:colId xmlns:a16="http://schemas.microsoft.com/office/drawing/2014/main" val="34894520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3585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u="sng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Origen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Proceso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Variedad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Oba Toli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Etiopía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Heirloom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1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Catuai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Isidro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Ocobamba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Bourbon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Cajamarca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Perú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Catimor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6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Atu Lintang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Gayol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931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D6E71F-E889-5012-A3BA-87C74BF19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905875"/>
              </p:ext>
            </p:extLst>
          </p:nvPr>
        </p:nvGraphicFramePr>
        <p:xfrm>
          <a:off x="1957047" y="5917617"/>
          <a:ext cx="4374008" cy="37084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122329">
                  <a:extLst>
                    <a:ext uri="{9D8B030D-6E8A-4147-A177-3AD203B41FA5}">
                      <a16:colId xmlns:a16="http://schemas.microsoft.com/office/drawing/2014/main" val="1276568289"/>
                    </a:ext>
                  </a:extLst>
                </a:gridCol>
                <a:gridCol w="3251679">
                  <a:extLst>
                    <a:ext uri="{9D8B030D-6E8A-4147-A177-3AD203B41FA5}">
                      <a16:colId xmlns:a16="http://schemas.microsoft.com/office/drawing/2014/main" val="1110819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Suecia</a:t>
                      </a:r>
                      <a:r>
                        <a:rPr lang="en-US" dirty="0"/>
                        <a:t> 161, Providencia</a:t>
                      </a:r>
                      <a:endParaRPr lang="en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1473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335BD4F-5119-6E86-9EB7-6DA5088A527C}"/>
              </a:ext>
            </a:extLst>
          </p:cNvPr>
          <p:cNvSpPr/>
          <p:nvPr/>
        </p:nvSpPr>
        <p:spPr>
          <a:xfrm>
            <a:off x="1937259" y="5917617"/>
            <a:ext cx="1148841" cy="37084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401C-B7AC-DB26-DFF1-CFB956FA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 🅰️ 🅰️ 🅰️ 🅰️ 🅰️ 🅰️ 🅰️ 🅰️ 🅰️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5AC28-2943-A13E-24F3-D65B0237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790264"/>
            <a:ext cx="9486690" cy="1687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L" sz="8000" dirty="0"/>
              <a:t>(╯°□°)╯︵ ┻━┻</a:t>
            </a:r>
          </a:p>
        </p:txBody>
      </p:sp>
    </p:spTree>
    <p:extLst>
      <p:ext uri="{BB962C8B-B14F-4D97-AF65-F5344CB8AC3E}">
        <p14:creationId xmlns:p14="http://schemas.microsoft.com/office/powerpoint/2010/main" val="22531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B412-05A3-A863-7B60-09A998ED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¿Cómo Evitar Estas Situaciones?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C7BBA-50CA-1ED8-0937-BDDA09CDB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79533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F389-1E75-B536-F3AD-9D870B24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¿Cómo modelar una base de datos?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B5FF5-152B-CA7E-902D-7CB474040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Creemos una base de Datos para la Guerra de las Galaxias.</a:t>
            </a:r>
          </a:p>
          <a:p>
            <a:r>
              <a:rPr lang="es-CL" dirty="0"/>
              <a:t>Necesitamos:</a:t>
            </a:r>
          </a:p>
          <a:p>
            <a:pPr lvl="1"/>
            <a:r>
              <a:rPr lang="es-CL" dirty="0"/>
              <a:t>Personajes, con sus nombres, edad, planeta de donde proviene, la nave que maneja (e información de la nave), las coordenadas de su planeta, etc.</a:t>
            </a:r>
          </a:p>
          <a:p>
            <a:pPr lvl="1"/>
            <a:endParaRPr lang="es-CL" dirty="0"/>
          </a:p>
          <a:p>
            <a:r>
              <a:rPr lang="es-CL" dirty="0"/>
              <a:t>Fácil </a:t>
            </a:r>
            <a:r>
              <a:rPr lang="es-CL" dirty="0" err="1"/>
              <a:t>po</a:t>
            </a:r>
            <a:r>
              <a:rPr lang="es-CL" dirty="0"/>
              <a:t>.</a:t>
            </a:r>
          </a:p>
          <a:p>
            <a:pPr marL="0" indent="0">
              <a:buNone/>
            </a:pP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170736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85154-6E59-45AB-AC43-82C4FEC9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Estar </a:t>
            </a:r>
            <a:r>
              <a:rPr lang="es-CL" dirty="0" err="1"/>
              <a:t>Guars</a:t>
            </a:r>
            <a:endParaRPr lang="es-CL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1E573FE-32A5-4EBF-B139-0411E649B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32556"/>
              </p:ext>
            </p:extLst>
          </p:nvPr>
        </p:nvGraphicFramePr>
        <p:xfrm>
          <a:off x="1849717" y="2510383"/>
          <a:ext cx="987512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298">
                  <a:extLst>
                    <a:ext uri="{9D8B030D-6E8A-4147-A177-3AD203B41FA5}">
                      <a16:colId xmlns:a16="http://schemas.microsoft.com/office/drawing/2014/main" val="2353758542"/>
                    </a:ext>
                  </a:extLst>
                </a:gridCol>
                <a:gridCol w="762826">
                  <a:extLst>
                    <a:ext uri="{9D8B030D-6E8A-4147-A177-3AD203B41FA5}">
                      <a16:colId xmlns:a16="http://schemas.microsoft.com/office/drawing/2014/main" val="2745422732"/>
                    </a:ext>
                  </a:extLst>
                </a:gridCol>
                <a:gridCol w="1919205">
                  <a:extLst>
                    <a:ext uri="{9D8B030D-6E8A-4147-A177-3AD203B41FA5}">
                      <a16:colId xmlns:a16="http://schemas.microsoft.com/office/drawing/2014/main" val="3751122570"/>
                    </a:ext>
                  </a:extLst>
                </a:gridCol>
                <a:gridCol w="1506019">
                  <a:extLst>
                    <a:ext uri="{9D8B030D-6E8A-4147-A177-3AD203B41FA5}">
                      <a16:colId xmlns:a16="http://schemas.microsoft.com/office/drawing/2014/main" val="957804706"/>
                    </a:ext>
                  </a:extLst>
                </a:gridCol>
                <a:gridCol w="1714768">
                  <a:extLst>
                    <a:ext uri="{9D8B030D-6E8A-4147-A177-3AD203B41FA5}">
                      <a16:colId xmlns:a16="http://schemas.microsoft.com/office/drawing/2014/main" val="1918093026"/>
                    </a:ext>
                  </a:extLst>
                </a:gridCol>
                <a:gridCol w="1040194">
                  <a:extLst>
                    <a:ext uri="{9D8B030D-6E8A-4147-A177-3AD203B41FA5}">
                      <a16:colId xmlns:a16="http://schemas.microsoft.com/office/drawing/2014/main" val="2510985231"/>
                    </a:ext>
                  </a:extLst>
                </a:gridCol>
                <a:gridCol w="1690815">
                  <a:extLst>
                    <a:ext uri="{9D8B030D-6E8A-4147-A177-3AD203B41FA5}">
                      <a16:colId xmlns:a16="http://schemas.microsoft.com/office/drawing/2014/main" val="545236172"/>
                    </a:ext>
                  </a:extLst>
                </a:gridCol>
              </a:tblGrid>
              <a:tr h="596893">
                <a:tc>
                  <a:txBody>
                    <a:bodyPr/>
                    <a:lstStyle/>
                    <a:p>
                      <a:r>
                        <a:rPr lang="es-CL" sz="1800" dirty="0"/>
                        <a:t>Nombre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Edad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Nave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Tipo de Nave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Velocidad Luz?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Planeta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Coordenadas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566981"/>
                  </a:ext>
                </a:extLst>
              </a:tr>
              <a:tr h="596893">
                <a:tc>
                  <a:txBody>
                    <a:bodyPr/>
                    <a:lstStyle/>
                    <a:p>
                      <a:r>
                        <a:rPr lang="es-CL" sz="1800" dirty="0"/>
                        <a:t>Han Solo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55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Millennium Falcon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Cargo Ligero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Sí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 err="1"/>
                        <a:t>Corellia</a:t>
                      </a:r>
                      <a:endParaRPr lang="es-CL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M-11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535531"/>
                  </a:ext>
                </a:extLst>
              </a:tr>
              <a:tr h="339770"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…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72323641"/>
                  </a:ext>
                </a:extLst>
              </a:tr>
              <a:tr h="339770">
                <a:tc>
                  <a:txBody>
                    <a:bodyPr/>
                    <a:lstStyle/>
                    <a:p>
                      <a:r>
                        <a:rPr lang="es-CL" sz="1800" dirty="0"/>
                        <a:t>Boba </a:t>
                      </a:r>
                      <a:r>
                        <a:rPr lang="es-CL" sz="1800" dirty="0" err="1"/>
                        <a:t>Fett</a:t>
                      </a:r>
                      <a:endParaRPr lang="es-CL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Slave 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Patrullero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/>
                        <a:t>Sí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 err="1"/>
                        <a:t>Kamino</a:t>
                      </a:r>
                      <a:endParaRPr lang="es-CL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CL" sz="1800" dirty="0" err="1"/>
                        <a:t>Extragalactic</a:t>
                      </a:r>
                      <a:endParaRPr lang="es-CL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9401641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849C7FA-EBDD-4DA6-A057-570071117B0B}"/>
              </a:ext>
            </a:extLst>
          </p:cNvPr>
          <p:cNvSpPr txBox="1"/>
          <p:nvPr/>
        </p:nvSpPr>
        <p:spPr>
          <a:xfrm>
            <a:off x="8334023" y="5305247"/>
            <a:ext cx="213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</a:rPr>
              <a:t>¿Problemas?</a:t>
            </a:r>
          </a:p>
        </p:txBody>
      </p:sp>
    </p:spTree>
    <p:extLst>
      <p:ext uri="{BB962C8B-B14F-4D97-AF65-F5344CB8AC3E}">
        <p14:creationId xmlns:p14="http://schemas.microsoft.com/office/powerpoint/2010/main" val="11144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8685-E7ED-0840-8671-238324FB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Diseño Conceptual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C4F91-2DAD-345E-44F8-69A5866F9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210235"/>
            <a:ext cx="9486690" cy="4997525"/>
          </a:xfrm>
        </p:spPr>
        <p:txBody>
          <a:bodyPr/>
          <a:lstStyle/>
          <a:p>
            <a:pPr marL="0" indent="0">
              <a:buNone/>
            </a:pPr>
            <a:r>
              <a:rPr lang="en-CL" dirty="0"/>
              <a:t>A través de diagramas entidad-relación</a:t>
            </a:r>
          </a:p>
        </p:txBody>
      </p:sp>
      <p:pic>
        <p:nvPicPr>
          <p:cNvPr id="5" name="Picture 4" descr="A diagram of a work flow&#10;&#10;Description automatically generated">
            <a:extLst>
              <a:ext uri="{FF2B5EF4-FFF2-40B4-BE49-F238E27FC236}">
                <a16:creationId xmlns:a16="http://schemas.microsoft.com/office/drawing/2014/main" id="{2C13AF16-F985-B3A3-5E91-446899349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109" y="1751610"/>
            <a:ext cx="5937892" cy="495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2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3F50D-D0A5-2EC5-21CC-7C33783AB490}"/>
              </a:ext>
            </a:extLst>
          </p:cNvPr>
          <p:cNvSpPr txBox="1"/>
          <p:nvPr/>
        </p:nvSpPr>
        <p:spPr>
          <a:xfrm>
            <a:off x="6096000" y="1415141"/>
            <a:ext cx="64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Café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7ACD7-1686-4379-D039-BE00A00586F4}"/>
              </a:ext>
            </a:extLst>
          </p:cNvPr>
          <p:cNvSpPr txBox="1"/>
          <p:nvPr/>
        </p:nvSpPr>
        <p:spPr>
          <a:xfrm>
            <a:off x="3883118" y="2151721"/>
            <a:ext cx="1416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3FCA5-67EB-FB36-8795-848589AB2A09}"/>
              </a:ext>
            </a:extLst>
          </p:cNvPr>
          <p:cNvSpPr txBox="1"/>
          <p:nvPr/>
        </p:nvSpPr>
        <p:spPr>
          <a:xfrm>
            <a:off x="7535658" y="2146554"/>
            <a:ext cx="131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DB5CC-57C4-8CEA-98F2-30B4E4384C04}"/>
              </a:ext>
            </a:extLst>
          </p:cNvPr>
          <p:cNvSpPr txBox="1"/>
          <p:nvPr/>
        </p:nvSpPr>
        <p:spPr>
          <a:xfrm>
            <a:off x="2963597" y="3610301"/>
            <a:ext cx="1550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8B27A-9C1E-11F3-065A-52DA6D4F39CF}"/>
              </a:ext>
            </a:extLst>
          </p:cNvPr>
          <p:cNvSpPr txBox="1"/>
          <p:nvPr/>
        </p:nvSpPr>
        <p:spPr>
          <a:xfrm>
            <a:off x="10410067" y="3571518"/>
            <a:ext cx="147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EDF50-8CA9-9C61-86D5-5AA2BD229F98}"/>
              </a:ext>
            </a:extLst>
          </p:cNvPr>
          <p:cNvSpPr txBox="1"/>
          <p:nvPr/>
        </p:nvSpPr>
        <p:spPr>
          <a:xfrm>
            <a:off x="1048651" y="3594193"/>
            <a:ext cx="179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2E978-7BB9-7F07-6A65-3CFBAB1B1E19}"/>
              </a:ext>
            </a:extLst>
          </p:cNvPr>
          <p:cNvSpPr txBox="1"/>
          <p:nvPr/>
        </p:nvSpPr>
        <p:spPr>
          <a:xfrm>
            <a:off x="6375784" y="3571518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D5A35-F7D4-B7A4-D7B3-6A61A8E989B5}"/>
              </a:ext>
            </a:extLst>
          </p:cNvPr>
          <p:cNvSpPr txBox="1"/>
          <p:nvPr/>
        </p:nvSpPr>
        <p:spPr>
          <a:xfrm>
            <a:off x="1273296" y="4391268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7FC7-54F0-06D1-78AD-0C2A5FE54F55}"/>
              </a:ext>
            </a:extLst>
          </p:cNvPr>
          <p:cNvSpPr txBox="1"/>
          <p:nvPr/>
        </p:nvSpPr>
        <p:spPr>
          <a:xfrm>
            <a:off x="3072986" y="4391267"/>
            <a:ext cx="133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1.350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1DAC2-E5B0-B651-2092-0C5D579F3D46}"/>
              </a:ext>
            </a:extLst>
          </p:cNvPr>
          <p:cNvSpPr txBox="1"/>
          <p:nvPr/>
        </p:nvSpPr>
        <p:spPr>
          <a:xfrm>
            <a:off x="6585344" y="4353171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D92D9-3277-A8A5-09F2-CCAC0D3AB738}"/>
              </a:ext>
            </a:extLst>
          </p:cNvPr>
          <p:cNvSpPr txBox="1"/>
          <p:nvPr/>
        </p:nvSpPr>
        <p:spPr>
          <a:xfrm>
            <a:off x="10478547" y="4353171"/>
            <a:ext cx="1342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9D8A81-56CC-4393-0159-3B13D4C9ACD1}"/>
              </a:ext>
            </a:extLst>
          </p:cNvPr>
          <p:cNvSpPr txBox="1"/>
          <p:nvPr/>
        </p:nvSpPr>
        <p:spPr>
          <a:xfrm>
            <a:off x="1175962" y="2186078"/>
            <a:ext cx="1540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757CB0-8474-634E-FB08-8C4CCF620025}"/>
              </a:ext>
            </a:extLst>
          </p:cNvPr>
          <p:cNvSpPr txBox="1"/>
          <p:nvPr/>
        </p:nvSpPr>
        <p:spPr>
          <a:xfrm>
            <a:off x="1062309" y="2854146"/>
            <a:ext cx="176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863CF-4B7F-8AF4-CFB9-40847F557A54}"/>
              </a:ext>
            </a:extLst>
          </p:cNvPr>
          <p:cNvSpPr txBox="1"/>
          <p:nvPr/>
        </p:nvSpPr>
        <p:spPr>
          <a:xfrm>
            <a:off x="10245570" y="2191094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A6A7CE-BFA7-DD2C-5C2A-58A740FA6958}"/>
              </a:ext>
            </a:extLst>
          </p:cNvPr>
          <p:cNvCxnSpPr>
            <a:stCxn id="6" idx="2"/>
            <a:endCxn id="9" idx="0"/>
          </p:cNvCxnSpPr>
          <p:nvPr/>
        </p:nvCxnSpPr>
        <p:spPr>
          <a:xfrm flipH="1">
            <a:off x="4591357" y="1753695"/>
            <a:ext cx="1826270" cy="3980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7FB1E0-A3FF-973C-2D5E-A0B18A6E05D1}"/>
              </a:ext>
            </a:extLst>
          </p:cNvPr>
          <p:cNvCxnSpPr>
            <a:cxnSpLocks/>
            <a:stCxn id="12" idx="0"/>
            <a:endCxn id="1026" idx="2"/>
          </p:cNvCxnSpPr>
          <p:nvPr/>
        </p:nvCxnSpPr>
        <p:spPr>
          <a:xfrm flipV="1">
            <a:off x="3738745" y="3189821"/>
            <a:ext cx="852612" cy="420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BF56CD-2869-70C6-5210-721F6D4A4C36}"/>
              </a:ext>
            </a:extLst>
          </p:cNvPr>
          <p:cNvCxnSpPr>
            <a:cxnSpLocks/>
            <a:stCxn id="1055" idx="2"/>
            <a:endCxn id="15" idx="0"/>
          </p:cNvCxnSpPr>
          <p:nvPr/>
        </p:nvCxnSpPr>
        <p:spPr>
          <a:xfrm flipH="1">
            <a:off x="7260738" y="3192700"/>
            <a:ext cx="930567" cy="3788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8EF437-9581-0EA9-B243-0E5C947F9843}"/>
              </a:ext>
            </a:extLst>
          </p:cNvPr>
          <p:cNvCxnSpPr>
            <a:cxnSpLocks/>
            <a:stCxn id="1074" idx="2"/>
            <a:endCxn id="13" idx="0"/>
          </p:cNvCxnSpPr>
          <p:nvPr/>
        </p:nvCxnSpPr>
        <p:spPr>
          <a:xfrm>
            <a:off x="11147419" y="3195837"/>
            <a:ext cx="2498" cy="375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9E9503-6BD5-65B9-A779-DA9A555B1414}"/>
              </a:ext>
            </a:extLst>
          </p:cNvPr>
          <p:cNvCxnSpPr>
            <a:cxnSpLocks/>
            <a:stCxn id="6" idx="2"/>
            <a:endCxn id="23" idx="0"/>
          </p:cNvCxnSpPr>
          <p:nvPr/>
        </p:nvCxnSpPr>
        <p:spPr>
          <a:xfrm>
            <a:off x="6417627" y="1753695"/>
            <a:ext cx="4729793" cy="4373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6BBADB-1751-F9A2-66AB-0AA29B754C7D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>
            <a:off x="11149917" y="3910072"/>
            <a:ext cx="0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CD92D5-60A1-E08F-4780-7E9962B65743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flipH="1">
            <a:off x="7258477" y="3910072"/>
            <a:ext cx="2261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5896EC-6645-EC01-2526-FEFF992248D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417627" y="1753695"/>
            <a:ext cx="1776192" cy="3928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40BFE0-D859-E2A2-0571-B70C2F4C44B6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946430" y="2524632"/>
            <a:ext cx="0" cy="3295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6FB088-8282-FE3F-91A6-DEA2DBE55D2F}"/>
              </a:ext>
            </a:extLst>
          </p:cNvPr>
          <p:cNvCxnSpPr>
            <a:cxnSpLocks/>
            <a:stCxn id="17" idx="0"/>
            <a:endCxn id="12" idx="2"/>
          </p:cNvCxnSpPr>
          <p:nvPr/>
        </p:nvCxnSpPr>
        <p:spPr>
          <a:xfrm flipV="1">
            <a:off x="3738745" y="3948855"/>
            <a:ext cx="0" cy="4424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825F1B-3110-288C-D5F6-F44AC575CCF3}"/>
              </a:ext>
            </a:extLst>
          </p:cNvPr>
          <p:cNvCxnSpPr>
            <a:cxnSpLocks/>
            <a:stCxn id="20" idx="0"/>
            <a:endCxn id="6" idx="2"/>
          </p:cNvCxnSpPr>
          <p:nvPr/>
        </p:nvCxnSpPr>
        <p:spPr>
          <a:xfrm flipV="1">
            <a:off x="1946430" y="1753695"/>
            <a:ext cx="4471197" cy="4323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CB3DC2-EBBF-3E6C-2373-5BC80CFF4A18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1946429" y="3932747"/>
            <a:ext cx="0" cy="458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9354529" y="1310007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pic>
        <p:nvPicPr>
          <p:cNvPr id="3" name="Picture 2" descr="Etiopía Oba Toli Natural">
            <a:extLst>
              <a:ext uri="{FF2B5EF4-FFF2-40B4-BE49-F238E27FC236}">
                <a16:creationId xmlns:a16="http://schemas.microsoft.com/office/drawing/2014/main" id="{6124197C-46D0-E507-5D94-C6C05BAB6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2CFA8-4F6D-EC34-72E1-6FCC15C5E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5" name="Picture 10" descr="Sumatra Atu Lintang">
            <a:extLst>
              <a:ext uri="{FF2B5EF4-FFF2-40B4-BE49-F238E27FC236}">
                <a16:creationId xmlns:a16="http://schemas.microsoft.com/office/drawing/2014/main" id="{B940BCDC-3C51-C8B2-F804-3B93C7B9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C9EA47-84D5-AE48-73C3-13C15611ED99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4A559-FFEE-88A4-715D-CB416A84D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77440DA-8C57-3863-2ACF-A039E017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37" name="Picture 4">
            <a:extLst>
              <a:ext uri="{FF2B5EF4-FFF2-40B4-BE49-F238E27FC236}">
                <a16:creationId xmlns:a16="http://schemas.microsoft.com/office/drawing/2014/main" id="{6918FACC-E2B0-C06A-6051-6C2E0B602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16F23-14BE-1D6B-5089-922396861C3E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9D6894A-9684-1794-95D9-6AC8131AC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0F6EAECB-0527-98D0-891F-17BB661E7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3" name="TextBox 1042">
            <a:extLst>
              <a:ext uri="{FF2B5EF4-FFF2-40B4-BE49-F238E27FC236}">
                <a16:creationId xmlns:a16="http://schemas.microsoft.com/office/drawing/2014/main" id="{9AB92FC2-8591-BFB0-2717-2F41E94D8F88}"/>
              </a:ext>
            </a:extLst>
          </p:cNvPr>
          <p:cNvSpPr txBox="1"/>
          <p:nvPr/>
        </p:nvSpPr>
        <p:spPr>
          <a:xfrm>
            <a:off x="4624424" y="3593671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6DC54BA-B65F-0906-7605-EAC1B55B6958}"/>
              </a:ext>
            </a:extLst>
          </p:cNvPr>
          <p:cNvSpPr txBox="1"/>
          <p:nvPr/>
        </p:nvSpPr>
        <p:spPr>
          <a:xfrm>
            <a:off x="4837110" y="4396688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1.200</a:t>
            </a: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9E8407A0-6E2A-51DC-220B-C8F639D07E4D}"/>
              </a:ext>
            </a:extLst>
          </p:cNvPr>
          <p:cNvCxnSpPr>
            <a:cxnSpLocks/>
            <a:stCxn id="1043" idx="0"/>
            <a:endCxn id="1026" idx="2"/>
          </p:cNvCxnSpPr>
          <p:nvPr/>
        </p:nvCxnSpPr>
        <p:spPr>
          <a:xfrm flipH="1" flipV="1">
            <a:off x="4591357" y="3189821"/>
            <a:ext cx="918021" cy="403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A7DB9546-8B62-0AE4-1FF2-EAEC9935E243}"/>
              </a:ext>
            </a:extLst>
          </p:cNvPr>
          <p:cNvCxnSpPr>
            <a:cxnSpLocks/>
            <a:stCxn id="1044" idx="0"/>
            <a:endCxn id="1043" idx="2"/>
          </p:cNvCxnSpPr>
          <p:nvPr/>
        </p:nvCxnSpPr>
        <p:spPr>
          <a:xfrm flipV="1">
            <a:off x="5509378" y="3932225"/>
            <a:ext cx="0" cy="4644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9" name="TextBox 1058">
            <a:extLst>
              <a:ext uri="{FF2B5EF4-FFF2-40B4-BE49-F238E27FC236}">
                <a16:creationId xmlns:a16="http://schemas.microsoft.com/office/drawing/2014/main" id="{883CA3D6-4145-B6F1-9536-4CA0CD8D523F}"/>
              </a:ext>
            </a:extLst>
          </p:cNvPr>
          <p:cNvSpPr txBox="1"/>
          <p:nvPr/>
        </p:nvSpPr>
        <p:spPr>
          <a:xfrm>
            <a:off x="8362374" y="3593113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C94DD190-419A-6D78-7A36-91CB34890D9F}"/>
              </a:ext>
            </a:extLst>
          </p:cNvPr>
          <p:cNvSpPr txBox="1"/>
          <p:nvPr/>
        </p:nvSpPr>
        <p:spPr>
          <a:xfrm>
            <a:off x="8541344" y="4360908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B7E8284D-F2C0-B45F-1BA8-C86DD0B12BC4}"/>
              </a:ext>
            </a:extLst>
          </p:cNvPr>
          <p:cNvCxnSpPr>
            <a:cxnSpLocks/>
            <a:stCxn id="1055" idx="2"/>
            <a:endCxn id="1059" idx="0"/>
          </p:cNvCxnSpPr>
          <p:nvPr/>
        </p:nvCxnSpPr>
        <p:spPr>
          <a:xfrm>
            <a:off x="8191305" y="3192700"/>
            <a:ext cx="1018352" cy="400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856D7B27-EE27-00B3-F94F-BA820FC55E4D}"/>
              </a:ext>
            </a:extLst>
          </p:cNvPr>
          <p:cNvCxnSpPr>
            <a:cxnSpLocks/>
            <a:stCxn id="1059" idx="2"/>
            <a:endCxn id="1060" idx="0"/>
          </p:cNvCxnSpPr>
          <p:nvPr/>
        </p:nvCxnSpPr>
        <p:spPr>
          <a:xfrm>
            <a:off x="9209657" y="3931667"/>
            <a:ext cx="3506" cy="4292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C31138C-C473-686A-6EA1-F3BC1C0DE393}"/>
              </a:ext>
            </a:extLst>
          </p:cNvPr>
          <p:cNvCxnSpPr>
            <a:cxnSpLocks/>
            <a:stCxn id="21" idx="2"/>
            <a:endCxn id="14" idx="0"/>
          </p:cNvCxnSpPr>
          <p:nvPr/>
        </p:nvCxnSpPr>
        <p:spPr>
          <a:xfrm flipH="1">
            <a:off x="1946429" y="3192700"/>
            <a:ext cx="1" cy="4014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9D317E21-827F-377B-D7F7-107EDDAAD74A}"/>
              </a:ext>
            </a:extLst>
          </p:cNvPr>
          <p:cNvSpPr txBox="1"/>
          <p:nvPr/>
        </p:nvSpPr>
        <p:spPr>
          <a:xfrm>
            <a:off x="3707236" y="2851267"/>
            <a:ext cx="176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natural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649D882D-5D98-4ADA-D1A4-C149188A7BD6}"/>
              </a:ext>
            </a:extLst>
          </p:cNvPr>
          <p:cNvCxnSpPr>
            <a:cxnSpLocks/>
            <a:stCxn id="1026" idx="0"/>
            <a:endCxn id="9" idx="2"/>
          </p:cNvCxnSpPr>
          <p:nvPr/>
        </p:nvCxnSpPr>
        <p:spPr>
          <a:xfrm flipV="1">
            <a:off x="4591357" y="2490275"/>
            <a:ext cx="0" cy="3609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5" name="TextBox 1054">
            <a:extLst>
              <a:ext uri="{FF2B5EF4-FFF2-40B4-BE49-F238E27FC236}">
                <a16:creationId xmlns:a16="http://schemas.microsoft.com/office/drawing/2014/main" id="{69BC121F-1EDC-9147-A7A8-4445F6BF9718}"/>
              </a:ext>
            </a:extLst>
          </p:cNvPr>
          <p:cNvSpPr txBox="1"/>
          <p:nvPr/>
        </p:nvSpPr>
        <p:spPr>
          <a:xfrm>
            <a:off x="7348638" y="2854146"/>
            <a:ext cx="168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lavado</a:t>
            </a:r>
          </a:p>
        </p:txBody>
      </p: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413EB3E1-E4A2-5E31-BB40-FC68F6E746C3}"/>
              </a:ext>
            </a:extLst>
          </p:cNvPr>
          <p:cNvCxnSpPr>
            <a:cxnSpLocks/>
            <a:stCxn id="10" idx="2"/>
            <a:endCxn id="1055" idx="0"/>
          </p:cNvCxnSpPr>
          <p:nvPr/>
        </p:nvCxnSpPr>
        <p:spPr>
          <a:xfrm flipH="1">
            <a:off x="8191305" y="2485108"/>
            <a:ext cx="2514" cy="369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569ECCE5-5FD5-C74A-5803-15B4B6DF8CA4}"/>
              </a:ext>
            </a:extLst>
          </p:cNvPr>
          <p:cNvSpPr txBox="1"/>
          <p:nvPr/>
        </p:nvSpPr>
        <p:spPr>
          <a:xfrm>
            <a:off x="10304752" y="2857283"/>
            <a:ext cx="168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lavado</a:t>
            </a:r>
          </a:p>
        </p:txBody>
      </p: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D3B2FDEC-EC0B-F888-6F50-74C80F5075E0}"/>
              </a:ext>
            </a:extLst>
          </p:cNvPr>
          <p:cNvCxnSpPr>
            <a:cxnSpLocks/>
            <a:stCxn id="23" idx="2"/>
            <a:endCxn id="1074" idx="0"/>
          </p:cNvCxnSpPr>
          <p:nvPr/>
        </p:nvCxnSpPr>
        <p:spPr>
          <a:xfrm flipH="1">
            <a:off x="11147419" y="2529648"/>
            <a:ext cx="1" cy="327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Video 5" descr="Servidores de equipo">
            <a:extLst>
              <a:ext uri="{FF2B5EF4-FFF2-40B4-BE49-F238E27FC236}">
                <a16:creationId xmlns:a16="http://schemas.microsoft.com/office/drawing/2014/main" id="{1CC581B6-3CE1-5F1B-135D-71D38C743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1065568"/>
            <a:ext cx="4059501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El 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dirty="0">
                <a:solidFill>
                  <a:schemeClr val="tx1"/>
                </a:solidFill>
              </a:rPr>
              <a:t>Modelo Relacional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97" y="3667326"/>
            <a:ext cx="4185932" cy="23218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Agosto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4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3F50D-D0A5-2EC5-21CC-7C33783AB490}"/>
              </a:ext>
            </a:extLst>
          </p:cNvPr>
          <p:cNvSpPr txBox="1"/>
          <p:nvPr/>
        </p:nvSpPr>
        <p:spPr>
          <a:xfrm>
            <a:off x="6096000" y="1415141"/>
            <a:ext cx="64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Café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7ACD7-1686-4379-D039-BE00A00586F4}"/>
              </a:ext>
            </a:extLst>
          </p:cNvPr>
          <p:cNvSpPr txBox="1"/>
          <p:nvPr/>
        </p:nvSpPr>
        <p:spPr>
          <a:xfrm>
            <a:off x="3883118" y="2151721"/>
            <a:ext cx="1416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3FCA5-67EB-FB36-8795-848589AB2A09}"/>
              </a:ext>
            </a:extLst>
          </p:cNvPr>
          <p:cNvSpPr txBox="1"/>
          <p:nvPr/>
        </p:nvSpPr>
        <p:spPr>
          <a:xfrm>
            <a:off x="7535658" y="2146554"/>
            <a:ext cx="131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DB5CC-57C4-8CEA-98F2-30B4E4384C04}"/>
              </a:ext>
            </a:extLst>
          </p:cNvPr>
          <p:cNvSpPr txBox="1"/>
          <p:nvPr/>
        </p:nvSpPr>
        <p:spPr>
          <a:xfrm>
            <a:off x="2963597" y="3610301"/>
            <a:ext cx="1550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8B27A-9C1E-11F3-065A-52DA6D4F39CF}"/>
              </a:ext>
            </a:extLst>
          </p:cNvPr>
          <p:cNvSpPr txBox="1"/>
          <p:nvPr/>
        </p:nvSpPr>
        <p:spPr>
          <a:xfrm>
            <a:off x="10410067" y="3571518"/>
            <a:ext cx="147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EDF50-8CA9-9C61-86D5-5AA2BD229F98}"/>
              </a:ext>
            </a:extLst>
          </p:cNvPr>
          <p:cNvSpPr txBox="1"/>
          <p:nvPr/>
        </p:nvSpPr>
        <p:spPr>
          <a:xfrm>
            <a:off x="1048651" y="3594193"/>
            <a:ext cx="179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2E978-7BB9-7F07-6A65-3CFBAB1B1E19}"/>
              </a:ext>
            </a:extLst>
          </p:cNvPr>
          <p:cNvSpPr txBox="1"/>
          <p:nvPr/>
        </p:nvSpPr>
        <p:spPr>
          <a:xfrm>
            <a:off x="6375784" y="3571518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D5A35-F7D4-B7A4-D7B3-6A61A8E989B5}"/>
              </a:ext>
            </a:extLst>
          </p:cNvPr>
          <p:cNvSpPr txBox="1"/>
          <p:nvPr/>
        </p:nvSpPr>
        <p:spPr>
          <a:xfrm>
            <a:off x="1273296" y="4391268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57FC7-54F0-06D1-78AD-0C2A5FE54F55}"/>
              </a:ext>
            </a:extLst>
          </p:cNvPr>
          <p:cNvSpPr txBox="1"/>
          <p:nvPr/>
        </p:nvSpPr>
        <p:spPr>
          <a:xfrm>
            <a:off x="3072986" y="4391267"/>
            <a:ext cx="133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1.350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1DAC2-E5B0-B651-2092-0C5D579F3D46}"/>
              </a:ext>
            </a:extLst>
          </p:cNvPr>
          <p:cNvSpPr txBox="1"/>
          <p:nvPr/>
        </p:nvSpPr>
        <p:spPr>
          <a:xfrm>
            <a:off x="6585344" y="4353171"/>
            <a:ext cx="13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D92D9-3277-A8A5-09F2-CCAC0D3AB738}"/>
              </a:ext>
            </a:extLst>
          </p:cNvPr>
          <p:cNvSpPr txBox="1"/>
          <p:nvPr/>
        </p:nvSpPr>
        <p:spPr>
          <a:xfrm>
            <a:off x="10478547" y="4353171"/>
            <a:ext cx="1342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9D8A81-56CC-4393-0159-3B13D4C9ACD1}"/>
              </a:ext>
            </a:extLst>
          </p:cNvPr>
          <p:cNvSpPr txBox="1"/>
          <p:nvPr/>
        </p:nvSpPr>
        <p:spPr>
          <a:xfrm>
            <a:off x="1175962" y="2186078"/>
            <a:ext cx="1540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757CB0-8474-634E-FB08-8C4CCF620025}"/>
              </a:ext>
            </a:extLst>
          </p:cNvPr>
          <p:cNvSpPr txBox="1"/>
          <p:nvPr/>
        </p:nvSpPr>
        <p:spPr>
          <a:xfrm>
            <a:off x="1062309" y="2854146"/>
            <a:ext cx="176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863CF-4B7F-8AF4-CFB9-40847F557A54}"/>
              </a:ext>
            </a:extLst>
          </p:cNvPr>
          <p:cNvSpPr txBox="1"/>
          <p:nvPr/>
        </p:nvSpPr>
        <p:spPr>
          <a:xfrm>
            <a:off x="10245570" y="2191094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origen: </a:t>
            </a:r>
            <a:r>
              <a:rPr lang="en-CL" sz="1600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A6A7CE-BFA7-DD2C-5C2A-58A740FA6958}"/>
              </a:ext>
            </a:extLst>
          </p:cNvPr>
          <p:cNvCxnSpPr>
            <a:stCxn id="6" idx="2"/>
            <a:endCxn id="9" idx="0"/>
          </p:cNvCxnSpPr>
          <p:nvPr/>
        </p:nvCxnSpPr>
        <p:spPr>
          <a:xfrm flipH="1">
            <a:off x="4591357" y="1753695"/>
            <a:ext cx="1826270" cy="3980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7FB1E0-A3FF-973C-2D5E-A0B18A6E05D1}"/>
              </a:ext>
            </a:extLst>
          </p:cNvPr>
          <p:cNvCxnSpPr>
            <a:cxnSpLocks/>
            <a:stCxn id="12" idx="0"/>
            <a:endCxn id="1026" idx="2"/>
          </p:cNvCxnSpPr>
          <p:nvPr/>
        </p:nvCxnSpPr>
        <p:spPr>
          <a:xfrm flipV="1">
            <a:off x="3738745" y="3189821"/>
            <a:ext cx="852612" cy="420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BF56CD-2869-70C6-5210-721F6D4A4C36}"/>
              </a:ext>
            </a:extLst>
          </p:cNvPr>
          <p:cNvCxnSpPr>
            <a:cxnSpLocks/>
            <a:stCxn id="1055" idx="2"/>
            <a:endCxn id="15" idx="0"/>
          </p:cNvCxnSpPr>
          <p:nvPr/>
        </p:nvCxnSpPr>
        <p:spPr>
          <a:xfrm flipH="1">
            <a:off x="7260738" y="3192700"/>
            <a:ext cx="930567" cy="3788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8EF437-9581-0EA9-B243-0E5C947F9843}"/>
              </a:ext>
            </a:extLst>
          </p:cNvPr>
          <p:cNvCxnSpPr>
            <a:cxnSpLocks/>
            <a:stCxn id="1074" idx="2"/>
            <a:endCxn id="13" idx="0"/>
          </p:cNvCxnSpPr>
          <p:nvPr/>
        </p:nvCxnSpPr>
        <p:spPr>
          <a:xfrm>
            <a:off x="11147419" y="3195837"/>
            <a:ext cx="2498" cy="375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9E9503-6BD5-65B9-A779-DA9A555B1414}"/>
              </a:ext>
            </a:extLst>
          </p:cNvPr>
          <p:cNvCxnSpPr>
            <a:cxnSpLocks/>
            <a:stCxn id="6" idx="2"/>
            <a:endCxn id="23" idx="0"/>
          </p:cNvCxnSpPr>
          <p:nvPr/>
        </p:nvCxnSpPr>
        <p:spPr>
          <a:xfrm>
            <a:off x="6417627" y="1753695"/>
            <a:ext cx="4729793" cy="4373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6BBADB-1751-F9A2-66AB-0AA29B754C7D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>
            <a:off x="11149917" y="3910072"/>
            <a:ext cx="0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CD92D5-60A1-E08F-4780-7E9962B65743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flipH="1">
            <a:off x="7258477" y="3910072"/>
            <a:ext cx="2261" cy="443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5896EC-6645-EC01-2526-FEFF992248D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417627" y="1753695"/>
            <a:ext cx="1776192" cy="3928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40BFE0-D859-E2A2-0571-B70C2F4C44B6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946430" y="2524632"/>
            <a:ext cx="0" cy="3295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6FB088-8282-FE3F-91A6-DEA2DBE55D2F}"/>
              </a:ext>
            </a:extLst>
          </p:cNvPr>
          <p:cNvCxnSpPr>
            <a:cxnSpLocks/>
            <a:stCxn id="17" idx="0"/>
            <a:endCxn id="12" idx="2"/>
          </p:cNvCxnSpPr>
          <p:nvPr/>
        </p:nvCxnSpPr>
        <p:spPr>
          <a:xfrm flipV="1">
            <a:off x="3738745" y="3948855"/>
            <a:ext cx="0" cy="4424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825F1B-3110-288C-D5F6-F44AC575CCF3}"/>
              </a:ext>
            </a:extLst>
          </p:cNvPr>
          <p:cNvCxnSpPr>
            <a:cxnSpLocks/>
            <a:stCxn id="20" idx="0"/>
            <a:endCxn id="6" idx="2"/>
          </p:cNvCxnSpPr>
          <p:nvPr/>
        </p:nvCxnSpPr>
        <p:spPr>
          <a:xfrm flipV="1">
            <a:off x="1946430" y="1753695"/>
            <a:ext cx="4471197" cy="4323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CB3DC2-EBBF-3E6C-2373-5BC80CFF4A18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1946429" y="3932747"/>
            <a:ext cx="0" cy="458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9354529" y="1310007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pic>
        <p:nvPicPr>
          <p:cNvPr id="3" name="Picture 2" descr="Etiopía Oba Toli Natural">
            <a:extLst>
              <a:ext uri="{FF2B5EF4-FFF2-40B4-BE49-F238E27FC236}">
                <a16:creationId xmlns:a16="http://schemas.microsoft.com/office/drawing/2014/main" id="{6124197C-46D0-E507-5D94-C6C05BAB6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2CFA8-4F6D-EC34-72E1-6FCC15C5E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5" name="Picture 10" descr="Sumatra Atu Lintang">
            <a:extLst>
              <a:ext uri="{FF2B5EF4-FFF2-40B4-BE49-F238E27FC236}">
                <a16:creationId xmlns:a16="http://schemas.microsoft.com/office/drawing/2014/main" id="{B940BCDC-3C51-C8B2-F804-3B93C7B9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C9EA47-84D5-AE48-73C3-13C15611ED99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4A559-FFEE-88A4-715D-CB416A84D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77440DA-8C57-3863-2ACF-A039E017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37" name="Picture 4">
            <a:extLst>
              <a:ext uri="{FF2B5EF4-FFF2-40B4-BE49-F238E27FC236}">
                <a16:creationId xmlns:a16="http://schemas.microsoft.com/office/drawing/2014/main" id="{6918FACC-E2B0-C06A-6051-6C2E0B602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16F23-14BE-1D6B-5089-922396861C3E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9D6894A-9684-1794-95D9-6AC8131AC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0F6EAECB-0527-98D0-891F-17BB661E7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3" name="TextBox 1042">
            <a:extLst>
              <a:ext uri="{FF2B5EF4-FFF2-40B4-BE49-F238E27FC236}">
                <a16:creationId xmlns:a16="http://schemas.microsoft.com/office/drawing/2014/main" id="{9AB92FC2-8591-BFB0-2717-2F41E94D8F88}"/>
              </a:ext>
            </a:extLst>
          </p:cNvPr>
          <p:cNvSpPr txBox="1"/>
          <p:nvPr/>
        </p:nvSpPr>
        <p:spPr>
          <a:xfrm>
            <a:off x="4624424" y="3593671"/>
            <a:ext cx="176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6DC54BA-B65F-0906-7605-EAC1B55B6958}"/>
              </a:ext>
            </a:extLst>
          </p:cNvPr>
          <p:cNvSpPr txBox="1"/>
          <p:nvPr/>
        </p:nvSpPr>
        <p:spPr>
          <a:xfrm>
            <a:off x="4837110" y="4396688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1.200</a:t>
            </a: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9E8407A0-6E2A-51DC-220B-C8F639D07E4D}"/>
              </a:ext>
            </a:extLst>
          </p:cNvPr>
          <p:cNvCxnSpPr>
            <a:cxnSpLocks/>
            <a:stCxn id="1043" idx="0"/>
            <a:endCxn id="1026" idx="2"/>
          </p:cNvCxnSpPr>
          <p:nvPr/>
        </p:nvCxnSpPr>
        <p:spPr>
          <a:xfrm flipH="1" flipV="1">
            <a:off x="4591357" y="3189821"/>
            <a:ext cx="918021" cy="403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A7DB9546-8B62-0AE4-1FF2-EAEC9935E243}"/>
              </a:ext>
            </a:extLst>
          </p:cNvPr>
          <p:cNvCxnSpPr>
            <a:cxnSpLocks/>
            <a:stCxn id="1044" idx="0"/>
            <a:endCxn id="1043" idx="2"/>
          </p:cNvCxnSpPr>
          <p:nvPr/>
        </p:nvCxnSpPr>
        <p:spPr>
          <a:xfrm flipV="1">
            <a:off x="5509378" y="3932225"/>
            <a:ext cx="0" cy="4644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9" name="TextBox 1058">
            <a:extLst>
              <a:ext uri="{FF2B5EF4-FFF2-40B4-BE49-F238E27FC236}">
                <a16:creationId xmlns:a16="http://schemas.microsoft.com/office/drawing/2014/main" id="{883CA3D6-4145-B6F1-9536-4CA0CD8D523F}"/>
              </a:ext>
            </a:extLst>
          </p:cNvPr>
          <p:cNvSpPr txBox="1"/>
          <p:nvPr/>
        </p:nvSpPr>
        <p:spPr>
          <a:xfrm>
            <a:off x="8362374" y="3593113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varietal: </a:t>
            </a:r>
            <a:r>
              <a:rPr lang="en-CL" sz="1600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C94DD190-419A-6D78-7A36-91CB34890D9F}"/>
              </a:ext>
            </a:extLst>
          </p:cNvPr>
          <p:cNvSpPr txBox="1"/>
          <p:nvPr/>
        </p:nvSpPr>
        <p:spPr>
          <a:xfrm>
            <a:off x="8541344" y="4360908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altura: </a:t>
            </a:r>
            <a:r>
              <a:rPr lang="en-CL" sz="1600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B7E8284D-F2C0-B45F-1BA8-C86DD0B12BC4}"/>
              </a:ext>
            </a:extLst>
          </p:cNvPr>
          <p:cNvCxnSpPr>
            <a:cxnSpLocks/>
            <a:stCxn id="1055" idx="2"/>
            <a:endCxn id="1059" idx="0"/>
          </p:cNvCxnSpPr>
          <p:nvPr/>
        </p:nvCxnSpPr>
        <p:spPr>
          <a:xfrm>
            <a:off x="8191305" y="3192700"/>
            <a:ext cx="1018352" cy="400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856D7B27-EE27-00B3-F94F-BA820FC55E4D}"/>
              </a:ext>
            </a:extLst>
          </p:cNvPr>
          <p:cNvCxnSpPr>
            <a:cxnSpLocks/>
            <a:stCxn id="1059" idx="2"/>
            <a:endCxn id="1060" idx="0"/>
          </p:cNvCxnSpPr>
          <p:nvPr/>
        </p:nvCxnSpPr>
        <p:spPr>
          <a:xfrm>
            <a:off x="9209657" y="3931667"/>
            <a:ext cx="3506" cy="4292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C31138C-C473-686A-6EA1-F3BC1C0DE393}"/>
              </a:ext>
            </a:extLst>
          </p:cNvPr>
          <p:cNvCxnSpPr>
            <a:cxnSpLocks/>
            <a:stCxn id="21" idx="2"/>
            <a:endCxn id="14" idx="0"/>
          </p:cNvCxnSpPr>
          <p:nvPr/>
        </p:nvCxnSpPr>
        <p:spPr>
          <a:xfrm flipH="1">
            <a:off x="1946429" y="3192700"/>
            <a:ext cx="1" cy="4014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9D317E21-827F-377B-D7F7-107EDDAAD74A}"/>
              </a:ext>
            </a:extLst>
          </p:cNvPr>
          <p:cNvSpPr txBox="1"/>
          <p:nvPr/>
        </p:nvSpPr>
        <p:spPr>
          <a:xfrm>
            <a:off x="3707236" y="2851267"/>
            <a:ext cx="176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natural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649D882D-5D98-4ADA-D1A4-C149188A7BD6}"/>
              </a:ext>
            </a:extLst>
          </p:cNvPr>
          <p:cNvCxnSpPr>
            <a:cxnSpLocks/>
            <a:stCxn id="1026" idx="0"/>
            <a:endCxn id="9" idx="2"/>
          </p:cNvCxnSpPr>
          <p:nvPr/>
        </p:nvCxnSpPr>
        <p:spPr>
          <a:xfrm flipV="1">
            <a:off x="4591357" y="2490275"/>
            <a:ext cx="0" cy="3609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5" name="TextBox 1054">
            <a:extLst>
              <a:ext uri="{FF2B5EF4-FFF2-40B4-BE49-F238E27FC236}">
                <a16:creationId xmlns:a16="http://schemas.microsoft.com/office/drawing/2014/main" id="{69BC121F-1EDC-9147-A7A8-4445F6BF9718}"/>
              </a:ext>
            </a:extLst>
          </p:cNvPr>
          <p:cNvSpPr txBox="1"/>
          <p:nvPr/>
        </p:nvSpPr>
        <p:spPr>
          <a:xfrm>
            <a:off x="7348638" y="2854146"/>
            <a:ext cx="168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lavado</a:t>
            </a:r>
          </a:p>
        </p:txBody>
      </p: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413EB3E1-E4A2-5E31-BB40-FC68F6E746C3}"/>
              </a:ext>
            </a:extLst>
          </p:cNvPr>
          <p:cNvCxnSpPr>
            <a:cxnSpLocks/>
            <a:stCxn id="10" idx="2"/>
            <a:endCxn id="1055" idx="0"/>
          </p:cNvCxnSpPr>
          <p:nvPr/>
        </p:nvCxnSpPr>
        <p:spPr>
          <a:xfrm flipH="1">
            <a:off x="8191305" y="2485108"/>
            <a:ext cx="2514" cy="369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569ECCE5-5FD5-C74A-5803-15B4B6DF8CA4}"/>
              </a:ext>
            </a:extLst>
          </p:cNvPr>
          <p:cNvSpPr txBox="1"/>
          <p:nvPr/>
        </p:nvSpPr>
        <p:spPr>
          <a:xfrm>
            <a:off x="10304752" y="2857283"/>
            <a:ext cx="168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accent2">
                    <a:lumMod val="75000"/>
                  </a:schemeClr>
                </a:solidFill>
              </a:rPr>
              <a:t>proceso: </a:t>
            </a:r>
            <a:r>
              <a:rPr lang="en-CL" sz="1600" dirty="0">
                <a:solidFill>
                  <a:schemeClr val="bg1"/>
                </a:solidFill>
              </a:rPr>
              <a:t>lavado</a:t>
            </a:r>
          </a:p>
        </p:txBody>
      </p: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D3B2FDEC-EC0B-F888-6F50-74C80F5075E0}"/>
              </a:ext>
            </a:extLst>
          </p:cNvPr>
          <p:cNvCxnSpPr>
            <a:cxnSpLocks/>
            <a:stCxn id="23" idx="2"/>
            <a:endCxn id="1074" idx="0"/>
          </p:cNvCxnSpPr>
          <p:nvPr/>
        </p:nvCxnSpPr>
        <p:spPr>
          <a:xfrm flipH="1">
            <a:off x="11147419" y="2529648"/>
            <a:ext cx="1" cy="327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3F405F9-96FB-F6FD-EE13-FC0963F58EDF}"/>
              </a:ext>
            </a:extLst>
          </p:cNvPr>
          <p:cNvSpPr/>
          <p:nvPr/>
        </p:nvSpPr>
        <p:spPr>
          <a:xfrm>
            <a:off x="1132919" y="1269682"/>
            <a:ext cx="10916349" cy="3648303"/>
          </a:xfrm>
          <a:prstGeom prst="rect">
            <a:avLst/>
          </a:prstGeom>
          <a:solidFill>
            <a:srgbClr val="FFFD78">
              <a:alpha val="80000"/>
            </a:srgbClr>
          </a:solidFill>
          <a:ln>
            <a:solidFill>
              <a:srgbClr val="E9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B7AD9-7B08-A4D3-7F04-0B437EC59A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65" y="2264489"/>
            <a:ext cx="6434883" cy="15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00A83-9242-AD56-98CA-D086D0448750}"/>
              </a:ext>
            </a:extLst>
          </p:cNvPr>
          <p:cNvSpPr txBox="1"/>
          <p:nvPr/>
        </p:nvSpPr>
        <p:spPr>
          <a:xfrm>
            <a:off x="1383354" y="1896380"/>
            <a:ext cx="110220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Oba Toli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A6086-0127-E441-256F-A81434365FDC}"/>
              </a:ext>
            </a:extLst>
          </p:cNvPr>
          <p:cNvSpPr txBox="1"/>
          <p:nvPr/>
        </p:nvSpPr>
        <p:spPr>
          <a:xfrm>
            <a:off x="4449719" y="3121420"/>
            <a:ext cx="162675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Isidro Pereira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46CBF-5B94-8805-6050-D9B37D81543E}"/>
              </a:ext>
            </a:extLst>
          </p:cNvPr>
          <p:cNvSpPr txBox="1"/>
          <p:nvPr/>
        </p:nvSpPr>
        <p:spPr>
          <a:xfrm>
            <a:off x="6497325" y="3121420"/>
            <a:ext cx="140230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Ocobamba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4A8F5-8987-72A0-261C-F5287F4EC9C8}"/>
              </a:ext>
            </a:extLst>
          </p:cNvPr>
          <p:cNvSpPr txBox="1"/>
          <p:nvPr/>
        </p:nvSpPr>
        <p:spPr>
          <a:xfrm>
            <a:off x="10502464" y="3121420"/>
            <a:ext cx="144034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Atu Lintang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99B2CC-A316-F467-2810-B8C93716CD35}"/>
              </a:ext>
            </a:extLst>
          </p:cNvPr>
          <p:cNvSpPr txBox="1"/>
          <p:nvPr/>
        </p:nvSpPr>
        <p:spPr>
          <a:xfrm>
            <a:off x="6186291" y="4515586"/>
            <a:ext cx="111704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CA608-F3D3-9BD5-8514-82B88FE964C0}"/>
              </a:ext>
            </a:extLst>
          </p:cNvPr>
          <p:cNvSpPr txBox="1"/>
          <p:nvPr/>
        </p:nvSpPr>
        <p:spPr>
          <a:xfrm>
            <a:off x="6790908" y="1905717"/>
            <a:ext cx="79636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3044BC-5389-46BE-C6B9-D7B25876E7F5}"/>
              </a:ext>
            </a:extLst>
          </p:cNvPr>
          <p:cNvSpPr txBox="1"/>
          <p:nvPr/>
        </p:nvSpPr>
        <p:spPr>
          <a:xfrm>
            <a:off x="3188675" y="1896380"/>
            <a:ext cx="11467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BBC6D-3997-41CC-26BF-929CBC3EB812}"/>
              </a:ext>
            </a:extLst>
          </p:cNvPr>
          <p:cNvSpPr txBox="1"/>
          <p:nvPr/>
        </p:nvSpPr>
        <p:spPr>
          <a:xfrm>
            <a:off x="2794238" y="3118640"/>
            <a:ext cx="95718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5EB01-D812-CBD3-7338-6DD7AD65F84C}"/>
              </a:ext>
            </a:extLst>
          </p:cNvPr>
          <p:cNvSpPr txBox="1"/>
          <p:nvPr/>
        </p:nvSpPr>
        <p:spPr>
          <a:xfrm>
            <a:off x="8751150" y="1207654"/>
            <a:ext cx="91629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lavado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003C5-C45B-357F-C2DA-89A6EB5758D0}"/>
              </a:ext>
            </a:extLst>
          </p:cNvPr>
          <p:cNvSpPr txBox="1"/>
          <p:nvPr/>
        </p:nvSpPr>
        <p:spPr>
          <a:xfrm>
            <a:off x="4856726" y="1184679"/>
            <a:ext cx="812026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99D8BA-8E7E-6FA6-3856-16E2717B3D00}"/>
              </a:ext>
            </a:extLst>
          </p:cNvPr>
          <p:cNvSpPr txBox="1"/>
          <p:nvPr/>
        </p:nvSpPr>
        <p:spPr>
          <a:xfrm>
            <a:off x="4853301" y="1896380"/>
            <a:ext cx="80893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1CFB98-8CF9-82AF-C5D4-8CDCD597F99C}"/>
              </a:ext>
            </a:extLst>
          </p:cNvPr>
          <p:cNvSpPr txBox="1"/>
          <p:nvPr/>
        </p:nvSpPr>
        <p:spPr>
          <a:xfrm>
            <a:off x="9920878" y="1896380"/>
            <a:ext cx="80698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73DD64-CEF0-079F-2323-58442F92BB30}"/>
              </a:ext>
            </a:extLst>
          </p:cNvPr>
          <p:cNvSpPr txBox="1"/>
          <p:nvPr/>
        </p:nvSpPr>
        <p:spPr>
          <a:xfrm>
            <a:off x="1455864" y="3126744"/>
            <a:ext cx="96078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270A51-1A33-923E-8423-071D8DED562B}"/>
              </a:ext>
            </a:extLst>
          </p:cNvPr>
          <p:cNvSpPr txBox="1"/>
          <p:nvPr/>
        </p:nvSpPr>
        <p:spPr>
          <a:xfrm>
            <a:off x="7913223" y="4515586"/>
            <a:ext cx="714018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A6B99E-7A16-23E0-DFCA-034FC09B6CE3}"/>
              </a:ext>
            </a:extLst>
          </p:cNvPr>
          <p:cNvSpPr txBox="1"/>
          <p:nvPr/>
        </p:nvSpPr>
        <p:spPr>
          <a:xfrm>
            <a:off x="4871590" y="4515586"/>
            <a:ext cx="82063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E37BA2-D1C7-C564-4AAF-DF626C89F35B}"/>
              </a:ext>
            </a:extLst>
          </p:cNvPr>
          <p:cNvSpPr txBox="1"/>
          <p:nvPr/>
        </p:nvSpPr>
        <p:spPr>
          <a:xfrm>
            <a:off x="10901198" y="1896380"/>
            <a:ext cx="125230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6AE35702-111B-8534-7F44-75D3E66A3688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2485558" y="2100692"/>
            <a:ext cx="7031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331F7C39-4DE2-E89D-4C40-DE7A92CFB313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>
            <a:off x="1934456" y="2305003"/>
            <a:ext cx="1798" cy="8217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B142315E-25E8-E941-E246-92319E2DF23C}"/>
              </a:ext>
            </a:extLst>
          </p:cNvPr>
          <p:cNvCxnSpPr>
            <a:cxnSpLocks/>
            <a:stCxn id="3" idx="0"/>
            <a:endCxn id="40" idx="1"/>
          </p:cNvCxnSpPr>
          <p:nvPr/>
        </p:nvCxnSpPr>
        <p:spPr>
          <a:xfrm flipV="1">
            <a:off x="1934456" y="1388991"/>
            <a:ext cx="2922270" cy="507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498D3F9C-E3E7-789B-52B7-08830A7183CB}"/>
              </a:ext>
            </a:extLst>
          </p:cNvPr>
          <p:cNvCxnSpPr>
            <a:cxnSpLocks/>
            <a:stCxn id="5" idx="0"/>
            <a:endCxn id="41" idx="2"/>
          </p:cNvCxnSpPr>
          <p:nvPr/>
        </p:nvCxnSpPr>
        <p:spPr>
          <a:xfrm flipH="1" flipV="1">
            <a:off x="5257768" y="2305003"/>
            <a:ext cx="5328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0D04591E-7DA9-E46A-D6FC-BDF2D8DE30EF}"/>
              </a:ext>
            </a:extLst>
          </p:cNvPr>
          <p:cNvCxnSpPr>
            <a:cxnSpLocks/>
            <a:stCxn id="3" idx="2"/>
            <a:endCxn id="38" idx="0"/>
          </p:cNvCxnSpPr>
          <p:nvPr/>
        </p:nvCxnSpPr>
        <p:spPr>
          <a:xfrm>
            <a:off x="1934456" y="2305003"/>
            <a:ext cx="1338374" cy="813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959F31C3-0D03-2891-1681-CFAD97C3C3BC}"/>
              </a:ext>
            </a:extLst>
          </p:cNvPr>
          <p:cNvCxnSpPr>
            <a:cxnSpLocks/>
            <a:stCxn id="5" idx="2"/>
            <a:endCxn id="45" idx="0"/>
          </p:cNvCxnSpPr>
          <p:nvPr/>
        </p:nvCxnSpPr>
        <p:spPr>
          <a:xfrm>
            <a:off x="5263096" y="3530043"/>
            <a:ext cx="1880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0788F239-5C38-86E3-AE37-53B6B416F45D}"/>
              </a:ext>
            </a:extLst>
          </p:cNvPr>
          <p:cNvCxnSpPr>
            <a:cxnSpLocks/>
            <a:stCxn id="5" idx="2"/>
            <a:endCxn id="35" idx="0"/>
          </p:cNvCxnSpPr>
          <p:nvPr/>
        </p:nvCxnSpPr>
        <p:spPr>
          <a:xfrm>
            <a:off x="5263096" y="3530043"/>
            <a:ext cx="1481720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4DF1E838-7DE0-879F-641B-2DB8E4B7E06A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6744816" y="3530043"/>
            <a:ext cx="45366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1F8F1626-751C-C25E-C549-6CE01AD4F552}"/>
              </a:ext>
            </a:extLst>
          </p:cNvPr>
          <p:cNvCxnSpPr>
            <a:cxnSpLocks/>
            <a:stCxn id="24" idx="1"/>
            <a:endCxn id="39" idx="2"/>
          </p:cNvCxnSpPr>
          <p:nvPr/>
        </p:nvCxnSpPr>
        <p:spPr>
          <a:xfrm flipH="1" flipV="1">
            <a:off x="9209296" y="1616277"/>
            <a:ext cx="1293168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07B80987-4B4C-B470-D2AE-D6AF2EEFDA8F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flipH="1" flipV="1">
            <a:off x="3751422" y="3322952"/>
            <a:ext cx="698297" cy="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392E45B2-0006-14E6-3949-08B267F51444}"/>
              </a:ext>
            </a:extLst>
          </p:cNvPr>
          <p:cNvCxnSpPr>
            <a:cxnSpLocks/>
            <a:stCxn id="15" idx="3"/>
            <a:endCxn id="39" idx="2"/>
          </p:cNvCxnSpPr>
          <p:nvPr/>
        </p:nvCxnSpPr>
        <p:spPr>
          <a:xfrm flipV="1">
            <a:off x="7899632" y="1616277"/>
            <a:ext cx="1309664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21391347-FBAC-60AE-2BBD-8E394066D123}"/>
              </a:ext>
            </a:extLst>
          </p:cNvPr>
          <p:cNvCxnSpPr>
            <a:cxnSpLocks/>
            <a:stCxn id="15" idx="0"/>
            <a:endCxn id="36" idx="2"/>
          </p:cNvCxnSpPr>
          <p:nvPr/>
        </p:nvCxnSpPr>
        <p:spPr>
          <a:xfrm flipH="1" flipV="1">
            <a:off x="7189090" y="2314340"/>
            <a:ext cx="9389" cy="807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01E81A23-9B38-4685-458B-79661FA1E45E}"/>
              </a:ext>
            </a:extLst>
          </p:cNvPr>
          <p:cNvCxnSpPr>
            <a:cxnSpLocks/>
            <a:stCxn id="15" idx="2"/>
            <a:endCxn id="44" idx="0"/>
          </p:cNvCxnSpPr>
          <p:nvPr/>
        </p:nvCxnSpPr>
        <p:spPr>
          <a:xfrm>
            <a:off x="7198479" y="3530043"/>
            <a:ext cx="107175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7" name="Straight Arrow Connector 1096">
            <a:extLst>
              <a:ext uri="{FF2B5EF4-FFF2-40B4-BE49-F238E27FC236}">
                <a16:creationId xmlns:a16="http://schemas.microsoft.com/office/drawing/2014/main" id="{5A8B2A04-E420-A055-A5AC-F1237D8597D1}"/>
              </a:ext>
            </a:extLst>
          </p:cNvPr>
          <p:cNvCxnSpPr>
            <a:cxnSpLocks/>
            <a:stCxn id="24" idx="0"/>
            <a:endCxn id="46" idx="2"/>
          </p:cNvCxnSpPr>
          <p:nvPr/>
        </p:nvCxnSpPr>
        <p:spPr>
          <a:xfrm flipV="1">
            <a:off x="11222638" y="2305003"/>
            <a:ext cx="304715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8" name="Straight Arrow Connector 1097">
            <a:extLst>
              <a:ext uri="{FF2B5EF4-FFF2-40B4-BE49-F238E27FC236}">
                <a16:creationId xmlns:a16="http://schemas.microsoft.com/office/drawing/2014/main" id="{41C87DD8-2538-AE0D-1900-A4CB4228A661}"/>
              </a:ext>
            </a:extLst>
          </p:cNvPr>
          <p:cNvCxnSpPr>
            <a:cxnSpLocks/>
            <a:stCxn id="24" idx="0"/>
            <a:endCxn id="42" idx="2"/>
          </p:cNvCxnSpPr>
          <p:nvPr/>
        </p:nvCxnSpPr>
        <p:spPr>
          <a:xfrm flipH="1" flipV="1">
            <a:off x="10324371" y="2305003"/>
            <a:ext cx="898267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3" name="Straight Arrow Connector 1102">
            <a:extLst>
              <a:ext uri="{FF2B5EF4-FFF2-40B4-BE49-F238E27FC236}">
                <a16:creationId xmlns:a16="http://schemas.microsoft.com/office/drawing/2014/main" id="{2C0717AB-C171-8756-16E9-F79F7A7628F8}"/>
              </a:ext>
            </a:extLst>
          </p:cNvPr>
          <p:cNvCxnSpPr>
            <a:cxnSpLocks/>
            <a:stCxn id="15" idx="0"/>
            <a:endCxn id="40" idx="3"/>
          </p:cNvCxnSpPr>
          <p:nvPr/>
        </p:nvCxnSpPr>
        <p:spPr>
          <a:xfrm flipH="1" flipV="1">
            <a:off x="5668752" y="1388991"/>
            <a:ext cx="1529727" cy="1732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7" name="TextBox 1106">
            <a:extLst>
              <a:ext uri="{FF2B5EF4-FFF2-40B4-BE49-F238E27FC236}">
                <a16:creationId xmlns:a16="http://schemas.microsoft.com/office/drawing/2014/main" id="{D82422EF-B1F9-6923-4308-2CA1F61AA97C}"/>
              </a:ext>
            </a:extLst>
          </p:cNvPr>
          <p:cNvSpPr txBox="1"/>
          <p:nvPr/>
        </p:nvSpPr>
        <p:spPr>
          <a:xfrm>
            <a:off x="2459294" y="207396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803C4C78-7553-8082-82AC-DD83516F747C}"/>
              </a:ext>
            </a:extLst>
          </p:cNvPr>
          <p:cNvSpPr txBox="1"/>
          <p:nvPr/>
        </p:nvSpPr>
        <p:spPr>
          <a:xfrm rot="2354044">
            <a:off x="5779016" y="38556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F67EB43D-CB43-85CA-F45D-B3BA2AB9F2C2}"/>
              </a:ext>
            </a:extLst>
          </p:cNvPr>
          <p:cNvSpPr txBox="1"/>
          <p:nvPr/>
        </p:nvSpPr>
        <p:spPr>
          <a:xfrm rot="18813740">
            <a:off x="6073547" y="2792000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ED44A9C-7FFB-74B5-ABA2-BB2B25E06AF9}"/>
              </a:ext>
            </a:extLst>
          </p:cNvPr>
          <p:cNvSpPr txBox="1"/>
          <p:nvPr/>
        </p:nvSpPr>
        <p:spPr>
          <a:xfrm rot="16200000">
            <a:off x="6958552" y="2581991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8F8C1806-FA9F-3C8F-3B5F-EC401081B84F}"/>
              </a:ext>
            </a:extLst>
          </p:cNvPr>
          <p:cNvSpPr txBox="1"/>
          <p:nvPr/>
        </p:nvSpPr>
        <p:spPr>
          <a:xfrm rot="16200000">
            <a:off x="1500504" y="254186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F12D94E-A623-66A0-0890-CAF23EEA5D22}"/>
              </a:ext>
            </a:extLst>
          </p:cNvPr>
          <p:cNvSpPr txBox="1"/>
          <p:nvPr/>
        </p:nvSpPr>
        <p:spPr>
          <a:xfrm rot="18743082">
            <a:off x="8356573" y="378253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3F3CFC15-9A49-00E8-AFE9-385B5861B62F}"/>
              </a:ext>
            </a:extLst>
          </p:cNvPr>
          <p:cNvSpPr txBox="1"/>
          <p:nvPr/>
        </p:nvSpPr>
        <p:spPr>
          <a:xfrm rot="2604808">
            <a:off x="7473304" y="3830585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C36791D3-572D-46EC-464E-685B375E66B0}"/>
              </a:ext>
            </a:extLst>
          </p:cNvPr>
          <p:cNvSpPr txBox="1"/>
          <p:nvPr/>
        </p:nvSpPr>
        <p:spPr>
          <a:xfrm rot="16200000">
            <a:off x="4802278" y="3788196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DA8ADAFC-74FB-2E16-EFCA-1B8BD4E0110F}"/>
              </a:ext>
            </a:extLst>
          </p:cNvPr>
          <p:cNvSpPr txBox="1"/>
          <p:nvPr/>
        </p:nvSpPr>
        <p:spPr>
          <a:xfrm>
            <a:off x="3768218" y="3113480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D9B99189-2A2A-EDCE-171A-6464CBC4C0B6}"/>
              </a:ext>
            </a:extLst>
          </p:cNvPr>
          <p:cNvSpPr txBox="1"/>
          <p:nvPr/>
        </p:nvSpPr>
        <p:spPr>
          <a:xfrm rot="2039241">
            <a:off x="2371149" y="2579166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2D086264-3ED2-44F2-3329-71209D39453A}"/>
              </a:ext>
            </a:extLst>
          </p:cNvPr>
          <p:cNvSpPr txBox="1"/>
          <p:nvPr/>
        </p:nvSpPr>
        <p:spPr>
          <a:xfrm rot="3183950">
            <a:off x="9603716" y="2435741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7E45AF9A-4D88-2B81-870D-9FDB739AE451}"/>
              </a:ext>
            </a:extLst>
          </p:cNvPr>
          <p:cNvSpPr txBox="1"/>
          <p:nvPr/>
        </p:nvSpPr>
        <p:spPr>
          <a:xfrm rot="18505429">
            <a:off x="8056680" y="2271837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223F5FCF-6E2C-9F5D-AD9D-6A5BA092FF46}"/>
              </a:ext>
            </a:extLst>
          </p:cNvPr>
          <p:cNvSpPr txBox="1"/>
          <p:nvPr/>
        </p:nvSpPr>
        <p:spPr>
          <a:xfrm rot="20811684">
            <a:off x="3165644" y="140524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67881C10-45D5-0552-50EC-E36AC3390FDC}"/>
              </a:ext>
            </a:extLst>
          </p:cNvPr>
          <p:cNvSpPr txBox="1"/>
          <p:nvPr/>
        </p:nvSpPr>
        <p:spPr>
          <a:xfrm rot="2813166">
            <a:off x="10536739" y="2489501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1F983ECA-B285-9D73-70BD-2A83090EEEB7}"/>
              </a:ext>
            </a:extLst>
          </p:cNvPr>
          <p:cNvSpPr txBox="1"/>
          <p:nvPr/>
        </p:nvSpPr>
        <p:spPr>
          <a:xfrm rot="16200000">
            <a:off x="4874087" y="265107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4D42ACFE-ECC9-C1C0-2726-A128084A48D0}"/>
              </a:ext>
            </a:extLst>
          </p:cNvPr>
          <p:cNvSpPr txBox="1"/>
          <p:nvPr/>
        </p:nvSpPr>
        <p:spPr>
          <a:xfrm rot="3067367">
            <a:off x="6126300" y="1969885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pic>
        <p:nvPicPr>
          <p:cNvPr id="4" name="Picture 3" descr="Etiopía Oba Toli Natural">
            <a:extLst>
              <a:ext uri="{FF2B5EF4-FFF2-40B4-BE49-F238E27FC236}">
                <a16:creationId xmlns:a16="http://schemas.microsoft.com/office/drawing/2014/main" id="{B5DD5CAB-3395-D6CF-4CA9-B9D967280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AD373-670C-8AB5-B45B-F14986E06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02034DD-AB47-13B9-43C4-FF35282F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C9BE80-571A-8C23-28C1-30B53043CC52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6DA89A-298D-1C4E-7A76-32BCE5CB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37DDD-DAAD-5093-5C30-61F6690F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623F8680-F973-B03E-2352-7995482E8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347E79-0CDE-84A2-7B4C-3961A671B17D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43D28D8-2257-991B-F679-585494443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774EDD6D-68FE-6797-EEB7-9151F94EC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9EB11C2-B5DD-F5F9-9FD7-69AD4342B0CD}"/>
              </a:ext>
            </a:extLst>
          </p:cNvPr>
          <p:cNvSpPr txBox="1"/>
          <p:nvPr/>
        </p:nvSpPr>
        <p:spPr>
          <a:xfrm>
            <a:off x="3027830" y="3850513"/>
            <a:ext cx="48999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27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E4E3C-A606-5241-7EA8-5CA64AFAD151}"/>
              </a:ext>
            </a:extLst>
          </p:cNvPr>
          <p:cNvCxnSpPr>
            <a:cxnSpLocks/>
            <a:stCxn id="47" idx="0"/>
            <a:endCxn id="38" idx="2"/>
          </p:cNvCxnSpPr>
          <p:nvPr/>
        </p:nvCxnSpPr>
        <p:spPr>
          <a:xfrm flipV="1">
            <a:off x="3272830" y="3527263"/>
            <a:ext cx="0" cy="323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5FE092-CCC2-1391-E160-CBAE25B6C40E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>
            <a:off x="3517829" y="4054825"/>
            <a:ext cx="1764076" cy="460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BB9E9B-9C0A-5E35-9701-9983A8D1904E}"/>
              </a:ext>
            </a:extLst>
          </p:cNvPr>
          <p:cNvSpPr txBox="1"/>
          <p:nvPr/>
        </p:nvSpPr>
        <p:spPr>
          <a:xfrm>
            <a:off x="1455864" y="3858268"/>
            <a:ext cx="86947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B57F23-CFEB-E0DE-7029-F59739695E84}"/>
              </a:ext>
            </a:extLst>
          </p:cNvPr>
          <p:cNvSpPr txBox="1"/>
          <p:nvPr/>
        </p:nvSpPr>
        <p:spPr>
          <a:xfrm>
            <a:off x="1461515" y="4516322"/>
            <a:ext cx="7935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1.350</a:t>
            </a:r>
          </a:p>
        </p:txBody>
      </p: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27D3D08C-3D44-0387-0691-FCCC45ADDC0F}"/>
              </a:ext>
            </a:extLst>
          </p:cNvPr>
          <p:cNvCxnSpPr>
            <a:cxnSpLocks/>
            <a:stCxn id="47" idx="1"/>
            <a:endCxn id="54" idx="3"/>
          </p:cNvCxnSpPr>
          <p:nvPr/>
        </p:nvCxnSpPr>
        <p:spPr>
          <a:xfrm flipH="1">
            <a:off x="2325335" y="4054825"/>
            <a:ext cx="702495" cy="7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EADF60CC-91AF-6A1B-35E6-7156CBA74416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 flipH="1">
            <a:off x="1858286" y="4259136"/>
            <a:ext cx="1414544" cy="257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1BC9C380-22F3-B80D-ACC5-31441455CD57}"/>
              </a:ext>
            </a:extLst>
          </p:cNvPr>
          <p:cNvSpPr txBox="1"/>
          <p:nvPr/>
        </p:nvSpPr>
        <p:spPr>
          <a:xfrm>
            <a:off x="8518349" y="3121420"/>
            <a:ext cx="138189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Cajamarca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A1B9C84-1115-AE84-9541-71E608C5BF59}"/>
              </a:ext>
            </a:extLst>
          </p:cNvPr>
          <p:cNvCxnSpPr>
            <a:cxnSpLocks/>
            <a:stCxn id="1049" idx="2"/>
            <a:endCxn id="44" idx="0"/>
          </p:cNvCxnSpPr>
          <p:nvPr/>
        </p:nvCxnSpPr>
        <p:spPr>
          <a:xfrm flipH="1">
            <a:off x="8270232" y="3530043"/>
            <a:ext cx="939065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C043806E-D4B1-1689-7D87-F480CA78E187}"/>
              </a:ext>
            </a:extLst>
          </p:cNvPr>
          <p:cNvCxnSpPr>
            <a:cxnSpLocks/>
            <a:stCxn id="1049" idx="0"/>
            <a:endCxn id="39" idx="2"/>
          </p:cNvCxnSpPr>
          <p:nvPr/>
        </p:nvCxnSpPr>
        <p:spPr>
          <a:xfrm flipH="1" flipV="1">
            <a:off x="9209296" y="1616277"/>
            <a:ext cx="1" cy="1505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FB89D484-A47B-A290-56DB-F793FFBEE673}"/>
              </a:ext>
            </a:extLst>
          </p:cNvPr>
          <p:cNvSpPr txBox="1"/>
          <p:nvPr/>
        </p:nvSpPr>
        <p:spPr>
          <a:xfrm>
            <a:off x="9229144" y="4515586"/>
            <a:ext cx="1039303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0384B810-4773-4C69-0B3A-05E26985ACD3}"/>
              </a:ext>
            </a:extLst>
          </p:cNvPr>
          <p:cNvSpPr txBox="1"/>
          <p:nvPr/>
        </p:nvSpPr>
        <p:spPr>
          <a:xfrm>
            <a:off x="11036876" y="4515586"/>
            <a:ext cx="80886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76D590FC-E0CD-4F01-8EB8-E637B7C18D9D}"/>
              </a:ext>
            </a:extLst>
          </p:cNvPr>
          <p:cNvCxnSpPr>
            <a:cxnSpLocks/>
            <a:stCxn id="1049" idx="2"/>
            <a:endCxn id="1069" idx="0"/>
          </p:cNvCxnSpPr>
          <p:nvPr/>
        </p:nvCxnSpPr>
        <p:spPr>
          <a:xfrm>
            <a:off x="9209297" y="3530043"/>
            <a:ext cx="53949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92B6F023-F4AF-9811-D93C-14D6FAD8B2FF}"/>
              </a:ext>
            </a:extLst>
          </p:cNvPr>
          <p:cNvCxnSpPr>
            <a:cxnSpLocks/>
            <a:stCxn id="1049" idx="2"/>
            <a:endCxn id="1070" idx="0"/>
          </p:cNvCxnSpPr>
          <p:nvPr/>
        </p:nvCxnSpPr>
        <p:spPr>
          <a:xfrm>
            <a:off x="9209297" y="3530043"/>
            <a:ext cx="223201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0" name="TextBox 1179">
            <a:extLst>
              <a:ext uri="{FF2B5EF4-FFF2-40B4-BE49-F238E27FC236}">
                <a16:creationId xmlns:a16="http://schemas.microsoft.com/office/drawing/2014/main" id="{27805833-84B9-12BD-37FE-785CEB4F224F}"/>
              </a:ext>
            </a:extLst>
          </p:cNvPr>
          <p:cNvSpPr txBox="1"/>
          <p:nvPr/>
        </p:nvSpPr>
        <p:spPr>
          <a:xfrm rot="16200000">
            <a:off x="8721874" y="2291878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87" name="TextBox 1186">
            <a:extLst>
              <a:ext uri="{FF2B5EF4-FFF2-40B4-BE49-F238E27FC236}">
                <a16:creationId xmlns:a16="http://schemas.microsoft.com/office/drawing/2014/main" id="{CFBA343C-F711-8D25-2F87-37A521379CCF}"/>
              </a:ext>
            </a:extLst>
          </p:cNvPr>
          <p:cNvSpPr txBox="1"/>
          <p:nvPr/>
        </p:nvSpPr>
        <p:spPr>
          <a:xfrm rot="1089129">
            <a:off x="3975766" y="4052542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8" name="TextBox 1187">
            <a:extLst>
              <a:ext uri="{FF2B5EF4-FFF2-40B4-BE49-F238E27FC236}">
                <a16:creationId xmlns:a16="http://schemas.microsoft.com/office/drawing/2014/main" id="{8A548C4A-2301-DE10-1485-ED1FA3C1EB2A}"/>
              </a:ext>
            </a:extLst>
          </p:cNvPr>
          <p:cNvSpPr txBox="1"/>
          <p:nvPr/>
        </p:nvSpPr>
        <p:spPr>
          <a:xfrm rot="17539416">
            <a:off x="11134586" y="2608887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9" name="TextBox 1188">
            <a:extLst>
              <a:ext uri="{FF2B5EF4-FFF2-40B4-BE49-F238E27FC236}">
                <a16:creationId xmlns:a16="http://schemas.microsoft.com/office/drawing/2014/main" id="{85B37D67-01D4-714F-6EC3-A21E0C92CCE8}"/>
              </a:ext>
            </a:extLst>
          </p:cNvPr>
          <p:cNvSpPr txBox="1"/>
          <p:nvPr/>
        </p:nvSpPr>
        <p:spPr>
          <a:xfrm rot="21054298">
            <a:off x="2354255" y="435948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id="{BECE8733-5EC3-0766-9977-5274F42AE8B9}"/>
              </a:ext>
            </a:extLst>
          </p:cNvPr>
          <p:cNvSpPr txBox="1"/>
          <p:nvPr/>
        </p:nvSpPr>
        <p:spPr>
          <a:xfrm rot="1419838">
            <a:off x="10238154" y="385565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1" name="TextBox 1190">
            <a:extLst>
              <a:ext uri="{FF2B5EF4-FFF2-40B4-BE49-F238E27FC236}">
                <a16:creationId xmlns:a16="http://schemas.microsoft.com/office/drawing/2014/main" id="{F996E6DA-42C4-C778-1D10-4D03C9CA9DDA}"/>
              </a:ext>
            </a:extLst>
          </p:cNvPr>
          <p:cNvSpPr txBox="1"/>
          <p:nvPr/>
        </p:nvSpPr>
        <p:spPr>
          <a:xfrm>
            <a:off x="2362256" y="383804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92" name="TextBox 1191">
            <a:extLst>
              <a:ext uri="{FF2B5EF4-FFF2-40B4-BE49-F238E27FC236}">
                <a16:creationId xmlns:a16="http://schemas.microsoft.com/office/drawing/2014/main" id="{11FCB017-2BF6-182F-B25A-04B0FCCD19E5}"/>
              </a:ext>
            </a:extLst>
          </p:cNvPr>
          <p:cNvSpPr txBox="1"/>
          <p:nvPr/>
        </p:nvSpPr>
        <p:spPr>
          <a:xfrm rot="3817512">
            <a:off x="9316274" y="39761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1398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00A83-9242-AD56-98CA-D086D0448750}"/>
              </a:ext>
            </a:extLst>
          </p:cNvPr>
          <p:cNvSpPr txBox="1"/>
          <p:nvPr/>
        </p:nvSpPr>
        <p:spPr>
          <a:xfrm>
            <a:off x="1383354" y="1896380"/>
            <a:ext cx="110220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Oba Toli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A6086-0127-E441-256F-A81434365FDC}"/>
              </a:ext>
            </a:extLst>
          </p:cNvPr>
          <p:cNvSpPr txBox="1"/>
          <p:nvPr/>
        </p:nvSpPr>
        <p:spPr>
          <a:xfrm>
            <a:off x="4449719" y="3121420"/>
            <a:ext cx="162675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Isidro Pereira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46CBF-5B94-8805-6050-D9B37D81543E}"/>
              </a:ext>
            </a:extLst>
          </p:cNvPr>
          <p:cNvSpPr txBox="1"/>
          <p:nvPr/>
        </p:nvSpPr>
        <p:spPr>
          <a:xfrm>
            <a:off x="6497325" y="3121420"/>
            <a:ext cx="140230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Ocobamba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4A8F5-8987-72A0-261C-F5287F4EC9C8}"/>
              </a:ext>
            </a:extLst>
          </p:cNvPr>
          <p:cNvSpPr txBox="1"/>
          <p:nvPr/>
        </p:nvSpPr>
        <p:spPr>
          <a:xfrm>
            <a:off x="10502464" y="3121420"/>
            <a:ext cx="144034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Atu Lintang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99B2CC-A316-F467-2810-B8C93716CD35}"/>
              </a:ext>
            </a:extLst>
          </p:cNvPr>
          <p:cNvSpPr txBox="1"/>
          <p:nvPr/>
        </p:nvSpPr>
        <p:spPr>
          <a:xfrm>
            <a:off x="6186291" y="4515586"/>
            <a:ext cx="111704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CA608-F3D3-9BD5-8514-82B88FE964C0}"/>
              </a:ext>
            </a:extLst>
          </p:cNvPr>
          <p:cNvSpPr txBox="1"/>
          <p:nvPr/>
        </p:nvSpPr>
        <p:spPr>
          <a:xfrm>
            <a:off x="6790908" y="1905717"/>
            <a:ext cx="79636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3044BC-5389-46BE-C6B9-D7B25876E7F5}"/>
              </a:ext>
            </a:extLst>
          </p:cNvPr>
          <p:cNvSpPr txBox="1"/>
          <p:nvPr/>
        </p:nvSpPr>
        <p:spPr>
          <a:xfrm>
            <a:off x="3188675" y="1896380"/>
            <a:ext cx="11467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BBC6D-3997-41CC-26BF-929CBC3EB812}"/>
              </a:ext>
            </a:extLst>
          </p:cNvPr>
          <p:cNvSpPr txBox="1"/>
          <p:nvPr/>
        </p:nvSpPr>
        <p:spPr>
          <a:xfrm>
            <a:off x="2794238" y="3118640"/>
            <a:ext cx="95718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5EB01-D812-CBD3-7338-6DD7AD65F84C}"/>
              </a:ext>
            </a:extLst>
          </p:cNvPr>
          <p:cNvSpPr txBox="1"/>
          <p:nvPr/>
        </p:nvSpPr>
        <p:spPr>
          <a:xfrm>
            <a:off x="8751150" y="1207654"/>
            <a:ext cx="91629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lavado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003C5-C45B-357F-C2DA-89A6EB5758D0}"/>
              </a:ext>
            </a:extLst>
          </p:cNvPr>
          <p:cNvSpPr txBox="1"/>
          <p:nvPr/>
        </p:nvSpPr>
        <p:spPr>
          <a:xfrm>
            <a:off x="4856726" y="1184679"/>
            <a:ext cx="812026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99D8BA-8E7E-6FA6-3856-16E2717B3D00}"/>
              </a:ext>
            </a:extLst>
          </p:cNvPr>
          <p:cNvSpPr txBox="1"/>
          <p:nvPr/>
        </p:nvSpPr>
        <p:spPr>
          <a:xfrm>
            <a:off x="4853301" y="1896380"/>
            <a:ext cx="80893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1CFB98-8CF9-82AF-C5D4-8CDCD597F99C}"/>
              </a:ext>
            </a:extLst>
          </p:cNvPr>
          <p:cNvSpPr txBox="1"/>
          <p:nvPr/>
        </p:nvSpPr>
        <p:spPr>
          <a:xfrm>
            <a:off x="9920878" y="1896380"/>
            <a:ext cx="80698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73DD64-CEF0-079F-2323-58442F92BB30}"/>
              </a:ext>
            </a:extLst>
          </p:cNvPr>
          <p:cNvSpPr txBox="1"/>
          <p:nvPr/>
        </p:nvSpPr>
        <p:spPr>
          <a:xfrm>
            <a:off x="1455864" y="3126744"/>
            <a:ext cx="96078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270A51-1A33-923E-8423-071D8DED562B}"/>
              </a:ext>
            </a:extLst>
          </p:cNvPr>
          <p:cNvSpPr txBox="1"/>
          <p:nvPr/>
        </p:nvSpPr>
        <p:spPr>
          <a:xfrm>
            <a:off x="7913223" y="4515586"/>
            <a:ext cx="714018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A6B99E-7A16-23E0-DFCA-034FC09B6CE3}"/>
              </a:ext>
            </a:extLst>
          </p:cNvPr>
          <p:cNvSpPr txBox="1"/>
          <p:nvPr/>
        </p:nvSpPr>
        <p:spPr>
          <a:xfrm>
            <a:off x="4871590" y="4515586"/>
            <a:ext cx="82063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E37BA2-D1C7-C564-4AAF-DF626C89F35B}"/>
              </a:ext>
            </a:extLst>
          </p:cNvPr>
          <p:cNvSpPr txBox="1"/>
          <p:nvPr/>
        </p:nvSpPr>
        <p:spPr>
          <a:xfrm>
            <a:off x="10901198" y="1896380"/>
            <a:ext cx="125230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6AE35702-111B-8534-7F44-75D3E66A3688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2485558" y="2100692"/>
            <a:ext cx="7031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331F7C39-4DE2-E89D-4C40-DE7A92CFB313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>
            <a:off x="1934456" y="2305003"/>
            <a:ext cx="1798" cy="8217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B142315E-25E8-E941-E246-92319E2DF23C}"/>
              </a:ext>
            </a:extLst>
          </p:cNvPr>
          <p:cNvCxnSpPr>
            <a:cxnSpLocks/>
            <a:stCxn id="3" idx="0"/>
            <a:endCxn id="40" idx="1"/>
          </p:cNvCxnSpPr>
          <p:nvPr/>
        </p:nvCxnSpPr>
        <p:spPr>
          <a:xfrm flipV="1">
            <a:off x="1934456" y="1388991"/>
            <a:ext cx="2922270" cy="507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498D3F9C-E3E7-789B-52B7-08830A7183CB}"/>
              </a:ext>
            </a:extLst>
          </p:cNvPr>
          <p:cNvCxnSpPr>
            <a:cxnSpLocks/>
            <a:stCxn id="5" idx="0"/>
            <a:endCxn id="41" idx="2"/>
          </p:cNvCxnSpPr>
          <p:nvPr/>
        </p:nvCxnSpPr>
        <p:spPr>
          <a:xfrm flipH="1" flipV="1">
            <a:off x="5257768" y="2305003"/>
            <a:ext cx="5328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0D04591E-7DA9-E46A-D6FC-BDF2D8DE30EF}"/>
              </a:ext>
            </a:extLst>
          </p:cNvPr>
          <p:cNvCxnSpPr>
            <a:cxnSpLocks/>
            <a:stCxn id="3" idx="2"/>
            <a:endCxn id="38" idx="0"/>
          </p:cNvCxnSpPr>
          <p:nvPr/>
        </p:nvCxnSpPr>
        <p:spPr>
          <a:xfrm>
            <a:off x="1934456" y="2305003"/>
            <a:ext cx="1338374" cy="813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959F31C3-0D03-2891-1681-CFAD97C3C3BC}"/>
              </a:ext>
            </a:extLst>
          </p:cNvPr>
          <p:cNvCxnSpPr>
            <a:cxnSpLocks/>
            <a:stCxn id="5" idx="2"/>
            <a:endCxn id="45" idx="0"/>
          </p:cNvCxnSpPr>
          <p:nvPr/>
        </p:nvCxnSpPr>
        <p:spPr>
          <a:xfrm>
            <a:off x="5263096" y="3530043"/>
            <a:ext cx="1880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0788F239-5C38-86E3-AE37-53B6B416F45D}"/>
              </a:ext>
            </a:extLst>
          </p:cNvPr>
          <p:cNvCxnSpPr>
            <a:cxnSpLocks/>
            <a:stCxn id="5" idx="2"/>
            <a:endCxn id="35" idx="0"/>
          </p:cNvCxnSpPr>
          <p:nvPr/>
        </p:nvCxnSpPr>
        <p:spPr>
          <a:xfrm>
            <a:off x="5263096" y="3530043"/>
            <a:ext cx="1481720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4DF1E838-7DE0-879F-641B-2DB8E4B7E06A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6744816" y="3530043"/>
            <a:ext cx="45366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1F8F1626-751C-C25E-C549-6CE01AD4F552}"/>
              </a:ext>
            </a:extLst>
          </p:cNvPr>
          <p:cNvCxnSpPr>
            <a:cxnSpLocks/>
            <a:stCxn id="24" idx="1"/>
            <a:endCxn id="39" idx="2"/>
          </p:cNvCxnSpPr>
          <p:nvPr/>
        </p:nvCxnSpPr>
        <p:spPr>
          <a:xfrm flipH="1" flipV="1">
            <a:off x="9209296" y="1616277"/>
            <a:ext cx="1293168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07B80987-4B4C-B470-D2AE-D6AF2EEFDA8F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flipH="1" flipV="1">
            <a:off x="3751422" y="3322952"/>
            <a:ext cx="698297" cy="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392E45B2-0006-14E6-3949-08B267F51444}"/>
              </a:ext>
            </a:extLst>
          </p:cNvPr>
          <p:cNvCxnSpPr>
            <a:cxnSpLocks/>
            <a:stCxn id="15" idx="3"/>
            <a:endCxn id="39" idx="2"/>
          </p:cNvCxnSpPr>
          <p:nvPr/>
        </p:nvCxnSpPr>
        <p:spPr>
          <a:xfrm flipV="1">
            <a:off x="7899632" y="1616277"/>
            <a:ext cx="1309664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21391347-FBAC-60AE-2BBD-8E394066D123}"/>
              </a:ext>
            </a:extLst>
          </p:cNvPr>
          <p:cNvCxnSpPr>
            <a:cxnSpLocks/>
            <a:stCxn id="15" idx="0"/>
            <a:endCxn id="36" idx="2"/>
          </p:cNvCxnSpPr>
          <p:nvPr/>
        </p:nvCxnSpPr>
        <p:spPr>
          <a:xfrm flipH="1" flipV="1">
            <a:off x="7189090" y="2314340"/>
            <a:ext cx="9389" cy="807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01E81A23-9B38-4685-458B-79661FA1E45E}"/>
              </a:ext>
            </a:extLst>
          </p:cNvPr>
          <p:cNvCxnSpPr>
            <a:cxnSpLocks/>
            <a:stCxn id="15" idx="2"/>
            <a:endCxn id="44" idx="0"/>
          </p:cNvCxnSpPr>
          <p:nvPr/>
        </p:nvCxnSpPr>
        <p:spPr>
          <a:xfrm>
            <a:off x="7198479" y="3530043"/>
            <a:ext cx="107175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7" name="Straight Arrow Connector 1096">
            <a:extLst>
              <a:ext uri="{FF2B5EF4-FFF2-40B4-BE49-F238E27FC236}">
                <a16:creationId xmlns:a16="http://schemas.microsoft.com/office/drawing/2014/main" id="{5A8B2A04-E420-A055-A5AC-F1237D8597D1}"/>
              </a:ext>
            </a:extLst>
          </p:cNvPr>
          <p:cNvCxnSpPr>
            <a:cxnSpLocks/>
            <a:stCxn id="24" idx="0"/>
            <a:endCxn id="46" idx="2"/>
          </p:cNvCxnSpPr>
          <p:nvPr/>
        </p:nvCxnSpPr>
        <p:spPr>
          <a:xfrm flipV="1">
            <a:off x="11222638" y="2305003"/>
            <a:ext cx="304715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8" name="Straight Arrow Connector 1097">
            <a:extLst>
              <a:ext uri="{FF2B5EF4-FFF2-40B4-BE49-F238E27FC236}">
                <a16:creationId xmlns:a16="http://schemas.microsoft.com/office/drawing/2014/main" id="{41C87DD8-2538-AE0D-1900-A4CB4228A661}"/>
              </a:ext>
            </a:extLst>
          </p:cNvPr>
          <p:cNvCxnSpPr>
            <a:cxnSpLocks/>
            <a:stCxn id="24" idx="0"/>
            <a:endCxn id="42" idx="2"/>
          </p:cNvCxnSpPr>
          <p:nvPr/>
        </p:nvCxnSpPr>
        <p:spPr>
          <a:xfrm flipH="1" flipV="1">
            <a:off x="10324371" y="2305003"/>
            <a:ext cx="898267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3" name="Straight Arrow Connector 1102">
            <a:extLst>
              <a:ext uri="{FF2B5EF4-FFF2-40B4-BE49-F238E27FC236}">
                <a16:creationId xmlns:a16="http://schemas.microsoft.com/office/drawing/2014/main" id="{2C0717AB-C171-8756-16E9-F79F7A7628F8}"/>
              </a:ext>
            </a:extLst>
          </p:cNvPr>
          <p:cNvCxnSpPr>
            <a:cxnSpLocks/>
            <a:stCxn id="15" idx="0"/>
            <a:endCxn id="40" idx="3"/>
          </p:cNvCxnSpPr>
          <p:nvPr/>
        </p:nvCxnSpPr>
        <p:spPr>
          <a:xfrm flipH="1" flipV="1">
            <a:off x="5668752" y="1388991"/>
            <a:ext cx="1529727" cy="1732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7" name="TextBox 1106">
            <a:extLst>
              <a:ext uri="{FF2B5EF4-FFF2-40B4-BE49-F238E27FC236}">
                <a16:creationId xmlns:a16="http://schemas.microsoft.com/office/drawing/2014/main" id="{D82422EF-B1F9-6923-4308-2CA1F61AA97C}"/>
              </a:ext>
            </a:extLst>
          </p:cNvPr>
          <p:cNvSpPr txBox="1"/>
          <p:nvPr/>
        </p:nvSpPr>
        <p:spPr>
          <a:xfrm>
            <a:off x="2459294" y="207396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803C4C78-7553-8082-82AC-DD83516F747C}"/>
              </a:ext>
            </a:extLst>
          </p:cNvPr>
          <p:cNvSpPr txBox="1"/>
          <p:nvPr/>
        </p:nvSpPr>
        <p:spPr>
          <a:xfrm rot="2354044">
            <a:off x="5779016" y="38556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F67EB43D-CB43-85CA-F45D-B3BA2AB9F2C2}"/>
              </a:ext>
            </a:extLst>
          </p:cNvPr>
          <p:cNvSpPr txBox="1"/>
          <p:nvPr/>
        </p:nvSpPr>
        <p:spPr>
          <a:xfrm rot="18813740">
            <a:off x="6073547" y="2792000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ED44A9C-7FFB-74B5-ABA2-BB2B25E06AF9}"/>
              </a:ext>
            </a:extLst>
          </p:cNvPr>
          <p:cNvSpPr txBox="1"/>
          <p:nvPr/>
        </p:nvSpPr>
        <p:spPr>
          <a:xfrm rot="16200000">
            <a:off x="6958552" y="2581991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8F8C1806-FA9F-3C8F-3B5F-EC401081B84F}"/>
              </a:ext>
            </a:extLst>
          </p:cNvPr>
          <p:cNvSpPr txBox="1"/>
          <p:nvPr/>
        </p:nvSpPr>
        <p:spPr>
          <a:xfrm rot="16200000">
            <a:off x="1500504" y="254186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F12D94E-A623-66A0-0890-CAF23EEA5D22}"/>
              </a:ext>
            </a:extLst>
          </p:cNvPr>
          <p:cNvSpPr txBox="1"/>
          <p:nvPr/>
        </p:nvSpPr>
        <p:spPr>
          <a:xfrm rot="18743082">
            <a:off x="8356573" y="378253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3F3CFC15-9A49-00E8-AFE9-385B5861B62F}"/>
              </a:ext>
            </a:extLst>
          </p:cNvPr>
          <p:cNvSpPr txBox="1"/>
          <p:nvPr/>
        </p:nvSpPr>
        <p:spPr>
          <a:xfrm rot="2604808">
            <a:off x="7473304" y="3830585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C36791D3-572D-46EC-464E-685B375E66B0}"/>
              </a:ext>
            </a:extLst>
          </p:cNvPr>
          <p:cNvSpPr txBox="1"/>
          <p:nvPr/>
        </p:nvSpPr>
        <p:spPr>
          <a:xfrm rot="16200000">
            <a:off x="4802278" y="3788196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DA8ADAFC-74FB-2E16-EFCA-1B8BD4E0110F}"/>
              </a:ext>
            </a:extLst>
          </p:cNvPr>
          <p:cNvSpPr txBox="1"/>
          <p:nvPr/>
        </p:nvSpPr>
        <p:spPr>
          <a:xfrm>
            <a:off x="3768218" y="3113480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D9B99189-2A2A-EDCE-171A-6464CBC4C0B6}"/>
              </a:ext>
            </a:extLst>
          </p:cNvPr>
          <p:cNvSpPr txBox="1"/>
          <p:nvPr/>
        </p:nvSpPr>
        <p:spPr>
          <a:xfrm rot="2039241">
            <a:off x="2371149" y="2579166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2D086264-3ED2-44F2-3329-71209D39453A}"/>
              </a:ext>
            </a:extLst>
          </p:cNvPr>
          <p:cNvSpPr txBox="1"/>
          <p:nvPr/>
        </p:nvSpPr>
        <p:spPr>
          <a:xfrm rot="3183950">
            <a:off x="9603716" y="2435741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7E45AF9A-4D88-2B81-870D-9FDB739AE451}"/>
              </a:ext>
            </a:extLst>
          </p:cNvPr>
          <p:cNvSpPr txBox="1"/>
          <p:nvPr/>
        </p:nvSpPr>
        <p:spPr>
          <a:xfrm rot="18505429">
            <a:off x="8056680" y="2271837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223F5FCF-6E2C-9F5D-AD9D-6A5BA092FF46}"/>
              </a:ext>
            </a:extLst>
          </p:cNvPr>
          <p:cNvSpPr txBox="1"/>
          <p:nvPr/>
        </p:nvSpPr>
        <p:spPr>
          <a:xfrm rot="20811684">
            <a:off x="3165644" y="140524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67881C10-45D5-0552-50EC-E36AC3390FDC}"/>
              </a:ext>
            </a:extLst>
          </p:cNvPr>
          <p:cNvSpPr txBox="1"/>
          <p:nvPr/>
        </p:nvSpPr>
        <p:spPr>
          <a:xfrm rot="2813166">
            <a:off x="10536739" y="2489501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1F983ECA-B285-9D73-70BD-2A83090EEEB7}"/>
              </a:ext>
            </a:extLst>
          </p:cNvPr>
          <p:cNvSpPr txBox="1"/>
          <p:nvPr/>
        </p:nvSpPr>
        <p:spPr>
          <a:xfrm rot="16200000">
            <a:off x="4874087" y="265107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4D42ACFE-ECC9-C1C0-2726-A128084A48D0}"/>
              </a:ext>
            </a:extLst>
          </p:cNvPr>
          <p:cNvSpPr txBox="1"/>
          <p:nvPr/>
        </p:nvSpPr>
        <p:spPr>
          <a:xfrm rot="3067367">
            <a:off x="6126300" y="1969885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pic>
        <p:nvPicPr>
          <p:cNvPr id="4" name="Picture 3" descr="Etiopía Oba Toli Natural">
            <a:extLst>
              <a:ext uri="{FF2B5EF4-FFF2-40B4-BE49-F238E27FC236}">
                <a16:creationId xmlns:a16="http://schemas.microsoft.com/office/drawing/2014/main" id="{B5DD5CAB-3395-D6CF-4CA9-B9D967280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AD373-670C-8AB5-B45B-F14986E06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02034DD-AB47-13B9-43C4-FF35282F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C9BE80-571A-8C23-28C1-30B53043CC52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6DA89A-298D-1C4E-7A76-32BCE5CB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37DDD-DAAD-5093-5C30-61F6690F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623F8680-F973-B03E-2352-7995482E8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347E79-0CDE-84A2-7B4C-3961A671B17D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43D28D8-2257-991B-F679-585494443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774EDD6D-68FE-6797-EEB7-9151F94EC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9EB11C2-B5DD-F5F9-9FD7-69AD4342B0CD}"/>
              </a:ext>
            </a:extLst>
          </p:cNvPr>
          <p:cNvSpPr txBox="1"/>
          <p:nvPr/>
        </p:nvSpPr>
        <p:spPr>
          <a:xfrm>
            <a:off x="3027830" y="3850513"/>
            <a:ext cx="48999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27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E4E3C-A606-5241-7EA8-5CA64AFAD151}"/>
              </a:ext>
            </a:extLst>
          </p:cNvPr>
          <p:cNvCxnSpPr>
            <a:cxnSpLocks/>
            <a:stCxn id="47" idx="0"/>
            <a:endCxn id="38" idx="2"/>
          </p:cNvCxnSpPr>
          <p:nvPr/>
        </p:nvCxnSpPr>
        <p:spPr>
          <a:xfrm flipV="1">
            <a:off x="3272830" y="3527263"/>
            <a:ext cx="0" cy="323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5FE092-CCC2-1391-E160-CBAE25B6C40E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>
            <a:off x="3517829" y="4054825"/>
            <a:ext cx="1764076" cy="460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BB9E9B-9C0A-5E35-9701-9983A8D1904E}"/>
              </a:ext>
            </a:extLst>
          </p:cNvPr>
          <p:cNvSpPr txBox="1"/>
          <p:nvPr/>
        </p:nvSpPr>
        <p:spPr>
          <a:xfrm>
            <a:off x="1455864" y="3858268"/>
            <a:ext cx="86947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B57F23-CFEB-E0DE-7029-F59739695E84}"/>
              </a:ext>
            </a:extLst>
          </p:cNvPr>
          <p:cNvSpPr txBox="1"/>
          <p:nvPr/>
        </p:nvSpPr>
        <p:spPr>
          <a:xfrm>
            <a:off x="1461515" y="4516322"/>
            <a:ext cx="7935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1.350</a:t>
            </a:r>
          </a:p>
        </p:txBody>
      </p: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27D3D08C-3D44-0387-0691-FCCC45ADDC0F}"/>
              </a:ext>
            </a:extLst>
          </p:cNvPr>
          <p:cNvCxnSpPr>
            <a:cxnSpLocks/>
            <a:stCxn id="47" idx="1"/>
            <a:endCxn id="54" idx="3"/>
          </p:cNvCxnSpPr>
          <p:nvPr/>
        </p:nvCxnSpPr>
        <p:spPr>
          <a:xfrm flipH="1">
            <a:off x="2325335" y="4054825"/>
            <a:ext cx="702495" cy="7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EADF60CC-91AF-6A1B-35E6-7156CBA74416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 flipH="1">
            <a:off x="1858286" y="4259136"/>
            <a:ext cx="1414544" cy="257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1BC9C380-22F3-B80D-ACC5-31441455CD57}"/>
              </a:ext>
            </a:extLst>
          </p:cNvPr>
          <p:cNvSpPr txBox="1"/>
          <p:nvPr/>
        </p:nvSpPr>
        <p:spPr>
          <a:xfrm>
            <a:off x="8518349" y="3121420"/>
            <a:ext cx="138189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Cajamarca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A1B9C84-1115-AE84-9541-71E608C5BF59}"/>
              </a:ext>
            </a:extLst>
          </p:cNvPr>
          <p:cNvCxnSpPr>
            <a:cxnSpLocks/>
            <a:stCxn id="1049" idx="2"/>
            <a:endCxn id="44" idx="0"/>
          </p:cNvCxnSpPr>
          <p:nvPr/>
        </p:nvCxnSpPr>
        <p:spPr>
          <a:xfrm flipH="1">
            <a:off x="8270232" y="3530043"/>
            <a:ext cx="939065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C043806E-D4B1-1689-7D87-F480CA78E187}"/>
              </a:ext>
            </a:extLst>
          </p:cNvPr>
          <p:cNvCxnSpPr>
            <a:cxnSpLocks/>
            <a:stCxn id="1049" idx="0"/>
            <a:endCxn id="39" idx="2"/>
          </p:cNvCxnSpPr>
          <p:nvPr/>
        </p:nvCxnSpPr>
        <p:spPr>
          <a:xfrm flipH="1" flipV="1">
            <a:off x="9209296" y="1616277"/>
            <a:ext cx="1" cy="1505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FB89D484-A47B-A290-56DB-F793FFBEE673}"/>
              </a:ext>
            </a:extLst>
          </p:cNvPr>
          <p:cNvSpPr txBox="1"/>
          <p:nvPr/>
        </p:nvSpPr>
        <p:spPr>
          <a:xfrm>
            <a:off x="9229144" y="4515586"/>
            <a:ext cx="1039303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0384B810-4773-4C69-0B3A-05E26985ACD3}"/>
              </a:ext>
            </a:extLst>
          </p:cNvPr>
          <p:cNvSpPr txBox="1"/>
          <p:nvPr/>
        </p:nvSpPr>
        <p:spPr>
          <a:xfrm>
            <a:off x="11036876" y="4515586"/>
            <a:ext cx="80886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76D590FC-E0CD-4F01-8EB8-E637B7C18D9D}"/>
              </a:ext>
            </a:extLst>
          </p:cNvPr>
          <p:cNvCxnSpPr>
            <a:cxnSpLocks/>
            <a:stCxn id="1049" idx="2"/>
            <a:endCxn id="1069" idx="0"/>
          </p:cNvCxnSpPr>
          <p:nvPr/>
        </p:nvCxnSpPr>
        <p:spPr>
          <a:xfrm>
            <a:off x="9209297" y="3530043"/>
            <a:ext cx="53949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92B6F023-F4AF-9811-D93C-14D6FAD8B2FF}"/>
              </a:ext>
            </a:extLst>
          </p:cNvPr>
          <p:cNvCxnSpPr>
            <a:cxnSpLocks/>
            <a:stCxn id="1049" idx="2"/>
            <a:endCxn id="1070" idx="0"/>
          </p:cNvCxnSpPr>
          <p:nvPr/>
        </p:nvCxnSpPr>
        <p:spPr>
          <a:xfrm>
            <a:off x="9209297" y="3530043"/>
            <a:ext cx="223201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0" name="TextBox 1179">
            <a:extLst>
              <a:ext uri="{FF2B5EF4-FFF2-40B4-BE49-F238E27FC236}">
                <a16:creationId xmlns:a16="http://schemas.microsoft.com/office/drawing/2014/main" id="{27805833-84B9-12BD-37FE-785CEB4F224F}"/>
              </a:ext>
            </a:extLst>
          </p:cNvPr>
          <p:cNvSpPr txBox="1"/>
          <p:nvPr/>
        </p:nvSpPr>
        <p:spPr>
          <a:xfrm rot="16200000">
            <a:off x="8721874" y="2291878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87" name="TextBox 1186">
            <a:extLst>
              <a:ext uri="{FF2B5EF4-FFF2-40B4-BE49-F238E27FC236}">
                <a16:creationId xmlns:a16="http://schemas.microsoft.com/office/drawing/2014/main" id="{CFBA343C-F711-8D25-2F87-37A521379CCF}"/>
              </a:ext>
            </a:extLst>
          </p:cNvPr>
          <p:cNvSpPr txBox="1"/>
          <p:nvPr/>
        </p:nvSpPr>
        <p:spPr>
          <a:xfrm rot="1089129">
            <a:off x="3975766" y="4052542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8" name="TextBox 1187">
            <a:extLst>
              <a:ext uri="{FF2B5EF4-FFF2-40B4-BE49-F238E27FC236}">
                <a16:creationId xmlns:a16="http://schemas.microsoft.com/office/drawing/2014/main" id="{8A548C4A-2301-DE10-1485-ED1FA3C1EB2A}"/>
              </a:ext>
            </a:extLst>
          </p:cNvPr>
          <p:cNvSpPr txBox="1"/>
          <p:nvPr/>
        </p:nvSpPr>
        <p:spPr>
          <a:xfrm rot="17539416">
            <a:off x="11134586" y="2608887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9" name="TextBox 1188">
            <a:extLst>
              <a:ext uri="{FF2B5EF4-FFF2-40B4-BE49-F238E27FC236}">
                <a16:creationId xmlns:a16="http://schemas.microsoft.com/office/drawing/2014/main" id="{85B37D67-01D4-714F-6EC3-A21E0C92CCE8}"/>
              </a:ext>
            </a:extLst>
          </p:cNvPr>
          <p:cNvSpPr txBox="1"/>
          <p:nvPr/>
        </p:nvSpPr>
        <p:spPr>
          <a:xfrm rot="21054298">
            <a:off x="2354255" y="435948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id="{BECE8733-5EC3-0766-9977-5274F42AE8B9}"/>
              </a:ext>
            </a:extLst>
          </p:cNvPr>
          <p:cNvSpPr txBox="1"/>
          <p:nvPr/>
        </p:nvSpPr>
        <p:spPr>
          <a:xfrm rot="1419838">
            <a:off x="10238154" y="385565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1" name="TextBox 1190">
            <a:extLst>
              <a:ext uri="{FF2B5EF4-FFF2-40B4-BE49-F238E27FC236}">
                <a16:creationId xmlns:a16="http://schemas.microsoft.com/office/drawing/2014/main" id="{F996E6DA-42C4-C778-1D10-4D03C9CA9DDA}"/>
              </a:ext>
            </a:extLst>
          </p:cNvPr>
          <p:cNvSpPr txBox="1"/>
          <p:nvPr/>
        </p:nvSpPr>
        <p:spPr>
          <a:xfrm>
            <a:off x="2362256" y="383804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92" name="TextBox 1191">
            <a:extLst>
              <a:ext uri="{FF2B5EF4-FFF2-40B4-BE49-F238E27FC236}">
                <a16:creationId xmlns:a16="http://schemas.microsoft.com/office/drawing/2014/main" id="{11FCB017-2BF6-182F-B25A-04B0FCCD19E5}"/>
              </a:ext>
            </a:extLst>
          </p:cNvPr>
          <p:cNvSpPr txBox="1"/>
          <p:nvPr/>
        </p:nvSpPr>
        <p:spPr>
          <a:xfrm rot="3817512">
            <a:off x="9316274" y="39761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AB2964-A74B-458B-EEA0-91E9848DC7D7}"/>
              </a:ext>
            </a:extLst>
          </p:cNvPr>
          <p:cNvSpPr/>
          <p:nvPr/>
        </p:nvSpPr>
        <p:spPr>
          <a:xfrm>
            <a:off x="1205736" y="1118550"/>
            <a:ext cx="10986264" cy="3933729"/>
          </a:xfrm>
          <a:prstGeom prst="rect">
            <a:avLst/>
          </a:prstGeom>
          <a:solidFill>
            <a:srgbClr val="FFFD78">
              <a:alpha val="93725"/>
            </a:srgbClr>
          </a:solidFill>
          <a:ln>
            <a:solidFill>
              <a:srgbClr val="E9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1222E-0363-3455-FC59-E08D551584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07" y="2093338"/>
            <a:ext cx="7349117" cy="20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uline{\sch{nombres}},\uline{\sch{apellidos}},\uline{\sch{fecha-de-nacimiento}},\uline{\sch{celular}},\uline{\sch{correo-elect}})\\&#10;\end{document}"/>
  <p:tag name="IGUANATEXSIZE" val="20"/>
  <p:tag name="IGUANATEXCURSOR" val="4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uline{\sch{apellidos}},\sch{fecha-de-nacimiento},\uline{\sch{celular}},\sch{correo-elect})\\&#10;\end{document}"/>
  <p:tag name="IGUANATEXSIZE" val="20"/>
  <p:tag name="IGUANATEXCURSOR" val="4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nuevo atributo?}}\\&#10;\ding{55} &amp; \textsf{\textbf{¿Si no sabemos los grados de algunas cervezas?}}\\&#10;\end{tabular}&#10;\end{document}"/>
  <p:tag name="IGUANATEXSIZE" val="25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uline{\sch{celular}},\sch{correo-elect})\\&#10;\end{document}"/>
  <p:tag name="IGUANATEXSIZE" val="20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sch{celular},\uline{\sch{correo-elect}})\\&#10;\end{document}"/>
  <p:tag name="IGUANATEXSIZE" val="20"/>
  <p:tag name="IGUANATEXCURSOR" val="3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2841"/>
      </a:dk2>
      <a:lt2>
        <a:srgbClr val="E8E4E2"/>
      </a:lt2>
      <a:accent1>
        <a:srgbClr val="45A9EA"/>
      </a:accent1>
      <a:accent2>
        <a:srgbClr val="4E6CEB"/>
      </a:accent2>
      <a:accent3>
        <a:srgbClr val="8B6EEE"/>
      </a:accent3>
      <a:accent4>
        <a:srgbClr val="B34EEB"/>
      </a:accent4>
      <a:accent5>
        <a:srgbClr val="EE6EE7"/>
      </a:accent5>
      <a:accent6>
        <a:srgbClr val="EB4EA0"/>
      </a:accent6>
      <a:hlink>
        <a:srgbClr val="A67759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8638</TotalTime>
  <Words>2122</Words>
  <Application>Microsoft Macintosh PowerPoint</Application>
  <PresentationFormat>Widescreen</PresentationFormat>
  <Paragraphs>628</Paragraphs>
  <Slides>60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Malgun Gothic</vt:lpstr>
      <vt:lpstr>Aptos</vt:lpstr>
      <vt:lpstr>Arial</vt:lpstr>
      <vt:lpstr>Avenir Next</vt:lpstr>
      <vt:lpstr>Calibri Light</vt:lpstr>
      <vt:lpstr>Cambria Math</vt:lpstr>
      <vt:lpstr>Courier New</vt:lpstr>
      <vt:lpstr>Neue Haas Grotesk Text Pro</vt:lpstr>
      <vt:lpstr>InterweaveVTI</vt:lpstr>
      <vt:lpstr>El  Modelo Relacional</vt:lpstr>
      <vt:lpstr>Modelos de Datos</vt:lpstr>
      <vt:lpstr>Esta clase era sobre cervezas</vt:lpstr>
      <vt:lpstr>Datos Cafeteros</vt:lpstr>
      <vt:lpstr>Datos Cafeteros</vt:lpstr>
      <vt:lpstr>Datos Cafeteros</vt:lpstr>
      <vt:lpstr>Datos Cafeteros</vt:lpstr>
      <vt:lpstr>Datos Cafeteros</vt:lpstr>
      <vt:lpstr>Datos Cafeteros</vt:lpstr>
      <vt:lpstr>Datos Cafeteros</vt:lpstr>
      <vt:lpstr>Datos Cafeteros</vt:lpstr>
      <vt:lpstr>Distintos modelos tienen distintas características y casos de uso</vt:lpstr>
      <vt:lpstr>El modelo más tradicional es el Relacional, pero veremos los tres</vt:lpstr>
      <vt:lpstr>El Modelo Relacional</vt:lpstr>
      <vt:lpstr>Introducido por Edgar Codd en 1969</vt:lpstr>
      <vt:lpstr>Modelo Relacional – Relaciones </vt:lpstr>
      <vt:lpstr>Modelo Relacional – Atributos </vt:lpstr>
      <vt:lpstr>Modelo Relacional – Tuplas </vt:lpstr>
      <vt:lpstr>Modelo Relacional – Esquema </vt:lpstr>
      <vt:lpstr>Modelo Relacional – Esquema </vt:lpstr>
      <vt:lpstr>Modelo Relacional – Dominio </vt:lpstr>
      <vt:lpstr>Modelo Relacional – Instancia </vt:lpstr>
      <vt:lpstr>Modelo Relacional – Instancia </vt:lpstr>
      <vt:lpstr>Modelo Relacional – Restricciones </vt:lpstr>
      <vt:lpstr>Modelo Relacional – Llaves </vt:lpstr>
      <vt:lpstr>Modelo Relacional – Súper Llaves </vt:lpstr>
      <vt:lpstr>Modelo Relacional – Súper Llaves</vt:lpstr>
      <vt:lpstr>Modelo Relacional – Súper Llaves</vt:lpstr>
      <vt:lpstr>Modelo Relacional – Súper Llaves</vt:lpstr>
      <vt:lpstr>Modelo Relacional – Súper Llaves</vt:lpstr>
      <vt:lpstr>Modelo Relacional – Llave Candidata</vt:lpstr>
      <vt:lpstr>Modelo Relacional – Llave Candidata</vt:lpstr>
      <vt:lpstr>Modelo Relacional – Llave Candidata</vt:lpstr>
      <vt:lpstr>Modelo Relacional – Llave Candidata</vt:lpstr>
      <vt:lpstr>Modelo Relacional – Llave Candidata</vt:lpstr>
      <vt:lpstr>Modelo Relacional - Llaves</vt:lpstr>
      <vt:lpstr>Modelo Relacional - Llaves</vt:lpstr>
      <vt:lpstr>Modelo Relacional - Llaves</vt:lpstr>
      <vt:lpstr>Modelo Relacional - Llaves</vt:lpstr>
      <vt:lpstr>Modelo Relacional – Llave Primaria</vt:lpstr>
      <vt:lpstr>Los supuestos que vimos …</vt:lpstr>
      <vt:lpstr>Modelo Relacional – Dependencias Funcionales</vt:lpstr>
      <vt:lpstr>Modelo Relacional – Dependencias Funcionales</vt:lpstr>
      <vt:lpstr>Modelo Relacional – Dependencias Funcionales</vt:lpstr>
      <vt:lpstr>Modelo Relacional – Dependencias Funcionales</vt:lpstr>
      <vt:lpstr>Modelo Relacional – Dependencias Funcionales</vt:lpstr>
      <vt:lpstr>Modelo Relacional – Dependencias Funcionales</vt:lpstr>
      <vt:lpstr>Modelo Relacional – Dependencias Funcionales</vt:lpstr>
      <vt:lpstr>Surge un problema</vt:lpstr>
      <vt:lpstr>Distintas tostadurías pueden procesar el mismo café</vt:lpstr>
      <vt:lpstr>¿Cómo modelar?</vt:lpstr>
      <vt:lpstr>¿Cómo modelar?</vt:lpstr>
      <vt:lpstr>Agregar información de cada tostaduría</vt:lpstr>
      <vt:lpstr>Extraer tabla para tostadurías</vt:lpstr>
      <vt:lpstr> 🅰️ 🅰️ 🅰️ 🅰️ 🅰️ 🅰️ 🅰️ 🅰️ 🅰️</vt:lpstr>
      <vt:lpstr>¿Cómo Evitar Estas Situaciones?</vt:lpstr>
      <vt:lpstr>¿Cómo modelar una base de datos?</vt:lpstr>
      <vt:lpstr>Estar Guars</vt:lpstr>
      <vt:lpstr>Diseño Conceptual</vt:lpstr>
      <vt:lpstr>El  Modelo Relacional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son las Bases de Datos?</dc:title>
  <dc:creator>Sebastian Camilo Ferrada Aliaga (sebastian.ferrada)</dc:creator>
  <cp:lastModifiedBy>Sebastian Camilo Ferrada Aliaga (sebastian.ferrada)</cp:lastModifiedBy>
  <cp:revision>12</cp:revision>
  <dcterms:created xsi:type="dcterms:W3CDTF">2024-08-01T18:36:53Z</dcterms:created>
  <dcterms:modified xsi:type="dcterms:W3CDTF">2024-08-08T19:26:13Z</dcterms:modified>
</cp:coreProperties>
</file>