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hp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776" r:id="rId3"/>
    <p:sldId id="952" r:id="rId4"/>
    <p:sldId id="956" r:id="rId5"/>
    <p:sldId id="957" r:id="rId6"/>
    <p:sldId id="954" r:id="rId7"/>
    <p:sldId id="955" r:id="rId8"/>
    <p:sldId id="958" r:id="rId9"/>
    <p:sldId id="959" r:id="rId10"/>
    <p:sldId id="963" r:id="rId11"/>
    <p:sldId id="960" r:id="rId12"/>
    <p:sldId id="962" r:id="rId13"/>
    <p:sldId id="964" r:id="rId14"/>
    <p:sldId id="965" r:id="rId15"/>
    <p:sldId id="966" r:id="rId16"/>
    <p:sldId id="967" r:id="rId17"/>
    <p:sldId id="968" r:id="rId18"/>
    <p:sldId id="969" r:id="rId19"/>
    <p:sldId id="970" r:id="rId20"/>
    <p:sldId id="972" r:id="rId21"/>
    <p:sldId id="971" r:id="rId22"/>
    <p:sldId id="973" r:id="rId23"/>
    <p:sldId id="974" r:id="rId24"/>
    <p:sldId id="975" r:id="rId25"/>
    <p:sldId id="976" r:id="rId26"/>
    <p:sldId id="977" r:id="rId27"/>
    <p:sldId id="978" r:id="rId28"/>
    <p:sldId id="979" r:id="rId29"/>
    <p:sldId id="980" r:id="rId30"/>
    <p:sldId id="981" r:id="rId31"/>
    <p:sldId id="982" r:id="rId32"/>
    <p:sldId id="983" r:id="rId33"/>
    <p:sldId id="984" r:id="rId34"/>
    <p:sldId id="985" r:id="rId35"/>
    <p:sldId id="986" r:id="rId36"/>
    <p:sldId id="987" r:id="rId37"/>
    <p:sldId id="953" r:id="rId38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F95"/>
    <a:srgbClr val="F9FFBE"/>
    <a:srgbClr val="FF9300"/>
    <a:srgbClr val="FFFD78"/>
    <a:srgbClr val="FFC000"/>
    <a:srgbClr val="ACFF58"/>
    <a:srgbClr val="C00000"/>
    <a:srgbClr val="FF0000"/>
    <a:srgbClr val="92D050"/>
    <a:srgbClr val="EA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90"/>
    <p:restoredTop sz="94693"/>
  </p:normalViewPr>
  <p:slideViewPr>
    <p:cSldViewPr snapToGrid="0">
      <p:cViewPr varScale="1">
        <p:scale>
          <a:sx n="129" d="100"/>
          <a:sy n="129" d="100"/>
        </p:scale>
        <p:origin x="14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E0DD-5D27-9E4F-9506-39101F89AECA}" type="datetimeFigureOut">
              <a:rPr lang="en-CL" smtClean="0"/>
              <a:t>04-09-24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5BB03-26AE-E24B-BF6F-B7D3F57C1D0F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020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s-CL" smtClean="0"/>
              <a:pPr/>
              <a:t>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9427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F74FF-13C2-8377-D593-0DD5EA6D2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1D1094-9ED9-C728-1E9D-C17F4561C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F2DAE7-1C54-3DFE-7F23-91CCDCCE4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C4693-DB79-E655-A664-A3975420B0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97194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12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743317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166115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28952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474A7-CBE1-3742-3655-807CC2DF4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AA7C04-282E-E48C-1C41-9E2DD4A86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4CD7A-F067-81D7-C664-583A65D9C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062D8-0C37-2440-E553-71B16F677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74617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2FDCE-5960-3403-E548-1C25585B9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29BF53-90FF-3321-AAE0-11BA0E2F1A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DC4ED-AE84-F693-3808-C966E7802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2CBA4F-7D50-9D02-C2AF-23D6486B3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987070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FCB76-83FC-3B93-5201-97738ED32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1913D-4D20-3945-3399-1EBEA16BEF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57855-5F57-70BF-8261-E200E471E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8202A-222D-DF3F-E47E-D4265CC0D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022351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26F04-0D9A-24C4-AA67-8CC5AC4F9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4BFD47-7886-7DEC-5488-DE3CE74BA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AFD8F5-C2F5-C176-9D7D-D53B2B0C28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FB78E-1BAA-BD8C-3D0B-409E3E89E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142611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301D2-8D30-F52E-82F4-D007452B0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5E089-5D97-0A39-FD40-5B73B8CA3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37877E-ECA1-B4DE-9C81-5524DF19C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BFE83-412A-C380-2A77-ECDB08E93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7562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9/4/24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5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65760"/>
            <a:ext cx="9486690" cy="127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4338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9/4/24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6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h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woiaf.westeros.org/index.php/House_Targarye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woiaf.westeros.org/index.php/House_Targaryen" TargetMode="External"/><Relationship Id="rId2" Type="http://schemas.openxmlformats.org/officeDocument/2006/relationships/image" Target="../media/image17.ph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h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awoiaf.westeros.org/index.php/House_Targary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2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47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30.jpeg"/><Relationship Id="rId4" Type="http://schemas.openxmlformats.org/officeDocument/2006/relationships/image" Target="../media/image40.png"/><Relationship Id="rId9" Type="http://schemas.openxmlformats.org/officeDocument/2006/relationships/image" Target="../media/image29.jpeg"/><Relationship Id="rId1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47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30.jpeg"/><Relationship Id="rId4" Type="http://schemas.openxmlformats.org/officeDocument/2006/relationships/image" Target="../media/image40.png"/><Relationship Id="rId9" Type="http://schemas.openxmlformats.org/officeDocument/2006/relationships/image" Target="../media/image29.jpe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47.jpe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2.jpeg"/><Relationship Id="rId10" Type="http://schemas.openxmlformats.org/officeDocument/2006/relationships/image" Target="../media/image30.jpeg"/><Relationship Id="rId4" Type="http://schemas.openxmlformats.org/officeDocument/2006/relationships/image" Target="../media/image40.png"/><Relationship Id="rId9" Type="http://schemas.openxmlformats.org/officeDocument/2006/relationships/image" Target="../media/image29.jpeg"/><Relationship Id="rId1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play/libri/2017/02/02/game-of-thrones-targaryen-libro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2" y="1065568"/>
            <a:ext cx="4430487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SQL III:</a:t>
            </a:r>
            <a:br>
              <a:rPr lang="en-CL" dirty="0">
                <a:solidFill>
                  <a:schemeClr val="tx1"/>
                </a:solidFill>
              </a:rPr>
            </a:br>
            <a:r>
              <a:rPr lang="en-CL" sz="4000" dirty="0">
                <a:solidFill>
                  <a:schemeClr val="tx1"/>
                </a:solidFill>
              </a:rPr>
              <a:t>Common Table Expressions</a:t>
            </a:r>
            <a:endParaRPr lang="en-CL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941" y="2843843"/>
            <a:ext cx="4556919" cy="25492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Septiembre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Graphic 16" descr="Database outline">
            <a:extLst>
              <a:ext uri="{FF2B5EF4-FFF2-40B4-BE49-F238E27FC236}">
                <a16:creationId xmlns:a16="http://schemas.microsoft.com/office/drawing/2014/main" id="{C600B17D-9647-96B7-489C-D66EC64C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926" y="1259423"/>
            <a:ext cx="2082491" cy="2082491"/>
          </a:xfrm>
          <a:prstGeom prst="rect">
            <a:avLst/>
          </a:prstGeom>
        </p:spPr>
      </p:pic>
      <p:pic>
        <p:nvPicPr>
          <p:cNvPr id="25" name="Graphic 24" descr="Database outline">
            <a:extLst>
              <a:ext uri="{FF2B5EF4-FFF2-40B4-BE49-F238E27FC236}">
                <a16:creationId xmlns:a16="http://schemas.microsoft.com/office/drawing/2014/main" id="{CA32BCAE-CE1F-E042-4EF2-2880AEEC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7968" y="2300668"/>
            <a:ext cx="2082491" cy="2082491"/>
          </a:xfrm>
          <a:prstGeom prst="rect">
            <a:avLst/>
          </a:prstGeom>
        </p:spPr>
      </p:pic>
      <p:pic>
        <p:nvPicPr>
          <p:cNvPr id="26" name="Graphic 25" descr="Database outline">
            <a:extLst>
              <a:ext uri="{FF2B5EF4-FFF2-40B4-BE49-F238E27FC236}">
                <a16:creationId xmlns:a16="http://schemas.microsoft.com/office/drawing/2014/main" id="{61BAC001-52EA-1828-0549-B42F8CECA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9444" y="3535366"/>
            <a:ext cx="2131942" cy="21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5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22665-FB0B-1D71-8F56-64CBBA139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Reales</a:t>
            </a:r>
          </a:p>
        </p:txBody>
      </p:sp>
      <p:pic>
        <p:nvPicPr>
          <p:cNvPr id="3074" name="Picture 2" descr="Spoilers MAIN] Family tree for House of the Dragon season 2 ...">
            <a:extLst>
              <a:ext uri="{FF2B5EF4-FFF2-40B4-BE49-F238E27FC236}">
                <a16:creationId xmlns:a16="http://schemas.microsoft.com/office/drawing/2014/main" id="{D8BD9820-5E7F-7451-D880-471E42C9FB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43" y="1347847"/>
            <a:ext cx="9202056" cy="551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red dragon with white teeth&#10;&#10;Description automatically generated">
            <a:extLst>
              <a:ext uri="{FF2B5EF4-FFF2-40B4-BE49-F238E27FC236}">
                <a16:creationId xmlns:a16="http://schemas.microsoft.com/office/drawing/2014/main" id="{AF2B2E69-BC8E-648E-BC26-D97CA3F36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09233" y="94863"/>
            <a:ext cx="1089538" cy="11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76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17A6B-8EB0-F688-1B6D-49799A8E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Reales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ADF04F5-BCDF-90BA-5C5E-6629B20116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604458"/>
              </p:ext>
            </p:extLst>
          </p:nvPr>
        </p:nvGraphicFramePr>
        <p:xfrm>
          <a:off x="1587710" y="2042160"/>
          <a:ext cx="10071292" cy="4445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7392">
                  <a:extLst>
                    <a:ext uri="{9D8B030D-6E8A-4147-A177-3AD203B41FA5}">
                      <a16:colId xmlns:a16="http://schemas.microsoft.com/office/drawing/2014/main" val="3752789182"/>
                    </a:ext>
                  </a:extLst>
                </a:gridCol>
                <a:gridCol w="2497392">
                  <a:extLst>
                    <a:ext uri="{9D8B030D-6E8A-4147-A177-3AD203B41FA5}">
                      <a16:colId xmlns:a16="http://schemas.microsoft.com/office/drawing/2014/main" val="1574742319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4217998161"/>
                    </a:ext>
                  </a:extLst>
                </a:gridCol>
                <a:gridCol w="2704783">
                  <a:extLst>
                    <a:ext uri="{9D8B030D-6E8A-4147-A177-3AD203B41FA5}">
                      <a16:colId xmlns:a16="http://schemas.microsoft.com/office/drawing/2014/main" val="2511477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Madre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Cónyuge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94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Viserys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Baelon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Alyssa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436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Daemon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Baelon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Alyssa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723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Aemma Arryn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Daemon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37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Helaena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59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Aemond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27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Helaena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148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Jacearys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Laenor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Baela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67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Lucerys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Laenor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0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Joffrey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Laenor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40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Jaehaerys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Helaena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891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217511"/>
                  </a:ext>
                </a:extLst>
              </a:tr>
            </a:tbl>
          </a:graphicData>
        </a:graphic>
      </p:graphicFrame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01255AF3-CB30-463D-55AC-AB426907EB14}"/>
              </a:ext>
            </a:extLst>
          </p:cNvPr>
          <p:cNvSpPr/>
          <p:nvPr/>
        </p:nvSpPr>
        <p:spPr>
          <a:xfrm>
            <a:off x="1599585" y="1531521"/>
            <a:ext cx="2354898" cy="510639"/>
          </a:xfrm>
          <a:prstGeom prst="snip1Rect">
            <a:avLst>
              <a:gd name="adj" fmla="val 35272"/>
            </a:avLst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Targaryens</a:t>
            </a:r>
          </a:p>
        </p:txBody>
      </p:sp>
      <p:pic>
        <p:nvPicPr>
          <p:cNvPr id="7" name="Picture 6" descr="A red dragon with white teeth&#10;&#10;Description automatically generated">
            <a:extLst>
              <a:ext uri="{FF2B5EF4-FFF2-40B4-BE49-F238E27FC236}">
                <a16:creationId xmlns:a16="http://schemas.microsoft.com/office/drawing/2014/main" id="{05026CBF-87F7-2E29-6271-DE6698402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09233" y="94863"/>
            <a:ext cx="1089538" cy="1198492"/>
          </a:xfrm>
          <a:prstGeom prst="rect">
            <a:avLst/>
          </a:prstGeom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99B67097-DFE3-95D7-61C7-96DE9CC89959}"/>
              </a:ext>
            </a:extLst>
          </p:cNvPr>
          <p:cNvSpPr/>
          <p:nvPr/>
        </p:nvSpPr>
        <p:spPr>
          <a:xfrm>
            <a:off x="9165773" y="608539"/>
            <a:ext cx="2677886" cy="1198492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/>
              <a:t>Matrimonio o compromiso más reciente</a:t>
            </a:r>
          </a:p>
        </p:txBody>
      </p:sp>
    </p:spTree>
    <p:extLst>
      <p:ext uri="{BB962C8B-B14F-4D97-AF65-F5344CB8AC3E}">
        <p14:creationId xmlns:p14="http://schemas.microsoft.com/office/powerpoint/2010/main" val="420776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62BEA-4A4E-A61C-C386-8795FE588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dragon with white teeth&#10;&#10;Description automatically generated">
            <a:extLst>
              <a:ext uri="{FF2B5EF4-FFF2-40B4-BE49-F238E27FC236}">
                <a16:creationId xmlns:a16="http://schemas.microsoft.com/office/drawing/2014/main" id="{BDBCF404-3D99-9927-64C9-E5FC46BCD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09233" y="94863"/>
            <a:ext cx="1089538" cy="11984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626605-83FD-B5E4-38D1-52891127B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Reales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1AFCD2C-9F3B-3A8F-0458-8437AC8CE1C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87710" y="2042160"/>
          <a:ext cx="10071292" cy="445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7392">
                  <a:extLst>
                    <a:ext uri="{9D8B030D-6E8A-4147-A177-3AD203B41FA5}">
                      <a16:colId xmlns:a16="http://schemas.microsoft.com/office/drawing/2014/main" val="3752789182"/>
                    </a:ext>
                  </a:extLst>
                </a:gridCol>
                <a:gridCol w="2497392">
                  <a:extLst>
                    <a:ext uri="{9D8B030D-6E8A-4147-A177-3AD203B41FA5}">
                      <a16:colId xmlns:a16="http://schemas.microsoft.com/office/drawing/2014/main" val="1574742319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4217998161"/>
                    </a:ext>
                  </a:extLst>
                </a:gridCol>
                <a:gridCol w="2704783">
                  <a:extLst>
                    <a:ext uri="{9D8B030D-6E8A-4147-A177-3AD203B41FA5}">
                      <a16:colId xmlns:a16="http://schemas.microsoft.com/office/drawing/2014/main" val="25114777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Padre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Madre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Cónyuge/compromiso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946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Viserys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Baelon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Alyssa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436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Daemon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Baelon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Alyssa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723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Aemma Arryn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Daemon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9337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Haelena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590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Aemond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276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Haelena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Viserys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Alicent Hightower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4148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Jacearys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Laenor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Baela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7677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Lucearys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Laenor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60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Joffrey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Laenor Velaryon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740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Jaehaerys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Haelena Targaryen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891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217511"/>
                  </a:ext>
                </a:extLst>
              </a:tr>
            </a:tbl>
          </a:graphicData>
        </a:graphic>
      </p:graphicFrame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967265F7-D7B7-57EA-F3C2-7DD45A63D19D}"/>
              </a:ext>
            </a:extLst>
          </p:cNvPr>
          <p:cNvSpPr/>
          <p:nvPr/>
        </p:nvSpPr>
        <p:spPr>
          <a:xfrm>
            <a:off x="1599585" y="1531521"/>
            <a:ext cx="2354898" cy="510639"/>
          </a:xfrm>
          <a:prstGeom prst="snip1Rect">
            <a:avLst>
              <a:gd name="adj" fmla="val 35272"/>
            </a:avLst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L" dirty="0"/>
              <a:t>Targaryens</a:t>
            </a:r>
          </a:p>
        </p:txBody>
      </p:sp>
      <p:pic>
        <p:nvPicPr>
          <p:cNvPr id="3" name="Picture 2" descr="The Girl You Like Her Father Her Brother You House Of The Dragon - Meme -  Shut Up And Take My Money">
            <a:extLst>
              <a:ext uri="{FF2B5EF4-FFF2-40B4-BE49-F238E27FC236}">
                <a16:creationId xmlns:a16="http://schemas.microsoft.com/office/drawing/2014/main" id="{63A51C64-D3D5-0AFA-AEA5-13DE5AA4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83" y="0"/>
            <a:ext cx="5557652" cy="689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99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5A055-EC48-8EAF-CA99-1D5899701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910" y="0"/>
            <a:ext cx="9486690" cy="1550419"/>
          </a:xfrm>
        </p:spPr>
        <p:txBody>
          <a:bodyPr>
            <a:normAutofit/>
          </a:bodyPr>
          <a:lstStyle/>
          <a:p>
            <a:r>
              <a:rPr lang="en-CL" dirty="0"/>
              <a:t>¿Obtener todos los pares de hermanos?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C3FA4-ACB3-03DA-7672-66E588F7B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9372" y="2475545"/>
            <a:ext cx="5794828" cy="392709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hermano1,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T2.nombre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hermano2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T1.padre=T2.padre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&gt; T2.nombre</a:t>
            </a:r>
          </a:p>
        </p:txBody>
      </p:sp>
      <p:pic>
        <p:nvPicPr>
          <p:cNvPr id="4098" name="Picture 2" descr="Viserys I Targaryen | Wiki of Westeros | Fandom">
            <a:extLst>
              <a:ext uri="{FF2B5EF4-FFF2-40B4-BE49-F238E27FC236}">
                <a16:creationId xmlns:a16="http://schemas.microsoft.com/office/drawing/2014/main" id="{C594257F-E448-0980-DD8F-E1B2AB19C79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1"/>
          <a:stretch/>
        </p:blipFill>
        <p:spPr bwMode="auto">
          <a:xfrm>
            <a:off x="9415090" y="1498538"/>
            <a:ext cx="1170000" cy="117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aemon Targaryen | Wiki of Westeros | Fandom">
            <a:extLst>
              <a:ext uri="{FF2B5EF4-FFF2-40B4-BE49-F238E27FC236}">
                <a16:creationId xmlns:a16="http://schemas.microsoft.com/office/drawing/2014/main" id="{A9CA1E11-332E-5985-A37A-EF2FA39044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 bwMode="auto">
          <a:xfrm>
            <a:off x="8056853" y="1498539"/>
            <a:ext cx="1170000" cy="1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egon II Targaryen | Wiki of Westeros | Fandom">
            <a:extLst>
              <a:ext uri="{FF2B5EF4-FFF2-40B4-BE49-F238E27FC236}">
                <a16:creationId xmlns:a16="http://schemas.microsoft.com/office/drawing/2014/main" id="{85AA8225-7289-19FA-E520-CB56CF0F2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057224" y="2821952"/>
            <a:ext cx="1169629" cy="1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emond Targaryen | Hielo y Fuego Wiki | Fandom">
            <a:extLst>
              <a:ext uri="{FF2B5EF4-FFF2-40B4-BE49-F238E27FC236}">
                <a16:creationId xmlns:a16="http://schemas.microsoft.com/office/drawing/2014/main" id="{97D78038-C44D-7243-9602-BE8A4BB2C8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6"/>
          <a:stretch/>
        </p:blipFill>
        <p:spPr bwMode="auto">
          <a:xfrm>
            <a:off x="9415090" y="2821952"/>
            <a:ext cx="1170000" cy="1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Aegon II Targaryen | Wiki of Westeros | Fandom">
            <a:extLst>
              <a:ext uri="{FF2B5EF4-FFF2-40B4-BE49-F238E27FC236}">
                <a16:creationId xmlns:a16="http://schemas.microsoft.com/office/drawing/2014/main" id="{2DA91C26-D92E-9620-924A-E9B5CA0B8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057224" y="4145365"/>
            <a:ext cx="1169629" cy="1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elaena Targaryen | Wiki of Westeros | Fandom">
            <a:extLst>
              <a:ext uri="{FF2B5EF4-FFF2-40B4-BE49-F238E27FC236}">
                <a16:creationId xmlns:a16="http://schemas.microsoft.com/office/drawing/2014/main" id="{4445AE13-6011-5DBD-6053-BBF872FA7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9415090" y="4145365"/>
            <a:ext cx="1170000" cy="1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Aemond Targaryen | Hielo y Fuego Wiki | Fandom">
            <a:extLst>
              <a:ext uri="{FF2B5EF4-FFF2-40B4-BE49-F238E27FC236}">
                <a16:creationId xmlns:a16="http://schemas.microsoft.com/office/drawing/2014/main" id="{3F83D1FB-0C66-BD9A-6F90-AD610B588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6"/>
          <a:stretch/>
        </p:blipFill>
        <p:spPr bwMode="auto">
          <a:xfrm>
            <a:off x="8056853" y="5468777"/>
            <a:ext cx="1170000" cy="1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elaena Targaryen | Wiki of Westeros | Fandom">
            <a:extLst>
              <a:ext uri="{FF2B5EF4-FFF2-40B4-BE49-F238E27FC236}">
                <a16:creationId xmlns:a16="http://schemas.microsoft.com/office/drawing/2014/main" id="{2564BE1F-9FA3-289F-CB49-68C13A24C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9415090" y="5468777"/>
            <a:ext cx="1170000" cy="117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8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AC0A1-766E-95FF-6F67-DD5BE165D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1AF7-34E8-14DA-6BD2-E591B6BFC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596" y="0"/>
            <a:ext cx="9486690" cy="1550419"/>
          </a:xfrm>
        </p:spPr>
        <p:txBody>
          <a:bodyPr>
            <a:normAutofit/>
          </a:bodyPr>
          <a:lstStyle/>
          <a:p>
            <a:r>
              <a:rPr lang="en-CL" dirty="0"/>
              <a:t>¿Obtener todos los pares de hermanos y medios hermanos?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245B-9170-2FB1-AD1A-14C6B63494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1" y="2160016"/>
            <a:ext cx="5762170" cy="392709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hermano1,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 T2.nombre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hermano2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(T1.padre=T2.padre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&gt; T2.nombre</a:t>
            </a:r>
          </a:p>
          <a:p>
            <a:pPr marL="0" indent="0">
              <a:buNone/>
            </a:pPr>
            <a:endParaRPr lang="en-CL" dirty="0"/>
          </a:p>
        </p:txBody>
      </p:sp>
      <p:pic>
        <p:nvPicPr>
          <p:cNvPr id="4" name="Picture 8" descr="Rhaenyra Targaryen | Hielo y Fuego Wiki | Fandom">
            <a:extLst>
              <a:ext uri="{FF2B5EF4-FFF2-40B4-BE49-F238E27FC236}">
                <a16:creationId xmlns:a16="http://schemas.microsoft.com/office/drawing/2014/main" id="{CC79D488-1D41-5EBF-837D-4923247753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" b="26669"/>
          <a:stretch/>
        </p:blipFill>
        <p:spPr bwMode="auto">
          <a:xfrm>
            <a:off x="9403831" y="4082304"/>
            <a:ext cx="806596" cy="8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iserys I Targaryen | Wiki of Westeros | Fandom">
            <a:extLst>
              <a:ext uri="{FF2B5EF4-FFF2-40B4-BE49-F238E27FC236}">
                <a16:creationId xmlns:a16="http://schemas.microsoft.com/office/drawing/2014/main" id="{CE74CA26-43A1-B6D0-8C6B-5B677A1E44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1"/>
          <a:stretch/>
        </p:blipFill>
        <p:spPr bwMode="auto">
          <a:xfrm>
            <a:off x="9404203" y="1353037"/>
            <a:ext cx="806596" cy="8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aemon Targaryen | Wiki of Westeros | Fandom">
            <a:extLst>
              <a:ext uri="{FF2B5EF4-FFF2-40B4-BE49-F238E27FC236}">
                <a16:creationId xmlns:a16="http://schemas.microsoft.com/office/drawing/2014/main" id="{483DA93E-539E-52A2-2C84-B7B188EDE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58"/>
          <a:stretch/>
        </p:blipFill>
        <p:spPr bwMode="auto">
          <a:xfrm>
            <a:off x="8372538" y="1353039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egon II Targaryen | Wiki of Westeros | Fandom">
            <a:extLst>
              <a:ext uri="{FF2B5EF4-FFF2-40B4-BE49-F238E27FC236}">
                <a16:creationId xmlns:a16="http://schemas.microsoft.com/office/drawing/2014/main" id="{4A44D0AF-BF0C-4126-2458-4B9A55A0D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372538" y="2262795"/>
            <a:ext cx="80634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Aemond Targaryen | Hielo y Fuego Wiki | Fandom">
            <a:extLst>
              <a:ext uri="{FF2B5EF4-FFF2-40B4-BE49-F238E27FC236}">
                <a16:creationId xmlns:a16="http://schemas.microsoft.com/office/drawing/2014/main" id="{BAD5E2F6-900F-9956-21CD-07BBBF1A9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6"/>
          <a:stretch/>
        </p:blipFill>
        <p:spPr bwMode="auto">
          <a:xfrm>
            <a:off x="9403831" y="2262794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egon II Targaryen | Wiki of Westeros | Fandom">
            <a:extLst>
              <a:ext uri="{FF2B5EF4-FFF2-40B4-BE49-F238E27FC236}">
                <a16:creationId xmlns:a16="http://schemas.microsoft.com/office/drawing/2014/main" id="{BBC4CA84-F1C2-9910-863C-422538930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372538" y="3172550"/>
            <a:ext cx="80634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elaena Targaryen | Wiki of Westeros | Fandom">
            <a:extLst>
              <a:ext uri="{FF2B5EF4-FFF2-40B4-BE49-F238E27FC236}">
                <a16:creationId xmlns:a16="http://schemas.microsoft.com/office/drawing/2014/main" id="{9523E184-901A-BFC5-F57C-217944FFC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9403831" y="3172549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Aemond Targaryen | Hielo y Fuego Wiki | Fandom">
            <a:extLst>
              <a:ext uri="{FF2B5EF4-FFF2-40B4-BE49-F238E27FC236}">
                <a16:creationId xmlns:a16="http://schemas.microsoft.com/office/drawing/2014/main" id="{83109803-8998-41FD-5516-344FD2392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6"/>
          <a:stretch/>
        </p:blipFill>
        <p:spPr bwMode="auto">
          <a:xfrm>
            <a:off x="8372166" y="4992060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Helaena Targaryen | Wiki of Westeros | Fandom">
            <a:extLst>
              <a:ext uri="{FF2B5EF4-FFF2-40B4-BE49-F238E27FC236}">
                <a16:creationId xmlns:a16="http://schemas.microsoft.com/office/drawing/2014/main" id="{F7AF3D46-EC3D-9CCF-3AD6-F3887CF74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9403831" y="4992060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Aegon II Targaryen | Wiki of Westeros | Fandom">
            <a:extLst>
              <a:ext uri="{FF2B5EF4-FFF2-40B4-BE49-F238E27FC236}">
                <a16:creationId xmlns:a16="http://schemas.microsoft.com/office/drawing/2014/main" id="{F309E4D5-399A-D8DF-6FA3-A411A2CF61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372166" y="4082305"/>
            <a:ext cx="80634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Aemond Targaryen | Hielo y Fuego Wiki | Fandom">
            <a:extLst>
              <a:ext uri="{FF2B5EF4-FFF2-40B4-BE49-F238E27FC236}">
                <a16:creationId xmlns:a16="http://schemas.microsoft.com/office/drawing/2014/main" id="{B691F5A2-171F-1F03-52EA-6E85600DF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6"/>
          <a:stretch/>
        </p:blipFill>
        <p:spPr bwMode="auto">
          <a:xfrm>
            <a:off x="8371910" y="5905522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Rhaenyra Targaryen | Hielo y Fuego Wiki | Fandom">
            <a:extLst>
              <a:ext uri="{FF2B5EF4-FFF2-40B4-BE49-F238E27FC236}">
                <a16:creationId xmlns:a16="http://schemas.microsoft.com/office/drawing/2014/main" id="{C2AC06AC-2895-A6DB-5809-4D477915E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" b="26669"/>
          <a:stretch/>
        </p:blipFill>
        <p:spPr bwMode="auto">
          <a:xfrm>
            <a:off x="9403831" y="5905521"/>
            <a:ext cx="806596" cy="8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1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981BB-ED4E-793F-C9C1-515765A56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¿Obtener todos los hermanos que se casaron entre 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C56A2-83EC-3830-83D2-848B3518D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5531364" cy="44433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T1.nombre, T2.nombre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(T1.padre=T2.padre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T1.madre=T2.madre)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&lt; T2.nombre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en-CL" dirty="0"/>
          </a:p>
        </p:txBody>
      </p:sp>
      <p:pic>
        <p:nvPicPr>
          <p:cNvPr id="5" name="Picture 10" descr="Aegon II Targaryen | Wiki of Westeros | Fandom">
            <a:extLst>
              <a:ext uri="{FF2B5EF4-FFF2-40B4-BE49-F238E27FC236}">
                <a16:creationId xmlns:a16="http://schemas.microsoft.com/office/drawing/2014/main" id="{131E464F-6418-2851-C87C-5E8A4A6F2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524545" y="2526585"/>
            <a:ext cx="80634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elaena Targaryen | Wiki of Westeros | Fandom">
            <a:extLst>
              <a:ext uri="{FF2B5EF4-FFF2-40B4-BE49-F238E27FC236}">
                <a16:creationId xmlns:a16="http://schemas.microsoft.com/office/drawing/2014/main" id="{0B802B6F-B6F6-F609-9CC6-A29D50275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9555838" y="2526584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aehaerys I Targaryen | Hielo y Fuego Wiki | Fandom">
            <a:extLst>
              <a:ext uri="{FF2B5EF4-FFF2-40B4-BE49-F238E27FC236}">
                <a16:creationId xmlns:a16="http://schemas.microsoft.com/office/drawing/2014/main" id="{55E9D33C-D02D-4D53-AA00-C3FB20CBB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37"/>
          <a:stretch/>
        </p:blipFill>
        <p:spPr bwMode="auto">
          <a:xfrm>
            <a:off x="8524877" y="774261"/>
            <a:ext cx="80640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lysanne Targaryen | Hielo y Fuego Wiki | Fandom">
            <a:extLst>
              <a:ext uri="{FF2B5EF4-FFF2-40B4-BE49-F238E27FC236}">
                <a16:creationId xmlns:a16="http://schemas.microsoft.com/office/drawing/2014/main" id="{6ABEEAD0-1A4B-5FCA-964A-A2B3C9BE9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9556230" y="774261"/>
            <a:ext cx="806400" cy="8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lyssa Targaryen | Wiki of Westeros | Fandom">
            <a:extLst>
              <a:ext uri="{FF2B5EF4-FFF2-40B4-BE49-F238E27FC236}">
                <a16:creationId xmlns:a16="http://schemas.microsoft.com/office/drawing/2014/main" id="{63C16307-8C14-3364-749C-E0F238A90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8"/>
          <a:stretch/>
        </p:blipFill>
        <p:spPr bwMode="auto">
          <a:xfrm>
            <a:off x="9556034" y="1651140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aelon Targaryen, hijo de Jaehaerys I | Hielo y Fuego Wiki | Fandom">
            <a:extLst>
              <a:ext uri="{FF2B5EF4-FFF2-40B4-BE49-F238E27FC236}">
                <a16:creationId xmlns:a16="http://schemas.microsoft.com/office/drawing/2014/main" id="{BC478119-8393-14AB-79DE-14A94CBA4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6"/>
          <a:stretch/>
        </p:blipFill>
        <p:spPr bwMode="auto">
          <a:xfrm>
            <a:off x="8524741" y="1651140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aelor I Targaryen | Hielo y Fuego Wiki | Fandom">
            <a:extLst>
              <a:ext uri="{FF2B5EF4-FFF2-40B4-BE49-F238E27FC236}">
                <a16:creationId xmlns:a16="http://schemas.microsoft.com/office/drawing/2014/main" id="{3E26C7A9-F16D-198B-B314-F351CD696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524741" y="3392578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aena Targaryen | Hielo y Fuego Wiki | Fandom">
            <a:extLst>
              <a:ext uri="{FF2B5EF4-FFF2-40B4-BE49-F238E27FC236}">
                <a16:creationId xmlns:a16="http://schemas.microsoft.com/office/drawing/2014/main" id="{5C0D6B22-1F2E-0394-73CF-80B289184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9556034" y="3391140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egon IV Targaryen | Hielo y Fuego Wiki | Fandom">
            <a:extLst>
              <a:ext uri="{FF2B5EF4-FFF2-40B4-BE49-F238E27FC236}">
                <a16:creationId xmlns:a16="http://schemas.microsoft.com/office/drawing/2014/main" id="{F100288E-4627-3411-88C1-00E68DA2E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641"/>
          <a:stretch/>
        </p:blipFill>
        <p:spPr bwMode="auto">
          <a:xfrm>
            <a:off x="8524741" y="4269457"/>
            <a:ext cx="806400" cy="8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Naerys Targaryen | Hielo y Fuego Wiki | Fandom">
            <a:extLst>
              <a:ext uri="{FF2B5EF4-FFF2-40B4-BE49-F238E27FC236}">
                <a16:creationId xmlns:a16="http://schemas.microsoft.com/office/drawing/2014/main" id="{A1DE7361-1854-172B-19DD-52145EC6D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9556034" y="4274179"/>
            <a:ext cx="806400" cy="8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Jaehaerys II Targaryen | Hielo y Fuego Wiki | Fandom">
            <a:extLst>
              <a:ext uri="{FF2B5EF4-FFF2-40B4-BE49-F238E27FC236}">
                <a16:creationId xmlns:a16="http://schemas.microsoft.com/office/drawing/2014/main" id="{13FE13D7-BEDD-DD7B-B95E-32976B9DA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524681" y="5146336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Shaera Targaryen | Hielo y Fuego Wiki | Fandom">
            <a:extLst>
              <a:ext uri="{FF2B5EF4-FFF2-40B4-BE49-F238E27FC236}">
                <a16:creationId xmlns:a16="http://schemas.microsoft.com/office/drawing/2014/main" id="{804CFFEB-3454-94E6-F637-3324911FE2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6"/>
          <a:stretch/>
        </p:blipFill>
        <p:spPr bwMode="auto">
          <a:xfrm>
            <a:off x="9556034" y="5146335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Aerys II Targaryen | Hielo y Fuego Wiki | Fandom">
            <a:extLst>
              <a:ext uri="{FF2B5EF4-FFF2-40B4-BE49-F238E27FC236}">
                <a16:creationId xmlns:a16="http://schemas.microsoft.com/office/drawing/2014/main" id="{A6C4DF47-C2EA-8326-0048-88BF2E306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4"/>
          <a:stretch/>
        </p:blipFill>
        <p:spPr bwMode="auto">
          <a:xfrm>
            <a:off x="8524485" y="6023214"/>
            <a:ext cx="806400" cy="8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Rhaella Targaryen | GOTFF Wiki | Fandom">
            <a:extLst>
              <a:ext uri="{FF2B5EF4-FFF2-40B4-BE49-F238E27FC236}">
                <a16:creationId xmlns:a16="http://schemas.microsoft.com/office/drawing/2014/main" id="{A6CAB597-35C9-17D2-B7BE-557ADE41D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7"/>
          <a:stretch/>
        </p:blipFill>
        <p:spPr bwMode="auto">
          <a:xfrm>
            <a:off x="9555838" y="6023215"/>
            <a:ext cx="80640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B0A7F0-873A-7C7F-FB30-934799B035DB}"/>
              </a:ext>
            </a:extLst>
          </p:cNvPr>
          <p:cNvSpPr txBox="1"/>
          <p:nvPr/>
        </p:nvSpPr>
        <p:spPr>
          <a:xfrm>
            <a:off x="10493930" y="885362"/>
            <a:ext cx="138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Jaehaerys 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Alysanne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3BDEF-6BE0-0D38-9594-00BBEC2D962A}"/>
              </a:ext>
            </a:extLst>
          </p:cNvPr>
          <p:cNvSpPr txBox="1"/>
          <p:nvPr/>
        </p:nvSpPr>
        <p:spPr>
          <a:xfrm>
            <a:off x="10493930" y="1710585"/>
            <a:ext cx="97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Baelon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Alyssa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D1C12C-BF44-7128-7E51-37F7BB146DCE}"/>
              </a:ext>
            </a:extLst>
          </p:cNvPr>
          <p:cNvSpPr txBox="1"/>
          <p:nvPr/>
        </p:nvSpPr>
        <p:spPr>
          <a:xfrm>
            <a:off x="10513521" y="2637685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Aegon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Helaena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1AFC5D-5698-FDB9-B639-6F0C0C2ECDED}"/>
              </a:ext>
            </a:extLst>
          </p:cNvPr>
          <p:cNvSpPr txBox="1"/>
          <p:nvPr/>
        </p:nvSpPr>
        <p:spPr>
          <a:xfrm>
            <a:off x="10493930" y="3429000"/>
            <a:ext cx="96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Baelor 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Daena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F17DEB-E513-61B7-4698-FE110C514E1A}"/>
              </a:ext>
            </a:extLst>
          </p:cNvPr>
          <p:cNvSpPr txBox="1"/>
          <p:nvPr/>
        </p:nvSpPr>
        <p:spPr>
          <a:xfrm>
            <a:off x="10493930" y="4346589"/>
            <a:ext cx="1100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Aegon IV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Naerys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7D17A-6D79-FFB7-0D75-97C87B70DA76}"/>
              </a:ext>
            </a:extLst>
          </p:cNvPr>
          <p:cNvSpPr txBox="1"/>
          <p:nvPr/>
        </p:nvSpPr>
        <p:spPr>
          <a:xfrm>
            <a:off x="10493930" y="5256718"/>
            <a:ext cx="138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Jaehaerys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Shaera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316494-4B3C-0156-8BDC-3B85B444D3BF}"/>
              </a:ext>
            </a:extLst>
          </p:cNvPr>
          <p:cNvSpPr txBox="1"/>
          <p:nvPr/>
        </p:nvSpPr>
        <p:spPr>
          <a:xfrm>
            <a:off x="10493930" y="6081941"/>
            <a:ext cx="1048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Aerys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Rhaella</a:t>
            </a:r>
          </a:p>
        </p:txBody>
      </p:sp>
    </p:spTree>
    <p:extLst>
      <p:ext uri="{BB962C8B-B14F-4D97-AF65-F5344CB8AC3E}">
        <p14:creationId xmlns:p14="http://schemas.microsoft.com/office/powerpoint/2010/main" val="25588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EB093-33AB-6DDC-C509-B48B8D492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500B6-C392-A8B7-6572-C6383BD9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¿Obtener todos los hermanos que se casaron entre 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9EE55-D44F-0181-8B5A-F31AF6D40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7699830" cy="48272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AS (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T1.nombre, T2.nombre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(T1.padre=T2.padre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T1.madre=T2.madre)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&lt; T2.nombre)</a:t>
            </a:r>
            <a:endParaRPr lang="en-US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endParaRPr lang="en-CL" dirty="0"/>
          </a:p>
        </p:txBody>
      </p:sp>
      <p:pic>
        <p:nvPicPr>
          <p:cNvPr id="5" name="Picture 10" descr="Aegon II Targaryen | Wiki of Westeros | Fandom">
            <a:extLst>
              <a:ext uri="{FF2B5EF4-FFF2-40B4-BE49-F238E27FC236}">
                <a16:creationId xmlns:a16="http://schemas.microsoft.com/office/drawing/2014/main" id="{6AB745FC-3B55-0570-44C5-3BAFD79EC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524545" y="2526585"/>
            <a:ext cx="80634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elaena Targaryen | Wiki of Westeros | Fandom">
            <a:extLst>
              <a:ext uri="{FF2B5EF4-FFF2-40B4-BE49-F238E27FC236}">
                <a16:creationId xmlns:a16="http://schemas.microsoft.com/office/drawing/2014/main" id="{F895A972-3AE2-711D-4BC4-6B28CA3DF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9555838" y="2526584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aehaerys I Targaryen | Hielo y Fuego Wiki | Fandom">
            <a:extLst>
              <a:ext uri="{FF2B5EF4-FFF2-40B4-BE49-F238E27FC236}">
                <a16:creationId xmlns:a16="http://schemas.microsoft.com/office/drawing/2014/main" id="{D6ACDC60-5369-F353-C999-6DD529269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37"/>
          <a:stretch/>
        </p:blipFill>
        <p:spPr bwMode="auto">
          <a:xfrm>
            <a:off x="8524877" y="774261"/>
            <a:ext cx="80640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lysanne Targaryen | Hielo y Fuego Wiki | Fandom">
            <a:extLst>
              <a:ext uri="{FF2B5EF4-FFF2-40B4-BE49-F238E27FC236}">
                <a16:creationId xmlns:a16="http://schemas.microsoft.com/office/drawing/2014/main" id="{1B7C7E0A-5BE7-B500-3B90-FF69B51D7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9556230" y="774261"/>
            <a:ext cx="806400" cy="8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lyssa Targaryen | Wiki of Westeros | Fandom">
            <a:extLst>
              <a:ext uri="{FF2B5EF4-FFF2-40B4-BE49-F238E27FC236}">
                <a16:creationId xmlns:a16="http://schemas.microsoft.com/office/drawing/2014/main" id="{265B30E4-A9E7-A3D9-0581-3AE15022D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8"/>
          <a:stretch/>
        </p:blipFill>
        <p:spPr bwMode="auto">
          <a:xfrm>
            <a:off x="9556034" y="1651140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aelon Targaryen, hijo de Jaehaerys I | Hielo y Fuego Wiki | Fandom">
            <a:extLst>
              <a:ext uri="{FF2B5EF4-FFF2-40B4-BE49-F238E27FC236}">
                <a16:creationId xmlns:a16="http://schemas.microsoft.com/office/drawing/2014/main" id="{F45AF7D5-BB61-841D-E16A-57C64C2C6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6"/>
          <a:stretch/>
        </p:blipFill>
        <p:spPr bwMode="auto">
          <a:xfrm>
            <a:off x="8524741" y="1651140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aelor I Targaryen | Hielo y Fuego Wiki | Fandom">
            <a:extLst>
              <a:ext uri="{FF2B5EF4-FFF2-40B4-BE49-F238E27FC236}">
                <a16:creationId xmlns:a16="http://schemas.microsoft.com/office/drawing/2014/main" id="{24FECFC2-BEF2-2532-4C73-8ED46B421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524741" y="3392578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aena Targaryen | Hielo y Fuego Wiki | Fandom">
            <a:extLst>
              <a:ext uri="{FF2B5EF4-FFF2-40B4-BE49-F238E27FC236}">
                <a16:creationId xmlns:a16="http://schemas.microsoft.com/office/drawing/2014/main" id="{49EB84D6-2BA0-8466-3ACA-83D20B7DD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9556034" y="3391140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egon IV Targaryen | Hielo y Fuego Wiki | Fandom">
            <a:extLst>
              <a:ext uri="{FF2B5EF4-FFF2-40B4-BE49-F238E27FC236}">
                <a16:creationId xmlns:a16="http://schemas.microsoft.com/office/drawing/2014/main" id="{03C68F0D-149C-E2D3-4849-DF501E9C3B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641"/>
          <a:stretch/>
        </p:blipFill>
        <p:spPr bwMode="auto">
          <a:xfrm>
            <a:off x="8524741" y="4269457"/>
            <a:ext cx="806400" cy="8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Naerys Targaryen | Hielo y Fuego Wiki | Fandom">
            <a:extLst>
              <a:ext uri="{FF2B5EF4-FFF2-40B4-BE49-F238E27FC236}">
                <a16:creationId xmlns:a16="http://schemas.microsoft.com/office/drawing/2014/main" id="{7274ECD4-D5C3-8D39-3F59-AB595E3A2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9556034" y="4274179"/>
            <a:ext cx="806400" cy="8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Jaehaerys II Targaryen | Hielo y Fuego Wiki | Fandom">
            <a:extLst>
              <a:ext uri="{FF2B5EF4-FFF2-40B4-BE49-F238E27FC236}">
                <a16:creationId xmlns:a16="http://schemas.microsoft.com/office/drawing/2014/main" id="{AEBB2B6E-878E-DD4C-FFD8-B13A8374E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524681" y="5146336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Shaera Targaryen | Hielo y Fuego Wiki | Fandom">
            <a:extLst>
              <a:ext uri="{FF2B5EF4-FFF2-40B4-BE49-F238E27FC236}">
                <a16:creationId xmlns:a16="http://schemas.microsoft.com/office/drawing/2014/main" id="{48328827-FD63-21D6-2DA1-C99EB716DA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6"/>
          <a:stretch/>
        </p:blipFill>
        <p:spPr bwMode="auto">
          <a:xfrm>
            <a:off x="9556034" y="5146335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Aerys II Targaryen | Hielo y Fuego Wiki | Fandom">
            <a:extLst>
              <a:ext uri="{FF2B5EF4-FFF2-40B4-BE49-F238E27FC236}">
                <a16:creationId xmlns:a16="http://schemas.microsoft.com/office/drawing/2014/main" id="{D92E1923-F56D-0507-61E9-D1ABCCA4F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4"/>
          <a:stretch/>
        </p:blipFill>
        <p:spPr bwMode="auto">
          <a:xfrm>
            <a:off x="8524485" y="6023214"/>
            <a:ext cx="806400" cy="8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Rhaella Targaryen | GOTFF Wiki | Fandom">
            <a:extLst>
              <a:ext uri="{FF2B5EF4-FFF2-40B4-BE49-F238E27FC236}">
                <a16:creationId xmlns:a16="http://schemas.microsoft.com/office/drawing/2014/main" id="{8A5D253F-1CBD-4D6B-0F26-9D50E8AF5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7"/>
          <a:stretch/>
        </p:blipFill>
        <p:spPr bwMode="auto">
          <a:xfrm>
            <a:off x="9555838" y="6023215"/>
            <a:ext cx="80640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EB3B87-4ADB-8209-B2B4-19FC06B78D58}"/>
              </a:ext>
            </a:extLst>
          </p:cNvPr>
          <p:cNvSpPr txBox="1"/>
          <p:nvPr/>
        </p:nvSpPr>
        <p:spPr>
          <a:xfrm>
            <a:off x="10493930" y="885362"/>
            <a:ext cx="138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Jaehaerys 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Alysanne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11907-C058-2014-81B4-C6024A7A2167}"/>
              </a:ext>
            </a:extLst>
          </p:cNvPr>
          <p:cNvSpPr txBox="1"/>
          <p:nvPr/>
        </p:nvSpPr>
        <p:spPr>
          <a:xfrm>
            <a:off x="10493930" y="1710585"/>
            <a:ext cx="97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Baelon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Alyssa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82183C-7F81-10D0-8B30-FE647DE70D90}"/>
              </a:ext>
            </a:extLst>
          </p:cNvPr>
          <p:cNvSpPr txBox="1"/>
          <p:nvPr/>
        </p:nvSpPr>
        <p:spPr>
          <a:xfrm>
            <a:off x="10513521" y="2637685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Aegon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Helaena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5EAB05-83DB-5B75-E434-7463FA90F68B}"/>
              </a:ext>
            </a:extLst>
          </p:cNvPr>
          <p:cNvSpPr txBox="1"/>
          <p:nvPr/>
        </p:nvSpPr>
        <p:spPr>
          <a:xfrm>
            <a:off x="10493930" y="3429000"/>
            <a:ext cx="96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Baelor 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Daena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DC5D94-A075-FDE6-6071-212013864040}"/>
              </a:ext>
            </a:extLst>
          </p:cNvPr>
          <p:cNvSpPr txBox="1"/>
          <p:nvPr/>
        </p:nvSpPr>
        <p:spPr>
          <a:xfrm>
            <a:off x="10493930" y="4346589"/>
            <a:ext cx="1100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Aegon IV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Naerys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B7BEB-8CDA-5775-F146-C4132614EF55}"/>
              </a:ext>
            </a:extLst>
          </p:cNvPr>
          <p:cNvSpPr txBox="1"/>
          <p:nvPr/>
        </p:nvSpPr>
        <p:spPr>
          <a:xfrm>
            <a:off x="10493930" y="5256718"/>
            <a:ext cx="138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Jaehaerys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Shaera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497D8-C36F-F853-824A-043714F0BCC5}"/>
              </a:ext>
            </a:extLst>
          </p:cNvPr>
          <p:cNvSpPr txBox="1"/>
          <p:nvPr/>
        </p:nvSpPr>
        <p:spPr>
          <a:xfrm>
            <a:off x="10493930" y="6081941"/>
            <a:ext cx="1048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Aerys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Rhaella</a:t>
            </a:r>
          </a:p>
        </p:txBody>
      </p:sp>
    </p:spTree>
    <p:extLst>
      <p:ext uri="{BB962C8B-B14F-4D97-AF65-F5344CB8AC3E}">
        <p14:creationId xmlns:p14="http://schemas.microsoft.com/office/powerpoint/2010/main" val="6095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AE68E-E1B9-D8F0-BB0C-98F2CAB29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4C54-85DB-C1CE-CB0C-F76D3E5B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¿Obtener todos los hermanos que se casaron entre si?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85046-DE52-59D8-1EA8-8403073AF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7699830" cy="4827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AS (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h1, T2.nombre h2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(T1.padre=T2.padre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T1.madre=T2.madre)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&lt; T2.nombre)</a:t>
            </a:r>
            <a:endParaRPr lang="en-US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=h1 AND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=h2</a:t>
            </a:r>
            <a:endParaRPr lang="en-CL" dirty="0"/>
          </a:p>
        </p:txBody>
      </p:sp>
      <p:pic>
        <p:nvPicPr>
          <p:cNvPr id="5" name="Picture 10" descr="Aegon II Targaryen | Wiki of Westeros | Fandom">
            <a:extLst>
              <a:ext uri="{FF2B5EF4-FFF2-40B4-BE49-F238E27FC236}">
                <a16:creationId xmlns:a16="http://schemas.microsoft.com/office/drawing/2014/main" id="{1DBA13CB-637A-3671-DC83-4E7D719EA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33"/>
          <a:stretch/>
        </p:blipFill>
        <p:spPr bwMode="auto">
          <a:xfrm>
            <a:off x="8524545" y="2526585"/>
            <a:ext cx="80634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elaena Targaryen | Wiki of Westeros | Fandom">
            <a:extLst>
              <a:ext uri="{FF2B5EF4-FFF2-40B4-BE49-F238E27FC236}">
                <a16:creationId xmlns:a16="http://schemas.microsoft.com/office/drawing/2014/main" id="{22B2EF5A-E50E-FCCC-7C86-5AA1ED4F0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00"/>
          <a:stretch/>
        </p:blipFill>
        <p:spPr bwMode="auto">
          <a:xfrm>
            <a:off x="9555838" y="2526584"/>
            <a:ext cx="806596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aehaerys I Targaryen | Hielo y Fuego Wiki | Fandom">
            <a:extLst>
              <a:ext uri="{FF2B5EF4-FFF2-40B4-BE49-F238E27FC236}">
                <a16:creationId xmlns:a16="http://schemas.microsoft.com/office/drawing/2014/main" id="{00C9A172-82D5-1173-10E0-B73788AC2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37"/>
          <a:stretch/>
        </p:blipFill>
        <p:spPr bwMode="auto">
          <a:xfrm>
            <a:off x="8524877" y="774261"/>
            <a:ext cx="80640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lysanne Targaryen | Hielo y Fuego Wiki | Fandom">
            <a:extLst>
              <a:ext uri="{FF2B5EF4-FFF2-40B4-BE49-F238E27FC236}">
                <a16:creationId xmlns:a16="http://schemas.microsoft.com/office/drawing/2014/main" id="{7EF1E8E7-0D36-E8EB-010C-CA41C21DD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9556230" y="774261"/>
            <a:ext cx="806400" cy="8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lyssa Targaryen | Wiki of Westeros | Fandom">
            <a:extLst>
              <a:ext uri="{FF2B5EF4-FFF2-40B4-BE49-F238E27FC236}">
                <a16:creationId xmlns:a16="http://schemas.microsoft.com/office/drawing/2014/main" id="{89CD5043-FE1C-4A30-DC69-D79A8EFFF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98"/>
          <a:stretch/>
        </p:blipFill>
        <p:spPr bwMode="auto">
          <a:xfrm>
            <a:off x="9556034" y="1651140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aelon Targaryen, hijo de Jaehaerys I | Hielo y Fuego Wiki | Fandom">
            <a:extLst>
              <a:ext uri="{FF2B5EF4-FFF2-40B4-BE49-F238E27FC236}">
                <a16:creationId xmlns:a16="http://schemas.microsoft.com/office/drawing/2014/main" id="{1239B473-7786-8691-F16C-F23FA790F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6"/>
          <a:stretch/>
        </p:blipFill>
        <p:spPr bwMode="auto">
          <a:xfrm>
            <a:off x="8524741" y="1651140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Baelor I Targaryen | Hielo y Fuego Wiki | Fandom">
            <a:extLst>
              <a:ext uri="{FF2B5EF4-FFF2-40B4-BE49-F238E27FC236}">
                <a16:creationId xmlns:a16="http://schemas.microsoft.com/office/drawing/2014/main" id="{8F4F425A-66E5-C0E8-3274-FCC8B6E69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524741" y="3392578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aena Targaryen | Hielo y Fuego Wiki | Fandom">
            <a:extLst>
              <a:ext uri="{FF2B5EF4-FFF2-40B4-BE49-F238E27FC236}">
                <a16:creationId xmlns:a16="http://schemas.microsoft.com/office/drawing/2014/main" id="{7659F793-6893-8BEF-2617-9A73B836F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9556034" y="3391140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egon IV Targaryen | Hielo y Fuego Wiki | Fandom">
            <a:extLst>
              <a:ext uri="{FF2B5EF4-FFF2-40B4-BE49-F238E27FC236}">
                <a16:creationId xmlns:a16="http://schemas.microsoft.com/office/drawing/2014/main" id="{B5A4DF33-A715-9E9B-4867-0068543EB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641"/>
          <a:stretch/>
        </p:blipFill>
        <p:spPr bwMode="auto">
          <a:xfrm>
            <a:off x="8524741" y="4269457"/>
            <a:ext cx="806400" cy="80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Naerys Targaryen | Hielo y Fuego Wiki | Fandom">
            <a:extLst>
              <a:ext uri="{FF2B5EF4-FFF2-40B4-BE49-F238E27FC236}">
                <a16:creationId xmlns:a16="http://schemas.microsoft.com/office/drawing/2014/main" id="{BDACDFA5-408D-1F02-2A63-730206330C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9556034" y="4274179"/>
            <a:ext cx="806400" cy="8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Jaehaerys II Targaryen | Hielo y Fuego Wiki | Fandom">
            <a:extLst>
              <a:ext uri="{FF2B5EF4-FFF2-40B4-BE49-F238E27FC236}">
                <a16:creationId xmlns:a16="http://schemas.microsoft.com/office/drawing/2014/main" id="{4E6440BC-A4FD-B223-4063-8A6AB28FA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524681" y="5146336"/>
            <a:ext cx="806400" cy="80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Shaera Targaryen | Hielo y Fuego Wiki | Fandom">
            <a:extLst>
              <a:ext uri="{FF2B5EF4-FFF2-40B4-BE49-F238E27FC236}">
                <a16:creationId xmlns:a16="http://schemas.microsoft.com/office/drawing/2014/main" id="{38545D4B-9151-914E-DEE0-F7BE17BCB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6"/>
          <a:stretch/>
        </p:blipFill>
        <p:spPr bwMode="auto">
          <a:xfrm>
            <a:off x="9556034" y="5146335"/>
            <a:ext cx="806400" cy="80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Aerys II Targaryen | Hielo y Fuego Wiki | Fandom">
            <a:extLst>
              <a:ext uri="{FF2B5EF4-FFF2-40B4-BE49-F238E27FC236}">
                <a16:creationId xmlns:a16="http://schemas.microsoft.com/office/drawing/2014/main" id="{750708CF-6EE3-F1A8-63E1-7C038DF4F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34"/>
          <a:stretch/>
        </p:blipFill>
        <p:spPr bwMode="auto">
          <a:xfrm>
            <a:off x="8524485" y="6023214"/>
            <a:ext cx="806400" cy="8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Rhaella Targaryen | GOTFF Wiki | Fandom">
            <a:extLst>
              <a:ext uri="{FF2B5EF4-FFF2-40B4-BE49-F238E27FC236}">
                <a16:creationId xmlns:a16="http://schemas.microsoft.com/office/drawing/2014/main" id="{857A451A-DFD0-7B6A-2919-67629DD86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07"/>
          <a:stretch/>
        </p:blipFill>
        <p:spPr bwMode="auto">
          <a:xfrm>
            <a:off x="9555838" y="6023215"/>
            <a:ext cx="806400" cy="80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62FA76-436F-5961-D5BA-E02DFF239AB9}"/>
              </a:ext>
            </a:extLst>
          </p:cNvPr>
          <p:cNvSpPr txBox="1"/>
          <p:nvPr/>
        </p:nvSpPr>
        <p:spPr>
          <a:xfrm>
            <a:off x="10493930" y="885362"/>
            <a:ext cx="138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Jaehaerys 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Alysanne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BDCDC-8B88-7D23-9D13-0B4AF81CC8DA}"/>
              </a:ext>
            </a:extLst>
          </p:cNvPr>
          <p:cNvSpPr txBox="1"/>
          <p:nvPr/>
        </p:nvSpPr>
        <p:spPr>
          <a:xfrm>
            <a:off x="10493930" y="1710585"/>
            <a:ext cx="970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Baelon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Alyssa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E5C69B-13B3-EEA1-6214-675AE3D312BC}"/>
              </a:ext>
            </a:extLst>
          </p:cNvPr>
          <p:cNvSpPr txBox="1"/>
          <p:nvPr/>
        </p:nvSpPr>
        <p:spPr>
          <a:xfrm>
            <a:off x="10513521" y="2637685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Aegon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Helaena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B0B3C1-3D2B-2580-73D0-6333D9CE06CA}"/>
              </a:ext>
            </a:extLst>
          </p:cNvPr>
          <p:cNvSpPr txBox="1"/>
          <p:nvPr/>
        </p:nvSpPr>
        <p:spPr>
          <a:xfrm>
            <a:off x="10493930" y="3429000"/>
            <a:ext cx="96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Baelor 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Daena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FA7125-22B0-8C43-E152-AA5BDF8CB226}"/>
              </a:ext>
            </a:extLst>
          </p:cNvPr>
          <p:cNvSpPr txBox="1"/>
          <p:nvPr/>
        </p:nvSpPr>
        <p:spPr>
          <a:xfrm>
            <a:off x="10493930" y="4346589"/>
            <a:ext cx="1100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Aegon IV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Naerys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19CBF3-50E9-01CD-2844-00EE45DEBB2E}"/>
              </a:ext>
            </a:extLst>
          </p:cNvPr>
          <p:cNvSpPr txBox="1"/>
          <p:nvPr/>
        </p:nvSpPr>
        <p:spPr>
          <a:xfrm>
            <a:off x="10493930" y="5256718"/>
            <a:ext cx="1385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Jaehaerys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Shaera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7DCCF3-C839-32B1-349C-0BF4CC1BCF87}"/>
              </a:ext>
            </a:extLst>
          </p:cNvPr>
          <p:cNvSpPr txBox="1"/>
          <p:nvPr/>
        </p:nvSpPr>
        <p:spPr>
          <a:xfrm>
            <a:off x="10493930" y="6081941"/>
            <a:ext cx="1048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Aerys II 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Rhaella</a:t>
            </a:r>
          </a:p>
        </p:txBody>
      </p:sp>
    </p:spTree>
    <p:extLst>
      <p:ext uri="{BB962C8B-B14F-4D97-AF65-F5344CB8AC3E}">
        <p14:creationId xmlns:p14="http://schemas.microsoft.com/office/powerpoint/2010/main" val="240670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BE9F1-04CA-4A8B-2D36-9E44921D7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94B6-793A-4377-9323-84C2C6487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¿Obtener todos los primos?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85A02-1EF1-2110-FACA-63636C3FD9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7699830" cy="482722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h1, T2.nombre h2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(T1.padre=T2.padre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T1.madre=T2.madre))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primo1, T2.nombre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primo2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&lt; T2.nombre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((T1.padre, T2. padre)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(T1.padre, T2.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(T1.madre, T2. padre)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(T1.madre, T2.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EBB828-2D4D-C89A-9369-BA4247AF73D9}"/>
              </a:ext>
            </a:extLst>
          </p:cNvPr>
          <p:cNvSpPr txBox="1"/>
          <p:nvPr/>
        </p:nvSpPr>
        <p:spPr>
          <a:xfrm>
            <a:off x="10712237" y="1488831"/>
            <a:ext cx="1152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Rhaenys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Viserys I</a:t>
            </a:r>
          </a:p>
        </p:txBody>
      </p:sp>
      <p:pic>
        <p:nvPicPr>
          <p:cNvPr id="9218" name="Picture 2" descr="Rhaenys Targaryen | Wiki of Westeros | Fandom">
            <a:extLst>
              <a:ext uri="{FF2B5EF4-FFF2-40B4-BE49-F238E27FC236}">
                <a16:creationId xmlns:a16="http://schemas.microsoft.com/office/drawing/2014/main" id="{3270A1C8-20C2-1932-AF5A-9821EACEC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0"/>
          <a:stretch/>
        </p:blipFill>
        <p:spPr bwMode="auto">
          <a:xfrm>
            <a:off x="8333846" y="1239713"/>
            <a:ext cx="1080000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iserys I Targaryen | Wiki of Westeros | Fandom">
            <a:extLst>
              <a:ext uri="{FF2B5EF4-FFF2-40B4-BE49-F238E27FC236}">
                <a16:creationId xmlns:a16="http://schemas.microsoft.com/office/drawing/2014/main" id="{9660E2EF-56F3-103B-4E12-BE53DC6DD5F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1"/>
          <a:stretch/>
        </p:blipFill>
        <p:spPr bwMode="auto">
          <a:xfrm>
            <a:off x="9521792" y="1239714"/>
            <a:ext cx="1082499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aenerys Targaryen | Wiki of Westeros | Fandom">
            <a:extLst>
              <a:ext uri="{FF2B5EF4-FFF2-40B4-BE49-F238E27FC236}">
                <a16:creationId xmlns:a16="http://schemas.microsoft.com/office/drawing/2014/main" id="{0FAB7FF1-7D13-AB58-0866-5175EA347F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01"/>
          <a:stretch/>
        </p:blipFill>
        <p:spPr bwMode="auto">
          <a:xfrm>
            <a:off x="8333846" y="2472735"/>
            <a:ext cx="1080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750086-8888-AD98-A4E4-1AE98FEE6164}"/>
              </a:ext>
            </a:extLst>
          </p:cNvPr>
          <p:cNvSpPr txBox="1"/>
          <p:nvPr/>
        </p:nvSpPr>
        <p:spPr>
          <a:xfrm>
            <a:off x="10712237" y="2615008"/>
            <a:ext cx="1258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Daenerys I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Viserys III</a:t>
            </a:r>
          </a:p>
        </p:txBody>
      </p:sp>
      <p:pic>
        <p:nvPicPr>
          <p:cNvPr id="9224" name="Picture 8" descr="Viserys Targaryen | Hielo y Fuego Wiki | Fandom">
            <a:extLst>
              <a:ext uri="{FF2B5EF4-FFF2-40B4-BE49-F238E27FC236}">
                <a16:creationId xmlns:a16="http://schemas.microsoft.com/office/drawing/2014/main" id="{2034954A-1DE6-FF18-F47F-441CECD47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8"/>
          <a:stretch/>
        </p:blipFill>
        <p:spPr bwMode="auto">
          <a:xfrm>
            <a:off x="9524291" y="2472734"/>
            <a:ext cx="1080000" cy="10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6F48-34C5-8E8C-74A3-9D8EBC836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177DB-2FEC-5A76-0457-0163F5228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¿Obtener todos los primos que no son también hermanos?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8CFAA-DC7C-7C77-7D29-63E55C9D0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7699830" cy="48272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h1, T2.nombre h2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(T1.padre=T2.padre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T1.madre=T2.madre))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primo1, T2.nombre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primo2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&lt; T2.nombre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(T1.nombre, T2.nombre) </a:t>
            </a:r>
            <a:r>
              <a:rPr lang="en-US" b="1" dirty="0">
                <a:solidFill>
                  <a:srgbClr val="0070C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NOT IN </a:t>
            </a:r>
            <a:r>
              <a:rPr lang="en-US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0070C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((T1.padre, T2. padre)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(T1.padre, T2.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(T1.madre, T2. padre)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(T1.madre, T2.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BD97D1-E7C6-76E6-2AAA-55FD7CD7BA5E}"/>
              </a:ext>
            </a:extLst>
          </p:cNvPr>
          <p:cNvSpPr txBox="1"/>
          <p:nvPr/>
        </p:nvSpPr>
        <p:spPr>
          <a:xfrm>
            <a:off x="10712237" y="1702581"/>
            <a:ext cx="1152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Rhaenys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Viserys I</a:t>
            </a:r>
          </a:p>
        </p:txBody>
      </p:sp>
      <p:pic>
        <p:nvPicPr>
          <p:cNvPr id="9218" name="Picture 2" descr="Rhaenys Targaryen | Wiki of Westeros | Fandom">
            <a:extLst>
              <a:ext uri="{FF2B5EF4-FFF2-40B4-BE49-F238E27FC236}">
                <a16:creationId xmlns:a16="http://schemas.microsoft.com/office/drawing/2014/main" id="{4D83598C-B18E-3B70-E687-CCADF79A7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0"/>
          <a:stretch/>
        </p:blipFill>
        <p:spPr bwMode="auto">
          <a:xfrm>
            <a:off x="8333846" y="1453463"/>
            <a:ext cx="1080000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Viserys I Targaryen | Wiki of Westeros | Fandom">
            <a:extLst>
              <a:ext uri="{FF2B5EF4-FFF2-40B4-BE49-F238E27FC236}">
                <a16:creationId xmlns:a16="http://schemas.microsoft.com/office/drawing/2014/main" id="{D55FD50F-19FA-9004-21DE-DBE40FDDA3D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21"/>
          <a:stretch/>
        </p:blipFill>
        <p:spPr bwMode="auto">
          <a:xfrm>
            <a:off x="9521792" y="1453464"/>
            <a:ext cx="1082499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haenyra Targaryen | Hielo y Fuego Wiki | Fandom">
            <a:extLst>
              <a:ext uri="{FF2B5EF4-FFF2-40B4-BE49-F238E27FC236}">
                <a16:creationId xmlns:a16="http://schemas.microsoft.com/office/drawing/2014/main" id="{0A80BF59-ED46-0892-014B-3F9B25F23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" b="26669"/>
          <a:stretch/>
        </p:blipFill>
        <p:spPr bwMode="auto">
          <a:xfrm>
            <a:off x="8333846" y="2622021"/>
            <a:ext cx="1082498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iserys Targaryen (son of Rhaenyra) | Wiki of Westeros | Fandom">
            <a:extLst>
              <a:ext uri="{FF2B5EF4-FFF2-40B4-BE49-F238E27FC236}">
                <a16:creationId xmlns:a16="http://schemas.microsoft.com/office/drawing/2014/main" id="{5BEBADDD-FAD2-9C64-9271-6CBF9FF9E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3"/>
          <a:stretch/>
        </p:blipFill>
        <p:spPr bwMode="auto">
          <a:xfrm>
            <a:off x="9524291" y="2624379"/>
            <a:ext cx="1080000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CAD846-CB36-7EE3-9FEC-B34D4F855B07}"/>
              </a:ext>
            </a:extLst>
          </p:cNvPr>
          <p:cNvSpPr txBox="1"/>
          <p:nvPr/>
        </p:nvSpPr>
        <p:spPr>
          <a:xfrm>
            <a:off x="10712237" y="2844225"/>
            <a:ext cx="1205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Rhaenyra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Viserys II</a:t>
            </a:r>
          </a:p>
        </p:txBody>
      </p:sp>
      <p:pic>
        <p:nvPicPr>
          <p:cNvPr id="10" name="Graphic 9" descr="Loudly crying face with solid fill with solid fill">
            <a:extLst>
              <a:ext uri="{FF2B5EF4-FFF2-40B4-BE49-F238E27FC236}">
                <a16:creationId xmlns:a16="http://schemas.microsoft.com/office/drawing/2014/main" id="{9AC89BB0-C6FC-2639-E9FE-82A71A225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8208" y="4416583"/>
            <a:ext cx="1298391" cy="1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5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clase pasada...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3914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64E96-9B6A-80CB-76F0-1D0A15D92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CDAE3-16CF-24B8-2F70-66F9B587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>
            <a:normAutofit fontScale="90000"/>
          </a:bodyPr>
          <a:lstStyle/>
          <a:p>
            <a:r>
              <a:rPr lang="en-CL" dirty="0"/>
              <a:t>¿Obtener todos quienes se hayan casado/comprometido con un primo?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AD15B-38CC-04D4-BE0B-A1DF88805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7699830" cy="4827220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h1, T2.nombre h2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(T1.padre=T2.padre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T1.madre=T2.madre)),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primos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T1.nombre p1, T2.nombre p2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T1,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T2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(T1.nombre, T2.nombre)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IN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((T1.padre, T2. padre)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(T1.padre, T2.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(T1.madre, T2. padre)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(T1.madre, T2.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hermanos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)))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conyuge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primos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790904-BDC4-E724-8118-31F1C2ADCC4C}"/>
              </a:ext>
            </a:extLst>
          </p:cNvPr>
          <p:cNvSpPr txBox="1"/>
          <p:nvPr/>
        </p:nvSpPr>
        <p:spPr>
          <a:xfrm>
            <a:off x="10887850" y="2002973"/>
            <a:ext cx="1213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Baela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Jacaerys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48D8D8-9F0F-9262-3D77-242D2C85E155}"/>
              </a:ext>
            </a:extLst>
          </p:cNvPr>
          <p:cNvSpPr txBox="1"/>
          <p:nvPr/>
        </p:nvSpPr>
        <p:spPr>
          <a:xfrm>
            <a:off x="10887850" y="3266597"/>
            <a:ext cx="1072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Lucerys</a:t>
            </a:r>
          </a:p>
          <a:p>
            <a:r>
              <a:rPr lang="en-CL" sz="1600" dirty="0">
                <a:solidFill>
                  <a:schemeClr val="bg1"/>
                </a:solidFill>
              </a:rPr>
              <a:t>y Rhaena</a:t>
            </a:r>
          </a:p>
        </p:txBody>
      </p:sp>
      <p:pic>
        <p:nvPicPr>
          <p:cNvPr id="12290" name="Picture 2" descr="Jacaerys Velaryon | Wiki of Westeros ...">
            <a:extLst>
              <a:ext uri="{FF2B5EF4-FFF2-40B4-BE49-F238E27FC236}">
                <a16:creationId xmlns:a16="http://schemas.microsoft.com/office/drawing/2014/main" id="{E50CA5A9-6BCD-F9AD-B8C6-DA13B103E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2"/>
          <a:stretch/>
        </p:blipFill>
        <p:spPr bwMode="auto">
          <a:xfrm>
            <a:off x="9810854" y="2006930"/>
            <a:ext cx="107699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Lucerys Velaryon | Hielo y Fuego Wiki | Fandom">
            <a:extLst>
              <a:ext uri="{FF2B5EF4-FFF2-40B4-BE49-F238E27FC236}">
                <a16:creationId xmlns:a16="http://schemas.microsoft.com/office/drawing/2014/main" id="{C5B26C35-1CA6-375E-2B6E-46BDADF31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9"/>
          <a:stretch/>
        </p:blipFill>
        <p:spPr bwMode="auto">
          <a:xfrm>
            <a:off x="8509459" y="3266597"/>
            <a:ext cx="1080000" cy="10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aela Targaryen | Wiki of Westeros | Fandom">
            <a:extLst>
              <a:ext uri="{FF2B5EF4-FFF2-40B4-BE49-F238E27FC236}">
                <a16:creationId xmlns:a16="http://schemas.microsoft.com/office/drawing/2014/main" id="{DD073D5B-508E-2410-34D0-625A5A0352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12"/>
          <a:stretch/>
        </p:blipFill>
        <p:spPr bwMode="auto">
          <a:xfrm>
            <a:off x="8509459" y="2002973"/>
            <a:ext cx="1080000" cy="108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haena Targaryen | Wiki of Westeros | Fandom">
            <a:extLst>
              <a:ext uri="{FF2B5EF4-FFF2-40B4-BE49-F238E27FC236}">
                <a16:creationId xmlns:a16="http://schemas.microsoft.com/office/drawing/2014/main" id="{FCA810CC-542F-4C65-AD12-891B4AE3D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10"/>
          <a:stretch/>
        </p:blipFill>
        <p:spPr bwMode="auto">
          <a:xfrm>
            <a:off x="9807850" y="3266597"/>
            <a:ext cx="1080000" cy="10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6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724D-57CA-FDCF-F6D6-99A464AA9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2841E-AFE5-5148-8783-EE4E27A7C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todos sus hijos?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73311-E758-F04B-5FB4-D4CB26B5D3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7699830" cy="4827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Rhaenyra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Rhaenyra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Targaryen'</a:t>
            </a:r>
          </a:p>
        </p:txBody>
      </p:sp>
      <p:pic>
        <p:nvPicPr>
          <p:cNvPr id="5" name="Picture 8" descr="Rhaenyra Targaryen | Hielo y Fuego Wiki | Fandom">
            <a:extLst>
              <a:ext uri="{FF2B5EF4-FFF2-40B4-BE49-F238E27FC236}">
                <a16:creationId xmlns:a16="http://schemas.microsoft.com/office/drawing/2014/main" id="{FFF9C582-4154-E9AA-7707-C8A5AAF9E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" b="26669"/>
          <a:stretch/>
        </p:blipFill>
        <p:spPr bwMode="auto">
          <a:xfrm>
            <a:off x="9664505" y="487946"/>
            <a:ext cx="939786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iserys Targaryen (son of Rhaenyra) | Wiki of Westeros | Fandom">
            <a:extLst>
              <a:ext uri="{FF2B5EF4-FFF2-40B4-BE49-F238E27FC236}">
                <a16:creationId xmlns:a16="http://schemas.microsoft.com/office/drawing/2014/main" id="{8AE3C1C7-93C1-08C9-2990-EC24E22AA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3"/>
          <a:stretch/>
        </p:blipFill>
        <p:spPr bwMode="auto">
          <a:xfrm>
            <a:off x="9663003" y="5919815"/>
            <a:ext cx="937617" cy="93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0BA652-85B5-D126-FD9D-49664B445FD7}"/>
              </a:ext>
            </a:extLst>
          </p:cNvPr>
          <p:cNvSpPr txBox="1"/>
          <p:nvPr/>
        </p:nvSpPr>
        <p:spPr>
          <a:xfrm>
            <a:off x="10700796" y="739674"/>
            <a:ext cx="1090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Rhaenyra</a:t>
            </a:r>
          </a:p>
        </p:txBody>
      </p:sp>
      <p:pic>
        <p:nvPicPr>
          <p:cNvPr id="11" name="Picture 2" descr="Jacaerys Velaryon | Wiki of Westeros ...">
            <a:extLst>
              <a:ext uri="{FF2B5EF4-FFF2-40B4-BE49-F238E27FC236}">
                <a16:creationId xmlns:a16="http://schemas.microsoft.com/office/drawing/2014/main" id="{C6927247-A46C-C345-CD3D-7DD143AF3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2"/>
          <a:stretch/>
        </p:blipFill>
        <p:spPr bwMode="auto">
          <a:xfrm>
            <a:off x="9664505" y="1577315"/>
            <a:ext cx="935009" cy="9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ucerys Velaryon | Hielo y Fuego Wiki | Fandom">
            <a:extLst>
              <a:ext uri="{FF2B5EF4-FFF2-40B4-BE49-F238E27FC236}">
                <a16:creationId xmlns:a16="http://schemas.microsoft.com/office/drawing/2014/main" id="{F7D76DCA-4948-34BB-180A-A508A6F50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9"/>
          <a:stretch/>
        </p:blipFill>
        <p:spPr bwMode="auto">
          <a:xfrm>
            <a:off x="9664505" y="2666242"/>
            <a:ext cx="937617" cy="9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Joffrey Velaryon | Hielo y Fuego Wiki | Fandom">
            <a:extLst>
              <a:ext uri="{FF2B5EF4-FFF2-40B4-BE49-F238E27FC236}">
                <a16:creationId xmlns:a16="http://schemas.microsoft.com/office/drawing/2014/main" id="{9D28F814-D8A8-11BE-C439-DCADCE847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7"/>
          <a:stretch/>
        </p:blipFill>
        <p:spPr bwMode="auto">
          <a:xfrm>
            <a:off x="9663003" y="3747414"/>
            <a:ext cx="937617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egon III Targaryen | Hielo y Fuego Wiki | Fandom">
            <a:extLst>
              <a:ext uri="{FF2B5EF4-FFF2-40B4-BE49-F238E27FC236}">
                <a16:creationId xmlns:a16="http://schemas.microsoft.com/office/drawing/2014/main" id="{BDCE980E-F1FE-BAEF-9F55-BDB4EC5F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6"/>
          <a:stretch/>
        </p:blipFill>
        <p:spPr bwMode="auto">
          <a:xfrm>
            <a:off x="9663003" y="4828307"/>
            <a:ext cx="937617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DDC550-4B67-7E10-816E-3C3E10CA3688}"/>
              </a:ext>
            </a:extLst>
          </p:cNvPr>
          <p:cNvSpPr txBox="1"/>
          <p:nvPr/>
        </p:nvSpPr>
        <p:spPr>
          <a:xfrm>
            <a:off x="10700796" y="1833696"/>
            <a:ext cx="1052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Jacaerys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FFD2E-7974-E143-8651-E282FCC73915}"/>
              </a:ext>
            </a:extLst>
          </p:cNvPr>
          <p:cNvSpPr txBox="1"/>
          <p:nvPr/>
        </p:nvSpPr>
        <p:spPr>
          <a:xfrm>
            <a:off x="10700795" y="2966161"/>
            <a:ext cx="943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Lucerys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ED088-7025-C8C7-BAB1-8D5CEA5D1931}"/>
              </a:ext>
            </a:extLst>
          </p:cNvPr>
          <p:cNvSpPr txBox="1"/>
          <p:nvPr/>
        </p:nvSpPr>
        <p:spPr>
          <a:xfrm>
            <a:off x="10700795" y="4048253"/>
            <a:ext cx="854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Joffrey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9114E2-0952-44B9-39FB-7F95BDB16FDC}"/>
              </a:ext>
            </a:extLst>
          </p:cNvPr>
          <p:cNvSpPr txBox="1"/>
          <p:nvPr/>
        </p:nvSpPr>
        <p:spPr>
          <a:xfrm>
            <a:off x="10700794" y="5129146"/>
            <a:ext cx="10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Aegon III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C379C3-750E-A4A6-422A-D0F793C105EE}"/>
              </a:ext>
            </a:extLst>
          </p:cNvPr>
          <p:cNvSpPr txBox="1"/>
          <p:nvPr/>
        </p:nvSpPr>
        <p:spPr>
          <a:xfrm>
            <a:off x="10689610" y="6210039"/>
            <a:ext cx="10449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Viserys II</a:t>
            </a:r>
          </a:p>
        </p:txBody>
      </p:sp>
    </p:spTree>
    <p:extLst>
      <p:ext uri="{BB962C8B-B14F-4D97-AF65-F5344CB8AC3E}">
        <p14:creationId xmlns:p14="http://schemas.microsoft.com/office/powerpoint/2010/main" val="161199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9DA68-2580-866C-AC88-ACAEAC58A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EE97F-D8A8-ECF5-5EB9-D7520430E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sus hijos y los hijos de sus hijos?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0A65E-2113-7F27-13F9-F6B1209DF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599" y="2002973"/>
            <a:ext cx="7699830" cy="4827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Rhaenyra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Rhaenyra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padre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nombre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targaryens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madre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en-US" dirty="0" err="1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Rhaenyra</a:t>
            </a:r>
            <a:r>
              <a:rPr lang="en-US" dirty="0">
                <a:solidFill>
                  <a:srgbClr val="FF93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 Targaryen’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pic>
        <p:nvPicPr>
          <p:cNvPr id="5" name="Picture 8" descr="Rhaenyra Targaryen | Hielo y Fuego Wiki | Fandom">
            <a:extLst>
              <a:ext uri="{FF2B5EF4-FFF2-40B4-BE49-F238E27FC236}">
                <a16:creationId xmlns:a16="http://schemas.microsoft.com/office/drawing/2014/main" id="{76F59D84-5783-3FFE-9377-090287B37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" b="26669"/>
          <a:stretch/>
        </p:blipFill>
        <p:spPr bwMode="auto">
          <a:xfrm>
            <a:off x="9926429" y="737153"/>
            <a:ext cx="939786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iserys Targaryen (son of Rhaenyra) | Wiki of Westeros | Fandom">
            <a:extLst>
              <a:ext uri="{FF2B5EF4-FFF2-40B4-BE49-F238E27FC236}">
                <a16:creationId xmlns:a16="http://schemas.microsoft.com/office/drawing/2014/main" id="{DC699F68-5A24-6B46-DA8D-CA5DDEE75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3"/>
          <a:stretch/>
        </p:blipFill>
        <p:spPr bwMode="auto">
          <a:xfrm>
            <a:off x="10849508" y="1872377"/>
            <a:ext cx="1080000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75457-7DB7-6ECB-BE5C-54BA54E75F30}"/>
              </a:ext>
            </a:extLst>
          </p:cNvPr>
          <p:cNvSpPr txBox="1"/>
          <p:nvPr/>
        </p:nvSpPr>
        <p:spPr>
          <a:xfrm>
            <a:off x="10962720" y="988881"/>
            <a:ext cx="1090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Rhaenyra</a:t>
            </a:r>
          </a:p>
        </p:txBody>
      </p:sp>
      <p:pic>
        <p:nvPicPr>
          <p:cNvPr id="11" name="Picture 2" descr="Jacaerys Velaryon | Wiki of Westeros ...">
            <a:extLst>
              <a:ext uri="{FF2B5EF4-FFF2-40B4-BE49-F238E27FC236}">
                <a16:creationId xmlns:a16="http://schemas.microsoft.com/office/drawing/2014/main" id="{E2DB7B11-4CA0-40A6-E729-E03ACBE81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2"/>
          <a:stretch/>
        </p:blipFill>
        <p:spPr bwMode="auto">
          <a:xfrm>
            <a:off x="6943900" y="1938497"/>
            <a:ext cx="935009" cy="9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ucerys Velaryon | Hielo y Fuego Wiki | Fandom">
            <a:extLst>
              <a:ext uri="{FF2B5EF4-FFF2-40B4-BE49-F238E27FC236}">
                <a16:creationId xmlns:a16="http://schemas.microsoft.com/office/drawing/2014/main" id="{0A226451-5904-A0D7-C65E-A7DC01E8C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9"/>
          <a:stretch/>
        </p:blipFill>
        <p:spPr bwMode="auto">
          <a:xfrm>
            <a:off x="7870478" y="1937722"/>
            <a:ext cx="937617" cy="9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Joffrey Velaryon | Hielo y Fuego Wiki | Fandom">
            <a:extLst>
              <a:ext uri="{FF2B5EF4-FFF2-40B4-BE49-F238E27FC236}">
                <a16:creationId xmlns:a16="http://schemas.microsoft.com/office/drawing/2014/main" id="{DCE67B66-CFBB-AE73-AC0A-9D82631CD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7"/>
          <a:stretch/>
        </p:blipFill>
        <p:spPr bwMode="auto">
          <a:xfrm>
            <a:off x="8826042" y="1939865"/>
            <a:ext cx="937617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egon III Targaryen | Hielo y Fuego Wiki | Fandom">
            <a:extLst>
              <a:ext uri="{FF2B5EF4-FFF2-40B4-BE49-F238E27FC236}">
                <a16:creationId xmlns:a16="http://schemas.microsoft.com/office/drawing/2014/main" id="{A1F137F3-8AE8-0792-B2EB-A9197CA00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6"/>
          <a:stretch/>
        </p:blipFill>
        <p:spPr bwMode="auto">
          <a:xfrm>
            <a:off x="9769508" y="1870018"/>
            <a:ext cx="1080000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Baelor I Targaryen | Hielo y Fuego Wiki | Fandom">
            <a:extLst>
              <a:ext uri="{FF2B5EF4-FFF2-40B4-BE49-F238E27FC236}">
                <a16:creationId xmlns:a16="http://schemas.microsoft.com/office/drawing/2014/main" id="{FAD29CA9-52B3-95E0-284F-E0CB9B1AB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734915" y="3527147"/>
            <a:ext cx="1083174" cy="10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aena Targaryen | Hielo y Fuego Wiki | Fandom">
            <a:extLst>
              <a:ext uri="{FF2B5EF4-FFF2-40B4-BE49-F238E27FC236}">
                <a16:creationId xmlns:a16="http://schemas.microsoft.com/office/drawing/2014/main" id="{18F407AB-FD54-9A7F-0AFC-D506A6471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9814914" y="3527145"/>
            <a:ext cx="1083173" cy="108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aeron I Targaryen | Hielo y Fuego Wiki ...">
            <a:extLst>
              <a:ext uri="{FF2B5EF4-FFF2-40B4-BE49-F238E27FC236}">
                <a16:creationId xmlns:a16="http://schemas.microsoft.com/office/drawing/2014/main" id="{84767153-D592-35B6-E936-08A5092D2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7"/>
          <a:stretch/>
        </p:blipFill>
        <p:spPr bwMode="auto">
          <a:xfrm>
            <a:off x="7654915" y="3527147"/>
            <a:ext cx="1080000" cy="108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Aegon IV Targaryen | Hielo y Fuego Wiki | Fandom">
            <a:extLst>
              <a:ext uri="{FF2B5EF4-FFF2-40B4-BE49-F238E27FC236}">
                <a16:creationId xmlns:a16="http://schemas.microsoft.com/office/drawing/2014/main" id="{C4353E49-C9FA-3A4C-7A75-600E0D252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641"/>
          <a:stretch/>
        </p:blipFill>
        <p:spPr bwMode="auto">
          <a:xfrm>
            <a:off x="8696174" y="5216272"/>
            <a:ext cx="1083174" cy="10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erys Targaryen | Hielo y Fuego Wiki | Fandom">
            <a:extLst>
              <a:ext uri="{FF2B5EF4-FFF2-40B4-BE49-F238E27FC236}">
                <a16:creationId xmlns:a16="http://schemas.microsoft.com/office/drawing/2014/main" id="{683963FC-85E0-3F09-7CFA-A65BAC763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10867346" y="5216273"/>
            <a:ext cx="1067153" cy="10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emon Targaryen (son of Viserys II) - A Wiki of Ice and Fire">
            <a:extLst>
              <a:ext uri="{FF2B5EF4-FFF2-40B4-BE49-F238E27FC236}">
                <a16:creationId xmlns:a16="http://schemas.microsoft.com/office/drawing/2014/main" id="{B89FBF7D-920C-C919-4B53-9907039E1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b="11091"/>
          <a:stretch/>
        </p:blipFill>
        <p:spPr bwMode="auto">
          <a:xfrm>
            <a:off x="9787346" y="5216272"/>
            <a:ext cx="1080000" cy="10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D19D90-13D8-85CE-D404-A83F00CA96C6}"/>
              </a:ext>
            </a:extLst>
          </p:cNvPr>
          <p:cNvCxnSpPr>
            <a:stCxn id="5" idx="2"/>
            <a:endCxn id="11" idx="0"/>
          </p:cNvCxnSpPr>
          <p:nvPr/>
        </p:nvCxnSpPr>
        <p:spPr>
          <a:xfrm flipH="1">
            <a:off x="7411405" y="1677385"/>
            <a:ext cx="2984917" cy="261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C9326A-F36B-583F-4CC1-DA8767298D23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8339287" y="1677385"/>
            <a:ext cx="2057035" cy="260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CA0855-CA30-7BE6-8878-9569D4D641CB}"/>
              </a:ext>
            </a:extLst>
          </p:cNvPr>
          <p:cNvCxnSpPr>
            <a:cxnSpLocks/>
            <a:stCxn id="5" idx="2"/>
            <a:endCxn id="11266" idx="0"/>
          </p:cNvCxnSpPr>
          <p:nvPr/>
        </p:nvCxnSpPr>
        <p:spPr>
          <a:xfrm flipH="1">
            <a:off x="9294851" y="1677385"/>
            <a:ext cx="1101471" cy="262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48F706-52B7-FEE2-08A0-B1470599105D}"/>
              </a:ext>
            </a:extLst>
          </p:cNvPr>
          <p:cNvCxnSpPr>
            <a:cxnSpLocks/>
            <a:stCxn id="5" idx="2"/>
            <a:endCxn id="11268" idx="0"/>
          </p:cNvCxnSpPr>
          <p:nvPr/>
        </p:nvCxnSpPr>
        <p:spPr>
          <a:xfrm flipH="1">
            <a:off x="10309508" y="1677385"/>
            <a:ext cx="86814" cy="192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B8ED3C-3904-4497-14E8-A02D7FC995F9}"/>
              </a:ext>
            </a:extLst>
          </p:cNvPr>
          <p:cNvCxnSpPr>
            <a:cxnSpLocks/>
            <a:stCxn id="5" idx="2"/>
            <a:endCxn id="10242" idx="0"/>
          </p:cNvCxnSpPr>
          <p:nvPr/>
        </p:nvCxnSpPr>
        <p:spPr>
          <a:xfrm>
            <a:off x="10396322" y="1677385"/>
            <a:ext cx="993186" cy="194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D7B7A70-C0BA-E034-E074-F4CC8022E8BA}"/>
              </a:ext>
            </a:extLst>
          </p:cNvPr>
          <p:cNvCxnSpPr>
            <a:cxnSpLocks/>
            <a:endCxn id="13314" idx="0"/>
          </p:cNvCxnSpPr>
          <p:nvPr/>
        </p:nvCxnSpPr>
        <p:spPr>
          <a:xfrm>
            <a:off x="8194915" y="3334305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0895F5-0650-6A38-E5AF-01C3795729C1}"/>
              </a:ext>
            </a:extLst>
          </p:cNvPr>
          <p:cNvCxnSpPr>
            <a:cxnSpLocks/>
          </p:cNvCxnSpPr>
          <p:nvPr/>
        </p:nvCxnSpPr>
        <p:spPr>
          <a:xfrm>
            <a:off x="9276502" y="3334303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70F5E7F-30B2-CB83-D201-6B62AE28ED59}"/>
              </a:ext>
            </a:extLst>
          </p:cNvPr>
          <p:cNvCxnSpPr>
            <a:cxnSpLocks/>
          </p:cNvCxnSpPr>
          <p:nvPr/>
        </p:nvCxnSpPr>
        <p:spPr>
          <a:xfrm>
            <a:off x="10356500" y="3331285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3FD4205-AAE8-74C4-20B7-8C6E09715551}"/>
              </a:ext>
            </a:extLst>
          </p:cNvPr>
          <p:cNvCxnSpPr>
            <a:cxnSpLocks/>
          </p:cNvCxnSpPr>
          <p:nvPr/>
        </p:nvCxnSpPr>
        <p:spPr>
          <a:xfrm>
            <a:off x="9231956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7860373-E08B-420D-D12E-DB6AFA37AF83}"/>
              </a:ext>
            </a:extLst>
          </p:cNvPr>
          <p:cNvCxnSpPr>
            <a:cxnSpLocks/>
          </p:cNvCxnSpPr>
          <p:nvPr/>
        </p:nvCxnSpPr>
        <p:spPr>
          <a:xfrm>
            <a:off x="10327346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B3EBAD3-C97C-EED7-39E4-87DBC86284F1}"/>
              </a:ext>
            </a:extLst>
          </p:cNvPr>
          <p:cNvCxnSpPr>
            <a:cxnSpLocks/>
          </p:cNvCxnSpPr>
          <p:nvPr/>
        </p:nvCxnSpPr>
        <p:spPr>
          <a:xfrm>
            <a:off x="11464279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F868861-8D1F-A891-10FF-D4514D306319}"/>
              </a:ext>
            </a:extLst>
          </p:cNvPr>
          <p:cNvCxnSpPr>
            <a:cxnSpLocks/>
          </p:cNvCxnSpPr>
          <p:nvPr/>
        </p:nvCxnSpPr>
        <p:spPr>
          <a:xfrm>
            <a:off x="8194915" y="3331285"/>
            <a:ext cx="2161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955494-73A2-B6A0-6D5F-8EF63A6219BF}"/>
              </a:ext>
            </a:extLst>
          </p:cNvPr>
          <p:cNvCxnSpPr>
            <a:cxnSpLocks/>
          </p:cNvCxnSpPr>
          <p:nvPr/>
        </p:nvCxnSpPr>
        <p:spPr>
          <a:xfrm>
            <a:off x="9231956" y="5023917"/>
            <a:ext cx="22323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498FEC8-050A-3C2A-AFAD-6DD0423399EB}"/>
              </a:ext>
            </a:extLst>
          </p:cNvPr>
          <p:cNvCxnSpPr>
            <a:cxnSpLocks/>
          </p:cNvCxnSpPr>
          <p:nvPr/>
        </p:nvCxnSpPr>
        <p:spPr>
          <a:xfrm>
            <a:off x="10357956" y="2953030"/>
            <a:ext cx="0" cy="3778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1286B54-C1AF-5444-D7B1-DBBA61B88831}"/>
              </a:ext>
            </a:extLst>
          </p:cNvPr>
          <p:cNvCxnSpPr>
            <a:cxnSpLocks/>
          </p:cNvCxnSpPr>
          <p:nvPr/>
        </p:nvCxnSpPr>
        <p:spPr>
          <a:xfrm>
            <a:off x="11464279" y="2953030"/>
            <a:ext cx="0" cy="207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12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9CFB-86E2-4492-0A5D-3FB8E1A46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60BD-3F0F-8829-663F-BE350579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 todos sus descendientes?</a:t>
            </a:r>
          </a:p>
        </p:txBody>
      </p:sp>
      <p:pic>
        <p:nvPicPr>
          <p:cNvPr id="5" name="Picture 8" descr="Rhaenyra Targaryen | Hielo y Fuego Wiki | Fandom">
            <a:extLst>
              <a:ext uri="{FF2B5EF4-FFF2-40B4-BE49-F238E27FC236}">
                <a16:creationId xmlns:a16="http://schemas.microsoft.com/office/drawing/2014/main" id="{F462C768-F7F6-0B4D-4BCD-20C499E74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" b="26669"/>
          <a:stretch/>
        </p:blipFill>
        <p:spPr bwMode="auto">
          <a:xfrm>
            <a:off x="9926429" y="737153"/>
            <a:ext cx="939786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iserys Targaryen (son of Rhaenyra) | Wiki of Westeros | Fandom">
            <a:extLst>
              <a:ext uri="{FF2B5EF4-FFF2-40B4-BE49-F238E27FC236}">
                <a16:creationId xmlns:a16="http://schemas.microsoft.com/office/drawing/2014/main" id="{4EBAF8A4-94B5-60C4-5D6A-0B85B7EF6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3"/>
          <a:stretch/>
        </p:blipFill>
        <p:spPr bwMode="auto">
          <a:xfrm>
            <a:off x="10849508" y="1872377"/>
            <a:ext cx="1080000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E2594A-D773-8A73-CE20-B783074671D8}"/>
              </a:ext>
            </a:extLst>
          </p:cNvPr>
          <p:cNvSpPr txBox="1"/>
          <p:nvPr/>
        </p:nvSpPr>
        <p:spPr>
          <a:xfrm>
            <a:off x="10962720" y="988881"/>
            <a:ext cx="1090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Rhaenyra</a:t>
            </a:r>
          </a:p>
        </p:txBody>
      </p:sp>
      <p:pic>
        <p:nvPicPr>
          <p:cNvPr id="11" name="Picture 2" descr="Jacaerys Velaryon | Wiki of Westeros ...">
            <a:extLst>
              <a:ext uri="{FF2B5EF4-FFF2-40B4-BE49-F238E27FC236}">
                <a16:creationId xmlns:a16="http://schemas.microsoft.com/office/drawing/2014/main" id="{56614085-2E70-9A49-6C90-B0317D248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2"/>
          <a:stretch/>
        </p:blipFill>
        <p:spPr bwMode="auto">
          <a:xfrm>
            <a:off x="6943900" y="1938497"/>
            <a:ext cx="935009" cy="9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ucerys Velaryon | Hielo y Fuego Wiki | Fandom">
            <a:extLst>
              <a:ext uri="{FF2B5EF4-FFF2-40B4-BE49-F238E27FC236}">
                <a16:creationId xmlns:a16="http://schemas.microsoft.com/office/drawing/2014/main" id="{63F919BC-DCDD-A31B-E261-CE53E55F4E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9"/>
          <a:stretch/>
        </p:blipFill>
        <p:spPr bwMode="auto">
          <a:xfrm>
            <a:off x="7870478" y="1937722"/>
            <a:ext cx="937617" cy="9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Joffrey Velaryon | Hielo y Fuego Wiki | Fandom">
            <a:extLst>
              <a:ext uri="{FF2B5EF4-FFF2-40B4-BE49-F238E27FC236}">
                <a16:creationId xmlns:a16="http://schemas.microsoft.com/office/drawing/2014/main" id="{604DF7A3-34E7-E35A-DFEB-2924C7B5D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7"/>
          <a:stretch/>
        </p:blipFill>
        <p:spPr bwMode="auto">
          <a:xfrm>
            <a:off x="8826042" y="1939865"/>
            <a:ext cx="937617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egon III Targaryen | Hielo y Fuego Wiki | Fandom">
            <a:extLst>
              <a:ext uri="{FF2B5EF4-FFF2-40B4-BE49-F238E27FC236}">
                <a16:creationId xmlns:a16="http://schemas.microsoft.com/office/drawing/2014/main" id="{65B99D8E-7D90-6966-7121-515419FC17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6"/>
          <a:stretch/>
        </p:blipFill>
        <p:spPr bwMode="auto">
          <a:xfrm>
            <a:off x="9769508" y="1870018"/>
            <a:ext cx="1080000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Baelor I Targaryen | Hielo y Fuego Wiki | Fandom">
            <a:extLst>
              <a:ext uri="{FF2B5EF4-FFF2-40B4-BE49-F238E27FC236}">
                <a16:creationId xmlns:a16="http://schemas.microsoft.com/office/drawing/2014/main" id="{2F52D3A4-84C0-3EA4-64F8-913E15E601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734915" y="3527147"/>
            <a:ext cx="1083174" cy="10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aena Targaryen | Hielo y Fuego Wiki | Fandom">
            <a:extLst>
              <a:ext uri="{FF2B5EF4-FFF2-40B4-BE49-F238E27FC236}">
                <a16:creationId xmlns:a16="http://schemas.microsoft.com/office/drawing/2014/main" id="{B61F2434-32FB-B7C1-35F6-9E1BF1A05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9814914" y="3527145"/>
            <a:ext cx="1083173" cy="108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aeron I Targaryen | Hielo y Fuego Wiki ...">
            <a:extLst>
              <a:ext uri="{FF2B5EF4-FFF2-40B4-BE49-F238E27FC236}">
                <a16:creationId xmlns:a16="http://schemas.microsoft.com/office/drawing/2014/main" id="{1AF8DAA9-436E-E956-131B-62941B707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7"/>
          <a:stretch/>
        </p:blipFill>
        <p:spPr bwMode="auto">
          <a:xfrm>
            <a:off x="7654915" y="3527147"/>
            <a:ext cx="1080000" cy="108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Aegon IV Targaryen | Hielo y Fuego Wiki | Fandom">
            <a:extLst>
              <a:ext uri="{FF2B5EF4-FFF2-40B4-BE49-F238E27FC236}">
                <a16:creationId xmlns:a16="http://schemas.microsoft.com/office/drawing/2014/main" id="{3C15286E-C629-1529-70E4-CD85CF7DC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641"/>
          <a:stretch/>
        </p:blipFill>
        <p:spPr bwMode="auto">
          <a:xfrm>
            <a:off x="8696174" y="5216272"/>
            <a:ext cx="1083174" cy="10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erys Targaryen | Hielo y Fuego Wiki | Fandom">
            <a:extLst>
              <a:ext uri="{FF2B5EF4-FFF2-40B4-BE49-F238E27FC236}">
                <a16:creationId xmlns:a16="http://schemas.microsoft.com/office/drawing/2014/main" id="{FE5679EC-7790-D9C9-A898-BBC04B7AC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10867346" y="5216273"/>
            <a:ext cx="1067153" cy="10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emon Targaryen (son of Viserys II) - A Wiki of Ice and Fire">
            <a:extLst>
              <a:ext uri="{FF2B5EF4-FFF2-40B4-BE49-F238E27FC236}">
                <a16:creationId xmlns:a16="http://schemas.microsoft.com/office/drawing/2014/main" id="{D27404D7-C466-4463-F421-566401F10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b="11091"/>
          <a:stretch/>
        </p:blipFill>
        <p:spPr bwMode="auto">
          <a:xfrm>
            <a:off x="9787346" y="5216272"/>
            <a:ext cx="1080000" cy="10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F29BC2-BE0E-8EB3-99BC-EAB5676B5164}"/>
              </a:ext>
            </a:extLst>
          </p:cNvPr>
          <p:cNvCxnSpPr>
            <a:stCxn id="5" idx="2"/>
            <a:endCxn id="11" idx="0"/>
          </p:cNvCxnSpPr>
          <p:nvPr/>
        </p:nvCxnSpPr>
        <p:spPr>
          <a:xfrm flipH="1">
            <a:off x="7411405" y="1677385"/>
            <a:ext cx="2984917" cy="261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84EEB0-C338-FBE2-1481-4C2BE1A71F9A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8339287" y="1677385"/>
            <a:ext cx="2057035" cy="260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9687C43-5D3C-B54B-056A-42FB9DEDBC51}"/>
              </a:ext>
            </a:extLst>
          </p:cNvPr>
          <p:cNvCxnSpPr>
            <a:cxnSpLocks/>
            <a:stCxn id="5" idx="2"/>
            <a:endCxn id="11266" idx="0"/>
          </p:cNvCxnSpPr>
          <p:nvPr/>
        </p:nvCxnSpPr>
        <p:spPr>
          <a:xfrm flipH="1">
            <a:off x="9294851" y="1677385"/>
            <a:ext cx="1101471" cy="262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89766AE-90FE-9C2F-2AA4-9A291DF54E74}"/>
              </a:ext>
            </a:extLst>
          </p:cNvPr>
          <p:cNvCxnSpPr>
            <a:cxnSpLocks/>
            <a:stCxn id="5" idx="2"/>
            <a:endCxn id="11268" idx="0"/>
          </p:cNvCxnSpPr>
          <p:nvPr/>
        </p:nvCxnSpPr>
        <p:spPr>
          <a:xfrm flipH="1">
            <a:off x="10309508" y="1677385"/>
            <a:ext cx="86814" cy="192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4F8AEB6-0252-32C0-2A90-8DB6D0EF04DE}"/>
              </a:ext>
            </a:extLst>
          </p:cNvPr>
          <p:cNvCxnSpPr>
            <a:cxnSpLocks/>
            <a:stCxn id="5" idx="2"/>
            <a:endCxn id="10242" idx="0"/>
          </p:cNvCxnSpPr>
          <p:nvPr/>
        </p:nvCxnSpPr>
        <p:spPr>
          <a:xfrm>
            <a:off x="10396322" y="1677385"/>
            <a:ext cx="993186" cy="194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3F936D-F7F3-AF34-0073-929DFA68CF60}"/>
              </a:ext>
            </a:extLst>
          </p:cNvPr>
          <p:cNvCxnSpPr>
            <a:cxnSpLocks/>
            <a:endCxn id="13314" idx="0"/>
          </p:cNvCxnSpPr>
          <p:nvPr/>
        </p:nvCxnSpPr>
        <p:spPr>
          <a:xfrm>
            <a:off x="8194915" y="3334305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794867E-23F7-6E1C-52C7-94A16C905085}"/>
              </a:ext>
            </a:extLst>
          </p:cNvPr>
          <p:cNvCxnSpPr>
            <a:cxnSpLocks/>
          </p:cNvCxnSpPr>
          <p:nvPr/>
        </p:nvCxnSpPr>
        <p:spPr>
          <a:xfrm>
            <a:off x="9276502" y="3334303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FB53F8C-7197-7439-6A44-FD3792FFE9CF}"/>
              </a:ext>
            </a:extLst>
          </p:cNvPr>
          <p:cNvCxnSpPr>
            <a:cxnSpLocks/>
          </p:cNvCxnSpPr>
          <p:nvPr/>
        </p:nvCxnSpPr>
        <p:spPr>
          <a:xfrm>
            <a:off x="10356500" y="3331285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7BD6A4C-668B-C954-D892-72BE0269AE96}"/>
              </a:ext>
            </a:extLst>
          </p:cNvPr>
          <p:cNvCxnSpPr>
            <a:cxnSpLocks/>
          </p:cNvCxnSpPr>
          <p:nvPr/>
        </p:nvCxnSpPr>
        <p:spPr>
          <a:xfrm>
            <a:off x="9231956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C5C7528-54D9-8035-608A-EF3904C8BAB6}"/>
              </a:ext>
            </a:extLst>
          </p:cNvPr>
          <p:cNvCxnSpPr>
            <a:cxnSpLocks/>
          </p:cNvCxnSpPr>
          <p:nvPr/>
        </p:nvCxnSpPr>
        <p:spPr>
          <a:xfrm>
            <a:off x="10327346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861D0D3-9D99-F6E0-1FF1-5575624213A1}"/>
              </a:ext>
            </a:extLst>
          </p:cNvPr>
          <p:cNvCxnSpPr>
            <a:cxnSpLocks/>
          </p:cNvCxnSpPr>
          <p:nvPr/>
        </p:nvCxnSpPr>
        <p:spPr>
          <a:xfrm>
            <a:off x="11464279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3971406-8E5D-3A0B-5031-7CE5144A9CB3}"/>
              </a:ext>
            </a:extLst>
          </p:cNvPr>
          <p:cNvCxnSpPr>
            <a:cxnSpLocks/>
          </p:cNvCxnSpPr>
          <p:nvPr/>
        </p:nvCxnSpPr>
        <p:spPr>
          <a:xfrm>
            <a:off x="8194915" y="3331285"/>
            <a:ext cx="2161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8A3C3D-B988-65D1-B42E-37D4BAF443F8}"/>
              </a:ext>
            </a:extLst>
          </p:cNvPr>
          <p:cNvCxnSpPr>
            <a:cxnSpLocks/>
          </p:cNvCxnSpPr>
          <p:nvPr/>
        </p:nvCxnSpPr>
        <p:spPr>
          <a:xfrm>
            <a:off x="9231956" y="5023917"/>
            <a:ext cx="22323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FFE55FE-37B8-BD55-9F42-88D9CC1EB74F}"/>
              </a:ext>
            </a:extLst>
          </p:cNvPr>
          <p:cNvCxnSpPr>
            <a:cxnSpLocks/>
          </p:cNvCxnSpPr>
          <p:nvPr/>
        </p:nvCxnSpPr>
        <p:spPr>
          <a:xfrm>
            <a:off x="10357956" y="2953030"/>
            <a:ext cx="0" cy="3778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F1B334F-4DD7-3531-324F-1B9C85DC3730}"/>
              </a:ext>
            </a:extLst>
          </p:cNvPr>
          <p:cNvCxnSpPr>
            <a:cxnSpLocks/>
          </p:cNvCxnSpPr>
          <p:nvPr/>
        </p:nvCxnSpPr>
        <p:spPr>
          <a:xfrm>
            <a:off x="11464279" y="2953030"/>
            <a:ext cx="0" cy="207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757C646-CB1D-1782-9625-14D712FC26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5187380" cy="3927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L" sz="4800" dirty="0"/>
              <a:t>(╯°□°)╯︵ ┻━┻</a:t>
            </a:r>
          </a:p>
        </p:txBody>
      </p:sp>
    </p:spTree>
    <p:extLst>
      <p:ext uri="{BB962C8B-B14F-4D97-AF65-F5344CB8AC3E}">
        <p14:creationId xmlns:p14="http://schemas.microsoft.com/office/powerpoint/2010/main" val="337295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4AEFC-1A50-D83E-9CCD-3CE96750F9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L" dirty="0"/>
              <a:t>CTEs Recursivas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4F3B5-205E-A124-B8B2-27AD5A0DC8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05787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AB7F-06A7-4CD1-FCC3-0F86934F2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Recursión</a:t>
            </a:r>
          </a:p>
        </p:txBody>
      </p:sp>
      <p:pic>
        <p:nvPicPr>
          <p:cNvPr id="15362" name="Picture 2" descr="Recursion Winnie GIF - Recursion Winnie Pooh - Discover ...">
            <a:extLst>
              <a:ext uri="{FF2B5EF4-FFF2-40B4-BE49-F238E27FC236}">
                <a16:creationId xmlns:a16="http://schemas.microsoft.com/office/drawing/2014/main" id="{9CD161F0-C882-48E4-3532-1E51A8BEB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382" y="1471558"/>
            <a:ext cx="5176427" cy="52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851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3B8D-CDC4-C0AA-C10D-4F36B7E7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Recursivas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24960-B9A5-D8D1-5432-C1EF90811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RECURSIVE </a:t>
            </a: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table(columns...) </a:t>
            </a:r>
            <a:r>
              <a:rPr lang="en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  -- CASO BASE (semilla inicial)</a:t>
            </a:r>
          </a:p>
          <a:p>
            <a:pPr marL="0" indent="0">
              <a:buNone/>
            </a:pP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UNION</a:t>
            </a: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en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ALL</a:t>
            </a: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 marL="0" indent="0">
              <a:buNone/>
            </a:pP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  -- CASO RECURSIVO (CTE se referencia a sí misma)</a:t>
            </a:r>
          </a:p>
          <a:p>
            <a:pPr marL="0" indent="0">
              <a:buNone/>
            </a:pP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 ...</a:t>
            </a:r>
          </a:p>
          <a:p>
            <a:pPr marL="0" indent="0">
              <a:buNone/>
            </a:pPr>
            <a:r>
              <a:rPr lang="en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CL" dirty="0">
                <a:latin typeface="Courier New" panose="02070309020205020404" pitchFamily="49" charset="0"/>
                <a:cs typeface="Courier New" panose="02070309020205020404" pitchFamily="49" charset="0"/>
              </a:rPr>
              <a:t> table ...</a:t>
            </a:r>
          </a:p>
        </p:txBody>
      </p:sp>
    </p:spTree>
    <p:extLst>
      <p:ext uri="{BB962C8B-B14F-4D97-AF65-F5344CB8AC3E}">
        <p14:creationId xmlns:p14="http://schemas.microsoft.com/office/powerpoint/2010/main" val="12521933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CF08-9579-7552-8DFC-74FBAC07F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Recursivas – Ejemplo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F8456F-D2D5-BB52-CE34-BFF95CA4D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RECURSIVE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t(n)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(1)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UNION ALL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n+1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n &lt; 100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(n)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t;</a:t>
            </a:r>
            <a:endParaRPr lang="en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FCFDEEA-E6D8-68E3-97CD-F810AA172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725438"/>
              </p:ext>
            </p:extLst>
          </p:nvPr>
        </p:nvGraphicFramePr>
        <p:xfrm>
          <a:off x="9244254" y="3058160"/>
          <a:ext cx="85653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535">
                  <a:extLst>
                    <a:ext uri="{9D8B030D-6E8A-4147-A177-3AD203B41FA5}">
                      <a16:colId xmlns:a16="http://schemas.microsoft.com/office/drawing/2014/main" val="9379156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</a:t>
                      </a:r>
                      <a:r>
                        <a:rPr lang="en-CL" dirty="0"/>
                        <a:t>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2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5050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6422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76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5ADE7-A05A-2345-D0EC-E878F435F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A06F3-EB24-62DD-226A-3E1E63F4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 todos sus descendientes?</a:t>
            </a:r>
          </a:p>
        </p:txBody>
      </p:sp>
      <p:pic>
        <p:nvPicPr>
          <p:cNvPr id="5" name="Picture 8" descr="Rhaenyra Targaryen | Hielo y Fuego Wiki | Fandom">
            <a:extLst>
              <a:ext uri="{FF2B5EF4-FFF2-40B4-BE49-F238E27FC236}">
                <a16:creationId xmlns:a16="http://schemas.microsoft.com/office/drawing/2014/main" id="{6A065511-388F-C1E8-EC4A-5417744D8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1" b="26669"/>
          <a:stretch/>
        </p:blipFill>
        <p:spPr bwMode="auto">
          <a:xfrm>
            <a:off x="9926429" y="737153"/>
            <a:ext cx="939786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Viserys Targaryen (son of Rhaenyra) | Wiki of Westeros | Fandom">
            <a:extLst>
              <a:ext uri="{FF2B5EF4-FFF2-40B4-BE49-F238E27FC236}">
                <a16:creationId xmlns:a16="http://schemas.microsoft.com/office/drawing/2014/main" id="{EE7F86CC-0C58-8DAE-3F66-DCB787108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83"/>
          <a:stretch/>
        </p:blipFill>
        <p:spPr bwMode="auto">
          <a:xfrm>
            <a:off x="10849508" y="1872377"/>
            <a:ext cx="1080000" cy="108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0D5C4E-E431-4A8C-EB6B-2B3E4BBFBAD0}"/>
              </a:ext>
            </a:extLst>
          </p:cNvPr>
          <p:cNvSpPr txBox="1"/>
          <p:nvPr/>
        </p:nvSpPr>
        <p:spPr>
          <a:xfrm>
            <a:off x="10962720" y="988881"/>
            <a:ext cx="1090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Rhaenyra</a:t>
            </a:r>
          </a:p>
        </p:txBody>
      </p:sp>
      <p:pic>
        <p:nvPicPr>
          <p:cNvPr id="11" name="Picture 2" descr="Jacaerys Velaryon | Wiki of Westeros ...">
            <a:extLst>
              <a:ext uri="{FF2B5EF4-FFF2-40B4-BE49-F238E27FC236}">
                <a16:creationId xmlns:a16="http://schemas.microsoft.com/office/drawing/2014/main" id="{95B71EC1-0D67-F5D5-59FE-BD5198B87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2"/>
          <a:stretch/>
        </p:blipFill>
        <p:spPr bwMode="auto">
          <a:xfrm>
            <a:off x="6943900" y="1938497"/>
            <a:ext cx="935009" cy="9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ucerys Velaryon | Hielo y Fuego Wiki | Fandom">
            <a:extLst>
              <a:ext uri="{FF2B5EF4-FFF2-40B4-BE49-F238E27FC236}">
                <a16:creationId xmlns:a16="http://schemas.microsoft.com/office/drawing/2014/main" id="{FA0492DD-6106-10EA-094F-CE7B0E875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9"/>
          <a:stretch/>
        </p:blipFill>
        <p:spPr bwMode="auto">
          <a:xfrm>
            <a:off x="7870478" y="1937722"/>
            <a:ext cx="937617" cy="93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Joffrey Velaryon | Hielo y Fuego Wiki | Fandom">
            <a:extLst>
              <a:ext uri="{FF2B5EF4-FFF2-40B4-BE49-F238E27FC236}">
                <a16:creationId xmlns:a16="http://schemas.microsoft.com/office/drawing/2014/main" id="{03B0720F-DAB4-A603-D305-C76A0D5EB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87"/>
          <a:stretch/>
        </p:blipFill>
        <p:spPr bwMode="auto">
          <a:xfrm>
            <a:off x="8826042" y="1939865"/>
            <a:ext cx="937617" cy="94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egon III Targaryen | Hielo y Fuego Wiki | Fandom">
            <a:extLst>
              <a:ext uri="{FF2B5EF4-FFF2-40B4-BE49-F238E27FC236}">
                <a16:creationId xmlns:a16="http://schemas.microsoft.com/office/drawing/2014/main" id="{2098381C-469A-7D57-B408-C8E5F5B62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66"/>
          <a:stretch/>
        </p:blipFill>
        <p:spPr bwMode="auto">
          <a:xfrm>
            <a:off x="9769508" y="1870018"/>
            <a:ext cx="1080000" cy="108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Baelor I Targaryen | Hielo y Fuego Wiki | Fandom">
            <a:extLst>
              <a:ext uri="{FF2B5EF4-FFF2-40B4-BE49-F238E27FC236}">
                <a16:creationId xmlns:a16="http://schemas.microsoft.com/office/drawing/2014/main" id="{0756B699-9143-886B-3C91-7BDCEA3F6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8734915" y="3527147"/>
            <a:ext cx="1083174" cy="108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Daena Targaryen | Hielo y Fuego Wiki | Fandom">
            <a:extLst>
              <a:ext uri="{FF2B5EF4-FFF2-40B4-BE49-F238E27FC236}">
                <a16:creationId xmlns:a16="http://schemas.microsoft.com/office/drawing/2014/main" id="{BFA8B442-71AC-74AD-65B1-23949E085E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1"/>
          <a:stretch/>
        </p:blipFill>
        <p:spPr bwMode="auto">
          <a:xfrm>
            <a:off x="9814914" y="3527145"/>
            <a:ext cx="1083173" cy="108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Daeron I Targaryen | Hielo y Fuego Wiki ...">
            <a:extLst>
              <a:ext uri="{FF2B5EF4-FFF2-40B4-BE49-F238E27FC236}">
                <a16:creationId xmlns:a16="http://schemas.microsoft.com/office/drawing/2014/main" id="{60AB8D23-A310-8CE1-D6F6-B929A53AB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37"/>
          <a:stretch/>
        </p:blipFill>
        <p:spPr bwMode="auto">
          <a:xfrm>
            <a:off x="7654915" y="3527147"/>
            <a:ext cx="1080000" cy="108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Aegon IV Targaryen | Hielo y Fuego Wiki | Fandom">
            <a:extLst>
              <a:ext uri="{FF2B5EF4-FFF2-40B4-BE49-F238E27FC236}">
                <a16:creationId xmlns:a16="http://schemas.microsoft.com/office/drawing/2014/main" id="{F3F95B19-873D-5129-C182-3D2F6EA81A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8641"/>
          <a:stretch/>
        </p:blipFill>
        <p:spPr bwMode="auto">
          <a:xfrm>
            <a:off x="8696174" y="5216272"/>
            <a:ext cx="1083174" cy="10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Naerys Targaryen | Hielo y Fuego Wiki | Fandom">
            <a:extLst>
              <a:ext uri="{FF2B5EF4-FFF2-40B4-BE49-F238E27FC236}">
                <a16:creationId xmlns:a16="http://schemas.microsoft.com/office/drawing/2014/main" id="{03EA99CA-B805-95D6-85E4-E45374E3C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77"/>
          <a:stretch/>
        </p:blipFill>
        <p:spPr bwMode="auto">
          <a:xfrm>
            <a:off x="10867346" y="5216273"/>
            <a:ext cx="1067153" cy="10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emon Targaryen (son of Viserys II) - A Wiki of Ice and Fire">
            <a:extLst>
              <a:ext uri="{FF2B5EF4-FFF2-40B4-BE49-F238E27FC236}">
                <a16:creationId xmlns:a16="http://schemas.microsoft.com/office/drawing/2014/main" id="{FD2BF564-48E0-E415-C9D1-E6CB193C3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" b="11091"/>
          <a:stretch/>
        </p:blipFill>
        <p:spPr bwMode="auto">
          <a:xfrm>
            <a:off x="9787346" y="5216272"/>
            <a:ext cx="1080000" cy="10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DE10BB-A155-DEFB-A88D-93C03D36C580}"/>
              </a:ext>
            </a:extLst>
          </p:cNvPr>
          <p:cNvCxnSpPr>
            <a:stCxn id="5" idx="2"/>
            <a:endCxn id="11" idx="0"/>
          </p:cNvCxnSpPr>
          <p:nvPr/>
        </p:nvCxnSpPr>
        <p:spPr>
          <a:xfrm flipH="1">
            <a:off x="7411405" y="1677385"/>
            <a:ext cx="2984917" cy="261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43F3FC8-97C5-9220-3B3D-8EA9205F25F8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8339287" y="1677385"/>
            <a:ext cx="2057035" cy="260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911708-1862-711E-A40D-C0AAB66A7BA9}"/>
              </a:ext>
            </a:extLst>
          </p:cNvPr>
          <p:cNvCxnSpPr>
            <a:cxnSpLocks/>
            <a:stCxn id="5" idx="2"/>
            <a:endCxn id="11266" idx="0"/>
          </p:cNvCxnSpPr>
          <p:nvPr/>
        </p:nvCxnSpPr>
        <p:spPr>
          <a:xfrm flipH="1">
            <a:off x="9294851" y="1677385"/>
            <a:ext cx="1101471" cy="2624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3931A7E-F148-45F5-2DC9-A9D1628FF792}"/>
              </a:ext>
            </a:extLst>
          </p:cNvPr>
          <p:cNvCxnSpPr>
            <a:cxnSpLocks/>
            <a:stCxn id="5" idx="2"/>
            <a:endCxn id="11268" idx="0"/>
          </p:cNvCxnSpPr>
          <p:nvPr/>
        </p:nvCxnSpPr>
        <p:spPr>
          <a:xfrm flipH="1">
            <a:off x="10309508" y="1677385"/>
            <a:ext cx="86814" cy="1926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60CFA1-1BF8-4ABE-C1AD-847D494BC424}"/>
              </a:ext>
            </a:extLst>
          </p:cNvPr>
          <p:cNvCxnSpPr>
            <a:cxnSpLocks/>
            <a:stCxn id="5" idx="2"/>
            <a:endCxn id="10242" idx="0"/>
          </p:cNvCxnSpPr>
          <p:nvPr/>
        </p:nvCxnSpPr>
        <p:spPr>
          <a:xfrm>
            <a:off x="10396322" y="1677385"/>
            <a:ext cx="993186" cy="194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BCFF34-F1BD-274D-FFE9-55FF7217810A}"/>
              </a:ext>
            </a:extLst>
          </p:cNvPr>
          <p:cNvCxnSpPr>
            <a:cxnSpLocks/>
            <a:endCxn id="13314" idx="0"/>
          </p:cNvCxnSpPr>
          <p:nvPr/>
        </p:nvCxnSpPr>
        <p:spPr>
          <a:xfrm>
            <a:off x="8194915" y="3334305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C09648F-5FBD-41DF-539D-E9083AB58DF4}"/>
              </a:ext>
            </a:extLst>
          </p:cNvPr>
          <p:cNvCxnSpPr>
            <a:cxnSpLocks/>
          </p:cNvCxnSpPr>
          <p:nvPr/>
        </p:nvCxnSpPr>
        <p:spPr>
          <a:xfrm>
            <a:off x="9276502" y="3334303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D5CEE1E-C46B-C9F6-A9E4-14B233B6774D}"/>
              </a:ext>
            </a:extLst>
          </p:cNvPr>
          <p:cNvCxnSpPr>
            <a:cxnSpLocks/>
          </p:cNvCxnSpPr>
          <p:nvPr/>
        </p:nvCxnSpPr>
        <p:spPr>
          <a:xfrm>
            <a:off x="10356500" y="3331285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4221E51-67E7-D05A-1958-5E2070828467}"/>
              </a:ext>
            </a:extLst>
          </p:cNvPr>
          <p:cNvCxnSpPr>
            <a:cxnSpLocks/>
          </p:cNvCxnSpPr>
          <p:nvPr/>
        </p:nvCxnSpPr>
        <p:spPr>
          <a:xfrm>
            <a:off x="9231956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7536C5-BA96-C76E-CFA8-61672D5BF9FC}"/>
              </a:ext>
            </a:extLst>
          </p:cNvPr>
          <p:cNvCxnSpPr>
            <a:cxnSpLocks/>
          </p:cNvCxnSpPr>
          <p:nvPr/>
        </p:nvCxnSpPr>
        <p:spPr>
          <a:xfrm>
            <a:off x="10327346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8E06AEA-2990-FC8A-971A-8F6FED3B3DE3}"/>
              </a:ext>
            </a:extLst>
          </p:cNvPr>
          <p:cNvCxnSpPr>
            <a:cxnSpLocks/>
          </p:cNvCxnSpPr>
          <p:nvPr/>
        </p:nvCxnSpPr>
        <p:spPr>
          <a:xfrm>
            <a:off x="11464279" y="5023430"/>
            <a:ext cx="0" cy="1928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C01154C-634F-87B5-7342-1046CAC7D916}"/>
              </a:ext>
            </a:extLst>
          </p:cNvPr>
          <p:cNvCxnSpPr>
            <a:cxnSpLocks/>
          </p:cNvCxnSpPr>
          <p:nvPr/>
        </p:nvCxnSpPr>
        <p:spPr>
          <a:xfrm>
            <a:off x="8194915" y="3331285"/>
            <a:ext cx="21615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04B22C-723C-9814-F40A-56798FB22788}"/>
              </a:ext>
            </a:extLst>
          </p:cNvPr>
          <p:cNvCxnSpPr>
            <a:cxnSpLocks/>
          </p:cNvCxnSpPr>
          <p:nvPr/>
        </p:nvCxnSpPr>
        <p:spPr>
          <a:xfrm>
            <a:off x="9231956" y="5023917"/>
            <a:ext cx="22323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8361340-7A6F-55A6-030A-356538D46B85}"/>
              </a:ext>
            </a:extLst>
          </p:cNvPr>
          <p:cNvCxnSpPr>
            <a:cxnSpLocks/>
          </p:cNvCxnSpPr>
          <p:nvPr/>
        </p:nvCxnSpPr>
        <p:spPr>
          <a:xfrm>
            <a:off x="10357956" y="2953030"/>
            <a:ext cx="0" cy="3778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C3C070C-6897-D7EE-9B03-291F88FB72A8}"/>
              </a:ext>
            </a:extLst>
          </p:cNvPr>
          <p:cNvCxnSpPr>
            <a:cxnSpLocks/>
          </p:cNvCxnSpPr>
          <p:nvPr/>
        </p:nvCxnSpPr>
        <p:spPr>
          <a:xfrm>
            <a:off x="11464279" y="2953030"/>
            <a:ext cx="0" cy="2070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E105108-3C6E-E7DF-4BD1-C15CD5262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59" y="2160016"/>
            <a:ext cx="5601137" cy="39270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WITH RECURSIVE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b="0" dirty="0">
                <a:effectLst/>
                <a:latin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='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Rhaenyra</a:t>
            </a:r>
            <a:r>
              <a:rPr lang="en-US" b="0" dirty="0">
                <a:effectLst/>
                <a:latin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UNION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T, </a:t>
            </a:r>
            <a:r>
              <a:rPr lang="en-US" b="0" dirty="0" err="1"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madre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OR</a:t>
            </a:r>
            <a:r>
              <a:rPr lang="en-US" b="0" dirty="0">
                <a:effectLst/>
                <a:latin typeface="Courier New" panose="02070309020205020404" pitchFamily="49" charset="0"/>
              </a:rPr>
              <a:t> padre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endParaRPr lang="en-US" b="0" dirty="0"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endParaRPr lang="en-US" b="0" dirty="0">
              <a:effectLst/>
              <a:latin typeface="Courier New" panose="02070309020205020404" pitchFamily="49" charset="0"/>
            </a:endParaRPr>
          </a:p>
        </p:txBody>
      </p:sp>
      <p:pic>
        <p:nvPicPr>
          <p:cNvPr id="16386" name="Picture 2" descr="Jon Snow (character) - Wikipedia">
            <a:extLst>
              <a:ext uri="{FF2B5EF4-FFF2-40B4-BE49-F238E27FC236}">
                <a16:creationId xmlns:a16="http://schemas.microsoft.com/office/drawing/2014/main" id="{4BEA2A3A-B01D-6F38-A79D-5455BACEB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6"/>
          <a:stretch/>
        </p:blipFill>
        <p:spPr bwMode="auto">
          <a:xfrm>
            <a:off x="11566402" y="6358769"/>
            <a:ext cx="689875" cy="69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BD8D53-0B50-C702-1E88-4D9B58B352B3}"/>
              </a:ext>
            </a:extLst>
          </p:cNvPr>
          <p:cNvSpPr txBox="1"/>
          <p:nvPr/>
        </p:nvSpPr>
        <p:spPr>
          <a:xfrm>
            <a:off x="11224010" y="6421984"/>
            <a:ext cx="319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600" dirty="0">
                <a:solidFill>
                  <a:schemeClr val="bg1"/>
                </a:solidFill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2441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uiExpand="1" build="p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13BB6-4174-ACD5-26CB-DFA3987EF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B9098-8B41-2F3E-BE7F-ADED4A9DD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 todos sus descendientes?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0DCC43-ECFF-F015-D4AC-22C48FF6F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59" y="2160016"/>
            <a:ext cx="5601137" cy="39270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WITH RECURSIVE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b="0" dirty="0">
                <a:effectLst/>
                <a:latin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='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Rhaenyra</a:t>
            </a:r>
            <a:r>
              <a:rPr lang="en-US" b="0" dirty="0">
                <a:effectLst/>
                <a:latin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UNION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T, </a:t>
            </a:r>
            <a:r>
              <a:rPr lang="en-US" b="0" dirty="0" err="1"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madre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OR</a:t>
            </a:r>
            <a:r>
              <a:rPr lang="en-US" b="0" dirty="0">
                <a:effectLst/>
                <a:latin typeface="Courier New" panose="02070309020205020404" pitchFamily="49" charset="0"/>
              </a:rPr>
              <a:t> padre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endParaRPr lang="en-US" b="0" dirty="0"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endParaRPr lang="en-US" b="0" dirty="0">
              <a:effectLst/>
              <a:latin typeface="Courier New" panose="02070309020205020404" pitchFamily="49" charset="0"/>
            </a:endParaRPr>
          </a:p>
        </p:txBody>
      </p:sp>
      <p:pic>
        <p:nvPicPr>
          <p:cNvPr id="16386" name="Picture 2" descr="Jon Snow (character) - Wikipedia">
            <a:extLst>
              <a:ext uri="{FF2B5EF4-FFF2-40B4-BE49-F238E27FC236}">
                <a16:creationId xmlns:a16="http://schemas.microsoft.com/office/drawing/2014/main" id="{F7270C73-80D3-838E-6F62-A99B68D58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6"/>
          <a:stretch/>
        </p:blipFill>
        <p:spPr bwMode="auto">
          <a:xfrm>
            <a:off x="11566402" y="6358769"/>
            <a:ext cx="689875" cy="69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B04CE7-18C7-4F6F-5034-3E3EC0633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784866"/>
              </p:ext>
            </p:extLst>
          </p:nvPr>
        </p:nvGraphicFramePr>
        <p:xfrm>
          <a:off x="7603179" y="3058160"/>
          <a:ext cx="249739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392">
                  <a:extLst>
                    <a:ext uri="{9D8B030D-6E8A-4147-A177-3AD203B41FA5}">
                      <a16:colId xmlns:a16="http://schemas.microsoft.com/office/drawing/2014/main" val="3668309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8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589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0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63" y="5371696"/>
            <a:ext cx="89535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221" y="5534374"/>
            <a:ext cx="277028" cy="27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Lecture Notes: Relational Algeb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63" y="5275205"/>
            <a:ext cx="1173990" cy="108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46063" y="5209772"/>
            <a:ext cx="7696200" cy="1295400"/>
          </a:xfrm>
          <a:prstGeom prst="rect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  <a:ln w="444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80" y="352828"/>
            <a:ext cx="10923220" cy="1270000"/>
          </a:xfrm>
        </p:spPr>
        <p:txBody>
          <a:bodyPr>
            <a:normAutofit fontScale="90000"/>
          </a:bodyPr>
          <a:lstStyle/>
          <a:p>
            <a:r>
              <a:rPr lang="es-CL" dirty="0"/>
              <a:t>Aún más allá del Álgebra Relacional en SQL</a:t>
            </a:r>
          </a:p>
        </p:txBody>
      </p:sp>
      <p:pic>
        <p:nvPicPr>
          <p:cNvPr id="8" name="Picture 6 1" descr="Checkbox - Free interface ico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64" y="1800776"/>
            <a:ext cx="1349133" cy="134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97" y="3824998"/>
            <a:ext cx="861824" cy="861076"/>
          </a:xfrm>
          <a:prstGeom prst="rect">
            <a:avLst/>
          </a:prstGeom>
        </p:spPr>
      </p:pic>
      <p:pic>
        <p:nvPicPr>
          <p:cNvPr id="10" name="Picture 2 2" descr="Sort down - Free arrows icon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121" y="3759508"/>
            <a:ext cx="10668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22" y="1961814"/>
            <a:ext cx="1330574" cy="959494"/>
          </a:xfrm>
          <a:prstGeom prst="rect">
            <a:avLst/>
          </a:prstGeom>
        </p:spPr>
      </p:pic>
      <p:sp>
        <p:nvSpPr>
          <p:cNvPr id="3" name="AutoShape 4" descr="Window Icon | Line Iconpack | IconsMind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6" descr="Window Icon | Line Iconpack | IconsMind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63" y="5324072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72" y="5347889"/>
            <a:ext cx="833201" cy="94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8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B9CF6-7533-17AC-5A55-673D8EBCF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EC725-43CC-55F5-0EFE-E6F1578DA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 todos sus descendientes?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A8C8102-A3C4-A920-A9E1-B46AB0949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59" y="2160016"/>
            <a:ext cx="5601137" cy="39270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WITH RECURSIVE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b="0" dirty="0">
                <a:effectLst/>
                <a:latin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='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Rhaenyra</a:t>
            </a:r>
            <a:r>
              <a:rPr lang="en-US" b="0" dirty="0">
                <a:effectLst/>
                <a:latin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UNION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T, </a:t>
            </a:r>
            <a:r>
              <a:rPr lang="en-US" b="0" dirty="0" err="1"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madre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OR</a:t>
            </a:r>
            <a:r>
              <a:rPr lang="en-US" b="0" dirty="0">
                <a:effectLst/>
                <a:latin typeface="Courier New" panose="02070309020205020404" pitchFamily="49" charset="0"/>
              </a:rPr>
              <a:t> padre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endParaRPr lang="en-US" b="0" dirty="0"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endParaRPr lang="en-US" b="0" dirty="0">
              <a:effectLst/>
              <a:latin typeface="Courier New" panose="02070309020205020404" pitchFamily="49" charset="0"/>
            </a:endParaRPr>
          </a:p>
        </p:txBody>
      </p:sp>
      <p:pic>
        <p:nvPicPr>
          <p:cNvPr id="16386" name="Picture 2" descr="Jon Snow (character) - Wikipedia">
            <a:extLst>
              <a:ext uri="{FF2B5EF4-FFF2-40B4-BE49-F238E27FC236}">
                <a16:creationId xmlns:a16="http://schemas.microsoft.com/office/drawing/2014/main" id="{32FD0397-A3E8-7E9C-AEF0-39C8FE860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6"/>
          <a:stretch/>
        </p:blipFill>
        <p:spPr bwMode="auto">
          <a:xfrm>
            <a:off x="11566402" y="6358769"/>
            <a:ext cx="689875" cy="69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C01DD6-B3F4-3E51-4949-13E580B37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550711"/>
              </p:ext>
            </p:extLst>
          </p:nvPr>
        </p:nvGraphicFramePr>
        <p:xfrm>
          <a:off x="7603179" y="2706931"/>
          <a:ext cx="249739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392">
                  <a:extLst>
                    <a:ext uri="{9D8B030D-6E8A-4147-A177-3AD203B41FA5}">
                      <a16:colId xmlns:a16="http://schemas.microsoft.com/office/drawing/2014/main" val="3668309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8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589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Jacearys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05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Lucerys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51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Joffrey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6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Viserys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853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016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842C1-81DE-4F80-A823-05121EDC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0F469-0AB3-FD60-AEAB-41E364A5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 todos sus descendientes?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83C4B7-A720-3E99-B322-18E37C5C2B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59" y="2160016"/>
            <a:ext cx="5601137" cy="39270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WITH RECURSIVE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b="0" dirty="0">
                <a:effectLst/>
                <a:latin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='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Rhaenyra</a:t>
            </a:r>
            <a:r>
              <a:rPr lang="en-US" b="0" dirty="0">
                <a:effectLst/>
                <a:latin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UNION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T, </a:t>
            </a:r>
            <a:r>
              <a:rPr lang="en-US" b="0" dirty="0" err="1"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madre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OR</a:t>
            </a:r>
            <a:r>
              <a:rPr lang="en-US" b="0" dirty="0">
                <a:effectLst/>
                <a:latin typeface="Courier New" panose="02070309020205020404" pitchFamily="49" charset="0"/>
              </a:rPr>
              <a:t> padre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endParaRPr lang="en-US" b="0" dirty="0"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endParaRPr lang="en-US" b="0" dirty="0">
              <a:effectLst/>
              <a:latin typeface="Courier New" panose="02070309020205020404" pitchFamily="49" charset="0"/>
            </a:endParaRPr>
          </a:p>
        </p:txBody>
      </p:sp>
      <p:pic>
        <p:nvPicPr>
          <p:cNvPr id="16386" name="Picture 2" descr="Jon Snow (character) - Wikipedia">
            <a:extLst>
              <a:ext uri="{FF2B5EF4-FFF2-40B4-BE49-F238E27FC236}">
                <a16:creationId xmlns:a16="http://schemas.microsoft.com/office/drawing/2014/main" id="{B6101029-3AE4-2BFE-9DD9-52E3CE654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6"/>
          <a:stretch/>
        </p:blipFill>
        <p:spPr bwMode="auto">
          <a:xfrm>
            <a:off x="11566402" y="6358769"/>
            <a:ext cx="689875" cy="69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0B92435-EE35-9153-4534-ED0AA11E9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871731"/>
              </p:ext>
            </p:extLst>
          </p:nvPr>
        </p:nvGraphicFramePr>
        <p:xfrm>
          <a:off x="7603179" y="1604797"/>
          <a:ext cx="2497392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392">
                  <a:extLst>
                    <a:ext uri="{9D8B030D-6E8A-4147-A177-3AD203B41FA5}">
                      <a16:colId xmlns:a16="http://schemas.microsoft.com/office/drawing/2014/main" val="3668309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8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589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Jacearys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05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Lucerys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51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Joffrey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6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Viserys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85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Daeron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245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Baelor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95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Daena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20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Aegon IV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3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Aemon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57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Naerys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001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3907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C848B-EFBB-65C2-CE37-2A63608BB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C036-81FC-A0C4-8003-8C1C1160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9048"/>
            <a:ext cx="9486690" cy="1550419"/>
          </a:xfrm>
        </p:spPr>
        <p:txBody>
          <a:bodyPr/>
          <a:lstStyle/>
          <a:p>
            <a:r>
              <a:rPr lang="en-CL" dirty="0"/>
              <a:t>¿Rhaeryra y  todos sus descendientes?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BB912C8-6E60-1584-53A2-B14E82215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459" y="2160016"/>
            <a:ext cx="5601137" cy="392709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WITH RECURSIVE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)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b="0" dirty="0">
                <a:effectLst/>
                <a:latin typeface="Courier New" panose="02070309020205020404" pitchFamily="49" charset="0"/>
              </a:rPr>
              <a:t> (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='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Rhaenyra</a:t>
            </a:r>
            <a:r>
              <a:rPr lang="en-US" b="0" dirty="0">
                <a:effectLst/>
                <a:latin typeface="Courier New" panose="02070309020205020404" pitchFamily="49" charset="0"/>
              </a:rPr>
              <a:t> I Targaryen'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UNION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targaryens</a:t>
            </a:r>
            <a:r>
              <a:rPr lang="en-US" b="0" dirty="0">
                <a:effectLst/>
                <a:latin typeface="Courier New" panose="02070309020205020404" pitchFamily="49" charset="0"/>
              </a:rPr>
              <a:t> T, </a:t>
            </a:r>
            <a:r>
              <a:rPr lang="en-US" b="0" dirty="0" err="1">
                <a:effectLst/>
                <a:highlight>
                  <a:srgbClr val="FFFF00"/>
                </a:highlight>
                <a:latin typeface="Courier New" panose="02070309020205020404" pitchFamily="49" charset="0"/>
              </a:rPr>
              <a:t>hijos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madre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OR</a:t>
            </a:r>
            <a:r>
              <a:rPr lang="en-US" b="0" dirty="0">
                <a:effectLst/>
                <a:latin typeface="Courier New" panose="02070309020205020404" pitchFamily="49" charset="0"/>
              </a:rPr>
              <a:t> padre =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hijos.nombre</a:t>
            </a:r>
            <a:endParaRPr lang="en-US" b="0" dirty="0"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0" dirty="0"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nombre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b="0" dirty="0"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effectLst/>
                <a:latin typeface="Courier New" panose="02070309020205020404" pitchFamily="49" charset="0"/>
              </a:rPr>
              <a:t>hijos</a:t>
            </a:r>
            <a:endParaRPr lang="en-US" b="0" dirty="0">
              <a:effectLst/>
              <a:latin typeface="Courier New" panose="02070309020205020404" pitchFamily="49" charset="0"/>
            </a:endParaRPr>
          </a:p>
        </p:txBody>
      </p:sp>
      <p:pic>
        <p:nvPicPr>
          <p:cNvPr id="16386" name="Picture 2" descr="Jon Snow (character) - Wikipedia">
            <a:extLst>
              <a:ext uri="{FF2B5EF4-FFF2-40B4-BE49-F238E27FC236}">
                <a16:creationId xmlns:a16="http://schemas.microsoft.com/office/drawing/2014/main" id="{3DDFD7DB-33DE-3840-9A15-BF7F65CE7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96"/>
          <a:stretch/>
        </p:blipFill>
        <p:spPr bwMode="auto">
          <a:xfrm>
            <a:off x="11566402" y="6358769"/>
            <a:ext cx="689875" cy="69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98EBAD2-7F54-FA23-C7BC-8D32DC911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33403"/>
              </p:ext>
            </p:extLst>
          </p:nvPr>
        </p:nvGraphicFramePr>
        <p:xfrm>
          <a:off x="7603179" y="1059782"/>
          <a:ext cx="2497392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7392">
                  <a:extLst>
                    <a:ext uri="{9D8B030D-6E8A-4147-A177-3AD203B41FA5}">
                      <a16:colId xmlns:a16="http://schemas.microsoft.com/office/drawing/2014/main" val="3668309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nombre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78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Rhaenyra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6589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Jacearys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057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Lucerys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451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Joffrey Velaryon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08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Aegon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68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Viserys II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853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Daeron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245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Baelor I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795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Daena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201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Aegon IV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390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Aemon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057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Naerys Targaryen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0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95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CL" dirty="0"/>
                        <a:t>Jon Snow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638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856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919060-F080-832E-E3AF-B9DDEAFFC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Recursivas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A61B2-F330-A683-6A06-082D9B988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093498"/>
            <a:ext cx="9486690" cy="2890285"/>
          </a:xfrm>
          <a:solidFill>
            <a:srgbClr val="F9FFBE"/>
          </a:solidFill>
          <a:ln w="38100">
            <a:solidFill>
              <a:srgbClr val="FF9300"/>
            </a:solidFill>
            <a:prstDash val="dash"/>
          </a:ln>
        </p:spPr>
        <p:txBody>
          <a:bodyPr/>
          <a:lstStyle/>
          <a:p>
            <a:pPr marL="0" indent="0">
              <a:buNone/>
            </a:pPr>
            <a:r>
              <a:rPr lang="en-US" b="1" dirty="0"/>
              <a:t>Note</a:t>
            </a:r>
          </a:p>
          <a:p>
            <a:pPr marL="0" indent="0">
              <a:buNone/>
            </a:pPr>
            <a:r>
              <a:rPr lang="en-US" dirty="0"/>
              <a:t>While RECURSIVE allows queries to be specified recursively, internally such queries are evaluated iteratively.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</a:t>
            </a:r>
            <a:r>
              <a:rPr lang="en-US" dirty="0" err="1"/>
              <a:t>pesar</a:t>
            </a:r>
            <a:r>
              <a:rPr lang="en-US" dirty="0"/>
              <a:t> de que RECURSIVE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especificar</a:t>
            </a:r>
            <a:r>
              <a:rPr lang="en-US" dirty="0"/>
              <a:t> </a:t>
            </a:r>
            <a:r>
              <a:rPr lang="en-US" dirty="0" err="1"/>
              <a:t>consultas</a:t>
            </a:r>
            <a:r>
              <a:rPr lang="en-US" dirty="0"/>
              <a:t> </a:t>
            </a:r>
            <a:r>
              <a:rPr lang="en-US" dirty="0" err="1"/>
              <a:t>recursivamente</a:t>
            </a:r>
            <a:r>
              <a:rPr lang="en-US" dirty="0"/>
              <a:t>, </a:t>
            </a:r>
            <a:r>
              <a:rPr lang="en-US" dirty="0" err="1"/>
              <a:t>éstas</a:t>
            </a:r>
            <a:r>
              <a:rPr lang="en-US" dirty="0"/>
              <a:t> se </a:t>
            </a:r>
            <a:r>
              <a:rPr lang="en-US" dirty="0" err="1"/>
              <a:t>ejecutan</a:t>
            </a:r>
            <a:r>
              <a:rPr lang="en-US" dirty="0"/>
              <a:t> </a:t>
            </a:r>
            <a:r>
              <a:rPr lang="en-US" dirty="0" err="1"/>
              <a:t>internamente</a:t>
            </a:r>
            <a:r>
              <a:rPr lang="en-US" dirty="0"/>
              <a:t> de </a:t>
            </a:r>
            <a:r>
              <a:rPr lang="en-US" dirty="0" err="1"/>
              <a:t>manera</a:t>
            </a:r>
            <a:r>
              <a:rPr lang="en-US" dirty="0"/>
              <a:t> </a:t>
            </a:r>
            <a:r>
              <a:rPr lang="en-US" dirty="0" err="1"/>
              <a:t>iterativa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9686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84B17-E194-07D3-FE91-E203FF24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– Materialización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ADB85-FDB9-8D59-A411-4F798AF9F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1473267"/>
          </a:xfrm>
        </p:spPr>
        <p:txBody>
          <a:bodyPr/>
          <a:lstStyle/>
          <a:p>
            <a:r>
              <a:rPr lang="en-CL" dirty="0"/>
              <a:t>El comportamiento por defecto de las CTEs es materializarse a menos que se pueda re-escribir la consulta de una manera que no use CTEs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B8517-4657-6D71-A325-7E60442B1BF1}"/>
              </a:ext>
            </a:extLst>
          </p:cNvPr>
          <p:cNvSpPr txBox="1"/>
          <p:nvPr/>
        </p:nvSpPr>
        <p:spPr>
          <a:xfrm>
            <a:off x="3637057" y="3773428"/>
            <a:ext cx="538799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big_table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 = 123;</a:t>
            </a:r>
            <a:endParaRPr lang="en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D74E2-B60B-D64E-558D-837EAD28E6A8}"/>
              </a:ext>
            </a:extLst>
          </p:cNvPr>
          <p:cNvSpPr txBox="1"/>
          <p:nvPr/>
        </p:nvSpPr>
        <p:spPr>
          <a:xfrm>
            <a:off x="3506861" y="5147316"/>
            <a:ext cx="5648388" cy="369332"/>
          </a:xfrm>
          <a:prstGeom prst="rect">
            <a:avLst/>
          </a:prstGeom>
          <a:solidFill>
            <a:srgbClr val="BFFF95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big_table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 = 123;</a:t>
            </a:r>
            <a:endParaRPr lang="en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E689B3D-E8BB-3D7A-6694-A1C007600904}"/>
              </a:ext>
            </a:extLst>
          </p:cNvPr>
          <p:cNvSpPr/>
          <p:nvPr/>
        </p:nvSpPr>
        <p:spPr>
          <a:xfrm>
            <a:off x="5931488" y="4471657"/>
            <a:ext cx="329023" cy="623761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503327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396E2-BE7A-5F59-2E13-42E05005D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B7BB1-78C1-DD36-97C8-71667E778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– Materialización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E1914-96DF-7544-3979-BF32F0CAC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1473267"/>
          </a:xfrm>
        </p:spPr>
        <p:txBody>
          <a:bodyPr/>
          <a:lstStyle/>
          <a:p>
            <a:r>
              <a:rPr lang="en-CL" dirty="0"/>
              <a:t>El comportamiento por defecto de las CTEs es materializarse a menos que se pueda re-escribir la consulta de una manera que no use CTEs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9699EB-ED40-41FB-64F9-6B1AFB26A904}"/>
              </a:ext>
            </a:extLst>
          </p:cNvPr>
          <p:cNvSpPr txBox="1"/>
          <p:nvPr/>
        </p:nvSpPr>
        <p:spPr>
          <a:xfrm>
            <a:off x="3637057" y="3773428"/>
            <a:ext cx="538799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big_table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w1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w2 </a:t>
            </a:r>
            <a:b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w1.key = w2.ref </a:t>
            </a:r>
            <a:b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w2.key = 123;</a:t>
            </a:r>
            <a:endParaRPr lang="en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ontent Placeholder 6 2 2 1">
            <a:extLst>
              <a:ext uri="{FF2B5EF4-FFF2-40B4-BE49-F238E27FC236}">
                <a16:creationId xmlns:a16="http://schemas.microsoft.com/office/drawing/2014/main" id="{9A2C3DEB-DFE1-7006-5ED4-BF3998F3A853}"/>
              </a:ext>
            </a:extLst>
          </p:cNvPr>
          <p:cNvSpPr txBox="1">
            <a:spLocks/>
          </p:cNvSpPr>
          <p:nvPr/>
        </p:nvSpPr>
        <p:spPr>
          <a:xfrm>
            <a:off x="5591093" y="5300712"/>
            <a:ext cx="3433960" cy="415801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>
                <a:solidFill>
                  <a:srgbClr val="FF9300"/>
                </a:solidFill>
                <a:latin typeface="+mj-lt"/>
                <a:ea typeface="Malgun Gothic" panose="020B0503020000020004" pitchFamily="34" charset="-127"/>
              </a:rPr>
              <a:t>w se va a </a:t>
            </a:r>
            <a:r>
              <a:rPr lang="es-CL" sz="2000" i="1" u="sng" dirty="0">
                <a:solidFill>
                  <a:srgbClr val="FF9300"/>
                </a:solidFill>
                <a:latin typeface="+mj-lt"/>
                <a:ea typeface="Malgun Gothic" panose="020B0503020000020004" pitchFamily="34" charset="-127"/>
              </a:rPr>
              <a:t>materializar</a:t>
            </a:r>
          </a:p>
        </p:txBody>
      </p:sp>
    </p:spTree>
    <p:extLst>
      <p:ext uri="{BB962C8B-B14F-4D97-AF65-F5344CB8AC3E}">
        <p14:creationId xmlns:p14="http://schemas.microsoft.com/office/powerpoint/2010/main" val="292901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51DF5-190C-07E3-C196-449CDAF2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2A78-7EA9-E860-E18B-D948EB56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– Materialización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995DE-9C8C-A663-DE58-4E2689A8A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1473267"/>
          </a:xfrm>
        </p:spPr>
        <p:txBody>
          <a:bodyPr/>
          <a:lstStyle/>
          <a:p>
            <a:r>
              <a:rPr lang="en-CL" dirty="0"/>
              <a:t>El comportamiento por defecto de las CTEs es materializarse a menos que se pueda re-escribir la consulta de una manera que no use CTEs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6383F9-E11D-822E-754B-4F5AB003B05C}"/>
              </a:ext>
            </a:extLst>
          </p:cNvPr>
          <p:cNvSpPr txBox="1"/>
          <p:nvPr/>
        </p:nvSpPr>
        <p:spPr>
          <a:xfrm>
            <a:off x="2526658" y="3593765"/>
            <a:ext cx="7608793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 NOT MATERIALIZED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big_table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w1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JOIN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w2 </a:t>
            </a:r>
            <a:b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w1.key = w2.ref </a:t>
            </a:r>
            <a:b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w2.key = 123;</a:t>
            </a:r>
            <a:endParaRPr lang="en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Content Placeholder 6 2 2 1">
            <a:extLst>
              <a:ext uri="{FF2B5EF4-FFF2-40B4-BE49-F238E27FC236}">
                <a16:creationId xmlns:a16="http://schemas.microsoft.com/office/drawing/2014/main" id="{3946743B-31A4-BE05-3AD8-985D6CED125B}"/>
              </a:ext>
            </a:extLst>
          </p:cNvPr>
          <p:cNvSpPr txBox="1">
            <a:spLocks/>
          </p:cNvSpPr>
          <p:nvPr/>
        </p:nvSpPr>
        <p:spPr>
          <a:xfrm>
            <a:off x="6701491" y="5161012"/>
            <a:ext cx="3433960" cy="415801"/>
          </a:xfrm>
          <a:prstGeom prst="rect">
            <a:avLst/>
          </a:prstGeom>
          <a:solidFill>
            <a:srgbClr val="BFFF95">
              <a:alpha val="46000"/>
            </a:srgb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>
                <a:solidFill>
                  <a:srgbClr val="00B050"/>
                </a:solidFill>
                <a:latin typeface="+mj-lt"/>
                <a:ea typeface="Malgun Gothic" panose="020B0503020000020004" pitchFamily="34" charset="-127"/>
              </a:rPr>
              <a:t>w </a:t>
            </a:r>
            <a:r>
              <a:rPr lang="es-CL" sz="2000" b="1" i="1" u="sng" dirty="0">
                <a:solidFill>
                  <a:srgbClr val="00B050"/>
                </a:solidFill>
                <a:latin typeface="+mj-lt"/>
                <a:ea typeface="Malgun Gothic" panose="020B0503020000020004" pitchFamily="34" charset="-127"/>
              </a:rPr>
              <a:t>no</a:t>
            </a:r>
            <a:r>
              <a:rPr lang="es-CL" sz="2000" i="1" dirty="0">
                <a:solidFill>
                  <a:srgbClr val="00B050"/>
                </a:solidFill>
                <a:latin typeface="+mj-lt"/>
                <a:ea typeface="Malgun Gothic" panose="020B0503020000020004" pitchFamily="34" charset="-127"/>
              </a:rPr>
              <a:t> se va a materializar</a:t>
            </a:r>
          </a:p>
        </p:txBody>
      </p:sp>
    </p:spTree>
    <p:extLst>
      <p:ext uri="{BB962C8B-B14F-4D97-AF65-F5344CB8AC3E}">
        <p14:creationId xmlns:p14="http://schemas.microsoft.com/office/powerpoint/2010/main" val="21712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BA36A-7C02-5D09-DF75-16543A059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CFBF094-3D4E-E365-2648-DE06989A5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CEB6635-30A5-A674-D88E-AB3CB495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0580F-4090-94CC-83A7-3A7CBD666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2" y="1065568"/>
            <a:ext cx="4430487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SQL III:</a:t>
            </a:r>
            <a:br>
              <a:rPr lang="en-CL" dirty="0">
                <a:solidFill>
                  <a:schemeClr val="tx1"/>
                </a:solidFill>
              </a:rPr>
            </a:br>
            <a:r>
              <a:rPr lang="en-CL" sz="4000" dirty="0">
                <a:solidFill>
                  <a:schemeClr val="tx1"/>
                </a:solidFill>
              </a:rPr>
              <a:t>Common Table Expressions</a:t>
            </a:r>
            <a:endParaRPr lang="en-CL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A1532-9C80-1A2D-B339-B5320D70FD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941" y="2843843"/>
            <a:ext cx="4556919" cy="25492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Septiembre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7D5422-C02E-C0E1-BC5C-6EB119354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AA203E-75F7-48EA-8CA9-3FFE95FF0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7" name="Graphic 16" descr="Database outline">
            <a:extLst>
              <a:ext uri="{FF2B5EF4-FFF2-40B4-BE49-F238E27FC236}">
                <a16:creationId xmlns:a16="http://schemas.microsoft.com/office/drawing/2014/main" id="{1CB1941E-5192-CC25-4B8A-57EBF913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926" y="1259423"/>
            <a:ext cx="2082491" cy="2082491"/>
          </a:xfrm>
          <a:prstGeom prst="rect">
            <a:avLst/>
          </a:prstGeom>
        </p:spPr>
      </p:pic>
      <p:pic>
        <p:nvPicPr>
          <p:cNvPr id="25" name="Graphic 24" descr="Database outline">
            <a:extLst>
              <a:ext uri="{FF2B5EF4-FFF2-40B4-BE49-F238E27FC236}">
                <a16:creationId xmlns:a16="http://schemas.microsoft.com/office/drawing/2014/main" id="{7671013D-31BF-58F5-942F-429B5A50E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7968" y="2300668"/>
            <a:ext cx="2082491" cy="2082491"/>
          </a:xfrm>
          <a:prstGeom prst="rect">
            <a:avLst/>
          </a:prstGeom>
        </p:spPr>
      </p:pic>
      <p:pic>
        <p:nvPicPr>
          <p:cNvPr id="26" name="Graphic 25" descr="Database outline">
            <a:extLst>
              <a:ext uri="{FF2B5EF4-FFF2-40B4-BE49-F238E27FC236}">
                <a16:creationId xmlns:a16="http://schemas.microsoft.com/office/drawing/2014/main" id="{6F1F7C63-F936-2C4D-1379-3839613F3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9444" y="3535366"/>
            <a:ext cx="2131942" cy="21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507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00FC-E8FF-649B-781A-EAE03CB43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Consultas Anidadas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AC479-2ED7-7847-9605-FFEAC0629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618" y="205193"/>
            <a:ext cx="896190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30FAA4-ABDB-4FB0-2B6A-054736725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02" y="1637274"/>
            <a:ext cx="4334417" cy="1550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EDD395-7052-7436-C82C-37AA4E634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820" y="1599283"/>
            <a:ext cx="2155750" cy="1626174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71BE784-AEC8-2974-5283-876F1B63A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3670535"/>
            <a:ext cx="9097296" cy="299392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dueño, patente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Auto 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s-CL" sz="2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EXISTS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*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Multa M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s-CL" sz="2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M2.fecha &gt; ‘01/01/2018’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s-CL" sz="2400" dirty="0">
                <a:solidFill>
                  <a:srgbClr val="4472C4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M.patente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s-CL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A.patente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  <p:graphicFrame>
        <p:nvGraphicFramePr>
          <p:cNvPr id="9" name="Tabla 2">
            <a:extLst>
              <a:ext uri="{FF2B5EF4-FFF2-40B4-BE49-F238E27FC236}">
                <a16:creationId xmlns:a16="http://schemas.microsoft.com/office/drawing/2014/main" id="{6FA247B8-C5B3-8F14-67B6-140AE62D9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103065"/>
              </p:ext>
            </p:extLst>
          </p:nvPr>
        </p:nvGraphicFramePr>
        <p:xfrm>
          <a:off x="8851513" y="3526333"/>
          <a:ext cx="2039620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67003">
                  <a:extLst>
                    <a:ext uri="{9D8B030D-6E8A-4147-A177-3AD203B41FA5}">
                      <a16:colId xmlns:a16="http://schemas.microsoft.com/office/drawing/2014/main" val="1222769622"/>
                    </a:ext>
                  </a:extLst>
                </a:gridCol>
                <a:gridCol w="872617">
                  <a:extLst>
                    <a:ext uri="{9D8B030D-6E8A-4147-A177-3AD203B41FA5}">
                      <a16:colId xmlns:a16="http://schemas.microsoft.com/office/drawing/2014/main" val="2142189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300" dirty="0" err="1"/>
                        <a:t>Dueño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 err="1"/>
                        <a:t>Patente</a:t>
                      </a:r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7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300" dirty="0"/>
                        <a:t>14345823-8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DXCR78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464446"/>
                  </a:ext>
                </a:extLst>
              </a:tr>
            </a:tbl>
          </a:graphicData>
        </a:graphic>
      </p:graphicFrame>
      <p:sp>
        <p:nvSpPr>
          <p:cNvPr id="10" name="Content Placeholder 6 2 2 1">
            <a:extLst>
              <a:ext uri="{FF2B5EF4-FFF2-40B4-BE49-F238E27FC236}">
                <a16:creationId xmlns:a16="http://schemas.microsoft.com/office/drawing/2014/main" id="{BB197DB4-9DCD-954D-48D0-FEE8F2D38884}"/>
              </a:ext>
            </a:extLst>
          </p:cNvPr>
          <p:cNvSpPr txBox="1">
            <a:spLocks/>
          </p:cNvSpPr>
          <p:nvPr/>
        </p:nvSpPr>
        <p:spPr>
          <a:xfrm>
            <a:off x="7700665" y="4458980"/>
            <a:ext cx="4295955" cy="1088767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b="1" dirty="0">
                <a:solidFill>
                  <a:srgbClr val="ED7D31"/>
                </a:solidFill>
                <a:latin typeface="Calibri Light" panose="020F0302020204030204" pitchFamily="34" charset="0"/>
              </a:rPr>
              <a:t>Correlación</a:t>
            </a:r>
            <a:r>
              <a:rPr lang="es-CL" sz="2000" dirty="0">
                <a:solidFill>
                  <a:srgbClr val="ED7D31"/>
                </a:solidFill>
                <a:latin typeface="Calibri Light" panose="020F0302020204030204" pitchFamily="34" charset="0"/>
              </a:rPr>
              <a:t>:</a:t>
            </a:r>
          </a:p>
          <a:p>
            <a:pPr marL="0" indent="0" algn="ctr">
              <a:buNone/>
            </a:pPr>
            <a:r>
              <a:rPr lang="es-CL" sz="2000" i="1" dirty="0">
                <a:solidFill>
                  <a:srgbClr val="FF9300"/>
                </a:solidFill>
                <a:latin typeface="+mj-lt"/>
                <a:ea typeface="Malgun Gothic" panose="020B0503020000020004" pitchFamily="34" charset="-127"/>
              </a:rPr>
              <a:t>La </a:t>
            </a:r>
            <a:r>
              <a:rPr lang="es-CL" sz="2000" i="1" dirty="0" err="1">
                <a:solidFill>
                  <a:srgbClr val="FF9300"/>
                </a:solidFill>
                <a:latin typeface="+mj-lt"/>
                <a:ea typeface="Malgun Gothic" panose="020B0503020000020004" pitchFamily="34" charset="-127"/>
              </a:rPr>
              <a:t>subconsulta</a:t>
            </a:r>
            <a:r>
              <a:rPr lang="es-CL" sz="2000" i="1" dirty="0">
                <a:solidFill>
                  <a:srgbClr val="FF9300"/>
                </a:solidFill>
                <a:latin typeface="+mj-lt"/>
                <a:ea typeface="Malgun Gothic" panose="020B0503020000020004" pitchFamily="34" charset="-127"/>
              </a:rPr>
              <a:t> depende de la consulta exterior</a:t>
            </a:r>
          </a:p>
        </p:txBody>
      </p:sp>
      <p:sp>
        <p:nvSpPr>
          <p:cNvPr id="11" name="Content Placeholder 6 2 2 2">
            <a:extLst>
              <a:ext uri="{FF2B5EF4-FFF2-40B4-BE49-F238E27FC236}">
                <a16:creationId xmlns:a16="http://schemas.microsoft.com/office/drawing/2014/main" id="{0077803B-F1B5-175D-69F4-2F4B2CFFD682}"/>
              </a:ext>
            </a:extLst>
          </p:cNvPr>
          <p:cNvSpPr txBox="1">
            <a:spLocks/>
          </p:cNvSpPr>
          <p:nvPr/>
        </p:nvSpPr>
        <p:spPr>
          <a:xfrm>
            <a:off x="3043471" y="6139138"/>
            <a:ext cx="3569276" cy="355248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21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0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A311-3661-AB82-F4E9-FBFF47CE1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Consultas Anidadas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7CE40-205E-EF5D-296C-79531849B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1" y="1295400"/>
            <a:ext cx="10813142" cy="556260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region, product,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(quantity)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units,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(amount)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product_sales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orders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region,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(amount)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orders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region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regional_sales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&gt; (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/ 10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region,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(amount)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orders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region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)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top_regions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region, product;</a:t>
            </a:r>
          </a:p>
          <a:p>
            <a:pPr marL="0" indent="0">
              <a:lnSpc>
                <a:spcPct val="120000"/>
              </a:lnSpc>
              <a:spcBef>
                <a:spcPts val="200"/>
              </a:spcBef>
              <a:buNone/>
            </a:pPr>
            <a:endParaRPr lang="en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C32F9-9CE4-7FE4-F02C-876BCDBAB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1618" y="205193"/>
            <a:ext cx="896190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AA98-710D-4967-EA9A-FD41800E4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Hoy..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20688-6E20-BE6B-CF67-DED2172FA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74222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F2E74-E4A2-7A62-4A39-C8D0565C2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CTEs – Common Table Expressions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17FE2-00AC-2789-DC59-29B01C89F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086" y="1635760"/>
            <a:ext cx="10961914" cy="485648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regional_sales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region,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(amount)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orders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region ),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top_regions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regional_sales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&gt;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)/10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regional_sales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region, product,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(quantity) units,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(amount)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product_sales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orders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region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top_regions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region, product</a:t>
            </a:r>
            <a:endParaRPr lang="en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0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55FBB-F061-AE84-D6AA-0ED62B9AB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– Sintaxis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D5641-E989-91E3-F1A2-72F2ADD5E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cte_name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(column1, column2, ...)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-- Consulta que define la CTE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-- Consulta principal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usando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la CTE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cte_name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...</a:t>
            </a:r>
            <a:endParaRPr lang="en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9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14CDA-A881-1322-AFFF-FBB11EA44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Datos Reales</a:t>
            </a:r>
          </a:p>
        </p:txBody>
      </p:sp>
      <p:pic>
        <p:nvPicPr>
          <p:cNvPr id="5" name="Content Placeholder 4" descr="A red dragon with white teeth&#10;&#10;Description automatically generated">
            <a:extLst>
              <a:ext uri="{FF2B5EF4-FFF2-40B4-BE49-F238E27FC236}">
                <a16:creationId xmlns:a16="http://schemas.microsoft.com/office/drawing/2014/main" id="{31441DF9-2DD4-9781-7A96-B5C32DDBD2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71711" y="1870075"/>
            <a:ext cx="7718478" cy="4337050"/>
          </a:xfrm>
        </p:spPr>
      </p:pic>
    </p:spTree>
    <p:extLst>
      <p:ext uri="{BB962C8B-B14F-4D97-AF65-F5344CB8AC3E}">
        <p14:creationId xmlns:p14="http://schemas.microsoft.com/office/powerpoint/2010/main" val="23503746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82.5115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\bot}$&#10;\end{document}&#10;"/>
  <p:tag name="IGUANATEXSIZE" val="70"/>
  <p:tag name="IGUANATEXCURSOR" val="2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72.5241"/>
  <p:tag name="LATEXADDIN" val="\documentclass{article}&#10;\usepackage[utf8]{inputenc}&#10;\usepackage{amsmath}&#10;\usepackage{amssymb}&#10;\usepackage{xcolor}&#10;\usepackage[normalem]{ulem}&#10;\usepackage{C:/Users/ahogan/Documents/Teaching/Databases/macros/bdd}&#10;\pagestyle{empty}&#10;&#10;\begin{document}&#10;$\mathbf{f(\cdot)}$&#10;\end{document}&#10;"/>
  <p:tag name="IGUANATEXSIZE" val="70"/>
  <p:tag name="IGUANATEXCURSOR" val="26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InterweaveVTI">
  <a:themeElements>
    <a:clrScheme name="AnalogousFromLightSeedRightStep">
      <a:dk1>
        <a:srgbClr val="000000"/>
      </a:dk1>
      <a:lt1>
        <a:srgbClr val="FFFFFF"/>
      </a:lt1>
      <a:dk2>
        <a:srgbClr val="242841"/>
      </a:dk2>
      <a:lt2>
        <a:srgbClr val="E8E4E2"/>
      </a:lt2>
      <a:accent1>
        <a:srgbClr val="45A9EA"/>
      </a:accent1>
      <a:accent2>
        <a:srgbClr val="4E6CEB"/>
      </a:accent2>
      <a:accent3>
        <a:srgbClr val="8B6EEE"/>
      </a:accent3>
      <a:accent4>
        <a:srgbClr val="B34EEB"/>
      </a:accent4>
      <a:accent5>
        <a:srgbClr val="EE6EE7"/>
      </a:accent5>
      <a:accent6>
        <a:srgbClr val="EB4EA0"/>
      </a:accent6>
      <a:hlink>
        <a:srgbClr val="A67759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12604</TotalTime>
  <Words>2351</Words>
  <Application>Microsoft Macintosh PowerPoint</Application>
  <PresentationFormat>Widescreen</PresentationFormat>
  <Paragraphs>487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Aptos</vt:lpstr>
      <vt:lpstr>Arial</vt:lpstr>
      <vt:lpstr>Avenir Next</vt:lpstr>
      <vt:lpstr>Calibri Light</vt:lpstr>
      <vt:lpstr>Courier New</vt:lpstr>
      <vt:lpstr>Neue Haas Grotesk Text Pro</vt:lpstr>
      <vt:lpstr>InterweaveVTI</vt:lpstr>
      <vt:lpstr>SQL III: Common Table Expressions</vt:lpstr>
      <vt:lpstr>La clase pasada...</vt:lpstr>
      <vt:lpstr>Aún más allá del Álgebra Relacional en SQL</vt:lpstr>
      <vt:lpstr>Consultas Anidadas</vt:lpstr>
      <vt:lpstr>Consultas Anidadas</vt:lpstr>
      <vt:lpstr>Hoy..</vt:lpstr>
      <vt:lpstr>CTEs – Common Table Expressions</vt:lpstr>
      <vt:lpstr>CTEs – Sintaxis</vt:lpstr>
      <vt:lpstr>Datos Reales</vt:lpstr>
      <vt:lpstr>Datos Reales</vt:lpstr>
      <vt:lpstr>Datos Reales</vt:lpstr>
      <vt:lpstr>Datos Reales</vt:lpstr>
      <vt:lpstr>¿Obtener todos los pares de hermanos?</vt:lpstr>
      <vt:lpstr>¿Obtener todos los pares de hermanos y medios hermanos?</vt:lpstr>
      <vt:lpstr>¿Obtener todos los hermanos que se casaron entre si?</vt:lpstr>
      <vt:lpstr>¿Obtener todos los hermanos que se casaron entre si?</vt:lpstr>
      <vt:lpstr>¿Obtener todos los hermanos que se casaron entre si?</vt:lpstr>
      <vt:lpstr>¿Obtener todos los primos?</vt:lpstr>
      <vt:lpstr>¿Obtener todos los primos que no son también hermanos?</vt:lpstr>
      <vt:lpstr>¿Obtener todos quienes se hayan casado/comprometido con un primo?</vt:lpstr>
      <vt:lpstr>¿Rhaeryra y todos sus hijos?</vt:lpstr>
      <vt:lpstr>¿Rhaeryra y sus hijos y los hijos de sus hijos?</vt:lpstr>
      <vt:lpstr>¿Rhaeryra y  todos sus descendientes?</vt:lpstr>
      <vt:lpstr>CTEs Recursivas</vt:lpstr>
      <vt:lpstr>Recursión</vt:lpstr>
      <vt:lpstr>CTEs Recursivas</vt:lpstr>
      <vt:lpstr>CTEs Recursivas – Ejemplo </vt:lpstr>
      <vt:lpstr>¿Rhaeryra y  todos sus descendientes?</vt:lpstr>
      <vt:lpstr>¿Rhaeryra y  todos sus descendientes?</vt:lpstr>
      <vt:lpstr>¿Rhaeryra y  todos sus descendientes?</vt:lpstr>
      <vt:lpstr>¿Rhaeryra y  todos sus descendientes?</vt:lpstr>
      <vt:lpstr>¿Rhaeryra y  todos sus descendientes?</vt:lpstr>
      <vt:lpstr>CTEs Recursivas</vt:lpstr>
      <vt:lpstr>CTEs – Materialización </vt:lpstr>
      <vt:lpstr>CTEs – Materialización </vt:lpstr>
      <vt:lpstr>CTEs – Materialización </vt:lpstr>
      <vt:lpstr>SQL III: Common Table Expressions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son las Bases de Datos?</dc:title>
  <dc:creator>Sebastian Camilo Ferrada Aliaga (sebastian.ferrada)</dc:creator>
  <cp:lastModifiedBy>Sebastian Camilo Ferrada Aliaga (sebastian.ferrada)</cp:lastModifiedBy>
  <cp:revision>42</cp:revision>
  <dcterms:created xsi:type="dcterms:W3CDTF">2024-08-01T18:36:53Z</dcterms:created>
  <dcterms:modified xsi:type="dcterms:W3CDTF">2024-09-05T18:30:29Z</dcterms:modified>
</cp:coreProperties>
</file>