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1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5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6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9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6" r:id="rId10"/>
    <p:sldId id="287" r:id="rId11"/>
    <p:sldId id="288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1164" r:id="rId34"/>
    <p:sldId id="1165" r:id="rId35"/>
    <p:sldId id="1166" r:id="rId36"/>
    <p:sldId id="1167" r:id="rId37"/>
    <p:sldId id="1168" r:id="rId38"/>
    <p:sldId id="1169" r:id="rId39"/>
    <p:sldId id="1170" r:id="rId40"/>
    <p:sldId id="1052" r:id="rId41"/>
    <p:sldId id="1162" r:id="rId42"/>
    <p:sldId id="1163" r:id="rId43"/>
    <p:sldId id="1171" r:id="rId44"/>
    <p:sldId id="1172" r:id="rId45"/>
    <p:sldId id="1173" r:id="rId46"/>
    <p:sldId id="257" r:id="rId47"/>
  </p:sldIdLst>
  <p:sldSz cx="12192000" cy="6858000"/>
  <p:notesSz cx="6858000" cy="9144000"/>
  <p:defaultTextStyle>
    <a:defPPr>
      <a:defRPr lang="en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BE"/>
    <a:srgbClr val="FF9300"/>
    <a:srgbClr val="FFC000"/>
    <a:srgbClr val="BFFF95"/>
    <a:srgbClr val="ACFF58"/>
    <a:srgbClr val="92D050"/>
    <a:srgbClr val="A9D073"/>
    <a:srgbClr val="93D019"/>
    <a:srgbClr val="C00000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2"/>
    <p:restoredTop sz="94719"/>
  </p:normalViewPr>
  <p:slideViewPr>
    <p:cSldViewPr snapToGrid="0">
      <p:cViewPr varScale="1">
        <p:scale>
          <a:sx n="148" d="100"/>
          <a:sy n="148" d="100"/>
        </p:scale>
        <p:origin x="1008" y="192"/>
      </p:cViewPr>
      <p:guideLst>
        <p:guide orient="horz" pos="28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2E0DD-5D27-9E4F-9506-39101F89AECA}" type="datetimeFigureOut">
              <a:rPr lang="en-CL" smtClean="0"/>
              <a:t>02-10-24</a:t>
            </a:fld>
            <a:endParaRPr lang="e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5BB03-26AE-E24B-BF6F-B7D3F57C1D0F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020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07247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7EBBC-E80A-EC22-B94C-46ECA619C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372601-587B-B816-73F7-E9B02127E6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FEEAEA-1F5C-75E4-0BA9-3BD6A266B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D21CC-67B3-99C3-6F6C-F70B72CCE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23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521091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4495E-64EF-13E3-054B-849BDFC5B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147333-573A-C80F-70D0-A69F33092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02E129-898C-3DB7-0A66-3800614E9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FB1CC-8864-BB37-AACA-316C42E19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24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20001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1E45F-85A1-A885-564F-4CC4DD284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3C6E6A-7302-6EFF-4575-1876CC88E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F4DD3D-A1C6-8348-659B-02242DFFF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4A8C2-80F3-643F-12E3-41690D911F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25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872822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251A3-0551-5E4D-F54B-3BA496DC1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0932AF-FA8A-34C7-01D5-42E7A25F0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BFB7E8-1B65-6AEF-CAE7-355B2F569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AFD3C-938B-9C2F-1301-B5C7CB180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26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721391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319CB-4A1D-F6CC-1257-C3CE75117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76A12C-BC8D-79FE-2D4A-062F41224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B9861E-A5CF-4F6C-D3E4-A364BD2A9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0B00A-90F0-6D47-43A0-CECF97A83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27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354941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4598C-A3D4-8292-FFF0-C83FF106A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C3773B-074C-01DB-61A5-C29FF0E75E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F3ECE8-A13D-E865-79B8-98DDCAFB3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FA7ED-94DE-50D1-2AA8-1C291EA95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28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466230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5BDA1-6421-A58A-8DF2-76DE73181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02F782-2C5B-662F-7DF8-FDA43ECFA2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C252D5-6E31-8F58-971F-51128705A3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9C6D5-9873-08FC-765C-5A771B01E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29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009443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85257-8555-479C-B165-09F3C44E7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A58BCE-21E9-B1E0-CEE1-DC3AD824A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CA0990-4196-139F-09FB-18A2500A0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BFAD8-85BE-04C5-7F89-6F00DBC58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30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240254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2D085-A3DD-DC81-8B37-BDD42FA02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DC5DAF-EE84-4243-0AFE-0ADCB5DAF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47884-7714-DDEA-C6EA-ECB580DC5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94A10-3A9D-BD1F-1D31-ECF66AC53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31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997809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CEDA7-C2BB-AEF1-2FF2-A1E3A5DC7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9C4EBB-16A6-449B-C489-7DFA2C949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F420BA-4112-BC62-56AD-7B9F17202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1E9DD-CFB9-7BF3-44C1-D0A5D30C9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32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98908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15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834945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68791-69B9-7758-F463-6BB8DBEA5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3FCE61-DE4D-0D6B-4DAD-741BB28B1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7173A3-208C-7C9F-D47A-38626B964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36719-EE00-0C49-BEC6-712ADCCF7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5BB03-26AE-E24B-BF6F-B7D3F57C1D0F}" type="slidenum">
              <a:rPr kumimoji="0" lang="en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48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07A21-C881-EA04-6097-9C300455A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02C35C-1C50-BF6F-C4B4-6E633B230D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02156-0CBA-7794-4BC6-B2744C7E8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F4FB3-DFCB-3E4A-4FE8-0DBCAF214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16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140564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7FEB5-6B4B-1E2C-5C73-069BE3B41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85FAA2-DF5C-A484-8066-04BAFA4C77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2DF1F-967C-3709-B37B-382757062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15B3B-FD92-AD46-9D6D-D271C01AD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17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12174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36584-F9AD-6B14-C362-4DB111F46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887FDE-508D-6A28-4129-3DF3BEE107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0457EE-A855-2569-23BE-53AE4B13F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7B821-E866-1D2E-0EE1-366A189579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18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45109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E3F4D-2500-92A0-74F0-102CEE1B7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E21A2D-0CA8-7A14-EF41-514E594B7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6C4368-5EF8-DFA8-A100-7528763F8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4D9A4-7466-525D-14B4-C01605F0D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19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262913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7B645-89A7-E453-5E85-4A8A7E721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05D562-0A67-2610-7E32-41902F5B6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58DE9E-91BC-F766-C760-7A98A2407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207EC-31D2-04D6-551D-ADC75235DC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20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32139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6411C-5824-CA48-CC1C-17BE65AA8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819297-B618-42FE-C80D-95B100E66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8DB7F2-B29B-AEB2-C348-D2416BFD3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86CBD-5382-3A2F-7688-D4564D01D2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21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210695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B0412-5620-5CD0-0620-BF2F6A54C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591513-8966-2FAE-E0C4-8E24ECF6CA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2BAB26-50EB-0FB4-81F7-110B8FD22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6BEF7-086C-1600-6237-76F5C9BB47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22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81129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10/2/24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7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8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365760"/>
            <a:ext cx="9486690" cy="127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1869440"/>
            <a:ext cx="9486690" cy="4338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7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1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4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1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9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76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2.xml"/><Relationship Id="rId7" Type="http://schemas.openxmlformats.org/officeDocument/2006/relationships/image" Target="../media/image1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.xml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tags" Target="../tags/tag18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1.xml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4" Type="http://schemas.openxmlformats.org/officeDocument/2006/relationships/tags" Target="../tags/tag22.xml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5.xml"/><Relationship Id="rId7" Type="http://schemas.openxmlformats.org/officeDocument/2006/relationships/image" Target="../media/image7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8.xml"/><Relationship Id="rId7" Type="http://schemas.openxmlformats.org/officeDocument/2006/relationships/image" Target="../media/image3.png"/><Relationship Id="rId12" Type="http://schemas.openxmlformats.org/officeDocument/2006/relationships/image" Target="../media/image24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4" Type="http://schemas.openxmlformats.org/officeDocument/2006/relationships/tags" Target="../tags/tag29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2.xml"/><Relationship Id="rId7" Type="http://schemas.openxmlformats.org/officeDocument/2006/relationships/image" Target="../media/image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5.xml"/><Relationship Id="rId7" Type="http://schemas.openxmlformats.org/officeDocument/2006/relationships/image" Target="../media/image2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png"/><Relationship Id="rId4" Type="http://schemas.openxmlformats.org/officeDocument/2006/relationships/tags" Target="../tags/tag36.xml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30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9.png"/><Relationship Id="rId2" Type="http://schemas.openxmlformats.org/officeDocument/2006/relationships/tags" Target="../tags/tag38.xml"/><Relationship Id="rId16" Type="http://schemas.openxmlformats.org/officeDocument/2006/relationships/image" Target="../media/image21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26.png"/><Relationship Id="rId5" Type="http://schemas.openxmlformats.org/officeDocument/2006/relationships/tags" Target="../tags/tag41.xml"/><Relationship Id="rId15" Type="http://schemas.openxmlformats.org/officeDocument/2006/relationships/image" Target="../media/image32.png"/><Relationship Id="rId10" Type="http://schemas.openxmlformats.org/officeDocument/2006/relationships/image" Target="../media/image3.png"/><Relationship Id="rId4" Type="http://schemas.openxmlformats.org/officeDocument/2006/relationships/tags" Target="../tags/tag40.xml"/><Relationship Id="rId9" Type="http://schemas.openxmlformats.org/officeDocument/2006/relationships/image" Target="../media/image25.png"/><Relationship Id="rId1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2.png"/><Relationship Id="rId3" Type="http://schemas.openxmlformats.org/officeDocument/2006/relationships/tags" Target="../tags/tag45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31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5" Type="http://schemas.openxmlformats.org/officeDocument/2006/relationships/tags" Target="../tags/tag47.xml"/><Relationship Id="rId10" Type="http://schemas.openxmlformats.org/officeDocument/2006/relationships/image" Target="../media/image26.png"/><Relationship Id="rId4" Type="http://schemas.openxmlformats.org/officeDocument/2006/relationships/tags" Target="../tags/tag46.xml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4.png"/><Relationship Id="rId3" Type="http://schemas.openxmlformats.org/officeDocument/2006/relationships/tags" Target="../tags/tag50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33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2.png"/><Relationship Id="rId5" Type="http://schemas.openxmlformats.org/officeDocument/2006/relationships/tags" Target="../tags/tag52.xml"/><Relationship Id="rId10" Type="http://schemas.openxmlformats.org/officeDocument/2006/relationships/image" Target="../media/image31.png"/><Relationship Id="rId4" Type="http://schemas.openxmlformats.org/officeDocument/2006/relationships/tags" Target="../tags/tag51.xml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31.png"/><Relationship Id="rId17" Type="http://schemas.openxmlformats.org/officeDocument/2006/relationships/image" Target="../media/image21.png"/><Relationship Id="rId2" Type="http://schemas.openxmlformats.org/officeDocument/2006/relationships/tags" Target="../tags/tag54.xml"/><Relationship Id="rId16" Type="http://schemas.openxmlformats.org/officeDocument/2006/relationships/image" Target="../media/image35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30.png"/><Relationship Id="rId5" Type="http://schemas.openxmlformats.org/officeDocument/2006/relationships/tags" Target="../tags/tag57.xml"/><Relationship Id="rId15" Type="http://schemas.openxmlformats.org/officeDocument/2006/relationships/image" Target="../media/image34.png"/><Relationship Id="rId10" Type="http://schemas.openxmlformats.org/officeDocument/2006/relationships/image" Target="../media/image3.png"/><Relationship Id="rId4" Type="http://schemas.openxmlformats.org/officeDocument/2006/relationships/tags" Target="../tags/tag56.xml"/><Relationship Id="rId9" Type="http://schemas.openxmlformats.org/officeDocument/2006/relationships/notesSlide" Target="../notesSlides/notesSlide12.xml"/><Relationship Id="rId1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31.png"/><Relationship Id="rId18" Type="http://schemas.openxmlformats.org/officeDocument/2006/relationships/image" Target="../media/image5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30.png"/><Relationship Id="rId17" Type="http://schemas.openxmlformats.org/officeDocument/2006/relationships/image" Target="../media/image37.png"/><Relationship Id="rId2" Type="http://schemas.openxmlformats.org/officeDocument/2006/relationships/tags" Target="../tags/tag61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3.png"/><Relationship Id="rId5" Type="http://schemas.openxmlformats.org/officeDocument/2006/relationships/tags" Target="../tags/tag64.xml"/><Relationship Id="rId15" Type="http://schemas.openxmlformats.org/officeDocument/2006/relationships/image" Target="../media/image33.png"/><Relationship Id="rId10" Type="http://schemas.openxmlformats.org/officeDocument/2006/relationships/notesSlide" Target="../notesSlides/notesSlide13.xml"/><Relationship Id="rId19" Type="http://schemas.openxmlformats.org/officeDocument/2006/relationships/image" Target="../media/image35.png"/><Relationship Id="rId4" Type="http://schemas.openxmlformats.org/officeDocument/2006/relationships/tags" Target="../tags/tag6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39.png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2.png"/><Relationship Id="rId2" Type="http://schemas.openxmlformats.org/officeDocument/2006/relationships/tags" Target="../tags/tag69.xml"/><Relationship Id="rId16" Type="http://schemas.openxmlformats.org/officeDocument/2006/relationships/image" Target="../media/image41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31.png"/><Relationship Id="rId5" Type="http://schemas.openxmlformats.org/officeDocument/2006/relationships/tags" Target="../tags/tag72.xml"/><Relationship Id="rId1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tags" Target="../tags/tag71.xml"/><Relationship Id="rId9" Type="http://schemas.openxmlformats.org/officeDocument/2006/relationships/image" Target="../media/image3.png"/><Relationship Id="rId1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2.png"/><Relationship Id="rId3" Type="http://schemas.openxmlformats.org/officeDocument/2006/relationships/tags" Target="../tags/tag76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39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2.png"/><Relationship Id="rId5" Type="http://schemas.openxmlformats.org/officeDocument/2006/relationships/tags" Target="../tags/tag78.xml"/><Relationship Id="rId10" Type="http://schemas.openxmlformats.org/officeDocument/2006/relationships/image" Target="../media/image31.png"/><Relationship Id="rId4" Type="http://schemas.openxmlformats.org/officeDocument/2006/relationships/tags" Target="../tags/tag77.xml"/><Relationship Id="rId9" Type="http://schemas.openxmlformats.org/officeDocument/2006/relationships/image" Target="../media/image30.png"/><Relationship Id="rId1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81.xml"/><Relationship Id="rId7" Type="http://schemas.openxmlformats.org/officeDocument/2006/relationships/image" Target="../media/image39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4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6.png"/><Relationship Id="rId3" Type="http://schemas.openxmlformats.org/officeDocument/2006/relationships/tags" Target="../tags/tag84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45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5" Type="http://schemas.openxmlformats.org/officeDocument/2006/relationships/tags" Target="../tags/tag86.xml"/><Relationship Id="rId10" Type="http://schemas.openxmlformats.org/officeDocument/2006/relationships/image" Target="../media/image42.png"/><Relationship Id="rId4" Type="http://schemas.openxmlformats.org/officeDocument/2006/relationships/tags" Target="../tags/tag85.xml"/><Relationship Id="rId9" Type="http://schemas.openxmlformats.org/officeDocument/2006/relationships/image" Target="../media/image39.png"/><Relationship Id="rId1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89.xml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notesSlide" Target="../notesSlides/notesSlide18.xml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4.png"/><Relationship Id="rId4" Type="http://schemas.openxmlformats.org/officeDocument/2006/relationships/tags" Target="../tags/tag90.xml"/><Relationship Id="rId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tags" Target="../tags/tag92.xml"/><Relationship Id="rId16" Type="http://schemas.openxmlformats.org/officeDocument/2006/relationships/image" Target="../media/image5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42.png"/><Relationship Id="rId5" Type="http://schemas.openxmlformats.org/officeDocument/2006/relationships/tags" Target="../tags/tag95.xml"/><Relationship Id="rId15" Type="http://schemas.openxmlformats.org/officeDocument/2006/relationships/image" Target="../media/image48.png"/><Relationship Id="rId10" Type="http://schemas.openxmlformats.org/officeDocument/2006/relationships/image" Target="../media/image3.png"/><Relationship Id="rId4" Type="http://schemas.openxmlformats.org/officeDocument/2006/relationships/tags" Target="../tags/tag94.xml"/><Relationship Id="rId9" Type="http://schemas.openxmlformats.org/officeDocument/2006/relationships/notesSlide" Target="../notesSlides/notesSlide19.xml"/><Relationship Id="rId1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39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F0EA5A9-0D12-3644-BBEC-6D9D192E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55908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35E9-650F-4116-E7A6-81123D845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42" y="1065568"/>
            <a:ext cx="4430487" cy="25492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L" dirty="0">
                <a:solidFill>
                  <a:schemeClr val="tx1"/>
                </a:solidFill>
              </a:rPr>
              <a:t>Formas Normales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EB4DA-AF18-5589-A62A-073FA8D7D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77" y="3213240"/>
            <a:ext cx="4556919" cy="25492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L" sz="1600" dirty="0">
                <a:solidFill>
                  <a:schemeClr val="tx1"/>
                </a:solidFill>
              </a:rPr>
              <a:t>MDS7103 – Bases de Datos</a:t>
            </a:r>
          </a:p>
          <a:p>
            <a:pPr>
              <a:lnSpc>
                <a:spcPct val="100000"/>
              </a:lnSpc>
            </a:pPr>
            <a:endParaRPr lang="en-C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C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Sebastián Ferrada Aliaga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Iniciativa de Datos e Inteligencia Artificial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http://</a:t>
            </a:r>
            <a:r>
              <a:rPr lang="en-US" sz="1600" dirty="0" err="1">
                <a:solidFill>
                  <a:schemeClr val="tx1"/>
                </a:solidFill>
              </a:rPr>
              <a:t>sferrada</a:t>
            </a:r>
            <a:r>
              <a:rPr lang="en-CL" sz="1600" dirty="0">
                <a:solidFill>
                  <a:schemeClr val="tx1"/>
                </a:solidFill>
              </a:rPr>
              <a:t>.com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Octubre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9" y="1375495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8" y="0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026" name="Picture 2" descr="BCNF in DBMS | Scaler Topics">
            <a:extLst>
              <a:ext uri="{FF2B5EF4-FFF2-40B4-BE49-F238E27FC236}">
                <a16:creationId xmlns:a16="http://schemas.microsoft.com/office/drawing/2014/main" id="{4A8A0506-2FC3-40D0-E59B-64A41ADFD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8" t="8931" r="19227" b="20057"/>
          <a:stretch/>
        </p:blipFill>
        <p:spPr bwMode="auto">
          <a:xfrm>
            <a:off x="8279173" y="1630292"/>
            <a:ext cx="3157212" cy="31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5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C34FB-9241-160E-EBC1-A1A23C312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21F2-4C00-B357-0F47-E06EBF83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Modelo Relacional – Llave Candidata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A29A8-1113-7A8E-AFFF-BF04B42427BD}"/>
              </a:ext>
            </a:extLst>
          </p:cNvPr>
          <p:cNvSpPr txBox="1"/>
          <p:nvPr/>
        </p:nvSpPr>
        <p:spPr>
          <a:xfrm>
            <a:off x="2917372" y="2623974"/>
            <a:ext cx="7010400" cy="52322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¿Hay otra </a:t>
            </a:r>
            <a:r>
              <a:rPr kumimoji="0" lang="es-CL" sz="2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</a:rPr>
              <a:t>llave candidata</a:t>
            </a:r>
            <a:r>
              <a:rPr kumimoji="0" lang="es-CL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?</a:t>
            </a:r>
            <a:endParaRPr kumimoji="0" lang="es-CL" sz="2400" b="0" i="1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FFF364-1E1B-36FF-265D-850EFA369E7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445" y="1982758"/>
            <a:ext cx="6582248" cy="2510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FC5E3D-8137-5774-1CF9-3CB41BEE356A}"/>
              </a:ext>
            </a:extLst>
          </p:cNvPr>
          <p:cNvSpPr txBox="1"/>
          <p:nvPr/>
        </p:nvSpPr>
        <p:spPr>
          <a:xfrm>
            <a:off x="2917372" y="3537323"/>
            <a:ext cx="7010400" cy="830997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 pitchFamily="34" charset="0"/>
              </a:rPr>
              <a:t>Probablemente …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DFDF04-613B-71C1-AB4E-A12F70B0D49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447" y="4057261"/>
            <a:ext cx="6585003" cy="2530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6286C5-51A1-4965-5326-83B4BF0DA5F8}"/>
              </a:ext>
            </a:extLst>
          </p:cNvPr>
          <p:cNvSpPr txBox="1"/>
          <p:nvPr/>
        </p:nvSpPr>
        <p:spPr>
          <a:xfrm>
            <a:off x="2917372" y="4758447"/>
            <a:ext cx="7010400" cy="1261884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38100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</a:rPr>
              <a:t>… o puede ser …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0" i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 Light" panose="020F03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</a:rPr>
              <a:t>(si no tenemos un tipo como </a:t>
            </a:r>
            <a:r>
              <a:rPr kumimoji="0" lang="es-CL" sz="2000" b="0" i="1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</a:rPr>
              <a:t>Gengis</a:t>
            </a:r>
            <a:r>
              <a:rPr kumimoji="0" lang="es-CL" sz="20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</a:rPr>
              <a:t> Kan)</a:t>
            </a:r>
            <a:endParaRPr kumimoji="0" lang="es-CL" sz="2800" b="0" i="1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11FF1B-AA40-EA5B-C417-477ECEDA8A2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446" y="5319327"/>
            <a:ext cx="6585922" cy="2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8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E752C-7133-AB4D-02EF-E307EF107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34D9-24A9-BD06-A0DC-7F4270DA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Modelo Relacional – Atributo Primo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1F0971-73BF-BF48-6D56-FD2D48E8DF82}"/>
              </a:ext>
            </a:extLst>
          </p:cNvPr>
          <p:cNvSpPr txBox="1">
            <a:spLocks/>
          </p:cNvSpPr>
          <p:nvPr/>
        </p:nvSpPr>
        <p:spPr>
          <a:xfrm>
            <a:off x="1981200" y="1635760"/>
            <a:ext cx="8229600" cy="4993640"/>
          </a:xfrm>
          <a:prstGeom prst="rect">
            <a:avLst/>
          </a:prstGeom>
          <a:noFill/>
          <a:ln w="44450">
            <a:noFill/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Un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atributo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es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C10041"/>
                </a:solidFill>
                <a:effectLst/>
                <a:uLnTx/>
                <a:uFillTx/>
                <a:latin typeface="+mn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primo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   si forma parte de alguna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n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llave </a:t>
            </a:r>
            <a:r>
              <a:rPr kumimoji="0" lang="es-CL" sz="2800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n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candidata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 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93215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DC9C-BFF8-24C7-71A1-32C5631A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Modelo Relacional – Dependencias Funcionales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6BEEC-9E31-FD7D-1040-E072B38BF7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0539" y="1828800"/>
                <a:ext cx="10515600" cy="46634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s-CL" sz="3800" dirty="0"/>
                  <a:t>Dada una relación </a:t>
                </a:r>
              </a:p>
              <a:p>
                <a:pPr marL="0" indent="0" algn="ctr">
                  <a:buNone/>
                </a:pPr>
                <a:r>
                  <a:rPr lang="es-CL" sz="3800" dirty="0"/>
                  <a:t>y dos conjuntos de atributos X e Y, </a:t>
                </a:r>
              </a:p>
              <a:p>
                <a:pPr marL="0" indent="0" algn="ctr">
                  <a:buNone/>
                </a:pPr>
                <a:r>
                  <a:rPr lang="es-CL" sz="3800" dirty="0"/>
                  <a:t>decimos que X </a:t>
                </a:r>
                <a:r>
                  <a:rPr lang="es-CL" sz="3800" b="1" dirty="0">
                    <a:solidFill>
                      <a:srgbClr val="0070C0"/>
                    </a:solidFill>
                  </a:rPr>
                  <a:t>determina funcionalmente </a:t>
                </a:r>
                <a:r>
                  <a:rPr lang="es-CL" sz="3800" dirty="0"/>
                  <a:t>a Y </a:t>
                </a:r>
              </a:p>
              <a:p>
                <a:pPr marL="0" indent="0" algn="ctr">
                  <a:buNone/>
                </a:pPr>
                <a:r>
                  <a:rPr lang="es-CL" sz="3800" dirty="0"/>
                  <a:t>si cada valor de X en la relación </a:t>
                </a:r>
              </a:p>
              <a:p>
                <a:pPr marL="0" indent="0" algn="ctr">
                  <a:buNone/>
                </a:pPr>
                <a:r>
                  <a:rPr lang="es-CL" sz="3800" dirty="0"/>
                  <a:t>tiene asociado un mismo valor en Y.</a:t>
                </a:r>
              </a:p>
              <a:p>
                <a:pPr marL="0" indent="0" algn="ctr">
                  <a:buNone/>
                </a:pPr>
                <a:endParaRPr lang="es-CL" sz="3800" dirty="0"/>
              </a:p>
              <a:p>
                <a:pPr marL="0" indent="0" algn="ctr">
                  <a:buNone/>
                </a:pPr>
                <a:r>
                  <a:rPr lang="es-CL" sz="3800" dirty="0"/>
                  <a:t>Lo anotamos: X</a:t>
                </a:r>
                <a14:m>
                  <m:oMath xmlns:m="http://schemas.openxmlformats.org/officeDocument/2006/math">
                    <m:r>
                      <a:rPr lang="es-CL" sz="3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CL" sz="3800" dirty="0"/>
                  <a:t>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6BEEC-9E31-FD7D-1040-E072B38BF7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0539" y="1828800"/>
                <a:ext cx="10515600" cy="4663440"/>
              </a:xfrm>
              <a:blipFill>
                <a:blip r:embed="rId2"/>
                <a:stretch>
                  <a:fillRect t="-3261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566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A96AAF-F15D-78F6-4D18-7486DA6AF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338" y="1695595"/>
            <a:ext cx="3459323" cy="346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51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F31E9-D9F1-C664-F7F8-D430A71A8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4FCD-E764-597B-FDF4-19F8C889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9711661" cy="1270000"/>
          </a:xfrm>
        </p:spPr>
        <p:txBody>
          <a:bodyPr/>
          <a:lstStyle/>
          <a:p>
            <a:r>
              <a:rPr lang="en-CL" dirty="0"/>
              <a:t>1NF: Primera Forma Normal </a:t>
            </a:r>
            <a:r>
              <a:rPr lang="en-CL" sz="1400" dirty="0"/>
              <a:t>(First Normal Form)</a:t>
            </a:r>
            <a:endParaRPr lang="en-C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967C2C-3DF6-A70D-6F48-62E13139C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ECDA4A-FBCC-35FD-D389-AF52EE6EB75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83" y="1738355"/>
            <a:ext cx="6455434" cy="1117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8D0FCC-ACDC-AE75-5F9A-E6676FC69DD5}"/>
              </a:ext>
            </a:extLst>
          </p:cNvPr>
          <p:cNvSpPr txBox="1"/>
          <p:nvPr/>
        </p:nvSpPr>
        <p:spPr>
          <a:xfrm>
            <a:off x="5037830" y="3197673"/>
            <a:ext cx="6853302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¿La solución? 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D0F9E9-DA57-4AFE-298D-DC503F0C0BB5}"/>
              </a:ext>
            </a:extLst>
          </p:cNvPr>
          <p:cNvSpPr/>
          <p:nvPr/>
        </p:nvSpPr>
        <p:spPr>
          <a:xfrm>
            <a:off x="5038531" y="3588909"/>
            <a:ext cx="6846957" cy="369333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31750" cap="flat" cmpd="sng" algn="ctr">
            <a:solidFill>
              <a:srgbClr val="00B05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Crear otra tabla con </a:t>
            </a:r>
            <a:r>
              <a:rPr kumimoji="0" lang="es-CL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rut</a:t>
            </a: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y 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fono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1391D3-98EA-A1E0-6BAC-9A87F2BF3216}"/>
              </a:ext>
            </a:extLst>
          </p:cNvPr>
          <p:cNvSpPr txBox="1"/>
          <p:nvPr/>
        </p:nvSpPr>
        <p:spPr>
          <a:xfrm>
            <a:off x="5032186" y="4449706"/>
            <a:ext cx="6853302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Pero ¿cómo podemos </a:t>
            </a:r>
            <a:r>
              <a:rPr kumimoji="0" lang="es-CL" sz="1800" b="0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definir</a:t>
            </a: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 este problema de aquí? 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1D932-FCF6-7E07-9FF3-68A4007FCE34}"/>
              </a:ext>
            </a:extLst>
          </p:cNvPr>
          <p:cNvSpPr/>
          <p:nvPr/>
        </p:nvSpPr>
        <p:spPr>
          <a:xfrm>
            <a:off x="5032186" y="4840943"/>
            <a:ext cx="6853302" cy="80707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3175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 pero </a:t>
            </a:r>
            <a:r>
              <a:rPr kumimoji="0" lang="es-CL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101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rut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0101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es solo </a:t>
            </a:r>
            <a:r>
              <a:rPr kumimoji="0" lang="es-CL" sz="18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parte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de una llave candidata</a:t>
            </a: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6 2 2">
            <a:extLst>
              <a:ext uri="{FF2B5EF4-FFF2-40B4-BE49-F238E27FC236}">
                <a16:creationId xmlns:a16="http://schemas.microsoft.com/office/drawing/2014/main" id="{354C745E-FD91-6EFA-FCC2-84C828FF14BA}"/>
              </a:ext>
            </a:extLst>
          </p:cNvPr>
          <p:cNvSpPr txBox="1">
            <a:spLocks/>
          </p:cNvSpPr>
          <p:nvPr/>
        </p:nvSpPr>
        <p:spPr>
          <a:xfrm>
            <a:off x="7968342" y="1229990"/>
            <a:ext cx="3917145" cy="353163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31750">
            <a:solidFill>
              <a:srgbClr val="0101FF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Asumiendo: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B85FFD-D5B6-E76F-CB1E-5980AC65D63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68" y="1320116"/>
            <a:ext cx="2371846" cy="1928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1BA4B-90AD-5127-B8FF-E8DF3DC2BA7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41" y="5011346"/>
            <a:ext cx="3039591" cy="2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9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658AE-593C-F28E-0370-731CE3CD8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1E56F-4768-C107-5978-D2D3DB1F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122209" cy="1270000"/>
          </a:xfrm>
        </p:spPr>
        <p:txBody>
          <a:bodyPr/>
          <a:lstStyle/>
          <a:p>
            <a:r>
              <a:rPr lang="en-CL" dirty="0"/>
              <a:t>2NF: Segunda Forma Normal </a:t>
            </a:r>
            <a:r>
              <a:rPr lang="en-CL" sz="1400" dirty="0"/>
              <a:t>(Second Normal Form)</a:t>
            </a:r>
            <a:endParaRPr lang="en-C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245665-A1F4-1459-1725-DF81CCF35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C01509-8E34-3698-A596-739420A814E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83" y="1729024"/>
            <a:ext cx="6455434" cy="11170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94E03A-A125-3B81-23BC-07D4E9F7DBAB}"/>
              </a:ext>
            </a:extLst>
          </p:cNvPr>
          <p:cNvSpPr txBox="1"/>
          <p:nvPr/>
        </p:nvSpPr>
        <p:spPr>
          <a:xfrm>
            <a:off x="5037830" y="5430791"/>
            <a:ext cx="681204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¿El ejemplo está en la 2NF? …</a:t>
            </a:r>
          </a:p>
        </p:txBody>
      </p:sp>
      <p:sp>
        <p:nvSpPr>
          <p:cNvPr id="17" name="Content Placeholder 6 2">
            <a:extLst>
              <a:ext uri="{FF2B5EF4-FFF2-40B4-BE49-F238E27FC236}">
                <a16:creationId xmlns:a16="http://schemas.microsoft.com/office/drawing/2014/main" id="{33A0BD9D-26B7-B04D-EA99-D6B7E72BE438}"/>
              </a:ext>
            </a:extLst>
          </p:cNvPr>
          <p:cNvSpPr txBox="1">
            <a:spLocks/>
          </p:cNvSpPr>
          <p:nvPr/>
        </p:nvSpPr>
        <p:spPr>
          <a:xfrm>
            <a:off x="5037830" y="5817686"/>
            <a:ext cx="6812048" cy="41802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Depende ...</a:t>
            </a:r>
            <a:endParaRPr lang="es-CL" sz="20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Content Placeholder 6 2">
            <a:extLst>
              <a:ext uri="{FF2B5EF4-FFF2-40B4-BE49-F238E27FC236}">
                <a16:creationId xmlns:a16="http://schemas.microsoft.com/office/drawing/2014/main" id="{6A5BECA4-E240-496E-C2F4-7B501D8B2BE3}"/>
              </a:ext>
            </a:extLst>
          </p:cNvPr>
          <p:cNvSpPr txBox="1">
            <a:spLocks/>
          </p:cNvSpPr>
          <p:nvPr/>
        </p:nvSpPr>
        <p:spPr>
          <a:xfrm>
            <a:off x="5037830" y="2992391"/>
            <a:ext cx="6812048" cy="24384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2NF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:</a:t>
            </a: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Satisface la 1NF y …</a:t>
            </a: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No existe: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tal que: 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 </a:t>
            </a:r>
            <a:r>
              <a:rPr lang="es-CL" sz="1800" b="1" dirty="0">
                <a:solidFill>
                  <a:srgbClr val="7030A0"/>
                </a:solidFill>
                <a:latin typeface="Calibri Light" panose="020F0302020204030204" pitchFamily="34" charset="0"/>
              </a:rPr>
              <a:t>A</a:t>
            </a: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sea un subconjunto propio de una llave candidata   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     y </a:t>
            </a:r>
            <a:r>
              <a:rPr lang="es-CL" sz="1800" b="1" dirty="0">
                <a:solidFill>
                  <a:srgbClr val="D09B66"/>
                </a:solidFill>
                <a:latin typeface="Calibri Light" panose="020F0302020204030204" pitchFamily="34" charset="0"/>
              </a:rPr>
              <a:t>b</a:t>
            </a: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sea un atributo no primo</a:t>
            </a: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A45902-6EA1-2077-E65A-7385115500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29" y="3929113"/>
            <a:ext cx="1069481" cy="27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A5B78-1FAD-7308-C14C-138095F1D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7B31-4251-C2AC-C3A9-8F8BC2DA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122209" cy="1270000"/>
          </a:xfrm>
        </p:spPr>
        <p:txBody>
          <a:bodyPr/>
          <a:lstStyle/>
          <a:p>
            <a:r>
              <a:rPr lang="en-CL" dirty="0"/>
              <a:t>2NF: Segunda Forma Normal </a:t>
            </a:r>
            <a:r>
              <a:rPr lang="en-CL" sz="1400" dirty="0"/>
              <a:t>(Second Normal Form)</a:t>
            </a:r>
            <a:endParaRPr lang="en-C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55800F-9DFF-05B5-2A30-00CC411807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7125DC-4D54-BEAE-5A06-DD8695DAA04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83" y="1729024"/>
            <a:ext cx="6455434" cy="11170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5BE903-ACB3-1ECF-8207-5744564FE20E}"/>
              </a:ext>
            </a:extLst>
          </p:cNvPr>
          <p:cNvSpPr txBox="1"/>
          <p:nvPr/>
        </p:nvSpPr>
        <p:spPr>
          <a:xfrm>
            <a:off x="5037830" y="5430791"/>
            <a:ext cx="681204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¿El ejemplo está en la 2NF? …</a:t>
            </a:r>
          </a:p>
        </p:txBody>
      </p:sp>
      <p:sp>
        <p:nvSpPr>
          <p:cNvPr id="18" name="Content Placeholder 6 2">
            <a:extLst>
              <a:ext uri="{FF2B5EF4-FFF2-40B4-BE49-F238E27FC236}">
                <a16:creationId xmlns:a16="http://schemas.microsoft.com/office/drawing/2014/main" id="{C3C298C9-AB86-57C5-AD8F-C5AC52A80AE2}"/>
              </a:ext>
            </a:extLst>
          </p:cNvPr>
          <p:cNvSpPr txBox="1">
            <a:spLocks/>
          </p:cNvSpPr>
          <p:nvPr/>
        </p:nvSpPr>
        <p:spPr>
          <a:xfrm>
            <a:off x="5037830" y="2992391"/>
            <a:ext cx="6812048" cy="24384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2NF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:</a:t>
            </a: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Satisface la 1NF y …</a:t>
            </a: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No existe: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tal que: 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 </a:t>
            </a:r>
            <a:r>
              <a:rPr lang="es-CL" sz="1800" b="1" dirty="0">
                <a:solidFill>
                  <a:srgbClr val="7030A0"/>
                </a:solidFill>
                <a:latin typeface="Calibri Light" panose="020F0302020204030204" pitchFamily="34" charset="0"/>
              </a:rPr>
              <a:t>A</a:t>
            </a: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sea un subconjunto propio de una llave candidata   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     y </a:t>
            </a:r>
            <a:r>
              <a:rPr lang="es-CL" sz="1800" b="1" dirty="0">
                <a:solidFill>
                  <a:srgbClr val="D09B66"/>
                </a:solidFill>
                <a:latin typeface="Calibri Light" panose="020F0302020204030204" pitchFamily="34" charset="0"/>
              </a:rPr>
              <a:t>b</a:t>
            </a: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sea un atributo no primo</a:t>
            </a: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683454-B5C0-7ED3-4B19-9C9EF94B688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29" y="3929113"/>
            <a:ext cx="1069481" cy="276197"/>
          </a:xfrm>
          <a:prstGeom prst="rect">
            <a:avLst/>
          </a:prstGeom>
        </p:spPr>
      </p:pic>
      <p:sp>
        <p:nvSpPr>
          <p:cNvPr id="7" name="Content Placeholder 6 2 2">
            <a:extLst>
              <a:ext uri="{FF2B5EF4-FFF2-40B4-BE49-F238E27FC236}">
                <a16:creationId xmlns:a16="http://schemas.microsoft.com/office/drawing/2014/main" id="{637C8B04-4D14-B071-E70F-4E7785DEC748}"/>
              </a:ext>
            </a:extLst>
          </p:cNvPr>
          <p:cNvSpPr txBox="1">
            <a:spLocks/>
          </p:cNvSpPr>
          <p:nvPr/>
        </p:nvSpPr>
        <p:spPr>
          <a:xfrm>
            <a:off x="6896878" y="1056901"/>
            <a:ext cx="4953000" cy="736486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31750">
            <a:solidFill>
              <a:srgbClr val="0101FF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Asumiendo: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685DC-4D79-786B-A3A6-108E2FCC566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374" y="1129460"/>
            <a:ext cx="3282931" cy="6308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2F97E9-E508-3A03-CE11-AE1E3573C9CD}"/>
              </a:ext>
            </a:extLst>
          </p:cNvPr>
          <p:cNvSpPr/>
          <p:nvPr/>
        </p:nvSpPr>
        <p:spPr>
          <a:xfrm>
            <a:off x="5037830" y="5800123"/>
            <a:ext cx="6812048" cy="1045183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31750" cap="flat" cmpd="sng" algn="ctr">
            <a:solidFill>
              <a:srgbClr val="00B05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¡Sí! Todos los atributos son primos. Por ejemplo: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... pero el atributo 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0101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dirección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es primo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BAA458-9309-CA40-B8E3-36749A078FA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25" y="6197400"/>
            <a:ext cx="2137092" cy="2506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F10F9-90D6-03D4-680D-2334F64BC7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51181" y="2104079"/>
            <a:ext cx="690411" cy="5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B70EB-E30A-FA9E-2C62-3FCB08FDA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C111-0D67-7DC9-29CA-E5ED6CE3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122209" cy="1270000"/>
          </a:xfrm>
        </p:spPr>
        <p:txBody>
          <a:bodyPr/>
          <a:lstStyle/>
          <a:p>
            <a:r>
              <a:rPr lang="en-CL" dirty="0"/>
              <a:t>2NF: Segunda Forma Normal </a:t>
            </a:r>
            <a:r>
              <a:rPr lang="en-CL" sz="1400" dirty="0"/>
              <a:t>(Second Normal Form)</a:t>
            </a:r>
            <a:endParaRPr lang="en-C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51BF83-B975-0B9B-C08C-EE7730750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8003D7-C13C-D94F-6F15-C6ACDAF76B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83" y="1729024"/>
            <a:ext cx="6455434" cy="11170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FCB035-41E0-0755-FC33-35FC0330F7D6}"/>
              </a:ext>
            </a:extLst>
          </p:cNvPr>
          <p:cNvSpPr txBox="1"/>
          <p:nvPr/>
        </p:nvSpPr>
        <p:spPr>
          <a:xfrm>
            <a:off x="5037830" y="5430791"/>
            <a:ext cx="681204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¿El ejemplo está en la 2NF? …</a:t>
            </a:r>
          </a:p>
        </p:txBody>
      </p:sp>
      <p:sp>
        <p:nvSpPr>
          <p:cNvPr id="18" name="Content Placeholder 6 2">
            <a:extLst>
              <a:ext uri="{FF2B5EF4-FFF2-40B4-BE49-F238E27FC236}">
                <a16:creationId xmlns:a16="http://schemas.microsoft.com/office/drawing/2014/main" id="{5D70E022-C905-33CC-F20C-9C7B7CBEE3E4}"/>
              </a:ext>
            </a:extLst>
          </p:cNvPr>
          <p:cNvSpPr txBox="1">
            <a:spLocks/>
          </p:cNvSpPr>
          <p:nvPr/>
        </p:nvSpPr>
        <p:spPr>
          <a:xfrm>
            <a:off x="5037830" y="2992391"/>
            <a:ext cx="6812048" cy="24384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2NF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:</a:t>
            </a: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Satisface la 1NF y …</a:t>
            </a: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No existe: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tal que: 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 </a:t>
            </a:r>
            <a:r>
              <a:rPr lang="es-CL" sz="1800" b="1" dirty="0">
                <a:solidFill>
                  <a:srgbClr val="7030A0"/>
                </a:solidFill>
                <a:latin typeface="Calibri Light" panose="020F0302020204030204" pitchFamily="34" charset="0"/>
              </a:rPr>
              <a:t>A</a:t>
            </a: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sea un subconjunto propio de una llave candidata   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     y </a:t>
            </a:r>
            <a:r>
              <a:rPr lang="es-CL" sz="1800" b="1" dirty="0">
                <a:solidFill>
                  <a:srgbClr val="D09B66"/>
                </a:solidFill>
                <a:latin typeface="Calibri Light" panose="020F0302020204030204" pitchFamily="34" charset="0"/>
              </a:rPr>
              <a:t>b</a:t>
            </a: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sea un atributo no primo</a:t>
            </a: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6DFB6C-C584-4072-5D30-C28E063D428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29" y="3929113"/>
            <a:ext cx="1069481" cy="2761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E69E32-AF29-F180-A406-AEDF19E6FA42}"/>
              </a:ext>
            </a:extLst>
          </p:cNvPr>
          <p:cNvSpPr/>
          <p:nvPr/>
        </p:nvSpPr>
        <p:spPr>
          <a:xfrm>
            <a:off x="5037830" y="5825287"/>
            <a:ext cx="6812048" cy="818423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3175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¡No! </a:t>
            </a: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Por ejemplo: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5CF270-9B46-DEE8-BADE-31D337A6235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64" y="6278753"/>
            <a:ext cx="1824377" cy="213487"/>
          </a:xfrm>
          <a:prstGeom prst="rect">
            <a:avLst/>
          </a:prstGeom>
        </p:spPr>
      </p:pic>
      <p:sp>
        <p:nvSpPr>
          <p:cNvPr id="15" name="Content Placeholder 6 2 2">
            <a:extLst>
              <a:ext uri="{FF2B5EF4-FFF2-40B4-BE49-F238E27FC236}">
                <a16:creationId xmlns:a16="http://schemas.microsoft.com/office/drawing/2014/main" id="{FDA037BD-F6F0-A6AD-AF0F-6785EAC38C78}"/>
              </a:ext>
            </a:extLst>
          </p:cNvPr>
          <p:cNvSpPr txBox="1">
            <a:spLocks/>
          </p:cNvSpPr>
          <p:nvPr/>
        </p:nvSpPr>
        <p:spPr>
          <a:xfrm>
            <a:off x="6964247" y="1136465"/>
            <a:ext cx="4953000" cy="683961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31750">
            <a:solidFill>
              <a:srgbClr val="0101FF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Asumiendo: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FE36BA-20CB-7FED-9576-79090FD9000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43" y="1288865"/>
            <a:ext cx="3165651" cy="4128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B13C8D-6B41-30B7-419C-07F0A72478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0747" y="2104193"/>
            <a:ext cx="623889" cy="6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FB847-0F5F-E707-44D6-A05E09626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539B-2C95-46D5-9633-67B4A6E3A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122209" cy="1270000"/>
          </a:xfrm>
        </p:spPr>
        <p:txBody>
          <a:bodyPr/>
          <a:lstStyle/>
          <a:p>
            <a:r>
              <a:rPr lang="en-CL" dirty="0"/>
              <a:t>2NF: Segunda Forma Normal </a:t>
            </a:r>
            <a:r>
              <a:rPr lang="en-CL" sz="1400" dirty="0"/>
              <a:t>(Second Normal Form)</a:t>
            </a:r>
            <a:endParaRPr lang="en-C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C5DD24-32E6-060C-CFB3-990D1112A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DE33C6-7D63-F51A-D2C8-C7352BF307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83" y="1729024"/>
            <a:ext cx="6455434" cy="1117061"/>
          </a:xfrm>
          <a:prstGeom prst="rect">
            <a:avLst/>
          </a:prstGeom>
        </p:spPr>
      </p:pic>
      <p:sp>
        <p:nvSpPr>
          <p:cNvPr id="18" name="Content Placeholder 6 2">
            <a:extLst>
              <a:ext uri="{FF2B5EF4-FFF2-40B4-BE49-F238E27FC236}">
                <a16:creationId xmlns:a16="http://schemas.microsoft.com/office/drawing/2014/main" id="{4664F442-E0A3-EA35-8E5F-AF80B380E596}"/>
              </a:ext>
            </a:extLst>
          </p:cNvPr>
          <p:cNvSpPr txBox="1">
            <a:spLocks/>
          </p:cNvSpPr>
          <p:nvPr/>
        </p:nvSpPr>
        <p:spPr>
          <a:xfrm>
            <a:off x="5037830" y="2992391"/>
            <a:ext cx="6812048" cy="24384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2NF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:</a:t>
            </a: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Satisface la 1NF y …</a:t>
            </a: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No existe: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tal que: 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 </a:t>
            </a:r>
            <a:r>
              <a:rPr lang="es-CL" sz="1800" b="1" dirty="0">
                <a:solidFill>
                  <a:srgbClr val="7030A0"/>
                </a:solidFill>
                <a:latin typeface="Calibri Light" panose="020F0302020204030204" pitchFamily="34" charset="0"/>
              </a:rPr>
              <a:t>A</a:t>
            </a: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sea un subconjunto propio de una llave candidata   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     y </a:t>
            </a:r>
            <a:r>
              <a:rPr lang="es-CL" sz="1800" b="1" dirty="0">
                <a:solidFill>
                  <a:srgbClr val="D09B66"/>
                </a:solidFill>
                <a:latin typeface="Calibri Light" panose="020F0302020204030204" pitchFamily="34" charset="0"/>
              </a:rPr>
              <a:t>b</a:t>
            </a: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sea un atributo no primo</a:t>
            </a: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CC82E6-04A2-630F-6024-674978CA77A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29" y="3929113"/>
            <a:ext cx="1069481" cy="276197"/>
          </a:xfrm>
          <a:prstGeom prst="rect">
            <a:avLst/>
          </a:prstGeom>
        </p:spPr>
      </p:pic>
      <p:sp>
        <p:nvSpPr>
          <p:cNvPr id="15" name="Content Placeholder 6 2 2">
            <a:extLst>
              <a:ext uri="{FF2B5EF4-FFF2-40B4-BE49-F238E27FC236}">
                <a16:creationId xmlns:a16="http://schemas.microsoft.com/office/drawing/2014/main" id="{1FB67EBB-7562-57AC-1EE8-B4C462950179}"/>
              </a:ext>
            </a:extLst>
          </p:cNvPr>
          <p:cNvSpPr txBox="1">
            <a:spLocks/>
          </p:cNvSpPr>
          <p:nvPr/>
        </p:nvSpPr>
        <p:spPr>
          <a:xfrm>
            <a:off x="6964247" y="1136465"/>
            <a:ext cx="4953000" cy="683961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31750">
            <a:solidFill>
              <a:srgbClr val="0101FF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Asumiendo: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CBB121D-D7C2-9ACC-8C3E-54AD9B3EE8C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43" y="1288865"/>
            <a:ext cx="3165651" cy="4128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CBDBA9-7CBE-EE62-7385-9B01A26EFE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0747" y="2104193"/>
            <a:ext cx="623889" cy="604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243741-DFF3-3B9B-480E-44E7360348E2}"/>
              </a:ext>
            </a:extLst>
          </p:cNvPr>
          <p:cNvSpPr txBox="1"/>
          <p:nvPr/>
        </p:nvSpPr>
        <p:spPr>
          <a:xfrm>
            <a:off x="5037830" y="5536869"/>
            <a:ext cx="681204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¿La solución? …</a:t>
            </a:r>
          </a:p>
        </p:txBody>
      </p:sp>
    </p:spTree>
    <p:extLst>
      <p:ext uri="{BB962C8B-B14F-4D97-AF65-F5344CB8AC3E}">
        <p14:creationId xmlns:p14="http://schemas.microsoft.com/office/powerpoint/2010/main" val="9939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44C49-82C3-CE20-9678-4D7B07BEC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22B8-2A29-3F5F-8A55-5863916D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122209" cy="1270000"/>
          </a:xfrm>
        </p:spPr>
        <p:txBody>
          <a:bodyPr/>
          <a:lstStyle/>
          <a:p>
            <a:r>
              <a:rPr lang="en-CL" dirty="0"/>
              <a:t>2NF: Segunda Forma Normal </a:t>
            </a:r>
            <a:r>
              <a:rPr lang="en-CL" sz="1400" dirty="0"/>
              <a:t>(Second Normal Form)</a:t>
            </a:r>
            <a:endParaRPr lang="en-C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163222-0E4F-721F-0FDA-3BEC69EB69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sp>
        <p:nvSpPr>
          <p:cNvPr id="18" name="Content Placeholder 6 2">
            <a:extLst>
              <a:ext uri="{FF2B5EF4-FFF2-40B4-BE49-F238E27FC236}">
                <a16:creationId xmlns:a16="http://schemas.microsoft.com/office/drawing/2014/main" id="{08A51B2E-6677-61C9-368E-4F2227F3E67C}"/>
              </a:ext>
            </a:extLst>
          </p:cNvPr>
          <p:cNvSpPr txBox="1">
            <a:spLocks/>
          </p:cNvSpPr>
          <p:nvPr/>
        </p:nvSpPr>
        <p:spPr>
          <a:xfrm>
            <a:off x="5037830" y="2992391"/>
            <a:ext cx="6812048" cy="24384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2NF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:</a:t>
            </a: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Satisface la 1NF y …</a:t>
            </a: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No existe: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tal que: 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 </a:t>
            </a:r>
            <a:r>
              <a:rPr lang="es-CL" sz="1800" b="1" dirty="0">
                <a:solidFill>
                  <a:srgbClr val="7030A0"/>
                </a:solidFill>
                <a:latin typeface="Calibri Light" panose="020F0302020204030204" pitchFamily="34" charset="0"/>
              </a:rPr>
              <a:t>A</a:t>
            </a: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sea un subconjunto propio de una llave candidata   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     y </a:t>
            </a:r>
            <a:r>
              <a:rPr lang="es-CL" sz="1800" b="1" dirty="0">
                <a:solidFill>
                  <a:srgbClr val="D09B66"/>
                </a:solidFill>
                <a:latin typeface="Calibri Light" panose="020F0302020204030204" pitchFamily="34" charset="0"/>
              </a:rPr>
              <a:t>b</a:t>
            </a: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sea un atributo no primo</a:t>
            </a: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8627A94-2D51-ECD2-35C1-E1A76D188B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29" y="3929113"/>
            <a:ext cx="1069481" cy="276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5E4520-7FF9-8BC2-956E-9B219676942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1719782"/>
            <a:ext cx="5137703" cy="920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9C0C10-9246-EF98-873C-6B9E33C20F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28" y="1673690"/>
            <a:ext cx="2455691" cy="1026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78FA6-F935-FA45-3D24-E5B4F013D0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67157" y="1938955"/>
            <a:ext cx="690411" cy="551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67C509-B7B9-8E4D-9D66-B0640FA696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4346" y="1947483"/>
            <a:ext cx="690411" cy="551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2144C5-4FAB-C515-16F2-5F2A7F612C1F}"/>
              </a:ext>
            </a:extLst>
          </p:cNvPr>
          <p:cNvSpPr txBox="1"/>
          <p:nvPr/>
        </p:nvSpPr>
        <p:spPr>
          <a:xfrm>
            <a:off x="5037830" y="5443484"/>
            <a:ext cx="6786766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¿El ejemplo está en la 2NF? 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502B85-AF95-DB7E-3C71-3A8B84982570}"/>
              </a:ext>
            </a:extLst>
          </p:cNvPr>
          <p:cNvSpPr/>
          <p:nvPr/>
        </p:nvSpPr>
        <p:spPr>
          <a:xfrm>
            <a:off x="5037829" y="5812817"/>
            <a:ext cx="6812047" cy="1045183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31750" cap="flat" cmpd="sng" algn="ctr">
            <a:solidFill>
              <a:srgbClr val="00B05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¡Sí! 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Contacto</a:t>
            </a: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no puede tener atributos no primos y ...</a:t>
            </a: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Si                                                no hay atributos no primos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Si no, no hay subconjuntos propios de una llave candidata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30319F-F1E5-AA18-D6C0-C9F4F88AC92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991" y="6257381"/>
            <a:ext cx="2339192" cy="1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8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0C54-0ED4-0EBB-E005-898055C5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Todo Bien </a:t>
            </a:r>
            <a:r>
              <a:rPr lang="en-CL" dirty="0">
                <a:sym typeface="Wingdings" pitchFamily="2" charset="2"/>
              </a:rPr>
              <a:t></a:t>
            </a:r>
            <a:endParaRPr lang="en-C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3F7212-0BFF-E126-C16C-C1EB149F21F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17" y="1744148"/>
            <a:ext cx="7884675" cy="8630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0AA24A-82DD-A5A3-9795-8D4C09E0CD12}"/>
              </a:ext>
            </a:extLst>
          </p:cNvPr>
          <p:cNvSpPr txBox="1"/>
          <p:nvPr/>
        </p:nvSpPr>
        <p:spPr>
          <a:xfrm>
            <a:off x="5880192" y="5758052"/>
            <a:ext cx="5943600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¿Y si un cliente tiene varios números de teléfono?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6724AD-D308-0166-F801-18728FFE8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5CA165-9002-96FE-2A37-42313BEA44AA}"/>
              </a:ext>
            </a:extLst>
          </p:cNvPr>
          <p:cNvSpPr/>
          <p:nvPr/>
        </p:nvSpPr>
        <p:spPr>
          <a:xfrm>
            <a:off x="10985592" y="6307574"/>
            <a:ext cx="838200" cy="369332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31750" cap="flat" cmpd="sng" algn="ctr">
            <a:solidFill>
              <a:srgbClr val="00B05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6234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466C9-B287-70BC-89E8-6700913CC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0F5FF6-8881-A8BA-3672-9E6D57507E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7" y="1427209"/>
            <a:ext cx="6524751" cy="1226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43917-FD8B-F6CF-F4C1-EC4C5C18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122209" cy="1270000"/>
          </a:xfrm>
        </p:spPr>
        <p:txBody>
          <a:bodyPr/>
          <a:lstStyle/>
          <a:p>
            <a:r>
              <a:rPr lang="en-CL" dirty="0"/>
              <a:t>2NF: Segunda Forma Normal </a:t>
            </a:r>
            <a:r>
              <a:rPr lang="en-CL" sz="1400" dirty="0"/>
              <a:t>(Second Normal Form)</a:t>
            </a:r>
            <a:endParaRPr lang="en-C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EDF6A0-EF9E-8FAC-21EA-BD7221F02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sp>
        <p:nvSpPr>
          <p:cNvPr id="18" name="Content Placeholder 6 2">
            <a:extLst>
              <a:ext uri="{FF2B5EF4-FFF2-40B4-BE49-F238E27FC236}">
                <a16:creationId xmlns:a16="http://schemas.microsoft.com/office/drawing/2014/main" id="{01F5FC62-CD02-877A-64C9-E94434A18065}"/>
              </a:ext>
            </a:extLst>
          </p:cNvPr>
          <p:cNvSpPr txBox="1">
            <a:spLocks/>
          </p:cNvSpPr>
          <p:nvPr/>
        </p:nvSpPr>
        <p:spPr>
          <a:xfrm>
            <a:off x="5037830" y="2992391"/>
            <a:ext cx="6812048" cy="24384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2NF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:</a:t>
            </a: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Satisface la 1NF y …</a:t>
            </a: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No existe: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tal que: 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 </a:t>
            </a:r>
            <a:r>
              <a:rPr lang="es-CL" sz="1800" b="1" dirty="0">
                <a:solidFill>
                  <a:srgbClr val="7030A0"/>
                </a:solidFill>
                <a:latin typeface="Calibri Light" panose="020F0302020204030204" pitchFamily="34" charset="0"/>
              </a:rPr>
              <a:t>A</a:t>
            </a: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sea un subconjunto propio de una llave candidata   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     y </a:t>
            </a:r>
            <a:r>
              <a:rPr lang="es-CL" sz="1800" b="1" dirty="0">
                <a:solidFill>
                  <a:srgbClr val="D09B66"/>
                </a:solidFill>
                <a:latin typeface="Calibri Light" panose="020F0302020204030204" pitchFamily="34" charset="0"/>
              </a:rPr>
              <a:t>b</a:t>
            </a: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sea un atributo no primo</a:t>
            </a: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D72B748-952F-FBE5-CB0B-929D839B71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29" y="3929113"/>
            <a:ext cx="1069481" cy="2761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F994CD-1BDD-B07F-7505-0238B9BE71E5}"/>
              </a:ext>
            </a:extLst>
          </p:cNvPr>
          <p:cNvSpPr txBox="1"/>
          <p:nvPr/>
        </p:nvSpPr>
        <p:spPr>
          <a:xfrm>
            <a:off x="5037830" y="5443484"/>
            <a:ext cx="6786766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¿El ejemplo está en la 2NF? 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5007A3-53C6-7FDF-1B58-4013AB344676}"/>
              </a:ext>
            </a:extLst>
          </p:cNvPr>
          <p:cNvSpPr/>
          <p:nvPr/>
        </p:nvSpPr>
        <p:spPr>
          <a:xfrm>
            <a:off x="5037829" y="5812816"/>
            <a:ext cx="6786765" cy="375363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31750" cap="flat" cmpd="sng" algn="ctr">
            <a:solidFill>
              <a:srgbClr val="00B05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¡Sí!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16" name="Content Placeholder 6 2 2 2">
            <a:extLst>
              <a:ext uri="{FF2B5EF4-FFF2-40B4-BE49-F238E27FC236}">
                <a16:creationId xmlns:a16="http://schemas.microsoft.com/office/drawing/2014/main" id="{AA92ED49-CF72-4B2C-124A-BABFDEFCC081}"/>
              </a:ext>
            </a:extLst>
          </p:cNvPr>
          <p:cNvSpPr txBox="1">
            <a:spLocks/>
          </p:cNvSpPr>
          <p:nvPr/>
        </p:nvSpPr>
        <p:spPr>
          <a:xfrm>
            <a:off x="7814937" y="1591720"/>
            <a:ext cx="4283757" cy="60776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31750">
            <a:solidFill>
              <a:srgbClr val="0101FF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Asumiendo: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7D179A-3FD3-77E2-D28D-04D22452334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03" y="1695990"/>
            <a:ext cx="3193360" cy="3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57B39-1F1E-09A0-36F9-E5B6F50F0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C808F6-3A02-C0FC-DA67-F63CFA8132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7" y="1427209"/>
            <a:ext cx="6524751" cy="1226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F6BD7-CFC8-8A15-9128-C3EEBFEB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122209" cy="1270000"/>
          </a:xfrm>
        </p:spPr>
        <p:txBody>
          <a:bodyPr/>
          <a:lstStyle/>
          <a:p>
            <a:r>
              <a:rPr lang="en-CL" dirty="0"/>
              <a:t>2NF: Segunda Forma Normal </a:t>
            </a:r>
            <a:r>
              <a:rPr lang="en-CL" sz="1400" dirty="0"/>
              <a:t>(Second Normal Form)</a:t>
            </a:r>
            <a:endParaRPr lang="en-C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64C368-F1F7-2492-6884-4C9CAFE014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sp>
        <p:nvSpPr>
          <p:cNvPr id="16" name="Content Placeholder 6 2 2 2">
            <a:extLst>
              <a:ext uri="{FF2B5EF4-FFF2-40B4-BE49-F238E27FC236}">
                <a16:creationId xmlns:a16="http://schemas.microsoft.com/office/drawing/2014/main" id="{9F7F73FE-7365-5C29-11F5-075BECF3BD17}"/>
              </a:ext>
            </a:extLst>
          </p:cNvPr>
          <p:cNvSpPr txBox="1">
            <a:spLocks/>
          </p:cNvSpPr>
          <p:nvPr/>
        </p:nvSpPr>
        <p:spPr>
          <a:xfrm>
            <a:off x="7814937" y="1591720"/>
            <a:ext cx="4283757" cy="60776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31750">
            <a:solidFill>
              <a:srgbClr val="0101FF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Asumiendo: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73C62F-EDC2-AB08-8DBB-0A2E0580E6A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03" y="1695990"/>
            <a:ext cx="3193360" cy="399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995327-FA87-1FBB-3E05-9D7474645B55}"/>
              </a:ext>
            </a:extLst>
          </p:cNvPr>
          <p:cNvSpPr txBox="1"/>
          <p:nvPr/>
        </p:nvSpPr>
        <p:spPr>
          <a:xfrm>
            <a:off x="5037830" y="2992391"/>
            <a:ext cx="6817692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¿Se pueden tener anomalías? 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8026A-68C2-6036-C77D-8A3817E39DFB}"/>
              </a:ext>
            </a:extLst>
          </p:cNvPr>
          <p:cNvSpPr/>
          <p:nvPr/>
        </p:nvSpPr>
        <p:spPr>
          <a:xfrm>
            <a:off x="5037830" y="3365829"/>
            <a:ext cx="6811380" cy="1455362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3175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¡Sí! Por ejemplo ...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7315DC-84DD-2AD5-40C9-18CA577A442A}"/>
              </a:ext>
            </a:extLst>
          </p:cNvPr>
          <p:cNvSpPr txBox="1"/>
          <p:nvPr/>
        </p:nvSpPr>
        <p:spPr>
          <a:xfrm>
            <a:off x="5032186" y="4948226"/>
            <a:ext cx="6817692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¿Dónde está el problema? 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D1C713-6305-062C-AABD-EA5D3FA1EB8B}"/>
              </a:ext>
            </a:extLst>
          </p:cNvPr>
          <p:cNvSpPr/>
          <p:nvPr/>
        </p:nvSpPr>
        <p:spPr>
          <a:xfrm>
            <a:off x="5032186" y="5340465"/>
            <a:ext cx="6811380" cy="708969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3175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(pero </a:t>
            </a:r>
            <a:r>
              <a:rPr kumimoji="0" lang="es-CL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101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cuenta_destino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0101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no forma parte de una llave candidata)</a:t>
            </a: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2741A92-6527-E051-846E-7BD656AD1B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11" y="5467699"/>
            <a:ext cx="5387552" cy="2375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63B440-0454-49E9-5624-AEE85782C37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18" y="3681712"/>
            <a:ext cx="4873745" cy="10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4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F78B3-C564-56E4-4CDE-1FFA6AFEE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D8D08-5DE8-4B7B-50A0-1FB866F40CE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7" y="1427209"/>
            <a:ext cx="6524751" cy="1226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9CD7A-1D43-7CA0-4DBB-E9A31BF5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122209" cy="1270000"/>
          </a:xfrm>
        </p:spPr>
        <p:txBody>
          <a:bodyPr/>
          <a:lstStyle/>
          <a:p>
            <a:r>
              <a:rPr lang="en-CL" dirty="0"/>
              <a:t>3NF: Tercera Forma Normal </a:t>
            </a:r>
            <a:r>
              <a:rPr lang="en-CL" sz="1400" dirty="0"/>
              <a:t>(Third Normal Form)</a:t>
            </a:r>
            <a:endParaRPr lang="en-C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0BAC49-1229-4399-0854-EA068A87E6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sp>
        <p:nvSpPr>
          <p:cNvPr id="16" name="Content Placeholder 6 2 2 2">
            <a:extLst>
              <a:ext uri="{FF2B5EF4-FFF2-40B4-BE49-F238E27FC236}">
                <a16:creationId xmlns:a16="http://schemas.microsoft.com/office/drawing/2014/main" id="{00E21342-7D6C-5E4E-8023-8248AE7E35D5}"/>
              </a:ext>
            </a:extLst>
          </p:cNvPr>
          <p:cNvSpPr txBox="1">
            <a:spLocks/>
          </p:cNvSpPr>
          <p:nvPr/>
        </p:nvSpPr>
        <p:spPr>
          <a:xfrm>
            <a:off x="7814937" y="1591720"/>
            <a:ext cx="4283757" cy="60776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31750">
            <a:solidFill>
              <a:srgbClr val="0101FF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Asumiendo: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4B21B6-5AF2-2D7E-B204-1EE64E2FF9A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03" y="1695990"/>
            <a:ext cx="3193360" cy="3992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6E1E1C-9FCA-6BAF-8710-F65D789931C7}"/>
              </a:ext>
            </a:extLst>
          </p:cNvPr>
          <p:cNvSpPr txBox="1"/>
          <p:nvPr/>
        </p:nvSpPr>
        <p:spPr>
          <a:xfrm>
            <a:off x="5037830" y="5532861"/>
            <a:ext cx="682137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¿El ejemplo está en la 3NF? 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536F32-7BA8-8E8A-E90D-2F15F07EE2B0}"/>
              </a:ext>
            </a:extLst>
          </p:cNvPr>
          <p:cNvSpPr/>
          <p:nvPr/>
        </p:nvSpPr>
        <p:spPr>
          <a:xfrm>
            <a:off x="5037830" y="5902194"/>
            <a:ext cx="6846788" cy="818423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3175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¡No! </a:t>
            </a: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Por ejemplo: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72FD46-1042-FA9A-DBD6-E72E6FBE2A9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59" y="6388505"/>
            <a:ext cx="5703930" cy="212405"/>
          </a:xfrm>
          <a:prstGeom prst="rect">
            <a:avLst/>
          </a:prstGeom>
        </p:spPr>
      </p:pic>
      <p:sp>
        <p:nvSpPr>
          <p:cNvPr id="23" name="Content Placeholder 6 2">
            <a:extLst>
              <a:ext uri="{FF2B5EF4-FFF2-40B4-BE49-F238E27FC236}">
                <a16:creationId xmlns:a16="http://schemas.microsoft.com/office/drawing/2014/main" id="{75D0E2AA-9C13-0EE2-5FFF-1FD50CC47AB1}"/>
              </a:ext>
            </a:extLst>
          </p:cNvPr>
          <p:cNvSpPr txBox="1">
            <a:spLocks/>
          </p:cNvSpPr>
          <p:nvPr/>
        </p:nvSpPr>
        <p:spPr>
          <a:xfrm>
            <a:off x="5037831" y="2984976"/>
            <a:ext cx="6821377" cy="24384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3NF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: Satisface la 2NF y …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No existe: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tal que :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dirty="0">
                <a:solidFill>
                  <a:srgbClr val="009900"/>
                </a:solidFill>
                <a:latin typeface="Calibri Light" panose="020F0302020204030204" pitchFamily="34" charset="0"/>
              </a:rPr>
              <a:t>       </a:t>
            </a:r>
            <a:r>
              <a:rPr lang="es-CL" sz="2000" b="1" dirty="0">
                <a:solidFill>
                  <a:srgbClr val="D09B66"/>
                </a:solidFill>
                <a:latin typeface="Calibri Light" panose="020F0302020204030204" pitchFamily="34" charset="0"/>
              </a:rPr>
              <a:t>c</a:t>
            </a:r>
            <a:r>
              <a:rPr lang="es-CL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sea no primo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            y                     </a:t>
            </a:r>
            <a:r>
              <a:rPr lang="es-CL" sz="2000" dirty="0" err="1">
                <a:solidFill>
                  <a:prstClr val="black"/>
                </a:solidFill>
                <a:latin typeface="Calibri Light" panose="020F0302020204030204" pitchFamily="34" charset="0"/>
              </a:rPr>
              <a:t>y</a:t>
            </a:r>
            <a:endParaRPr lang="es-CL" sz="20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AB738A2-5EA5-7509-F106-3C0343DE4DC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92" y="3921720"/>
            <a:ext cx="1645064" cy="2571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7CE246-9163-7526-6F41-DF25D151DBA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96" y="5115564"/>
            <a:ext cx="841804" cy="2571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C5BCB81-4305-8BD8-FBE7-0B83921FA3B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81" y="5115565"/>
            <a:ext cx="692517" cy="2571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B358CD-A2EF-95F4-55D6-1A8849559E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7335" y="2308965"/>
            <a:ext cx="623889" cy="6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AE6F8-CFD4-0635-8015-4DB7A0CED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A25555-4FFB-0222-2FE8-61C12F39A5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7" y="1427209"/>
            <a:ext cx="6524751" cy="1226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A9232-A468-21E6-AAFD-24EB34E28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122209" cy="1270000"/>
          </a:xfrm>
        </p:spPr>
        <p:txBody>
          <a:bodyPr/>
          <a:lstStyle/>
          <a:p>
            <a:r>
              <a:rPr lang="en-CL" dirty="0"/>
              <a:t>3NF: Tercera Forma Normal </a:t>
            </a:r>
            <a:r>
              <a:rPr lang="en-CL" sz="1400" dirty="0"/>
              <a:t>(Third Normal Form)</a:t>
            </a:r>
            <a:endParaRPr lang="en-C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E85681-56CB-BC52-F260-11330A21E1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sp>
        <p:nvSpPr>
          <p:cNvPr id="16" name="Content Placeholder 6 2 2 2">
            <a:extLst>
              <a:ext uri="{FF2B5EF4-FFF2-40B4-BE49-F238E27FC236}">
                <a16:creationId xmlns:a16="http://schemas.microsoft.com/office/drawing/2014/main" id="{33F34022-774C-278F-96BE-B8BAE2D6CC5C}"/>
              </a:ext>
            </a:extLst>
          </p:cNvPr>
          <p:cNvSpPr txBox="1">
            <a:spLocks/>
          </p:cNvSpPr>
          <p:nvPr/>
        </p:nvSpPr>
        <p:spPr>
          <a:xfrm>
            <a:off x="7814937" y="1591720"/>
            <a:ext cx="4283757" cy="60776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31750">
            <a:solidFill>
              <a:srgbClr val="0101FF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Asumiendo: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E4BE20-A57D-2888-273A-AB099DE97CA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03" y="1695990"/>
            <a:ext cx="3193360" cy="399219"/>
          </a:xfrm>
          <a:prstGeom prst="rect">
            <a:avLst/>
          </a:prstGeom>
        </p:spPr>
      </p:pic>
      <p:sp>
        <p:nvSpPr>
          <p:cNvPr id="23" name="Content Placeholder 6 2">
            <a:extLst>
              <a:ext uri="{FF2B5EF4-FFF2-40B4-BE49-F238E27FC236}">
                <a16:creationId xmlns:a16="http://schemas.microsoft.com/office/drawing/2014/main" id="{028426D7-5D8C-0FE9-5D0E-1EBDBF9141F0}"/>
              </a:ext>
            </a:extLst>
          </p:cNvPr>
          <p:cNvSpPr txBox="1">
            <a:spLocks/>
          </p:cNvSpPr>
          <p:nvPr/>
        </p:nvSpPr>
        <p:spPr>
          <a:xfrm>
            <a:off x="5037831" y="2984976"/>
            <a:ext cx="6821377" cy="24384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3NF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: Satisface la 2NF y …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No existe: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tal que :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dirty="0">
                <a:solidFill>
                  <a:srgbClr val="009900"/>
                </a:solidFill>
                <a:latin typeface="Calibri Light" panose="020F0302020204030204" pitchFamily="34" charset="0"/>
              </a:rPr>
              <a:t>       </a:t>
            </a:r>
            <a:r>
              <a:rPr lang="es-CL" sz="2000" b="1" dirty="0">
                <a:solidFill>
                  <a:srgbClr val="D09B66"/>
                </a:solidFill>
                <a:latin typeface="Calibri Light" panose="020F0302020204030204" pitchFamily="34" charset="0"/>
              </a:rPr>
              <a:t>c</a:t>
            </a:r>
            <a:r>
              <a:rPr lang="es-CL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sea no primo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            y                     </a:t>
            </a:r>
            <a:r>
              <a:rPr lang="es-CL" sz="2000" dirty="0" err="1">
                <a:solidFill>
                  <a:prstClr val="black"/>
                </a:solidFill>
                <a:latin typeface="Calibri Light" panose="020F0302020204030204" pitchFamily="34" charset="0"/>
              </a:rPr>
              <a:t>y</a:t>
            </a:r>
            <a:endParaRPr lang="es-CL" sz="20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C5269F8-EE2E-22D7-5EA7-AC092FC02D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92" y="3921720"/>
            <a:ext cx="1645064" cy="2571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A198E0-F817-B157-9902-5997308FA52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96" y="5115564"/>
            <a:ext cx="841804" cy="2571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10FE7C-6E29-6A25-AC64-0DD02620673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81" y="5115565"/>
            <a:ext cx="692517" cy="2571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1CB2C3-1C40-DD45-FA0A-F594B9B1CA0A}"/>
              </a:ext>
            </a:extLst>
          </p:cNvPr>
          <p:cNvSpPr txBox="1"/>
          <p:nvPr/>
        </p:nvSpPr>
        <p:spPr>
          <a:xfrm>
            <a:off x="5037830" y="5491655"/>
            <a:ext cx="6821377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¿La solución? …</a:t>
            </a:r>
          </a:p>
        </p:txBody>
      </p:sp>
    </p:spTree>
    <p:extLst>
      <p:ext uri="{BB962C8B-B14F-4D97-AF65-F5344CB8AC3E}">
        <p14:creationId xmlns:p14="http://schemas.microsoft.com/office/powerpoint/2010/main" val="5777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739F1-FB6F-CE98-7E8E-6B9950558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2B11-58AA-CBDF-BEB1-D6A94B565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122209" cy="1270000"/>
          </a:xfrm>
        </p:spPr>
        <p:txBody>
          <a:bodyPr/>
          <a:lstStyle/>
          <a:p>
            <a:r>
              <a:rPr lang="en-CL" dirty="0"/>
              <a:t>3NF: Tercera Forma Normal </a:t>
            </a:r>
            <a:r>
              <a:rPr lang="en-CL" sz="1400" dirty="0"/>
              <a:t>(Third Normal Form)</a:t>
            </a:r>
            <a:endParaRPr lang="en-C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438DE4-DEE2-3373-AFBC-476CBE44C6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sp>
        <p:nvSpPr>
          <p:cNvPr id="23" name="Content Placeholder 6 2">
            <a:extLst>
              <a:ext uri="{FF2B5EF4-FFF2-40B4-BE49-F238E27FC236}">
                <a16:creationId xmlns:a16="http://schemas.microsoft.com/office/drawing/2014/main" id="{DF360AE1-BBD6-334A-40EE-F22C49585C74}"/>
              </a:ext>
            </a:extLst>
          </p:cNvPr>
          <p:cNvSpPr txBox="1">
            <a:spLocks/>
          </p:cNvSpPr>
          <p:nvPr/>
        </p:nvSpPr>
        <p:spPr>
          <a:xfrm>
            <a:off x="5037831" y="2984976"/>
            <a:ext cx="6821377" cy="24384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3NF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: Satisface la 2NF y …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No existe: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tal que :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dirty="0">
                <a:solidFill>
                  <a:srgbClr val="009900"/>
                </a:solidFill>
                <a:latin typeface="Calibri Light" panose="020F0302020204030204" pitchFamily="34" charset="0"/>
              </a:rPr>
              <a:t>       </a:t>
            </a:r>
            <a:r>
              <a:rPr lang="es-CL" sz="2000" b="1" dirty="0">
                <a:solidFill>
                  <a:srgbClr val="D09B66"/>
                </a:solidFill>
                <a:latin typeface="Calibri Light" panose="020F0302020204030204" pitchFamily="34" charset="0"/>
              </a:rPr>
              <a:t>c</a:t>
            </a:r>
            <a:r>
              <a:rPr lang="es-CL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sea no primo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            y                     </a:t>
            </a:r>
            <a:r>
              <a:rPr lang="es-CL" sz="2000" dirty="0" err="1">
                <a:solidFill>
                  <a:prstClr val="black"/>
                </a:solidFill>
                <a:latin typeface="Calibri Light" panose="020F0302020204030204" pitchFamily="34" charset="0"/>
              </a:rPr>
              <a:t>y</a:t>
            </a:r>
            <a:endParaRPr lang="es-CL" sz="20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E18AD46-5DE3-29A1-3287-A6CF5AE06D7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92" y="3921720"/>
            <a:ext cx="1645064" cy="2571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8204BF-E159-31F4-0FDC-106D8AC6BB7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96" y="5115564"/>
            <a:ext cx="841804" cy="2571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5AE7AD-1A7E-C90F-1E95-C8D8D8481B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81" y="5115565"/>
            <a:ext cx="692517" cy="2571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FD098-C8F5-0CF0-007D-FC5CECF7292C}"/>
              </a:ext>
            </a:extLst>
          </p:cNvPr>
          <p:cNvSpPr txBox="1"/>
          <p:nvPr/>
        </p:nvSpPr>
        <p:spPr>
          <a:xfrm>
            <a:off x="5037830" y="5491655"/>
            <a:ext cx="6821377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i="1" dirty="0">
                <a:solidFill>
                  <a:prstClr val="black"/>
                </a:solidFill>
                <a:latin typeface="Calibri Light" panose="020F0302020204030204" pitchFamily="34" charset="0"/>
              </a:rPr>
              <a:t>¿El ejemplo está en la 3NF?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CA111-4F72-E7C7-6EC5-76FA3F51528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09" y="1434041"/>
            <a:ext cx="4006158" cy="1228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41A4F4-96B5-9C0E-3351-170D0BAC75F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46" y="1550331"/>
            <a:ext cx="3024324" cy="1031688"/>
          </a:xfrm>
          <a:prstGeom prst="rect">
            <a:avLst/>
          </a:prstGeom>
        </p:spPr>
      </p:pic>
      <p:sp>
        <p:nvSpPr>
          <p:cNvPr id="8" name="Content Placeholder 6 2">
            <a:extLst>
              <a:ext uri="{FF2B5EF4-FFF2-40B4-BE49-F238E27FC236}">
                <a16:creationId xmlns:a16="http://schemas.microsoft.com/office/drawing/2014/main" id="{DFEB8997-A149-1DD6-FE15-9025A2BD4B14}"/>
              </a:ext>
            </a:extLst>
          </p:cNvPr>
          <p:cNvSpPr txBox="1">
            <a:spLocks/>
          </p:cNvSpPr>
          <p:nvPr/>
        </p:nvSpPr>
        <p:spPr>
          <a:xfrm>
            <a:off x="5037830" y="5942099"/>
            <a:ext cx="6821377" cy="41802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Depende ...</a:t>
            </a:r>
            <a:endParaRPr lang="es-CL" sz="20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452D-7973-AA82-9966-63DFCA23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BBCB-2503-E572-9AD1-2C229580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122209" cy="1270000"/>
          </a:xfrm>
        </p:spPr>
        <p:txBody>
          <a:bodyPr/>
          <a:lstStyle/>
          <a:p>
            <a:r>
              <a:rPr lang="en-CL" dirty="0"/>
              <a:t>3NF: Tercera Forma Normal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F457BE-FCBC-C688-BFE6-3952FFEBC3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sp>
        <p:nvSpPr>
          <p:cNvPr id="23" name="Content Placeholder 6 2">
            <a:extLst>
              <a:ext uri="{FF2B5EF4-FFF2-40B4-BE49-F238E27FC236}">
                <a16:creationId xmlns:a16="http://schemas.microsoft.com/office/drawing/2014/main" id="{98720BA3-3C61-366D-46D8-2436C429ED7C}"/>
              </a:ext>
            </a:extLst>
          </p:cNvPr>
          <p:cNvSpPr txBox="1">
            <a:spLocks/>
          </p:cNvSpPr>
          <p:nvPr/>
        </p:nvSpPr>
        <p:spPr>
          <a:xfrm>
            <a:off x="5037831" y="2984976"/>
            <a:ext cx="6821377" cy="24384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3NF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: Satisface la 2NF y …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No existe: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tal que :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dirty="0">
                <a:solidFill>
                  <a:srgbClr val="009900"/>
                </a:solidFill>
                <a:latin typeface="Calibri Light" panose="020F0302020204030204" pitchFamily="34" charset="0"/>
              </a:rPr>
              <a:t>       </a:t>
            </a:r>
            <a:r>
              <a:rPr lang="es-CL" sz="2000" b="1" dirty="0">
                <a:solidFill>
                  <a:srgbClr val="D09B66"/>
                </a:solidFill>
                <a:latin typeface="Calibri Light" panose="020F0302020204030204" pitchFamily="34" charset="0"/>
              </a:rPr>
              <a:t>c</a:t>
            </a:r>
            <a:r>
              <a:rPr lang="es-CL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sea no primo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            y                     </a:t>
            </a:r>
            <a:r>
              <a:rPr lang="es-CL" sz="2000" dirty="0" err="1">
                <a:solidFill>
                  <a:prstClr val="black"/>
                </a:solidFill>
                <a:latin typeface="Calibri Light" panose="020F0302020204030204" pitchFamily="34" charset="0"/>
              </a:rPr>
              <a:t>y</a:t>
            </a:r>
            <a:endParaRPr lang="es-CL" sz="20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2237D24-8A7E-00DA-B053-8F1AA85BB8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92" y="3921720"/>
            <a:ext cx="1645064" cy="2571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D21CD22-BE80-1A4A-4869-757E2B3636E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96" y="5115564"/>
            <a:ext cx="841804" cy="2571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FB92F2-1FC9-4096-8606-E542AF7C3F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81" y="5115565"/>
            <a:ext cx="692517" cy="2571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1BE290-0B03-86A8-8B23-7313EC48C8A1}"/>
              </a:ext>
            </a:extLst>
          </p:cNvPr>
          <p:cNvSpPr txBox="1"/>
          <p:nvPr/>
        </p:nvSpPr>
        <p:spPr>
          <a:xfrm>
            <a:off x="5037830" y="5491655"/>
            <a:ext cx="6821377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i="1" dirty="0">
                <a:solidFill>
                  <a:prstClr val="black"/>
                </a:solidFill>
                <a:latin typeface="Calibri Light" panose="020F0302020204030204" pitchFamily="34" charset="0"/>
              </a:rPr>
              <a:t>¿El ejemplo está en la 3NF?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15D04-AD1C-C7DE-8768-B8B5AB09D97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09" y="1434041"/>
            <a:ext cx="4006158" cy="1228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AB2311-A96E-5AEC-CE4A-8E5F3298AA8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46" y="1550331"/>
            <a:ext cx="3024324" cy="10316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617EBC-D4DE-B572-CDFC-EDF5ECEF825D}"/>
              </a:ext>
            </a:extLst>
          </p:cNvPr>
          <p:cNvSpPr/>
          <p:nvPr/>
        </p:nvSpPr>
        <p:spPr>
          <a:xfrm>
            <a:off x="5068081" y="5868539"/>
            <a:ext cx="6821377" cy="818423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3175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¡No!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7C959C-FC1A-F298-5C1E-B44ECD4F0B6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67" y="6360119"/>
            <a:ext cx="2860751" cy="2129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CB137F-31C6-5C1D-B081-4C7DD0D1DA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90949" y="1855579"/>
            <a:ext cx="623889" cy="604544"/>
          </a:xfrm>
          <a:prstGeom prst="rect">
            <a:avLst/>
          </a:prstGeom>
        </p:spPr>
      </p:pic>
      <p:sp>
        <p:nvSpPr>
          <p:cNvPr id="16" name="Content Placeholder 6 2 2 2">
            <a:extLst>
              <a:ext uri="{FF2B5EF4-FFF2-40B4-BE49-F238E27FC236}">
                <a16:creationId xmlns:a16="http://schemas.microsoft.com/office/drawing/2014/main" id="{6613FC22-8985-C7F7-0B3A-BBBE39266024}"/>
              </a:ext>
            </a:extLst>
          </p:cNvPr>
          <p:cNvSpPr txBox="1">
            <a:spLocks/>
          </p:cNvSpPr>
          <p:nvPr/>
        </p:nvSpPr>
        <p:spPr>
          <a:xfrm>
            <a:off x="9395728" y="422684"/>
            <a:ext cx="2605702" cy="98325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31750">
            <a:solidFill>
              <a:srgbClr val="0101FF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Asumiendo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3CF8D1-24F5-B046-8163-5B49B0025B7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508" y="914311"/>
            <a:ext cx="1549038" cy="1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9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23D28-D7FE-88F8-BF3F-97D247186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8BBCA-3A96-752E-68AC-2A29E267C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122209" cy="1270000"/>
          </a:xfrm>
        </p:spPr>
        <p:txBody>
          <a:bodyPr/>
          <a:lstStyle/>
          <a:p>
            <a:r>
              <a:rPr lang="en-CL" dirty="0"/>
              <a:t>3NF: Tercera Forma Normal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FE5ECC-D7B4-592B-A208-4E7BB62F3F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sp>
        <p:nvSpPr>
          <p:cNvPr id="23" name="Content Placeholder 6 2">
            <a:extLst>
              <a:ext uri="{FF2B5EF4-FFF2-40B4-BE49-F238E27FC236}">
                <a16:creationId xmlns:a16="http://schemas.microsoft.com/office/drawing/2014/main" id="{BDC401F2-0D3F-060F-94DA-4DB8B1C8E835}"/>
              </a:ext>
            </a:extLst>
          </p:cNvPr>
          <p:cNvSpPr txBox="1">
            <a:spLocks/>
          </p:cNvSpPr>
          <p:nvPr/>
        </p:nvSpPr>
        <p:spPr>
          <a:xfrm>
            <a:off x="5037831" y="2984976"/>
            <a:ext cx="6821377" cy="24384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3NF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: Satisface la 2NF y …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No existe: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tal que :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dirty="0">
                <a:solidFill>
                  <a:srgbClr val="009900"/>
                </a:solidFill>
                <a:latin typeface="Calibri Light" panose="020F0302020204030204" pitchFamily="34" charset="0"/>
              </a:rPr>
              <a:t>       </a:t>
            </a:r>
            <a:r>
              <a:rPr lang="es-CL" sz="2000" b="1" dirty="0">
                <a:solidFill>
                  <a:srgbClr val="D09B66"/>
                </a:solidFill>
                <a:latin typeface="Calibri Light" panose="020F0302020204030204" pitchFamily="34" charset="0"/>
              </a:rPr>
              <a:t>c</a:t>
            </a:r>
            <a:r>
              <a:rPr lang="es-CL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sea no primo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            y                     </a:t>
            </a:r>
            <a:r>
              <a:rPr lang="es-CL" sz="2000" dirty="0" err="1">
                <a:solidFill>
                  <a:prstClr val="black"/>
                </a:solidFill>
                <a:latin typeface="Calibri Light" panose="020F0302020204030204" pitchFamily="34" charset="0"/>
              </a:rPr>
              <a:t>y</a:t>
            </a:r>
            <a:endParaRPr lang="es-CL" sz="20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ABE3191-626E-834D-0EF6-B8C051F1E1E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92" y="3921720"/>
            <a:ext cx="1645064" cy="2571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443061-A629-9566-A9F8-D77FB54EF2B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96" y="5115564"/>
            <a:ext cx="841804" cy="2571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8CC849-65E8-7324-18C4-8B8DEAA3FF2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81" y="5115565"/>
            <a:ext cx="692517" cy="2571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08009E-730B-752E-4CC0-9F91FC22705D}"/>
              </a:ext>
            </a:extLst>
          </p:cNvPr>
          <p:cNvSpPr txBox="1"/>
          <p:nvPr/>
        </p:nvSpPr>
        <p:spPr>
          <a:xfrm>
            <a:off x="5037830" y="5491655"/>
            <a:ext cx="6821377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i="1" dirty="0">
                <a:solidFill>
                  <a:prstClr val="black"/>
                </a:solidFill>
                <a:latin typeface="Calibri Light" panose="020F0302020204030204" pitchFamily="34" charset="0"/>
              </a:rPr>
              <a:t>¿El ejemplo está en la 3NF?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83FF2-EC8C-3029-A628-A00F12B1C9D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09" y="1434041"/>
            <a:ext cx="4006158" cy="1228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838271-F69F-A6C3-DD1B-1EFB6C0BD84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46" y="1550331"/>
            <a:ext cx="3024324" cy="1031688"/>
          </a:xfrm>
          <a:prstGeom prst="rect">
            <a:avLst/>
          </a:prstGeom>
        </p:spPr>
      </p:pic>
      <p:sp>
        <p:nvSpPr>
          <p:cNvPr id="16" name="Content Placeholder 6 2 2 2">
            <a:extLst>
              <a:ext uri="{FF2B5EF4-FFF2-40B4-BE49-F238E27FC236}">
                <a16:creationId xmlns:a16="http://schemas.microsoft.com/office/drawing/2014/main" id="{55DFFE55-AEA8-22D8-8DF0-1AC0974DB6C1}"/>
              </a:ext>
            </a:extLst>
          </p:cNvPr>
          <p:cNvSpPr txBox="1">
            <a:spLocks/>
          </p:cNvSpPr>
          <p:nvPr/>
        </p:nvSpPr>
        <p:spPr>
          <a:xfrm>
            <a:off x="9395728" y="422684"/>
            <a:ext cx="2605702" cy="98325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31750">
            <a:solidFill>
              <a:srgbClr val="0101FF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Asumiendo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427DD2-A157-2B67-BEF3-4DBC55841D00}"/>
              </a:ext>
            </a:extLst>
          </p:cNvPr>
          <p:cNvSpPr/>
          <p:nvPr/>
        </p:nvSpPr>
        <p:spPr>
          <a:xfrm>
            <a:off x="5037829" y="5885514"/>
            <a:ext cx="6821377" cy="664183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31750" cap="flat" cmpd="sng" algn="ctr">
            <a:solidFill>
              <a:srgbClr val="00B05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¡Sí!             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                   no cuenta si  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60D3AC6-D62D-1FB2-5BE3-6052579F767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46" y="914311"/>
            <a:ext cx="2193661" cy="1936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908ACF-FE19-CC53-3AE4-E3EC76E6118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54903" y="1833318"/>
            <a:ext cx="690411" cy="5511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7D978F-748B-F7A1-9473-48DEDB291B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63051" y="1866669"/>
            <a:ext cx="690411" cy="5511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562B17C-8A8A-EA4E-E566-721D42713E1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61" y="6259575"/>
            <a:ext cx="2860751" cy="2129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40EB31-D5AB-0C6F-7D5C-F3F129F8C27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46" y="6257554"/>
            <a:ext cx="1625362" cy="2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2F071-B5A4-39EB-BD9B-8E5F56D8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FEC3-83FC-5C29-1E18-8AC7BB0C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122209" cy="1270000"/>
          </a:xfrm>
        </p:spPr>
        <p:txBody>
          <a:bodyPr/>
          <a:lstStyle/>
          <a:p>
            <a:r>
              <a:rPr lang="en-CL" dirty="0"/>
              <a:t>3NF: Tercera Forma Normal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83E40F-C2EE-8259-1A72-8B2E8A679E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sp>
        <p:nvSpPr>
          <p:cNvPr id="23" name="Content Placeholder 6 2">
            <a:extLst>
              <a:ext uri="{FF2B5EF4-FFF2-40B4-BE49-F238E27FC236}">
                <a16:creationId xmlns:a16="http://schemas.microsoft.com/office/drawing/2014/main" id="{54B14B46-5B84-8CD9-B2D6-E43BD564F718}"/>
              </a:ext>
            </a:extLst>
          </p:cNvPr>
          <p:cNvSpPr txBox="1">
            <a:spLocks/>
          </p:cNvSpPr>
          <p:nvPr/>
        </p:nvSpPr>
        <p:spPr>
          <a:xfrm>
            <a:off x="5037831" y="2984976"/>
            <a:ext cx="6821377" cy="24384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3NF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: Satisface la 2NF y …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No existe: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tal que :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dirty="0">
                <a:solidFill>
                  <a:srgbClr val="009900"/>
                </a:solidFill>
                <a:latin typeface="Calibri Light" panose="020F0302020204030204" pitchFamily="34" charset="0"/>
              </a:rPr>
              <a:t>       </a:t>
            </a:r>
            <a:r>
              <a:rPr lang="es-CL" sz="2000" b="1" dirty="0">
                <a:solidFill>
                  <a:srgbClr val="D09B66"/>
                </a:solidFill>
                <a:latin typeface="Calibri Light" panose="020F0302020204030204" pitchFamily="34" charset="0"/>
              </a:rPr>
              <a:t>c</a:t>
            </a:r>
            <a:r>
              <a:rPr lang="es-CL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sea no primo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            y                     </a:t>
            </a:r>
            <a:r>
              <a:rPr lang="es-CL" sz="2000" dirty="0" err="1">
                <a:solidFill>
                  <a:prstClr val="black"/>
                </a:solidFill>
                <a:latin typeface="Calibri Light" panose="020F0302020204030204" pitchFamily="34" charset="0"/>
              </a:rPr>
              <a:t>y</a:t>
            </a:r>
            <a:endParaRPr lang="es-CL" sz="20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57231B8-82AD-800C-5CBA-24F1CF8864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92" y="3921720"/>
            <a:ext cx="1645064" cy="2571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7321C9-5AEA-1144-D64F-079FB1C7AD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96" y="5115564"/>
            <a:ext cx="841804" cy="2571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098CD9-1E3E-0CFE-ACE3-85CA9FB3283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81" y="5115565"/>
            <a:ext cx="692517" cy="2571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84CBF2-2D4F-A25C-CC92-19F65C5414DC}"/>
              </a:ext>
            </a:extLst>
          </p:cNvPr>
          <p:cNvSpPr txBox="1"/>
          <p:nvPr/>
        </p:nvSpPr>
        <p:spPr>
          <a:xfrm>
            <a:off x="5037830" y="5491655"/>
            <a:ext cx="6821377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i="1" dirty="0">
                <a:solidFill>
                  <a:prstClr val="black"/>
                </a:solidFill>
                <a:latin typeface="Calibri Light" panose="020F0302020204030204" pitchFamily="34" charset="0"/>
              </a:rPr>
              <a:t>¿El ejemplo está en la 3NF? …</a:t>
            </a:r>
          </a:p>
        </p:txBody>
      </p:sp>
      <p:sp>
        <p:nvSpPr>
          <p:cNvPr id="16" name="Content Placeholder 6 2 2 2">
            <a:extLst>
              <a:ext uri="{FF2B5EF4-FFF2-40B4-BE49-F238E27FC236}">
                <a16:creationId xmlns:a16="http://schemas.microsoft.com/office/drawing/2014/main" id="{1F8D50B8-2CD8-8891-C94A-207D2A02C7C7}"/>
              </a:ext>
            </a:extLst>
          </p:cNvPr>
          <p:cNvSpPr txBox="1">
            <a:spLocks/>
          </p:cNvSpPr>
          <p:nvPr/>
        </p:nvSpPr>
        <p:spPr>
          <a:xfrm>
            <a:off x="9395728" y="422684"/>
            <a:ext cx="2605702" cy="98325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31750">
            <a:solidFill>
              <a:srgbClr val="0101FF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Asumiendo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21D79E-8256-A56D-54A0-018D7D1A5CD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1" y="1564537"/>
            <a:ext cx="4323134" cy="10383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E62A41-2E2C-00AD-8138-F658E9A32B07}"/>
              </a:ext>
            </a:extLst>
          </p:cNvPr>
          <p:cNvSpPr/>
          <p:nvPr/>
        </p:nvSpPr>
        <p:spPr>
          <a:xfrm>
            <a:off x="5037830" y="5950907"/>
            <a:ext cx="6821376" cy="818423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3175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¡No!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98818E-BD07-C7C1-9E93-5EEAB17BC95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12" y="6432510"/>
            <a:ext cx="5546202" cy="1801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A04E17-B5AE-1DEE-88CE-8CE25F0F1F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51202" y="1887138"/>
            <a:ext cx="623889" cy="6045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D5FFB2-5EF6-3FDB-6E7B-D74373EBBA0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512" y="954798"/>
            <a:ext cx="2380082" cy="1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5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AD603-4915-BA49-CEFC-938BBCD44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8827-803C-BA49-E71C-2567F37C9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122209" cy="1270000"/>
          </a:xfrm>
        </p:spPr>
        <p:txBody>
          <a:bodyPr/>
          <a:lstStyle/>
          <a:p>
            <a:r>
              <a:rPr lang="en-CL" dirty="0"/>
              <a:t>3NF: Tercera Forma Normal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C5A214-D811-F969-081C-0ED269B795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sp>
        <p:nvSpPr>
          <p:cNvPr id="23" name="Content Placeholder 6 2">
            <a:extLst>
              <a:ext uri="{FF2B5EF4-FFF2-40B4-BE49-F238E27FC236}">
                <a16:creationId xmlns:a16="http://schemas.microsoft.com/office/drawing/2014/main" id="{7A73F4BE-E18D-B279-EBBC-B866D7C9CFC6}"/>
              </a:ext>
            </a:extLst>
          </p:cNvPr>
          <p:cNvSpPr txBox="1">
            <a:spLocks/>
          </p:cNvSpPr>
          <p:nvPr/>
        </p:nvSpPr>
        <p:spPr>
          <a:xfrm>
            <a:off x="5037831" y="2984976"/>
            <a:ext cx="6821377" cy="24384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3NF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: Satisface la 2NF y …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No existe: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tal que :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dirty="0">
                <a:solidFill>
                  <a:srgbClr val="009900"/>
                </a:solidFill>
                <a:latin typeface="Calibri Light" panose="020F0302020204030204" pitchFamily="34" charset="0"/>
              </a:rPr>
              <a:t>       </a:t>
            </a:r>
            <a:r>
              <a:rPr lang="es-CL" sz="2000" b="1" dirty="0">
                <a:solidFill>
                  <a:srgbClr val="D09B66"/>
                </a:solidFill>
                <a:latin typeface="Calibri Light" panose="020F0302020204030204" pitchFamily="34" charset="0"/>
              </a:rPr>
              <a:t>c</a:t>
            </a:r>
            <a:r>
              <a:rPr lang="es-CL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sea no primo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            y                     </a:t>
            </a:r>
            <a:r>
              <a:rPr lang="es-CL" sz="2000" dirty="0" err="1">
                <a:solidFill>
                  <a:prstClr val="black"/>
                </a:solidFill>
                <a:latin typeface="Calibri Light" panose="020F0302020204030204" pitchFamily="34" charset="0"/>
              </a:rPr>
              <a:t>y</a:t>
            </a:r>
            <a:endParaRPr lang="es-CL" sz="20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D4E627F-2E04-9059-9946-0DE7AA4A6C7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92" y="3921720"/>
            <a:ext cx="1645064" cy="2571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22FF44E-14AB-3862-F378-4B39518592A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96" y="5115564"/>
            <a:ext cx="841804" cy="2571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2B195CC-388C-6FDC-FC5C-451DB2D0B1A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81" y="5115565"/>
            <a:ext cx="692517" cy="2571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1E065F-DED8-A81D-4318-E10D8CD1EA5A}"/>
              </a:ext>
            </a:extLst>
          </p:cNvPr>
          <p:cNvSpPr txBox="1"/>
          <p:nvPr/>
        </p:nvSpPr>
        <p:spPr>
          <a:xfrm>
            <a:off x="5037830" y="5519648"/>
            <a:ext cx="6821377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i="1" dirty="0">
                <a:solidFill>
                  <a:prstClr val="black"/>
                </a:solidFill>
                <a:latin typeface="Calibri Light" panose="020F0302020204030204" pitchFamily="34" charset="0"/>
              </a:rPr>
              <a:t>¿El ejemplo está en la 3NF? …</a:t>
            </a:r>
          </a:p>
        </p:txBody>
      </p:sp>
      <p:sp>
        <p:nvSpPr>
          <p:cNvPr id="16" name="Content Placeholder 6 2 2 2">
            <a:extLst>
              <a:ext uri="{FF2B5EF4-FFF2-40B4-BE49-F238E27FC236}">
                <a16:creationId xmlns:a16="http://schemas.microsoft.com/office/drawing/2014/main" id="{7A13CB15-3FBF-48B0-99E5-5E75AE41BF29}"/>
              </a:ext>
            </a:extLst>
          </p:cNvPr>
          <p:cNvSpPr txBox="1">
            <a:spLocks/>
          </p:cNvSpPr>
          <p:nvPr/>
        </p:nvSpPr>
        <p:spPr>
          <a:xfrm>
            <a:off x="9253504" y="359236"/>
            <a:ext cx="2848300" cy="98325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31750">
            <a:solidFill>
              <a:srgbClr val="0101FF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Asumiendo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D9CD50-DA35-AF42-4381-2D72A7CD2C6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1" y="1564537"/>
            <a:ext cx="4323134" cy="1038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4C7FEB-7008-FF49-FBF1-6290DFBCEE9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87" y="813991"/>
            <a:ext cx="2747666" cy="3660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8AF5F5-7599-16CD-ACED-19B60F796E4B}"/>
              </a:ext>
            </a:extLst>
          </p:cNvPr>
          <p:cNvSpPr/>
          <p:nvPr/>
        </p:nvSpPr>
        <p:spPr>
          <a:xfrm>
            <a:off x="5037829" y="5995700"/>
            <a:ext cx="6821377" cy="375363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31750" cap="flat" cmpd="sng" algn="ctr">
            <a:solidFill>
              <a:srgbClr val="00B05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¡Sí!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F229F2-E8A8-3A7B-3AF0-043E4F228A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84145" y="1888162"/>
            <a:ext cx="690411" cy="5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5F430-76F8-7EEF-F918-30A6A8D71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879E1-3217-9F5D-82B1-EB04A202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122209" cy="1270000"/>
          </a:xfrm>
        </p:spPr>
        <p:txBody>
          <a:bodyPr/>
          <a:lstStyle/>
          <a:p>
            <a:r>
              <a:rPr lang="en-CL" dirty="0"/>
              <a:t>3NF: Tercera Forma Normal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ABCCAE-4729-5B1A-1FFF-1E756F41A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sp>
        <p:nvSpPr>
          <p:cNvPr id="16" name="Content Placeholder 6 2 2 2">
            <a:extLst>
              <a:ext uri="{FF2B5EF4-FFF2-40B4-BE49-F238E27FC236}">
                <a16:creationId xmlns:a16="http://schemas.microsoft.com/office/drawing/2014/main" id="{6E5677D2-854D-9002-91B7-DCA695B28832}"/>
              </a:ext>
            </a:extLst>
          </p:cNvPr>
          <p:cNvSpPr txBox="1">
            <a:spLocks/>
          </p:cNvSpPr>
          <p:nvPr/>
        </p:nvSpPr>
        <p:spPr>
          <a:xfrm>
            <a:off x="9253504" y="359236"/>
            <a:ext cx="2848300" cy="98325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31750">
            <a:solidFill>
              <a:srgbClr val="0101FF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Asumiendo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A451CF-8183-20B3-7E16-1C9260CDB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1" y="1564537"/>
            <a:ext cx="4323134" cy="1038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277F5A-159E-3FB8-DB73-877F7A8A292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87" y="813991"/>
            <a:ext cx="2747666" cy="3660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90C200-2422-18CC-AE12-3F1A878AAE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4145" y="1888162"/>
            <a:ext cx="690411" cy="551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A4356C-94BA-6413-2E1A-7970BC13D82A}"/>
              </a:ext>
            </a:extLst>
          </p:cNvPr>
          <p:cNvSpPr txBox="1"/>
          <p:nvPr/>
        </p:nvSpPr>
        <p:spPr>
          <a:xfrm>
            <a:off x="5037831" y="2984976"/>
            <a:ext cx="683070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¿Hay una posibilidad de anomalías? 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790D5A-D28E-AB0F-4E27-9902B82B9790}"/>
              </a:ext>
            </a:extLst>
          </p:cNvPr>
          <p:cNvSpPr/>
          <p:nvPr/>
        </p:nvSpPr>
        <p:spPr>
          <a:xfrm>
            <a:off x="5037830" y="3419625"/>
            <a:ext cx="6830707" cy="1642486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3175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¡Sí! Por ejemplo ...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625134-4D81-F08A-BDE5-B917A1AAE4B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19" y="3837019"/>
            <a:ext cx="4323928" cy="103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F4D0-5289-5F6E-2795-9B0CADD9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9711661" cy="1270000"/>
          </a:xfrm>
        </p:spPr>
        <p:txBody>
          <a:bodyPr/>
          <a:lstStyle/>
          <a:p>
            <a:r>
              <a:rPr lang="en-CL" dirty="0"/>
              <a:t>UNF: Forma no normalizada </a:t>
            </a:r>
            <a:r>
              <a:rPr lang="en-CL" sz="1400" dirty="0"/>
              <a:t>(UnNormalized Form)</a:t>
            </a:r>
            <a:endParaRPr lang="en-CL" dirty="0"/>
          </a:p>
        </p:txBody>
      </p:sp>
      <p:sp>
        <p:nvSpPr>
          <p:cNvPr id="8" name="Content Placeholder 6 2">
            <a:extLst>
              <a:ext uri="{FF2B5EF4-FFF2-40B4-BE49-F238E27FC236}">
                <a16:creationId xmlns:a16="http://schemas.microsoft.com/office/drawing/2014/main" id="{76967761-4744-1228-7383-4E87324EA38D}"/>
              </a:ext>
            </a:extLst>
          </p:cNvPr>
          <p:cNvSpPr txBox="1">
            <a:spLocks/>
          </p:cNvSpPr>
          <p:nvPr/>
        </p:nvSpPr>
        <p:spPr>
          <a:xfrm>
            <a:off x="1987161" y="2797853"/>
            <a:ext cx="9156700" cy="973045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UNF (o 0NF)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Varias multiplicidades de valores en una columna de la tabla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69714B-3648-676E-656A-8F58B0BECB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61" y="1635760"/>
            <a:ext cx="7992484" cy="9378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312B54-CFAA-EE1F-D1C9-7A6DAFC51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4839" y="2354617"/>
            <a:ext cx="690411" cy="551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993A88-98BA-A271-FA47-ECA3B9ED3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2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057D1-3A05-4938-4B03-DD04284F0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04BC5-7CCA-D0FD-0008-899C3953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122209" cy="1270000"/>
          </a:xfrm>
        </p:spPr>
        <p:txBody>
          <a:bodyPr/>
          <a:lstStyle/>
          <a:p>
            <a:r>
              <a:rPr lang="en-CL" dirty="0"/>
              <a:t>BCNF: Boyce-Codd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5C4AF5-2D35-F789-F0DA-BE2972D113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sp>
        <p:nvSpPr>
          <p:cNvPr id="16" name="Content Placeholder 6 2 2 2">
            <a:extLst>
              <a:ext uri="{FF2B5EF4-FFF2-40B4-BE49-F238E27FC236}">
                <a16:creationId xmlns:a16="http://schemas.microsoft.com/office/drawing/2014/main" id="{2CB62F85-792B-9089-DA7C-5209DF5B7597}"/>
              </a:ext>
            </a:extLst>
          </p:cNvPr>
          <p:cNvSpPr txBox="1">
            <a:spLocks/>
          </p:cNvSpPr>
          <p:nvPr/>
        </p:nvSpPr>
        <p:spPr>
          <a:xfrm>
            <a:off x="8518849" y="359236"/>
            <a:ext cx="3582955" cy="98325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31750">
            <a:solidFill>
              <a:srgbClr val="0101FF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Asumiendo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AE1429-C10E-6950-9371-F742CEABB7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1" y="1564537"/>
            <a:ext cx="4323134" cy="1038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C702A4-0F79-65CD-25F1-DE159EE04C1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488" y="793102"/>
            <a:ext cx="3184620" cy="424255"/>
          </a:xfrm>
          <a:prstGeom prst="rect">
            <a:avLst/>
          </a:prstGeom>
        </p:spPr>
      </p:pic>
      <p:sp>
        <p:nvSpPr>
          <p:cNvPr id="17" name="Content Placeholder 6 2">
            <a:extLst>
              <a:ext uri="{FF2B5EF4-FFF2-40B4-BE49-F238E27FC236}">
                <a16:creationId xmlns:a16="http://schemas.microsoft.com/office/drawing/2014/main" id="{740A9BD5-9545-AD88-0F6A-92BB06E6DE95}"/>
              </a:ext>
            </a:extLst>
          </p:cNvPr>
          <p:cNvSpPr txBox="1">
            <a:spLocks/>
          </p:cNvSpPr>
          <p:nvPr/>
        </p:nvSpPr>
        <p:spPr>
          <a:xfrm>
            <a:off x="5037832" y="2984976"/>
            <a:ext cx="6812046" cy="24384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BCNF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: Satisface la 1NF y …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Para cada:</a:t>
            </a:r>
          </a:p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</a:t>
            </a:r>
            <a:r>
              <a:rPr lang="es-CL" sz="2400" b="1" dirty="0">
                <a:solidFill>
                  <a:srgbClr val="860086"/>
                </a:solidFill>
                <a:latin typeface="Calibri Light" panose="020F0302020204030204" pitchFamily="34" charset="0"/>
              </a:rPr>
              <a:t>X</a:t>
            </a: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es una súper llave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   o </a:t>
            </a:r>
            <a:r>
              <a:rPr lang="es-CL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67FF4B2-3768-DA3D-3D66-2EC51992AF6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81" y="3884757"/>
            <a:ext cx="810665" cy="1831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0E5D37-C2DA-609E-7291-DF352B05B38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61" y="4909871"/>
            <a:ext cx="746952" cy="2227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251A475-3206-6323-3102-D260DF88D023}"/>
              </a:ext>
            </a:extLst>
          </p:cNvPr>
          <p:cNvSpPr txBox="1"/>
          <p:nvPr/>
        </p:nvSpPr>
        <p:spPr>
          <a:xfrm>
            <a:off x="5037830" y="5532861"/>
            <a:ext cx="6812047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¿El ejemplo está en la BCNF? 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0ABED5-F11E-F4C2-1CC6-24C37C37B547}"/>
              </a:ext>
            </a:extLst>
          </p:cNvPr>
          <p:cNvSpPr/>
          <p:nvPr/>
        </p:nvSpPr>
        <p:spPr>
          <a:xfrm>
            <a:off x="5037831" y="5902194"/>
            <a:ext cx="6837422" cy="818423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3175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¡No!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6051DFB-77B1-8316-084A-D77B4F72A36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154" y="6401942"/>
            <a:ext cx="2782560" cy="1805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E00830-144C-6DFD-38AC-6DBD9E08A7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36995" y="1812306"/>
            <a:ext cx="623889" cy="6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2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82D5E-6DC5-1E93-9CBB-46817DF79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3058-E007-776B-59A5-FC5E42D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122209" cy="1270000"/>
          </a:xfrm>
        </p:spPr>
        <p:txBody>
          <a:bodyPr/>
          <a:lstStyle/>
          <a:p>
            <a:r>
              <a:rPr lang="en-CL" dirty="0"/>
              <a:t>BCNF: Boyce-Codd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CA9D0F-27D3-96F0-696A-65B02078F1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sp>
        <p:nvSpPr>
          <p:cNvPr id="16" name="Content Placeholder 6 2 2 2">
            <a:extLst>
              <a:ext uri="{FF2B5EF4-FFF2-40B4-BE49-F238E27FC236}">
                <a16:creationId xmlns:a16="http://schemas.microsoft.com/office/drawing/2014/main" id="{871A7F29-1F3A-DEEC-78FA-B15E6559F954}"/>
              </a:ext>
            </a:extLst>
          </p:cNvPr>
          <p:cNvSpPr txBox="1">
            <a:spLocks/>
          </p:cNvSpPr>
          <p:nvPr/>
        </p:nvSpPr>
        <p:spPr>
          <a:xfrm>
            <a:off x="8518849" y="359236"/>
            <a:ext cx="3582955" cy="98325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31750">
            <a:solidFill>
              <a:srgbClr val="0101FF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Asumiendo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A499A4-1E05-C094-1BBC-027721BDCE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1" y="1564537"/>
            <a:ext cx="4323134" cy="1038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913FC0-8B7D-3126-8F10-A5048EFCB9C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488" y="793102"/>
            <a:ext cx="3184620" cy="424255"/>
          </a:xfrm>
          <a:prstGeom prst="rect">
            <a:avLst/>
          </a:prstGeom>
        </p:spPr>
      </p:pic>
      <p:sp>
        <p:nvSpPr>
          <p:cNvPr id="17" name="Content Placeholder 6 2">
            <a:extLst>
              <a:ext uri="{FF2B5EF4-FFF2-40B4-BE49-F238E27FC236}">
                <a16:creationId xmlns:a16="http://schemas.microsoft.com/office/drawing/2014/main" id="{1747D26C-85EC-81C0-6F56-9E31E4CAB68A}"/>
              </a:ext>
            </a:extLst>
          </p:cNvPr>
          <p:cNvSpPr txBox="1">
            <a:spLocks/>
          </p:cNvSpPr>
          <p:nvPr/>
        </p:nvSpPr>
        <p:spPr>
          <a:xfrm>
            <a:off x="5037832" y="2984976"/>
            <a:ext cx="6812046" cy="24384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BCNF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: Satisface la 1NF y …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Para cada:</a:t>
            </a:r>
          </a:p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</a:t>
            </a:r>
            <a:r>
              <a:rPr lang="es-CL" sz="2400" b="1" dirty="0">
                <a:solidFill>
                  <a:srgbClr val="860086"/>
                </a:solidFill>
                <a:latin typeface="Calibri Light" panose="020F0302020204030204" pitchFamily="34" charset="0"/>
              </a:rPr>
              <a:t>X</a:t>
            </a: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es una súper llave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   o </a:t>
            </a:r>
            <a:r>
              <a:rPr lang="es-CL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DA6F8FF-2215-6593-A5EB-50EAB9265C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81" y="3884757"/>
            <a:ext cx="810665" cy="1831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E2BD7B-EEC3-E62C-6495-25846532830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61" y="4909871"/>
            <a:ext cx="746952" cy="2227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9BF788-6EFC-15D6-FC97-0D19C9C4F88E}"/>
              </a:ext>
            </a:extLst>
          </p:cNvPr>
          <p:cNvSpPr txBox="1"/>
          <p:nvPr/>
        </p:nvSpPr>
        <p:spPr>
          <a:xfrm>
            <a:off x="5037830" y="5532861"/>
            <a:ext cx="6812047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¿la solución?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85F1905-8C09-5F21-6A3C-7B38C52185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6995" y="1812306"/>
            <a:ext cx="623889" cy="6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8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CB719-E597-B68A-6E7F-5F48ADCFF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BF54-4CE9-6BC3-B6D9-F9D0F8D0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122209" cy="1270000"/>
          </a:xfrm>
        </p:spPr>
        <p:txBody>
          <a:bodyPr/>
          <a:lstStyle/>
          <a:p>
            <a:r>
              <a:rPr lang="en-CL" dirty="0"/>
              <a:t>BCNF: Boyce-Codd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7CB390-AD5D-5DBE-A5EE-A4421EB6A0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sp>
        <p:nvSpPr>
          <p:cNvPr id="16" name="Content Placeholder 6 2 2 2">
            <a:extLst>
              <a:ext uri="{FF2B5EF4-FFF2-40B4-BE49-F238E27FC236}">
                <a16:creationId xmlns:a16="http://schemas.microsoft.com/office/drawing/2014/main" id="{5A24CECA-D6D9-66A5-64AB-7375B10F475C}"/>
              </a:ext>
            </a:extLst>
          </p:cNvPr>
          <p:cNvSpPr txBox="1">
            <a:spLocks/>
          </p:cNvSpPr>
          <p:nvPr/>
        </p:nvSpPr>
        <p:spPr>
          <a:xfrm>
            <a:off x="8518849" y="359236"/>
            <a:ext cx="3582955" cy="98325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31750">
            <a:solidFill>
              <a:srgbClr val="0101FF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Asumiendo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D3B794-9441-8981-5FDA-CCCD0E0C8A1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488" y="793102"/>
            <a:ext cx="3184620" cy="424255"/>
          </a:xfrm>
          <a:prstGeom prst="rect">
            <a:avLst/>
          </a:prstGeom>
        </p:spPr>
      </p:pic>
      <p:sp>
        <p:nvSpPr>
          <p:cNvPr id="17" name="Content Placeholder 6 2">
            <a:extLst>
              <a:ext uri="{FF2B5EF4-FFF2-40B4-BE49-F238E27FC236}">
                <a16:creationId xmlns:a16="http://schemas.microsoft.com/office/drawing/2014/main" id="{3958BBFE-F4A6-6F6B-E732-76CCE635474E}"/>
              </a:ext>
            </a:extLst>
          </p:cNvPr>
          <p:cNvSpPr txBox="1">
            <a:spLocks/>
          </p:cNvSpPr>
          <p:nvPr/>
        </p:nvSpPr>
        <p:spPr>
          <a:xfrm>
            <a:off x="5037832" y="2984976"/>
            <a:ext cx="6812046" cy="24384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BCNF</a:t>
            </a:r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: Satisface la 1NF y …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Para cada:</a:t>
            </a:r>
          </a:p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endParaRPr lang="es-CL" sz="24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</a:t>
            </a:r>
            <a:r>
              <a:rPr lang="es-CL" sz="2400" b="1" dirty="0">
                <a:solidFill>
                  <a:srgbClr val="860086"/>
                </a:solidFill>
                <a:latin typeface="Calibri Light" panose="020F0302020204030204" pitchFamily="34" charset="0"/>
              </a:rPr>
              <a:t>X</a:t>
            </a: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es una súper llave</a:t>
            </a:r>
          </a:p>
          <a:p>
            <a:pPr marL="0" indent="0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   o </a:t>
            </a:r>
            <a:r>
              <a:rPr lang="es-CL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EAA3EC-13A6-6D49-D835-8029B89016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81" y="3884757"/>
            <a:ext cx="810665" cy="1831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2E3C81-F36E-3F11-15CC-D0A4793A0D2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61" y="4909871"/>
            <a:ext cx="746952" cy="2227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B2DC50-12A2-7D18-CFFF-EE18E4D79D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15" y="1672236"/>
            <a:ext cx="3151640" cy="10383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71364B1-BE99-E5CD-1AF4-56ED76343E8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63" y="1641542"/>
            <a:ext cx="2241225" cy="83832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ABB6CCB-92D4-21C4-35A8-5760DD11B546}"/>
              </a:ext>
            </a:extLst>
          </p:cNvPr>
          <p:cNvSpPr txBox="1"/>
          <p:nvPr/>
        </p:nvSpPr>
        <p:spPr>
          <a:xfrm>
            <a:off x="5037832" y="5423376"/>
            <a:ext cx="6812046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¿El ejemplo está en la BCNF? 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C8FE91-5469-C735-12C0-4E7EEB05040F}"/>
              </a:ext>
            </a:extLst>
          </p:cNvPr>
          <p:cNvSpPr/>
          <p:nvPr/>
        </p:nvSpPr>
        <p:spPr>
          <a:xfrm>
            <a:off x="5037831" y="5792708"/>
            <a:ext cx="6812045" cy="1065292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31750" cap="flat" cmpd="sng" algn="ctr">
            <a:solidFill>
              <a:srgbClr val="00B05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¡Sí! Por ejemplo ...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Si                               entonces       es una súper llave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Si no, entonces no hay problema.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94CF8FC-676A-E51A-E49C-99DE022186C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10374" y="1875547"/>
            <a:ext cx="690411" cy="5511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3E0CD54-CF6D-292C-6ABF-308076F0B6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75760" y="1972335"/>
            <a:ext cx="690411" cy="5511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C1D5C2A-283D-1A08-E148-11205ED32AC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73" y="6226670"/>
            <a:ext cx="1495221" cy="1973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25245FA-451F-D56C-50E1-523D3CA0861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248" y="6276983"/>
            <a:ext cx="230443" cy="1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9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99F9D-B1CA-F37C-395E-27F112B45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BCNF: ¿Cómo Normalizas?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3A018-D944-844C-01F4-8B0853DCC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Input: C ={(R0, F0)} 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Esquema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dependencias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iniciales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Output: N 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Esquema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normalizado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FNBC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(R, F) in C: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 (R, F) no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está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FNBC: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tomar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 -&gt; 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 que viola FNBC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C = C U (R-X, F1)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C = C U (XY, F2)</a:t>
            </a:r>
            <a:endParaRPr lang="en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3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B09A1-B144-380E-8FE9-56339370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BCNF: ¿Cómo Normalizar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7BC289-E698-8A34-3EFA-47EC40AB67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L" dirty="0"/>
                  <a:t>Considere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y las </a:t>
                </a:r>
                <a:r>
                  <a:rPr lang="en-US" dirty="0" err="1"/>
                  <a:t>dependencias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L" dirty="0"/>
              </a:p>
              <a:p>
                <a:pPr marL="0" indent="0">
                  <a:buNone/>
                </a:pPr>
                <a:endParaRPr lang="en-CL" dirty="0"/>
              </a:p>
              <a:p>
                <a:pPr marL="0" indent="0">
                  <a:buNone/>
                </a:pPr>
                <a:r>
                  <a:rPr lang="en-CL" dirty="0"/>
                  <a:t>¿Está en BCNF?</a:t>
                </a:r>
              </a:p>
              <a:p>
                <a:pPr marL="0" indent="0">
                  <a:buNone/>
                </a:pPr>
                <a:endParaRPr lang="en-CL" dirty="0"/>
              </a:p>
              <a:p>
                <a:pPr marL="0" indent="0">
                  <a:buNone/>
                </a:pPr>
                <a:r>
                  <a:rPr lang="en-CL" dirty="0"/>
                  <a:t>¿Cuál es la llave de </a:t>
                </a:r>
                <a14:m>
                  <m:oMath xmlns:m="http://schemas.openxmlformats.org/officeDocument/2006/math">
                    <m:r>
                      <a:rPr lang="en-CL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L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7BC289-E698-8A34-3EFA-47EC40AB67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8" t="-877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4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394D4-4467-5CF2-5A57-49E743054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B390-DA7A-BED3-7D9C-0DCFA9D3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BCNF: ¿Cómo Normalizar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BC445A-8FDE-1C30-EA8E-FB3D45C832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87710" y="1869440"/>
                <a:ext cx="9486690" cy="192967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L" dirty="0"/>
                  <a:t>Considere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y las </a:t>
                </a:r>
                <a:r>
                  <a:rPr lang="en-US" dirty="0" err="1"/>
                  <a:t>dependencias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L" dirty="0"/>
              </a:p>
              <a:p>
                <a:pPr marL="0" indent="0">
                  <a:buNone/>
                </a:pPr>
                <a:r>
                  <a:rPr lang="en-CL" dirty="0"/>
                  <a:t>La llave es A (¿por qué?), por lo tanto no está en BCNF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BC445A-8FDE-1C30-EA8E-FB3D45C832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7710" y="1869440"/>
                <a:ext cx="9486690" cy="1929674"/>
              </a:xfrm>
              <a:blipFill>
                <a:blip r:embed="rId2"/>
                <a:stretch>
                  <a:fillRect l="-668" t="-1961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6319D4-4C28-F71B-45B6-6A51F6D61128}"/>
                  </a:ext>
                </a:extLst>
              </p:cNvPr>
              <p:cNvSpPr/>
              <p:nvPr/>
            </p:nvSpPr>
            <p:spPr>
              <a:xfrm>
                <a:off x="5046541" y="3013980"/>
                <a:ext cx="2569028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6319D4-4C28-F71B-45B6-6A51F6D61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541" y="3013980"/>
                <a:ext cx="2569028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7E4367-0A3E-4682-6417-AA6D57032301}"/>
                  </a:ext>
                </a:extLst>
              </p:cNvPr>
              <p:cNvSpPr txBox="1"/>
              <p:nvPr/>
            </p:nvSpPr>
            <p:spPr>
              <a:xfrm>
                <a:off x="5786769" y="3799114"/>
                <a:ext cx="1088571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 sz="2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ES" sz="2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7E4367-0A3E-4682-6417-AA6D57032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69" y="3799114"/>
                <a:ext cx="108857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930C667-ADDF-2ABE-974C-985585D631D4}"/>
                  </a:ext>
                </a:extLst>
              </p:cNvPr>
              <p:cNvSpPr/>
              <p:nvPr/>
            </p:nvSpPr>
            <p:spPr>
              <a:xfrm>
                <a:off x="2982685" y="4257591"/>
                <a:ext cx="2569028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L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L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L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930C667-ADDF-2ABE-974C-985585D63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685" y="4257591"/>
                <a:ext cx="2569028" cy="68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F83FD0-7166-E733-AB47-7417ABC90718}"/>
                  </a:ext>
                </a:extLst>
              </p:cNvPr>
              <p:cNvSpPr/>
              <p:nvPr/>
            </p:nvSpPr>
            <p:spPr>
              <a:xfrm>
                <a:off x="7380514" y="4257591"/>
                <a:ext cx="2569028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L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L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L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F83FD0-7166-E733-AB47-7417ABC90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514" y="4257591"/>
                <a:ext cx="2569028" cy="685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CB2987-02DB-6C2A-E79C-52143811C6EF}"/>
                  </a:ext>
                </a:extLst>
              </p:cNvPr>
              <p:cNvSpPr txBox="1"/>
              <p:nvPr/>
            </p:nvSpPr>
            <p:spPr>
              <a:xfrm>
                <a:off x="3641270" y="5120735"/>
                <a:ext cx="125185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sz="2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ES" sz="2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CB2987-02DB-6C2A-E79C-52143811C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70" y="5120735"/>
                <a:ext cx="125185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CB3BF4F-6A43-A781-17FB-538EFFD9E8E7}"/>
                  </a:ext>
                </a:extLst>
              </p:cNvPr>
              <p:cNvSpPr/>
              <p:nvPr/>
            </p:nvSpPr>
            <p:spPr>
              <a:xfrm>
                <a:off x="1289957" y="5679078"/>
                <a:ext cx="2569028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L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L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L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CB3BF4F-6A43-A781-17FB-538EFFD9E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957" y="5679078"/>
                <a:ext cx="2569028" cy="6858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5DEDFD-AED9-D74F-A9A3-BB57815577A2}"/>
                  </a:ext>
                </a:extLst>
              </p:cNvPr>
              <p:cNvSpPr/>
              <p:nvPr/>
            </p:nvSpPr>
            <p:spPr>
              <a:xfrm>
                <a:off x="4811486" y="5679078"/>
                <a:ext cx="2569028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L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L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L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L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5DEDFD-AED9-D74F-A9A3-BB5781557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86" y="5679078"/>
                <a:ext cx="2569028" cy="6858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AE660E-1C9D-FBF2-F05A-9B6E8691B2B3}"/>
              </a:ext>
            </a:extLst>
          </p:cNvPr>
          <p:cNvCxnSpPr>
            <a:stCxn id="4" idx="2"/>
            <a:endCxn id="7" idx="0"/>
          </p:cNvCxnSpPr>
          <p:nvPr/>
        </p:nvCxnSpPr>
        <p:spPr>
          <a:xfrm flipH="1">
            <a:off x="4267199" y="3699780"/>
            <a:ext cx="2063856" cy="5578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27B856-D689-6A38-EC73-2EAE01C2E605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2574471" y="4943391"/>
            <a:ext cx="1692728" cy="735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4501F0-2D28-F320-E73B-0DB1E138E447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>
            <a:off x="4267199" y="4943391"/>
            <a:ext cx="1828801" cy="735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B3EFE0-A22B-7E64-9E18-9805AAB7B4FD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6331055" y="3699780"/>
            <a:ext cx="2333973" cy="5578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1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0931-4DA3-24EB-6315-1AC5740F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¿Como encontrar la llave?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4DD97-769A-19EE-6B72-BBEFA3447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L" dirty="0"/>
              <a:t>Aplicar reglas lógicas de composición para identificar el conjunto de atributos que determina funcionalmente a todos los demás</a:t>
            </a:r>
          </a:p>
          <a:p>
            <a:endParaRPr lang="en-CL" dirty="0"/>
          </a:p>
          <a:p>
            <a:r>
              <a:rPr lang="en-CL" dirty="0"/>
              <a:t>Estas reglas lógicas se llaman los Axiomas de Armstrong</a:t>
            </a:r>
          </a:p>
          <a:p>
            <a:endParaRPr lang="en-CL" dirty="0"/>
          </a:p>
          <a:p>
            <a:r>
              <a:rPr lang="en-CL" dirty="0"/>
              <a:t>Hint: ver cuáles atributos aparecen solamente en los lados derechos de las dependencias funcionales</a:t>
            </a:r>
          </a:p>
        </p:txBody>
      </p:sp>
    </p:spTree>
    <p:extLst>
      <p:ext uri="{BB962C8B-B14F-4D97-AF65-F5344CB8AC3E}">
        <p14:creationId xmlns:p14="http://schemas.microsoft.com/office/powerpoint/2010/main" val="755244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5623-5D9A-6E03-10AD-A1FE212E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Axiomas de Armstrong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CE3FCD-9643-72A5-7F92-6005D7A27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87710" y="1534886"/>
                <a:ext cx="9486690" cy="49573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Sean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conjuntos de </a:t>
                </a:r>
                <a:r>
                  <a:rPr lang="en-US" dirty="0" err="1"/>
                  <a:t>atributos</a:t>
                </a:r>
                <a:r>
                  <a:rPr lang="en-US" dirty="0"/>
                  <a:t> 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/>
                  <a:t>Reflexión</a:t>
                </a:r>
                <a:r>
                  <a:rPr lang="en-US" dirty="0"/>
                  <a:t>: Si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entonces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/>
                  <a:t>Aumento</a:t>
                </a:r>
                <a:r>
                  <a:rPr lang="en-US" dirty="0"/>
                  <a:t>: Si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entonces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𝑌𝑍</m:t>
                    </m:r>
                  </m:oMath>
                </a14:m>
                <a:r>
                  <a:rPr lang="en-US" dirty="0"/>
                  <a:t> para </a:t>
                </a:r>
                <a:r>
                  <a:rPr lang="en-US" dirty="0" err="1"/>
                  <a:t>cualquier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/>
                  <a:t>Transitividad</a:t>
                </a:r>
                <a:r>
                  <a:rPr lang="en-US" dirty="0"/>
                  <a:t>: Si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entonces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/>
                  <a:t>Descomposición</a:t>
                </a:r>
                <a:r>
                  <a:rPr lang="en-US" dirty="0"/>
                  <a:t>: Si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𝑌𝑍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entonces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/>
                  <a:t>Composición</a:t>
                </a:r>
                <a:r>
                  <a:rPr lang="en-US" dirty="0"/>
                  <a:t>: Si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entonces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Pseudo </a:t>
                </a:r>
                <a:r>
                  <a:rPr lang="en-US" dirty="0" err="1"/>
                  <a:t>transitividad</a:t>
                </a:r>
                <a:r>
                  <a:rPr lang="en-US" dirty="0"/>
                  <a:t>: Si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entonces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/>
                  <a:t>Autodeterminación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/>
                  <a:t>Extensión</a:t>
                </a:r>
                <a:r>
                  <a:rPr lang="en-US" dirty="0"/>
                  <a:t>: Si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entonces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endParaRPr lang="en-C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CE3FCD-9643-72A5-7F92-6005D7A27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7710" y="1534886"/>
                <a:ext cx="9486690" cy="4957354"/>
              </a:xfrm>
              <a:blipFill>
                <a:blip r:embed="rId2"/>
                <a:stretch>
                  <a:fillRect l="-668" t="-510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49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8A0C-8602-EC3E-21A5-049B0489B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Aplicar Axiomas de Armstrong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6E76C4-95A3-C7B5-AC32-9C24B5108B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L" dirty="0"/>
                  <a:t>Considere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y las </a:t>
                </a:r>
                <a:r>
                  <a:rPr lang="en-US" dirty="0" err="1"/>
                  <a:t>dependencias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L" dirty="0"/>
              </a:p>
              <a:p>
                <a:pPr marL="0" indent="0">
                  <a:buNone/>
                </a:pPr>
                <a:r>
                  <a:rPr lang="en-CL" dirty="0"/>
                  <a:t>¿Cuál es la llave de </a:t>
                </a:r>
                <a14:m>
                  <m:oMath xmlns:m="http://schemas.openxmlformats.org/officeDocument/2006/math">
                    <m:r>
                      <a:rPr lang="en-CL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L" dirty="0"/>
                  <a:t>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L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L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CL" i="1" dirty="0" smtClean="0">
                        <a:latin typeface="Cambria Math" panose="02040503050406030204" pitchFamily="18" charset="0"/>
                      </a:rPr>
                      <m:t>BC</m:t>
                    </m:r>
                  </m:oMath>
                </a14:m>
                <a:r>
                  <a:rPr lang="en-CL" dirty="0"/>
                  <a:t> y </a:t>
                </a:r>
                <a14:m>
                  <m:oMath xmlns:m="http://schemas.openxmlformats.org/officeDocument/2006/math">
                    <m:r>
                      <a:rPr lang="en-CL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CL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CL" i="1" dirty="0" smtClean="0">
                        <a:latin typeface="Cambria Math" panose="02040503050406030204" pitchFamily="18" charset="0"/>
                      </a:rPr>
                      <m:t>BD</m:t>
                    </m:r>
                  </m:oMath>
                </a14:m>
                <a:r>
                  <a:rPr lang="en-CL" dirty="0"/>
                  <a:t>, entonces </a:t>
                </a:r>
                <a14:m>
                  <m:oMath xmlns:m="http://schemas.openxmlformats.org/officeDocument/2006/math">
                    <m:r>
                      <a:rPr lang="en-CL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L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CL" i="1" dirty="0" smtClean="0">
                        <a:latin typeface="Cambria Math" panose="02040503050406030204" pitchFamily="18" charset="0"/>
                      </a:rPr>
                      <m:t>BCD</m:t>
                    </m:r>
                  </m:oMath>
                </a14:m>
                <a:endParaRPr lang="en-CL" dirty="0"/>
              </a:p>
              <a:p>
                <a:pPr marL="0" indent="0">
                  <a:buNone/>
                </a:pPr>
                <a:r>
                  <a:rPr lang="en-CL" dirty="0"/>
                  <a:t>Como </a:t>
                </a:r>
                <a14:m>
                  <m:oMath xmlns:m="http://schemas.openxmlformats.org/officeDocument/2006/math">
                    <m:r>
                      <a:rPr lang="en-CL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L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CL" i="1" dirty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CL" dirty="0"/>
                  <a:t>, entonces </a:t>
                </a:r>
                <a14:m>
                  <m:oMath xmlns:m="http://schemas.openxmlformats.org/officeDocument/2006/math">
                    <m:r>
                      <a:rPr lang="en-CL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L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CL" i="1" dirty="0" smtClean="0">
                        <a:latin typeface="Cambria Math" panose="02040503050406030204" pitchFamily="18" charset="0"/>
                      </a:rPr>
                      <m:t>BCDE</m:t>
                    </m:r>
                  </m:oMath>
                </a14:m>
                <a:endParaRPr lang="en-CL" dirty="0"/>
              </a:p>
              <a:p>
                <a:pPr marL="0" indent="0">
                  <a:buNone/>
                </a:pPr>
                <a:r>
                  <a:rPr lang="en-CL" dirty="0"/>
                  <a:t>Como </a:t>
                </a:r>
                <a14:m>
                  <m:oMath xmlns:m="http://schemas.openxmlformats.org/officeDocument/2006/math">
                    <m:r>
                      <a:rPr lang="en-CL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L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CL" i="1" dirty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CL" dirty="0"/>
                  <a:t>, </a:t>
                </a:r>
                <a14:m>
                  <m:oMath xmlns:m="http://schemas.openxmlformats.org/officeDocument/2006/math">
                    <m:r>
                      <a:rPr lang="en-CL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L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CL" i="1" dirty="0" smtClean="0">
                        <a:latin typeface="Cambria Math" panose="02040503050406030204" pitchFamily="18" charset="0"/>
                      </a:rPr>
                      <m:t>ABCDE</m:t>
                    </m:r>
                  </m:oMath>
                </a14:m>
                <a:endParaRPr lang="en-CL" dirty="0"/>
              </a:p>
              <a:p>
                <a:pPr marL="0" indent="0">
                  <a:buNone/>
                </a:pPr>
                <a:r>
                  <a:rPr lang="en-CL" dirty="0"/>
                  <a:t>Entonces </a:t>
                </a:r>
                <a14:m>
                  <m:oMath xmlns:m="http://schemas.openxmlformats.org/officeDocument/2006/math">
                    <m:r>
                      <a:rPr lang="en-CL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L" dirty="0"/>
                  <a:t> es llave.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6E76C4-95A3-C7B5-AC32-9C24B5108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8" t="-877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197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9603-026B-A975-7B40-9EBCE50C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Formas Normales Mayores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4A2B4-499F-464C-9754-684C99A6A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83694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75D84-D660-2BF3-EAE2-828BBBE04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D00F6-7AA5-BEDE-94AD-74D784E4F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9711661" cy="1270000"/>
          </a:xfrm>
        </p:spPr>
        <p:txBody>
          <a:bodyPr/>
          <a:lstStyle/>
          <a:p>
            <a:r>
              <a:rPr lang="en-CL" dirty="0"/>
              <a:t>UNF: Forma no normalizada </a:t>
            </a:r>
            <a:r>
              <a:rPr lang="en-CL" sz="1400" dirty="0"/>
              <a:t>(UnNormalized Form)</a:t>
            </a:r>
            <a:endParaRPr lang="en-C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8BEB56-7D81-1D16-5A1E-916C162C17B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61" y="1635760"/>
            <a:ext cx="7992484" cy="9378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B8E52F-BFD2-FF1C-E906-5B2CC30C9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sp>
        <p:nvSpPr>
          <p:cNvPr id="5" name="Content Placeholder 6 2">
            <a:extLst>
              <a:ext uri="{FF2B5EF4-FFF2-40B4-BE49-F238E27FC236}">
                <a16:creationId xmlns:a16="http://schemas.microsoft.com/office/drawing/2014/main" id="{923C6C7D-496A-7279-3013-66C14E9213BB}"/>
              </a:ext>
            </a:extLst>
          </p:cNvPr>
          <p:cNvSpPr txBox="1">
            <a:spLocks/>
          </p:cNvSpPr>
          <p:nvPr/>
        </p:nvSpPr>
        <p:spPr>
          <a:xfrm>
            <a:off x="1977830" y="2752532"/>
            <a:ext cx="9156700" cy="973045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1NF</a:t>
            </a: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Un valor en cada celda de la tabla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3E956C-AA3B-CE8E-DFC6-3A26FB60D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0286" y="1946447"/>
            <a:ext cx="520749" cy="52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2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UNF ⊇ 1NF ⊇ 2NF ⊇ 3NF ⊇ BCNF</a:t>
            </a: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E59B3FA0-D628-C8AA-DACE-CD16829534A8}"/>
              </a:ext>
            </a:extLst>
          </p:cNvPr>
          <p:cNvSpPr/>
          <p:nvPr/>
        </p:nvSpPr>
        <p:spPr>
          <a:xfrm>
            <a:off x="3174520" y="1777040"/>
            <a:ext cx="6402988" cy="4922883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UNF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7FF948EC-EF9A-C152-2133-E4403E5A41C2}"/>
              </a:ext>
            </a:extLst>
          </p:cNvPr>
          <p:cNvSpPr/>
          <p:nvPr/>
        </p:nvSpPr>
        <p:spPr>
          <a:xfrm>
            <a:off x="3346106" y="2332592"/>
            <a:ext cx="6002801" cy="4184451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1NF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6B99D215-8E47-7915-1F42-32142A779354}"/>
              </a:ext>
            </a:extLst>
          </p:cNvPr>
          <p:cNvSpPr/>
          <p:nvPr/>
        </p:nvSpPr>
        <p:spPr>
          <a:xfrm>
            <a:off x="3517692" y="2888146"/>
            <a:ext cx="5602615" cy="3446018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2NF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53AE458A-DDA4-81EA-DF1D-886E9B716AC7}"/>
              </a:ext>
            </a:extLst>
          </p:cNvPr>
          <p:cNvSpPr/>
          <p:nvPr/>
        </p:nvSpPr>
        <p:spPr>
          <a:xfrm>
            <a:off x="3689280" y="3443698"/>
            <a:ext cx="5202428" cy="2707586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3NF</a:t>
            </a: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A82B1424-F05C-F6EB-5224-106FE418A9F8}"/>
              </a:ext>
            </a:extLst>
          </p:cNvPr>
          <p:cNvSpPr/>
          <p:nvPr/>
        </p:nvSpPr>
        <p:spPr>
          <a:xfrm>
            <a:off x="3860866" y="3999250"/>
            <a:ext cx="4802241" cy="1969153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BCNF</a:t>
            </a:r>
          </a:p>
        </p:txBody>
      </p:sp>
    </p:spTree>
    <p:extLst>
      <p:ext uri="{BB962C8B-B14F-4D97-AF65-F5344CB8AC3E}">
        <p14:creationId xmlns:p14="http://schemas.microsoft.com/office/powerpoint/2010/main" val="169765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UNF ⊇ 1NF ⊇ 2NF ⊇ 3NF ⊇ BCNF</a:t>
            </a: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E59B3FA0-D628-C8AA-DACE-CD16829534A8}"/>
              </a:ext>
            </a:extLst>
          </p:cNvPr>
          <p:cNvSpPr/>
          <p:nvPr/>
        </p:nvSpPr>
        <p:spPr>
          <a:xfrm>
            <a:off x="3174520" y="1777040"/>
            <a:ext cx="6402988" cy="4922883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UNF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7FF948EC-EF9A-C152-2133-E4403E5A41C2}"/>
              </a:ext>
            </a:extLst>
          </p:cNvPr>
          <p:cNvSpPr/>
          <p:nvPr/>
        </p:nvSpPr>
        <p:spPr>
          <a:xfrm>
            <a:off x="3346106" y="2332592"/>
            <a:ext cx="6002801" cy="4184451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1NF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6B99D215-8E47-7915-1F42-32142A779354}"/>
              </a:ext>
            </a:extLst>
          </p:cNvPr>
          <p:cNvSpPr/>
          <p:nvPr/>
        </p:nvSpPr>
        <p:spPr>
          <a:xfrm>
            <a:off x="3517692" y="2888146"/>
            <a:ext cx="5602615" cy="3446018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2NF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53AE458A-DDA4-81EA-DF1D-886E9B716AC7}"/>
              </a:ext>
            </a:extLst>
          </p:cNvPr>
          <p:cNvSpPr/>
          <p:nvPr/>
        </p:nvSpPr>
        <p:spPr>
          <a:xfrm>
            <a:off x="3689280" y="3443698"/>
            <a:ext cx="5202428" cy="2707586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3NF</a:t>
            </a: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A82B1424-F05C-F6EB-5224-106FE418A9F8}"/>
              </a:ext>
            </a:extLst>
          </p:cNvPr>
          <p:cNvSpPr/>
          <p:nvPr/>
        </p:nvSpPr>
        <p:spPr>
          <a:xfrm>
            <a:off x="3860866" y="3999250"/>
            <a:ext cx="4802241" cy="1969153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BCNF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069C9-1611-52E8-1FAB-11B4AA526546}"/>
              </a:ext>
            </a:extLst>
          </p:cNvPr>
          <p:cNvSpPr txBox="1"/>
          <p:nvPr/>
        </p:nvSpPr>
        <p:spPr>
          <a:xfrm>
            <a:off x="4852286" y="4660660"/>
            <a:ext cx="2819400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i="1" dirty="0">
                <a:solidFill>
                  <a:prstClr val="black"/>
                </a:solidFill>
                <a:latin typeface="Calibri Light" panose="020F0302020204030204" pitchFamily="34" charset="0"/>
              </a:rPr>
              <a:t>¿Hay formas normales más fuertes que la </a:t>
            </a:r>
            <a:r>
              <a:rPr lang="es-CL" dirty="0">
                <a:solidFill>
                  <a:prstClr val="black"/>
                </a:solidFill>
                <a:latin typeface="Calibri Light" panose="020F0302020204030204" pitchFamily="34" charset="0"/>
              </a:rPr>
              <a:t>BCNF</a:t>
            </a:r>
            <a:r>
              <a:rPr lang="es-CL" i="1" dirty="0">
                <a:solidFill>
                  <a:prstClr val="black"/>
                </a:solidFill>
                <a:latin typeface="Calibri Light" panose="020F0302020204030204" pitchFamily="34" charset="0"/>
              </a:rPr>
              <a:t>? …</a:t>
            </a:r>
          </a:p>
        </p:txBody>
      </p:sp>
    </p:spTree>
    <p:extLst>
      <p:ext uri="{BB962C8B-B14F-4D97-AF65-F5344CB8AC3E}">
        <p14:creationId xmlns:p14="http://schemas.microsoft.com/office/powerpoint/2010/main" val="171829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UNF ⊇ 1NF ⊇ 2NF ⊇ 3NF ⊇ BCNF</a:t>
            </a: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E59B3FA0-D628-C8AA-DACE-CD16829534A8}"/>
              </a:ext>
            </a:extLst>
          </p:cNvPr>
          <p:cNvSpPr/>
          <p:nvPr/>
        </p:nvSpPr>
        <p:spPr>
          <a:xfrm>
            <a:off x="3174520" y="1777040"/>
            <a:ext cx="6402988" cy="4922883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UNF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7FF948EC-EF9A-C152-2133-E4403E5A41C2}"/>
              </a:ext>
            </a:extLst>
          </p:cNvPr>
          <p:cNvSpPr/>
          <p:nvPr/>
        </p:nvSpPr>
        <p:spPr>
          <a:xfrm>
            <a:off x="3346106" y="2332592"/>
            <a:ext cx="6002801" cy="4184451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1NF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6B99D215-8E47-7915-1F42-32142A779354}"/>
              </a:ext>
            </a:extLst>
          </p:cNvPr>
          <p:cNvSpPr/>
          <p:nvPr/>
        </p:nvSpPr>
        <p:spPr>
          <a:xfrm>
            <a:off x="3517692" y="2888146"/>
            <a:ext cx="5602615" cy="3446018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2NF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53AE458A-DDA4-81EA-DF1D-886E9B716AC7}"/>
              </a:ext>
            </a:extLst>
          </p:cNvPr>
          <p:cNvSpPr/>
          <p:nvPr/>
        </p:nvSpPr>
        <p:spPr>
          <a:xfrm>
            <a:off x="3689280" y="3443698"/>
            <a:ext cx="5202428" cy="2707586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3NF</a:t>
            </a: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A82B1424-F05C-F6EB-5224-106FE418A9F8}"/>
              </a:ext>
            </a:extLst>
          </p:cNvPr>
          <p:cNvSpPr/>
          <p:nvPr/>
        </p:nvSpPr>
        <p:spPr>
          <a:xfrm>
            <a:off x="3860866" y="3999250"/>
            <a:ext cx="4802241" cy="1969153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t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BCNF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E30B08-B2C2-7D42-1BC0-5EE43A805363}"/>
              </a:ext>
            </a:extLst>
          </p:cNvPr>
          <p:cNvSpPr/>
          <p:nvPr/>
        </p:nvSpPr>
        <p:spPr>
          <a:xfrm>
            <a:off x="6769040" y="5770284"/>
            <a:ext cx="5388333" cy="944880"/>
          </a:xfrm>
          <a:prstGeom prst="rect">
            <a:avLst/>
          </a:prstGeom>
          <a:solidFill>
            <a:srgbClr val="F9FFBE"/>
          </a:solidFill>
          <a:ln w="31750">
            <a:solidFill>
              <a:srgbClr val="FF9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i="1" dirty="0">
                <a:solidFill>
                  <a:schemeClr val="bg1"/>
                </a:solidFill>
                <a:latin typeface="Calibri Light" panose="020F0302020204030204" pitchFamily="34" charset="0"/>
              </a:rPr>
              <a:t>¡Sí, hay más formas normales! </a:t>
            </a:r>
            <a:r>
              <a:rPr lang="es-CL" i="1" dirty="0">
                <a:solidFill>
                  <a:schemeClr val="bg1"/>
                </a:solidFill>
                <a:latin typeface="Calibri Light" panose="020F0302020204030204" pitchFamily="34" charset="0"/>
              </a:rPr>
              <a:t>La 4NF, 5NF, DKNF, 6NF, </a:t>
            </a:r>
          </a:p>
          <a:p>
            <a:pPr algn="ctr"/>
            <a:r>
              <a:rPr lang="es-CL" i="1" dirty="0">
                <a:solidFill>
                  <a:schemeClr val="bg1"/>
                </a:solidFill>
                <a:latin typeface="Calibri Light" panose="020F0302020204030204" pitchFamily="34" charset="0"/>
              </a:rPr>
              <a:t>Pero las anomalías son cada vez más raras …</a:t>
            </a:r>
          </a:p>
          <a:p>
            <a:pPr algn="ctr"/>
            <a:r>
              <a:rPr lang="es-CL" i="1" dirty="0">
                <a:solidFill>
                  <a:schemeClr val="bg1"/>
                </a:solidFill>
                <a:latin typeface="Calibri Light" panose="020F0302020204030204" pitchFamily="34" charset="0"/>
              </a:rPr>
              <a:t>… entonces pararemos aquí con BCNF. 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1A063C03-4782-090B-AD0B-9BB8D4DE6F36}"/>
              </a:ext>
            </a:extLst>
          </p:cNvPr>
          <p:cNvSpPr/>
          <p:nvPr/>
        </p:nvSpPr>
        <p:spPr>
          <a:xfrm>
            <a:off x="4163683" y="4430551"/>
            <a:ext cx="4192438" cy="1184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5652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E8F91-EDAF-4E18-28C6-E8C76BF5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Conceptualización para evitar la Normalización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ADE0D-E621-6D1D-5E0A-1FF34C9E6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240713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148F-B46E-EA29-41F4-0C10D6FA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Modelo Conceptual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A77D-083B-9749-1584-59970B669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L" dirty="0"/>
              <a:t>Podemos notar a través de los ejemplos, que las anomalías suelen ocurrir cuando existen varios conceptos que *se mezclan* en una misma tabla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82777-362C-CA96-4D7B-99AD339D8DF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68" y="3008864"/>
            <a:ext cx="6455434" cy="1117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B8D836-AE75-C146-C206-9BD7C304F7A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28" y="4130535"/>
            <a:ext cx="6524751" cy="1226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2F5FB5-C23D-7479-0699-BA3A7D5B4DE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94" y="4318756"/>
            <a:ext cx="4323134" cy="103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82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F437-C8FD-4F7F-BFE8-F6572658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L" dirty="0"/>
              <a:t>Un buen Modelo Conceptual casi siempre genera un Esquema Normalizado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D1776-C016-3920-DC55-B800B1376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2471056"/>
            <a:ext cx="9486690" cy="3736703"/>
          </a:xfrm>
        </p:spPr>
        <p:txBody>
          <a:bodyPr/>
          <a:lstStyle/>
          <a:p>
            <a:pPr marL="0" indent="0">
              <a:buNone/>
            </a:pPr>
            <a:r>
              <a:rPr lang="en-CL" dirty="0"/>
              <a:t>Es importante “hacer bien la pega” inicialmente, para evitar aplicar algoritmos de normalización y migración de datos una vez que el sistema ya está implementado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37C53-FC3E-6495-5524-3620161B92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79" y="4195849"/>
            <a:ext cx="6524751" cy="1226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51C188-A79A-81BB-BCB9-403DC7A150C7}"/>
              </a:ext>
            </a:extLst>
          </p:cNvPr>
          <p:cNvSpPr txBox="1"/>
          <p:nvPr/>
        </p:nvSpPr>
        <p:spPr>
          <a:xfrm>
            <a:off x="2341945" y="5746094"/>
            <a:ext cx="7978217" cy="64633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CL" dirty="0">
                <a:solidFill>
                  <a:schemeClr val="bg1"/>
                </a:solidFill>
              </a:rPr>
              <a:t>Claramente hay dos conceptos: cuenta y transferencia, donde transferencia debiera ser una relación binaria de Cuenta consigo misma</a:t>
            </a:r>
          </a:p>
        </p:txBody>
      </p:sp>
    </p:spTree>
    <p:extLst>
      <p:ext uri="{BB962C8B-B14F-4D97-AF65-F5344CB8AC3E}">
        <p14:creationId xmlns:p14="http://schemas.microsoft.com/office/powerpoint/2010/main" val="2653084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DE1EE7-4C5E-374E-447C-6BDAB8DF3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F8681D0-FE27-CDA5-23E2-3F59867C7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06264CBD-72DC-F12E-56CA-61D83E43C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55908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9C378-0B96-7664-15C7-06777FEFA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42" y="1065568"/>
            <a:ext cx="4430487" cy="25492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L" dirty="0">
                <a:solidFill>
                  <a:schemeClr val="tx1"/>
                </a:solidFill>
              </a:rPr>
              <a:t>Formas Normales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C7EE9-E112-2B4D-5D9F-5AA83C6BF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77" y="3213240"/>
            <a:ext cx="4556919" cy="25492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L" sz="1600" dirty="0">
                <a:solidFill>
                  <a:schemeClr val="tx1"/>
                </a:solidFill>
              </a:rPr>
              <a:t>MDS7103 – Bases de Datos</a:t>
            </a:r>
          </a:p>
          <a:p>
            <a:pPr>
              <a:lnSpc>
                <a:spcPct val="100000"/>
              </a:lnSpc>
            </a:pPr>
            <a:endParaRPr lang="en-C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C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Sebastián Ferrada Aliaga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Iniciativa de Datos e Inteligencia Artificial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http://</a:t>
            </a:r>
            <a:r>
              <a:rPr lang="en-US" sz="1600" dirty="0" err="1">
                <a:solidFill>
                  <a:schemeClr val="tx1"/>
                </a:solidFill>
              </a:rPr>
              <a:t>sferrada</a:t>
            </a:r>
            <a:r>
              <a:rPr lang="en-CL" sz="1600" dirty="0">
                <a:solidFill>
                  <a:schemeClr val="tx1"/>
                </a:solidFill>
              </a:rPr>
              <a:t>.com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Octubre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1CF827-A3C1-4B8F-2627-5E3689F8E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9" y="1375495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92FC30-8F77-6E50-94FF-0F7A16D21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8" y="0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6" name="Picture 2" descr="BCNF in DBMS | Scaler Topics">
            <a:extLst>
              <a:ext uri="{FF2B5EF4-FFF2-40B4-BE49-F238E27FC236}">
                <a16:creationId xmlns:a16="http://schemas.microsoft.com/office/drawing/2014/main" id="{01FEB3A0-D61A-FC95-273E-96E51BE5C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8" t="8931" r="19227" b="20057"/>
          <a:stretch/>
        </p:blipFill>
        <p:spPr bwMode="auto">
          <a:xfrm>
            <a:off x="8279173" y="1630292"/>
            <a:ext cx="3157212" cy="31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0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C540A-F82E-C809-23E5-3028C48CD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A3B47-4053-5A68-C3D1-5B99E884C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9711661" cy="1270000"/>
          </a:xfrm>
        </p:spPr>
        <p:txBody>
          <a:bodyPr/>
          <a:lstStyle/>
          <a:p>
            <a:r>
              <a:rPr lang="en-CL" dirty="0"/>
              <a:t>1NF: Primera Forma Normal </a:t>
            </a:r>
            <a:r>
              <a:rPr lang="en-CL" sz="1400" dirty="0"/>
              <a:t>(First Normal Form)</a:t>
            </a:r>
            <a:endParaRPr lang="en-C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46FA36-B924-433F-138D-4D97AE82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0C0C2-F781-19FA-0CE0-E1798E523CE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83" y="1495749"/>
            <a:ext cx="6455434" cy="1117061"/>
          </a:xfrm>
          <a:prstGeom prst="rect">
            <a:avLst/>
          </a:prstGeom>
        </p:spPr>
      </p:pic>
      <p:sp>
        <p:nvSpPr>
          <p:cNvPr id="10" name="Content Placeholder 6 2">
            <a:extLst>
              <a:ext uri="{FF2B5EF4-FFF2-40B4-BE49-F238E27FC236}">
                <a16:creationId xmlns:a16="http://schemas.microsoft.com/office/drawing/2014/main" id="{EECAB08B-AB85-58F7-7F85-4FF7CED43BA3}"/>
              </a:ext>
            </a:extLst>
          </p:cNvPr>
          <p:cNvSpPr txBox="1">
            <a:spLocks/>
          </p:cNvSpPr>
          <p:nvPr/>
        </p:nvSpPr>
        <p:spPr>
          <a:xfrm>
            <a:off x="1987161" y="2752532"/>
            <a:ext cx="9156700" cy="973045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b="1" dirty="0">
                <a:solidFill>
                  <a:prstClr val="black"/>
                </a:solidFill>
                <a:latin typeface="Calibri Light" panose="020F0302020204030204" pitchFamily="34" charset="0"/>
              </a:rPr>
              <a:t>1NF</a:t>
            </a: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Un valor en cada celda de la tabla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D8B23A-0AE2-39E6-3B01-FC2AF3655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5095" y="1851291"/>
            <a:ext cx="690411" cy="5511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01477E-AABE-608E-E04D-F888FB186E1B}"/>
              </a:ext>
            </a:extLst>
          </p:cNvPr>
          <p:cNvSpPr txBox="1"/>
          <p:nvPr/>
        </p:nvSpPr>
        <p:spPr>
          <a:xfrm>
            <a:off x="5047861" y="4842349"/>
            <a:ext cx="6096000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Ya pero, ¿qué significa </a:t>
            </a:r>
            <a:r>
              <a:rPr kumimoji="0" lang="es-CL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un</a:t>
            </a: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 valor? </a:t>
            </a:r>
            <a:r>
              <a:rPr lang="es-CL" dirty="0">
                <a:solidFill>
                  <a:prstClr val="black"/>
                </a:solidFill>
                <a:latin typeface="Calibri Light" panose="020F0302020204030204" pitchFamily="34" charset="0"/>
              </a:rPr>
              <a:t>🤔</a:t>
            </a:r>
            <a:endParaRPr kumimoji="0" lang="es-CL" sz="1800" b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993EA9-0B9B-597C-C3C4-4C9883AC2B02}"/>
              </a:ext>
            </a:extLst>
          </p:cNvPr>
          <p:cNvSpPr txBox="1"/>
          <p:nvPr/>
        </p:nvSpPr>
        <p:spPr>
          <a:xfrm>
            <a:off x="5047861" y="5610569"/>
            <a:ext cx="6096000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¿Hay algún problema aquí? …</a:t>
            </a:r>
          </a:p>
        </p:txBody>
      </p:sp>
    </p:spTree>
    <p:extLst>
      <p:ext uri="{BB962C8B-B14F-4D97-AF65-F5344CB8AC3E}">
        <p14:creationId xmlns:p14="http://schemas.microsoft.com/office/powerpoint/2010/main" val="3771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74B94-5CD0-B358-BDD4-1A135A8F7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E1162-E4CF-D5D8-BF5A-6F5C844E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9711661" cy="1270000"/>
          </a:xfrm>
        </p:spPr>
        <p:txBody>
          <a:bodyPr/>
          <a:lstStyle/>
          <a:p>
            <a:r>
              <a:rPr lang="en-CL" dirty="0"/>
              <a:t>1NF: Primera Forma Normal </a:t>
            </a:r>
            <a:r>
              <a:rPr lang="en-CL" sz="1400" dirty="0"/>
              <a:t>(First Normal Form)</a:t>
            </a:r>
            <a:endParaRPr lang="en-C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DFAF98-C73A-C1E2-9E26-B980F27BC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A20299-9C5F-E11F-96F1-191E612523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83" y="1495749"/>
            <a:ext cx="6455434" cy="111706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D9CC2AC-79AA-B175-D90B-9BAE27745AFA}"/>
              </a:ext>
            </a:extLst>
          </p:cNvPr>
          <p:cNvSpPr/>
          <p:nvPr/>
        </p:nvSpPr>
        <p:spPr>
          <a:xfrm>
            <a:off x="5038531" y="3237681"/>
            <a:ext cx="6846957" cy="369332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3175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Redundancia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2A0C3B-0573-9AE9-0DF0-0F583990FD85}"/>
              </a:ext>
            </a:extLst>
          </p:cNvPr>
          <p:cNvSpPr txBox="1"/>
          <p:nvPr/>
        </p:nvSpPr>
        <p:spPr>
          <a:xfrm>
            <a:off x="5032186" y="3629732"/>
            <a:ext cx="6853302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Pero ¿por qué es un problema? ¿Solo por el espacio? 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01E483-3690-CC40-25F7-32D21043B5FC}"/>
              </a:ext>
            </a:extLst>
          </p:cNvPr>
          <p:cNvSpPr/>
          <p:nvPr/>
        </p:nvSpPr>
        <p:spPr>
          <a:xfrm>
            <a:off x="5038531" y="4036622"/>
            <a:ext cx="6846957" cy="926784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3175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Anomalía de actualización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Por ejemplo, se puede actualizar la dirección de </a:t>
            </a:r>
            <a:r>
              <a:rPr kumimoji="0" lang="es-CL" sz="1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Rankine</a:t>
            </a: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en un lugar sin actualizar todos los valores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1B9615-B461-8A7E-2102-3FB101078EBE}"/>
              </a:ext>
            </a:extLst>
          </p:cNvPr>
          <p:cNvSpPr/>
          <p:nvPr/>
        </p:nvSpPr>
        <p:spPr>
          <a:xfrm>
            <a:off x="5032887" y="5000964"/>
            <a:ext cx="6846957" cy="90909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3175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Anomalía de inserción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No podemos insertar un nuevo cliente a la tabla si no tenemos un número de teléfono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6E129C-E0DC-0C65-38E3-03EB2C72EA67}"/>
              </a:ext>
            </a:extLst>
          </p:cNvPr>
          <p:cNvSpPr/>
          <p:nvPr/>
        </p:nvSpPr>
        <p:spPr>
          <a:xfrm>
            <a:off x="5032887" y="5947612"/>
            <a:ext cx="6846957" cy="894879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3175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Anomalía de borrado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Si el número de teléfono ahora está invalido, tendremos que borrar la fila entera con la dirección, etc.</a:t>
            </a:r>
          </a:p>
        </p:txBody>
      </p:sp>
      <p:sp>
        <p:nvSpPr>
          <p:cNvPr id="21" name="Content Placeholder 6 2">
            <a:extLst>
              <a:ext uri="{FF2B5EF4-FFF2-40B4-BE49-F238E27FC236}">
                <a16:creationId xmlns:a16="http://schemas.microsoft.com/office/drawing/2014/main" id="{2111EDE6-0F89-44BB-2050-CF37F0BCCA7A}"/>
              </a:ext>
            </a:extLst>
          </p:cNvPr>
          <p:cNvSpPr txBox="1">
            <a:spLocks/>
          </p:cNvSpPr>
          <p:nvPr/>
        </p:nvSpPr>
        <p:spPr>
          <a:xfrm>
            <a:off x="1603514" y="2855101"/>
            <a:ext cx="2529538" cy="826696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Soluciones con nulos no cuentan aquí.</a:t>
            </a:r>
            <a:endParaRPr lang="es-CL" sz="18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FCC636-104D-DFB5-D59B-42F6ACE7E865}"/>
              </a:ext>
            </a:extLst>
          </p:cNvPr>
          <p:cNvSpPr txBox="1"/>
          <p:nvPr/>
        </p:nvSpPr>
        <p:spPr>
          <a:xfrm>
            <a:off x="5037830" y="2828341"/>
            <a:ext cx="6853302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¿Hay algún problema aquí? …</a:t>
            </a:r>
          </a:p>
        </p:txBody>
      </p:sp>
    </p:spTree>
    <p:extLst>
      <p:ext uri="{BB962C8B-B14F-4D97-AF65-F5344CB8AC3E}">
        <p14:creationId xmlns:p14="http://schemas.microsoft.com/office/powerpoint/2010/main" val="259702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B1E46-1CB3-4A9A-BAF7-F263F2AA3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E3E64-032E-A189-48F2-32AD11B77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9711661" cy="1270000"/>
          </a:xfrm>
        </p:spPr>
        <p:txBody>
          <a:bodyPr/>
          <a:lstStyle/>
          <a:p>
            <a:r>
              <a:rPr lang="en-CL" dirty="0"/>
              <a:t>1NF: Primera Forma Normal </a:t>
            </a:r>
            <a:r>
              <a:rPr lang="en-CL" sz="1400" dirty="0"/>
              <a:t>(First Normal Form)</a:t>
            </a:r>
            <a:endParaRPr lang="en-C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1D3EDE-5B9A-0E51-A48F-3DDEE4FEC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43" y="3865299"/>
            <a:ext cx="2725882" cy="2992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CF7220-40EE-E310-D702-FEF17C3927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83" y="1495749"/>
            <a:ext cx="6455434" cy="1117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BF6828-59E1-BABA-85F0-8BEF9270C8DF}"/>
              </a:ext>
            </a:extLst>
          </p:cNvPr>
          <p:cNvSpPr txBox="1"/>
          <p:nvPr/>
        </p:nvSpPr>
        <p:spPr>
          <a:xfrm>
            <a:off x="5037830" y="3197673"/>
            <a:ext cx="6853302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¿La solución? 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FFD6CE-2A45-A034-D9D8-7449479CEB93}"/>
              </a:ext>
            </a:extLst>
          </p:cNvPr>
          <p:cNvSpPr/>
          <p:nvPr/>
        </p:nvSpPr>
        <p:spPr>
          <a:xfrm>
            <a:off x="5038531" y="3588909"/>
            <a:ext cx="6846957" cy="369333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31750" cap="flat" cmpd="sng" algn="ctr">
            <a:solidFill>
              <a:srgbClr val="00B05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Crear otra tabla con </a:t>
            </a:r>
            <a:r>
              <a:rPr kumimoji="0" lang="es-CL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rut</a:t>
            </a: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y </a:t>
            </a: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fono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AFBC39-7506-46C7-9340-BA067AEED677}"/>
              </a:ext>
            </a:extLst>
          </p:cNvPr>
          <p:cNvSpPr txBox="1"/>
          <p:nvPr/>
        </p:nvSpPr>
        <p:spPr>
          <a:xfrm>
            <a:off x="5032186" y="4449706"/>
            <a:ext cx="6853302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Pero ¿cómo podemos </a:t>
            </a:r>
            <a:r>
              <a:rPr kumimoji="0" lang="es-CL" sz="1800" b="0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definir</a:t>
            </a: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 este problema de aquí? 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2470F2-6DF5-6CF5-7406-01BD04914670}"/>
              </a:ext>
            </a:extLst>
          </p:cNvPr>
          <p:cNvSpPr/>
          <p:nvPr/>
        </p:nvSpPr>
        <p:spPr>
          <a:xfrm>
            <a:off x="11060556" y="4819039"/>
            <a:ext cx="824931" cy="369333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31750" cap="flat" cmpd="sng" algn="ctr">
            <a:solidFill>
              <a:srgbClr val="70AD47">
                <a:lumMod val="7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4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30y9cdsu7xlg0.cloudfront.net/png/257761-200.png">
            <a:extLst>
              <a:ext uri="{FF2B5EF4-FFF2-40B4-BE49-F238E27FC236}">
                <a16:creationId xmlns:a16="http://schemas.microsoft.com/office/drawing/2014/main" id="{0B2E3019-0F4A-4B88-16A4-F5F8C2AF6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91" y="1517391"/>
            <a:ext cx="3823218" cy="382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08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BA286-6066-3222-836F-EC4A2563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Modelo Relacional – Llave Candidata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087FE-84EE-DCC5-BEA6-007376F1A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370" y="2393949"/>
            <a:ext cx="9960429" cy="37830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600" dirty="0"/>
              <a:t>Un conjunto de atributos de una relación es una </a:t>
            </a:r>
            <a:r>
              <a:rPr lang="es-CL" sz="3600" b="1" dirty="0">
                <a:solidFill>
                  <a:srgbClr val="0070C0"/>
                </a:solidFill>
              </a:rPr>
              <a:t>Llave Candidata </a:t>
            </a:r>
            <a:r>
              <a:rPr lang="es-CL" sz="3600" dirty="0"/>
              <a:t>si es una </a:t>
            </a:r>
            <a:r>
              <a:rPr lang="es-CL" sz="3600" b="1" dirty="0"/>
              <a:t>súper llave </a:t>
            </a:r>
            <a:r>
              <a:rPr lang="es-CL" sz="3600" dirty="0"/>
              <a:t>y no existe un </a:t>
            </a:r>
            <a:r>
              <a:rPr lang="es-CL" sz="3600" b="1" dirty="0"/>
              <a:t>subconjunto propio </a:t>
            </a:r>
            <a:r>
              <a:rPr lang="es-CL" sz="3600" dirty="0"/>
              <a:t>de ese conjunto que también sea una súper llave</a:t>
            </a:r>
          </a:p>
        </p:txBody>
      </p:sp>
    </p:spTree>
    <p:extLst>
      <p:ext uri="{BB962C8B-B14F-4D97-AF65-F5344CB8AC3E}">
        <p14:creationId xmlns:p14="http://schemas.microsoft.com/office/powerpoint/2010/main" val="26005339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9,553"/>
  <p:tag name="ORIGINALWIDTH" val="3515,7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l r r}&#10;\rlt{Cliente}\\&#10;\hline&#10;\schk{rut} &amp; \sch{nombre} &amp; \sch{fono} &amp; \sch{dirección}\\[0.5ex]&#10;\hline &#10;32.000.273-K &amp; Kelvin &amp; +56976698463 &amp; Campo de Hielo Sur, Depto 273\\&#10;\hline&#10;\end{tabular}&#10;&#10;&#10;&#10;&#10;&#10;\end{document}"/>
  <p:tag name="IGUANATEXSIZE" val="16"/>
  <p:tag name="IGUANATEXCURSOR" val="37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3626,7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l r r}&#10;\rlt{Cliente}\\&#10;\hline&#10;\schk{rut} &amp; \sch{nombre} &amp; \schk{fono} &amp; \sch{dirección}\\[0.5ex]&#10;\hline &#10;32.000.273-K &amp; Kelvin &amp; +56976698463 &amp; Campo de Hielo Sur, Depto 273\\&#10;12.491.671-K &amp; Rankine &amp; +56991324842 &amp; Campo de Hielo Norte, Depto 502\\&#10;12.491.671-K &amp; Rankine &amp; +56223491234 &amp; Campo de Hielo Norte, Depto 502\\&#10;\hline&#10;\end{tabular}&#10;&#10;&#10;&#10;&#10;&#10;\end{document}"/>
  <p:tag name="IGUANATEXSIZE" val="16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641,86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 r l r}&#10;\multicolumn{2}{l}{\rlt{TransferenciaTotal}}\\&#10;\hline&#10;\schk{cuenta\_origen} &amp; \schk{cuenta\_destino} &amp; \sch{rut\_destino} &amp; \sch{total}\\[0.5ex]&#10;\hline &#10;7873698669 &amp; 1849123812 &amp; 12.491.671-K  &amp; 10000 \\&#10;8273697679 &amp; 7873698669 &amp; 32.000.273-K  &amp; 10000 \\&#10;8273697679 &amp; 1849123812 &amp; 12.491.671-K  &amp; 51920 \\&#10;\hline&#10;\end{tabular}&#10;&#10;&#10;&#10;&#10;&#10;\end{document}"/>
  <p:tag name="IGUANATEXSIZE" val="16"/>
  <p:tag name="IGUANATEXCURSOR" val="4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4,3525"/>
  <p:tag name="ORIGINALWIDTH" val="3992,05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 r r l l r}&#10;\rlt{Transferencia}\\&#10;\hline&#10;\schk{cuenta\_origen} &amp; \schk{número} &amp; \sch{cuenta\_destino} &amp; \sch{rut\_destino} &amp; \sch{nombre\_destino} &amp; \sch{monto}\\[0.5ex]&#10;\hline &#10;7873698669 &amp; 0000047 &amp; 1849123812 &amp; 12.491.671-K  &amp; Rankine &amp; 41920 \\&#10;7873698669 &amp; 0000048 &amp; 1849123812 &amp; 12.491.671-K  &amp; Rankine &amp; 10000 \\&#10;8273697679 &amp; 0000047 &amp; 7873698669 &amp; 32.000.273-K &amp; Kelvin &amp; 10000 \\\&#10;8273697679 &amp; 0000048 &amp; 1849123812 &amp; 12.491.671-K  &amp; Rankine &amp; 41920 \\&#10;\hline&#10;\end{tabular}&#10;&#10;&#10;&#10;&#10;&#10;\end{document}"/>
  <p:tag name="IGUANATEXSIZE" val="16"/>
  <p:tag name="IGUANATEXCURSOR" val="63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294,681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begin{tabular}{r@{ }l}&#10;\{\schk{rut}\} $\rightarrow$ &amp; $\{\sch{nombre}, \sch{dirección}\}$\\&#10;\end{tabular}&#10;\end{document}"/>
  <p:tag name="IGUANATEXSIZE" val="18"/>
  <p:tag name="IGUANATEXCURSOR" val="38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294,681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{\schk{rut}\} $\rightarrow$ $\{\sch{nombre},\sch{dirección}\}$&#10;\end{document}"/>
  <p:tag name="IGUANATEXSIZE" val="20"/>
  <p:tag name="IGUANATEXCURSOR" val="41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3626,7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l r r}&#10;\rlt{Cliente}\\&#10;\hline&#10;\schk{rut} &amp; \sch{nombre} &amp; \schk{fono} &amp; \sch{dirección}\\[0.5ex]&#10;\hline &#10;32.000.273-K &amp; Kelvin &amp; +56976698463 &amp; Campo de Hielo Sur, Depto 273\\&#10;12.491.671-K &amp; Rankine &amp; +56991324842 &amp; Campo de Hielo Norte, Depto 502\\&#10;12.491.671-K &amp; Rankine &amp; +56223491234 &amp; Campo de Hielo Norte, Depto 502\\&#10;\hline&#10;\end{tabular}&#10;&#10;&#10;&#10;&#10;&#10;\end{document}"/>
  <p:tag name="IGUANATEXSIZE" val="16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386.2017"/>
  <p:tag name="LATEXADDIN" val="\documentclass{article}&#10;\usepackage[utf8]{inputenc}&#10;\usepackage{amsmath}&#10;\usepackage{xcolor}&#10;\usepackage[normalem]{ulem}&#10;\pagestyle{empty}&#10;&#10;\newcommand{\rA}{\ensuremath{\text{\color{violet}A}}}&#10;\newcommand{\rB}{\ensuremath{\text{\color{violet}B}}}&#10;\newcommand{\ab}{\ensuremath{\text{\color{brown}b}}}&#10;\newcommand{\ac}{\ensuremath{\text{\color{brown}c}}}&#10;&#10;&#10;\begin{document}&#10;&#10;\newcommand{\rlt}[1]{\textbf{\color{green!50!black}#1}}&#10;\newcommand{\sch}[1]{\ensuremath{\textbf{\color{blue}#1}}}&#10;\newcommand{\schk}[1]{\ensuremath{\textbf{\uline{\color{blue}#1}}}}&#10;\sf&#10;\footnotesize&#10;$\rA \rightarrow \{\ab\}$&#10;\end{document}"/>
  <p:tag name="IGUANATEXSIZE" val="20"/>
  <p:tag name="IGUANATEXCURSOR" val="6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3626,7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l r r}&#10;\rlt{Cliente}\\&#10;\hline&#10;\schk{rut} &amp; \sch{nombre} &amp; \schk{fono} &amp; \sch{dirección}\\[0.5ex]&#10;\hline &#10;32.000.273-K &amp; Kelvin &amp; +56976698463 &amp; Campo de Hielo Sur, Depto 273\\&#10;12.491.671-K &amp; Rankine &amp; +56991324842 &amp; Campo de Hielo Norte, Depto 502\\&#10;12.491.671-K &amp; Rankine &amp; +56223491234 &amp; Campo de Hielo Norte, Depto 502\\&#10;\hline&#10;\end{tabular}&#10;&#10;&#10;&#10;&#10;&#10;\end{document}"/>
  <p:tag name="IGUANATEXSIZE" val="16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386.2017"/>
  <p:tag name="LATEXADDIN" val="\documentclass{article}&#10;\usepackage[utf8]{inputenc}&#10;\usepackage{amsmath}&#10;\usepackage{xcolor}&#10;\usepackage[normalem]{ulem}&#10;\pagestyle{empty}&#10;&#10;\newcommand{\rA}{\ensuremath{\text{\color{violet}A}}}&#10;\newcommand{\rB}{\ensuremath{\text{\color{violet}B}}}&#10;\newcommand{\ab}{\ensuremath{\text{\color{brown}b}}}&#10;\newcommand{\ac}{\ensuremath{\text{\color{brown}c}}}&#10;&#10;&#10;\begin{document}&#10;&#10;\newcommand{\rlt}[1]{\textbf{\color{green!50!black}#1}}&#10;\newcommand{\sch}[1]{\ensuremath{\textbf{\color{blue}#1}}}&#10;\newcommand{\schk}[1]{\ensuremath{\textbf{\uline{\color{blue}#1}}}}&#10;\sf&#10;\footnotesize&#10;$\rA \rightarrow \{\ab\}$&#10;\end{document}"/>
  <p:tag name="IGUANATEXSIZE" val="20"/>
  <p:tag name="IGUANATEXCURSOR" val="6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1792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begin{tabular}{r@{ }l}&#10;\{\sch{nombre},\sch{fono}\} $\rightarrow$ &amp; $\{\schk{rut}\}$\\&#10;\{\sch{dirección},\sch{fono}\} $\rightarrow$ &amp; $\{\schk{rut}\}$\\&#10;\{\schk{rut}\} $\rightarrow$ &amp; $\{\sch{nombre}, \sch{dirección}\}$\\&#10;\end{tabular}&#10;\end{document}"/>
  <p:tag name="IGUANATEXSIZE" val="18"/>
  <p:tag name="IGUANATEXCURSOR" val="51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909,1268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{\schk{rut}\} $\rightarrow$ $\{\sch{dirección}\}$&#10;\end{document}"/>
  <p:tag name="IGUANATEXSIZE" val="20"/>
  <p:tag name="IGUANATEXCURSOR" val="40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3626,7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l r r}&#10;\rlt{Cliente}\\&#10;\hline&#10;\schk{rut} &amp; \sch{nombre} &amp; \schk{fono} &amp; \sch{dirección}\\[0.5ex]&#10;\hline &#10;32.000.273-K &amp; Kelvin &amp; +56976698463 &amp; Campo de Hielo Sur, Depto 273\\&#10;12.491.671-K &amp; Rankine &amp; +56991324842 &amp; Campo de Hielo Norte, Depto 502\\&#10;12.491.671-K &amp; Rankine &amp; +56223491234 &amp; Campo de Hielo Norte, Depto 502\\&#10;\hline&#10;\end{tabular}&#10;&#10;&#10;&#10;&#10;&#10;\end{document}"/>
  <p:tag name="IGUANATEXSIZE" val="16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8,0695"/>
  <p:tag name="ORIGINALWIDTH" val="4320,60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l r r}&#10;\rlt{Cliente}\\&#10;\hline&#10;\schk{rut} &amp; \sch{nombre} &amp; \sch{fono} &amp; \sch{dirección}\\[0.5ex]&#10;\hline &#10;32.000.273-K &amp; Kelvin &amp; +56976698463 &amp; Campo de Hielo Sur, Depto 273\\&#10;12.491.671-K &amp; Rankine &amp; +56991324842,+56223491234 &amp; Campo de Hielo Norte, Depto 502\\&#10;\hline&#10;\end{tabular}&#10;&#10;&#10;&#10;&#10;&#10;\end{document}"/>
  <p:tag name="IGUANATEXSIZE" val="16"/>
  <p:tag name="IGUANATEXCURSOR" val="4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386.2017"/>
  <p:tag name="LATEXADDIN" val="\documentclass{article}&#10;\usepackage[utf8]{inputenc}&#10;\usepackage{amsmath}&#10;\usepackage{xcolor}&#10;\usepackage[normalem]{ulem}&#10;\pagestyle{empty}&#10;&#10;\newcommand{\rA}{\ensuremath{\text{\color{violet}A}}}&#10;\newcommand{\rB}{\ensuremath{\text{\color{violet}B}}}&#10;\newcommand{\ab}{\ensuremath{\text{\color{brown}b}}}&#10;\newcommand{\ac}{\ensuremath{\text{\color{brown}c}}}&#10;&#10;&#10;\begin{document}&#10;&#10;\newcommand{\rlt}[1]{\textbf{\color{green!50!black}#1}}&#10;\newcommand{\sch}[1]{\ensuremath{\textbf{\color{blue}#1}}}&#10;\newcommand{\schk}[1]{\ensuremath{\textbf{\uline{\color{blue}#1}}}}&#10;\sf&#10;\footnotesize&#10;$\rA \rightarrow \{\ab\}$&#10;\end{document}"/>
  <p:tag name="IGUANATEXSIZE" val="20"/>
  <p:tag name="IGUANATEXCURSOR" val="6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897,1252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$\{\schk{rut}\} \rightarrow \{\sch{dirección}\}$&#10;\end{document}"/>
  <p:tag name="IGUANATEXSIZE" val="20"/>
  <p:tag name="IGUANATEXCURSOR" val="4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1727,491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begin{tabular}{r@{ }l}&#10;\{\sch{nombre},\sch{fono}\} $\rightarrow$ &amp; $\{\schk{rut}\}$\\\{\schk{rut}\} $\rightarrow$ &amp; $\{\sch{nombre}, \sch{dirección}\}$\\&#10;\end{tabular}&#10;\end{document}"/>
  <p:tag name="IGUANATEXSIZE" val="18"/>
  <p:tag name="IGUANATEXCURSOR" val="4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3626,7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l r r}&#10;\rlt{Cliente}\\&#10;\hline&#10;\schk{rut} &amp; \sch{nombre} &amp; \schk{fono} &amp; \sch{dirección}\\[0.5ex]&#10;\hline &#10;32.000.273-K &amp; Kelvin &amp; +56976698463 &amp; Campo de Hielo Sur, Depto 273\\&#10;12.491.671-K &amp; Rankine &amp; +56991324842 &amp; Campo de Hielo Norte, Depto 502\\&#10;12.491.671-K &amp; Rankine &amp; +56223491234 &amp; Campo de Hielo Norte, Depto 502\\&#10;\hline&#10;\end{tabular}&#10;&#10;&#10;&#10;&#10;&#10;\end{document}"/>
  <p:tag name="IGUANATEXSIZE" val="16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386.2017"/>
  <p:tag name="LATEXADDIN" val="\documentclass{article}&#10;\usepackage[utf8]{inputenc}&#10;\usepackage{amsmath}&#10;\usepackage{xcolor}&#10;\usepackage[normalem]{ulem}&#10;\pagestyle{empty}&#10;&#10;\newcommand{\rA}{\ensuremath{\text{\color{violet}A}}}&#10;\newcommand{\rB}{\ensuremath{\text{\color{violet}B}}}&#10;\newcommand{\ab}{\ensuremath{\text{\color{brown}b}}}&#10;\newcommand{\ac}{\ensuremath{\text{\color{brown}c}}}&#10;&#10;&#10;\begin{document}&#10;&#10;\newcommand{\rlt}[1]{\textbf{\color{green!50!black}#1}}&#10;\newcommand{\sch}[1]{\ensuremath{\textbf{\color{blue}#1}}}&#10;\newcommand{\schk}[1]{\ensuremath{\textbf{\uline{\color{blue}#1}}}}&#10;\sf&#10;\footnotesize&#10;$\rA \rightarrow \{\ab\}$&#10;\end{document}"/>
  <p:tag name="IGUANATEXSIZE" val="20"/>
  <p:tag name="IGUANATEXCURSOR" val="6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1727,491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begin{tabular}{r@{ }l}&#10;\{\sch{nombre},\sch{fono}\} $\rightarrow$ &amp; $\{\schk{rut}\}$\\\{\schk{rut}\} $\rightarrow$ &amp; $\{\sch{nombre}, \sch{dirección}\}$\\&#10;\end{tabular}&#10;\end{document}"/>
  <p:tag name="IGUANATEXSIZE" val="18"/>
  <p:tag name="IGUANATEXCURSOR" val="4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386.2017"/>
  <p:tag name="LATEXADDIN" val="\documentclass{article}&#10;\usepackage[utf8]{inputenc}&#10;\usepackage{amsmath}&#10;\usepackage{xcolor}&#10;\usepackage[normalem]{ulem}&#10;\pagestyle{empty}&#10;&#10;\newcommand{\rA}{\ensuremath{\text{\color{violet}A}}}&#10;\newcommand{\rB}{\ensuremath{\text{\color{violet}B}}}&#10;\newcommand{\ab}{\ensuremath{\text{\color{brown}b}}}&#10;\newcommand{\ac}{\ensuremath{\text{\color{brown}c}}}&#10;&#10;&#10;\begin{document}&#10;&#10;\newcommand{\rlt}[1]{\textbf{\color{green!50!black}#1}}&#10;\newcommand{\sch}[1]{\ensuremath{\textbf{\color{blue}#1}}}&#10;\newcommand{\schk}[1]{\ensuremath{\textbf{\uline{\color{blue}#1}}}}&#10;\sf&#10;\footnotesize&#10;$\rA \rightarrow \{\ab\}$&#10;\end{document}"/>
  <p:tag name="IGUANATEXSIZE" val="20"/>
  <p:tag name="IGUANATEXCURSOR" val="6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8,0695"/>
  <p:tag name="ORIGINALWIDTH" val="2837,6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l r r}&#10;\rlt{Cliente}\\&#10;\hline&#10;\schk{rut} &amp; \sch{nombre} &amp; \sch{dirección}\\[0.5ex]&#10;\hline &#10;32.000.273-K &amp; Kelvin &amp; Campo de Hielo Sur, Depto 273\\&#10;12.491.671-K &amp; Rankine &amp; Campo de Hielo Norte, Depto 502\\&#10;\hline&#10;\end{tabular}&#10;&#10;&#10;&#10;&#10;&#10;\end{document}"/>
  <p:tag name="IGUANATEXSIZE" val="16"/>
  <p:tag name="IGUANATEXCURSOR" val="31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1504,7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l r r}&#10;\rlt{Contacto}\\&#10;\hline&#10;\schk{rut} &amp; \schk{fono} \\[0.5ex]&#10;\hline &#10;32.000.273-K &amp; +56976698463 \\&#10;12.491.671-K &amp; +56991324842 \\&#10;12.491.671-K &amp; +56223491234 \\&#10;\hline&#10;\end{tabular}&#10;&#10;&#10;&#10;&#10;&#10;\end{document}"/>
  <p:tag name="IGUANATEXSIZE" val="16"/>
  <p:tag name="IGUANATEXCURSOR" val="40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276,678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begin{tabular}{r@{ }l}&#10;\{\sch{nombre},\sch{dirección}\} $\rightarrow$ &amp; $\{\schk{rut}\}$&#10;\end{tabular}&#10;\end{document}"/>
  <p:tag name="IGUANATEXSIZE" val="18"/>
  <p:tag name="IGUANATEXCURSOR" val="4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8,0695"/>
  <p:tag name="ORIGINALWIDTH" val="4320,60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l r r}&#10;\rlt{Cliente}\\&#10;\hline&#10;\schk{rut} &amp; \sch{nombre} &amp; \sch{fono} &amp; \sch{dirección}\\[0.5ex]&#10;\hline &#10;32.000.273-K &amp; Kelvin &amp; +56976698463 &amp; Campo de Hielo Sur, Depto 273\\&#10;12.491.671-K &amp; Rankine &amp; +56991324842,+56223491234 &amp; Campo de Hielo Norte, Depto 502\\&#10;\hline&#10;\end{tabular}&#10;&#10;&#10;&#10;&#10;&#10;\end{document}"/>
  <p:tag name="IGUANATEXSIZE" val="16"/>
  <p:tag name="IGUANATEXCURSOR" val="4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4,3525"/>
  <p:tag name="ORIGINALWIDTH" val="3992,05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 r r l l r}&#10;\rlt{Transferencia}\\&#10;\hline&#10;\schk{cuenta\_origen} &amp; \schk{número} &amp; \sch{cuenta\_destino} &amp; \sch{rut\_destino} &amp; \sch{nombre\_destino} &amp; \sch{monto}\\[0.5ex]&#10;\hline &#10;7873698669 &amp; 0000047 &amp; 1849123812 &amp; 12.491.671-K  &amp; Rankine &amp; 41920 \\&#10;7873698669 &amp; 0000048 &amp; 1849123812 &amp; 12.491.671-K  &amp; Rankine &amp; 10000 \\&#10;8273697679 &amp; 0000047 &amp; 7873698669 &amp; 32.000.273-K &amp; Kelvin &amp; 10000 \\\&#10;8273697679 &amp; 0000048 &amp; 1849123812 &amp; 12.491.671-K  &amp; Rankine &amp; 41920 \\&#10;\hline&#10;\end{tabular}&#10;&#10;&#10;&#10;&#10;&#10;\end{document}"/>
  <p:tag name="IGUANATEXSIZE" val="16"/>
  <p:tag name="IGUANATEXCURSOR" val="63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386.2017"/>
  <p:tag name="LATEXADDIN" val="\documentclass{article}&#10;\usepackage[utf8]{inputenc}&#10;\usepackage{amsmath}&#10;\usepackage{xcolor}&#10;\usepackage[normalem]{ulem}&#10;\pagestyle{empty}&#10;&#10;\newcommand{\rA}{\ensuremath{\text{\color{violet}A}}}&#10;\newcommand{\rB}{\ensuremath{\text{\color{violet}B}}}&#10;\newcommand{\ab}{\ensuremath{\text{\color{brown}b}}}&#10;\newcommand{\ac}{\ensuremath{\text{\color{brown}c}}}&#10;&#10;&#10;\begin{document}&#10;&#10;\newcommand{\rlt}[1]{\textbf{\color{green!50!black}#1}}&#10;\newcommand{\sch}[1]{\ensuremath{\textbf{\color{blue}#1}}}&#10;\newcommand{\schk}[1]{\ensuremath{\textbf{\uline{\color{blue}#1}}}}&#10;\sf&#10;\footnotesize&#10;$\rA \rightarrow \{\ab\}$&#10;\end{document}"/>
  <p:tag name="IGUANATEXSIZE" val="20"/>
  <p:tag name="IGUANATEXCURSOR" val="6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7,5304"/>
  <p:tag name="ORIGINALWIDTH" val="1744,743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begin{tabular}{r@{ }l}&#10;\{\sch{cuenta\_destino}\} $\rightarrow$ &amp; $\{\sch{rut\_destino}\}$\\&#10;\{\sch{rut\_destino}\} $\rightarrow$ &amp; $\{\sch{nombre\_destino}\}$&#10;\end{tabular}&#10;\end{document}"/>
  <p:tag name="IGUANATEXSIZE" val="18"/>
  <p:tag name="IGUANATEXCURSOR" val="5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4,3525"/>
  <p:tag name="ORIGINALWIDTH" val="3992,05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 r r l l r}&#10;\rlt{Transferencia}\\&#10;\hline&#10;\schk{cuenta\_origen} &amp; \schk{número} &amp; \sch{cuenta\_destino} &amp; \sch{rut\_destino} &amp; \sch{nombre\_destino} &amp; \sch{monto}\\[0.5ex]&#10;\hline &#10;7873698669 &amp; 0000047 &amp; 1849123812 &amp; 12.491.671-K  &amp; Rankine &amp; 41920 \\&#10;7873698669 &amp; 0000048 &amp; 1849123812 &amp; 12.491.671-K  &amp; Rankine &amp; 10000 \\&#10;8273697679 &amp; 0000047 &amp; 7873698669 &amp; 32.000.273-K &amp; Kelvin &amp; 10000 \\\&#10;8273697679 &amp; 0000048 &amp; 1849123812 &amp; 12.491.671-K  &amp; Rankine &amp; 41920 \\&#10;\hline&#10;\end{tabular}&#10;&#10;&#10;&#10;&#10;&#10;\end{document}"/>
  <p:tag name="IGUANATEXSIZE" val="16"/>
  <p:tag name="IGUANATEXCURSOR" val="63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7,5304"/>
  <p:tag name="ORIGINALWIDTH" val="1744,743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begin{tabular}{r@{ }l}&#10;\{\sch{cuenta\_destino}\} $\rightarrow$ &amp; $\{\sch{rut\_destino}\}$\\&#10;\{\sch{rut\_destino}\} $\rightarrow$ &amp; $\{\sch{nombre\_destino}\}$&#10;\end{tabular}&#10;\end{document}"/>
  <p:tag name="IGUANATEXSIZE" val="18"/>
  <p:tag name="IGUANATEXCURSOR" val="5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2289,319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{\sch{cuenta\_destino}\} $\rightarrow$ $\{\sch{rut\_destino},\sch{nombre\_destino}\}$&#10;\end{document}"/>
  <p:tag name="IGUANATEXSIZE" val="20"/>
  <p:tag name="IGUANATEXCURSOR" val="38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980,9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 l l r}&#10;\rlt{Transferencia}\\&#10;\hline&#10;... &amp; \sch{cuenta\_destino} &amp; ... &amp; \sch{nombre\_destino} &amp; \sch{monto}\\[0.5ex]&#10;\hline &#10;... &amp; {\color{red}1849123812} &amp; ... &amp; {\color{red}Rankine} &amp; 41920 \\&#10;... &amp; ... &amp; ... &amp; ... &amp; ... \\&#10;... &amp; {\color{red}1849123812} &amp; ... &amp; {\color{red}Kelvin} &amp; 10000 \\\hline&#10;\end{tabular}&#10;&#10;&#10;&#10;&#10;&#10;\end{document}"/>
  <p:tag name="IGUANATEXSIZE" val="16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4,3525"/>
  <p:tag name="ORIGINALWIDTH" val="3992,05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 r r l l r}&#10;\rlt{Transferencia}\\&#10;\hline&#10;\schk{cuenta\_origen} &amp; \schk{número} &amp; \sch{cuenta\_destino} &amp; \sch{rut\_destino} &amp; \sch{nombre\_destino} &amp; \sch{monto}\\[0.5ex]&#10;\hline &#10;7873698669 &amp; 0000047 &amp; 1849123812 &amp; 12.491.671-K  &amp; Rankine &amp; 41920 \\&#10;7873698669 &amp; 0000048 &amp; 1849123812 &amp; 12.491.671-K  &amp; Rankine &amp; 10000 \\&#10;8273697679 &amp; 0000047 &amp; 7873698669 &amp; 32.000.273-K &amp; Kelvin &amp; 10000 \\\&#10;8273697679 &amp; 0000048 &amp; 1849123812 &amp; 12.491.671-K  &amp; Rankine &amp; 41920 \\&#10;\hline&#10;\end{tabular}&#10;&#10;&#10;&#10;&#10;&#10;\end{document}"/>
  <p:tag name="IGUANATEXSIZE" val="16"/>
  <p:tag name="IGUANATEXCURSOR" val="63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7,5304"/>
  <p:tag name="ORIGINALWIDTH" val="1744,743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begin{tabular}{r@{ }l}&#10;\{\sch{cuenta\_destino}\} $\rightarrow$ &amp; $\{\sch{rut\_destino}\}$\\&#10;\{\sch{rut\_destino}\} $\rightarrow$ &amp; $\{\sch{nombre\_destino}\}$&#10;\end{tabular}&#10;\end{document}"/>
  <p:tag name="IGUANATEXSIZE" val="18"/>
  <p:tag name="IGUANATEXCURSOR" val="5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806,142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$\{\schk{cuenta\_origen},\schk{número}\} \rightarrow \{\sch{cuenta\_destino}\} \rightarrow \{ \sch{rut\_destino} \}$&#10;\end{document}"/>
  <p:tag name="IGUANATEXSIZE" val="20"/>
  <p:tag name="IGUANATEXCURSOR" val="47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3626,7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l r r}&#10;\rlt{Cliente}\\&#10;\hline&#10;\schk{rut} &amp; \sch{nombre} &amp; \schk{fono} &amp; \sch{dirección}\\[0.5ex]&#10;\hline &#10;32.000.273-K &amp; Kelvin &amp; +56976698463 &amp; Campo de Hielo Sur, Depto 273\\&#10;12.491.671-K &amp; Rankine &amp; +56991324842 &amp; Campo de Hielo Norte, Depto 502\\&#10;12.491.671-K &amp; Rankine &amp; +56223491234 &amp; Campo de Hielo Norte, Depto 502\\&#10;\hline&#10;\end{tabular}&#10;&#10;&#10;&#10;&#10;&#10;\end{document}"/>
  <p:tag name="IGUANATEXSIZE" val="16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638.1702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green!40!black}A}&#10; $\rightarrow$ {\color{violet}B}&#10;$\rightarrow$ {\{\color{brown} c}\}&#10;\end{document}"/>
  <p:tag name="IGUANATEXSIZE" val="20"/>
  <p:tag name="IGUANATEXCURSOR" val="4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304.462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violet}B}&#10; $\not\rightarrow$ {\color{green!40!black}A}&#10;\end{document}"/>
  <p:tag name="IGUANATEXSIZE" val="20"/>
  <p:tag name="IGUANATEXCURSOR" val="4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250.4687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brown}c}&#10; $\not\in$ {\color{violet}B}&#10;\end{document}"/>
  <p:tag name="IGUANATEXSIZE" val="20"/>
  <p:tag name="IGUANATEXCURSOR" val="4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4,3525"/>
  <p:tag name="ORIGINALWIDTH" val="3992,05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 r r l l r}&#10;\rlt{Transferencia}\\&#10;\hline&#10;\schk{cuenta\_origen} &amp; \schk{número} &amp; \sch{cuenta\_destino} &amp; \sch{rut\_destino} &amp; \sch{nombre\_destino} &amp; \sch{monto}\\[0.5ex]&#10;\hline &#10;7873698669 &amp; 0000047 &amp; 1849123812 &amp; 12.491.671-K  &amp; Rankine &amp; 41920 \\&#10;7873698669 &amp; 0000048 &amp; 1849123812 &amp; 12.491.671-K  &amp; Rankine &amp; 10000 \\&#10;8273697679 &amp; 0000047 &amp; 7873698669 &amp; 32.000.273-K &amp; Kelvin &amp; 10000 \\\&#10;8273697679 &amp; 0000048 &amp; 1849123812 &amp; 12.491.671-K  &amp; Rankine &amp; 41920 \\&#10;\hline&#10;\end{tabular}&#10;&#10;&#10;&#10;&#10;&#10;\end{document}"/>
  <p:tag name="IGUANATEXSIZE" val="16"/>
  <p:tag name="IGUANATEXCURSOR" val="63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7,5304"/>
  <p:tag name="ORIGINALWIDTH" val="1744,743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begin{tabular}{r@{ }l}&#10;\{\sch{cuenta\_destino}\} $\rightarrow$ &amp; $\{\sch{rut\_destino}\}$\\&#10;\{\sch{rut\_destino}\} $\rightarrow$ &amp; $\{\sch{nombre\_destino}\}$&#10;\end{tabular}&#10;\end{document}"/>
  <p:tag name="IGUANATEXSIZE" val="18"/>
  <p:tag name="IGUANATEXCURSOR" val="5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638.1702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green!40!black}A}&#10; $\rightarrow$ {\color{violet}B}&#10;$\rightarrow$ {\{\color{brown} c}\}&#10;\end{document}"/>
  <p:tag name="IGUANATEXSIZE" val="20"/>
  <p:tag name="IGUANATEXCURSOR" val="4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304.462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violet}B}&#10; $\not\rightarrow$ {\color{green!40!black}A}&#10;\end{document}"/>
  <p:tag name="IGUANATEXSIZE" val="20"/>
  <p:tag name="IGUANATEXCURSOR" val="4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250.4687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brown}c}&#10; $\not\in$ {\color{violet}B}&#10;\end{document}"/>
  <p:tag name="IGUANATEXSIZE" val="20"/>
  <p:tag name="IGUANATEXCURSOR" val="4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638.1702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green!40!black}A}&#10; $\rightarrow$ {\color{violet}B}&#10;$\rightarrow$ {\{\color{brown} c}\}&#10;\end{document}"/>
  <p:tag name="IGUANATEXSIZE" val="20"/>
  <p:tag name="IGUANATEXCURSOR" val="4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304.462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violet}B}&#10; $\not\rightarrow$ {\color{green!40!black}A}&#10;\end{document}"/>
  <p:tag name="IGUANATEXSIZE" val="20"/>
  <p:tag name="IGUANATEXCURSOR" val="4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3626,7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l r r}&#10;\rlt{Cliente}\\&#10;\hline&#10;\schk{rut} &amp; \sch{nombre} &amp; \schk{fono} &amp; \sch{dirección}\\[0.5ex]&#10;\hline &#10;32.000.273-K &amp; Kelvin &amp; +56976698463 &amp; Campo de Hielo Sur, Depto 273\\&#10;12.491.671-K &amp; Rankine &amp; +56991324842 &amp; Campo de Hielo Norte, Depto 502\\&#10;12.491.671-K &amp; Rankine &amp; +56223491234 &amp; Campo de Hielo Norte, Depto 502\\&#10;\hline&#10;\end{tabular}&#10;&#10;&#10;&#10;&#10;&#10;\end{document}"/>
  <p:tag name="IGUANATEXSIZE" val="16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250.4687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brown}c}&#10; $\not\in$ {\color{violet}B}&#10;\end{document}"/>
  <p:tag name="IGUANATEXSIZE" val="20"/>
  <p:tag name="IGUANATEXCURSOR" val="4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4,3525"/>
  <p:tag name="ORIGINALWIDTH" val="2449,0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 r r r}&#10;\rlt{Transferencia}\\&#10;\hline&#10;\schk{cuenta\_origen} &amp; \schk{número} &amp; \sch{cuenta\_destino} &amp; \sch{monto}\\[0.5ex]&#10;\hline &#10;7873698669 &amp; 0000047 &amp; 1849123812 &amp; 41920 \\&#10;7873698669 &amp; 0000048 &amp; 1849123812 &amp; 10000 \\&#10;8273697679 &amp; 0000047 &amp; 7873698669 &amp; 10000 \\\&#10;8273697679 &amp; 0000048 &amp; 1849123812 &amp; 41920 \\&#10;\hline&#10;\end{tabular}&#10;&#10;&#10;&#10;&#10;&#10;\end{document}"/>
  <p:tag name="IGUANATEXSIZE" val="16"/>
  <p:tag name="IGUANATEXCURSOR" val="5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1846,758"/>
  <p:tag name="OUTPUTDPI" val="1200"/>
  <p:tag name="LATEXADDIN" val="\documentclass{article}&#10;\usepackage[utf8]{inputenc}&#10;\usepackage{amsmath}&#10;\usepackage{multirow}&#10;\usepackage{xcolor}&#10;\usepackage[normalem]{ulem}&#10;\usepackage{C:/Users/ahogan/Documents/Teaching/Databases/macros/bdd}&#10;\pagestyle{empty}&#10;&#10;\begin{document}&#10;\tpre&#10;\begin{tabular}{r l l }&#10;\multicolumn{1}{l}{\rlt{Cuenta}}\\&#10;\hline&#10;\multicolumn{1}{l}{\schk{cuenta}} &amp; \sch{rut} &amp; \sch{nombre} \\[0.5ex]&#10;\hline &#10;1849123812 &amp; 12.491.671-K &amp; Rankine \\&#10;7873698669 &amp; 32.000.273-K &amp; Kelvin \\&#10;8273697679 &amp; 32.000.273-K &amp; Kelvin \\&#10;\hline&#10;\end{tabular}&#10;&#10;&#10;&#10;&#10;&#10;\end{document}"/>
  <p:tag name="IGUANATEXSIZE" val="16"/>
  <p:tag name="IGUANATEXCURSOR" val="48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638.1702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green!40!black}A}&#10; $\rightarrow$ {\color{violet}B}&#10;$\rightarrow$ {\{\color{brown} c}\}&#10;\end{document}"/>
  <p:tag name="IGUANATEXSIZE" val="20"/>
  <p:tag name="IGUANATEXCURSOR" val="4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304.462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violet}B}&#10; $\not\rightarrow$ {\color{green!40!black}A}&#10;\end{document}"/>
  <p:tag name="IGUANATEXSIZE" val="20"/>
  <p:tag name="IGUANATEXCURSOR" val="4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250.4687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brown}c}&#10; $\not\in$ {\color{violet}B}&#10;\end{document}"/>
  <p:tag name="IGUANATEXSIZE" val="20"/>
  <p:tag name="IGUANATEXCURSOR" val="4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4,3525"/>
  <p:tag name="ORIGINALWIDTH" val="2449,0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 r r r}&#10;\rlt{Transferencia}\\&#10;\hline&#10;\schk{cuenta\_origen} &amp; \schk{número} &amp; \sch{cuenta\_destino} &amp; \sch{monto}\\[0.5ex]&#10;\hline &#10;7873698669 &amp; 0000047 &amp; 1849123812 &amp; 41920 \\&#10;7873698669 &amp; 0000048 &amp; 1849123812 &amp; 10000 \\&#10;8273697679 &amp; 0000047 &amp; 7873698669 &amp; 10000 \\\&#10;8273697679 &amp; 0000048 &amp; 1849123812 &amp; 41920 \\&#10;\hline&#10;\end{tabular}&#10;&#10;&#10;&#10;&#10;&#10;\end{document}"/>
  <p:tag name="IGUANATEXSIZE" val="16"/>
  <p:tag name="IGUANATEXCURSOR" val="5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1846,758"/>
  <p:tag name="OUTPUTDPI" val="1200"/>
  <p:tag name="LATEXADDIN" val="\documentclass{article}&#10;\usepackage[utf8]{inputenc}&#10;\usepackage{amsmath}&#10;\usepackage{multirow}&#10;\usepackage{xcolor}&#10;\usepackage[normalem]{ulem}&#10;\usepackage{C:/Users/ahogan/Documents/Teaching/Databases/macros/bdd}&#10;\pagestyle{empty}&#10;&#10;\begin{document}&#10;\tpre&#10;\begin{tabular}{r l l }&#10;\multicolumn{1}{l}{\rlt{Cuenta}}\\&#10;\hline&#10;\multicolumn{1}{l}{\schk{cuenta}} &amp; \sch{rut} &amp; \sch{nombre} \\[0.5ex]&#10;\hline &#10;1849123812 &amp; 12.491.671-K &amp; Rankine \\&#10;7873698669 &amp; 32.000.273-K &amp; Kelvin \\&#10;8273697679 &amp; 32.000.273-K &amp; Kelvin \\&#10;\hline&#10;\end{tabular}&#10;&#10;&#10;&#10;&#10;&#10;\end{document}"/>
  <p:tag name="IGUANATEXSIZE" val="16"/>
  <p:tag name="IGUANATEXCURSOR" val="48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407,196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$\{\schk{cuenta}\} \rightarrow \{\sch{rut}\} \rightarrow \{ \sch{nombre} \}$&#10;\end{document}"/>
  <p:tag name="IGUANATEXSIZE" val="20"/>
  <p:tag name="IGUANATEXCURSOR" val="4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844,6179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begin{tabular}{r@{ }l}&#10;\{\sch{rut}\} $\rightarrow$ &amp; $\{\sch{nombre}\}$&#10;\end{tabular}&#10;\end{document}"/>
  <p:tag name="IGUANATEXSIZE" val="18"/>
  <p:tag name="IGUANATEXCURSOR" val="4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3626,7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l r r}&#10;\rlt{Cliente}\\&#10;\hline&#10;\schk{rut} &amp; \sch{nombre} &amp; \schk{fono} &amp; \sch{dirección}\\[0.5ex]&#10;\hline &#10;32.000.273-K &amp; Kelvin &amp; +56976698463 &amp; Campo de Hielo Sur, Depto 273\\&#10;12.491.671-K &amp; Rankine &amp; +56991324842 &amp; Campo de Hielo Norte, Depto 502\\&#10;12.491.671-K &amp; Rankine &amp; +56223491234 &amp; Campo de Hielo Norte, Depto 502\\&#10;\hline&#10;\end{tabular}&#10;&#10;&#10;&#10;&#10;&#10;\end{document}"/>
  <p:tag name="IGUANATEXSIZE" val="16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638.1702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green!40!black}A}&#10; $\rightarrow$ {\color{violet}B}&#10;$\rightarrow$ {\{\color{brown} c}\}&#10;\end{document}"/>
  <p:tag name="IGUANATEXSIZE" val="20"/>
  <p:tag name="IGUANATEXCURSOR" val="4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304.462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violet}B}&#10; $\not\rightarrow$ {\color{green!40!black}A}&#10;\end{document}"/>
  <p:tag name="IGUANATEXSIZE" val="20"/>
  <p:tag name="IGUANATEXCURSOR" val="4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250.4687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brown}c}&#10; $\not\in$ {\color{violet}B}&#10;\end{document}"/>
  <p:tag name="IGUANATEXSIZE" val="20"/>
  <p:tag name="IGUANATEXCURSOR" val="4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4,3525"/>
  <p:tag name="ORIGINALWIDTH" val="2449,0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 r r r}&#10;\rlt{Transferencia}\\&#10;\hline&#10;\schk{cuenta\_origen} &amp; \schk{número} &amp; \sch{cuenta\_destino} &amp; \sch{monto}\\[0.5ex]&#10;\hline &#10;7873698669 &amp; 0000047 &amp; 1849123812 &amp; 41920 \\&#10;7873698669 &amp; 0000048 &amp; 1849123812 &amp; 10000 \\&#10;8273697679 &amp; 0000047 &amp; 7873698669 &amp; 10000 \\\&#10;8273697679 &amp; 0000048 &amp; 1849123812 &amp; 41920 \\&#10;\hline&#10;\end{tabular}&#10;&#10;&#10;&#10;&#10;&#10;\end{document}"/>
  <p:tag name="IGUANATEXSIZE" val="16"/>
  <p:tag name="IGUANATEXCURSOR" val="5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1846,758"/>
  <p:tag name="OUTPUTDPI" val="1200"/>
  <p:tag name="LATEXADDIN" val="\documentclass{article}&#10;\usepackage[utf8]{inputenc}&#10;\usepackage{amsmath}&#10;\usepackage{multirow}&#10;\usepackage{xcolor}&#10;\usepackage[normalem]{ulem}&#10;\usepackage{C:/Users/ahogan/Documents/Teaching/Databases/macros/bdd}&#10;\pagestyle{empty}&#10;&#10;\begin{document}&#10;\tpre&#10;\begin{tabular}{r l l }&#10;\multicolumn{1}{l}{\rlt{Cuenta}}\\&#10;\hline&#10;\multicolumn{1}{l}{\schk{cuenta}} &amp; \sch{rut} &amp; \sch{nombre} \\[0.5ex]&#10;\hline &#10;1849123812 &amp; 12.491.671-K &amp; Rankine \\&#10;7873698669 &amp; 32.000.273-K &amp; Kelvin \\&#10;8273697679 &amp; 32.000.273-K &amp; Kelvin \\&#10;\hline&#10;\end{tabular}&#10;&#10;&#10;&#10;&#10;&#10;\end{document}"/>
  <p:tag name="IGUANATEXSIZE" val="16"/>
  <p:tag name="IGUANATEXCURSOR" val="48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196.1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begin{tabular}{r@{ }l}&#10;\{\sch{rut}\} $\rightarrow$ &amp; $\{\sch{nombre}, \schk{cuenta}\}$&#10;\end{tabular}&#10;\end{document}"/>
  <p:tag name="IGUANATEXSIZE" val="18"/>
  <p:tag name="IGUANATEXCURSOR" val="4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407,196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$\{\schk{cuenta}\} \rightarrow \{\sch{rut}\} \rightarrow \{ \sch{nombre} \}$&#10;\end{document}"/>
  <p:tag name="IGUANATEXSIZE" val="20"/>
  <p:tag name="IGUANATEXCURSOR" val="4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799.4001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$\{\sch{rut}\} \rightarrow \{ \schk{cuenta} \}$&#10;\end{document}"/>
  <p:tag name="IGUANATEXSIZE" val="20"/>
  <p:tag name="IGUANATEXCURSOR" val="3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638.1702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green!40!black}A}&#10; $\rightarrow$ {\color{violet}B}&#10;$\rightarrow$ {\{\color{brown} c}\}&#10;\end{document}"/>
  <p:tag name="IGUANATEXSIZE" val="20"/>
  <p:tag name="IGUANATEXCURSOR" val="4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304.462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violet}B}&#10; $\not\rightarrow$ {\color{green!40!black}A}&#10;\end{document}"/>
  <p:tag name="IGUANATEXSIZE" val="20"/>
  <p:tag name="IGUANATEXCURSOR" val="4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805,392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textbf{\color{blue}#1}}&#10;\sf&#10;\footnotesize&#10;\rlt{Persona}(\uline{\sch{rut}},\sch{nombre},\sch{fecha-de-nacimiento},\sch{madre-rut},\sch{padre-rut})\\&#10;\end{document}"/>
  <p:tag name="IGUANATEXSIZE" val="20"/>
  <p:tag name="IGUANATEXCURSOR" val="3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250.4687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brown}c}&#10; $\not\in$ {\color{violet}B}&#10;\end{document}"/>
  <p:tag name="IGUANATEXSIZE" val="20"/>
  <p:tag name="IGUANATEXCURSOR" val="4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641,86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 r l r}&#10;\multicolumn{2}{l}{\rlt{TransferenciaTotal}}\\&#10;\hline&#10;\schk{cuenta\_origen} &amp; \schk{cuenta\_destino} &amp; \sch{rut\_destino} &amp; \sch{total}\\[0.5ex]&#10;\hline &#10;7873698669 &amp; 1849123812 &amp; 12.491.671-K  &amp; 10000 \\&#10;8273697679 &amp; 7873698669 &amp; 32.000.273-K  &amp; 10000 \\&#10;8273697679 &amp; 1849123812 &amp; 12.491.671-K  &amp; 51920 \\&#10;\hline&#10;\end{tabular}&#10;&#10;&#10;&#10;&#10;&#10;\end{document}"/>
  <p:tag name="IGUANATEXSIZE" val="16"/>
  <p:tag name="IGUANATEXCURSOR" val="4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210,448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{\schk{cuenta\_origen},\schk{cuenta\_destino}\}&#10; $\rightarrow$ \{\schk{cuenta\_destino}\}&#10;  $\rightarrow$ \{ \sch{rut\_destino} \}&#10;\end{document}"/>
  <p:tag name="IGUANATEXSIZE" val="17"/>
  <p:tag name="IGUANATEXCURSOR" val="43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539,965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begin{tabular}{r@{ }l}&#10;\{\schk{cuenta\_destino}\} $\rightarrow$ &amp; $\{\sch{rut\_destino}\}$ \\&#10;\end{tabular}&#10;\end{document}"/>
  <p:tag name="IGUANATEXSIZE" val="18"/>
  <p:tag name="IGUANATEXCURSOR" val="4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638.1702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green!40!black}A}&#10; $\rightarrow$ {\color{violet}B}&#10;$\rightarrow$ {\{\color{brown} c}\}&#10;\end{document}"/>
  <p:tag name="IGUANATEXSIZE" val="20"/>
  <p:tag name="IGUANATEXCURSOR" val="4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304.462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violet}B}&#10; $\not\rightarrow$ {\color{green!40!black}A}&#10;\end{document}"/>
  <p:tag name="IGUANATEXSIZE" val="20"/>
  <p:tag name="IGUANATEXCURSOR" val="4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250.4687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brown}c}&#10; $\not\in$ {\color{violet}B}&#10;\end{document}"/>
  <p:tag name="IGUANATEXSIZE" val="20"/>
  <p:tag name="IGUANATEXCURSOR" val="4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641,86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 r l r}&#10;\multicolumn{2}{l}{\rlt{TransferenciaTotal}}\\&#10;\hline&#10;\schk{cuenta\_origen} &amp; \schk{cuenta\_destino} &amp; \sch{rut\_destino} &amp; \sch{total}\\[0.5ex]&#10;\hline &#10;7873698669 &amp; 1849123812 &amp; 12.491.671-K  &amp; 10000 \\&#10;8273697679 &amp; 7873698669 &amp; 32.000.273-K  &amp; 10000 \\&#10;8273697679 &amp; 1849123812 &amp; 12.491.671-K  &amp; 51920 \\&#10;\hline&#10;\end{tabular}&#10;&#10;&#10;&#10;&#10;&#10;\end{document}"/>
  <p:tag name="IGUANATEXSIZE" val="16"/>
  <p:tag name="IGUANATEXCURSOR" val="4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1710,989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begin{tabular}{r@{ }l}&#10;\{\schk{cuenta\_destino}\} $\rightarrow$ &amp; $\{\sch{rut\_destino}\}$ \\&#10;$\{\sch{rut\_destino}\}$  $\rightarrow$ &amp; \{\schk{cuenta\_destino}\}  \\&#10;\end{tabular}&#10;\end{document}"/>
  <p:tag name="IGUANATEXSIZE" val="18"/>
  <p:tag name="IGUANATEXCURSOR" val="49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641,86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 r l r}&#10;\multicolumn{2}{l}{\rlt{TransferenciaTotal}}\\&#10;\hline&#10;\schk{cuenta\_origen} &amp; \schk{cuenta\_destino} &amp; \sch{rut\_destino} &amp; \sch{total}\\[0.5ex]&#10;\hline &#10;7873698669 &amp; 1849123812 &amp; 12.491.671-K  &amp; 10000 \\&#10;8273697679 &amp; 7873698669 &amp; 32.000.273-K  &amp; 10000 \\&#10;8273697679 &amp; 1849123812 &amp; 12.491.671-K  &amp; 51920 \\&#10;\hline&#10;\end{tabular}&#10;&#10;&#10;&#10;&#10;&#10;\end{document}"/>
  <p:tag name="IGUANATEXSIZE" val="16"/>
  <p:tag name="IGUANATEXCURSOR" val="4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805,392"/>
  <p:tag name="OUTPUTDPI" val="1200"/>
  <p:tag name="LATEXADDIN" val="\documentclass{article}&#10;\usepackage[utf8]{inputenc}&#10;\usepackage{amsmath}&#10;\usepackage{xcolor}&#10;\usepackage[normalem]{ulem}&#10;\pagestyle{empty}&#10;&#10;\begin{document}&#10;\newcommand{\schk}[1]{\ensuremath{\textbf{\uline{\color{blue}#1}}}}&#10;\newcommand{\rlt}[1]{\textbf{\color{green!50!black}#1}}&#10;\newcommand{\sch}[1]{\textbf{\color{blue}#1}}&#10;\sf&#10;\footnotesize&#10;\rlt{Persona}(\sch{rut},\schk{nombre},\sch{fecha-de-nacimiento},\schk{madre-rut},\sch{padre-rut})\\&#10;\end{document}"/>
  <p:tag name="IGUANATEXSIZE" val="20"/>
  <p:tag name="IGUANATEXCURSOR" val="38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1710,989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begin{tabular}{r@{ }l}&#10;\{\schk{cuenta\_destino}\} $\rightarrow$ &amp; $\{\sch{rut\_destino}\}$ \\&#10;$\{\sch{rut\_destino}\}$  $\rightarrow$ &amp; \{\schk{cuenta\_destino}\}  \\&#10;\end{tabular}&#10;\end{document}"/>
  <p:tag name="IGUANATEXSIZE" val="18"/>
  <p:tag name="IGUANATEXCURSOR" val="49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641,86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 r l r}&#10;\multicolumn{2}{l}{\rlt{TransferenciaTotal}}\\&#10;\hline&#10;\schk{cuenta\_origen} &amp; \schk{cuenta\_destino} &amp; \sch{rut\_destino} &amp; \sch{total}\\[0.5ex]&#10;\hline &#10;7873698669 &amp; {\color{red}1849123812} &amp; {\color{red}12.491.671-K}  &amp; 51920 \\&#10;... &amp; ... &amp; ... &amp; ... \\&#10;8273697679 &amp; {\color{red}1849123812} &amp; {\color{red}24.482.054-9}  &amp; 51920 \\&#10;\hline&#10;\end{tabular}&#10;&#10;&#10;&#10;&#10;&#10;\end{document}"/>
  <p:tag name="IGUANATEXSIZE" val="16"/>
  <p:tag name="IGUANATEXCURSOR" val="3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641,86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 r l r}&#10;\multicolumn{2}{l}{\rlt{TransferenciaTotal}}\\&#10;\hline&#10;\schk{cuenta\_origen} &amp; \schk{cuenta\_destino} &amp; \sch{rut\_destino} &amp; \sch{total}\\[0.5ex]&#10;\hline &#10;7873698669 &amp; 1849123812 &amp; 12.491.671-K  &amp; 10000 \\&#10;8273697679 &amp; 7873698669 &amp; 32.000.273-K  &amp; 10000 \\&#10;8273697679 &amp; 1849123812 &amp; 12.491.671-K  &amp; 51920 \\&#10;\hline&#10;\end{tabular}&#10;&#10;&#10;&#10;&#10;&#10;\end{document}"/>
  <p:tag name="IGUANATEXSIZE" val="16"/>
  <p:tag name="IGUANATEXCURSOR" val="4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1710,989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begin{tabular}{r@{ }l}&#10;\{\schk{cuenta\_destino}\} $\rightarrow$ &amp; $\{\sch{rut\_destino}\}$ \\&#10;$\{\sch{rut\_destino}\}$  $\rightarrow$ &amp; \{\schk{cuenta\_destino}\}  \\&#10;\end{tabular}&#10;\end{document}"/>
  <p:tag name="IGUANATEXSIZE" val="18"/>
  <p:tag name="IGUANATEXCURSOR" val="49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,50984"/>
  <p:tag name="ORIGINALWIDTH" val="316,5442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violet}X}&#10; $\rightarrow$ {\color{brown}Y}&#10;\end{document}"/>
  <p:tag name="IGUANATEXSIZE" val="25"/>
  <p:tag name="IGUANATEXCURSOR" val="4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,51197"/>
  <p:tag name="ORIGINALWIDTH" val="291,7907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brown}Y}&#10;$ \subseteq$ {\color{violet}X}&#10;\end{document}"/>
  <p:tag name="IGUANATEXSIZE" val="25"/>
  <p:tag name="IGUANATEXCURSOR" val="4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610,475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{ \sch{rut\_destino} \}&#10; $\rightarrow$ \{\schk{cuenta\_destino}\}\end{document}"/>
  <p:tag name="IGUANATEXSIZE" val="17"/>
  <p:tag name="IGUANATEXCURSOR" val="42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641,86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 r l r}&#10;\multicolumn{2}{l}{\rlt{TransferenciaTotal}}\\&#10;\hline&#10;\schk{cuenta\_origen} &amp; \schk{cuenta\_destino} &amp; \sch{rut\_destino} &amp; \sch{total}\\[0.5ex]&#10;\hline &#10;7873698669 &amp; 1849123812 &amp; 12.491.671-K  &amp; 10000 \\&#10;8273697679 &amp; 7873698669 &amp; 32.000.273-K  &amp; 10000 \\&#10;8273697679 &amp; 1849123812 &amp; 12.491.671-K  &amp; 51920 \\&#10;\hline&#10;\end{tabular}&#10;&#10;&#10;&#10;&#10;&#10;\end{document}"/>
  <p:tag name="IGUANATEXSIZE" val="16"/>
  <p:tag name="IGUANATEXCURSOR" val="4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1710,989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begin{tabular}{r@{ }l}&#10;\{\schk{cuenta\_destino}\} $\rightarrow$ &amp; $\{\sch{rut\_destino}\}$ \\&#10;$\{\sch{rut\_destino}\}$  $\rightarrow$ &amp; \{\schk{cuenta\_destino}\}  \\&#10;\end{tabular}&#10;\end{document}"/>
  <p:tag name="IGUANATEXSIZE" val="18"/>
  <p:tag name="IGUANATEXCURSOR" val="49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,50984"/>
  <p:tag name="ORIGINALWIDTH" val="316,5442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violet}X}&#10; $\rightarrow$ {\color{brown}Y}&#10;\end{document}"/>
  <p:tag name="IGUANATEXSIZE" val="25"/>
  <p:tag name="IGUANATEXCURSOR" val="4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805,392"/>
  <p:tag name="OUTPUTDPI" val="1200"/>
  <p:tag name="LATEXADDIN" val="\documentclass{article}&#10;\usepackage[utf8]{inputenc}&#10;\usepackage{amsmath}&#10;\usepackage{xcolor}&#10;\usepackage[normalem]{ulem}&#10;\pagestyle{empty}&#10;&#10;\begin{document}&#10;\newcommand{\schk}[1]{\ensuremath{\textbf{\uline{\color{blue}#1}}}}&#10;\newcommand{\rlt}[1]{\textbf{\color{green!50!black}#1}}&#10;\newcommand{\sch}[1]{\textbf{\color{blue}#1}}&#10;\sf&#10;\footnotesize&#10;\rlt{Persona}(\sch{rut},\schk{nombre},\sch{fecha-de-nacimiento},\sch{madre-rut},\schk{padre-rut})\\&#10;\end{document}"/>
  <p:tag name="IGUANATEXSIZE" val="20"/>
  <p:tag name="IGUANATEXCURSOR" val="38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,51197"/>
  <p:tag name="ORIGINALWIDTH" val="291,7907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brown}Y}&#10;$ \subseteq$ {\color{violet}X}&#10;\end{document}"/>
  <p:tag name="IGUANATEXSIZE" val="25"/>
  <p:tag name="IGUANATEXCURSOR" val="4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1710,989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begin{tabular}{r@{ }l}&#10;\{\schk{cuenta\_destino}\} $\rightarrow$ &amp; $\{\sch{rut\_destino}\}$ \\&#10;$\{\sch{rut\_destino}\}$  $\rightarrow$ &amp; \{\schk{cuenta\_destino}\}  \\&#10;\end{tabular}&#10;\end{document}"/>
  <p:tag name="IGUANATEXSIZE" val="18"/>
  <p:tag name="IGUANATEXCURSOR" val="49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,50984"/>
  <p:tag name="ORIGINALWIDTH" val="316,5442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violet}X}&#10; $\rightarrow$ {\color{brown}Y}&#10;\end{document}"/>
  <p:tag name="IGUANATEXSIZE" val="25"/>
  <p:tag name="IGUANATEXCURSOR" val="4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,51197"/>
  <p:tag name="ORIGINALWIDTH" val="291,7907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{\color{brown}Y}&#10;$ \subseteq$ {\color{violet}X}&#10;\end{document}"/>
  <p:tag name="IGUANATEXSIZE" val="25"/>
  <p:tag name="IGUANATEXCURSOR" val="4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1926,26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 r l r}&#10;\multicolumn{2}{l}{\rlt{TransferenciaTotal}}\\&#10;\hline&#10;\schk{cuenta\_origen} &amp; \schk{cuenta\_destino} &amp; \sch{total}\\[0.5ex]&#10;\hline &#10;7873698669 &amp; 1849123812 &amp; 10000 \\&#10;8273697679 &amp; 7873698669 &amp; 10000 \\&#10;8273697679 &amp; 1849123812 &amp; 51920 \\&#10;\hline&#10;\end{tabular}&#10;&#10;&#10;&#10;&#10;&#10;\end{document}"/>
  <p:tag name="IGUANATEXSIZE" val="16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8,0695"/>
  <p:tag name="ORIGINALWIDTH" val="1369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\multicolumn{2}{l}{\rlt{Cuenta}}\\&#10;\hline&#10;\schk{cuenta} &amp; \sch{rut}\\[0.5ex]&#10;\hline &#10;1849123812 &amp; 12.491.671-K  \\&#10;7873698669 &amp; 32.000.273-K  \\\hline&#10;\end{tabular}&#10;&#10;&#10;&#10;&#10;&#10;\end{document}"/>
  <p:tag name="IGUANATEXSIZE" val="16"/>
  <p:tag name="IGUANATEXCURSOR" val="28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810,1131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begin{tabular}{r@{ }l}&#10;$\{\sch{rut}\}$  ${\rightarrow}$ &amp; \{\schk{cuenta}\}  \\&#10;\end{tabular}&#10;\end{document}"/>
  <p:tag name="IGUANATEXSIZE" val="18"/>
  <p:tag name="IGUANATEXCURSOR" val="40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,25827"/>
  <p:tag name="ORIGINALWIDTH" val="124,5174"/>
  <p:tag name="OUTPUTDPI" val="1200"/>
  <p:tag name="LATEXADDIN" val="\documentclass{article}&#10;\usepackage[utf8]{inputenc}&#10;\usepackage{amsmath}&#10;\usepackage{xcolor}&#10;\usepackage[normalem]{ulem}&#10;\pagestyle{empty}&#10;&#10;\begin{document}&#10;&#10;\newcommand{\rlt}[1]{\textbf{\color{green!50!black}#1}}&#10;\newcommand{\sch}[1]{\ensuremath{\textbf{\color{blue}#1}}}&#10;\newcommand{\schk}[1]{\ensuremath{\textbf{\uline{\color{blue}#1}}}}&#10;\sf&#10;\footnotesize&#10;\sch{rut}&#10;\end{document}"/>
  <p:tag name="IGUANATEXSIZE" val="18"/>
  <p:tag name="IGUANATEXCURSOR" val="3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3626,7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l r r}&#10;\rlt{Cliente}\\&#10;\hline&#10;\schk{rut} &amp; \sch{nombre} &amp; \schk{fono} &amp; \sch{dirección}\\[0.5ex]&#10;\hline &#10;32.000.273-K &amp; Kelvin &amp; +56976698463 &amp; Campo de Hielo Sur, Depto 273\\&#10;12.491.671-K &amp; Rankine &amp; +56991324842 &amp; Campo de Hielo Norte, Depto 502\\&#10;12.491.671-K &amp; Rankine &amp; +56223491234 &amp; Campo de Hielo Norte, Depto 502\\&#10;\hline&#10;\end{tabular}&#10;&#10;&#10;&#10;&#10;&#10;\end{document}"/>
  <p:tag name="IGUANATEXSIZE" val="16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4,3525"/>
  <p:tag name="ORIGINALWIDTH" val="3992,05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 r r l l r}&#10;\rlt{Transferencia}\\&#10;\hline&#10;\schk{cuenta\_origen} &amp; \schk{número} &amp; \sch{cuenta\_destino} &amp; \sch{rut\_destino} &amp; \sch{nombre\_destino} &amp; \sch{monto}\\[0.5ex]&#10;\hline &#10;7873698669 &amp; 0000047 &amp; 1849123812 &amp; 12.491.671-K  &amp; Rankine &amp; 41920 \\&#10;7873698669 &amp; 0000048 &amp; 1849123812 &amp; 12.491.671-K  &amp; Rankine &amp; 10000 \\&#10;8273697679 &amp; 0000047 &amp; 7873698669 &amp; 32.000.273-K &amp; Kelvin &amp; 10000 \\\&#10;8273697679 &amp; 0000048 &amp; 1849123812 &amp; 12.491.671-K  &amp; Rankine &amp; 41920 \\&#10;\hline&#10;\end{tabular}&#10;&#10;&#10;&#10;&#10;&#10;\end{document}"/>
  <p:tag name="IGUANATEXSIZE" val="16"/>
  <p:tag name="IGUANATEXCURSOR" val="632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InterweaveVTI">
  <a:themeElements>
    <a:clrScheme name="AnalogousFromLightSeedRightStep">
      <a:dk1>
        <a:srgbClr val="000000"/>
      </a:dk1>
      <a:lt1>
        <a:srgbClr val="FFFFFF"/>
      </a:lt1>
      <a:dk2>
        <a:srgbClr val="242841"/>
      </a:dk2>
      <a:lt2>
        <a:srgbClr val="E8E4E2"/>
      </a:lt2>
      <a:accent1>
        <a:srgbClr val="45A9EA"/>
      </a:accent1>
      <a:accent2>
        <a:srgbClr val="4E6CEB"/>
      </a:accent2>
      <a:accent3>
        <a:srgbClr val="8B6EEE"/>
      </a:accent3>
      <a:accent4>
        <a:srgbClr val="B34EEB"/>
      </a:accent4>
      <a:accent5>
        <a:srgbClr val="EE6EE7"/>
      </a:accent5>
      <a:accent6>
        <a:srgbClr val="EB4EA0"/>
      </a:accent6>
      <a:hlink>
        <a:srgbClr val="A67759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15613</TotalTime>
  <Words>1985</Words>
  <Application>Microsoft Macintosh PowerPoint</Application>
  <PresentationFormat>Widescreen</PresentationFormat>
  <Paragraphs>336</Paragraphs>
  <Slides>46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Malgun Gothic Semilight</vt:lpstr>
      <vt:lpstr>Aptos</vt:lpstr>
      <vt:lpstr>Arial</vt:lpstr>
      <vt:lpstr>Avenir Next</vt:lpstr>
      <vt:lpstr>Calibri</vt:lpstr>
      <vt:lpstr>Calibri Light</vt:lpstr>
      <vt:lpstr>Cambria Math</vt:lpstr>
      <vt:lpstr>Courier New</vt:lpstr>
      <vt:lpstr>Neue Haas Grotesk Text Pro</vt:lpstr>
      <vt:lpstr>Wingdings</vt:lpstr>
      <vt:lpstr>InterweaveVTI</vt:lpstr>
      <vt:lpstr>Formas Normales</vt:lpstr>
      <vt:lpstr>Todo Bien </vt:lpstr>
      <vt:lpstr>UNF: Forma no normalizada (UnNormalized Form)</vt:lpstr>
      <vt:lpstr>UNF: Forma no normalizada (UnNormalized Form)</vt:lpstr>
      <vt:lpstr>1NF: Primera Forma Normal (First Normal Form)</vt:lpstr>
      <vt:lpstr>1NF: Primera Forma Normal (First Normal Form)</vt:lpstr>
      <vt:lpstr>1NF: Primera Forma Normal (First Normal Form)</vt:lpstr>
      <vt:lpstr>PowerPoint Presentation</vt:lpstr>
      <vt:lpstr>Modelo Relacional – Llave Candidata</vt:lpstr>
      <vt:lpstr>Modelo Relacional – Llave Candidata</vt:lpstr>
      <vt:lpstr>Modelo Relacional – Atributo Primo</vt:lpstr>
      <vt:lpstr>Modelo Relacional – Dependencias Funcionales</vt:lpstr>
      <vt:lpstr>PowerPoint Presentation</vt:lpstr>
      <vt:lpstr>1NF: Primera Forma Normal (First Normal Form)</vt:lpstr>
      <vt:lpstr>2NF: Segunda Forma Normal (Second Normal Form)</vt:lpstr>
      <vt:lpstr>2NF: Segunda Forma Normal (Second Normal Form)</vt:lpstr>
      <vt:lpstr>2NF: Segunda Forma Normal (Second Normal Form)</vt:lpstr>
      <vt:lpstr>2NF: Segunda Forma Normal (Second Normal Form)</vt:lpstr>
      <vt:lpstr>2NF: Segunda Forma Normal (Second Normal Form)</vt:lpstr>
      <vt:lpstr>2NF: Segunda Forma Normal (Second Normal Form)</vt:lpstr>
      <vt:lpstr>2NF: Segunda Forma Normal (Second Normal Form)</vt:lpstr>
      <vt:lpstr>3NF: Tercera Forma Normal (Third Normal Form)</vt:lpstr>
      <vt:lpstr>3NF: Tercera Forma Normal (Third Normal Form)</vt:lpstr>
      <vt:lpstr>3NF: Tercera Forma Normal (Third Normal Form)</vt:lpstr>
      <vt:lpstr>3NF: Tercera Forma Normal</vt:lpstr>
      <vt:lpstr>3NF: Tercera Forma Normal</vt:lpstr>
      <vt:lpstr>3NF: Tercera Forma Normal</vt:lpstr>
      <vt:lpstr>3NF: Tercera Forma Normal</vt:lpstr>
      <vt:lpstr>3NF: Tercera Forma Normal</vt:lpstr>
      <vt:lpstr>BCNF: Boyce-Codd</vt:lpstr>
      <vt:lpstr>BCNF: Boyce-Codd</vt:lpstr>
      <vt:lpstr>BCNF: Boyce-Codd</vt:lpstr>
      <vt:lpstr>BCNF: ¿Cómo Normalizas?</vt:lpstr>
      <vt:lpstr>BCNF: ¿Cómo Normalizar</vt:lpstr>
      <vt:lpstr>BCNF: ¿Cómo Normalizar</vt:lpstr>
      <vt:lpstr>¿Como encontrar la llave?</vt:lpstr>
      <vt:lpstr>Axiomas de Armstrong</vt:lpstr>
      <vt:lpstr>Aplicar Axiomas de Armstrong</vt:lpstr>
      <vt:lpstr>Formas Normales Mayores</vt:lpstr>
      <vt:lpstr>UNF ⊇ 1NF ⊇ 2NF ⊇ 3NF ⊇ BCNF</vt:lpstr>
      <vt:lpstr>UNF ⊇ 1NF ⊇ 2NF ⊇ 3NF ⊇ BCNF</vt:lpstr>
      <vt:lpstr>UNF ⊇ 1NF ⊇ 2NF ⊇ 3NF ⊇ BCNF</vt:lpstr>
      <vt:lpstr>Conceptualización para evitar la Normalización</vt:lpstr>
      <vt:lpstr>Modelo Conceptual</vt:lpstr>
      <vt:lpstr>Un buen Modelo Conceptual casi siempre genera un Esquema Normalizado</vt:lpstr>
      <vt:lpstr>Formas Normales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son las Bases de Datos?</dc:title>
  <dc:creator>Sebastian Camilo Ferrada Aliaga (sebastian.ferrada)</dc:creator>
  <cp:lastModifiedBy>Sebastian Camilo Ferrada Aliaga (sebastian.ferrada)</cp:lastModifiedBy>
  <cp:revision>54</cp:revision>
  <dcterms:created xsi:type="dcterms:W3CDTF">2024-08-01T18:36:53Z</dcterms:created>
  <dcterms:modified xsi:type="dcterms:W3CDTF">2024-10-03T14:25:27Z</dcterms:modified>
</cp:coreProperties>
</file>