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7"/>
  </p:notesMasterIdLst>
  <p:sldIdLst>
    <p:sldId id="256" r:id="rId2"/>
    <p:sldId id="258" r:id="rId3"/>
    <p:sldId id="320" r:id="rId4"/>
    <p:sldId id="323" r:id="rId5"/>
    <p:sldId id="823" r:id="rId6"/>
    <p:sldId id="824" r:id="rId7"/>
    <p:sldId id="268" r:id="rId8"/>
    <p:sldId id="269" r:id="rId9"/>
    <p:sldId id="826" r:id="rId10"/>
    <p:sldId id="827" r:id="rId11"/>
    <p:sldId id="828" r:id="rId12"/>
    <p:sldId id="829" r:id="rId13"/>
    <p:sldId id="830" r:id="rId14"/>
    <p:sldId id="831" r:id="rId15"/>
    <p:sldId id="832" r:id="rId16"/>
    <p:sldId id="833" r:id="rId17"/>
    <p:sldId id="835" r:id="rId18"/>
    <p:sldId id="836" r:id="rId19"/>
    <p:sldId id="837" r:id="rId20"/>
    <p:sldId id="839" r:id="rId21"/>
    <p:sldId id="838" r:id="rId22"/>
    <p:sldId id="834" r:id="rId23"/>
    <p:sldId id="840" r:id="rId24"/>
    <p:sldId id="841" r:id="rId25"/>
    <p:sldId id="842" r:id="rId26"/>
    <p:sldId id="843" r:id="rId27"/>
    <p:sldId id="844" r:id="rId28"/>
    <p:sldId id="845" r:id="rId29"/>
    <p:sldId id="846" r:id="rId30"/>
    <p:sldId id="847" r:id="rId31"/>
    <p:sldId id="848" r:id="rId32"/>
    <p:sldId id="849" r:id="rId33"/>
    <p:sldId id="850" r:id="rId34"/>
    <p:sldId id="851" r:id="rId35"/>
    <p:sldId id="852" r:id="rId36"/>
    <p:sldId id="853" r:id="rId37"/>
    <p:sldId id="854" r:id="rId38"/>
    <p:sldId id="855" r:id="rId39"/>
    <p:sldId id="856" r:id="rId40"/>
    <p:sldId id="857" r:id="rId41"/>
    <p:sldId id="858" r:id="rId42"/>
    <p:sldId id="859" r:id="rId43"/>
    <p:sldId id="861" r:id="rId44"/>
    <p:sldId id="860" r:id="rId45"/>
    <p:sldId id="862" r:id="rId46"/>
    <p:sldId id="863" r:id="rId47"/>
    <p:sldId id="864" r:id="rId48"/>
    <p:sldId id="866" r:id="rId49"/>
    <p:sldId id="868" r:id="rId50"/>
    <p:sldId id="869" r:id="rId51"/>
    <p:sldId id="870" r:id="rId52"/>
    <p:sldId id="871" r:id="rId53"/>
    <p:sldId id="872" r:id="rId54"/>
    <p:sldId id="873" r:id="rId55"/>
    <p:sldId id="874" r:id="rId56"/>
    <p:sldId id="875" r:id="rId57"/>
    <p:sldId id="877" r:id="rId58"/>
    <p:sldId id="876" r:id="rId59"/>
    <p:sldId id="878" r:id="rId60"/>
    <p:sldId id="879" r:id="rId61"/>
    <p:sldId id="880" r:id="rId62"/>
    <p:sldId id="881" r:id="rId63"/>
    <p:sldId id="882" r:id="rId64"/>
    <p:sldId id="883" r:id="rId65"/>
    <p:sldId id="884" r:id="rId66"/>
    <p:sldId id="885" r:id="rId67"/>
    <p:sldId id="887" r:id="rId68"/>
    <p:sldId id="886" r:id="rId69"/>
    <p:sldId id="888" r:id="rId70"/>
    <p:sldId id="889" r:id="rId71"/>
    <p:sldId id="890" r:id="rId72"/>
    <p:sldId id="892" r:id="rId73"/>
    <p:sldId id="893" r:id="rId74"/>
    <p:sldId id="891" r:id="rId75"/>
    <p:sldId id="894" r:id="rId76"/>
    <p:sldId id="895" r:id="rId77"/>
    <p:sldId id="896" r:id="rId78"/>
    <p:sldId id="897" r:id="rId79"/>
    <p:sldId id="898" r:id="rId80"/>
    <p:sldId id="899" r:id="rId81"/>
    <p:sldId id="900" r:id="rId82"/>
    <p:sldId id="902" r:id="rId83"/>
    <p:sldId id="901" r:id="rId84"/>
    <p:sldId id="903" r:id="rId85"/>
    <p:sldId id="825" r:id="rId86"/>
  </p:sldIdLst>
  <p:sldSz cx="12192000" cy="6858000"/>
  <p:notesSz cx="6858000" cy="9144000"/>
  <p:defaultTextStyle>
    <a:defPPr>
      <a:defRPr lang="en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9300"/>
    <a:srgbClr val="F9FFBE"/>
    <a:srgbClr val="FFC000"/>
    <a:srgbClr val="BFFF95"/>
    <a:srgbClr val="ACFF58"/>
    <a:srgbClr val="92D050"/>
    <a:srgbClr val="A9D073"/>
    <a:srgbClr val="93D019"/>
    <a:srgbClr val="FFF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43"/>
    <p:restoredTop sz="94670"/>
  </p:normalViewPr>
  <p:slideViewPr>
    <p:cSldViewPr snapToGrid="0">
      <p:cViewPr varScale="1">
        <p:scale>
          <a:sx n="160" d="100"/>
          <a:sy n="160" d="100"/>
        </p:scale>
        <p:origin x="2176" y="184"/>
      </p:cViewPr>
      <p:guideLst>
        <p:guide orient="horz" pos="28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2E0DD-5D27-9E4F-9506-39101F89AECA}" type="datetimeFigureOut">
              <a:rPr lang="en-CL" smtClean="0"/>
              <a:t>30-10-24</a:t>
            </a:fld>
            <a:endParaRPr lang="en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5BB03-26AE-E24B-BF6F-B7D3F57C1D0F}" type="slidenum">
              <a:rPr lang="en-CL" smtClean="0"/>
              <a:t>‹#›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2020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1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07247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5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75313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6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39963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10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084890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37489-C699-E5B2-99FC-7DD9B6BBD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0447C5-BDA4-A982-8246-78D29298B8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4EA680-DB5E-B615-1CF6-4733A6B39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EECC02-49FD-684A-B98D-DAE92F436D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11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505538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FC1A3-C185-C7F8-F441-F65C377B1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4CA801-1D9E-8099-2578-890D5E8CA5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B1A0E7-8F6B-6318-9379-F360052D6B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5ACD59-DE22-975C-7ABF-1BF2665176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5BB03-26AE-E24B-BF6F-B7D3F57C1D0F}" type="slidenum">
              <a:rPr lang="en-CL" smtClean="0"/>
              <a:t>12</a:t>
            </a:fld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966912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51FC8-5237-5469-7B22-DA731E3E9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70BCD6-9B88-BCC6-FEB2-7296C9D0F3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3B3114-642C-69C7-F055-3E565E4895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A2C7B-B3B6-15CC-5C83-BBE74520F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35BB03-26AE-E24B-BF6F-B7D3F57C1D0F}" type="slidenum">
              <a:rPr kumimoji="0" lang="en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21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03645-DCFE-47FC-8A66-F9A45A422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150" y="1247140"/>
            <a:ext cx="7891760" cy="3450844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509FA-7BD7-4D45-998F-0E43038F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1150" y="4818126"/>
            <a:ext cx="7891760" cy="126898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03A0B2-4A2F-D846-A5E6-FB7CB9A031F7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73F1D-73A7-FB41-BCAD-FC9AA7DEF4F5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FA51C-E4FE-4BF2-A2DD-E32DE57D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449AA12-8195-4182-A7AC-2E7E59DFBDAF}" type="datetimeFigureOut">
              <a:rPr lang="en-US" smtClean="0"/>
              <a:pPr algn="r"/>
              <a:t>10/30/24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438448-FC2D-4A2F-B7C0-04AC5031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B07C67E-EAD9-47D8-9559-4E091BC0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7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C53B0-59B2-4B39-93E0-DCFBB93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525200" cy="15504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C5F7B-98AC-425B-80BD-6C6F3032D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2160016"/>
            <a:ext cx="9525200" cy="39261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8C2EE-2433-424A-878C-24514FF5D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FD20-ADE2-40F3-A071-6D1E97F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D1D5-5E92-48E1-9475-EC122D3F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FCF945-5CF3-5542-A36A-9CBB738E735E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7D61B-66C5-4341-8F2D-129A9E4D8283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8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47FBCF-6EDB-4883-92D4-612F4D1C55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6380" y="565149"/>
            <a:ext cx="2266530" cy="5611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9D2DF8-B588-416F-AA11-9F3A0DDE6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87710" y="565149"/>
            <a:ext cx="7088929" cy="5611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F7B1D-405D-4EE7-9A23-3F21916C9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B9304-686C-431A-8E7F-D9DD19F4D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A240B-DB2E-46ED-8AC6-744B2C1C7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275F2C-778B-864A-8379-6D0726B18FDC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051C8-76B3-384B-BCF1-60BB80301FCD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5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5DD8-8608-4B55-96D8-0AB848C02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365760"/>
            <a:ext cx="9486690" cy="1270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CC0B-7B21-422D-937D-FBD49EE93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710" y="1869440"/>
            <a:ext cx="9486690" cy="4338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0EAFA-89BC-43E9-8EB9-B6B3CD136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50944-70C2-487F-A102-58CDFB94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7B7B8-A972-455E-9D8C-9B8026A5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CC95119-6D9D-3542-9E0E-4171B33DC9C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FC92F19-7317-314C-81B7-43B8B687F4E4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7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087F2-AA0E-4F0C-9AD6-235302157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7891760" cy="2914688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37807-96B8-4061-A845-1287216BF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1150" y="4818126"/>
            <a:ext cx="7891760" cy="127152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F346-9503-4767-BCB4-84B823E2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59605B-A39D-4BEE-B46F-16CF13FA0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21150" y="62928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5834A-942D-410B-A430-43F9E01F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D199D5-C485-D449-9804-F755E0907B51}"/>
              </a:ext>
            </a:extLst>
          </p:cNvPr>
          <p:cNvSpPr/>
          <p:nvPr/>
        </p:nvSpPr>
        <p:spPr>
          <a:xfrm>
            <a:off x="1" y="1375492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90D1A7-C550-2540-86C9-EB0FB2EB2E71}"/>
              </a:ext>
            </a:extLst>
          </p:cNvPr>
          <p:cNvSpPr/>
          <p:nvPr/>
        </p:nvSpPr>
        <p:spPr>
          <a:xfrm>
            <a:off x="0" y="-3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CAD2-C321-4E81-AEBE-696A90E2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20CD1-0E09-4415-911C-0F5B7341D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87709" y="2160016"/>
            <a:ext cx="4425437" cy="39270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63EDD-031A-49CA-9130-067550BD0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8963" y="2160016"/>
            <a:ext cx="4425437" cy="39270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08E79-A0BE-49F3-AE92-7EE5CC78F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98B87C-BF1E-47CF-9A4E-FD4BE32C0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06E71-46F6-469C-A9CA-E707EBE51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2659F6-6B3B-A545-A45F-FAD238210D47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637F8-15DE-2240-8BF8-D6E57A337B1A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6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3B26D-64DE-4314-8BD2-25FD618F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056" y="457200"/>
            <a:ext cx="9521854" cy="1554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77613-5CEE-4B05-A937-CD43EAAAB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057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3E4779-3B5A-4993-9C7F-FB19F163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1056" y="2988998"/>
            <a:ext cx="4425697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1081A-685C-4C18-9AE9-425106A02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7214" y="2165086"/>
            <a:ext cx="4425696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80F424-FE3A-4B7D-B60C-7AEA2118A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87214" y="2988998"/>
            <a:ext cx="4425696" cy="30981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2A96-CD7D-41BC-BDBE-5E29B7C0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1471D-6DDE-4E56-84E9-48136966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A3F451-CF28-4F57-B844-52A665440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1FA03E-7A83-AB41-BB4B-25B04946559A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702630-3C98-A142-9D04-1D852974DC2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5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22D7A-4502-49C3-BAFB-6D46F7A2E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B67EE-A167-43D1-9C58-7B736CF2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5605B7-599B-450E-9E8D-2A9AE3F30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5BD2B1-8C5F-430B-A0F2-CD5281AB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BA877B-B45A-BD48-8FC8-E752E7D7174F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3343D-2AFA-B544-B40A-315F5EC680B6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1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8016-71BA-4CD3-918D-51613F7F4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24F46-0425-47C6-9FFB-F69AFFFE8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E7A99-1593-4189-A514-8209CC32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15DFD-AB97-AB43-A6C9-2808708C91B4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05BA89-ECA6-2247-ABBB-3C67160202E9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4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E933B-3FC6-4B08-9FBE-2DD48307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2" y="455362"/>
            <a:ext cx="4043440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BD4A-4514-4DCE-8F18-914DF3F4E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232" y="565151"/>
            <a:ext cx="5358384" cy="5521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18C85-0675-4202-B796-352766854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2" y="2039874"/>
            <a:ext cx="4043440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079E5-F934-4D04-866F-F7CB5B08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5FC94-7915-439A-B937-F02D1BB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69B19-4156-4584-B1DC-4F42F200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1B6031-8ABE-F648-8E05-3D08D0D54B53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BD855-35E6-BE4F-8B03-FD12DDB32E10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1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E1F3B-090C-4BB5-84BE-8ED0FC59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1" y="455362"/>
            <a:ext cx="4043436" cy="1584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7C49E-9426-4B24-B2A7-C54B89DA60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1232" y="565150"/>
            <a:ext cx="5355607" cy="55226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7F011-0A5F-44E9-88CD-C95A33351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711" y="2039874"/>
            <a:ext cx="4043436" cy="38291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721C85-27BB-4533-A21B-C379FE03A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AA12-8195-4182-A7AC-2E7E59DFBDAF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18850-01F1-4247-9BFD-1DDC5DDDC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365A9-4C28-480F-B370-2DFF234B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FC975-2FD7-44A5-9E78-ECBA461560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EAFF3-0A84-F84B-90E4-A596F00B3DC2}"/>
              </a:ext>
            </a:extLst>
          </p:cNvPr>
          <p:cNvSpPr/>
          <p:nvPr/>
        </p:nvSpPr>
        <p:spPr>
          <a:xfrm>
            <a:off x="0" y="565153"/>
            <a:ext cx="1133856" cy="629284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392559-3C15-B249-93C9-B0F7E9E5DDD8}"/>
              </a:ext>
            </a:extLst>
          </p:cNvPr>
          <p:cNvSpPr/>
          <p:nvPr/>
        </p:nvSpPr>
        <p:spPr>
          <a:xfrm>
            <a:off x="0" y="-3"/>
            <a:ext cx="565150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49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9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7ACD69-D2F4-4938-B590-C4140490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10" y="455362"/>
            <a:ext cx="9486690" cy="15504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2BD4-BA0F-4CA4-BAE3-DF2B5087C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7710" y="2160016"/>
            <a:ext cx="9486690" cy="392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2FEE-249E-42F1-94D8-A8C0759EF4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18632" y="6292850"/>
            <a:ext cx="3094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AA12-8195-4182-A7AC-2E7E59DFBDAF}" type="datetimeFigureOut">
              <a:rPr lang="en-US" smtClean="0"/>
              <a:pPr/>
              <a:t>10/30/24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0C617-A890-4920-83B0-143C03349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87711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1B4F1-B06B-4BBE-BFFF-C0B386E24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9574" y="6292850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FC975-2FD7-44A5-9E78-ECBA461560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76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900" kern="1200">
          <a:solidFill>
            <a:schemeClr val="bg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bg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image" Target="../media/image30.png"/><Relationship Id="rId18" Type="http://schemas.openxmlformats.org/officeDocument/2006/relationships/image" Target="../media/image24.png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tags" Target="../tags/tag8.xml"/><Relationship Id="rId16" Type="http://schemas.openxmlformats.org/officeDocument/2006/relationships/image" Target="../media/image33.png"/><Relationship Id="rId20" Type="http://schemas.openxmlformats.org/officeDocument/2006/relationships/image" Target="../media/image26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28.png"/><Relationship Id="rId5" Type="http://schemas.openxmlformats.org/officeDocument/2006/relationships/tags" Target="../tags/tag11.xml"/><Relationship Id="rId15" Type="http://schemas.openxmlformats.org/officeDocument/2006/relationships/image" Target="../media/image3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35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12" Type="http://schemas.microsoft.com/office/2007/relationships/hdphoto" Target="../media/hdphoto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ngodb.com/manual/reference/operator/query/type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ongodb.com/manual/reference/operator/query-geospatial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ongodb.com/manual/reference/operator/projection/" TargetMode="Externa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17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ngodb.com/docs/manual/aggregation/" TargetMode="Externa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jeremyvsjeremy/what-is-the-mean-stack-9d11ae2cd384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8F843D-1C1B-C740-AC27-E3238D0F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áfico económico digital">
            <a:extLst>
              <a:ext uri="{FF2B5EF4-FFF2-40B4-BE49-F238E27FC236}">
                <a16:creationId xmlns:a16="http://schemas.microsoft.com/office/drawing/2014/main" id="{14C3934A-5BA3-1692-3657-128898B911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">
            <a:extLst>
              <a:ext uri="{FF2B5EF4-FFF2-40B4-BE49-F238E27FC236}">
                <a16:creationId xmlns:a16="http://schemas.microsoft.com/office/drawing/2014/main" id="{9F0EA5A9-0D12-3644-BBEC-6D9D192EB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55908" cy="6858001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457200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535E9-650F-4116-E7A6-81123D845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928" y="1243162"/>
            <a:ext cx="4728085" cy="229914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Datos Semi-</a:t>
            </a:r>
            <a:r>
              <a:rPr lang="en-US" sz="4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estructurados</a:t>
            </a:r>
            <a:r>
              <a:rPr lang="en-US" sz="4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4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Árboles</a:t>
            </a:r>
            <a:endParaRPr lang="en-US" sz="4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EB4DA-AF18-5589-A62A-073FA8D7D0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880" y="3172569"/>
            <a:ext cx="3742107" cy="261597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</a:rPr>
              <a:t>MDS7103 – Bases de Datos</a:t>
            </a:r>
          </a:p>
          <a:p>
            <a:pPr>
              <a:lnSpc>
                <a:spcPct val="100000"/>
              </a:lnSpc>
            </a:pPr>
            <a:endParaRPr lang="en-US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</a:rPr>
              <a:t>Sebastián Ferrada </a:t>
            </a:r>
            <a:r>
              <a:rPr lang="en-US" sz="1400" dirty="0" err="1">
                <a:solidFill>
                  <a:schemeClr val="tx1"/>
                </a:solidFill>
              </a:rPr>
              <a:t>Aliaga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 err="1">
                <a:solidFill>
                  <a:schemeClr val="tx1"/>
                </a:solidFill>
              </a:rPr>
              <a:t>Iniciativa</a:t>
            </a:r>
            <a:r>
              <a:rPr lang="en-US" sz="1400" dirty="0">
                <a:solidFill>
                  <a:schemeClr val="tx1"/>
                </a:solidFill>
              </a:rPr>
              <a:t> de Datos e </a:t>
            </a:r>
            <a:r>
              <a:rPr lang="en-US" sz="1400" dirty="0" err="1">
                <a:solidFill>
                  <a:schemeClr val="tx1"/>
                </a:solidFill>
              </a:rPr>
              <a:t>Inteligencia</a:t>
            </a:r>
            <a:r>
              <a:rPr lang="en-US" sz="1400" dirty="0">
                <a:solidFill>
                  <a:schemeClr val="tx1"/>
                </a:solidFill>
              </a:rPr>
              <a:t> Artificial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</a:rPr>
              <a:t>http://</a:t>
            </a:r>
            <a:r>
              <a:rPr lang="en-US" sz="1400" dirty="0" err="1">
                <a:solidFill>
                  <a:schemeClr val="tx1"/>
                </a:solidFill>
              </a:rPr>
              <a:t>sferrada.com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 err="1">
                <a:solidFill>
                  <a:schemeClr val="tx1"/>
                </a:solidFill>
              </a:rPr>
              <a:t>Noviembre</a:t>
            </a:r>
            <a:r>
              <a:rPr lang="en-US" sz="1400" dirty="0">
                <a:solidFill>
                  <a:schemeClr val="tx1"/>
                </a:solidFill>
              </a:rPr>
              <a:t> 2024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1C8291-E3D5-4240-8FF4-E5213CBC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909" y="1375495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B44AFE-C181-7047-8CC9-CA00BD385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908" y="0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57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68C5A-1888-AB9F-0180-A65BB5B9E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437" y="326251"/>
            <a:ext cx="9486690" cy="1270000"/>
          </a:xfrm>
        </p:spPr>
        <p:txBody>
          <a:bodyPr>
            <a:normAutofit fontScale="90000"/>
          </a:bodyPr>
          <a:lstStyle/>
          <a:p>
            <a:r>
              <a:rPr lang="en-CL" dirty="0"/>
              <a:t>eXtensible Markup Language (XML)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70B742-9F6B-5672-7DA4-425CF72EE646}"/>
              </a:ext>
            </a:extLst>
          </p:cNvPr>
          <p:cNvSpPr txBox="1">
            <a:spLocks/>
          </p:cNvSpPr>
          <p:nvPr/>
        </p:nvSpPr>
        <p:spPr>
          <a:xfrm>
            <a:off x="1141820" y="1817383"/>
            <a:ext cx="3602742" cy="4351338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&lt;cafés&gt;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&lt;café&gt;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&lt;nombre&gt;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Oba </a:t>
            </a:r>
            <a:r>
              <a:rPr kumimoji="0" lang="es-CL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Toli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&lt;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/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nombre&gt;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&lt;origen&gt;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Etiopía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&lt;/origen&gt;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&lt;proceso&gt;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Natural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&lt;/proceso&gt;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&lt;altura&gt;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1900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&lt;/altura&gt;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&lt;/café&gt;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...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&lt;café&gt;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&lt;nombre&gt;</a:t>
            </a:r>
            <a:r>
              <a:rPr kumimoji="0" lang="es-CL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Atu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</a:t>
            </a:r>
            <a:r>
              <a:rPr kumimoji="0" lang="es-CL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Lintang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&lt;/nombre&gt;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&lt;origen&gt;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Indonesia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&lt;/origen&gt;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&lt;proceso&gt;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Lavado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&lt;/proceso&gt;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&lt;altura&gt;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1500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&lt;/altura&gt;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&lt;/café&gt;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&lt;/cafés&gt;</a:t>
            </a:r>
          </a:p>
        </p:txBody>
      </p:sp>
      <p:pic>
        <p:nvPicPr>
          <p:cNvPr id="6" name="Picture 5" descr="Etiopía Oba Toli Natural">
            <a:extLst>
              <a:ext uri="{FF2B5EF4-FFF2-40B4-BE49-F238E27FC236}">
                <a16:creationId xmlns:a16="http://schemas.microsoft.com/office/drawing/2014/main" id="{14010B3E-CF0E-3E81-EF2C-CF22594CC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9" t="37620" r="39495" b="29206"/>
          <a:stretch/>
        </p:blipFill>
        <p:spPr bwMode="auto">
          <a:xfrm>
            <a:off x="10270389" y="105119"/>
            <a:ext cx="840233" cy="13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Sumatra Atu Lintang">
            <a:extLst>
              <a:ext uri="{FF2B5EF4-FFF2-40B4-BE49-F238E27FC236}">
                <a16:creationId xmlns:a16="http://schemas.microsoft.com/office/drawing/2014/main" id="{87BF92FC-9B92-4292-49BD-367E574D5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0" t="23968" r="28053" b="12772"/>
          <a:stretch/>
        </p:blipFill>
        <p:spPr bwMode="auto">
          <a:xfrm>
            <a:off x="11258036" y="105119"/>
            <a:ext cx="933964" cy="134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130141-4EB9-61CD-0B49-69529D7C99C3}"/>
              </a:ext>
            </a:extLst>
          </p:cNvPr>
          <p:cNvSpPr txBox="1"/>
          <p:nvPr/>
        </p:nvSpPr>
        <p:spPr>
          <a:xfrm>
            <a:off x="8339137" y="1664018"/>
            <a:ext cx="712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cafés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981D9D-0963-6D98-89EB-7B229A8E665E}"/>
              </a:ext>
            </a:extLst>
          </p:cNvPr>
          <p:cNvSpPr txBox="1"/>
          <p:nvPr/>
        </p:nvSpPr>
        <p:spPr>
          <a:xfrm>
            <a:off x="6523631" y="2320696"/>
            <a:ext cx="60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café</a:t>
            </a:r>
            <a:endParaRPr lang="en-CL" sz="1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DF1D96-66D8-6EFB-5941-2BD9AC18166D}"/>
              </a:ext>
            </a:extLst>
          </p:cNvPr>
          <p:cNvSpPr txBox="1"/>
          <p:nvPr/>
        </p:nvSpPr>
        <p:spPr>
          <a:xfrm>
            <a:off x="8402948" y="2320696"/>
            <a:ext cx="60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café</a:t>
            </a:r>
            <a:endParaRPr lang="en-CL" sz="16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59E287-B974-4166-E91E-EC7BC375341E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6826246" y="2002572"/>
            <a:ext cx="1869207" cy="318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3D707DB-59B9-4EFC-BD6C-4588521BAD3D}"/>
              </a:ext>
            </a:extLst>
          </p:cNvPr>
          <p:cNvCxnSpPr>
            <a:cxnSpLocks/>
            <a:stCxn id="9" idx="2"/>
            <a:endCxn id="27" idx="0"/>
          </p:cNvCxnSpPr>
          <p:nvPr/>
        </p:nvCxnSpPr>
        <p:spPr>
          <a:xfrm flipH="1">
            <a:off x="5292259" y="2659250"/>
            <a:ext cx="1533987" cy="6004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15AC3EB-756A-AE11-8DD0-DE93773038C5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8695453" y="2002572"/>
            <a:ext cx="10110" cy="318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41DD44B-690D-D26E-9B09-D05E2BB08705}"/>
              </a:ext>
            </a:extLst>
          </p:cNvPr>
          <p:cNvSpPr txBox="1"/>
          <p:nvPr/>
        </p:nvSpPr>
        <p:spPr>
          <a:xfrm>
            <a:off x="10270389" y="2324210"/>
            <a:ext cx="60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café</a:t>
            </a:r>
            <a:endParaRPr lang="en-CL" sz="16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507CA9-A6EF-99F4-132F-1DC32C4DC7AC}"/>
              </a:ext>
            </a:extLst>
          </p:cNvPr>
          <p:cNvCxnSpPr>
            <a:cxnSpLocks/>
            <a:stCxn id="8" idx="2"/>
            <a:endCxn id="18" idx="0"/>
          </p:cNvCxnSpPr>
          <p:nvPr/>
        </p:nvCxnSpPr>
        <p:spPr>
          <a:xfrm>
            <a:off x="8695453" y="2002572"/>
            <a:ext cx="1877551" cy="3216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9C86D4B-2C2F-7DE7-05D9-AF4E031C6C6F}"/>
              </a:ext>
            </a:extLst>
          </p:cNvPr>
          <p:cNvSpPr txBox="1"/>
          <p:nvPr/>
        </p:nvSpPr>
        <p:spPr>
          <a:xfrm>
            <a:off x="7408149" y="3259723"/>
            <a:ext cx="723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altura</a:t>
            </a:r>
            <a:endParaRPr lang="en-CL" sz="16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2196A2-B22C-B7F5-14B9-05CAE2350755}"/>
              </a:ext>
            </a:extLst>
          </p:cNvPr>
          <p:cNvSpPr txBox="1"/>
          <p:nvPr/>
        </p:nvSpPr>
        <p:spPr>
          <a:xfrm>
            <a:off x="6511902" y="3259723"/>
            <a:ext cx="968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proceso</a:t>
            </a:r>
            <a:endParaRPr lang="en-CL" sz="16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261E91-E3AC-A6B6-93EF-A22F17EAD06E}"/>
              </a:ext>
            </a:extLst>
          </p:cNvPr>
          <p:cNvSpPr txBox="1"/>
          <p:nvPr/>
        </p:nvSpPr>
        <p:spPr>
          <a:xfrm>
            <a:off x="5724788" y="3259723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origen</a:t>
            </a:r>
            <a:endParaRPr lang="en-CL" sz="16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CC91517-19FD-89BE-5DCE-12137C9F4D37}"/>
              </a:ext>
            </a:extLst>
          </p:cNvPr>
          <p:cNvSpPr txBox="1"/>
          <p:nvPr/>
        </p:nvSpPr>
        <p:spPr>
          <a:xfrm>
            <a:off x="4835595" y="3259723"/>
            <a:ext cx="913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nombre</a:t>
            </a:r>
            <a:endParaRPr lang="en-CL" sz="1600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50C9158-B209-B9DC-5D41-F389208CB1E7}"/>
              </a:ext>
            </a:extLst>
          </p:cNvPr>
          <p:cNvCxnSpPr>
            <a:cxnSpLocks/>
            <a:stCxn id="9" idx="2"/>
            <a:endCxn id="26" idx="0"/>
          </p:cNvCxnSpPr>
          <p:nvPr/>
        </p:nvCxnSpPr>
        <p:spPr>
          <a:xfrm flipH="1">
            <a:off x="6118486" y="2659250"/>
            <a:ext cx="707760" cy="6004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CA1C398-B8B5-5514-68B3-E2861AAD05B7}"/>
              </a:ext>
            </a:extLst>
          </p:cNvPr>
          <p:cNvCxnSpPr>
            <a:cxnSpLocks/>
            <a:stCxn id="9" idx="2"/>
            <a:endCxn id="25" idx="0"/>
          </p:cNvCxnSpPr>
          <p:nvPr/>
        </p:nvCxnSpPr>
        <p:spPr>
          <a:xfrm>
            <a:off x="6826246" y="2659250"/>
            <a:ext cx="169699" cy="6004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AC46595-3934-16F5-E280-EEA804CEB2DE}"/>
              </a:ext>
            </a:extLst>
          </p:cNvPr>
          <p:cNvCxnSpPr>
            <a:cxnSpLocks/>
            <a:stCxn id="9" idx="2"/>
            <a:endCxn id="23" idx="0"/>
          </p:cNvCxnSpPr>
          <p:nvPr/>
        </p:nvCxnSpPr>
        <p:spPr>
          <a:xfrm>
            <a:off x="6826246" y="2659250"/>
            <a:ext cx="943894" cy="6004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5231486-F84D-728B-2601-646EEC7BFEAF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8705563" y="2659250"/>
            <a:ext cx="0" cy="1509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768C32D-8392-259F-69EB-A85E41027C39}"/>
              </a:ext>
            </a:extLst>
          </p:cNvPr>
          <p:cNvCxnSpPr>
            <a:cxnSpLocks/>
            <a:stCxn id="18" idx="2"/>
            <a:endCxn id="78" idx="0"/>
          </p:cNvCxnSpPr>
          <p:nvPr/>
        </p:nvCxnSpPr>
        <p:spPr>
          <a:xfrm flipH="1">
            <a:off x="8901358" y="2662764"/>
            <a:ext cx="1671646" cy="5582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2D83CD39-A573-F3C8-5E73-499404052152}"/>
              </a:ext>
            </a:extLst>
          </p:cNvPr>
          <p:cNvSpPr txBox="1"/>
          <p:nvPr/>
        </p:nvSpPr>
        <p:spPr>
          <a:xfrm>
            <a:off x="11420624" y="3221005"/>
            <a:ext cx="723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altura</a:t>
            </a:r>
            <a:endParaRPr lang="en-CL" sz="1600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FFD717C-80C9-A740-4B1D-304949859D85}"/>
              </a:ext>
            </a:extLst>
          </p:cNvPr>
          <p:cNvSpPr txBox="1"/>
          <p:nvPr/>
        </p:nvSpPr>
        <p:spPr>
          <a:xfrm>
            <a:off x="10455184" y="3221005"/>
            <a:ext cx="968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proceso</a:t>
            </a:r>
            <a:endParaRPr lang="en-CL" sz="1600" dirty="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E6B8DF2-B8AF-EFD7-E020-5499076E62E7}"/>
              </a:ext>
            </a:extLst>
          </p:cNvPr>
          <p:cNvSpPr txBox="1"/>
          <p:nvPr/>
        </p:nvSpPr>
        <p:spPr>
          <a:xfrm>
            <a:off x="9606827" y="3221005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origen</a:t>
            </a:r>
            <a:endParaRPr lang="en-CL" sz="1600" dirty="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B8BD1EF-C9AC-083B-F9E1-72AAFA509249}"/>
              </a:ext>
            </a:extLst>
          </p:cNvPr>
          <p:cNvSpPr txBox="1"/>
          <p:nvPr/>
        </p:nvSpPr>
        <p:spPr>
          <a:xfrm>
            <a:off x="8444694" y="3221005"/>
            <a:ext cx="913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nombre</a:t>
            </a:r>
            <a:endParaRPr lang="en-CL" sz="1600" dirty="0">
              <a:solidFill>
                <a:schemeClr val="bg1"/>
              </a:solidFill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DEAEA1F-75F1-B653-DCF6-E6AEA9F98EE9}"/>
              </a:ext>
            </a:extLst>
          </p:cNvPr>
          <p:cNvCxnSpPr>
            <a:cxnSpLocks/>
            <a:stCxn id="18" idx="2"/>
            <a:endCxn id="77" idx="0"/>
          </p:cNvCxnSpPr>
          <p:nvPr/>
        </p:nvCxnSpPr>
        <p:spPr>
          <a:xfrm flipH="1">
            <a:off x="10000525" y="2662764"/>
            <a:ext cx="572479" cy="5582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88924737-A973-69CC-2FCF-3374454B56C9}"/>
              </a:ext>
            </a:extLst>
          </p:cNvPr>
          <p:cNvCxnSpPr>
            <a:cxnSpLocks/>
            <a:stCxn id="18" idx="2"/>
            <a:endCxn id="76" idx="0"/>
          </p:cNvCxnSpPr>
          <p:nvPr/>
        </p:nvCxnSpPr>
        <p:spPr>
          <a:xfrm>
            <a:off x="10573004" y="2662764"/>
            <a:ext cx="366223" cy="5582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552F921D-ACE6-0861-4F03-D878588F5782}"/>
              </a:ext>
            </a:extLst>
          </p:cNvPr>
          <p:cNvCxnSpPr>
            <a:cxnSpLocks/>
            <a:stCxn id="18" idx="2"/>
            <a:endCxn id="74" idx="0"/>
          </p:cNvCxnSpPr>
          <p:nvPr/>
        </p:nvCxnSpPr>
        <p:spPr>
          <a:xfrm>
            <a:off x="10573004" y="2662764"/>
            <a:ext cx="1209611" cy="5582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7881ACF8-B597-BF8F-638F-4BA7EDDF51C2}"/>
              </a:ext>
            </a:extLst>
          </p:cNvPr>
          <p:cNvSpPr txBox="1"/>
          <p:nvPr/>
        </p:nvSpPr>
        <p:spPr>
          <a:xfrm>
            <a:off x="4806548" y="4029473"/>
            <a:ext cx="97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</a:rPr>
              <a:t>Oba Toli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E9EFFD6-B12E-1DFA-038C-A385A9202782}"/>
              </a:ext>
            </a:extLst>
          </p:cNvPr>
          <p:cNvSpPr txBox="1"/>
          <p:nvPr/>
        </p:nvSpPr>
        <p:spPr>
          <a:xfrm>
            <a:off x="5699075" y="4029473"/>
            <a:ext cx="838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</a:rPr>
              <a:t>Etiopía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56C7EEB8-DAE3-17C5-90B5-A5C6DC084828}"/>
              </a:ext>
            </a:extLst>
          </p:cNvPr>
          <p:cNvSpPr txBox="1"/>
          <p:nvPr/>
        </p:nvSpPr>
        <p:spPr>
          <a:xfrm>
            <a:off x="6556207" y="4029473"/>
            <a:ext cx="874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</a:rPr>
              <a:t>Natural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E0FC48E-74F0-228A-D0C8-BC1226F573F6}"/>
              </a:ext>
            </a:extLst>
          </p:cNvPr>
          <p:cNvSpPr txBox="1"/>
          <p:nvPr/>
        </p:nvSpPr>
        <p:spPr>
          <a:xfrm>
            <a:off x="7416356" y="4029473"/>
            <a:ext cx="707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</a:rPr>
              <a:t>1.900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8BEFEEDB-BF31-81FF-9219-113407B286E1}"/>
              </a:ext>
            </a:extLst>
          </p:cNvPr>
          <p:cNvCxnSpPr>
            <a:cxnSpLocks/>
            <a:stCxn id="27" idx="2"/>
            <a:endCxn id="88" idx="0"/>
          </p:cNvCxnSpPr>
          <p:nvPr/>
        </p:nvCxnSpPr>
        <p:spPr>
          <a:xfrm flipH="1">
            <a:off x="5292258" y="3598277"/>
            <a:ext cx="1" cy="4311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CA6A06B-0FD5-7BF7-E5F9-8B6F7B885D1A}"/>
              </a:ext>
            </a:extLst>
          </p:cNvPr>
          <p:cNvCxnSpPr>
            <a:cxnSpLocks/>
            <a:stCxn id="26" idx="2"/>
            <a:endCxn id="97" idx="0"/>
          </p:cNvCxnSpPr>
          <p:nvPr/>
        </p:nvCxnSpPr>
        <p:spPr>
          <a:xfrm flipH="1">
            <a:off x="6118485" y="3598277"/>
            <a:ext cx="1" cy="4311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1DBC16C-ADCC-49CE-05FB-2B1D4059541E}"/>
              </a:ext>
            </a:extLst>
          </p:cNvPr>
          <p:cNvCxnSpPr>
            <a:cxnSpLocks/>
            <a:stCxn id="25" idx="2"/>
            <a:endCxn id="98" idx="0"/>
          </p:cNvCxnSpPr>
          <p:nvPr/>
        </p:nvCxnSpPr>
        <p:spPr>
          <a:xfrm flipH="1">
            <a:off x="6993314" y="3598277"/>
            <a:ext cx="2631" cy="4311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DE7355FF-B22A-F6C9-76A3-75A25209E5B9}"/>
              </a:ext>
            </a:extLst>
          </p:cNvPr>
          <p:cNvCxnSpPr>
            <a:cxnSpLocks/>
            <a:stCxn id="23" idx="2"/>
            <a:endCxn id="99" idx="0"/>
          </p:cNvCxnSpPr>
          <p:nvPr/>
        </p:nvCxnSpPr>
        <p:spPr>
          <a:xfrm flipH="1">
            <a:off x="7770139" y="3598277"/>
            <a:ext cx="1" cy="4311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FE58D01A-3A2A-CD1F-4D25-5B7231147BC4}"/>
              </a:ext>
            </a:extLst>
          </p:cNvPr>
          <p:cNvSpPr txBox="1"/>
          <p:nvPr/>
        </p:nvSpPr>
        <p:spPr>
          <a:xfrm>
            <a:off x="8269035" y="4024150"/>
            <a:ext cx="1272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</a:rPr>
              <a:t>Atu Lintang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FC8B54B-4217-5736-2DE7-D51F05A88322}"/>
              </a:ext>
            </a:extLst>
          </p:cNvPr>
          <p:cNvSpPr txBox="1"/>
          <p:nvPr/>
        </p:nvSpPr>
        <p:spPr>
          <a:xfrm>
            <a:off x="9455758" y="4024150"/>
            <a:ext cx="1101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</a:rPr>
              <a:t>Indonesia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1FF8F20-2F92-737B-CDD9-C7C106286F9F}"/>
              </a:ext>
            </a:extLst>
          </p:cNvPr>
          <p:cNvSpPr txBox="1"/>
          <p:nvPr/>
        </p:nvSpPr>
        <p:spPr>
          <a:xfrm>
            <a:off x="10503714" y="4024150"/>
            <a:ext cx="878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</a:rPr>
              <a:t>Lavado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B01FF8A9-4241-BCB5-1E6E-B47C8D14A56D}"/>
              </a:ext>
            </a:extLst>
          </p:cNvPr>
          <p:cNvSpPr txBox="1"/>
          <p:nvPr/>
        </p:nvSpPr>
        <p:spPr>
          <a:xfrm>
            <a:off x="11427472" y="4024150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</a:rPr>
              <a:t>1.500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D47BAC1-C426-568F-CA12-DC7774D46B77}"/>
              </a:ext>
            </a:extLst>
          </p:cNvPr>
          <p:cNvCxnSpPr>
            <a:cxnSpLocks/>
            <a:stCxn id="78" idx="2"/>
            <a:endCxn id="119" idx="0"/>
          </p:cNvCxnSpPr>
          <p:nvPr/>
        </p:nvCxnSpPr>
        <p:spPr>
          <a:xfrm>
            <a:off x="8901358" y="3559559"/>
            <a:ext cx="4038" cy="4645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F6B920F8-B298-582E-594E-E8A73884C033}"/>
              </a:ext>
            </a:extLst>
          </p:cNvPr>
          <p:cNvCxnSpPr>
            <a:cxnSpLocks/>
            <a:stCxn id="77" idx="2"/>
            <a:endCxn id="120" idx="0"/>
          </p:cNvCxnSpPr>
          <p:nvPr/>
        </p:nvCxnSpPr>
        <p:spPr>
          <a:xfrm>
            <a:off x="10000525" y="3559559"/>
            <a:ext cx="6025" cy="4645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37F6FF11-AB5E-AD8D-D023-74091F661BD9}"/>
              </a:ext>
            </a:extLst>
          </p:cNvPr>
          <p:cNvCxnSpPr>
            <a:cxnSpLocks/>
            <a:stCxn id="76" idx="2"/>
            <a:endCxn id="121" idx="0"/>
          </p:cNvCxnSpPr>
          <p:nvPr/>
        </p:nvCxnSpPr>
        <p:spPr>
          <a:xfrm>
            <a:off x="10939227" y="3559559"/>
            <a:ext cx="3518" cy="4645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CD72FEC0-C892-1B99-12E4-C68956E9B66A}"/>
              </a:ext>
            </a:extLst>
          </p:cNvPr>
          <p:cNvCxnSpPr>
            <a:cxnSpLocks/>
            <a:stCxn id="74" idx="2"/>
            <a:endCxn id="122" idx="0"/>
          </p:cNvCxnSpPr>
          <p:nvPr/>
        </p:nvCxnSpPr>
        <p:spPr>
          <a:xfrm flipH="1">
            <a:off x="11779492" y="3559559"/>
            <a:ext cx="3123" cy="4645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287A28B5-5DEE-F9E2-5064-23B9927D5FD8}"/>
              </a:ext>
            </a:extLst>
          </p:cNvPr>
          <p:cNvSpPr txBox="1"/>
          <p:nvPr/>
        </p:nvSpPr>
        <p:spPr>
          <a:xfrm>
            <a:off x="8488045" y="4808906"/>
            <a:ext cx="3657600" cy="70788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¿Hay otra forma de representar estos datos en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</a:rPr>
              <a:t>XML</a:t>
            </a:r>
            <a:r>
              <a:rPr kumimoji="0" lang="es-CL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?</a:t>
            </a:r>
          </a:p>
        </p:txBody>
      </p:sp>
      <p:sp>
        <p:nvSpPr>
          <p:cNvPr id="134" name="Content Placeholder 6 2 2">
            <a:extLst>
              <a:ext uri="{FF2B5EF4-FFF2-40B4-BE49-F238E27FC236}">
                <a16:creationId xmlns:a16="http://schemas.microsoft.com/office/drawing/2014/main" id="{50039DBD-191E-2DFB-79DA-9B400BC6F97D}"/>
              </a:ext>
            </a:extLst>
          </p:cNvPr>
          <p:cNvSpPr txBox="1">
            <a:spLocks/>
          </p:cNvSpPr>
          <p:nvPr/>
        </p:nvSpPr>
        <p:spPr>
          <a:xfrm>
            <a:off x="4778686" y="4796415"/>
            <a:ext cx="3657600" cy="751349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000" i="1" dirty="0">
                <a:solidFill>
                  <a:prstClr val="black"/>
                </a:solidFill>
                <a:latin typeface="Calibri Light" panose="020F0302020204030204" pitchFamily="34" charset="0"/>
              </a:rPr>
              <a:t>El cierre de etiquetas es obligatorio en </a:t>
            </a:r>
            <a:r>
              <a:rPr lang="es-CL" sz="2000" dirty="0">
                <a:solidFill>
                  <a:srgbClr val="5B9BD5">
                    <a:lumMod val="75000"/>
                  </a:srgbClr>
                </a:solidFill>
                <a:latin typeface="Calibri Light" panose="020F0302020204030204" pitchFamily="34" charset="0"/>
              </a:rPr>
              <a:t>XML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8620E02-B1D7-227C-589E-CE6E6FD088CC}"/>
              </a:ext>
            </a:extLst>
          </p:cNvPr>
          <p:cNvSpPr txBox="1"/>
          <p:nvPr/>
        </p:nvSpPr>
        <p:spPr>
          <a:xfrm>
            <a:off x="8540293" y="2703985"/>
            <a:ext cx="330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3080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DB40F-E602-120B-10A6-517066C78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B6362-F587-3B2C-DB05-D499617DD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437" y="326251"/>
            <a:ext cx="9486690" cy="1270000"/>
          </a:xfrm>
        </p:spPr>
        <p:txBody>
          <a:bodyPr>
            <a:normAutofit fontScale="90000"/>
          </a:bodyPr>
          <a:lstStyle/>
          <a:p>
            <a:r>
              <a:rPr lang="en-CL" dirty="0"/>
              <a:t>eXtensible Markup Language (XML)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4F1702-9895-2781-5E23-976BBEEBBAE9}"/>
              </a:ext>
            </a:extLst>
          </p:cNvPr>
          <p:cNvSpPr txBox="1">
            <a:spLocks/>
          </p:cNvSpPr>
          <p:nvPr/>
        </p:nvSpPr>
        <p:spPr>
          <a:xfrm>
            <a:off x="1141820" y="1817383"/>
            <a:ext cx="3602742" cy="4351338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&lt;cafés&gt;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&lt;café&gt;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&lt;nombre&gt;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Oba </a:t>
            </a:r>
            <a:r>
              <a:rPr kumimoji="0" lang="es-CL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Toli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&lt;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/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nombre&gt;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&lt;origen&gt;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Etiopía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&lt;/origen&gt;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&lt;proceso&gt;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Natural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&lt;/proceso&gt;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&lt;altura&gt;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1900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&lt;/altura&gt;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&lt;/café&gt;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...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&lt;café&gt;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&lt;nombre&gt;</a:t>
            </a:r>
            <a:r>
              <a:rPr kumimoji="0" lang="es-CL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Atu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</a:t>
            </a:r>
            <a:r>
              <a:rPr kumimoji="0" lang="es-CL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Lintang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&lt;/nombre&gt;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&lt;origen&gt;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Indonesia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&lt;/origen&gt;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&lt;proceso&gt;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Lavado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&lt;/proceso&gt;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&lt;altura&gt;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1500</a:t>
            </a: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&lt;/altura&gt;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&lt;/café&gt;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&lt;/cafés&gt;</a:t>
            </a:r>
          </a:p>
        </p:txBody>
      </p:sp>
      <p:pic>
        <p:nvPicPr>
          <p:cNvPr id="6" name="Picture 5" descr="Etiopía Oba Toli Natural">
            <a:extLst>
              <a:ext uri="{FF2B5EF4-FFF2-40B4-BE49-F238E27FC236}">
                <a16:creationId xmlns:a16="http://schemas.microsoft.com/office/drawing/2014/main" id="{AD515086-8C82-D533-8948-3E4B5B39D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9" t="37620" r="39495" b="29206"/>
          <a:stretch/>
        </p:blipFill>
        <p:spPr bwMode="auto">
          <a:xfrm>
            <a:off x="10270389" y="105119"/>
            <a:ext cx="840233" cy="13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Sumatra Atu Lintang">
            <a:extLst>
              <a:ext uri="{FF2B5EF4-FFF2-40B4-BE49-F238E27FC236}">
                <a16:creationId xmlns:a16="http://schemas.microsoft.com/office/drawing/2014/main" id="{4973A419-10B5-EF86-762C-000405AEC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0" t="23968" r="28053" b="12772"/>
          <a:stretch/>
        </p:blipFill>
        <p:spPr bwMode="auto">
          <a:xfrm>
            <a:off x="11258036" y="105119"/>
            <a:ext cx="933964" cy="134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388B70-8F6B-25BA-CF8D-F557B5720D90}"/>
              </a:ext>
            </a:extLst>
          </p:cNvPr>
          <p:cNvSpPr txBox="1"/>
          <p:nvPr/>
        </p:nvSpPr>
        <p:spPr>
          <a:xfrm>
            <a:off x="8339137" y="1664018"/>
            <a:ext cx="712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cafés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261147-8076-DE57-BA29-7545E44D31EB}"/>
              </a:ext>
            </a:extLst>
          </p:cNvPr>
          <p:cNvSpPr txBox="1"/>
          <p:nvPr/>
        </p:nvSpPr>
        <p:spPr>
          <a:xfrm>
            <a:off x="6523631" y="2320696"/>
            <a:ext cx="60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café</a:t>
            </a:r>
            <a:endParaRPr lang="en-CL" sz="1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4AF0DC-0474-48F4-7B00-70837672886B}"/>
              </a:ext>
            </a:extLst>
          </p:cNvPr>
          <p:cNvSpPr txBox="1"/>
          <p:nvPr/>
        </p:nvSpPr>
        <p:spPr>
          <a:xfrm>
            <a:off x="8402948" y="2320696"/>
            <a:ext cx="60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café</a:t>
            </a:r>
            <a:endParaRPr lang="en-CL" sz="16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82DDFD-E8C1-F938-F671-E67D74502B21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6826246" y="2002572"/>
            <a:ext cx="1869207" cy="318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951AAB-3EA3-12C1-FB0F-520D43D1CC66}"/>
              </a:ext>
            </a:extLst>
          </p:cNvPr>
          <p:cNvCxnSpPr>
            <a:cxnSpLocks/>
            <a:stCxn id="9" idx="2"/>
            <a:endCxn id="27" idx="0"/>
          </p:cNvCxnSpPr>
          <p:nvPr/>
        </p:nvCxnSpPr>
        <p:spPr>
          <a:xfrm flipH="1">
            <a:off x="5292259" y="2659250"/>
            <a:ext cx="1533987" cy="6004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C66416-776B-706B-79C3-E3E029D27BB4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8695453" y="2002572"/>
            <a:ext cx="10110" cy="318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AB68262-A2D4-3168-1F23-261FF944B6E3}"/>
              </a:ext>
            </a:extLst>
          </p:cNvPr>
          <p:cNvSpPr txBox="1"/>
          <p:nvPr/>
        </p:nvSpPr>
        <p:spPr>
          <a:xfrm>
            <a:off x="10270389" y="2324210"/>
            <a:ext cx="60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café</a:t>
            </a:r>
            <a:endParaRPr lang="en-CL" sz="16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BF6FF64-DA72-47CA-E06F-9E252E68439B}"/>
              </a:ext>
            </a:extLst>
          </p:cNvPr>
          <p:cNvCxnSpPr>
            <a:cxnSpLocks/>
            <a:stCxn id="8" idx="2"/>
            <a:endCxn id="18" idx="0"/>
          </p:cNvCxnSpPr>
          <p:nvPr/>
        </p:nvCxnSpPr>
        <p:spPr>
          <a:xfrm>
            <a:off x="8695453" y="2002572"/>
            <a:ext cx="1877551" cy="3216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97D2950-E08F-547D-E085-333D9FA18D45}"/>
              </a:ext>
            </a:extLst>
          </p:cNvPr>
          <p:cNvSpPr txBox="1"/>
          <p:nvPr/>
        </p:nvSpPr>
        <p:spPr>
          <a:xfrm>
            <a:off x="7408149" y="3259723"/>
            <a:ext cx="723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altura</a:t>
            </a:r>
            <a:endParaRPr lang="en-CL" sz="16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CEFE6E-D0CB-7CD2-E556-B91E3217DAAF}"/>
              </a:ext>
            </a:extLst>
          </p:cNvPr>
          <p:cNvSpPr txBox="1"/>
          <p:nvPr/>
        </p:nvSpPr>
        <p:spPr>
          <a:xfrm>
            <a:off x="6511902" y="3259723"/>
            <a:ext cx="968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proceso</a:t>
            </a:r>
            <a:endParaRPr lang="en-CL" sz="16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C1777C-3EC3-6215-EC34-6C8FC5407B75}"/>
              </a:ext>
            </a:extLst>
          </p:cNvPr>
          <p:cNvSpPr txBox="1"/>
          <p:nvPr/>
        </p:nvSpPr>
        <p:spPr>
          <a:xfrm>
            <a:off x="5724788" y="3259723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origen</a:t>
            </a:r>
            <a:endParaRPr lang="en-CL" sz="16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795381-5F64-EBBD-8DCB-DBAA8E21AE1E}"/>
              </a:ext>
            </a:extLst>
          </p:cNvPr>
          <p:cNvSpPr txBox="1"/>
          <p:nvPr/>
        </p:nvSpPr>
        <p:spPr>
          <a:xfrm>
            <a:off x="4835595" y="3259723"/>
            <a:ext cx="913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nombre</a:t>
            </a:r>
            <a:endParaRPr lang="en-CL" sz="1600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F3B84AA-1382-A922-F585-A61703F22BBD}"/>
              </a:ext>
            </a:extLst>
          </p:cNvPr>
          <p:cNvCxnSpPr>
            <a:cxnSpLocks/>
            <a:stCxn id="9" idx="2"/>
            <a:endCxn id="26" idx="0"/>
          </p:cNvCxnSpPr>
          <p:nvPr/>
        </p:nvCxnSpPr>
        <p:spPr>
          <a:xfrm flipH="1">
            <a:off x="6118486" y="2659250"/>
            <a:ext cx="707760" cy="6004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251E1DE-689C-42BF-C1E7-E44126B982EA}"/>
              </a:ext>
            </a:extLst>
          </p:cNvPr>
          <p:cNvCxnSpPr>
            <a:cxnSpLocks/>
            <a:stCxn id="9" idx="2"/>
            <a:endCxn id="25" idx="0"/>
          </p:cNvCxnSpPr>
          <p:nvPr/>
        </p:nvCxnSpPr>
        <p:spPr>
          <a:xfrm>
            <a:off x="6826246" y="2659250"/>
            <a:ext cx="169699" cy="6004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41DB5D6-8DD1-66F3-16EE-3B80A57BD816}"/>
              </a:ext>
            </a:extLst>
          </p:cNvPr>
          <p:cNvCxnSpPr>
            <a:cxnSpLocks/>
            <a:stCxn id="9" idx="2"/>
            <a:endCxn id="23" idx="0"/>
          </p:cNvCxnSpPr>
          <p:nvPr/>
        </p:nvCxnSpPr>
        <p:spPr>
          <a:xfrm>
            <a:off x="6826246" y="2659250"/>
            <a:ext cx="943894" cy="6004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24CAEF8-2F4F-7995-2B94-2D4380A041E9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8705563" y="2659250"/>
            <a:ext cx="0" cy="1509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390BCFC-A4C3-E341-DB26-A578E4B7FFCA}"/>
              </a:ext>
            </a:extLst>
          </p:cNvPr>
          <p:cNvCxnSpPr>
            <a:cxnSpLocks/>
            <a:stCxn id="18" idx="2"/>
            <a:endCxn id="78" idx="0"/>
          </p:cNvCxnSpPr>
          <p:nvPr/>
        </p:nvCxnSpPr>
        <p:spPr>
          <a:xfrm flipH="1">
            <a:off x="8901358" y="2662764"/>
            <a:ext cx="1671646" cy="5582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E2ECB9F-F8F0-F652-34E2-1994D1DD40FB}"/>
              </a:ext>
            </a:extLst>
          </p:cNvPr>
          <p:cNvSpPr txBox="1"/>
          <p:nvPr/>
        </p:nvSpPr>
        <p:spPr>
          <a:xfrm>
            <a:off x="11420624" y="3221005"/>
            <a:ext cx="723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altura</a:t>
            </a:r>
            <a:endParaRPr lang="en-CL" sz="1600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E1CCA7D-0E0B-228E-0023-9F4D81032175}"/>
              </a:ext>
            </a:extLst>
          </p:cNvPr>
          <p:cNvSpPr txBox="1"/>
          <p:nvPr/>
        </p:nvSpPr>
        <p:spPr>
          <a:xfrm>
            <a:off x="10455184" y="3221005"/>
            <a:ext cx="968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proceso</a:t>
            </a:r>
            <a:endParaRPr lang="en-CL" sz="1600" dirty="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DBEBDD4-4179-8D4D-1403-A0145BDECFE9}"/>
              </a:ext>
            </a:extLst>
          </p:cNvPr>
          <p:cNvSpPr txBox="1"/>
          <p:nvPr/>
        </p:nvSpPr>
        <p:spPr>
          <a:xfrm>
            <a:off x="9606827" y="3221005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origen</a:t>
            </a:r>
            <a:endParaRPr lang="en-CL" sz="1600" dirty="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03CD947-D88A-552F-B6BA-5892AB3D920A}"/>
              </a:ext>
            </a:extLst>
          </p:cNvPr>
          <p:cNvSpPr txBox="1"/>
          <p:nvPr/>
        </p:nvSpPr>
        <p:spPr>
          <a:xfrm>
            <a:off x="8444694" y="3221005"/>
            <a:ext cx="913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nombre</a:t>
            </a:r>
            <a:endParaRPr lang="en-CL" sz="1600" dirty="0">
              <a:solidFill>
                <a:schemeClr val="bg1"/>
              </a:solidFill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D646795-25E0-AE22-5AB5-E836A0AF18DC}"/>
              </a:ext>
            </a:extLst>
          </p:cNvPr>
          <p:cNvCxnSpPr>
            <a:cxnSpLocks/>
            <a:stCxn id="18" idx="2"/>
            <a:endCxn id="77" idx="0"/>
          </p:cNvCxnSpPr>
          <p:nvPr/>
        </p:nvCxnSpPr>
        <p:spPr>
          <a:xfrm flipH="1">
            <a:off x="10000525" y="2662764"/>
            <a:ext cx="572479" cy="5582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C85401A-270F-16F9-B632-9DACEFA38E03}"/>
              </a:ext>
            </a:extLst>
          </p:cNvPr>
          <p:cNvCxnSpPr>
            <a:cxnSpLocks/>
            <a:stCxn id="18" idx="2"/>
            <a:endCxn id="76" idx="0"/>
          </p:cNvCxnSpPr>
          <p:nvPr/>
        </p:nvCxnSpPr>
        <p:spPr>
          <a:xfrm>
            <a:off x="10573004" y="2662764"/>
            <a:ext cx="366223" cy="5582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5B80E1F-A131-FC5B-315C-CBE656380BB1}"/>
              </a:ext>
            </a:extLst>
          </p:cNvPr>
          <p:cNvCxnSpPr>
            <a:cxnSpLocks/>
            <a:stCxn id="18" idx="2"/>
            <a:endCxn id="74" idx="0"/>
          </p:cNvCxnSpPr>
          <p:nvPr/>
        </p:nvCxnSpPr>
        <p:spPr>
          <a:xfrm>
            <a:off x="10573004" y="2662764"/>
            <a:ext cx="1209611" cy="5582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26F97A16-3C27-D5AD-C189-2E8BC8D963D0}"/>
              </a:ext>
            </a:extLst>
          </p:cNvPr>
          <p:cNvSpPr txBox="1"/>
          <p:nvPr/>
        </p:nvSpPr>
        <p:spPr>
          <a:xfrm>
            <a:off x="4806548" y="4029473"/>
            <a:ext cx="97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</a:rPr>
              <a:t>Oba Toli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46F96AC-C9FB-8C0B-BF50-5912708E6109}"/>
              </a:ext>
            </a:extLst>
          </p:cNvPr>
          <p:cNvSpPr txBox="1"/>
          <p:nvPr/>
        </p:nvSpPr>
        <p:spPr>
          <a:xfrm>
            <a:off x="5699075" y="4029473"/>
            <a:ext cx="838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</a:rPr>
              <a:t>Etiopía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E0F92340-D14E-58CE-7F0D-CF69B800C420}"/>
              </a:ext>
            </a:extLst>
          </p:cNvPr>
          <p:cNvSpPr txBox="1"/>
          <p:nvPr/>
        </p:nvSpPr>
        <p:spPr>
          <a:xfrm>
            <a:off x="6556207" y="4029473"/>
            <a:ext cx="874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</a:rPr>
              <a:t>Natural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9C7973A-4574-05B4-7675-9C29982ABC1C}"/>
              </a:ext>
            </a:extLst>
          </p:cNvPr>
          <p:cNvSpPr txBox="1"/>
          <p:nvPr/>
        </p:nvSpPr>
        <p:spPr>
          <a:xfrm>
            <a:off x="7416356" y="4029473"/>
            <a:ext cx="707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</a:rPr>
              <a:t>1.900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EA4D42FA-0005-E377-038E-0268FB814831}"/>
              </a:ext>
            </a:extLst>
          </p:cNvPr>
          <p:cNvCxnSpPr>
            <a:cxnSpLocks/>
            <a:stCxn id="27" idx="2"/>
            <a:endCxn id="88" idx="0"/>
          </p:cNvCxnSpPr>
          <p:nvPr/>
        </p:nvCxnSpPr>
        <p:spPr>
          <a:xfrm flipH="1">
            <a:off x="5292258" y="3598277"/>
            <a:ext cx="1" cy="4311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6D4836C-BEC1-A471-2DE8-51E1F4B3D9FC}"/>
              </a:ext>
            </a:extLst>
          </p:cNvPr>
          <p:cNvCxnSpPr>
            <a:cxnSpLocks/>
            <a:stCxn id="26" idx="2"/>
            <a:endCxn id="97" idx="0"/>
          </p:cNvCxnSpPr>
          <p:nvPr/>
        </p:nvCxnSpPr>
        <p:spPr>
          <a:xfrm flipH="1">
            <a:off x="6118485" y="3598277"/>
            <a:ext cx="1" cy="4311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0B0E588B-839C-9B9A-415B-1AE151FB443A}"/>
              </a:ext>
            </a:extLst>
          </p:cNvPr>
          <p:cNvCxnSpPr>
            <a:cxnSpLocks/>
            <a:stCxn id="25" idx="2"/>
            <a:endCxn id="98" idx="0"/>
          </p:cNvCxnSpPr>
          <p:nvPr/>
        </p:nvCxnSpPr>
        <p:spPr>
          <a:xfrm flipH="1">
            <a:off x="6993314" y="3598277"/>
            <a:ext cx="2631" cy="4311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369C4B4-FE74-B60A-5AEC-A48638A99B59}"/>
              </a:ext>
            </a:extLst>
          </p:cNvPr>
          <p:cNvCxnSpPr>
            <a:cxnSpLocks/>
            <a:stCxn id="23" idx="2"/>
            <a:endCxn id="99" idx="0"/>
          </p:cNvCxnSpPr>
          <p:nvPr/>
        </p:nvCxnSpPr>
        <p:spPr>
          <a:xfrm flipH="1">
            <a:off x="7770139" y="3598277"/>
            <a:ext cx="1" cy="4311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30B8DACD-C16C-8639-CF7D-75AD30648AE5}"/>
              </a:ext>
            </a:extLst>
          </p:cNvPr>
          <p:cNvSpPr txBox="1"/>
          <p:nvPr/>
        </p:nvSpPr>
        <p:spPr>
          <a:xfrm>
            <a:off x="8269035" y="4024150"/>
            <a:ext cx="1272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</a:rPr>
              <a:t>Atu Lintang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FE72A73-6A34-D3BF-986A-EF10CD5BAB93}"/>
              </a:ext>
            </a:extLst>
          </p:cNvPr>
          <p:cNvSpPr txBox="1"/>
          <p:nvPr/>
        </p:nvSpPr>
        <p:spPr>
          <a:xfrm>
            <a:off x="9455758" y="4024150"/>
            <a:ext cx="1101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</a:rPr>
              <a:t>Indonesia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C55268D-163F-6305-485A-9FE71CACEA06}"/>
              </a:ext>
            </a:extLst>
          </p:cNvPr>
          <p:cNvSpPr txBox="1"/>
          <p:nvPr/>
        </p:nvSpPr>
        <p:spPr>
          <a:xfrm>
            <a:off x="10503714" y="4024150"/>
            <a:ext cx="878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</a:rPr>
              <a:t>Lavado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B650274-C9E0-DFD5-932C-413DC710FB2A}"/>
              </a:ext>
            </a:extLst>
          </p:cNvPr>
          <p:cNvSpPr txBox="1"/>
          <p:nvPr/>
        </p:nvSpPr>
        <p:spPr>
          <a:xfrm>
            <a:off x="11427472" y="4024150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</a:rPr>
              <a:t>1.500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79AD5413-71AD-7B93-7ECB-B7AAE88CDB5F}"/>
              </a:ext>
            </a:extLst>
          </p:cNvPr>
          <p:cNvCxnSpPr>
            <a:cxnSpLocks/>
            <a:stCxn id="78" idx="2"/>
            <a:endCxn id="119" idx="0"/>
          </p:cNvCxnSpPr>
          <p:nvPr/>
        </p:nvCxnSpPr>
        <p:spPr>
          <a:xfrm>
            <a:off x="8901358" y="3559559"/>
            <a:ext cx="4038" cy="4645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F2C42E59-3CAC-726F-3EB1-FE24E827F7E8}"/>
              </a:ext>
            </a:extLst>
          </p:cNvPr>
          <p:cNvCxnSpPr>
            <a:cxnSpLocks/>
            <a:stCxn id="77" idx="2"/>
            <a:endCxn id="120" idx="0"/>
          </p:cNvCxnSpPr>
          <p:nvPr/>
        </p:nvCxnSpPr>
        <p:spPr>
          <a:xfrm>
            <a:off x="10000525" y="3559559"/>
            <a:ext cx="6025" cy="4645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2140933D-9E23-C0E3-3C9A-A954A72FD45C}"/>
              </a:ext>
            </a:extLst>
          </p:cNvPr>
          <p:cNvCxnSpPr>
            <a:cxnSpLocks/>
            <a:stCxn id="76" idx="2"/>
            <a:endCxn id="121" idx="0"/>
          </p:cNvCxnSpPr>
          <p:nvPr/>
        </p:nvCxnSpPr>
        <p:spPr>
          <a:xfrm>
            <a:off x="10939227" y="3559559"/>
            <a:ext cx="3518" cy="4645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FFC7ACC-CCC2-C5BF-4531-1E827CB38B57}"/>
              </a:ext>
            </a:extLst>
          </p:cNvPr>
          <p:cNvCxnSpPr>
            <a:cxnSpLocks/>
            <a:stCxn id="74" idx="2"/>
            <a:endCxn id="122" idx="0"/>
          </p:cNvCxnSpPr>
          <p:nvPr/>
        </p:nvCxnSpPr>
        <p:spPr>
          <a:xfrm flipH="1">
            <a:off x="11779492" y="3559559"/>
            <a:ext cx="3123" cy="4645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4F905B06-82DE-367B-9762-A301D256151B}"/>
              </a:ext>
            </a:extLst>
          </p:cNvPr>
          <p:cNvSpPr txBox="1"/>
          <p:nvPr/>
        </p:nvSpPr>
        <p:spPr>
          <a:xfrm>
            <a:off x="8488045" y="4808906"/>
            <a:ext cx="3657600" cy="707886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¿Hay otra forma de representar estos datos en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 Light" panose="020F0302020204030204" pitchFamily="34" charset="0"/>
              </a:rPr>
              <a:t>XML</a:t>
            </a:r>
            <a:r>
              <a:rPr kumimoji="0" lang="es-CL" sz="2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?</a:t>
            </a:r>
          </a:p>
        </p:txBody>
      </p:sp>
      <p:sp>
        <p:nvSpPr>
          <p:cNvPr id="134" name="Content Placeholder 6 2 2">
            <a:extLst>
              <a:ext uri="{FF2B5EF4-FFF2-40B4-BE49-F238E27FC236}">
                <a16:creationId xmlns:a16="http://schemas.microsoft.com/office/drawing/2014/main" id="{1AD31291-9CC1-7C0E-C50C-13ADA6A6E203}"/>
              </a:ext>
            </a:extLst>
          </p:cNvPr>
          <p:cNvSpPr txBox="1">
            <a:spLocks/>
          </p:cNvSpPr>
          <p:nvPr/>
        </p:nvSpPr>
        <p:spPr>
          <a:xfrm>
            <a:off x="4778686" y="4796415"/>
            <a:ext cx="3657600" cy="751349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000" i="1" dirty="0">
                <a:solidFill>
                  <a:prstClr val="black"/>
                </a:solidFill>
                <a:latin typeface="Calibri Light" panose="020F0302020204030204" pitchFamily="34" charset="0"/>
              </a:rPr>
              <a:t>El cierre de etiquetas es obligatorio en </a:t>
            </a:r>
            <a:r>
              <a:rPr lang="es-CL" sz="2000" dirty="0">
                <a:solidFill>
                  <a:srgbClr val="5B9BD5">
                    <a:lumMod val="75000"/>
                  </a:srgbClr>
                </a:solidFill>
                <a:latin typeface="Calibri Light" panose="020F0302020204030204" pitchFamily="34" charset="0"/>
              </a:rPr>
              <a:t>XML</a:t>
            </a:r>
          </a:p>
        </p:txBody>
      </p:sp>
    </p:spTree>
    <p:extLst>
      <p:ext uri="{BB962C8B-B14F-4D97-AF65-F5344CB8AC3E}">
        <p14:creationId xmlns:p14="http://schemas.microsoft.com/office/powerpoint/2010/main" val="8798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1C54F-CFF9-95D9-E0B3-549885B85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8EF7C-D568-75C7-7678-836B4BA45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437" y="326251"/>
            <a:ext cx="9486690" cy="1270000"/>
          </a:xfrm>
        </p:spPr>
        <p:txBody>
          <a:bodyPr>
            <a:normAutofit fontScale="90000"/>
          </a:bodyPr>
          <a:lstStyle/>
          <a:p>
            <a:r>
              <a:rPr lang="en-CL" dirty="0"/>
              <a:t>JavaScript Object Notation (JSON)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76E528D-8B3E-88C9-6EBB-FFA37CCB0871}"/>
              </a:ext>
            </a:extLst>
          </p:cNvPr>
          <p:cNvSpPr txBox="1">
            <a:spLocks/>
          </p:cNvSpPr>
          <p:nvPr/>
        </p:nvSpPr>
        <p:spPr>
          <a:xfrm>
            <a:off x="1141820" y="1435259"/>
            <a:ext cx="3602742" cy="5096490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{"cervezas":[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 {"cerveza":{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        "</a:t>
            </a:r>
            <a:r>
              <a:rPr kumimoji="0" lang="es-CL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nombre":"Austral</a:t>
            </a:r>
            <a:r>
              <a:rPr kumimoji="0" lang="es-C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Lager",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        "</a:t>
            </a:r>
            <a:r>
              <a:rPr kumimoji="0" lang="es-CL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tipo":"Lager</a:t>
            </a:r>
            <a:r>
              <a:rPr kumimoji="0" lang="es-C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",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        "grados":4.6,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        "</a:t>
            </a:r>
            <a:r>
              <a:rPr kumimoji="0" lang="es-CL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origen":"Punta</a:t>
            </a:r>
            <a:r>
              <a:rPr kumimoji="0" lang="es-C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Arenas"}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  },{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     "cerveza":{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        "nombre":"</a:t>
            </a:r>
            <a:r>
              <a:rPr kumimoji="0" lang="es-CL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Kross</a:t>
            </a:r>
            <a:r>
              <a:rPr kumimoji="0" lang="es-C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5",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        "</a:t>
            </a:r>
            <a:r>
              <a:rPr kumimoji="0" lang="es-CL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tipo":"Ale</a:t>
            </a:r>
            <a:r>
              <a:rPr kumimoji="0" lang="es-C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",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        "grados":7.2,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        "</a:t>
            </a:r>
            <a:r>
              <a:rPr kumimoji="0" lang="es-CL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origen":"Curacaví</a:t>
            </a:r>
            <a:r>
              <a:rPr kumimoji="0" lang="es-C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"}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  },{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     "cerveza":{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        "nombre":"</a:t>
            </a:r>
            <a:r>
              <a:rPr kumimoji="0" lang="es-CL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Kross</a:t>
            </a:r>
            <a:r>
              <a:rPr kumimoji="0" lang="es-C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</a:t>
            </a:r>
            <a:r>
              <a:rPr kumimoji="0" lang="es-CL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Pilsner</a:t>
            </a:r>
            <a:r>
              <a:rPr kumimoji="0" lang="es-C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",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        "tipo":"</a:t>
            </a:r>
            <a:r>
              <a:rPr kumimoji="0" lang="es-CL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Pilsner</a:t>
            </a:r>
            <a:r>
              <a:rPr kumimoji="0" lang="es-C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",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        "grados":4.9,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            "</a:t>
            </a:r>
            <a:r>
              <a:rPr kumimoji="0" lang="es-CL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origen":"Curacaví</a:t>
            </a:r>
            <a:r>
              <a:rPr kumimoji="0" lang="es-C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"}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Malgun Gothic Semilight" panose="020B0502040204020203" pitchFamily="34" charset="-128"/>
                <a:cs typeface="Courier New" panose="02070309020205020404" pitchFamily="49" charset="0"/>
              </a:rPr>
              <a:t>}]}</a:t>
            </a:r>
          </a:p>
        </p:txBody>
      </p:sp>
      <p:pic>
        <p:nvPicPr>
          <p:cNvPr id="6" name="Picture 5" descr="Etiopía Oba Toli Natural">
            <a:extLst>
              <a:ext uri="{FF2B5EF4-FFF2-40B4-BE49-F238E27FC236}">
                <a16:creationId xmlns:a16="http://schemas.microsoft.com/office/drawing/2014/main" id="{8D445D90-75DB-4075-08E9-996465DC0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9" t="37620" r="39495" b="29206"/>
          <a:stretch/>
        </p:blipFill>
        <p:spPr bwMode="auto">
          <a:xfrm>
            <a:off x="10270389" y="105119"/>
            <a:ext cx="840233" cy="133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Sumatra Atu Lintang">
            <a:extLst>
              <a:ext uri="{FF2B5EF4-FFF2-40B4-BE49-F238E27FC236}">
                <a16:creationId xmlns:a16="http://schemas.microsoft.com/office/drawing/2014/main" id="{8F3D091A-E413-259E-84D3-235B9B63E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0" t="23968" r="28053" b="12772"/>
          <a:stretch/>
        </p:blipFill>
        <p:spPr bwMode="auto">
          <a:xfrm>
            <a:off x="11258036" y="105119"/>
            <a:ext cx="933964" cy="134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879106-EF57-FE90-4F8E-10C04AA6D3C2}"/>
              </a:ext>
            </a:extLst>
          </p:cNvPr>
          <p:cNvSpPr txBox="1"/>
          <p:nvPr/>
        </p:nvSpPr>
        <p:spPr>
          <a:xfrm>
            <a:off x="8339137" y="1210800"/>
            <a:ext cx="712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cafés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673408-2655-BF0B-9E11-9B93DA813D9D}"/>
              </a:ext>
            </a:extLst>
          </p:cNvPr>
          <p:cNvSpPr txBox="1"/>
          <p:nvPr/>
        </p:nvSpPr>
        <p:spPr>
          <a:xfrm>
            <a:off x="6523631" y="1867478"/>
            <a:ext cx="60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café</a:t>
            </a:r>
            <a:endParaRPr lang="en-CL" sz="1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C37244-2D06-2566-0E55-C3F0A037F0AC}"/>
              </a:ext>
            </a:extLst>
          </p:cNvPr>
          <p:cNvSpPr txBox="1"/>
          <p:nvPr/>
        </p:nvSpPr>
        <p:spPr>
          <a:xfrm>
            <a:off x="8402948" y="1867478"/>
            <a:ext cx="60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café</a:t>
            </a:r>
            <a:endParaRPr lang="en-CL" sz="16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561F63-9204-7A32-8837-D5CD4FAEFF7C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 flipH="1">
            <a:off x="6826246" y="1549354"/>
            <a:ext cx="1869207" cy="318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B64849-6406-FABB-A573-FB70BD4311A4}"/>
              </a:ext>
            </a:extLst>
          </p:cNvPr>
          <p:cNvCxnSpPr>
            <a:cxnSpLocks/>
            <a:stCxn id="9" idx="2"/>
            <a:endCxn id="27" idx="0"/>
          </p:cNvCxnSpPr>
          <p:nvPr/>
        </p:nvCxnSpPr>
        <p:spPr>
          <a:xfrm flipH="1">
            <a:off x="5292259" y="2206032"/>
            <a:ext cx="1533987" cy="6004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065459E-8B5D-800D-80E7-3170842A4E24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>
            <a:off x="8695453" y="1549354"/>
            <a:ext cx="10110" cy="318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1EDDB73-3767-4AE1-9CA6-81C59103E0B4}"/>
              </a:ext>
            </a:extLst>
          </p:cNvPr>
          <p:cNvSpPr txBox="1"/>
          <p:nvPr/>
        </p:nvSpPr>
        <p:spPr>
          <a:xfrm>
            <a:off x="10270389" y="1870992"/>
            <a:ext cx="605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café</a:t>
            </a:r>
            <a:endParaRPr lang="en-CL" sz="16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6C706D-2726-540F-E28B-80E93C26937F}"/>
              </a:ext>
            </a:extLst>
          </p:cNvPr>
          <p:cNvCxnSpPr>
            <a:cxnSpLocks/>
            <a:stCxn id="8" idx="2"/>
            <a:endCxn id="18" idx="0"/>
          </p:cNvCxnSpPr>
          <p:nvPr/>
        </p:nvCxnSpPr>
        <p:spPr>
          <a:xfrm>
            <a:off x="8695453" y="1549354"/>
            <a:ext cx="1877551" cy="3216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8270D27-4AA0-640A-DF06-4F833375D23D}"/>
              </a:ext>
            </a:extLst>
          </p:cNvPr>
          <p:cNvSpPr txBox="1"/>
          <p:nvPr/>
        </p:nvSpPr>
        <p:spPr>
          <a:xfrm>
            <a:off x="7408149" y="2806505"/>
            <a:ext cx="723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altura</a:t>
            </a:r>
            <a:endParaRPr lang="en-CL" sz="16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2985F9-8880-D864-4D17-65F50F218837}"/>
              </a:ext>
            </a:extLst>
          </p:cNvPr>
          <p:cNvSpPr txBox="1"/>
          <p:nvPr/>
        </p:nvSpPr>
        <p:spPr>
          <a:xfrm>
            <a:off x="6511902" y="2806505"/>
            <a:ext cx="968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proceso</a:t>
            </a:r>
            <a:endParaRPr lang="en-CL" sz="16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B815EEB-D88C-7B75-C46A-2E68CC415EEE}"/>
              </a:ext>
            </a:extLst>
          </p:cNvPr>
          <p:cNvSpPr txBox="1"/>
          <p:nvPr/>
        </p:nvSpPr>
        <p:spPr>
          <a:xfrm>
            <a:off x="5724788" y="2806505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origen</a:t>
            </a:r>
            <a:endParaRPr lang="en-CL" sz="16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98A453-DABA-3BCF-EE1E-5525A042DCA3}"/>
              </a:ext>
            </a:extLst>
          </p:cNvPr>
          <p:cNvSpPr txBox="1"/>
          <p:nvPr/>
        </p:nvSpPr>
        <p:spPr>
          <a:xfrm>
            <a:off x="4835595" y="2806505"/>
            <a:ext cx="913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nombre</a:t>
            </a:r>
            <a:endParaRPr lang="en-CL" sz="1600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2D793D-61E5-CA5A-0949-5B88687E145D}"/>
              </a:ext>
            </a:extLst>
          </p:cNvPr>
          <p:cNvCxnSpPr>
            <a:cxnSpLocks/>
            <a:stCxn id="9" idx="2"/>
            <a:endCxn id="26" idx="0"/>
          </p:cNvCxnSpPr>
          <p:nvPr/>
        </p:nvCxnSpPr>
        <p:spPr>
          <a:xfrm flipH="1">
            <a:off x="6118486" y="2206032"/>
            <a:ext cx="707760" cy="6004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76D0427-6B3F-B122-25C2-E108002FBE54}"/>
              </a:ext>
            </a:extLst>
          </p:cNvPr>
          <p:cNvCxnSpPr>
            <a:cxnSpLocks/>
            <a:stCxn id="9" idx="2"/>
            <a:endCxn id="25" idx="0"/>
          </p:cNvCxnSpPr>
          <p:nvPr/>
        </p:nvCxnSpPr>
        <p:spPr>
          <a:xfrm>
            <a:off x="6826246" y="2206032"/>
            <a:ext cx="169699" cy="6004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10952A0-951A-7819-A76C-CBC7AA5F1E84}"/>
              </a:ext>
            </a:extLst>
          </p:cNvPr>
          <p:cNvCxnSpPr>
            <a:cxnSpLocks/>
            <a:stCxn id="9" idx="2"/>
            <a:endCxn id="23" idx="0"/>
          </p:cNvCxnSpPr>
          <p:nvPr/>
        </p:nvCxnSpPr>
        <p:spPr>
          <a:xfrm>
            <a:off x="6826246" y="2206032"/>
            <a:ext cx="943894" cy="60047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630EB3B-EE2D-EE7B-DB83-925257080660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8705563" y="2206032"/>
            <a:ext cx="0" cy="1509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B769464-E136-2200-2E34-AA30394AAFF5}"/>
              </a:ext>
            </a:extLst>
          </p:cNvPr>
          <p:cNvCxnSpPr>
            <a:cxnSpLocks/>
            <a:stCxn id="18" idx="2"/>
            <a:endCxn id="78" idx="0"/>
          </p:cNvCxnSpPr>
          <p:nvPr/>
        </p:nvCxnSpPr>
        <p:spPr>
          <a:xfrm flipH="1">
            <a:off x="8901358" y="2209546"/>
            <a:ext cx="1671646" cy="5582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20C44884-9A52-C6B9-F1FC-C156692817A9}"/>
              </a:ext>
            </a:extLst>
          </p:cNvPr>
          <p:cNvSpPr txBox="1"/>
          <p:nvPr/>
        </p:nvSpPr>
        <p:spPr>
          <a:xfrm>
            <a:off x="11420624" y="2767787"/>
            <a:ext cx="7239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altura</a:t>
            </a:r>
            <a:endParaRPr lang="en-CL" sz="1600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9A2663C-E62F-6F19-8612-DDE018C1ED50}"/>
              </a:ext>
            </a:extLst>
          </p:cNvPr>
          <p:cNvSpPr txBox="1"/>
          <p:nvPr/>
        </p:nvSpPr>
        <p:spPr>
          <a:xfrm>
            <a:off x="10455184" y="2767787"/>
            <a:ext cx="9680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proceso</a:t>
            </a:r>
            <a:endParaRPr lang="en-CL" sz="1600" dirty="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41AF9CC-E613-8890-3E53-2C3A7ADE8EC5}"/>
              </a:ext>
            </a:extLst>
          </p:cNvPr>
          <p:cNvSpPr txBox="1"/>
          <p:nvPr/>
        </p:nvSpPr>
        <p:spPr>
          <a:xfrm>
            <a:off x="9606827" y="2767787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origen</a:t>
            </a:r>
            <a:endParaRPr lang="en-CL" sz="1600" dirty="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BCF14AE-E5D4-38D4-9F32-AD0DB40AAB55}"/>
              </a:ext>
            </a:extLst>
          </p:cNvPr>
          <p:cNvSpPr txBox="1"/>
          <p:nvPr/>
        </p:nvSpPr>
        <p:spPr>
          <a:xfrm>
            <a:off x="8444694" y="2767787"/>
            <a:ext cx="9133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nombre</a:t>
            </a:r>
            <a:endParaRPr lang="en-CL" sz="1600" dirty="0">
              <a:solidFill>
                <a:schemeClr val="bg1"/>
              </a:solidFill>
            </a:endParaRP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D6B507D-3FB4-BC9D-EDAC-6E82687CE35E}"/>
              </a:ext>
            </a:extLst>
          </p:cNvPr>
          <p:cNvCxnSpPr>
            <a:cxnSpLocks/>
            <a:stCxn id="18" idx="2"/>
            <a:endCxn id="77" idx="0"/>
          </p:cNvCxnSpPr>
          <p:nvPr/>
        </p:nvCxnSpPr>
        <p:spPr>
          <a:xfrm flipH="1">
            <a:off x="10000525" y="2209546"/>
            <a:ext cx="572479" cy="5582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71CBFDE-4228-F137-E7C0-2DC5CECA9BAF}"/>
              </a:ext>
            </a:extLst>
          </p:cNvPr>
          <p:cNvCxnSpPr>
            <a:cxnSpLocks/>
            <a:stCxn id="18" idx="2"/>
            <a:endCxn id="76" idx="0"/>
          </p:cNvCxnSpPr>
          <p:nvPr/>
        </p:nvCxnSpPr>
        <p:spPr>
          <a:xfrm>
            <a:off x="10573004" y="2209546"/>
            <a:ext cx="366223" cy="5582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DA125F6-3687-4091-9C0C-398AF4CC368F}"/>
              </a:ext>
            </a:extLst>
          </p:cNvPr>
          <p:cNvCxnSpPr>
            <a:cxnSpLocks/>
            <a:stCxn id="18" idx="2"/>
            <a:endCxn id="74" idx="0"/>
          </p:cNvCxnSpPr>
          <p:nvPr/>
        </p:nvCxnSpPr>
        <p:spPr>
          <a:xfrm>
            <a:off x="10573004" y="2209546"/>
            <a:ext cx="1209611" cy="5582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4E68EFBF-C74E-AF5F-41DE-42BA35500019}"/>
              </a:ext>
            </a:extLst>
          </p:cNvPr>
          <p:cNvSpPr txBox="1"/>
          <p:nvPr/>
        </p:nvSpPr>
        <p:spPr>
          <a:xfrm>
            <a:off x="4806548" y="3576255"/>
            <a:ext cx="9714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</a:rPr>
              <a:t>Oba Toli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8449716-6236-EDEE-119C-93461BAE11A7}"/>
              </a:ext>
            </a:extLst>
          </p:cNvPr>
          <p:cNvSpPr txBox="1"/>
          <p:nvPr/>
        </p:nvSpPr>
        <p:spPr>
          <a:xfrm>
            <a:off x="5699075" y="3576255"/>
            <a:ext cx="838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</a:rPr>
              <a:t>Etiopía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CC9D4DD-9DA8-ECA4-542F-11F90A526977}"/>
              </a:ext>
            </a:extLst>
          </p:cNvPr>
          <p:cNvSpPr txBox="1"/>
          <p:nvPr/>
        </p:nvSpPr>
        <p:spPr>
          <a:xfrm>
            <a:off x="6556207" y="3576255"/>
            <a:ext cx="874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</a:rPr>
              <a:t>Natural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8E30021-B1B2-81AE-1EFD-BA5E57844B5F}"/>
              </a:ext>
            </a:extLst>
          </p:cNvPr>
          <p:cNvSpPr txBox="1"/>
          <p:nvPr/>
        </p:nvSpPr>
        <p:spPr>
          <a:xfrm>
            <a:off x="7416356" y="3576255"/>
            <a:ext cx="707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</a:rPr>
              <a:t>1.900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1A684C5-907F-BC11-72AB-530D8BAFD59B}"/>
              </a:ext>
            </a:extLst>
          </p:cNvPr>
          <p:cNvCxnSpPr>
            <a:cxnSpLocks/>
            <a:stCxn id="27" idx="2"/>
            <a:endCxn id="88" idx="0"/>
          </p:cNvCxnSpPr>
          <p:nvPr/>
        </p:nvCxnSpPr>
        <p:spPr>
          <a:xfrm flipH="1">
            <a:off x="5292258" y="3145059"/>
            <a:ext cx="1" cy="4311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00E4CA2-9341-6F51-F8AF-08E662F91342}"/>
              </a:ext>
            </a:extLst>
          </p:cNvPr>
          <p:cNvCxnSpPr>
            <a:cxnSpLocks/>
            <a:stCxn id="26" idx="2"/>
            <a:endCxn id="97" idx="0"/>
          </p:cNvCxnSpPr>
          <p:nvPr/>
        </p:nvCxnSpPr>
        <p:spPr>
          <a:xfrm flipH="1">
            <a:off x="6118485" y="3145059"/>
            <a:ext cx="1" cy="4311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A9D6B9F-F89C-C4DB-5018-8CB8E8FC9DD8}"/>
              </a:ext>
            </a:extLst>
          </p:cNvPr>
          <p:cNvCxnSpPr>
            <a:cxnSpLocks/>
            <a:stCxn id="25" idx="2"/>
            <a:endCxn id="98" idx="0"/>
          </p:cNvCxnSpPr>
          <p:nvPr/>
        </p:nvCxnSpPr>
        <p:spPr>
          <a:xfrm flipH="1">
            <a:off x="6993314" y="3145059"/>
            <a:ext cx="2631" cy="4311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013794D2-84D4-EF25-42A2-BE0A19922081}"/>
              </a:ext>
            </a:extLst>
          </p:cNvPr>
          <p:cNvCxnSpPr>
            <a:cxnSpLocks/>
            <a:stCxn id="23" idx="2"/>
            <a:endCxn id="99" idx="0"/>
          </p:cNvCxnSpPr>
          <p:nvPr/>
        </p:nvCxnSpPr>
        <p:spPr>
          <a:xfrm flipH="1">
            <a:off x="7770139" y="3145059"/>
            <a:ext cx="1" cy="4311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8227D498-2AD4-236A-5FB6-F571237A620F}"/>
              </a:ext>
            </a:extLst>
          </p:cNvPr>
          <p:cNvSpPr txBox="1"/>
          <p:nvPr/>
        </p:nvSpPr>
        <p:spPr>
          <a:xfrm>
            <a:off x="8269035" y="3570932"/>
            <a:ext cx="12727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</a:rPr>
              <a:t>Atu Lintang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410BCD4-4013-700D-8ACC-924D8E4AED9B}"/>
              </a:ext>
            </a:extLst>
          </p:cNvPr>
          <p:cNvSpPr txBox="1"/>
          <p:nvPr/>
        </p:nvSpPr>
        <p:spPr>
          <a:xfrm>
            <a:off x="9455758" y="3570932"/>
            <a:ext cx="1101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</a:rPr>
              <a:t>Indonesia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40B2D70D-87F8-80E5-2CB0-241301EB72B8}"/>
              </a:ext>
            </a:extLst>
          </p:cNvPr>
          <p:cNvSpPr txBox="1"/>
          <p:nvPr/>
        </p:nvSpPr>
        <p:spPr>
          <a:xfrm>
            <a:off x="10503714" y="3570932"/>
            <a:ext cx="878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</a:rPr>
              <a:t>Lavado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CD58A322-BC2C-3367-00B9-8037D0C46AA3}"/>
              </a:ext>
            </a:extLst>
          </p:cNvPr>
          <p:cNvSpPr txBox="1"/>
          <p:nvPr/>
        </p:nvSpPr>
        <p:spPr>
          <a:xfrm>
            <a:off x="11427472" y="3570932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</a:rPr>
              <a:t>1.500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31478CA-2B5A-9CAD-D361-F7DB12E13A05}"/>
              </a:ext>
            </a:extLst>
          </p:cNvPr>
          <p:cNvCxnSpPr>
            <a:cxnSpLocks/>
            <a:stCxn id="78" idx="2"/>
            <a:endCxn id="119" idx="0"/>
          </p:cNvCxnSpPr>
          <p:nvPr/>
        </p:nvCxnSpPr>
        <p:spPr>
          <a:xfrm>
            <a:off x="8901358" y="3106341"/>
            <a:ext cx="4038" cy="4645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5CF7FE2D-5A70-F930-FC15-58A99A690D9E}"/>
              </a:ext>
            </a:extLst>
          </p:cNvPr>
          <p:cNvCxnSpPr>
            <a:cxnSpLocks/>
            <a:stCxn id="77" idx="2"/>
            <a:endCxn id="120" idx="0"/>
          </p:cNvCxnSpPr>
          <p:nvPr/>
        </p:nvCxnSpPr>
        <p:spPr>
          <a:xfrm>
            <a:off x="10000525" y="3106341"/>
            <a:ext cx="6025" cy="4645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192FEEEB-3812-C51C-1EB0-D7CEBBFF55CA}"/>
              </a:ext>
            </a:extLst>
          </p:cNvPr>
          <p:cNvCxnSpPr>
            <a:cxnSpLocks/>
            <a:stCxn id="76" idx="2"/>
            <a:endCxn id="121" idx="0"/>
          </p:cNvCxnSpPr>
          <p:nvPr/>
        </p:nvCxnSpPr>
        <p:spPr>
          <a:xfrm>
            <a:off x="10939227" y="3106341"/>
            <a:ext cx="3518" cy="4645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3BA7BCC-34A7-43EC-3947-2B42077F553E}"/>
              </a:ext>
            </a:extLst>
          </p:cNvPr>
          <p:cNvCxnSpPr>
            <a:cxnSpLocks/>
            <a:stCxn id="74" idx="2"/>
            <a:endCxn id="122" idx="0"/>
          </p:cNvCxnSpPr>
          <p:nvPr/>
        </p:nvCxnSpPr>
        <p:spPr>
          <a:xfrm flipH="1">
            <a:off x="11779492" y="3106341"/>
            <a:ext cx="3123" cy="4645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Content Placeholder 6 2 2">
            <a:extLst>
              <a:ext uri="{FF2B5EF4-FFF2-40B4-BE49-F238E27FC236}">
                <a16:creationId xmlns:a16="http://schemas.microsoft.com/office/drawing/2014/main" id="{5C08E5DF-AE1C-D2B5-E0FF-3AF74147FF78}"/>
              </a:ext>
            </a:extLst>
          </p:cNvPr>
          <p:cNvSpPr txBox="1">
            <a:spLocks/>
          </p:cNvSpPr>
          <p:nvPr/>
        </p:nvSpPr>
        <p:spPr>
          <a:xfrm>
            <a:off x="6460629" y="3993278"/>
            <a:ext cx="4040092" cy="2827799"/>
          </a:xfrm>
          <a:prstGeom prst="rect">
            <a:avLst/>
          </a:prstGeom>
          <a:solidFill>
            <a:srgbClr val="FFFFCC"/>
          </a:solidFill>
          <a:ln w="31750">
            <a:solidFill>
              <a:srgbClr val="FFC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prstClr val="black"/>
              </a:buClr>
              <a:buFont typeface="Arial" pitchFamily="34" charset="0"/>
              <a:buNone/>
            </a:pPr>
            <a:r>
              <a:rPr lang="es-CL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Sintaxis: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BCF1B34-403A-C6E8-DA95-5F5D9C05D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445371"/>
              </p:ext>
            </p:extLst>
          </p:nvPr>
        </p:nvGraphicFramePr>
        <p:xfrm>
          <a:off x="6597032" y="4561357"/>
          <a:ext cx="3751289" cy="2225040"/>
        </p:xfrm>
        <a:graphic>
          <a:graphicData uri="http://schemas.openxmlformats.org/drawingml/2006/table">
            <a:tbl>
              <a:tblPr firstRow="1" bandRow="1"/>
              <a:tblGrid>
                <a:gridCol w="1323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7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800" b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itchFamily="34" charset="0"/>
                        </a:rPr>
                        <a:t>Arreglos:</a:t>
                      </a:r>
                      <a:r>
                        <a:rPr lang="es-CL" sz="1800" b="0" i="1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itchFamily="34" charset="0"/>
                        </a:rPr>
                        <a:t> </a:t>
                      </a:r>
                      <a:endParaRPr lang="es-CL" b="0" dirty="0">
                        <a:solidFill>
                          <a:schemeClr val="bg1"/>
                        </a:solidFill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b="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[ … ]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8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Objetos:</a:t>
                      </a:r>
                      <a:endParaRPr lang="es-CL" dirty="0">
                        <a:solidFill>
                          <a:schemeClr val="bg1"/>
                        </a:solidFill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>
                          <a:latin typeface="Calibri Light" panose="020F0302020204030204" pitchFamily="34" charset="0"/>
                        </a:rPr>
                        <a:t>{ </a:t>
                      </a:r>
                      <a:r>
                        <a:rPr lang="es-CL" sz="1800" dirty="0">
                          <a:solidFill>
                            <a:srgbClr val="C60042"/>
                          </a:solidFill>
                          <a:latin typeface="Calibri Light" panose="020F0302020204030204" pitchFamily="34" charset="0"/>
                        </a:rPr>
                        <a:t>…</a:t>
                      </a:r>
                      <a:r>
                        <a:rPr lang="es-CL" sz="1800" dirty="0">
                          <a:latin typeface="Calibri Light" panose="020F0302020204030204" pitchFamily="34" charset="0"/>
                        </a:rPr>
                        <a:t> }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800" dirty="0" err="1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Strings</a:t>
                      </a:r>
                      <a:r>
                        <a:rPr lang="es-CL" sz="18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:</a:t>
                      </a:r>
                      <a:endParaRPr lang="es-CL" dirty="0">
                        <a:solidFill>
                          <a:schemeClr val="bg1"/>
                        </a:solidFill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/>
                        <a:t>"</a:t>
                      </a:r>
                      <a:r>
                        <a:rPr lang="es-CL" sz="1800" dirty="0">
                          <a:solidFill>
                            <a:srgbClr val="C60042"/>
                          </a:solidFill>
                        </a:rPr>
                        <a:t>…</a:t>
                      </a:r>
                      <a:r>
                        <a:rPr lang="es-CL" sz="1800" dirty="0"/>
                        <a:t>"</a:t>
                      </a:r>
                      <a:endParaRPr lang="es-CL" dirty="0">
                        <a:solidFill>
                          <a:schemeClr val="tx1"/>
                        </a:solidFill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8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Números: </a:t>
                      </a:r>
                      <a:endParaRPr lang="es-CL" dirty="0">
                        <a:solidFill>
                          <a:schemeClr val="bg1"/>
                        </a:solidFill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>
                          <a:solidFill>
                            <a:srgbClr val="C60042"/>
                          </a:solidFill>
                          <a:latin typeface="Inconsolata" pitchFamily="49" charset="0"/>
                          <a:ea typeface="Inconsolata" pitchFamily="49" charset="0"/>
                        </a:rPr>
                        <a:t>1</a:t>
                      </a:r>
                      <a:r>
                        <a:rPr lang="es-CL" sz="180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</a:rPr>
                        <a:t>|</a:t>
                      </a:r>
                      <a:r>
                        <a:rPr lang="es-CL" sz="1800">
                          <a:solidFill>
                            <a:srgbClr val="C60042"/>
                          </a:solidFill>
                          <a:latin typeface="Inconsolata" pitchFamily="49" charset="0"/>
                          <a:ea typeface="Inconsolata" pitchFamily="49" charset="0"/>
                        </a:rPr>
                        <a:t>2.9</a:t>
                      </a:r>
                      <a:r>
                        <a:rPr lang="es-CL" sz="180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</a:rPr>
                        <a:t>|</a:t>
                      </a:r>
                      <a:r>
                        <a:rPr lang="es-CL" sz="1800">
                          <a:solidFill>
                            <a:srgbClr val="C60042"/>
                          </a:solidFill>
                          <a:latin typeface="Inconsolata" pitchFamily="49" charset="0"/>
                          <a:ea typeface="Inconsolata" pitchFamily="49" charset="0"/>
                        </a:rPr>
                        <a:t>-23</a:t>
                      </a:r>
                      <a:r>
                        <a:rPr lang="es-CL" sz="1800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</a:rPr>
                        <a:t>|</a:t>
                      </a:r>
                      <a:r>
                        <a:rPr lang="es-CL" sz="1800">
                          <a:solidFill>
                            <a:srgbClr val="C60042"/>
                          </a:solidFill>
                          <a:latin typeface="Inconsolata" pitchFamily="49" charset="0"/>
                          <a:ea typeface="Inconsolata" pitchFamily="49" charset="0"/>
                        </a:rPr>
                        <a:t>2.9e8</a:t>
                      </a:r>
                      <a:endParaRPr lang="es-CL" sz="1800" dirty="0">
                        <a:solidFill>
                          <a:srgbClr val="C60042"/>
                        </a:solidFill>
                        <a:latin typeface="Inconsolata" pitchFamily="49" charset="0"/>
                        <a:ea typeface="Inconsolata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8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Booleanos: </a:t>
                      </a:r>
                      <a:endParaRPr lang="es-CL" dirty="0">
                        <a:solidFill>
                          <a:schemeClr val="bg1"/>
                        </a:solidFill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 err="1">
                          <a:solidFill>
                            <a:srgbClr val="C60042"/>
                          </a:solidFill>
                          <a:latin typeface="Inconsolata" pitchFamily="49" charset="0"/>
                          <a:ea typeface="Inconsolata" pitchFamily="49" charset="0"/>
                        </a:rPr>
                        <a:t>true</a:t>
                      </a:r>
                      <a:r>
                        <a:rPr lang="es-CL" sz="1800" dirty="0" err="1">
                          <a:solidFill>
                            <a:srgbClr val="009900"/>
                          </a:solidFill>
                          <a:latin typeface="Calibri Light" panose="020F0302020204030204" pitchFamily="34" charset="0"/>
                        </a:rPr>
                        <a:t>|</a:t>
                      </a:r>
                      <a:r>
                        <a:rPr lang="es-CL" sz="1800" dirty="0" err="1">
                          <a:solidFill>
                            <a:srgbClr val="C60042"/>
                          </a:solidFill>
                          <a:latin typeface="Inconsolata" pitchFamily="49" charset="0"/>
                          <a:ea typeface="Inconsolata" pitchFamily="49" charset="0"/>
                        </a:rPr>
                        <a:t>false</a:t>
                      </a:r>
                      <a:endParaRPr lang="es-CL" sz="1800" dirty="0">
                        <a:solidFill>
                          <a:srgbClr val="C60042"/>
                        </a:solidFill>
                        <a:latin typeface="Inconsolata" pitchFamily="49" charset="0"/>
                        <a:ea typeface="Inconsolata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sz="1800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</a:rPr>
                        <a:t>Nulos: </a:t>
                      </a:r>
                      <a:endParaRPr lang="es-CL" dirty="0">
                        <a:solidFill>
                          <a:schemeClr val="bg1"/>
                        </a:solidFill>
                        <a:latin typeface="Calibri Light" pitchFamily="34" charset="0"/>
                        <a:cs typeface="Calibri Light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800" dirty="0" err="1">
                          <a:solidFill>
                            <a:srgbClr val="C60042"/>
                          </a:solidFill>
                          <a:latin typeface="Inconsolata" pitchFamily="49" charset="0"/>
                          <a:ea typeface="Inconsolata" pitchFamily="49" charset="0"/>
                        </a:rPr>
                        <a:t>null</a:t>
                      </a:r>
                      <a:endParaRPr lang="es-CL" sz="1800" dirty="0">
                        <a:solidFill>
                          <a:srgbClr val="C60042"/>
                        </a:solidFill>
                        <a:latin typeface="Inconsolata" pitchFamily="49" charset="0"/>
                        <a:ea typeface="Inconsolata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46C593D-34AA-7E63-1DFA-81ED487CEB0D}"/>
              </a:ext>
            </a:extLst>
          </p:cNvPr>
          <p:cNvSpPr txBox="1"/>
          <p:nvPr/>
        </p:nvSpPr>
        <p:spPr>
          <a:xfrm>
            <a:off x="8535135" y="2256442"/>
            <a:ext cx="330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0675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5FADF-C969-1795-EB14-2647834CE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Document Stores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2D07B-6F39-6F27-1F27-B836BD3A57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855188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8141C-1FF8-F5F8-2EFA-54F3AD72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NoSQL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AFC77C-DB79-4624-34FB-F70267562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154" y="1449238"/>
            <a:ext cx="8877146" cy="52331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0600D0-27CF-F819-BF04-0C05E5FA55E4}"/>
              </a:ext>
            </a:extLst>
          </p:cNvPr>
          <p:cNvSpPr/>
          <p:nvPr/>
        </p:nvSpPr>
        <p:spPr>
          <a:xfrm>
            <a:off x="6456871" y="3004868"/>
            <a:ext cx="1295400" cy="1371600"/>
          </a:xfrm>
          <a:prstGeom prst="rect">
            <a:avLst/>
          </a:prstGeom>
          <a:solidFill>
            <a:schemeClr val="accent6">
              <a:lumMod val="20000"/>
              <a:lumOff val="80000"/>
              <a:alpha val="15000"/>
            </a:schemeClr>
          </a:solidFill>
          <a:ln w="2857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353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CE76-34B7-8262-4F66-12379AF19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Document Stores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28FBE-7F4B-7CC3-239C-758A84B5E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Introduce el concepto de documentos en vez de mapas: objetos tienen anidamiento arbitrario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1B5EA30-EF1D-9DB5-0412-782B26D02E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815346"/>
              </p:ext>
            </p:extLst>
          </p:nvPr>
        </p:nvGraphicFramePr>
        <p:xfrm>
          <a:off x="1295573" y="3854604"/>
          <a:ext cx="10826179" cy="1854200"/>
        </p:xfrm>
        <a:graphic>
          <a:graphicData uri="http://schemas.openxmlformats.org/drawingml/2006/table">
            <a:tbl>
              <a:tblPr firstRow="1" bandRow="1"/>
              <a:tblGrid>
                <a:gridCol w="1673352">
                  <a:extLst>
                    <a:ext uri="{9D8B030D-6E8A-4147-A177-3AD203B41FA5}">
                      <a16:colId xmlns:a16="http://schemas.microsoft.com/office/drawing/2014/main" val="1007715749"/>
                    </a:ext>
                  </a:extLst>
                </a:gridCol>
                <a:gridCol w="9152827">
                  <a:extLst>
                    <a:ext uri="{9D8B030D-6E8A-4147-A177-3AD203B41FA5}">
                      <a16:colId xmlns:a16="http://schemas.microsoft.com/office/drawing/2014/main" val="52722975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dirty="0">
                          <a:latin typeface="Neue Haas Grotesk Text Pro" panose="020B0504020202020204" pitchFamily="34" charset="77"/>
                          <a:ea typeface="Malgun Gothic" panose="020B0503020000020004" pitchFamily="34" charset="-127"/>
                        </a:rPr>
                        <a:t>Key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dirty="0" err="1">
                          <a:latin typeface="Neue Haas Grotesk Text Pro" panose="020B0504020202020204" pitchFamily="34" charset="77"/>
                          <a:ea typeface="Malgun Gothic" panose="020B0503020000020004" pitchFamily="34" charset="-127"/>
                        </a:rPr>
                        <a:t>Value</a:t>
                      </a:r>
                      <a:endParaRPr lang="es-CL" dirty="0">
                        <a:latin typeface="Neue Haas Grotesk Text Pro" panose="020B0504020202020204" pitchFamily="34" charset="77"/>
                        <a:ea typeface="Malgun Gothic" panose="020B0503020000020004" pitchFamily="34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027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dirty="0">
                          <a:latin typeface="Neue Haas Grotesk Text Pro" panose="020B0504020202020204" pitchFamily="34" charset="77"/>
                          <a:ea typeface="Malgun Gothic" panose="020B0503020000020004" pitchFamily="34" charset="-127"/>
                        </a:rPr>
                        <a:t>Oba </a:t>
                      </a:r>
                      <a:r>
                        <a:rPr lang="es-CL" dirty="0" err="1">
                          <a:latin typeface="Neue Haas Grotesk Text Pro" panose="020B0504020202020204" pitchFamily="34" charset="77"/>
                          <a:ea typeface="Malgun Gothic" panose="020B0503020000020004" pitchFamily="34" charset="-127"/>
                        </a:rPr>
                        <a:t>Toli</a:t>
                      </a:r>
                      <a:endParaRPr lang="es-CL" dirty="0">
                        <a:latin typeface="Neue Haas Grotesk Text Pro" panose="020B0504020202020204" pitchFamily="34" charset="77"/>
                        <a:ea typeface="Malgun Gothic" panose="020B0503020000020004" pitchFamily="34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dirty="0">
                          <a:latin typeface="Neue Haas Grotesk Text Pro" panose="020B0504020202020204" pitchFamily="34" charset="77"/>
                          <a:ea typeface="Malgun Gothic" panose="020B0503020000020004" pitchFamily="34" charset="-127"/>
                        </a:rPr>
                        <a:t>{“origen”: “Etiopía”, “proceso”: “natural”, “altura”: 1900}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99222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dirty="0" err="1">
                          <a:latin typeface="Neue Haas Grotesk Text Pro" panose="020B0504020202020204" pitchFamily="34" charset="77"/>
                          <a:ea typeface="Malgun Gothic" panose="020B0503020000020004" pitchFamily="34" charset="-127"/>
                        </a:rPr>
                        <a:t>Atu</a:t>
                      </a:r>
                      <a:r>
                        <a:rPr lang="es-CL" dirty="0">
                          <a:latin typeface="Neue Haas Grotesk Text Pro" panose="020B0504020202020204" pitchFamily="34" charset="77"/>
                          <a:ea typeface="Malgun Gothic" panose="020B0503020000020004" pitchFamily="34" charset="-127"/>
                        </a:rPr>
                        <a:t> </a:t>
                      </a:r>
                      <a:r>
                        <a:rPr lang="es-CL" dirty="0" err="1">
                          <a:latin typeface="Neue Haas Grotesk Text Pro" panose="020B0504020202020204" pitchFamily="34" charset="77"/>
                          <a:ea typeface="Malgun Gothic" panose="020B0503020000020004" pitchFamily="34" charset="-127"/>
                        </a:rPr>
                        <a:t>Lintang</a:t>
                      </a:r>
                      <a:endParaRPr lang="es-CL" dirty="0">
                        <a:latin typeface="Neue Haas Grotesk Text Pro" panose="020B0504020202020204" pitchFamily="34" charset="77"/>
                        <a:ea typeface="Malgun Gothic" panose="020B0503020000020004" pitchFamily="34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dirty="0">
                          <a:latin typeface="Neue Haas Grotesk Text Pro" panose="020B0504020202020204" pitchFamily="34" charset="77"/>
                          <a:ea typeface="Malgun Gothic" panose="020B0503020000020004" pitchFamily="34" charset="-127"/>
                        </a:rPr>
                        <a:t>{“origen”: {“país”: “Indonesia”, “región”: “Sumatra”}, “proceso”: “lavado”, “altura”: 1500}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7508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dirty="0">
                          <a:latin typeface="Neue Haas Grotesk Text Pro" panose="020B0504020202020204" pitchFamily="34" charset="77"/>
                          <a:ea typeface="Malgun Gothic" panose="020B0503020000020004" pitchFamily="34" charset="-127"/>
                        </a:rPr>
                        <a:t>27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dirty="0">
                          <a:latin typeface="Neue Haas Grotesk Text Pro" panose="020B0504020202020204" pitchFamily="34" charset="77"/>
                          <a:ea typeface="Malgun Gothic" panose="020B0503020000020004" pitchFamily="34" charset="-127"/>
                        </a:rPr>
                        <a:t>{“origen”: “Brasil”, “proceso”: “natural”: “altura”: 1350}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8171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…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dirty="0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...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18221"/>
                  </a:ext>
                </a:extLst>
              </a:tr>
            </a:tbl>
          </a:graphicData>
        </a:graphic>
      </p:graphicFrame>
      <p:sp>
        <p:nvSpPr>
          <p:cNvPr id="7" name="Rectangle: Single Corner Snipped 5">
            <a:extLst>
              <a:ext uri="{FF2B5EF4-FFF2-40B4-BE49-F238E27FC236}">
                <a16:creationId xmlns:a16="http://schemas.microsoft.com/office/drawing/2014/main" id="{977C2895-6D09-E9C8-4C67-09A963D185D9}"/>
              </a:ext>
            </a:extLst>
          </p:cNvPr>
          <p:cNvSpPr/>
          <p:nvPr/>
        </p:nvSpPr>
        <p:spPr>
          <a:xfrm>
            <a:off x="1295574" y="3429000"/>
            <a:ext cx="1655712" cy="421257"/>
          </a:xfrm>
          <a:prstGeom prst="snip1Rect">
            <a:avLst>
              <a:gd name="adj" fmla="val 41240"/>
            </a:avLst>
          </a:prstGeom>
          <a:solidFill>
            <a:srgbClr val="0070C0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Cafés</a:t>
            </a:r>
          </a:p>
        </p:txBody>
      </p:sp>
    </p:spTree>
    <p:extLst>
      <p:ext uri="{BB962C8B-B14F-4D97-AF65-F5344CB8AC3E}">
        <p14:creationId xmlns:p14="http://schemas.microsoft.com/office/powerpoint/2010/main" val="3083181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D801D-57E9-05FB-FC18-552F697D9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Document Stores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7B2D516-A27E-A008-3C4F-66C6A4248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201" y="1746232"/>
            <a:ext cx="8334436" cy="2324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34DB0B-E11F-887F-3B82-20C44A125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201" y="4317418"/>
            <a:ext cx="8334436" cy="17883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7CEABA-CFEA-1E1B-7D55-6D6151E74CCC}"/>
              </a:ext>
            </a:extLst>
          </p:cNvPr>
          <p:cNvSpPr/>
          <p:nvPr/>
        </p:nvSpPr>
        <p:spPr>
          <a:xfrm>
            <a:off x="2350201" y="2677054"/>
            <a:ext cx="8284893" cy="299233"/>
          </a:xfrm>
          <a:prstGeom prst="rect">
            <a:avLst/>
          </a:prstGeom>
          <a:solidFill>
            <a:schemeClr val="accent6">
              <a:lumMod val="20000"/>
              <a:lumOff val="80000"/>
              <a:alpha val="15000"/>
            </a:schemeClr>
          </a:solidFill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182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4AD33-85DE-ECF4-74C4-589ABF8C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MongoDB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9EEE4-56BE-99F9-126A-451FBFC1B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3280795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 result for mongodb">
            <a:extLst>
              <a:ext uri="{FF2B5EF4-FFF2-40B4-BE49-F238E27FC236}">
                <a16:creationId xmlns:a16="http://schemas.microsoft.com/office/drawing/2014/main" id="{15402A94-4BE3-84D7-69DF-A72871512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614" y="1601976"/>
            <a:ext cx="8077200" cy="219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www.percona.com/sites/default/files/json-logo.png">
            <a:extLst>
              <a:ext uri="{FF2B5EF4-FFF2-40B4-BE49-F238E27FC236}">
                <a16:creationId xmlns:a16="http://schemas.microsoft.com/office/drawing/2014/main" id="{D1988978-960E-273F-3D58-05DC6D38E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14" y="4040376"/>
            <a:ext cx="48768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79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3CD1-55D5-543E-2633-85F629CDD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"JavaScript </a:t>
            </a:r>
            <a:r>
              <a:rPr lang="es-CL" dirty="0" err="1"/>
              <a:t>Object</a:t>
            </a:r>
            <a:r>
              <a:rPr lang="es-CL" dirty="0"/>
              <a:t> </a:t>
            </a:r>
            <a:r>
              <a:rPr lang="es-CL" dirty="0" err="1"/>
              <a:t>Notation</a:t>
            </a:r>
            <a:r>
              <a:rPr lang="es-CL" dirty="0"/>
              <a:t>": </a:t>
            </a:r>
            <a:r>
              <a:rPr lang="es-C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JSON</a:t>
            </a:r>
            <a:endParaRPr lang="en-C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24C5C3-0B8C-51EC-F40A-BF5041F99AD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06" y="1706591"/>
            <a:ext cx="5523634" cy="4859158"/>
          </a:xfrm>
          <a:prstGeom prst="rect">
            <a:avLst/>
          </a:prstGeom>
        </p:spPr>
      </p:pic>
      <p:pic>
        <p:nvPicPr>
          <p:cNvPr id="5" name="Picture 6" descr="https://www.percona.com/sites/default/files/json-logo.png">
            <a:extLst>
              <a:ext uri="{FF2B5EF4-FFF2-40B4-BE49-F238E27FC236}">
                <a16:creationId xmlns:a16="http://schemas.microsoft.com/office/drawing/2014/main" id="{3C7B43C4-3CA2-B31B-472F-F99874768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701" y="5391835"/>
            <a:ext cx="3364299" cy="133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45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0DF8D-FD50-5821-39A6-2A944BAF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Modelos de Datos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D66EE-11FA-6454-2B25-2E385216D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6" name="Graphic 5" descr="Stopwatch with solid fill">
            <a:extLst>
              <a:ext uri="{FF2B5EF4-FFF2-40B4-BE49-F238E27FC236}">
                <a16:creationId xmlns:a16="http://schemas.microsoft.com/office/drawing/2014/main" id="{ED4B3658-467A-4322-18ED-0685484AE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09868" y="1317929"/>
            <a:ext cx="914400" cy="914400"/>
          </a:xfrm>
          <a:prstGeom prst="rect">
            <a:avLst/>
          </a:prstGeom>
        </p:spPr>
      </p:pic>
      <p:pic>
        <p:nvPicPr>
          <p:cNvPr id="8" name="Graphic 7" descr="Back with solid fill">
            <a:extLst>
              <a:ext uri="{FF2B5EF4-FFF2-40B4-BE49-F238E27FC236}">
                <a16:creationId xmlns:a16="http://schemas.microsoft.com/office/drawing/2014/main" id="{A10A9D5A-912F-EDB5-868F-403A45910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9868" y="6840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55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3758C-BB9E-ECFC-1850-94CD28EF8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JSON Binario: </a:t>
            </a:r>
            <a:r>
              <a:rPr lang="es-C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BSON</a:t>
            </a:r>
            <a:endParaRPr lang="en-C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516A50-DFDB-03D9-C987-6C2ECBD5C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649" y="5611483"/>
            <a:ext cx="4333875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E43CD5-8F64-714E-8C49-945B2C0707D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55" y="1514426"/>
            <a:ext cx="5963140" cy="524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87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E73D3-89A2-FE20-82FF-CE8271DE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MongoDB: Tipos de Datos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59B6BD-B9F0-6E17-6645-D6C675C7381E}"/>
              </a:ext>
            </a:extLst>
          </p:cNvPr>
          <p:cNvSpPr/>
          <p:nvPr/>
        </p:nvSpPr>
        <p:spPr>
          <a:xfrm>
            <a:off x="2328407" y="4210129"/>
            <a:ext cx="8831932" cy="2584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FBDE4C-7517-65D5-0214-FFB7C63DC165}"/>
              </a:ext>
            </a:extLst>
          </p:cNvPr>
          <p:cNvSpPr/>
          <p:nvPr/>
        </p:nvSpPr>
        <p:spPr>
          <a:xfrm>
            <a:off x="2328407" y="1511500"/>
            <a:ext cx="8831932" cy="26334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BF08D46-2204-F522-FF86-47BCC7F5F4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91" y="2426144"/>
            <a:ext cx="1285750" cy="2921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C85804-3C9F-D2F7-A9C4-7F18899D036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07" y="3031396"/>
            <a:ext cx="1851510" cy="2255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040390-C135-F475-13D1-42667D5E999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27" y="2781114"/>
            <a:ext cx="1447780" cy="3198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E9ED37-1BD7-4C01-672E-EF71E801C4B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061" y="2068051"/>
            <a:ext cx="1695092" cy="2928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2BD9BC8-B516-AA9A-08B3-A6DE91AC3A2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186" y="4553540"/>
            <a:ext cx="5099916" cy="2999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B6895A1-268B-34B4-6C40-035E8F78520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60" y="1676509"/>
            <a:ext cx="1987778" cy="2264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FA3D78-57E5-1927-1D48-033DB7969B2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014" y="5324450"/>
            <a:ext cx="6689295" cy="248256"/>
          </a:xfrm>
          <a:prstGeom prst="rect">
            <a:avLst/>
          </a:prstGeom>
        </p:spPr>
      </p:pic>
      <p:pic>
        <p:nvPicPr>
          <p:cNvPr id="21" name="Picture 6" descr="https://www.percona.com/sites/default/files/json-logo.png">
            <a:extLst>
              <a:ext uri="{FF2B5EF4-FFF2-40B4-BE49-F238E27FC236}">
                <a16:creationId xmlns:a16="http://schemas.microsoft.com/office/drawing/2014/main" id="{6E4C7758-727A-0BF5-4934-A21CA4F2D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3607" y="3230867"/>
            <a:ext cx="1516732" cy="60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DDC636-74BD-D514-7FAF-D33C10D5670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075" y="3886996"/>
            <a:ext cx="437465" cy="2031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1B787F-CFA6-577B-3E0C-7ED161A0CFC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16601" y="5838823"/>
            <a:ext cx="2143738" cy="5653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1E45F3-46B2-9547-D7D7-60AC69104C5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928" y="6509585"/>
            <a:ext cx="437465" cy="20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2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84BD-5D6C-2CA5-DD82-2AC1E88F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MongoDB: Mapa de llaves a BSON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44762021-C573-0D18-7B47-7133FBF0A5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98078"/>
              </p:ext>
            </p:extLst>
          </p:nvPr>
        </p:nvGraphicFramePr>
        <p:xfrm>
          <a:off x="2593450" y="1495335"/>
          <a:ext cx="8229600" cy="5126121"/>
        </p:xfrm>
        <a:graphic>
          <a:graphicData uri="http://schemas.openxmlformats.org/drawingml/2006/table">
            <a:tbl>
              <a:tblPr firstRow="1" bandRow="1"/>
              <a:tblGrid>
                <a:gridCol w="252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8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45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dirty="0" err="1"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TVSeries</a:t>
                      </a:r>
                      <a:endParaRPr lang="es-CL" dirty="0"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88969" marR="8896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b="1" dirty="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Key</a:t>
                      </a:r>
                    </a:p>
                  </a:txBody>
                  <a:tcPr marL="88969" marR="8896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b="1" dirty="0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BSON </a:t>
                      </a:r>
                      <a:r>
                        <a:rPr lang="es-CL" b="1" dirty="0" err="1">
                          <a:solidFill>
                            <a:schemeClr val="tx1"/>
                          </a:solidFill>
                          <a:latin typeface="Malgun Gothic" panose="020B0503020000020004" pitchFamily="34" charset="-127"/>
                          <a:ea typeface="Malgun Gothic" panose="020B0503020000020004" pitchFamily="34" charset="-127"/>
                        </a:rPr>
                        <a:t>Value</a:t>
                      </a:r>
                      <a:endParaRPr lang="es-CL" b="1" dirty="0">
                        <a:solidFill>
                          <a:schemeClr val="tx1"/>
                        </a:solidFill>
                        <a:latin typeface="Malgun Gothic" panose="020B0503020000020004" pitchFamily="34" charset="-127"/>
                        <a:ea typeface="Malgun Gothic" panose="020B0503020000020004" pitchFamily="34" charset="-127"/>
                      </a:endParaRPr>
                    </a:p>
                  </a:txBody>
                  <a:tcPr marL="88969" marR="8896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88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u="none" strike="noStrike" dirty="0">
                          <a:solidFill>
                            <a:srgbClr val="0B0080"/>
                          </a:solidFill>
                          <a:effectLst/>
                          <a:latin typeface="Inconsolata" panose="00000509000000000000" pitchFamily="49" charset="0"/>
                        </a:rPr>
                        <a:t>99a88b77c66d</a:t>
                      </a:r>
                      <a:endParaRPr lang="es-CL" dirty="0"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CL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u="none" strike="noStrike" dirty="0">
                          <a:solidFill>
                            <a:srgbClr val="0B0080"/>
                          </a:solidFill>
                          <a:effectLst/>
                          <a:latin typeface="Inconsolata" panose="00000509000000000000" pitchFamily="49" charset="0"/>
                        </a:rPr>
                        <a:t>…</a:t>
                      </a:r>
                      <a:endParaRPr lang="es-CL" dirty="0"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u="none" strike="noStrike" dirty="0">
                          <a:solidFill>
                            <a:schemeClr val="bg1"/>
                          </a:solidFill>
                          <a:effectLst/>
                          <a:latin typeface="Inconsolata" panose="00000509000000000000" pitchFamily="49" charset="0"/>
                        </a:rPr>
                        <a:t>…</a:t>
                      </a:r>
                      <a:endParaRPr lang="es-CL" dirty="0">
                        <a:solidFill>
                          <a:schemeClr val="bg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5CCE491A-42B1-BAD5-AB1E-E119D6DB470E}"/>
              </a:ext>
            </a:extLst>
          </p:cNvPr>
          <p:cNvSpPr/>
          <p:nvPr/>
        </p:nvSpPr>
        <p:spPr>
          <a:xfrm>
            <a:off x="5416245" y="2521665"/>
            <a:ext cx="2890767" cy="299233"/>
          </a:xfrm>
          <a:prstGeom prst="rect">
            <a:avLst/>
          </a:prstGeom>
          <a:solidFill>
            <a:srgbClr val="70AD47">
              <a:lumMod val="20000"/>
              <a:lumOff val="80000"/>
              <a:alpha val="15000"/>
            </a:srgbClr>
          </a:solidFill>
          <a:ln w="28575" cap="flat" cmpd="sng" algn="ctr">
            <a:solidFill>
              <a:srgbClr val="C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7AC3AD-A6CF-6141-4F31-272E04D57FC0}"/>
              </a:ext>
            </a:extLst>
          </p:cNvPr>
          <p:cNvSpPr/>
          <p:nvPr/>
        </p:nvSpPr>
        <p:spPr>
          <a:xfrm>
            <a:off x="2647425" y="4074692"/>
            <a:ext cx="1536162" cy="299233"/>
          </a:xfrm>
          <a:prstGeom prst="rect">
            <a:avLst/>
          </a:prstGeom>
          <a:solidFill>
            <a:srgbClr val="70AD47">
              <a:lumMod val="20000"/>
              <a:lumOff val="80000"/>
              <a:alpha val="15000"/>
            </a:srgbClr>
          </a:solidFill>
          <a:ln w="28575" cap="flat" cmpd="sng" algn="ctr">
            <a:solidFill>
              <a:srgbClr val="C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F73368-42D3-F7CF-C42B-21EDD8A5203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650" y="2409735"/>
            <a:ext cx="4210540" cy="369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97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BAE58-B515-5C8D-A4E2-1CD40B4C2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MongoDB: Colecciones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3B9AFC61-4B52-EEC9-CB50-EFD4D75767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108317"/>
              </p:ext>
            </p:extLst>
          </p:nvPr>
        </p:nvGraphicFramePr>
        <p:xfrm>
          <a:off x="2495871" y="2061981"/>
          <a:ext cx="82296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8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453"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 err="1">
                          <a:latin typeface="Inconsolata" panose="00000509000000000000" pitchFamily="49" charset="0"/>
                        </a:rPr>
                        <a:t>TVSeries</a:t>
                      </a:r>
                      <a:endParaRPr lang="es-CL" dirty="0">
                        <a:latin typeface="Inconsolata" panose="00000509000000000000" pitchFamily="49" charset="0"/>
                      </a:endParaRPr>
                    </a:p>
                  </a:txBody>
                  <a:tcPr marL="88969" marR="88969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453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bg1"/>
                          </a:solidFill>
                          <a:latin typeface="Inconsolata" panose="00000509000000000000" pitchFamily="49" charset="0"/>
                        </a:rPr>
                        <a:t>Key</a:t>
                      </a: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solidFill>
                            <a:schemeClr val="bg1"/>
                          </a:solidFill>
                          <a:latin typeface="Inconsolata" panose="00000509000000000000" pitchFamily="49" charset="0"/>
                        </a:rPr>
                        <a:t>BSON </a:t>
                      </a:r>
                      <a:r>
                        <a:rPr lang="es-CL" b="1" dirty="0" err="1">
                          <a:solidFill>
                            <a:schemeClr val="bg1"/>
                          </a:solidFill>
                          <a:latin typeface="Inconsolata" panose="00000509000000000000" pitchFamily="49" charset="0"/>
                        </a:rPr>
                        <a:t>Value</a:t>
                      </a:r>
                      <a:endParaRPr lang="es-CL" b="1" dirty="0">
                        <a:solidFill>
                          <a:schemeClr val="bg1"/>
                        </a:solidFill>
                        <a:latin typeface="Inconsolata" panose="00000509000000000000" pitchFamily="49" charset="0"/>
                      </a:endParaRPr>
                    </a:p>
                  </a:txBody>
                  <a:tcPr marL="88969" marR="88969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8280">
                <a:tc>
                  <a:txBody>
                    <a:bodyPr/>
                    <a:lstStyle/>
                    <a:p>
                      <a:r>
                        <a:rPr lang="es-CL" u="none" strike="noStrike" dirty="0">
                          <a:solidFill>
                            <a:srgbClr val="0B0080"/>
                          </a:solidFill>
                          <a:effectLst/>
                          <a:latin typeface="Inconsolata" panose="00000509000000000000" pitchFamily="49" charset="0"/>
                        </a:rPr>
                        <a:t>99a88b77c66d</a:t>
                      </a:r>
                      <a:endParaRPr lang="es-CL" dirty="0"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453">
                <a:tc>
                  <a:txBody>
                    <a:bodyPr/>
                    <a:lstStyle/>
                    <a:p>
                      <a:r>
                        <a:rPr lang="es-CL" u="none" strike="noStrike" dirty="0">
                          <a:solidFill>
                            <a:srgbClr val="0B0080"/>
                          </a:solidFill>
                          <a:effectLst/>
                          <a:latin typeface="Inconsolata" panose="00000509000000000000" pitchFamily="49" charset="0"/>
                        </a:rPr>
                        <a:t>11f22e33d44c</a:t>
                      </a:r>
                      <a:endParaRPr lang="es-CL" dirty="0"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endParaRPr lang="es-CL" u="none" strike="noStrike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u="none" strike="noStrike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u="none" strike="noStrike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u="none" strike="noStrike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  <a:p>
                      <a:endParaRPr lang="es-CL" u="none" strike="noStrike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453">
                <a:tc>
                  <a:txBody>
                    <a:bodyPr/>
                    <a:lstStyle/>
                    <a:p>
                      <a:endParaRPr lang="es-CL" dirty="0"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  <a:tc>
                  <a:txBody>
                    <a:bodyPr/>
                    <a:lstStyle/>
                    <a:p>
                      <a:endParaRPr lang="es-CL" dirty="0">
                        <a:solidFill>
                          <a:schemeClr val="tx1"/>
                        </a:solidFill>
                        <a:effectLst/>
                        <a:latin typeface="Inconsolata" panose="00000509000000000000" pitchFamily="49" charset="0"/>
                      </a:endParaRPr>
                    </a:p>
                  </a:txBody>
                  <a:tcPr marL="88969" marR="8896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F505B35-154D-E5C6-901A-D4A002EC627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284" y="2976383"/>
            <a:ext cx="2858680" cy="1143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29AA43-C943-8CA6-38AE-B7F48CEB95D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285" y="4431210"/>
            <a:ext cx="2859079" cy="114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29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CF931-00CC-E8EB-6F03-EFCB8B28D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MongoDB: Base de Datos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29ECF8-3EEA-5CAD-50F9-8D6BCD27E26F}"/>
              </a:ext>
            </a:extLst>
          </p:cNvPr>
          <p:cNvSpPr/>
          <p:nvPr/>
        </p:nvSpPr>
        <p:spPr>
          <a:xfrm>
            <a:off x="2354349" y="1844040"/>
            <a:ext cx="8610600" cy="46482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solid"/>
            <a:miter lim="800000"/>
          </a:ln>
          <a:effectLst/>
        </p:spPr>
        <p:txBody>
          <a:bodyPr rtlCol="0" anchor="b" anchorCtr="0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database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TV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8AB1E045-C70E-2BC1-E6DF-57BA7597D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8981220"/>
              </p:ext>
            </p:extLst>
          </p:nvPr>
        </p:nvGraphicFramePr>
        <p:xfrm>
          <a:off x="2582949" y="3457684"/>
          <a:ext cx="8229600" cy="1143000"/>
        </p:xfrm>
        <a:graphic>
          <a:graphicData uri="http://schemas.openxmlformats.org/drawingml/2006/table">
            <a:tbl>
              <a:tblPr firstRow="1" bandRow="1"/>
              <a:tblGrid>
                <a:gridCol w="252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8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45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dirty="0" err="1"/>
                        <a:t>TVEpisodes</a:t>
                      </a:r>
                      <a:endParaRPr lang="es-CL" dirty="0"/>
                    </a:p>
                  </a:txBody>
                  <a:tcPr marL="88969" marR="8896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Key</a:t>
                      </a:r>
                    </a:p>
                  </a:txBody>
                  <a:tcPr marL="88969" marR="8896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BSON </a:t>
                      </a:r>
                      <a:r>
                        <a:rPr lang="es-CL" b="1" dirty="0" err="1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s-CL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u="none" strike="noStrike" dirty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s-CL" dirty="0">
                        <a:effectLst/>
                      </a:endParaRPr>
                    </a:p>
                  </a:txBody>
                  <a:tcPr marL="88969" marR="889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A8678015-D401-0EED-70E5-9D200065EE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3634713"/>
              </p:ext>
            </p:extLst>
          </p:nvPr>
        </p:nvGraphicFramePr>
        <p:xfrm>
          <a:off x="2582949" y="4906419"/>
          <a:ext cx="8229600" cy="1143000"/>
        </p:xfrm>
        <a:graphic>
          <a:graphicData uri="http://schemas.openxmlformats.org/drawingml/2006/table">
            <a:tbl>
              <a:tblPr firstRow="1" bandRow="1"/>
              <a:tblGrid>
                <a:gridCol w="252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8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45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dirty="0" err="1"/>
                        <a:t>TVNetworks</a:t>
                      </a:r>
                      <a:endParaRPr lang="es-CL" dirty="0"/>
                    </a:p>
                  </a:txBody>
                  <a:tcPr marL="88969" marR="8896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Key</a:t>
                      </a:r>
                    </a:p>
                  </a:txBody>
                  <a:tcPr marL="88969" marR="8896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BSON </a:t>
                      </a:r>
                      <a:r>
                        <a:rPr lang="es-CL" b="1" dirty="0" err="1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s-CL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u="none" strike="noStrike" dirty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s-CL" dirty="0">
                        <a:effectLst/>
                      </a:endParaRPr>
                    </a:p>
                  </a:txBody>
                  <a:tcPr marL="88969" marR="889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BF705600-F0C8-9E08-78D6-DBE012710D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511107"/>
              </p:ext>
            </p:extLst>
          </p:nvPr>
        </p:nvGraphicFramePr>
        <p:xfrm>
          <a:off x="2582949" y="2003162"/>
          <a:ext cx="8229600" cy="1143000"/>
        </p:xfrm>
        <a:graphic>
          <a:graphicData uri="http://schemas.openxmlformats.org/drawingml/2006/table">
            <a:tbl>
              <a:tblPr firstRow="1" bandRow="1"/>
              <a:tblGrid>
                <a:gridCol w="252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88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345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dirty="0" err="1"/>
                        <a:t>TVSeries</a:t>
                      </a:r>
                      <a:endParaRPr lang="es-CL" dirty="0"/>
                    </a:p>
                  </a:txBody>
                  <a:tcPr marL="88969" marR="8896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Key</a:t>
                      </a:r>
                    </a:p>
                  </a:txBody>
                  <a:tcPr marL="88969" marR="8896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s-CL" b="1" dirty="0">
                          <a:solidFill>
                            <a:schemeClr val="bg1"/>
                          </a:solidFill>
                        </a:rPr>
                        <a:t>BSON </a:t>
                      </a:r>
                      <a:r>
                        <a:rPr lang="es-CL" b="1" dirty="0" err="1">
                          <a:solidFill>
                            <a:schemeClr val="bg1"/>
                          </a:solidFill>
                        </a:rPr>
                        <a:t>Value</a:t>
                      </a:r>
                      <a:endParaRPr lang="es-CL" b="1" dirty="0">
                        <a:solidFill>
                          <a:schemeClr val="bg1"/>
                        </a:solidFill>
                      </a:endParaRPr>
                    </a:p>
                  </a:txBody>
                  <a:tcPr marL="88969" marR="8896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546A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u="none" strike="noStrike" dirty="0">
                          <a:solidFill>
                            <a:srgbClr val="0B0080"/>
                          </a:solidFill>
                          <a:effectLst/>
                        </a:rPr>
                        <a:t>…</a:t>
                      </a:r>
                      <a:endParaRPr lang="es-CL" dirty="0">
                        <a:effectLst/>
                      </a:endParaRPr>
                    </a:p>
                  </a:txBody>
                  <a:tcPr marL="88969" marR="889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s-CL" dirty="0">
                          <a:solidFill>
                            <a:schemeClr val="tx1"/>
                          </a:solidFill>
                          <a:effectLst/>
                        </a:rPr>
                        <a:t>…</a:t>
                      </a:r>
                    </a:p>
                  </a:txBody>
                  <a:tcPr marL="88969" marR="88969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34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1195D-7795-F038-2F75-EBF8D4E8D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Sintaxis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FC1F4-6B4C-4692-C3A5-6005FDE2F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2447283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11745F9-ECCC-338F-B7B9-CCFA6E341622}"/>
              </a:ext>
            </a:extLst>
          </p:cNvPr>
          <p:cNvSpPr txBox="1"/>
          <p:nvPr/>
        </p:nvSpPr>
        <p:spPr>
          <a:xfrm>
            <a:off x="2514600" y="904458"/>
            <a:ext cx="7162800" cy="892552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use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tvdb</a:t>
            </a:r>
            <a:endParaRPr kumimoji="0" lang="es-CL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switched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to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tvdb</a:t>
            </a:r>
            <a:endParaRPr kumimoji="0" lang="es-CL" sz="16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85B8B919-9F66-474B-A140-50A43941782E}"/>
              </a:ext>
            </a:extLst>
          </p:cNvPr>
          <p:cNvSpPr txBox="1">
            <a:spLocks/>
          </p:cNvSpPr>
          <p:nvPr/>
        </p:nvSpPr>
        <p:spPr>
          <a:xfrm>
            <a:off x="1981199" y="1767642"/>
            <a:ext cx="9047259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Ver todas las bases de datos no vacías 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(</a:t>
            </a:r>
            <a:r>
              <a:rPr kumimoji="0" lang="es-C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  <a:cs typeface="Consolas" panose="020B0609020204030204" pitchFamily="49" charset="0"/>
              </a:rPr>
              <a:t>tvdb</a:t>
            </a: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 es vacía aquí)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804C6B-B462-C451-59C0-BC13EE1EB76C}"/>
              </a:ext>
            </a:extLst>
          </p:cNvPr>
          <p:cNvSpPr txBox="1"/>
          <p:nvPr/>
        </p:nvSpPr>
        <p:spPr>
          <a:xfrm>
            <a:off x="2514600" y="2519700"/>
            <a:ext cx="7162800" cy="1138773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show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dbs</a:t>
            </a:r>
            <a:endParaRPr kumimoji="0" lang="es-CL" sz="20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local 	0.00001 GB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test	0.00231 GB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3B5B05F0-4CBE-2932-512A-815BF0AAFB15}"/>
              </a:ext>
            </a:extLst>
          </p:cNvPr>
          <p:cNvSpPr txBox="1">
            <a:spLocks/>
          </p:cNvSpPr>
          <p:nvPr/>
        </p:nvSpPr>
        <p:spPr>
          <a:xfrm>
            <a:off x="1981200" y="3620869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Ver la base de datos actual: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55C148-1FAF-66BF-8D53-4DCFFD1379E7}"/>
              </a:ext>
            </a:extLst>
          </p:cNvPr>
          <p:cNvSpPr txBox="1"/>
          <p:nvPr/>
        </p:nvSpPr>
        <p:spPr>
          <a:xfrm>
            <a:off x="2514600" y="4336832"/>
            <a:ext cx="7162800" cy="892552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</a:t>
            </a:r>
            <a:endParaRPr kumimoji="0" lang="es-CL" sz="20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tvdb</a:t>
            </a:r>
            <a:endParaRPr kumimoji="0" lang="es-CL" sz="16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A697BD32-FF0F-1247-2D9E-446B5E3B7800}"/>
              </a:ext>
            </a:extLst>
          </p:cNvPr>
          <p:cNvSpPr txBox="1">
            <a:spLocks/>
          </p:cNvSpPr>
          <p:nvPr/>
        </p:nvSpPr>
        <p:spPr>
          <a:xfrm>
            <a:off x="1981200" y="519326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Borrar la base de datos actual: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61BF93-9DF3-BEF4-AB0F-A0428707F6D7}"/>
              </a:ext>
            </a:extLst>
          </p:cNvPr>
          <p:cNvSpPr txBox="1"/>
          <p:nvPr/>
        </p:nvSpPr>
        <p:spPr>
          <a:xfrm>
            <a:off x="2514600" y="5828717"/>
            <a:ext cx="7162800" cy="892552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db.dropDatabase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dropped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tvdb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"ok" : 1 }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BE684BA3-E50F-D89B-1C19-9BFAA5E0C7B0}"/>
              </a:ext>
            </a:extLst>
          </p:cNvPr>
          <p:cNvSpPr txBox="1">
            <a:spLocks/>
          </p:cNvSpPr>
          <p:nvPr/>
        </p:nvSpPr>
        <p:spPr>
          <a:xfrm>
            <a:off x="1981200" y="152400"/>
            <a:ext cx="8229600" cy="7159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800" b="0" dirty="0">
                <a:latin typeface="Neue Haas Grotesk Text Pro" panose="020B0504020202020204" pitchFamily="34" charset="77"/>
              </a:rPr>
              <a:t>Usar la base de datos </a:t>
            </a:r>
            <a:r>
              <a:rPr lang="es-CL" sz="2800" b="0" dirty="0" err="1">
                <a:latin typeface="Neue Haas Grotesk Text Pro" panose="020B0504020202020204" pitchFamily="34" charset="77"/>
              </a:rPr>
              <a:t>tvdb</a:t>
            </a:r>
            <a:r>
              <a:rPr lang="es-CL" sz="2800" b="0" dirty="0">
                <a:latin typeface="Neue Haas Grotesk Text Pro" panose="020B0504020202020204" pitchFamily="34" charset="77"/>
              </a:rPr>
              <a:t> </a:t>
            </a:r>
            <a:r>
              <a:rPr lang="es-CL" sz="2000" b="0" dirty="0">
                <a:latin typeface="Neue Haas Grotesk Text Pro" panose="020B0504020202020204" pitchFamily="34" charset="77"/>
              </a:rPr>
              <a:t>(la creará si no existe)</a:t>
            </a:r>
            <a:r>
              <a:rPr lang="es-CL" sz="2800" b="0" dirty="0">
                <a:latin typeface="Neue Haas Grotesk Text Pro" panose="020B0504020202020204" pitchFamily="34" charset="77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7698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97B91FB5-ABCD-150B-C891-1ECAC91171B8}"/>
              </a:ext>
            </a:extLst>
          </p:cNvPr>
          <p:cNvSpPr txBox="1">
            <a:spLocks/>
          </p:cNvSpPr>
          <p:nvPr/>
        </p:nvSpPr>
        <p:spPr>
          <a:xfrm>
            <a:off x="1981200" y="7620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defRPr>
            </a:lvl1pPr>
          </a:lstStyle>
          <a:p>
            <a:r>
              <a:rPr lang="es-CL" sz="2800" dirty="0">
                <a:solidFill>
                  <a:schemeClr val="bg1"/>
                </a:solidFill>
                <a:latin typeface="Neue Haas Grotesk Text Pro" panose="020B0504020202020204" pitchFamily="34" charset="77"/>
              </a:rPr>
              <a:t>Crear la colección series: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69DE22-E6F0-0711-4263-61F3A3BC143E}"/>
              </a:ext>
            </a:extLst>
          </p:cNvPr>
          <p:cNvSpPr txBox="1"/>
          <p:nvPr/>
        </p:nvSpPr>
        <p:spPr>
          <a:xfrm>
            <a:off x="2514600" y="828258"/>
            <a:ext cx="7162800" cy="892552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db.createCollection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"series"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"ok" : 1 }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2C7AE473-3D2C-E52D-88E5-CC2CD59AB579}"/>
              </a:ext>
            </a:extLst>
          </p:cNvPr>
          <p:cNvSpPr txBox="1">
            <a:spLocks/>
          </p:cNvSpPr>
          <p:nvPr/>
        </p:nvSpPr>
        <p:spPr>
          <a:xfrm>
            <a:off x="1981200" y="1782762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Ver las colecciones en la base de datos actual: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A42276-D030-58AC-9681-171A7F14083A}"/>
              </a:ext>
            </a:extLst>
          </p:cNvPr>
          <p:cNvSpPr txBox="1"/>
          <p:nvPr/>
        </p:nvSpPr>
        <p:spPr>
          <a:xfrm>
            <a:off x="2514600" y="2534820"/>
            <a:ext cx="7162800" cy="892552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show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collections</a:t>
            </a:r>
            <a:endParaRPr kumimoji="0" lang="es-CL" sz="20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series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674BA04A-65EE-74A8-15B0-28C160232548}"/>
              </a:ext>
            </a:extLst>
          </p:cNvPr>
          <p:cNvSpPr txBox="1">
            <a:spLocks/>
          </p:cNvSpPr>
          <p:nvPr/>
        </p:nvSpPr>
        <p:spPr>
          <a:xfrm>
            <a:off x="1981200" y="3459162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Borrar la colección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series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B19E79-59A2-AE9D-D41D-12853AFBCB8A}"/>
              </a:ext>
            </a:extLst>
          </p:cNvPr>
          <p:cNvSpPr txBox="1"/>
          <p:nvPr/>
        </p:nvSpPr>
        <p:spPr>
          <a:xfrm>
            <a:off x="2514600" y="4175125"/>
            <a:ext cx="7162800" cy="892552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db.series.drop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true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20D060CA-C4EC-BF61-94DA-548F374F0056}"/>
              </a:ext>
            </a:extLst>
          </p:cNvPr>
          <p:cNvSpPr txBox="1">
            <a:spLocks/>
          </p:cNvSpPr>
          <p:nvPr/>
        </p:nvSpPr>
        <p:spPr>
          <a:xfrm>
            <a:off x="1981200" y="5113219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Borrar los documentos de la colección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series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B5233B-44C4-8051-2CD2-3653B7D9B024}"/>
              </a:ext>
            </a:extLst>
          </p:cNvPr>
          <p:cNvSpPr txBox="1"/>
          <p:nvPr/>
        </p:nvSpPr>
        <p:spPr>
          <a:xfrm>
            <a:off x="2514600" y="5829182"/>
            <a:ext cx="7162800" cy="892552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db.series.remove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 {} 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WriteResult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({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nRemoved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0 })</a:t>
            </a:r>
          </a:p>
        </p:txBody>
      </p:sp>
    </p:spTree>
    <p:extLst>
      <p:ext uri="{BB962C8B-B14F-4D97-AF65-F5344CB8AC3E}">
        <p14:creationId xmlns:p14="http://schemas.microsoft.com/office/powerpoint/2010/main" val="13905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010773E-199C-1C5B-9EEC-533BD1450190}"/>
              </a:ext>
            </a:extLst>
          </p:cNvPr>
          <p:cNvSpPr txBox="1">
            <a:spLocks/>
          </p:cNvSpPr>
          <p:nvPr/>
        </p:nvSpPr>
        <p:spPr>
          <a:xfrm>
            <a:off x="2157154" y="691128"/>
            <a:ext cx="97132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defRPr>
            </a:lvl1pPr>
          </a:lstStyle>
          <a:p>
            <a:r>
              <a:rPr lang="es-CL" sz="2800" dirty="0">
                <a:solidFill>
                  <a:schemeClr val="bg1"/>
                </a:solidFill>
                <a:latin typeface="Neue Haas Grotesk Text Pro" panose="020B0504020202020204" pitchFamily="34" charset="77"/>
              </a:rPr>
              <a:t>Crear colección acotada </a:t>
            </a:r>
            <a:r>
              <a:rPr lang="es-CL" sz="2000" dirty="0">
                <a:solidFill>
                  <a:schemeClr val="bg1"/>
                </a:solidFill>
                <a:latin typeface="Neue Haas Grotesk Text Pro" panose="020B0504020202020204" pitchFamily="34" charset="77"/>
              </a:rPr>
              <a:t>("</a:t>
            </a:r>
            <a:r>
              <a:rPr lang="es-CL" sz="2000" dirty="0" err="1">
                <a:solidFill>
                  <a:schemeClr val="bg1"/>
                </a:solidFill>
                <a:latin typeface="Neue Haas Grotesk Text Pro" panose="020B0504020202020204" pitchFamily="34" charset="77"/>
              </a:rPr>
              <a:t>capped</a:t>
            </a:r>
            <a:r>
              <a:rPr lang="es-CL" sz="2000" dirty="0">
                <a:solidFill>
                  <a:schemeClr val="bg1"/>
                </a:solidFill>
                <a:latin typeface="Neue Haas Grotesk Text Pro" panose="020B0504020202020204" pitchFamily="34" charset="77"/>
              </a:rPr>
              <a:t>": guarda los n más recientes)</a:t>
            </a:r>
            <a:r>
              <a:rPr lang="es-CL" sz="2800" dirty="0">
                <a:solidFill>
                  <a:schemeClr val="bg1"/>
                </a:solidFill>
                <a:latin typeface="Neue Haas Grotesk Text Pro" panose="020B0504020202020204" pitchFamily="34" charset="77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B2D140-CF84-A304-F1DF-08C27920DBCC}"/>
              </a:ext>
            </a:extLst>
          </p:cNvPr>
          <p:cNvSpPr txBox="1"/>
          <p:nvPr/>
        </p:nvSpPr>
        <p:spPr>
          <a:xfrm>
            <a:off x="2745188" y="1860183"/>
            <a:ext cx="7162800" cy="1200329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db.createCollection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"last100episodes",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capped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true,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size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12285600,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max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100 }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"ok" : 1 }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44F930E7-1F36-453C-3C42-C2D6D5A0BF19}"/>
              </a:ext>
            </a:extLst>
          </p:cNvPr>
          <p:cNvSpPr txBox="1">
            <a:spLocks/>
          </p:cNvSpPr>
          <p:nvPr/>
        </p:nvSpPr>
        <p:spPr>
          <a:xfrm>
            <a:off x="2211788" y="3451216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Crear colección con índice (por defecto) sobre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_id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8C3173-8FD3-349C-CCFE-58282920FBEF}"/>
              </a:ext>
            </a:extLst>
          </p:cNvPr>
          <p:cNvSpPr txBox="1"/>
          <p:nvPr/>
        </p:nvSpPr>
        <p:spPr>
          <a:xfrm>
            <a:off x="2745188" y="4203273"/>
            <a:ext cx="7162800" cy="1631216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db.createCollection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cast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autoIndexId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true }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"note" :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the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autoIndexId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option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is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deprecated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...",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"ok" : 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9563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809B1-1DAF-7760-F8A0-02164D6B9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Insertar un documento: sin </a:t>
            </a:r>
            <a:r>
              <a:rPr lang="es-CL" dirty="0">
                <a:latin typeface="Inconsolata" panose="00000509000000000000" pitchFamily="49" charset="0"/>
                <a:cs typeface="Consolas" panose="020B0609020204030204" pitchFamily="49" charset="0"/>
              </a:rPr>
              <a:t>_id</a:t>
            </a:r>
            <a:endParaRPr lang="en-C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09F71-2576-FEA8-DA37-955F0C9304FE}"/>
              </a:ext>
            </a:extLst>
          </p:cNvPr>
          <p:cNvSpPr txBox="1"/>
          <p:nvPr/>
        </p:nvSpPr>
        <p:spPr>
          <a:xfrm>
            <a:off x="3047338" y="2130265"/>
            <a:ext cx="7162800" cy="3662541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Scripted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60,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[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 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  "Thriller"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WriteResult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({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nInserted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1 })</a:t>
            </a:r>
          </a:p>
        </p:txBody>
      </p:sp>
    </p:spTree>
    <p:extLst>
      <p:ext uri="{BB962C8B-B14F-4D97-AF65-F5344CB8AC3E}">
        <p14:creationId xmlns:p14="http://schemas.microsoft.com/office/powerpoint/2010/main" val="57016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F418B-E8BA-9EED-A269-57CEA80D2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Datos Cafeteros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78AC2-DEEA-621F-3B8E-16BC1F80A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¿Cómo organizamos los datos de esta colección de cafés de especialidad, para registrar su origen, proceso, altura, variedad?</a:t>
            </a:r>
          </a:p>
        </p:txBody>
      </p:sp>
      <p:pic>
        <p:nvPicPr>
          <p:cNvPr id="1026" name="Picture 2" descr="Etiopía Oba Toli Natural">
            <a:extLst>
              <a:ext uri="{FF2B5EF4-FFF2-40B4-BE49-F238E27FC236}">
                <a16:creationId xmlns:a16="http://schemas.microsoft.com/office/drawing/2014/main" id="{8BB63160-A9CE-98A2-E2E3-5BFC9A7EC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9" t="37620" r="39495" b="29206"/>
          <a:stretch/>
        </p:blipFill>
        <p:spPr bwMode="auto">
          <a:xfrm>
            <a:off x="1205736" y="4725476"/>
            <a:ext cx="1493268" cy="236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8A06159-C2DE-B3B1-31DA-4EDB252AE03C}"/>
              </a:ext>
            </a:extLst>
          </p:cNvPr>
          <p:cNvGrpSpPr/>
          <p:nvPr/>
        </p:nvGrpSpPr>
        <p:grpSpPr>
          <a:xfrm>
            <a:off x="6331055" y="4725475"/>
            <a:ext cx="1814108" cy="2363935"/>
            <a:chOff x="7561821" y="4515838"/>
            <a:chExt cx="2147768" cy="254854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FD088F9-2CB7-F2E7-804A-3FE5266EB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1821" y="4515838"/>
              <a:ext cx="2147768" cy="254854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126D7C1-F68C-9FB4-DB38-F1B578EA1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30967" y="4515838"/>
              <a:ext cx="678621" cy="473543"/>
            </a:xfrm>
            <a:prstGeom prst="rect">
              <a:avLst/>
            </a:prstGeom>
          </p:spPr>
        </p:pic>
      </p:grpSp>
      <p:pic>
        <p:nvPicPr>
          <p:cNvPr id="9" name="Picture 10" descr="Sumatra Atu Lintang">
            <a:extLst>
              <a:ext uri="{FF2B5EF4-FFF2-40B4-BE49-F238E27FC236}">
                <a16:creationId xmlns:a16="http://schemas.microsoft.com/office/drawing/2014/main" id="{5C5A2065-E50C-6DB5-378E-A31114AEB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0" t="23968" r="28053" b="12772"/>
          <a:stretch/>
        </p:blipFill>
        <p:spPr bwMode="auto">
          <a:xfrm>
            <a:off x="10353685" y="4725476"/>
            <a:ext cx="1643049" cy="236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EB4DF3B1-1B6A-C859-47EB-12984C6B9C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3355" r="31877" b="24063"/>
          <a:stretch/>
        </p:blipFill>
        <p:spPr bwMode="auto">
          <a:xfrm>
            <a:off x="8325935" y="4736362"/>
            <a:ext cx="1896163" cy="213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086D81-A424-D4E0-4F78-7A8AF3E543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359" r="3842"/>
          <a:stretch/>
        </p:blipFill>
        <p:spPr>
          <a:xfrm>
            <a:off x="4485344" y="4725475"/>
            <a:ext cx="1741989" cy="235304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82E27E2-41EF-9089-17B7-C229D095D785}"/>
              </a:ext>
            </a:extLst>
          </p:cNvPr>
          <p:cNvGrpSpPr/>
          <p:nvPr/>
        </p:nvGrpSpPr>
        <p:grpSpPr>
          <a:xfrm>
            <a:off x="2953552" y="4725475"/>
            <a:ext cx="1418791" cy="2468565"/>
            <a:chOff x="4744192" y="4725474"/>
            <a:chExt cx="1418791" cy="2468565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D972F090-F5F7-0B46-2D22-AC68B4DF2BB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3" t="18631" r="27207" b="10728"/>
            <a:stretch/>
          </p:blipFill>
          <p:spPr bwMode="auto">
            <a:xfrm>
              <a:off x="4744192" y="4725474"/>
              <a:ext cx="1418791" cy="2468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 descr="Brasil Bandera Diamante Vector Ilustración Ilustraciones svg ...">
              <a:extLst>
                <a:ext uri="{FF2B5EF4-FFF2-40B4-BE49-F238E27FC236}">
                  <a16:creationId xmlns:a16="http://schemas.microsoft.com/office/drawing/2014/main" id="{B7BF9624-9A1F-2AD4-57E0-549E8919C6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4301" b="87459" l="23538" r="75077">
                          <a14:foregroundMark x1="23769" y1="50935" x2="27692" y2="45325"/>
                          <a14:foregroundMark x1="44615" y1="20902" x2="49385" y2="14521"/>
                          <a14:foregroundMark x1="69615" y1="43234" x2="75077" y2="50385"/>
                          <a14:foregroundMark x1="49385" y1="87459" x2="54769" y2="798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41" t="13704" r="24749" b="12592"/>
            <a:stretch/>
          </p:blipFill>
          <p:spPr bwMode="auto">
            <a:xfrm>
              <a:off x="5268432" y="5429249"/>
              <a:ext cx="414605" cy="406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2000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5B544-A850-08A1-028B-DAFAC3BF6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Insertar documento: con </a:t>
            </a:r>
            <a:r>
              <a:rPr lang="es-CL" dirty="0">
                <a:latin typeface="Inconsolata" panose="00000509000000000000" pitchFamily="49" charset="0"/>
                <a:cs typeface="Consolas" panose="020B0609020204030204" pitchFamily="49" charset="0"/>
              </a:rPr>
              <a:t>_id</a:t>
            </a:r>
            <a:endParaRPr lang="en-CL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F8B392B9-6185-5AC4-BF05-916E5C0FCA50}"/>
              </a:ext>
            </a:extLst>
          </p:cNvPr>
          <p:cNvSpPr txBox="1">
            <a:spLocks/>
          </p:cNvSpPr>
          <p:nvPr/>
        </p:nvSpPr>
        <p:spPr>
          <a:xfrm>
            <a:off x="3524978" y="5569485"/>
            <a:ext cx="85344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… falla si el valor de _id ya existe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… usar 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update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or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save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para actualizar un documento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C7765-4B1F-5527-63E4-C5981177C972}"/>
              </a:ext>
            </a:extLst>
          </p:cNvPr>
          <p:cNvSpPr txBox="1"/>
          <p:nvPr/>
        </p:nvSpPr>
        <p:spPr>
          <a:xfrm>
            <a:off x="2833878" y="1617808"/>
            <a:ext cx="7162800" cy="3970318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_id: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Scripted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60,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[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 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  "Thriller"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WriteResult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({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nInserted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1 })</a:t>
            </a:r>
          </a:p>
        </p:txBody>
      </p:sp>
    </p:spTree>
    <p:extLst>
      <p:ext uri="{BB962C8B-B14F-4D97-AF65-F5344CB8AC3E}">
        <p14:creationId xmlns:p14="http://schemas.microsoft.com/office/powerpoint/2010/main" val="163650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8C00F-449B-8CC6-751F-A43FE802A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Usar </a:t>
            </a:r>
            <a:r>
              <a:rPr lang="es-CL" dirty="0" err="1">
                <a:latin typeface="Inconsolata" panose="00000509000000000000" pitchFamily="49" charset="0"/>
                <a:cs typeface="Consolas" panose="020B0609020204030204" pitchFamily="49" charset="0"/>
              </a:rPr>
              <a:t>save</a:t>
            </a:r>
            <a:r>
              <a:rPr lang="es-CL" dirty="0"/>
              <a:t> y </a:t>
            </a:r>
            <a:r>
              <a:rPr lang="es-CL" dirty="0">
                <a:latin typeface="Inconsolata" panose="00000509000000000000" pitchFamily="49" charset="0"/>
                <a:cs typeface="Consolas" panose="020B0609020204030204" pitchFamily="49" charset="0"/>
              </a:rPr>
              <a:t>_id</a:t>
            </a:r>
            <a:r>
              <a:rPr lang="es-CL" dirty="0"/>
              <a:t> para sobrescribir</a:t>
            </a:r>
            <a:endParaRPr lang="en-CL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940F02A-CFCE-7259-8B5A-22B504D5E0BD}"/>
              </a:ext>
            </a:extLst>
          </p:cNvPr>
          <p:cNvSpPr txBox="1">
            <a:spLocks/>
          </p:cNvSpPr>
          <p:nvPr/>
        </p:nvSpPr>
        <p:spPr>
          <a:xfrm>
            <a:off x="3968151" y="612763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… sobrescribe el documento previo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F1207D-9E38-B920-258A-6A12A08078AA}"/>
              </a:ext>
            </a:extLst>
          </p:cNvPr>
          <p:cNvSpPr txBox="1"/>
          <p:nvPr/>
        </p:nvSpPr>
        <p:spPr>
          <a:xfrm>
            <a:off x="2991676" y="1415475"/>
            <a:ext cx="7162800" cy="2739211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_id: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Scripted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WriteResult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({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nInserted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1 })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B57E28-6C84-F960-95B5-8512974BEE91}"/>
              </a:ext>
            </a:extLst>
          </p:cNvPr>
          <p:cNvSpPr txBox="1"/>
          <p:nvPr/>
        </p:nvSpPr>
        <p:spPr>
          <a:xfrm>
            <a:off x="2991676" y="4237600"/>
            <a:ext cx="7162800" cy="2123658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db.series.save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_id: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(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Overwritten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)"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WriteResult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({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nMatched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1,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nUpserted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0,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nModified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1 })</a:t>
            </a:r>
          </a:p>
        </p:txBody>
      </p:sp>
    </p:spTree>
    <p:extLst>
      <p:ext uri="{BB962C8B-B14F-4D97-AF65-F5344CB8AC3E}">
        <p14:creationId xmlns:p14="http://schemas.microsoft.com/office/powerpoint/2010/main" val="218335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F4E28-2803-0AC0-EFC6-516C9DA95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400" dirty="0" err="1">
                <a:latin typeface="Inconsolata" panose="00000509000000000000" pitchFamily="49" charset="0"/>
                <a:cs typeface="Consolas" panose="020B0609020204030204" pitchFamily="49" charset="0"/>
              </a:rPr>
              <a:t>find</a:t>
            </a:r>
            <a:r>
              <a:rPr lang="es-CL" sz="4400" dirty="0">
                <a:latin typeface="Inconsolata" panose="00000509000000000000" pitchFamily="49" charset="0"/>
                <a:cs typeface="Consolas" panose="020B0609020204030204" pitchFamily="49" charset="0"/>
              </a:rPr>
              <a:t>()</a:t>
            </a:r>
            <a:r>
              <a:rPr lang="es-CL" sz="4400" dirty="0"/>
              <a:t>: Devolver todos los documentos de la colección</a:t>
            </a:r>
            <a:endParaRPr lang="en-CL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4EE8964-7067-1967-C7D7-D12A566D7DCA}"/>
              </a:ext>
            </a:extLst>
          </p:cNvPr>
          <p:cNvSpPr txBox="1">
            <a:spLocks/>
          </p:cNvSpPr>
          <p:nvPr/>
        </p:nvSpPr>
        <p:spPr>
          <a:xfrm>
            <a:off x="3962400" y="5943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… usar 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findOne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()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para devolver un documento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1CD6E2-752C-576A-2D21-A915A73D28C8}"/>
              </a:ext>
            </a:extLst>
          </p:cNvPr>
          <p:cNvSpPr txBox="1"/>
          <p:nvPr/>
        </p:nvSpPr>
        <p:spPr>
          <a:xfrm>
            <a:off x="2959873" y="2235783"/>
            <a:ext cx="7162800" cy="2246769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_id: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Scripted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F8805A-925C-2A33-2956-D9045640E9AD}"/>
              </a:ext>
            </a:extLst>
          </p:cNvPr>
          <p:cNvSpPr txBox="1"/>
          <p:nvPr/>
        </p:nvSpPr>
        <p:spPr>
          <a:xfrm>
            <a:off x="2959873" y="4574824"/>
            <a:ext cx="7162800" cy="1138773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"_id" :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Scripted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</a:p>
        </p:txBody>
      </p:sp>
    </p:spTree>
    <p:extLst>
      <p:ext uri="{BB962C8B-B14F-4D97-AF65-F5344CB8AC3E}">
        <p14:creationId xmlns:p14="http://schemas.microsoft.com/office/powerpoint/2010/main" val="247030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5F0C-87D2-DF2A-1850-228CA0015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400" dirty="0" err="1">
                <a:latin typeface="Inconsolata" panose="00000509000000000000" pitchFamily="49" charset="0"/>
                <a:cs typeface="Consolas" panose="020B0609020204030204" pitchFamily="49" charset="0"/>
              </a:rPr>
              <a:t>pretty</a:t>
            </a:r>
            <a:r>
              <a:rPr lang="es-CL" sz="4400" dirty="0">
                <a:latin typeface="Inconsolata" panose="00000509000000000000" pitchFamily="49" charset="0"/>
                <a:cs typeface="Consolas" panose="020B0609020204030204" pitchFamily="49" charset="0"/>
              </a:rPr>
              <a:t>()</a:t>
            </a:r>
            <a:r>
              <a:rPr lang="es-CL" sz="4400" dirty="0"/>
              <a:t>: Imprimir con </a:t>
            </a:r>
            <a:r>
              <a:rPr lang="es-CL" sz="4400" dirty="0" err="1"/>
              <a:t>identación</a:t>
            </a:r>
            <a:endParaRPr lang="en-C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0278DF-97EA-55F6-C465-D68FD1A882E5}"/>
              </a:ext>
            </a:extLst>
          </p:cNvPr>
          <p:cNvSpPr txBox="1"/>
          <p:nvPr/>
        </p:nvSpPr>
        <p:spPr>
          <a:xfrm>
            <a:off x="2983727" y="1758164"/>
            <a:ext cx="7162800" cy="2246769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_id: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Scripted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D39F09-A3CB-147B-2C62-C4CB61538FF8}"/>
              </a:ext>
            </a:extLst>
          </p:cNvPr>
          <p:cNvSpPr txBox="1"/>
          <p:nvPr/>
        </p:nvSpPr>
        <p:spPr>
          <a:xfrm>
            <a:off x="2983727" y="4206474"/>
            <a:ext cx="7162800" cy="2123658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().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pretty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"_id" :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Scripted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6068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C99D5-B22A-21F9-9B88-22625698E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400" dirty="0" err="1">
                <a:latin typeface="Inconsolata" panose="00000509000000000000" pitchFamily="49" charset="0"/>
                <a:cs typeface="Consolas" panose="020B0609020204030204" pitchFamily="49" charset="0"/>
              </a:rPr>
              <a:t>find</a:t>
            </a:r>
            <a:r>
              <a:rPr lang="es-CL" sz="4400" dirty="0"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lang="es-CL" sz="4400" b="1" dirty="0" err="1">
                <a:solidFill>
                  <a:srgbClr val="0070C0"/>
                </a:solidFill>
              </a:rPr>
              <a:t>σ</a:t>
            </a:r>
            <a:r>
              <a:rPr lang="es-CL" sz="4400" dirty="0"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r>
              <a:rPr lang="es-CL" sz="4400" dirty="0"/>
              <a:t>: Encontrar los documentos que satisfagan </a:t>
            </a:r>
            <a:r>
              <a:rPr lang="es-CL" sz="4400" b="1" dirty="0" err="1">
                <a:solidFill>
                  <a:srgbClr val="0070C0"/>
                </a:solidFill>
              </a:rPr>
              <a:t>σ</a:t>
            </a:r>
            <a:r>
              <a:rPr lang="es-CL" sz="4400" dirty="0"/>
              <a:t> </a:t>
            </a:r>
            <a:endParaRPr lang="en-C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CB6722-F2B0-3184-67D1-FCAF58D0A876}"/>
              </a:ext>
            </a:extLst>
          </p:cNvPr>
          <p:cNvSpPr txBox="1"/>
          <p:nvPr/>
        </p:nvSpPr>
        <p:spPr>
          <a:xfrm>
            <a:off x="3854555" y="3556885"/>
            <a:ext cx="4953000" cy="584775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32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3200" b="1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kumimoji="0" lang="es-CL" sz="3200" b="1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</a:rPr>
              <a:t>σ</a:t>
            </a:r>
            <a:r>
              <a:rPr kumimoji="0" lang="es-CL" sz="3200" b="1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kumimoji="0" lang="es-CL" sz="32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00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D9E6-2ACD-84F9-E65B-6F563E7FC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Igualdad</a:t>
            </a:r>
            <a:endParaRPr lang="en-CL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E9141E0-1D39-B9F6-3AE8-5506C35F430D}"/>
              </a:ext>
            </a:extLst>
          </p:cNvPr>
          <p:cNvSpPr txBox="1">
            <a:spLocks/>
          </p:cNvSpPr>
          <p:nvPr/>
        </p:nvSpPr>
        <p:spPr>
          <a:xfrm>
            <a:off x="2617304" y="3560385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Igualdad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: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value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}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A7FC10-F35D-9517-4307-448A917113BD}"/>
              </a:ext>
            </a:extLst>
          </p:cNvPr>
          <p:cNvSpPr txBox="1"/>
          <p:nvPr/>
        </p:nvSpPr>
        <p:spPr>
          <a:xfrm>
            <a:off x="3150704" y="4418381"/>
            <a:ext cx="7162800" cy="892552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Scripted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Scripted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23B4AC-25E2-E159-F645-E7410B42BF5D}"/>
              </a:ext>
            </a:extLst>
          </p:cNvPr>
          <p:cNvSpPr txBox="1"/>
          <p:nvPr/>
        </p:nvSpPr>
        <p:spPr>
          <a:xfrm>
            <a:off x="3150704" y="5794599"/>
            <a:ext cx="7162801" cy="707886"/>
          </a:xfrm>
          <a:prstGeom prst="rect">
            <a:avLst/>
          </a:prstGeom>
          <a:solidFill>
            <a:srgbClr val="FFC000">
              <a:lumMod val="20000"/>
              <a:lumOff val="80000"/>
              <a:alpha val="96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77"/>
                <a:cs typeface="Segoe UI Semilight" panose="020B0402040204020203" pitchFamily="34" charset="0"/>
              </a:rPr>
              <a:t>Los resultados incluyen un valor de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_id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77"/>
                <a:cs typeface="Segoe UI Semilight" panose="020B0402040204020203" pitchFamily="34" charset="0"/>
              </a:rPr>
              <a:t>pero lo omitiremos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eue Haas Grotesk Text Pro" panose="020B0504020202020204" pitchFamily="34" charset="77"/>
                <a:cs typeface="Segoe UI Semilight" panose="020B0402040204020203" pitchFamily="34" charset="0"/>
              </a:rPr>
              <a:t>aquí para mantener los ejemplos más concisos.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866041-5205-A2A3-BF46-94077A3C9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174" y="6184138"/>
            <a:ext cx="317330" cy="3183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2CA8949-4E01-60FE-336A-BB92AC6F66E6}"/>
              </a:ext>
            </a:extLst>
          </p:cNvPr>
          <p:cNvSpPr txBox="1"/>
          <p:nvPr/>
        </p:nvSpPr>
        <p:spPr>
          <a:xfrm>
            <a:off x="3150704" y="1570536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40000"/>
                    <a:lumOff val="6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40000"/>
                    <a:lumOff val="6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40000"/>
                    <a:lumOff val="6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40000"/>
                    <a:lumOff val="6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Scripted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40000"/>
                    <a:lumOff val="6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603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124D5-8015-BAA0-F219-4D511FD31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Llave anidada</a:t>
            </a:r>
            <a:endParaRPr lang="en-CL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01AAF57-8B88-5550-6109-D7051AB257F4}"/>
              </a:ext>
            </a:extLst>
          </p:cNvPr>
          <p:cNvSpPr txBox="1">
            <a:spLocks/>
          </p:cNvSpPr>
          <p:nvPr/>
        </p:nvSpPr>
        <p:spPr>
          <a:xfrm>
            <a:off x="2498034" y="395364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La llave puede referenciar a un valor anidado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6D8E9D-3927-0289-898B-860AE3D37CF6}"/>
              </a:ext>
            </a:extLst>
          </p:cNvPr>
          <p:cNvSpPr txBox="1"/>
          <p:nvPr/>
        </p:nvSpPr>
        <p:spPr>
          <a:xfrm>
            <a:off x="3031434" y="5026294"/>
            <a:ext cx="7162800" cy="1138773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rating.avg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9.4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"rating": {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avg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9.4 },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1AA7C2-6111-E88B-44C4-28A4EA4C9D8E}"/>
              </a:ext>
            </a:extLst>
          </p:cNvPr>
          <p:cNvSpPr txBox="1"/>
          <p:nvPr/>
        </p:nvSpPr>
        <p:spPr>
          <a:xfrm>
            <a:off x="3031434" y="1863885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"rating":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{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avg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9.4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},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7023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4F1AA-2E99-71D8-8327-47B802A9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Igualdad con nulos</a:t>
            </a:r>
            <a:endParaRPr lang="en-CL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2855483-010D-6253-43E5-EF2DE491435A}"/>
              </a:ext>
            </a:extLst>
          </p:cNvPr>
          <p:cNvSpPr txBox="1">
            <a:spLocks/>
          </p:cNvSpPr>
          <p:nvPr/>
        </p:nvSpPr>
        <p:spPr>
          <a:xfrm>
            <a:off x="2498035" y="3701585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Igualdad con un nulo anidado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813FF0-21D3-936F-055C-043BE2DCD370}"/>
              </a:ext>
            </a:extLst>
          </p:cNvPr>
          <p:cNvSpPr txBox="1"/>
          <p:nvPr/>
        </p:nvSpPr>
        <p:spPr>
          <a:xfrm>
            <a:off x="3031435" y="4649043"/>
            <a:ext cx="7162800" cy="1138773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rating.avg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null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"rating": {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avg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null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},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7497F0BA-3291-111B-1809-013E8D5931DE}"/>
              </a:ext>
            </a:extLst>
          </p:cNvPr>
          <p:cNvSpPr txBox="1">
            <a:spLocks/>
          </p:cNvSpPr>
          <p:nvPr/>
        </p:nvSpPr>
        <p:spPr>
          <a:xfrm>
            <a:off x="3854258" y="6019137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… coincide cuando el valor sea nulo o ...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Neue Haas Grotesk Text Pro" panose="020B0504020202020204" pitchFamily="34" charset="77"/>
              <a:cs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05107E-3319-369C-C056-7ECD9EB55C76}"/>
              </a:ext>
            </a:extLst>
          </p:cNvPr>
          <p:cNvSpPr txBox="1"/>
          <p:nvPr/>
        </p:nvSpPr>
        <p:spPr>
          <a:xfrm>
            <a:off x="3031435" y="1674674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"rating":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{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avg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null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},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5343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66413-4891-2177-857F-F0320BD58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Igualdad con nulos</a:t>
            </a:r>
            <a:endParaRPr lang="en-CL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00D6B27-B013-DF08-15E4-638AF1F201F9}"/>
              </a:ext>
            </a:extLst>
          </p:cNvPr>
          <p:cNvSpPr txBox="1">
            <a:spLocks/>
          </p:cNvSpPr>
          <p:nvPr/>
        </p:nvSpPr>
        <p:spPr>
          <a:xfrm>
            <a:off x="2458278" y="3632573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Igualdad con un nulo anidado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DD5ACD-A30F-AF60-C19C-6E46A80F5562}"/>
              </a:ext>
            </a:extLst>
          </p:cNvPr>
          <p:cNvSpPr txBox="1"/>
          <p:nvPr/>
        </p:nvSpPr>
        <p:spPr>
          <a:xfrm>
            <a:off x="2991678" y="4636763"/>
            <a:ext cx="7162800" cy="1138773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rating.avg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null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"rating": { "val": 9.4 },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1462B86-CA0A-95DF-4BE8-FA6966C48426}"/>
              </a:ext>
            </a:extLst>
          </p:cNvPr>
          <p:cNvSpPr txBox="1">
            <a:spLocks/>
          </p:cNvSpPr>
          <p:nvPr/>
        </p:nvSpPr>
        <p:spPr>
          <a:xfrm>
            <a:off x="3821927" y="6026897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… o cuando el 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  <a:cs typeface="Consolas" panose="020B0609020204030204" pitchFamily="49" charset="0"/>
              </a:rPr>
              <a:t>key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 no exista.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Neue Haas Grotesk Text Pro" panose="020B0504020202020204" pitchFamily="34" charset="77"/>
              <a:cs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B353C1-0D9A-AD7E-6CA2-DD8392CFCDFF}"/>
              </a:ext>
            </a:extLst>
          </p:cNvPr>
          <p:cNvSpPr txBox="1"/>
          <p:nvPr/>
        </p:nvSpPr>
        <p:spPr>
          <a:xfrm>
            <a:off x="2991678" y="1674674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"rating":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{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"val": 9.4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},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670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1C4CF-893E-FBBF-B37B-90E680F5E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Igualdad con un documento</a:t>
            </a:r>
            <a:endParaRPr lang="en-CL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05D0129-E819-2E65-D13C-B27F25B60624}"/>
              </a:ext>
            </a:extLst>
          </p:cNvPr>
          <p:cNvSpPr txBox="1">
            <a:spLocks/>
          </p:cNvSpPr>
          <p:nvPr/>
        </p:nvSpPr>
        <p:spPr>
          <a:xfrm>
            <a:off x="2609353" y="4076524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Un valor puede ser un documento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38DB29-A242-946A-C51A-0F2FE15A2768}"/>
              </a:ext>
            </a:extLst>
          </p:cNvPr>
          <p:cNvSpPr txBox="1"/>
          <p:nvPr/>
        </p:nvSpPr>
        <p:spPr>
          <a:xfrm>
            <a:off x="3142753" y="5171999"/>
            <a:ext cx="7162800" cy="1138773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"rating": {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avg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9.4 }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"rating": {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avg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9.4 },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64339-834E-1FA1-1530-C5714EB38D92}"/>
              </a:ext>
            </a:extLst>
          </p:cNvPr>
          <p:cNvSpPr txBox="1"/>
          <p:nvPr/>
        </p:nvSpPr>
        <p:spPr>
          <a:xfrm>
            <a:off x="3142753" y="2086672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db.series.insert(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"rating": { "avg": 9.4 }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"runtime":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06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F418B-E8BA-9EED-A269-57CEA80D2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Datos Cafeteros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3F50D-D0A5-2EC5-21CC-7C33783AB490}"/>
              </a:ext>
            </a:extLst>
          </p:cNvPr>
          <p:cNvSpPr txBox="1"/>
          <p:nvPr/>
        </p:nvSpPr>
        <p:spPr>
          <a:xfrm>
            <a:off x="6096000" y="1415141"/>
            <a:ext cx="643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</a:rPr>
              <a:t>Café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37ACD7-1686-4379-D039-BE00A00586F4}"/>
              </a:ext>
            </a:extLst>
          </p:cNvPr>
          <p:cNvSpPr txBox="1"/>
          <p:nvPr/>
        </p:nvSpPr>
        <p:spPr>
          <a:xfrm>
            <a:off x="2858569" y="2132932"/>
            <a:ext cx="1721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proceso: </a:t>
            </a:r>
            <a:r>
              <a:rPr lang="en-CL" sz="1600" dirty="0">
                <a:solidFill>
                  <a:schemeClr val="bg1"/>
                </a:solidFill>
              </a:rPr>
              <a:t>natural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73FCA5-67EB-FB36-8795-848589AB2A09}"/>
              </a:ext>
            </a:extLst>
          </p:cNvPr>
          <p:cNvSpPr txBox="1"/>
          <p:nvPr/>
        </p:nvSpPr>
        <p:spPr>
          <a:xfrm>
            <a:off x="8346622" y="2132320"/>
            <a:ext cx="1685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proceso: </a:t>
            </a:r>
            <a:r>
              <a:rPr lang="en-CL" sz="1600" dirty="0">
                <a:solidFill>
                  <a:schemeClr val="bg1"/>
                </a:solidFill>
              </a:rPr>
              <a:t>lavado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3DB5CC-57C4-8CEA-98F2-30B4E4384C04}"/>
              </a:ext>
            </a:extLst>
          </p:cNvPr>
          <p:cNvSpPr txBox="1"/>
          <p:nvPr/>
        </p:nvSpPr>
        <p:spPr>
          <a:xfrm>
            <a:off x="2944273" y="2923545"/>
            <a:ext cx="1550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varietal: </a:t>
            </a:r>
            <a:r>
              <a:rPr lang="en-CL" sz="1600" dirty="0">
                <a:solidFill>
                  <a:schemeClr val="bg1"/>
                </a:solidFill>
              </a:rPr>
              <a:t>catuai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D8B27A-9C1E-11F3-065A-52DA6D4F39CF}"/>
              </a:ext>
            </a:extLst>
          </p:cNvPr>
          <p:cNvSpPr txBox="1"/>
          <p:nvPr/>
        </p:nvSpPr>
        <p:spPr>
          <a:xfrm>
            <a:off x="10389699" y="2910958"/>
            <a:ext cx="147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varietal: </a:t>
            </a:r>
            <a:r>
              <a:rPr lang="en-CL" sz="1600" dirty="0">
                <a:solidFill>
                  <a:schemeClr val="bg1"/>
                </a:solidFill>
              </a:rPr>
              <a:t>gayol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6EDF50-8CA9-9C61-86D5-5AA2BD229F98}"/>
              </a:ext>
            </a:extLst>
          </p:cNvPr>
          <p:cNvSpPr txBox="1"/>
          <p:nvPr/>
        </p:nvSpPr>
        <p:spPr>
          <a:xfrm>
            <a:off x="1012843" y="2910958"/>
            <a:ext cx="1795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varietal: </a:t>
            </a:r>
            <a:r>
              <a:rPr lang="en-CL" sz="1600" dirty="0">
                <a:solidFill>
                  <a:schemeClr val="bg1"/>
                </a:solidFill>
              </a:rPr>
              <a:t>heirloom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D2E978-7BB9-7F07-6A65-3CFBAB1B1E19}"/>
              </a:ext>
            </a:extLst>
          </p:cNvPr>
          <p:cNvSpPr txBox="1"/>
          <p:nvPr/>
        </p:nvSpPr>
        <p:spPr>
          <a:xfrm>
            <a:off x="6355416" y="2910958"/>
            <a:ext cx="1769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varietal: </a:t>
            </a:r>
            <a:r>
              <a:rPr lang="en-CL" sz="1600" dirty="0">
                <a:solidFill>
                  <a:schemeClr val="bg1"/>
                </a:solidFill>
              </a:rPr>
              <a:t>bourbon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7D5A35-F7D4-B7A4-D7B3-6A61A8E989B5}"/>
              </a:ext>
            </a:extLst>
          </p:cNvPr>
          <p:cNvSpPr txBox="1"/>
          <p:nvPr/>
        </p:nvSpPr>
        <p:spPr>
          <a:xfrm>
            <a:off x="1237488" y="3704341"/>
            <a:ext cx="1346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altura: </a:t>
            </a:r>
            <a:r>
              <a:rPr lang="en-CL" sz="1600" dirty="0">
                <a:solidFill>
                  <a:schemeClr val="bg1"/>
                </a:solidFill>
              </a:rPr>
              <a:t>1.900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157FC7-54F0-06D1-78AD-0C2A5FE54F55}"/>
              </a:ext>
            </a:extLst>
          </p:cNvPr>
          <p:cNvSpPr txBox="1"/>
          <p:nvPr/>
        </p:nvSpPr>
        <p:spPr>
          <a:xfrm>
            <a:off x="3053359" y="3702295"/>
            <a:ext cx="1331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altura: </a:t>
            </a:r>
            <a:r>
              <a:rPr lang="en-CL" sz="1600" dirty="0">
                <a:solidFill>
                  <a:schemeClr val="bg1"/>
                </a:solidFill>
              </a:rPr>
              <a:t>1.350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81DAC2-E5B0-B651-2092-0C5D579F3D46}"/>
              </a:ext>
            </a:extLst>
          </p:cNvPr>
          <p:cNvSpPr txBox="1"/>
          <p:nvPr/>
        </p:nvSpPr>
        <p:spPr>
          <a:xfrm>
            <a:off x="6564976" y="3692611"/>
            <a:ext cx="1346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altura: </a:t>
            </a:r>
            <a:r>
              <a:rPr lang="en-CL" sz="1600" dirty="0">
                <a:solidFill>
                  <a:schemeClr val="bg1"/>
                </a:solidFill>
              </a:rPr>
              <a:t>1.900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3D92D9-3277-A8A5-09F2-CCAC0D3AB738}"/>
              </a:ext>
            </a:extLst>
          </p:cNvPr>
          <p:cNvSpPr txBox="1"/>
          <p:nvPr/>
        </p:nvSpPr>
        <p:spPr>
          <a:xfrm>
            <a:off x="10458179" y="3692611"/>
            <a:ext cx="1342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altura: </a:t>
            </a:r>
            <a:r>
              <a:rPr lang="en-CL" sz="1600" dirty="0">
                <a:solidFill>
                  <a:schemeClr val="bg1"/>
                </a:solidFill>
              </a:rPr>
              <a:t>1.500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9D8A81-56CC-4393-0159-3B13D4C9ACD1}"/>
              </a:ext>
            </a:extLst>
          </p:cNvPr>
          <p:cNvSpPr txBox="1"/>
          <p:nvPr/>
        </p:nvSpPr>
        <p:spPr>
          <a:xfrm>
            <a:off x="1140153" y="4481046"/>
            <a:ext cx="1540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origen: </a:t>
            </a:r>
            <a:r>
              <a:rPr lang="en-CL" sz="1600" dirty="0">
                <a:solidFill>
                  <a:schemeClr val="bg1"/>
                </a:solidFill>
              </a:rPr>
              <a:t>Etiopía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757CB0-8474-634E-FB08-8C4CCF620025}"/>
              </a:ext>
            </a:extLst>
          </p:cNvPr>
          <p:cNvSpPr txBox="1"/>
          <p:nvPr/>
        </p:nvSpPr>
        <p:spPr>
          <a:xfrm>
            <a:off x="3010879" y="4481046"/>
            <a:ext cx="1416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origen: </a:t>
            </a:r>
            <a:r>
              <a:rPr lang="en-CL" sz="1600" dirty="0">
                <a:solidFill>
                  <a:schemeClr val="bg1"/>
                </a:solidFill>
              </a:rPr>
              <a:t>Brasil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4C7190-97B4-17E5-2052-5150B0791AE5}"/>
              </a:ext>
            </a:extLst>
          </p:cNvPr>
          <p:cNvSpPr txBox="1"/>
          <p:nvPr/>
        </p:nvSpPr>
        <p:spPr>
          <a:xfrm>
            <a:off x="6573536" y="4492844"/>
            <a:ext cx="1329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origen: </a:t>
            </a:r>
            <a:r>
              <a:rPr lang="en-CL" sz="1600" dirty="0">
                <a:solidFill>
                  <a:schemeClr val="bg1"/>
                </a:solidFill>
              </a:rPr>
              <a:t>Perú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2863CF-4B7F-8AF4-CFB9-40847F557A54}"/>
              </a:ext>
            </a:extLst>
          </p:cNvPr>
          <p:cNvSpPr txBox="1"/>
          <p:nvPr/>
        </p:nvSpPr>
        <p:spPr>
          <a:xfrm>
            <a:off x="10227699" y="4484910"/>
            <a:ext cx="1803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origen: </a:t>
            </a:r>
            <a:r>
              <a:rPr lang="en-CL" sz="1600" dirty="0">
                <a:solidFill>
                  <a:schemeClr val="bg1"/>
                </a:solidFill>
              </a:rPr>
              <a:t>Indonesia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6A6A7CE-BFA7-DD2C-5C2A-58A740FA6958}"/>
              </a:ext>
            </a:extLst>
          </p:cNvPr>
          <p:cNvCxnSpPr>
            <a:stCxn id="6" idx="2"/>
            <a:endCxn id="9" idx="0"/>
          </p:cNvCxnSpPr>
          <p:nvPr/>
        </p:nvCxnSpPr>
        <p:spPr>
          <a:xfrm flipH="1">
            <a:off x="3719446" y="1753695"/>
            <a:ext cx="2698181" cy="3792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1CDFD3-48EF-578E-0C2F-0A4AF9446A00}"/>
              </a:ext>
            </a:extLst>
          </p:cNvPr>
          <p:cNvCxnSpPr>
            <a:cxnSpLocks/>
            <a:stCxn id="9" idx="2"/>
            <a:endCxn id="14" idx="0"/>
          </p:cNvCxnSpPr>
          <p:nvPr/>
        </p:nvCxnSpPr>
        <p:spPr>
          <a:xfrm flipH="1">
            <a:off x="1910621" y="2471486"/>
            <a:ext cx="1808825" cy="4394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E7FB1E0-A3FF-973C-2D5E-A0B18A6E05D1}"/>
              </a:ext>
            </a:extLst>
          </p:cNvPr>
          <p:cNvCxnSpPr>
            <a:cxnSpLocks/>
            <a:stCxn id="12" idx="0"/>
            <a:endCxn id="9" idx="2"/>
          </p:cNvCxnSpPr>
          <p:nvPr/>
        </p:nvCxnSpPr>
        <p:spPr>
          <a:xfrm flipV="1">
            <a:off x="3719421" y="2471486"/>
            <a:ext cx="25" cy="4520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BF56CD-2869-70C6-5210-721F6D4A4C36}"/>
              </a:ext>
            </a:extLst>
          </p:cNvPr>
          <p:cNvCxnSpPr>
            <a:cxnSpLocks/>
            <a:stCxn id="10" idx="2"/>
            <a:endCxn id="15" idx="0"/>
          </p:cNvCxnSpPr>
          <p:nvPr/>
        </p:nvCxnSpPr>
        <p:spPr>
          <a:xfrm flipH="1">
            <a:off x="7240370" y="2470874"/>
            <a:ext cx="1948919" cy="4400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8EF437-9581-0EA9-B243-0E5C947F9843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>
            <a:off x="9189289" y="2470874"/>
            <a:ext cx="1940260" cy="4400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E9E9503-6BD5-65B9-A779-DA9A555B1414}"/>
              </a:ext>
            </a:extLst>
          </p:cNvPr>
          <p:cNvCxnSpPr>
            <a:cxnSpLocks/>
            <a:stCxn id="19" idx="2"/>
            <a:endCxn id="23" idx="0"/>
          </p:cNvCxnSpPr>
          <p:nvPr/>
        </p:nvCxnSpPr>
        <p:spPr>
          <a:xfrm>
            <a:off x="11129549" y="4031165"/>
            <a:ext cx="0" cy="4537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D6BBADB-1751-F9A2-66AB-0AA29B754C7D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>
            <a:off x="11129549" y="3249512"/>
            <a:ext cx="0" cy="4430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06217E4-DF1D-7238-8692-CC8F3F105606}"/>
              </a:ext>
            </a:extLst>
          </p:cNvPr>
          <p:cNvCxnSpPr>
            <a:cxnSpLocks/>
            <a:stCxn id="18" idx="2"/>
            <a:endCxn id="22" idx="0"/>
          </p:cNvCxnSpPr>
          <p:nvPr/>
        </p:nvCxnSpPr>
        <p:spPr>
          <a:xfrm>
            <a:off x="7238109" y="4031165"/>
            <a:ext cx="0" cy="4616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8CD92D5-60A1-E08F-4780-7E9962B65743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>
          <a:xfrm flipH="1">
            <a:off x="7238109" y="3249512"/>
            <a:ext cx="2261" cy="4430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85896EC-6645-EC01-2526-FEFF992248D4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6417627" y="1753695"/>
            <a:ext cx="2771662" cy="37862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D40BFE0-D859-E2A2-0571-B70C2F4C44B6}"/>
              </a:ext>
            </a:extLst>
          </p:cNvPr>
          <p:cNvCxnSpPr>
            <a:cxnSpLocks/>
            <a:stCxn id="17" idx="2"/>
            <a:endCxn id="21" idx="0"/>
          </p:cNvCxnSpPr>
          <p:nvPr/>
        </p:nvCxnSpPr>
        <p:spPr>
          <a:xfrm>
            <a:off x="3719118" y="4040849"/>
            <a:ext cx="0" cy="44019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D6FB088-8282-FE3F-91A6-DEA2DBE55D2F}"/>
              </a:ext>
            </a:extLst>
          </p:cNvPr>
          <p:cNvCxnSpPr>
            <a:cxnSpLocks/>
            <a:stCxn id="17" idx="0"/>
            <a:endCxn id="12" idx="2"/>
          </p:cNvCxnSpPr>
          <p:nvPr/>
        </p:nvCxnSpPr>
        <p:spPr>
          <a:xfrm flipV="1">
            <a:off x="3719118" y="3262099"/>
            <a:ext cx="303" cy="4401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D825F1B-3110-288C-D5F6-F44AC575CCF3}"/>
              </a:ext>
            </a:extLst>
          </p:cNvPr>
          <p:cNvCxnSpPr>
            <a:cxnSpLocks/>
            <a:stCxn id="20" idx="0"/>
            <a:endCxn id="16" idx="2"/>
          </p:cNvCxnSpPr>
          <p:nvPr/>
        </p:nvCxnSpPr>
        <p:spPr>
          <a:xfrm flipV="1">
            <a:off x="1910621" y="4042895"/>
            <a:ext cx="0" cy="4381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ECB3DC2-EBBF-3E6C-2373-5BC80CFF4A18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1910621" y="3249512"/>
            <a:ext cx="0" cy="4548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8" name="TextBox 1027">
            <a:extLst>
              <a:ext uri="{FF2B5EF4-FFF2-40B4-BE49-F238E27FC236}">
                <a16:creationId xmlns:a16="http://schemas.microsoft.com/office/drawing/2014/main" id="{922E81BA-1571-9093-2C99-1EC79FEB0DB3}"/>
              </a:ext>
            </a:extLst>
          </p:cNvPr>
          <p:cNvSpPr txBox="1"/>
          <p:nvPr/>
        </p:nvSpPr>
        <p:spPr>
          <a:xfrm>
            <a:off x="9354529" y="1310007"/>
            <a:ext cx="1972912" cy="400110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ysClr val="windowText" lastClr="000000"/>
                </a:solidFill>
              </a:rPr>
              <a:t>¿Comentarios?</a:t>
            </a:r>
          </a:p>
        </p:txBody>
      </p:sp>
      <p:pic>
        <p:nvPicPr>
          <p:cNvPr id="3" name="Picture 2" descr="Etiopía Oba Toli Natural">
            <a:extLst>
              <a:ext uri="{FF2B5EF4-FFF2-40B4-BE49-F238E27FC236}">
                <a16:creationId xmlns:a16="http://schemas.microsoft.com/office/drawing/2014/main" id="{6124197C-46D0-E507-5D94-C6C05BAB6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9" t="37620" r="39495" b="29206"/>
          <a:stretch/>
        </p:blipFill>
        <p:spPr bwMode="auto">
          <a:xfrm>
            <a:off x="1205736" y="5068376"/>
            <a:ext cx="1493268" cy="236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22CFA8-4F6D-EC34-72E1-6FCC15C5E1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9" r="3842"/>
          <a:stretch/>
        </p:blipFill>
        <p:spPr>
          <a:xfrm>
            <a:off x="4476065" y="5068375"/>
            <a:ext cx="1741989" cy="2353048"/>
          </a:xfrm>
          <a:prstGeom prst="rect">
            <a:avLst/>
          </a:prstGeom>
        </p:spPr>
      </p:pic>
      <p:pic>
        <p:nvPicPr>
          <p:cNvPr id="5" name="Picture 10" descr="Sumatra Atu Lintang">
            <a:extLst>
              <a:ext uri="{FF2B5EF4-FFF2-40B4-BE49-F238E27FC236}">
                <a16:creationId xmlns:a16="http://schemas.microsoft.com/office/drawing/2014/main" id="{B940BCDC-3C51-C8B2-F804-3B93C7B99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0" t="23968" r="28053" b="12772"/>
          <a:stretch/>
        </p:blipFill>
        <p:spPr bwMode="auto">
          <a:xfrm>
            <a:off x="10340985" y="5057489"/>
            <a:ext cx="1643049" cy="236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4C9EA47-84D5-AE48-73C3-13C15611ED99}"/>
              </a:ext>
            </a:extLst>
          </p:cNvPr>
          <p:cNvGrpSpPr/>
          <p:nvPr/>
        </p:nvGrpSpPr>
        <p:grpSpPr>
          <a:xfrm>
            <a:off x="6331055" y="5068375"/>
            <a:ext cx="1814108" cy="2363935"/>
            <a:chOff x="7561821" y="4515838"/>
            <a:chExt cx="2147768" cy="254854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964A559-FFEE-88A4-715D-CB416A84D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61821" y="4515838"/>
              <a:ext cx="2147768" cy="254854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77440DA-8C57-3863-2ACF-A039E0179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30967" y="4515838"/>
              <a:ext cx="678621" cy="473543"/>
            </a:xfrm>
            <a:prstGeom prst="rect">
              <a:avLst/>
            </a:prstGeom>
          </p:spPr>
        </p:pic>
      </p:grpSp>
      <p:pic>
        <p:nvPicPr>
          <p:cNvPr id="37" name="Picture 4">
            <a:extLst>
              <a:ext uri="{FF2B5EF4-FFF2-40B4-BE49-F238E27FC236}">
                <a16:creationId xmlns:a16="http://schemas.microsoft.com/office/drawing/2014/main" id="{6918FACC-E2B0-C06A-6051-6C2E0B602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3355" r="31877" b="24063"/>
          <a:stretch/>
        </p:blipFill>
        <p:spPr bwMode="auto">
          <a:xfrm>
            <a:off x="8313235" y="5068375"/>
            <a:ext cx="1896163" cy="213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C8B16F23-14BE-1D6B-5089-922396861C3E}"/>
              </a:ext>
            </a:extLst>
          </p:cNvPr>
          <p:cNvGrpSpPr/>
          <p:nvPr/>
        </p:nvGrpSpPr>
        <p:grpSpPr>
          <a:xfrm>
            <a:off x="2944273" y="5068375"/>
            <a:ext cx="1418791" cy="2468565"/>
            <a:chOff x="4744192" y="4725474"/>
            <a:chExt cx="1418791" cy="2468565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49D6894A-9684-1794-95D9-6AC8131ACF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3" t="18631" r="27207" b="10728"/>
            <a:stretch/>
          </p:blipFill>
          <p:spPr bwMode="auto">
            <a:xfrm>
              <a:off x="4744192" y="4725474"/>
              <a:ext cx="1418791" cy="2468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Brasil Bandera Diamante Vector Ilustración Ilustraciones svg ...">
              <a:extLst>
                <a:ext uri="{FF2B5EF4-FFF2-40B4-BE49-F238E27FC236}">
                  <a16:creationId xmlns:a16="http://schemas.microsoft.com/office/drawing/2014/main" id="{0F6EAECB-0527-98D0-891F-17BB661E75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4301" b="87459" l="23538" r="75077">
                          <a14:foregroundMark x1="23769" y1="50935" x2="27692" y2="45325"/>
                          <a14:foregroundMark x1="44615" y1="20902" x2="49385" y2="14521"/>
                          <a14:foregroundMark x1="69615" y1="43234" x2="75077" y2="50385"/>
                          <a14:foregroundMark x1="49385" y1="87459" x2="54769" y2="798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41" t="13704" r="24749" b="12592"/>
            <a:stretch/>
          </p:blipFill>
          <p:spPr bwMode="auto">
            <a:xfrm>
              <a:off x="5268432" y="5429249"/>
              <a:ext cx="414605" cy="406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3" name="TextBox 1042">
            <a:extLst>
              <a:ext uri="{FF2B5EF4-FFF2-40B4-BE49-F238E27FC236}">
                <a16:creationId xmlns:a16="http://schemas.microsoft.com/office/drawing/2014/main" id="{9AB92FC2-8591-BFB0-2717-2F41E94D8F88}"/>
              </a:ext>
            </a:extLst>
          </p:cNvPr>
          <p:cNvSpPr txBox="1"/>
          <p:nvPr/>
        </p:nvSpPr>
        <p:spPr>
          <a:xfrm>
            <a:off x="4599281" y="2910958"/>
            <a:ext cx="1769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varietal: </a:t>
            </a:r>
            <a:r>
              <a:rPr lang="en-CL" sz="1600" dirty="0">
                <a:solidFill>
                  <a:schemeClr val="bg1"/>
                </a:solidFill>
              </a:rPr>
              <a:t>bourbon</a:t>
            </a: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C6DC54BA-B65F-0906-7605-EAC1B55B6958}"/>
              </a:ext>
            </a:extLst>
          </p:cNvPr>
          <p:cNvSpPr txBox="1"/>
          <p:nvPr/>
        </p:nvSpPr>
        <p:spPr>
          <a:xfrm>
            <a:off x="4811967" y="3692611"/>
            <a:ext cx="134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altura: </a:t>
            </a:r>
            <a:r>
              <a:rPr lang="en-CL" sz="1600" dirty="0">
                <a:solidFill>
                  <a:schemeClr val="bg1"/>
                </a:solidFill>
              </a:rPr>
              <a:t>1.200</a:t>
            </a:r>
          </a:p>
        </p:txBody>
      </p:sp>
      <p:sp>
        <p:nvSpPr>
          <p:cNvPr id="1045" name="TextBox 1044">
            <a:extLst>
              <a:ext uri="{FF2B5EF4-FFF2-40B4-BE49-F238E27FC236}">
                <a16:creationId xmlns:a16="http://schemas.microsoft.com/office/drawing/2014/main" id="{81F0A8CF-AB7B-026E-BDAF-450B4673A463}"/>
              </a:ext>
            </a:extLst>
          </p:cNvPr>
          <p:cNvSpPr txBox="1"/>
          <p:nvPr/>
        </p:nvSpPr>
        <p:spPr>
          <a:xfrm>
            <a:off x="4775667" y="4481046"/>
            <a:ext cx="1416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origen: </a:t>
            </a:r>
            <a:r>
              <a:rPr lang="en-CL" sz="1600" dirty="0">
                <a:solidFill>
                  <a:schemeClr val="bg1"/>
                </a:solidFill>
              </a:rPr>
              <a:t>Brasil</a:t>
            </a:r>
          </a:p>
        </p:txBody>
      </p:sp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9E8407A0-6E2A-51DC-220B-C8F639D07E4D}"/>
              </a:ext>
            </a:extLst>
          </p:cNvPr>
          <p:cNvCxnSpPr>
            <a:cxnSpLocks/>
            <a:stCxn id="1043" idx="0"/>
            <a:endCxn id="9" idx="2"/>
          </p:cNvCxnSpPr>
          <p:nvPr/>
        </p:nvCxnSpPr>
        <p:spPr>
          <a:xfrm flipH="1" flipV="1">
            <a:off x="3719446" y="2471486"/>
            <a:ext cx="1764789" cy="4394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1" name="Straight Connector 1050">
            <a:extLst>
              <a:ext uri="{FF2B5EF4-FFF2-40B4-BE49-F238E27FC236}">
                <a16:creationId xmlns:a16="http://schemas.microsoft.com/office/drawing/2014/main" id="{FA86FB30-F502-B100-ED11-1D981C7DC6C8}"/>
              </a:ext>
            </a:extLst>
          </p:cNvPr>
          <p:cNvCxnSpPr>
            <a:cxnSpLocks/>
            <a:stCxn id="1045" idx="0"/>
            <a:endCxn id="1044" idx="2"/>
          </p:cNvCxnSpPr>
          <p:nvPr/>
        </p:nvCxnSpPr>
        <p:spPr>
          <a:xfrm flipV="1">
            <a:off x="5483906" y="4031165"/>
            <a:ext cx="329" cy="4498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2" name="Straight Connector 1051">
            <a:extLst>
              <a:ext uri="{FF2B5EF4-FFF2-40B4-BE49-F238E27FC236}">
                <a16:creationId xmlns:a16="http://schemas.microsoft.com/office/drawing/2014/main" id="{A7DB9546-8B62-0AE4-1FF2-EAEC9935E243}"/>
              </a:ext>
            </a:extLst>
          </p:cNvPr>
          <p:cNvCxnSpPr>
            <a:cxnSpLocks/>
            <a:stCxn id="1044" idx="0"/>
            <a:endCxn id="1043" idx="2"/>
          </p:cNvCxnSpPr>
          <p:nvPr/>
        </p:nvCxnSpPr>
        <p:spPr>
          <a:xfrm flipV="1">
            <a:off x="5484235" y="3249512"/>
            <a:ext cx="0" cy="4430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59" name="TextBox 1058">
            <a:extLst>
              <a:ext uri="{FF2B5EF4-FFF2-40B4-BE49-F238E27FC236}">
                <a16:creationId xmlns:a16="http://schemas.microsoft.com/office/drawing/2014/main" id="{883CA3D6-4145-B6F1-9536-4CA0CD8D523F}"/>
              </a:ext>
            </a:extLst>
          </p:cNvPr>
          <p:cNvSpPr txBox="1"/>
          <p:nvPr/>
        </p:nvSpPr>
        <p:spPr>
          <a:xfrm>
            <a:off x="8342006" y="2932553"/>
            <a:ext cx="1694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varietal: </a:t>
            </a:r>
            <a:r>
              <a:rPr lang="en-CL" sz="1600" dirty="0">
                <a:solidFill>
                  <a:schemeClr val="bg1"/>
                </a:solidFill>
              </a:rPr>
              <a:t>catimor</a:t>
            </a:r>
          </a:p>
        </p:txBody>
      </p:sp>
      <p:sp>
        <p:nvSpPr>
          <p:cNvPr id="1060" name="TextBox 1059">
            <a:extLst>
              <a:ext uri="{FF2B5EF4-FFF2-40B4-BE49-F238E27FC236}">
                <a16:creationId xmlns:a16="http://schemas.microsoft.com/office/drawing/2014/main" id="{C94DD190-419A-6D78-7A36-91CB34890D9F}"/>
              </a:ext>
            </a:extLst>
          </p:cNvPr>
          <p:cNvSpPr txBox="1"/>
          <p:nvPr/>
        </p:nvSpPr>
        <p:spPr>
          <a:xfrm>
            <a:off x="8520976" y="3700348"/>
            <a:ext cx="1343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altura: </a:t>
            </a:r>
            <a:r>
              <a:rPr lang="en-CL" sz="1600" dirty="0">
                <a:solidFill>
                  <a:schemeClr val="bg1"/>
                </a:solidFill>
              </a:rPr>
              <a:t>1.400</a:t>
            </a:r>
          </a:p>
        </p:txBody>
      </p:sp>
      <p:sp>
        <p:nvSpPr>
          <p:cNvPr id="1061" name="TextBox 1060">
            <a:extLst>
              <a:ext uri="{FF2B5EF4-FFF2-40B4-BE49-F238E27FC236}">
                <a16:creationId xmlns:a16="http://schemas.microsoft.com/office/drawing/2014/main" id="{226A5BD4-9A2D-B035-E40D-E9DBFDBD7C3B}"/>
              </a:ext>
            </a:extLst>
          </p:cNvPr>
          <p:cNvSpPr txBox="1"/>
          <p:nvPr/>
        </p:nvSpPr>
        <p:spPr>
          <a:xfrm>
            <a:off x="8529536" y="4500581"/>
            <a:ext cx="1329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origen: </a:t>
            </a:r>
            <a:r>
              <a:rPr lang="en-CL" sz="1600" dirty="0">
                <a:solidFill>
                  <a:schemeClr val="bg1"/>
                </a:solidFill>
              </a:rPr>
              <a:t>Perú</a:t>
            </a:r>
          </a:p>
        </p:txBody>
      </p:sp>
      <p:cxnSp>
        <p:nvCxnSpPr>
          <p:cNvPr id="1062" name="Straight Connector 1061">
            <a:extLst>
              <a:ext uri="{FF2B5EF4-FFF2-40B4-BE49-F238E27FC236}">
                <a16:creationId xmlns:a16="http://schemas.microsoft.com/office/drawing/2014/main" id="{B7E8284D-F2C0-B45F-1BA8-C86DD0B12BC4}"/>
              </a:ext>
            </a:extLst>
          </p:cNvPr>
          <p:cNvCxnSpPr>
            <a:cxnSpLocks/>
            <a:stCxn id="10" idx="2"/>
            <a:endCxn id="1059" idx="0"/>
          </p:cNvCxnSpPr>
          <p:nvPr/>
        </p:nvCxnSpPr>
        <p:spPr>
          <a:xfrm>
            <a:off x="9189289" y="2470874"/>
            <a:ext cx="0" cy="4616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3" name="Straight Connector 1062">
            <a:extLst>
              <a:ext uri="{FF2B5EF4-FFF2-40B4-BE49-F238E27FC236}">
                <a16:creationId xmlns:a16="http://schemas.microsoft.com/office/drawing/2014/main" id="{856D7B27-EE27-00B3-F94F-BA820FC55E4D}"/>
              </a:ext>
            </a:extLst>
          </p:cNvPr>
          <p:cNvCxnSpPr>
            <a:cxnSpLocks/>
            <a:stCxn id="1059" idx="2"/>
            <a:endCxn id="1060" idx="0"/>
          </p:cNvCxnSpPr>
          <p:nvPr/>
        </p:nvCxnSpPr>
        <p:spPr>
          <a:xfrm>
            <a:off x="9189289" y="3271107"/>
            <a:ext cx="3506" cy="4292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4" name="Straight Connector 1063">
            <a:extLst>
              <a:ext uri="{FF2B5EF4-FFF2-40B4-BE49-F238E27FC236}">
                <a16:creationId xmlns:a16="http://schemas.microsoft.com/office/drawing/2014/main" id="{C64FCD84-56F2-B35B-8897-D04087DAC0AA}"/>
              </a:ext>
            </a:extLst>
          </p:cNvPr>
          <p:cNvCxnSpPr>
            <a:cxnSpLocks/>
            <a:stCxn id="1060" idx="2"/>
            <a:endCxn id="1061" idx="0"/>
          </p:cNvCxnSpPr>
          <p:nvPr/>
        </p:nvCxnSpPr>
        <p:spPr>
          <a:xfrm>
            <a:off x="9192795" y="4038902"/>
            <a:ext cx="1314" cy="46167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93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4772B-2AC7-5726-82E7-1F8924D87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Igualdad con un documento</a:t>
            </a:r>
            <a:endParaRPr lang="en-CL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93B83FF3-864A-6CF2-E9DF-7B03011810C9}"/>
              </a:ext>
            </a:extLst>
          </p:cNvPr>
          <p:cNvSpPr txBox="1">
            <a:spLocks/>
          </p:cNvSpPr>
          <p:nvPr/>
        </p:nvSpPr>
        <p:spPr>
          <a:xfrm>
            <a:off x="2569597" y="4035150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Tiene que coincidir completamente: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0A5FB-E406-86A2-A108-3D07C05A3AB4}"/>
              </a:ext>
            </a:extLst>
          </p:cNvPr>
          <p:cNvSpPr txBox="1"/>
          <p:nvPr/>
        </p:nvSpPr>
        <p:spPr>
          <a:xfrm>
            <a:off x="3102997" y="5026156"/>
            <a:ext cx="7162800" cy="677108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"rating": { "votes": 9001 }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D22D9-F48F-85BE-1213-3C54E6D84AB5}"/>
              </a:ext>
            </a:extLst>
          </p:cNvPr>
          <p:cNvSpPr txBox="1"/>
          <p:nvPr/>
        </p:nvSpPr>
        <p:spPr>
          <a:xfrm>
            <a:off x="3102997" y="2005781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"rating": {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avg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9.4, "votes": 9001 },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B3677DE5-6800-3705-D73B-63D5562036AD}"/>
              </a:ext>
            </a:extLst>
          </p:cNvPr>
          <p:cNvSpPr txBox="1">
            <a:spLocks/>
          </p:cNvSpPr>
          <p:nvPr/>
        </p:nvSpPr>
        <p:spPr>
          <a:xfrm>
            <a:off x="3962400" y="5978308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… resultados vacíos: una coincidencia parcial.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Neue Haas Grotesk Text Pro" panose="020B0504020202020204" pitchFamily="34" charset="77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39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80CF1-3910-2157-CCE1-418F52E01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Igualdad con un documento</a:t>
            </a:r>
            <a:endParaRPr lang="en-CL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819C367-FB4A-B765-81EC-E9A6D246DADE}"/>
              </a:ext>
            </a:extLst>
          </p:cNvPr>
          <p:cNvSpPr txBox="1">
            <a:spLocks/>
          </p:cNvSpPr>
          <p:nvPr/>
        </p:nvSpPr>
        <p:spPr>
          <a:xfrm>
            <a:off x="2458278" y="3807687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El orden importa: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20A01-91A1-FBA4-A10E-7988F69F8AB0}"/>
              </a:ext>
            </a:extLst>
          </p:cNvPr>
          <p:cNvSpPr txBox="1"/>
          <p:nvPr/>
        </p:nvSpPr>
        <p:spPr>
          <a:xfrm>
            <a:off x="2991678" y="4822010"/>
            <a:ext cx="7162800" cy="1292662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{ "rating": { "votes": 9001,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avg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9.4 }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742641-141E-3055-952C-21822F6E11B8}"/>
              </a:ext>
            </a:extLst>
          </p:cNvPr>
          <p:cNvSpPr txBox="1"/>
          <p:nvPr/>
        </p:nvSpPr>
        <p:spPr>
          <a:xfrm>
            <a:off x="2991678" y="1968839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"rating": {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avg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9.4, "votes": 9001 },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4B3ECF4-C0EC-04B8-3955-C49323462929}"/>
              </a:ext>
            </a:extLst>
          </p:cNvPr>
          <p:cNvSpPr txBox="1">
            <a:spLocks/>
          </p:cNvSpPr>
          <p:nvPr/>
        </p:nvSpPr>
        <p:spPr>
          <a:xfrm>
            <a:off x="4320871" y="6114672"/>
            <a:ext cx="7848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… resultados vacíos: el orden no coincide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Neue Haas Grotesk Text Pro" panose="020B0504020202020204" pitchFamily="34" charset="77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EA0B8-F24C-F5C0-E053-6E16D17D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Igualdad con un arreglo</a:t>
            </a:r>
            <a:endParaRPr lang="en-CL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2AB9939-6932-0BE9-FFCF-AC03CBA8782F}"/>
              </a:ext>
            </a:extLst>
          </p:cNvPr>
          <p:cNvSpPr txBox="1">
            <a:spLocks/>
          </p:cNvSpPr>
          <p:nvPr/>
        </p:nvSpPr>
        <p:spPr>
          <a:xfrm>
            <a:off x="2768379" y="4032274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Tiene que ser una coincidencia exacta: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6F5058-7CD0-3B8D-96A8-449C425B6999}"/>
              </a:ext>
            </a:extLst>
          </p:cNvPr>
          <p:cNvSpPr txBox="1"/>
          <p:nvPr/>
        </p:nvSpPr>
        <p:spPr>
          <a:xfrm>
            <a:off x="3301779" y="5020404"/>
            <a:ext cx="7162800" cy="1446550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[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                            "Thriller" ]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[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"Thriller" ],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E9D78A-200D-5609-F833-819CA74E10A2}"/>
              </a:ext>
            </a:extLst>
          </p:cNvPr>
          <p:cNvSpPr txBox="1"/>
          <p:nvPr/>
        </p:nvSpPr>
        <p:spPr>
          <a:xfrm>
            <a:off x="3301779" y="2005781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db.series.insert(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"genres":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[ "Science-Fiction", "Thriller" ]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77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96A79-1C21-11B3-D26D-1C6211B00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Igualdad con un arreglo</a:t>
            </a:r>
            <a:endParaRPr lang="en-CL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9E85BA8C-9702-D085-E502-4AC58621B1DE}"/>
              </a:ext>
            </a:extLst>
          </p:cNvPr>
          <p:cNvSpPr txBox="1">
            <a:spLocks/>
          </p:cNvSpPr>
          <p:nvPr/>
        </p:nvSpPr>
        <p:spPr>
          <a:xfrm>
            <a:off x="2649110" y="3980741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Tiene que ser una coincidencia exacta: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5E6601-4BE6-4E0B-D0DC-54AD1461B12F}"/>
              </a:ext>
            </a:extLst>
          </p:cNvPr>
          <p:cNvSpPr txBox="1"/>
          <p:nvPr/>
        </p:nvSpPr>
        <p:spPr>
          <a:xfrm>
            <a:off x="3182509" y="4963120"/>
            <a:ext cx="7198743" cy="1261884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[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]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0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31EC96-5223-356D-C44A-183563C4DA63}"/>
              </a:ext>
            </a:extLst>
          </p:cNvPr>
          <p:cNvSpPr txBox="1"/>
          <p:nvPr/>
        </p:nvSpPr>
        <p:spPr>
          <a:xfrm>
            <a:off x="3182510" y="1959998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[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"Thriller" ]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1306C20-F6F4-DC0C-5C22-3BAA5B00BD9A}"/>
              </a:ext>
            </a:extLst>
          </p:cNvPr>
          <p:cNvSpPr txBox="1">
            <a:spLocks/>
          </p:cNvSpPr>
          <p:nvPr/>
        </p:nvSpPr>
        <p:spPr>
          <a:xfrm>
            <a:off x="3962400" y="6125047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… resultados vacíos:  una coincidencia parcial.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Neue Haas Grotesk Text Pro" panose="020B0504020202020204" pitchFamily="34" charset="77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32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DF2FD-6286-8EFA-248D-F997BA980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Igualdad con un arreglo</a:t>
            </a:r>
            <a:endParaRPr lang="en-CL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AC764C6-65C2-4488-E7EE-879F68A2D0E4}"/>
              </a:ext>
            </a:extLst>
          </p:cNvPr>
          <p:cNvSpPr txBox="1">
            <a:spLocks/>
          </p:cNvSpPr>
          <p:nvPr/>
        </p:nvSpPr>
        <p:spPr>
          <a:xfrm>
            <a:off x="2657061" y="3826194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El orden importa ...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13E831-CFA5-6BBB-F95D-71571BCFCF4B}"/>
              </a:ext>
            </a:extLst>
          </p:cNvPr>
          <p:cNvSpPr txBox="1"/>
          <p:nvPr/>
        </p:nvSpPr>
        <p:spPr>
          <a:xfrm>
            <a:off x="3190461" y="4812584"/>
            <a:ext cx="7239000" cy="1261884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[ "Thriller",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                           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]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1819E0-36A4-AC19-15EF-400E941FCACE}"/>
              </a:ext>
            </a:extLst>
          </p:cNvPr>
          <p:cNvSpPr txBox="1"/>
          <p:nvPr/>
        </p:nvSpPr>
        <p:spPr>
          <a:xfrm>
            <a:off x="3190461" y="1868787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[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"Thriller" ]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F1C4103-DA79-BAD7-DAE3-A9B9AF4412CF}"/>
              </a:ext>
            </a:extLst>
          </p:cNvPr>
          <p:cNvSpPr txBox="1">
            <a:spLocks/>
          </p:cNvSpPr>
          <p:nvPr/>
        </p:nvSpPr>
        <p:spPr>
          <a:xfrm>
            <a:off x="3853732" y="6149525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… resultados vacíos: el orden no coincide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Neue Haas Grotesk Text Pro" panose="020B0504020202020204" pitchFamily="34" charset="77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38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45A64-921C-0F1E-42FB-04E75D2BC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Pertenencia a un arreglo</a:t>
            </a:r>
            <a:endParaRPr lang="en-CL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01E4EC6-A84F-1FCA-B673-F66336582349}"/>
              </a:ext>
            </a:extLst>
          </p:cNvPr>
          <p:cNvSpPr txBox="1">
            <a:spLocks/>
          </p:cNvSpPr>
          <p:nvPr/>
        </p:nvSpPr>
        <p:spPr>
          <a:xfrm>
            <a:off x="2577548" y="4255606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Un valor coincidirá con un elemento de un arreglo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5B41E6-ED99-6073-D2F6-EF9D7573B203}"/>
              </a:ext>
            </a:extLst>
          </p:cNvPr>
          <p:cNvSpPr txBox="1"/>
          <p:nvPr/>
        </p:nvSpPr>
        <p:spPr>
          <a:xfrm>
            <a:off x="3110948" y="5263865"/>
            <a:ext cx="7162800" cy="1138773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"Thriller"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[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"Thriller" ],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3D39CA-CA6E-D161-427C-46312A71743D}"/>
              </a:ext>
            </a:extLst>
          </p:cNvPr>
          <p:cNvSpPr txBox="1"/>
          <p:nvPr/>
        </p:nvSpPr>
        <p:spPr>
          <a:xfrm>
            <a:off x="3110948" y="2208984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db.series.insert(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"genres":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[ "Science-Fiction",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"Thriller"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],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1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C7D9B-680E-892D-7139-FF32275C7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Pertenencia a un arreglo</a:t>
            </a:r>
            <a:endParaRPr lang="en-CL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81B3F432-EC97-BEEA-55AC-03B6278F33B3}"/>
              </a:ext>
            </a:extLst>
          </p:cNvPr>
          <p:cNvSpPr txBox="1">
            <a:spLocks/>
          </p:cNvSpPr>
          <p:nvPr/>
        </p:nvSpPr>
        <p:spPr>
          <a:xfrm>
            <a:off x="2529840" y="3723198"/>
            <a:ext cx="8610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... incluso adentro y afuera del arreglo al mismo tiempo</a:t>
            </a:r>
            <a:endParaRPr kumimoji="0" lang="es-C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eue Haas Grotesk Text Pro" panose="020B0504020202020204" pitchFamily="34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CEAC0E-2DCA-03EA-2650-14B74A71CAA9}"/>
              </a:ext>
            </a:extLst>
          </p:cNvPr>
          <p:cNvSpPr txBox="1"/>
          <p:nvPr/>
        </p:nvSpPr>
        <p:spPr>
          <a:xfrm>
            <a:off x="3063240" y="4933469"/>
            <a:ext cx="7162800" cy="1138773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"val": 5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"A" , "val": [ 5, 6 ]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"B" , "val": 5 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92BB6A-1C66-E90C-D1A8-432DB4D956D1}"/>
              </a:ext>
            </a:extLst>
          </p:cNvPr>
          <p:cNvSpPr txBox="1"/>
          <p:nvPr/>
        </p:nvSpPr>
        <p:spPr>
          <a:xfrm>
            <a:off x="3063240" y="2626219"/>
            <a:ext cx="7162800" cy="646331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db.series.insert(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{ "name": "A" ,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"val":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[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5,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6 ] }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db.series.insert(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{ "name": "B",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"val": 5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}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82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7D803-15ED-97B4-0210-D53F2BC59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Desigualdades</a:t>
            </a:r>
            <a:endParaRPr lang="en-CL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3C30516-A04F-83A6-6563-215BF27EEB3E}"/>
              </a:ext>
            </a:extLst>
          </p:cNvPr>
          <p:cNvSpPr txBox="1">
            <a:spLocks/>
          </p:cNvSpPr>
          <p:nvPr/>
        </p:nvSpPr>
        <p:spPr>
          <a:xfrm>
            <a:off x="2275398" y="2005781"/>
            <a:ext cx="8229600" cy="37837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Menor a: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{ $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lt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value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} }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Mayor a: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{ $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gt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value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}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Menor a o igual a: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{ $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lte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value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}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}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Mayor a o igual a: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{ $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gte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value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} }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No igual a: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	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	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{ $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ne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value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} }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41000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7013F-96A1-51A2-86F6-4171BE51D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Menor a</a:t>
            </a:r>
            <a:endParaRPr lang="en-C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AAC6C5-3B44-004D-9F1A-2E862AF334F8}"/>
              </a:ext>
            </a:extLst>
          </p:cNvPr>
          <p:cNvSpPr txBox="1"/>
          <p:nvPr/>
        </p:nvSpPr>
        <p:spPr>
          <a:xfrm>
            <a:off x="3269974" y="4872413"/>
            <a:ext cx="7162800" cy="1138773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lt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70 }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[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"Thriller" ],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F98ADCB5-2000-7853-DAF1-B46C16E568F7}"/>
              </a:ext>
            </a:extLst>
          </p:cNvPr>
          <p:cNvSpPr txBox="1">
            <a:spLocks/>
          </p:cNvSpPr>
          <p:nvPr/>
        </p:nvSpPr>
        <p:spPr>
          <a:xfrm>
            <a:off x="2736574" y="3996903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Menor a: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{ $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lt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value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} }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B57A4E-472B-47B4-244C-C2FA4FAD3709}"/>
              </a:ext>
            </a:extLst>
          </p:cNvPr>
          <p:cNvSpPr txBox="1"/>
          <p:nvPr/>
        </p:nvSpPr>
        <p:spPr>
          <a:xfrm>
            <a:off x="3269974" y="1806031"/>
            <a:ext cx="7162800" cy="2031325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db.series.insert(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_id: ObjectId("5951e0b265ad257d48f4a7d5"),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74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CC6D-9F6C-2C4C-41A9-D53676F6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Múltiples valores</a:t>
            </a:r>
            <a:endParaRPr lang="en-CL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88CF7C13-2976-FB6E-8260-BB64895A3413}"/>
              </a:ext>
            </a:extLst>
          </p:cNvPr>
          <p:cNvSpPr txBox="1">
            <a:spLocks/>
          </p:cNvSpPr>
          <p:nvPr/>
        </p:nvSpPr>
        <p:spPr>
          <a:xfrm>
            <a:off x="2523545" y="2219739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Algún valor: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{ $in: [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v1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,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…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,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vn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] } }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CD104B6-29F2-3C27-F3CF-E6D1501E26C3}"/>
              </a:ext>
            </a:extLst>
          </p:cNvPr>
          <p:cNvSpPr txBox="1">
            <a:spLocks/>
          </p:cNvSpPr>
          <p:nvPr/>
        </p:nvSpPr>
        <p:spPr>
          <a:xfrm>
            <a:off x="3600947" y="4578684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… o coincidirá si la llave no existe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Neue Haas Grotesk Text Pro" panose="020B0504020202020204" pitchFamily="34" charset="77"/>
              <a:cs typeface="Consolas" panose="020B0609020204030204" pitchFamily="49" charset="0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E82B5C-E475-59F7-4388-7BD26CC8F40F}"/>
              </a:ext>
            </a:extLst>
          </p:cNvPr>
          <p:cNvSpPr txBox="1">
            <a:spLocks/>
          </p:cNvSpPr>
          <p:nvPr/>
        </p:nvSpPr>
        <p:spPr>
          <a:xfrm>
            <a:off x="2523545" y="4094577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Ningún valor: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{ $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nin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[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v1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,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…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,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vn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] } }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691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F418B-E8BA-9EED-A269-57CEA80D2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Datos Cafeteros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3F50D-D0A5-2EC5-21CC-7C33783AB490}"/>
              </a:ext>
            </a:extLst>
          </p:cNvPr>
          <p:cNvSpPr txBox="1"/>
          <p:nvPr/>
        </p:nvSpPr>
        <p:spPr>
          <a:xfrm>
            <a:off x="6096000" y="1415141"/>
            <a:ext cx="643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</a:rPr>
              <a:t>Café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37ACD7-1686-4379-D039-BE00A00586F4}"/>
              </a:ext>
            </a:extLst>
          </p:cNvPr>
          <p:cNvSpPr txBox="1"/>
          <p:nvPr/>
        </p:nvSpPr>
        <p:spPr>
          <a:xfrm>
            <a:off x="3883118" y="2151721"/>
            <a:ext cx="1416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origen: </a:t>
            </a:r>
            <a:r>
              <a:rPr lang="en-CL" sz="1600" dirty="0">
                <a:solidFill>
                  <a:schemeClr val="bg1"/>
                </a:solidFill>
              </a:rPr>
              <a:t>Brasil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73FCA5-67EB-FB36-8795-848589AB2A09}"/>
              </a:ext>
            </a:extLst>
          </p:cNvPr>
          <p:cNvSpPr txBox="1"/>
          <p:nvPr/>
        </p:nvSpPr>
        <p:spPr>
          <a:xfrm>
            <a:off x="7535658" y="2146554"/>
            <a:ext cx="1316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origen: </a:t>
            </a:r>
            <a:r>
              <a:rPr lang="en-CL" sz="1600" dirty="0">
                <a:solidFill>
                  <a:schemeClr val="bg1"/>
                </a:solidFill>
              </a:rPr>
              <a:t>Perú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3DB5CC-57C4-8CEA-98F2-30B4E4384C04}"/>
              </a:ext>
            </a:extLst>
          </p:cNvPr>
          <p:cNvSpPr txBox="1"/>
          <p:nvPr/>
        </p:nvSpPr>
        <p:spPr>
          <a:xfrm>
            <a:off x="2963597" y="3610301"/>
            <a:ext cx="1550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varietal: </a:t>
            </a:r>
            <a:r>
              <a:rPr lang="en-CL" sz="1600" dirty="0">
                <a:solidFill>
                  <a:schemeClr val="bg1"/>
                </a:solidFill>
              </a:rPr>
              <a:t>catuai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D8B27A-9C1E-11F3-065A-52DA6D4F39CF}"/>
              </a:ext>
            </a:extLst>
          </p:cNvPr>
          <p:cNvSpPr txBox="1"/>
          <p:nvPr/>
        </p:nvSpPr>
        <p:spPr>
          <a:xfrm>
            <a:off x="10410067" y="3571518"/>
            <a:ext cx="147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varietal: </a:t>
            </a:r>
            <a:r>
              <a:rPr lang="en-CL" sz="1600" dirty="0">
                <a:solidFill>
                  <a:schemeClr val="bg1"/>
                </a:solidFill>
              </a:rPr>
              <a:t>gayol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6EDF50-8CA9-9C61-86D5-5AA2BD229F98}"/>
              </a:ext>
            </a:extLst>
          </p:cNvPr>
          <p:cNvSpPr txBox="1"/>
          <p:nvPr/>
        </p:nvSpPr>
        <p:spPr>
          <a:xfrm>
            <a:off x="1048651" y="3594193"/>
            <a:ext cx="1795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varietal: </a:t>
            </a:r>
            <a:r>
              <a:rPr lang="en-CL" sz="1600" dirty="0">
                <a:solidFill>
                  <a:schemeClr val="bg1"/>
                </a:solidFill>
              </a:rPr>
              <a:t>heirloom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D2E978-7BB9-7F07-6A65-3CFBAB1B1E19}"/>
              </a:ext>
            </a:extLst>
          </p:cNvPr>
          <p:cNvSpPr txBox="1"/>
          <p:nvPr/>
        </p:nvSpPr>
        <p:spPr>
          <a:xfrm>
            <a:off x="6375784" y="3571518"/>
            <a:ext cx="1769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varietal: </a:t>
            </a:r>
            <a:r>
              <a:rPr lang="en-CL" sz="1600" dirty="0">
                <a:solidFill>
                  <a:schemeClr val="bg1"/>
                </a:solidFill>
              </a:rPr>
              <a:t>bourbon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7D5A35-F7D4-B7A4-D7B3-6A61A8E989B5}"/>
              </a:ext>
            </a:extLst>
          </p:cNvPr>
          <p:cNvSpPr txBox="1"/>
          <p:nvPr/>
        </p:nvSpPr>
        <p:spPr>
          <a:xfrm>
            <a:off x="1273296" y="4391268"/>
            <a:ext cx="1346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altura: </a:t>
            </a:r>
            <a:r>
              <a:rPr lang="en-CL" sz="1600" dirty="0">
                <a:solidFill>
                  <a:schemeClr val="bg1"/>
                </a:solidFill>
              </a:rPr>
              <a:t>1.900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157FC7-54F0-06D1-78AD-0C2A5FE54F55}"/>
              </a:ext>
            </a:extLst>
          </p:cNvPr>
          <p:cNvSpPr txBox="1"/>
          <p:nvPr/>
        </p:nvSpPr>
        <p:spPr>
          <a:xfrm>
            <a:off x="3072986" y="4391267"/>
            <a:ext cx="1331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altura: </a:t>
            </a:r>
            <a:r>
              <a:rPr lang="en-CL" sz="1600" dirty="0">
                <a:solidFill>
                  <a:schemeClr val="bg1"/>
                </a:solidFill>
              </a:rPr>
              <a:t>1.350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81DAC2-E5B0-B651-2092-0C5D579F3D46}"/>
              </a:ext>
            </a:extLst>
          </p:cNvPr>
          <p:cNvSpPr txBox="1"/>
          <p:nvPr/>
        </p:nvSpPr>
        <p:spPr>
          <a:xfrm>
            <a:off x="6585344" y="4353171"/>
            <a:ext cx="1346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altura: </a:t>
            </a:r>
            <a:r>
              <a:rPr lang="en-CL" sz="1600" dirty="0">
                <a:solidFill>
                  <a:schemeClr val="bg1"/>
                </a:solidFill>
              </a:rPr>
              <a:t>1.900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3D92D9-3277-A8A5-09F2-CCAC0D3AB738}"/>
              </a:ext>
            </a:extLst>
          </p:cNvPr>
          <p:cNvSpPr txBox="1"/>
          <p:nvPr/>
        </p:nvSpPr>
        <p:spPr>
          <a:xfrm>
            <a:off x="10478547" y="4353171"/>
            <a:ext cx="1342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altura: </a:t>
            </a:r>
            <a:r>
              <a:rPr lang="en-CL" sz="1600" dirty="0">
                <a:solidFill>
                  <a:schemeClr val="bg1"/>
                </a:solidFill>
              </a:rPr>
              <a:t>1.500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9D8A81-56CC-4393-0159-3B13D4C9ACD1}"/>
              </a:ext>
            </a:extLst>
          </p:cNvPr>
          <p:cNvSpPr txBox="1"/>
          <p:nvPr/>
        </p:nvSpPr>
        <p:spPr>
          <a:xfrm>
            <a:off x="1175962" y="2186078"/>
            <a:ext cx="1540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origen: </a:t>
            </a:r>
            <a:r>
              <a:rPr lang="en-CL" sz="1600" dirty="0">
                <a:solidFill>
                  <a:schemeClr val="bg1"/>
                </a:solidFill>
              </a:rPr>
              <a:t>Etiopía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757CB0-8474-634E-FB08-8C4CCF620025}"/>
              </a:ext>
            </a:extLst>
          </p:cNvPr>
          <p:cNvSpPr txBox="1"/>
          <p:nvPr/>
        </p:nvSpPr>
        <p:spPr>
          <a:xfrm>
            <a:off x="1062309" y="2854146"/>
            <a:ext cx="176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proceso: </a:t>
            </a:r>
            <a:r>
              <a:rPr lang="en-CL" sz="1600" dirty="0">
                <a:solidFill>
                  <a:schemeClr val="bg1"/>
                </a:solidFill>
              </a:rPr>
              <a:t>natural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2863CF-4B7F-8AF4-CFB9-40847F557A54}"/>
              </a:ext>
            </a:extLst>
          </p:cNvPr>
          <p:cNvSpPr txBox="1"/>
          <p:nvPr/>
        </p:nvSpPr>
        <p:spPr>
          <a:xfrm>
            <a:off x="10245570" y="2191094"/>
            <a:ext cx="1803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origen: </a:t>
            </a:r>
            <a:r>
              <a:rPr lang="en-CL" sz="1600" dirty="0">
                <a:solidFill>
                  <a:schemeClr val="bg1"/>
                </a:solidFill>
              </a:rPr>
              <a:t>Indonesia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6A6A7CE-BFA7-DD2C-5C2A-58A740FA6958}"/>
              </a:ext>
            </a:extLst>
          </p:cNvPr>
          <p:cNvCxnSpPr>
            <a:stCxn id="6" idx="2"/>
            <a:endCxn id="9" idx="0"/>
          </p:cNvCxnSpPr>
          <p:nvPr/>
        </p:nvCxnSpPr>
        <p:spPr>
          <a:xfrm flipH="1">
            <a:off x="4591357" y="1753695"/>
            <a:ext cx="1826270" cy="3980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E7FB1E0-A3FF-973C-2D5E-A0B18A6E05D1}"/>
              </a:ext>
            </a:extLst>
          </p:cNvPr>
          <p:cNvCxnSpPr>
            <a:cxnSpLocks/>
            <a:stCxn id="12" idx="0"/>
            <a:endCxn id="1026" idx="2"/>
          </p:cNvCxnSpPr>
          <p:nvPr/>
        </p:nvCxnSpPr>
        <p:spPr>
          <a:xfrm flipV="1">
            <a:off x="3738745" y="3189821"/>
            <a:ext cx="852612" cy="420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BF56CD-2869-70C6-5210-721F6D4A4C36}"/>
              </a:ext>
            </a:extLst>
          </p:cNvPr>
          <p:cNvCxnSpPr>
            <a:cxnSpLocks/>
            <a:stCxn id="1055" idx="2"/>
            <a:endCxn id="15" idx="0"/>
          </p:cNvCxnSpPr>
          <p:nvPr/>
        </p:nvCxnSpPr>
        <p:spPr>
          <a:xfrm flipH="1">
            <a:off x="7260738" y="3192700"/>
            <a:ext cx="930567" cy="3788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8EF437-9581-0EA9-B243-0E5C947F9843}"/>
              </a:ext>
            </a:extLst>
          </p:cNvPr>
          <p:cNvCxnSpPr>
            <a:cxnSpLocks/>
            <a:stCxn id="1074" idx="2"/>
            <a:endCxn id="13" idx="0"/>
          </p:cNvCxnSpPr>
          <p:nvPr/>
        </p:nvCxnSpPr>
        <p:spPr>
          <a:xfrm>
            <a:off x="11147419" y="3195837"/>
            <a:ext cx="2498" cy="3756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E9E9503-6BD5-65B9-A779-DA9A555B1414}"/>
              </a:ext>
            </a:extLst>
          </p:cNvPr>
          <p:cNvCxnSpPr>
            <a:cxnSpLocks/>
            <a:stCxn id="6" idx="2"/>
            <a:endCxn id="23" idx="0"/>
          </p:cNvCxnSpPr>
          <p:nvPr/>
        </p:nvCxnSpPr>
        <p:spPr>
          <a:xfrm>
            <a:off x="6417627" y="1753695"/>
            <a:ext cx="4729793" cy="4373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D6BBADB-1751-F9A2-66AB-0AA29B754C7D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>
            <a:off x="11149917" y="3910072"/>
            <a:ext cx="0" cy="4430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8CD92D5-60A1-E08F-4780-7E9962B65743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>
          <a:xfrm flipH="1">
            <a:off x="7258477" y="3910072"/>
            <a:ext cx="2261" cy="4430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85896EC-6645-EC01-2526-FEFF992248D4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6417627" y="1753695"/>
            <a:ext cx="1776192" cy="3928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D40BFE0-D859-E2A2-0571-B70C2F4C44B6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>
            <a:off x="1946430" y="2524632"/>
            <a:ext cx="0" cy="3295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D6FB088-8282-FE3F-91A6-DEA2DBE55D2F}"/>
              </a:ext>
            </a:extLst>
          </p:cNvPr>
          <p:cNvCxnSpPr>
            <a:cxnSpLocks/>
            <a:stCxn id="17" idx="0"/>
            <a:endCxn id="12" idx="2"/>
          </p:cNvCxnSpPr>
          <p:nvPr/>
        </p:nvCxnSpPr>
        <p:spPr>
          <a:xfrm flipV="1">
            <a:off x="3738745" y="3948855"/>
            <a:ext cx="0" cy="4424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D825F1B-3110-288C-D5F6-F44AC575CCF3}"/>
              </a:ext>
            </a:extLst>
          </p:cNvPr>
          <p:cNvCxnSpPr>
            <a:cxnSpLocks/>
            <a:stCxn id="20" idx="0"/>
            <a:endCxn id="6" idx="2"/>
          </p:cNvCxnSpPr>
          <p:nvPr/>
        </p:nvCxnSpPr>
        <p:spPr>
          <a:xfrm flipV="1">
            <a:off x="1946430" y="1753695"/>
            <a:ext cx="4471197" cy="4323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ECB3DC2-EBBF-3E6C-2373-5BC80CFF4A18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1946429" y="3932747"/>
            <a:ext cx="0" cy="4585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8" name="TextBox 1027">
            <a:extLst>
              <a:ext uri="{FF2B5EF4-FFF2-40B4-BE49-F238E27FC236}">
                <a16:creationId xmlns:a16="http://schemas.microsoft.com/office/drawing/2014/main" id="{922E81BA-1571-9093-2C99-1EC79FEB0DB3}"/>
              </a:ext>
            </a:extLst>
          </p:cNvPr>
          <p:cNvSpPr txBox="1"/>
          <p:nvPr/>
        </p:nvSpPr>
        <p:spPr>
          <a:xfrm>
            <a:off x="9354529" y="1310007"/>
            <a:ext cx="1972912" cy="400110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ysClr val="windowText" lastClr="000000"/>
                </a:solidFill>
              </a:rPr>
              <a:t>¿Comentarios?</a:t>
            </a:r>
          </a:p>
        </p:txBody>
      </p:sp>
      <p:pic>
        <p:nvPicPr>
          <p:cNvPr id="3" name="Picture 2" descr="Etiopía Oba Toli Natural">
            <a:extLst>
              <a:ext uri="{FF2B5EF4-FFF2-40B4-BE49-F238E27FC236}">
                <a16:creationId xmlns:a16="http://schemas.microsoft.com/office/drawing/2014/main" id="{6124197C-46D0-E507-5D94-C6C05BAB6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9" t="37620" r="39495" b="29206"/>
          <a:stretch/>
        </p:blipFill>
        <p:spPr bwMode="auto">
          <a:xfrm>
            <a:off x="1205736" y="5068376"/>
            <a:ext cx="1493268" cy="236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22CFA8-4F6D-EC34-72E1-6FCC15C5E1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59" r="3842"/>
          <a:stretch/>
        </p:blipFill>
        <p:spPr>
          <a:xfrm>
            <a:off x="4476065" y="5068375"/>
            <a:ext cx="1741989" cy="2353048"/>
          </a:xfrm>
          <a:prstGeom prst="rect">
            <a:avLst/>
          </a:prstGeom>
        </p:spPr>
      </p:pic>
      <p:pic>
        <p:nvPicPr>
          <p:cNvPr id="5" name="Picture 10" descr="Sumatra Atu Lintang">
            <a:extLst>
              <a:ext uri="{FF2B5EF4-FFF2-40B4-BE49-F238E27FC236}">
                <a16:creationId xmlns:a16="http://schemas.microsoft.com/office/drawing/2014/main" id="{B940BCDC-3C51-C8B2-F804-3B93C7B99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0" t="23968" r="28053" b="12772"/>
          <a:stretch/>
        </p:blipFill>
        <p:spPr bwMode="auto">
          <a:xfrm>
            <a:off x="10340985" y="5057489"/>
            <a:ext cx="1643049" cy="236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4C9EA47-84D5-AE48-73C3-13C15611ED99}"/>
              </a:ext>
            </a:extLst>
          </p:cNvPr>
          <p:cNvGrpSpPr/>
          <p:nvPr/>
        </p:nvGrpSpPr>
        <p:grpSpPr>
          <a:xfrm>
            <a:off x="6331055" y="5068375"/>
            <a:ext cx="1814108" cy="2363935"/>
            <a:chOff x="7561821" y="4515838"/>
            <a:chExt cx="2147768" cy="254854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964A559-FFEE-88A4-715D-CB416A84D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61821" y="4515838"/>
              <a:ext cx="2147768" cy="254854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77440DA-8C57-3863-2ACF-A039E0179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30967" y="4515838"/>
              <a:ext cx="678621" cy="473543"/>
            </a:xfrm>
            <a:prstGeom prst="rect">
              <a:avLst/>
            </a:prstGeom>
          </p:spPr>
        </p:pic>
      </p:grpSp>
      <p:pic>
        <p:nvPicPr>
          <p:cNvPr id="37" name="Picture 4">
            <a:extLst>
              <a:ext uri="{FF2B5EF4-FFF2-40B4-BE49-F238E27FC236}">
                <a16:creationId xmlns:a16="http://schemas.microsoft.com/office/drawing/2014/main" id="{6918FACC-E2B0-C06A-6051-6C2E0B602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3355" r="31877" b="24063"/>
          <a:stretch/>
        </p:blipFill>
        <p:spPr bwMode="auto">
          <a:xfrm>
            <a:off x="8313235" y="5068375"/>
            <a:ext cx="1896163" cy="213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C8B16F23-14BE-1D6B-5089-922396861C3E}"/>
              </a:ext>
            </a:extLst>
          </p:cNvPr>
          <p:cNvGrpSpPr/>
          <p:nvPr/>
        </p:nvGrpSpPr>
        <p:grpSpPr>
          <a:xfrm>
            <a:off x="2944273" y="5068375"/>
            <a:ext cx="1418791" cy="2468565"/>
            <a:chOff x="4744192" y="4725474"/>
            <a:chExt cx="1418791" cy="2468565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49D6894A-9684-1794-95D9-6AC8131ACF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3" t="18631" r="27207" b="10728"/>
            <a:stretch/>
          </p:blipFill>
          <p:spPr bwMode="auto">
            <a:xfrm>
              <a:off x="4744192" y="4725474"/>
              <a:ext cx="1418791" cy="2468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Brasil Bandera Diamante Vector Ilustración Ilustraciones svg ...">
              <a:extLst>
                <a:ext uri="{FF2B5EF4-FFF2-40B4-BE49-F238E27FC236}">
                  <a16:creationId xmlns:a16="http://schemas.microsoft.com/office/drawing/2014/main" id="{0F6EAECB-0527-98D0-891F-17BB661E75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4301" b="87459" l="23538" r="75077">
                          <a14:foregroundMark x1="23769" y1="50935" x2="27692" y2="45325"/>
                          <a14:foregroundMark x1="44615" y1="20902" x2="49385" y2="14521"/>
                          <a14:foregroundMark x1="69615" y1="43234" x2="75077" y2="50385"/>
                          <a14:foregroundMark x1="49385" y1="87459" x2="54769" y2="798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41" t="13704" r="24749" b="12592"/>
            <a:stretch/>
          </p:blipFill>
          <p:spPr bwMode="auto">
            <a:xfrm>
              <a:off x="5268432" y="5429249"/>
              <a:ext cx="414605" cy="406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3" name="TextBox 1042">
            <a:extLst>
              <a:ext uri="{FF2B5EF4-FFF2-40B4-BE49-F238E27FC236}">
                <a16:creationId xmlns:a16="http://schemas.microsoft.com/office/drawing/2014/main" id="{9AB92FC2-8591-BFB0-2717-2F41E94D8F88}"/>
              </a:ext>
            </a:extLst>
          </p:cNvPr>
          <p:cNvSpPr txBox="1"/>
          <p:nvPr/>
        </p:nvSpPr>
        <p:spPr>
          <a:xfrm>
            <a:off x="4624424" y="3593671"/>
            <a:ext cx="1769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varietal: </a:t>
            </a:r>
            <a:r>
              <a:rPr lang="en-CL" sz="1600" dirty="0">
                <a:solidFill>
                  <a:schemeClr val="bg1"/>
                </a:solidFill>
              </a:rPr>
              <a:t>bourbon</a:t>
            </a: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C6DC54BA-B65F-0906-7605-EAC1B55B6958}"/>
              </a:ext>
            </a:extLst>
          </p:cNvPr>
          <p:cNvSpPr txBox="1"/>
          <p:nvPr/>
        </p:nvSpPr>
        <p:spPr>
          <a:xfrm>
            <a:off x="4837110" y="4396688"/>
            <a:ext cx="134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altura: </a:t>
            </a:r>
            <a:r>
              <a:rPr lang="en-CL" sz="1600" dirty="0">
                <a:solidFill>
                  <a:schemeClr val="bg1"/>
                </a:solidFill>
              </a:rPr>
              <a:t>1.200</a:t>
            </a:r>
          </a:p>
        </p:txBody>
      </p:sp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9E8407A0-6E2A-51DC-220B-C8F639D07E4D}"/>
              </a:ext>
            </a:extLst>
          </p:cNvPr>
          <p:cNvCxnSpPr>
            <a:cxnSpLocks/>
            <a:stCxn id="1043" idx="0"/>
            <a:endCxn id="1026" idx="2"/>
          </p:cNvCxnSpPr>
          <p:nvPr/>
        </p:nvCxnSpPr>
        <p:spPr>
          <a:xfrm flipH="1" flipV="1">
            <a:off x="4591357" y="3189821"/>
            <a:ext cx="918021" cy="4038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2" name="Straight Connector 1051">
            <a:extLst>
              <a:ext uri="{FF2B5EF4-FFF2-40B4-BE49-F238E27FC236}">
                <a16:creationId xmlns:a16="http://schemas.microsoft.com/office/drawing/2014/main" id="{A7DB9546-8B62-0AE4-1FF2-EAEC9935E243}"/>
              </a:ext>
            </a:extLst>
          </p:cNvPr>
          <p:cNvCxnSpPr>
            <a:cxnSpLocks/>
            <a:stCxn id="1044" idx="0"/>
            <a:endCxn id="1043" idx="2"/>
          </p:cNvCxnSpPr>
          <p:nvPr/>
        </p:nvCxnSpPr>
        <p:spPr>
          <a:xfrm flipV="1">
            <a:off x="5509378" y="3932225"/>
            <a:ext cx="0" cy="4644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59" name="TextBox 1058">
            <a:extLst>
              <a:ext uri="{FF2B5EF4-FFF2-40B4-BE49-F238E27FC236}">
                <a16:creationId xmlns:a16="http://schemas.microsoft.com/office/drawing/2014/main" id="{883CA3D6-4145-B6F1-9536-4CA0CD8D523F}"/>
              </a:ext>
            </a:extLst>
          </p:cNvPr>
          <p:cNvSpPr txBox="1"/>
          <p:nvPr/>
        </p:nvSpPr>
        <p:spPr>
          <a:xfrm>
            <a:off x="8362374" y="3593113"/>
            <a:ext cx="1694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varietal: </a:t>
            </a:r>
            <a:r>
              <a:rPr lang="en-CL" sz="1600" dirty="0">
                <a:solidFill>
                  <a:schemeClr val="bg1"/>
                </a:solidFill>
              </a:rPr>
              <a:t>catimor</a:t>
            </a:r>
          </a:p>
        </p:txBody>
      </p:sp>
      <p:sp>
        <p:nvSpPr>
          <p:cNvPr id="1060" name="TextBox 1059">
            <a:extLst>
              <a:ext uri="{FF2B5EF4-FFF2-40B4-BE49-F238E27FC236}">
                <a16:creationId xmlns:a16="http://schemas.microsoft.com/office/drawing/2014/main" id="{C94DD190-419A-6D78-7A36-91CB34890D9F}"/>
              </a:ext>
            </a:extLst>
          </p:cNvPr>
          <p:cNvSpPr txBox="1"/>
          <p:nvPr/>
        </p:nvSpPr>
        <p:spPr>
          <a:xfrm>
            <a:off x="8541344" y="4360908"/>
            <a:ext cx="1343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altura: </a:t>
            </a:r>
            <a:r>
              <a:rPr lang="en-CL" sz="1600" dirty="0">
                <a:solidFill>
                  <a:schemeClr val="bg1"/>
                </a:solidFill>
              </a:rPr>
              <a:t>1.400</a:t>
            </a:r>
          </a:p>
        </p:txBody>
      </p:sp>
      <p:cxnSp>
        <p:nvCxnSpPr>
          <p:cNvPr id="1062" name="Straight Connector 1061">
            <a:extLst>
              <a:ext uri="{FF2B5EF4-FFF2-40B4-BE49-F238E27FC236}">
                <a16:creationId xmlns:a16="http://schemas.microsoft.com/office/drawing/2014/main" id="{B7E8284D-F2C0-B45F-1BA8-C86DD0B12BC4}"/>
              </a:ext>
            </a:extLst>
          </p:cNvPr>
          <p:cNvCxnSpPr>
            <a:cxnSpLocks/>
            <a:stCxn id="1055" idx="2"/>
            <a:endCxn id="1059" idx="0"/>
          </p:cNvCxnSpPr>
          <p:nvPr/>
        </p:nvCxnSpPr>
        <p:spPr>
          <a:xfrm>
            <a:off x="8191305" y="3192700"/>
            <a:ext cx="1018352" cy="4004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3" name="Straight Connector 1062">
            <a:extLst>
              <a:ext uri="{FF2B5EF4-FFF2-40B4-BE49-F238E27FC236}">
                <a16:creationId xmlns:a16="http://schemas.microsoft.com/office/drawing/2014/main" id="{856D7B27-EE27-00B3-F94F-BA820FC55E4D}"/>
              </a:ext>
            </a:extLst>
          </p:cNvPr>
          <p:cNvCxnSpPr>
            <a:cxnSpLocks/>
            <a:stCxn id="1059" idx="2"/>
            <a:endCxn id="1060" idx="0"/>
          </p:cNvCxnSpPr>
          <p:nvPr/>
        </p:nvCxnSpPr>
        <p:spPr>
          <a:xfrm>
            <a:off x="9209657" y="3931667"/>
            <a:ext cx="3506" cy="4292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C31138C-C473-686A-6EA1-F3BC1C0DE393}"/>
              </a:ext>
            </a:extLst>
          </p:cNvPr>
          <p:cNvCxnSpPr>
            <a:cxnSpLocks/>
            <a:stCxn id="21" idx="2"/>
            <a:endCxn id="14" idx="0"/>
          </p:cNvCxnSpPr>
          <p:nvPr/>
        </p:nvCxnSpPr>
        <p:spPr>
          <a:xfrm flipH="1">
            <a:off x="1946429" y="3192700"/>
            <a:ext cx="1" cy="4014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6" name="TextBox 1025">
            <a:extLst>
              <a:ext uri="{FF2B5EF4-FFF2-40B4-BE49-F238E27FC236}">
                <a16:creationId xmlns:a16="http://schemas.microsoft.com/office/drawing/2014/main" id="{9D317E21-827F-377B-D7F7-107EDDAAD74A}"/>
              </a:ext>
            </a:extLst>
          </p:cNvPr>
          <p:cNvSpPr txBox="1"/>
          <p:nvPr/>
        </p:nvSpPr>
        <p:spPr>
          <a:xfrm>
            <a:off x="3707236" y="2851267"/>
            <a:ext cx="176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proceso: </a:t>
            </a:r>
            <a:r>
              <a:rPr lang="en-CL" sz="1600" dirty="0">
                <a:solidFill>
                  <a:schemeClr val="bg1"/>
                </a:solidFill>
              </a:rPr>
              <a:t>natural</a:t>
            </a: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649D882D-5D98-4ADA-D1A4-C149188A7BD6}"/>
              </a:ext>
            </a:extLst>
          </p:cNvPr>
          <p:cNvCxnSpPr>
            <a:cxnSpLocks/>
            <a:stCxn id="1026" idx="0"/>
            <a:endCxn id="9" idx="2"/>
          </p:cNvCxnSpPr>
          <p:nvPr/>
        </p:nvCxnSpPr>
        <p:spPr>
          <a:xfrm flipV="1">
            <a:off x="4591357" y="2490275"/>
            <a:ext cx="0" cy="3609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55" name="TextBox 1054">
            <a:extLst>
              <a:ext uri="{FF2B5EF4-FFF2-40B4-BE49-F238E27FC236}">
                <a16:creationId xmlns:a16="http://schemas.microsoft.com/office/drawing/2014/main" id="{69BC121F-1EDC-9147-A7A8-4445F6BF9718}"/>
              </a:ext>
            </a:extLst>
          </p:cNvPr>
          <p:cNvSpPr txBox="1"/>
          <p:nvPr/>
        </p:nvSpPr>
        <p:spPr>
          <a:xfrm>
            <a:off x="7348638" y="2854146"/>
            <a:ext cx="1685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proceso: </a:t>
            </a:r>
            <a:r>
              <a:rPr lang="en-CL" sz="1600" dirty="0">
                <a:solidFill>
                  <a:schemeClr val="bg1"/>
                </a:solidFill>
              </a:rPr>
              <a:t>lavado</a:t>
            </a:r>
          </a:p>
        </p:txBody>
      </p:sp>
      <p:cxnSp>
        <p:nvCxnSpPr>
          <p:cNvPr id="1067" name="Straight Connector 1066">
            <a:extLst>
              <a:ext uri="{FF2B5EF4-FFF2-40B4-BE49-F238E27FC236}">
                <a16:creationId xmlns:a16="http://schemas.microsoft.com/office/drawing/2014/main" id="{413EB3E1-E4A2-5E31-BB40-FC68F6E746C3}"/>
              </a:ext>
            </a:extLst>
          </p:cNvPr>
          <p:cNvCxnSpPr>
            <a:cxnSpLocks/>
            <a:stCxn id="10" idx="2"/>
            <a:endCxn id="1055" idx="0"/>
          </p:cNvCxnSpPr>
          <p:nvPr/>
        </p:nvCxnSpPr>
        <p:spPr>
          <a:xfrm flipH="1">
            <a:off x="8191305" y="2485108"/>
            <a:ext cx="2514" cy="3690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4" name="TextBox 1073">
            <a:extLst>
              <a:ext uri="{FF2B5EF4-FFF2-40B4-BE49-F238E27FC236}">
                <a16:creationId xmlns:a16="http://schemas.microsoft.com/office/drawing/2014/main" id="{569ECCE5-5FD5-C74A-5803-15B4B6DF8CA4}"/>
              </a:ext>
            </a:extLst>
          </p:cNvPr>
          <p:cNvSpPr txBox="1"/>
          <p:nvPr/>
        </p:nvSpPr>
        <p:spPr>
          <a:xfrm>
            <a:off x="10304752" y="2857283"/>
            <a:ext cx="1685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proceso: </a:t>
            </a:r>
            <a:r>
              <a:rPr lang="en-CL" sz="1600" dirty="0">
                <a:solidFill>
                  <a:schemeClr val="bg1"/>
                </a:solidFill>
              </a:rPr>
              <a:t>lavado</a:t>
            </a:r>
          </a:p>
        </p:txBody>
      </p:sp>
      <p:cxnSp>
        <p:nvCxnSpPr>
          <p:cNvPr id="1076" name="Straight Connector 1075">
            <a:extLst>
              <a:ext uri="{FF2B5EF4-FFF2-40B4-BE49-F238E27FC236}">
                <a16:creationId xmlns:a16="http://schemas.microsoft.com/office/drawing/2014/main" id="{D3B2FDEC-EC0B-F888-6F50-74C80F5075E0}"/>
              </a:ext>
            </a:extLst>
          </p:cNvPr>
          <p:cNvCxnSpPr>
            <a:cxnSpLocks/>
            <a:stCxn id="23" idx="2"/>
            <a:endCxn id="1074" idx="0"/>
          </p:cNvCxnSpPr>
          <p:nvPr/>
        </p:nvCxnSpPr>
        <p:spPr>
          <a:xfrm flipH="1">
            <a:off x="11147419" y="2529648"/>
            <a:ext cx="1" cy="3276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33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B594C-B0BA-0F4C-291D-4B1DB9647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Múltiples valores</a:t>
            </a:r>
            <a:endParaRPr lang="en-C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FD3A45-F205-ECB8-2833-046B1283FBA1}"/>
              </a:ext>
            </a:extLst>
          </p:cNvPr>
          <p:cNvSpPr txBox="1"/>
          <p:nvPr/>
        </p:nvSpPr>
        <p:spPr>
          <a:xfrm>
            <a:off x="3269974" y="4893713"/>
            <a:ext cx="7162800" cy="1138773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{ $in: [30, 60] }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[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"Thriller" ],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CBC5F7E-4350-2634-8F85-6B41ECD715D6}"/>
              </a:ext>
            </a:extLst>
          </p:cNvPr>
          <p:cNvSpPr txBox="1">
            <a:spLocks/>
          </p:cNvSpPr>
          <p:nvPr/>
        </p:nvSpPr>
        <p:spPr>
          <a:xfrm>
            <a:off x="2362863" y="3862450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Algún valor: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{ $in: [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v1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,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…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,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vn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] } }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2407E-EEC8-2D22-6061-627E26924E0F}"/>
              </a:ext>
            </a:extLst>
          </p:cNvPr>
          <p:cNvSpPr txBox="1"/>
          <p:nvPr/>
        </p:nvSpPr>
        <p:spPr>
          <a:xfrm>
            <a:off x="3269974" y="1792824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db.series.insert(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6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BBB10-FC98-AB1B-0769-2A07EFFA3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Múltiples valores</a:t>
            </a:r>
            <a:endParaRPr lang="en-CL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9ED8D24-A449-EFFB-CF8F-7936FD508162}"/>
              </a:ext>
            </a:extLst>
          </p:cNvPr>
          <p:cNvSpPr txBox="1">
            <a:spLocks/>
          </p:cNvSpPr>
          <p:nvPr/>
        </p:nvSpPr>
        <p:spPr>
          <a:xfrm>
            <a:off x="3065117" y="3429000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Algún valor: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{ $in: [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v1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,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…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,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vn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] } }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0211BF-A5E9-2F92-DD40-2A394D7664B0}"/>
              </a:ext>
            </a:extLst>
          </p:cNvPr>
          <p:cNvSpPr txBox="1"/>
          <p:nvPr/>
        </p:nvSpPr>
        <p:spPr>
          <a:xfrm>
            <a:off x="3310919" y="1552434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db.series.insert(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7B125D-0A8B-3732-5E90-B844A196A666}"/>
              </a:ext>
            </a:extLst>
          </p:cNvPr>
          <p:cNvSpPr txBox="1"/>
          <p:nvPr/>
        </p:nvSpPr>
        <p:spPr>
          <a:xfrm>
            <a:off x="3310919" y="4316450"/>
            <a:ext cx="7162800" cy="1591205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(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genres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": { $in: ["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Noir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", "Thriller"] }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20B0609030003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" : "Black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",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genres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": [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Science-Fiction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", "Thriller" ],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" : 60 }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2F2D0EC0-DFE2-0419-9819-BB820014CF63}"/>
              </a:ext>
            </a:extLst>
          </p:cNvPr>
          <p:cNvSpPr txBox="1">
            <a:spLocks/>
          </p:cNvSpPr>
          <p:nvPr/>
        </p:nvSpPr>
        <p:spPr>
          <a:xfrm>
            <a:off x="3192974" y="5961289"/>
            <a:ext cx="8915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… si la llave tiene un arreglo, cualquier valor del arreglo debería coincidir con cualquier valor de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$in</a:t>
            </a:r>
          </a:p>
        </p:txBody>
      </p:sp>
    </p:spTree>
    <p:extLst>
      <p:ext uri="{BB962C8B-B14F-4D97-AF65-F5344CB8AC3E}">
        <p14:creationId xmlns:p14="http://schemas.microsoft.com/office/powerpoint/2010/main" val="168930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5D761-DB0C-CC1F-EE74-FD2A40795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709" y="455362"/>
            <a:ext cx="9925779" cy="1550419"/>
          </a:xfrm>
        </p:spPr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Conectores booleanos</a:t>
            </a:r>
            <a:endParaRPr lang="en-CL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2831236A-5B91-DBB0-EF95-38763D97D87C}"/>
              </a:ext>
            </a:extLst>
          </p:cNvPr>
          <p:cNvSpPr txBox="1">
            <a:spLocks/>
          </p:cNvSpPr>
          <p:nvPr/>
        </p:nvSpPr>
        <p:spPr>
          <a:xfrm>
            <a:off x="3563510" y="2005781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Y: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$and: [ 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σ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, 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σ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′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]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} 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901138B-2092-C8C4-10AC-448099EEB883}"/>
              </a:ext>
            </a:extLst>
          </p:cNvPr>
          <p:cNvSpPr txBox="1">
            <a:spLocks/>
          </p:cNvSpPr>
          <p:nvPr/>
        </p:nvSpPr>
        <p:spPr>
          <a:xfrm>
            <a:off x="3563510" y="2721743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O: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$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or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[ 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σ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, 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σ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′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]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} 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E5B26304-A11D-66BB-9361-3A121BC6537C}"/>
              </a:ext>
            </a:extLst>
          </p:cNvPr>
          <p:cNvSpPr txBox="1">
            <a:spLocks/>
          </p:cNvSpPr>
          <p:nvPr/>
        </p:nvSpPr>
        <p:spPr>
          <a:xfrm>
            <a:off x="3563510" y="3437705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No: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$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not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[ 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σ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]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}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24F7A94-7162-25FA-6B68-73DF94CBD131}"/>
              </a:ext>
            </a:extLst>
          </p:cNvPr>
          <p:cNvSpPr txBox="1">
            <a:spLocks/>
          </p:cNvSpPr>
          <p:nvPr/>
        </p:nvSpPr>
        <p:spPr>
          <a:xfrm>
            <a:off x="3563510" y="4153667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No-O: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$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nor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[ 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σ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, 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σ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′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]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}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F7912DF9-C7B1-C495-F7C6-83595EFD7354}"/>
              </a:ext>
            </a:extLst>
          </p:cNvPr>
          <p:cNvSpPr txBox="1">
            <a:spLocks/>
          </p:cNvSpPr>
          <p:nvPr/>
        </p:nvSpPr>
        <p:spPr>
          <a:xfrm>
            <a:off x="3962400" y="6013901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… se pueden anidar estas condiciones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Neue Haas Grotesk Text Pro" panose="020B0504020202020204" pitchFamily="34" charset="77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0C7C8-20B5-58B5-C03F-FD5C7272A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Y</a:t>
            </a:r>
            <a:endParaRPr lang="en-C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74C6BC-6230-F54A-C7DF-C107E56297E3}"/>
              </a:ext>
            </a:extLst>
          </p:cNvPr>
          <p:cNvSpPr txBox="1"/>
          <p:nvPr/>
        </p:nvSpPr>
        <p:spPr>
          <a:xfrm>
            <a:off x="3441490" y="4514099"/>
            <a:ext cx="7162800" cy="2062103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$and: [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{ $in: [30, 60] }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20000"/>
                    <a:lumOff val="8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Lost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}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]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[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"Thriller" ],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4DA28A18-0805-B30B-A6E5-5049FFD859B0}"/>
              </a:ext>
            </a:extLst>
          </p:cNvPr>
          <p:cNvSpPr txBox="1">
            <a:spLocks/>
          </p:cNvSpPr>
          <p:nvPr/>
        </p:nvSpPr>
        <p:spPr>
          <a:xfrm>
            <a:off x="2675302" y="3661593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Y: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$and: [ 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σ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, 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σ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′</a:t>
            </a:r>
            <a:r>
              <a:rPr kumimoji="0" lang="es-CL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]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}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DDDDB-2779-3A91-7C49-FB2B32CEB059}"/>
              </a:ext>
            </a:extLst>
          </p:cNvPr>
          <p:cNvSpPr txBox="1"/>
          <p:nvPr/>
        </p:nvSpPr>
        <p:spPr>
          <a:xfrm>
            <a:off x="3441490" y="1493725"/>
            <a:ext cx="7162800" cy="2031325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db.series.insert(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_id: ObjectId("5951e0b265ad257d48f4a7d5"),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23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A7BD0-26AE-5D76-7191-0EAD611A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Atributo (no) existe</a:t>
            </a:r>
            <a:endParaRPr lang="en-CL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0975BAA0-B015-1CAB-7A5D-1213FEFAA432}"/>
              </a:ext>
            </a:extLst>
          </p:cNvPr>
          <p:cNvSpPr txBox="1">
            <a:spLocks/>
          </p:cNvSpPr>
          <p:nvPr/>
        </p:nvSpPr>
        <p:spPr>
          <a:xfrm>
            <a:off x="3452191" y="2530502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Existe: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{ $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exists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: true } } 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51A4433-5DC0-23F5-476E-600B2ED9226F}"/>
              </a:ext>
            </a:extLst>
          </p:cNvPr>
          <p:cNvSpPr txBox="1">
            <a:spLocks/>
          </p:cNvSpPr>
          <p:nvPr/>
        </p:nvSpPr>
        <p:spPr>
          <a:xfrm>
            <a:off x="3452191" y="3246464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No Existe: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{ $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exists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: false } } </a:t>
            </a:r>
          </a:p>
        </p:txBody>
      </p:sp>
    </p:spTree>
    <p:extLst>
      <p:ext uri="{BB962C8B-B14F-4D97-AF65-F5344CB8AC3E}">
        <p14:creationId xmlns:p14="http://schemas.microsoft.com/office/powerpoint/2010/main" val="12816082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756AE-9C34-9D14-2FE0-71F34D38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Atributo existe</a:t>
            </a:r>
            <a:endParaRPr lang="en-C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B66363-D8D5-49FE-6C3D-FE8634EAC251}"/>
              </a:ext>
            </a:extLst>
          </p:cNvPr>
          <p:cNvSpPr txBox="1"/>
          <p:nvPr/>
        </p:nvSpPr>
        <p:spPr>
          <a:xfrm>
            <a:off x="3047338" y="4569758"/>
            <a:ext cx="7162800" cy="1138773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exists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: true }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kumimoji="0" lang="es-CL" sz="20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[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"Thriller" ],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5630A98-B639-A965-E2BF-F77E1D22668C}"/>
              </a:ext>
            </a:extLst>
          </p:cNvPr>
          <p:cNvSpPr txBox="1">
            <a:spLocks/>
          </p:cNvSpPr>
          <p:nvPr/>
        </p:nvSpPr>
        <p:spPr>
          <a:xfrm>
            <a:off x="3600216" y="3479012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Existe: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{ $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exists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: true } } 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B39AEF-331E-C7DB-A6B3-B9D29AAF48AE}"/>
              </a:ext>
            </a:extLst>
          </p:cNvPr>
          <p:cNvSpPr txBox="1">
            <a:spLocks/>
          </p:cNvSpPr>
          <p:nvPr/>
        </p:nvSpPr>
        <p:spPr>
          <a:xfrm>
            <a:off x="3962400" y="5945438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… verifica que la llave 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exista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(incluso si el valor es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NULL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)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Neue Haas Grotesk Text Pro" panose="020B0504020202020204" pitchFamily="34" charset="77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14BA6B-4FBF-BD6B-1350-F6519A2D96A0}"/>
              </a:ext>
            </a:extLst>
          </p:cNvPr>
          <p:cNvSpPr txBox="1"/>
          <p:nvPr/>
        </p:nvSpPr>
        <p:spPr>
          <a:xfrm>
            <a:off x="3047338" y="1520628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db.series.insert(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"name"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: "Black Mirror",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27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E2265-482D-8A0B-8DAB-985C2E172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Atributo no existe</a:t>
            </a:r>
            <a:endParaRPr lang="en-C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1544BC-7A11-E086-4602-DA60E5E14288}"/>
              </a:ext>
            </a:extLst>
          </p:cNvPr>
          <p:cNvSpPr txBox="1"/>
          <p:nvPr/>
        </p:nvSpPr>
        <p:spPr>
          <a:xfrm>
            <a:off x="3190461" y="4729555"/>
            <a:ext cx="7162800" cy="830997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exists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: false }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A45FB6E-71AC-D50C-5286-CA9B241E9316}"/>
              </a:ext>
            </a:extLst>
          </p:cNvPr>
          <p:cNvSpPr txBox="1">
            <a:spLocks/>
          </p:cNvSpPr>
          <p:nvPr/>
        </p:nvSpPr>
        <p:spPr>
          <a:xfrm>
            <a:off x="3680578" y="3692661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No existe: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{ $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exists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: false } } 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4BD4D42-9609-79D5-9A3A-C94E2A914421}"/>
              </a:ext>
            </a:extLst>
          </p:cNvPr>
          <p:cNvSpPr txBox="1">
            <a:spLocks/>
          </p:cNvSpPr>
          <p:nvPr/>
        </p:nvSpPr>
        <p:spPr>
          <a:xfrm>
            <a:off x="3962400" y="5943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… verifica que la llave 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no exista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(resultados vacíos)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Neue Haas Grotesk Text Pro" panose="020B0504020202020204" pitchFamily="34" charset="77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20D168-5708-C9EB-72D2-F222471BF40F}"/>
              </a:ext>
            </a:extLst>
          </p:cNvPr>
          <p:cNvSpPr txBox="1"/>
          <p:nvPr/>
        </p:nvSpPr>
        <p:spPr>
          <a:xfrm>
            <a:off x="3190461" y="1674674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db.series.insert(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03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C1317-F7B8-FEF7-8DB3-9BFAF8BEB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Arreglos</a:t>
            </a:r>
            <a:endParaRPr lang="en-CL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70236B9-256C-B195-6A39-DEAF43EE4BB0}"/>
              </a:ext>
            </a:extLst>
          </p:cNvPr>
          <p:cNvSpPr txBox="1">
            <a:spLocks/>
          </p:cNvSpPr>
          <p:nvPr/>
        </p:nvSpPr>
        <p:spPr>
          <a:xfrm>
            <a:off x="3014869" y="2252207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Todos: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{ $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all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: [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v1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,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…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,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vn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] } } 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7B2463B-F42C-77A0-8742-DBE7CDB21477}"/>
              </a:ext>
            </a:extLst>
          </p:cNvPr>
          <p:cNvSpPr txBox="1">
            <a:spLocks/>
          </p:cNvSpPr>
          <p:nvPr/>
        </p:nvSpPr>
        <p:spPr>
          <a:xfrm>
            <a:off x="3014869" y="2968169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Cualquiera: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{ $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elemMatch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: {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σ1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,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…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,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σn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} } }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03ED520-E64C-89F8-305F-74C51523A17E}"/>
              </a:ext>
            </a:extLst>
          </p:cNvPr>
          <p:cNvSpPr txBox="1">
            <a:spLocks/>
          </p:cNvSpPr>
          <p:nvPr/>
        </p:nvSpPr>
        <p:spPr>
          <a:xfrm>
            <a:off x="3014869" y="3684131"/>
            <a:ext cx="8534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Largo: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{ $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size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: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int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} } </a:t>
            </a:r>
          </a:p>
        </p:txBody>
      </p:sp>
    </p:spTree>
    <p:extLst>
      <p:ext uri="{BB962C8B-B14F-4D97-AF65-F5344CB8AC3E}">
        <p14:creationId xmlns:p14="http://schemas.microsoft.com/office/powerpoint/2010/main" val="17787944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2E205-2F6E-5FB8-14C9-8EBC0546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Arreglo tiene </a:t>
            </a:r>
            <a:r>
              <a:rPr lang="es-CL" sz="2200" dirty="0"/>
              <a:t>(al menos)</a:t>
            </a:r>
            <a:r>
              <a:rPr lang="es-CL" dirty="0"/>
              <a:t> cada elemento</a:t>
            </a:r>
            <a:endParaRPr lang="en-CL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58ECE8F-4FDA-7F8D-A553-EC40972D21A1}"/>
              </a:ext>
            </a:extLst>
          </p:cNvPr>
          <p:cNvSpPr txBox="1">
            <a:spLocks/>
          </p:cNvSpPr>
          <p:nvPr/>
        </p:nvSpPr>
        <p:spPr>
          <a:xfrm>
            <a:off x="3710322" y="3905370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Todo:	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{ $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all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: [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v1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, …,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vn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] } }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B0619-5779-BC1D-A22D-42879A7BFD5F}"/>
              </a:ext>
            </a:extLst>
          </p:cNvPr>
          <p:cNvSpPr txBox="1"/>
          <p:nvPr/>
        </p:nvSpPr>
        <p:spPr>
          <a:xfrm>
            <a:off x="3441490" y="4766595"/>
            <a:ext cx="7162800" cy="1446550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{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all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: [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Comedy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Sci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-Fi" ] }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[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Sci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-Fi", "Thriller",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Comedy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],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20C353-F170-5773-FD59-2323C7DBC1C7}"/>
              </a:ext>
            </a:extLst>
          </p:cNvPr>
          <p:cNvSpPr txBox="1"/>
          <p:nvPr/>
        </p:nvSpPr>
        <p:spPr>
          <a:xfrm>
            <a:off x="3441490" y="2005781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db.series.insert(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"genres": [ "Sci-Fi",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"Thriller",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"Comedy" ],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C7BAFBB-4BBC-6F95-CC9D-94C4B4841F3A}"/>
              </a:ext>
            </a:extLst>
          </p:cNvPr>
          <p:cNvSpPr txBox="1">
            <a:spLocks/>
          </p:cNvSpPr>
          <p:nvPr/>
        </p:nvSpPr>
        <p:spPr>
          <a:xfrm>
            <a:off x="3901440" y="6145259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sz="2800" dirty="0">
                <a:solidFill>
                  <a:srgbClr val="F79646">
                    <a:lumMod val="75000"/>
                  </a:srgbClr>
                </a:solidFill>
                <a:latin typeface="Neue Haas Grotesk Text Pro" panose="020B0504020202020204" pitchFamily="34" charset="77"/>
              </a:rPr>
              <a:t>… cada valor está en el arreglo</a:t>
            </a:r>
            <a:endParaRPr lang="es-CL" sz="2800" dirty="0">
              <a:solidFill>
                <a:srgbClr val="F79646">
                  <a:lumMod val="75000"/>
                </a:srgbClr>
              </a:solidFill>
              <a:latin typeface="Neue Haas Grotesk Text Pro" panose="020B0504020202020204" pitchFamily="34" charset="77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9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8E020-6186-B064-605E-A04A7C679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Cada condición se satisface</a:t>
            </a:r>
            <a:endParaRPr lang="en-CL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FB33E188-98DB-BA8D-5937-3A78A6FF8064}"/>
              </a:ext>
            </a:extLst>
          </p:cNvPr>
          <p:cNvSpPr txBox="1">
            <a:spLocks/>
          </p:cNvSpPr>
          <p:nvPr/>
        </p:nvSpPr>
        <p:spPr>
          <a:xfrm>
            <a:off x="2498035" y="3855541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Cualquiera: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{ $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elemMatch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: {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σ1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, …,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σn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} } }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31B25D3-6579-EA1A-354C-F3047B8E10D5}"/>
              </a:ext>
            </a:extLst>
          </p:cNvPr>
          <p:cNvSpPr txBox="1">
            <a:spLocks/>
          </p:cNvSpPr>
          <p:nvPr/>
        </p:nvSpPr>
        <p:spPr>
          <a:xfrm>
            <a:off x="2613328" y="6138179"/>
            <a:ext cx="9578672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… para cada criterio, existe un elemento que lo satisfaga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F2E8A8-E5D9-15A1-FA76-BEF8D5171E9B}"/>
              </a:ext>
            </a:extLst>
          </p:cNvPr>
          <p:cNvSpPr txBox="1"/>
          <p:nvPr/>
        </p:nvSpPr>
        <p:spPr>
          <a:xfrm>
            <a:off x="3262023" y="4853627"/>
            <a:ext cx="7162800" cy="1200329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{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"series":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1,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lt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3 } }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kumimoji="0" lang="es-CL" sz="20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"series": [ 1, 2, 3 ],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27C60C-4934-E838-83BA-1114CBB73E08}"/>
              </a:ext>
            </a:extLst>
          </p:cNvPr>
          <p:cNvSpPr txBox="1"/>
          <p:nvPr/>
        </p:nvSpPr>
        <p:spPr>
          <a:xfrm>
            <a:off x="3262023" y="2005781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db.series.insert(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"series": [ 1,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2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, 3 ],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00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F418B-E8BA-9EED-A269-57CEA80D2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Datos Cafeteros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F3F50D-D0A5-2EC5-21CC-7C33783AB490}"/>
              </a:ext>
            </a:extLst>
          </p:cNvPr>
          <p:cNvSpPr txBox="1"/>
          <p:nvPr/>
        </p:nvSpPr>
        <p:spPr>
          <a:xfrm>
            <a:off x="6096000" y="1415141"/>
            <a:ext cx="6432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bg1"/>
                </a:solidFill>
              </a:rPr>
              <a:t>Café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37ACD7-1686-4379-D039-BE00A00586F4}"/>
              </a:ext>
            </a:extLst>
          </p:cNvPr>
          <p:cNvSpPr txBox="1"/>
          <p:nvPr/>
        </p:nvSpPr>
        <p:spPr>
          <a:xfrm>
            <a:off x="3883118" y="2151721"/>
            <a:ext cx="14164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origen: </a:t>
            </a:r>
            <a:r>
              <a:rPr lang="en-CL" sz="1600" dirty="0">
                <a:solidFill>
                  <a:schemeClr val="bg1"/>
                </a:solidFill>
              </a:rPr>
              <a:t>Brasil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73FCA5-67EB-FB36-8795-848589AB2A09}"/>
              </a:ext>
            </a:extLst>
          </p:cNvPr>
          <p:cNvSpPr txBox="1"/>
          <p:nvPr/>
        </p:nvSpPr>
        <p:spPr>
          <a:xfrm>
            <a:off x="7535658" y="2146554"/>
            <a:ext cx="1316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origen: </a:t>
            </a:r>
            <a:r>
              <a:rPr lang="en-CL" sz="1600" dirty="0">
                <a:solidFill>
                  <a:schemeClr val="bg1"/>
                </a:solidFill>
              </a:rPr>
              <a:t>Perú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3DB5CC-57C4-8CEA-98F2-30B4E4384C04}"/>
              </a:ext>
            </a:extLst>
          </p:cNvPr>
          <p:cNvSpPr txBox="1"/>
          <p:nvPr/>
        </p:nvSpPr>
        <p:spPr>
          <a:xfrm>
            <a:off x="2963597" y="3610301"/>
            <a:ext cx="1550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varietal: </a:t>
            </a:r>
            <a:r>
              <a:rPr lang="en-CL" sz="1600" dirty="0">
                <a:solidFill>
                  <a:schemeClr val="bg1"/>
                </a:solidFill>
              </a:rPr>
              <a:t>catuai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D8B27A-9C1E-11F3-065A-52DA6D4F39CF}"/>
              </a:ext>
            </a:extLst>
          </p:cNvPr>
          <p:cNvSpPr txBox="1"/>
          <p:nvPr/>
        </p:nvSpPr>
        <p:spPr>
          <a:xfrm>
            <a:off x="10410067" y="3571518"/>
            <a:ext cx="1479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varietal: </a:t>
            </a:r>
            <a:r>
              <a:rPr lang="en-CL" sz="1600" dirty="0">
                <a:solidFill>
                  <a:schemeClr val="bg1"/>
                </a:solidFill>
              </a:rPr>
              <a:t>gayol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6EDF50-8CA9-9C61-86D5-5AA2BD229F98}"/>
              </a:ext>
            </a:extLst>
          </p:cNvPr>
          <p:cNvSpPr txBox="1"/>
          <p:nvPr/>
        </p:nvSpPr>
        <p:spPr>
          <a:xfrm>
            <a:off x="1048651" y="3594193"/>
            <a:ext cx="1795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varietal: </a:t>
            </a:r>
            <a:r>
              <a:rPr lang="en-CL" sz="1600" dirty="0">
                <a:solidFill>
                  <a:schemeClr val="bg1"/>
                </a:solidFill>
              </a:rPr>
              <a:t>heirloom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D2E978-7BB9-7F07-6A65-3CFBAB1B1E19}"/>
              </a:ext>
            </a:extLst>
          </p:cNvPr>
          <p:cNvSpPr txBox="1"/>
          <p:nvPr/>
        </p:nvSpPr>
        <p:spPr>
          <a:xfrm>
            <a:off x="6375784" y="3571518"/>
            <a:ext cx="1769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varietal: </a:t>
            </a:r>
            <a:r>
              <a:rPr lang="en-CL" sz="1600" dirty="0">
                <a:solidFill>
                  <a:schemeClr val="bg1"/>
                </a:solidFill>
              </a:rPr>
              <a:t>bourbon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7D5A35-F7D4-B7A4-D7B3-6A61A8E989B5}"/>
              </a:ext>
            </a:extLst>
          </p:cNvPr>
          <p:cNvSpPr txBox="1"/>
          <p:nvPr/>
        </p:nvSpPr>
        <p:spPr>
          <a:xfrm>
            <a:off x="1273296" y="4391268"/>
            <a:ext cx="1346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altura: </a:t>
            </a:r>
            <a:r>
              <a:rPr lang="en-CL" sz="1600" dirty="0">
                <a:solidFill>
                  <a:schemeClr val="bg1"/>
                </a:solidFill>
              </a:rPr>
              <a:t>1.900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157FC7-54F0-06D1-78AD-0C2A5FE54F55}"/>
              </a:ext>
            </a:extLst>
          </p:cNvPr>
          <p:cNvSpPr txBox="1"/>
          <p:nvPr/>
        </p:nvSpPr>
        <p:spPr>
          <a:xfrm>
            <a:off x="3072986" y="4391267"/>
            <a:ext cx="1331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altura: </a:t>
            </a:r>
            <a:r>
              <a:rPr lang="en-CL" sz="1600" dirty="0">
                <a:solidFill>
                  <a:schemeClr val="bg1"/>
                </a:solidFill>
              </a:rPr>
              <a:t>1.350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81DAC2-E5B0-B651-2092-0C5D579F3D46}"/>
              </a:ext>
            </a:extLst>
          </p:cNvPr>
          <p:cNvSpPr txBox="1"/>
          <p:nvPr/>
        </p:nvSpPr>
        <p:spPr>
          <a:xfrm>
            <a:off x="6585344" y="4353171"/>
            <a:ext cx="1346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altura: </a:t>
            </a:r>
            <a:r>
              <a:rPr lang="en-CL" sz="1600" dirty="0">
                <a:solidFill>
                  <a:schemeClr val="bg1"/>
                </a:solidFill>
              </a:rPr>
              <a:t>1.900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3D92D9-3277-A8A5-09F2-CCAC0D3AB738}"/>
              </a:ext>
            </a:extLst>
          </p:cNvPr>
          <p:cNvSpPr txBox="1"/>
          <p:nvPr/>
        </p:nvSpPr>
        <p:spPr>
          <a:xfrm>
            <a:off x="10478547" y="4353171"/>
            <a:ext cx="13427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altura: </a:t>
            </a:r>
            <a:r>
              <a:rPr lang="en-CL" sz="1600" dirty="0">
                <a:solidFill>
                  <a:schemeClr val="bg1"/>
                </a:solidFill>
              </a:rPr>
              <a:t>1.500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9D8A81-56CC-4393-0159-3B13D4C9ACD1}"/>
              </a:ext>
            </a:extLst>
          </p:cNvPr>
          <p:cNvSpPr txBox="1"/>
          <p:nvPr/>
        </p:nvSpPr>
        <p:spPr>
          <a:xfrm>
            <a:off x="1175962" y="2186078"/>
            <a:ext cx="1540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origen: </a:t>
            </a:r>
            <a:r>
              <a:rPr lang="en-CL" sz="1600" dirty="0">
                <a:solidFill>
                  <a:schemeClr val="bg1"/>
                </a:solidFill>
              </a:rPr>
              <a:t>Etiopía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757CB0-8474-634E-FB08-8C4CCF620025}"/>
              </a:ext>
            </a:extLst>
          </p:cNvPr>
          <p:cNvSpPr txBox="1"/>
          <p:nvPr/>
        </p:nvSpPr>
        <p:spPr>
          <a:xfrm>
            <a:off x="1062309" y="2854146"/>
            <a:ext cx="176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proceso: </a:t>
            </a:r>
            <a:r>
              <a:rPr lang="en-CL" sz="1600" dirty="0">
                <a:solidFill>
                  <a:schemeClr val="bg1"/>
                </a:solidFill>
              </a:rPr>
              <a:t>natural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2863CF-4B7F-8AF4-CFB9-40847F557A54}"/>
              </a:ext>
            </a:extLst>
          </p:cNvPr>
          <p:cNvSpPr txBox="1"/>
          <p:nvPr/>
        </p:nvSpPr>
        <p:spPr>
          <a:xfrm>
            <a:off x="10245570" y="2191094"/>
            <a:ext cx="1803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origen: </a:t>
            </a:r>
            <a:r>
              <a:rPr lang="en-CL" sz="1600" dirty="0">
                <a:solidFill>
                  <a:schemeClr val="bg1"/>
                </a:solidFill>
              </a:rPr>
              <a:t>Indonesia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6A6A7CE-BFA7-DD2C-5C2A-58A740FA6958}"/>
              </a:ext>
            </a:extLst>
          </p:cNvPr>
          <p:cNvCxnSpPr>
            <a:stCxn id="6" idx="2"/>
            <a:endCxn id="9" idx="0"/>
          </p:cNvCxnSpPr>
          <p:nvPr/>
        </p:nvCxnSpPr>
        <p:spPr>
          <a:xfrm flipH="1">
            <a:off x="4591357" y="1753695"/>
            <a:ext cx="1826270" cy="3980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E7FB1E0-A3FF-973C-2D5E-A0B18A6E05D1}"/>
              </a:ext>
            </a:extLst>
          </p:cNvPr>
          <p:cNvCxnSpPr>
            <a:cxnSpLocks/>
            <a:stCxn id="12" idx="0"/>
            <a:endCxn id="1026" idx="2"/>
          </p:cNvCxnSpPr>
          <p:nvPr/>
        </p:nvCxnSpPr>
        <p:spPr>
          <a:xfrm flipV="1">
            <a:off x="3738745" y="3189821"/>
            <a:ext cx="852612" cy="4204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BF56CD-2869-70C6-5210-721F6D4A4C36}"/>
              </a:ext>
            </a:extLst>
          </p:cNvPr>
          <p:cNvCxnSpPr>
            <a:cxnSpLocks/>
            <a:stCxn id="1055" idx="2"/>
            <a:endCxn id="15" idx="0"/>
          </p:cNvCxnSpPr>
          <p:nvPr/>
        </p:nvCxnSpPr>
        <p:spPr>
          <a:xfrm flipH="1">
            <a:off x="7260738" y="3192700"/>
            <a:ext cx="930567" cy="3788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8EF437-9581-0EA9-B243-0E5C947F9843}"/>
              </a:ext>
            </a:extLst>
          </p:cNvPr>
          <p:cNvCxnSpPr>
            <a:cxnSpLocks/>
            <a:stCxn id="1074" idx="2"/>
            <a:endCxn id="13" idx="0"/>
          </p:cNvCxnSpPr>
          <p:nvPr/>
        </p:nvCxnSpPr>
        <p:spPr>
          <a:xfrm>
            <a:off x="11147419" y="3195837"/>
            <a:ext cx="2498" cy="3756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E9E9503-6BD5-65B9-A779-DA9A555B1414}"/>
              </a:ext>
            </a:extLst>
          </p:cNvPr>
          <p:cNvCxnSpPr>
            <a:cxnSpLocks/>
            <a:stCxn id="6" idx="2"/>
            <a:endCxn id="23" idx="0"/>
          </p:cNvCxnSpPr>
          <p:nvPr/>
        </p:nvCxnSpPr>
        <p:spPr>
          <a:xfrm>
            <a:off x="6417627" y="1753695"/>
            <a:ext cx="4729793" cy="4373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D6BBADB-1751-F9A2-66AB-0AA29B754C7D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>
            <a:off x="11149917" y="3910072"/>
            <a:ext cx="0" cy="4430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8CD92D5-60A1-E08F-4780-7E9962B65743}"/>
              </a:ext>
            </a:extLst>
          </p:cNvPr>
          <p:cNvCxnSpPr>
            <a:cxnSpLocks/>
            <a:stCxn id="15" idx="2"/>
            <a:endCxn id="18" idx="0"/>
          </p:cNvCxnSpPr>
          <p:nvPr/>
        </p:nvCxnSpPr>
        <p:spPr>
          <a:xfrm flipH="1">
            <a:off x="7258477" y="3910072"/>
            <a:ext cx="2261" cy="4430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85896EC-6645-EC01-2526-FEFF992248D4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>
            <a:off x="6417627" y="1753695"/>
            <a:ext cx="1776192" cy="39285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D40BFE0-D859-E2A2-0571-B70C2F4C44B6}"/>
              </a:ext>
            </a:extLst>
          </p:cNvPr>
          <p:cNvCxnSpPr>
            <a:cxnSpLocks/>
            <a:stCxn id="20" idx="2"/>
            <a:endCxn id="21" idx="0"/>
          </p:cNvCxnSpPr>
          <p:nvPr/>
        </p:nvCxnSpPr>
        <p:spPr>
          <a:xfrm>
            <a:off x="1946430" y="2524632"/>
            <a:ext cx="0" cy="3295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D6FB088-8282-FE3F-91A6-DEA2DBE55D2F}"/>
              </a:ext>
            </a:extLst>
          </p:cNvPr>
          <p:cNvCxnSpPr>
            <a:cxnSpLocks/>
            <a:stCxn id="17" idx="0"/>
            <a:endCxn id="12" idx="2"/>
          </p:cNvCxnSpPr>
          <p:nvPr/>
        </p:nvCxnSpPr>
        <p:spPr>
          <a:xfrm flipV="1">
            <a:off x="3738745" y="3948855"/>
            <a:ext cx="0" cy="4424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D825F1B-3110-288C-D5F6-F44AC575CCF3}"/>
              </a:ext>
            </a:extLst>
          </p:cNvPr>
          <p:cNvCxnSpPr>
            <a:cxnSpLocks/>
            <a:stCxn id="20" idx="0"/>
            <a:endCxn id="6" idx="2"/>
          </p:cNvCxnSpPr>
          <p:nvPr/>
        </p:nvCxnSpPr>
        <p:spPr>
          <a:xfrm flipV="1">
            <a:off x="1946430" y="1753695"/>
            <a:ext cx="4471197" cy="4323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ECB3DC2-EBBF-3E6C-2373-5BC80CFF4A18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1946429" y="3932747"/>
            <a:ext cx="0" cy="45852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8" name="TextBox 1027">
            <a:extLst>
              <a:ext uri="{FF2B5EF4-FFF2-40B4-BE49-F238E27FC236}">
                <a16:creationId xmlns:a16="http://schemas.microsoft.com/office/drawing/2014/main" id="{922E81BA-1571-9093-2C99-1EC79FEB0DB3}"/>
              </a:ext>
            </a:extLst>
          </p:cNvPr>
          <p:cNvSpPr txBox="1"/>
          <p:nvPr/>
        </p:nvSpPr>
        <p:spPr>
          <a:xfrm>
            <a:off x="9354529" y="1310007"/>
            <a:ext cx="1972912" cy="400110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sysClr val="windowText" lastClr="000000"/>
                </a:solidFill>
              </a:rPr>
              <a:t>¿Comentarios?</a:t>
            </a:r>
          </a:p>
        </p:txBody>
      </p:sp>
      <p:pic>
        <p:nvPicPr>
          <p:cNvPr id="3" name="Picture 2" descr="Etiopía Oba Toli Natural">
            <a:extLst>
              <a:ext uri="{FF2B5EF4-FFF2-40B4-BE49-F238E27FC236}">
                <a16:creationId xmlns:a16="http://schemas.microsoft.com/office/drawing/2014/main" id="{6124197C-46D0-E507-5D94-C6C05BAB6E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9" t="37620" r="39495" b="29206"/>
          <a:stretch/>
        </p:blipFill>
        <p:spPr bwMode="auto">
          <a:xfrm>
            <a:off x="1205736" y="5068376"/>
            <a:ext cx="1493268" cy="236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22CFA8-4F6D-EC34-72E1-6FCC15C5E1C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59" r="3842"/>
          <a:stretch/>
        </p:blipFill>
        <p:spPr>
          <a:xfrm>
            <a:off x="4476065" y="5068375"/>
            <a:ext cx="1741989" cy="2353048"/>
          </a:xfrm>
          <a:prstGeom prst="rect">
            <a:avLst/>
          </a:prstGeom>
        </p:spPr>
      </p:pic>
      <p:pic>
        <p:nvPicPr>
          <p:cNvPr id="5" name="Picture 10" descr="Sumatra Atu Lintang">
            <a:extLst>
              <a:ext uri="{FF2B5EF4-FFF2-40B4-BE49-F238E27FC236}">
                <a16:creationId xmlns:a16="http://schemas.microsoft.com/office/drawing/2014/main" id="{B940BCDC-3C51-C8B2-F804-3B93C7B99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0" t="23968" r="28053" b="12772"/>
          <a:stretch/>
        </p:blipFill>
        <p:spPr bwMode="auto">
          <a:xfrm>
            <a:off x="10340985" y="5057489"/>
            <a:ext cx="1643049" cy="236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4C9EA47-84D5-AE48-73C3-13C15611ED99}"/>
              </a:ext>
            </a:extLst>
          </p:cNvPr>
          <p:cNvGrpSpPr/>
          <p:nvPr/>
        </p:nvGrpSpPr>
        <p:grpSpPr>
          <a:xfrm>
            <a:off x="6331055" y="5068375"/>
            <a:ext cx="1814108" cy="2363935"/>
            <a:chOff x="7561821" y="4515838"/>
            <a:chExt cx="2147768" cy="2548548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964A559-FFEE-88A4-715D-CB416A84D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561821" y="4515838"/>
              <a:ext cx="2147768" cy="2548548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77440DA-8C57-3863-2ACF-A039E0179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30967" y="4515838"/>
              <a:ext cx="678621" cy="473543"/>
            </a:xfrm>
            <a:prstGeom prst="rect">
              <a:avLst/>
            </a:prstGeom>
          </p:spPr>
        </p:pic>
      </p:grpSp>
      <p:pic>
        <p:nvPicPr>
          <p:cNvPr id="37" name="Picture 4">
            <a:extLst>
              <a:ext uri="{FF2B5EF4-FFF2-40B4-BE49-F238E27FC236}">
                <a16:creationId xmlns:a16="http://schemas.microsoft.com/office/drawing/2014/main" id="{6918FACC-E2B0-C06A-6051-6C2E0B6027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 t="3355" r="31877" b="24063"/>
          <a:stretch/>
        </p:blipFill>
        <p:spPr bwMode="auto">
          <a:xfrm>
            <a:off x="8313235" y="5068375"/>
            <a:ext cx="1896163" cy="213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C8B16F23-14BE-1D6B-5089-922396861C3E}"/>
              </a:ext>
            </a:extLst>
          </p:cNvPr>
          <p:cNvGrpSpPr/>
          <p:nvPr/>
        </p:nvGrpSpPr>
        <p:grpSpPr>
          <a:xfrm>
            <a:off x="2944273" y="5068375"/>
            <a:ext cx="1418791" cy="2468565"/>
            <a:chOff x="4744192" y="4725474"/>
            <a:chExt cx="1418791" cy="2468565"/>
          </a:xfrm>
        </p:grpSpPr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49D6894A-9684-1794-95D9-6AC8131ACF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93" t="18631" r="27207" b="10728"/>
            <a:stretch/>
          </p:blipFill>
          <p:spPr bwMode="auto">
            <a:xfrm>
              <a:off x="4744192" y="4725474"/>
              <a:ext cx="1418791" cy="2468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Brasil Bandera Diamante Vector Ilustración Ilustraciones svg ...">
              <a:extLst>
                <a:ext uri="{FF2B5EF4-FFF2-40B4-BE49-F238E27FC236}">
                  <a16:creationId xmlns:a16="http://schemas.microsoft.com/office/drawing/2014/main" id="{0F6EAECB-0527-98D0-891F-17BB661E75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4301" b="87459" l="23538" r="75077">
                          <a14:foregroundMark x1="23769" y1="50935" x2="27692" y2="45325"/>
                          <a14:foregroundMark x1="44615" y1="20902" x2="49385" y2="14521"/>
                          <a14:foregroundMark x1="69615" y1="43234" x2="75077" y2="50385"/>
                          <a14:foregroundMark x1="49385" y1="87459" x2="54769" y2="798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41" t="13704" r="24749" b="12592"/>
            <a:stretch/>
          </p:blipFill>
          <p:spPr bwMode="auto">
            <a:xfrm>
              <a:off x="5268432" y="5429249"/>
              <a:ext cx="414605" cy="406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3" name="TextBox 1042">
            <a:extLst>
              <a:ext uri="{FF2B5EF4-FFF2-40B4-BE49-F238E27FC236}">
                <a16:creationId xmlns:a16="http://schemas.microsoft.com/office/drawing/2014/main" id="{9AB92FC2-8591-BFB0-2717-2F41E94D8F88}"/>
              </a:ext>
            </a:extLst>
          </p:cNvPr>
          <p:cNvSpPr txBox="1"/>
          <p:nvPr/>
        </p:nvSpPr>
        <p:spPr>
          <a:xfrm>
            <a:off x="4624424" y="3593671"/>
            <a:ext cx="1769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varietal: </a:t>
            </a:r>
            <a:r>
              <a:rPr lang="en-CL" sz="1600" dirty="0">
                <a:solidFill>
                  <a:schemeClr val="bg1"/>
                </a:solidFill>
              </a:rPr>
              <a:t>bourbon</a:t>
            </a:r>
          </a:p>
        </p:txBody>
      </p:sp>
      <p:sp>
        <p:nvSpPr>
          <p:cNvPr id="1044" name="TextBox 1043">
            <a:extLst>
              <a:ext uri="{FF2B5EF4-FFF2-40B4-BE49-F238E27FC236}">
                <a16:creationId xmlns:a16="http://schemas.microsoft.com/office/drawing/2014/main" id="{C6DC54BA-B65F-0906-7605-EAC1B55B6958}"/>
              </a:ext>
            </a:extLst>
          </p:cNvPr>
          <p:cNvSpPr txBox="1"/>
          <p:nvPr/>
        </p:nvSpPr>
        <p:spPr>
          <a:xfrm>
            <a:off x="4837110" y="4396688"/>
            <a:ext cx="1344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altura: </a:t>
            </a:r>
            <a:r>
              <a:rPr lang="en-CL" sz="1600" dirty="0">
                <a:solidFill>
                  <a:schemeClr val="bg1"/>
                </a:solidFill>
              </a:rPr>
              <a:t>1.200</a:t>
            </a:r>
          </a:p>
        </p:txBody>
      </p:sp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9E8407A0-6E2A-51DC-220B-C8F639D07E4D}"/>
              </a:ext>
            </a:extLst>
          </p:cNvPr>
          <p:cNvCxnSpPr>
            <a:cxnSpLocks/>
            <a:stCxn id="1043" idx="0"/>
            <a:endCxn id="1026" idx="2"/>
          </p:cNvCxnSpPr>
          <p:nvPr/>
        </p:nvCxnSpPr>
        <p:spPr>
          <a:xfrm flipH="1" flipV="1">
            <a:off x="4591357" y="3189821"/>
            <a:ext cx="918021" cy="4038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2" name="Straight Connector 1051">
            <a:extLst>
              <a:ext uri="{FF2B5EF4-FFF2-40B4-BE49-F238E27FC236}">
                <a16:creationId xmlns:a16="http://schemas.microsoft.com/office/drawing/2014/main" id="{A7DB9546-8B62-0AE4-1FF2-EAEC9935E243}"/>
              </a:ext>
            </a:extLst>
          </p:cNvPr>
          <p:cNvCxnSpPr>
            <a:cxnSpLocks/>
            <a:stCxn id="1044" idx="0"/>
            <a:endCxn id="1043" idx="2"/>
          </p:cNvCxnSpPr>
          <p:nvPr/>
        </p:nvCxnSpPr>
        <p:spPr>
          <a:xfrm flipV="1">
            <a:off x="5509378" y="3932225"/>
            <a:ext cx="0" cy="46446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59" name="TextBox 1058">
            <a:extLst>
              <a:ext uri="{FF2B5EF4-FFF2-40B4-BE49-F238E27FC236}">
                <a16:creationId xmlns:a16="http://schemas.microsoft.com/office/drawing/2014/main" id="{883CA3D6-4145-B6F1-9536-4CA0CD8D523F}"/>
              </a:ext>
            </a:extLst>
          </p:cNvPr>
          <p:cNvSpPr txBox="1"/>
          <p:nvPr/>
        </p:nvSpPr>
        <p:spPr>
          <a:xfrm>
            <a:off x="8362374" y="3593113"/>
            <a:ext cx="1694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varietal: </a:t>
            </a:r>
            <a:r>
              <a:rPr lang="en-CL" sz="1600" dirty="0">
                <a:solidFill>
                  <a:schemeClr val="bg1"/>
                </a:solidFill>
              </a:rPr>
              <a:t>catimor</a:t>
            </a:r>
          </a:p>
        </p:txBody>
      </p:sp>
      <p:sp>
        <p:nvSpPr>
          <p:cNvPr id="1060" name="TextBox 1059">
            <a:extLst>
              <a:ext uri="{FF2B5EF4-FFF2-40B4-BE49-F238E27FC236}">
                <a16:creationId xmlns:a16="http://schemas.microsoft.com/office/drawing/2014/main" id="{C94DD190-419A-6D78-7A36-91CB34890D9F}"/>
              </a:ext>
            </a:extLst>
          </p:cNvPr>
          <p:cNvSpPr txBox="1"/>
          <p:nvPr/>
        </p:nvSpPr>
        <p:spPr>
          <a:xfrm>
            <a:off x="8541344" y="4360908"/>
            <a:ext cx="1343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altura: </a:t>
            </a:r>
            <a:r>
              <a:rPr lang="en-CL" sz="1600" dirty="0">
                <a:solidFill>
                  <a:schemeClr val="bg1"/>
                </a:solidFill>
              </a:rPr>
              <a:t>1.400</a:t>
            </a:r>
          </a:p>
        </p:txBody>
      </p:sp>
      <p:cxnSp>
        <p:nvCxnSpPr>
          <p:cNvPr id="1062" name="Straight Connector 1061">
            <a:extLst>
              <a:ext uri="{FF2B5EF4-FFF2-40B4-BE49-F238E27FC236}">
                <a16:creationId xmlns:a16="http://schemas.microsoft.com/office/drawing/2014/main" id="{B7E8284D-F2C0-B45F-1BA8-C86DD0B12BC4}"/>
              </a:ext>
            </a:extLst>
          </p:cNvPr>
          <p:cNvCxnSpPr>
            <a:cxnSpLocks/>
            <a:stCxn id="1055" idx="2"/>
            <a:endCxn id="1059" idx="0"/>
          </p:cNvCxnSpPr>
          <p:nvPr/>
        </p:nvCxnSpPr>
        <p:spPr>
          <a:xfrm>
            <a:off x="8191305" y="3192700"/>
            <a:ext cx="1018352" cy="4004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3" name="Straight Connector 1062">
            <a:extLst>
              <a:ext uri="{FF2B5EF4-FFF2-40B4-BE49-F238E27FC236}">
                <a16:creationId xmlns:a16="http://schemas.microsoft.com/office/drawing/2014/main" id="{856D7B27-EE27-00B3-F94F-BA820FC55E4D}"/>
              </a:ext>
            </a:extLst>
          </p:cNvPr>
          <p:cNvCxnSpPr>
            <a:cxnSpLocks/>
            <a:stCxn id="1059" idx="2"/>
            <a:endCxn id="1060" idx="0"/>
          </p:cNvCxnSpPr>
          <p:nvPr/>
        </p:nvCxnSpPr>
        <p:spPr>
          <a:xfrm>
            <a:off x="9209657" y="3931667"/>
            <a:ext cx="3506" cy="4292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C31138C-C473-686A-6EA1-F3BC1C0DE393}"/>
              </a:ext>
            </a:extLst>
          </p:cNvPr>
          <p:cNvCxnSpPr>
            <a:cxnSpLocks/>
            <a:stCxn id="21" idx="2"/>
            <a:endCxn id="14" idx="0"/>
          </p:cNvCxnSpPr>
          <p:nvPr/>
        </p:nvCxnSpPr>
        <p:spPr>
          <a:xfrm flipH="1">
            <a:off x="1946429" y="3192700"/>
            <a:ext cx="1" cy="4014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6" name="TextBox 1025">
            <a:extLst>
              <a:ext uri="{FF2B5EF4-FFF2-40B4-BE49-F238E27FC236}">
                <a16:creationId xmlns:a16="http://schemas.microsoft.com/office/drawing/2014/main" id="{9D317E21-827F-377B-D7F7-107EDDAAD74A}"/>
              </a:ext>
            </a:extLst>
          </p:cNvPr>
          <p:cNvSpPr txBox="1"/>
          <p:nvPr/>
        </p:nvSpPr>
        <p:spPr>
          <a:xfrm>
            <a:off x="3707236" y="2851267"/>
            <a:ext cx="176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proceso: </a:t>
            </a:r>
            <a:r>
              <a:rPr lang="en-CL" sz="1600" dirty="0">
                <a:solidFill>
                  <a:schemeClr val="bg1"/>
                </a:solidFill>
              </a:rPr>
              <a:t>natural</a:t>
            </a:r>
          </a:p>
        </p:txBody>
      </p: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649D882D-5D98-4ADA-D1A4-C149188A7BD6}"/>
              </a:ext>
            </a:extLst>
          </p:cNvPr>
          <p:cNvCxnSpPr>
            <a:cxnSpLocks/>
            <a:stCxn id="1026" idx="0"/>
            <a:endCxn id="9" idx="2"/>
          </p:cNvCxnSpPr>
          <p:nvPr/>
        </p:nvCxnSpPr>
        <p:spPr>
          <a:xfrm flipV="1">
            <a:off x="4591357" y="2490275"/>
            <a:ext cx="0" cy="3609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55" name="TextBox 1054">
            <a:extLst>
              <a:ext uri="{FF2B5EF4-FFF2-40B4-BE49-F238E27FC236}">
                <a16:creationId xmlns:a16="http://schemas.microsoft.com/office/drawing/2014/main" id="{69BC121F-1EDC-9147-A7A8-4445F6BF9718}"/>
              </a:ext>
            </a:extLst>
          </p:cNvPr>
          <p:cNvSpPr txBox="1"/>
          <p:nvPr/>
        </p:nvSpPr>
        <p:spPr>
          <a:xfrm>
            <a:off x="7348638" y="2854146"/>
            <a:ext cx="1685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proceso: </a:t>
            </a:r>
            <a:r>
              <a:rPr lang="en-CL" sz="1600" dirty="0">
                <a:solidFill>
                  <a:schemeClr val="bg1"/>
                </a:solidFill>
              </a:rPr>
              <a:t>lavado</a:t>
            </a:r>
          </a:p>
        </p:txBody>
      </p:sp>
      <p:cxnSp>
        <p:nvCxnSpPr>
          <p:cNvPr id="1067" name="Straight Connector 1066">
            <a:extLst>
              <a:ext uri="{FF2B5EF4-FFF2-40B4-BE49-F238E27FC236}">
                <a16:creationId xmlns:a16="http://schemas.microsoft.com/office/drawing/2014/main" id="{413EB3E1-E4A2-5E31-BB40-FC68F6E746C3}"/>
              </a:ext>
            </a:extLst>
          </p:cNvPr>
          <p:cNvCxnSpPr>
            <a:cxnSpLocks/>
            <a:stCxn id="10" idx="2"/>
            <a:endCxn id="1055" idx="0"/>
          </p:cNvCxnSpPr>
          <p:nvPr/>
        </p:nvCxnSpPr>
        <p:spPr>
          <a:xfrm flipH="1">
            <a:off x="8191305" y="2485108"/>
            <a:ext cx="2514" cy="36903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4" name="TextBox 1073">
            <a:extLst>
              <a:ext uri="{FF2B5EF4-FFF2-40B4-BE49-F238E27FC236}">
                <a16:creationId xmlns:a16="http://schemas.microsoft.com/office/drawing/2014/main" id="{569ECCE5-5FD5-C74A-5803-15B4B6DF8CA4}"/>
              </a:ext>
            </a:extLst>
          </p:cNvPr>
          <p:cNvSpPr txBox="1"/>
          <p:nvPr/>
        </p:nvSpPr>
        <p:spPr>
          <a:xfrm>
            <a:off x="10304752" y="2857283"/>
            <a:ext cx="1685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L" sz="1600" dirty="0">
                <a:solidFill>
                  <a:schemeClr val="accent2">
                    <a:lumMod val="75000"/>
                  </a:schemeClr>
                </a:solidFill>
              </a:rPr>
              <a:t>proceso: </a:t>
            </a:r>
            <a:r>
              <a:rPr lang="en-CL" sz="1600" dirty="0">
                <a:solidFill>
                  <a:schemeClr val="bg1"/>
                </a:solidFill>
              </a:rPr>
              <a:t>lavado</a:t>
            </a:r>
          </a:p>
        </p:txBody>
      </p:sp>
      <p:cxnSp>
        <p:nvCxnSpPr>
          <p:cNvPr id="1076" name="Straight Connector 1075">
            <a:extLst>
              <a:ext uri="{FF2B5EF4-FFF2-40B4-BE49-F238E27FC236}">
                <a16:creationId xmlns:a16="http://schemas.microsoft.com/office/drawing/2014/main" id="{D3B2FDEC-EC0B-F888-6F50-74C80F5075E0}"/>
              </a:ext>
            </a:extLst>
          </p:cNvPr>
          <p:cNvCxnSpPr>
            <a:cxnSpLocks/>
            <a:stCxn id="23" idx="2"/>
            <a:endCxn id="1074" idx="0"/>
          </p:cNvCxnSpPr>
          <p:nvPr/>
        </p:nvCxnSpPr>
        <p:spPr>
          <a:xfrm flipH="1">
            <a:off x="11147419" y="2529648"/>
            <a:ext cx="1" cy="3276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3F405F9-96FB-F6FD-EE13-FC0963F58EDF}"/>
              </a:ext>
            </a:extLst>
          </p:cNvPr>
          <p:cNvSpPr/>
          <p:nvPr/>
        </p:nvSpPr>
        <p:spPr>
          <a:xfrm>
            <a:off x="1132919" y="1269682"/>
            <a:ext cx="10916349" cy="3648303"/>
          </a:xfrm>
          <a:prstGeom prst="rect">
            <a:avLst/>
          </a:prstGeom>
          <a:solidFill>
            <a:srgbClr val="FFFD78">
              <a:alpha val="80000"/>
            </a:srgbClr>
          </a:solidFill>
          <a:ln>
            <a:solidFill>
              <a:srgbClr val="E9E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0B7AD9-7B08-A4D3-7F04-0B437EC59A6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365" y="2264489"/>
            <a:ext cx="6434883" cy="152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2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C6A34-8ABA-DE13-B570-6B154B9A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Arreglo con largo exacto</a:t>
            </a:r>
            <a:endParaRPr lang="en-CL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C151E93-7479-B5F5-AF50-C207DBD8E132}"/>
              </a:ext>
            </a:extLst>
          </p:cNvPr>
          <p:cNvSpPr txBox="1">
            <a:spLocks/>
          </p:cNvSpPr>
          <p:nvPr/>
        </p:nvSpPr>
        <p:spPr>
          <a:xfrm>
            <a:off x="3542637" y="3942138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Largo: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j-ea"/>
                <a:cs typeface="Segoe UI Semilight" panose="020B0402040204020203" pitchFamily="34" charset="0"/>
              </a:rPr>
              <a:t>	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{ $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size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: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int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} } 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3CFD629A-A825-D693-2421-B0CE26EA0E11}"/>
              </a:ext>
            </a:extLst>
          </p:cNvPr>
          <p:cNvSpPr txBox="1">
            <a:spLocks/>
          </p:cNvSpPr>
          <p:nvPr/>
        </p:nvSpPr>
        <p:spPr>
          <a:xfrm>
            <a:off x="3885537" y="6057459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… no hay rangos de largo (solo un valor exacto)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Neue Haas Grotesk Text Pro" panose="020B0504020202020204" pitchFamily="34" charset="77"/>
              <a:cs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6F6290-002F-7C72-D282-0B33CE55C8B4}"/>
              </a:ext>
            </a:extLst>
          </p:cNvPr>
          <p:cNvSpPr txBox="1"/>
          <p:nvPr/>
        </p:nvSpPr>
        <p:spPr>
          <a:xfrm>
            <a:off x="3222266" y="5005031"/>
            <a:ext cx="7162800" cy="892552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"series":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size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: 3 }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kumimoji="0" lang="es-CL" sz="20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"series": [ 1, 2, 3 ],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86ADC9-7B29-D542-EB7A-4072E6307895}"/>
              </a:ext>
            </a:extLst>
          </p:cNvPr>
          <p:cNvSpPr txBox="1"/>
          <p:nvPr/>
        </p:nvSpPr>
        <p:spPr>
          <a:xfrm>
            <a:off x="3222266" y="1840881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db.series.insert(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"series": [ 1, 2, 3 ],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5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342D1-D207-57A3-E05D-3CA774C86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Tipo de un valor</a:t>
            </a:r>
            <a:endParaRPr lang="en-CL" dirty="0"/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DB607E93-75BF-99AF-3549-61A5F4445EDF}"/>
              </a:ext>
            </a:extLst>
          </p:cNvPr>
          <p:cNvSpPr txBox="1">
            <a:spLocks/>
          </p:cNvSpPr>
          <p:nvPr/>
        </p:nvSpPr>
        <p:spPr>
          <a:xfrm>
            <a:off x="3327190" y="1585841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Tipo: 	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{ $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type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typename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} }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D01362-77D4-113B-1C9A-197157FE7732}"/>
              </a:ext>
            </a:extLst>
          </p:cNvPr>
          <p:cNvSpPr txBox="1"/>
          <p:nvPr/>
        </p:nvSpPr>
        <p:spPr>
          <a:xfrm>
            <a:off x="3898690" y="3154011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double</a:t>
            </a:r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6B6EC8-FB1D-0E7B-D437-5FF8173CDFB3}"/>
              </a:ext>
            </a:extLst>
          </p:cNvPr>
          <p:cNvSpPr txBox="1"/>
          <p:nvPr/>
        </p:nvSpPr>
        <p:spPr>
          <a:xfrm>
            <a:off x="5727490" y="2743436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string</a:t>
            </a:r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C5C4CC-69D0-ADDB-9D2F-2959419EDF0D}"/>
              </a:ext>
            </a:extLst>
          </p:cNvPr>
          <p:cNvSpPr txBox="1"/>
          <p:nvPr/>
        </p:nvSpPr>
        <p:spPr>
          <a:xfrm>
            <a:off x="6083090" y="366458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object</a:t>
            </a:r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C655D4-6C77-AF5D-48DA-6D8B889C4812}"/>
              </a:ext>
            </a:extLst>
          </p:cNvPr>
          <p:cNvSpPr txBox="1"/>
          <p:nvPr/>
        </p:nvSpPr>
        <p:spPr>
          <a:xfrm>
            <a:off x="3873290" y="4047336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array</a:t>
            </a:r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58865F-7A6D-BEC0-4059-7A2EE08019CF}"/>
              </a:ext>
            </a:extLst>
          </p:cNvPr>
          <p:cNvSpPr txBox="1"/>
          <p:nvPr/>
        </p:nvSpPr>
        <p:spPr>
          <a:xfrm>
            <a:off x="8521490" y="3119116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binData</a:t>
            </a:r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93AA64-3470-2773-04F6-DDE5F7731168}"/>
              </a:ext>
            </a:extLst>
          </p:cNvPr>
          <p:cNvSpPr txBox="1"/>
          <p:nvPr/>
        </p:nvSpPr>
        <p:spPr>
          <a:xfrm>
            <a:off x="8817127" y="4746339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undefined</a:t>
            </a:r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C0A32B-39DD-FE38-0EED-DC16687B10C0}"/>
              </a:ext>
            </a:extLst>
          </p:cNvPr>
          <p:cNvSpPr txBox="1"/>
          <p:nvPr/>
        </p:nvSpPr>
        <p:spPr>
          <a:xfrm>
            <a:off x="2328070" y="4921747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E92B264-6100-5F75-8B3F-61E656729B8B}"/>
              </a:ext>
            </a:extLst>
          </p:cNvPr>
          <p:cNvSpPr txBox="1"/>
          <p:nvPr/>
        </p:nvSpPr>
        <p:spPr>
          <a:xfrm>
            <a:off x="5078504" y="457703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bool</a:t>
            </a:r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FB55874-37BE-2227-5C5F-BDAFCEA5E3EB}"/>
              </a:ext>
            </a:extLst>
          </p:cNvPr>
          <p:cNvSpPr txBox="1"/>
          <p:nvPr/>
        </p:nvSpPr>
        <p:spPr>
          <a:xfrm>
            <a:off x="1968290" y="3589744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"date"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F06F51-71B2-5EBA-A9CA-A9892D621B16}"/>
              </a:ext>
            </a:extLst>
          </p:cNvPr>
          <p:cNvSpPr txBox="1"/>
          <p:nvPr/>
        </p:nvSpPr>
        <p:spPr>
          <a:xfrm>
            <a:off x="4406690" y="5329132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null</a:t>
            </a:r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7FF086-E9EF-6ED7-31EA-C82D5472BB59}"/>
              </a:ext>
            </a:extLst>
          </p:cNvPr>
          <p:cNvSpPr txBox="1"/>
          <p:nvPr/>
        </p:nvSpPr>
        <p:spPr>
          <a:xfrm>
            <a:off x="6768408" y="541866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regex</a:t>
            </a:r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FB2265-B327-F52E-2A3E-2ABEBA46FAFB}"/>
              </a:ext>
            </a:extLst>
          </p:cNvPr>
          <p:cNvSpPr txBox="1"/>
          <p:nvPr/>
        </p:nvSpPr>
        <p:spPr>
          <a:xfrm>
            <a:off x="1968290" y="5706687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dbPointer</a:t>
            </a:r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898C19-AE0A-AF2F-AC8E-A147585197A7}"/>
              </a:ext>
            </a:extLst>
          </p:cNvPr>
          <p:cNvSpPr txBox="1"/>
          <p:nvPr/>
        </p:nvSpPr>
        <p:spPr>
          <a:xfrm>
            <a:off x="4330490" y="6203543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javascript</a:t>
            </a:r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6069CC6-5A19-4A52-74E3-8ADF2511EA56}"/>
              </a:ext>
            </a:extLst>
          </p:cNvPr>
          <p:cNvSpPr txBox="1"/>
          <p:nvPr/>
        </p:nvSpPr>
        <p:spPr>
          <a:xfrm>
            <a:off x="8952165" y="378457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int</a:t>
            </a:r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D56EF7A-3073-DE31-B5A5-832C51BC3143}"/>
              </a:ext>
            </a:extLst>
          </p:cNvPr>
          <p:cNvSpPr txBox="1"/>
          <p:nvPr/>
        </p:nvSpPr>
        <p:spPr>
          <a:xfrm>
            <a:off x="6759727" y="428094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long</a:t>
            </a:r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C44407-A0F8-2D0A-5434-6D0B30850F4A}"/>
              </a:ext>
            </a:extLst>
          </p:cNvPr>
          <p:cNvSpPr txBox="1"/>
          <p:nvPr/>
        </p:nvSpPr>
        <p:spPr>
          <a:xfrm>
            <a:off x="8292890" y="2439223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"decimal"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78454E-D00C-31AE-0765-0F0A928E05B8}"/>
              </a:ext>
            </a:extLst>
          </p:cNvPr>
          <p:cNvSpPr txBox="1"/>
          <p:nvPr/>
        </p:nvSpPr>
        <p:spPr>
          <a:xfrm>
            <a:off x="2298490" y="2413138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timestamp</a:t>
            </a:r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0A454F-9E4E-6C3A-01C7-7B9F4EE8DD3A}"/>
              </a:ext>
            </a:extLst>
          </p:cNvPr>
          <p:cNvSpPr txBox="1"/>
          <p:nvPr/>
        </p:nvSpPr>
        <p:spPr>
          <a:xfrm>
            <a:off x="8065839" y="5836379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array</a:t>
            </a:r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32D5D4-9335-C5FD-795D-F7424628BB67}"/>
              </a:ext>
            </a:extLst>
          </p:cNvPr>
          <p:cNvSpPr txBox="1"/>
          <p:nvPr/>
        </p:nvSpPr>
        <p:spPr>
          <a:xfrm>
            <a:off x="6474116" y="6378336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lang="es-CL" sz="2000" dirty="0" err="1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number</a:t>
            </a:r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CAA670C-3B0C-7AC9-7510-147220A5F751}"/>
              </a:ext>
            </a:extLst>
          </p:cNvPr>
          <p:cNvSpPr txBox="1"/>
          <p:nvPr/>
        </p:nvSpPr>
        <p:spPr>
          <a:xfrm>
            <a:off x="9321590" y="6434253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solidFill>
                  <a:srgbClr val="00B050"/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255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25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75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25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DBF54-3BF1-8875-5119-AC0EE2A8F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Tipo de un valor</a:t>
            </a:r>
            <a:endParaRPr lang="en-CL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6129E01-93BB-F8AD-7E05-B46165685453}"/>
              </a:ext>
            </a:extLst>
          </p:cNvPr>
          <p:cNvSpPr txBox="1">
            <a:spLocks/>
          </p:cNvSpPr>
          <p:nvPr/>
        </p:nvSpPr>
        <p:spPr>
          <a:xfrm>
            <a:off x="3730487" y="3887829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Tipo: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{ $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type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typename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} }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ea typeface="+mj-ea"/>
              <a:cs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06E03C-806B-D8D1-EDA6-B0D1984704E3}"/>
              </a:ext>
            </a:extLst>
          </p:cNvPr>
          <p:cNvSpPr txBox="1"/>
          <p:nvPr/>
        </p:nvSpPr>
        <p:spPr>
          <a:xfrm>
            <a:off x="3277926" y="4933469"/>
            <a:ext cx="7162800" cy="1138773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: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number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}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kumimoji="0" lang="es-CL" sz="20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[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"Thriller" ],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E5E25-59F5-EBB7-5D1C-5F50F4398536}"/>
              </a:ext>
            </a:extLst>
          </p:cNvPr>
          <p:cNvSpPr txBox="1"/>
          <p:nvPr/>
        </p:nvSpPr>
        <p:spPr>
          <a:xfrm>
            <a:off x="3277926" y="1803825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db.series.insert(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"runtime":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92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64D7F-54FD-6402-A1AA-F842BF47C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Encontrar valores que son arreglos</a:t>
            </a:r>
            <a:endParaRPr lang="en-CL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251E900-7F45-165A-8FC6-6B4B79DF5D92}"/>
              </a:ext>
            </a:extLst>
          </p:cNvPr>
          <p:cNvSpPr txBox="1">
            <a:spLocks/>
          </p:cNvSpPr>
          <p:nvPr/>
        </p:nvSpPr>
        <p:spPr>
          <a:xfrm>
            <a:off x="3613917" y="3842235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Tipo: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{ $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type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typename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} }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ea typeface="+mj-ea"/>
              <a:cs typeface="Consolas" panose="020B0609020204030204" pitchFamily="49" charset="0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F63E177-0394-FB6E-4DC4-243A7BC0B044}"/>
              </a:ext>
            </a:extLst>
          </p:cNvPr>
          <p:cNvSpPr txBox="1">
            <a:spLocks/>
          </p:cNvSpPr>
          <p:nvPr/>
        </p:nvSpPr>
        <p:spPr>
          <a:xfrm>
            <a:off x="3885537" y="5945438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… resultados vacíos: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coincidirá si algún valor del arreglo es de ese tipo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39ABEC-E048-8AC4-BB63-B44978F5CA27}"/>
              </a:ext>
            </a:extLst>
          </p:cNvPr>
          <p:cNvSpPr txBox="1"/>
          <p:nvPr/>
        </p:nvSpPr>
        <p:spPr>
          <a:xfrm>
            <a:off x="3262022" y="4801610"/>
            <a:ext cx="7162800" cy="1046440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type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: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array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}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24AD12-7511-819D-FBF1-0652B9E52C74}"/>
              </a:ext>
            </a:extLst>
          </p:cNvPr>
          <p:cNvSpPr txBox="1"/>
          <p:nvPr/>
        </p:nvSpPr>
        <p:spPr>
          <a:xfrm>
            <a:off x="3262022" y="1948429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db.series.insert(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"name": "Black Mirror",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"genres": [ "Science-Fiction", "Thriller" ],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  "runtime":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20B0609030003000000" pitchFamily="49" charset="0"/>
                <a:cs typeface="Consolas" panose="020B0609020204030204" pitchFamily="49" charset="0"/>
              </a:rPr>
              <a:t>)</a:t>
            </a: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rgbClr val="AFFFC2"/>
              </a:solidFill>
              <a:effectLst/>
              <a:uLnTx/>
              <a:uFillTx/>
              <a:latin typeface="Inconsolata" panose="020B0609030003000000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73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FC189-89F5-8BCB-61DD-7B0CC6276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Encontrar valores que son arreglos</a:t>
            </a:r>
            <a:endParaRPr lang="en-CL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E4AE0A-34A3-0045-F7B8-92E4F8743AD3}"/>
              </a:ext>
            </a:extLst>
          </p:cNvPr>
          <p:cNvSpPr/>
          <p:nvPr/>
        </p:nvSpPr>
        <p:spPr>
          <a:xfrm>
            <a:off x="2168056" y="3353287"/>
            <a:ext cx="9144000" cy="3506637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292B7B-79D6-1E53-EC30-8B3CFE7F5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395" y="1725315"/>
            <a:ext cx="8229237" cy="15627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8081D4-8324-67FA-CB38-8C0B29CDA090}"/>
              </a:ext>
            </a:extLst>
          </p:cNvPr>
          <p:cNvSpPr/>
          <p:nvPr/>
        </p:nvSpPr>
        <p:spPr>
          <a:xfrm>
            <a:off x="6149892" y="3089197"/>
            <a:ext cx="5201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https://docs.mongodb.com/manual/reference/operator/query/type/</a:t>
            </a:r>
            <a:endParaRPr lang="es-CL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6B45FC-0EA0-E313-BB4D-8712D7E4E240}"/>
              </a:ext>
            </a:extLst>
          </p:cNvPr>
          <p:cNvSpPr txBox="1"/>
          <p:nvPr/>
        </p:nvSpPr>
        <p:spPr>
          <a:xfrm>
            <a:off x="5588073" y="5263943"/>
            <a:ext cx="5562600" cy="1477328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6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{ 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kumimoji="0" lang="es-CL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{ $</a:t>
            </a:r>
            <a:r>
              <a:rPr kumimoji="0" lang="es-CL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kumimoji="0" lang="es-CL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exists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: true } }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14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4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kumimoji="0" lang="es-CL" sz="14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4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kumimoji="0" lang="es-CL" sz="14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kumimoji="0" lang="es-CL" sz="14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[ "</a:t>
            </a:r>
            <a:r>
              <a:rPr kumimoji="0" lang="es-CL" sz="14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kumimoji="0" lang="es-CL" sz="14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"Thriller" ], "</a:t>
            </a:r>
            <a:r>
              <a:rPr kumimoji="0" lang="es-CL" sz="14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4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D4CD72-683A-3E6D-BDBF-C97700C38ACC}"/>
              </a:ext>
            </a:extLst>
          </p:cNvPr>
          <p:cNvSpPr txBox="1"/>
          <p:nvPr/>
        </p:nvSpPr>
        <p:spPr>
          <a:xfrm>
            <a:off x="5588073" y="3564166"/>
            <a:ext cx="5562600" cy="1569660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6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kumimoji="0" lang="es-CL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genres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[ 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kumimoji="0" lang="es-CL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Science-Fiction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, "Thriller" ],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pic>
        <p:nvPicPr>
          <p:cNvPr id="14" name="Picture 13" descr="A picture containing text, human face, screenshot, person&#10;&#10;Description automatically generated">
            <a:extLst>
              <a:ext uri="{FF2B5EF4-FFF2-40B4-BE49-F238E27FC236}">
                <a16:creationId xmlns:a16="http://schemas.microsoft.com/office/drawing/2014/main" id="{9B203D34-3C84-109A-1E5B-931879495C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439" y="3634446"/>
            <a:ext cx="3038001" cy="303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1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2734F-4357-CBD9-D088-1455ECB4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Otros operadores</a:t>
            </a:r>
            <a:endParaRPr lang="en-CL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9613C6A-CA34-A11B-BF22-3A4756406E14}"/>
              </a:ext>
            </a:extLst>
          </p:cNvPr>
          <p:cNvSpPr txBox="1">
            <a:spLocks/>
          </p:cNvSpPr>
          <p:nvPr/>
        </p:nvSpPr>
        <p:spPr>
          <a:xfrm>
            <a:off x="2593450" y="1759226"/>
            <a:ext cx="8229600" cy="419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Mod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: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{ $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mod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[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div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,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rem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] } }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Regex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: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{ $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regex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pattern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} }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Palabras claves: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$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text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{ $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search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terms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} }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Donde (JS):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$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where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javascript_code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}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Inconsolata" panose="00000509000000000000" pitchFamily="49" charset="0"/>
              <a:ea typeface="+mj-ea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ea typeface="+mj-ea"/>
              <a:cs typeface="Consolas" panose="020B0609020204030204" pitchFamily="49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9475178-41F0-17BA-6346-AB8B1CC2FBF1}"/>
              </a:ext>
            </a:extLst>
          </p:cNvPr>
          <p:cNvSpPr txBox="1">
            <a:spLocks/>
          </p:cNvSpPr>
          <p:nvPr/>
        </p:nvSpPr>
        <p:spPr>
          <a:xfrm>
            <a:off x="3071855" y="565669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… se ejecuta 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where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para todos los documentos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(y debería ser evitado cuando sea posible)</a:t>
            </a:r>
          </a:p>
        </p:txBody>
      </p:sp>
    </p:spTree>
    <p:extLst>
      <p:ext uri="{BB962C8B-B14F-4D97-AF65-F5344CB8AC3E}">
        <p14:creationId xmlns:p14="http://schemas.microsoft.com/office/powerpoint/2010/main" val="146351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A3187BF-A614-A9F1-DF90-059DFD84C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671" y="1868577"/>
            <a:ext cx="8334619" cy="45181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74511F-D25C-4D3A-0D5B-DC8E9891B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Selección </a:t>
            </a:r>
            <a:r>
              <a:rPr lang="es-CL" b="1" dirty="0" err="1">
                <a:solidFill>
                  <a:srgbClr val="0070C0"/>
                </a:solidFill>
              </a:rPr>
              <a:t>σ</a:t>
            </a:r>
            <a:r>
              <a:rPr lang="es-CL" dirty="0"/>
              <a:t>: Características geográficas</a:t>
            </a:r>
            <a:endParaRPr lang="en-CL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EE1D16-029E-9732-3AE6-3256E01F5461}"/>
              </a:ext>
            </a:extLst>
          </p:cNvPr>
          <p:cNvSpPr/>
          <p:nvPr/>
        </p:nvSpPr>
        <p:spPr>
          <a:xfrm>
            <a:off x="2276723" y="1948069"/>
            <a:ext cx="8334619" cy="4737701"/>
          </a:xfrm>
          <a:prstGeom prst="rect">
            <a:avLst/>
          </a:prstGeom>
          <a:solidFill>
            <a:srgbClr val="F6EBFF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B44FE6D8-6D23-719E-A768-36EE33A7AC5B}"/>
              </a:ext>
            </a:extLst>
          </p:cNvPr>
          <p:cNvSpPr txBox="1">
            <a:spLocks/>
          </p:cNvSpPr>
          <p:nvPr/>
        </p:nvSpPr>
        <p:spPr>
          <a:xfrm>
            <a:off x="3429000" y="5012161"/>
            <a:ext cx="1981200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s-CL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4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geoWithin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5197F7BA-A08C-2016-A492-05FD13FE3AE1}"/>
              </a:ext>
            </a:extLst>
          </p:cNvPr>
          <p:cNvSpPr txBox="1">
            <a:spLocks/>
          </p:cNvSpPr>
          <p:nvPr/>
        </p:nvSpPr>
        <p:spPr>
          <a:xfrm>
            <a:off x="2743200" y="3218284"/>
            <a:ext cx="2667000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s-CL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4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geoIntersects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E46485D5-AD4D-416A-801F-0015F2B71C17}"/>
              </a:ext>
            </a:extLst>
          </p:cNvPr>
          <p:cNvSpPr txBox="1">
            <a:spLocks/>
          </p:cNvSpPr>
          <p:nvPr/>
        </p:nvSpPr>
        <p:spPr>
          <a:xfrm>
            <a:off x="7772401" y="2847072"/>
            <a:ext cx="1164771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s-CL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4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near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2CB54070-4323-DE51-A11E-47C60BE4E97B}"/>
              </a:ext>
            </a:extLst>
          </p:cNvPr>
          <p:cNvSpPr txBox="1">
            <a:spLocks/>
          </p:cNvSpPr>
          <p:nvPr/>
        </p:nvSpPr>
        <p:spPr>
          <a:xfrm>
            <a:off x="7391401" y="4269736"/>
            <a:ext cx="3450771" cy="742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s-CL" sz="2400" dirty="0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$</a:t>
            </a:r>
            <a:r>
              <a:rPr lang="es-CL" sz="2400" dirty="0" err="1">
                <a:solidFill>
                  <a:srgbClr val="1F497D">
                    <a:lumMod val="60000"/>
                    <a:lumOff val="40000"/>
                  </a:srgbClr>
                </a:solidFill>
                <a:latin typeface="Inconsolata" panose="00000509000000000000" pitchFamily="49" charset="0"/>
                <a:cs typeface="Consolas" panose="020B0609020204030204" pitchFamily="49" charset="0"/>
              </a:rPr>
              <a:t>nearSphere</a:t>
            </a:r>
            <a:endParaRPr lang="es-CL" sz="2400" dirty="0">
              <a:solidFill>
                <a:srgbClr val="1F497D">
                  <a:lumMod val="60000"/>
                  <a:lumOff val="40000"/>
                </a:srgbClr>
              </a:solidFill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E39417-3A02-2DAB-11B7-D97EF3EB7097}"/>
              </a:ext>
            </a:extLst>
          </p:cNvPr>
          <p:cNvSpPr/>
          <p:nvPr/>
        </p:nvSpPr>
        <p:spPr>
          <a:xfrm>
            <a:off x="3429000" y="6281597"/>
            <a:ext cx="7162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prstClr val="black"/>
                </a:solidFill>
                <a:latin typeface="Calibri" panose="020F0502020204030204"/>
                <a:hlinkClick r:id="rId3"/>
              </a:rPr>
              <a:t>https://docs.mongodb.com/manual/reference/operator/query-geospatial/</a:t>
            </a:r>
            <a:endParaRPr lang="es-CL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8287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BE1E2-D549-A378-EE5E-2D10B228F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Proyección </a:t>
            </a:r>
            <a:r>
              <a:rPr lang="es-CL" b="1" dirty="0">
                <a:solidFill>
                  <a:srgbClr val="5BEC12"/>
                </a:solidFill>
              </a:rPr>
              <a:t>π</a:t>
            </a:r>
            <a:r>
              <a:rPr lang="es-CL" dirty="0"/>
              <a:t>: Elegir valores de salida</a:t>
            </a:r>
            <a:endParaRPr lang="en-CL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8F2AAA51-7CDE-E14B-5CAB-28028A6934D7}"/>
              </a:ext>
            </a:extLst>
          </p:cNvPr>
          <p:cNvSpPr txBox="1">
            <a:spLocks/>
          </p:cNvSpPr>
          <p:nvPr/>
        </p:nvSpPr>
        <p:spPr>
          <a:xfrm>
            <a:off x="2839941" y="1441002"/>
            <a:ext cx="8686800" cy="4625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1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:	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Emitir el campo con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0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:	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Suprimir el campo con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key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srgbClr val="5BEC12"/>
              </a:solidFill>
              <a:effectLst/>
              <a:uLnTx/>
              <a:uFillTx/>
              <a:latin typeface="Inconsolata" panose="00000509000000000000" pitchFamily="49" charset="0"/>
              <a:ea typeface="+mj-ea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array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.$: 1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Proyectar la 1.ª coincidencia del arreglo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$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elemMatch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:	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Proyectar la 1.ª coincidencia del arreglo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$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slice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:		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Emitir un </a:t>
            </a:r>
            <a:r>
              <a:rPr kumimoji="0" lang="es-C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sub-arreglo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de valores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consolata" panose="00000509000000000000" pitchFamily="49" charset="0"/>
              <a:ea typeface="+mj-ea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ea typeface="+mj-ea"/>
              <a:cs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807414-F9CE-C298-A31C-CC32168410E9}"/>
              </a:ext>
            </a:extLst>
          </p:cNvPr>
          <p:cNvSpPr/>
          <p:nvPr/>
        </p:nvSpPr>
        <p:spPr>
          <a:xfrm>
            <a:off x="5581550" y="6488668"/>
            <a:ext cx="7243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solidFill>
                  <a:prstClr val="black"/>
                </a:solidFill>
                <a:latin typeface="Calibri" panose="020F0502020204030204"/>
                <a:hlinkClick r:id="rId2"/>
              </a:rPr>
              <a:t>https://docs.mongodb.com/manual/</a:t>
            </a:r>
            <a:r>
              <a:rPr lang="es-CL" dirty="0" err="1">
                <a:solidFill>
                  <a:prstClr val="black"/>
                </a:solidFill>
                <a:latin typeface="Calibri" panose="020F0502020204030204"/>
                <a:hlinkClick r:id="rId2"/>
              </a:rPr>
              <a:t>reference</a:t>
            </a:r>
            <a:r>
              <a:rPr lang="es-CL" dirty="0">
                <a:solidFill>
                  <a:prstClr val="black"/>
                </a:solidFill>
                <a:latin typeface="Calibri" panose="020F0502020204030204"/>
                <a:hlinkClick r:id="rId2"/>
              </a:rPr>
              <a:t>/</a:t>
            </a:r>
            <a:r>
              <a:rPr lang="es-CL" dirty="0" err="1">
                <a:solidFill>
                  <a:prstClr val="black"/>
                </a:solidFill>
                <a:latin typeface="Calibri" panose="020F0502020204030204"/>
                <a:hlinkClick r:id="rId2"/>
              </a:rPr>
              <a:t>operator</a:t>
            </a:r>
            <a:r>
              <a:rPr lang="es-CL" dirty="0">
                <a:solidFill>
                  <a:prstClr val="black"/>
                </a:solidFill>
                <a:latin typeface="Calibri" panose="020F0502020204030204"/>
                <a:hlinkClick r:id="rId2"/>
              </a:rPr>
              <a:t>/Proyección/</a:t>
            </a:r>
            <a:endParaRPr lang="es-CL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6406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82846-3E5E-9CD1-63FE-E01894CC0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Proyección </a:t>
            </a:r>
            <a:r>
              <a:rPr lang="es-CL" b="1" dirty="0">
                <a:solidFill>
                  <a:srgbClr val="5BEC12"/>
                </a:solidFill>
              </a:rPr>
              <a:t>π</a:t>
            </a:r>
            <a:r>
              <a:rPr lang="es-CL" dirty="0"/>
              <a:t>: Emitir algunos campos</a:t>
            </a:r>
            <a:endParaRPr lang="en-C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BEE149-0C52-A191-58B7-099FF508E135}"/>
              </a:ext>
            </a:extLst>
          </p:cNvPr>
          <p:cNvSpPr txBox="1"/>
          <p:nvPr/>
        </p:nvSpPr>
        <p:spPr>
          <a:xfrm>
            <a:off x="3366578" y="1900242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"series": [ 1, 2, 3 ],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90A9E04-7A4C-21A9-217A-94DD7BB26010}"/>
              </a:ext>
            </a:extLst>
          </p:cNvPr>
          <p:cNvSpPr txBox="1">
            <a:spLocks/>
          </p:cNvSpPr>
          <p:nvPr/>
        </p:nvSpPr>
        <p:spPr>
          <a:xfrm>
            <a:off x="3214840" y="3765627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Emitir algunos campos:</a:t>
            </a:r>
            <a:r>
              <a:rPr lang="es-CL" sz="2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k1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1, ..., </a:t>
            </a:r>
            <a:r>
              <a:rPr kumimoji="0" lang="es-CL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kn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1 }</a:t>
            </a:r>
            <a:endParaRPr kumimoji="0" lang="es-CL" sz="26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ea typeface="+mj-ea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7BACF5-7D0A-752D-0134-9B4B768F0773}"/>
              </a:ext>
            </a:extLst>
          </p:cNvPr>
          <p:cNvSpPr txBox="1"/>
          <p:nvPr/>
        </p:nvSpPr>
        <p:spPr>
          <a:xfrm>
            <a:off x="3366578" y="4566682"/>
            <a:ext cx="7162800" cy="1754326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{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30 } },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1 ,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1,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network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1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kumimoji="0" lang="es-CL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"_id" :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26DBD5E-9C86-8BF0-754C-4AF5930B76E1}"/>
              </a:ext>
            </a:extLst>
          </p:cNvPr>
          <p:cNvSpPr txBox="1">
            <a:spLocks/>
          </p:cNvSpPr>
          <p:nvPr/>
        </p:nvSpPr>
        <p:spPr>
          <a:xfrm>
            <a:off x="2051437" y="6175514"/>
            <a:ext cx="10116903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… emite lo que está disponible (incluye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_id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por defecto)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Neue Haas Grotesk Text Pro" panose="020B0504020202020204" pitchFamily="34" charset="77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3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674B4-D0CC-0FAD-BFA3-4904907B0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Proyección </a:t>
            </a:r>
            <a:r>
              <a:rPr lang="es-CL" b="1" dirty="0">
                <a:solidFill>
                  <a:srgbClr val="5BEC12"/>
                </a:solidFill>
              </a:rPr>
              <a:t>π</a:t>
            </a:r>
            <a:r>
              <a:rPr lang="es-CL" dirty="0"/>
              <a:t>: Emitir campos anidados</a:t>
            </a:r>
            <a:endParaRPr lang="en-C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475F0B-0D8E-9C40-AB77-6AC12F5AB4A2}"/>
              </a:ext>
            </a:extLst>
          </p:cNvPr>
          <p:cNvSpPr txBox="1"/>
          <p:nvPr/>
        </p:nvSpPr>
        <p:spPr>
          <a:xfrm>
            <a:off x="3277925" y="1904491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"rating": {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avg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9.4 , "votes": 9001 },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4E239ECC-6048-0563-A197-EAC9940C9EBE}"/>
              </a:ext>
            </a:extLst>
          </p:cNvPr>
          <p:cNvSpPr txBox="1">
            <a:spLocks/>
          </p:cNvSpPr>
          <p:nvPr/>
        </p:nvSpPr>
        <p:spPr>
          <a:xfrm>
            <a:off x="3547607" y="3800254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Emitir campos (anidados):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 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</a:t>
            </a:r>
            <a:r>
              <a:rPr kumimoji="0" lang="es-CL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</a:t>
            </a:r>
            <a:r>
              <a:rPr kumimoji="0" lang="es-CL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.</a:t>
            </a:r>
            <a:r>
              <a:rPr kumimoji="0" lang="es-CL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'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1 }</a:t>
            </a:r>
            <a:endParaRPr kumimoji="0" lang="es-CL" sz="26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ea typeface="+mj-ea"/>
              <a:cs typeface="Consolas" panose="020B060902020403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ADF7DD-E641-A833-8AC0-DBFFF09FFE26}"/>
              </a:ext>
            </a:extLst>
          </p:cNvPr>
          <p:cNvSpPr txBox="1"/>
          <p:nvPr/>
        </p:nvSpPr>
        <p:spPr>
          <a:xfrm>
            <a:off x="3277925" y="4576127"/>
            <a:ext cx="7162800" cy="1754326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{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30 } },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1 ,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rating.avg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1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kumimoji="0" lang="es-CL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"_id" :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"rating" : {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avg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9.4 } }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06CEC2A1-5B86-DE49-329C-9F94FBE04F42}"/>
              </a:ext>
            </a:extLst>
          </p:cNvPr>
          <p:cNvSpPr txBox="1">
            <a:spLocks/>
          </p:cNvSpPr>
          <p:nvPr/>
        </p:nvSpPr>
        <p:spPr>
          <a:xfrm>
            <a:off x="3890507" y="6183463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… el campo se mantiene anidado en la salida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Neue Haas Grotesk Text Pro" panose="020B0504020202020204" pitchFamily="34" charset="77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95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9AB6D-4BE5-EB84-5E34-16E74A5D0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Datos Semiestructurados</a:t>
            </a:r>
            <a:endParaRPr lang="es-C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091E60-A479-CF56-6D2E-A105CCA7B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892AC-2B37-70EF-8875-804032F49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DC24D-78B5-4164-BCBB-E3BE72F13D6F}" type="slidenum">
              <a:rPr kumimoji="0" lang="es-CL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L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4892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79F87-E12E-4EF1-B731-E7B2F044F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Proyección </a:t>
            </a:r>
            <a:r>
              <a:rPr lang="es-CL" b="1" dirty="0">
                <a:solidFill>
                  <a:srgbClr val="5BEC12"/>
                </a:solidFill>
              </a:rPr>
              <a:t>π</a:t>
            </a:r>
            <a:r>
              <a:rPr lang="es-CL" dirty="0"/>
              <a:t>: Emitir valores de un arreglo</a:t>
            </a:r>
            <a:endParaRPr lang="en-C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9972E6-FCA2-F7DD-DD5A-E19DF392CDBF}"/>
              </a:ext>
            </a:extLst>
          </p:cNvPr>
          <p:cNvSpPr txBox="1"/>
          <p:nvPr/>
        </p:nvSpPr>
        <p:spPr>
          <a:xfrm>
            <a:off x="3441490" y="1767276"/>
            <a:ext cx="7162800" cy="2585323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reviews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[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   {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user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jack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, "score": 9.1 },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   {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user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jill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, "score": 8.3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],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46ECC84D-6581-B514-3E56-22FEDC5FCDB9}"/>
              </a:ext>
            </a:extLst>
          </p:cNvPr>
          <p:cNvSpPr txBox="1">
            <a:spLocks/>
          </p:cNvSpPr>
          <p:nvPr/>
        </p:nvSpPr>
        <p:spPr>
          <a:xfrm>
            <a:off x="3727074" y="4205809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Emitir valores de un arreglo:</a:t>
            </a:r>
            <a:r>
              <a:rPr lang="es-CL" sz="2800" dirty="0">
                <a:solidFill>
                  <a:prstClr val="white">
                    <a:lumMod val="50000"/>
                  </a:prstClr>
                </a:solidFill>
              </a:rPr>
              <a:t> 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</a:t>
            </a:r>
            <a:r>
              <a:rPr kumimoji="0" lang="es-CL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</a:t>
            </a:r>
            <a:r>
              <a:rPr kumimoji="0" lang="es-CL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.</a:t>
            </a:r>
            <a:r>
              <a:rPr kumimoji="0" lang="es-CL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'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1 }</a:t>
            </a:r>
            <a:endParaRPr kumimoji="0" lang="es-CL" sz="26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ea typeface="+mj-ea"/>
              <a:cs typeface="Consolas" panose="020B06090202040302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4F7A8A-3701-61B4-6EB9-55F264C27250}"/>
              </a:ext>
            </a:extLst>
          </p:cNvPr>
          <p:cNvSpPr txBox="1"/>
          <p:nvPr/>
        </p:nvSpPr>
        <p:spPr>
          <a:xfrm>
            <a:off x="3441490" y="4779634"/>
            <a:ext cx="7162800" cy="1754326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{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30 } },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1 ,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reviews.score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1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kumimoji="0" lang="es-CL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"_id" :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reviews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[ { "score": 9.1 } , { "score": 8.3 } ] }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3B370CA8-C7EC-3F70-C423-A065DAB3A5BA}"/>
              </a:ext>
            </a:extLst>
          </p:cNvPr>
          <p:cNvSpPr txBox="1">
            <a:spLocks/>
          </p:cNvSpPr>
          <p:nvPr/>
        </p:nvSpPr>
        <p:spPr>
          <a:xfrm>
            <a:off x="3962400" y="6206951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… proyecta valores del arreglo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Neue Haas Grotesk Text Pro" panose="020B0504020202020204" pitchFamily="34" charset="77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3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DBD19-9764-819F-27AE-FDE4B3EA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Proyección </a:t>
            </a:r>
            <a:r>
              <a:rPr lang="es-CL" b="1" dirty="0">
                <a:solidFill>
                  <a:srgbClr val="5BEC12"/>
                </a:solidFill>
              </a:rPr>
              <a:t>π</a:t>
            </a:r>
            <a:r>
              <a:rPr lang="es-CL" dirty="0"/>
              <a:t>: Suprimir algunos campos</a:t>
            </a:r>
            <a:endParaRPr lang="en-C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608F89-9E85-5EF9-8A46-AF1BCFEAB02D}"/>
              </a:ext>
            </a:extLst>
          </p:cNvPr>
          <p:cNvSpPr txBox="1"/>
          <p:nvPr/>
        </p:nvSpPr>
        <p:spPr>
          <a:xfrm>
            <a:off x="3441490" y="1832080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"series": [ 1, 2, 3 ],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AF10139-8A8F-DAA0-1AC4-91F199125F41}"/>
              </a:ext>
            </a:extLst>
          </p:cNvPr>
          <p:cNvSpPr txBox="1">
            <a:spLocks/>
          </p:cNvSpPr>
          <p:nvPr/>
        </p:nvSpPr>
        <p:spPr>
          <a:xfrm>
            <a:off x="3365290" y="3734146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Emitir todos menos ...: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 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k1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0, ..., </a:t>
            </a:r>
            <a:r>
              <a:rPr kumimoji="0" lang="es-CL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kn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0 }</a:t>
            </a:r>
            <a:endParaRPr kumimoji="0" lang="es-CL" sz="26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ea typeface="+mj-ea"/>
              <a:cs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B522BF-FBA8-97A7-011D-07001D42F57C}"/>
              </a:ext>
            </a:extLst>
          </p:cNvPr>
          <p:cNvSpPr txBox="1"/>
          <p:nvPr/>
        </p:nvSpPr>
        <p:spPr>
          <a:xfrm>
            <a:off x="3441490" y="4597848"/>
            <a:ext cx="7162800" cy="1754326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{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30 } },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"series": 0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kumimoji="0" lang="es-CL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"_id" :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ObjectId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("5951e0b265ad257d48f4a7d5"),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60 }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259C9473-E5FF-C574-95A3-9E6CB012EAAB}"/>
              </a:ext>
            </a:extLst>
          </p:cNvPr>
          <p:cNvSpPr txBox="1">
            <a:spLocks/>
          </p:cNvSpPr>
          <p:nvPr/>
        </p:nvSpPr>
        <p:spPr>
          <a:xfrm>
            <a:off x="3962400" y="6164408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… no se puede combinar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0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y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1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salvo ...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Neue Haas Grotesk Text Pro" panose="020B0504020202020204" pitchFamily="34" charset="77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52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EB3AF-101F-8C34-4650-D2F988F1D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Proyección </a:t>
            </a:r>
            <a:r>
              <a:rPr lang="es-CL" b="1" dirty="0">
                <a:solidFill>
                  <a:srgbClr val="5BEC12"/>
                </a:solidFill>
              </a:rPr>
              <a:t>π</a:t>
            </a:r>
            <a:r>
              <a:rPr lang="es-CL" dirty="0"/>
              <a:t>: Suprimir algunos campos</a:t>
            </a:r>
            <a:endParaRPr lang="en-C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AB97DC-71D6-8473-056C-C277128688F1}"/>
              </a:ext>
            </a:extLst>
          </p:cNvPr>
          <p:cNvSpPr txBox="1"/>
          <p:nvPr/>
        </p:nvSpPr>
        <p:spPr>
          <a:xfrm>
            <a:off x="3333584" y="1886039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"series": [ 1, 2, 3 ],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BDE66C2F-CDEB-D5B7-01B2-1CD94846C94E}"/>
              </a:ext>
            </a:extLst>
          </p:cNvPr>
          <p:cNvSpPr txBox="1">
            <a:spLocks/>
          </p:cNvSpPr>
          <p:nvPr/>
        </p:nvSpPr>
        <p:spPr>
          <a:xfrm>
            <a:off x="3038724" y="3760172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Suprimir ID: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{ _id: 0, 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k1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1, ..., </a:t>
            </a:r>
            <a:r>
              <a:rPr kumimoji="0" lang="es-CL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kn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1 }</a:t>
            </a:r>
            <a:endParaRPr kumimoji="0" lang="es-CL" sz="26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ea typeface="+mj-ea"/>
              <a:cs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C5912D-18C5-81B4-6C17-B6BD4196A386}"/>
              </a:ext>
            </a:extLst>
          </p:cNvPr>
          <p:cNvSpPr txBox="1"/>
          <p:nvPr/>
        </p:nvSpPr>
        <p:spPr>
          <a:xfrm>
            <a:off x="3333584" y="4595941"/>
            <a:ext cx="7162800" cy="1508105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{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30 } },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"_id": 0,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1 , "series": 1 }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kumimoji="0" lang="es-CL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: "Black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 "series" : [ 1, 2, 3 ] }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59597754-89D0-D8AA-C621-48447A4619FB}"/>
              </a:ext>
            </a:extLst>
          </p:cNvPr>
          <p:cNvSpPr txBox="1">
            <a:spLocks/>
          </p:cNvSpPr>
          <p:nvPr/>
        </p:nvSpPr>
        <p:spPr>
          <a:xfrm>
            <a:off x="2353586" y="6082030"/>
            <a:ext cx="9753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… se puede suprimir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_id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cuando se emiten otros valores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Neue Haas Grotesk Text Pro" panose="020B0504020202020204" pitchFamily="34" charset="77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32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8629F-A3FD-12C1-A506-70354E675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Proyección </a:t>
            </a:r>
            <a:r>
              <a:rPr lang="es-CL" b="1" dirty="0">
                <a:solidFill>
                  <a:srgbClr val="5BEC12"/>
                </a:solidFill>
              </a:rPr>
              <a:t>π</a:t>
            </a:r>
            <a:r>
              <a:rPr lang="es-CL" dirty="0"/>
              <a:t>: Emitir primera coincidencia</a:t>
            </a:r>
            <a:endParaRPr lang="en-C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23269-AFCF-667A-5968-ED1C88EFF738}"/>
              </a:ext>
            </a:extLst>
          </p:cNvPr>
          <p:cNvSpPr txBox="1"/>
          <p:nvPr/>
        </p:nvSpPr>
        <p:spPr>
          <a:xfrm>
            <a:off x="3047337" y="2005781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"series":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[ 1,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2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,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3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],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E891E60-4D2E-2E3D-9D1D-EE9855A1ACA8}"/>
              </a:ext>
            </a:extLst>
          </p:cNvPr>
          <p:cNvSpPr txBox="1">
            <a:spLocks/>
          </p:cNvSpPr>
          <p:nvPr/>
        </p:nvSpPr>
        <p:spPr>
          <a:xfrm>
            <a:off x="2226365" y="4136258"/>
            <a:ext cx="925068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Proyectar primera coincidencia del arreglo: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</a:t>
            </a:r>
            <a:r>
              <a:rPr kumimoji="0" lang="es-CL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array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.$: 1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</a:t>
            </a:r>
            <a:endParaRPr kumimoji="0" lang="es-CL" sz="26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ea typeface="+mj-ea"/>
              <a:cs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28A6F7-2027-06B7-889C-CB13BF078E41}"/>
              </a:ext>
            </a:extLst>
          </p:cNvPr>
          <p:cNvSpPr txBox="1"/>
          <p:nvPr/>
        </p:nvSpPr>
        <p:spPr>
          <a:xfrm>
            <a:off x="3047337" y="5026156"/>
            <a:ext cx="7162800" cy="1508105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{ "series":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1 } } },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"series.$": 1 }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kumimoji="0" lang="es-CL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_id: ..., "series": [ 2 ] }</a:t>
            </a:r>
          </a:p>
        </p:txBody>
      </p:sp>
    </p:spTree>
    <p:extLst>
      <p:ext uri="{BB962C8B-B14F-4D97-AF65-F5344CB8AC3E}">
        <p14:creationId xmlns:p14="http://schemas.microsoft.com/office/powerpoint/2010/main" val="217289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D117-1912-360B-DC95-DE9CEC74C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Proyección </a:t>
            </a:r>
            <a:r>
              <a:rPr lang="es-CL" b="1" dirty="0">
                <a:solidFill>
                  <a:srgbClr val="5BEC12"/>
                </a:solidFill>
              </a:rPr>
              <a:t>π</a:t>
            </a:r>
            <a:r>
              <a:rPr lang="es-CL" dirty="0"/>
              <a:t>: Emitir primera coincidencia</a:t>
            </a:r>
            <a:endParaRPr lang="en-CL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72F19A9-F1F4-BAB0-C651-356C282997BA}"/>
              </a:ext>
            </a:extLst>
          </p:cNvPr>
          <p:cNvSpPr txBox="1">
            <a:spLocks/>
          </p:cNvSpPr>
          <p:nvPr/>
        </p:nvSpPr>
        <p:spPr>
          <a:xfrm>
            <a:off x="2762779" y="3726194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Proyectar primera coincidencia del arreglo: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$</a:t>
            </a:r>
            <a:r>
              <a:rPr kumimoji="0" lang="es-CL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elemMatch</a:t>
            </a:r>
            <a:endParaRPr kumimoji="0" lang="es-CL" sz="26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ea typeface="+mj-ea"/>
              <a:cs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790489-1164-39C1-90A1-E56CB16559F2}"/>
              </a:ext>
            </a:extLst>
          </p:cNvPr>
          <p:cNvSpPr txBox="1"/>
          <p:nvPr/>
        </p:nvSpPr>
        <p:spPr>
          <a:xfrm>
            <a:off x="3198413" y="4564040"/>
            <a:ext cx="7162800" cy="1508105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{ "series":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1 } } },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"series":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lt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3 } } }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kumimoji="0" lang="es-CL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"_id": ..., "series": [ 1 ] 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AF02EF-540F-6C12-0172-9CF14DF3E5A4}"/>
              </a:ext>
            </a:extLst>
          </p:cNvPr>
          <p:cNvSpPr txBox="1"/>
          <p:nvPr/>
        </p:nvSpPr>
        <p:spPr>
          <a:xfrm>
            <a:off x="3198413" y="1849984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"series":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[ 1,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2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,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3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],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7B473A1C-0B5A-CCB6-DE09-013242CC85D5}"/>
              </a:ext>
            </a:extLst>
          </p:cNvPr>
          <p:cNvSpPr txBox="1">
            <a:spLocks/>
          </p:cNvSpPr>
          <p:nvPr/>
        </p:nvSpPr>
        <p:spPr>
          <a:xfrm>
            <a:off x="1996441" y="6162569"/>
            <a:ext cx="10134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… separa las condiciones de selección y proyección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Neue Haas Grotesk Text Pro" panose="020B0504020202020204" pitchFamily="34" charset="77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82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4547C-6AA8-C2E3-92E5-B3AC5A133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Proyección </a:t>
            </a:r>
            <a:r>
              <a:rPr lang="es-CL" b="1" dirty="0">
                <a:solidFill>
                  <a:srgbClr val="5BEC12"/>
                </a:solidFill>
              </a:rPr>
              <a:t>π</a:t>
            </a:r>
            <a:r>
              <a:rPr lang="es-CL" dirty="0"/>
              <a:t>: Emitir primera coincidencia</a:t>
            </a:r>
            <a:endParaRPr lang="en-CL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6ADD9653-5BB4-26F3-8CCA-5A0A36B15D84}"/>
              </a:ext>
            </a:extLst>
          </p:cNvPr>
          <p:cNvSpPr txBox="1">
            <a:spLocks/>
          </p:cNvSpPr>
          <p:nvPr/>
        </p:nvSpPr>
        <p:spPr>
          <a:xfrm>
            <a:off x="2864982" y="3705945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Proyectar primera coincidencia del arreglo: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$</a:t>
            </a:r>
            <a:r>
              <a:rPr kumimoji="0" lang="es-CL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elemMatch</a:t>
            </a:r>
            <a:endParaRPr kumimoji="0" lang="es-CL" sz="26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ea typeface="+mj-ea"/>
              <a:cs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64F19D-4EA4-BF2A-A2D6-CC81668AD81D}"/>
              </a:ext>
            </a:extLst>
          </p:cNvPr>
          <p:cNvSpPr txBox="1"/>
          <p:nvPr/>
        </p:nvSpPr>
        <p:spPr>
          <a:xfrm>
            <a:off x="3247308" y="4421907"/>
            <a:ext cx="7162800" cy="1508105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{ "series":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1 } } },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"series":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3 } } }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kumimoji="0" lang="es-CL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"_id": ... 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382067-72EC-BBFA-D810-24FBF867FF99}"/>
              </a:ext>
            </a:extLst>
          </p:cNvPr>
          <p:cNvSpPr txBox="1"/>
          <p:nvPr/>
        </p:nvSpPr>
        <p:spPr>
          <a:xfrm>
            <a:off x="3247308" y="1878088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"series":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[ 1,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2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,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3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],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F77CE7CF-4237-CE6B-F658-8FE3C81A15F5}"/>
              </a:ext>
            </a:extLst>
          </p:cNvPr>
          <p:cNvSpPr txBox="1">
            <a:spLocks/>
          </p:cNvSpPr>
          <p:nvPr/>
        </p:nvSpPr>
        <p:spPr>
          <a:xfrm>
            <a:off x="2637586" y="6108006"/>
            <a:ext cx="948669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… suprime el arreglo si no existe ninguna coincidencia</a:t>
            </a: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Neue Haas Grotesk Text Pro" panose="020B0504020202020204" pitchFamily="34" charset="77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02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784AF-0E2F-905E-D460-172B63B58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Proyección </a:t>
            </a:r>
            <a:r>
              <a:rPr lang="es-CL" b="1" dirty="0">
                <a:solidFill>
                  <a:srgbClr val="5BEC12"/>
                </a:solidFill>
              </a:rPr>
              <a:t>π</a:t>
            </a:r>
            <a:r>
              <a:rPr lang="es-CL" dirty="0"/>
              <a:t>: Emitir primera coincidencia</a:t>
            </a:r>
            <a:endParaRPr lang="en-CL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8EA5B29-759A-1023-7750-E2F2CC66C1C2}"/>
              </a:ext>
            </a:extLst>
          </p:cNvPr>
          <p:cNvSpPr txBox="1">
            <a:spLocks/>
          </p:cNvSpPr>
          <p:nvPr/>
        </p:nvSpPr>
        <p:spPr>
          <a:xfrm>
            <a:off x="2931940" y="4132634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Proyectar primera coincidencia del arreglo: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$</a:t>
            </a:r>
            <a:r>
              <a:rPr kumimoji="0" lang="es-CL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elemMatch</a:t>
            </a:r>
            <a:endParaRPr kumimoji="0" lang="es-CL" sz="26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ea typeface="+mj-ea"/>
              <a:cs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C6249A-207D-E352-63E5-C84A4034B00D}"/>
              </a:ext>
            </a:extLst>
          </p:cNvPr>
          <p:cNvSpPr txBox="1"/>
          <p:nvPr/>
        </p:nvSpPr>
        <p:spPr>
          <a:xfrm>
            <a:off x="3354025" y="4657992"/>
            <a:ext cx="7245063" cy="1815882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{ "series":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1 } } },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reviews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{ "score":{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8 } } } }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kumimoji="0" lang="es-CL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"_id": ...,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reviews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[ {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user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jack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, "score": 9.1 } ] }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52F5696-FFCE-0D05-0A54-9EF9B52087C6}"/>
              </a:ext>
            </a:extLst>
          </p:cNvPr>
          <p:cNvSpPr txBox="1">
            <a:spLocks/>
          </p:cNvSpPr>
          <p:nvPr/>
        </p:nvSpPr>
        <p:spPr>
          <a:xfrm>
            <a:off x="3962400" y="6195362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ea typeface="+mj-ea"/>
              </a:rPr>
              <a:t>… funciona con arreglos de documentos</a:t>
            </a:r>
            <a:endParaRPr kumimoji="0" lang="es-CL" sz="24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Inconsolata" panose="00000509000000000000" pitchFamily="49" charset="0"/>
              <a:ea typeface="+mj-ea"/>
              <a:cs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FDA711-A116-2E72-4EBD-E94668E6DC26}"/>
              </a:ext>
            </a:extLst>
          </p:cNvPr>
          <p:cNvSpPr txBox="1"/>
          <p:nvPr/>
        </p:nvSpPr>
        <p:spPr>
          <a:xfrm>
            <a:off x="3354026" y="1729914"/>
            <a:ext cx="7245062" cy="2585323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"series":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[ 1,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2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,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3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],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reviews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[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   {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user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jack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, "score": 9.1 },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   {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user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jill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 , "score": 8.3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]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855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99A97-8748-ECF1-F82B-E8DAA43A3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Proyección </a:t>
            </a:r>
            <a:r>
              <a:rPr lang="es-CL" b="1" dirty="0">
                <a:solidFill>
                  <a:srgbClr val="5BEC12"/>
                </a:solidFill>
              </a:rPr>
              <a:t>π</a:t>
            </a:r>
            <a:r>
              <a:rPr lang="es-CL" dirty="0"/>
              <a:t>: Emitir un </a:t>
            </a:r>
            <a:r>
              <a:rPr lang="es-CL" dirty="0" err="1"/>
              <a:t>sub-arreglo</a:t>
            </a:r>
            <a:endParaRPr lang="en-CL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ABB242D-3744-2983-4649-C1E1D6759B2C}"/>
              </a:ext>
            </a:extLst>
          </p:cNvPr>
          <p:cNvSpPr txBox="1">
            <a:spLocks/>
          </p:cNvSpPr>
          <p:nvPr/>
        </p:nvSpPr>
        <p:spPr>
          <a:xfrm>
            <a:off x="2809486" y="3770907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Devolver los primeros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  <a:cs typeface="Consolas" panose="020B0609020204030204" pitchFamily="49" charset="0"/>
              </a:rPr>
              <a:t>n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 elementos: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$</a:t>
            </a:r>
            <a:r>
              <a:rPr kumimoji="0" lang="es-CL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slice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n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(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n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&gt; 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6B3C7A-D592-85C7-9E59-7DBA93D214F2}"/>
              </a:ext>
            </a:extLst>
          </p:cNvPr>
          <p:cNvSpPr txBox="1"/>
          <p:nvPr/>
        </p:nvSpPr>
        <p:spPr>
          <a:xfrm>
            <a:off x="3325633" y="4848906"/>
            <a:ext cx="7162800" cy="1754326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{ "series":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1 } } },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"series":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slice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2 } }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kumimoji="0" lang="es-CL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"_id": ...,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"series": [ 1, 2 ],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60 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C5F9FD-9534-87DB-ECF1-239E19AC424F}"/>
              </a:ext>
            </a:extLst>
          </p:cNvPr>
          <p:cNvSpPr txBox="1"/>
          <p:nvPr/>
        </p:nvSpPr>
        <p:spPr>
          <a:xfrm>
            <a:off x="3325633" y="1874538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"series":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[ 1,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2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,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3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],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8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EAE1D-0C65-11C6-9141-995D8131E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Proyección </a:t>
            </a:r>
            <a:r>
              <a:rPr lang="es-CL" b="1" dirty="0">
                <a:solidFill>
                  <a:srgbClr val="5BEC12"/>
                </a:solidFill>
              </a:rPr>
              <a:t>π</a:t>
            </a:r>
            <a:r>
              <a:rPr lang="es-CL" dirty="0"/>
              <a:t>: Emitir un </a:t>
            </a:r>
            <a:r>
              <a:rPr lang="es-CL" dirty="0" err="1"/>
              <a:t>sub-arreglo</a:t>
            </a:r>
            <a:endParaRPr lang="en-CL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51E3553C-7093-4693-7A95-76AA386FAA66}"/>
              </a:ext>
            </a:extLst>
          </p:cNvPr>
          <p:cNvSpPr txBox="1">
            <a:spLocks/>
          </p:cNvSpPr>
          <p:nvPr/>
        </p:nvSpPr>
        <p:spPr>
          <a:xfrm>
            <a:off x="2745875" y="3913034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Devolver los últimos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  <a:cs typeface="Consolas" panose="020B0609020204030204" pitchFamily="49" charset="0"/>
              </a:rPr>
              <a:t>n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 elementos: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$</a:t>
            </a:r>
            <a:r>
              <a:rPr kumimoji="0" lang="es-CL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slice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n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(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n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&lt; 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9B7883-F744-4FB0-A21A-08AA465F7013}"/>
              </a:ext>
            </a:extLst>
          </p:cNvPr>
          <p:cNvSpPr txBox="1"/>
          <p:nvPr/>
        </p:nvSpPr>
        <p:spPr>
          <a:xfrm>
            <a:off x="3262022" y="4941421"/>
            <a:ext cx="7162800" cy="1754326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{ "series":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1 } } },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"series":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slice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-2 } }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kumimoji="0" lang="es-CL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"_id": ...,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"series": [ 2, 3 ],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60 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5FCC56-E40F-44D7-3E81-0C804D50C281}"/>
              </a:ext>
            </a:extLst>
          </p:cNvPr>
          <p:cNvSpPr txBox="1"/>
          <p:nvPr/>
        </p:nvSpPr>
        <p:spPr>
          <a:xfrm>
            <a:off x="3262022" y="1846283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"series":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[ 1,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2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,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3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],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8577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72B83-E6C6-9DF2-DD58-28C02325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Proyección </a:t>
            </a:r>
            <a:r>
              <a:rPr lang="es-CL" b="1" dirty="0">
                <a:solidFill>
                  <a:srgbClr val="5BEC12"/>
                </a:solidFill>
              </a:rPr>
              <a:t>π</a:t>
            </a:r>
            <a:r>
              <a:rPr lang="es-CL" dirty="0"/>
              <a:t>: Emitir un </a:t>
            </a:r>
            <a:r>
              <a:rPr lang="es-CL" dirty="0" err="1"/>
              <a:t>sub-arreglo</a:t>
            </a:r>
            <a:endParaRPr lang="en-CL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1B5AEA26-3AA7-1831-AC67-4DF415845BFD}"/>
              </a:ext>
            </a:extLst>
          </p:cNvPr>
          <p:cNvSpPr txBox="1">
            <a:spLocks/>
          </p:cNvSpPr>
          <p:nvPr/>
        </p:nvSpPr>
        <p:spPr>
          <a:xfrm>
            <a:off x="2800184" y="3814333"/>
            <a:ext cx="89154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Saltar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  <a:cs typeface="Consolas" panose="020B0609020204030204" pitchFamily="49" charset="0"/>
              </a:rPr>
              <a:t>n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 y devolver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  <a:cs typeface="Consolas" panose="020B0609020204030204" pitchFamily="49" charset="0"/>
              </a:rPr>
              <a:t>m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: 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	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$</a:t>
            </a:r>
            <a:r>
              <a:rPr kumimoji="0" lang="es-CL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slice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[</a:t>
            </a:r>
            <a:r>
              <a:rPr kumimoji="0" lang="es-CL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n</a:t>
            </a:r>
            <a:r>
              <a:rPr kumimoji="0" lang="es-CL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,</a:t>
            </a:r>
            <a:r>
              <a:rPr kumimoji="0" lang="es-CL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m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] 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(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n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, 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m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&gt; 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B64C14-F8D9-D874-1697-73C4E99A72F0}"/>
              </a:ext>
            </a:extLst>
          </p:cNvPr>
          <p:cNvSpPr txBox="1"/>
          <p:nvPr/>
        </p:nvSpPr>
        <p:spPr>
          <a:xfrm>
            <a:off x="3333584" y="4761790"/>
            <a:ext cx="7162800" cy="1969770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{ "series":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1 } } },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"series":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slice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[ 2, 1 ] } }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kumimoji="0" lang="es-CL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"_id": ...,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"series": [ 3 ],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60 }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DB9A02-0AF5-3B1E-094B-E4BCC4F10FD1}"/>
              </a:ext>
            </a:extLst>
          </p:cNvPr>
          <p:cNvSpPr txBox="1"/>
          <p:nvPr/>
        </p:nvSpPr>
        <p:spPr>
          <a:xfrm>
            <a:off x="3333584" y="1925446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"series":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[ 1,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2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,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3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],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417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4F3F-7B47-BC89-05C9-1D3D47414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Estructura en los datos</a:t>
            </a:r>
          </a:p>
        </p:txBody>
      </p:sp>
      <p:sp>
        <p:nvSpPr>
          <p:cNvPr id="5" name="Arrow: Left-Right 4">
            <a:extLst>
              <a:ext uri="{FF2B5EF4-FFF2-40B4-BE49-F238E27FC236}">
                <a16:creationId xmlns:a16="http://schemas.microsoft.com/office/drawing/2014/main" id="{D540DAE7-AFE6-F99F-FC96-1869029C28B5}"/>
              </a:ext>
            </a:extLst>
          </p:cNvPr>
          <p:cNvSpPr/>
          <p:nvPr/>
        </p:nvSpPr>
        <p:spPr>
          <a:xfrm>
            <a:off x="2070406" y="5565487"/>
            <a:ext cx="8781690" cy="207034"/>
          </a:xfrm>
          <a:prstGeom prst="leftRightArrow">
            <a:avLst>
              <a:gd name="adj1" fmla="val 50000"/>
              <a:gd name="adj2" fmla="val 12222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5B9BA1-9E7B-AC36-6E52-BA7765CED7B7}"/>
              </a:ext>
            </a:extLst>
          </p:cNvPr>
          <p:cNvSpPr txBox="1"/>
          <p:nvPr/>
        </p:nvSpPr>
        <p:spPr>
          <a:xfrm>
            <a:off x="9684656" y="5818529"/>
            <a:ext cx="2200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Neue Haas Grotesk Text Pro" panose="020B0504020202020204" pitchFamily="34" charset="77"/>
                <a:ea typeface="Malgun Gothic" panose="020B0503020000020004" pitchFamily="34" charset="-127"/>
              </a:rPr>
              <a:t>Más estructurados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50FA99-E3AF-B302-AB49-8A28B2C7C0C2}"/>
              </a:ext>
            </a:extLst>
          </p:cNvPr>
          <p:cNvSpPr txBox="1"/>
          <p:nvPr/>
        </p:nvSpPr>
        <p:spPr>
          <a:xfrm>
            <a:off x="6068515" y="6187861"/>
            <a:ext cx="817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Neue Haas Grotesk Text Pro" panose="020B0504020202020204" pitchFamily="34" charset="77"/>
                <a:ea typeface="Malgun Gothic" panose="020B0503020000020004" pitchFamily="34" charset="-127"/>
              </a:rPr>
              <a:t>Datos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D57741-8AA4-20A9-C9BE-E40E66393768}"/>
              </a:ext>
            </a:extLst>
          </p:cNvPr>
          <p:cNvSpPr txBox="1"/>
          <p:nvPr/>
        </p:nvSpPr>
        <p:spPr>
          <a:xfrm>
            <a:off x="1121561" y="5818529"/>
            <a:ext cx="2473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>
                <a:solidFill>
                  <a:schemeClr val="bg1"/>
                </a:solidFill>
                <a:latin typeface="Neue Haas Grotesk Text Pro" panose="020B0504020202020204" pitchFamily="34" charset="77"/>
                <a:ea typeface="Malgun Gothic" panose="020B0503020000020004" pitchFamily="34" charset="-127"/>
              </a:rPr>
              <a:t>Menos estructurados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B886F7-5026-412B-424E-58C5060EFFBA}"/>
              </a:ext>
            </a:extLst>
          </p:cNvPr>
          <p:cNvSpPr txBox="1"/>
          <p:nvPr/>
        </p:nvSpPr>
        <p:spPr>
          <a:xfrm>
            <a:off x="1774193" y="1804546"/>
            <a:ext cx="1289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  <a:latin typeface="Neue Haas Grotesk Text Pro" panose="020B0504020202020204" pitchFamily="34" charset="77"/>
                <a:ea typeface="Malgun Gothic" panose="020B0503020000020004" pitchFamily="34" charset="-127"/>
              </a:rPr>
              <a:t>Texto plano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7D179B-C8F7-9D80-2A72-E4335F5D5991}"/>
              </a:ext>
            </a:extLst>
          </p:cNvPr>
          <p:cNvSpPr txBox="1"/>
          <p:nvPr/>
        </p:nvSpPr>
        <p:spPr>
          <a:xfrm>
            <a:off x="4089591" y="1798471"/>
            <a:ext cx="1886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  <a:latin typeface="Neue Haas Grotesk Text Pro" panose="020B0504020202020204" pitchFamily="34" charset="77"/>
                <a:ea typeface="Malgun Gothic" panose="020B0503020000020004" pitchFamily="34" charset="-127"/>
              </a:rPr>
              <a:t>Texto enriquecido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A3CCCA-66FC-19E5-6A9C-167BE6FD2F0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523" y="3894678"/>
            <a:ext cx="2836616" cy="10704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AE4A7D-590C-F5D2-169F-7B45EC11C69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658" y="3105486"/>
            <a:ext cx="2797085" cy="10965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D2D527-4904-2484-BBE5-D2D8734AE08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338" y="2509513"/>
            <a:ext cx="2776986" cy="811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FDFAB03-4801-00D3-3979-27EAFCB69223}"/>
              </a:ext>
            </a:extLst>
          </p:cNvPr>
          <p:cNvSpPr txBox="1"/>
          <p:nvPr/>
        </p:nvSpPr>
        <p:spPr>
          <a:xfrm>
            <a:off x="10238011" y="1798471"/>
            <a:ext cx="1110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  <a:latin typeface="Neue Haas Grotesk Text Pro" panose="020B0504020202020204" pitchFamily="34" charset="77"/>
                <a:ea typeface="Malgun Gothic" panose="020B0503020000020004" pitchFamily="34" charset="-127"/>
              </a:rPr>
              <a:t>Tabulares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758F993-2FA8-B5CD-4E68-1F4440E5F76E}"/>
              </a:ext>
            </a:extLst>
          </p:cNvPr>
          <p:cNvSpPr txBox="1"/>
          <p:nvPr/>
        </p:nvSpPr>
        <p:spPr>
          <a:xfrm>
            <a:off x="6906763" y="1798471"/>
            <a:ext cx="1785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00" dirty="0">
                <a:solidFill>
                  <a:schemeClr val="bg1"/>
                </a:solidFill>
                <a:latin typeface="Neue Haas Grotesk Text Pro" panose="020B0504020202020204" pitchFamily="34" charset="77"/>
                <a:ea typeface="Malgun Gothic" panose="020B0503020000020004" pitchFamily="34" charset="-127"/>
              </a:rPr>
              <a:t>Árboles y Grafos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CCFFAB-D905-DC76-90D9-BA3C7F68C534}"/>
              </a:ext>
            </a:extLst>
          </p:cNvPr>
          <p:cNvSpPr txBox="1"/>
          <p:nvPr/>
        </p:nvSpPr>
        <p:spPr>
          <a:xfrm>
            <a:off x="1243687" y="2242805"/>
            <a:ext cx="2327193" cy="2836615"/>
          </a:xfrm>
          <a:prstGeom prst="rect">
            <a:avLst/>
          </a:prstGeom>
          <a:noFill/>
          <a:ln>
            <a:solidFill>
              <a:sysClr val="windowText" lastClr="000000">
                <a:lumMod val="95000"/>
                <a:lumOff val="5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Muchas cervezas reciben el distintivo de su color: cerveza ámbar, roja, rubia, negra. Otras vienen definidas por su transparencia: cervezas turbias o translúcidas. Normalmente, la translucidez de una cerveza puede ser debida a las proteínas en suspensión, procedentes del grano (menos de cebada), o bien puede ser debida al hecho de ser poco o no haber sido filtrada y llevar levadura en suspensión. Las cervezas negras son llamadas así por el uso que se hace en la receta de maltas tostadas o quemadas. Algunas cervezas negras especialmente robustas son nombradas normalmente </a:t>
            </a:r>
            <a:r>
              <a:rPr kumimoji="0" lang="es-ES" sz="9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stout</a:t>
            </a: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kumimoji="0" lang="es-CL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5B6B93-A7D1-5C33-53B4-DE4B1846EE0F}"/>
              </a:ext>
            </a:extLst>
          </p:cNvPr>
          <p:cNvSpPr txBox="1"/>
          <p:nvPr/>
        </p:nvSpPr>
        <p:spPr>
          <a:xfrm>
            <a:off x="3847627" y="2244808"/>
            <a:ext cx="2327192" cy="2836615"/>
          </a:xfrm>
          <a:prstGeom prst="rect">
            <a:avLst/>
          </a:prstGeom>
          <a:noFill/>
          <a:ln>
            <a:solidFill>
              <a:sysClr val="windowText" lastClr="000000">
                <a:lumMod val="95000"/>
                <a:lumOff val="5000"/>
              </a:sys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s-ES" sz="600" b="0" i="0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ul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kumimoji="0" lang="es-ES" sz="600" b="0" i="0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li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&gt;&lt;b&gt;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Mezcla de grano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&lt;/b&gt;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. Esta etapa consiste en la mezcla en seco de los diversos granos -malteados o no- que intervienen en la receta. La proporción de los constituyentes define el perfil del grano, el color y la transparencia de la cerveza.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s-ES" sz="600" b="0" i="0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li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s-ES" sz="600" b="0" i="0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li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&gt;&lt;b&gt;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Inicio de maceración&lt;/b&gt;. Se tira el grano al agua a una temperatura de 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67 &lt;a </a:t>
            </a:r>
            <a:r>
              <a:rPr kumimoji="0" lang="es-ES" sz="600" b="0" i="0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="/wiki/</a:t>
            </a:r>
            <a:r>
              <a:rPr kumimoji="0" lang="es-ES" sz="600" b="0" i="0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Grado_Celsius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es-ES" sz="600" b="0" i="0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="Grado Celsius"&gt;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°C&lt;/a&gt;.&lt;/</a:t>
            </a:r>
            <a:r>
              <a:rPr kumimoji="0" lang="es-ES" sz="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li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s-ES" sz="600" b="0" i="0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li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&gt;&lt;b&gt;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Maceración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&lt;/b&gt;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. Es necesario someter la mezcla anterior a una serie de operaciones destinadas a activar diversas enzimas que reducen las cadenas largas de azúcares en otras más simples y fermentables. Principalmente, se trata de hacer que la mezcla pase por diversas etapas más o menos largas de temperatura, porque cada etapa es óptima para enzimas diferentes.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s-ES" sz="600" b="0" i="0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li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s-ES" sz="600" b="0" i="0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li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&gt;&lt;b&gt;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Final de maceración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&lt;/b&gt;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. Cuando el elaborador considera que la mezcla contiene todos los elementos necesarios para su 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&lt;a </a:t>
            </a:r>
            <a:r>
              <a:rPr kumimoji="0" lang="es-ES" sz="600" b="0" i="0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="/wiki/</a:t>
            </a:r>
            <a:r>
              <a:rPr kumimoji="0" lang="es-ES" sz="600" b="0" i="0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Recetas_de_cocina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es-ES" sz="600" b="0" i="0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kumimoji="0" lang="es-ES" sz="600" b="0" i="0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mw-redirect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kumimoji="0" lang="es-ES" sz="600" b="0" i="0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title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="Recetas de cocina"&gt;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receta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&lt;/a&gt;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, detiene todas las operaciones químicas y lleva dicha mezcla a la temperatura de 82&amp;#160;°C, lo que destruye todas las enzimas.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s-ES" sz="600" b="0" i="0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li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s-ES" sz="600" b="0" i="0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li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&gt;&lt;b&gt;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Filtrado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&lt;/b&gt;</a:t>
            </a:r>
            <a:r>
              <a:rPr kumimoji="0" lang="es-ES" sz="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kumimoji="0" lang="es-CL" sz="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2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6" grpId="0"/>
      <p:bldP spid="17" grpId="0"/>
      <p:bldP spid="19" grpId="0" animBg="1"/>
      <p:bldP spid="2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6D34D-2D35-F73B-B36C-26FAC922D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Proyección </a:t>
            </a:r>
            <a:r>
              <a:rPr lang="es-CL" b="1" dirty="0">
                <a:solidFill>
                  <a:srgbClr val="5BEC12"/>
                </a:solidFill>
              </a:rPr>
              <a:t>π</a:t>
            </a:r>
            <a:r>
              <a:rPr lang="es-CL" dirty="0"/>
              <a:t>: Emitir un </a:t>
            </a:r>
            <a:r>
              <a:rPr lang="es-CL" dirty="0" err="1"/>
              <a:t>sub-arreglo</a:t>
            </a:r>
            <a:endParaRPr lang="en-CL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A2ACDFD-A22D-20DF-61A3-31B8868A9B2E}"/>
              </a:ext>
            </a:extLst>
          </p:cNvPr>
          <p:cNvSpPr txBox="1">
            <a:spLocks/>
          </p:cNvSpPr>
          <p:nvPr/>
        </p:nvSpPr>
        <p:spPr>
          <a:xfrm>
            <a:off x="2387600" y="3954815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De los últimos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  <a:cs typeface="Consolas" panose="020B0609020204030204" pitchFamily="49" charset="0"/>
              </a:rPr>
              <a:t>n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, devolver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  <a:cs typeface="Consolas" panose="020B0609020204030204" pitchFamily="49" charset="0"/>
              </a:rPr>
              <a:t>m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:   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$</a:t>
            </a:r>
            <a:r>
              <a:rPr kumimoji="0" lang="es-CL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slice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: [</a:t>
            </a:r>
            <a:r>
              <a:rPr kumimoji="0" lang="es-CL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n</a:t>
            </a:r>
            <a:r>
              <a:rPr kumimoji="0" lang="es-CL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,</a:t>
            </a:r>
            <a:r>
              <a:rPr kumimoji="0" lang="es-CL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m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] 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(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n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&lt; 0, 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Inconsolata" panose="00000509000000000000" pitchFamily="49" charset="0"/>
                <a:ea typeface="+mj-ea"/>
                <a:cs typeface="Consolas" panose="020B0609020204030204" pitchFamily="49" charset="0"/>
              </a:rPr>
              <a:t>m</a:t>
            </a:r>
            <a:r>
              <a:rPr kumimoji="0" lang="es-CL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 &gt; 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992646-92BF-EEAC-49BB-B37D81050CAF}"/>
              </a:ext>
            </a:extLst>
          </p:cNvPr>
          <p:cNvSpPr txBox="1"/>
          <p:nvPr/>
        </p:nvSpPr>
        <p:spPr>
          <a:xfrm>
            <a:off x="3214315" y="4957323"/>
            <a:ext cx="7162800" cy="1754326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db.series.find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{ "series":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elemMatch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gt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1 } } },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"series": { $</a:t>
            </a:r>
            <a:r>
              <a:rPr kumimoji="0" lang="es-C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slice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5BEC1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: [ -2, 1 ] } } </a:t>
            </a: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20000"/>
                    <a:lumOff val="8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  <a:endParaRPr kumimoji="0" lang="es-CL" sz="2000" b="0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600" b="0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nconsolata" panose="00000509000000000000" pitchFamily="49" charset="0"/>
              <a:cs typeface="Consolas" panose="020B0609020204030204" pitchFamily="49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 "_id": ...,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  <a:r>
              <a:rPr kumimoji="0" lang="es-CL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"series": [ 2 ], "</a:t>
            </a:r>
            <a:r>
              <a:rPr kumimoji="0" lang="es-CL" sz="1600" b="0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600" b="0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60 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95EB2-9F8C-6D27-4425-CB15B4494489}"/>
              </a:ext>
            </a:extLst>
          </p:cNvPr>
          <p:cNvSpPr txBox="1"/>
          <p:nvPr/>
        </p:nvSpPr>
        <p:spPr>
          <a:xfrm>
            <a:off x="3214315" y="1913944"/>
            <a:ext cx="7162800" cy="175432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&gt;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db.series.insert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(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{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name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"Black 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Mirror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"series":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[ 1,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2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, 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60000"/>
                    <a:lumOff val="40000"/>
                  </a:srgbClr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3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],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  "</a:t>
            </a:r>
            <a:r>
              <a:rPr kumimoji="0" lang="es-CL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runtime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": 60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  }</a:t>
            </a:r>
            <a:r>
              <a:rPr kumimoji="0" lang="es-CL" sz="1800" b="0" i="0" u="none" strike="noStrike" kern="0" cap="none" spc="0" normalizeH="0" baseline="0" noProof="0" dirty="0">
                <a:ln>
                  <a:noFill/>
                </a:ln>
                <a:solidFill>
                  <a:srgbClr val="AFFFC2"/>
                </a:solidFill>
                <a:effectLst/>
                <a:uLnTx/>
                <a:uFillTx/>
                <a:latin typeface="Inconsolata" panose="00000509000000000000" pitchFamily="49" charset="0"/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755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52A5-CA7C-1388-D18E-3E5EBF3A5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MongoDB - Agregación</a:t>
            </a:r>
            <a:endParaRPr lang="en-CL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2D9055-0FC3-3900-087F-7546F92581E4}"/>
              </a:ext>
            </a:extLst>
          </p:cNvPr>
          <p:cNvSpPr txBox="1">
            <a:spLocks/>
          </p:cNvSpPr>
          <p:nvPr/>
        </p:nvSpPr>
        <p:spPr>
          <a:xfrm>
            <a:off x="1137037" y="2075548"/>
            <a:ext cx="11054963" cy="2211537"/>
          </a:xfrm>
          <a:prstGeom prst="rect">
            <a:avLst/>
          </a:prstGeom>
          <a:solidFill>
            <a:sysClr val="windowText" lastClr="0000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nconsolata" pitchFamily="1" charset="0"/>
                <a:ea typeface="Inconsolata" pitchFamily="1" charset="0"/>
                <a:cs typeface="Malgun Gothic Semilight" panose="020B0502040204020203" pitchFamily="34" charset="-128"/>
              </a:rPr>
              <a:t>&gt;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nconsolata" pitchFamily="1" charset="0"/>
                <a:ea typeface="Inconsolata" pitchFamily="1" charset="0"/>
                <a:cs typeface="Malgun Gothic Semilight" panose="020B0502040204020203" pitchFamily="34" charset="-128"/>
              </a:rPr>
              <a:t>db.series.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Inconsolata" pitchFamily="1" charset="0"/>
                <a:ea typeface="Inconsolata" pitchFamily="1" charset="0"/>
                <a:cs typeface="Malgun Gothic Semilight" panose="020B0502040204020203" pitchFamily="34" charset="-128"/>
              </a:rPr>
              <a:t>aggregate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nconsolata" pitchFamily="1" charset="0"/>
                <a:ea typeface="Inconsolata" pitchFamily="1" charset="0"/>
                <a:cs typeface="Malgun Gothic Semilight" panose="020B0502040204020203" pitchFamily="34" charset="-128"/>
              </a:rPr>
              <a:t>(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nconsolata" pitchFamily="1" charset="0"/>
                <a:ea typeface="Inconsolata" pitchFamily="1" charset="0"/>
                <a:cs typeface="Malgun Gothic Semilight" panose="020B0502040204020203" pitchFamily="34" charset="-128"/>
              </a:rPr>
              <a:t>    {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Inconsolata" pitchFamily="1" charset="0"/>
                <a:ea typeface="Inconsolata" pitchFamily="1" charset="0"/>
                <a:cs typeface="Malgun Gothic Semilight" panose="020B0502040204020203" pitchFamily="34" charset="-128"/>
              </a:rPr>
              <a:t>$match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nconsolata" pitchFamily="1" charset="0"/>
                <a:ea typeface="Inconsolata" pitchFamily="1" charset="0"/>
                <a:cs typeface="Malgun Gothic Semilight" panose="020B0502040204020203" pitchFamily="34" charset="-128"/>
              </a:rPr>
              <a:t>: {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Inconsolata" pitchFamily="1" charset="0"/>
                <a:ea typeface="Inconsolata" pitchFamily="1" charset="0"/>
                <a:cs typeface="Malgun Gothic Semilight" panose="020B0502040204020203" pitchFamily="34" charset="-128"/>
              </a:rPr>
              <a:t>year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nconsolata" pitchFamily="1" charset="0"/>
                <a:ea typeface="Inconsolata" pitchFamily="1" charset="0"/>
                <a:cs typeface="Malgun Gothic Semilight" panose="020B0502040204020203" pitchFamily="34" charset="-128"/>
              </a:rPr>
              <a:t>: {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Inconsolata" pitchFamily="1" charset="0"/>
                <a:ea typeface="Inconsolata" pitchFamily="1" charset="0"/>
                <a:cs typeface="Malgun Gothic Semilight" panose="020B0502040204020203" pitchFamily="34" charset="-128"/>
              </a:rPr>
              <a:t>$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Inconsolata" pitchFamily="1" charset="0"/>
                <a:ea typeface="Inconsolata" pitchFamily="1" charset="0"/>
                <a:cs typeface="Malgun Gothic Semilight" panose="020B0502040204020203" pitchFamily="34" charset="-128"/>
              </a:rPr>
              <a:t>gt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nconsolata" pitchFamily="1" charset="0"/>
                <a:ea typeface="Inconsolata" pitchFamily="1" charset="0"/>
                <a:cs typeface="Malgun Gothic Semilight" panose="020B0502040204020203" pitchFamily="34" charset="-128"/>
              </a:rPr>
              <a:t>: 2000}}},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nconsolata" pitchFamily="1" charset="0"/>
                <a:ea typeface="Inconsolata" pitchFamily="1" charset="0"/>
                <a:cs typeface="Malgun Gothic Semilight" panose="020B0502040204020203" pitchFamily="34" charset="-128"/>
              </a:rPr>
              <a:t>    {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Inconsolata" pitchFamily="1" charset="0"/>
                <a:ea typeface="Inconsolata" pitchFamily="1" charset="0"/>
                <a:cs typeface="Malgun Gothic Semilight" panose="020B0502040204020203" pitchFamily="34" charset="-128"/>
              </a:rPr>
              <a:t>$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Inconsolata" pitchFamily="1" charset="0"/>
                <a:ea typeface="Inconsolata" pitchFamily="1" charset="0"/>
                <a:cs typeface="Malgun Gothic Semilight" panose="020B0502040204020203" pitchFamily="34" charset="-128"/>
              </a:rPr>
              <a:t>group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nconsolata" pitchFamily="1" charset="0"/>
                <a:ea typeface="Inconsolata" pitchFamily="1" charset="0"/>
                <a:cs typeface="Malgun Gothic Semilight" panose="020B0502040204020203" pitchFamily="34" charset="-128"/>
              </a:rPr>
              <a:t>: {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Inconsolata" pitchFamily="1" charset="0"/>
                <a:ea typeface="Inconsolata" pitchFamily="1" charset="0"/>
                <a:cs typeface="Malgun Gothic Semilight" panose="020B0502040204020203" pitchFamily="34" charset="-128"/>
              </a:rPr>
              <a:t>_id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nconsolata" pitchFamily="1" charset="0"/>
                <a:ea typeface="Inconsolata" pitchFamily="1" charset="0"/>
                <a:cs typeface="Malgun Gothic Semilight" panose="020B0502040204020203" pitchFamily="34" charset="-128"/>
              </a:rPr>
              <a:t>: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Inconsolata" pitchFamily="1" charset="0"/>
                <a:ea typeface="Inconsolata" pitchFamily="1" charset="0"/>
                <a:cs typeface="Malgun Gothic Semilight" panose="020B0502040204020203" pitchFamily="34" charset="-128"/>
              </a:rPr>
              <a:t>“$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Inconsolata" pitchFamily="1" charset="0"/>
                <a:ea typeface="Inconsolata" pitchFamily="1" charset="0"/>
                <a:cs typeface="Malgun Gothic Semilight" panose="020B0502040204020203" pitchFamily="34" charset="-128"/>
              </a:rPr>
              <a:t>genre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Inconsolata" pitchFamily="1" charset="0"/>
                <a:ea typeface="Inconsolata" pitchFamily="1" charset="0"/>
                <a:cs typeface="Malgun Gothic Semilight" panose="020B0502040204020203" pitchFamily="34" charset="-128"/>
              </a:rPr>
              <a:t>”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nconsolata" pitchFamily="1" charset="0"/>
                <a:ea typeface="Inconsolata" pitchFamily="1" charset="0"/>
                <a:cs typeface="Malgun Gothic Semilight" panose="020B0502040204020203" pitchFamily="34" charset="-128"/>
              </a:rPr>
              <a:t>, 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Inconsolata" pitchFamily="1" charset="0"/>
                <a:ea typeface="Inconsolata" pitchFamily="1" charset="0"/>
                <a:cs typeface="Malgun Gothic Semilight" panose="020B0502040204020203" pitchFamily="34" charset="-128"/>
              </a:rPr>
              <a:t>avg_rating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nconsolata" pitchFamily="1" charset="0"/>
                <a:ea typeface="Inconsolata" pitchFamily="1" charset="0"/>
                <a:cs typeface="Malgun Gothic Semilight" panose="020B0502040204020203" pitchFamily="34" charset="-128"/>
              </a:rPr>
              <a:t>: {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Inconsolata" pitchFamily="1" charset="0"/>
                <a:ea typeface="Inconsolata" pitchFamily="1" charset="0"/>
                <a:cs typeface="Malgun Gothic Semilight" panose="020B0502040204020203" pitchFamily="34" charset="-128"/>
              </a:rPr>
              <a:t>$</a:t>
            </a:r>
            <a:r>
              <a:rPr kumimoji="0" lang="es-CL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Inconsolata" pitchFamily="1" charset="0"/>
                <a:ea typeface="Inconsolata" pitchFamily="1" charset="0"/>
                <a:cs typeface="Malgun Gothic Semilight" panose="020B0502040204020203" pitchFamily="34" charset="-128"/>
              </a:rPr>
              <a:t>avg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nconsolata" pitchFamily="1" charset="0"/>
                <a:ea typeface="Inconsolata" pitchFamily="1" charset="0"/>
                <a:cs typeface="Malgun Gothic Semilight" panose="020B0502040204020203" pitchFamily="34" charset="-128"/>
              </a:rPr>
              <a:t>: 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Inconsolata" pitchFamily="1" charset="0"/>
                <a:ea typeface="Inconsolata" pitchFamily="1" charset="0"/>
                <a:cs typeface="Malgun Gothic Semilight" panose="020B0502040204020203" pitchFamily="34" charset="-128"/>
              </a:rPr>
              <a:t>“$rating”</a:t>
            </a: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nconsolata" pitchFamily="1" charset="0"/>
                <a:ea typeface="Inconsolata" pitchFamily="1" charset="0"/>
                <a:cs typeface="Malgun Gothic Semilight" panose="020B0502040204020203" pitchFamily="34" charset="-128"/>
              </a:rPr>
              <a:t>}}}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Inconsolata" pitchFamily="1" charset="0"/>
                <a:ea typeface="Inconsolata" pitchFamily="1" charset="0"/>
                <a:cs typeface="Malgun Gothic Semilight" panose="020B0502040204020203" pitchFamily="34" charset="-128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5DDC36-5677-9E20-6FC9-1DF7F6E7E942}"/>
              </a:ext>
            </a:extLst>
          </p:cNvPr>
          <p:cNvSpPr txBox="1"/>
          <p:nvPr/>
        </p:nvSpPr>
        <p:spPr>
          <a:xfrm>
            <a:off x="6458309" y="6382194"/>
            <a:ext cx="6107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>
                <a:solidFill>
                  <a:prstClr val="black"/>
                </a:solidFill>
                <a:latin typeface="Calibri" panose="020F0502020204030204"/>
                <a:hlinkClick r:id="rId2"/>
              </a:rPr>
              <a:t>https://www.mongodb.com/docs/manual/aggregation/</a:t>
            </a:r>
            <a:r>
              <a:rPr lang="es-CL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A14179-71AB-ED52-0380-8EEB70B6D852}"/>
              </a:ext>
            </a:extLst>
          </p:cNvPr>
          <p:cNvSpPr txBox="1"/>
          <p:nvPr/>
        </p:nvSpPr>
        <p:spPr>
          <a:xfrm>
            <a:off x="1137037" y="4595784"/>
            <a:ext cx="8419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</a:rPr>
              <a:t>$match </a:t>
            </a:r>
            <a:r>
              <a:rPr lang="es-CL" sz="2400" dirty="0">
                <a:solidFill>
                  <a:prstClr val="black"/>
                </a:solidFill>
                <a:latin typeface="Neue Haas Grotesk Text Pro" panose="020B0504020202020204" pitchFamily="34" charset="77"/>
                <a:ea typeface="Malgun Gothic" panose="020B0503020000020004" pitchFamily="34" charset="-127"/>
              </a:rPr>
              <a:t>filtra los documentos (similarmente a </a:t>
            </a:r>
            <a:r>
              <a:rPr lang="es-CL" sz="2400" dirty="0" err="1">
                <a:solidFill>
                  <a:prstClr val="black"/>
                </a:solidFill>
                <a:latin typeface="Inconsolata" pitchFamily="49" charset="77"/>
                <a:ea typeface="Inconsolata" pitchFamily="49" charset="77"/>
              </a:rPr>
              <a:t>find</a:t>
            </a:r>
            <a:r>
              <a:rPr lang="es-CL" sz="2400" dirty="0">
                <a:solidFill>
                  <a:prstClr val="black"/>
                </a:solidFill>
                <a:latin typeface="Neue Haas Grotesk Text Pro" panose="020B0504020202020204" pitchFamily="34" charset="77"/>
                <a:ea typeface="Malgun Gothic" panose="020B0503020000020004" pitchFamily="34" charset="-127"/>
              </a:rPr>
              <a:t>) y luego </a:t>
            </a:r>
            <a:r>
              <a:rPr lang="es-CL" sz="2400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</a:rPr>
              <a:t>$</a:t>
            </a:r>
            <a:r>
              <a:rPr lang="es-CL" sz="2400" dirty="0" err="1">
                <a:solidFill>
                  <a:prstClr val="black"/>
                </a:solidFill>
                <a:latin typeface="Inconsolata" pitchFamily="49" charset="77"/>
                <a:ea typeface="Inconsolata" pitchFamily="49" charset="77"/>
              </a:rPr>
              <a:t>group</a:t>
            </a:r>
            <a:r>
              <a:rPr lang="es-CL" sz="2400" dirty="0">
                <a:solidFill>
                  <a:prstClr val="black"/>
                </a:solidFill>
                <a:latin typeface="Inconsolata" pitchFamily="49" charset="77"/>
                <a:ea typeface="Inconsolata" pitchFamily="49" charset="77"/>
              </a:rPr>
              <a:t> </a:t>
            </a:r>
            <a:r>
              <a:rPr lang="es-CL" sz="2400" dirty="0">
                <a:solidFill>
                  <a:prstClr val="black"/>
                </a:solidFill>
                <a:latin typeface="Neue Haas Grotesk Text Pro" panose="020B0504020202020204" pitchFamily="34" charset="77"/>
                <a:ea typeface="Malgun Gothic" panose="020B0503020000020004" pitchFamily="34" charset="-127"/>
              </a:rPr>
              <a:t>agrupa y calcula la función de agregación</a:t>
            </a:r>
            <a:endParaRPr lang="es-CL" dirty="0">
              <a:solidFill>
                <a:prstClr val="black"/>
              </a:solidFill>
              <a:latin typeface="Neue Haas Grotesk Text Pro" panose="020B0504020202020204" pitchFamily="34" charset="7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942058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F8092-D3D1-DD1F-D236-148F25A33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150" y="1251674"/>
            <a:ext cx="8228728" cy="2914688"/>
          </a:xfrm>
        </p:spPr>
        <p:txBody>
          <a:bodyPr/>
          <a:lstStyle/>
          <a:p>
            <a:r>
              <a:rPr lang="en-CL" dirty="0"/>
              <a:t>MongoDB:</a:t>
            </a:r>
            <a:br>
              <a:rPr lang="en-CL" dirty="0"/>
            </a:br>
            <a:r>
              <a:rPr lang="en-CL" dirty="0"/>
              <a:t>	Otras Características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7DED2-6635-BA78-E2D6-AA2CA8C0B7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/>
          </a:p>
        </p:txBody>
      </p:sp>
    </p:spTree>
    <p:extLst>
      <p:ext uri="{BB962C8B-B14F-4D97-AF65-F5344CB8AC3E}">
        <p14:creationId xmlns:p14="http://schemas.microsoft.com/office/powerpoint/2010/main" val="1284016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08A0C-262D-8D60-56D1-BFE52BE2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MongoDB: Otras </a:t>
            </a:r>
            <a:r>
              <a:rPr lang="es-CL" dirty="0" err="1"/>
              <a:t>cáracteristicas</a:t>
            </a:r>
            <a:endParaRPr lang="en-CL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158DA858-9FB5-678F-FBD1-934F2B4694D2}"/>
              </a:ext>
            </a:extLst>
          </p:cNvPr>
          <p:cNvSpPr txBox="1">
            <a:spLocks/>
          </p:cNvSpPr>
          <p:nvPr/>
        </p:nvSpPr>
        <p:spPr>
          <a:xfrm>
            <a:off x="1292811" y="1841527"/>
            <a:ext cx="111420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Actualizaciones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Agregación / “Pipelines”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Indexación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Búsqueda sobre texto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Consultas geográficas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Procesamiento distribuido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L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eue Haas Grotesk Text Pro" panose="020B0504020202020204" pitchFamily="34" charset="77"/>
              </a:rPr>
              <a:t>Y mucho más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L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pic>
        <p:nvPicPr>
          <p:cNvPr id="9" name="Picture 2" descr="Que es el Big Data? | 20S Agencia">
            <a:extLst>
              <a:ext uri="{FF2B5EF4-FFF2-40B4-BE49-F238E27FC236}">
                <a16:creationId xmlns:a16="http://schemas.microsoft.com/office/drawing/2014/main" id="{D71FE904-C0DD-45B6-ADB5-88B9AF319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898" y="4231818"/>
            <a:ext cx="3655102" cy="228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71F6FE-BFF3-4B4C-ACCC-741C878BF6B1}"/>
              </a:ext>
            </a:extLst>
          </p:cNvPr>
          <p:cNvSpPr txBox="1"/>
          <p:nvPr/>
        </p:nvSpPr>
        <p:spPr>
          <a:xfrm>
            <a:off x="8381999" y="6436744"/>
            <a:ext cx="3810001" cy="400110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es-CL" sz="2000" b="0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Más detalles en el curso CC5212.</a:t>
            </a:r>
          </a:p>
        </p:txBody>
      </p:sp>
    </p:spTree>
    <p:extLst>
      <p:ext uri="{BB962C8B-B14F-4D97-AF65-F5344CB8AC3E}">
        <p14:creationId xmlns:p14="http://schemas.microsoft.com/office/powerpoint/2010/main" val="93398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9EC05-2C11-5B47-383E-9456C55E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MEAN </a:t>
            </a:r>
            <a:r>
              <a:rPr lang="es-CL" dirty="0" err="1"/>
              <a:t>Stack</a:t>
            </a:r>
            <a:endParaRPr lang="en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55CD0-EF13-CFD1-A0CE-1CCE18CF0C2C}"/>
              </a:ext>
            </a:extLst>
          </p:cNvPr>
          <p:cNvSpPr txBox="1">
            <a:spLocks/>
          </p:cNvSpPr>
          <p:nvPr/>
        </p:nvSpPr>
        <p:spPr>
          <a:xfrm>
            <a:off x="1205347" y="1825625"/>
            <a:ext cx="11142093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dirty="0">
                <a:latin typeface="Neue Haas Grotesk Text Pro" panose="020B0504020202020204" pitchFamily="34" charset="77"/>
              </a:rPr>
              <a:t>MongoDB, </a:t>
            </a:r>
            <a:r>
              <a:rPr lang="es-CL" dirty="0" err="1">
                <a:latin typeface="Neue Haas Grotesk Text Pro" panose="020B0504020202020204" pitchFamily="34" charset="77"/>
              </a:rPr>
              <a:t>Express.js</a:t>
            </a:r>
            <a:r>
              <a:rPr lang="es-CL" dirty="0">
                <a:latin typeface="Neue Haas Grotesk Text Pro" panose="020B0504020202020204" pitchFamily="34" charset="77"/>
              </a:rPr>
              <a:t>, Angular(JS), </a:t>
            </a:r>
            <a:r>
              <a:rPr lang="es-CL" dirty="0" err="1">
                <a:latin typeface="Neue Haas Grotesk Text Pro" panose="020B0504020202020204" pitchFamily="34" charset="77"/>
              </a:rPr>
              <a:t>Node.js</a:t>
            </a:r>
            <a:endParaRPr lang="es-CL" dirty="0">
              <a:latin typeface="Neue Haas Grotesk Text Pro" panose="020B0504020202020204" pitchFamily="34" charset="77"/>
            </a:endParaRPr>
          </a:p>
        </p:txBody>
      </p:sp>
      <p:pic>
        <p:nvPicPr>
          <p:cNvPr id="4" name="Picture 4" descr="https://miro.medium.com/max/981/1*jaSIDcOmluf97OKazeaHXg.png">
            <a:extLst>
              <a:ext uri="{FF2B5EF4-FFF2-40B4-BE49-F238E27FC236}">
                <a16:creationId xmlns:a16="http://schemas.microsoft.com/office/drawing/2014/main" id="{C8C0D4B8-7999-684A-FF0B-7C399CB98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688" y="2564005"/>
            <a:ext cx="7477125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EFCC08-28BE-E329-64A7-1266430B4C9B}"/>
              </a:ext>
            </a:extLst>
          </p:cNvPr>
          <p:cNvSpPr/>
          <p:nvPr/>
        </p:nvSpPr>
        <p:spPr>
          <a:xfrm>
            <a:off x="5362492" y="6550223"/>
            <a:ext cx="68904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400" dirty="0">
                <a:hlinkClick r:id="rId3"/>
              </a:rPr>
              <a:t>https://medium.com/@jeremyvsjeremy/what-is-the-mean-stack-9d11ae2cd384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112730697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408177-DB03-814F-58D4-D0BD98FFC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AB7F22A-A038-3DB0-5EE9-11C80F8B8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Picture 4" descr="Gráfico económico digital">
            <a:extLst>
              <a:ext uri="{FF2B5EF4-FFF2-40B4-BE49-F238E27FC236}">
                <a16:creationId xmlns:a16="http://schemas.microsoft.com/office/drawing/2014/main" id="{ACFA7DAC-0784-AAE3-9877-E3C60093E2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">
            <a:extLst>
              <a:ext uri="{FF2B5EF4-FFF2-40B4-BE49-F238E27FC236}">
                <a16:creationId xmlns:a16="http://schemas.microsoft.com/office/drawing/2014/main" id="{66E5CA4C-7C72-2AFC-6484-713DC5A9B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55908" cy="6858001"/>
          </a:xfrm>
          <a:prstGeom prst="rect">
            <a:avLst/>
          </a:prstGeom>
          <a:solidFill>
            <a:schemeClr val="bg1">
              <a:alpha val="85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600" b="0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A6910C-DF0F-8ABC-9329-BBA67FDD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928" y="1243162"/>
            <a:ext cx="4728085" cy="229914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Datos Semi-</a:t>
            </a:r>
            <a:r>
              <a:rPr lang="en-US" sz="4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estructurados</a:t>
            </a:r>
            <a:r>
              <a:rPr lang="en-US" sz="4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4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2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Árboles</a:t>
            </a:r>
            <a:endParaRPr lang="en-US" sz="4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43F92B-C0F5-9882-A63B-691D75F345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3880" y="3172569"/>
            <a:ext cx="3742107" cy="261597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</a:rPr>
              <a:t>MDS7103 – Bases de Datos</a:t>
            </a:r>
          </a:p>
          <a:p>
            <a:pPr>
              <a:lnSpc>
                <a:spcPct val="100000"/>
              </a:lnSpc>
            </a:pPr>
            <a:endParaRPr lang="en-US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</a:rPr>
              <a:t>Sebastián Ferrada </a:t>
            </a:r>
            <a:r>
              <a:rPr lang="en-US" sz="1400" dirty="0" err="1">
                <a:solidFill>
                  <a:schemeClr val="tx1"/>
                </a:solidFill>
              </a:rPr>
              <a:t>Aliaga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 err="1">
                <a:solidFill>
                  <a:schemeClr val="tx1"/>
                </a:solidFill>
              </a:rPr>
              <a:t>Iniciativa</a:t>
            </a:r>
            <a:r>
              <a:rPr lang="en-US" sz="1400" dirty="0">
                <a:solidFill>
                  <a:schemeClr val="tx1"/>
                </a:solidFill>
              </a:rPr>
              <a:t> de Datos e </a:t>
            </a:r>
            <a:r>
              <a:rPr lang="en-US" sz="1400" dirty="0" err="1">
                <a:solidFill>
                  <a:schemeClr val="tx1"/>
                </a:solidFill>
              </a:rPr>
              <a:t>Inteligencia</a:t>
            </a:r>
            <a:r>
              <a:rPr lang="en-US" sz="1400" dirty="0">
                <a:solidFill>
                  <a:schemeClr val="tx1"/>
                </a:solidFill>
              </a:rPr>
              <a:t> Artificial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>
                <a:solidFill>
                  <a:schemeClr val="tx1"/>
                </a:solidFill>
              </a:rPr>
              <a:t>http://</a:t>
            </a:r>
            <a:r>
              <a:rPr lang="en-US" sz="1400" dirty="0" err="1">
                <a:solidFill>
                  <a:schemeClr val="tx1"/>
                </a:solidFill>
              </a:rPr>
              <a:t>sferrada.com</a:t>
            </a:r>
            <a:endParaRPr lang="en-US" sz="1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400" dirty="0" err="1">
                <a:solidFill>
                  <a:schemeClr val="tx1"/>
                </a:solidFill>
              </a:rPr>
              <a:t>Noviembre</a:t>
            </a:r>
            <a:r>
              <a:rPr lang="en-US" sz="1400" dirty="0">
                <a:solidFill>
                  <a:schemeClr val="tx1"/>
                </a:solidFill>
              </a:rPr>
              <a:t> 2024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B34910-3637-D142-9251-DF5CAC3DC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909" y="1375495"/>
            <a:ext cx="2770698" cy="54825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B4DC26-088C-C26D-C997-6BB9C077D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5908" y="0"/>
            <a:ext cx="1373567" cy="685799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0000"/>
                </a:schemeClr>
              </a:gs>
              <a:gs pos="81000">
                <a:schemeClr val="accent4">
                  <a:alpha val="50000"/>
                </a:schemeClr>
              </a:gs>
              <a:gs pos="25000">
                <a:schemeClr val="accent2">
                  <a:alpha val="60000"/>
                </a:schemeClr>
              </a:gs>
              <a:gs pos="50000">
                <a:schemeClr val="accent3">
                  <a:alpha val="55000"/>
                </a:schemeClr>
              </a:gs>
              <a:gs pos="99000">
                <a:schemeClr val="accent5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853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5292E-2E40-2BE5-FBB1-CA1473648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L" dirty="0"/>
              <a:t>Árboles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E62EA-3DE5-D4A5-7269-B98B3E7CD1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L"/>
          </a:p>
        </p:txBody>
      </p:sp>
      <p:pic>
        <p:nvPicPr>
          <p:cNvPr id="4" name="Graphic 3" descr="Deciduous tree outline">
            <a:extLst>
              <a:ext uri="{FF2B5EF4-FFF2-40B4-BE49-F238E27FC236}">
                <a16:creationId xmlns:a16="http://schemas.microsoft.com/office/drawing/2014/main" id="{D8D219B3-1F47-B09F-5FBE-D802B42EB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09962" y="2935176"/>
            <a:ext cx="3114136" cy="311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612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95,0691"/>
  <p:tag name="ORIGINALWIDTH" val="2105,544"/>
  <p:tag name="OUTPUTDPI" val="1200"/>
  <p:tag name="LATEXADDIN" val="\documentclass{article}&#10;\usepackage[utf8]{inputenc}&#10;\usepackage{amsmath}&#10;\usepackage{pifont}&#10;\usepackage{xcolor}&#10;\pagestyle{empty}&#10;\begin{document}&#10;\color{green!80!black}&#10;\noindent&#10;\begin{tabular}{p{0.2cm}l}&#10;\ding{51} &amp; \textsf{\textbf{Muy simple entender}}\\&#10;\end{tabular}&#10;\vspace{0.2cm}&#10;&#10;\color{red!80!black}&#10;\noindent&#10;\begin{tabular}{p{0.2cm}l}&#10;\ding{55} &amp; \textsf{\textbf{Repeticiones}}\\&#10;\ding{55} &amp; \textsf{\textbf{¿Si no hay una jerarquía natural?}}\\&#10;\end{tabular}&#10;\end{document}"/>
  <p:tag name="IGUANATEXSIZE" val="30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662,342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String: {\color{blue}\tt&quot;sí&quot;}&#10;\end{document}&#10;"/>
  <p:tag name="IGUANATEXSIZE" val="25"/>
  <p:tag name="IGUANATEXCURSOR" val="25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,2662"/>
  <p:tag name="ORIGINALWIDTH" val="1993,77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ObjectID: {\color{blue}\tt ObjectId(0A0A0A0A0A0A)}&#10;\end{document}&#10;"/>
  <p:tag name="IGUANATEXSIZE" val="25"/>
  <p:tag name="IGUANATEXCURSOR" val="25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777,108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Boolean: {\color{blue}\tt true}&#10;\end{document}&#10;"/>
  <p:tag name="IGUANATEXSIZE" val="25"/>
  <p:tag name="IGUANATEXCURSOR" val="2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,01339"/>
  <p:tag name="ORIGINALWIDTH" val="2614,11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Date: {\color{blue}\tt ISODate(&quot;2003-14-15T09:26:53.589Z&quot;)}&#10;\end{document}&#10;"/>
  <p:tag name="IGUANATEXSIZE" val="25"/>
  <p:tag name="IGUANATEXCURSOR" val="28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,76102"/>
  <p:tag name="ORIGINALWIDTH" val="171,023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extit{etc.}&#10;\end{document}&#10;"/>
  <p:tag name="IGUANATEXSIZE" val="25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,76102"/>
  <p:tag name="ORIGINALWIDTH" val="171,023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textit{etc.}&#10;\end{document}&#10;"/>
  <p:tag name="IGUANATEXSIZE" val="25"/>
  <p:tag name="IGUANATEXCURSOR" val="23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78,11"/>
  <p:tag name="ORIGINALWIDTH" val="2930,659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_id&quot;: ObjectId(^99a88b77c66d^),&#10;  &quot;name&quot;: &quot;The Wire&quot;,&#10;  &quot;type&quot;: &quot;Scripted&quot;,&#10;  &quot;language&quot;: &quot;English&quot;,&#10;  &quot;genres&quot;: [ &quot;Drama&quot;, &quot;Crime&quot;, &quot;Thriller&quot; ],&#10;  &quot;status&quot;: &quot;Ended&quot;,&#10;  &quot;runtime&quot;: 60,&#10;  &quot;premiered&quot;: ISODate(&quot;2002-06-02&quot;),&#10;  &quot;schedule&quot;: {&#10;    &quot;time&quot;: &quot;21:00&quot;,&#10;    &quot;days&quot;: [&#10;      &quot;Sunday&quot;&#10;    ]&#10;  },&#10;  &quot;rating&quot;: {&#10;    &quot;average&quot;: 9.4&#10;  }&#10;}&#10;\end{lstlisting}&#10;\end{document}"/>
  <p:tag name="IGUANATEXSIZE" val="20"/>
  <p:tag name="IGUANATEXCURSOR" val="3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6,6112"/>
  <p:tag name="ORIGINALWIDTH" val="1989,278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_id&quot;: ObjectId(^99a88b77c66d^),&#10;  &quot;name&quot;: &quot;The Wire&quot;,&#10;  &quot;type&quot;: &quot;Scripted&quot;,&#10;  ^\elip^&#10;}&#10;\end{lstlisting}&#10;\end{document}"/>
  <p:tag name="IGUANATEXSIZE" val="20"/>
  <p:tag name="IGUANATEXCURSOR" val="40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96,6112"/>
  <p:tag name="ORIGINALWIDTH" val="1989,278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_id&quot;: ObjectId(^11f22e33d44c^),&#10;  &quot;name&quot;: &quot;Rick and Morty&quot;,&#10;  &quot;type&quot;: &quot;Animation&quot;,&#10;  ^\elip^&#10;}&#10;\end{lstlisting}&#10;\end{document}"/>
  <p:tag name="IGUANATEXSIZE" val="20"/>
  <p:tag name="IGUANATEXCURSOR" val="3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95,473"/>
  <p:tag name="ORIGINALWIDTH" val="4229,09"/>
  <p:tag name="OUTPUTDPI" val="1200"/>
  <p:tag name="LATEXADDIN" val="\documentclass{article}&#10;\usepackage[utf8]{inputenc}&#10;\usepackage{amsmath}&#10;\usepackage{tikz}&#10;\usetikzlibrary{shapes,arrows,positioning,fit,backgrounds,matrix,chains,patterns,trees}&#10;\usepackage{tikz-qtree}&#10;\pagestyle{empty}&#10;&#10;% Gives an invisible horizontal space to align fonts&#10;%\newcommand{\hsp}{\vphantom{\strut}}&#10;\newcommand{\hsp}{\vphantom{Ag}}&#10;&#10;\tikzset{&#10;    lab/.style={ &#10;           text centered,&#10;  fill=white, &#10;  opacity=0.98,&#10;  text opacity=1,&#10;  font=\sf\footnotesize\hsp},&#10; elab/.style={ &#10;           text centered,&#10;  fill=\exbg, &#10;  opacity=0.98,&#10;  text opacity=1,&#10;  font=\sf\footnotesize\hsp},&#10; iri/.style={&#10;  draw=black!50!white, &#10;  rectangle,&#10;            rounded corners,&#10;            thick,&#10;            text centered,&#10;  top color=white, &#10;  bottom color=black!15, &#10;  %opacity=0.7,&#10;  %text opacity=1,&#10;  font=\sf\small\hsp},&#10; lit/.style={&#10;  draw=black!50!white, &#10;  rectangle,&#10;  thick,&#10;  text centered,&#10;  top color=white, &#10;  bottom color=black!15, &#10;  %opacity=0.7,&#10;  %text opacity=1,&#10;  font=\sf\small\hsp},&#10; arrout/.style={&#10;  -&gt;,&#10;  -latex,&#10;  black!50,&#10;  thick,&#10;  text=blue,&#10;  font=\sf\footnotesize\hsp},&#10; arrin/.style={&#10;        &lt;-,&#10;        latex-,&#10;  black!50,&#10;  thick,&#10;  text=blue,&#10;  font=\bf\footnotesize\hsp},&#10; dashmed/.style={&#10;            -,&#10;  black!50, &#10;  thick,&#10;  text=black,&#10;  dash pattern=on 3pt off 3pt,&#10;  font=\sf\footnotesize\hsp},&#10; expred/.style={&#10;      inner sep=0.3em,&#10;      outer sep=0,&#10;      fill=\exbg&#10;    },&#10; stu/.style={&#10;   bottom color=blue!20,&#10;  },&#10;    prof/.style={&#10;        bottom color=red!20,&#10;    },&#10;    ta/.style={&#10;     bottom color=green!20,&#10;    },&#10;    mrk/.style={&#10;     bottom color=orange!20,&#10;    },&#10;}&#10;&#10;\begin{document}&#10;\newcommand{\vgap}{0.7cm}&#10;\newcommand{\hgap}{2.5cm}&#10; &#10;\resizebox{\textwidth}{!}{&#10;\begin{tikzpicture}&#10;&#10;\node[iri] (pa) {Punta Arenas};&#10;&#10;\node[iri,left=\hgap of pa] (al) {Austral Lager}&#10;   edge[arrout] node[lab] {origen} (pa);&#10;&#10;\node[iri,left=\hgap of al] (l) {Lager}&#10;   edge[arrin] node[lab] {tipo} (al);&#10;   &#10;\node[iri,above=\vgap of l] (fs) {4,6}&#10;  edge[arrin] node[lab] {grados} (al);&#10;&#10;\node[iri,above=\vgap of al] (ay) {Austral Yagan}&#10; edge[arrout] node[lab] {origen} (pa);&#10; &#10;\node[iri,above=\vgap of pa] (f) {5,0}&#10;    edge[arrin] node[lab] {grados} (ay);&#10;    &#10;\node[iri,above=\vgap of f] (ale) {Ale}&#10;    edge[arrin] node[lab] {tipo} (ay);&#10;    &#10;\node[iri,above=\vgap of al] (ay) {Austral Yagan}&#10; edge[arrout] node[lab] {origen} (pa);&#10; &#10;\node[iri,right=\hgap of f] (apa) {Austral Pale Ale}&#10; edge[arrout] node[lab] {origen} (pa)&#10; edge[arrout] node[lab] {tipo} (ale)&#10; edge[arrout] node[lab] {grados} (f);&#10; &#10;\node[iri,above=\vgap of ay] (kt) {Kunstmann Torobayo}&#10;   edge[arrout] node[lab] {tipo} (ale);&#10;  &#10;\node[iri,above=\vgap of fs] (fo) {5,1}&#10; edge[arrin] node[lab] {grados} (kt); &#10; &#10;\node[iri,above=\vgap of fo] (v) {Valdivia}&#10; edge[arrin] node[lab] {origen} (kt);  &#10; &#10;\node[iri,above=\vgap of kt] (kf) {Kross 5}&#10; edge[arrout] node[lab] {tipo} (ale);&#10; &#10;\node[iri,above=\vgap of ale] (cc) {Curacaví}&#10; edge[arrin] node[lab] {origen} (kf); &#10; &#10;\node[iri,above=\vgap of v] (st) {7,2}&#10; edge[arrin] node[lab] {grados} (kf);&#10; &#10;\node[iri,above=\vgap of apa] (kg) {Kross Golden}&#10; edge[arrout] node[lab] {tipo} (ale)&#10; edge[arrout] node[lab] {origen} (cc);&#10; &#10;\node[iri,above=\vgap of kg] (ft) {5,3}&#10; edge[arrin] node[lab] {grados} (kg);&#10; &#10;\node[iri,above=\vgap of cc] (kp) {Kross Pilsner}&#10; edge[arrout] node[lab] {origen} (cc);&#10; &#10;\node[iri,above=\vgap of ft] (fn) {4,9}&#10; edge[arrin] node[lab] {grados} (kp);&#10; &#10;\node[iri,above=\vgap of kf] (p) {Pilsner}&#10; edge[arrin] node[lab] {tipo} (kp);&#10;\end{tikzpicture}&#10;}&#10;\end{document}"/>
  <p:tag name="IGUANATEXSIZE" val="20"/>
  <p:tag name="IGUANATEXCURSOR" val="269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7,399"/>
  <p:tag name="ORIGINALWIDTH" val="2743,133"/>
  <p:tag name="OUTPUTDPI" val="1200"/>
  <p:tag name="LATEXADDIN" val="\documentclass{article}&#10;\usepackage[utf8]{inputenc}&#10;\usepackage{amsmath}&#10;\usepackage{xcolor}&#10;\pagestyle{empty}&#10;&#10;\begin{document}&#10;&#10;\newcommand{\sch}[1]{\textbf{\color{blue}#1}}&#10;\sf&#10;\footnotesize&#10;\begin{tabular}{l l r l}&#10;\textbf{Cervezas}\\&#10;\hline&#10;\sch{nombre} &amp; \sch{tipo} &amp; \sch{grados} &amp; \sch{ciudad-origen} \\&#10;\hline &#10;Austral Lager &amp; Lager &amp; 4,6 &amp; Punta Arenas \\ &#10;Austral Yagan &amp; Ale &amp; 5,0 &amp; Punta Arenas \\&#10;Austral Pale Ale &amp; Ale &amp; 5,0 &amp; Punta Arenas \\&#10;Kuntsmann Torobayo &amp; Ale &amp; 5,1 &amp; Valdivia \\&#10;Kross 5 &amp; Ale &amp; 7,2 &amp; Curacaví \\&#10;Kross Golden &amp; Ale &amp; 5,3 &amp; Curacaví \\&#10;Kross Pilsner &amp; Pilsner &amp; 4,9 &amp; Curacaví \\&#10;\hline &#10;\end{tabular}&#10;&#10;\end{document}"/>
  <p:tag name="IGUANATEXSIZE" val="20"/>
  <p:tag name="IGUANATEXCURSOR" val="48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0,42"/>
  <p:tag name="ORIGINALWIDTH" val="4179,583"/>
  <p:tag name="OUTPUTDPI" val="1200"/>
  <p:tag name="LATEXADDIN" val="\documentclass{article}&#10;\usepackage[utf8]{inputenc}&#10;\usepackage{tikz}&#10;\usepackage{tikz-qtree,tikz-qtree-compat}&#10;\usepackage{amsmath}&#10;\usepackage{xcolor}&#10;\pagestyle{empty}&#10;&#10;\newcommand{\sch}[1]{\textbf{\color{blue}#1}}&#10;\begin{document}&#10;\sf&#10;\resizebox{\textwidth}{!}{&#10;\begin{tikzpicture}[level 1/.style={level distance=1.5cm}]&#10;\Tree&#10;[.\textbf{Cervezas} &#10;[.{\sch{origen}: Punta Arenas} &#10;             [.{\sch{tipo}: Lager}       [.{Austral Lager} [ .{{\sch{grados}:} 4,6} ] ]  ] &#10;             [.{\sch{tipo}: Ale}       [.{Austral Yagan} [ .{{\sch{grados}:} 5,0} ] ] [.{Austral Pale Ale} [ .{{\sch{grados}:} 5,0} ] ]  ] &#10;                  ]&#10;[.{\sch{origen}: Valdivia}  &#10;             [.{\sch{tipo}: Ale}    [.{Kunstmann Tobobayo} [ .{{\sch{grados}:} 5,1} ] ] ] &#10;                  ]&#10;[.{\sch{origen}: Curacaví}&#10;             [.{\sch{tipo}: Ale}        [.{Kross 5} [ .{{\sch{grados}:} 7,2} ] ]  [.{Kross Golden} [ .{{\sch{grados}:} 5,3} ] ]   ] &#10;             [.{\sch{tipo}: Pilsner}        [.{Kross Pilsner} [ .{{\sch{grados}:} 4,9} ] ]  ] &#10;                  ]&#10;]&#10;\end{tikzpicture}&#10;}&#10;\end{document}"/>
  <p:tag name="IGUANATEXSIZE" val="20"/>
  <p:tag name="IGUANATEXCURSOR" val="747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78,11"/>
  <p:tag name="ORIGINALWIDTH" val="2930,659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id&quot;: 179,&#10;  &quot;name&quot;: &quot;The Wire&quot;,&#10;  &quot;type&quot;: &quot;Scripted&quot;,&#10;  &quot;language&quot;: &quot;English&quot;,&#10;  &quot;genres&quot;: [ &quot;Drama&quot;, &quot;Crime&quot;, &quot;Thriller&quot; ],&#10;  &quot;status&quot;: &quot;Ended&quot;,&#10;  &quot;runtime&quot;: 60,&#10;  &quot;premiered&quot;: &quot;2002-06-02&quot;,&#10;  &quot;schedule&quot;: {&#10;    &quot;time&quot;: &quot;21:00&quot;,&#10;    &quot;days&quot;: [&#10;      &quot;Sunday&quot;&#10;    ]&#10;  },&#10;  &quot;rating&quot;: {&#10;    &quot;average&quot;: 9.4&#10;  }&#10;}&#10;\end{lstlisting}&#10;\end{document}"/>
  <p:tag name="IGUANATEXSIZE" val="20"/>
  <p:tag name="IGUANATEXCURSOR" val="515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78,11"/>
  <p:tag name="ORIGINALWIDTH" val="2930,659"/>
  <p:tag name="OUTPUTDPI" val="1200"/>
  <p:tag name="LATEXADDIN" val="\documentclass{article}&#10;\usepackage[utf8]{inputenc}&#10;\usepackage{tikz}&#10;\usepackage{tikz-qtree,tikz-qtree-compat}&#10;\usepackage{C:/Users/ahogan/Documents/Teaching/Databases/macros/bdd}&#10;\usepackage{amsmath}&#10;\usepackage{xcolor}&#10;\pagestyle{empty}&#10;&#10;&#10;\lstset{style=htmld}&#10;&#10;\begin{document}&#10;\sf&#10;\begin{lstlisting}[language=json]&#10;{&#10;  &quot;_id&quot;: ObjectId(^99a88b77c66d^),&#10;  &quot;name&quot;: &quot;The Wire&quot;,&#10;  &quot;type&quot;: &quot;Scripted&quot;,&#10;  &quot;language&quot;: &quot;English&quot;,&#10;  &quot;genres&quot;: [ &quot;Drama&quot;, &quot;Crime&quot;, &quot;Thriller&quot; ],&#10;  &quot;status&quot;: &quot;Ended&quot;,&#10;  &quot;runtime&quot;: 60,&#10;  &quot;premiered&quot;: ISODate(&quot;2002-06-02&quot;),&#10;  &quot;schedule&quot;: {&#10;    &quot;time&quot;: &quot;21:00&quot;,&#10;    &quot;days&quot;: [&#10;      &quot;Sunday&quot;&#10;    ]&#10;  },&#10;  &quot;rating&quot;: {&#10;    &quot;average&quot;: 9.4&#10;  }&#10;}&#10;\end{lstlisting}&#10;\end{document}"/>
  <p:tag name="IGUANATEXSIZE" val="20"/>
  <p:tag name="IGUANATEXCURSOR" val="32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,0159"/>
  <p:tag name="ORIGINALWIDTH" val="504,820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Array: {\color{blue}\tt[]}&#10;\end{document}&#10;"/>
  <p:tag name="IGUANATEXSIZE" val="25"/>
  <p:tag name="IGUANATEXCURSOR" val="24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,76228"/>
  <p:tag name="ORIGINALWIDTH" val="726,8514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Double: {\color{blue}\tt 43.2}&#10;\end{document}&#10;"/>
  <p:tag name="IGUANATEXSIZE" val="25"/>
  <p:tag name="IGUANATEXCURSOR" val="25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566,32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Object: {\color{blue}\tt\{\}}&#10;\end{document}&#10;"/>
  <p:tag name="IGUANATEXSIZE" val="25"/>
  <p:tag name="IGUANATEXCURSOR" val="253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InterweaveVTI">
  <a:themeElements>
    <a:clrScheme name="AnalogousFromLightSeedRightStep">
      <a:dk1>
        <a:srgbClr val="000000"/>
      </a:dk1>
      <a:lt1>
        <a:srgbClr val="FFFFFF"/>
      </a:lt1>
      <a:dk2>
        <a:srgbClr val="242841"/>
      </a:dk2>
      <a:lt2>
        <a:srgbClr val="E8E4E2"/>
      </a:lt2>
      <a:accent1>
        <a:srgbClr val="45A9EA"/>
      </a:accent1>
      <a:accent2>
        <a:srgbClr val="4E6CEB"/>
      </a:accent2>
      <a:accent3>
        <a:srgbClr val="8B6EEE"/>
      </a:accent3>
      <a:accent4>
        <a:srgbClr val="B34EEB"/>
      </a:accent4>
      <a:accent5>
        <a:srgbClr val="EE6EE7"/>
      </a:accent5>
      <a:accent6>
        <a:srgbClr val="EB4EA0"/>
      </a:accent6>
      <a:hlink>
        <a:srgbClr val="A67759"/>
      </a:hlink>
      <a:folHlink>
        <a:srgbClr val="7F7F7F"/>
      </a:folHlink>
    </a:clrScheme>
    <a:fontScheme name="Interweave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weaveVTI" id="{2A5AE21D-FC75-4AD0-BC12-FA563BC24905}" vid="{9A4A41B8-EB69-44BB-8E15-B517E25CF8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24486</TotalTime>
  <Words>6698</Words>
  <Application>Microsoft Macintosh PowerPoint</Application>
  <PresentationFormat>Widescreen</PresentationFormat>
  <Paragraphs>986</Paragraphs>
  <Slides>85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7" baseType="lpstr">
      <vt:lpstr>Malgun Gothic</vt:lpstr>
      <vt:lpstr>Malgun Gothic Semilight</vt:lpstr>
      <vt:lpstr>Aptos</vt:lpstr>
      <vt:lpstr>Arial</vt:lpstr>
      <vt:lpstr>Avenir Next</vt:lpstr>
      <vt:lpstr>Calibri</vt:lpstr>
      <vt:lpstr>Calibri Light</vt:lpstr>
      <vt:lpstr>Courier New</vt:lpstr>
      <vt:lpstr>Inconsolata</vt:lpstr>
      <vt:lpstr>Neue Haas Grotesk Text Pro</vt:lpstr>
      <vt:lpstr>Segoe UI Semilight</vt:lpstr>
      <vt:lpstr>InterweaveVTI</vt:lpstr>
      <vt:lpstr>Datos Semi-estructurados: Árboles</vt:lpstr>
      <vt:lpstr>Modelos de Datos</vt:lpstr>
      <vt:lpstr>Datos Cafeteros</vt:lpstr>
      <vt:lpstr>Datos Cafeteros</vt:lpstr>
      <vt:lpstr>Datos Cafeteros</vt:lpstr>
      <vt:lpstr>Datos Cafeteros</vt:lpstr>
      <vt:lpstr>Datos Semiestructurados</vt:lpstr>
      <vt:lpstr>Estructura en los datos</vt:lpstr>
      <vt:lpstr>Árboles</vt:lpstr>
      <vt:lpstr>eXtensible Markup Language (XML)</vt:lpstr>
      <vt:lpstr>eXtensible Markup Language (XML)</vt:lpstr>
      <vt:lpstr>JavaScript Object Notation (JSON)</vt:lpstr>
      <vt:lpstr>Document Stores</vt:lpstr>
      <vt:lpstr>NoSQL</vt:lpstr>
      <vt:lpstr>Document Stores</vt:lpstr>
      <vt:lpstr>Document Stores</vt:lpstr>
      <vt:lpstr>MongoDB</vt:lpstr>
      <vt:lpstr>PowerPoint Presentation</vt:lpstr>
      <vt:lpstr>"JavaScript Object Notation": JSON</vt:lpstr>
      <vt:lpstr>JSON Binario: BSON</vt:lpstr>
      <vt:lpstr>MongoDB: Tipos de Datos</vt:lpstr>
      <vt:lpstr>MongoDB: Mapa de llaves a BSON</vt:lpstr>
      <vt:lpstr>MongoDB: Colecciones</vt:lpstr>
      <vt:lpstr>MongoDB: Base de Datos</vt:lpstr>
      <vt:lpstr>Sintaxis</vt:lpstr>
      <vt:lpstr>PowerPoint Presentation</vt:lpstr>
      <vt:lpstr>PowerPoint Presentation</vt:lpstr>
      <vt:lpstr>PowerPoint Presentation</vt:lpstr>
      <vt:lpstr>Insertar un documento: sin _id</vt:lpstr>
      <vt:lpstr>Insertar documento: con _id</vt:lpstr>
      <vt:lpstr>Usar save y _id para sobrescribir</vt:lpstr>
      <vt:lpstr>find(): Devolver todos los documentos de la colección</vt:lpstr>
      <vt:lpstr>pretty(): Imprimir con identación</vt:lpstr>
      <vt:lpstr>find(σ): Encontrar los documentos que satisfagan σ </vt:lpstr>
      <vt:lpstr>Selección σ: Igualdad</vt:lpstr>
      <vt:lpstr>Selección σ: Llave anidada</vt:lpstr>
      <vt:lpstr>Selección σ: Igualdad con nulos</vt:lpstr>
      <vt:lpstr>Selección σ: Igualdad con nulos</vt:lpstr>
      <vt:lpstr>Selección σ: Igualdad con un documento</vt:lpstr>
      <vt:lpstr>Selección σ: Igualdad con un documento</vt:lpstr>
      <vt:lpstr>Selección σ: Igualdad con un documento</vt:lpstr>
      <vt:lpstr>Selección σ: Igualdad con un arreglo</vt:lpstr>
      <vt:lpstr>Selección σ: Igualdad con un arreglo</vt:lpstr>
      <vt:lpstr>Selección σ: Igualdad con un arreglo</vt:lpstr>
      <vt:lpstr>Selección σ: Pertenencia a un arreglo</vt:lpstr>
      <vt:lpstr>Selección σ: Pertenencia a un arreglo</vt:lpstr>
      <vt:lpstr>Selección σ: Desigualdades</vt:lpstr>
      <vt:lpstr>Selección σ: Menor a</vt:lpstr>
      <vt:lpstr>Selección σ: Múltiples valores</vt:lpstr>
      <vt:lpstr>Selección σ: Múltiples valores</vt:lpstr>
      <vt:lpstr>Selección σ: Múltiples valores</vt:lpstr>
      <vt:lpstr>Selección σ: Conectores booleanos</vt:lpstr>
      <vt:lpstr>Selección σ: Y</vt:lpstr>
      <vt:lpstr>Selección σ: Atributo (no) existe</vt:lpstr>
      <vt:lpstr>Selección σ: Atributo existe</vt:lpstr>
      <vt:lpstr>Selección σ: Atributo no existe</vt:lpstr>
      <vt:lpstr>Selección σ: Arreglos</vt:lpstr>
      <vt:lpstr>Selección σ: Arreglo tiene (al menos) cada elemento</vt:lpstr>
      <vt:lpstr>Selección σ: Cada condición se satisface</vt:lpstr>
      <vt:lpstr>Selección σ: Arreglo con largo exacto</vt:lpstr>
      <vt:lpstr>Selección σ: Tipo de un valor</vt:lpstr>
      <vt:lpstr>Selección σ: Tipo de un valor</vt:lpstr>
      <vt:lpstr>Selección σ: Encontrar valores que son arreglos</vt:lpstr>
      <vt:lpstr>Selección σ: Encontrar valores que son arreglos</vt:lpstr>
      <vt:lpstr>Selección σ: Otros operadores</vt:lpstr>
      <vt:lpstr>Selección σ: Características geográficas</vt:lpstr>
      <vt:lpstr>Proyección π: Elegir valores de salida</vt:lpstr>
      <vt:lpstr>Proyección π: Emitir algunos campos</vt:lpstr>
      <vt:lpstr>Proyección π: Emitir campos anidados</vt:lpstr>
      <vt:lpstr>Proyección π: Emitir valores de un arreglo</vt:lpstr>
      <vt:lpstr>Proyección π: Suprimir algunos campos</vt:lpstr>
      <vt:lpstr>Proyección π: Suprimir algunos campos</vt:lpstr>
      <vt:lpstr>Proyección π: Emitir primera coincidencia</vt:lpstr>
      <vt:lpstr>Proyección π: Emitir primera coincidencia</vt:lpstr>
      <vt:lpstr>Proyección π: Emitir primera coincidencia</vt:lpstr>
      <vt:lpstr>Proyección π: Emitir primera coincidencia</vt:lpstr>
      <vt:lpstr>Proyección π: Emitir un sub-arreglo</vt:lpstr>
      <vt:lpstr>Proyección π: Emitir un sub-arreglo</vt:lpstr>
      <vt:lpstr>Proyección π: Emitir un sub-arreglo</vt:lpstr>
      <vt:lpstr>Proyección π: Emitir un sub-arreglo</vt:lpstr>
      <vt:lpstr>MongoDB - Agregación</vt:lpstr>
      <vt:lpstr>MongoDB:  Otras Características</vt:lpstr>
      <vt:lpstr>MongoDB: Otras cáracteristicas</vt:lpstr>
      <vt:lpstr>MEAN Stack</vt:lpstr>
      <vt:lpstr>Datos Semi-estructurados: Árboles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son las Bases de Datos?</dc:title>
  <dc:creator>Sebastian Camilo Ferrada Aliaga (sebastian.ferrada)</dc:creator>
  <cp:lastModifiedBy>Sebastian Camilo Ferrada Aliaga (sebastian.ferrada)</cp:lastModifiedBy>
  <cp:revision>67</cp:revision>
  <dcterms:created xsi:type="dcterms:W3CDTF">2024-08-01T18:36:53Z</dcterms:created>
  <dcterms:modified xsi:type="dcterms:W3CDTF">2024-11-05T16:08:36Z</dcterms:modified>
</cp:coreProperties>
</file>