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7" r:id="rId2"/>
    <p:sldId id="278" r:id="rId3"/>
    <p:sldId id="257" r:id="rId4"/>
    <p:sldId id="258" r:id="rId5"/>
    <p:sldId id="259" r:id="rId6"/>
    <p:sldId id="260" r:id="rId7"/>
    <p:sldId id="261" r:id="rId8"/>
    <p:sldId id="262" r:id="rId9"/>
    <p:sldId id="266" r:id="rId10"/>
    <p:sldId id="263" r:id="rId11"/>
    <p:sldId id="267" r:id="rId12"/>
    <p:sldId id="268" r:id="rId13"/>
    <p:sldId id="269" r:id="rId14"/>
    <p:sldId id="270" r:id="rId15"/>
    <p:sldId id="274" r:id="rId16"/>
    <p:sldId id="271" r:id="rId17"/>
    <p:sldId id="272" r:id="rId18"/>
    <p:sldId id="275" r:id="rId19"/>
    <p:sldId id="265" r:id="rId20"/>
    <p:sldId id="273" r:id="rId21"/>
    <p:sldId id="276" r:id="rId22"/>
    <p:sldId id="279"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MANUEL  FARIAS" initials="J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105" d="100"/>
          <a:sy n="105" d="100"/>
        </p:scale>
        <p:origin x="-1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30777-51BA-4C62-8643-82DAFED04E7B}" type="datetimeFigureOut">
              <a:rPr lang="es-ES"/>
              <a:t>14/03/2018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710B8-A240-4FD1-A878-41CECCED70FB}" type="slidenum">
              <a:rPr lang="es-ES"/>
              <a:t>‹Nº›</a:t>
            </a:fld>
            <a:endParaRPr lang="es-ES"/>
          </a:p>
        </p:txBody>
      </p:sp>
    </p:spTree>
    <p:extLst>
      <p:ext uri="{BB962C8B-B14F-4D97-AF65-F5344CB8AC3E}">
        <p14:creationId xmlns:p14="http://schemas.microsoft.com/office/powerpoint/2010/main" val="115170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7B13C62-0D9B-4EEC-BF9B-4A8A5DE17DFB}" type="slidenum">
              <a:rPr lang="es-MX" smtClean="0"/>
              <a:t>1</a:t>
            </a:fld>
            <a:endParaRPr lang="es-MX" dirty="0"/>
          </a:p>
        </p:txBody>
      </p:sp>
    </p:spTree>
    <p:extLst>
      <p:ext uri="{BB962C8B-B14F-4D97-AF65-F5344CB8AC3E}">
        <p14:creationId xmlns:p14="http://schemas.microsoft.com/office/powerpoint/2010/main" val="210242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7B13C62-0D9B-4EEC-BF9B-4A8A5DE17DFB}" type="slidenum">
              <a:rPr lang="es-MX" smtClean="0"/>
              <a:t>2</a:t>
            </a:fld>
            <a:endParaRPr lang="es-MX" dirty="0"/>
          </a:p>
        </p:txBody>
      </p:sp>
    </p:spTree>
    <p:extLst>
      <p:ext uri="{BB962C8B-B14F-4D97-AF65-F5344CB8AC3E}">
        <p14:creationId xmlns:p14="http://schemas.microsoft.com/office/powerpoint/2010/main" val="198926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5F710B8-A240-4FD1-A878-41CECCED70FB}" type="slidenum">
              <a:rPr lang="es-ES"/>
              <a:t>20</a:t>
            </a:fld>
            <a:endParaRPr lang="es-ES"/>
          </a:p>
        </p:txBody>
      </p:sp>
    </p:spTree>
    <p:extLst>
      <p:ext uri="{BB962C8B-B14F-4D97-AF65-F5344CB8AC3E}">
        <p14:creationId xmlns:p14="http://schemas.microsoft.com/office/powerpoint/2010/main" val="82300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5F710B8-A240-4FD1-A878-41CECCED70FB}" type="slidenum">
              <a:rPr lang="es-ES"/>
              <a:t>21</a:t>
            </a:fld>
            <a:endParaRPr lang="es-ES"/>
          </a:p>
        </p:txBody>
      </p:sp>
    </p:spTree>
    <p:extLst>
      <p:ext uri="{BB962C8B-B14F-4D97-AF65-F5344CB8AC3E}">
        <p14:creationId xmlns:p14="http://schemas.microsoft.com/office/powerpoint/2010/main" val="296700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196952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395696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87837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índice">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CA512FDE-B6DF-4F85-BF7E-3BF35498E3F3}" type="datetimeFigureOut">
              <a:rPr lang="es-MX" smtClean="0"/>
              <a:t>14/03/2018</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04E477D9-E1F4-42C6-B033-1AE2E87601B0}" type="slidenum">
              <a:rPr lang="es-MX" smtClean="0"/>
              <a:t>‹Nº›</a:t>
            </a:fld>
            <a:endParaRPr lang="es-MX" dirty="0"/>
          </a:p>
        </p:txBody>
      </p:sp>
      <p:sp>
        <p:nvSpPr>
          <p:cNvPr id="6" name="Marcador de texto 6"/>
          <p:cNvSpPr>
            <a:spLocks noGrp="1"/>
          </p:cNvSpPr>
          <p:nvPr>
            <p:ph type="body" sz="quarter" idx="13"/>
          </p:nvPr>
        </p:nvSpPr>
        <p:spPr>
          <a:xfrm>
            <a:off x="3419500" y="1108691"/>
            <a:ext cx="5482973" cy="695780"/>
          </a:xfrm>
        </p:spPr>
        <p:txBody>
          <a:bodyPr vert="horz" lIns="91440" tIns="45720" rIns="91440" bIns="45720" rtlCol="0" anchor="ctr">
            <a:noAutofit/>
          </a:bodyPr>
          <a:lstStyle>
            <a:lvl1pPr>
              <a:defRPr lang="es-ES" sz="2800" b="1" dirty="0" smtClean="0">
                <a:ea typeface="+mj-ea"/>
                <a:cs typeface="+mj-cs"/>
              </a:defRPr>
            </a:lvl1pPr>
            <a:lvl2pPr>
              <a:defRPr lang="es-ES" dirty="0" smtClean="0"/>
            </a:lvl2pPr>
            <a:lvl3pPr>
              <a:defRPr lang="es-ES" dirty="0" smtClean="0"/>
            </a:lvl3pPr>
            <a:lvl4pPr>
              <a:defRPr lang="es-ES" dirty="0" smtClean="0"/>
            </a:lvl4pPr>
            <a:lvl5pPr>
              <a:defRPr lang="es-MX" dirty="0"/>
            </a:lvl5pPr>
          </a:lstStyle>
          <a:p>
            <a:pPr marL="0" lvl="0" indent="0">
              <a:spcBef>
                <a:spcPct val="0"/>
              </a:spcBef>
              <a:buFont typeface="+mj-lt"/>
              <a:buNone/>
            </a:pPr>
            <a:r>
              <a:rPr lang="es-ES" dirty="0" smtClean="0"/>
              <a:t>Haga clic para modificar el estilo de texto del patrón</a:t>
            </a:r>
          </a:p>
        </p:txBody>
      </p:sp>
      <p:sp>
        <p:nvSpPr>
          <p:cNvPr id="7" name="Marcador de texto 8"/>
          <p:cNvSpPr>
            <a:spLocks noGrp="1"/>
          </p:cNvSpPr>
          <p:nvPr>
            <p:ph type="body" sz="quarter" idx="14"/>
          </p:nvPr>
        </p:nvSpPr>
        <p:spPr>
          <a:xfrm>
            <a:off x="3412873" y="2007671"/>
            <a:ext cx="5482973" cy="2844800"/>
          </a:xfrm>
        </p:spPr>
        <p:txBody>
          <a:bodyPr vert="horz" lIns="91440" tIns="45720" rIns="91440" bIns="45720" rtlCol="0">
            <a:normAutofit/>
          </a:bodyPr>
          <a:lstStyle>
            <a:lvl1pPr>
              <a:defRPr lang="es-ES" smtClean="0">
                <a:solidFill>
                  <a:schemeClr val="tx1">
                    <a:lumMod val="65000"/>
                    <a:lumOff val="35000"/>
                  </a:schemeClr>
                </a:solidFill>
              </a:defRPr>
            </a:lvl1pPr>
            <a:lvl2pPr marL="457200" indent="0">
              <a:buNone/>
              <a:defRPr lang="es-ES" smtClean="0"/>
            </a:lvl2pPr>
            <a:lvl3pPr>
              <a:defRPr lang="es-ES" smtClean="0"/>
            </a:lvl3pPr>
            <a:lvl4pPr>
              <a:defRPr lang="es-ES" smtClean="0"/>
            </a:lvl4pPr>
            <a:lvl5pPr>
              <a:defRPr lang="es-MX"/>
            </a:lvl5pPr>
          </a:lstStyle>
          <a:p>
            <a:pPr marL="514350" lvl="0" indent="-514350">
              <a:buFont typeface="+mj-lt"/>
              <a:buAutoNum type="romanUcPeriod"/>
            </a:pPr>
            <a:r>
              <a:rPr lang="es-ES" dirty="0" smtClean="0"/>
              <a:t>Haga clic para modificar el estilo de texto del patrón</a:t>
            </a:r>
          </a:p>
        </p:txBody>
      </p:sp>
      <p:sp>
        <p:nvSpPr>
          <p:cNvPr id="8" name="Triángulo rectángulo 7"/>
          <p:cNvSpPr/>
          <p:nvPr userDrawn="1"/>
        </p:nvSpPr>
        <p:spPr>
          <a:xfrm flipV="1">
            <a:off x="1" y="-3"/>
            <a:ext cx="3643086" cy="3643088"/>
          </a:xfrm>
          <a:prstGeom prst="rtTriangle">
            <a:avLst/>
          </a:prstGeom>
          <a:solidFill>
            <a:srgbClr val="6ED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Rombo 8"/>
          <p:cNvSpPr/>
          <p:nvPr userDrawn="1"/>
        </p:nvSpPr>
        <p:spPr>
          <a:xfrm>
            <a:off x="885628" y="2642376"/>
            <a:ext cx="2010309" cy="2060254"/>
          </a:xfrm>
          <a:prstGeom prst="diamond">
            <a:avLst/>
          </a:prstGeom>
          <a:noFill/>
          <a:ln w="28575">
            <a:solidFill>
              <a:srgbClr val="29BFF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smtClean="0"/>
              <a:t>Imagen</a:t>
            </a:r>
            <a:endParaRPr lang="es-MX" dirty="0"/>
          </a:p>
        </p:txBody>
      </p:sp>
      <p:sp>
        <p:nvSpPr>
          <p:cNvPr id="10" name="Rombo 9"/>
          <p:cNvSpPr/>
          <p:nvPr userDrawn="1"/>
        </p:nvSpPr>
        <p:spPr>
          <a:xfrm>
            <a:off x="879001" y="1108691"/>
            <a:ext cx="2010309" cy="2060254"/>
          </a:xfrm>
          <a:prstGeom prst="diamond">
            <a:avLst/>
          </a:prstGeom>
          <a:noFill/>
          <a:ln w="6350">
            <a:solidFill>
              <a:srgbClr val="B8B6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solidFill>
                <a:schemeClr val="dk1"/>
              </a:solidFill>
            </a:endParaRPr>
          </a:p>
        </p:txBody>
      </p:sp>
      <p:sp>
        <p:nvSpPr>
          <p:cNvPr id="11" name="Rombo 10"/>
          <p:cNvSpPr/>
          <p:nvPr userDrawn="1"/>
        </p:nvSpPr>
        <p:spPr>
          <a:xfrm>
            <a:off x="879001" y="1750140"/>
            <a:ext cx="2010309" cy="2060254"/>
          </a:xfrm>
          <a:prstGeom prst="diamond">
            <a:avLst/>
          </a:prstGeom>
          <a:noFill/>
          <a:ln w="6350">
            <a:solidFill>
              <a:srgbClr val="B8B6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cxnSp>
        <p:nvCxnSpPr>
          <p:cNvPr id="12" name="Conector recto 11"/>
          <p:cNvCxnSpPr/>
          <p:nvPr userDrawn="1"/>
        </p:nvCxnSpPr>
        <p:spPr>
          <a:xfrm flipH="1">
            <a:off x="721256" y="3683784"/>
            <a:ext cx="564017" cy="574699"/>
          </a:xfrm>
          <a:prstGeom prst="line">
            <a:avLst/>
          </a:prstGeom>
          <a:noFill/>
          <a:ln w="6350">
            <a:solidFill>
              <a:srgbClr val="B8B6B6"/>
            </a:solidFill>
          </a:ln>
        </p:spPr>
        <p:style>
          <a:lnRef idx="2">
            <a:schemeClr val="accent1"/>
          </a:lnRef>
          <a:fillRef idx="1">
            <a:schemeClr val="lt1"/>
          </a:fillRef>
          <a:effectRef idx="0">
            <a:schemeClr val="accent1"/>
          </a:effectRef>
          <a:fontRef idx="minor">
            <a:schemeClr val="dk1"/>
          </a:fontRef>
        </p:style>
      </p:cxnSp>
      <p:cxnSp>
        <p:nvCxnSpPr>
          <p:cNvPr id="13" name="Conector recto 12"/>
          <p:cNvCxnSpPr/>
          <p:nvPr userDrawn="1"/>
        </p:nvCxnSpPr>
        <p:spPr>
          <a:xfrm flipH="1">
            <a:off x="1884155" y="575938"/>
            <a:ext cx="255971" cy="260966"/>
          </a:xfrm>
          <a:prstGeom prst="line">
            <a:avLst/>
          </a:prstGeom>
          <a:noFill/>
          <a:ln w="6350">
            <a:solidFill>
              <a:srgbClr val="B8B6B6"/>
            </a:solidFill>
          </a:ln>
        </p:spPr>
        <p:style>
          <a:lnRef idx="2">
            <a:schemeClr val="accent1"/>
          </a:lnRef>
          <a:fillRef idx="1">
            <a:schemeClr val="lt1"/>
          </a:fillRef>
          <a:effectRef idx="0">
            <a:schemeClr val="accent1"/>
          </a:effectRef>
          <a:fontRef idx="minor">
            <a:schemeClr val="dk1"/>
          </a:fontRef>
        </p:style>
      </p:cxnSp>
      <p:cxnSp>
        <p:nvCxnSpPr>
          <p:cNvPr id="14" name="Conector recto 13"/>
          <p:cNvCxnSpPr/>
          <p:nvPr userDrawn="1"/>
        </p:nvCxnSpPr>
        <p:spPr>
          <a:xfrm flipH="1">
            <a:off x="2457905" y="326210"/>
            <a:ext cx="1075703" cy="1097554"/>
          </a:xfrm>
          <a:prstGeom prst="line">
            <a:avLst/>
          </a:prstGeom>
          <a:noFill/>
          <a:ln w="6350">
            <a:solidFill>
              <a:srgbClr val="B8B6B6"/>
            </a:solidFill>
          </a:ln>
        </p:spPr>
        <p:style>
          <a:lnRef idx="2">
            <a:schemeClr val="accent1"/>
          </a:lnRef>
          <a:fillRef idx="1">
            <a:schemeClr val="lt1"/>
          </a:fillRef>
          <a:effectRef idx="0">
            <a:schemeClr val="accent1"/>
          </a:effectRef>
          <a:fontRef idx="minor">
            <a:schemeClr val="dk1"/>
          </a:fontRef>
        </p:style>
      </p:cxnSp>
      <p:sp>
        <p:nvSpPr>
          <p:cNvPr id="15" name="Triángulo rectángulo 14"/>
          <p:cNvSpPr/>
          <p:nvPr userDrawn="1"/>
        </p:nvSpPr>
        <p:spPr>
          <a:xfrm flipH="1">
            <a:off x="-794" y="3413414"/>
            <a:ext cx="225128" cy="229671"/>
          </a:xfrm>
          <a:prstGeom prst="rtTriangle">
            <a:avLst/>
          </a:prstGeom>
          <a:solidFill>
            <a:srgbClr val="CFD41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
        <p:nvSpPr>
          <p:cNvPr id="16" name="Triángulo rectángulo 15"/>
          <p:cNvSpPr/>
          <p:nvPr userDrawn="1"/>
        </p:nvSpPr>
        <p:spPr>
          <a:xfrm rot="10800000" flipH="1">
            <a:off x="0" y="5604121"/>
            <a:ext cx="225130" cy="226575"/>
          </a:xfrm>
          <a:prstGeom prst="rtTriangle">
            <a:avLst/>
          </a:prstGeom>
          <a:solidFill>
            <a:srgbClr val="CFD41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
        <p:nvSpPr>
          <p:cNvPr id="17" name="Rectángulo 16"/>
          <p:cNvSpPr/>
          <p:nvPr userDrawn="1"/>
        </p:nvSpPr>
        <p:spPr>
          <a:xfrm>
            <a:off x="-795" y="3643085"/>
            <a:ext cx="225129" cy="1961036"/>
          </a:xfrm>
          <a:prstGeom prst="rect">
            <a:avLst/>
          </a:prstGeom>
          <a:solidFill>
            <a:srgbClr val="CFD41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solidFill>
                <a:schemeClr val="dk1"/>
              </a:solidFill>
            </a:endParaRPr>
          </a:p>
        </p:txBody>
      </p:sp>
      <p:sp>
        <p:nvSpPr>
          <p:cNvPr id="18" name="Rombo 17"/>
          <p:cNvSpPr/>
          <p:nvPr userDrawn="1"/>
        </p:nvSpPr>
        <p:spPr>
          <a:xfrm>
            <a:off x="879001" y="830668"/>
            <a:ext cx="2010309" cy="2060254"/>
          </a:xfrm>
          <a:prstGeom prst="diamond">
            <a:avLst/>
          </a:prstGeom>
          <a:solidFill>
            <a:srgbClr val="ECEF71"/>
          </a:solidFill>
          <a:ln w="6350">
            <a:solidFill>
              <a:srgbClr val="B8B6B6"/>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MX" dirty="0"/>
          </a:p>
        </p:txBody>
      </p:sp>
      <p:sp>
        <p:nvSpPr>
          <p:cNvPr id="19" name="Rombo 18"/>
          <p:cNvSpPr/>
          <p:nvPr userDrawn="1"/>
        </p:nvSpPr>
        <p:spPr>
          <a:xfrm>
            <a:off x="885628" y="2235379"/>
            <a:ext cx="2010309" cy="2060254"/>
          </a:xfrm>
          <a:prstGeom prst="diamond">
            <a:avLst/>
          </a:prstGeom>
          <a:solidFill>
            <a:srgbClr val="CFD418"/>
          </a:solidFill>
          <a:ln w="6350">
            <a:solidFill>
              <a:srgbClr val="B8B6B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p>
        </p:txBody>
      </p:sp>
      <p:sp>
        <p:nvSpPr>
          <p:cNvPr id="20" name="Rombo 19"/>
          <p:cNvSpPr/>
          <p:nvPr userDrawn="1"/>
        </p:nvSpPr>
        <p:spPr>
          <a:xfrm>
            <a:off x="1395937" y="2229135"/>
            <a:ext cx="991835" cy="1036371"/>
          </a:xfrm>
          <a:prstGeom prst="diamond">
            <a:avLst/>
          </a:prstGeom>
          <a:solidFill>
            <a:srgbClr val="29BFF1">
              <a:alpha val="4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solidFill>
                <a:schemeClr val="dk1"/>
              </a:solidFill>
            </a:endParaRPr>
          </a:p>
        </p:txBody>
      </p:sp>
      <p:sp>
        <p:nvSpPr>
          <p:cNvPr id="21" name="Rombo 20"/>
          <p:cNvSpPr>
            <a:spLocks noChangeAspect="1"/>
          </p:cNvSpPr>
          <p:nvPr userDrawn="1"/>
        </p:nvSpPr>
        <p:spPr>
          <a:xfrm>
            <a:off x="1608879" y="2249857"/>
            <a:ext cx="563807" cy="589124"/>
          </a:xfrm>
          <a:prstGeom prst="diamond">
            <a:avLst/>
          </a:prstGeom>
          <a:solidFill>
            <a:srgbClr val="29BFF1">
              <a:alpha val="4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dirty="0">
              <a:solidFill>
                <a:schemeClr val="dk1"/>
              </a:solidFill>
            </a:endParaRPr>
          </a:p>
        </p:txBody>
      </p:sp>
    </p:spTree>
    <p:extLst>
      <p:ext uri="{BB962C8B-B14F-4D97-AF65-F5344CB8AC3E}">
        <p14:creationId xmlns:p14="http://schemas.microsoft.com/office/powerpoint/2010/main" val="298809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402883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73757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238445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144196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319020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36793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4218082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41F1510-D684-468B-AF39-9D68936BA9FB}" type="datetimeFigureOut">
              <a:rPr lang="es-CL" smtClean="0"/>
              <a:t>14-03-2018</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4F98AD6-E903-4A3A-B555-A7A13BC95FA3}" type="slidenum">
              <a:rPr lang="es-CL" smtClean="0"/>
              <a:t>‹Nº›</a:t>
            </a:fld>
            <a:endParaRPr lang="es-CL" dirty="0"/>
          </a:p>
        </p:txBody>
      </p:sp>
    </p:spTree>
    <p:extLst>
      <p:ext uri="{BB962C8B-B14F-4D97-AF65-F5344CB8AC3E}">
        <p14:creationId xmlns:p14="http://schemas.microsoft.com/office/powerpoint/2010/main" val="42668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1510-D684-468B-AF39-9D68936BA9FB}" type="datetimeFigureOut">
              <a:rPr lang="es-CL" smtClean="0"/>
              <a:t>14-03-2018</a:t>
            </a:fld>
            <a:endParaRPr lang="es-C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98AD6-E903-4A3A-B555-A7A13BC95FA3}" type="slidenum">
              <a:rPr lang="es-CL" smtClean="0"/>
              <a:t>‹Nº›</a:t>
            </a:fld>
            <a:endParaRPr lang="es-CL" dirty="0"/>
          </a:p>
        </p:txBody>
      </p:sp>
    </p:spTree>
    <p:extLst>
      <p:ext uri="{BB962C8B-B14F-4D97-AF65-F5344CB8AC3E}">
        <p14:creationId xmlns:p14="http://schemas.microsoft.com/office/powerpoint/2010/main" val="4012111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l/imgres?imgurl=https://pbs.twimg.com/media/CmNpI80WkAA7aVk.jpg&amp;imgrefurl=https://twitter.com/elenagonzalezp2&amp;docid=TRTKHxyBo1U53M&amp;tbnid=x0E-yNgTAhIiiM:&amp;w=1049&amp;h=576&amp;itg=1&amp;bih=599&amp;biw=1366&amp;ved=0ahUKEwjygKKrhLXOAhXHiJAKHZNXAPk4ZBAzCC0oKzAr&amp;iact=mrc&amp;uact=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sz="quarter" idx="13"/>
          </p:nvPr>
        </p:nvSpPr>
        <p:spPr>
          <a:xfrm>
            <a:off x="3471016" y="1584101"/>
            <a:ext cx="5482973" cy="1649925"/>
          </a:xfrm>
        </p:spPr>
        <p:txBody>
          <a:bodyPr/>
          <a:lstStyle/>
          <a:p>
            <a:pPr marL="0" indent="0">
              <a:buNone/>
            </a:pPr>
            <a:r>
              <a:rPr lang="es-CL" dirty="0"/>
              <a:t>Análisis de Tesis: Poder de negociación y brecha salarial de genero: caso chileno</a:t>
            </a:r>
            <a:r>
              <a:rPr lang="es-MX" dirty="0" smtClean="0"/>
              <a:t> </a:t>
            </a:r>
            <a:endParaRPr lang="es-MX" dirty="0"/>
          </a:p>
        </p:txBody>
      </p:sp>
      <p:sp>
        <p:nvSpPr>
          <p:cNvPr id="4" name="Marcador de texto 3"/>
          <p:cNvSpPr>
            <a:spLocks noGrp="1"/>
          </p:cNvSpPr>
          <p:nvPr>
            <p:ph type="body" sz="quarter" idx="14"/>
          </p:nvPr>
        </p:nvSpPr>
        <p:spPr>
          <a:xfrm>
            <a:off x="2962113" y="2947829"/>
            <a:ext cx="5482973" cy="2844800"/>
          </a:xfrm>
        </p:spPr>
        <p:txBody>
          <a:bodyPr anchor="ctr">
            <a:normAutofit/>
          </a:bodyPr>
          <a:lstStyle/>
          <a:p>
            <a:pPr marL="0" indent="0">
              <a:buNone/>
            </a:pPr>
            <a:r>
              <a:rPr lang="es-CL" sz="1800" dirty="0"/>
              <a:t>Gabriel Cruz. </a:t>
            </a:r>
            <a:endParaRPr lang="es-CL" sz="1800" dirty="0" smtClean="0"/>
          </a:p>
          <a:p>
            <a:pPr marL="0" indent="0">
              <a:buNone/>
            </a:pPr>
            <a:r>
              <a:rPr lang="es-CL" sz="1800" dirty="0" smtClean="0"/>
              <a:t>Magister en Economía. Pontificia </a:t>
            </a:r>
            <a:r>
              <a:rPr lang="es-CL" sz="1800" dirty="0"/>
              <a:t>Universidad Católica de Chile</a:t>
            </a:r>
          </a:p>
          <a:p>
            <a:pPr algn="r"/>
            <a:endParaRPr lang="es-CL" sz="1800" dirty="0"/>
          </a:p>
          <a:p>
            <a:pPr marL="0" indent="0">
              <a:buNone/>
            </a:pPr>
            <a:r>
              <a:rPr lang="es-CL" sz="1800" dirty="0"/>
              <a:t>Publicado en Rev. </a:t>
            </a:r>
            <a:r>
              <a:rPr lang="es-CL" sz="1800" dirty="0" err="1"/>
              <a:t>Est</a:t>
            </a:r>
            <a:r>
              <a:rPr lang="es-CL" sz="1800" dirty="0"/>
              <a:t>. de Políticas Públicas, vol. 3 (junio) 4-16. Universidad de Chile</a:t>
            </a:r>
          </a:p>
        </p:txBody>
      </p:sp>
      <p:sp>
        <p:nvSpPr>
          <p:cNvPr id="5" name="CuadroTexto 4"/>
          <p:cNvSpPr txBox="1"/>
          <p:nvPr/>
        </p:nvSpPr>
        <p:spPr>
          <a:xfrm>
            <a:off x="6457051" y="5792629"/>
            <a:ext cx="2097742" cy="715581"/>
          </a:xfrm>
          <a:prstGeom prst="rect">
            <a:avLst/>
          </a:prstGeom>
          <a:noFill/>
          <a:ln>
            <a:solidFill>
              <a:schemeClr val="tx2"/>
            </a:solidFill>
          </a:ln>
        </p:spPr>
        <p:txBody>
          <a:bodyPr wrap="square" rtlCol="0">
            <a:spAutoFit/>
          </a:bodyPr>
          <a:lstStyle/>
          <a:p>
            <a:pPr algn="r"/>
            <a:r>
              <a:rPr lang="es-CL" sz="1350" dirty="0"/>
              <a:t>Alicia Naranjo Olivares </a:t>
            </a:r>
          </a:p>
          <a:p>
            <a:pPr algn="r"/>
            <a:r>
              <a:rPr lang="es-CL" sz="1350" dirty="0"/>
              <a:t>José Manuel Farías Pereira </a:t>
            </a:r>
          </a:p>
          <a:p>
            <a:pPr algn="r"/>
            <a:r>
              <a:rPr lang="es-CL" sz="1350" dirty="0"/>
              <a:t>Felipe Ossandón Saball</a:t>
            </a:r>
          </a:p>
        </p:txBody>
      </p:sp>
    </p:spTree>
    <p:extLst>
      <p:ext uri="{BB962C8B-B14F-4D97-AF65-F5344CB8AC3E}">
        <p14:creationId xmlns:p14="http://schemas.microsoft.com/office/powerpoint/2010/main" val="3797150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953809" y="152873"/>
            <a:ext cx="708192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VI. ANÁLISIS Y RESULTADOS DEL ESTUDIO</a:t>
            </a:r>
            <a:endParaRPr lang="es-CL" sz="2000" dirty="0">
              <a:solidFill>
                <a:schemeClr val="tx1"/>
              </a:solidFill>
            </a:endParaRPr>
          </a:p>
        </p:txBody>
      </p:sp>
      <p:pic>
        <p:nvPicPr>
          <p:cNvPr id="3" name="Imagen 2"/>
          <p:cNvPicPr>
            <a:picLocks noChangeAspect="1"/>
          </p:cNvPicPr>
          <p:nvPr/>
        </p:nvPicPr>
        <p:blipFill rotWithShape="1">
          <a:blip r:embed="rId2"/>
          <a:srcRect l="24340" t="5337" r="24131" b="4595"/>
          <a:stretch/>
        </p:blipFill>
        <p:spPr>
          <a:xfrm rot="20910898">
            <a:off x="5903765" y="2447491"/>
            <a:ext cx="2756647" cy="2783541"/>
          </a:xfrm>
          <a:prstGeom prst="rect">
            <a:avLst/>
          </a:prstGeom>
        </p:spPr>
      </p:pic>
      <p:grpSp>
        <p:nvGrpSpPr>
          <p:cNvPr id="6" name="Grupo 5"/>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
        <p:nvSpPr>
          <p:cNvPr id="5" name="Esquina doblada 4"/>
          <p:cNvSpPr/>
          <p:nvPr/>
        </p:nvSpPr>
        <p:spPr>
          <a:xfrm>
            <a:off x="1313906" y="1167323"/>
            <a:ext cx="4607336" cy="526141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b="1" dirty="0">
                <a:solidFill>
                  <a:schemeClr val="tx1"/>
                </a:solidFill>
              </a:rPr>
              <a:t>La brecha en la muestra completa es de un 23%, </a:t>
            </a:r>
            <a:r>
              <a:rPr lang="es-CL" dirty="0">
                <a:solidFill>
                  <a:schemeClr val="tx1"/>
                </a:solidFill>
              </a:rPr>
              <a:t>mientras que la brecha en la muestra con datos de educación alcanza el 26%. </a:t>
            </a:r>
          </a:p>
          <a:p>
            <a:pPr algn="just"/>
            <a:endParaRPr lang="es-CL" dirty="0">
              <a:solidFill>
                <a:schemeClr val="tx1"/>
              </a:solidFill>
            </a:endParaRPr>
          </a:p>
          <a:p>
            <a:pPr algn="just"/>
            <a:r>
              <a:rPr lang="es-CL" dirty="0">
                <a:solidFill>
                  <a:schemeClr val="tx1"/>
                </a:solidFill>
              </a:rPr>
              <a:t>Las mujeres son mayoría en: hoteles, finanzas, administración pública, educación y servicios sociales. </a:t>
            </a:r>
          </a:p>
          <a:p>
            <a:pPr algn="just"/>
            <a:endParaRPr lang="es-CL" dirty="0">
              <a:solidFill>
                <a:schemeClr val="tx1"/>
              </a:solidFill>
            </a:endParaRPr>
          </a:p>
          <a:p>
            <a:pPr algn="just"/>
            <a:r>
              <a:rPr lang="es-CL" b="1" dirty="0">
                <a:solidFill>
                  <a:schemeClr val="tx1"/>
                </a:solidFill>
              </a:rPr>
              <a:t>Los hombres ganan más en todos los sectores, pero la brecha salarial parece ser mayor donde las mujeres son minoría. </a:t>
            </a:r>
            <a:r>
              <a:rPr lang="es-CL" dirty="0">
                <a:solidFill>
                  <a:schemeClr val="tx1"/>
                </a:solidFill>
              </a:rPr>
              <a:t>(Minería y manufacturas no metálicas 37%; Educación y servicios sociales 10%). (Agregado de la base). </a:t>
            </a:r>
          </a:p>
          <a:p>
            <a:pPr algn="just"/>
            <a:endParaRPr lang="es-CL" dirty="0">
              <a:solidFill>
                <a:schemeClr val="tx1"/>
              </a:solidFill>
            </a:endParaRPr>
          </a:p>
          <a:p>
            <a:pPr algn="just"/>
            <a:r>
              <a:rPr lang="es-CL" dirty="0">
                <a:solidFill>
                  <a:schemeClr val="tx1"/>
                </a:solidFill>
              </a:rPr>
              <a:t>Los salarios de hombres y mujeres han aumentado en el período, pero no en la misma proporción. </a:t>
            </a:r>
            <a:r>
              <a:rPr lang="es-CL" b="1" dirty="0">
                <a:solidFill>
                  <a:schemeClr val="tx1"/>
                </a:solidFill>
              </a:rPr>
              <a:t>La brecha aumenta cerca de</a:t>
            </a:r>
          </a:p>
          <a:p>
            <a:pPr algn="just"/>
            <a:r>
              <a:rPr lang="es-CL" b="1" dirty="0">
                <a:solidFill>
                  <a:schemeClr val="tx1"/>
                </a:solidFill>
              </a:rPr>
              <a:t>2012. </a:t>
            </a:r>
          </a:p>
          <a:p>
            <a:pPr algn="just"/>
            <a:endParaRPr lang="es-CL" dirty="0">
              <a:solidFill>
                <a:schemeClr val="tx1"/>
              </a:solidFill>
            </a:endParaRPr>
          </a:p>
          <a:p>
            <a:pPr algn="just"/>
            <a:endParaRPr lang="es-CL" dirty="0">
              <a:solidFill>
                <a:schemeClr val="tx1"/>
              </a:solidFill>
            </a:endParaRPr>
          </a:p>
        </p:txBody>
      </p:sp>
    </p:spTree>
    <p:extLst>
      <p:ext uri="{BB962C8B-B14F-4D97-AF65-F5344CB8AC3E}">
        <p14:creationId xmlns:p14="http://schemas.microsoft.com/office/powerpoint/2010/main" val="2201956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953809" y="159613"/>
            <a:ext cx="708192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VI. ANÁLISIS Y RESULTADOS DEL ESTUDIO</a:t>
            </a:r>
            <a:endParaRPr lang="es-CL" sz="2000" dirty="0">
              <a:solidFill>
                <a:schemeClr val="tx1"/>
              </a:solidFill>
            </a:endParaRPr>
          </a:p>
        </p:txBody>
      </p:sp>
      <p:pic>
        <p:nvPicPr>
          <p:cNvPr id="2" name="Imagen 1"/>
          <p:cNvPicPr>
            <a:picLocks noChangeAspect="1"/>
          </p:cNvPicPr>
          <p:nvPr/>
        </p:nvPicPr>
        <p:blipFill>
          <a:blip r:embed="rId2"/>
          <a:stretch>
            <a:fillRect/>
          </a:stretch>
        </p:blipFill>
        <p:spPr>
          <a:xfrm>
            <a:off x="1038764" y="1501702"/>
            <a:ext cx="7118928" cy="5127789"/>
          </a:xfrm>
          <a:prstGeom prst="rect">
            <a:avLst/>
          </a:prstGeom>
          <a:effectLst>
            <a:outerShdw blurRad="50800" dist="38100" dir="5400000" algn="t" rotWithShape="0">
              <a:prstClr val="black">
                <a:alpha val="40000"/>
              </a:prstClr>
            </a:outerShdw>
          </a:effectLst>
        </p:spPr>
      </p:pic>
      <p:cxnSp>
        <p:nvCxnSpPr>
          <p:cNvPr id="4" name="Conector recto de flecha 3"/>
          <p:cNvCxnSpPr/>
          <p:nvPr/>
        </p:nvCxnSpPr>
        <p:spPr>
          <a:xfrm flipV="1">
            <a:off x="5499847" y="2554941"/>
            <a:ext cx="1600200" cy="21380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upo 5"/>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244694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953809" y="183724"/>
            <a:ext cx="708192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VI. ANÁLISIS Y RESULTADOS DEL ESTUDIO</a:t>
            </a:r>
            <a:endParaRPr lang="es-CL" sz="2000" dirty="0">
              <a:solidFill>
                <a:schemeClr val="tx1"/>
              </a:solidFill>
            </a:endParaRPr>
          </a:p>
        </p:txBody>
      </p:sp>
      <p:pic>
        <p:nvPicPr>
          <p:cNvPr id="9" name="Imagen 8" descr="Resultado de imagen para igual treball igual salari">
            <a:hlinkClick r:id="rId2"/>
          </p:cNvPr>
          <p:cNvPicPr/>
          <p:nvPr/>
        </p:nvPicPr>
        <p:blipFill rotWithShape="1">
          <a:blip r:embed="rId3">
            <a:extLst>
              <a:ext uri="{28A0092B-C50C-407E-A947-70E740481C1C}">
                <a14:useLocalDpi xmlns:a14="http://schemas.microsoft.com/office/drawing/2010/main" val="0"/>
              </a:ext>
            </a:extLst>
          </a:blip>
          <a:srcRect l="2970" t="14458" r="2640" b="20482"/>
          <a:stretch/>
        </p:blipFill>
        <p:spPr bwMode="auto">
          <a:xfrm rot="21026214">
            <a:off x="663428" y="3055629"/>
            <a:ext cx="3087241" cy="1345087"/>
          </a:xfrm>
          <a:prstGeom prst="rect">
            <a:avLst/>
          </a:prstGeom>
          <a:noFill/>
          <a:ln>
            <a:noFill/>
          </a:ln>
          <a:extLst>
            <a:ext uri="{53640926-AAD7-44D8-BBD7-CCE9431645EC}">
              <a14:shadowObscured xmlns:a14="http://schemas.microsoft.com/office/drawing/2010/main"/>
            </a:ext>
          </a:extLst>
        </p:spPr>
      </p:pic>
      <p:sp>
        <p:nvSpPr>
          <p:cNvPr id="5" name="Esquina doblada 4"/>
          <p:cNvSpPr/>
          <p:nvPr/>
        </p:nvSpPr>
        <p:spPr>
          <a:xfrm>
            <a:off x="3550356" y="1261303"/>
            <a:ext cx="4607336" cy="526141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dirty="0">
                <a:solidFill>
                  <a:schemeClr val="tx1"/>
                </a:solidFill>
              </a:rPr>
              <a:t>Respecto del cambio de empleo no ajustado, </a:t>
            </a:r>
            <a:r>
              <a:rPr lang="es-CL" b="1" dirty="0">
                <a:solidFill>
                  <a:schemeClr val="tx1"/>
                </a:solidFill>
              </a:rPr>
              <a:t>Los hombres se benefician más al cambiarse de trabajo que las mujeres (F =M = 83%).</a:t>
            </a:r>
          </a:p>
          <a:p>
            <a:pPr algn="just"/>
            <a:r>
              <a:rPr lang="es-CL" dirty="0">
                <a:solidFill>
                  <a:schemeClr val="tx1"/>
                </a:solidFill>
              </a:rPr>
              <a:t> </a:t>
            </a:r>
          </a:p>
          <a:p>
            <a:pPr algn="just"/>
            <a:r>
              <a:rPr lang="es-CL" dirty="0">
                <a:solidFill>
                  <a:schemeClr val="tx1"/>
                </a:solidFill>
              </a:rPr>
              <a:t>Por ejemplo, si los hombres al cambiarse de firma logran aumentar su salario en $1.000, las mujeres al realizar el mismo cambio de trabajo solo logran aumentar en $830.</a:t>
            </a:r>
          </a:p>
          <a:p>
            <a:pPr algn="just"/>
            <a:endParaRPr lang="es-CL" dirty="0">
              <a:solidFill>
                <a:schemeClr val="tx1"/>
              </a:solidFill>
            </a:endParaRPr>
          </a:p>
          <a:p>
            <a:pPr algn="just"/>
            <a:r>
              <a:rPr lang="es-CL" dirty="0">
                <a:solidFill>
                  <a:schemeClr val="tx1"/>
                </a:solidFill>
              </a:rPr>
              <a:t>Al comparar este resultado con los obtenidos por Card, Cardoso y Kline (2013a), se observa que </a:t>
            </a:r>
            <a:r>
              <a:rPr lang="es-CL" b="1" dirty="0">
                <a:solidFill>
                  <a:schemeClr val="tx1"/>
                </a:solidFill>
              </a:rPr>
              <a:t>en Portugal no hay mucha diferencia entre hombres y mujeres en el caso no ajustado (F=M= 96%).</a:t>
            </a:r>
          </a:p>
          <a:p>
            <a:pPr algn="just"/>
            <a:endParaRPr lang="es-CL" dirty="0">
              <a:solidFill>
                <a:schemeClr val="tx1"/>
              </a:solidFill>
            </a:endParaRPr>
          </a:p>
          <a:p>
            <a:pPr algn="just"/>
            <a:r>
              <a:rPr lang="es-CL" dirty="0">
                <a:solidFill>
                  <a:schemeClr val="tx1"/>
                </a:solidFill>
              </a:rPr>
              <a:t>En el caso del ajustado, se obtiene que las mujeres aumentan un 5% menos que </a:t>
            </a:r>
          </a:p>
          <a:p>
            <a:pPr algn="just"/>
            <a:r>
              <a:rPr lang="es-CL" dirty="0">
                <a:solidFill>
                  <a:schemeClr val="tx1"/>
                </a:solidFill>
              </a:rPr>
              <a:t>los hombres al cambiarse de firma. </a:t>
            </a:r>
          </a:p>
          <a:p>
            <a:pPr algn="just"/>
            <a:endParaRPr lang="es-CL" dirty="0">
              <a:solidFill>
                <a:schemeClr val="tx1"/>
              </a:solidFill>
            </a:endParaRPr>
          </a:p>
        </p:txBody>
      </p:sp>
      <p:grpSp>
        <p:nvGrpSpPr>
          <p:cNvPr id="6" name="Grupo 5"/>
          <p:cNvGrpSpPr/>
          <p:nvPr/>
        </p:nvGrpSpPr>
        <p:grpSpPr>
          <a:xfrm>
            <a:off x="-630405" y="0"/>
            <a:ext cx="2279562" cy="2200918"/>
            <a:chOff x="-4907374" y="1655078"/>
            <a:chExt cx="4135438" cy="4049712"/>
          </a:xfrm>
        </p:grpSpPr>
        <p:sp>
          <p:nvSpPr>
            <p:cNvPr id="10"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2"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4"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45541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rot="608877">
            <a:off x="5144121" y="2488134"/>
            <a:ext cx="3464216" cy="2296926"/>
          </a:xfrm>
          <a:prstGeom prst="rect">
            <a:avLst/>
          </a:prstGeom>
        </p:spPr>
      </p:pic>
      <p:sp>
        <p:nvSpPr>
          <p:cNvPr id="8" name="Pentágono 7"/>
          <p:cNvSpPr/>
          <p:nvPr/>
        </p:nvSpPr>
        <p:spPr>
          <a:xfrm>
            <a:off x="774961" y="218857"/>
            <a:ext cx="708192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VI. ANÁLISIS Y RESULTADOS DEL ESTUDIO</a:t>
            </a:r>
            <a:endParaRPr lang="es-CL" sz="2000" dirty="0">
              <a:solidFill>
                <a:schemeClr val="tx1"/>
              </a:solidFill>
            </a:endParaRPr>
          </a:p>
        </p:txBody>
      </p:sp>
      <p:grpSp>
        <p:nvGrpSpPr>
          <p:cNvPr id="6" name="Grupo 5"/>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
        <p:nvSpPr>
          <p:cNvPr id="5" name="Esquina doblada 4"/>
          <p:cNvSpPr/>
          <p:nvPr/>
        </p:nvSpPr>
        <p:spPr>
          <a:xfrm>
            <a:off x="1457516" y="1265678"/>
            <a:ext cx="4607336" cy="526141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b="1" dirty="0">
                <a:solidFill>
                  <a:schemeClr val="tx1"/>
                </a:solidFill>
              </a:rPr>
              <a:t>La brecha en Chile es actualmente, de un 27,4% (Portugal 23,4%) y entre el 27% y 28% de la misma es explicada por la diferencia en el poder de negociación (En Portugal dicha variable explica entre el 10% y el 15% de la brecha).</a:t>
            </a:r>
          </a:p>
          <a:p>
            <a:pPr algn="just"/>
            <a:endParaRPr lang="es-CL" dirty="0">
              <a:solidFill>
                <a:schemeClr val="tx1"/>
              </a:solidFill>
            </a:endParaRPr>
          </a:p>
          <a:p>
            <a:pPr algn="just"/>
            <a:r>
              <a:rPr lang="es-CL" b="1" dirty="0">
                <a:solidFill>
                  <a:schemeClr val="tx1"/>
                </a:solidFill>
              </a:rPr>
              <a:t>La incidencia de la Ley 20,348 es cercana al 0,6%, </a:t>
            </a:r>
            <a:r>
              <a:rPr lang="es-CL" dirty="0">
                <a:solidFill>
                  <a:schemeClr val="tx1"/>
                </a:solidFill>
              </a:rPr>
              <a:t>concordando con las apreciaciones de Henríquez y Riquelme (2011) respecto al bajo efecto de la misma y a lo concluido por el Comité de Evaluación de dicha ley que sesionó en 2013. </a:t>
            </a:r>
          </a:p>
          <a:p>
            <a:pPr algn="just"/>
            <a:endParaRPr lang="es-CL" dirty="0">
              <a:solidFill>
                <a:schemeClr val="tx1"/>
              </a:solidFill>
            </a:endParaRPr>
          </a:p>
          <a:p>
            <a:pPr algn="just"/>
            <a:r>
              <a:rPr lang="es-CL" dirty="0">
                <a:solidFill>
                  <a:schemeClr val="tx1"/>
                </a:solidFill>
              </a:rPr>
              <a:t> </a:t>
            </a:r>
          </a:p>
          <a:p>
            <a:pPr algn="just"/>
            <a:endParaRPr lang="es-CL" dirty="0">
              <a:solidFill>
                <a:schemeClr val="tx1"/>
              </a:solidFill>
            </a:endParaRPr>
          </a:p>
        </p:txBody>
      </p:sp>
    </p:spTree>
    <p:extLst>
      <p:ext uri="{BB962C8B-B14F-4D97-AF65-F5344CB8AC3E}">
        <p14:creationId xmlns:p14="http://schemas.microsoft.com/office/powerpoint/2010/main" val="267264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1058921" y="199493"/>
            <a:ext cx="708192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VI. ANÁLISIS Y RESULTADOS DEL ESTUDIO</a:t>
            </a:r>
            <a:endParaRPr lang="es-CL" sz="2000" dirty="0">
              <a:solidFill>
                <a:schemeClr val="tx1"/>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2368">
            <a:off x="461848" y="2551267"/>
            <a:ext cx="2359415" cy="2573908"/>
          </a:xfrm>
          <a:prstGeom prst="rect">
            <a:avLst/>
          </a:prstGeom>
        </p:spPr>
      </p:pic>
      <p:sp>
        <p:nvSpPr>
          <p:cNvPr id="5" name="Esquina doblada 4"/>
          <p:cNvSpPr/>
          <p:nvPr/>
        </p:nvSpPr>
        <p:spPr>
          <a:xfrm>
            <a:off x="2407024" y="1207513"/>
            <a:ext cx="5750668" cy="526141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i="1" dirty="0">
                <a:solidFill>
                  <a:schemeClr val="tx1"/>
                </a:solidFill>
              </a:rPr>
              <a:t>Rigdon (2012) propone dos razones para el menor poder de negociación de las mujeres: las mujeres piden menos salario y ganan menos que sus homólogos masculinos. Además, las mujeres tienen menos probabilidad de iniciar una negociación y son menos efectivas al negociar que los hombres. La literatura sugiere que esto puede ocurrir dado que las mujeres pueden sentirse menos merecedoras de un</a:t>
            </a:r>
          </a:p>
          <a:p>
            <a:pPr algn="just"/>
            <a:r>
              <a:rPr lang="es-CL" i="1" dirty="0">
                <a:solidFill>
                  <a:schemeClr val="tx1"/>
                </a:solidFill>
              </a:rPr>
              <a:t>premio monetario o porque esperan una reacción violenta si negocian por un derecho que les pertenece (Rudman y Glick, 1999).</a:t>
            </a:r>
          </a:p>
          <a:p>
            <a:pPr algn="just"/>
            <a:endParaRPr lang="es-CL" i="1" dirty="0">
              <a:solidFill>
                <a:schemeClr val="tx1"/>
              </a:solidFill>
            </a:endParaRPr>
          </a:p>
          <a:p>
            <a:pPr algn="just"/>
            <a:r>
              <a:rPr lang="es-CL" i="1" dirty="0">
                <a:solidFill>
                  <a:schemeClr val="tx1"/>
                </a:solidFill>
              </a:rPr>
              <a:t>Algo que puede ayudar a disminuir la diferencia en el poder de negociación es entregar información de las demandas sociales hechas por otros en situaciones similares, lo que influye directamente en las creencias de las mujeres sobre las normas de negociación que tienen. Esto hará que pidan mas salario, eliminando la brecha de negociación.</a:t>
            </a:r>
          </a:p>
          <a:p>
            <a:pPr algn="just"/>
            <a:r>
              <a:rPr lang="es-CL" i="1" dirty="0">
                <a:solidFill>
                  <a:schemeClr val="tx1"/>
                </a:solidFill>
              </a:rPr>
              <a:t>(Rigdon, 2012).</a:t>
            </a:r>
          </a:p>
          <a:p>
            <a:pPr algn="just"/>
            <a:r>
              <a:rPr lang="es-CL" dirty="0">
                <a:solidFill>
                  <a:schemeClr val="tx1"/>
                </a:solidFill>
              </a:rPr>
              <a:t> </a:t>
            </a:r>
          </a:p>
          <a:p>
            <a:pPr algn="just"/>
            <a:endParaRPr lang="es-CL" dirty="0">
              <a:solidFill>
                <a:schemeClr val="tx1"/>
              </a:solidFill>
            </a:endParaRPr>
          </a:p>
        </p:txBody>
      </p:sp>
      <p:grpSp>
        <p:nvGrpSpPr>
          <p:cNvPr id="9" name="Grupo 8"/>
          <p:cNvGrpSpPr/>
          <p:nvPr/>
        </p:nvGrpSpPr>
        <p:grpSpPr>
          <a:xfrm>
            <a:off x="-630405" y="0"/>
            <a:ext cx="2279562" cy="2200918"/>
            <a:chOff x="-4907374" y="1655078"/>
            <a:chExt cx="4135438" cy="4049712"/>
          </a:xfrm>
        </p:grpSpPr>
        <p:sp>
          <p:nvSpPr>
            <p:cNvPr id="10"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2"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4"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395030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laizquierdadiario.com/IMG/arton11251.jpg"/>
          <p:cNvPicPr>
            <a:picLocks noChangeAspect="1" noChangeArrowheads="1"/>
          </p:cNvPicPr>
          <p:nvPr/>
        </p:nvPicPr>
        <p:blipFill>
          <a:blip r:embed="rId2">
            <a:extLst>
              <a:ext uri="{28A0092B-C50C-407E-A947-70E740481C1C}">
                <a14:useLocalDpi xmlns:a14="http://schemas.microsoft.com/office/drawing/2010/main" val="0"/>
              </a:ext>
            </a:extLst>
          </a:blip>
          <a:srcRect l="1615" t="2877" r="-1627" b="-2874"/>
          <a:stretch>
            <a:fillRect/>
          </a:stretch>
        </p:blipFill>
        <p:spPr bwMode="auto">
          <a:xfrm rot="982809">
            <a:off x="5799002" y="2910521"/>
            <a:ext cx="3381398" cy="2055253"/>
          </a:xfrm>
          <a:prstGeom prst="rect">
            <a:avLst/>
          </a:prstGeom>
          <a:noFill/>
          <a:extLst>
            <a:ext uri="{909E8E84-426E-40DD-AFC4-6F175D3DCCD1}">
              <a14:hiddenFill xmlns:a14="http://schemas.microsoft.com/office/drawing/2010/main">
                <a:solidFill>
                  <a:srgbClr val="FFFFFF"/>
                </a:solidFill>
              </a14:hiddenFill>
            </a:ext>
          </a:extLst>
        </p:spPr>
      </p:pic>
      <p:sp>
        <p:nvSpPr>
          <p:cNvPr id="8" name="Pentágono 7"/>
          <p:cNvSpPr/>
          <p:nvPr/>
        </p:nvSpPr>
        <p:spPr>
          <a:xfrm>
            <a:off x="1058921" y="163061"/>
            <a:ext cx="7363862" cy="654841"/>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        </a:t>
            </a:r>
          </a:p>
          <a:p>
            <a:pPr algn="ctr"/>
            <a:r>
              <a:rPr lang="es-CL" sz="2000" dirty="0">
                <a:solidFill>
                  <a:schemeClr val="tx1"/>
                </a:solidFill>
              </a:rPr>
              <a:t> </a:t>
            </a:r>
            <a:r>
              <a:rPr lang="es-CL" sz="2000" dirty="0" smtClean="0">
                <a:solidFill>
                  <a:schemeClr val="tx1"/>
                </a:solidFill>
              </a:rPr>
              <a:t>        VII: IDENTIFICACIÓN DE FORTALEZAS Y ASPECTOS A MEJORAR</a:t>
            </a:r>
            <a:endParaRPr lang="es-CL" sz="2000" dirty="0">
              <a:solidFill>
                <a:schemeClr val="tx1"/>
              </a:solidFill>
            </a:endParaRPr>
          </a:p>
        </p:txBody>
      </p:sp>
      <p:sp>
        <p:nvSpPr>
          <p:cNvPr id="5" name="Esquina doblada 4"/>
          <p:cNvSpPr/>
          <p:nvPr/>
        </p:nvSpPr>
        <p:spPr>
          <a:xfrm>
            <a:off x="878219" y="1307439"/>
            <a:ext cx="5750668" cy="526141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L" sz="2400" dirty="0">
                <a:solidFill>
                  <a:schemeClr val="tx1"/>
                </a:solidFill>
              </a:rPr>
              <a:t>Fortalezas: </a:t>
            </a:r>
          </a:p>
          <a:p>
            <a:pPr algn="just"/>
            <a:endParaRPr lang="es-CL" dirty="0">
              <a:solidFill>
                <a:schemeClr val="tx1"/>
              </a:solidFill>
            </a:endParaRPr>
          </a:p>
          <a:p>
            <a:pPr algn="just"/>
            <a:r>
              <a:rPr lang="es-CL" dirty="0">
                <a:solidFill>
                  <a:schemeClr val="tx1"/>
                </a:solidFill>
              </a:rPr>
              <a:t>Resulta claro el planteamiento del problema, la relevancia científica y social de su estudio y la metodología utilizada. </a:t>
            </a:r>
          </a:p>
          <a:p>
            <a:pPr algn="just"/>
            <a:endParaRPr lang="es-CL" dirty="0">
              <a:solidFill>
                <a:schemeClr val="tx1"/>
              </a:solidFill>
            </a:endParaRPr>
          </a:p>
          <a:p>
            <a:pPr algn="just"/>
            <a:r>
              <a:rPr lang="es-CL" dirty="0">
                <a:solidFill>
                  <a:schemeClr val="tx1"/>
                </a:solidFill>
              </a:rPr>
              <a:t>Junto a esta claridad, el ordenamiento de los capítulos es claro y coherente con las fases de la investigación. </a:t>
            </a:r>
          </a:p>
          <a:p>
            <a:pPr algn="just"/>
            <a:endParaRPr lang="es-CL" dirty="0">
              <a:solidFill>
                <a:schemeClr val="tx1"/>
              </a:solidFill>
            </a:endParaRPr>
          </a:p>
          <a:p>
            <a:pPr algn="just"/>
            <a:r>
              <a:rPr lang="es-CL" dirty="0">
                <a:solidFill>
                  <a:schemeClr val="tx1"/>
                </a:solidFill>
              </a:rPr>
              <a:t>Las decisiones metodológicas son transmitidas con claridad al lector y justificadas, específicamente al definir la muestra y las variables de estudio. </a:t>
            </a:r>
          </a:p>
          <a:p>
            <a:pPr algn="just"/>
            <a:endParaRPr lang="es-CL" dirty="0">
              <a:solidFill>
                <a:schemeClr val="tx1"/>
              </a:solidFill>
            </a:endParaRPr>
          </a:p>
          <a:p>
            <a:pPr algn="just"/>
            <a:r>
              <a:rPr lang="es-CL" dirty="0">
                <a:solidFill>
                  <a:schemeClr val="tx1"/>
                </a:solidFill>
              </a:rPr>
              <a:t>Los resultados son expresados con claridad y en reiteradas oportunidades, facilitando la comprensión al lector. </a:t>
            </a:r>
          </a:p>
          <a:p>
            <a:pPr algn="just"/>
            <a:endParaRPr lang="es-CL" dirty="0">
              <a:solidFill>
                <a:schemeClr val="tx1"/>
              </a:solidFill>
            </a:endParaRPr>
          </a:p>
        </p:txBody>
      </p:sp>
      <p:grpSp>
        <p:nvGrpSpPr>
          <p:cNvPr id="6" name="Grupo 5"/>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3486208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1058921" y="246481"/>
            <a:ext cx="764719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VII. IDENTIFICACIÓN DE FORTALEZAS Y ASPECTOS A MEJORAR</a:t>
            </a:r>
            <a:endParaRPr lang="es-CL" sz="2000" dirty="0">
              <a:solidFill>
                <a:schemeClr val="tx1"/>
              </a:solidFill>
            </a:endParaRPr>
          </a:p>
        </p:txBody>
      </p:sp>
      <p:sp>
        <p:nvSpPr>
          <p:cNvPr id="5" name="Esquina doblada 4"/>
          <p:cNvSpPr/>
          <p:nvPr/>
        </p:nvSpPr>
        <p:spPr>
          <a:xfrm>
            <a:off x="1828005" y="1265678"/>
            <a:ext cx="5750668" cy="5261417"/>
          </a:xfrm>
          <a:prstGeom prst="foldedCorner">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L" sz="2400" dirty="0">
                <a:solidFill>
                  <a:schemeClr val="tx1"/>
                </a:solidFill>
              </a:rPr>
              <a:t>Fortalezas: </a:t>
            </a:r>
          </a:p>
          <a:p>
            <a:pPr algn="just"/>
            <a:endParaRPr lang="es-CL" dirty="0">
              <a:solidFill>
                <a:schemeClr val="tx1"/>
              </a:solidFill>
            </a:endParaRPr>
          </a:p>
          <a:p>
            <a:pPr algn="just"/>
            <a:r>
              <a:rPr lang="es-CL" dirty="0">
                <a:solidFill>
                  <a:schemeClr val="tx1"/>
                </a:solidFill>
              </a:rPr>
              <a:t>Además, los hallazgos no solo son descritos, sino que también se analizan sus consecuencias (Brecha salarial y movilidad de trabajo, por ejemplo).</a:t>
            </a:r>
          </a:p>
          <a:p>
            <a:pPr algn="just"/>
            <a:endParaRPr lang="es-CL" dirty="0">
              <a:solidFill>
                <a:schemeClr val="tx1"/>
              </a:solidFill>
            </a:endParaRPr>
          </a:p>
          <a:p>
            <a:pPr algn="just"/>
            <a:r>
              <a:rPr lang="es-CL" dirty="0">
                <a:solidFill>
                  <a:schemeClr val="tx1"/>
                </a:solidFill>
              </a:rPr>
              <a:t>Por último, cada hallazgo es vinculado con la teoría, lo que dota de consistencia y profundidad el análisis de los resultados. </a:t>
            </a:r>
          </a:p>
        </p:txBody>
      </p:sp>
      <p:grpSp>
        <p:nvGrpSpPr>
          <p:cNvPr id="6" name="Grupo 5"/>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pic>
        <p:nvPicPr>
          <p:cNvPr id="14" name="Picture 2" descr="http://siempre889.mx/wp-content/uploads/2016/03/image-18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838" y="3748216"/>
            <a:ext cx="3592511" cy="239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52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i1.wp.com/eju.tv/wp-content/uploads/2013/03/mujeres_trabajado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7648">
            <a:off x="6582864" y="3105170"/>
            <a:ext cx="2349529" cy="1562856"/>
          </a:xfrm>
          <a:prstGeom prst="rect">
            <a:avLst/>
          </a:prstGeom>
          <a:noFill/>
          <a:extLst>
            <a:ext uri="{909E8E84-426E-40DD-AFC4-6F175D3DCCD1}">
              <a14:hiddenFill xmlns:a14="http://schemas.microsoft.com/office/drawing/2010/main">
                <a:solidFill>
                  <a:srgbClr val="FFFFFF"/>
                </a:solidFill>
              </a14:hiddenFill>
            </a:ext>
          </a:extLst>
        </p:spPr>
      </p:pic>
      <p:sp>
        <p:nvSpPr>
          <p:cNvPr id="8" name="Pentágono 7"/>
          <p:cNvSpPr/>
          <p:nvPr/>
        </p:nvSpPr>
        <p:spPr>
          <a:xfrm>
            <a:off x="1058921" y="231112"/>
            <a:ext cx="7737349" cy="5244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VII. IDENTIFICACIÓN DE FORTALEZAS Y ASPECTOS A MEJORAR</a:t>
            </a:r>
            <a:endParaRPr lang="es-CL" sz="2000" dirty="0">
              <a:solidFill>
                <a:schemeClr val="tx1"/>
              </a:solidFill>
            </a:endParaRPr>
          </a:p>
        </p:txBody>
      </p:sp>
      <p:sp>
        <p:nvSpPr>
          <p:cNvPr id="6" name="Esquina doblada 5"/>
          <p:cNvSpPr/>
          <p:nvPr/>
        </p:nvSpPr>
        <p:spPr>
          <a:xfrm>
            <a:off x="840258" y="1243012"/>
            <a:ext cx="5750668" cy="5261417"/>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L" sz="2400" dirty="0">
                <a:solidFill>
                  <a:schemeClr val="tx1"/>
                </a:solidFill>
              </a:rPr>
              <a:t>Aspectos a mejorar:</a:t>
            </a:r>
          </a:p>
          <a:p>
            <a:endParaRPr lang="es-CL" sz="2400" dirty="0">
              <a:solidFill>
                <a:schemeClr val="tx1"/>
              </a:solidFill>
            </a:endParaRPr>
          </a:p>
          <a:p>
            <a:pPr algn="just"/>
            <a:r>
              <a:rPr lang="es-CL" dirty="0">
                <a:solidFill>
                  <a:schemeClr val="tx1"/>
                </a:solidFill>
              </a:rPr>
              <a:t>Es difícil identificar las particularidades del modelo replicado en la investigación (</a:t>
            </a:r>
            <a:r>
              <a:rPr lang="es-CL" dirty="0" err="1">
                <a:solidFill>
                  <a:schemeClr val="tx1"/>
                </a:solidFill>
              </a:rPr>
              <a:t>Card</a:t>
            </a:r>
            <a:r>
              <a:rPr lang="es-CL" dirty="0">
                <a:solidFill>
                  <a:schemeClr val="tx1"/>
                </a:solidFill>
              </a:rPr>
              <a:t>, Cardoso y </a:t>
            </a:r>
            <a:r>
              <a:rPr lang="es-CL" dirty="0" err="1">
                <a:solidFill>
                  <a:schemeClr val="tx1"/>
                </a:solidFill>
              </a:rPr>
              <a:t>Kline</a:t>
            </a:r>
            <a:r>
              <a:rPr lang="es-CL" dirty="0">
                <a:solidFill>
                  <a:schemeClr val="tx1"/>
                </a:solidFill>
              </a:rPr>
              <a:t>, 2013). </a:t>
            </a:r>
          </a:p>
          <a:p>
            <a:pPr algn="just"/>
            <a:endParaRPr lang="es-CL" dirty="0">
              <a:solidFill>
                <a:schemeClr val="tx1"/>
              </a:solidFill>
            </a:endParaRPr>
          </a:p>
          <a:p>
            <a:pPr algn="just"/>
            <a:r>
              <a:rPr lang="es-CL" dirty="0">
                <a:solidFill>
                  <a:schemeClr val="tx1"/>
                </a:solidFill>
              </a:rPr>
              <a:t>El concepto de “poder de negociación” es clave para comprender los resultados, pero sin embargo, no está definido ni tampoco el investigador especifica qué entiende por éste. </a:t>
            </a:r>
          </a:p>
          <a:p>
            <a:pPr algn="just"/>
            <a:endParaRPr lang="es-CL" dirty="0">
              <a:solidFill>
                <a:schemeClr val="tx1"/>
              </a:solidFill>
            </a:endParaRPr>
          </a:p>
          <a:p>
            <a:pPr algn="just"/>
            <a:r>
              <a:rPr lang="es-CL" dirty="0">
                <a:solidFill>
                  <a:schemeClr val="tx1"/>
                </a:solidFill>
              </a:rPr>
              <a:t>La regresión entrega un “residual” de incidencia que no es explicado por las variables extraídas. Sin embargo, no se explica por qué se identifica ese residual con la variable denominada “poder de negociación”. </a:t>
            </a:r>
          </a:p>
        </p:txBody>
      </p:sp>
      <p:grpSp>
        <p:nvGrpSpPr>
          <p:cNvPr id="5" name="Grupo 4"/>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1569371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1058921" y="205979"/>
            <a:ext cx="7492651" cy="52443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VIII. ELEMENTOS RELEVANTES PARA NUESTRAS PROPIAS TESIS</a:t>
            </a:r>
            <a:endParaRPr lang="es-CL" sz="2000" dirty="0">
              <a:solidFill>
                <a:schemeClr val="tx1"/>
              </a:solidFill>
            </a:endParaRPr>
          </a:p>
        </p:txBody>
      </p:sp>
      <p:sp>
        <p:nvSpPr>
          <p:cNvPr id="5" name="Esquina doblada 4"/>
          <p:cNvSpPr/>
          <p:nvPr/>
        </p:nvSpPr>
        <p:spPr>
          <a:xfrm>
            <a:off x="1701661" y="1269226"/>
            <a:ext cx="5750668" cy="5261417"/>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L" sz="2400" dirty="0">
                <a:solidFill>
                  <a:schemeClr val="tx1"/>
                </a:solidFill>
              </a:rPr>
              <a:t>A tener en cuenta:</a:t>
            </a:r>
          </a:p>
          <a:p>
            <a:pPr algn="just"/>
            <a:endParaRPr lang="es-ES" b="1" dirty="0">
              <a:solidFill>
                <a:schemeClr val="tx1"/>
              </a:solidFill>
              <a:latin typeface="Calibri" charset="0"/>
            </a:endParaRPr>
          </a:p>
          <a:p>
            <a:pPr algn="just"/>
            <a:r>
              <a:rPr lang="es-ES" b="1" dirty="0" smtClean="0">
                <a:solidFill>
                  <a:schemeClr val="tx1"/>
                </a:solidFill>
                <a:latin typeface="Calibri" charset="0"/>
              </a:rPr>
              <a:t>Estructura </a:t>
            </a:r>
            <a:r>
              <a:rPr lang="es-ES" b="1" dirty="0">
                <a:solidFill>
                  <a:schemeClr val="tx1"/>
                </a:solidFill>
                <a:latin typeface="Calibri" charset="0"/>
              </a:rPr>
              <a:t>y formato:</a:t>
            </a:r>
            <a:endParaRPr lang="es-ES" dirty="0">
              <a:solidFill>
                <a:schemeClr val="tx1"/>
              </a:solidFill>
              <a:latin typeface="Calibri" charset="0"/>
            </a:endParaRPr>
          </a:p>
          <a:p>
            <a:pPr algn="just"/>
            <a:endParaRPr lang="es-ES" dirty="0">
              <a:solidFill>
                <a:schemeClr val="tx1"/>
              </a:solidFill>
              <a:latin typeface="Calibri" charset="0"/>
            </a:endParaRPr>
          </a:p>
          <a:p>
            <a:pPr algn="just"/>
            <a:r>
              <a:rPr lang="es-ES" dirty="0">
                <a:solidFill>
                  <a:schemeClr val="tx1"/>
                </a:solidFill>
                <a:latin typeface="Calibri" charset="0"/>
              </a:rPr>
              <a:t>Enmarca el estudio desde un inicio: Desde la Economía: Género y salario. </a:t>
            </a:r>
          </a:p>
          <a:p>
            <a:pPr algn="just"/>
            <a:endParaRPr lang="es-ES" dirty="0">
              <a:solidFill>
                <a:schemeClr val="tx1"/>
              </a:solidFill>
              <a:latin typeface="Calibri" charset="0"/>
            </a:endParaRPr>
          </a:p>
          <a:p>
            <a:pPr algn="just"/>
            <a:r>
              <a:rPr lang="es-ES" dirty="0">
                <a:solidFill>
                  <a:schemeClr val="tx1"/>
                </a:solidFill>
                <a:latin typeface="Calibri" charset="0"/>
              </a:rPr>
              <a:t>Presenta la estructura analítica del estudio </a:t>
            </a:r>
            <a:r>
              <a:rPr lang="es-ES" dirty="0" smtClean="0">
                <a:solidFill>
                  <a:schemeClr val="tx1"/>
                </a:solidFill>
                <a:latin typeface="Calibri" charset="0"/>
              </a:rPr>
              <a:t>a partir del </a:t>
            </a:r>
            <a:r>
              <a:rPr lang="es-ES" dirty="0">
                <a:solidFill>
                  <a:schemeClr val="tx1"/>
                </a:solidFill>
                <a:latin typeface="Calibri" charset="0"/>
              </a:rPr>
              <a:t>resumen. El lector conoce desde el comienzo qué contiene el documento, cómo realizó la investigación y cuál es el alcance. </a:t>
            </a:r>
          </a:p>
        </p:txBody>
      </p:sp>
      <p:grpSp>
        <p:nvGrpSpPr>
          <p:cNvPr id="6" name="Grupo 5"/>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pic>
        <p:nvPicPr>
          <p:cNvPr id="3" name="Imagen 2"/>
          <p:cNvPicPr>
            <a:picLocks noChangeAspect="1"/>
          </p:cNvPicPr>
          <p:nvPr/>
        </p:nvPicPr>
        <p:blipFill>
          <a:blip r:embed="rId2"/>
          <a:stretch>
            <a:fillRect/>
          </a:stretch>
        </p:blipFill>
        <p:spPr>
          <a:xfrm>
            <a:off x="5589432" y="4279006"/>
            <a:ext cx="3284112" cy="2463084"/>
          </a:xfrm>
          <a:prstGeom prst="rect">
            <a:avLst/>
          </a:prstGeom>
        </p:spPr>
      </p:pic>
    </p:spTree>
    <p:extLst>
      <p:ext uri="{BB962C8B-B14F-4D97-AF65-F5344CB8AC3E}">
        <p14:creationId xmlns:p14="http://schemas.microsoft.com/office/powerpoint/2010/main" val="3151625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rot="940933">
            <a:off x="7121498" y="400316"/>
            <a:ext cx="1863386" cy="1433934"/>
          </a:xfrm>
          <a:prstGeom prst="rect">
            <a:avLst/>
          </a:prstGeom>
        </p:spPr>
      </p:pic>
      <p:sp>
        <p:nvSpPr>
          <p:cNvPr id="8" name="Pentágono 7"/>
          <p:cNvSpPr/>
          <p:nvPr/>
        </p:nvSpPr>
        <p:spPr>
          <a:xfrm>
            <a:off x="1075765" y="267630"/>
            <a:ext cx="708192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VIII. ELEMENTOS RELEVANTES PARA NUESTRAS PROPIAS TESIS</a:t>
            </a:r>
            <a:endParaRPr lang="es-CL" dirty="0">
              <a:solidFill>
                <a:schemeClr val="tx1"/>
              </a:solidFill>
            </a:endParaRPr>
          </a:p>
        </p:txBody>
      </p:sp>
      <p:sp>
        <p:nvSpPr>
          <p:cNvPr id="5" name="Esquina doblada 4"/>
          <p:cNvSpPr/>
          <p:nvPr/>
        </p:nvSpPr>
        <p:spPr>
          <a:xfrm>
            <a:off x="1457516" y="1271538"/>
            <a:ext cx="5750668" cy="526141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b="1" dirty="0">
                <a:solidFill>
                  <a:schemeClr val="tx1"/>
                </a:solidFill>
                <a:latin typeface="Calibri" charset="0"/>
              </a:rPr>
              <a:t>Claridad y redacción:</a:t>
            </a:r>
            <a:endParaRPr lang="es-ES" dirty="0">
              <a:solidFill>
                <a:schemeClr val="tx1"/>
              </a:solidFill>
              <a:latin typeface="Calibri" charset="0"/>
            </a:endParaRPr>
          </a:p>
          <a:p>
            <a:pPr algn="just"/>
            <a:endParaRPr lang="es-ES" dirty="0">
              <a:solidFill>
                <a:schemeClr val="tx1"/>
              </a:solidFill>
              <a:latin typeface="Calibri" charset="0"/>
            </a:endParaRPr>
          </a:p>
          <a:p>
            <a:pPr algn="just"/>
            <a:r>
              <a:rPr lang="es-ES" dirty="0">
                <a:solidFill>
                  <a:schemeClr val="tx1"/>
                </a:solidFill>
                <a:latin typeface="Calibri" charset="0"/>
              </a:rPr>
              <a:t>Uso de lenguaje simple y claro: para ello utiliza ciertos recursos a tener presente al momento de redactar la tesis: se observa que redacta la tesis en presente y pasado simple, utiliza pocos gerundios solo cuando son necesarios, conectores simples y prefiere los infinitivos. </a:t>
            </a:r>
          </a:p>
          <a:p>
            <a:pPr algn="just"/>
            <a:endParaRPr lang="es-ES" dirty="0">
              <a:solidFill>
                <a:schemeClr val="tx1"/>
              </a:solidFill>
              <a:latin typeface="Calibri" charset="0"/>
            </a:endParaRPr>
          </a:p>
          <a:p>
            <a:pPr algn="just"/>
            <a:r>
              <a:rPr lang="es-ES" dirty="0">
                <a:solidFill>
                  <a:schemeClr val="tx1"/>
                </a:solidFill>
                <a:latin typeface="Calibri" charset="0"/>
              </a:rPr>
              <a:t>Por otra parte utiliza frases cortas y precisas con alto poder de síntesis. </a:t>
            </a:r>
          </a:p>
          <a:p>
            <a:pPr algn="just"/>
            <a:endParaRPr lang="es-ES" b="1" dirty="0">
              <a:solidFill>
                <a:schemeClr val="tx1"/>
              </a:solidFill>
              <a:latin typeface="Calibri" charset="0"/>
            </a:endParaRPr>
          </a:p>
          <a:p>
            <a:pPr algn="just"/>
            <a:r>
              <a:rPr lang="es-ES" b="1" dirty="0">
                <a:solidFill>
                  <a:schemeClr val="tx1"/>
                </a:solidFill>
                <a:latin typeface="Calibri" charset="0"/>
              </a:rPr>
              <a:t>Contenidos</a:t>
            </a:r>
            <a:endParaRPr lang="es-ES" dirty="0">
              <a:solidFill>
                <a:schemeClr val="tx1"/>
              </a:solidFill>
              <a:latin typeface="Calibri" charset="0"/>
            </a:endParaRPr>
          </a:p>
          <a:p>
            <a:pPr algn="just"/>
            <a:endParaRPr lang="es-ES" b="1" dirty="0">
              <a:solidFill>
                <a:schemeClr val="tx1"/>
              </a:solidFill>
              <a:latin typeface="Calibri" charset="0"/>
            </a:endParaRPr>
          </a:p>
          <a:p>
            <a:pPr algn="just"/>
            <a:r>
              <a:rPr lang="es-ES" b="1" dirty="0">
                <a:solidFill>
                  <a:schemeClr val="tx1"/>
                </a:solidFill>
                <a:latin typeface="Calibri" charset="0"/>
              </a:rPr>
              <a:t>Contextualiza desde el campo de la política pública </a:t>
            </a:r>
          </a:p>
          <a:p>
            <a:pPr algn="just"/>
            <a:r>
              <a:rPr lang="es-ES" b="1" dirty="0">
                <a:solidFill>
                  <a:schemeClr val="tx1"/>
                </a:solidFill>
                <a:latin typeface="Calibri" charset="0"/>
              </a:rPr>
              <a:t>y marco del derecho: </a:t>
            </a:r>
            <a:r>
              <a:rPr lang="es-ES" dirty="0">
                <a:solidFill>
                  <a:schemeClr val="tx1"/>
                </a:solidFill>
                <a:latin typeface="Calibri" charset="0"/>
              </a:rPr>
              <a:t>incorporación de la mujer </a:t>
            </a:r>
          </a:p>
          <a:p>
            <a:pPr algn="just"/>
            <a:r>
              <a:rPr lang="es-ES" dirty="0">
                <a:solidFill>
                  <a:schemeClr val="tx1"/>
                </a:solidFill>
                <a:latin typeface="Calibri" charset="0"/>
              </a:rPr>
              <a:t>al mundo laboral sin discriminación.</a:t>
            </a:r>
          </a:p>
          <a:p>
            <a:pPr algn="just"/>
            <a:endParaRPr lang="es-ES" dirty="0">
              <a:solidFill>
                <a:schemeClr val="tx1"/>
              </a:solidFill>
            </a:endParaRPr>
          </a:p>
        </p:txBody>
      </p:sp>
      <p:grpSp>
        <p:nvGrpSpPr>
          <p:cNvPr id="6" name="Grupo 5"/>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pic>
        <p:nvPicPr>
          <p:cNvPr id="14" name="Picture 2" descr="http://k44.kn3.net/0B5F0BF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920" y="4055201"/>
            <a:ext cx="1911610" cy="263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741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sz="quarter" idx="13"/>
          </p:nvPr>
        </p:nvSpPr>
        <p:spPr>
          <a:xfrm>
            <a:off x="4385417" y="91260"/>
            <a:ext cx="1397198" cy="695780"/>
          </a:xfrm>
        </p:spPr>
        <p:txBody>
          <a:bodyPr/>
          <a:lstStyle/>
          <a:p>
            <a:pPr marL="0" indent="0">
              <a:buNone/>
            </a:pPr>
            <a:r>
              <a:rPr lang="es-MX" dirty="0" smtClean="0"/>
              <a:t>ÍNDICE</a:t>
            </a:r>
            <a:endParaRPr lang="es-MX" dirty="0"/>
          </a:p>
        </p:txBody>
      </p:sp>
      <p:sp>
        <p:nvSpPr>
          <p:cNvPr id="4" name="Marcador de texto 3"/>
          <p:cNvSpPr>
            <a:spLocks noGrp="1"/>
          </p:cNvSpPr>
          <p:nvPr>
            <p:ph type="body" sz="quarter" idx="14"/>
          </p:nvPr>
        </p:nvSpPr>
        <p:spPr>
          <a:xfrm>
            <a:off x="3155325" y="1030308"/>
            <a:ext cx="5769736" cy="5009883"/>
          </a:xfrm>
        </p:spPr>
        <p:txBody>
          <a:bodyPr anchor="ctr">
            <a:noAutofit/>
          </a:bodyPr>
          <a:lstStyle/>
          <a:p>
            <a:pPr marL="514350" indent="-514350">
              <a:buFont typeface="+mj-lt"/>
              <a:buAutoNum type="romanUcPeriod"/>
            </a:pPr>
            <a:endParaRPr lang="es-MX" sz="1800" dirty="0" smtClean="0"/>
          </a:p>
          <a:p>
            <a:pPr marL="514350" indent="-514350">
              <a:buFont typeface="+mj-lt"/>
              <a:buAutoNum type="romanUcPeriod"/>
            </a:pPr>
            <a:endParaRPr lang="es-MX" sz="1800" dirty="0"/>
          </a:p>
          <a:p>
            <a:pPr marL="514350" indent="-514350">
              <a:buFont typeface="+mj-lt"/>
              <a:buAutoNum type="romanUcPeriod"/>
            </a:pPr>
            <a:endParaRPr lang="es-MX" sz="1800" dirty="0" smtClean="0"/>
          </a:p>
          <a:p>
            <a:pPr marL="514350" indent="-514350">
              <a:buFont typeface="+mj-lt"/>
              <a:buAutoNum type="romanUcPeriod"/>
            </a:pPr>
            <a:endParaRPr lang="es-MX" sz="1800" dirty="0"/>
          </a:p>
          <a:p>
            <a:pPr marL="514350" indent="-514350">
              <a:buFont typeface="+mj-lt"/>
              <a:buAutoNum type="romanUcPeriod"/>
            </a:pPr>
            <a:r>
              <a:rPr lang="es-MX" sz="1800" dirty="0" smtClean="0">
                <a:solidFill>
                  <a:schemeClr val="tx1"/>
                </a:solidFill>
              </a:rPr>
              <a:t>Identificación de la política pública analizada </a:t>
            </a:r>
          </a:p>
          <a:p>
            <a:pPr marL="514350" indent="-514350">
              <a:buFont typeface="+mj-lt"/>
              <a:buAutoNum type="romanUcPeriod"/>
            </a:pPr>
            <a:r>
              <a:rPr lang="es-CL" sz="1800" dirty="0">
                <a:solidFill>
                  <a:schemeClr val="tx1"/>
                </a:solidFill>
              </a:rPr>
              <a:t>Identificación del problema y pregunta de investigación </a:t>
            </a:r>
            <a:endParaRPr lang="es-CL" sz="1800" dirty="0" smtClean="0">
              <a:solidFill>
                <a:schemeClr val="tx1"/>
              </a:solidFill>
            </a:endParaRPr>
          </a:p>
          <a:p>
            <a:pPr marL="514350" indent="-514350">
              <a:buFont typeface="+mj-lt"/>
              <a:buAutoNum type="romanUcPeriod"/>
            </a:pPr>
            <a:r>
              <a:rPr lang="es-CL" sz="1800" dirty="0">
                <a:solidFill>
                  <a:schemeClr val="tx1"/>
                </a:solidFill>
              </a:rPr>
              <a:t>Identificación de objetivos de investigación general y </a:t>
            </a:r>
            <a:r>
              <a:rPr lang="es-CL" sz="1800" dirty="0" smtClean="0">
                <a:solidFill>
                  <a:schemeClr val="tx1"/>
                </a:solidFill>
              </a:rPr>
              <a:t>específicos</a:t>
            </a:r>
          </a:p>
          <a:p>
            <a:pPr marL="514350" indent="-514350">
              <a:buFont typeface="+mj-lt"/>
              <a:buAutoNum type="romanUcPeriod"/>
            </a:pPr>
            <a:r>
              <a:rPr lang="es-CL" sz="1800" dirty="0">
                <a:solidFill>
                  <a:schemeClr val="tx1"/>
                </a:solidFill>
              </a:rPr>
              <a:t>Descripción del proceso de los antecedentes de contexto y </a:t>
            </a:r>
            <a:r>
              <a:rPr lang="es-CL" sz="1800" dirty="0" smtClean="0">
                <a:solidFill>
                  <a:schemeClr val="tx1"/>
                </a:solidFill>
              </a:rPr>
              <a:t>caso</a:t>
            </a:r>
          </a:p>
          <a:p>
            <a:pPr marL="514350" indent="-514350">
              <a:buFont typeface="+mj-lt"/>
              <a:buAutoNum type="romanUcPeriod"/>
            </a:pPr>
            <a:r>
              <a:rPr lang="es-CL" sz="1800" dirty="0">
                <a:solidFill>
                  <a:schemeClr val="tx1"/>
                </a:solidFill>
              </a:rPr>
              <a:t>Identificación del marco conceptual (conceptos e ideas principales, modelo de análisis</a:t>
            </a:r>
            <a:r>
              <a:rPr lang="es-CL" sz="1800" dirty="0" smtClean="0">
                <a:solidFill>
                  <a:schemeClr val="tx1"/>
                </a:solidFill>
              </a:rPr>
              <a:t>)</a:t>
            </a:r>
          </a:p>
          <a:p>
            <a:pPr marL="514350" indent="-514350">
              <a:buFont typeface="+mj-lt"/>
              <a:buAutoNum type="romanUcPeriod"/>
            </a:pPr>
            <a:r>
              <a:rPr lang="es-CL" sz="1800" dirty="0">
                <a:solidFill>
                  <a:schemeClr val="tx1"/>
                </a:solidFill>
              </a:rPr>
              <a:t>Identificación de la metodología del </a:t>
            </a:r>
            <a:r>
              <a:rPr lang="es-CL" sz="1800" dirty="0" smtClean="0">
                <a:solidFill>
                  <a:schemeClr val="tx1"/>
                </a:solidFill>
              </a:rPr>
              <a:t>estudio</a:t>
            </a:r>
          </a:p>
          <a:p>
            <a:pPr marL="514350" indent="-514350">
              <a:buFont typeface="+mj-lt"/>
              <a:buAutoNum type="romanUcPeriod"/>
            </a:pPr>
            <a:r>
              <a:rPr lang="es-CL" sz="1800" dirty="0">
                <a:solidFill>
                  <a:schemeClr val="tx1"/>
                </a:solidFill>
              </a:rPr>
              <a:t>Análisis y resultados del </a:t>
            </a:r>
            <a:r>
              <a:rPr lang="es-CL" sz="1800" dirty="0" smtClean="0">
                <a:solidFill>
                  <a:schemeClr val="tx1"/>
                </a:solidFill>
              </a:rPr>
              <a:t>estudio</a:t>
            </a:r>
          </a:p>
          <a:p>
            <a:pPr marL="514350" indent="-514350">
              <a:buFont typeface="+mj-lt"/>
              <a:buAutoNum type="romanUcPeriod"/>
            </a:pPr>
            <a:r>
              <a:rPr lang="es-CL" sz="1800" dirty="0">
                <a:solidFill>
                  <a:schemeClr val="tx1"/>
                </a:solidFill>
              </a:rPr>
              <a:t>Identificación de fortalezas y aspectos a </a:t>
            </a:r>
            <a:r>
              <a:rPr lang="es-CL" sz="1800" dirty="0" smtClean="0">
                <a:solidFill>
                  <a:schemeClr val="tx1"/>
                </a:solidFill>
              </a:rPr>
              <a:t>mejorar</a:t>
            </a:r>
          </a:p>
          <a:p>
            <a:pPr marL="514350" indent="-514350">
              <a:buFont typeface="+mj-lt"/>
              <a:buAutoNum type="romanUcPeriod"/>
            </a:pPr>
            <a:r>
              <a:rPr lang="es-CL" sz="1800" dirty="0">
                <a:solidFill>
                  <a:schemeClr val="tx1"/>
                </a:solidFill>
              </a:rPr>
              <a:t>Elementos relevantes para nuestras propias </a:t>
            </a:r>
            <a:r>
              <a:rPr lang="es-CL" sz="1800" dirty="0" smtClean="0">
                <a:solidFill>
                  <a:schemeClr val="tx1"/>
                </a:solidFill>
              </a:rPr>
              <a:t>tesis</a:t>
            </a:r>
            <a:endParaRPr lang="es-CL" sz="1800" dirty="0">
              <a:solidFill>
                <a:schemeClr val="tx1"/>
              </a:solidFill>
            </a:endParaRPr>
          </a:p>
          <a:p>
            <a:pPr marL="514350" indent="-514350">
              <a:buFont typeface="+mj-lt"/>
              <a:buAutoNum type="romanUcPeriod"/>
            </a:pPr>
            <a:endParaRPr lang="es-CL" sz="1800" dirty="0" smtClean="0">
              <a:solidFill>
                <a:schemeClr val="tx1"/>
              </a:solidFill>
            </a:endParaRPr>
          </a:p>
          <a:p>
            <a:pPr marL="514350" indent="-514350">
              <a:buFont typeface="+mj-lt"/>
              <a:buAutoNum type="romanUcPeriod"/>
            </a:pPr>
            <a:endParaRPr lang="es-CL" sz="1800" dirty="0">
              <a:solidFill>
                <a:schemeClr val="tx1"/>
              </a:solidFill>
            </a:endParaRPr>
          </a:p>
          <a:p>
            <a:pPr marL="514350" indent="-514350">
              <a:buFont typeface="+mj-lt"/>
              <a:buAutoNum type="romanUcPeriod"/>
            </a:pPr>
            <a:endParaRPr lang="es-CL" sz="1800" dirty="0">
              <a:solidFill>
                <a:schemeClr val="tx1"/>
              </a:solidFill>
            </a:endParaRPr>
          </a:p>
          <a:p>
            <a:pPr marL="514350" indent="-514350">
              <a:buFont typeface="+mj-lt"/>
              <a:buAutoNum type="romanUcPeriod"/>
            </a:pPr>
            <a:endParaRPr lang="es-CL" sz="1800" dirty="0" smtClean="0">
              <a:solidFill>
                <a:schemeClr val="tx1"/>
              </a:solidFill>
            </a:endParaRPr>
          </a:p>
        </p:txBody>
      </p:sp>
    </p:spTree>
    <p:extLst>
      <p:ext uri="{BB962C8B-B14F-4D97-AF65-F5344CB8AC3E}">
        <p14:creationId xmlns:p14="http://schemas.microsoft.com/office/powerpoint/2010/main" val="16057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7"/>
          <p:cNvSpPr/>
          <p:nvPr/>
        </p:nvSpPr>
        <p:spPr>
          <a:xfrm>
            <a:off x="1295743" y="486063"/>
            <a:ext cx="708192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   VIII. ELEMENTOS RELEVANTES PARA NUESTRAS PROPIAS TESIS</a:t>
            </a:r>
            <a:endParaRPr lang="es-CL" sz="2000" dirty="0">
              <a:solidFill>
                <a:schemeClr val="tx1"/>
              </a:solidFill>
            </a:endParaRPr>
          </a:p>
        </p:txBody>
      </p:sp>
      <p:sp>
        <p:nvSpPr>
          <p:cNvPr id="5" name="Esquina doblada 4"/>
          <p:cNvSpPr/>
          <p:nvPr/>
        </p:nvSpPr>
        <p:spPr>
          <a:xfrm>
            <a:off x="2077524" y="1430430"/>
            <a:ext cx="5750668" cy="526141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b="1" dirty="0">
                <a:solidFill>
                  <a:schemeClr val="tx1"/>
                </a:solidFill>
                <a:latin typeface="Calibri" charset="0"/>
                <a:sym typeface="Symbol" charset="0"/>
              </a:rPr>
              <a:t>Aclarar el aporte a la política pública:</a:t>
            </a:r>
          </a:p>
          <a:p>
            <a:pPr algn="just"/>
            <a:endParaRPr lang="es-ES" dirty="0">
              <a:solidFill>
                <a:schemeClr val="tx1"/>
              </a:solidFill>
              <a:latin typeface="Calibri" charset="0"/>
              <a:sym typeface="Symbol" charset="0"/>
            </a:endParaRPr>
          </a:p>
          <a:p>
            <a:pPr algn="just"/>
            <a:r>
              <a:rPr lang="es-ES" dirty="0">
                <a:solidFill>
                  <a:schemeClr val="tx1"/>
                </a:solidFill>
                <a:latin typeface="Calibri" charset="0"/>
                <a:sym typeface="Symbol" charset="0"/>
              </a:rPr>
              <a:t>Plantea el alcance del modelo a nivel internacional a partir de los países que poseen seguro de cesantía.  Capacidad del modelo de ser implementado en los diferentes países y aportar a la nueva literatura de brecha de género a través de la teoría del poder de negociación</a:t>
            </a:r>
            <a:r>
              <a:rPr lang="es-ES" dirty="0" smtClean="0">
                <a:solidFill>
                  <a:schemeClr val="tx1"/>
                </a:solidFill>
                <a:latin typeface="Calibri" charset="0"/>
                <a:sym typeface="Symbol" charset="0"/>
              </a:rPr>
              <a:t>.</a:t>
            </a:r>
          </a:p>
          <a:p>
            <a:pPr algn="just"/>
            <a:endParaRPr lang="es-ES" dirty="0">
              <a:solidFill>
                <a:schemeClr val="tx1"/>
              </a:solidFill>
              <a:latin typeface="Calibri" charset="0"/>
              <a:sym typeface="Symbol" charset="0"/>
            </a:endParaRPr>
          </a:p>
          <a:p>
            <a:pPr algn="just"/>
            <a:endParaRPr lang="es-ES" dirty="0" smtClean="0">
              <a:solidFill>
                <a:schemeClr val="tx1"/>
              </a:solidFill>
              <a:latin typeface="Calibri" charset="0"/>
              <a:sym typeface="Symbol" charset="0"/>
            </a:endParaRPr>
          </a:p>
          <a:p>
            <a:pPr algn="just"/>
            <a:endParaRPr lang="es-ES" dirty="0">
              <a:solidFill>
                <a:schemeClr val="tx1"/>
              </a:solidFill>
              <a:latin typeface="Calibri" charset="0"/>
              <a:sym typeface="Symbol" charset="0"/>
            </a:endParaRPr>
          </a:p>
          <a:p>
            <a:pPr algn="just"/>
            <a:endParaRPr lang="es-ES" dirty="0" smtClean="0">
              <a:solidFill>
                <a:schemeClr val="tx1"/>
              </a:solidFill>
              <a:latin typeface="Calibri" charset="0"/>
              <a:sym typeface="Symbol" charset="0"/>
            </a:endParaRPr>
          </a:p>
          <a:p>
            <a:pPr algn="just"/>
            <a:endParaRPr lang="es-ES" dirty="0">
              <a:solidFill>
                <a:schemeClr val="tx1"/>
              </a:solidFill>
              <a:latin typeface="Calibri" charset="0"/>
              <a:sym typeface="Symbol" charset="0"/>
            </a:endParaRPr>
          </a:p>
          <a:p>
            <a:pPr algn="just"/>
            <a:endParaRPr lang="es-ES" dirty="0">
              <a:solidFill>
                <a:schemeClr val="tx1"/>
              </a:solidFill>
              <a:latin typeface="Calibri" charset="0"/>
              <a:sym typeface="Symbol" charset="0"/>
            </a:endParaRPr>
          </a:p>
          <a:p>
            <a:pPr algn="just"/>
            <a:r>
              <a:rPr lang="es-ES" b="1" dirty="0">
                <a:solidFill>
                  <a:schemeClr val="tx1"/>
                </a:solidFill>
                <a:latin typeface="Calibri" charset="0"/>
                <a:sym typeface="Symbol" charset="0"/>
              </a:rPr>
              <a:t>Definir y acotar los objetivos del estudio, hipótesis y plan de </a:t>
            </a:r>
            <a:r>
              <a:rPr lang="es-ES" b="1" dirty="0" smtClean="0">
                <a:solidFill>
                  <a:schemeClr val="tx1"/>
                </a:solidFill>
                <a:latin typeface="Calibri" charset="0"/>
                <a:sym typeface="Symbol" charset="0"/>
              </a:rPr>
              <a:t>análisis:</a:t>
            </a:r>
            <a:endParaRPr lang="es-ES" dirty="0">
              <a:solidFill>
                <a:schemeClr val="tx1"/>
              </a:solidFill>
              <a:latin typeface="Calibri" charset="0"/>
              <a:sym typeface="Symbol" charset="0"/>
            </a:endParaRPr>
          </a:p>
          <a:p>
            <a:pPr algn="just"/>
            <a:r>
              <a:rPr lang="es-ES" dirty="0">
                <a:solidFill>
                  <a:schemeClr val="tx1"/>
                </a:solidFill>
                <a:latin typeface="Calibri" charset="0"/>
                <a:sym typeface="Symbol" charset="0"/>
              </a:rPr>
              <a:t>Plan de análisis consistente, al objetivo planteado.</a:t>
            </a:r>
          </a:p>
          <a:p>
            <a:pPr algn="just"/>
            <a:endParaRPr lang="es-ES" dirty="0">
              <a:solidFill>
                <a:schemeClr val="tx1"/>
              </a:solidFill>
              <a:latin typeface="Calibri" charset="0"/>
              <a:sym typeface="Symbol" charset="0"/>
            </a:endParaRPr>
          </a:p>
        </p:txBody>
      </p:sp>
      <p:grpSp>
        <p:nvGrpSpPr>
          <p:cNvPr id="7" name="Grupo 6"/>
          <p:cNvGrpSpPr/>
          <p:nvPr/>
        </p:nvGrpSpPr>
        <p:grpSpPr>
          <a:xfrm>
            <a:off x="-604648" y="141667"/>
            <a:ext cx="2279562" cy="2200918"/>
            <a:chOff x="-4907374" y="1655078"/>
            <a:chExt cx="4135438" cy="4049712"/>
          </a:xfrm>
        </p:grpSpPr>
        <p:sp>
          <p:nvSpPr>
            <p:cNvPr id="8"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9"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1"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pic>
        <p:nvPicPr>
          <p:cNvPr id="13" name="Picture 2" descr="http://static.emol.cl/emol50/Fotos/2016/03/15/file_201603151336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884" y="3438659"/>
            <a:ext cx="2302251" cy="153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9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2.bp.blogspot.com/-eK0vqp99PLc/UxpcTnzyIvI/AAAAAAAAAJQ/as41DFqS6CY/s1600/10003434_10151939889302761_194219524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67621">
            <a:off x="434698" y="2531734"/>
            <a:ext cx="3072280" cy="2187952"/>
          </a:xfrm>
          <a:prstGeom prst="rect">
            <a:avLst/>
          </a:prstGeom>
          <a:noFill/>
          <a:extLst>
            <a:ext uri="{909E8E84-426E-40DD-AFC4-6F175D3DCCD1}">
              <a14:hiddenFill xmlns:a14="http://schemas.microsoft.com/office/drawing/2010/main">
                <a:solidFill>
                  <a:srgbClr val="FFFFFF"/>
                </a:solidFill>
              </a14:hiddenFill>
            </a:ext>
          </a:extLst>
        </p:spPr>
      </p:pic>
      <p:sp>
        <p:nvSpPr>
          <p:cNvPr id="4" name="Pentágono 7"/>
          <p:cNvSpPr/>
          <p:nvPr/>
        </p:nvSpPr>
        <p:spPr>
          <a:xfrm>
            <a:off x="1084678" y="435134"/>
            <a:ext cx="7415378"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      VIII. ELEMENTOS RELEVANTES PARA NUESTRAS PROPIAS TESIS</a:t>
            </a:r>
            <a:endParaRPr lang="es-CL" sz="2000" dirty="0">
              <a:solidFill>
                <a:schemeClr val="tx1"/>
              </a:solidFill>
            </a:endParaRPr>
          </a:p>
        </p:txBody>
      </p:sp>
      <p:sp>
        <p:nvSpPr>
          <p:cNvPr id="5" name="Esquina doblada 4"/>
          <p:cNvSpPr/>
          <p:nvPr/>
        </p:nvSpPr>
        <p:spPr>
          <a:xfrm>
            <a:off x="2749388" y="1407345"/>
            <a:ext cx="5750668" cy="526141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b="1" dirty="0">
                <a:solidFill>
                  <a:schemeClr val="tx1"/>
                </a:solidFill>
                <a:latin typeface="Calibri" charset="0"/>
                <a:sym typeface="Symbol" charset="0"/>
              </a:rPr>
              <a:t>Conceptualizar las variables y </a:t>
            </a:r>
            <a:r>
              <a:rPr lang="es-ES" b="1" dirty="0" err="1">
                <a:solidFill>
                  <a:schemeClr val="tx1"/>
                </a:solidFill>
                <a:latin typeface="Calibri" charset="0"/>
                <a:sym typeface="Symbol" charset="0"/>
              </a:rPr>
              <a:t>operacionalizar</a:t>
            </a:r>
            <a:r>
              <a:rPr lang="es-ES" b="1" dirty="0">
                <a:solidFill>
                  <a:schemeClr val="tx1"/>
                </a:solidFill>
                <a:latin typeface="Calibri" charset="0"/>
                <a:sym typeface="Symbol" charset="0"/>
              </a:rPr>
              <a:t> todas las variables de estudio </a:t>
            </a:r>
          </a:p>
          <a:p>
            <a:pPr algn="just"/>
            <a:endParaRPr lang="es-ES" dirty="0">
              <a:solidFill>
                <a:schemeClr val="tx1"/>
              </a:solidFill>
              <a:latin typeface="Calibri" charset="0"/>
              <a:sym typeface="Symbol" charset="0"/>
            </a:endParaRPr>
          </a:p>
          <a:p>
            <a:pPr algn="just"/>
            <a:r>
              <a:rPr lang="es-ES" dirty="0">
                <a:solidFill>
                  <a:schemeClr val="tx1"/>
                </a:solidFill>
                <a:latin typeface="Calibri" charset="0"/>
                <a:sym typeface="Symbol" charset="0"/>
              </a:rPr>
              <a:t>Se plantea como variable interviniente el poder de negociación, como una nueva teoría, pero en ningún momento se define o presentan los indicadores que miden esta variable. A diferencia de brecha de género donde se le dedica un capítulo completo.</a:t>
            </a:r>
          </a:p>
          <a:p>
            <a:pPr algn="just"/>
            <a:endParaRPr lang="es-ES" dirty="0">
              <a:solidFill>
                <a:schemeClr val="tx1"/>
              </a:solidFill>
              <a:latin typeface="Calibri" charset="0"/>
              <a:sym typeface="Symbol" charset="0"/>
            </a:endParaRPr>
          </a:p>
          <a:p>
            <a:pPr algn="just"/>
            <a:r>
              <a:rPr lang="es-ES" dirty="0">
                <a:solidFill>
                  <a:schemeClr val="tx1"/>
                </a:solidFill>
                <a:latin typeface="Calibri" charset="0"/>
                <a:sym typeface="Symbol" charset="0"/>
              </a:rPr>
              <a:t>Se pueden conceptualizar todas las variables en el marco teórico.</a:t>
            </a:r>
          </a:p>
          <a:p>
            <a:pPr algn="just"/>
            <a:endParaRPr lang="es-ES" dirty="0">
              <a:solidFill>
                <a:schemeClr val="tx1"/>
              </a:solidFill>
              <a:latin typeface="Calibri" charset="0"/>
              <a:sym typeface="Symbol" charset="0"/>
            </a:endParaRPr>
          </a:p>
          <a:p>
            <a:pPr algn="just"/>
            <a:r>
              <a:rPr lang="es-ES" dirty="0">
                <a:solidFill>
                  <a:schemeClr val="tx1"/>
                </a:solidFill>
                <a:latin typeface="Calibri" charset="0"/>
              </a:rPr>
              <a:t>Si se utiliza un modelo externo, resulta  importante identificar claramente cómo adaptar el modelo portugués a la realidad nacional.</a:t>
            </a:r>
          </a:p>
          <a:p>
            <a:pPr algn="just"/>
            <a:endParaRPr lang="es-ES" dirty="0">
              <a:solidFill>
                <a:schemeClr val="tx1"/>
              </a:solidFill>
            </a:endParaRPr>
          </a:p>
        </p:txBody>
      </p:sp>
      <p:grpSp>
        <p:nvGrpSpPr>
          <p:cNvPr id="7" name="Grupo 6"/>
          <p:cNvGrpSpPr/>
          <p:nvPr/>
        </p:nvGrpSpPr>
        <p:grpSpPr>
          <a:xfrm>
            <a:off x="-604648" y="141667"/>
            <a:ext cx="2279562" cy="2200918"/>
            <a:chOff x="-4907374" y="1655078"/>
            <a:chExt cx="4135438" cy="4049712"/>
          </a:xfrm>
        </p:grpSpPr>
        <p:sp>
          <p:nvSpPr>
            <p:cNvPr id="8"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9"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1"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115927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ágono 7"/>
          <p:cNvSpPr/>
          <p:nvPr/>
        </p:nvSpPr>
        <p:spPr>
          <a:xfrm>
            <a:off x="2047740" y="1902461"/>
            <a:ext cx="6864439"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      GRACIAS…</a:t>
            </a:r>
            <a:endParaRPr lang="es-CL" sz="2000" dirty="0">
              <a:solidFill>
                <a:schemeClr val="tx1"/>
              </a:solidFill>
            </a:endParaRPr>
          </a:p>
        </p:txBody>
      </p:sp>
      <p:pic>
        <p:nvPicPr>
          <p:cNvPr id="10" name="Imagen 5"/>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31676"/>
            <a:ext cx="359129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55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1099978" y="145996"/>
            <a:ext cx="708192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          I. IDENTIFICACIÓN DE LA POLÍTICA PÚBLICA ANALIZADA</a:t>
            </a:r>
            <a:endParaRPr lang="es-CL" sz="2000" dirty="0">
              <a:solidFill>
                <a:schemeClr val="tx1"/>
              </a:solidFill>
            </a:endParaRPr>
          </a:p>
        </p:txBody>
      </p:sp>
      <p:grpSp>
        <p:nvGrpSpPr>
          <p:cNvPr id="6" name="Grupo 5"/>
          <p:cNvGrpSpPr/>
          <p:nvPr/>
        </p:nvGrpSpPr>
        <p:grpSpPr>
          <a:xfrm>
            <a:off x="-484236" y="-25758"/>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3"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4"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5"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pic>
        <p:nvPicPr>
          <p:cNvPr id="12" name="Imagen 11"/>
          <p:cNvPicPr/>
          <p:nvPr/>
        </p:nvPicPr>
        <p:blipFill rotWithShape="1">
          <a:blip r:embed="rId2"/>
          <a:srcRect l="20027" t="16905" r="46029" b="6118"/>
          <a:stretch/>
        </p:blipFill>
        <p:spPr bwMode="auto">
          <a:xfrm rot="848311">
            <a:off x="5116853" y="1827778"/>
            <a:ext cx="3329455" cy="4507803"/>
          </a:xfrm>
          <a:prstGeom prst="rect">
            <a:avLst/>
          </a:prstGeom>
          <a:ln>
            <a:noFill/>
          </a:ln>
          <a:extLst>
            <a:ext uri="{53640926-AAD7-44D8-BBD7-CCE9431645EC}">
              <a14:shadowObscured xmlns:a14="http://schemas.microsoft.com/office/drawing/2010/main"/>
            </a:ext>
          </a:extLst>
        </p:spPr>
      </p:pic>
      <p:sp>
        <p:nvSpPr>
          <p:cNvPr id="11" name="Esquina doblada 10"/>
          <p:cNvSpPr/>
          <p:nvPr/>
        </p:nvSpPr>
        <p:spPr>
          <a:xfrm>
            <a:off x="655545" y="1385048"/>
            <a:ext cx="5153584" cy="5288896"/>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dirty="0">
                <a:solidFill>
                  <a:schemeClr val="tx1"/>
                </a:solidFill>
              </a:rPr>
              <a:t>El estudio aborda el problema de la brecha salarial de género, cuya eliminación es parte  de los objetivos asumidos por el Estado de Chile, mediante la suscripción de la Convención para la Eliminación de Todas las Formas de Discriminación de la Mujer, así como la declaración de la Organización Internacional del Trabajo de 1951, que señalan que las mujeres deben recibir el mismo salario que los hombres por igual labor. </a:t>
            </a:r>
          </a:p>
          <a:p>
            <a:pPr algn="just"/>
            <a:endParaRPr lang="es-CL" dirty="0">
              <a:solidFill>
                <a:schemeClr val="tx1"/>
              </a:solidFill>
            </a:endParaRPr>
          </a:p>
          <a:p>
            <a:pPr algn="just"/>
            <a:r>
              <a:rPr lang="es-CL" dirty="0">
                <a:solidFill>
                  <a:schemeClr val="tx1"/>
                </a:solidFill>
              </a:rPr>
              <a:t>Este objetivo se persigue mediante la </a:t>
            </a:r>
            <a:r>
              <a:rPr lang="es-CL" b="1" dirty="0">
                <a:solidFill>
                  <a:schemeClr val="tx1"/>
                </a:solidFill>
              </a:rPr>
              <a:t>Ley 20.348 que establece la Igualdad de Remuneraciones</a:t>
            </a:r>
            <a:r>
              <a:rPr lang="es-CL" dirty="0">
                <a:solidFill>
                  <a:schemeClr val="tx1"/>
                </a:solidFill>
              </a:rPr>
              <a:t>, del año 2009.</a:t>
            </a:r>
          </a:p>
          <a:p>
            <a:pPr algn="just"/>
            <a:endParaRPr lang="es-CL" dirty="0">
              <a:solidFill>
                <a:schemeClr val="tx1"/>
              </a:solidFill>
            </a:endParaRPr>
          </a:p>
          <a:p>
            <a:pPr algn="just"/>
            <a:r>
              <a:rPr lang="es-CL" dirty="0">
                <a:solidFill>
                  <a:schemeClr val="tx1"/>
                </a:solidFill>
              </a:rPr>
              <a:t>Sin embargo, el estudio </a:t>
            </a:r>
            <a:r>
              <a:rPr lang="es-CL" b="1" dirty="0">
                <a:solidFill>
                  <a:schemeClr val="tx1"/>
                </a:solidFill>
              </a:rPr>
              <a:t>no sólo analiza el impacto de esa ley</a:t>
            </a:r>
            <a:r>
              <a:rPr lang="es-CL" dirty="0">
                <a:solidFill>
                  <a:schemeClr val="tx1"/>
                </a:solidFill>
              </a:rPr>
              <a:t>, sino que busca en lo principal, </a:t>
            </a:r>
            <a:r>
              <a:rPr lang="es-CL" b="1" dirty="0">
                <a:solidFill>
                  <a:schemeClr val="tx1"/>
                </a:solidFill>
              </a:rPr>
              <a:t>explorar una hipótesis sobre las posibles causas de la </a:t>
            </a:r>
          </a:p>
          <a:p>
            <a:pPr algn="just"/>
            <a:r>
              <a:rPr lang="es-CL" b="1" dirty="0">
                <a:solidFill>
                  <a:schemeClr val="tx1"/>
                </a:solidFill>
              </a:rPr>
              <a:t>brecha salarial</a:t>
            </a:r>
            <a:r>
              <a:rPr lang="es-CL" dirty="0">
                <a:solidFill>
                  <a:schemeClr val="tx1"/>
                </a:solidFill>
              </a:rPr>
              <a:t> que dicha norma pretende </a:t>
            </a:r>
          </a:p>
          <a:p>
            <a:pPr algn="just"/>
            <a:r>
              <a:rPr lang="es-CL" dirty="0">
                <a:solidFill>
                  <a:schemeClr val="tx1"/>
                </a:solidFill>
              </a:rPr>
              <a:t>erradicar. </a:t>
            </a:r>
          </a:p>
          <a:p>
            <a:pPr algn="just"/>
            <a:r>
              <a:rPr lang="es-CL" dirty="0">
                <a:solidFill>
                  <a:schemeClr val="tx1"/>
                </a:solidFill>
              </a:rPr>
              <a:t> </a:t>
            </a:r>
          </a:p>
          <a:p>
            <a:pPr algn="just"/>
            <a:endParaRPr lang="es-CL" dirty="0">
              <a:solidFill>
                <a:schemeClr val="tx1"/>
              </a:solidFill>
            </a:endParaRPr>
          </a:p>
          <a:p>
            <a:pPr algn="just"/>
            <a:endParaRPr lang="es-CL" dirty="0">
              <a:solidFill>
                <a:schemeClr val="tx1"/>
              </a:solidFill>
            </a:endParaRPr>
          </a:p>
          <a:p>
            <a:pPr algn="just"/>
            <a:endParaRPr lang="es-CL" dirty="0">
              <a:solidFill>
                <a:schemeClr val="tx1"/>
              </a:solidFill>
            </a:endParaRPr>
          </a:p>
        </p:txBody>
      </p:sp>
    </p:spTree>
    <p:extLst>
      <p:ext uri="{BB962C8B-B14F-4D97-AF65-F5344CB8AC3E}">
        <p14:creationId xmlns:p14="http://schemas.microsoft.com/office/powerpoint/2010/main" val="280591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953809" y="168197"/>
            <a:ext cx="7081927" cy="763508"/>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II. IDENTIFICACIÓN DEL PROBLEMA Y PREGUNTA DE INVESTIGACIÓN (HIPÓTESIS)</a:t>
            </a:r>
            <a:endParaRPr lang="es-CL" sz="2000" dirty="0">
              <a:solidFill>
                <a:schemeClr val="tx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95681">
            <a:off x="379927" y="2084185"/>
            <a:ext cx="4214213" cy="2359959"/>
          </a:xfrm>
          <a:prstGeom prst="rect">
            <a:avLst/>
          </a:prstGeom>
        </p:spPr>
      </p:pic>
      <p:sp>
        <p:nvSpPr>
          <p:cNvPr id="5" name="Esquina doblada 4"/>
          <p:cNvSpPr/>
          <p:nvPr/>
        </p:nvSpPr>
        <p:spPr>
          <a:xfrm>
            <a:off x="3146612" y="1442689"/>
            <a:ext cx="5011080" cy="5288896"/>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dirty="0">
                <a:solidFill>
                  <a:schemeClr val="tx1"/>
                </a:solidFill>
              </a:rPr>
              <a:t>El problema es la existencia de la brecha salarial de género. </a:t>
            </a:r>
            <a:r>
              <a:rPr lang="es-CL" b="1" dirty="0">
                <a:solidFill>
                  <a:schemeClr val="tx1"/>
                </a:solidFill>
              </a:rPr>
              <a:t>A igualdad de labores y condiciones, los hombres ganan salarios mayores a las mujeres.  </a:t>
            </a:r>
          </a:p>
          <a:p>
            <a:pPr algn="just"/>
            <a:endParaRPr lang="es-CL" dirty="0">
              <a:solidFill>
                <a:schemeClr val="tx1"/>
              </a:solidFill>
            </a:endParaRPr>
          </a:p>
          <a:p>
            <a:pPr algn="just"/>
            <a:r>
              <a:rPr lang="es-CL" dirty="0">
                <a:solidFill>
                  <a:schemeClr val="tx1"/>
                </a:solidFill>
              </a:rPr>
              <a:t>El estudio se enmarca en el </a:t>
            </a:r>
            <a:r>
              <a:rPr lang="es-CL" b="1" dirty="0">
                <a:solidFill>
                  <a:schemeClr val="tx1"/>
                </a:solidFill>
              </a:rPr>
              <a:t>análisis de las causas posibles de dicha brecha</a:t>
            </a:r>
            <a:r>
              <a:rPr lang="es-CL" dirty="0">
                <a:solidFill>
                  <a:schemeClr val="tx1"/>
                </a:solidFill>
              </a:rPr>
              <a:t>, abordando dicha tarea a partir de la </a:t>
            </a:r>
            <a:r>
              <a:rPr lang="es-CL" b="1" dirty="0">
                <a:solidFill>
                  <a:schemeClr val="tx1"/>
                </a:solidFill>
              </a:rPr>
              <a:t>Teoría del poder de negociación</a:t>
            </a:r>
            <a:r>
              <a:rPr lang="es-CL" dirty="0">
                <a:solidFill>
                  <a:schemeClr val="tx1"/>
                </a:solidFill>
              </a:rPr>
              <a:t>. </a:t>
            </a:r>
          </a:p>
          <a:p>
            <a:pPr algn="just"/>
            <a:endParaRPr lang="es-CL" dirty="0">
              <a:solidFill>
                <a:schemeClr val="tx1"/>
              </a:solidFill>
            </a:endParaRPr>
          </a:p>
          <a:p>
            <a:pPr algn="just"/>
            <a:r>
              <a:rPr lang="es-CL" i="1" dirty="0">
                <a:solidFill>
                  <a:schemeClr val="tx1"/>
                </a:solidFill>
              </a:rPr>
              <a:t>“Esta nueva hipótesis señala que las mujeres obtienen una parte más pequeña de las ganancias de las empresas que los hombres, dado el menor poder de negociación que tienen.” (Cruz, 2016. p 2)</a:t>
            </a:r>
          </a:p>
          <a:p>
            <a:pPr algn="just"/>
            <a:endParaRPr lang="es-CL" i="1" dirty="0">
              <a:solidFill>
                <a:schemeClr val="tx1"/>
              </a:solidFill>
            </a:endParaRPr>
          </a:p>
          <a:p>
            <a:pPr algn="just"/>
            <a:r>
              <a:rPr lang="es-CL" dirty="0">
                <a:solidFill>
                  <a:schemeClr val="tx1"/>
                </a:solidFill>
              </a:rPr>
              <a:t>La pregunta de investigación es, por tanto, </a:t>
            </a:r>
            <a:r>
              <a:rPr lang="es-CL" b="1" dirty="0">
                <a:solidFill>
                  <a:schemeClr val="tx1"/>
                </a:solidFill>
              </a:rPr>
              <a:t>¿Es posible explicar la brecha salarial entre hombres y mujeres, por la diferencia en el poder de negociación de hombres y mujeres?</a:t>
            </a:r>
          </a:p>
          <a:p>
            <a:pPr algn="just"/>
            <a:endParaRPr lang="es-CL" i="1" dirty="0">
              <a:solidFill>
                <a:schemeClr val="tx1"/>
              </a:solidFill>
            </a:endParaRPr>
          </a:p>
          <a:p>
            <a:pPr algn="just"/>
            <a:endParaRPr lang="es-CL" i="1" dirty="0">
              <a:solidFill>
                <a:schemeClr val="tx1"/>
              </a:solidFill>
            </a:endParaRPr>
          </a:p>
          <a:p>
            <a:pPr algn="just"/>
            <a:r>
              <a:rPr lang="es-CL" dirty="0">
                <a:solidFill>
                  <a:schemeClr val="tx1"/>
                </a:solidFill>
              </a:rPr>
              <a:t> </a:t>
            </a:r>
          </a:p>
          <a:p>
            <a:pPr algn="just"/>
            <a:endParaRPr lang="es-CL" dirty="0">
              <a:solidFill>
                <a:schemeClr val="tx1"/>
              </a:solidFill>
            </a:endParaRPr>
          </a:p>
          <a:p>
            <a:pPr algn="just"/>
            <a:endParaRPr lang="es-CL" dirty="0">
              <a:solidFill>
                <a:schemeClr val="tx1"/>
              </a:solidFill>
            </a:endParaRPr>
          </a:p>
          <a:p>
            <a:pPr algn="just"/>
            <a:endParaRPr lang="es-CL" dirty="0">
              <a:solidFill>
                <a:schemeClr val="tx1"/>
              </a:solidFill>
            </a:endParaRPr>
          </a:p>
        </p:txBody>
      </p:sp>
      <p:grpSp>
        <p:nvGrpSpPr>
          <p:cNvPr id="6" name="Grupo 5"/>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285113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906325" y="135780"/>
            <a:ext cx="7081927" cy="709711"/>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             III. IDENTIFICACIÓN DE OBJETIVOS DE INVESTIGACIÓN GENERAL Y ESPECÍFICOS</a:t>
            </a:r>
            <a:endParaRPr lang="es-CL" sz="2000" dirty="0">
              <a:solidFill>
                <a:schemeClr val="tx1"/>
              </a:solidFill>
            </a:endParaRP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7558" r="15495"/>
          <a:stretch/>
        </p:blipFill>
        <p:spPr>
          <a:xfrm rot="1089156">
            <a:off x="6130158" y="2374571"/>
            <a:ext cx="2917735" cy="2440641"/>
          </a:xfrm>
          <a:prstGeom prst="rect">
            <a:avLst/>
          </a:prstGeom>
          <a:ln>
            <a:noFill/>
          </a:ln>
          <a:effectLst>
            <a:outerShdw blurRad="292100" dist="139700" dir="2700000" algn="tl" rotWithShape="0">
              <a:srgbClr val="333333">
                <a:alpha val="65000"/>
              </a:srgbClr>
            </a:outerShdw>
          </a:effectLst>
        </p:spPr>
      </p:pic>
      <p:sp>
        <p:nvSpPr>
          <p:cNvPr id="5" name="Esquina doblada 4"/>
          <p:cNvSpPr/>
          <p:nvPr/>
        </p:nvSpPr>
        <p:spPr>
          <a:xfrm>
            <a:off x="1058921" y="1379771"/>
            <a:ext cx="5167032" cy="5288896"/>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b="1" dirty="0">
                <a:solidFill>
                  <a:schemeClr val="tx1"/>
                </a:solidFill>
              </a:rPr>
              <a:t>Objetivo </a:t>
            </a:r>
            <a:r>
              <a:rPr lang="es-CL" b="1" dirty="0" smtClean="0">
                <a:solidFill>
                  <a:schemeClr val="tx1"/>
                </a:solidFill>
              </a:rPr>
              <a:t>general</a:t>
            </a:r>
            <a:endParaRPr lang="es-CL" b="1" dirty="0">
              <a:solidFill>
                <a:schemeClr val="tx1"/>
              </a:solidFill>
            </a:endParaRPr>
          </a:p>
          <a:p>
            <a:pPr algn="just"/>
            <a:endParaRPr lang="es-CL" dirty="0">
              <a:solidFill>
                <a:schemeClr val="tx1"/>
              </a:solidFill>
            </a:endParaRPr>
          </a:p>
          <a:p>
            <a:pPr algn="just"/>
            <a:r>
              <a:rPr lang="es-CL" dirty="0">
                <a:solidFill>
                  <a:schemeClr val="tx1"/>
                </a:solidFill>
              </a:rPr>
              <a:t>Identificar la incidencia de las diferencias en el poder de negociación de hombres y mujeres en la brecha salarial de género. </a:t>
            </a:r>
          </a:p>
          <a:p>
            <a:pPr algn="just"/>
            <a:endParaRPr lang="es-CL" dirty="0">
              <a:solidFill>
                <a:schemeClr val="tx1"/>
              </a:solidFill>
            </a:endParaRPr>
          </a:p>
          <a:p>
            <a:pPr algn="just"/>
            <a:r>
              <a:rPr lang="es-CL" dirty="0">
                <a:solidFill>
                  <a:schemeClr val="tx1"/>
                </a:solidFill>
              </a:rPr>
              <a:t>Objetivos específicos: </a:t>
            </a:r>
          </a:p>
          <a:p>
            <a:pPr algn="just"/>
            <a:endParaRPr lang="es-CL" dirty="0">
              <a:solidFill>
                <a:schemeClr val="tx1"/>
              </a:solidFill>
            </a:endParaRPr>
          </a:p>
          <a:p>
            <a:pPr algn="just"/>
            <a:r>
              <a:rPr lang="es-CL" b="1" dirty="0">
                <a:solidFill>
                  <a:schemeClr val="tx1"/>
                </a:solidFill>
              </a:rPr>
              <a:t>Evaluar el efecto del poder de negociación sobre el salario según género del trabajador. </a:t>
            </a:r>
          </a:p>
          <a:p>
            <a:pPr algn="just"/>
            <a:endParaRPr lang="es-CL" dirty="0">
              <a:solidFill>
                <a:schemeClr val="tx1"/>
              </a:solidFill>
            </a:endParaRPr>
          </a:p>
          <a:p>
            <a:pPr algn="just"/>
            <a:r>
              <a:rPr lang="es-CL" dirty="0">
                <a:solidFill>
                  <a:schemeClr val="tx1"/>
                </a:solidFill>
              </a:rPr>
              <a:t>Analizar si la Ley 20.348 ha tenido efecto sobre la brecha salarial. </a:t>
            </a:r>
          </a:p>
          <a:p>
            <a:pPr algn="just"/>
            <a:endParaRPr lang="es-CL" dirty="0">
              <a:solidFill>
                <a:schemeClr val="tx1"/>
              </a:solidFill>
            </a:endParaRPr>
          </a:p>
          <a:p>
            <a:pPr algn="just"/>
            <a:r>
              <a:rPr lang="es-CL" dirty="0">
                <a:solidFill>
                  <a:schemeClr val="tx1"/>
                </a:solidFill>
              </a:rPr>
              <a:t> </a:t>
            </a:r>
          </a:p>
          <a:p>
            <a:pPr algn="just"/>
            <a:endParaRPr lang="es-CL" i="1" dirty="0">
              <a:solidFill>
                <a:schemeClr val="tx1"/>
              </a:solidFill>
            </a:endParaRPr>
          </a:p>
          <a:p>
            <a:pPr algn="just"/>
            <a:endParaRPr lang="es-CL" i="1" dirty="0">
              <a:solidFill>
                <a:schemeClr val="tx1"/>
              </a:solidFill>
            </a:endParaRPr>
          </a:p>
          <a:p>
            <a:pPr algn="just"/>
            <a:r>
              <a:rPr lang="es-CL" dirty="0">
                <a:solidFill>
                  <a:schemeClr val="tx1"/>
                </a:solidFill>
              </a:rPr>
              <a:t> </a:t>
            </a:r>
          </a:p>
          <a:p>
            <a:pPr algn="just"/>
            <a:endParaRPr lang="es-CL" dirty="0">
              <a:solidFill>
                <a:schemeClr val="tx1"/>
              </a:solidFill>
            </a:endParaRPr>
          </a:p>
          <a:p>
            <a:pPr algn="just"/>
            <a:endParaRPr lang="es-CL" dirty="0">
              <a:solidFill>
                <a:schemeClr val="tx1"/>
              </a:solidFill>
            </a:endParaRPr>
          </a:p>
          <a:p>
            <a:pPr algn="just"/>
            <a:endParaRPr lang="es-CL" dirty="0">
              <a:solidFill>
                <a:schemeClr val="tx1"/>
              </a:solidFill>
            </a:endParaRPr>
          </a:p>
        </p:txBody>
      </p:sp>
      <p:grpSp>
        <p:nvGrpSpPr>
          <p:cNvPr id="6" name="Grupo 5"/>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275674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681785" y="271491"/>
            <a:ext cx="7081927" cy="630013"/>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         III. DESCRIPCIÓN DEL PROCESO DE LOS ANTECEDENTES </a:t>
            </a:r>
          </a:p>
          <a:p>
            <a:pPr algn="ctr"/>
            <a:r>
              <a:rPr lang="es-CL" sz="2000" dirty="0" smtClean="0">
                <a:solidFill>
                  <a:schemeClr val="tx1"/>
                </a:solidFill>
              </a:rPr>
              <a:t>DE CONTEXTO Y CASO</a:t>
            </a:r>
            <a:endParaRPr lang="es-CL" sz="2000" dirty="0">
              <a:solidFill>
                <a:schemeClr val="tx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17766">
            <a:off x="718239" y="2008253"/>
            <a:ext cx="2719598" cy="3426693"/>
          </a:xfrm>
          <a:prstGeom prst="rect">
            <a:avLst/>
          </a:prstGeom>
        </p:spPr>
      </p:pic>
      <p:sp>
        <p:nvSpPr>
          <p:cNvPr id="6" name="Esquina doblada 5"/>
          <p:cNvSpPr/>
          <p:nvPr/>
        </p:nvSpPr>
        <p:spPr>
          <a:xfrm>
            <a:off x="3261116" y="1265678"/>
            <a:ext cx="5167032" cy="5288896"/>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dirty="0">
                <a:solidFill>
                  <a:schemeClr val="tx1"/>
                </a:solidFill>
              </a:rPr>
              <a:t>La participación laboral femenina en Chile pasó del </a:t>
            </a:r>
            <a:r>
              <a:rPr lang="es-CL" b="1" dirty="0">
                <a:solidFill>
                  <a:schemeClr val="tx1"/>
                </a:solidFill>
              </a:rPr>
              <a:t>30,9% </a:t>
            </a:r>
            <a:r>
              <a:rPr lang="es-CL" dirty="0">
                <a:solidFill>
                  <a:schemeClr val="tx1"/>
                </a:solidFill>
              </a:rPr>
              <a:t>en los 90 a </a:t>
            </a:r>
            <a:r>
              <a:rPr lang="es-CL" b="1" dirty="0">
                <a:solidFill>
                  <a:schemeClr val="tx1"/>
                </a:solidFill>
              </a:rPr>
              <a:t>41,3% </a:t>
            </a:r>
            <a:r>
              <a:rPr lang="es-CL" dirty="0">
                <a:solidFill>
                  <a:schemeClr val="tx1"/>
                </a:solidFill>
              </a:rPr>
              <a:t>en 2009. (Henríquez y Riquelme 2011).</a:t>
            </a:r>
          </a:p>
          <a:p>
            <a:pPr algn="just"/>
            <a:endParaRPr lang="es-CL" dirty="0">
              <a:solidFill>
                <a:schemeClr val="tx1"/>
              </a:solidFill>
            </a:endParaRPr>
          </a:p>
          <a:p>
            <a:pPr algn="just"/>
            <a:r>
              <a:rPr lang="es-CL" dirty="0">
                <a:solidFill>
                  <a:schemeClr val="tx1"/>
                </a:solidFill>
              </a:rPr>
              <a:t>Un tercio de los hogares chilenos tienen como jefa a una mujer y esta proporción crece al 43,2% en los hogares pobres y a un 47,9% en los indigentes.</a:t>
            </a:r>
          </a:p>
          <a:p>
            <a:pPr algn="just"/>
            <a:endParaRPr lang="es-CL" dirty="0">
              <a:solidFill>
                <a:schemeClr val="tx1"/>
              </a:solidFill>
            </a:endParaRPr>
          </a:p>
          <a:p>
            <a:pPr algn="just"/>
            <a:r>
              <a:rPr lang="es-CL" dirty="0">
                <a:solidFill>
                  <a:schemeClr val="tx1"/>
                </a:solidFill>
              </a:rPr>
              <a:t>Por ejemplo, la incorporación no ha sido homogénea; existiendo segregación de genero en las industrias (Henríquez y Riquelme, 2011).</a:t>
            </a:r>
          </a:p>
          <a:p>
            <a:pPr algn="just"/>
            <a:endParaRPr lang="es-CL" dirty="0">
              <a:solidFill>
                <a:schemeClr val="tx1"/>
              </a:solidFill>
            </a:endParaRPr>
          </a:p>
          <a:p>
            <a:pPr algn="just"/>
            <a:r>
              <a:rPr lang="es-CL" dirty="0">
                <a:solidFill>
                  <a:schemeClr val="tx1"/>
                </a:solidFill>
              </a:rPr>
              <a:t>Según el informe entregado el 2010 por el PNUD, </a:t>
            </a:r>
            <a:r>
              <a:rPr lang="es-CL" b="1" dirty="0">
                <a:solidFill>
                  <a:schemeClr val="tx1"/>
                </a:solidFill>
              </a:rPr>
              <a:t>el salario promedio en Chile de las mujeres es entre 20% a 30% menor al promedio del de los hombres.</a:t>
            </a:r>
            <a:r>
              <a:rPr lang="es-CL" dirty="0">
                <a:solidFill>
                  <a:schemeClr val="tx1"/>
                </a:solidFill>
              </a:rPr>
              <a:t> Esta brecha aumenta en la medida en que lo hace el nivel educacional. </a:t>
            </a:r>
          </a:p>
          <a:p>
            <a:pPr algn="just"/>
            <a:endParaRPr lang="es-CL" dirty="0">
              <a:solidFill>
                <a:schemeClr val="tx1"/>
              </a:solidFill>
            </a:endParaRPr>
          </a:p>
          <a:p>
            <a:pPr algn="just"/>
            <a:r>
              <a:rPr lang="es-CL" dirty="0">
                <a:solidFill>
                  <a:schemeClr val="tx1"/>
                </a:solidFill>
              </a:rPr>
              <a:t> </a:t>
            </a:r>
          </a:p>
          <a:p>
            <a:pPr algn="just"/>
            <a:endParaRPr lang="es-CL" i="1" dirty="0">
              <a:solidFill>
                <a:schemeClr val="tx1"/>
              </a:solidFill>
            </a:endParaRPr>
          </a:p>
          <a:p>
            <a:pPr algn="just"/>
            <a:endParaRPr lang="es-CL" i="1" dirty="0">
              <a:solidFill>
                <a:schemeClr val="tx1"/>
              </a:solidFill>
            </a:endParaRPr>
          </a:p>
          <a:p>
            <a:pPr algn="just"/>
            <a:r>
              <a:rPr lang="es-CL" dirty="0">
                <a:solidFill>
                  <a:schemeClr val="tx1"/>
                </a:solidFill>
              </a:rPr>
              <a:t> </a:t>
            </a:r>
          </a:p>
          <a:p>
            <a:pPr algn="just"/>
            <a:endParaRPr lang="es-CL" dirty="0">
              <a:solidFill>
                <a:schemeClr val="tx1"/>
              </a:solidFill>
            </a:endParaRPr>
          </a:p>
          <a:p>
            <a:pPr algn="just"/>
            <a:endParaRPr lang="es-CL" dirty="0">
              <a:solidFill>
                <a:schemeClr val="tx1"/>
              </a:solidFill>
            </a:endParaRPr>
          </a:p>
          <a:p>
            <a:pPr algn="just"/>
            <a:endParaRPr lang="es-CL" dirty="0">
              <a:solidFill>
                <a:schemeClr val="tx1"/>
              </a:solidFill>
            </a:endParaRPr>
          </a:p>
        </p:txBody>
      </p:sp>
      <p:grpSp>
        <p:nvGrpSpPr>
          <p:cNvPr id="9" name="Grupo 8"/>
          <p:cNvGrpSpPr/>
          <p:nvPr/>
        </p:nvGrpSpPr>
        <p:grpSpPr>
          <a:xfrm>
            <a:off x="-630405" y="0"/>
            <a:ext cx="2279562" cy="2200918"/>
            <a:chOff x="-4907374" y="1655078"/>
            <a:chExt cx="4135438" cy="4049712"/>
          </a:xfrm>
        </p:grpSpPr>
        <p:sp>
          <p:nvSpPr>
            <p:cNvPr id="10"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2"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4"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119178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906325" y="188531"/>
            <a:ext cx="7969794" cy="672448"/>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 IV. IDENTIFICACIÓN DEL MARCO CONCEPTUAL </a:t>
            </a:r>
          </a:p>
          <a:p>
            <a:pPr algn="ctr"/>
            <a:r>
              <a:rPr lang="es-CL" dirty="0" smtClean="0">
                <a:solidFill>
                  <a:schemeClr val="tx1"/>
                </a:solidFill>
              </a:rPr>
              <a:t>(CONCEPTOS E IDEAS PRINCIPALES, MODELO DE ANÁLISIS)</a:t>
            </a:r>
            <a:endParaRPr lang="es-CL" dirty="0">
              <a:solidFill>
                <a:schemeClr val="tx1"/>
              </a:solidFill>
            </a:endParaRPr>
          </a:p>
        </p:txBody>
      </p:sp>
      <p:sp>
        <p:nvSpPr>
          <p:cNvPr id="5" name="Esquina doblada 4"/>
          <p:cNvSpPr/>
          <p:nvPr/>
        </p:nvSpPr>
        <p:spPr>
          <a:xfrm>
            <a:off x="1338124" y="1231688"/>
            <a:ext cx="7502148" cy="457053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dirty="0">
                <a:solidFill>
                  <a:schemeClr val="tx1"/>
                </a:solidFill>
              </a:rPr>
              <a:t>El estudio busca replicar en Chile, el realizado </a:t>
            </a:r>
            <a:r>
              <a:rPr lang="es-CL" b="1" dirty="0">
                <a:solidFill>
                  <a:schemeClr val="tx1"/>
                </a:solidFill>
              </a:rPr>
              <a:t>por Card, Cardoso y Kline (2013) en Portugal. </a:t>
            </a:r>
          </a:p>
          <a:p>
            <a:pPr algn="just"/>
            <a:endParaRPr lang="es-CL" dirty="0">
              <a:solidFill>
                <a:schemeClr val="tx1"/>
              </a:solidFill>
            </a:endParaRPr>
          </a:p>
          <a:p>
            <a:pPr algn="just"/>
            <a:r>
              <a:rPr lang="es-CL" dirty="0">
                <a:solidFill>
                  <a:schemeClr val="tx1"/>
                </a:solidFill>
              </a:rPr>
              <a:t>Parte de la base de que en la negociación del salario interactúa el llamado </a:t>
            </a:r>
            <a:r>
              <a:rPr lang="es-CL" b="1" dirty="0">
                <a:solidFill>
                  <a:schemeClr val="tx1"/>
                </a:solidFill>
              </a:rPr>
              <a:t>efecto “Firma</a:t>
            </a:r>
            <a:r>
              <a:rPr lang="es-CL" dirty="0">
                <a:solidFill>
                  <a:schemeClr val="tx1"/>
                </a:solidFill>
              </a:rPr>
              <a:t>” que dice relación con la cantidad que el individuo puede extraer de la utilidad de la empresa; y el </a:t>
            </a:r>
            <a:r>
              <a:rPr lang="es-CL" b="1" dirty="0">
                <a:solidFill>
                  <a:schemeClr val="tx1"/>
                </a:solidFill>
              </a:rPr>
              <a:t>efecto “trabajador” </a:t>
            </a:r>
            <a:r>
              <a:rPr lang="es-CL" dirty="0">
                <a:solidFill>
                  <a:schemeClr val="tx1"/>
                </a:solidFill>
              </a:rPr>
              <a:t>correspondiente al salario alternativo.  </a:t>
            </a:r>
          </a:p>
          <a:p>
            <a:pPr algn="just"/>
            <a:endParaRPr lang="es-CL" dirty="0">
              <a:solidFill>
                <a:schemeClr val="tx1"/>
              </a:solidFill>
            </a:endParaRPr>
          </a:p>
          <a:p>
            <a:pPr algn="just"/>
            <a:r>
              <a:rPr lang="es-CL" dirty="0">
                <a:solidFill>
                  <a:schemeClr val="tx1"/>
                </a:solidFill>
              </a:rPr>
              <a:t>El estudio “extrae” los distintos componentes del efecto firma (promedio de ganancias de todos los trabajadores en todos los tiempos, cambio de producción y precios de insumos) para </a:t>
            </a:r>
            <a:r>
              <a:rPr lang="es-CL" b="1" dirty="0">
                <a:solidFill>
                  <a:schemeClr val="tx1"/>
                </a:solidFill>
              </a:rPr>
              <a:t>aislar el componente atribuible a las características del trabajador y de la Empresa</a:t>
            </a:r>
            <a:r>
              <a:rPr lang="es-CL" dirty="0">
                <a:solidFill>
                  <a:schemeClr val="tx1"/>
                </a:solidFill>
              </a:rPr>
              <a:t>. </a:t>
            </a:r>
          </a:p>
          <a:p>
            <a:pPr algn="just"/>
            <a:endParaRPr lang="es-CL" dirty="0">
              <a:solidFill>
                <a:schemeClr val="tx1"/>
              </a:solidFill>
            </a:endParaRPr>
          </a:p>
          <a:p>
            <a:pPr algn="just"/>
            <a:r>
              <a:rPr lang="es-CL" dirty="0">
                <a:solidFill>
                  <a:schemeClr val="tx1"/>
                </a:solidFill>
              </a:rPr>
              <a:t>De la misma forma, “extrae” las variables no observadas en el efecto trabajador (educación, experiencia), </a:t>
            </a:r>
            <a:r>
              <a:rPr lang="es-CL" b="1" dirty="0">
                <a:solidFill>
                  <a:schemeClr val="tx1"/>
                </a:solidFill>
              </a:rPr>
              <a:t>para aislar e identificar la variable </a:t>
            </a:r>
          </a:p>
          <a:p>
            <a:pPr algn="just"/>
            <a:r>
              <a:rPr lang="es-CL" b="1" dirty="0">
                <a:solidFill>
                  <a:schemeClr val="tx1"/>
                </a:solidFill>
              </a:rPr>
              <a:t>género.  </a:t>
            </a:r>
          </a:p>
        </p:txBody>
      </p:sp>
      <p:pic>
        <p:nvPicPr>
          <p:cNvPr id="3" name="Imagen 2"/>
          <p:cNvPicPr>
            <a:picLocks noChangeAspect="1"/>
          </p:cNvPicPr>
          <p:nvPr/>
        </p:nvPicPr>
        <p:blipFill>
          <a:blip r:embed="rId2"/>
          <a:stretch>
            <a:fillRect/>
          </a:stretch>
        </p:blipFill>
        <p:spPr>
          <a:xfrm>
            <a:off x="5712797" y="5901912"/>
            <a:ext cx="2444895" cy="674972"/>
          </a:xfrm>
          <a:prstGeom prst="rect">
            <a:avLst/>
          </a:prstGeom>
          <a:ln>
            <a:solidFill>
              <a:schemeClr val="accent5">
                <a:lumMod val="50000"/>
              </a:schemeClr>
            </a:solidFill>
          </a:ln>
          <a:effectLst>
            <a:outerShdw blurRad="50800" dist="38100" dir="8100000" algn="tr" rotWithShape="0">
              <a:prstClr val="black">
                <a:alpha val="40000"/>
              </a:prstClr>
            </a:outerShdw>
          </a:effectLst>
        </p:spPr>
      </p:pic>
      <p:sp>
        <p:nvSpPr>
          <p:cNvPr id="6" name="Elipse 5"/>
          <p:cNvSpPr/>
          <p:nvPr/>
        </p:nvSpPr>
        <p:spPr>
          <a:xfrm rot="20590461">
            <a:off x="6357020" y="5940461"/>
            <a:ext cx="1156447" cy="6565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 name="Imagen 1"/>
          <p:cNvPicPr>
            <a:picLocks noChangeAspect="1"/>
          </p:cNvPicPr>
          <p:nvPr/>
        </p:nvPicPr>
        <p:blipFill rotWithShape="1">
          <a:blip r:embed="rId3"/>
          <a:srcRect l="42662" t="41176" r="43696" b="53126"/>
          <a:stretch/>
        </p:blipFill>
        <p:spPr>
          <a:xfrm>
            <a:off x="652256" y="5916631"/>
            <a:ext cx="2396485" cy="562811"/>
          </a:xfrm>
          <a:prstGeom prst="rect">
            <a:avLst/>
          </a:prstGeom>
          <a:ln>
            <a:solidFill>
              <a:schemeClr val="accent1"/>
            </a:solidFill>
          </a:ln>
          <a:effectLst>
            <a:outerShdw blurRad="50800" dist="38100" dir="2700000" algn="tl" rotWithShape="0">
              <a:prstClr val="black">
                <a:alpha val="40000"/>
              </a:prstClr>
            </a:outerShdw>
          </a:effectLst>
        </p:spPr>
      </p:pic>
      <p:grpSp>
        <p:nvGrpSpPr>
          <p:cNvPr id="9" name="Grupo 8"/>
          <p:cNvGrpSpPr/>
          <p:nvPr/>
        </p:nvGrpSpPr>
        <p:grpSpPr>
          <a:xfrm>
            <a:off x="-630405" y="0"/>
            <a:ext cx="2279562" cy="2200918"/>
            <a:chOff x="-4907374" y="1655078"/>
            <a:chExt cx="4135438" cy="4049712"/>
          </a:xfrm>
        </p:grpSpPr>
        <p:sp>
          <p:nvSpPr>
            <p:cNvPr id="10"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2"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4"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398955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ágono 7"/>
          <p:cNvSpPr/>
          <p:nvPr/>
        </p:nvSpPr>
        <p:spPr>
          <a:xfrm>
            <a:off x="953809" y="159613"/>
            <a:ext cx="708192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V. IDENTIFICACIÓN DE LA METODOLOGÍA DEL ESTUDIO</a:t>
            </a:r>
            <a:endParaRPr lang="es-CL" sz="2000" dirty="0">
              <a:solidFill>
                <a:schemeClr val="tx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5859">
            <a:off x="5467157" y="4557687"/>
            <a:ext cx="2628900" cy="174307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31080">
            <a:off x="4918822" y="3136833"/>
            <a:ext cx="2371725" cy="1924050"/>
          </a:xfrm>
          <a:prstGeom prst="rect">
            <a:avLst/>
          </a:prstGeom>
        </p:spPr>
      </p:pic>
      <p:pic>
        <p:nvPicPr>
          <p:cNvPr id="10" name="Imagen 9"/>
          <p:cNvPicPr>
            <a:picLocks noChangeAspect="1"/>
          </p:cNvPicPr>
          <p:nvPr/>
        </p:nvPicPr>
        <p:blipFill>
          <a:blip r:embed="rId4"/>
          <a:stretch>
            <a:fillRect/>
          </a:stretch>
        </p:blipFill>
        <p:spPr>
          <a:xfrm rot="1185661">
            <a:off x="5237118" y="1571689"/>
            <a:ext cx="2838450" cy="1609725"/>
          </a:xfrm>
          <a:prstGeom prst="rect">
            <a:avLst/>
          </a:prstGeom>
        </p:spPr>
      </p:pic>
      <p:grpSp>
        <p:nvGrpSpPr>
          <p:cNvPr id="9" name="Grupo 8"/>
          <p:cNvGrpSpPr/>
          <p:nvPr/>
        </p:nvGrpSpPr>
        <p:grpSpPr>
          <a:xfrm>
            <a:off x="-630405" y="0"/>
            <a:ext cx="2279562" cy="2200918"/>
            <a:chOff x="-4907374" y="1655078"/>
            <a:chExt cx="4135438" cy="4049712"/>
          </a:xfrm>
        </p:grpSpPr>
        <p:sp>
          <p:nvSpPr>
            <p:cNvPr id="11"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2"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3"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4"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5"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
        <p:nvSpPr>
          <p:cNvPr id="5" name="Esquina doblada 4"/>
          <p:cNvSpPr/>
          <p:nvPr/>
        </p:nvSpPr>
        <p:spPr>
          <a:xfrm>
            <a:off x="655544" y="1240983"/>
            <a:ext cx="4607336" cy="526141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dirty="0">
                <a:solidFill>
                  <a:schemeClr val="tx1"/>
                </a:solidFill>
              </a:rPr>
              <a:t>La metodología se basa en </a:t>
            </a:r>
            <a:r>
              <a:rPr lang="es-CL" b="1" dirty="0">
                <a:solidFill>
                  <a:schemeClr val="tx1"/>
                </a:solidFill>
              </a:rPr>
              <a:t>el estudio de las diferencias de sueldos en proceso de cambio de una empresa a otra</a:t>
            </a:r>
            <a:r>
              <a:rPr lang="es-CL" dirty="0">
                <a:solidFill>
                  <a:schemeClr val="tx1"/>
                </a:solidFill>
              </a:rPr>
              <a:t>, por parte de personas concretas. Para ello, se toma la </a:t>
            </a:r>
            <a:r>
              <a:rPr lang="es-CL" b="1" dirty="0">
                <a:solidFill>
                  <a:schemeClr val="tx1"/>
                </a:solidFill>
              </a:rPr>
              <a:t>base de datos del Seguro de Cesantía de Chile</a:t>
            </a:r>
            <a:r>
              <a:rPr lang="es-CL" dirty="0">
                <a:solidFill>
                  <a:schemeClr val="tx1"/>
                </a:solidFill>
              </a:rPr>
              <a:t> y se extrae una muestra que equivale al 5%. </a:t>
            </a:r>
          </a:p>
          <a:p>
            <a:pPr algn="just"/>
            <a:endParaRPr lang="es-CL" dirty="0">
              <a:solidFill>
                <a:schemeClr val="tx1"/>
              </a:solidFill>
            </a:endParaRPr>
          </a:p>
          <a:p>
            <a:pPr algn="just"/>
            <a:r>
              <a:rPr lang="es-CL" dirty="0">
                <a:solidFill>
                  <a:schemeClr val="tx1"/>
                </a:solidFill>
              </a:rPr>
              <a:t>Se toman casos entre oct. 2002 y mar. 2013 y se excluyen trabajadores menores de 25 años y mayores a la edad legal de jubilación, como forma de reducir la presencia de trabajadores con jornada parcial. </a:t>
            </a:r>
          </a:p>
          <a:p>
            <a:pPr algn="just"/>
            <a:endParaRPr lang="es-CL" dirty="0">
              <a:solidFill>
                <a:schemeClr val="tx1"/>
              </a:solidFill>
            </a:endParaRPr>
          </a:p>
          <a:p>
            <a:pPr algn="just"/>
            <a:r>
              <a:rPr lang="es-CL" b="1" dirty="0">
                <a:solidFill>
                  <a:schemeClr val="tx1"/>
                </a:solidFill>
              </a:rPr>
              <a:t>Se clasifican las firmas en cuartiles, de acuerdo a los sueldos que pagan</a:t>
            </a:r>
            <a:r>
              <a:rPr lang="es-CL" dirty="0">
                <a:solidFill>
                  <a:schemeClr val="tx1"/>
                </a:solidFill>
              </a:rPr>
              <a:t>, a fin de identificar movilidad descendente o ascendente y las implicancias por género. </a:t>
            </a:r>
          </a:p>
        </p:txBody>
      </p:sp>
    </p:spTree>
    <p:extLst>
      <p:ext uri="{BB962C8B-B14F-4D97-AF65-F5344CB8AC3E}">
        <p14:creationId xmlns:p14="http://schemas.microsoft.com/office/powerpoint/2010/main" val="394925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rot="20582682">
            <a:off x="773686" y="3242210"/>
            <a:ext cx="3283205" cy="1299602"/>
          </a:xfrm>
          <a:prstGeom prst="rect">
            <a:avLst/>
          </a:prstGeom>
        </p:spPr>
      </p:pic>
      <p:sp>
        <p:nvSpPr>
          <p:cNvPr id="8" name="Pentágono 7"/>
          <p:cNvSpPr/>
          <p:nvPr/>
        </p:nvSpPr>
        <p:spPr>
          <a:xfrm>
            <a:off x="878219" y="166147"/>
            <a:ext cx="7081927" cy="524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tx1"/>
                </a:solidFill>
              </a:rPr>
              <a:t>V. IDENTIFICACIÓN DE LA METODOLOGÍA DEL ESTUDIO</a:t>
            </a:r>
            <a:endParaRPr lang="es-CL" sz="2000" dirty="0">
              <a:solidFill>
                <a:schemeClr val="tx1"/>
              </a:solidFill>
            </a:endParaRPr>
          </a:p>
        </p:txBody>
      </p:sp>
      <p:sp>
        <p:nvSpPr>
          <p:cNvPr id="5" name="Esquina doblada 4"/>
          <p:cNvSpPr/>
          <p:nvPr/>
        </p:nvSpPr>
        <p:spPr>
          <a:xfrm>
            <a:off x="3052482" y="1261303"/>
            <a:ext cx="5105210" cy="5261417"/>
          </a:xfrm>
          <a:prstGeom prst="foldedCorner">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L" dirty="0">
                <a:solidFill>
                  <a:schemeClr val="tx1"/>
                </a:solidFill>
              </a:rPr>
              <a:t>Se </a:t>
            </a:r>
            <a:r>
              <a:rPr lang="es-CL" b="1" dirty="0">
                <a:solidFill>
                  <a:schemeClr val="tx1"/>
                </a:solidFill>
              </a:rPr>
              <a:t>“normalizan” los cuartiles</a:t>
            </a:r>
            <a:r>
              <a:rPr lang="es-CL" dirty="0">
                <a:solidFill>
                  <a:schemeClr val="tx1"/>
                </a:solidFill>
              </a:rPr>
              <a:t>, restando al promedio de remuneración de cada uno el promedio del peor tramo, con el objeto de extraer el salario alternativo. Así, la brecha se mide en proporción exclusiva al efecto firma y no se subestima en el marco de una base que tome ambos efectos (Firma y salario alternativo)</a:t>
            </a:r>
          </a:p>
          <a:p>
            <a:pPr algn="just"/>
            <a:endParaRPr lang="es-CL" dirty="0">
              <a:solidFill>
                <a:schemeClr val="tx1"/>
              </a:solidFill>
            </a:endParaRPr>
          </a:p>
          <a:p>
            <a:pPr algn="just"/>
            <a:r>
              <a:rPr lang="es-CL" dirty="0">
                <a:solidFill>
                  <a:schemeClr val="tx1"/>
                </a:solidFill>
              </a:rPr>
              <a:t>Se toma una </a:t>
            </a:r>
            <a:r>
              <a:rPr lang="es-CL" dirty="0" err="1">
                <a:solidFill>
                  <a:schemeClr val="tx1"/>
                </a:solidFill>
              </a:rPr>
              <a:t>submuestra</a:t>
            </a:r>
            <a:r>
              <a:rPr lang="es-CL" dirty="0">
                <a:solidFill>
                  <a:schemeClr val="tx1"/>
                </a:solidFill>
              </a:rPr>
              <a:t> con personas que hayan ingresado datos de educación en la base. Así se llega a 8.975.166 observaciones de 176.752 individuos y 52.946 empleadores. </a:t>
            </a:r>
          </a:p>
          <a:p>
            <a:pPr algn="just"/>
            <a:r>
              <a:rPr lang="es-CL" dirty="0">
                <a:solidFill>
                  <a:schemeClr val="tx1"/>
                </a:solidFill>
              </a:rPr>
              <a:t> </a:t>
            </a:r>
          </a:p>
          <a:p>
            <a:pPr algn="just"/>
            <a:r>
              <a:rPr lang="es-CL" b="1" dirty="0">
                <a:solidFill>
                  <a:schemeClr val="tx1"/>
                </a:solidFill>
              </a:rPr>
              <a:t>Se observan los aumentos o disminuciones de remuneraciones de hombres y mujeres al pasar de empresas de un tramo a otro</a:t>
            </a:r>
            <a:r>
              <a:rPr lang="es-CL" dirty="0">
                <a:solidFill>
                  <a:schemeClr val="tx1"/>
                </a:solidFill>
              </a:rPr>
              <a:t>. Estos se “normalizan” restándoles las variaciones producto de </a:t>
            </a:r>
          </a:p>
          <a:p>
            <a:pPr algn="just"/>
            <a:r>
              <a:rPr lang="es-CL" dirty="0">
                <a:solidFill>
                  <a:schemeClr val="tx1"/>
                </a:solidFill>
              </a:rPr>
              <a:t>cambios </a:t>
            </a:r>
            <a:r>
              <a:rPr lang="es-CL" dirty="0" err="1">
                <a:solidFill>
                  <a:schemeClr val="tx1"/>
                </a:solidFill>
              </a:rPr>
              <a:t>intratramos</a:t>
            </a:r>
            <a:r>
              <a:rPr lang="es-CL" dirty="0">
                <a:solidFill>
                  <a:schemeClr val="tx1"/>
                </a:solidFill>
              </a:rPr>
              <a:t>, de forma de </a:t>
            </a:r>
          </a:p>
          <a:p>
            <a:pPr algn="just"/>
            <a:r>
              <a:rPr lang="es-CL" dirty="0">
                <a:solidFill>
                  <a:schemeClr val="tx1"/>
                </a:solidFill>
              </a:rPr>
              <a:t>eliminar la variación endógena. </a:t>
            </a:r>
          </a:p>
          <a:p>
            <a:pPr algn="just"/>
            <a:endParaRPr lang="es-CL" dirty="0">
              <a:solidFill>
                <a:schemeClr val="tx1"/>
              </a:solidFill>
            </a:endParaRPr>
          </a:p>
          <a:p>
            <a:pPr algn="just"/>
            <a:endParaRPr lang="es-CL" dirty="0">
              <a:solidFill>
                <a:schemeClr val="tx1"/>
              </a:solidFill>
            </a:endParaRPr>
          </a:p>
          <a:p>
            <a:pPr algn="just"/>
            <a:endParaRPr lang="es-CL" dirty="0">
              <a:solidFill>
                <a:schemeClr val="tx1"/>
              </a:solidFill>
            </a:endParaRPr>
          </a:p>
        </p:txBody>
      </p:sp>
      <p:grpSp>
        <p:nvGrpSpPr>
          <p:cNvPr id="6" name="Grupo 5"/>
          <p:cNvGrpSpPr/>
          <p:nvPr/>
        </p:nvGrpSpPr>
        <p:grpSpPr>
          <a:xfrm>
            <a:off x="-630405" y="0"/>
            <a:ext cx="2279562" cy="2200918"/>
            <a:chOff x="-4907374" y="1655078"/>
            <a:chExt cx="4135438" cy="4049712"/>
          </a:xfrm>
        </p:grpSpPr>
        <p:sp>
          <p:nvSpPr>
            <p:cNvPr id="9" name="Freeform 5"/>
            <p:cNvSpPr>
              <a:spLocks/>
            </p:cNvSpPr>
            <p:nvPr/>
          </p:nvSpPr>
          <p:spPr bwMode="auto">
            <a:xfrm>
              <a:off x="-4907374" y="2391678"/>
              <a:ext cx="2549526" cy="2546350"/>
            </a:xfrm>
            <a:custGeom>
              <a:avLst/>
              <a:gdLst>
                <a:gd name="T0" fmla="*/ 0 w 4443"/>
                <a:gd name="T1" fmla="*/ 4437 h 4437"/>
                <a:gd name="T2" fmla="*/ 0 w 4443"/>
                <a:gd name="T3" fmla="*/ 4437 h 4437"/>
                <a:gd name="T4" fmla="*/ 4443 w 4443"/>
                <a:gd name="T5" fmla="*/ 0 h 4437"/>
                <a:gd name="T6" fmla="*/ 0 w 4443"/>
                <a:gd name="T7" fmla="*/ 4437 h 4437"/>
              </a:gdLst>
              <a:ahLst/>
              <a:cxnLst>
                <a:cxn ang="0">
                  <a:pos x="T0" y="T1"/>
                </a:cxn>
                <a:cxn ang="0">
                  <a:pos x="T2" y="T3"/>
                </a:cxn>
                <a:cxn ang="0">
                  <a:pos x="T4" y="T5"/>
                </a:cxn>
                <a:cxn ang="0">
                  <a:pos x="T6" y="T7"/>
                </a:cxn>
              </a:cxnLst>
              <a:rect l="0" t="0" r="r" b="b"/>
              <a:pathLst>
                <a:path w="4443" h="4437">
                  <a:moveTo>
                    <a:pt x="0" y="4437"/>
                  </a:moveTo>
                  <a:lnTo>
                    <a:pt x="0" y="4437"/>
                  </a:lnTo>
                  <a:lnTo>
                    <a:pt x="4443" y="0"/>
                  </a:lnTo>
                  <a:lnTo>
                    <a:pt x="0" y="4437"/>
                  </a:lnTo>
                  <a:close/>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Freeform 7"/>
            <p:cNvSpPr>
              <a:spLocks/>
            </p:cNvSpPr>
            <p:nvPr/>
          </p:nvSpPr>
          <p:spPr bwMode="auto">
            <a:xfrm>
              <a:off x="-2913474" y="1655078"/>
              <a:ext cx="2141538" cy="2055812"/>
            </a:xfrm>
            <a:custGeom>
              <a:avLst/>
              <a:gdLst>
                <a:gd name="T0" fmla="*/ 3733 w 3733"/>
                <a:gd name="T1" fmla="*/ 3583 h 3583"/>
                <a:gd name="T2" fmla="*/ 3733 w 3733"/>
                <a:gd name="T3" fmla="*/ 3583 h 3583"/>
                <a:gd name="T4" fmla="*/ 0 w 3733"/>
                <a:gd name="T5" fmla="*/ 0 h 3583"/>
              </a:gdLst>
              <a:ahLst/>
              <a:cxnLst>
                <a:cxn ang="0">
                  <a:pos x="T0" y="T1"/>
                </a:cxn>
                <a:cxn ang="0">
                  <a:pos x="T2" y="T3"/>
                </a:cxn>
                <a:cxn ang="0">
                  <a:pos x="T4" y="T5"/>
                </a:cxn>
              </a:cxnLst>
              <a:rect l="0" t="0" r="r" b="b"/>
              <a:pathLst>
                <a:path w="3733" h="3583">
                  <a:moveTo>
                    <a:pt x="3733" y="3583"/>
                  </a:moveTo>
                  <a:lnTo>
                    <a:pt x="3733" y="3583"/>
                  </a:lnTo>
                  <a:lnTo>
                    <a:pt x="0" y="0"/>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Freeform 8"/>
            <p:cNvSpPr>
              <a:spLocks/>
            </p:cNvSpPr>
            <p:nvPr/>
          </p:nvSpPr>
          <p:spPr bwMode="auto">
            <a:xfrm>
              <a:off x="-3356387" y="2263090"/>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29BF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2" name="Freeform 9"/>
            <p:cNvSpPr>
              <a:spLocks/>
            </p:cNvSpPr>
            <p:nvPr/>
          </p:nvSpPr>
          <p:spPr bwMode="auto">
            <a:xfrm>
              <a:off x="-3237929" y="1747153"/>
              <a:ext cx="2236788" cy="2236787"/>
            </a:xfrm>
            <a:custGeom>
              <a:avLst/>
              <a:gdLst>
                <a:gd name="T0" fmla="*/ 1949 w 3898"/>
                <a:gd name="T1" fmla="*/ 3898 h 3898"/>
                <a:gd name="T2" fmla="*/ 1949 w 3898"/>
                <a:gd name="T3" fmla="*/ 3898 h 3898"/>
                <a:gd name="T4" fmla="*/ 0 w 3898"/>
                <a:gd name="T5" fmla="*/ 1949 h 3898"/>
                <a:gd name="T6" fmla="*/ 1949 w 3898"/>
                <a:gd name="T7" fmla="*/ 0 h 3898"/>
                <a:gd name="T8" fmla="*/ 3898 w 3898"/>
                <a:gd name="T9" fmla="*/ 1949 h 3898"/>
                <a:gd name="T10" fmla="*/ 1949 w 3898"/>
                <a:gd name="T11" fmla="*/ 3898 h 3898"/>
              </a:gdLst>
              <a:ahLst/>
              <a:cxnLst>
                <a:cxn ang="0">
                  <a:pos x="T0" y="T1"/>
                </a:cxn>
                <a:cxn ang="0">
                  <a:pos x="T2" y="T3"/>
                </a:cxn>
                <a:cxn ang="0">
                  <a:pos x="T4" y="T5"/>
                </a:cxn>
                <a:cxn ang="0">
                  <a:pos x="T6" y="T7"/>
                </a:cxn>
                <a:cxn ang="0">
                  <a:pos x="T8" y="T9"/>
                </a:cxn>
                <a:cxn ang="0">
                  <a:pos x="T10" y="T11"/>
                </a:cxn>
              </a:cxnLst>
              <a:rect l="0" t="0" r="r" b="b"/>
              <a:pathLst>
                <a:path w="3898" h="3898">
                  <a:moveTo>
                    <a:pt x="1949" y="3898"/>
                  </a:moveTo>
                  <a:lnTo>
                    <a:pt x="1949" y="3898"/>
                  </a:lnTo>
                  <a:lnTo>
                    <a:pt x="0" y="1949"/>
                  </a:lnTo>
                  <a:lnTo>
                    <a:pt x="1949" y="0"/>
                  </a:lnTo>
                  <a:lnTo>
                    <a:pt x="3898" y="1949"/>
                  </a:lnTo>
                  <a:lnTo>
                    <a:pt x="1949" y="3898"/>
                  </a:lnTo>
                  <a:close/>
                </a:path>
              </a:pathLst>
            </a:custGeom>
            <a:solidFill>
              <a:srgbClr val="CCD7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MX" dirty="0"/>
            </a:p>
          </p:txBody>
        </p:sp>
        <p:sp>
          <p:nvSpPr>
            <p:cNvPr id="13" name="Freeform 11"/>
            <p:cNvSpPr>
              <a:spLocks/>
            </p:cNvSpPr>
            <p:nvPr/>
          </p:nvSpPr>
          <p:spPr bwMode="auto">
            <a:xfrm>
              <a:off x="-3445287" y="3160028"/>
              <a:ext cx="2549526" cy="2544762"/>
            </a:xfrm>
            <a:custGeom>
              <a:avLst/>
              <a:gdLst>
                <a:gd name="T0" fmla="*/ 4443 w 4443"/>
                <a:gd name="T1" fmla="*/ 0 h 4437"/>
                <a:gd name="T2" fmla="*/ 4443 w 4443"/>
                <a:gd name="T3" fmla="*/ 0 h 4437"/>
                <a:gd name="T4" fmla="*/ 0 w 4443"/>
                <a:gd name="T5" fmla="*/ 4437 h 4437"/>
              </a:gdLst>
              <a:ahLst/>
              <a:cxnLst>
                <a:cxn ang="0">
                  <a:pos x="T0" y="T1"/>
                </a:cxn>
                <a:cxn ang="0">
                  <a:pos x="T2" y="T3"/>
                </a:cxn>
                <a:cxn ang="0">
                  <a:pos x="T4" y="T5"/>
                </a:cxn>
              </a:cxnLst>
              <a:rect l="0" t="0" r="r" b="b"/>
              <a:pathLst>
                <a:path w="4443" h="4437">
                  <a:moveTo>
                    <a:pt x="4443" y="0"/>
                  </a:moveTo>
                  <a:lnTo>
                    <a:pt x="4443" y="0"/>
                  </a:lnTo>
                  <a:lnTo>
                    <a:pt x="0" y="4437"/>
                  </a:lnTo>
                </a:path>
              </a:pathLst>
            </a:custGeom>
            <a:noFill/>
            <a:ln w="6350" cap="flat">
              <a:solidFill>
                <a:srgbClr val="A2A8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2282221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2200</Words>
  <Application>Microsoft Office PowerPoint</Application>
  <PresentationFormat>Presentación en pantalla (4:3)</PresentationFormat>
  <Paragraphs>204</Paragraphs>
  <Slides>22</Slides>
  <Notes>4</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Tesis: Poder de negociación y brecha salarial de genero: caso chileno</dc:title>
  <dc:creator>felipe ossandón</dc:creator>
  <cp:lastModifiedBy>JOSE MANUEL  FARIAS</cp:lastModifiedBy>
  <cp:revision>111</cp:revision>
  <dcterms:created xsi:type="dcterms:W3CDTF">2016-08-09T15:21:04Z</dcterms:created>
  <dcterms:modified xsi:type="dcterms:W3CDTF">2018-03-14T20:57:35Z</dcterms:modified>
</cp:coreProperties>
</file>