
<file path=[Content_Types].xml><?xml version="1.0" encoding="utf-8"?>
<Types xmlns="http://schemas.openxmlformats.org/package/2006/content-types">
  <Default Extension="emf" ContentType="image/x-emf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58400" cy="7772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 userDrawn="1">
          <p15:clr>
            <a:srgbClr val="A4A3A4"/>
          </p15:clr>
        </p15:guide>
        <p15:guide id="2" pos="2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9019A-6507-4D89-BB58-CE4A6137E778}" v="2" dt="2021-03-17T20:55:22.5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220" y="40"/>
      </p:cViewPr>
      <p:guideLst>
        <p:guide orient="horz" pos="2225"/>
        <p:guide pos="27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108" y="228600"/>
            <a:ext cx="9151292" cy="2348901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5613" marR="1060062" algn="ctr">
              <a:lnSpc>
                <a:spcPts val="2731"/>
              </a:lnSpc>
              <a:spcBef>
                <a:spcPts val="1262"/>
              </a:spcBef>
            </a:pPr>
            <a:r>
              <a:rPr sz="2329" b="1" dirty="0">
                <a:latin typeface="Cambria"/>
                <a:cs typeface="Cambria"/>
              </a:rPr>
              <a:t>GF780 - </a:t>
            </a:r>
            <a:r>
              <a:rPr sz="2329" b="1" spc="-6" dirty="0">
                <a:latin typeface="Cambria"/>
                <a:cs typeface="Cambria"/>
              </a:rPr>
              <a:t>Seminario </a:t>
            </a:r>
            <a:r>
              <a:rPr sz="2329" b="1" dirty="0">
                <a:latin typeface="Cambria"/>
                <a:cs typeface="Cambria"/>
              </a:rPr>
              <a:t>de </a:t>
            </a:r>
            <a:r>
              <a:rPr sz="2329" b="1" spc="-6" dirty="0">
                <a:latin typeface="Cambria"/>
                <a:cs typeface="Cambria"/>
              </a:rPr>
              <a:t>Meteorología </a:t>
            </a:r>
            <a:r>
              <a:rPr sz="2329" b="1" dirty="0">
                <a:latin typeface="Cambria"/>
                <a:cs typeface="Cambria"/>
              </a:rPr>
              <a:t>III </a:t>
            </a:r>
            <a:endParaRPr lang="en-US" sz="2329" b="1" spc="-498" dirty="0">
              <a:latin typeface="Cambria"/>
              <a:cs typeface="Cambria"/>
            </a:endParaRPr>
          </a:p>
          <a:p>
            <a:pPr marL="15613" marR="1060062" algn="ctr">
              <a:lnSpc>
                <a:spcPts val="2731"/>
              </a:lnSpc>
              <a:spcBef>
                <a:spcPts val="1262"/>
              </a:spcBef>
            </a:pPr>
            <a:r>
              <a:rPr sz="2329" b="1" spc="-6" dirty="0" err="1">
                <a:latin typeface="Cambria"/>
                <a:cs typeface="Cambria"/>
              </a:rPr>
              <a:t>Climas</a:t>
            </a:r>
            <a:r>
              <a:rPr sz="2329" b="1" spc="-6" dirty="0">
                <a:latin typeface="Cambria"/>
                <a:cs typeface="Cambria"/>
              </a:rPr>
              <a:t> </a:t>
            </a:r>
            <a:r>
              <a:rPr sz="2329" b="1" dirty="0">
                <a:latin typeface="Cambria"/>
                <a:cs typeface="Cambria"/>
              </a:rPr>
              <a:t>de Sud</a:t>
            </a:r>
            <a:r>
              <a:rPr sz="2329" b="1" spc="498" dirty="0">
                <a:latin typeface="Cambria"/>
                <a:cs typeface="Cambria"/>
              </a:rPr>
              <a:t> </a:t>
            </a:r>
            <a:r>
              <a:rPr sz="2329" b="1" spc="-6" dirty="0">
                <a:latin typeface="Cambria"/>
                <a:cs typeface="Cambria"/>
              </a:rPr>
              <a:t>América</a:t>
            </a:r>
            <a:endParaRPr sz="2329" dirty="0">
              <a:latin typeface="Cambria"/>
              <a:cs typeface="Cambria"/>
            </a:endParaRPr>
          </a:p>
          <a:p>
            <a:pPr marR="1040340" algn="ctr">
              <a:spcBef>
                <a:spcPts val="1993"/>
              </a:spcBef>
            </a:pPr>
            <a:r>
              <a:rPr sz="1812" b="1" spc="-6" dirty="0" err="1">
                <a:latin typeface="Cambria"/>
                <a:cs typeface="Cambria"/>
              </a:rPr>
              <a:t>Otoño</a:t>
            </a:r>
            <a:r>
              <a:rPr sz="1812" b="1" spc="-13" dirty="0">
                <a:latin typeface="Cambria"/>
                <a:cs typeface="Cambria"/>
              </a:rPr>
              <a:t> </a:t>
            </a:r>
            <a:r>
              <a:rPr sz="1812" b="1" spc="-6" dirty="0">
                <a:latin typeface="Cambria"/>
                <a:cs typeface="Cambria"/>
              </a:rPr>
              <a:t>202</a:t>
            </a:r>
            <a:r>
              <a:rPr lang="en-US" sz="1812" b="1" spc="-6" dirty="0">
                <a:latin typeface="Cambria"/>
                <a:cs typeface="Cambria"/>
              </a:rPr>
              <a:t>2</a:t>
            </a:r>
            <a:endParaRPr sz="1812" dirty="0">
              <a:latin typeface="Cambria"/>
              <a:cs typeface="Cambria"/>
            </a:endParaRPr>
          </a:p>
          <a:p>
            <a:pPr marL="1466008" marR="2510457" algn="ctr">
              <a:lnSpc>
                <a:spcPct val="195000"/>
              </a:lnSpc>
              <a:spcBef>
                <a:spcPts val="336"/>
              </a:spcBef>
            </a:pPr>
            <a:r>
              <a:rPr sz="1553" spc="-6" dirty="0">
                <a:latin typeface="Cambria"/>
                <a:cs typeface="Cambria"/>
              </a:rPr>
              <a:t>Profesores: </a:t>
            </a:r>
            <a:r>
              <a:rPr sz="1553" u="sng" spc="-6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</a:rPr>
              <a:t>René Garreaud </a:t>
            </a:r>
            <a:endParaRPr lang="en-US" sz="1553" u="sng" spc="-6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ambria"/>
              <a:cs typeface="Cambria"/>
            </a:endParaRPr>
          </a:p>
          <a:p>
            <a:pPr marL="1466008" marR="2510457" algn="ctr">
              <a:lnSpc>
                <a:spcPct val="195000"/>
              </a:lnSpc>
              <a:spcBef>
                <a:spcPts val="336"/>
              </a:spcBef>
            </a:pPr>
            <a:r>
              <a:rPr sz="1553" spc="-324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553" spc="-6" dirty="0" err="1">
                <a:latin typeface="Cambria"/>
                <a:cs typeface="Cambria"/>
              </a:rPr>
              <a:t>Profesores</a:t>
            </a:r>
            <a:r>
              <a:rPr sz="1553" spc="-6" dirty="0">
                <a:latin typeface="Cambria"/>
                <a:cs typeface="Cambria"/>
              </a:rPr>
              <a:t> </a:t>
            </a:r>
            <a:r>
              <a:rPr sz="1553" spc="-6" dirty="0" err="1">
                <a:latin typeface="Cambria"/>
                <a:cs typeface="Cambria"/>
              </a:rPr>
              <a:t>Invitados</a:t>
            </a:r>
            <a:r>
              <a:rPr lang="en-US" sz="1553" spc="-6" dirty="0">
                <a:latin typeface="Cambria"/>
                <a:cs typeface="Cambria"/>
              </a:rPr>
              <a:t>: </a:t>
            </a:r>
            <a:r>
              <a:rPr sz="1553" spc="-6" dirty="0">
                <a:latin typeface="Cambria"/>
                <a:cs typeface="Cambria"/>
              </a:rPr>
              <a:t>Patricio</a:t>
            </a:r>
            <a:r>
              <a:rPr sz="1553" spc="-13" dirty="0">
                <a:latin typeface="Cambria"/>
                <a:cs typeface="Cambria"/>
              </a:rPr>
              <a:t> </a:t>
            </a:r>
            <a:r>
              <a:rPr sz="1553" spc="-6" dirty="0">
                <a:latin typeface="Cambria"/>
                <a:cs typeface="Cambria"/>
              </a:rPr>
              <a:t>Aceituno,</a:t>
            </a:r>
            <a:r>
              <a:rPr sz="1553" spc="6" dirty="0">
                <a:latin typeface="Cambria"/>
                <a:cs typeface="Cambria"/>
              </a:rPr>
              <a:t> </a:t>
            </a:r>
            <a:r>
              <a:rPr sz="1553" spc="-6" dirty="0">
                <a:latin typeface="Cambria"/>
                <a:cs typeface="Cambria"/>
              </a:rPr>
              <a:t>José</a:t>
            </a:r>
            <a:r>
              <a:rPr sz="1553" spc="-13" dirty="0">
                <a:latin typeface="Cambria"/>
                <a:cs typeface="Cambria"/>
              </a:rPr>
              <a:t> </a:t>
            </a:r>
            <a:r>
              <a:rPr sz="1553" spc="-6" dirty="0" err="1">
                <a:latin typeface="Cambria"/>
                <a:cs typeface="Cambria"/>
              </a:rPr>
              <a:t>Rutllant</a:t>
            </a:r>
            <a:r>
              <a:rPr lang="en-US" sz="1553" spc="-6" dirty="0">
                <a:latin typeface="Cambria"/>
                <a:cs typeface="Cambria"/>
              </a:rPr>
              <a:t>, </a:t>
            </a:r>
            <a:r>
              <a:rPr lang="en-US" sz="1553" spc="-6" dirty="0" err="1">
                <a:latin typeface="Cambria"/>
                <a:cs typeface="Cambria"/>
              </a:rPr>
              <a:t>otros</a:t>
            </a:r>
            <a:r>
              <a:rPr lang="en-US" sz="1553" spc="-6" dirty="0">
                <a:latin typeface="Cambria"/>
                <a:cs typeface="Cambria"/>
              </a:rPr>
              <a:t>…</a:t>
            </a:r>
            <a:endParaRPr sz="1553" dirty="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5600" y="2971800"/>
            <a:ext cx="4044876" cy="39069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96964" y="7017098"/>
            <a:ext cx="2464471" cy="235758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1424" i="1" spc="-6" dirty="0">
                <a:latin typeface="Cambria"/>
                <a:cs typeface="Cambria"/>
              </a:rPr>
              <a:t>Horario</a:t>
            </a:r>
            <a:r>
              <a:rPr sz="1424" spc="-6" dirty="0">
                <a:latin typeface="Cambria"/>
                <a:cs typeface="Cambria"/>
              </a:rPr>
              <a:t>:</a:t>
            </a:r>
            <a:r>
              <a:rPr sz="1424" spc="-13" dirty="0">
                <a:latin typeface="Cambria"/>
                <a:cs typeface="Cambria"/>
              </a:rPr>
              <a:t> </a:t>
            </a:r>
            <a:r>
              <a:rPr sz="1424" spc="-6" dirty="0">
                <a:latin typeface="Cambria"/>
                <a:cs typeface="Cambria"/>
              </a:rPr>
              <a:t>Miércoles</a:t>
            </a:r>
            <a:r>
              <a:rPr sz="1424" dirty="0">
                <a:latin typeface="Cambria"/>
                <a:cs typeface="Cambria"/>
              </a:rPr>
              <a:t> </a:t>
            </a:r>
            <a:r>
              <a:rPr sz="1424" spc="-6" dirty="0">
                <a:latin typeface="Cambria"/>
                <a:cs typeface="Cambria"/>
              </a:rPr>
              <a:t>18:00-19:30</a:t>
            </a:r>
            <a:endParaRPr sz="1424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977733"/>
            <a:ext cx="9067799" cy="1128759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1424" i="1" spc="-6" dirty="0">
                <a:latin typeface="Cambria"/>
                <a:cs typeface="Cambria"/>
              </a:rPr>
              <a:t>Objetivos</a:t>
            </a:r>
            <a:endParaRPr sz="1424" dirty="0">
              <a:latin typeface="Cambria"/>
              <a:cs typeface="Cambria"/>
            </a:endParaRPr>
          </a:p>
          <a:p>
            <a:pPr>
              <a:spcBef>
                <a:spcPts val="52"/>
              </a:spcBef>
            </a:pPr>
            <a:endParaRPr sz="1553" dirty="0">
              <a:latin typeface="Cambria"/>
              <a:cs typeface="Cambria"/>
            </a:endParaRPr>
          </a:p>
          <a:p>
            <a:pPr marL="608098" marR="6574" indent="-295831">
              <a:lnSpc>
                <a:spcPts val="1656"/>
              </a:lnSpc>
              <a:buSzPct val="90909"/>
              <a:buFont typeface="Symbol"/>
              <a:buChar char=""/>
              <a:tabLst>
                <a:tab pos="608098" algn="l"/>
                <a:tab pos="608918" algn="l"/>
              </a:tabLst>
            </a:pPr>
            <a:r>
              <a:rPr sz="1600" dirty="0">
                <a:latin typeface="Cambria"/>
                <a:cs typeface="Cambria"/>
              </a:rPr>
              <a:t>Familiarizar a </a:t>
            </a:r>
            <a:r>
              <a:rPr sz="1600" spc="-6" dirty="0">
                <a:latin typeface="Cambria"/>
                <a:cs typeface="Cambria"/>
              </a:rPr>
              <a:t>los estudiantes </a:t>
            </a:r>
            <a:r>
              <a:rPr sz="1600" dirty="0">
                <a:latin typeface="Cambria"/>
                <a:cs typeface="Cambria"/>
              </a:rPr>
              <a:t>con el Clima Sud </a:t>
            </a:r>
            <a:r>
              <a:rPr sz="1600" spc="-6" dirty="0">
                <a:latin typeface="Cambria"/>
                <a:cs typeface="Cambria"/>
              </a:rPr>
              <a:t>Americano </a:t>
            </a:r>
            <a:r>
              <a:rPr sz="1600" dirty="0">
                <a:latin typeface="Cambria"/>
                <a:cs typeface="Cambria"/>
              </a:rPr>
              <a:t>y sus </a:t>
            </a:r>
            <a:r>
              <a:rPr sz="1600" spc="-6" dirty="0">
                <a:latin typeface="Cambria"/>
                <a:cs typeface="Cambria"/>
              </a:rPr>
              <a:t>condiciones </a:t>
            </a:r>
            <a:r>
              <a:rPr sz="1600" spc="-29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regionales</a:t>
            </a:r>
            <a:endParaRPr sz="1600" dirty="0">
              <a:latin typeface="Cambria"/>
              <a:cs typeface="Cambria"/>
            </a:endParaRPr>
          </a:p>
          <a:p>
            <a:pPr marL="608098" indent="-296653">
              <a:lnSpc>
                <a:spcPts val="1611"/>
              </a:lnSpc>
              <a:buSzPct val="90909"/>
              <a:buFont typeface="Symbol"/>
              <a:buChar char=""/>
              <a:tabLst>
                <a:tab pos="608098" algn="l"/>
                <a:tab pos="608918" algn="l"/>
              </a:tabLst>
            </a:pPr>
            <a:r>
              <a:rPr sz="1600" spc="-6" dirty="0">
                <a:latin typeface="Cambria"/>
                <a:cs typeface="Cambria"/>
              </a:rPr>
              <a:t>Promover </a:t>
            </a:r>
            <a:r>
              <a:rPr sz="1600" dirty="0">
                <a:latin typeface="Cambria"/>
                <a:cs typeface="Cambria"/>
              </a:rPr>
              <a:t>la </a:t>
            </a:r>
            <a:r>
              <a:rPr sz="1600" spc="-6" dirty="0">
                <a:latin typeface="Cambria"/>
                <a:cs typeface="Cambria"/>
              </a:rPr>
              <a:t>aplicación de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conceptos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fundamentales </a:t>
            </a:r>
            <a:r>
              <a:rPr sz="1600" dirty="0">
                <a:latin typeface="Cambria"/>
                <a:cs typeface="Cambria"/>
              </a:rPr>
              <a:t>a </a:t>
            </a:r>
            <a:r>
              <a:rPr sz="1600" spc="-6" dirty="0">
                <a:latin typeface="Cambria"/>
                <a:cs typeface="Cambria"/>
              </a:rPr>
              <a:t>situaciones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reales.</a:t>
            </a:r>
          </a:p>
          <a:p>
            <a:pPr marL="608098" indent="-296653">
              <a:lnSpc>
                <a:spcPts val="1682"/>
              </a:lnSpc>
              <a:buSzPct val="90909"/>
              <a:buFont typeface="Symbol"/>
              <a:buChar char=""/>
              <a:tabLst>
                <a:tab pos="608098" algn="l"/>
                <a:tab pos="608918" algn="l"/>
              </a:tabLst>
            </a:pPr>
            <a:r>
              <a:rPr sz="1600" spc="-6" dirty="0">
                <a:latin typeface="Cambria"/>
                <a:cs typeface="Cambria"/>
              </a:rPr>
              <a:t>Desarrollar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las </a:t>
            </a:r>
            <a:r>
              <a:rPr sz="1600" spc="-6" dirty="0">
                <a:latin typeface="Cambria"/>
                <a:cs typeface="Cambria"/>
              </a:rPr>
              <a:t>habilidades</a:t>
            </a:r>
            <a:r>
              <a:rPr sz="1600" spc="19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y </a:t>
            </a:r>
            <a:r>
              <a:rPr sz="1600" spc="-6" dirty="0">
                <a:latin typeface="Cambria"/>
                <a:cs typeface="Cambria"/>
              </a:rPr>
              <a:t>presentación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</a:t>
            </a:r>
            <a:r>
              <a:rPr sz="1600" spc="19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lectura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trabajos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científicos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9860" y="2667000"/>
            <a:ext cx="7263578" cy="25475"/>
          </a:xfrm>
          <a:custGeom>
            <a:avLst/>
            <a:gdLst/>
            <a:ahLst/>
            <a:cxnLst/>
            <a:rect l="l" t="t" r="r" b="b"/>
            <a:pathLst>
              <a:path w="5612765" h="19685">
                <a:moveTo>
                  <a:pt x="5612764" y="0"/>
                </a:moveTo>
                <a:lnTo>
                  <a:pt x="0" y="0"/>
                </a:lnTo>
                <a:lnTo>
                  <a:pt x="0" y="19684"/>
                </a:lnTo>
                <a:lnTo>
                  <a:pt x="5612764" y="19684"/>
                </a:lnTo>
                <a:lnTo>
                  <a:pt x="5612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329"/>
          </a:p>
        </p:txBody>
      </p:sp>
      <p:sp>
        <p:nvSpPr>
          <p:cNvPr id="5" name="object 5"/>
          <p:cNvSpPr/>
          <p:nvPr/>
        </p:nvSpPr>
        <p:spPr>
          <a:xfrm>
            <a:off x="1359903" y="7534804"/>
            <a:ext cx="7263578" cy="25475"/>
          </a:xfrm>
          <a:custGeom>
            <a:avLst/>
            <a:gdLst/>
            <a:ahLst/>
            <a:cxnLst/>
            <a:rect l="l" t="t" r="r" b="b"/>
            <a:pathLst>
              <a:path w="5612765" h="19685">
                <a:moveTo>
                  <a:pt x="5612764" y="0"/>
                </a:moveTo>
                <a:lnTo>
                  <a:pt x="0" y="0"/>
                </a:lnTo>
                <a:lnTo>
                  <a:pt x="0" y="19685"/>
                </a:lnTo>
                <a:lnTo>
                  <a:pt x="5612764" y="19685"/>
                </a:lnTo>
                <a:lnTo>
                  <a:pt x="5612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329"/>
          </a:p>
        </p:txBody>
      </p:sp>
      <p:sp>
        <p:nvSpPr>
          <p:cNvPr id="6" name="object 6"/>
          <p:cNvSpPr txBox="1"/>
          <p:nvPr/>
        </p:nvSpPr>
        <p:spPr>
          <a:xfrm>
            <a:off x="397249" y="2998771"/>
            <a:ext cx="9448800" cy="4229737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7257">
              <a:spcBef>
                <a:spcPts val="129"/>
              </a:spcBef>
            </a:pPr>
            <a:r>
              <a:rPr sz="1600" i="1" spc="-6" dirty="0">
                <a:latin typeface="Cambria"/>
                <a:cs typeface="Cambria"/>
              </a:rPr>
              <a:t>Estructura</a:t>
            </a:r>
            <a:r>
              <a:rPr sz="1600" i="1" spc="-19" dirty="0">
                <a:latin typeface="Cambria"/>
                <a:cs typeface="Cambria"/>
              </a:rPr>
              <a:t> </a:t>
            </a:r>
            <a:r>
              <a:rPr sz="1600" i="1" dirty="0">
                <a:latin typeface="Cambria"/>
                <a:cs typeface="Cambria"/>
              </a:rPr>
              <a:t>y</a:t>
            </a:r>
            <a:r>
              <a:rPr sz="1600" i="1" spc="291" dirty="0">
                <a:latin typeface="Cambria"/>
                <a:cs typeface="Cambria"/>
              </a:rPr>
              <a:t> </a:t>
            </a:r>
            <a:r>
              <a:rPr sz="1600" i="1" spc="-6" dirty="0">
                <a:latin typeface="Cambria"/>
                <a:cs typeface="Cambria"/>
              </a:rPr>
              <a:t>Evaluación</a:t>
            </a:r>
            <a:endParaRPr sz="1600" dirty="0">
              <a:latin typeface="Cambria"/>
              <a:cs typeface="Cambria"/>
            </a:endParaRPr>
          </a:p>
          <a:p>
            <a:pPr>
              <a:spcBef>
                <a:spcPts val="6"/>
              </a:spcBef>
            </a:pPr>
            <a:endParaRPr sz="1600" dirty="0">
              <a:latin typeface="Cambria"/>
              <a:cs typeface="Cambria"/>
            </a:endParaRPr>
          </a:p>
          <a:p>
            <a:pPr marL="16435" marR="25474">
              <a:lnSpc>
                <a:spcPct val="97700"/>
              </a:lnSpc>
            </a:pPr>
            <a:r>
              <a:rPr sz="1600" dirty="0">
                <a:latin typeface="Cambria"/>
                <a:cs typeface="Cambria"/>
              </a:rPr>
              <a:t>Se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han</a:t>
            </a:r>
            <a:r>
              <a:rPr sz="1600" spc="-19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seleccionado</a:t>
            </a:r>
            <a:r>
              <a:rPr sz="1600" dirty="0">
                <a:latin typeface="Cambria"/>
                <a:cs typeface="Cambria"/>
              </a:rPr>
              <a:t> un</a:t>
            </a:r>
            <a:r>
              <a:rPr sz="1600" spc="-6" dirty="0">
                <a:latin typeface="Cambria"/>
                <a:cs typeface="Cambria"/>
              </a:rPr>
              <a:t> conjunto de</a:t>
            </a:r>
            <a:r>
              <a:rPr sz="1600" dirty="0">
                <a:latin typeface="Cambria"/>
                <a:cs typeface="Cambria"/>
              </a:rPr>
              <a:t> 10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temas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3" dirty="0">
                <a:latin typeface="Cambria"/>
                <a:cs typeface="Cambria"/>
              </a:rPr>
              <a:t>alta</a:t>
            </a:r>
            <a:r>
              <a:rPr sz="1600" spc="-6" dirty="0">
                <a:latin typeface="Cambria"/>
                <a:cs typeface="Cambria"/>
              </a:rPr>
              <a:t> relevancia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sobre</a:t>
            </a:r>
            <a:r>
              <a:rPr sz="1600" dirty="0">
                <a:latin typeface="Cambria"/>
                <a:cs typeface="Cambria"/>
              </a:rPr>
              <a:t> el </a:t>
            </a:r>
            <a:r>
              <a:rPr sz="1600" spc="-6" dirty="0">
                <a:latin typeface="Cambria"/>
                <a:cs typeface="Cambria"/>
              </a:rPr>
              <a:t>Clima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</a:t>
            </a:r>
            <a:r>
              <a:rPr sz="1600" dirty="0">
                <a:latin typeface="Cambria"/>
                <a:cs typeface="Cambria"/>
              </a:rPr>
              <a:t> Sud 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América.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Adicionalmente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hay </a:t>
            </a:r>
            <a:r>
              <a:rPr sz="1600" spc="-6" dirty="0">
                <a:latin typeface="Cambria"/>
                <a:cs typeface="Cambria"/>
              </a:rPr>
              <a:t>espacio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para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2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temas</a:t>
            </a:r>
            <a:r>
              <a:rPr sz="1600" dirty="0">
                <a:latin typeface="Cambria"/>
                <a:cs typeface="Cambria"/>
              </a:rPr>
              <a:t> que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serán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seleccionados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por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alumnos. </a:t>
            </a:r>
            <a:r>
              <a:rPr sz="1600" spc="-291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Para cada tema </a:t>
            </a:r>
            <a:r>
              <a:rPr sz="1600" dirty="0">
                <a:latin typeface="Cambria"/>
                <a:cs typeface="Cambria"/>
              </a:rPr>
              <a:t>se </a:t>
            </a:r>
            <a:r>
              <a:rPr sz="1600" spc="-6" dirty="0">
                <a:latin typeface="Cambria"/>
                <a:cs typeface="Cambria"/>
              </a:rPr>
              <a:t>han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considerado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1-2 artículos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científicos.</a:t>
            </a:r>
            <a:endParaRPr sz="1600" dirty="0">
              <a:latin typeface="Cambria"/>
              <a:cs typeface="Cambria"/>
            </a:endParaRPr>
          </a:p>
          <a:p>
            <a:pPr>
              <a:spcBef>
                <a:spcPts val="65"/>
              </a:spcBef>
            </a:pPr>
            <a:endParaRPr sz="1600" dirty="0">
              <a:latin typeface="Cambria"/>
              <a:cs typeface="Cambria"/>
            </a:endParaRPr>
          </a:p>
          <a:p>
            <a:pPr marL="16435" marR="78067">
              <a:lnSpc>
                <a:spcPct val="97600"/>
              </a:lnSpc>
              <a:spcBef>
                <a:spcPts val="6"/>
              </a:spcBef>
            </a:pPr>
            <a:r>
              <a:rPr sz="1600" dirty="0">
                <a:latin typeface="Cambria"/>
                <a:cs typeface="Cambria"/>
              </a:rPr>
              <a:t>En cada sesión se </a:t>
            </a:r>
            <a:r>
              <a:rPr sz="1600" spc="-6" dirty="0">
                <a:latin typeface="Cambria"/>
                <a:cs typeface="Cambria"/>
              </a:rPr>
              <a:t>revisaran </a:t>
            </a:r>
            <a:r>
              <a:rPr sz="1600" dirty="0">
                <a:latin typeface="Cambria"/>
                <a:cs typeface="Cambria"/>
              </a:rPr>
              <a:t>2 temas. </a:t>
            </a:r>
            <a:r>
              <a:rPr sz="1600" spc="-6" dirty="0">
                <a:latin typeface="Cambria"/>
                <a:cs typeface="Cambria"/>
              </a:rPr>
              <a:t>La revisión consiste </a:t>
            </a:r>
            <a:r>
              <a:rPr sz="1600" dirty="0">
                <a:latin typeface="Cambria"/>
                <a:cs typeface="Cambria"/>
              </a:rPr>
              <a:t>en un </a:t>
            </a:r>
            <a:r>
              <a:rPr sz="1600" spc="-6" dirty="0">
                <a:latin typeface="Cambria"/>
                <a:cs typeface="Cambria"/>
              </a:rPr>
              <a:t>breve cuestionario </a:t>
            </a:r>
            <a:r>
              <a:rPr sz="1600" dirty="0">
                <a:latin typeface="Cambria"/>
                <a:cs typeface="Cambria"/>
              </a:rPr>
              <a:t>y la </a:t>
            </a:r>
            <a:r>
              <a:rPr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exposición </a:t>
            </a:r>
            <a:r>
              <a:rPr sz="1600" dirty="0">
                <a:latin typeface="Cambria"/>
                <a:cs typeface="Cambria"/>
              </a:rPr>
              <a:t>del </a:t>
            </a:r>
            <a:r>
              <a:rPr sz="1600" spc="-6" dirty="0">
                <a:latin typeface="Cambria"/>
                <a:cs typeface="Cambria"/>
              </a:rPr>
              <a:t>tema</a:t>
            </a:r>
            <a:r>
              <a:rPr sz="1600" dirty="0">
                <a:latin typeface="Cambria"/>
                <a:cs typeface="Cambria"/>
              </a:rPr>
              <a:t> a</a:t>
            </a:r>
            <a:r>
              <a:rPr sz="1600" spc="-6" dirty="0">
                <a:latin typeface="Cambria"/>
                <a:cs typeface="Cambria"/>
              </a:rPr>
              <a:t> cargo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</a:t>
            </a:r>
            <a:r>
              <a:rPr sz="1600" dirty="0">
                <a:latin typeface="Cambria"/>
                <a:cs typeface="Cambria"/>
              </a:rPr>
              <a:t> 1-2 </a:t>
            </a:r>
            <a:r>
              <a:rPr sz="1600" spc="-6" dirty="0">
                <a:latin typeface="Cambria"/>
                <a:cs typeface="Cambria"/>
              </a:rPr>
              <a:t>alumnos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(1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hora</a:t>
            </a:r>
            <a:r>
              <a:rPr sz="1600" dirty="0">
                <a:latin typeface="Cambria"/>
                <a:cs typeface="Cambria"/>
              </a:rPr>
              <a:t> en </a:t>
            </a:r>
            <a:r>
              <a:rPr sz="1600" spc="-6" dirty="0">
                <a:latin typeface="Cambria"/>
                <a:cs typeface="Cambria"/>
              </a:rPr>
              <a:t>total).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La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exposición</a:t>
            </a:r>
            <a:r>
              <a:rPr sz="1600" spc="-19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basa</a:t>
            </a:r>
            <a:r>
              <a:rPr sz="1600" dirty="0">
                <a:latin typeface="Cambria"/>
                <a:cs typeface="Cambria"/>
              </a:rPr>
              <a:t> en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los 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artículos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seleccionados,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pero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no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está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restringido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ellos.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Los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alumnos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que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están</a:t>
            </a:r>
            <a:r>
              <a:rPr sz="1600" dirty="0">
                <a:latin typeface="Cambria"/>
                <a:cs typeface="Cambria"/>
              </a:rPr>
              <a:t> 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cargo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la </a:t>
            </a:r>
            <a:r>
              <a:rPr sz="1600" spc="-29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exposición </a:t>
            </a:r>
            <a:r>
              <a:rPr sz="1600" dirty="0">
                <a:latin typeface="Cambria"/>
                <a:cs typeface="Cambria"/>
              </a:rPr>
              <a:t>deben</a:t>
            </a:r>
            <a:r>
              <a:rPr sz="1600" spc="-6" dirty="0">
                <a:latin typeface="Cambria"/>
                <a:cs typeface="Cambria"/>
              </a:rPr>
              <a:t> entregar</a:t>
            </a:r>
            <a:r>
              <a:rPr sz="1600" dirty="0">
                <a:latin typeface="Cambria"/>
                <a:cs typeface="Cambria"/>
              </a:rPr>
              <a:t> un </a:t>
            </a:r>
            <a:r>
              <a:rPr sz="1600" spc="-6" dirty="0">
                <a:latin typeface="Cambria"/>
                <a:cs typeface="Cambria"/>
              </a:rPr>
              <a:t>documento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escrito</a:t>
            </a:r>
            <a:r>
              <a:rPr sz="1600" dirty="0">
                <a:latin typeface="Cambria"/>
                <a:cs typeface="Cambria"/>
              </a:rPr>
              <a:t> con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un resumen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del </a:t>
            </a:r>
            <a:r>
              <a:rPr sz="1600" spc="-6" dirty="0">
                <a:latin typeface="Cambria"/>
                <a:cs typeface="Cambria"/>
              </a:rPr>
              <a:t>tema</a:t>
            </a:r>
            <a:r>
              <a:rPr sz="1600" dirty="0">
                <a:latin typeface="Cambria"/>
                <a:cs typeface="Cambria"/>
              </a:rPr>
              <a:t> en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cuestión.</a:t>
            </a:r>
            <a:r>
              <a:rPr sz="1600" dirty="0">
                <a:latin typeface="Cambria"/>
                <a:cs typeface="Cambria"/>
              </a:rPr>
              <a:t> Se 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espera</a:t>
            </a:r>
            <a:r>
              <a:rPr sz="1600" dirty="0">
                <a:latin typeface="Cambria"/>
                <a:cs typeface="Cambria"/>
              </a:rPr>
              <a:t> que </a:t>
            </a:r>
            <a:r>
              <a:rPr sz="1600" spc="-6" dirty="0">
                <a:latin typeface="Cambria"/>
                <a:cs typeface="Cambria"/>
              </a:rPr>
              <a:t>los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alumnos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que </a:t>
            </a:r>
            <a:r>
              <a:rPr sz="1600" spc="-6" dirty="0">
                <a:latin typeface="Cambria"/>
                <a:cs typeface="Cambria"/>
              </a:rPr>
              <a:t>no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expongan participen activamente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en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discusión</a:t>
            </a:r>
            <a:r>
              <a:rPr sz="1600" spc="-6" dirty="0">
                <a:latin typeface="Cambria"/>
                <a:cs typeface="Cambria"/>
              </a:rPr>
              <a:t> durante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la 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presentación.</a:t>
            </a:r>
            <a:endParaRPr sz="1600" dirty="0">
              <a:latin typeface="Cambria"/>
              <a:cs typeface="Cambria"/>
            </a:endParaRPr>
          </a:p>
          <a:p>
            <a:pPr>
              <a:spcBef>
                <a:spcPts val="58"/>
              </a:spcBef>
            </a:pPr>
            <a:endParaRPr sz="1600" dirty="0">
              <a:latin typeface="Cambria"/>
              <a:cs typeface="Cambria"/>
            </a:endParaRPr>
          </a:p>
          <a:p>
            <a:pPr marL="16435" marR="6574">
              <a:lnSpc>
                <a:spcPct val="97900"/>
              </a:lnSpc>
            </a:pPr>
            <a:r>
              <a:rPr sz="1600" b="1" spc="-6" dirty="0">
                <a:latin typeface="Cambria"/>
                <a:cs typeface="Cambria"/>
              </a:rPr>
              <a:t>La</a:t>
            </a:r>
            <a:r>
              <a:rPr sz="1600" b="1" dirty="0">
                <a:latin typeface="Cambria"/>
                <a:cs typeface="Cambria"/>
              </a:rPr>
              <a:t> evaluación</a:t>
            </a:r>
            <a:r>
              <a:rPr sz="1600" b="1" spc="-2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se </a:t>
            </a:r>
            <a:r>
              <a:rPr sz="1600" b="1" spc="-6" dirty="0">
                <a:latin typeface="Cambria"/>
                <a:cs typeface="Cambria"/>
              </a:rPr>
              <a:t>hará</a:t>
            </a:r>
            <a:r>
              <a:rPr sz="1600" b="1" dirty="0">
                <a:latin typeface="Cambria"/>
                <a:cs typeface="Cambria"/>
              </a:rPr>
              <a:t> en</a:t>
            </a:r>
            <a:r>
              <a:rPr sz="1600" b="1" spc="-6" dirty="0">
                <a:latin typeface="Cambria"/>
                <a:cs typeface="Cambria"/>
              </a:rPr>
              <a:t> forma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global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para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cada</a:t>
            </a:r>
            <a:r>
              <a:rPr sz="1600" b="1" dirty="0">
                <a:latin typeface="Cambria"/>
                <a:cs typeface="Cambria"/>
              </a:rPr>
              <a:t> alumno, </a:t>
            </a:r>
            <a:r>
              <a:rPr sz="1600" b="1" spc="-6" dirty="0">
                <a:latin typeface="Cambria"/>
                <a:cs typeface="Cambria"/>
              </a:rPr>
              <a:t>considerando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su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desempeño</a:t>
            </a:r>
            <a:r>
              <a:rPr sz="1600" b="1" spc="-13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en</a:t>
            </a:r>
            <a:r>
              <a:rPr sz="1600" b="1" spc="-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las 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exposiciones,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el</a:t>
            </a:r>
            <a:r>
              <a:rPr sz="1600" b="1" spc="13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resumen</a:t>
            </a:r>
            <a:r>
              <a:rPr sz="1600" b="1" spc="-13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escrito,</a:t>
            </a:r>
            <a:r>
              <a:rPr sz="1600" b="1" spc="13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los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cuestionarios</a:t>
            </a:r>
            <a:r>
              <a:rPr sz="1600" b="1" spc="13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y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su</a:t>
            </a:r>
            <a:r>
              <a:rPr sz="1600" b="1" spc="19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participación</a:t>
            </a:r>
            <a:r>
              <a:rPr sz="1600" b="1" dirty="0">
                <a:latin typeface="Cambria"/>
                <a:cs typeface="Cambria"/>
              </a:rPr>
              <a:t> en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las</a:t>
            </a:r>
            <a:r>
              <a:rPr sz="1600" b="1" spc="19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discusiones.</a:t>
            </a:r>
            <a:r>
              <a:rPr sz="1600" b="1" spc="2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Este </a:t>
            </a:r>
            <a:r>
              <a:rPr sz="1600" b="1" spc="-296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trabajo</a:t>
            </a:r>
            <a:r>
              <a:rPr sz="1600" b="1" spc="26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representa</a:t>
            </a:r>
            <a:r>
              <a:rPr sz="1600" b="1" dirty="0">
                <a:latin typeface="Cambria"/>
                <a:cs typeface="Cambria"/>
              </a:rPr>
              <a:t> el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70%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de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la </a:t>
            </a:r>
            <a:r>
              <a:rPr sz="1600" b="1" spc="-6" dirty="0">
                <a:latin typeface="Cambria"/>
                <a:cs typeface="Cambria"/>
              </a:rPr>
              <a:t>nota.</a:t>
            </a:r>
            <a:r>
              <a:rPr sz="1600" b="1" spc="329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Existirá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además</a:t>
            </a:r>
            <a:r>
              <a:rPr sz="1600" b="1" spc="13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un</a:t>
            </a:r>
            <a:r>
              <a:rPr sz="1600" b="1" spc="-6" dirty="0">
                <a:latin typeface="Cambria"/>
                <a:cs typeface="Cambria"/>
              </a:rPr>
              <a:t> examen</a:t>
            </a:r>
            <a:r>
              <a:rPr sz="1600" b="1" dirty="0">
                <a:latin typeface="Cambria"/>
                <a:cs typeface="Cambria"/>
              </a:rPr>
              <a:t> final </a:t>
            </a:r>
            <a:r>
              <a:rPr sz="1600" b="1" spc="-6" dirty="0">
                <a:latin typeface="Cambria"/>
                <a:cs typeface="Cambria"/>
              </a:rPr>
              <a:t>(con</a:t>
            </a:r>
            <a:r>
              <a:rPr sz="1600" b="1" spc="-19" dirty="0">
                <a:latin typeface="Cambria"/>
                <a:cs typeface="Cambria"/>
              </a:rPr>
              <a:t> </a:t>
            </a:r>
            <a:r>
              <a:rPr sz="1600" b="1" spc="-6" dirty="0">
                <a:latin typeface="Cambria"/>
                <a:cs typeface="Cambria"/>
              </a:rPr>
              <a:t>preguntas</a:t>
            </a:r>
            <a:r>
              <a:rPr sz="1600" b="1" dirty="0">
                <a:latin typeface="Cambria"/>
                <a:cs typeface="Cambria"/>
              </a:rPr>
              <a:t> sobre </a:t>
            </a:r>
            <a:r>
              <a:rPr sz="1600" b="1" spc="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el</a:t>
            </a:r>
            <a:r>
              <a:rPr sz="1600" b="1" spc="-6" dirty="0">
                <a:latin typeface="Cambria"/>
                <a:cs typeface="Cambria"/>
              </a:rPr>
              <a:t> </a:t>
            </a:r>
            <a:r>
              <a:rPr sz="1600" b="1" dirty="0">
                <a:latin typeface="Cambria"/>
                <a:cs typeface="Cambria"/>
              </a:rPr>
              <a:t>clima</a:t>
            </a:r>
            <a:r>
              <a:rPr sz="1600" b="1" spc="-6" dirty="0">
                <a:latin typeface="Cambria"/>
                <a:cs typeface="Cambria"/>
              </a:rPr>
              <a:t> </a:t>
            </a:r>
            <a:r>
              <a:rPr sz="1600" b="1" spc="-13" dirty="0">
                <a:latin typeface="Cambria"/>
                <a:cs typeface="Cambria"/>
              </a:rPr>
              <a:t>de</a:t>
            </a:r>
            <a:r>
              <a:rPr sz="1600" b="1" spc="-6" dirty="0">
                <a:latin typeface="Cambria"/>
                <a:cs typeface="Cambria"/>
              </a:rPr>
              <a:t> SAM) </a:t>
            </a:r>
            <a:r>
              <a:rPr sz="1600" b="1" dirty="0">
                <a:latin typeface="Cambria"/>
                <a:cs typeface="Cambria"/>
              </a:rPr>
              <a:t>que</a:t>
            </a:r>
            <a:r>
              <a:rPr sz="1600" b="1" spc="-6" dirty="0">
                <a:latin typeface="Cambria"/>
                <a:cs typeface="Cambria"/>
              </a:rPr>
              <a:t> representa </a:t>
            </a:r>
            <a:r>
              <a:rPr sz="1600" b="1" dirty="0">
                <a:latin typeface="Cambria"/>
                <a:cs typeface="Cambria"/>
              </a:rPr>
              <a:t>el </a:t>
            </a:r>
            <a:r>
              <a:rPr sz="1600" b="1" spc="-6" dirty="0">
                <a:latin typeface="Cambria"/>
                <a:cs typeface="Cambria"/>
              </a:rPr>
              <a:t>30% de </a:t>
            </a:r>
            <a:r>
              <a:rPr sz="1600" b="1" spc="-13" dirty="0">
                <a:latin typeface="Cambria"/>
                <a:cs typeface="Cambria"/>
              </a:rPr>
              <a:t>la</a:t>
            </a:r>
            <a:r>
              <a:rPr sz="1600" b="1" spc="-6" dirty="0">
                <a:latin typeface="Cambria"/>
                <a:cs typeface="Cambria"/>
              </a:rPr>
              <a:t> nota final </a:t>
            </a:r>
            <a:r>
              <a:rPr sz="1600" b="1" dirty="0">
                <a:latin typeface="Cambria"/>
                <a:cs typeface="Cambria"/>
              </a:rPr>
              <a:t>del </a:t>
            </a:r>
            <a:r>
              <a:rPr sz="1600" b="1" spc="-6" dirty="0">
                <a:latin typeface="Cambria"/>
                <a:cs typeface="Cambria"/>
              </a:rPr>
              <a:t>curso.</a:t>
            </a:r>
            <a:endParaRPr sz="1600" b="1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415080" y="1371600"/>
            <a:ext cx="7263578" cy="25475"/>
          </a:xfrm>
          <a:custGeom>
            <a:avLst/>
            <a:gdLst/>
            <a:ahLst/>
            <a:cxnLst/>
            <a:rect l="l" t="t" r="r" b="b"/>
            <a:pathLst>
              <a:path w="5612765" h="19685">
                <a:moveTo>
                  <a:pt x="5612764" y="0"/>
                </a:moveTo>
                <a:lnTo>
                  <a:pt x="0" y="0"/>
                </a:lnTo>
                <a:lnTo>
                  <a:pt x="0" y="19684"/>
                </a:lnTo>
                <a:lnTo>
                  <a:pt x="5612764" y="19684"/>
                </a:lnTo>
                <a:lnTo>
                  <a:pt x="5612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329"/>
          </a:p>
        </p:txBody>
      </p:sp>
      <p:sp>
        <p:nvSpPr>
          <p:cNvPr id="5" name="object 5"/>
          <p:cNvSpPr/>
          <p:nvPr/>
        </p:nvSpPr>
        <p:spPr>
          <a:xfrm>
            <a:off x="1415080" y="6400800"/>
            <a:ext cx="7263578" cy="25475"/>
          </a:xfrm>
          <a:custGeom>
            <a:avLst/>
            <a:gdLst/>
            <a:ahLst/>
            <a:cxnLst/>
            <a:rect l="l" t="t" r="r" b="b"/>
            <a:pathLst>
              <a:path w="5612765" h="19685">
                <a:moveTo>
                  <a:pt x="5612764" y="0"/>
                </a:moveTo>
                <a:lnTo>
                  <a:pt x="0" y="0"/>
                </a:lnTo>
                <a:lnTo>
                  <a:pt x="0" y="19685"/>
                </a:lnTo>
                <a:lnTo>
                  <a:pt x="5612764" y="19685"/>
                </a:lnTo>
                <a:lnTo>
                  <a:pt x="5612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329"/>
          </a:p>
        </p:txBody>
      </p:sp>
      <p:sp>
        <p:nvSpPr>
          <p:cNvPr id="6" name="object 6"/>
          <p:cNvSpPr txBox="1"/>
          <p:nvPr/>
        </p:nvSpPr>
        <p:spPr>
          <a:xfrm>
            <a:off x="589169" y="1752600"/>
            <a:ext cx="8915400" cy="4133107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7257">
              <a:spcBef>
                <a:spcPts val="1443"/>
              </a:spcBef>
            </a:pPr>
            <a:r>
              <a:rPr sz="1600" i="1" spc="-6" dirty="0">
                <a:latin typeface="Cambria"/>
                <a:cs typeface="Cambria"/>
              </a:rPr>
              <a:t>Grandes</a:t>
            </a:r>
            <a:r>
              <a:rPr sz="1600" i="1" spc="-13" dirty="0">
                <a:latin typeface="Cambria"/>
                <a:cs typeface="Cambria"/>
              </a:rPr>
              <a:t> </a:t>
            </a:r>
            <a:r>
              <a:rPr sz="1600" i="1" spc="-6" dirty="0">
                <a:latin typeface="Cambria"/>
                <a:cs typeface="Cambria"/>
              </a:rPr>
              <a:t>Preguntas (SA:</a:t>
            </a:r>
            <a:r>
              <a:rPr sz="1600" i="1" spc="-13" dirty="0">
                <a:latin typeface="Cambria"/>
                <a:cs typeface="Cambria"/>
              </a:rPr>
              <a:t> </a:t>
            </a:r>
            <a:r>
              <a:rPr sz="1600" i="1" dirty="0">
                <a:latin typeface="Cambria"/>
                <a:cs typeface="Cambria"/>
              </a:rPr>
              <a:t>Sud</a:t>
            </a:r>
            <a:r>
              <a:rPr sz="1600" i="1" spc="-6" dirty="0">
                <a:latin typeface="Cambria"/>
                <a:cs typeface="Cambria"/>
              </a:rPr>
              <a:t> América)</a:t>
            </a:r>
            <a:endParaRPr sz="1600" dirty="0">
              <a:latin typeface="Cambria"/>
              <a:cs typeface="Cambria"/>
            </a:endParaRPr>
          </a:p>
          <a:p>
            <a:pPr>
              <a:spcBef>
                <a:spcPts val="58"/>
              </a:spcBef>
            </a:pPr>
            <a:endParaRPr sz="1600" dirty="0">
              <a:latin typeface="Cambria"/>
              <a:cs typeface="Cambria"/>
            </a:endParaRPr>
          </a:p>
          <a:p>
            <a:pPr marL="608918" indent="-299118"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dirty="0">
                <a:latin typeface="Cambria"/>
                <a:cs typeface="Cambria"/>
              </a:rPr>
              <a:t>¿Cómo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se </a:t>
            </a:r>
            <a:r>
              <a:rPr sz="1600" spc="-6" dirty="0">
                <a:latin typeface="Cambria"/>
                <a:cs typeface="Cambria"/>
              </a:rPr>
              <a:t>distribuye</a:t>
            </a:r>
            <a:r>
              <a:rPr sz="1600" dirty="0">
                <a:latin typeface="Cambria"/>
                <a:cs typeface="Cambria"/>
              </a:rPr>
              <a:t> la </a:t>
            </a:r>
            <a:r>
              <a:rPr sz="1600" spc="-6" dirty="0">
                <a:latin typeface="Cambria"/>
                <a:cs typeface="Cambria"/>
              </a:rPr>
              <a:t>precipitación </a:t>
            </a:r>
            <a:r>
              <a:rPr sz="1600" dirty="0">
                <a:latin typeface="Cambria"/>
                <a:cs typeface="Cambria"/>
              </a:rPr>
              <a:t>sobre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SA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y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cómo </a:t>
            </a:r>
            <a:r>
              <a:rPr sz="1600" spc="-6" dirty="0">
                <a:latin typeface="Cambria"/>
                <a:cs typeface="Cambria"/>
              </a:rPr>
              <a:t>cambia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estacionalmente?</a:t>
            </a:r>
            <a:endParaRPr sz="1600" dirty="0">
              <a:latin typeface="Cambria"/>
              <a:cs typeface="Cambria"/>
            </a:endParaRPr>
          </a:p>
          <a:p>
            <a:pPr marL="602345" marR="732182" indent="-292544">
              <a:lnSpc>
                <a:spcPts val="1656"/>
              </a:lnSpc>
              <a:spcBef>
                <a:spcPts val="841"/>
              </a:spcBef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dirty="0">
                <a:latin typeface="Cambria"/>
                <a:cs typeface="Cambria"/>
              </a:rPr>
              <a:t>¿Cómo </a:t>
            </a:r>
            <a:r>
              <a:rPr sz="1600" spc="-13" dirty="0">
                <a:latin typeface="Cambria"/>
                <a:cs typeface="Cambria"/>
              </a:rPr>
              <a:t>es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el </a:t>
            </a:r>
            <a:r>
              <a:rPr sz="1600" spc="-6" dirty="0">
                <a:latin typeface="Cambria"/>
                <a:cs typeface="Cambria"/>
              </a:rPr>
              <a:t>régimen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3" dirty="0">
                <a:latin typeface="Cambria"/>
                <a:cs typeface="Cambria"/>
              </a:rPr>
              <a:t>de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temperatura</a:t>
            </a:r>
            <a:r>
              <a:rPr sz="1600" dirty="0">
                <a:latin typeface="Cambria"/>
                <a:cs typeface="Cambria"/>
              </a:rPr>
              <a:t> y </a:t>
            </a:r>
            <a:r>
              <a:rPr sz="1600" spc="-6" dirty="0">
                <a:latin typeface="Cambria"/>
                <a:cs typeface="Cambria"/>
              </a:rPr>
              <a:t>humedad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sobre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SA?¿Que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produce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las </a:t>
            </a:r>
            <a:r>
              <a:rPr sz="1600" spc="-291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asimetrías zonales?</a:t>
            </a:r>
            <a:endParaRPr sz="1600" dirty="0">
              <a:latin typeface="Cambria"/>
              <a:cs typeface="Cambria"/>
            </a:endParaRPr>
          </a:p>
          <a:p>
            <a:pPr marL="602345" marR="842297" indent="-292544">
              <a:lnSpc>
                <a:spcPts val="1656"/>
              </a:lnSpc>
              <a:spcBef>
                <a:spcPts val="802"/>
              </a:spcBef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dirty="0">
                <a:latin typeface="Cambria"/>
                <a:cs typeface="Cambria"/>
              </a:rPr>
              <a:t>¿Cómo </a:t>
            </a:r>
            <a:r>
              <a:rPr sz="1600" spc="-13" dirty="0">
                <a:latin typeface="Cambria"/>
                <a:cs typeface="Cambria"/>
              </a:rPr>
              <a:t>es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el </a:t>
            </a:r>
            <a:r>
              <a:rPr sz="1600" spc="-6" dirty="0">
                <a:latin typeface="Cambria"/>
                <a:cs typeface="Cambria"/>
              </a:rPr>
              <a:t>régimen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3" dirty="0">
                <a:latin typeface="Cambria"/>
                <a:cs typeface="Cambria"/>
              </a:rPr>
              <a:t>de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presión</a:t>
            </a:r>
            <a:r>
              <a:rPr sz="1600" dirty="0">
                <a:latin typeface="Cambria"/>
                <a:cs typeface="Cambria"/>
              </a:rPr>
              <a:t> y</a:t>
            </a:r>
            <a:r>
              <a:rPr sz="1600" spc="-6" dirty="0">
                <a:latin typeface="Cambria"/>
                <a:cs typeface="Cambria"/>
              </a:rPr>
              <a:t> viento?¿Que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rol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juegan</a:t>
            </a:r>
            <a:r>
              <a:rPr sz="1600" dirty="0">
                <a:latin typeface="Cambria"/>
                <a:cs typeface="Cambria"/>
              </a:rPr>
              <a:t> en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los </a:t>
            </a:r>
            <a:r>
              <a:rPr sz="1600" spc="-6" dirty="0">
                <a:latin typeface="Cambria"/>
                <a:cs typeface="Cambria"/>
              </a:rPr>
              <a:t>campos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 </a:t>
            </a:r>
            <a:r>
              <a:rPr sz="1600" spc="-29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Precipitación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y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Temperatura?</a:t>
            </a:r>
            <a:endParaRPr sz="1600" dirty="0">
              <a:latin typeface="Cambria"/>
              <a:cs typeface="Cambria"/>
            </a:endParaRPr>
          </a:p>
          <a:p>
            <a:pPr marL="602345" marR="257209" indent="-292544">
              <a:lnSpc>
                <a:spcPts val="1656"/>
              </a:lnSpc>
              <a:spcBef>
                <a:spcPts val="802"/>
              </a:spcBef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dirty="0">
                <a:latin typeface="Cambria"/>
                <a:cs typeface="Cambria"/>
              </a:rPr>
              <a:t>¿Cómo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explica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el</a:t>
            </a:r>
            <a:r>
              <a:rPr sz="1600" spc="-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ciclo </a:t>
            </a:r>
            <a:r>
              <a:rPr sz="1600" spc="-6" dirty="0">
                <a:latin typeface="Cambria"/>
                <a:cs typeface="Cambria"/>
              </a:rPr>
              <a:t>anual/diario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13" dirty="0">
                <a:latin typeface="Cambria"/>
                <a:cs typeface="Cambria"/>
              </a:rPr>
              <a:t>de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las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precipitaciones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y </a:t>
            </a:r>
            <a:r>
              <a:rPr sz="1600" spc="-6" dirty="0">
                <a:latin typeface="Cambria"/>
                <a:cs typeface="Cambria"/>
              </a:rPr>
              <a:t>temperatura</a:t>
            </a:r>
            <a:r>
              <a:rPr sz="1600" dirty="0">
                <a:latin typeface="Cambria"/>
                <a:cs typeface="Cambria"/>
              </a:rPr>
              <a:t> en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Sud </a:t>
            </a:r>
            <a:r>
              <a:rPr sz="1600" spc="-291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América, mas</a:t>
            </a:r>
            <a:r>
              <a:rPr sz="1600" dirty="0">
                <a:latin typeface="Cambria"/>
                <a:cs typeface="Cambria"/>
              </a:rPr>
              <a:t> allá</a:t>
            </a:r>
            <a:r>
              <a:rPr sz="1600" spc="-6" dirty="0">
                <a:latin typeface="Cambria"/>
                <a:cs typeface="Cambria"/>
              </a:rPr>
              <a:t> del forzante radiativo?</a:t>
            </a:r>
            <a:endParaRPr sz="1600" dirty="0">
              <a:latin typeface="Cambria"/>
              <a:cs typeface="Cambria"/>
            </a:endParaRPr>
          </a:p>
          <a:p>
            <a:pPr marL="608918" indent="-299118">
              <a:spcBef>
                <a:spcPts val="705"/>
              </a:spcBef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spc="-6" dirty="0">
                <a:latin typeface="Cambria"/>
                <a:cs typeface="Cambria"/>
              </a:rPr>
              <a:t>¿Existe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un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Monzón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Sud</a:t>
            </a:r>
            <a:r>
              <a:rPr sz="1600" spc="-6" dirty="0">
                <a:latin typeface="Cambria"/>
                <a:cs typeface="Cambria"/>
              </a:rPr>
              <a:t> Americano?</a:t>
            </a:r>
            <a:endParaRPr sz="1600" dirty="0">
              <a:latin typeface="Cambria"/>
              <a:cs typeface="Cambria"/>
            </a:endParaRPr>
          </a:p>
          <a:p>
            <a:pPr marL="603167" marR="555504" indent="-292544">
              <a:lnSpc>
                <a:spcPts val="1656"/>
              </a:lnSpc>
              <a:spcBef>
                <a:spcPts val="828"/>
              </a:spcBef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dirty="0">
                <a:latin typeface="Cambria"/>
                <a:cs typeface="Cambria"/>
              </a:rPr>
              <a:t>¿Que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explica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la</a:t>
            </a:r>
            <a:r>
              <a:rPr sz="1600" spc="-6" dirty="0">
                <a:latin typeface="Cambria"/>
                <a:cs typeface="Cambria"/>
              </a:rPr>
              <a:t> existencia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un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desierto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costero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entre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5°-30°S?¿Que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explica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la </a:t>
            </a:r>
            <a:r>
              <a:rPr sz="1600" spc="-291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existencia </a:t>
            </a:r>
            <a:r>
              <a:rPr sz="1600" dirty="0">
                <a:latin typeface="Cambria"/>
                <a:cs typeface="Cambria"/>
              </a:rPr>
              <a:t>del</a:t>
            </a:r>
            <a:r>
              <a:rPr sz="1600" spc="-6" dirty="0">
                <a:latin typeface="Cambria"/>
                <a:cs typeface="Cambria"/>
              </a:rPr>
              <a:t> bosque Amazónico?</a:t>
            </a:r>
            <a:endParaRPr sz="1600" dirty="0">
              <a:latin typeface="Cambria"/>
              <a:cs typeface="Cambria"/>
            </a:endParaRPr>
          </a:p>
          <a:p>
            <a:pPr marL="602345" marR="207904" indent="-292544">
              <a:lnSpc>
                <a:spcPts val="1656"/>
              </a:lnSpc>
              <a:spcBef>
                <a:spcPts val="802"/>
              </a:spcBef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dirty="0">
                <a:latin typeface="Cambria"/>
                <a:cs typeface="Cambria"/>
              </a:rPr>
              <a:t>¿Cómo </a:t>
            </a:r>
            <a:r>
              <a:rPr sz="1600" spc="-6" dirty="0">
                <a:latin typeface="Cambria"/>
                <a:cs typeface="Cambria"/>
              </a:rPr>
              <a:t>varía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P/SAT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en</a:t>
            </a:r>
            <a:r>
              <a:rPr sz="1600" spc="-6" dirty="0">
                <a:latin typeface="Cambria"/>
                <a:cs typeface="Cambria"/>
              </a:rPr>
              <a:t> escala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interanual?¿Cual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(como)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es</a:t>
            </a:r>
            <a:r>
              <a:rPr sz="1600" spc="13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el </a:t>
            </a:r>
            <a:r>
              <a:rPr sz="1600" spc="-6" dirty="0">
                <a:latin typeface="Cambria"/>
                <a:cs typeface="Cambria"/>
              </a:rPr>
              <a:t>principal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factor</a:t>
            </a:r>
            <a:r>
              <a:rPr sz="1600" spc="6" dirty="0">
                <a:latin typeface="Cambria"/>
                <a:cs typeface="Cambria"/>
              </a:rPr>
              <a:t> </a:t>
            </a:r>
            <a:r>
              <a:rPr sz="1600" spc="-13" dirty="0">
                <a:latin typeface="Cambria"/>
                <a:cs typeface="Cambria"/>
              </a:rPr>
              <a:t>de </a:t>
            </a:r>
            <a:r>
              <a:rPr sz="1600" dirty="0">
                <a:latin typeface="Cambria"/>
                <a:cs typeface="Cambria"/>
              </a:rPr>
              <a:t>esta </a:t>
            </a:r>
            <a:r>
              <a:rPr sz="1600" spc="-291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variabilidad? [ENSO-AAO]</a:t>
            </a:r>
            <a:endParaRPr sz="1600" dirty="0">
              <a:latin typeface="Cambria"/>
              <a:cs typeface="Cambria"/>
            </a:endParaRPr>
          </a:p>
          <a:p>
            <a:pPr marL="608918" indent="-299118">
              <a:spcBef>
                <a:spcPts val="705"/>
              </a:spcBef>
              <a:buSzPct val="90909"/>
              <a:buFont typeface="Symbol"/>
              <a:buChar char=""/>
              <a:tabLst>
                <a:tab pos="608918" algn="l"/>
                <a:tab pos="609741" algn="l"/>
              </a:tabLst>
            </a:pPr>
            <a:r>
              <a:rPr sz="1600" dirty="0">
                <a:latin typeface="Cambria"/>
                <a:cs typeface="Cambria"/>
              </a:rPr>
              <a:t>¿Cómo</a:t>
            </a:r>
            <a:r>
              <a:rPr sz="1600" spc="-19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se</a:t>
            </a:r>
            <a:r>
              <a:rPr sz="1600" spc="-6" dirty="0">
                <a:latin typeface="Cambria"/>
                <a:cs typeface="Cambria"/>
              </a:rPr>
              <a:t> proyecta </a:t>
            </a:r>
            <a:r>
              <a:rPr sz="1600" dirty="0">
                <a:latin typeface="Cambria"/>
                <a:cs typeface="Cambria"/>
              </a:rPr>
              <a:t>el</a:t>
            </a:r>
            <a:r>
              <a:rPr sz="1600" spc="-13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clima de </a:t>
            </a:r>
            <a:r>
              <a:rPr sz="1600" dirty="0">
                <a:latin typeface="Cambria"/>
                <a:cs typeface="Cambria"/>
              </a:rPr>
              <a:t>SA</a:t>
            </a:r>
            <a:r>
              <a:rPr sz="1600" spc="-6" dirty="0">
                <a:latin typeface="Cambria"/>
                <a:cs typeface="Cambria"/>
              </a:rPr>
              <a:t> para fines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" dirty="0">
                <a:latin typeface="Cambria"/>
                <a:cs typeface="Cambria"/>
              </a:rPr>
              <a:t>del siglo</a:t>
            </a:r>
            <a:r>
              <a:rPr sz="1600" dirty="0">
                <a:latin typeface="Cambria"/>
                <a:cs typeface="Cambria"/>
              </a:rPr>
              <a:t> XXI?</a:t>
            </a:r>
          </a:p>
        </p:txBody>
      </p:sp>
    </p:spTree>
    <p:extLst>
      <p:ext uri="{BB962C8B-B14F-4D97-AF65-F5344CB8AC3E}">
        <p14:creationId xmlns:p14="http://schemas.microsoft.com/office/powerpoint/2010/main" val="135507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BACC0E-3F2F-4312-A0E1-315F16360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72" y="457200"/>
            <a:ext cx="9338055" cy="660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16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418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Cambria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 Garreaud</dc:creator>
  <cp:lastModifiedBy>rene garreaud</cp:lastModifiedBy>
  <cp:revision>3</cp:revision>
  <dcterms:created xsi:type="dcterms:W3CDTF">2021-03-17T20:53:14Z</dcterms:created>
  <dcterms:modified xsi:type="dcterms:W3CDTF">2022-03-14T14:30:36Z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2020-03-11T00:00:00Z</vt:filetime>
  </property>
  <property fmtid="{D5CDD505-2E9C-101B-9397-08002B2CF9AE}" pid="3" name="Creator">
    <vt:lpwstr>Acrobat PDFMaker 15 para Word</vt:lpwstr>
  </property>
  <property fmtid="{D5CDD505-2E9C-101B-9397-08002B2CF9AE}" pid="4" name="LastSaved">
    <vt:filetime>2021-03-17T00:00:00Z</vt:filetime>
  </property>
</Properties>
</file>