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8" r:id="rId3"/>
    <p:sldId id="273" r:id="rId4"/>
    <p:sldId id="285" r:id="rId5"/>
    <p:sldId id="263" r:id="rId6"/>
    <p:sldId id="283" r:id="rId7"/>
    <p:sldId id="264" r:id="rId8"/>
    <p:sldId id="260" r:id="rId9"/>
    <p:sldId id="259" r:id="rId10"/>
    <p:sldId id="262" r:id="rId11"/>
    <p:sldId id="282" r:id="rId12"/>
    <p:sldId id="266" r:id="rId13"/>
    <p:sldId id="280" r:id="rId14"/>
    <p:sldId id="277" r:id="rId15"/>
    <p:sldId id="281" r:id="rId16"/>
    <p:sldId id="269" r:id="rId17"/>
    <p:sldId id="261" r:id="rId18"/>
    <p:sldId id="278" r:id="rId19"/>
    <p:sldId id="267" r:id="rId20"/>
    <p:sldId id="284" r:id="rId21"/>
    <p:sldId id="288" r:id="rId22"/>
    <p:sldId id="287" r:id="rId23"/>
    <p:sldId id="289" r:id="rId24"/>
    <p:sldId id="292" r:id="rId25"/>
    <p:sldId id="291" r:id="rId26"/>
    <p:sldId id="290" r:id="rId27"/>
  </p:sldIdLst>
  <p:sldSz cx="9144000" cy="6858000" type="screen4x3"/>
  <p:notesSz cx="69342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00"/>
    <a:srgbClr val="6666FF"/>
    <a:srgbClr val="CCECFF"/>
    <a:srgbClr val="FFCC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87377-3F04-4062-A64F-34001C7660DF}" v="91" dt="2024-12-04T18:59:37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0929"/>
  </p:normalViewPr>
  <p:slideViewPr>
    <p:cSldViewPr snapToObjects="1">
      <p:cViewPr>
        <p:scale>
          <a:sx n="50" d="100"/>
          <a:sy n="50" d="100"/>
        </p:scale>
        <p:origin x="1800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05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31263"/>
            <a:ext cx="30051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5" tIns="46473" rIns="92945" bIns="4647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D7608820-78EB-4A3E-B9BD-D0C72F171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55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7950" y="0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95325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06900"/>
            <a:ext cx="50704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3800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551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7950" y="8813800"/>
            <a:ext cx="299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smtClean="0"/>
            </a:lvl1pPr>
          </a:lstStyle>
          <a:p>
            <a:pPr>
              <a:defRPr/>
            </a:pPr>
            <a:fld id="{A1E8BB2B-65A5-433B-9E9E-F8CB4042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07211-0A7D-4BF7-B999-0C61855DA7CE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33A2-E463-4BA9-8F9D-3FF16EFDE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FC4-05CA-403D-94FB-AAE787E9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46D5-A6CA-4007-A64E-1324917E8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CCACA-EE65-EBCD-B3FB-F203CE6B4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68E89-FEDF-56D7-7208-6C4233CAC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5AFFE-F1A2-B535-FDC0-E331FA873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EF90-3CFA-47A1-9637-E6EFA4C24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09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B31063-2004-DF25-E718-0EDAEE4A6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89A9BD-585F-583C-3FC5-45F234866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5D9ACB-6D22-B196-C59C-E10795099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C8CBA-BC38-4067-BE4C-70C28BDAE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99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7C9B3F-36F3-48FB-D879-55698F860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9852D-C6CA-352F-A3B5-1F72B8887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A9A107-C460-3C84-1604-2BB0A5DE4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DB15D-65D9-4FC2-961A-1E129FECF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85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8027C-E63E-2707-21CC-A03985D35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452C98-202C-C5DA-F39D-D7CAEA6C5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CFDD2-6727-57B4-2359-C76C3DEC6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4D9A-22D6-44B6-8999-AC54FCCCE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29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38A5985-DFF3-300B-E337-723187371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B4C45D-8B4C-D994-4809-552C45DD7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4267F2-B4F4-ECB5-4C0F-31926B393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0C15-17EE-4BBC-A533-F84D2F51F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470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78FC46-3AB1-942D-D517-73746FED9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F99B03-CF76-B824-83AE-49FA9DC7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E260A9-B315-F414-BF9D-230BC8F99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5545-29FB-478C-B72C-20AE36657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9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A0BA12-EA4C-5E15-8B4D-B000B79CE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71C66E-744E-A9CA-4722-405701F7C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93328A-91CE-0612-BC88-3E8BA341A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1A6AC-8D79-452F-86FD-F6CD6D94D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90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82253-4224-3A1F-D686-86AFB4449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1B4A3-5B61-2259-E4E4-CA93EE69C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F0B21-C2D1-B26F-F67A-373E383F5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081D-AECB-4BB5-9298-A0CADF55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97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9FBF-D279-482A-A0BE-6D0AC9C85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875FA-9365-0B72-859F-B570749CA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BD76D-513A-E058-B939-D8FD5CE4C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31E53-92BF-0447-DE4F-6732878BE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DA550-5064-429E-A145-FB7A22C6D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8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DB4FF-EA6F-B253-51FB-3B52AAD3A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A5470-F542-7680-DC33-AC56196A1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1207CE-C413-7264-888C-13538C6ED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94F3-34CC-4131-81B3-15E127CE5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920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C4B89-2AB7-047A-A557-50969C505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4C009D-30D1-A935-6739-F7EAD9403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75876F-0BB0-707C-D7ED-402DA00C7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A0AD-DFBF-4C6F-A9E8-B09870CC7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93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050F8-689F-471F-992D-A7C97D9B2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4658-BA81-4A95-BD5E-0ED52EA31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732F-8ED2-4B4F-8068-965B7F9BF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99107-0932-43B9-928B-78AD08BBB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025D8-5090-4544-A53D-5E1BF7609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180C2-66FF-4261-9B0D-2D887361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D084C-3ADC-47A6-997D-20B205209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RGS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RGS-DGF-FCFM-UChile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9EA9894-13EB-4892-8C27-E8AD73C1A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3BE015-28B9-9A09-8753-80FC045BC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4E655D-3FA0-033E-65D5-BE40B8A67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texto del patrón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3ED6F05-FC6C-8F9A-3941-B287E6D513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A6D581-03E6-69FF-9FEF-7DCC989D9D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92B5F2-6012-CC2A-3143-57F6809007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1DC24EC-F874-405A-A163-D901D78D3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74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6147" name="Text Box 46"/>
          <p:cNvSpPr txBox="1">
            <a:spLocks noChangeArrowheads="1"/>
          </p:cNvSpPr>
          <p:nvPr/>
        </p:nvSpPr>
        <p:spPr bwMode="auto">
          <a:xfrm>
            <a:off x="762000" y="2209800"/>
            <a:ext cx="7772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¿Pronóstico Numérico del Tiempo ?</a:t>
            </a:r>
            <a:endParaRPr lang="es-ES_tradnl" sz="2800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endParaRPr lang="es-ES_tradn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endParaRPr lang="es-ES_tradn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endParaRPr lang="es-ES_tradn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endParaRPr lang="es-ES_tradn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endParaRPr lang="es-ES_tradn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endParaRPr lang="es-ES_tradn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endParaRPr lang="es-ES_tradnl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es-ES_tradnl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Conocer la distribución espacial y temporal</a:t>
            </a:r>
          </a:p>
          <a:p>
            <a:pPr algn="ctr" eaLnBrk="0" hangingPunct="0"/>
            <a:r>
              <a:rPr lang="es-ES_tradnl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las variables que caracterizan la atmósfera</a:t>
            </a:r>
          </a:p>
        </p:txBody>
      </p:sp>
      <p:pic>
        <p:nvPicPr>
          <p:cNvPr id="6148" name="Picture 47" descr="C:\Documents and Settings\rgarreau\Desktop\cursos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8588"/>
            <a:ext cx="1600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8" descr="C:\Program Files\Common Files\Microsoft Shared\Clipart\cagcat50\NA01062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375" y="2895600"/>
            <a:ext cx="2232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grpSp>
        <p:nvGrpSpPr>
          <p:cNvPr id="10243" name="Group 11"/>
          <p:cNvGrpSpPr>
            <a:grpSpLocks/>
          </p:cNvGrpSpPr>
          <p:nvPr/>
        </p:nvGrpSpPr>
        <p:grpSpPr bwMode="auto">
          <a:xfrm>
            <a:off x="744538" y="1617663"/>
            <a:ext cx="7467600" cy="3200400"/>
            <a:chOff x="360" y="960"/>
            <a:chExt cx="4920" cy="2448"/>
          </a:xfrm>
        </p:grpSpPr>
        <p:sp>
          <p:nvSpPr>
            <p:cNvPr id="10252" name="Oval 2"/>
            <p:cNvSpPr>
              <a:spLocks noChangeArrowheads="1"/>
            </p:cNvSpPr>
            <p:nvPr/>
          </p:nvSpPr>
          <p:spPr bwMode="auto">
            <a:xfrm>
              <a:off x="2064" y="1680"/>
              <a:ext cx="1632" cy="1152"/>
            </a:xfrm>
            <a:prstGeom prst="ellipse">
              <a:avLst/>
            </a:pr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CL" sz="2000" b="1">
                  <a:latin typeface="Arial" charset="0"/>
                </a:rPr>
                <a:t>Nucleo</a:t>
              </a:r>
            </a:p>
            <a:p>
              <a:pPr algn="ctr"/>
              <a:r>
                <a:rPr lang="es-CL" sz="2000" b="1">
                  <a:latin typeface="Arial" charset="0"/>
                </a:rPr>
                <a:t>Dinámico</a:t>
              </a:r>
              <a:endParaRPr lang="en-US" sz="2000" b="1">
                <a:latin typeface="Arial" charset="0"/>
              </a:endParaRPr>
            </a:p>
          </p:txBody>
        </p:sp>
        <p:sp>
          <p:nvSpPr>
            <p:cNvPr id="10253" name="Oval 4"/>
            <p:cNvSpPr>
              <a:spLocks noChangeArrowheads="1"/>
            </p:cNvSpPr>
            <p:nvPr/>
          </p:nvSpPr>
          <p:spPr bwMode="auto">
            <a:xfrm>
              <a:off x="1320" y="960"/>
              <a:ext cx="1488" cy="720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Paramet.</a:t>
              </a:r>
            </a:p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-Física de Nubes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0254" name="Oval 6"/>
            <p:cNvSpPr>
              <a:spLocks noChangeArrowheads="1"/>
            </p:cNvSpPr>
            <p:nvPr/>
          </p:nvSpPr>
          <p:spPr bwMode="auto">
            <a:xfrm>
              <a:off x="3000" y="1008"/>
              <a:ext cx="1392" cy="67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Procesos de</a:t>
              </a:r>
            </a:p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Capa Límite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0255" name="Oval 7"/>
            <p:cNvSpPr>
              <a:spLocks noChangeArrowheads="1"/>
            </p:cNvSpPr>
            <p:nvPr/>
          </p:nvSpPr>
          <p:spPr bwMode="auto">
            <a:xfrm>
              <a:off x="3888" y="1800"/>
              <a:ext cx="1392" cy="67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Tranferencia </a:t>
              </a:r>
            </a:p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Radiativa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0256" name="Oval 8"/>
            <p:cNvSpPr>
              <a:spLocks noChangeArrowheads="1"/>
            </p:cNvSpPr>
            <p:nvPr/>
          </p:nvSpPr>
          <p:spPr bwMode="auto">
            <a:xfrm>
              <a:off x="768" y="2472"/>
              <a:ext cx="1488" cy="720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Procesos</a:t>
              </a:r>
            </a:p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Superficiales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0257" name="Oval 9"/>
            <p:cNvSpPr>
              <a:spLocks noChangeArrowheads="1"/>
            </p:cNvSpPr>
            <p:nvPr/>
          </p:nvSpPr>
          <p:spPr bwMode="auto">
            <a:xfrm>
              <a:off x="360" y="1680"/>
              <a:ext cx="1488" cy="67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Nubosidad </a:t>
              </a:r>
            </a:p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Convectiva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10258" name="Oval 10"/>
            <p:cNvSpPr>
              <a:spLocks noChangeArrowheads="1"/>
            </p:cNvSpPr>
            <p:nvPr/>
          </p:nvSpPr>
          <p:spPr bwMode="auto">
            <a:xfrm>
              <a:off x="3168" y="2736"/>
              <a:ext cx="1440" cy="672"/>
            </a:xfrm>
            <a:prstGeom prst="ellipse">
              <a:avLst/>
            </a:prstGeom>
            <a:solidFill>
              <a:srgbClr val="FFCC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Param. otros</a:t>
              </a:r>
            </a:p>
            <a:p>
              <a:pPr algn="ctr"/>
              <a:r>
                <a:rPr lang="es-CL" sz="2000">
                  <a:latin typeface="Arial" charset="0"/>
                  <a:sym typeface="Symbol" pitchFamily="18" charset="2"/>
                </a:rPr>
                <a:t>procesos SG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1143000" y="204788"/>
            <a:ext cx="624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Entonces un modelo se compone de:</a:t>
            </a:r>
            <a:endParaRPr lang="es-ES" sz="2800" b="1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5" name="Arc 14"/>
          <p:cNvSpPr>
            <a:spLocks/>
          </p:cNvSpPr>
          <p:nvPr/>
        </p:nvSpPr>
        <p:spPr bwMode="auto">
          <a:xfrm rot="8842445">
            <a:off x="3913188" y="3940175"/>
            <a:ext cx="838200" cy="754063"/>
          </a:xfrm>
          <a:custGeom>
            <a:avLst/>
            <a:gdLst>
              <a:gd name="T0" fmla="*/ 41871 w 21600"/>
              <a:gd name="T1" fmla="*/ 0 h 21573"/>
              <a:gd name="T2" fmla="*/ 838200 w 21600"/>
              <a:gd name="T3" fmla="*/ 754063 h 21573"/>
              <a:gd name="T4" fmla="*/ 0 w 21600"/>
              <a:gd name="T5" fmla="*/ 754063 h 21573"/>
              <a:gd name="T6" fmla="*/ 0 60000 65536"/>
              <a:gd name="T7" fmla="*/ 0 60000 65536"/>
              <a:gd name="T8" fmla="*/ 0 60000 65536"/>
              <a:gd name="T9" fmla="*/ 0 w 21600"/>
              <a:gd name="T10" fmla="*/ 0 h 21573"/>
              <a:gd name="T11" fmla="*/ 21600 w 21600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3" fill="none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</a:path>
              <a:path w="21600" h="21573" stroke="0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  <a:lnTo>
                  <a:pt x="0" y="21573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246" name="Arc 15"/>
          <p:cNvSpPr>
            <a:spLocks/>
          </p:cNvSpPr>
          <p:nvPr/>
        </p:nvSpPr>
        <p:spPr bwMode="auto">
          <a:xfrm rot="4219746">
            <a:off x="7279482" y="3593306"/>
            <a:ext cx="419100" cy="592137"/>
          </a:xfrm>
          <a:custGeom>
            <a:avLst/>
            <a:gdLst>
              <a:gd name="T0" fmla="*/ 20936 w 21600"/>
              <a:gd name="T1" fmla="*/ 0 h 21573"/>
              <a:gd name="T2" fmla="*/ 419100 w 21600"/>
              <a:gd name="T3" fmla="*/ 592137 h 21573"/>
              <a:gd name="T4" fmla="*/ 0 w 21600"/>
              <a:gd name="T5" fmla="*/ 592137 h 21573"/>
              <a:gd name="T6" fmla="*/ 0 60000 65536"/>
              <a:gd name="T7" fmla="*/ 0 60000 65536"/>
              <a:gd name="T8" fmla="*/ 0 60000 65536"/>
              <a:gd name="T9" fmla="*/ 0 w 21600"/>
              <a:gd name="T10" fmla="*/ 0 h 21573"/>
              <a:gd name="T11" fmla="*/ 21600 w 21600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3" fill="none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</a:path>
              <a:path w="21600" h="21573" stroke="0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  <a:lnTo>
                  <a:pt x="0" y="21573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247" name="Arc 16"/>
          <p:cNvSpPr>
            <a:spLocks/>
          </p:cNvSpPr>
          <p:nvPr/>
        </p:nvSpPr>
        <p:spPr bwMode="auto">
          <a:xfrm rot="-5516019">
            <a:off x="1647032" y="1967706"/>
            <a:ext cx="419100" cy="592137"/>
          </a:xfrm>
          <a:custGeom>
            <a:avLst/>
            <a:gdLst>
              <a:gd name="T0" fmla="*/ 20936 w 21600"/>
              <a:gd name="T1" fmla="*/ 0 h 21573"/>
              <a:gd name="T2" fmla="*/ 419100 w 21600"/>
              <a:gd name="T3" fmla="*/ 592137 h 21573"/>
              <a:gd name="T4" fmla="*/ 0 w 21600"/>
              <a:gd name="T5" fmla="*/ 592137 h 21573"/>
              <a:gd name="T6" fmla="*/ 0 60000 65536"/>
              <a:gd name="T7" fmla="*/ 0 60000 65536"/>
              <a:gd name="T8" fmla="*/ 0 60000 65536"/>
              <a:gd name="T9" fmla="*/ 0 w 21600"/>
              <a:gd name="T10" fmla="*/ 0 h 21573"/>
              <a:gd name="T11" fmla="*/ 21600 w 21600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3" fill="none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</a:path>
              <a:path w="21600" h="21573" stroke="0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  <a:lnTo>
                  <a:pt x="0" y="21573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248" name="Arc 17"/>
          <p:cNvSpPr>
            <a:spLocks/>
          </p:cNvSpPr>
          <p:nvPr/>
        </p:nvSpPr>
        <p:spPr bwMode="auto">
          <a:xfrm rot="-10711185">
            <a:off x="933450" y="3297238"/>
            <a:ext cx="419100" cy="592137"/>
          </a:xfrm>
          <a:custGeom>
            <a:avLst/>
            <a:gdLst>
              <a:gd name="T0" fmla="*/ 20936 w 21600"/>
              <a:gd name="T1" fmla="*/ 0 h 21573"/>
              <a:gd name="T2" fmla="*/ 419100 w 21600"/>
              <a:gd name="T3" fmla="*/ 592137 h 21573"/>
              <a:gd name="T4" fmla="*/ 0 w 21600"/>
              <a:gd name="T5" fmla="*/ 592137 h 21573"/>
              <a:gd name="T6" fmla="*/ 0 60000 65536"/>
              <a:gd name="T7" fmla="*/ 0 60000 65536"/>
              <a:gd name="T8" fmla="*/ 0 60000 65536"/>
              <a:gd name="T9" fmla="*/ 0 w 21600"/>
              <a:gd name="T10" fmla="*/ 0 h 21573"/>
              <a:gd name="T11" fmla="*/ 21600 w 21600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3" fill="none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</a:path>
              <a:path w="21600" h="21573" stroke="0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  <a:lnTo>
                  <a:pt x="0" y="21573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249" name="Arc 18"/>
          <p:cNvSpPr>
            <a:spLocks/>
          </p:cNvSpPr>
          <p:nvPr/>
        </p:nvSpPr>
        <p:spPr bwMode="auto">
          <a:xfrm rot="-654558">
            <a:off x="6972300" y="2054225"/>
            <a:ext cx="419100" cy="592138"/>
          </a:xfrm>
          <a:custGeom>
            <a:avLst/>
            <a:gdLst>
              <a:gd name="T0" fmla="*/ 20936 w 21600"/>
              <a:gd name="T1" fmla="*/ 0 h 21573"/>
              <a:gd name="T2" fmla="*/ 419100 w 21600"/>
              <a:gd name="T3" fmla="*/ 592138 h 21573"/>
              <a:gd name="T4" fmla="*/ 0 w 21600"/>
              <a:gd name="T5" fmla="*/ 592138 h 21573"/>
              <a:gd name="T6" fmla="*/ 0 60000 65536"/>
              <a:gd name="T7" fmla="*/ 0 60000 65536"/>
              <a:gd name="T8" fmla="*/ 0 60000 65536"/>
              <a:gd name="T9" fmla="*/ 0 w 21600"/>
              <a:gd name="T10" fmla="*/ 0 h 21573"/>
              <a:gd name="T11" fmla="*/ 21600 w 21600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3" fill="none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</a:path>
              <a:path w="21600" h="21573" stroke="0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  <a:lnTo>
                  <a:pt x="0" y="21573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250" name="Arc 19"/>
          <p:cNvSpPr>
            <a:spLocks/>
          </p:cNvSpPr>
          <p:nvPr/>
        </p:nvSpPr>
        <p:spPr bwMode="auto">
          <a:xfrm rot="-2921722">
            <a:off x="4250532" y="1375569"/>
            <a:ext cx="419100" cy="592137"/>
          </a:xfrm>
          <a:custGeom>
            <a:avLst/>
            <a:gdLst>
              <a:gd name="T0" fmla="*/ 20936 w 21600"/>
              <a:gd name="T1" fmla="*/ 0 h 21573"/>
              <a:gd name="T2" fmla="*/ 419100 w 21600"/>
              <a:gd name="T3" fmla="*/ 592137 h 21573"/>
              <a:gd name="T4" fmla="*/ 0 w 21600"/>
              <a:gd name="T5" fmla="*/ 592137 h 21573"/>
              <a:gd name="T6" fmla="*/ 0 60000 65536"/>
              <a:gd name="T7" fmla="*/ 0 60000 65536"/>
              <a:gd name="T8" fmla="*/ 0 60000 65536"/>
              <a:gd name="T9" fmla="*/ 0 w 21600"/>
              <a:gd name="T10" fmla="*/ 0 h 21573"/>
              <a:gd name="T11" fmla="*/ 21600 w 21600"/>
              <a:gd name="T12" fmla="*/ 21573 h 2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3" fill="none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</a:path>
              <a:path w="21600" h="21573" stroke="0" extrusionOk="0">
                <a:moveTo>
                  <a:pt x="1079" y="-1"/>
                </a:moveTo>
                <a:cubicBezTo>
                  <a:pt x="12574" y="574"/>
                  <a:pt x="21600" y="10063"/>
                  <a:pt x="21600" y="21573"/>
                </a:cubicBezTo>
                <a:lnTo>
                  <a:pt x="0" y="21573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817563" y="5410200"/>
            <a:ext cx="7866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caso del MM5, se requieren 220 subrutinas, en 50 directorios y 55.000 lineas de codigo F77...Ufff!</a:t>
            </a:r>
            <a:endParaRPr lang="es-ES" sz="280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11267" name="AutoShape 35"/>
          <p:cNvSpPr>
            <a:spLocks noChangeArrowheads="1"/>
          </p:cNvSpPr>
          <p:nvPr/>
        </p:nvSpPr>
        <p:spPr bwMode="auto">
          <a:xfrm>
            <a:off x="4092575" y="2462213"/>
            <a:ext cx="936625" cy="457200"/>
          </a:xfrm>
          <a:prstGeom prst="downArrow">
            <a:avLst>
              <a:gd name="adj1" fmla="val 52546"/>
              <a:gd name="adj2" fmla="val 54514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4092575" y="4892675"/>
            <a:ext cx="936625" cy="457200"/>
          </a:xfrm>
          <a:prstGeom prst="downArrow">
            <a:avLst>
              <a:gd name="adj1" fmla="val 52546"/>
              <a:gd name="adj2" fmla="val 54514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1269" name="Text Box 38"/>
          <p:cNvSpPr txBox="1">
            <a:spLocks noChangeArrowheads="1"/>
          </p:cNvSpPr>
          <p:nvPr/>
        </p:nvSpPr>
        <p:spPr bwMode="auto">
          <a:xfrm>
            <a:off x="7216775" y="1547813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Condiciones iniciales ( t</a:t>
            </a:r>
            <a:r>
              <a:rPr lang="es-CL" sz="2000" baseline="-25000">
                <a:solidFill>
                  <a:schemeClr val="bg1"/>
                </a:solidFill>
                <a:latin typeface="Arial" charset="0"/>
              </a:rPr>
              <a:t>0 </a:t>
            </a:r>
            <a:r>
              <a:rPr lang="es-CL" sz="2000">
                <a:solidFill>
                  <a:schemeClr val="bg1"/>
                </a:solidFill>
                <a:latin typeface="Arial" charset="0"/>
              </a:rPr>
              <a:t>)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0" name="Text Box 39"/>
          <p:cNvSpPr txBox="1">
            <a:spLocks noChangeArrowheads="1"/>
          </p:cNvSpPr>
          <p:nvPr/>
        </p:nvSpPr>
        <p:spPr bwMode="auto">
          <a:xfrm>
            <a:off x="7010400" y="5216525"/>
            <a:ext cx="20351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Pronósticos</a:t>
            </a:r>
          </a:p>
          <a:p>
            <a:pPr algn="ctr"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 ( t</a:t>
            </a:r>
            <a:r>
              <a:rPr lang="es-CL" sz="2000" baseline="-25000">
                <a:solidFill>
                  <a:schemeClr val="bg1"/>
                </a:solidFill>
                <a:latin typeface="Arial" charset="0"/>
              </a:rPr>
              <a:t>0</a:t>
            </a:r>
            <a:r>
              <a:rPr lang="es-CL" sz="20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es-CL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t</a:t>
            </a:r>
            <a:r>
              <a:rPr lang="es-CL" sz="2000" baseline="-25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CL" sz="2000">
                <a:solidFill>
                  <a:schemeClr val="bg1"/>
                </a:solidFill>
                <a:latin typeface="Arial" charset="0"/>
              </a:rPr>
              <a:t>)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1" name="Text Box 42"/>
          <p:cNvSpPr txBox="1">
            <a:spLocks noChangeArrowheads="1"/>
          </p:cNvSpPr>
          <p:nvPr/>
        </p:nvSpPr>
        <p:spPr bwMode="auto">
          <a:xfrm>
            <a:off x="1104900" y="246221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1400" b="1">
                <a:solidFill>
                  <a:schemeClr val="bg1"/>
                </a:solidFill>
                <a:latin typeface="Arial" charset="0"/>
              </a:rPr>
              <a:t>Lon (x)</a:t>
            </a:r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 rot="-3091179">
            <a:off x="801688" y="1166813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1400" b="1">
                <a:solidFill>
                  <a:schemeClr val="bg1"/>
                </a:solidFill>
                <a:latin typeface="Arial" charset="0"/>
              </a:rPr>
              <a:t>Lat (y)</a:t>
            </a:r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1273" name="Group 45"/>
          <p:cNvGrpSpPr>
            <a:grpSpLocks/>
          </p:cNvGrpSpPr>
          <p:nvPr/>
        </p:nvGrpSpPr>
        <p:grpSpPr bwMode="auto">
          <a:xfrm>
            <a:off x="954088" y="1150938"/>
            <a:ext cx="5716587" cy="1477962"/>
            <a:chOff x="191" y="437"/>
            <a:chExt cx="4225" cy="931"/>
          </a:xfrm>
        </p:grpSpPr>
        <p:grpSp>
          <p:nvGrpSpPr>
            <p:cNvPr id="11290" name="Group 31"/>
            <p:cNvGrpSpPr>
              <a:grpSpLocks/>
            </p:cNvGrpSpPr>
            <p:nvPr/>
          </p:nvGrpSpPr>
          <p:grpSpPr bwMode="auto">
            <a:xfrm>
              <a:off x="432" y="437"/>
              <a:ext cx="3984" cy="826"/>
              <a:chOff x="816" y="638"/>
              <a:chExt cx="3984" cy="826"/>
            </a:xfrm>
          </p:grpSpPr>
          <p:sp>
            <p:nvSpPr>
              <p:cNvPr id="11292" name="AutoShape 2" descr="Cuadrícula grande"/>
              <p:cNvSpPr>
                <a:spLocks noChangeArrowheads="1"/>
              </p:cNvSpPr>
              <p:nvPr/>
            </p:nvSpPr>
            <p:spPr bwMode="auto">
              <a:xfrm>
                <a:off x="816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293" name="AutoShape 9" descr="Cuadrícula grande"/>
              <p:cNvSpPr>
                <a:spLocks noChangeArrowheads="1"/>
              </p:cNvSpPr>
              <p:nvPr/>
            </p:nvSpPr>
            <p:spPr bwMode="auto">
              <a:xfrm>
                <a:off x="1440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294" name="AutoShape 10" descr="Cuadrícula grande"/>
              <p:cNvSpPr>
                <a:spLocks noChangeArrowheads="1"/>
              </p:cNvSpPr>
              <p:nvPr/>
            </p:nvSpPr>
            <p:spPr bwMode="auto">
              <a:xfrm>
                <a:off x="2064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295" name="AutoShape 12" descr="Cuadrícula grande"/>
              <p:cNvSpPr>
                <a:spLocks noChangeArrowheads="1"/>
              </p:cNvSpPr>
              <p:nvPr/>
            </p:nvSpPr>
            <p:spPr bwMode="auto">
              <a:xfrm>
                <a:off x="4032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296" name="Text Box 14"/>
              <p:cNvSpPr txBox="1">
                <a:spLocks noChangeArrowheads="1"/>
              </p:cNvSpPr>
              <p:nvPr/>
            </p:nvSpPr>
            <p:spPr bwMode="auto">
              <a:xfrm>
                <a:off x="2976" y="638"/>
                <a:ext cx="1200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8000">
                    <a:solidFill>
                      <a:schemeClr val="bg1"/>
                    </a:solidFill>
                  </a:rPr>
                  <a:t>. . . </a:t>
                </a:r>
                <a:endParaRPr lang="en-US" sz="80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97" name="Text Box 15"/>
              <p:cNvSpPr txBox="1">
                <a:spLocks noChangeArrowheads="1"/>
              </p:cNvSpPr>
              <p:nvPr/>
            </p:nvSpPr>
            <p:spPr bwMode="auto">
              <a:xfrm>
                <a:off x="1056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 dirty="0">
                    <a:latin typeface="Arial" charset="0"/>
                  </a:rPr>
                  <a:t>T</a:t>
                </a:r>
                <a:endParaRPr lang="en-US" sz="2000" b="1" dirty="0">
                  <a:latin typeface="Arial" charset="0"/>
                </a:endParaRPr>
              </a:p>
            </p:txBody>
          </p:sp>
          <p:sp>
            <p:nvSpPr>
              <p:cNvPr id="11298" name="Text Box 16"/>
              <p:cNvSpPr txBox="1">
                <a:spLocks noChangeArrowheads="1"/>
              </p:cNvSpPr>
              <p:nvPr/>
            </p:nvSpPr>
            <p:spPr bwMode="auto">
              <a:xfrm>
                <a:off x="4320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 dirty="0">
                    <a:latin typeface="Arial" charset="0"/>
                  </a:rPr>
                  <a:t>w</a:t>
                </a:r>
                <a:endParaRPr lang="en-US" sz="2000" b="1" dirty="0">
                  <a:latin typeface="Arial" charset="0"/>
                </a:endParaRPr>
              </a:p>
            </p:txBody>
          </p:sp>
          <p:sp>
            <p:nvSpPr>
              <p:cNvPr id="11299" name="Text Box 17"/>
              <p:cNvSpPr txBox="1">
                <a:spLocks noChangeArrowheads="1"/>
              </p:cNvSpPr>
              <p:nvPr/>
            </p:nvSpPr>
            <p:spPr bwMode="auto">
              <a:xfrm>
                <a:off x="2352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 dirty="0">
                    <a:latin typeface="Arial" charset="0"/>
                  </a:rPr>
                  <a:t>u</a:t>
                </a:r>
                <a:endParaRPr lang="en-US" sz="2000" b="1" dirty="0">
                  <a:latin typeface="Arial" charset="0"/>
                </a:endParaRPr>
              </a:p>
            </p:txBody>
          </p:sp>
          <p:sp>
            <p:nvSpPr>
              <p:cNvPr id="11300" name="Text Box 18"/>
              <p:cNvSpPr txBox="1">
                <a:spLocks noChangeArrowheads="1"/>
              </p:cNvSpPr>
              <p:nvPr/>
            </p:nvSpPr>
            <p:spPr bwMode="auto">
              <a:xfrm>
                <a:off x="1728" y="744"/>
                <a:ext cx="2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 dirty="0">
                    <a:latin typeface="Arial" charset="0"/>
                    <a:sym typeface="Symbol" panose="05050102010706020507" pitchFamily="18" charset="2"/>
                  </a:rPr>
                  <a:t></a:t>
                </a:r>
                <a:endParaRPr lang="en-US" sz="2000" b="1" dirty="0">
                  <a:latin typeface="Arial" charset="0"/>
                </a:endParaRPr>
              </a:p>
            </p:txBody>
          </p:sp>
        </p:grpSp>
        <p:sp>
          <p:nvSpPr>
            <p:cNvPr id="11291" name="Text Box 44"/>
            <p:cNvSpPr txBox="1">
              <a:spLocks noChangeArrowheads="1"/>
            </p:cNvSpPr>
            <p:nvPr/>
          </p:nvSpPr>
          <p:spPr bwMode="auto">
            <a:xfrm rot="-5389325">
              <a:off x="16" y="967"/>
              <a:ext cx="57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1400" b="1">
                  <a:solidFill>
                    <a:schemeClr val="bg1"/>
                  </a:solidFill>
                  <a:latin typeface="Arial" charset="0"/>
                </a:rPr>
                <a:t>Elev (z)</a:t>
              </a:r>
              <a:endParaRPr lang="en-US" sz="14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74" name="Text Box 46"/>
          <p:cNvSpPr txBox="1">
            <a:spLocks noChangeArrowheads="1"/>
          </p:cNvSpPr>
          <p:nvPr/>
        </p:nvSpPr>
        <p:spPr bwMode="auto">
          <a:xfrm>
            <a:off x="1562100" y="204788"/>
            <a:ext cx="624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todo esto se realiza la </a:t>
            </a:r>
            <a:r>
              <a:rPr lang="es-MX" sz="2800" dirty="0" err="1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simulacion</a:t>
            </a:r>
            <a:r>
              <a:rPr lang="es-MX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numérica (</a:t>
            </a:r>
            <a:r>
              <a:rPr lang="es-CL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t</a:t>
            </a:r>
            <a:r>
              <a:rPr lang="es-CL" sz="2800" baseline="-250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CL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~ 1-5 días)</a:t>
            </a:r>
            <a:endParaRPr lang="es-ES" sz="2800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75" name="Text Box 47"/>
          <p:cNvSpPr txBox="1">
            <a:spLocks noChangeArrowheads="1"/>
          </p:cNvSpPr>
          <p:nvPr/>
        </p:nvSpPr>
        <p:spPr bwMode="auto">
          <a:xfrm>
            <a:off x="7010400" y="3352800"/>
            <a:ext cx="199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Condiciones de borde (LAM)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1276" name="Group 48"/>
          <p:cNvGrpSpPr>
            <a:grpSpLocks/>
          </p:cNvGrpSpPr>
          <p:nvPr/>
        </p:nvGrpSpPr>
        <p:grpSpPr bwMode="auto">
          <a:xfrm>
            <a:off x="1104900" y="5181600"/>
            <a:ext cx="5716588" cy="1477963"/>
            <a:chOff x="191" y="437"/>
            <a:chExt cx="4225" cy="931"/>
          </a:xfrm>
        </p:grpSpPr>
        <p:grpSp>
          <p:nvGrpSpPr>
            <p:cNvPr id="11279" name="Group 49"/>
            <p:cNvGrpSpPr>
              <a:grpSpLocks/>
            </p:cNvGrpSpPr>
            <p:nvPr/>
          </p:nvGrpSpPr>
          <p:grpSpPr bwMode="auto">
            <a:xfrm>
              <a:off x="432" y="437"/>
              <a:ext cx="3984" cy="826"/>
              <a:chOff x="816" y="638"/>
              <a:chExt cx="3984" cy="826"/>
            </a:xfrm>
          </p:grpSpPr>
          <p:sp>
            <p:nvSpPr>
              <p:cNvPr id="11281" name="AutoShape 50" descr="Cuadrícula grande"/>
              <p:cNvSpPr>
                <a:spLocks noChangeArrowheads="1"/>
              </p:cNvSpPr>
              <p:nvPr/>
            </p:nvSpPr>
            <p:spPr bwMode="auto">
              <a:xfrm>
                <a:off x="816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282" name="AutoShape 51" descr="Cuadrícula grande"/>
              <p:cNvSpPr>
                <a:spLocks noChangeArrowheads="1"/>
              </p:cNvSpPr>
              <p:nvPr/>
            </p:nvSpPr>
            <p:spPr bwMode="auto">
              <a:xfrm>
                <a:off x="1440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283" name="AutoShape 52" descr="Cuadrícula grande"/>
              <p:cNvSpPr>
                <a:spLocks noChangeArrowheads="1"/>
              </p:cNvSpPr>
              <p:nvPr/>
            </p:nvSpPr>
            <p:spPr bwMode="auto">
              <a:xfrm>
                <a:off x="2064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284" name="AutoShape 53" descr="Cuadrícula grande"/>
              <p:cNvSpPr>
                <a:spLocks noChangeArrowheads="1"/>
              </p:cNvSpPr>
              <p:nvPr/>
            </p:nvSpPr>
            <p:spPr bwMode="auto">
              <a:xfrm>
                <a:off x="4032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1285" name="Text Box 54"/>
              <p:cNvSpPr txBox="1">
                <a:spLocks noChangeArrowheads="1"/>
              </p:cNvSpPr>
              <p:nvPr/>
            </p:nvSpPr>
            <p:spPr bwMode="auto">
              <a:xfrm>
                <a:off x="2976" y="638"/>
                <a:ext cx="1200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8000">
                    <a:solidFill>
                      <a:schemeClr val="bg1"/>
                    </a:solidFill>
                  </a:rPr>
                  <a:t>. . . </a:t>
                </a:r>
                <a:endParaRPr lang="en-US" sz="80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86" name="Text Box 55"/>
              <p:cNvSpPr txBox="1">
                <a:spLocks noChangeArrowheads="1"/>
              </p:cNvSpPr>
              <p:nvPr/>
            </p:nvSpPr>
            <p:spPr bwMode="auto">
              <a:xfrm>
                <a:off x="1056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 dirty="0">
                    <a:latin typeface="Arial" charset="0"/>
                  </a:rPr>
                  <a:t>T</a:t>
                </a:r>
                <a:endParaRPr lang="en-US" sz="2000" b="1" dirty="0">
                  <a:latin typeface="Arial" charset="0"/>
                </a:endParaRPr>
              </a:p>
            </p:txBody>
          </p:sp>
          <p:sp>
            <p:nvSpPr>
              <p:cNvPr id="11287" name="Text Box 56"/>
              <p:cNvSpPr txBox="1">
                <a:spLocks noChangeArrowheads="1"/>
              </p:cNvSpPr>
              <p:nvPr/>
            </p:nvSpPr>
            <p:spPr bwMode="auto">
              <a:xfrm>
                <a:off x="4320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 dirty="0">
                    <a:latin typeface="Arial" charset="0"/>
                  </a:rPr>
                  <a:t>w</a:t>
                </a:r>
                <a:endParaRPr lang="en-US" sz="2000" b="1" dirty="0">
                  <a:latin typeface="Arial" charset="0"/>
                </a:endParaRPr>
              </a:p>
            </p:txBody>
          </p:sp>
          <p:sp>
            <p:nvSpPr>
              <p:cNvPr id="11288" name="Text Box 57"/>
              <p:cNvSpPr txBox="1">
                <a:spLocks noChangeArrowheads="1"/>
              </p:cNvSpPr>
              <p:nvPr/>
            </p:nvSpPr>
            <p:spPr bwMode="auto">
              <a:xfrm>
                <a:off x="2352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 dirty="0">
                    <a:latin typeface="Arial" charset="0"/>
                  </a:rPr>
                  <a:t>u</a:t>
                </a:r>
                <a:endParaRPr lang="en-US" sz="2000" b="1" dirty="0">
                  <a:latin typeface="Arial" charset="0"/>
                </a:endParaRPr>
              </a:p>
            </p:txBody>
          </p:sp>
          <p:sp>
            <p:nvSpPr>
              <p:cNvPr id="11289" name="Text Box 58"/>
              <p:cNvSpPr txBox="1">
                <a:spLocks noChangeArrowheads="1"/>
              </p:cNvSpPr>
              <p:nvPr/>
            </p:nvSpPr>
            <p:spPr bwMode="auto">
              <a:xfrm>
                <a:off x="1728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 dirty="0">
                    <a:latin typeface="Arial" charset="0"/>
                  </a:rPr>
                  <a:t>p</a:t>
                </a:r>
                <a:endParaRPr lang="en-US" sz="2000" b="1" dirty="0">
                  <a:latin typeface="Arial" charset="0"/>
                </a:endParaRPr>
              </a:p>
            </p:txBody>
          </p:sp>
        </p:grpSp>
        <p:sp>
          <p:nvSpPr>
            <p:cNvPr id="11280" name="Text Box 59"/>
            <p:cNvSpPr txBox="1">
              <a:spLocks noChangeArrowheads="1"/>
            </p:cNvSpPr>
            <p:nvPr/>
          </p:nvSpPr>
          <p:spPr bwMode="auto">
            <a:xfrm rot="-5389325">
              <a:off x="16" y="967"/>
              <a:ext cx="57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1400" b="1">
                  <a:solidFill>
                    <a:schemeClr val="bg1"/>
                  </a:solidFill>
                  <a:latin typeface="Arial" charset="0"/>
                </a:rPr>
                <a:t>Elev (z)</a:t>
              </a:r>
              <a:endParaRPr lang="en-US" sz="14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277" name="computr3"/>
          <p:cNvSpPr>
            <a:spLocks noEditPoints="1" noChangeArrowheads="1"/>
          </p:cNvSpPr>
          <p:nvPr/>
        </p:nvSpPr>
        <p:spPr bwMode="auto">
          <a:xfrm>
            <a:off x="3357563" y="3028950"/>
            <a:ext cx="2266950" cy="1695450"/>
          </a:xfrm>
          <a:custGeom>
            <a:avLst/>
            <a:gdLst>
              <a:gd name="T0" fmla="*/ 0 w 21600"/>
              <a:gd name="T1" fmla="*/ 847725 h 21600"/>
              <a:gd name="T2" fmla="*/ 1133475 w 21600"/>
              <a:gd name="T3" fmla="*/ 0 h 21600"/>
              <a:gd name="T4" fmla="*/ 1133475 w 21600"/>
              <a:gd name="T5" fmla="*/ 1695450 h 21600"/>
              <a:gd name="T6" fmla="*/ 1903294 w 21600"/>
              <a:gd name="T7" fmla="*/ 8477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7811 w 21600"/>
              <a:gd name="T13" fmla="*/ 2584 h 21600"/>
              <a:gd name="T14" fmla="*/ 16359 w 21600"/>
              <a:gd name="T15" fmla="*/ 1176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1278" name="Text Box 61"/>
          <p:cNvSpPr txBox="1">
            <a:spLocks noChangeArrowheads="1"/>
          </p:cNvSpPr>
          <p:nvPr/>
        </p:nvSpPr>
        <p:spPr bwMode="auto">
          <a:xfrm>
            <a:off x="4006850" y="3275013"/>
            <a:ext cx="1314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800" b="1">
                <a:latin typeface="Arial" charset="0"/>
              </a:rPr>
              <a:t>Modelo</a:t>
            </a:r>
          </a:p>
          <a:p>
            <a:pPr>
              <a:spcBef>
                <a:spcPct val="50000"/>
              </a:spcBef>
            </a:pPr>
            <a:r>
              <a:rPr lang="es-CL" sz="1800" b="1">
                <a:latin typeface="Arial" charset="0"/>
              </a:rPr>
              <a:t>Numérico</a:t>
            </a:r>
            <a:endParaRPr lang="en-US" sz="1800" b="1">
              <a:latin typeface="Arial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78D4BE-6296-ADAA-405F-59795A3AA132}"/>
              </a:ext>
            </a:extLst>
          </p:cNvPr>
          <p:cNvCxnSpPr/>
          <p:nvPr/>
        </p:nvCxnSpPr>
        <p:spPr>
          <a:xfrm>
            <a:off x="3419840" y="1412720"/>
            <a:ext cx="2160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972300" y="1363663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Condiciones iniciales ( t</a:t>
            </a:r>
            <a:r>
              <a:rPr lang="es-CL" sz="2000" baseline="-25000">
                <a:solidFill>
                  <a:schemeClr val="bg1"/>
                </a:solidFill>
                <a:latin typeface="Arial" charset="0"/>
              </a:rPr>
              <a:t>0 </a:t>
            </a:r>
            <a:r>
              <a:rPr lang="es-CL" sz="2000">
                <a:solidFill>
                  <a:schemeClr val="bg1"/>
                </a:solidFill>
                <a:latin typeface="Arial" charset="0"/>
              </a:rPr>
              <a:t>)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954088" y="973138"/>
            <a:ext cx="5716587" cy="1477962"/>
            <a:chOff x="191" y="437"/>
            <a:chExt cx="4225" cy="931"/>
          </a:xfrm>
        </p:grpSpPr>
        <p:grpSp>
          <p:nvGrpSpPr>
            <p:cNvPr id="12295" name="Group 4"/>
            <p:cNvGrpSpPr>
              <a:grpSpLocks/>
            </p:cNvGrpSpPr>
            <p:nvPr/>
          </p:nvGrpSpPr>
          <p:grpSpPr bwMode="auto">
            <a:xfrm>
              <a:off x="432" y="437"/>
              <a:ext cx="3984" cy="826"/>
              <a:chOff x="816" y="638"/>
              <a:chExt cx="3984" cy="826"/>
            </a:xfrm>
          </p:grpSpPr>
          <p:sp>
            <p:nvSpPr>
              <p:cNvPr id="12297" name="AutoShape 5" descr="Cuadrícula grande"/>
              <p:cNvSpPr>
                <a:spLocks noChangeArrowheads="1"/>
              </p:cNvSpPr>
              <p:nvPr/>
            </p:nvSpPr>
            <p:spPr bwMode="auto">
              <a:xfrm>
                <a:off x="816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2298" name="AutoShape 6" descr="Cuadrícula grande"/>
              <p:cNvSpPr>
                <a:spLocks noChangeArrowheads="1"/>
              </p:cNvSpPr>
              <p:nvPr/>
            </p:nvSpPr>
            <p:spPr bwMode="auto">
              <a:xfrm>
                <a:off x="1440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2299" name="AutoShape 7" descr="Cuadrícula grande"/>
              <p:cNvSpPr>
                <a:spLocks noChangeArrowheads="1"/>
              </p:cNvSpPr>
              <p:nvPr/>
            </p:nvSpPr>
            <p:spPr bwMode="auto">
              <a:xfrm>
                <a:off x="2064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2300" name="AutoShape 8" descr="Cuadrícula grande"/>
              <p:cNvSpPr>
                <a:spLocks noChangeArrowheads="1"/>
              </p:cNvSpPr>
              <p:nvPr/>
            </p:nvSpPr>
            <p:spPr bwMode="auto">
              <a:xfrm>
                <a:off x="4032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2301" name="Text Box 9"/>
              <p:cNvSpPr txBox="1">
                <a:spLocks noChangeArrowheads="1"/>
              </p:cNvSpPr>
              <p:nvPr/>
            </p:nvSpPr>
            <p:spPr bwMode="auto">
              <a:xfrm>
                <a:off x="2976" y="638"/>
                <a:ext cx="1200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8000">
                    <a:solidFill>
                      <a:schemeClr val="bg1"/>
                    </a:solidFill>
                  </a:rPr>
                  <a:t>. . . </a:t>
                </a:r>
                <a:endParaRPr lang="en-US" sz="80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02" name="Text Box 10"/>
              <p:cNvSpPr txBox="1">
                <a:spLocks noChangeArrowheads="1"/>
              </p:cNvSpPr>
              <p:nvPr/>
            </p:nvSpPr>
            <p:spPr bwMode="auto">
              <a:xfrm>
                <a:off x="1056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>
                    <a:solidFill>
                      <a:schemeClr val="bg1"/>
                    </a:solidFill>
                    <a:latin typeface="Arial" charset="0"/>
                  </a:rPr>
                  <a:t>T</a:t>
                </a:r>
                <a:endParaRPr lang="en-US" sz="20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2303" name="Text Box 11"/>
              <p:cNvSpPr txBox="1">
                <a:spLocks noChangeArrowheads="1"/>
              </p:cNvSpPr>
              <p:nvPr/>
            </p:nvSpPr>
            <p:spPr bwMode="auto">
              <a:xfrm>
                <a:off x="4320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>
                    <a:solidFill>
                      <a:schemeClr val="bg1"/>
                    </a:solidFill>
                    <a:latin typeface="Arial" charset="0"/>
                  </a:rPr>
                  <a:t>w</a:t>
                </a:r>
                <a:endParaRPr lang="en-US" sz="20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2304" name="Text Box 12"/>
              <p:cNvSpPr txBox="1">
                <a:spLocks noChangeArrowheads="1"/>
              </p:cNvSpPr>
              <p:nvPr/>
            </p:nvSpPr>
            <p:spPr bwMode="auto">
              <a:xfrm>
                <a:off x="2352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  <a:endParaRPr lang="en-US" sz="20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2305" name="Text Box 13"/>
              <p:cNvSpPr txBox="1">
                <a:spLocks noChangeArrowheads="1"/>
              </p:cNvSpPr>
              <p:nvPr/>
            </p:nvSpPr>
            <p:spPr bwMode="auto">
              <a:xfrm>
                <a:off x="1728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>
                    <a:solidFill>
                      <a:schemeClr val="bg1"/>
                    </a:solidFill>
                    <a:latin typeface="Arial" charset="0"/>
                  </a:rPr>
                  <a:t>p</a:t>
                </a:r>
                <a:endParaRPr lang="en-US" sz="20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12296" name="Text Box 14"/>
            <p:cNvSpPr txBox="1">
              <a:spLocks noChangeArrowheads="1"/>
            </p:cNvSpPr>
            <p:nvPr/>
          </p:nvSpPr>
          <p:spPr bwMode="auto">
            <a:xfrm rot="-5389325">
              <a:off x="16" y="967"/>
              <a:ext cx="57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1400" b="1">
                  <a:solidFill>
                    <a:schemeClr val="bg1"/>
                  </a:solidFill>
                  <a:latin typeface="Arial" charset="0"/>
                </a:rPr>
                <a:t>Elev (z)</a:t>
              </a:r>
              <a:endParaRPr lang="en-US" sz="14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1562100" y="204788"/>
            <a:ext cx="624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Condiciones iniciales y de borde inicial</a:t>
            </a:r>
            <a:endParaRPr lang="es-ES" sz="2800" b="1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533400" y="2590800"/>
            <a:ext cx="81153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s-MX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Matrices 3D (lat-lon-elev) de variables de estado (T, p, HR, viento, vel. vertical) en el tiempo inicial.</a:t>
            </a:r>
          </a:p>
          <a:p>
            <a:pPr marL="457200" indent="-457200">
              <a:buFontTx/>
              <a:buChar char="•"/>
            </a:pPr>
            <a:endParaRPr lang="es-MX" sz="80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s-MX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Obtenidas usando interpolación “dinámica” de las observaciones (estaciones de superficie y altura, productos satelitales, etc.).</a:t>
            </a:r>
          </a:p>
          <a:p>
            <a:pPr marL="457200" indent="-457200">
              <a:buFontTx/>
              <a:buChar char="•"/>
            </a:pPr>
            <a:endParaRPr lang="es-MX" sz="80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s-MX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Notar que </a:t>
            </a:r>
            <a:r>
              <a:rPr lang="es-MX" u="sng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 no incluye observaciones de precipitación</a:t>
            </a:r>
            <a:r>
              <a:rPr lang="es-MX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forma directa (solo contenido de agua (vapor) en el aire).</a:t>
            </a:r>
          </a:p>
          <a:p>
            <a:pPr marL="457200" indent="-457200">
              <a:buFontTx/>
              <a:buChar char="•"/>
            </a:pPr>
            <a:endParaRPr lang="es-MX" sz="80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s-MX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También se requieren condiciones de borde: TSM, contenido de humedad superficial, etc.</a:t>
            </a:r>
            <a:endParaRPr lang="es-ES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911225" y="1952625"/>
            <a:ext cx="5716588" cy="1477963"/>
            <a:chOff x="191" y="437"/>
            <a:chExt cx="4225" cy="931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432" y="437"/>
              <a:ext cx="3984" cy="826"/>
              <a:chOff x="816" y="638"/>
              <a:chExt cx="3984" cy="826"/>
            </a:xfrm>
          </p:grpSpPr>
          <p:sp>
            <p:nvSpPr>
              <p:cNvPr id="13322" name="AutoShape 4" descr="Cuadrícula grande"/>
              <p:cNvSpPr>
                <a:spLocks noChangeArrowheads="1"/>
              </p:cNvSpPr>
              <p:nvPr/>
            </p:nvSpPr>
            <p:spPr bwMode="auto">
              <a:xfrm>
                <a:off x="816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3323" name="AutoShape 5" descr="Cuadrícula grande"/>
              <p:cNvSpPr>
                <a:spLocks noChangeArrowheads="1"/>
              </p:cNvSpPr>
              <p:nvPr/>
            </p:nvSpPr>
            <p:spPr bwMode="auto">
              <a:xfrm>
                <a:off x="1440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3324" name="AutoShape 6" descr="Cuadrícula grande"/>
              <p:cNvSpPr>
                <a:spLocks noChangeArrowheads="1"/>
              </p:cNvSpPr>
              <p:nvPr/>
            </p:nvSpPr>
            <p:spPr bwMode="auto">
              <a:xfrm>
                <a:off x="2064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3325" name="AutoShape 7" descr="Cuadrícula grande"/>
              <p:cNvSpPr>
                <a:spLocks noChangeArrowheads="1"/>
              </p:cNvSpPr>
              <p:nvPr/>
            </p:nvSpPr>
            <p:spPr bwMode="auto">
              <a:xfrm>
                <a:off x="4032" y="744"/>
                <a:ext cx="768" cy="720"/>
              </a:xfrm>
              <a:prstGeom prst="cube">
                <a:avLst>
                  <a:gd name="adj" fmla="val 37917"/>
                </a:avLst>
              </a:prstGeom>
              <a:pattFill prst="lgGrid">
                <a:fgClr>
                  <a:schemeClr val="folHlink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3326" name="Text Box 8"/>
              <p:cNvSpPr txBox="1">
                <a:spLocks noChangeArrowheads="1"/>
              </p:cNvSpPr>
              <p:nvPr/>
            </p:nvSpPr>
            <p:spPr bwMode="auto">
              <a:xfrm>
                <a:off x="2976" y="638"/>
                <a:ext cx="1200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8000">
                    <a:solidFill>
                      <a:schemeClr val="bg1"/>
                    </a:solidFill>
                  </a:rPr>
                  <a:t>. . . </a:t>
                </a:r>
                <a:endParaRPr lang="en-US" sz="8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27" name="Text Box 9"/>
              <p:cNvSpPr txBox="1">
                <a:spLocks noChangeArrowheads="1"/>
              </p:cNvSpPr>
              <p:nvPr/>
            </p:nvSpPr>
            <p:spPr bwMode="auto">
              <a:xfrm>
                <a:off x="1056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>
                    <a:solidFill>
                      <a:schemeClr val="bg1"/>
                    </a:solidFill>
                    <a:latin typeface="Arial" charset="0"/>
                  </a:rPr>
                  <a:t>T</a:t>
                </a:r>
                <a:endParaRPr lang="en-US" sz="20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328" name="Text Box 10"/>
              <p:cNvSpPr txBox="1">
                <a:spLocks noChangeArrowheads="1"/>
              </p:cNvSpPr>
              <p:nvPr/>
            </p:nvSpPr>
            <p:spPr bwMode="auto">
              <a:xfrm>
                <a:off x="4320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>
                    <a:solidFill>
                      <a:schemeClr val="bg1"/>
                    </a:solidFill>
                    <a:latin typeface="Arial" charset="0"/>
                  </a:rPr>
                  <a:t>w</a:t>
                </a:r>
                <a:endParaRPr lang="en-US" sz="20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329" name="Text Box 11"/>
              <p:cNvSpPr txBox="1">
                <a:spLocks noChangeArrowheads="1"/>
              </p:cNvSpPr>
              <p:nvPr/>
            </p:nvSpPr>
            <p:spPr bwMode="auto">
              <a:xfrm>
                <a:off x="2352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>
                    <a:solidFill>
                      <a:schemeClr val="bg1"/>
                    </a:solidFill>
                    <a:latin typeface="Arial" charset="0"/>
                  </a:rPr>
                  <a:t>u</a:t>
                </a:r>
                <a:endParaRPr lang="en-US" sz="20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3330" name="Text Box 12"/>
              <p:cNvSpPr txBox="1">
                <a:spLocks noChangeArrowheads="1"/>
              </p:cNvSpPr>
              <p:nvPr/>
            </p:nvSpPr>
            <p:spPr bwMode="auto">
              <a:xfrm>
                <a:off x="1728" y="744"/>
                <a:ext cx="2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CL" sz="2000" b="1">
                    <a:solidFill>
                      <a:schemeClr val="bg1"/>
                    </a:solidFill>
                    <a:latin typeface="Arial" charset="0"/>
                  </a:rPr>
                  <a:t>p</a:t>
                </a:r>
                <a:endParaRPr lang="en-US" sz="20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 rot="-5389325">
              <a:off x="16" y="967"/>
              <a:ext cx="57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CL" sz="1400" b="1">
                  <a:solidFill>
                    <a:schemeClr val="bg1"/>
                  </a:solidFill>
                  <a:latin typeface="Arial" charset="0"/>
                </a:rPr>
                <a:t>Elev (z)</a:t>
              </a:r>
              <a:endParaRPr lang="en-US" sz="14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3316" name="Text Box 14"/>
          <p:cNvSpPr txBox="1">
            <a:spLocks noChangeArrowheads="1"/>
          </p:cNvSpPr>
          <p:nvPr/>
        </p:nvSpPr>
        <p:spPr bwMode="auto">
          <a:xfrm>
            <a:off x="6858000" y="2409825"/>
            <a:ext cx="20351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Pronósticos</a:t>
            </a:r>
          </a:p>
          <a:p>
            <a:pPr algn="ctr"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 ( t</a:t>
            </a:r>
            <a:r>
              <a:rPr lang="es-CL" sz="2000" baseline="-25000">
                <a:solidFill>
                  <a:schemeClr val="bg1"/>
                </a:solidFill>
                <a:latin typeface="Arial" charset="0"/>
              </a:rPr>
              <a:t>0</a:t>
            </a:r>
            <a:r>
              <a:rPr lang="es-CL" sz="20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es-CL" sz="2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t</a:t>
            </a:r>
            <a:r>
              <a:rPr lang="es-CL" sz="2000" baseline="-25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CL" sz="2000">
                <a:solidFill>
                  <a:schemeClr val="bg1"/>
                </a:solidFill>
                <a:latin typeface="Arial" charset="0"/>
              </a:rPr>
              <a:t>)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911225" y="533400"/>
            <a:ext cx="7450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general, los resultados del modelo numérico no son directamente un pronóstico del tiempo </a:t>
            </a:r>
            <a:r>
              <a:rPr lang="es-MX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s-ES" sz="2800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8" name="AutoShape 16"/>
          <p:cNvSpPr>
            <a:spLocks noChangeArrowheads="1"/>
          </p:cNvSpPr>
          <p:nvPr/>
        </p:nvSpPr>
        <p:spPr bwMode="auto">
          <a:xfrm>
            <a:off x="1866900" y="3733800"/>
            <a:ext cx="4991100" cy="1524000"/>
          </a:xfrm>
          <a:prstGeom prst="downArrow">
            <a:avLst>
              <a:gd name="adj1" fmla="val 60407"/>
              <a:gd name="adj2" fmla="val 51458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Posprocesamiento</a:t>
            </a:r>
          </a:p>
          <a:p>
            <a:pPr algn="ctr"/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estadístico (MOS, PP)</a:t>
            </a:r>
          </a:p>
          <a:p>
            <a:pPr algn="ctr"/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variables derivadas (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fog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381000" y="5562600"/>
            <a:ext cx="8512175" cy="884238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Productos para usuarios</a:t>
            </a:r>
          </a:p>
          <a:p>
            <a:pPr algn="ctr"/>
            <a:r>
              <a:rPr lang="es-C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(hidrología, minería, protección civil, aeronautica, energía, etc....)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33400" y="961897"/>
            <a:ext cx="79629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marL="457200" indent="-457200" algn="ctr"/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Modelos Atmosféricos:</a:t>
            </a:r>
          </a:p>
          <a:p>
            <a:pPr marL="457200" indent="-457200" algn="ctr"/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s-MX" sz="2800" b="1" dirty="0" err="1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Deterministicos</a:t>
            </a:r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s-MX" sz="2800" b="1" dirty="0" err="1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Probabilisticos</a:t>
            </a:r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 algn="ctr"/>
            <a:endParaRPr lang="es-MX" b="1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s-MX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	Los modelos que hemos descrito son DETERMINISTICOS</a:t>
            </a:r>
            <a:endParaRPr lang="es-MX" sz="2000" i="1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endParaRPr lang="es-MX" i="1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s-ES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	Dado un conjunto de CI y CB los resultados siempre serán los mismos, pues las ecuaciones no cambian.</a:t>
            </a:r>
          </a:p>
          <a:p>
            <a:pPr marL="457200" indent="-457200">
              <a:buFontTx/>
              <a:buChar char="•"/>
            </a:pPr>
            <a:endParaRPr lang="es-ES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s-ES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	El modelo no entrega “incertidumbre”</a:t>
            </a:r>
          </a:p>
          <a:p>
            <a:pPr marL="457200" indent="-457200">
              <a:buFontTx/>
              <a:buChar char="•"/>
            </a:pPr>
            <a:endParaRPr lang="es-ES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/>
            <a:r>
              <a:rPr lang="es-ES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 embargo, los modelos “fallan” en cuanto sus</a:t>
            </a:r>
          </a:p>
          <a:p>
            <a:pPr marL="457200" indent="-457200" algn="ctr"/>
            <a:r>
              <a:rPr lang="es-ES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no son </a:t>
            </a:r>
            <a:r>
              <a:rPr lang="es-ES" b="1" dirty="0" err="1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identicos</a:t>
            </a:r>
            <a:r>
              <a:rPr lang="es-ES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la realidad,</a:t>
            </a:r>
          </a:p>
          <a:p>
            <a:pPr marL="457200" indent="-457200" algn="ctr"/>
            <a:r>
              <a:rPr lang="es-ES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sus pronósticos no son perfectos....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143000" y="654914"/>
            <a:ext cx="73533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marL="457200" indent="-457200" algn="ctr"/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Posibles fuentes de errores</a:t>
            </a:r>
          </a:p>
          <a:p>
            <a:pPr marL="457200" indent="-457200" algn="ctr"/>
            <a:endParaRPr lang="es-MX" b="1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s-MX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	Errores en las condiciones iniciales (o de borde).</a:t>
            </a:r>
          </a:p>
          <a:p>
            <a:pPr marL="457200" indent="-457200"/>
            <a:r>
              <a:rPr lang="es-MX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MX" sz="2000" i="1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 asimilan información, pero extrapolación dinámica es importante. </a:t>
            </a:r>
            <a:r>
              <a:rPr lang="es-MX" sz="2000" i="1" dirty="0" err="1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Predictabilidad</a:t>
            </a:r>
            <a:r>
              <a:rPr lang="es-MX" sz="2000" i="1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limitada a 5-7 días.</a:t>
            </a:r>
          </a:p>
          <a:p>
            <a:pPr marL="457200" indent="-457200"/>
            <a:endParaRPr lang="es-MX" i="1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s-ES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	Errores en la parametrización de procesos </a:t>
            </a:r>
            <a:r>
              <a:rPr lang="es-ES" dirty="0" err="1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sub-grilla</a:t>
            </a:r>
            <a:endParaRPr lang="es-ES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•"/>
            </a:pPr>
            <a:endParaRPr lang="es-ES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s-ES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	Errores derivados de falta de resolución espacial</a:t>
            </a:r>
          </a:p>
          <a:p>
            <a:pPr marL="457200" indent="-457200">
              <a:buFontTx/>
              <a:buChar char="•"/>
            </a:pPr>
            <a:endParaRPr lang="es-ES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es-ES" dirty="0">
                <a:solidFill>
                  <a:srgbClr val="CCEC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Errores numéricos (mínimos)</a:t>
            </a:r>
          </a:p>
          <a:p>
            <a:pPr marL="457200" indent="-457200">
              <a:buFontTx/>
              <a:buChar char="•"/>
            </a:pPr>
            <a:endParaRPr lang="es-ES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•"/>
            </a:pPr>
            <a:endParaRPr lang="es-ES" dirty="0">
              <a:solidFill>
                <a:srgbClr val="CCEC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/>
            <a:r>
              <a:rPr lang="es-ES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Resultados deben ser validados para estimar errores aleatorios y corregir errores sistemáticos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1AE5D-CCC8-D878-4E9F-9961D8C92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EF52E200-D2AF-9C10-8B54-25BFFB57D50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838200"/>
            <a:ext cx="8534400" cy="3824288"/>
            <a:chOff x="144" y="1488"/>
            <a:chExt cx="5376" cy="2409"/>
          </a:xfrm>
        </p:grpSpPr>
        <p:pic>
          <p:nvPicPr>
            <p:cNvPr id="18447" name="Picture 3" descr="mftm">
              <a:extLst>
                <a:ext uri="{FF2B5EF4-FFF2-40B4-BE49-F238E27FC236}">
                  <a16:creationId xmlns:a16="http://schemas.microsoft.com/office/drawing/2014/main" id="{FF5DAC85-077E-A238-287D-60F55F9021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88"/>
              <a:ext cx="5376" cy="2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Rectangle 4">
              <a:extLst>
                <a:ext uri="{FF2B5EF4-FFF2-40B4-BE49-F238E27FC236}">
                  <a16:creationId xmlns:a16="http://schemas.microsoft.com/office/drawing/2014/main" id="{02BEB977-91D1-7741-44F3-F5C54CC23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28"/>
              <a:ext cx="912" cy="1872"/>
            </a:xfrm>
            <a:prstGeom prst="rect">
              <a:avLst/>
            </a:prstGeom>
            <a:solidFill>
              <a:srgbClr val="FFCC00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49" name="Oval 5">
              <a:extLst>
                <a:ext uri="{FF2B5EF4-FFF2-40B4-BE49-F238E27FC236}">
                  <a16:creationId xmlns:a16="http://schemas.microsoft.com/office/drawing/2014/main" id="{B7C4C278-33C9-DC54-FE39-BA3B2D55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50" name="Rectangle 6">
              <a:extLst>
                <a:ext uri="{FF2B5EF4-FFF2-40B4-BE49-F238E27FC236}">
                  <a16:creationId xmlns:a16="http://schemas.microsoft.com/office/drawing/2014/main" id="{5505D029-F9DF-6057-46D9-AB57E16D4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728"/>
              <a:ext cx="3888" cy="1872"/>
            </a:xfrm>
            <a:prstGeom prst="rect">
              <a:avLst/>
            </a:prstGeom>
            <a:solidFill>
              <a:srgbClr val="99FF99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435" name="Text Box 11">
            <a:extLst>
              <a:ext uri="{FF2B5EF4-FFF2-40B4-BE49-F238E27FC236}">
                <a16:creationId xmlns:a16="http://schemas.microsoft.com/office/drawing/2014/main" id="{64A6F8B5-8961-D986-CDDE-293CDD9A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733800"/>
            <a:ext cx="132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-0.502</a:t>
            </a:r>
          </a:p>
        </p:txBody>
      </p:sp>
      <p:sp>
        <p:nvSpPr>
          <p:cNvPr id="18436" name="Text Box 12">
            <a:extLst>
              <a:ext uri="{FF2B5EF4-FFF2-40B4-BE49-F238E27FC236}">
                <a16:creationId xmlns:a16="http://schemas.microsoft.com/office/drawing/2014/main" id="{97569A05-6283-12CB-6212-F3EF57F7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52800"/>
            <a:ext cx="132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-0.501</a:t>
            </a:r>
          </a:p>
        </p:txBody>
      </p:sp>
      <p:sp>
        <p:nvSpPr>
          <p:cNvPr id="18437" name="Oval 14">
            <a:extLst>
              <a:ext uri="{FF2B5EF4-FFF2-40B4-BE49-F238E27FC236}">
                <a16:creationId xmlns:a16="http://schemas.microsoft.com/office/drawing/2014/main" id="{90C6388E-67F3-01CD-E66E-C868D4C8BB0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3400" y="1905000"/>
            <a:ext cx="2133600" cy="1219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8" name="Line 15">
            <a:extLst>
              <a:ext uri="{FF2B5EF4-FFF2-40B4-BE49-F238E27FC236}">
                <a16:creationId xmlns:a16="http://schemas.microsoft.com/office/drawing/2014/main" id="{E3FFEC9B-FC1D-502C-42C5-AE0F472224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4267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9" name="Oval 17">
            <a:extLst>
              <a:ext uri="{FF2B5EF4-FFF2-40B4-BE49-F238E27FC236}">
                <a16:creationId xmlns:a16="http://schemas.microsoft.com/office/drawing/2014/main" id="{6994D364-0B62-577C-7D2E-F5A127B31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25146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slight difference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initial conditions</a:t>
            </a:r>
          </a:p>
        </p:txBody>
      </p:sp>
      <p:sp>
        <p:nvSpPr>
          <p:cNvPr id="18440" name="Oval 21">
            <a:extLst>
              <a:ext uri="{FF2B5EF4-FFF2-40B4-BE49-F238E27FC236}">
                <a16:creationId xmlns:a16="http://schemas.microsoft.com/office/drawing/2014/main" id="{CB0E512C-6258-39C7-5BC9-B41BB0F58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953000"/>
            <a:ext cx="25146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Large differences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later on</a:t>
            </a:r>
          </a:p>
        </p:txBody>
      </p:sp>
      <p:sp>
        <p:nvSpPr>
          <p:cNvPr id="18441" name="Line 22">
            <a:extLst>
              <a:ext uri="{FF2B5EF4-FFF2-40B4-BE49-F238E27FC236}">
                <a16:creationId xmlns:a16="http://schemas.microsoft.com/office/drawing/2014/main" id="{87BE7A44-9752-0868-14FC-3523D1D10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5626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42" name="Oval 23">
            <a:extLst>
              <a:ext uri="{FF2B5EF4-FFF2-40B4-BE49-F238E27FC236}">
                <a16:creationId xmlns:a16="http://schemas.microsoft.com/office/drawing/2014/main" id="{3E43F1C8-6708-4F54-7C96-33FAA2B9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6600"/>
            <a:ext cx="1752600" cy="9906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43" name="Line 24">
            <a:extLst>
              <a:ext uri="{FF2B5EF4-FFF2-40B4-BE49-F238E27FC236}">
                <a16:creationId xmlns:a16="http://schemas.microsoft.com/office/drawing/2014/main" id="{81544402-3DE5-049A-DCAD-0AD97384AB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3581400"/>
            <a:ext cx="9906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44" name="Text Box 25">
            <a:extLst>
              <a:ext uri="{FF2B5EF4-FFF2-40B4-BE49-F238E27FC236}">
                <a16:creationId xmlns:a16="http://schemas.microsoft.com/office/drawing/2014/main" id="{C5EFE23F-EC51-FCA4-592C-6A254DCE2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15000"/>
            <a:ext cx="123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Non-linear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equations</a:t>
            </a:r>
          </a:p>
        </p:txBody>
      </p:sp>
      <p:sp>
        <p:nvSpPr>
          <p:cNvPr id="18445" name="Text Box 26">
            <a:extLst>
              <a:ext uri="{FF2B5EF4-FFF2-40B4-BE49-F238E27FC236}">
                <a16:creationId xmlns:a16="http://schemas.microsoft.com/office/drawing/2014/main" id="{07069D1D-F52E-4F5B-04A5-890B4864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422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Lorenz’s (butterfly) chaos effect</a:t>
            </a:r>
          </a:p>
        </p:txBody>
      </p:sp>
      <p:sp>
        <p:nvSpPr>
          <p:cNvPr id="18446" name="Line 27">
            <a:extLst>
              <a:ext uri="{FF2B5EF4-FFF2-40B4-BE49-F238E27FC236}">
                <a16:creationId xmlns:a16="http://schemas.microsoft.com/office/drawing/2014/main" id="{52CBDBE8-3C23-DEB5-315D-FA2375040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9718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60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graphicFrame>
        <p:nvGraphicFramePr>
          <p:cNvPr id="4098" name="Object 1026"/>
          <p:cNvGraphicFramePr>
            <a:graphicFrameLocks noChangeAspect="1"/>
          </p:cNvGraphicFramePr>
          <p:nvPr/>
        </p:nvGraphicFramePr>
        <p:xfrm>
          <a:off x="1981200" y="1676400"/>
          <a:ext cx="4953000" cy="352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Foto de Photo Editor" r:id="rId2" imgW="4114286" imgH="2924583" progId="MSPhotoEd.3">
                  <p:embed/>
                </p:oleObj>
              </mc:Choice>
              <mc:Fallback>
                <p:oleObj name="Foto de Photo Editor" r:id="rId2" imgW="4114286" imgH="2924583" progId="MSPhotoEd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76400"/>
                        <a:ext cx="4953000" cy="352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1027"/>
          <p:cNvSpPr txBox="1">
            <a:spLocks noChangeArrowheads="1"/>
          </p:cNvSpPr>
          <p:nvPr/>
        </p:nvSpPr>
        <p:spPr bwMode="auto">
          <a:xfrm>
            <a:off x="1371600" y="381000"/>
            <a:ext cx="624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resolución espacial es crítica en presencia de topografía compleja...</a:t>
            </a:r>
            <a:endParaRPr lang="es-ES" sz="2800" b="1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1" name="Text Box 1028"/>
          <p:cNvSpPr txBox="1">
            <a:spLocks noChangeArrowheads="1"/>
          </p:cNvSpPr>
          <p:nvPr/>
        </p:nvSpPr>
        <p:spPr bwMode="auto">
          <a:xfrm>
            <a:off x="2362200" y="2362200"/>
            <a:ext cx="16065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800" b="1">
                <a:solidFill>
                  <a:srgbClr val="006600"/>
                </a:solidFill>
                <a:latin typeface="Arial" charset="0"/>
              </a:rPr>
              <a:t>Lat: 33.5 S</a:t>
            </a:r>
          </a:p>
          <a:p>
            <a:endParaRPr lang="es-MX" sz="1800" b="1">
              <a:solidFill>
                <a:srgbClr val="006600"/>
              </a:solidFill>
              <a:latin typeface="Arial" charset="0"/>
            </a:endParaRPr>
          </a:p>
          <a:p>
            <a:r>
              <a:rPr lang="es-MX" sz="1800" b="1">
                <a:solidFill>
                  <a:srgbClr val="FF0000"/>
                </a:solidFill>
                <a:latin typeface="Arial" charset="0"/>
              </a:rPr>
              <a:t>Rojo: 45 km</a:t>
            </a:r>
          </a:p>
          <a:p>
            <a:r>
              <a:rPr lang="es-MX" sz="1800" b="1">
                <a:solidFill>
                  <a:schemeClr val="accent1"/>
                </a:solidFill>
                <a:latin typeface="Arial" charset="0"/>
              </a:rPr>
              <a:t>Verde: 15 km</a:t>
            </a:r>
          </a:p>
          <a:p>
            <a:r>
              <a:rPr lang="es-MX" sz="1800" b="1">
                <a:solidFill>
                  <a:schemeClr val="accent2"/>
                </a:solidFill>
                <a:latin typeface="Arial" charset="0"/>
              </a:rPr>
              <a:t>Azul: 1 km</a:t>
            </a:r>
            <a:endParaRPr lang="es-ES" sz="1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102" name="Text Box 1029"/>
          <p:cNvSpPr txBox="1">
            <a:spLocks noChangeArrowheads="1"/>
          </p:cNvSpPr>
          <p:nvPr/>
        </p:nvSpPr>
        <p:spPr bwMode="auto">
          <a:xfrm>
            <a:off x="381000" y="555827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...pero incrementar la resolución se paga caro: mayor número de puntos y paso de integración temporal más corto (CFL)</a:t>
            </a:r>
            <a:endParaRPr lang="es-ES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16387" name="Oval 4"/>
          <p:cNvSpPr>
            <a:spLocks noChangeArrowheads="1"/>
          </p:cNvSpPr>
          <p:nvPr/>
        </p:nvSpPr>
        <p:spPr bwMode="auto">
          <a:xfrm rot="-1236280">
            <a:off x="2339975" y="1673225"/>
            <a:ext cx="2971800" cy="19050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6388" name="Oval 2"/>
          <p:cNvSpPr>
            <a:spLocks noChangeArrowheads="1"/>
          </p:cNvSpPr>
          <p:nvPr/>
        </p:nvSpPr>
        <p:spPr bwMode="auto">
          <a:xfrm rot="-1236280">
            <a:off x="2339975" y="1992313"/>
            <a:ext cx="2971800" cy="1905000"/>
          </a:xfrm>
          <a:prstGeom prst="ellipse">
            <a:avLst/>
          </a:prstGeom>
          <a:solidFill>
            <a:srgbClr val="FFCC66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6389" name="Arc 5"/>
          <p:cNvSpPr>
            <a:spLocks/>
          </p:cNvSpPr>
          <p:nvPr/>
        </p:nvSpPr>
        <p:spPr bwMode="auto">
          <a:xfrm>
            <a:off x="4256088" y="3578225"/>
            <a:ext cx="533400" cy="6096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609600 h 21600"/>
              <a:gd name="T4" fmla="*/ 0 w 21600"/>
              <a:gd name="T5" fmla="*/ 609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6390" name="Arc 6"/>
          <p:cNvSpPr>
            <a:spLocks/>
          </p:cNvSpPr>
          <p:nvPr/>
        </p:nvSpPr>
        <p:spPr bwMode="auto">
          <a:xfrm rot="-2026315">
            <a:off x="5045075" y="1687513"/>
            <a:ext cx="533400" cy="6096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609600 h 21600"/>
              <a:gd name="T4" fmla="*/ 0 w 21600"/>
              <a:gd name="T5" fmla="*/ 609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60888" y="4187825"/>
            <a:ext cx="3211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600" b="1">
                <a:solidFill>
                  <a:schemeClr val="bg1"/>
                </a:solidFill>
                <a:latin typeface="Arial" charset="0"/>
              </a:rPr>
              <a:t>Area precip. pronosticada</a:t>
            </a:r>
            <a:endParaRPr lang="en-US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11775" y="2084388"/>
            <a:ext cx="280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600" b="1" dirty="0" err="1">
                <a:solidFill>
                  <a:schemeClr val="bg1"/>
                </a:solidFill>
                <a:latin typeface="Arial" charset="0"/>
              </a:rPr>
              <a:t>Area</a:t>
            </a: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CL" sz="1600" b="1" dirty="0" err="1">
                <a:solidFill>
                  <a:schemeClr val="bg1"/>
                </a:solidFill>
                <a:latin typeface="Arial" charset="0"/>
              </a:rPr>
              <a:t>precip</a:t>
            </a: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. observada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6393" name="Group 11"/>
          <p:cNvGrpSpPr>
            <a:grpSpLocks/>
          </p:cNvGrpSpPr>
          <p:nvPr/>
        </p:nvGrpSpPr>
        <p:grpSpPr bwMode="auto">
          <a:xfrm>
            <a:off x="1970088" y="1673225"/>
            <a:ext cx="5257800" cy="3155950"/>
            <a:chOff x="1056" y="1488"/>
            <a:chExt cx="3312" cy="1988"/>
          </a:xfrm>
        </p:grpSpPr>
        <p:sp>
          <p:nvSpPr>
            <p:cNvPr id="16401" name="Line 9"/>
            <p:cNvSpPr>
              <a:spLocks noChangeShapeType="1"/>
            </p:cNvSpPr>
            <p:nvPr/>
          </p:nvSpPr>
          <p:spPr bwMode="auto">
            <a:xfrm flipH="1">
              <a:off x="1056" y="1488"/>
              <a:ext cx="0" cy="19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6402" name="Line 10"/>
            <p:cNvSpPr>
              <a:spLocks noChangeShapeType="1"/>
            </p:cNvSpPr>
            <p:nvPr/>
          </p:nvSpPr>
          <p:spPr bwMode="auto">
            <a:xfrm>
              <a:off x="1056" y="3476"/>
              <a:ext cx="331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1524000" y="268288"/>
            <a:ext cx="624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Validación de los pronósticos</a:t>
            </a:r>
            <a:endParaRPr lang="es-ES" sz="2800" b="1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1524000" y="54102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rgbClr val="FFCC66"/>
                </a:solidFill>
              </a:rPr>
              <a:t>¿Buen pronóstico? ¿Mal pronóstico?</a:t>
            </a:r>
          </a:p>
          <a:p>
            <a:pPr algn="ctr"/>
            <a:r>
              <a:rPr lang="es-MX">
                <a:solidFill>
                  <a:srgbClr val="FFCC66"/>
                </a:solidFill>
              </a:rPr>
              <a:t>La perspectiva (local-espacial) lo define todo...</a:t>
            </a:r>
            <a:endParaRPr lang="es-ES">
              <a:solidFill>
                <a:srgbClr val="FFCC66"/>
              </a:solidFill>
            </a:endParaRPr>
          </a:p>
        </p:txBody>
      </p:sp>
      <p:sp>
        <p:nvSpPr>
          <p:cNvPr id="16396" name="Oval 16"/>
          <p:cNvSpPr>
            <a:spLocks noChangeArrowheads="1"/>
          </p:cNvSpPr>
          <p:nvPr/>
        </p:nvSpPr>
        <p:spPr bwMode="auto">
          <a:xfrm>
            <a:off x="4826000" y="31448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7216775" y="48688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x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8" name="Text Box 18"/>
          <p:cNvSpPr txBox="1">
            <a:spLocks noChangeArrowheads="1"/>
          </p:cNvSpPr>
          <p:nvPr/>
        </p:nvSpPr>
        <p:spPr bwMode="auto">
          <a:xfrm>
            <a:off x="1524000" y="168751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2000">
                <a:solidFill>
                  <a:schemeClr val="bg1"/>
                </a:solidFill>
                <a:latin typeface="Arial" charset="0"/>
              </a:rPr>
              <a:t>y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9" name="Arc 19"/>
          <p:cNvSpPr>
            <a:spLocks/>
          </p:cNvSpPr>
          <p:nvPr/>
        </p:nvSpPr>
        <p:spPr bwMode="auto">
          <a:xfrm rot="-2026315">
            <a:off x="5181600" y="2840038"/>
            <a:ext cx="533400" cy="609600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609600 h 21600"/>
              <a:gd name="T4" fmla="*/ 0 w 21600"/>
              <a:gd name="T5" fmla="*/ 609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16400" name="Text Box 20"/>
          <p:cNvSpPr txBox="1">
            <a:spLocks noChangeArrowheads="1"/>
          </p:cNvSpPr>
          <p:nvPr/>
        </p:nvSpPr>
        <p:spPr bwMode="auto">
          <a:xfrm>
            <a:off x="5715000" y="3289300"/>
            <a:ext cx="280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600" b="1" dirty="0">
                <a:solidFill>
                  <a:schemeClr val="bg1"/>
                </a:solidFill>
                <a:latin typeface="Arial" charset="0"/>
              </a:rPr>
              <a:t>Puntos de interés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Oval 16">
            <a:extLst>
              <a:ext uri="{FF2B5EF4-FFF2-40B4-BE49-F238E27FC236}">
                <a16:creationId xmlns:a16="http://schemas.microsoft.com/office/drawing/2014/main" id="{F909B219-8A28-32B3-BBF7-602F67079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015" y="1699225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13CBC50-EC63-9611-D964-FE52CA8E5E9C}"/>
              </a:ext>
            </a:extLst>
          </p:cNvPr>
          <p:cNvCxnSpPr>
            <a:cxnSpLocks/>
          </p:cNvCxnSpPr>
          <p:nvPr/>
        </p:nvCxnSpPr>
        <p:spPr>
          <a:xfrm>
            <a:off x="1838235" y="1708611"/>
            <a:ext cx="0" cy="100814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3FC48188-07B3-DB4D-FBA0-4ADA27CFD2A3}"/>
              </a:ext>
            </a:extLst>
          </p:cNvPr>
          <p:cNvSpPr/>
          <p:nvPr/>
        </p:nvSpPr>
        <p:spPr>
          <a:xfrm>
            <a:off x="2316832" y="3557382"/>
            <a:ext cx="1295474" cy="792110"/>
          </a:xfrm>
          <a:prstGeom prst="rightArrow">
            <a:avLst>
              <a:gd name="adj1" fmla="val 6184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Assimilation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6D3CC82-F2E5-33C6-BB13-59E8BC8DA51C}"/>
              </a:ext>
            </a:extLst>
          </p:cNvPr>
          <p:cNvSpPr/>
          <p:nvPr/>
        </p:nvSpPr>
        <p:spPr>
          <a:xfrm>
            <a:off x="3608694" y="4031450"/>
            <a:ext cx="1421702" cy="792110"/>
          </a:xfrm>
          <a:prstGeom prst="rightArrow">
            <a:avLst>
              <a:gd name="adj1" fmla="val 6184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 (GFS)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A9FB887-FBF4-C956-BDEC-83D384386E8C}"/>
              </a:ext>
            </a:extLst>
          </p:cNvPr>
          <p:cNvSpPr/>
          <p:nvPr/>
        </p:nvSpPr>
        <p:spPr>
          <a:xfrm>
            <a:off x="5120163" y="5257879"/>
            <a:ext cx="2083743" cy="792110"/>
          </a:xfrm>
          <a:prstGeom prst="rightArrow">
            <a:avLst>
              <a:gd name="adj1" fmla="val 6184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72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Regional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 (WRF)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B87A480-F8CE-F121-793D-4E79D6465CBF}"/>
              </a:ext>
            </a:extLst>
          </p:cNvPr>
          <p:cNvSpPr/>
          <p:nvPr/>
        </p:nvSpPr>
        <p:spPr>
          <a:xfrm>
            <a:off x="5841932" y="5969717"/>
            <a:ext cx="1361975" cy="792110"/>
          </a:xfrm>
          <a:prstGeom prst="rightArrow">
            <a:avLst>
              <a:gd name="adj1" fmla="val 61840"/>
              <a:gd name="adj2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Weather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</a:t>
            </a:r>
          </a:p>
        </p:txBody>
      </p:sp>
      <p:pic>
        <p:nvPicPr>
          <p:cNvPr id="13" name="Graphic 12" descr="Satellite dish with solid fill">
            <a:extLst>
              <a:ext uri="{FF2B5EF4-FFF2-40B4-BE49-F238E27FC236}">
                <a16:creationId xmlns:a16="http://schemas.microsoft.com/office/drawing/2014/main" id="{85722EF4-1E91-0666-4E65-E68D199D8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6422" y="3077715"/>
            <a:ext cx="601220" cy="601220"/>
          </a:xfrm>
          <a:prstGeom prst="rect">
            <a:avLst/>
          </a:prstGeom>
        </p:spPr>
      </p:pic>
      <p:pic>
        <p:nvPicPr>
          <p:cNvPr id="14" name="Graphic 13" descr="Satellite dish with solid fill">
            <a:extLst>
              <a:ext uri="{FF2B5EF4-FFF2-40B4-BE49-F238E27FC236}">
                <a16:creationId xmlns:a16="http://schemas.microsoft.com/office/drawing/2014/main" id="{8DB0A08F-C507-A477-79CB-0897B4241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2044" y="4822208"/>
            <a:ext cx="601220" cy="6012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7A2C60-91B6-7DE1-1765-08667D4FCF74}"/>
              </a:ext>
            </a:extLst>
          </p:cNvPr>
          <p:cNvSpPr/>
          <p:nvPr/>
        </p:nvSpPr>
        <p:spPr>
          <a:xfrm>
            <a:off x="4562044" y="5395746"/>
            <a:ext cx="435166" cy="5163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04BBE0B-A88F-4411-B6DD-EABEC90DA2A5}"/>
              </a:ext>
            </a:extLst>
          </p:cNvPr>
          <p:cNvCxnSpPr>
            <a:cxnSpLocks/>
            <a:endCxn id="18" idx="2"/>
          </p:cNvCxnSpPr>
          <p:nvPr/>
        </p:nvCxnSpPr>
        <p:spPr>
          <a:xfrm rot="10800000">
            <a:off x="1961435" y="4200761"/>
            <a:ext cx="1893081" cy="221305"/>
          </a:xfrm>
          <a:prstGeom prst="bentConnector2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8250F43-451D-55EF-5EF6-65E4542627CC}"/>
              </a:ext>
            </a:extLst>
          </p:cNvPr>
          <p:cNvSpPr/>
          <p:nvPr/>
        </p:nvSpPr>
        <p:spPr>
          <a:xfrm>
            <a:off x="1743851" y="3684383"/>
            <a:ext cx="435166" cy="5163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69E67F-2E6C-9304-E555-14DB12FE7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000" y="2361075"/>
            <a:ext cx="703017" cy="6605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45C7999-9C6C-2B4B-0C1B-990FC9701E26}"/>
              </a:ext>
            </a:extLst>
          </p:cNvPr>
          <p:cNvSpPr txBox="1"/>
          <p:nvPr/>
        </p:nvSpPr>
        <p:spPr>
          <a:xfrm>
            <a:off x="-458491" y="2101544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Observations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31E5BA-FABE-6027-4630-A37F85E62353}"/>
              </a:ext>
            </a:extLst>
          </p:cNvPr>
          <p:cNvCxnSpPr/>
          <p:nvPr/>
        </p:nvCxnSpPr>
        <p:spPr>
          <a:xfrm>
            <a:off x="1310729" y="1829142"/>
            <a:ext cx="770507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E06F5B-F1B3-30F1-26E1-03BAE20A6995}"/>
              </a:ext>
            </a:extLst>
          </p:cNvPr>
          <p:cNvCxnSpPr>
            <a:cxnSpLocks/>
          </p:cNvCxnSpPr>
          <p:nvPr/>
        </p:nvCxnSpPr>
        <p:spPr>
          <a:xfrm>
            <a:off x="3608694" y="1613112"/>
            <a:ext cx="9894" cy="21603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24F252-6CEE-93D1-7EF0-CF8765DCC261}"/>
              </a:ext>
            </a:extLst>
          </p:cNvPr>
          <p:cNvCxnSpPr>
            <a:cxnSpLocks/>
          </p:cNvCxnSpPr>
          <p:nvPr/>
        </p:nvCxnSpPr>
        <p:spPr>
          <a:xfrm>
            <a:off x="4956773" y="1587339"/>
            <a:ext cx="0" cy="272407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4695F8-8E4E-23F0-7BED-94F241A844E0}"/>
              </a:ext>
            </a:extLst>
          </p:cNvPr>
          <p:cNvCxnSpPr>
            <a:cxnSpLocks/>
          </p:cNvCxnSpPr>
          <p:nvPr/>
        </p:nvCxnSpPr>
        <p:spPr>
          <a:xfrm>
            <a:off x="6374865" y="1588670"/>
            <a:ext cx="0" cy="38347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875E99-18B0-0E89-FF24-A29577CBCAFF}"/>
              </a:ext>
            </a:extLst>
          </p:cNvPr>
          <p:cNvCxnSpPr>
            <a:cxnSpLocks/>
          </p:cNvCxnSpPr>
          <p:nvPr/>
        </p:nvCxnSpPr>
        <p:spPr>
          <a:xfrm>
            <a:off x="7159027" y="1541102"/>
            <a:ext cx="0" cy="45624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D80291E-7D42-84E6-5139-28FF84C406AE}"/>
              </a:ext>
            </a:extLst>
          </p:cNvPr>
          <p:cNvSpPr txBox="1"/>
          <p:nvPr/>
        </p:nvSpPr>
        <p:spPr>
          <a:xfrm>
            <a:off x="1593020" y="1219916"/>
            <a:ext cx="6942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                    14                16                19       22 UTC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BCFB32-6938-27D5-2963-996C18513FB5}"/>
              </a:ext>
            </a:extLst>
          </p:cNvPr>
          <p:cNvSpPr txBox="1"/>
          <p:nvPr/>
        </p:nvSpPr>
        <p:spPr>
          <a:xfrm>
            <a:off x="1593020" y="829264"/>
            <a:ext cx="69421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                     10                12                15       18 HL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14A8BE-6D43-FC5B-0A21-E944E70912CB}"/>
              </a:ext>
            </a:extLst>
          </p:cNvPr>
          <p:cNvSpPr txBox="1"/>
          <p:nvPr/>
        </p:nvSpPr>
        <p:spPr>
          <a:xfrm>
            <a:off x="2204172" y="46609"/>
            <a:ext cx="5069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estresante jornada para producir un</a:t>
            </a:r>
          </a:p>
          <a:p>
            <a:pPr algn="ctr"/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pronóstico del tiempo antes que termine el día</a:t>
            </a:r>
          </a:p>
        </p:txBody>
      </p:sp>
    </p:spTree>
    <p:extLst>
      <p:ext uri="{BB962C8B-B14F-4D97-AF65-F5344CB8AC3E}">
        <p14:creationId xmlns:p14="http://schemas.microsoft.com/office/powerpoint/2010/main" val="404633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14A86F8-5700-0DE6-174E-27F281FF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19200"/>
            <a:ext cx="4114800" cy="2743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·Y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·Z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x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·X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·Y 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·Z 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y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·Z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·Y 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·X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z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x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y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z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0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4C2321DB-1F49-5191-AC23-52B7B53D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682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A, B, C, D: External parameter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Orbital parameters, CO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Concentration, SST (AGCM), Land cover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E9AA766E-8242-128B-054D-D504D3679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67200"/>
            <a:ext cx="452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X, Y, Z: Time-dependent variables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Pressure, winds, temperature, moisture,….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D3A014E9-B28F-6828-2EA4-078619B9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"/>
            <a:ext cx="58610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first toy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system of coupled, non-linear algebraic equations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FEE951DB-2D18-A94E-C0C6-2EB3514BF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50" y="5943600"/>
            <a:ext cx="36480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x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y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z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Randoms error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Set to zero  Deterministic model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EC0F5-9F12-7C48-E7FF-E3A3C65C3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EB169-17EE-DC4D-033B-F067B4F6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2FB7C-57B4-0F7A-D683-1BFFAF07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9144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12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7447F-CFBE-66B8-E409-470D5D52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B1C54-CDCF-668B-409F-DD44EBA8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6" y="809490"/>
            <a:ext cx="8909508" cy="5239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2B1E3E-9454-0D46-E454-046E2B49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6" y="809490"/>
            <a:ext cx="8909508" cy="52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B2526-A8EC-409A-C4B5-BA9E32BB3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1E8E1-C1F0-8181-FA2E-7C6D5E80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268"/>
            <a:ext cx="9144000" cy="39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8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6A1283-CFE1-616E-4D17-2B2CE6C9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264DA-E90D-A044-6804-59141F97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RGS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DE6160A6-0CF6-0FE4-C905-40D134B1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3" y="3062080"/>
            <a:ext cx="8123268" cy="75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A867E7A0-A910-3D5C-8ABA-C4CDC6E2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84" y="0"/>
            <a:ext cx="3916127" cy="297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9EEEB7-CBDA-F4E1-1B8B-F3D71BE951A2}"/>
              </a:ext>
            </a:extLst>
          </p:cNvPr>
          <p:cNvSpPr txBox="1"/>
          <p:nvPr/>
        </p:nvSpPr>
        <p:spPr>
          <a:xfrm>
            <a:off x="247769" y="512740"/>
            <a:ext cx="448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intensas OC que promovieron los Megaincendios 2017 y 2023 fueron bien pronosticadas (Carrasco-</a:t>
            </a:r>
            <a:r>
              <a:rPr lang="es-ES_tradn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Escaff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2024)</a:t>
            </a:r>
          </a:p>
        </p:txBody>
      </p:sp>
    </p:spTree>
    <p:extLst>
      <p:ext uri="{BB962C8B-B14F-4D97-AF65-F5344CB8AC3E}">
        <p14:creationId xmlns:p14="http://schemas.microsoft.com/office/powerpoint/2010/main" val="305043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E3C9A-2BA2-6683-844F-90511366D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AB960-1ED4-DDF2-B0B1-5CC38A5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RGS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A8C7EBC1-6A24-482F-3841-5B8EB353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5" y="198614"/>
            <a:ext cx="8100490" cy="46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626817-28F1-D2DE-5D97-BCE316541043}"/>
              </a:ext>
            </a:extLst>
          </p:cNvPr>
          <p:cNvSpPr txBox="1"/>
          <p:nvPr/>
        </p:nvSpPr>
        <p:spPr>
          <a:xfrm>
            <a:off x="377100" y="4800142"/>
            <a:ext cx="87669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F1F1F"/>
                </a:solidFill>
                <a:effectLst/>
                <a:latin typeface="ElsevierGulliver"/>
              </a:rPr>
              <a:t>Quantitative precipitation forecast (QPF) of 6-h accumulations at San José de Guayacan (33.7°S, 70.3°W, 1020 m ASL) from the Global Forecast System (GFS). Displayed are initial times between 06 UTC 20 January and 00 UTC 30 January, with 240-h of lead time. Last row shows observed 6-h accumulations at the same location. The purple rectangles indicate the approximate duration of the ZAR and COL phase of the storm. </a:t>
            </a:r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373197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FF763-0C7A-097E-EEB3-23C3EC189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F767A-E134-0E0F-B6C0-72865B27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RGS</a:t>
            </a:r>
          </a:p>
        </p:txBody>
      </p:sp>
    </p:spTree>
    <p:extLst>
      <p:ext uri="{BB962C8B-B14F-4D97-AF65-F5344CB8AC3E}">
        <p14:creationId xmlns:p14="http://schemas.microsoft.com/office/powerpoint/2010/main" val="102478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CD44E26-0B33-53C2-0F6D-1344EB5BE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66800"/>
            <a:ext cx="4114800" cy="2743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·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·Y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·Z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x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·X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·Y 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·Z 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y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·Z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·Y 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·X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(t-1)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z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x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y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en-US" altLang="en-US" sz="2200" b="0" i="0" u="none" strike="noStrike" kern="1200" cap="none" spc="0" normalizeH="0" baseline="-2500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z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= 0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966A4FC0-2A2A-6261-915C-8F8D97591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14800"/>
            <a:ext cx="747553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run the model, we need: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Initial conditions: 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Y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Z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values of the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External Parameters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… </a:t>
            </a:r>
            <a:r>
              <a:rPr kumimoji="0" lang="en-US" altLang="en-US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can vary on time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numerical algorithm to solve the equations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computer big enough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:a16="http://schemas.microsoft.com/office/drawing/2014/main" id="{3169A4AC-A87F-E2A5-2A3C-A863CE65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0"/>
            <a:ext cx="279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first toy model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grpSp>
        <p:nvGrpSpPr>
          <p:cNvPr id="1033" name="Group 2"/>
          <p:cNvGrpSpPr>
            <a:grpSpLocks/>
          </p:cNvGrpSpPr>
          <p:nvPr/>
        </p:nvGrpSpPr>
        <p:grpSpPr bwMode="auto">
          <a:xfrm>
            <a:off x="1625600" y="1263650"/>
            <a:ext cx="4862513" cy="3819525"/>
            <a:chOff x="2256" y="1344"/>
            <a:chExt cx="2928" cy="2688"/>
          </a:xfrm>
        </p:grpSpPr>
        <p:sp>
          <p:nvSpPr>
            <p:cNvPr id="1041" name="Rectangle 3"/>
            <p:cNvSpPr>
              <a:spLocks noChangeArrowheads="1"/>
            </p:cNvSpPr>
            <p:nvPr/>
          </p:nvSpPr>
          <p:spPr bwMode="auto">
            <a:xfrm>
              <a:off x="2256" y="1344"/>
              <a:ext cx="2928" cy="2688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640" y="1488"/>
            <a:ext cx="2104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cuación" r:id="rId2" imgW="3060360" imgH="672840" progId="Equation.3">
                    <p:embed/>
                  </p:oleObj>
                </mc:Choice>
                <mc:Fallback>
                  <p:oleObj name="Ecuación" r:id="rId2" imgW="3060360" imgH="6728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488"/>
                          <a:ext cx="2104" cy="46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2400" y="2160"/>
            <a:ext cx="2601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cuación" r:id="rId4" imgW="3784320" imgH="609480" progId="Equation.3">
                    <p:embed/>
                  </p:oleObj>
                </mc:Choice>
                <mc:Fallback>
                  <p:oleObj name="Ecuación" r:id="rId4" imgW="3784320" imgH="609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160"/>
                          <a:ext cx="2601" cy="420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3168" y="2784"/>
            <a:ext cx="100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cuación" r:id="rId6" imgW="1460160" imgH="660240" progId="Equation.3">
                    <p:embed/>
                  </p:oleObj>
                </mc:Choice>
                <mc:Fallback>
                  <p:oleObj name="Ecuación" r:id="rId6" imgW="1460160" imgH="6602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784"/>
                          <a:ext cx="1004" cy="455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3264" y="3408"/>
            <a:ext cx="969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cuación" r:id="rId8" imgW="1409400" imgH="660240" progId="Equation.3">
                    <p:embed/>
                  </p:oleObj>
                </mc:Choice>
                <mc:Fallback>
                  <p:oleObj name="Ecuación" r:id="rId8" imgW="1409400" imgH="6602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408"/>
                          <a:ext cx="969" cy="454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6662738" y="1724025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FFCC66"/>
                </a:solidFill>
                <a:latin typeface="Helvetica" pitchFamily="34" charset="0"/>
              </a:rPr>
              <a:t>Conservación</a:t>
            </a:r>
          </a:p>
          <a:p>
            <a:r>
              <a:rPr lang="es-ES_tradnl" sz="1800" b="1">
                <a:solidFill>
                  <a:srgbClr val="FFCC66"/>
                </a:solidFill>
                <a:latin typeface="Helvetica" pitchFamily="34" charset="0"/>
              </a:rPr>
              <a:t>de Momentum</a:t>
            </a: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6651625" y="2681288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FFCC66"/>
                </a:solidFill>
                <a:latin typeface="Helvetica" pitchFamily="34" charset="0"/>
              </a:rPr>
              <a:t>Conservación</a:t>
            </a:r>
          </a:p>
          <a:p>
            <a:r>
              <a:rPr lang="es-ES_tradnl" sz="1800" b="1">
                <a:solidFill>
                  <a:srgbClr val="FFCC66"/>
                </a:solidFill>
                <a:latin typeface="Helvetica" pitchFamily="34" charset="0"/>
              </a:rPr>
              <a:t>de Energía</a:t>
            </a:r>
          </a:p>
        </p:txBody>
      </p:sp>
      <p:sp>
        <p:nvSpPr>
          <p:cNvPr id="1036" name="Text Box 10"/>
          <p:cNvSpPr txBox="1">
            <a:spLocks noChangeArrowheads="1"/>
          </p:cNvSpPr>
          <p:nvPr/>
        </p:nvSpPr>
        <p:spPr bwMode="auto">
          <a:xfrm>
            <a:off x="6651625" y="3638550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FFCC66"/>
                </a:solidFill>
                <a:latin typeface="Helvetica" pitchFamily="34" charset="0"/>
              </a:rPr>
              <a:t>Conservación</a:t>
            </a:r>
          </a:p>
          <a:p>
            <a:r>
              <a:rPr lang="es-ES_tradnl" sz="1800" b="1">
                <a:solidFill>
                  <a:srgbClr val="FFCC66"/>
                </a:solidFill>
                <a:latin typeface="Helvetica" pitchFamily="34" charset="0"/>
              </a:rPr>
              <a:t>de Masa</a:t>
            </a:r>
          </a:p>
        </p:txBody>
      </p:sp>
      <p:sp>
        <p:nvSpPr>
          <p:cNvPr id="1037" name="Text Box 11"/>
          <p:cNvSpPr txBox="1">
            <a:spLocks noChangeArrowheads="1"/>
          </p:cNvSpPr>
          <p:nvPr/>
        </p:nvSpPr>
        <p:spPr bwMode="auto">
          <a:xfrm>
            <a:off x="6651625" y="4595813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800" b="1">
                <a:solidFill>
                  <a:srgbClr val="FFCC66"/>
                </a:solidFill>
                <a:latin typeface="Helvetica" pitchFamily="34" charset="0"/>
              </a:rPr>
              <a:t>Ec. g</a:t>
            </a:r>
            <a:r>
              <a:rPr lang="es-ES_tradnl" sz="1800" b="1">
                <a:solidFill>
                  <a:srgbClr val="FFCC66"/>
                </a:solidFill>
                <a:latin typeface="Helvetica" pitchFamily="34" charset="0"/>
              </a:rPr>
              <a:t>ases ideales</a:t>
            </a:r>
            <a:r>
              <a:rPr lang="es-ES_tradnl" sz="1800" b="1">
                <a:solidFill>
                  <a:schemeClr val="bg1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1038" name="Text Box 22"/>
          <p:cNvSpPr txBox="1">
            <a:spLocks noChangeArrowheads="1"/>
          </p:cNvSpPr>
          <p:nvPr/>
        </p:nvSpPr>
        <p:spPr bwMode="auto">
          <a:xfrm>
            <a:off x="533400" y="290513"/>
            <a:ext cx="7935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circulación atmosférica esta gobernada por</a:t>
            </a:r>
          </a:p>
          <a:p>
            <a:pPr algn="ctr"/>
            <a:r>
              <a:rPr lang="es-MX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conjunto de ecuaciones de la fluido-dinámica</a:t>
            </a:r>
            <a:endParaRPr lang="en-US" sz="2800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9" name="Rectangle 24"/>
          <p:cNvSpPr>
            <a:spLocks noChangeArrowheads="1"/>
          </p:cNvSpPr>
          <p:nvPr/>
        </p:nvSpPr>
        <p:spPr bwMode="auto">
          <a:xfrm>
            <a:off x="1625600" y="5237163"/>
            <a:ext cx="4862513" cy="146843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/>
        </p:nvGraphicFramePr>
        <p:xfrm>
          <a:off x="3384550" y="5237163"/>
          <a:ext cx="142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cuación" r:id="rId10" imgW="1422360" imgH="609480" progId="Equation.3">
                  <p:embed/>
                </p:oleObj>
              </mc:Choice>
              <mc:Fallback>
                <p:oleObj name="Ecuación" r:id="rId10" imgW="1422360" imgH="609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5237163"/>
                        <a:ext cx="142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6"/>
          <p:cNvGraphicFramePr>
            <a:graphicFrameLocks noChangeAspect="1"/>
          </p:cNvGraphicFramePr>
          <p:nvPr/>
        </p:nvGraphicFramePr>
        <p:xfrm>
          <a:off x="3168650" y="5846763"/>
          <a:ext cx="189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cuación" r:id="rId12" imgW="1892160" imgH="609480" progId="Equation.3">
                  <p:embed/>
                </p:oleObj>
              </mc:Choice>
              <mc:Fallback>
                <p:oleObj name="Ecuación" r:id="rId12" imgW="1892160" imgH="609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846763"/>
                        <a:ext cx="1892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28"/>
          <p:cNvSpPr txBox="1">
            <a:spLocks noChangeArrowheads="1"/>
          </p:cNvSpPr>
          <p:nvPr/>
        </p:nvSpPr>
        <p:spPr bwMode="auto">
          <a:xfrm>
            <a:off x="6716713" y="5526088"/>
            <a:ext cx="21224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800" b="1">
                <a:solidFill>
                  <a:srgbClr val="FFCC66"/>
                </a:solidFill>
                <a:latin typeface="Helvetica" pitchFamily="34" charset="0"/>
              </a:rPr>
              <a:t>Conservación de vapor y agua precipitable</a:t>
            </a:r>
            <a:endParaRPr lang="es-ES_tradnl" sz="1800" b="1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2054" name="Oval 2"/>
          <p:cNvSpPr>
            <a:spLocks noChangeArrowheads="1"/>
          </p:cNvSpPr>
          <p:nvPr/>
        </p:nvSpPr>
        <p:spPr bwMode="auto">
          <a:xfrm>
            <a:off x="3551238" y="800100"/>
            <a:ext cx="2078037" cy="99060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2000" b="1">
                <a:latin typeface="Arial" charset="0"/>
              </a:rPr>
              <a:t>Vapor de Agua</a:t>
            </a:r>
            <a:endParaRPr lang="en-US" sz="2000" b="1">
              <a:latin typeface="Arial" charset="0"/>
            </a:endParaRPr>
          </a:p>
        </p:txBody>
      </p:sp>
      <p:sp>
        <p:nvSpPr>
          <p:cNvPr id="2055" name="Oval 4"/>
          <p:cNvSpPr>
            <a:spLocks noChangeArrowheads="1"/>
          </p:cNvSpPr>
          <p:nvPr/>
        </p:nvSpPr>
        <p:spPr bwMode="auto">
          <a:xfrm>
            <a:off x="6045200" y="1562100"/>
            <a:ext cx="2078038" cy="10668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2000" b="1">
                <a:latin typeface="Arial" charset="0"/>
              </a:rPr>
              <a:t>Hielo de Nube</a:t>
            </a:r>
            <a:endParaRPr lang="en-US" sz="2000" b="1">
              <a:latin typeface="Arial" charset="0"/>
            </a:endParaRPr>
          </a:p>
        </p:txBody>
      </p:sp>
      <p:sp>
        <p:nvSpPr>
          <p:cNvPr id="2056" name="Oval 5"/>
          <p:cNvSpPr>
            <a:spLocks noChangeArrowheads="1"/>
          </p:cNvSpPr>
          <p:nvPr/>
        </p:nvSpPr>
        <p:spPr bwMode="auto">
          <a:xfrm>
            <a:off x="1473200" y="1562100"/>
            <a:ext cx="2078038" cy="106680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2000" b="1">
                <a:latin typeface="Arial" charset="0"/>
              </a:rPr>
              <a:t>Gotas de Nube</a:t>
            </a:r>
            <a:endParaRPr lang="en-US" sz="2000" b="1">
              <a:latin typeface="Arial" charset="0"/>
            </a:endParaRPr>
          </a:p>
        </p:txBody>
      </p:sp>
      <p:sp>
        <p:nvSpPr>
          <p:cNvPr id="2057" name="Oval 6"/>
          <p:cNvSpPr>
            <a:spLocks noChangeArrowheads="1"/>
          </p:cNvSpPr>
          <p:nvPr/>
        </p:nvSpPr>
        <p:spPr bwMode="auto">
          <a:xfrm>
            <a:off x="5837238" y="2857500"/>
            <a:ext cx="2147887" cy="10668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2000" b="1">
                <a:latin typeface="Arial" charset="0"/>
              </a:rPr>
              <a:t>Nieve</a:t>
            </a:r>
            <a:endParaRPr lang="en-US" sz="2000" b="1">
              <a:latin typeface="Arial" charset="0"/>
            </a:endParaRPr>
          </a:p>
        </p:txBody>
      </p:sp>
      <p:sp>
        <p:nvSpPr>
          <p:cNvPr id="2058" name="Oval 7"/>
          <p:cNvSpPr>
            <a:spLocks noChangeArrowheads="1"/>
          </p:cNvSpPr>
          <p:nvPr/>
        </p:nvSpPr>
        <p:spPr bwMode="auto">
          <a:xfrm>
            <a:off x="1265238" y="2857500"/>
            <a:ext cx="2078037" cy="106680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2000" b="1">
                <a:latin typeface="Arial" charset="0"/>
              </a:rPr>
              <a:t>Gotas Lluvia</a:t>
            </a:r>
            <a:endParaRPr lang="en-US" sz="2000" b="1">
              <a:latin typeface="Arial" charset="0"/>
            </a:endParaRPr>
          </a:p>
        </p:txBody>
      </p:sp>
      <p:sp>
        <p:nvSpPr>
          <p:cNvPr id="2059" name="Oval 8"/>
          <p:cNvSpPr>
            <a:spLocks noChangeArrowheads="1"/>
          </p:cNvSpPr>
          <p:nvPr/>
        </p:nvSpPr>
        <p:spPr bwMode="auto">
          <a:xfrm>
            <a:off x="3689350" y="3619500"/>
            <a:ext cx="2147888" cy="1066800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2000" b="1">
                <a:latin typeface="Arial" charset="0"/>
              </a:rPr>
              <a:t>Granizo</a:t>
            </a:r>
            <a:endParaRPr lang="en-US" sz="2000" b="1">
              <a:latin typeface="Arial" charset="0"/>
            </a:endParaRPr>
          </a:p>
        </p:txBody>
      </p:sp>
      <p:sp>
        <p:nvSpPr>
          <p:cNvPr id="2060" name="Arc 9"/>
          <p:cNvSpPr>
            <a:spLocks/>
          </p:cNvSpPr>
          <p:nvPr/>
        </p:nvSpPr>
        <p:spPr bwMode="auto">
          <a:xfrm rot="262718" flipV="1">
            <a:off x="3551238" y="1676400"/>
            <a:ext cx="623887" cy="533400"/>
          </a:xfrm>
          <a:custGeom>
            <a:avLst/>
            <a:gdLst>
              <a:gd name="T0" fmla="*/ 0 w 21600"/>
              <a:gd name="T1" fmla="*/ 0 h 21600"/>
              <a:gd name="T2" fmla="*/ 623887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1" name="Arc 10"/>
          <p:cNvSpPr>
            <a:spLocks/>
          </p:cNvSpPr>
          <p:nvPr/>
        </p:nvSpPr>
        <p:spPr bwMode="auto">
          <a:xfrm rot="4489197" flipV="1">
            <a:off x="5286376" y="1662112"/>
            <a:ext cx="685800" cy="485775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485775 h 21600"/>
              <a:gd name="T4" fmla="*/ 0 w 21600"/>
              <a:gd name="T5" fmla="*/ 4857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2" name="Arc 11"/>
          <p:cNvSpPr>
            <a:spLocks/>
          </p:cNvSpPr>
          <p:nvPr/>
        </p:nvSpPr>
        <p:spPr bwMode="auto">
          <a:xfrm rot="8767019" flipV="1">
            <a:off x="5629275" y="2362200"/>
            <a:ext cx="623888" cy="533400"/>
          </a:xfrm>
          <a:custGeom>
            <a:avLst/>
            <a:gdLst>
              <a:gd name="T0" fmla="*/ 0 w 21600"/>
              <a:gd name="T1" fmla="*/ 0 h 21600"/>
              <a:gd name="T2" fmla="*/ 623888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3" name="Arc 12"/>
          <p:cNvSpPr>
            <a:spLocks/>
          </p:cNvSpPr>
          <p:nvPr/>
        </p:nvSpPr>
        <p:spPr bwMode="auto">
          <a:xfrm rot="14870443" flipV="1">
            <a:off x="3450432" y="3110706"/>
            <a:ext cx="685800" cy="484187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484187 h 21600"/>
              <a:gd name="T4" fmla="*/ 0 w 21600"/>
              <a:gd name="T5" fmla="*/ 48418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4" name="Arc 13"/>
          <p:cNvSpPr>
            <a:spLocks/>
          </p:cNvSpPr>
          <p:nvPr/>
        </p:nvSpPr>
        <p:spPr bwMode="auto">
          <a:xfrm rot="19693029" flipV="1">
            <a:off x="3170238" y="2362200"/>
            <a:ext cx="623887" cy="533400"/>
          </a:xfrm>
          <a:custGeom>
            <a:avLst/>
            <a:gdLst>
              <a:gd name="T0" fmla="*/ 0 w 21600"/>
              <a:gd name="T1" fmla="*/ 0 h 21600"/>
              <a:gd name="T2" fmla="*/ 623887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5" name="Arc 14"/>
          <p:cNvSpPr>
            <a:spLocks/>
          </p:cNvSpPr>
          <p:nvPr/>
        </p:nvSpPr>
        <p:spPr bwMode="auto">
          <a:xfrm rot="11428044" flipV="1">
            <a:off x="5005388" y="3162300"/>
            <a:ext cx="623887" cy="533400"/>
          </a:xfrm>
          <a:custGeom>
            <a:avLst/>
            <a:gdLst>
              <a:gd name="T0" fmla="*/ 0 w 21600"/>
              <a:gd name="T1" fmla="*/ 0 h 21600"/>
              <a:gd name="T2" fmla="*/ 623887 w 21600"/>
              <a:gd name="T3" fmla="*/ 533400 h 21600"/>
              <a:gd name="T4" fmla="*/ 0 w 21600"/>
              <a:gd name="T5" fmla="*/ 533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6" name="Arc 15"/>
          <p:cNvSpPr>
            <a:spLocks/>
          </p:cNvSpPr>
          <p:nvPr/>
        </p:nvSpPr>
        <p:spPr bwMode="auto">
          <a:xfrm rot="19693029" flipV="1">
            <a:off x="3503613" y="2143125"/>
            <a:ext cx="1246187" cy="533400"/>
          </a:xfrm>
          <a:custGeom>
            <a:avLst/>
            <a:gdLst>
              <a:gd name="T0" fmla="*/ 0 w 21567"/>
              <a:gd name="T1" fmla="*/ 0 h 21600"/>
              <a:gd name="T2" fmla="*/ 1246187 w 21567"/>
              <a:gd name="T3" fmla="*/ 503841 h 21600"/>
              <a:gd name="T4" fmla="*/ 0 w 21567"/>
              <a:gd name="T5" fmla="*/ 533400 h 21600"/>
              <a:gd name="T6" fmla="*/ 0 60000 65536"/>
              <a:gd name="T7" fmla="*/ 0 60000 65536"/>
              <a:gd name="T8" fmla="*/ 0 60000 65536"/>
              <a:gd name="T9" fmla="*/ 0 w 21567"/>
              <a:gd name="T10" fmla="*/ 0 h 21600"/>
              <a:gd name="T11" fmla="*/ 21567 w 215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7" h="21600" fill="none" extrusionOk="0">
                <a:moveTo>
                  <a:pt x="-1" y="0"/>
                </a:moveTo>
                <a:cubicBezTo>
                  <a:pt x="11464" y="0"/>
                  <a:pt x="20931" y="8956"/>
                  <a:pt x="21566" y="20403"/>
                </a:cubicBezTo>
              </a:path>
              <a:path w="21567" h="21600" stroke="0" extrusionOk="0">
                <a:moveTo>
                  <a:pt x="-1" y="0"/>
                </a:moveTo>
                <a:cubicBezTo>
                  <a:pt x="11464" y="0"/>
                  <a:pt x="20931" y="8956"/>
                  <a:pt x="21566" y="2040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7" name="Arc 17"/>
          <p:cNvSpPr>
            <a:spLocks/>
          </p:cNvSpPr>
          <p:nvPr/>
        </p:nvSpPr>
        <p:spPr bwMode="auto">
          <a:xfrm rot="4697529" flipV="1">
            <a:off x="4458494" y="2234406"/>
            <a:ext cx="1371600" cy="484188"/>
          </a:xfrm>
          <a:custGeom>
            <a:avLst/>
            <a:gdLst>
              <a:gd name="T0" fmla="*/ 0 w 21567"/>
              <a:gd name="T1" fmla="*/ 0 h 21600"/>
              <a:gd name="T2" fmla="*/ 1371600 w 21567"/>
              <a:gd name="T3" fmla="*/ 457356 h 21600"/>
              <a:gd name="T4" fmla="*/ 0 w 21567"/>
              <a:gd name="T5" fmla="*/ 484188 h 21600"/>
              <a:gd name="T6" fmla="*/ 0 60000 65536"/>
              <a:gd name="T7" fmla="*/ 0 60000 65536"/>
              <a:gd name="T8" fmla="*/ 0 60000 65536"/>
              <a:gd name="T9" fmla="*/ 0 w 21567"/>
              <a:gd name="T10" fmla="*/ 0 h 21600"/>
              <a:gd name="T11" fmla="*/ 21567 w 215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7" h="21600" fill="none" extrusionOk="0">
                <a:moveTo>
                  <a:pt x="-1" y="0"/>
                </a:moveTo>
                <a:cubicBezTo>
                  <a:pt x="11464" y="0"/>
                  <a:pt x="20931" y="8956"/>
                  <a:pt x="21566" y="20403"/>
                </a:cubicBezTo>
              </a:path>
              <a:path w="21567" h="21600" stroke="0" extrusionOk="0">
                <a:moveTo>
                  <a:pt x="-1" y="0"/>
                </a:moveTo>
                <a:cubicBezTo>
                  <a:pt x="11464" y="0"/>
                  <a:pt x="20931" y="8956"/>
                  <a:pt x="21566" y="2040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8" name="Arc 18"/>
          <p:cNvSpPr>
            <a:spLocks/>
          </p:cNvSpPr>
          <p:nvPr/>
        </p:nvSpPr>
        <p:spPr bwMode="auto">
          <a:xfrm rot="1104842" flipV="1">
            <a:off x="4040188" y="2800350"/>
            <a:ext cx="1081087" cy="533400"/>
          </a:xfrm>
          <a:custGeom>
            <a:avLst/>
            <a:gdLst>
              <a:gd name="T0" fmla="*/ 0 w 18688"/>
              <a:gd name="T1" fmla="*/ 0 h 21600"/>
              <a:gd name="T2" fmla="*/ 1081087 w 18688"/>
              <a:gd name="T3" fmla="*/ 265910 h 21600"/>
              <a:gd name="T4" fmla="*/ 0 w 18688"/>
              <a:gd name="T5" fmla="*/ 533400 h 21600"/>
              <a:gd name="T6" fmla="*/ 0 60000 65536"/>
              <a:gd name="T7" fmla="*/ 0 60000 65536"/>
              <a:gd name="T8" fmla="*/ 0 60000 65536"/>
              <a:gd name="T9" fmla="*/ 0 w 18688"/>
              <a:gd name="T10" fmla="*/ 0 h 21600"/>
              <a:gd name="T11" fmla="*/ 18688 w 1868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88" h="21600" fill="none" extrusionOk="0">
                <a:moveTo>
                  <a:pt x="-1" y="0"/>
                </a:moveTo>
                <a:cubicBezTo>
                  <a:pt x="7703" y="0"/>
                  <a:pt x="14824" y="4103"/>
                  <a:pt x="18687" y="10768"/>
                </a:cubicBezTo>
              </a:path>
              <a:path w="18688" h="21600" stroke="0" extrusionOk="0">
                <a:moveTo>
                  <a:pt x="-1" y="0"/>
                </a:moveTo>
                <a:cubicBezTo>
                  <a:pt x="7703" y="0"/>
                  <a:pt x="14824" y="4103"/>
                  <a:pt x="18687" y="10768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069" name="Rectangle 19"/>
          <p:cNvSpPr>
            <a:spLocks noChangeArrowheads="1"/>
          </p:cNvSpPr>
          <p:nvPr/>
        </p:nvSpPr>
        <p:spPr bwMode="auto">
          <a:xfrm>
            <a:off x="1866900" y="4800600"/>
            <a:ext cx="5765800" cy="18288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/>
        </p:nvGraphicFramePr>
        <p:xfrm>
          <a:off x="3124200" y="4800600"/>
          <a:ext cx="2019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cuación" r:id="rId2" imgW="2019240" imgH="609480" progId="Equation.3">
                  <p:embed/>
                </p:oleObj>
              </mc:Choice>
              <mc:Fallback>
                <p:oleObj name="Ecuación" r:id="rId2" imgW="2019240" imgH="609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00600"/>
                        <a:ext cx="2019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1"/>
          <p:cNvGraphicFramePr>
            <a:graphicFrameLocks noChangeAspect="1"/>
          </p:cNvGraphicFramePr>
          <p:nvPr/>
        </p:nvGraphicFramePr>
        <p:xfrm>
          <a:off x="3124200" y="5410200"/>
          <a:ext cx="2552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cuación" r:id="rId4" imgW="2552400" imgH="609480" progId="Equation.3">
                  <p:embed/>
                </p:oleObj>
              </mc:Choice>
              <mc:Fallback>
                <p:oleObj name="Ecuación" r:id="rId4" imgW="2552400" imgH="609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10200"/>
                        <a:ext cx="25527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2"/>
          <p:cNvGraphicFramePr>
            <a:graphicFrameLocks noChangeAspect="1"/>
          </p:cNvGraphicFramePr>
          <p:nvPr/>
        </p:nvGraphicFramePr>
        <p:xfrm>
          <a:off x="3003550" y="6019800"/>
          <a:ext cx="397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cuación" r:id="rId6" imgW="3974760" imgH="609480" progId="Equation.3">
                  <p:embed/>
                </p:oleObj>
              </mc:Choice>
              <mc:Fallback>
                <p:oleObj name="Ecuación" r:id="rId6" imgW="3974760" imgH="609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6019800"/>
                        <a:ext cx="39751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0" name="Text Box 27"/>
          <p:cNvSpPr txBox="1">
            <a:spLocks noChangeArrowheads="1"/>
          </p:cNvSpPr>
          <p:nvPr/>
        </p:nvSpPr>
        <p:spPr bwMode="auto">
          <a:xfrm>
            <a:off x="533400" y="76200"/>
            <a:ext cx="7935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¿¿¿Donde aparece la precipitación???</a:t>
            </a:r>
            <a:endParaRPr lang="en-US" sz="2800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1" name="Text Box 30"/>
          <p:cNvSpPr txBox="1">
            <a:spLocks noChangeArrowheads="1"/>
          </p:cNvSpPr>
          <p:nvPr/>
        </p:nvSpPr>
        <p:spPr bwMode="auto">
          <a:xfrm rot="-3086922">
            <a:off x="348457" y="1493043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800" b="1">
                <a:solidFill>
                  <a:srgbClr val="FFCC66"/>
                </a:solidFill>
                <a:latin typeface="Arial" charset="0"/>
              </a:rPr>
              <a:t>Nube cálida</a:t>
            </a:r>
            <a:endParaRPr lang="en-US" sz="1800" b="1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2072" name="Text Box 31"/>
          <p:cNvSpPr txBox="1">
            <a:spLocks noChangeArrowheads="1"/>
          </p:cNvSpPr>
          <p:nvPr/>
        </p:nvSpPr>
        <p:spPr bwMode="auto">
          <a:xfrm rot="3092239">
            <a:off x="7881144" y="1346994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800" b="1">
                <a:solidFill>
                  <a:srgbClr val="CCECFF"/>
                </a:solidFill>
                <a:latin typeface="Arial" charset="0"/>
              </a:rPr>
              <a:t>Nube fría</a:t>
            </a:r>
            <a:endParaRPr lang="en-US" sz="1800" b="1">
              <a:solidFill>
                <a:srgbClr val="CCEC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7171" name="Rectangle 1026"/>
          <p:cNvSpPr>
            <a:spLocks noChangeArrowheads="1"/>
          </p:cNvSpPr>
          <p:nvPr/>
        </p:nvSpPr>
        <p:spPr bwMode="auto">
          <a:xfrm>
            <a:off x="762000" y="990600"/>
            <a:ext cx="79248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Pero el sistema anterior es altamente no lineal y no se pueden encontrar soluciones analíticas...</a:t>
            </a:r>
          </a:p>
          <a:p>
            <a:pPr algn="ctr"/>
            <a:endParaRPr lang="es-ES" sz="1600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5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?!</a:t>
            </a:r>
          </a:p>
          <a:p>
            <a:pPr algn="ctr"/>
            <a:endParaRPr lang="es-ES" sz="1800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800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 entonces se recurre a métodos de modelamiento numérico comenzando por la discretización de la atmósfera a nivel global o regional</a:t>
            </a:r>
            <a:endParaRPr lang="en-US" sz="2800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92288" y="366713"/>
            <a:ext cx="5376862" cy="5562600"/>
            <a:chOff x="1169" y="456"/>
            <a:chExt cx="3387" cy="3504"/>
          </a:xfrm>
        </p:grpSpPr>
        <p:pic>
          <p:nvPicPr>
            <p:cNvPr id="8198" name="Picture 4" descr="C:\Documents and Settings\rgarreau\Desktop\divulgación\MM5\newslide0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8" y="948"/>
              <a:ext cx="3168" cy="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" name="Arc 5"/>
            <p:cNvSpPr>
              <a:spLocks/>
            </p:cNvSpPr>
            <p:nvPr/>
          </p:nvSpPr>
          <p:spPr bwMode="auto">
            <a:xfrm rot="7972856">
              <a:off x="2132" y="732"/>
              <a:ext cx="1584" cy="1728"/>
            </a:xfrm>
            <a:custGeom>
              <a:avLst/>
              <a:gdLst>
                <a:gd name="T0" fmla="*/ 0 w 21600"/>
                <a:gd name="T1" fmla="*/ 0 h 21600"/>
                <a:gd name="T2" fmla="*/ 1584 w 21600"/>
                <a:gd name="T3" fmla="*/ 1728 h 21600"/>
                <a:gd name="T4" fmla="*/ 0 w 21600"/>
                <a:gd name="T5" fmla="*/ 172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00" name="Arc 6"/>
            <p:cNvSpPr>
              <a:spLocks/>
            </p:cNvSpPr>
            <p:nvPr/>
          </p:nvSpPr>
          <p:spPr bwMode="auto">
            <a:xfrm rot="7972856">
              <a:off x="2190" y="626"/>
              <a:ext cx="1407" cy="1571"/>
            </a:xfrm>
            <a:custGeom>
              <a:avLst/>
              <a:gdLst>
                <a:gd name="T0" fmla="*/ 0 w 21763"/>
                <a:gd name="T1" fmla="*/ 0 h 21600"/>
                <a:gd name="T2" fmla="*/ 1407 w 21763"/>
                <a:gd name="T3" fmla="*/ 1484 h 21600"/>
                <a:gd name="T4" fmla="*/ 13 w 21763"/>
                <a:gd name="T5" fmla="*/ 1571 h 21600"/>
                <a:gd name="T6" fmla="*/ 0 60000 65536"/>
                <a:gd name="T7" fmla="*/ 0 60000 65536"/>
                <a:gd name="T8" fmla="*/ 0 60000 65536"/>
                <a:gd name="T9" fmla="*/ 0 w 21763"/>
                <a:gd name="T10" fmla="*/ 0 h 21600"/>
                <a:gd name="T11" fmla="*/ 21763 w 217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63" h="21600" fill="none" extrusionOk="0">
                  <a:moveTo>
                    <a:pt x="-1" y="0"/>
                  </a:moveTo>
                  <a:cubicBezTo>
                    <a:pt x="65" y="0"/>
                    <a:pt x="130" y="-1"/>
                    <a:pt x="196" y="0"/>
                  </a:cubicBezTo>
                  <a:cubicBezTo>
                    <a:pt x="11660" y="0"/>
                    <a:pt x="21128" y="8956"/>
                    <a:pt x="21762" y="20404"/>
                  </a:cubicBezTo>
                </a:path>
                <a:path w="21763" h="21600" stroke="0" extrusionOk="0">
                  <a:moveTo>
                    <a:pt x="-1" y="0"/>
                  </a:moveTo>
                  <a:cubicBezTo>
                    <a:pt x="65" y="0"/>
                    <a:pt x="130" y="-1"/>
                    <a:pt x="196" y="0"/>
                  </a:cubicBezTo>
                  <a:cubicBezTo>
                    <a:pt x="11660" y="0"/>
                    <a:pt x="21128" y="8956"/>
                    <a:pt x="21762" y="20404"/>
                  </a:cubicBezTo>
                  <a:lnTo>
                    <a:pt x="196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01" name="Arc 7"/>
            <p:cNvSpPr>
              <a:spLocks/>
            </p:cNvSpPr>
            <p:nvPr/>
          </p:nvSpPr>
          <p:spPr bwMode="auto">
            <a:xfrm flipH="1">
              <a:off x="1724" y="996"/>
              <a:ext cx="1200" cy="2699"/>
            </a:xfrm>
            <a:custGeom>
              <a:avLst/>
              <a:gdLst>
                <a:gd name="T0" fmla="*/ 0 w 21600"/>
                <a:gd name="T1" fmla="*/ 0 h 38485"/>
                <a:gd name="T2" fmla="*/ 748 w 21600"/>
                <a:gd name="T3" fmla="*/ 2699 h 38485"/>
                <a:gd name="T4" fmla="*/ 0 w 21600"/>
                <a:gd name="T5" fmla="*/ 1515 h 384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485"/>
                <a:gd name="T11" fmla="*/ 21600 w 21600"/>
                <a:gd name="T12" fmla="*/ 38485 h 384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485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172"/>
                    <a:pt x="18607" y="34386"/>
                    <a:pt x="13470" y="38485"/>
                  </a:cubicBezTo>
                </a:path>
                <a:path w="21600" h="38485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172"/>
                    <a:pt x="18607" y="34386"/>
                    <a:pt x="13470" y="3848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02" name="Arc 8"/>
            <p:cNvSpPr>
              <a:spLocks/>
            </p:cNvSpPr>
            <p:nvPr/>
          </p:nvSpPr>
          <p:spPr bwMode="auto">
            <a:xfrm flipH="1">
              <a:off x="1916" y="995"/>
              <a:ext cx="1008" cy="2740"/>
            </a:xfrm>
            <a:custGeom>
              <a:avLst/>
              <a:gdLst>
                <a:gd name="T0" fmla="*/ 0 w 21600"/>
                <a:gd name="T1" fmla="*/ 0 h 38040"/>
                <a:gd name="T2" fmla="*/ 654 w 21600"/>
                <a:gd name="T3" fmla="*/ 2740 h 38040"/>
                <a:gd name="T4" fmla="*/ 0 w 21600"/>
                <a:gd name="T5" fmla="*/ 1556 h 380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8040"/>
                <a:gd name="T11" fmla="*/ 21600 w 21600"/>
                <a:gd name="T12" fmla="*/ 38040 h 380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804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926"/>
                    <a:pt x="18826" y="33935"/>
                    <a:pt x="14010" y="38039"/>
                  </a:cubicBezTo>
                </a:path>
                <a:path w="21600" h="3804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926"/>
                    <a:pt x="18826" y="33935"/>
                    <a:pt x="14010" y="3803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03" name="Freeform 9"/>
            <p:cNvSpPr>
              <a:spLocks/>
            </p:cNvSpPr>
            <p:nvPr/>
          </p:nvSpPr>
          <p:spPr bwMode="auto">
            <a:xfrm>
              <a:off x="1406" y="456"/>
              <a:ext cx="603" cy="1077"/>
            </a:xfrm>
            <a:custGeom>
              <a:avLst/>
              <a:gdLst>
                <a:gd name="T0" fmla="*/ 603 w 603"/>
                <a:gd name="T1" fmla="*/ 1077 h 1077"/>
                <a:gd name="T2" fmla="*/ 0 w 603"/>
                <a:gd name="T3" fmla="*/ 0 h 1077"/>
                <a:gd name="T4" fmla="*/ 0 60000 65536"/>
                <a:gd name="T5" fmla="*/ 0 60000 65536"/>
                <a:gd name="T6" fmla="*/ 0 w 603"/>
                <a:gd name="T7" fmla="*/ 0 h 1077"/>
                <a:gd name="T8" fmla="*/ 603 w 603"/>
                <a:gd name="T9" fmla="*/ 1077 h 10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3" h="1077">
                  <a:moveTo>
                    <a:pt x="603" y="107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04" name="Freeform 10"/>
            <p:cNvSpPr>
              <a:spLocks/>
            </p:cNvSpPr>
            <p:nvPr/>
          </p:nvSpPr>
          <p:spPr bwMode="auto">
            <a:xfrm>
              <a:off x="1169" y="735"/>
              <a:ext cx="737" cy="981"/>
            </a:xfrm>
            <a:custGeom>
              <a:avLst/>
              <a:gdLst>
                <a:gd name="T0" fmla="*/ 737 w 737"/>
                <a:gd name="T1" fmla="*/ 981 h 981"/>
                <a:gd name="T2" fmla="*/ 0 w 737"/>
                <a:gd name="T3" fmla="*/ 0 h 981"/>
                <a:gd name="T4" fmla="*/ 0 60000 65536"/>
                <a:gd name="T5" fmla="*/ 0 60000 65536"/>
                <a:gd name="T6" fmla="*/ 0 w 737"/>
                <a:gd name="T7" fmla="*/ 0 h 981"/>
                <a:gd name="T8" fmla="*/ 737 w 737"/>
                <a:gd name="T9" fmla="*/ 981 h 9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7" h="981">
                  <a:moveTo>
                    <a:pt x="737" y="98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05" name="Freeform 11"/>
            <p:cNvSpPr>
              <a:spLocks/>
            </p:cNvSpPr>
            <p:nvPr/>
          </p:nvSpPr>
          <p:spPr bwMode="auto">
            <a:xfrm>
              <a:off x="1667" y="510"/>
              <a:ext cx="453" cy="1098"/>
            </a:xfrm>
            <a:custGeom>
              <a:avLst/>
              <a:gdLst>
                <a:gd name="T0" fmla="*/ 453 w 453"/>
                <a:gd name="T1" fmla="*/ 1098 h 1098"/>
                <a:gd name="T2" fmla="*/ 0 w 453"/>
                <a:gd name="T3" fmla="*/ 0 h 1098"/>
                <a:gd name="T4" fmla="*/ 0 60000 65536"/>
                <a:gd name="T5" fmla="*/ 0 60000 65536"/>
                <a:gd name="T6" fmla="*/ 0 w 453"/>
                <a:gd name="T7" fmla="*/ 0 h 1098"/>
                <a:gd name="T8" fmla="*/ 453 w 453"/>
                <a:gd name="T9" fmla="*/ 1098 h 10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3" h="1098">
                  <a:moveTo>
                    <a:pt x="453" y="109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06" name="Freeform 12"/>
            <p:cNvSpPr>
              <a:spLocks/>
            </p:cNvSpPr>
            <p:nvPr/>
          </p:nvSpPr>
          <p:spPr bwMode="auto">
            <a:xfrm>
              <a:off x="1415" y="741"/>
              <a:ext cx="624" cy="1068"/>
            </a:xfrm>
            <a:custGeom>
              <a:avLst/>
              <a:gdLst>
                <a:gd name="T0" fmla="*/ 624 w 624"/>
                <a:gd name="T1" fmla="*/ 1068 h 1068"/>
                <a:gd name="T2" fmla="*/ 0 w 624"/>
                <a:gd name="T3" fmla="*/ 0 h 1068"/>
                <a:gd name="T4" fmla="*/ 0 60000 65536"/>
                <a:gd name="T5" fmla="*/ 0 60000 65536"/>
                <a:gd name="T6" fmla="*/ 0 w 624"/>
                <a:gd name="T7" fmla="*/ 0 h 1068"/>
                <a:gd name="T8" fmla="*/ 624 w 624"/>
                <a:gd name="T9" fmla="*/ 1068 h 10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1068">
                  <a:moveTo>
                    <a:pt x="624" y="106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1436" y="1092"/>
              <a:ext cx="24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08" name="Freeform 14"/>
            <p:cNvSpPr>
              <a:spLocks/>
            </p:cNvSpPr>
            <p:nvPr/>
          </p:nvSpPr>
          <p:spPr bwMode="auto">
            <a:xfrm>
              <a:off x="1436" y="897"/>
              <a:ext cx="216" cy="195"/>
            </a:xfrm>
            <a:custGeom>
              <a:avLst/>
              <a:gdLst>
                <a:gd name="T0" fmla="*/ 0 w 216"/>
                <a:gd name="T1" fmla="*/ 195 h 195"/>
                <a:gd name="T2" fmla="*/ 216 w 216"/>
                <a:gd name="T3" fmla="*/ 0 h 195"/>
                <a:gd name="T4" fmla="*/ 0 60000 65536"/>
                <a:gd name="T5" fmla="*/ 0 60000 65536"/>
                <a:gd name="T6" fmla="*/ 0 w 216"/>
                <a:gd name="T7" fmla="*/ 0 h 195"/>
                <a:gd name="T8" fmla="*/ 216 w 216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95">
                  <a:moveTo>
                    <a:pt x="0" y="195"/>
                  </a:moveTo>
                  <a:lnTo>
                    <a:pt x="216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09" name="Freeform 15"/>
            <p:cNvSpPr>
              <a:spLocks/>
            </p:cNvSpPr>
            <p:nvPr/>
          </p:nvSpPr>
          <p:spPr bwMode="auto">
            <a:xfrm>
              <a:off x="1646" y="891"/>
              <a:ext cx="222" cy="105"/>
            </a:xfrm>
            <a:custGeom>
              <a:avLst/>
              <a:gdLst>
                <a:gd name="T0" fmla="*/ 0 w 222"/>
                <a:gd name="T1" fmla="*/ 0 h 105"/>
                <a:gd name="T2" fmla="*/ 222 w 222"/>
                <a:gd name="T3" fmla="*/ 105 h 105"/>
                <a:gd name="T4" fmla="*/ 0 60000 65536"/>
                <a:gd name="T5" fmla="*/ 0 60000 65536"/>
                <a:gd name="T6" fmla="*/ 0 w 222"/>
                <a:gd name="T7" fmla="*/ 0 h 105"/>
                <a:gd name="T8" fmla="*/ 222 w 222"/>
                <a:gd name="T9" fmla="*/ 105 h 1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05">
                  <a:moveTo>
                    <a:pt x="0" y="0"/>
                  </a:moveTo>
                  <a:lnTo>
                    <a:pt x="222" y="105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10" name="Line 16"/>
            <p:cNvSpPr>
              <a:spLocks noChangeShapeType="1"/>
            </p:cNvSpPr>
            <p:nvPr/>
          </p:nvSpPr>
          <p:spPr bwMode="auto">
            <a:xfrm flipV="1">
              <a:off x="1676" y="996"/>
              <a:ext cx="192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11" name="Arc 17"/>
            <p:cNvSpPr>
              <a:spLocks/>
            </p:cNvSpPr>
            <p:nvPr/>
          </p:nvSpPr>
          <p:spPr bwMode="auto">
            <a:xfrm rot="13586794" flipH="1">
              <a:off x="2022" y="948"/>
              <a:ext cx="1930" cy="2033"/>
            </a:xfrm>
            <a:custGeom>
              <a:avLst/>
              <a:gdLst>
                <a:gd name="T0" fmla="*/ 0 w 23430"/>
                <a:gd name="T1" fmla="*/ 7 h 21600"/>
                <a:gd name="T2" fmla="*/ 1930 w 23430"/>
                <a:gd name="T3" fmla="*/ 1945 h 21600"/>
                <a:gd name="T4" fmla="*/ 152 w 23430"/>
                <a:gd name="T5" fmla="*/ 2033 h 21600"/>
                <a:gd name="T6" fmla="*/ 0 60000 65536"/>
                <a:gd name="T7" fmla="*/ 0 60000 65536"/>
                <a:gd name="T8" fmla="*/ 0 60000 65536"/>
                <a:gd name="T9" fmla="*/ 0 w 23430"/>
                <a:gd name="T10" fmla="*/ 0 h 21600"/>
                <a:gd name="T11" fmla="*/ 23430 w 23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430" h="21600" fill="none" extrusionOk="0">
                  <a:moveTo>
                    <a:pt x="0" y="79"/>
                  </a:moveTo>
                  <a:cubicBezTo>
                    <a:pt x="615" y="26"/>
                    <a:pt x="1232" y="-1"/>
                    <a:pt x="1850" y="0"/>
                  </a:cubicBezTo>
                  <a:cubicBezTo>
                    <a:pt x="13414" y="0"/>
                    <a:pt x="22926" y="9107"/>
                    <a:pt x="23429" y="20661"/>
                  </a:cubicBezTo>
                </a:path>
                <a:path w="23430" h="21600" stroke="0" extrusionOk="0">
                  <a:moveTo>
                    <a:pt x="0" y="79"/>
                  </a:moveTo>
                  <a:cubicBezTo>
                    <a:pt x="615" y="26"/>
                    <a:pt x="1232" y="-1"/>
                    <a:pt x="1850" y="0"/>
                  </a:cubicBezTo>
                  <a:cubicBezTo>
                    <a:pt x="13414" y="0"/>
                    <a:pt x="22926" y="9107"/>
                    <a:pt x="23429" y="20661"/>
                  </a:cubicBezTo>
                  <a:lnTo>
                    <a:pt x="1850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8212" name="Freeform 18"/>
            <p:cNvSpPr>
              <a:spLocks/>
            </p:cNvSpPr>
            <p:nvPr/>
          </p:nvSpPr>
          <p:spPr bwMode="auto">
            <a:xfrm>
              <a:off x="1439" y="897"/>
              <a:ext cx="422" cy="287"/>
            </a:xfrm>
            <a:custGeom>
              <a:avLst/>
              <a:gdLst>
                <a:gd name="T0" fmla="*/ 0 w 422"/>
                <a:gd name="T1" fmla="*/ 197 h 287"/>
                <a:gd name="T2" fmla="*/ 236 w 422"/>
                <a:gd name="T3" fmla="*/ 287 h 287"/>
                <a:gd name="T4" fmla="*/ 422 w 422"/>
                <a:gd name="T5" fmla="*/ 102 h 287"/>
                <a:gd name="T6" fmla="*/ 218 w 422"/>
                <a:gd name="T7" fmla="*/ 0 h 287"/>
                <a:gd name="T8" fmla="*/ 0 w 422"/>
                <a:gd name="T9" fmla="*/ 197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2"/>
                <a:gd name="T16" fmla="*/ 0 h 287"/>
                <a:gd name="T17" fmla="*/ 422 w 422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2" h="287">
                  <a:moveTo>
                    <a:pt x="0" y="197"/>
                  </a:moveTo>
                  <a:lnTo>
                    <a:pt x="236" y="287"/>
                  </a:lnTo>
                  <a:lnTo>
                    <a:pt x="422" y="102"/>
                  </a:lnTo>
                  <a:lnTo>
                    <a:pt x="218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13" name="Freeform 19"/>
            <p:cNvSpPr>
              <a:spLocks/>
            </p:cNvSpPr>
            <p:nvPr/>
          </p:nvSpPr>
          <p:spPr bwMode="auto">
            <a:xfrm>
              <a:off x="1907" y="1544"/>
              <a:ext cx="210" cy="256"/>
            </a:xfrm>
            <a:custGeom>
              <a:avLst/>
              <a:gdLst>
                <a:gd name="T0" fmla="*/ 0 w 210"/>
                <a:gd name="T1" fmla="*/ 169 h 256"/>
                <a:gd name="T2" fmla="*/ 129 w 210"/>
                <a:gd name="T3" fmla="*/ 256 h 256"/>
                <a:gd name="T4" fmla="*/ 210 w 210"/>
                <a:gd name="T5" fmla="*/ 67 h 256"/>
                <a:gd name="T6" fmla="*/ 99 w 210"/>
                <a:gd name="T7" fmla="*/ 0 h 256"/>
                <a:gd name="T8" fmla="*/ 0 w 210"/>
                <a:gd name="T9" fmla="*/ 169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56"/>
                <a:gd name="T17" fmla="*/ 210 w 210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56">
                  <a:moveTo>
                    <a:pt x="0" y="169"/>
                  </a:moveTo>
                  <a:lnTo>
                    <a:pt x="129" y="256"/>
                  </a:lnTo>
                  <a:lnTo>
                    <a:pt x="210" y="67"/>
                  </a:lnTo>
                  <a:lnTo>
                    <a:pt x="99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14" name="Text Box 20"/>
            <p:cNvSpPr txBox="1">
              <a:spLocks noChangeArrowheads="1"/>
            </p:cNvSpPr>
            <p:nvPr/>
          </p:nvSpPr>
          <p:spPr bwMode="auto">
            <a:xfrm>
              <a:off x="4076" y="1267"/>
              <a:ext cx="4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es-CL" sz="2000">
                  <a:solidFill>
                    <a:schemeClr val="bg1"/>
                  </a:solidFill>
                  <a:sym typeface="Symbol" pitchFamily="18" charset="2"/>
                </a:rPr>
                <a:t> lat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8215" name="Text Box 21"/>
            <p:cNvSpPr txBox="1">
              <a:spLocks noChangeArrowheads="1"/>
            </p:cNvSpPr>
            <p:nvPr/>
          </p:nvSpPr>
          <p:spPr bwMode="auto">
            <a:xfrm>
              <a:off x="1196" y="2323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es-CL" sz="2000">
                  <a:solidFill>
                    <a:schemeClr val="bg1"/>
                  </a:solidFill>
                  <a:sym typeface="Symbol" pitchFamily="18" charset="2"/>
                </a:rPr>
                <a:t> lon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8216" name="Line 22"/>
            <p:cNvSpPr>
              <a:spLocks noChangeShapeType="1"/>
            </p:cNvSpPr>
            <p:nvPr/>
          </p:nvSpPr>
          <p:spPr bwMode="auto">
            <a:xfrm>
              <a:off x="3980" y="1380"/>
              <a:ext cx="192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17" name="Freeform 23"/>
            <p:cNvSpPr>
              <a:spLocks/>
            </p:cNvSpPr>
            <p:nvPr/>
          </p:nvSpPr>
          <p:spPr bwMode="auto">
            <a:xfrm>
              <a:off x="1745" y="2304"/>
              <a:ext cx="171" cy="96"/>
            </a:xfrm>
            <a:custGeom>
              <a:avLst/>
              <a:gdLst>
                <a:gd name="T0" fmla="*/ 0 w 171"/>
                <a:gd name="T1" fmla="*/ 0 h 96"/>
                <a:gd name="T2" fmla="*/ 171 w 171"/>
                <a:gd name="T3" fmla="*/ 96 h 96"/>
                <a:gd name="T4" fmla="*/ 0 60000 65536"/>
                <a:gd name="T5" fmla="*/ 0 60000 65536"/>
                <a:gd name="T6" fmla="*/ 0 w 171"/>
                <a:gd name="T7" fmla="*/ 0 h 96"/>
                <a:gd name="T8" fmla="*/ 171 w 171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1" h="96">
                  <a:moveTo>
                    <a:pt x="0" y="0"/>
                  </a:moveTo>
                  <a:lnTo>
                    <a:pt x="171" y="9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18" name="Freeform 24"/>
            <p:cNvSpPr>
              <a:spLocks/>
            </p:cNvSpPr>
            <p:nvPr/>
          </p:nvSpPr>
          <p:spPr bwMode="auto">
            <a:xfrm>
              <a:off x="1868" y="995"/>
              <a:ext cx="249" cy="606"/>
            </a:xfrm>
            <a:custGeom>
              <a:avLst/>
              <a:gdLst>
                <a:gd name="T0" fmla="*/ 0 w 249"/>
                <a:gd name="T1" fmla="*/ 0 h 606"/>
                <a:gd name="T2" fmla="*/ 249 w 249"/>
                <a:gd name="T3" fmla="*/ 606 h 606"/>
                <a:gd name="T4" fmla="*/ 0 60000 65536"/>
                <a:gd name="T5" fmla="*/ 0 60000 65536"/>
                <a:gd name="T6" fmla="*/ 0 w 249"/>
                <a:gd name="T7" fmla="*/ 0 h 606"/>
                <a:gd name="T8" fmla="*/ 249 w 249"/>
                <a:gd name="T9" fmla="*/ 606 h 6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9" h="606">
                  <a:moveTo>
                    <a:pt x="0" y="0"/>
                  </a:moveTo>
                  <a:lnTo>
                    <a:pt x="249" y="60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19" name="Text Box 25"/>
            <p:cNvSpPr txBox="1">
              <a:spLocks noChangeArrowheads="1"/>
            </p:cNvSpPr>
            <p:nvPr/>
          </p:nvSpPr>
          <p:spPr bwMode="auto">
            <a:xfrm>
              <a:off x="1970" y="739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es-CL" sz="200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CL" sz="2000" i="1">
                  <a:solidFill>
                    <a:schemeClr val="bg1"/>
                  </a:solidFill>
                  <a:sym typeface="Symbol" pitchFamily="18" charset="2"/>
                </a:rPr>
                <a:t>z</a:t>
              </a:r>
              <a:endParaRPr lang="en-US" sz="2000" i="1">
                <a:solidFill>
                  <a:schemeClr val="bg1"/>
                </a:solidFill>
              </a:endParaRPr>
            </a:p>
          </p:txBody>
        </p:sp>
      </p:grpSp>
      <p:sp>
        <p:nvSpPr>
          <p:cNvPr id="8196" name="Text Box 26"/>
          <p:cNvSpPr txBox="1">
            <a:spLocks noChangeArrowheads="1"/>
          </p:cNvSpPr>
          <p:nvPr/>
        </p:nvSpPr>
        <p:spPr bwMode="auto">
          <a:xfrm>
            <a:off x="1141413" y="5929313"/>
            <a:ext cx="7085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lat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lon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1 - 3</a:t>
            </a:r>
            <a:r>
              <a:rPr lang="es-CL" sz="2000">
                <a:solidFill>
                  <a:schemeClr val="bg1"/>
                </a:solidFill>
              </a:rPr>
              <a:t>           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z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1 km              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 minutos-horas</a:t>
            </a:r>
          </a:p>
          <a:p>
            <a:pPr algn="ctr">
              <a:buFont typeface="Symbol" pitchFamily="18" charset="2"/>
              <a:buNone/>
            </a:pP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Tope de la atmósfera: 15-50 km</a:t>
            </a:r>
            <a:endParaRPr lang="en-US" sz="2000">
              <a:solidFill>
                <a:schemeClr val="bg1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97" name="Text Box 27"/>
          <p:cNvSpPr txBox="1">
            <a:spLocks noChangeArrowheads="1"/>
          </p:cNvSpPr>
          <p:nvPr/>
        </p:nvSpPr>
        <p:spPr bwMode="auto">
          <a:xfrm>
            <a:off x="2139950" y="192088"/>
            <a:ext cx="531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800" b="1">
                <a:solidFill>
                  <a:srgbClr val="FFCC66"/>
                </a:solidFill>
              </a:rPr>
              <a:t>Modelos Globales (GCM-AGCM)</a:t>
            </a:r>
            <a:endParaRPr lang="en-US" sz="2800" b="1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sp>
        <p:nvSpPr>
          <p:cNvPr id="9219" name="Text Box 44"/>
          <p:cNvSpPr txBox="1">
            <a:spLocks noChangeArrowheads="1"/>
          </p:cNvSpPr>
          <p:nvPr/>
        </p:nvSpPr>
        <p:spPr bwMode="auto">
          <a:xfrm>
            <a:off x="1941513" y="155575"/>
            <a:ext cx="5197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2800" b="1" dirty="0">
                <a:solidFill>
                  <a:srgbClr val="FFCC66"/>
                </a:solidFill>
              </a:rPr>
              <a:t>Modelos Regionales (LAM, MM)</a:t>
            </a:r>
            <a:endParaRPr lang="en-US" sz="2800" b="1" dirty="0">
              <a:solidFill>
                <a:srgbClr val="FFCC66"/>
              </a:solidFill>
            </a:endParaRPr>
          </a:p>
        </p:txBody>
      </p:sp>
      <p:sp>
        <p:nvSpPr>
          <p:cNvPr id="9220" name="Text Box 45"/>
          <p:cNvSpPr txBox="1">
            <a:spLocks noChangeArrowheads="1"/>
          </p:cNvSpPr>
          <p:nvPr/>
        </p:nvSpPr>
        <p:spPr bwMode="auto">
          <a:xfrm>
            <a:off x="1612900" y="6034088"/>
            <a:ext cx="6053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1-50 km</a:t>
            </a:r>
            <a:r>
              <a:rPr lang="es-CL" sz="2000">
                <a:solidFill>
                  <a:schemeClr val="bg1"/>
                </a:solidFill>
              </a:rPr>
              <a:t>    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z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50-200 m       </a:t>
            </a:r>
            <a:r>
              <a:rPr lang="en-US" sz="200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 segundos</a:t>
            </a:r>
          </a:p>
          <a:p>
            <a:pPr algn="ctr">
              <a:buFont typeface="Symbol" pitchFamily="18" charset="2"/>
              <a:buNone/>
            </a:pP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L</a:t>
            </a:r>
            <a:r>
              <a:rPr lang="es-CL" sz="2000" i="1" baseline="-2500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L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 i="1" baseline="-25000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s-CL" sz="20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~ 100-5000 km              </a:t>
            </a:r>
            <a:r>
              <a:rPr lang="es-CL" sz="2000" i="1">
                <a:solidFill>
                  <a:schemeClr val="bg1"/>
                </a:solidFill>
                <a:sym typeface="Symbol" pitchFamily="18" charset="2"/>
              </a:rPr>
              <a:t>L</a:t>
            </a:r>
            <a:r>
              <a:rPr lang="es-CL" sz="2000" i="1" baseline="-25000">
                <a:solidFill>
                  <a:schemeClr val="bg1"/>
                </a:solidFill>
                <a:sym typeface="Symbol" pitchFamily="18" charset="2"/>
              </a:rPr>
              <a:t>z</a:t>
            </a:r>
            <a:r>
              <a:rPr lang="es-CL" sz="200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 ~ 15 km </a:t>
            </a:r>
            <a:endParaRPr lang="en-US" sz="2000">
              <a:solidFill>
                <a:schemeClr val="bg1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221" name="Group 52"/>
          <p:cNvGrpSpPr>
            <a:grpSpLocks/>
          </p:cNvGrpSpPr>
          <p:nvPr/>
        </p:nvGrpSpPr>
        <p:grpSpPr bwMode="auto">
          <a:xfrm>
            <a:off x="1612900" y="1085850"/>
            <a:ext cx="5881688" cy="4732338"/>
            <a:chOff x="1248" y="669"/>
            <a:chExt cx="3705" cy="2981"/>
          </a:xfrm>
        </p:grpSpPr>
        <p:pic>
          <p:nvPicPr>
            <p:cNvPr id="9222" name="Picture 3" descr="C:\Documents and Settings\rgarreau\Desktop\divulgación\MM5\topo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8" y="669"/>
              <a:ext cx="3705" cy="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Freeform 5"/>
            <p:cNvSpPr>
              <a:spLocks/>
            </p:cNvSpPr>
            <p:nvPr/>
          </p:nvSpPr>
          <p:spPr bwMode="auto">
            <a:xfrm>
              <a:off x="2004" y="3033"/>
              <a:ext cx="2301" cy="267"/>
            </a:xfrm>
            <a:custGeom>
              <a:avLst/>
              <a:gdLst>
                <a:gd name="T0" fmla="*/ 0 w 2301"/>
                <a:gd name="T1" fmla="*/ 267 h 267"/>
                <a:gd name="T2" fmla="*/ 2301 w 2301"/>
                <a:gd name="T3" fmla="*/ 0 h 267"/>
                <a:gd name="T4" fmla="*/ 0 60000 65536"/>
                <a:gd name="T5" fmla="*/ 0 60000 65536"/>
                <a:gd name="T6" fmla="*/ 0 w 2301"/>
                <a:gd name="T7" fmla="*/ 0 h 267"/>
                <a:gd name="T8" fmla="*/ 2301 w 2301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01" h="267">
                  <a:moveTo>
                    <a:pt x="0" y="267"/>
                  </a:moveTo>
                  <a:lnTo>
                    <a:pt x="2301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24" name="Freeform 6"/>
            <p:cNvSpPr>
              <a:spLocks/>
            </p:cNvSpPr>
            <p:nvPr/>
          </p:nvSpPr>
          <p:spPr bwMode="auto">
            <a:xfrm>
              <a:off x="2298" y="2034"/>
              <a:ext cx="2514" cy="36"/>
            </a:xfrm>
            <a:custGeom>
              <a:avLst/>
              <a:gdLst>
                <a:gd name="T0" fmla="*/ 0 w 2514"/>
                <a:gd name="T1" fmla="*/ 0 h 36"/>
                <a:gd name="T2" fmla="*/ 2514 w 2514"/>
                <a:gd name="T3" fmla="*/ 36 h 36"/>
                <a:gd name="T4" fmla="*/ 0 60000 65536"/>
                <a:gd name="T5" fmla="*/ 0 60000 65536"/>
                <a:gd name="T6" fmla="*/ 0 w 2514"/>
                <a:gd name="T7" fmla="*/ 0 h 36"/>
                <a:gd name="T8" fmla="*/ 2514 w 2514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14" h="36">
                  <a:moveTo>
                    <a:pt x="0" y="0"/>
                  </a:moveTo>
                  <a:lnTo>
                    <a:pt x="2514" y="3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25" name="Freeform 7"/>
            <p:cNvSpPr>
              <a:spLocks/>
            </p:cNvSpPr>
            <p:nvPr/>
          </p:nvSpPr>
          <p:spPr bwMode="auto">
            <a:xfrm>
              <a:off x="1650" y="762"/>
              <a:ext cx="1929" cy="270"/>
            </a:xfrm>
            <a:custGeom>
              <a:avLst/>
              <a:gdLst>
                <a:gd name="T0" fmla="*/ 0 w 1929"/>
                <a:gd name="T1" fmla="*/ 0 h 270"/>
                <a:gd name="T2" fmla="*/ 1929 w 1929"/>
                <a:gd name="T3" fmla="*/ 270 h 270"/>
                <a:gd name="T4" fmla="*/ 0 60000 65536"/>
                <a:gd name="T5" fmla="*/ 0 60000 65536"/>
                <a:gd name="T6" fmla="*/ 0 w 1929"/>
                <a:gd name="T7" fmla="*/ 0 h 270"/>
                <a:gd name="T8" fmla="*/ 1929 w 1929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9" h="270">
                  <a:moveTo>
                    <a:pt x="0" y="0"/>
                  </a:moveTo>
                  <a:lnTo>
                    <a:pt x="1929" y="27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26" name="Freeform 8"/>
            <p:cNvSpPr>
              <a:spLocks/>
            </p:cNvSpPr>
            <p:nvPr/>
          </p:nvSpPr>
          <p:spPr bwMode="auto">
            <a:xfrm>
              <a:off x="2004" y="2040"/>
              <a:ext cx="285" cy="1269"/>
            </a:xfrm>
            <a:custGeom>
              <a:avLst/>
              <a:gdLst>
                <a:gd name="T0" fmla="*/ 0 w 285"/>
                <a:gd name="T1" fmla="*/ 1269 h 1269"/>
                <a:gd name="T2" fmla="*/ 285 w 285"/>
                <a:gd name="T3" fmla="*/ 0 h 1269"/>
                <a:gd name="T4" fmla="*/ 0 60000 65536"/>
                <a:gd name="T5" fmla="*/ 0 60000 65536"/>
                <a:gd name="T6" fmla="*/ 0 w 285"/>
                <a:gd name="T7" fmla="*/ 0 h 1269"/>
                <a:gd name="T8" fmla="*/ 285 w 285"/>
                <a:gd name="T9" fmla="*/ 1269 h 12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5" h="1269">
                  <a:moveTo>
                    <a:pt x="0" y="1269"/>
                  </a:moveTo>
                  <a:lnTo>
                    <a:pt x="285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27" name="Freeform 9"/>
            <p:cNvSpPr>
              <a:spLocks/>
            </p:cNvSpPr>
            <p:nvPr/>
          </p:nvSpPr>
          <p:spPr bwMode="auto">
            <a:xfrm>
              <a:off x="3312" y="1032"/>
              <a:ext cx="264" cy="792"/>
            </a:xfrm>
            <a:custGeom>
              <a:avLst/>
              <a:gdLst>
                <a:gd name="T0" fmla="*/ 0 w 264"/>
                <a:gd name="T1" fmla="*/ 792 h 792"/>
                <a:gd name="T2" fmla="*/ 264 w 264"/>
                <a:gd name="T3" fmla="*/ 0 h 792"/>
                <a:gd name="T4" fmla="*/ 0 60000 65536"/>
                <a:gd name="T5" fmla="*/ 0 60000 65536"/>
                <a:gd name="T6" fmla="*/ 0 w 264"/>
                <a:gd name="T7" fmla="*/ 0 h 792"/>
                <a:gd name="T8" fmla="*/ 264 w 264"/>
                <a:gd name="T9" fmla="*/ 792 h 7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792">
                  <a:moveTo>
                    <a:pt x="0" y="792"/>
                  </a:moveTo>
                  <a:lnTo>
                    <a:pt x="264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28" name="Freeform 10"/>
            <p:cNvSpPr>
              <a:spLocks/>
            </p:cNvSpPr>
            <p:nvPr/>
          </p:nvSpPr>
          <p:spPr bwMode="auto">
            <a:xfrm>
              <a:off x="1524" y="762"/>
              <a:ext cx="120" cy="990"/>
            </a:xfrm>
            <a:custGeom>
              <a:avLst/>
              <a:gdLst>
                <a:gd name="T0" fmla="*/ 0 w 120"/>
                <a:gd name="T1" fmla="*/ 990 h 990"/>
                <a:gd name="T2" fmla="*/ 120 w 120"/>
                <a:gd name="T3" fmla="*/ 0 h 990"/>
                <a:gd name="T4" fmla="*/ 0 60000 65536"/>
                <a:gd name="T5" fmla="*/ 0 60000 65536"/>
                <a:gd name="T6" fmla="*/ 0 w 120"/>
                <a:gd name="T7" fmla="*/ 0 h 990"/>
                <a:gd name="T8" fmla="*/ 120 w 120"/>
                <a:gd name="T9" fmla="*/ 990 h 99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990">
                  <a:moveTo>
                    <a:pt x="0" y="990"/>
                  </a:moveTo>
                  <a:lnTo>
                    <a:pt x="12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29" name="Freeform 11"/>
            <p:cNvSpPr>
              <a:spLocks/>
            </p:cNvSpPr>
            <p:nvPr/>
          </p:nvSpPr>
          <p:spPr bwMode="auto">
            <a:xfrm>
              <a:off x="4299" y="2076"/>
              <a:ext cx="525" cy="960"/>
            </a:xfrm>
            <a:custGeom>
              <a:avLst/>
              <a:gdLst>
                <a:gd name="T0" fmla="*/ 0 w 525"/>
                <a:gd name="T1" fmla="*/ 960 h 960"/>
                <a:gd name="T2" fmla="*/ 525 w 525"/>
                <a:gd name="T3" fmla="*/ 0 h 960"/>
                <a:gd name="T4" fmla="*/ 0 60000 65536"/>
                <a:gd name="T5" fmla="*/ 0 60000 65536"/>
                <a:gd name="T6" fmla="*/ 0 w 525"/>
                <a:gd name="T7" fmla="*/ 0 h 960"/>
                <a:gd name="T8" fmla="*/ 525 w 525"/>
                <a:gd name="T9" fmla="*/ 960 h 9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5" h="960">
                  <a:moveTo>
                    <a:pt x="0" y="960"/>
                  </a:moveTo>
                  <a:lnTo>
                    <a:pt x="525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0" name="Freeform 12"/>
            <p:cNvSpPr>
              <a:spLocks/>
            </p:cNvSpPr>
            <p:nvPr/>
          </p:nvSpPr>
          <p:spPr bwMode="auto">
            <a:xfrm>
              <a:off x="1647" y="762"/>
              <a:ext cx="645" cy="1278"/>
            </a:xfrm>
            <a:custGeom>
              <a:avLst/>
              <a:gdLst>
                <a:gd name="T0" fmla="*/ 0 w 645"/>
                <a:gd name="T1" fmla="*/ 0 h 1278"/>
                <a:gd name="T2" fmla="*/ 645 w 645"/>
                <a:gd name="T3" fmla="*/ 1278 h 1278"/>
                <a:gd name="T4" fmla="*/ 0 60000 65536"/>
                <a:gd name="T5" fmla="*/ 0 60000 65536"/>
                <a:gd name="T6" fmla="*/ 0 w 645"/>
                <a:gd name="T7" fmla="*/ 0 h 1278"/>
                <a:gd name="T8" fmla="*/ 645 w 645"/>
                <a:gd name="T9" fmla="*/ 1278 h 12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5" h="1278">
                  <a:moveTo>
                    <a:pt x="0" y="0"/>
                  </a:moveTo>
                  <a:lnTo>
                    <a:pt x="645" y="127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1" name="Line 13"/>
            <p:cNvSpPr>
              <a:spLocks noChangeShapeType="1"/>
            </p:cNvSpPr>
            <p:nvPr/>
          </p:nvSpPr>
          <p:spPr bwMode="auto">
            <a:xfrm>
              <a:off x="3579" y="1032"/>
              <a:ext cx="1242" cy="10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2" name="Freeform 14"/>
            <p:cNvSpPr>
              <a:spLocks/>
            </p:cNvSpPr>
            <p:nvPr/>
          </p:nvSpPr>
          <p:spPr bwMode="auto">
            <a:xfrm>
              <a:off x="1524" y="1758"/>
              <a:ext cx="480" cy="1554"/>
            </a:xfrm>
            <a:custGeom>
              <a:avLst/>
              <a:gdLst>
                <a:gd name="T0" fmla="*/ 0 w 480"/>
                <a:gd name="T1" fmla="*/ 0 h 1554"/>
                <a:gd name="T2" fmla="*/ 480 w 480"/>
                <a:gd name="T3" fmla="*/ 1554 h 1554"/>
                <a:gd name="T4" fmla="*/ 0 60000 65536"/>
                <a:gd name="T5" fmla="*/ 0 60000 65536"/>
                <a:gd name="T6" fmla="*/ 0 w 480"/>
                <a:gd name="T7" fmla="*/ 0 h 1554"/>
                <a:gd name="T8" fmla="*/ 480 w 480"/>
                <a:gd name="T9" fmla="*/ 1554 h 15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1554">
                  <a:moveTo>
                    <a:pt x="0" y="0"/>
                  </a:moveTo>
                  <a:lnTo>
                    <a:pt x="480" y="155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3" name="Freeform 15"/>
            <p:cNvSpPr>
              <a:spLocks/>
            </p:cNvSpPr>
            <p:nvPr/>
          </p:nvSpPr>
          <p:spPr bwMode="auto">
            <a:xfrm>
              <a:off x="1650" y="2178"/>
              <a:ext cx="1374" cy="31"/>
            </a:xfrm>
            <a:custGeom>
              <a:avLst/>
              <a:gdLst>
                <a:gd name="T0" fmla="*/ 0 w 1374"/>
                <a:gd name="T1" fmla="*/ 0 h 31"/>
                <a:gd name="T2" fmla="*/ 1374 w 1374"/>
                <a:gd name="T3" fmla="*/ 31 h 31"/>
                <a:gd name="T4" fmla="*/ 0 60000 65536"/>
                <a:gd name="T5" fmla="*/ 0 60000 65536"/>
                <a:gd name="T6" fmla="*/ 0 w 1374"/>
                <a:gd name="T7" fmla="*/ 0 h 31"/>
                <a:gd name="T8" fmla="*/ 1374 w 1374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74" h="31">
                  <a:moveTo>
                    <a:pt x="0" y="0"/>
                  </a:moveTo>
                  <a:lnTo>
                    <a:pt x="1374" y="31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4" name="Freeform 16"/>
            <p:cNvSpPr>
              <a:spLocks/>
            </p:cNvSpPr>
            <p:nvPr/>
          </p:nvSpPr>
          <p:spPr bwMode="auto">
            <a:xfrm>
              <a:off x="1716" y="2340"/>
              <a:ext cx="1398" cy="29"/>
            </a:xfrm>
            <a:custGeom>
              <a:avLst/>
              <a:gdLst>
                <a:gd name="T0" fmla="*/ 0 w 1398"/>
                <a:gd name="T1" fmla="*/ 29 h 29"/>
                <a:gd name="T2" fmla="*/ 1398 w 1398"/>
                <a:gd name="T3" fmla="*/ 0 h 29"/>
                <a:gd name="T4" fmla="*/ 0 60000 65536"/>
                <a:gd name="T5" fmla="*/ 0 60000 65536"/>
                <a:gd name="T6" fmla="*/ 0 w 1398"/>
                <a:gd name="T7" fmla="*/ 0 h 29"/>
                <a:gd name="T8" fmla="*/ 1398 w 1398"/>
                <a:gd name="T9" fmla="*/ 29 h 2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98" h="29">
                  <a:moveTo>
                    <a:pt x="0" y="29"/>
                  </a:moveTo>
                  <a:lnTo>
                    <a:pt x="139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5" name="Freeform 17"/>
            <p:cNvSpPr>
              <a:spLocks/>
            </p:cNvSpPr>
            <p:nvPr/>
          </p:nvSpPr>
          <p:spPr bwMode="auto">
            <a:xfrm>
              <a:off x="2274" y="1788"/>
              <a:ext cx="516" cy="1428"/>
            </a:xfrm>
            <a:custGeom>
              <a:avLst/>
              <a:gdLst>
                <a:gd name="T0" fmla="*/ 0 w 516"/>
                <a:gd name="T1" fmla="*/ 0 h 1428"/>
                <a:gd name="T2" fmla="*/ 516 w 516"/>
                <a:gd name="T3" fmla="*/ 1428 h 1428"/>
                <a:gd name="T4" fmla="*/ 0 60000 65536"/>
                <a:gd name="T5" fmla="*/ 0 60000 65536"/>
                <a:gd name="T6" fmla="*/ 0 w 516"/>
                <a:gd name="T7" fmla="*/ 0 h 1428"/>
                <a:gd name="T8" fmla="*/ 516 w 516"/>
                <a:gd name="T9" fmla="*/ 1428 h 14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6" h="1428">
                  <a:moveTo>
                    <a:pt x="0" y="0"/>
                  </a:moveTo>
                  <a:lnTo>
                    <a:pt x="516" y="1428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6" name="Freeform 18"/>
            <p:cNvSpPr>
              <a:spLocks/>
            </p:cNvSpPr>
            <p:nvPr/>
          </p:nvSpPr>
          <p:spPr bwMode="auto">
            <a:xfrm>
              <a:off x="2406" y="1788"/>
              <a:ext cx="594" cy="1410"/>
            </a:xfrm>
            <a:custGeom>
              <a:avLst/>
              <a:gdLst>
                <a:gd name="T0" fmla="*/ 0 w 594"/>
                <a:gd name="T1" fmla="*/ 0 h 1410"/>
                <a:gd name="T2" fmla="*/ 594 w 594"/>
                <a:gd name="T3" fmla="*/ 1398 h 1410"/>
                <a:gd name="T4" fmla="*/ 558 w 594"/>
                <a:gd name="T5" fmla="*/ 1410 h 1410"/>
                <a:gd name="T6" fmla="*/ 0 60000 65536"/>
                <a:gd name="T7" fmla="*/ 0 60000 65536"/>
                <a:gd name="T8" fmla="*/ 0 60000 65536"/>
                <a:gd name="T9" fmla="*/ 0 w 594"/>
                <a:gd name="T10" fmla="*/ 0 h 1410"/>
                <a:gd name="T11" fmla="*/ 594 w 594"/>
                <a:gd name="T12" fmla="*/ 1410 h 14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4" h="1410">
                  <a:moveTo>
                    <a:pt x="0" y="0"/>
                  </a:moveTo>
                  <a:lnTo>
                    <a:pt x="594" y="1398"/>
                  </a:lnTo>
                  <a:lnTo>
                    <a:pt x="558" y="141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7" name="Freeform 26"/>
            <p:cNvSpPr>
              <a:spLocks/>
            </p:cNvSpPr>
            <p:nvPr/>
          </p:nvSpPr>
          <p:spPr bwMode="auto">
            <a:xfrm>
              <a:off x="2426" y="2198"/>
              <a:ext cx="220" cy="158"/>
            </a:xfrm>
            <a:custGeom>
              <a:avLst/>
              <a:gdLst>
                <a:gd name="T0" fmla="*/ 0 w 220"/>
                <a:gd name="T1" fmla="*/ 2 h 158"/>
                <a:gd name="T2" fmla="*/ 56 w 220"/>
                <a:gd name="T3" fmla="*/ 158 h 158"/>
                <a:gd name="T4" fmla="*/ 220 w 220"/>
                <a:gd name="T5" fmla="*/ 150 h 158"/>
                <a:gd name="T6" fmla="*/ 156 w 220"/>
                <a:gd name="T7" fmla="*/ 0 h 158"/>
                <a:gd name="T8" fmla="*/ 0 w 220"/>
                <a:gd name="T9" fmla="*/ 2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58"/>
                <a:gd name="T17" fmla="*/ 220 w 220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58">
                  <a:moveTo>
                    <a:pt x="0" y="2"/>
                  </a:moveTo>
                  <a:lnTo>
                    <a:pt x="56" y="158"/>
                  </a:lnTo>
                  <a:lnTo>
                    <a:pt x="220" y="150"/>
                  </a:lnTo>
                  <a:lnTo>
                    <a:pt x="15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8" name="Freeform 27"/>
            <p:cNvSpPr>
              <a:spLocks/>
            </p:cNvSpPr>
            <p:nvPr/>
          </p:nvSpPr>
          <p:spPr bwMode="auto">
            <a:xfrm>
              <a:off x="2426" y="1464"/>
              <a:ext cx="411" cy="216"/>
            </a:xfrm>
            <a:custGeom>
              <a:avLst/>
              <a:gdLst>
                <a:gd name="T0" fmla="*/ 0 w 411"/>
                <a:gd name="T1" fmla="*/ 0 h 216"/>
                <a:gd name="T2" fmla="*/ 104 w 411"/>
                <a:gd name="T3" fmla="*/ 213 h 216"/>
                <a:gd name="T4" fmla="*/ 411 w 411"/>
                <a:gd name="T5" fmla="*/ 216 h 216"/>
                <a:gd name="T6" fmla="*/ 274 w 411"/>
                <a:gd name="T7" fmla="*/ 24 h 216"/>
                <a:gd name="T8" fmla="*/ 0 w 411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216"/>
                <a:gd name="T17" fmla="*/ 411 w 411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216">
                  <a:moveTo>
                    <a:pt x="0" y="0"/>
                  </a:moveTo>
                  <a:lnTo>
                    <a:pt x="104" y="213"/>
                  </a:lnTo>
                  <a:lnTo>
                    <a:pt x="411" y="216"/>
                  </a:lnTo>
                  <a:lnTo>
                    <a:pt x="27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39" name="Freeform 29"/>
            <p:cNvSpPr>
              <a:spLocks/>
            </p:cNvSpPr>
            <p:nvPr/>
          </p:nvSpPr>
          <p:spPr bwMode="auto">
            <a:xfrm>
              <a:off x="2418" y="1476"/>
              <a:ext cx="18" cy="723"/>
            </a:xfrm>
            <a:custGeom>
              <a:avLst/>
              <a:gdLst>
                <a:gd name="T0" fmla="*/ 0 w 18"/>
                <a:gd name="T1" fmla="*/ 723 h 723"/>
                <a:gd name="T2" fmla="*/ 18 w 18"/>
                <a:gd name="T3" fmla="*/ 0 h 723"/>
                <a:gd name="T4" fmla="*/ 0 60000 65536"/>
                <a:gd name="T5" fmla="*/ 0 60000 65536"/>
                <a:gd name="T6" fmla="*/ 0 w 18"/>
                <a:gd name="T7" fmla="*/ 0 h 723"/>
                <a:gd name="T8" fmla="*/ 18 w 18"/>
                <a:gd name="T9" fmla="*/ 723 h 7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723">
                  <a:moveTo>
                    <a:pt x="0" y="723"/>
                  </a:moveTo>
                  <a:lnTo>
                    <a:pt x="1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40" name="Freeform 30"/>
            <p:cNvSpPr>
              <a:spLocks/>
            </p:cNvSpPr>
            <p:nvPr/>
          </p:nvSpPr>
          <p:spPr bwMode="auto">
            <a:xfrm>
              <a:off x="2656" y="1668"/>
              <a:ext cx="158" cy="672"/>
            </a:xfrm>
            <a:custGeom>
              <a:avLst/>
              <a:gdLst>
                <a:gd name="T0" fmla="*/ 0 w 158"/>
                <a:gd name="T1" fmla="*/ 672 h 672"/>
                <a:gd name="T2" fmla="*/ 158 w 158"/>
                <a:gd name="T3" fmla="*/ 0 h 672"/>
                <a:gd name="T4" fmla="*/ 0 60000 65536"/>
                <a:gd name="T5" fmla="*/ 0 60000 65536"/>
                <a:gd name="T6" fmla="*/ 0 w 158"/>
                <a:gd name="T7" fmla="*/ 0 h 672"/>
                <a:gd name="T8" fmla="*/ 158 w 158"/>
                <a:gd name="T9" fmla="*/ 672 h 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" h="672">
                  <a:moveTo>
                    <a:pt x="0" y="672"/>
                  </a:moveTo>
                  <a:lnTo>
                    <a:pt x="15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41" name="Freeform 31"/>
            <p:cNvSpPr>
              <a:spLocks/>
            </p:cNvSpPr>
            <p:nvPr/>
          </p:nvSpPr>
          <p:spPr bwMode="auto">
            <a:xfrm>
              <a:off x="2478" y="1680"/>
              <a:ext cx="78" cy="672"/>
            </a:xfrm>
            <a:custGeom>
              <a:avLst/>
              <a:gdLst>
                <a:gd name="T0" fmla="*/ 0 w 78"/>
                <a:gd name="T1" fmla="*/ 672 h 672"/>
                <a:gd name="T2" fmla="*/ 78 w 78"/>
                <a:gd name="T3" fmla="*/ 0 h 672"/>
                <a:gd name="T4" fmla="*/ 0 60000 65536"/>
                <a:gd name="T5" fmla="*/ 0 60000 65536"/>
                <a:gd name="T6" fmla="*/ 0 w 78"/>
                <a:gd name="T7" fmla="*/ 0 h 672"/>
                <a:gd name="T8" fmla="*/ 78 w 78"/>
                <a:gd name="T9" fmla="*/ 672 h 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672">
                  <a:moveTo>
                    <a:pt x="0" y="672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42" name="Text Box 32"/>
            <p:cNvSpPr txBox="1">
              <a:spLocks noChangeArrowheads="1"/>
            </p:cNvSpPr>
            <p:nvPr/>
          </p:nvSpPr>
          <p:spPr bwMode="auto">
            <a:xfrm>
              <a:off x="1376" y="1321"/>
              <a:ext cx="316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es-CL" sz="200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CL" sz="2000" i="1">
                  <a:solidFill>
                    <a:schemeClr val="bg1"/>
                  </a:solidFill>
                  <a:sym typeface="Symbol" pitchFamily="18" charset="2"/>
                </a:rPr>
                <a:t>z</a:t>
              </a:r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9243" name="Text Box 33"/>
            <p:cNvSpPr txBox="1">
              <a:spLocks noChangeArrowheads="1"/>
            </p:cNvSpPr>
            <p:nvPr/>
          </p:nvSpPr>
          <p:spPr bwMode="auto">
            <a:xfrm>
              <a:off x="1248" y="2209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es-CL" sz="200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CL" sz="2000" i="1">
                  <a:solidFill>
                    <a:schemeClr val="bg1"/>
                  </a:solidFill>
                  <a:sym typeface="Symbol" pitchFamily="18" charset="2"/>
                </a:rPr>
                <a:t>y</a:t>
              </a:r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9244" name="Text Box 34"/>
            <p:cNvSpPr txBox="1">
              <a:spLocks noChangeArrowheads="1"/>
            </p:cNvSpPr>
            <p:nvPr/>
          </p:nvSpPr>
          <p:spPr bwMode="auto">
            <a:xfrm>
              <a:off x="2790" y="3265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sym typeface="Symbol" pitchFamily="18" charset="2"/>
                </a:rPr>
                <a:t></a:t>
              </a:r>
              <a:r>
                <a:rPr lang="es-CL" sz="200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CL" sz="2000" i="1">
                  <a:solidFill>
                    <a:schemeClr val="bg1"/>
                  </a:solidFill>
                  <a:sym typeface="Symbol" pitchFamily="18" charset="2"/>
                </a:rPr>
                <a:t>x</a:t>
              </a:r>
              <a:endParaRPr lang="en-US" sz="2000" i="1">
                <a:solidFill>
                  <a:schemeClr val="bg1"/>
                </a:solidFill>
              </a:endParaRPr>
            </a:p>
          </p:txBody>
        </p:sp>
        <p:sp>
          <p:nvSpPr>
            <p:cNvPr id="9245" name="Freeform 35"/>
            <p:cNvSpPr>
              <a:spLocks/>
            </p:cNvSpPr>
            <p:nvPr/>
          </p:nvSpPr>
          <p:spPr bwMode="auto">
            <a:xfrm>
              <a:off x="2790" y="3234"/>
              <a:ext cx="240" cy="36"/>
            </a:xfrm>
            <a:custGeom>
              <a:avLst/>
              <a:gdLst>
                <a:gd name="T0" fmla="*/ 0 w 240"/>
                <a:gd name="T1" fmla="*/ 36 h 36"/>
                <a:gd name="T2" fmla="*/ 240 w 240"/>
                <a:gd name="T3" fmla="*/ 0 h 36"/>
                <a:gd name="T4" fmla="*/ 0 60000 65536"/>
                <a:gd name="T5" fmla="*/ 0 60000 65536"/>
                <a:gd name="T6" fmla="*/ 0 w 240"/>
                <a:gd name="T7" fmla="*/ 0 h 36"/>
                <a:gd name="T8" fmla="*/ 240 w 240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36">
                  <a:moveTo>
                    <a:pt x="0" y="36"/>
                  </a:moveTo>
                  <a:lnTo>
                    <a:pt x="24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46" name="Freeform 36"/>
            <p:cNvSpPr>
              <a:spLocks/>
            </p:cNvSpPr>
            <p:nvPr/>
          </p:nvSpPr>
          <p:spPr bwMode="auto">
            <a:xfrm>
              <a:off x="1596" y="2184"/>
              <a:ext cx="72" cy="198"/>
            </a:xfrm>
            <a:custGeom>
              <a:avLst/>
              <a:gdLst>
                <a:gd name="T0" fmla="*/ 0 w 72"/>
                <a:gd name="T1" fmla="*/ 0 h 198"/>
                <a:gd name="T2" fmla="*/ 72 w 72"/>
                <a:gd name="T3" fmla="*/ 198 h 198"/>
                <a:gd name="T4" fmla="*/ 0 60000 65536"/>
                <a:gd name="T5" fmla="*/ 0 60000 65536"/>
                <a:gd name="T6" fmla="*/ 0 w 72"/>
                <a:gd name="T7" fmla="*/ 0 h 198"/>
                <a:gd name="T8" fmla="*/ 72 w 72"/>
                <a:gd name="T9" fmla="*/ 198 h 1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98">
                  <a:moveTo>
                    <a:pt x="0" y="0"/>
                  </a:moveTo>
                  <a:lnTo>
                    <a:pt x="72" y="19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47" name="Freeform 38"/>
            <p:cNvSpPr>
              <a:spLocks/>
            </p:cNvSpPr>
            <p:nvPr/>
          </p:nvSpPr>
          <p:spPr bwMode="auto">
            <a:xfrm>
              <a:off x="1656" y="1092"/>
              <a:ext cx="156" cy="1065"/>
            </a:xfrm>
            <a:custGeom>
              <a:avLst/>
              <a:gdLst>
                <a:gd name="T0" fmla="*/ 0 w 156"/>
                <a:gd name="T1" fmla="*/ 1065 h 1065"/>
                <a:gd name="T2" fmla="*/ 156 w 156"/>
                <a:gd name="T3" fmla="*/ 0 h 1065"/>
                <a:gd name="T4" fmla="*/ 0 60000 65536"/>
                <a:gd name="T5" fmla="*/ 0 60000 65536"/>
                <a:gd name="T6" fmla="*/ 0 w 156"/>
                <a:gd name="T7" fmla="*/ 0 h 1065"/>
                <a:gd name="T8" fmla="*/ 156 w 156"/>
                <a:gd name="T9" fmla="*/ 1065 h 10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1065">
                  <a:moveTo>
                    <a:pt x="0" y="1065"/>
                  </a:moveTo>
                  <a:lnTo>
                    <a:pt x="156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48" name="Freeform 39"/>
            <p:cNvSpPr>
              <a:spLocks/>
            </p:cNvSpPr>
            <p:nvPr/>
          </p:nvSpPr>
          <p:spPr bwMode="auto">
            <a:xfrm>
              <a:off x="1728" y="1314"/>
              <a:ext cx="192" cy="1044"/>
            </a:xfrm>
            <a:custGeom>
              <a:avLst/>
              <a:gdLst>
                <a:gd name="T0" fmla="*/ 0 w 192"/>
                <a:gd name="T1" fmla="*/ 1044 h 1044"/>
                <a:gd name="T2" fmla="*/ 192 w 192"/>
                <a:gd name="T3" fmla="*/ 0 h 1044"/>
                <a:gd name="T4" fmla="*/ 0 60000 65536"/>
                <a:gd name="T5" fmla="*/ 0 60000 65536"/>
                <a:gd name="T6" fmla="*/ 0 w 192"/>
                <a:gd name="T7" fmla="*/ 0 h 1044"/>
                <a:gd name="T8" fmla="*/ 192 w 192"/>
                <a:gd name="T9" fmla="*/ 1044 h 10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" h="1044">
                  <a:moveTo>
                    <a:pt x="0" y="1044"/>
                  </a:move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49" name="Freeform 40"/>
            <p:cNvSpPr>
              <a:spLocks/>
            </p:cNvSpPr>
            <p:nvPr/>
          </p:nvSpPr>
          <p:spPr bwMode="auto">
            <a:xfrm>
              <a:off x="1740" y="1590"/>
              <a:ext cx="90" cy="228"/>
            </a:xfrm>
            <a:custGeom>
              <a:avLst/>
              <a:gdLst>
                <a:gd name="T0" fmla="*/ 0 w 90"/>
                <a:gd name="T1" fmla="*/ 0 h 228"/>
                <a:gd name="T2" fmla="*/ 90 w 90"/>
                <a:gd name="T3" fmla="*/ 228 h 228"/>
                <a:gd name="T4" fmla="*/ 0 60000 65536"/>
                <a:gd name="T5" fmla="*/ 0 60000 65536"/>
                <a:gd name="T6" fmla="*/ 0 w 90"/>
                <a:gd name="T7" fmla="*/ 0 h 228"/>
                <a:gd name="T8" fmla="*/ 90 w 90"/>
                <a:gd name="T9" fmla="*/ 228 h 2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228">
                  <a:moveTo>
                    <a:pt x="0" y="0"/>
                  </a:moveTo>
                  <a:lnTo>
                    <a:pt x="90" y="228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50" name="Freeform 41"/>
            <p:cNvSpPr>
              <a:spLocks/>
            </p:cNvSpPr>
            <p:nvPr/>
          </p:nvSpPr>
          <p:spPr bwMode="auto">
            <a:xfrm>
              <a:off x="1764" y="1446"/>
              <a:ext cx="90" cy="234"/>
            </a:xfrm>
            <a:custGeom>
              <a:avLst/>
              <a:gdLst>
                <a:gd name="T0" fmla="*/ 0 w 90"/>
                <a:gd name="T1" fmla="*/ 0 h 234"/>
                <a:gd name="T2" fmla="*/ 90 w 90"/>
                <a:gd name="T3" fmla="*/ 234 h 234"/>
                <a:gd name="T4" fmla="*/ 0 60000 65536"/>
                <a:gd name="T5" fmla="*/ 0 60000 65536"/>
                <a:gd name="T6" fmla="*/ 0 w 90"/>
                <a:gd name="T7" fmla="*/ 0 h 234"/>
                <a:gd name="T8" fmla="*/ 90 w 90"/>
                <a:gd name="T9" fmla="*/ 234 h 2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0" h="234">
                  <a:moveTo>
                    <a:pt x="0" y="0"/>
                  </a:moveTo>
                  <a:lnTo>
                    <a:pt x="90" y="23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51" name="Freeform 42"/>
            <p:cNvSpPr>
              <a:spLocks/>
            </p:cNvSpPr>
            <p:nvPr/>
          </p:nvSpPr>
          <p:spPr bwMode="auto">
            <a:xfrm>
              <a:off x="1692" y="1404"/>
              <a:ext cx="18" cy="186"/>
            </a:xfrm>
            <a:custGeom>
              <a:avLst/>
              <a:gdLst>
                <a:gd name="T0" fmla="*/ 18 w 18"/>
                <a:gd name="T1" fmla="*/ 0 h 186"/>
                <a:gd name="T2" fmla="*/ 0 w 18"/>
                <a:gd name="T3" fmla="*/ 186 h 186"/>
                <a:gd name="T4" fmla="*/ 0 60000 65536"/>
                <a:gd name="T5" fmla="*/ 0 60000 65536"/>
                <a:gd name="T6" fmla="*/ 0 w 18"/>
                <a:gd name="T7" fmla="*/ 0 h 186"/>
                <a:gd name="T8" fmla="*/ 18 w 18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186">
                  <a:moveTo>
                    <a:pt x="18" y="0"/>
                  </a:moveTo>
                  <a:lnTo>
                    <a:pt x="0" y="186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52" name="Text Box 48"/>
            <p:cNvSpPr txBox="1">
              <a:spLocks noChangeArrowheads="1"/>
            </p:cNvSpPr>
            <p:nvPr/>
          </p:nvSpPr>
          <p:spPr bwMode="auto">
            <a:xfrm>
              <a:off x="4001" y="1314"/>
              <a:ext cx="304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2000" i="1">
                  <a:solidFill>
                    <a:schemeClr val="bg1"/>
                  </a:solidFill>
                  <a:sym typeface="Symbol" pitchFamily="18" charset="2"/>
                </a:rPr>
                <a:t>L</a:t>
              </a:r>
              <a:r>
                <a:rPr lang="es-CL" sz="2000" i="1" baseline="-25000">
                  <a:solidFill>
                    <a:schemeClr val="bg1"/>
                  </a:solidFill>
                  <a:sym typeface="Symbol" pitchFamily="18" charset="2"/>
                </a:rPr>
                <a:t>y</a:t>
              </a:r>
              <a:endParaRPr lang="en-US" sz="2000" i="1" baseline="-25000">
                <a:solidFill>
                  <a:schemeClr val="bg1"/>
                </a:solidFill>
              </a:endParaRPr>
            </a:p>
          </p:txBody>
        </p:sp>
        <p:sp>
          <p:nvSpPr>
            <p:cNvPr id="9253" name="Text Box 49"/>
            <p:cNvSpPr txBox="1">
              <a:spLocks noChangeArrowheads="1"/>
            </p:cNvSpPr>
            <p:nvPr/>
          </p:nvSpPr>
          <p:spPr bwMode="auto">
            <a:xfrm>
              <a:off x="2533" y="712"/>
              <a:ext cx="304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2000" i="1">
                  <a:solidFill>
                    <a:schemeClr val="bg1"/>
                  </a:solidFill>
                  <a:sym typeface="Symbol" pitchFamily="18" charset="2"/>
                </a:rPr>
                <a:t>L</a:t>
              </a:r>
              <a:r>
                <a:rPr lang="es-CL" sz="2000" i="1" baseline="-25000">
                  <a:solidFill>
                    <a:schemeClr val="bg1"/>
                  </a:solidFill>
                  <a:sym typeface="Symbol" pitchFamily="18" charset="2"/>
                </a:rPr>
                <a:t>x</a:t>
              </a:r>
              <a:endParaRPr lang="en-US" sz="2000" i="1" baseline="-25000">
                <a:solidFill>
                  <a:schemeClr val="bg1"/>
                </a:solidFill>
              </a:endParaRPr>
            </a:p>
          </p:txBody>
        </p:sp>
        <p:sp>
          <p:nvSpPr>
            <p:cNvPr id="9254" name="Line 50"/>
            <p:cNvSpPr>
              <a:spLocks noChangeShapeType="1"/>
            </p:cNvSpPr>
            <p:nvPr/>
          </p:nvSpPr>
          <p:spPr bwMode="auto">
            <a:xfrm flipV="1">
              <a:off x="4305" y="2076"/>
              <a:ext cx="42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55" name="Text Box 51"/>
            <p:cNvSpPr txBox="1">
              <a:spLocks noChangeArrowheads="1"/>
            </p:cNvSpPr>
            <p:nvPr/>
          </p:nvSpPr>
          <p:spPr bwMode="auto">
            <a:xfrm>
              <a:off x="4401" y="2459"/>
              <a:ext cx="304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CL" sz="2000" i="1">
                  <a:solidFill>
                    <a:schemeClr val="bg1"/>
                  </a:solidFill>
                  <a:sym typeface="Symbol" pitchFamily="18" charset="2"/>
                </a:rPr>
                <a:t>L</a:t>
              </a:r>
              <a:r>
                <a:rPr lang="es-CL" sz="2000" i="1" baseline="-25000">
                  <a:solidFill>
                    <a:schemeClr val="bg1"/>
                  </a:solidFill>
                  <a:sym typeface="Symbol" pitchFamily="18" charset="2"/>
                </a:rPr>
                <a:t>z</a:t>
              </a:r>
              <a:endParaRPr lang="en-US" sz="2000" i="1" baseline="-25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1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RGS</a:t>
            </a: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2478088" y="1457325"/>
          <a:ext cx="44434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cuación" r:id="rId2" imgW="2070000" imgH="469800" progId="Equation.3">
                  <p:embed/>
                </p:oleObj>
              </mc:Choice>
              <mc:Fallback>
                <p:oleObj name="Ecuación" r:id="rId2" imgW="207000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1457325"/>
                        <a:ext cx="4443412" cy="1100138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2070100" y="4216400"/>
          <a:ext cx="52609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cuación" r:id="rId4" imgW="2400120" imgH="495000" progId="Equation.3">
                  <p:embed/>
                </p:oleObj>
              </mc:Choice>
              <mc:Fallback>
                <p:oleObj name="Ecuación" r:id="rId4" imgW="2400120" imgH="495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4216400"/>
                        <a:ext cx="5260975" cy="11604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096963" y="290513"/>
            <a:ext cx="7208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vez elegida la discretización del dominio</a:t>
            </a:r>
          </a:p>
          <a:p>
            <a:pPr algn="ctr"/>
            <a:r>
              <a:rPr lang="es-MX" dirty="0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emplean diferencias finitas en el espacio y tiempo...</a:t>
            </a:r>
            <a:endParaRPr lang="en-US" dirty="0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8" name="AutoShape 11"/>
          <p:cNvSpPr>
            <a:spLocks noChangeArrowheads="1"/>
          </p:cNvSpPr>
          <p:nvPr/>
        </p:nvSpPr>
        <p:spPr bwMode="auto">
          <a:xfrm>
            <a:off x="1905000" y="2971800"/>
            <a:ext cx="5562600" cy="838200"/>
          </a:xfrm>
          <a:prstGeom prst="downArrow">
            <a:avLst>
              <a:gd name="adj1" fmla="val 49546"/>
              <a:gd name="adj2" fmla="val 58713"/>
            </a:avLst>
          </a:prstGeom>
          <a:gradFill rotWithShape="0">
            <a:gsLst>
              <a:gs pos="0">
                <a:srgbClr val="FFCC66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1800" b="1">
                <a:latin typeface="Arial" charset="0"/>
              </a:rPr>
              <a:t>Metodos numéricos</a:t>
            </a:r>
          </a:p>
          <a:p>
            <a:pPr algn="ctr"/>
            <a:r>
              <a:rPr lang="es-CL" sz="1800" b="1">
                <a:latin typeface="Arial" charset="0"/>
              </a:rPr>
              <a:t>estables y eficientes</a:t>
            </a:r>
            <a:endParaRPr lang="en-US" sz="1800" b="1">
              <a:latin typeface="Arial" charset="0"/>
            </a:endParaRP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249363" y="5791200"/>
            <a:ext cx="668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...y se deben </a:t>
            </a:r>
            <a:r>
              <a:rPr lang="es-MX"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parametrizar</a:t>
            </a:r>
            <a:r>
              <a:rPr lang="es-MX">
                <a:solidFill>
                  <a:srgbClr val="FFCC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los procesos de subgrilla</a:t>
            </a:r>
            <a:endParaRPr lang="en-US">
              <a:solidFill>
                <a:srgbClr val="FFCC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16632</TotalTime>
  <Words>1236</Words>
  <Application>Microsoft Office PowerPoint</Application>
  <PresentationFormat>On-screen Show (4:3)</PresentationFormat>
  <Paragraphs>239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ElsevierGulliver</vt:lpstr>
      <vt:lpstr>Helvetica</vt:lpstr>
      <vt:lpstr>Symbol</vt:lpstr>
      <vt:lpstr>Times New Roman</vt:lpstr>
      <vt:lpstr>Diseño predeterminado</vt:lpstr>
      <vt:lpstr>1_Diseño predeterminado</vt:lpstr>
      <vt:lpstr>Ecuación</vt:lpstr>
      <vt:lpstr>Foto de Photo Editor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R.Garreaud</dc:creator>
  <cp:lastModifiedBy>rene garreaud</cp:lastModifiedBy>
  <cp:revision>60</cp:revision>
  <dcterms:created xsi:type="dcterms:W3CDTF">2004-04-07T20:01:53Z</dcterms:created>
  <dcterms:modified xsi:type="dcterms:W3CDTF">2024-12-04T19:00:14Z</dcterms:modified>
</cp:coreProperties>
</file>