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56" r:id="rId2"/>
    <p:sldId id="257" r:id="rId3"/>
    <p:sldId id="258" r:id="rId4"/>
    <p:sldId id="422" r:id="rId5"/>
    <p:sldId id="424" r:id="rId6"/>
    <p:sldId id="423" r:id="rId7"/>
    <p:sldId id="297" r:id="rId8"/>
    <p:sldId id="415" r:id="rId9"/>
    <p:sldId id="416" r:id="rId10"/>
    <p:sldId id="417" r:id="rId11"/>
    <p:sldId id="421" r:id="rId12"/>
    <p:sldId id="293" r:id="rId13"/>
    <p:sldId id="294" r:id="rId14"/>
    <p:sldId id="295" r:id="rId15"/>
    <p:sldId id="296" r:id="rId16"/>
    <p:sldId id="259" r:id="rId17"/>
    <p:sldId id="260" r:id="rId18"/>
    <p:sldId id="261" r:id="rId19"/>
    <p:sldId id="262" r:id="rId20"/>
    <p:sldId id="418" r:id="rId21"/>
    <p:sldId id="419" r:id="rId22"/>
    <p:sldId id="265" r:id="rId23"/>
    <p:sldId id="263" r:id="rId24"/>
    <p:sldId id="264" r:id="rId25"/>
    <p:sldId id="266" r:id="rId26"/>
    <p:sldId id="267" r:id="rId27"/>
    <p:sldId id="420" r:id="rId28"/>
    <p:sldId id="268" r:id="rId29"/>
    <p:sldId id="269" r:id="rId30"/>
    <p:sldId id="270" r:id="rId31"/>
    <p:sldId id="271" r:id="rId32"/>
    <p:sldId id="272" r:id="rId33"/>
    <p:sldId id="273" r:id="rId34"/>
    <p:sldId id="274" r:id="rId35"/>
    <p:sldId id="276" r:id="rId36"/>
    <p:sldId id="277" r:id="rId37"/>
    <p:sldId id="278" r:id="rId38"/>
    <p:sldId id="279" r:id="rId39"/>
    <p:sldId id="280" r:id="rId40"/>
    <p:sldId id="281" r:id="rId41"/>
    <p:sldId id="282" r:id="rId42"/>
    <p:sldId id="283" r:id="rId43"/>
    <p:sldId id="284" r:id="rId44"/>
    <p:sldId id="285" r:id="rId45"/>
    <p:sldId id="286" r:id="rId46"/>
    <p:sldId id="287" r:id="rId47"/>
    <p:sldId id="288" r:id="rId48"/>
    <p:sldId id="289" r:id="rId49"/>
    <p:sldId id="290" r:id="rId50"/>
    <p:sldId id="291" r:id="rId51"/>
    <p:sldId id="292" r:id="rId52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1CFC32-7526-40CB-9035-7D7043C5EAF2}" v="22" dt="2024-11-07T19:16:47.121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180" y="5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34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microsoft.com/office/2015/10/relationships/revisionInfo" Target="revisionInfo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4T21:20:45.807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2245 287 6377 0 0,'-70'-56'366'0'0,"-56"-40"1535"0"0,107 84-1801 0 0,0 1-1 0 0,-1 1 0 0 0,0 0 0 0 0,0 2 0 0 0,-27-8 0 0 0,-36-5-58 0 0,-1 4-1 0 0,-1 4 0 0 0,-103-4 1 0 0,95 18-24 0 0,0 3 1 0 0,-110 20 0 0 0,168-17-32 0 0,-1 1 0 0 0,1 2 0 0 0,1 1 0 0 0,0 1 0 0 0,-64 35 0 0 0,41-13-33 0 0,2 2-1 0 0,-68 58 0 0 0,49-32 38 0 0,-81 90 0 0 0,113-105 8 0 0,2 3 1 0 0,-64 103-1 0 0,81-114-7 0 0,2 1 1 0 0,2 0-1 0 0,1 2 1 0 0,3 0-1 0 0,1 1 1 0 0,2 0-1 0 0,2 1 1 0 0,2 0-1 0 0,2 1 0 0 0,2 0 1 0 0,2 53-1 0 0,4-42-19 0 0,3 0 0 0 0,3-1 0 0 0,1 0 0 0 0,4-1 0 0 0,1 0 0 0 0,3 0 0 0 0,3-2 0 0 0,47 93 0 0 0,-19-61 3 0 0,4-2 0 0 0,3-3 0 0 0,89 100 0 0 0,-51-78 30 0 0,95 111-23 0 0,-142-155 21 0 0,316 400-37 0 0,-252-304 43 0 0,99 182 0 0 0,0 90 67 0 0,-29 15-71 0 0,-121-274 18 0 0,-8 2 0 0 0,-7 2 0 0 0,-8 2 0 0 0,26 324 0 0 0,-26 134 985 0 0,-5-64 167 0 0,23-2-786 0 0,189 745-180 0 0,-196-1137-166 0 0,38 169-44 0 0,-81-320 31 0 0,15 69 35 0 0,-5 1 1 0 0,5 129 0 0 0,-26-173 866 0 0,1-67-137 0 0,5-53-729 0 0,13-114 1 0 0,27-74-116 0 0,-15 104 61 0 0,61-504 9 0 0,23-155 406 0 0,66 7-189 0 0,219-327-346 0 0,-67 464 56 0 0,51 27-100 0 0,-52 175-29 0 0,28 21-2502 0 0,-141 212-1454 0 0,-102 131 3751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4T21:21:00.124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1 331 14075 0 0,'6'-24'-270'0'0,"1"1"0"0"0,1 0 0 0 0,1 1 0 0 0,1 0 0 0 0,1 0 0 0 0,1 1 0 0 0,1 0 0 0 0,1 1 0 0 0,1 1 1 0 0,0 0-1 0 0,34-30 0 0 0,-45 44-64 0 0,1 0 1 0 0,0 1-1 0 0,0-1 1 0 0,1 1-1 0 0,-1 1 0 0 0,1-1 1 0 0,0 1-1 0 0,0 0 1 0 0,0 0-1 0 0,13-4 1 0 0,-19 7 305 0 0,1 0 0 0 0,-1 0-1 0 0,1 0 1 0 0,-1 0 0 0 0,1 0 0 0 0,-1 0 0 0 0,1 0 0 0 0,-1 1 0 0 0,1-1-1 0 0,-1 0 1 0 0,1 0 0 0 0,-1 0 0 0 0,1 0 0 0 0,-1 1 0 0 0,0-1-1 0 0,1 0 1 0 0,-1 1 0 0 0,1-1 0 0 0,-1 0 0 0 0,0 0 0 0 0,1 1 0 0 0,-1-1-1 0 0,0 1 1 0 0,1-1 0 0 0,-1 0 0 0 0,0 1 0 0 0,1 0 0 0 0,4 18 102 0 0,-7 17 724 0 0,-16 82-250 0 0,5 1 0 0 0,5 0 0 0 0,6 0-1 0 0,4 1 1 0 0,27 171 0 0 0,-19-239-699 0 0,2 0 0 0 0,36 96 0 0 0,-30-98-233 0 0,-5-3 317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4T21:21:07.245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255 93 1960 0 0,'0'-1'132'0'0,"-1"0"0"0"0,1 0-1 0 0,0-1 1 0 0,-1 1-1 0 0,0 0 1 0 0,1 0-1 0 0,-1 0 1 0 0,1 0-1 0 0,-1 0 1 0 0,0 0-1 0 0,0 0 1 0 0,0 0 0 0 0,0 1-1 0 0,1-1 1 0 0,-1 0-1 0 0,0 0 1 0 0,0 1-1 0 0,-1-1 1 0 0,1 0-1 0 0,0 1 1 0 0,0-1 0 0 0,0 1-1 0 0,0 0 1 0 0,0-1-1 0 0,-1 1 1 0 0,1 0-1 0 0,0 0 1 0 0,-2-1-1 0 0,-2 2-72 0 0,0-1 0 0 0,0 1 0 0 0,-1 0 0 0 0,1 0 0 0 0,-8 2 0 0 0,-18 4 843 0 0,22-6-681 0 0,0 0 1 0 0,1 0 0 0 0,-1 1-1 0 0,-9 3 1 0 0,10-3-135 0 0,1 0 1 0 0,-1 0 0 0 0,0-1 0 0 0,0 0-1 0 0,1 0 1 0 0,-10-1 0 0 0,14 0-82 0 0,1 0 0 0 0,-1 0 0 0 0,1 0 0 0 0,-1 1 0 0 0,1-1 1 0 0,-1 0-1 0 0,1 1 0 0 0,-1 0 0 0 0,1 0 0 0 0,-1 0 0 0 0,1 0 1 0 0,0 0-1 0 0,0 0 0 0 0,-1 0 0 0 0,-1 3 0 0 0,3-4-36 0 0,5-1-90 0 0,0 1 88 0 0,0-2 0 0 0,-1 1 0 0 0,1 0 0 0 0,6-4 0 0 0,1 0-19 0 0,51-20 24 0 0,1 3 1 0 0,70-15-1 0 0,-107 31 17 0 0,1 1 1 0 0,-1 2-1 0 0,1 1 0 0 0,0 0 0 0 0,0 3 0 0 0,0 0 0 0 0,-1 1 1 0 0,30 7-1 0 0,-46-7 14 0 0,-1 1 0 0 0,1 0 0 0 0,-1 1 0 0 0,0-1 0 0 0,0 2 0 0 0,-1-1 1 0 0,1 1-1 0 0,-1 1 0 0 0,0-1 0 0 0,0 1 0 0 0,-1 1 0 0 0,9 8 0 0 0,-12-10 8 0 0,0 0-1 0 0,-1 0 0 0 0,1 1 0 0 0,-1-1 0 0 0,0 1 1 0 0,-1 0-1 0 0,1-1 0 0 0,-1 1 0 0 0,0 0 1 0 0,-1 0-1 0 0,1 0 0 0 0,-1 1 0 0 0,-1-1 1 0 0,1 0-1 0 0,-1 0 0 0 0,0 1 0 0 0,0-1 0 0 0,-1 0 1 0 0,0 1-1 0 0,-1 6 0 0 0,-3 2 28 0 0,1 0 0 0 0,-2-1-1 0 0,0 1 1 0 0,-1-1 0 0 0,-16 25-1 0 0,-51 60 8 0 0,-43 24-44 0 0,-7 9 16 0 0,102-104-3 0 0,-10 11 24 0 0,-28 46-1 0 0,53-74-45 0 0,1 0 0 0 0,0 1 1 0 0,0-1-1 0 0,1 1 0 0 0,1 1 1 0 0,0-1-1 0 0,0 1 0 0 0,2-1 1 0 0,-3 18-1 0 0,5-27 6 0 0,0-1-1 0 0,1 0 1 0 0,-1 1 0 0 0,1-1-1 0 0,-1 0 1 0 0,1 1 0 0 0,0-1-1 0 0,0 0 1 0 0,0 0 0 0 0,0 0-1 0 0,0 1 1 0 0,0-1 0 0 0,0 0-1 0 0,1-1 1 0 0,-1 1 0 0 0,1 0-1 0 0,0 0 1 0 0,-1-1 0 0 0,1 1 0 0 0,0-1-1 0 0,0 1 1 0 0,0-1 0 0 0,0 0-1 0 0,0 0 1 0 0,0 1 0 0 0,0-2-1 0 0,1 1 1 0 0,-1 0 0 0 0,0 0-1 0 0,4 0 1 0 0,5 1 20 0 0,0 1 0 0 0,0-2-1 0 0,0 0 1 0 0,0 0 0 0 0,15-1 0 0 0,-3-1 14 0 0,0-1 0 0 0,0-1 0 0 0,26-8 0 0 0,8 0 16 0 0,73-7 0 0 0,-23 5-16 0 0,88-11 20 0 0,201 0 0 0 0,-364 24-87 0 0,-1 1-1 0 0,1 1 0 0 0,42 9 1 0 0,-72-11-71 0 0,0 0-1 0 0,0 0 1 0 0,0 1 0 0 0,0-1 0 0 0,-1 1 0 0 0,1 0 0 0 0,0-1 0 0 0,0 1 0 0 0,0 0 0 0 0,-1 0 0 0 0,1 0 0 0 0,0 0 0 0 0,-1 0 0 0 0,1 1-1 0 0,-1-1 1 0 0,1 0 0 0 0,-1 1 0 0 0,0-1 0 0 0,0 1 0 0 0,1 0 0 0 0,-1-1 0 0 0,0 1 0 0 0,1 2 0 0 0,-1 27-97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4T21:21:21.694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1 2152 0 0,'0'0'697'0'0,"12"17"-612"0"0,88 270 52 0 0,-85-243-79 0 0,-2-7-2 0 0,-1 1 1 0 0,-2 1-1 0 0,7 57 0 0 0,-14-77-536 0 0,11 38 0 0 0,-7-29-432 0 0,-2-7 774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4T21:21:22.201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2 73 3785 0 0,'0'-2'4'0'0,"-1"0"-1"0"0,1 0 1 0 0,0 0 0 0 0,0 1 0 0 0,0-1-1 0 0,0 0 1 0 0,0 0 0 0 0,0 0 0 0 0,0 0-1 0 0,1 0 1 0 0,-1 0 0 0 0,1 1 0 0 0,-1-1-1 0 0,1 0 1 0 0,0 0 0 0 0,0 1 0 0 0,0-1-1 0 0,0 0 1 0 0,0 1 0 0 0,0-1 0 0 0,0 1-1 0 0,0-1 1 0 0,2-1 0 0 0,1 1-21 0 0,1-1 0 0 0,-1 1 1 0 0,0 0-1 0 0,0 0 0 0 0,1 1 1 0 0,-1-1-1 0 0,1 1 0 0 0,7-1 1 0 0,20-3-35 0 0,1 1 0 0 0,60 2 0 0 0,67 13 5 0 0,-133-7 35 0 0,-1 0-1 0 0,0 2 1 0 0,0 1-1 0 0,0 1 1 0 0,-1 1 0 0 0,43 22-1 0 0,-65-29 21 0 0,-1-1 0 0 0,1 1 0 0 0,0-1 0 0 0,0 1 0 0 0,-1 0 0 0 0,1 0 0 0 0,-1 0 0 0 0,0 0 0 0 0,0 1 0 0 0,0-1 0 0 0,0 0 1 0 0,0 1-1 0 0,0 0 0 0 0,0-1 0 0 0,-1 1 0 0 0,0 0 0 0 0,2 4 0 0 0,-2-3 13 0 0,-1 0 0 0 0,0 0 0 0 0,0-1 0 0 0,0 1 0 0 0,0 0 0 0 0,-1 0-1 0 0,1 0 1 0 0,-1 0 0 0 0,0-1 0 0 0,0 1 0 0 0,-1 0 0 0 0,1-1 0 0 0,-1 1 0 0 0,-2 3 0 0 0,-14 25 48 0 0,-1 0 0 0 0,-1-2 0 0 0,-2-1 0 0 0,-1 0 0 0 0,-41 40 0 0 0,11-21 237 0 0,-111 78 1 0 0,161-124-300 0 0,-42 33-24 0 0,71-27-520 0 0,211 32 404 0 0,-218-37 131 0 0,1 1-1 0 0,33 11 1 0 0,-43-11-4 0 0,0 0 1 0 0,-1 0-1 0 0,0 0 1 0 0,0 2-1 0 0,0-1 1 0 0,-1 1-1 0 0,10 9 1 0 0,-15-13 42 0 0,-1 0 0 0 0,1 1-1 0 0,-1-1 1 0 0,0 1 0 0 0,0 0 0 0 0,0 0 0 0 0,-1-1-1 0 0,1 1 1 0 0,-1 1 0 0 0,1-1 0 0 0,-1 0 0 0 0,0 0-1 0 0,0 0 1 0 0,0 1 0 0 0,-1-1 0 0 0,1 0 0 0 0,-1 1 0 0 0,0-1-1 0 0,0 0 1 0 0,0 1 0 0 0,0-1 0 0 0,-1 1 0 0 0,1-1-1 0 0,-1 0 1 0 0,0 1 0 0 0,0-1 0 0 0,0 0 0 0 0,0 0-1 0 0,-1 0 1 0 0,1 0 0 0 0,-1 0 0 0 0,0 0 0 0 0,1 0 0 0 0,-5 3-1 0 0,3-1 110 0 0,-1-1 0 0 0,0 1 0 0 0,-1-1-1 0 0,1 0 1 0 0,-1 0 0 0 0,0-1 0 0 0,0 1-1 0 0,0-1 1 0 0,0 0 0 0 0,0-1 0 0 0,-1 1-1 0 0,1-1 1 0 0,-1 0 0 0 0,0 0-1 0 0,0-1 1 0 0,0 1 0 0 0,0-1 0 0 0,-11 0-1 0 0,-2-2 10 0 0,-1-1-1 0 0,0 0 0 0 0,-34-11 0 0 0,43 10-688 0 0,0-1 1 0 0,0 0-1 0 0,1-1 0 0 0,-17-11 0 0 0,12 6-1943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4T21:21:22.791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460 136 3697 0 0,'-4'-7'318'0'0,"1"-1"0"0"0,0 0 0 0 0,0 0-1 0 0,1 0 1 0 0,-3-14 0 0 0,-7-24-189 0 0,11 44-113 0 0,-1 0 0 0 0,1 0-1 0 0,0 0 1 0 0,-1 0 0 0 0,0 0-1 0 0,1 1 1 0 0,-1-1 0 0 0,0 0-1 0 0,0 1 1 0 0,0 0 0 0 0,0-1-1 0 0,0 1 1 0 0,0 0 0 0 0,0 0 0 0 0,0 0-1 0 0,-1 0 1 0 0,1 0 0 0 0,0 1-1 0 0,-1-1 1 0 0,1 1 0 0 0,0-1-1 0 0,-1 1 1 0 0,1 0 0 0 0,-1 0-1 0 0,-3 1 1 0 0,-9-1 91 0 0,1 2-1 0 0,0 0 1 0 0,-14 3-1 0 0,24-4-52 0 0,-23 5 298 0 0,1 1-1 0 0,-1 1 0 0 0,2 1 0 0 0,-1 1 0 0 0,-44 26 1 0 0,64-32-355 0 0,0 1 1 0 0,0 0-1 0 0,0 0 1 0 0,0 0-1 0 0,1 1 1 0 0,0 0 0 0 0,0 0-1 0 0,0 0 1 0 0,1 1-1 0 0,0-1 1 0 0,0 1 0 0 0,1 0-1 0 0,0 0 1 0 0,0 0-1 0 0,1 1 1 0 0,0-1 0 0 0,0 1-1 0 0,0-1 1 0 0,0 15-1 0 0,1-8-18 0 0,2 0 0 0 0,-1 0 1 0 0,2 0-1 0 0,0 0 0 0 0,0 0 0 0 0,1 0 0 0 0,1 0 0 0 0,1-1 0 0 0,11 25 0 0 0,-7-21 10 0 0,0-1-1 0 0,1 0 1 0 0,1-1-1 0 0,0 0 1 0 0,2-1-1 0 0,-1 0 1 0 0,29 23-1 0 0,3-4-38 0 0,65 37 0 0 0,-87-56 51 0 0,-3-2-5 0 0,-1 1-1 0 0,-1 1 0 0 0,0 0 0 0 0,-1 1 0 0 0,0 1 0 0 0,14 19 0 0 0,-24-28 12 0 0,0 1-1 0 0,-1-1 1 0 0,0 1-1 0 0,0 0 1 0 0,-1 0-1 0 0,0 1 1 0 0,-1-1-1 0 0,0 1 1 0 0,0 0-1 0 0,0 0 1 0 0,-1 0-1 0 0,-1 0 1 0 0,0 0-1 0 0,0 0 1 0 0,-1 0-1 0 0,0 1 1 0 0,-1 9-1 0 0,0-15 34 0 0,1-1 1 0 0,-1 0-1 0 0,0 0 0 0 0,0 0 0 0 0,-1 0 0 0 0,1 0 1 0 0,-1 0-1 0 0,1 0 0 0 0,-1 0 0 0 0,0-1 0 0 0,0 1 1 0 0,0-1-1 0 0,-1 1 0 0 0,1-1 0 0 0,-5 4 1 0 0,2-3 90 0 0,0 0 1 0 0,0 0-1 0 0,-1-1 1 0 0,1 0 0 0 0,0 0-1 0 0,-1 0 1 0 0,0 0-1 0 0,-7 0 1 0 0,-7 0 206 0 0,0 0 0 0 0,0-2 0 0 0,-1 0 0 0 0,-21-4 0 0 0,11-1-225 0 0,1-2 0 0 0,0-1 1 0 0,0-1-1 0 0,1-1 0 0 0,-41-21 0 0 0,60 26-112 0 0,0-1 1 0 0,0 0-1 0 0,1 0 1 0 0,-10-9-1 0 0,16 12-33 0 0,-1 0 0 0 0,1 0 0 0 0,0-1 0 0 0,0 1-1 0 0,0-1 1 0 0,0 0 0 0 0,1 0 0 0 0,-1 0 0 0 0,1 0 0 0 0,0 0 0 0 0,0-1-1 0 0,-1-5 1 0 0,3 8-67 0 0,-1 0 0 0 0,1 1 0 0 0,0-1 0 0 0,0 0-1 0 0,1 0 1 0 0,-1 1 0 0 0,0-1 0 0 0,0 0 0 0 0,1 1-1 0 0,-1-1 1 0 0,1 0 0 0 0,0 1 0 0 0,-1-1 0 0 0,1 1 0 0 0,0-1-1 0 0,2-2 1 0 0,19-21-3481 0 0,-17 20 2556 0 0,11-11-730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4T21:21:23.147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147 23 11634 0 0,'-29'-7'262'0'0,"10"2"-150"0"0,0 1 0 0 0,0 1 0 0 0,-20-1 0 0 0,36 4-51 0 0,-11 8-261 0 0,13-5 185 0 0,1-1 0 0 0,-1 0-1 0 0,0 0 1 0 0,1 0 0 0 0,-1 0-1 0 0,1 1 1 0 0,0-1 0 0 0,-1 0 0 0 0,1 0-1 0 0,0 1 1 0 0,0-1 0 0 0,1 0-1 0 0,-1 0 1 0 0,0 0 0 0 0,2 5-1 0 0,0 3-5 0 0,11 86-211 0 0,30 113 1 0 0,-20-110 223 0 0,15 68 42 0 0,20 97-175 0 0,-54-242-1036 0 0,1 0-1 0 0,0-1 1 0 0,2 1 0 0 0,14 30 0 0 0,1-21 743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4T21:21:13.110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728 78 1928 0 0,'0'0'1582'0'0,"0"-2"-1577"0"0,0 1-2 0 0,0 0 0 0 0,0 1 0 0 0,0-1 0 0 0,0 0-1 0 0,0 1 1 0 0,0-1 0 0 0,0 0 0 0 0,0 1 0 0 0,0-1-1 0 0,1 0 1 0 0,-1 1 0 0 0,0-1 0 0 0,0 0 0 0 0,1 1-1 0 0,-1-1 1 0 0,0 1 0 0 0,1-1 0 0 0,-1 1 0 0 0,1-1-1 0 0,-1 1 1 0 0,0-1 0 0 0,1 1 0 0 0,-1-1 0 0 0,1 1-1 0 0,0-1 1 0 0,8-10 1199 0 0,4 9-27 0 0,-10 0-1148 0 0,0-1 0 0 0,0 1 0 0 0,0-1 0 0 0,0 0 0 0 0,0 1 0 0 0,-1-1 0 0 0,1-1-1 0 0,-1 1 1 0 0,0 0 0 0 0,0 0 0 0 0,0-10 3712 0 0,-3 12-3739 0 0,0 1-1 0 0,1 0 1 0 0,-1 0-1 0 0,0-1 1 0 0,1 1-1 0 0,-1 0 1 0 0,0 0-1 0 0,0 0 0 0 0,1 0 1 0 0,-1 0-1 0 0,0 0 1 0 0,0 0-1 0 0,1 0 1 0 0,-1 0-1 0 0,0 0 0 0 0,1 0 1 0 0,-1 1-1 0 0,0-1 1 0 0,0 0-1 0 0,1 1 1 0 0,-1-1-1 0 0,0 0 1 0 0,1 1-1 0 0,-1-1 0 0 0,1 0 1 0 0,-1 1-1 0 0,0 0 1 0 0,-20 22 30 0 0,8-10-18 0 0,0 1-1 0 0,-15 24 1 0 0,-18 25 39 0 0,-2-2 0 0 0,-61 60 1 0 0,4-4 580 0 0,34-36 715 0 0,-82 74 0 0 0,136-139-1203 0 0,-22 18 131 0 0,-56 64 0 0 0,94-97-283 0 0,0 0-1 0 0,0 0 1 0 0,1-1 0 0 0,-1 1-1 0 0,0 0 1 0 0,1 0-1 0 0,-1 0 1 0 0,0 0-1 0 0,1 0 1 0 0,-1 0-1 0 0,1 0 1 0 0,0 0-1 0 0,-1 0 1 0 0,1 0-1 0 0,0 0 1 0 0,-1 1-1 0 0,1-1 1 0 0,0 0 0 0 0,0 0-1 0 0,0 0 1 0 0,0 2-1 0 0,1-2-6 0 0,-1-1 0 0 0,1 1 0 0 0,0-1-1 0 0,-1 1 1 0 0,1-1 0 0 0,-1 1 0 0 0,1-1 0 0 0,0 1-1 0 0,0-1 1 0 0,-1 0 0 0 0,1 1 0 0 0,0-1 0 0 0,-1 0-1 0 0,1 1 1 0 0,0-1 0 0 0,0 0 0 0 0,0 0 0 0 0,-1 0-1 0 0,1 0 1 0 0,0 0 0 0 0,0 0 0 0 0,0 0 0 0 0,8 0-51 0 0,0-1 0 0 0,-1 0 0 0 0,0-1 0 0 0,10-2 0 0 0,-4-1-447 0 0,0 0 1 0 0,-1-1-1 0 0,1-1 1 0 0,-1 0-1 0 0,17-12 1 0 0,-14 7-1730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4T21:21:13.526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53 27 9986 0 0,'-52'-5'2705'0'0,"52"5"-2710"0"0,0-1 1 0 0,0 1-1 0 0,0 0 1 0 0,0 0-1 0 0,0 0 0 0 0,0 0 1 0 0,0-1-1 0 0,0 1 1 0 0,0 0-1 0 0,0 0 1 0 0,0 0-1 0 0,0-1 1 0 0,0 1-1 0 0,0 0 1 0 0,0 0-1 0 0,0 0 1 0 0,0-1-1 0 0,0 1 0 0 0,0 0 1 0 0,0 0-1 0 0,0 0 1 0 0,0 0-1 0 0,1-1 1 0 0,-1 1-1 0 0,0 0 1 0 0,0 0-1 0 0,0 0 1 0 0,0 0-1 0 0,0 0 1 0 0,1-1-1 0 0,-1 1 0 0 0,0 0 1 0 0,0 0-1 0 0,0 0 1 0 0,0 0-1 0 0,1 0 1 0 0,-1 0-1 0 0,0 0 1 0 0,0 0-1 0 0,0 0 1 0 0,1 0-1 0 0,-1 0 1 0 0,9-7-52 0 0,-4 5 51 0 0,-1 1 0 0 0,1 0-1 0 0,0-1 1 0 0,0 1 0 0 0,0 1 0 0 0,0-1 0 0 0,0 1-1 0 0,0 0 1 0 0,0 0 0 0 0,0 0 0 0 0,0 1 0 0 0,0 0-1 0 0,-1 0 1 0 0,1 0 0 0 0,0 0 0 0 0,0 1 0 0 0,-1 0-1 0 0,1 0 1 0 0,6 4 0 0 0,4 3-11 0 0,-1 0 0 0 0,0 2 0 0 0,-1-1 0 0 0,18 19 0 0 0,125 151 53 0 0,-104-115-13 0 0,64 62-1 0 0,-64-78 185 0 0,3-2-1 0 0,2-2 1 0 0,2-2-1 0 0,2-4 1 0 0,92 46 0 0 0,-116-71-1897 0 0,-29-16 1547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4T21:21:26.081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39 0 2929 0 0,'-1'1'176'0'0,"-1"-1"1"0"0,1 0-1 0 0,-1 1 1 0 0,1-1-1 0 0,-1 1 1 0 0,1 0 0 0 0,0 0-1 0 0,-1-1 1 0 0,1 1-1 0 0,0 0 1 0 0,0 0-1 0 0,-1 0 1 0 0,1 0 0 0 0,0 0-1 0 0,0 0 1 0 0,0 1-1 0 0,0-1 1 0 0,0 0-1 0 0,1 1 1 0 0,-1-1 0 0 0,0 0-1 0 0,1 1 1 0 0,-1-1-1 0 0,1 1 1 0 0,-1-1-1 0 0,1 1 1 0 0,-1-1 0 0 0,1 1-1 0 0,0 1 1 0 0,-3 11-336 0 0,1 0-1 0 0,0 19 1 0 0,2-19 554 0 0,-3 38-307 0 0,4 0 1 0 0,8 68-1 0 0,26 100-68 0 0,6 63 46 0 0,-38-185-84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4T21:21:26.611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8 92 3121 0 0,'-1'-2'63'0'0,"0"1"0"0"0,0-1 0 0 0,0 1 0 0 0,1-1 1 0 0,-1 1-1 0 0,0-1 0 0 0,1 0 0 0 0,-1 0 0 0 0,1 1 1 0 0,0-1-1 0 0,0 0 0 0 0,0 1 0 0 0,-1-1 0 0 0,2 0 1 0 0,-1 0-1 0 0,0 0 0 0 0,0 1 0 0 0,0-1 0 0 0,1 0 1 0 0,-1 1-1 0 0,1-1 0 0 0,1-3 0 0 0,0 2-46 0 0,0 1-1 0 0,0-1 0 0 0,0 1 0 0 0,0 0 1 0 0,1 0-1 0 0,-1-1 0 0 0,1 1 1 0 0,-1 1-1 0 0,1-1 0 0 0,0 0 1 0 0,5-2-1 0 0,3 0-46 0 0,0 0 1 0 0,0 0-1 0 0,1 1 0 0 0,-1 1 1 0 0,1 0-1 0 0,12-1 0 0 0,7 3 60 0 0,0 1 0 0 0,0 2-1 0 0,0 1 1 0 0,0 1-1 0 0,-1 1 1 0 0,0 2 0 0 0,0 1-1 0 0,40 18 1 0 0,-31-9 50 0 0,-1 2 0 0 0,-1 2 1 0 0,-1 1-1 0 0,-1 1 0 0 0,49 45 0 0 0,-81-67-4 0 0,-1 0-1 0 0,0 0 0 0 0,0 0 0 0 0,0 1 0 0 0,0-1 0 0 0,0 0 0 0 0,-1 1 0 0 0,1-1 0 0 0,-1 1 0 0 0,1 0 0 0 0,-1-1 0 0 0,0 1 0 0 0,0 0 1 0 0,1 6-1 0 0,-2-7-35 0 0,0 0 0 0 0,-1 1 0 0 0,1-1 0 0 0,0 1 0 0 0,-1-1 0 0 0,0 0-1 0 0,1 1 1 0 0,-1-1 0 0 0,0 0 0 0 0,0 0 0 0 0,0 1 0 0 0,-1-1 0 0 0,1 0 0 0 0,0 0 0 0 0,-1 0 0 0 0,1-1 0 0 0,-1 1 0 0 0,0 0 0 0 0,-2 1 0 0 0,-14 13-87 0 0,-1 0-1 0 0,-1-2 1 0 0,-38 22-1 0 0,-73 28 385 0 0,86-43 48 0 0,-64 20 229 0 0,18-8-456 0 0,90-33-168 0 0,0 0-1 0 0,0 0 0 0 0,1 1 1 0 0,-1-1-1 0 0,0 0 0 0 0,0 1 0 0 0,1-1 1 0 0,-1 1-1 0 0,0-1 0 0 0,1 1 1 0 0,-1-1-1 0 0,0 1 0 0 0,1-1 0 0 0,-1 1 1 0 0,1 0-1 0 0,-1-1 0 0 0,1 1 1 0 0,-1 0-1 0 0,0 0 0 0 0,2 0 1 0 0,-1 0 0 0 0,0-1-1 0 0,0 1 1 0 0,1-1 0 0 0,-1 1-1 0 0,1-1 1 0 0,-1 1 0 0 0,1-1-1 0 0,-1 1 1 0 0,1-1 0 0 0,-1 1 0 0 0,1-1-1 0 0,-1 1 1 0 0,1-1 0 0 0,-1 0-1 0 0,1 1 1 0 0,0-1 0 0 0,-1 0 0 0 0,1 0-1 0 0,-1 1 1 0 0,1-1 0 0 0,0 0-1 0 0,0 0 1 0 0,21 6-28 0 0,-1-1 0 0 0,1-1 0 0 0,0-1 1 0 0,0-1-1 0 0,0-1 0 0 0,26-2 0 0 0,2 1-9 0 0,108-3-32 0 0,-77 0 148 0 0,84 8 0 0 0,-164-5-60 0 0,0 0 1 0 0,0 0 0 0 0,0 0 0 0 0,0 0 0 0 0,-1 0 0 0 0,1 1-1 0 0,0-1 1 0 0,0 0 0 0 0,0 0 0 0 0,-1 0 0 0 0,1 1 0 0 0,0-1-1 0 0,0 0 1 0 0,-1 1 0 0 0,1-1 0 0 0,0 1 0 0 0,-1-1 0 0 0,1 1-1 0 0,0-1 1 0 0,-1 1 0 0 0,1 0 0 0 0,-1-1 0 0 0,1 1 0 0 0,-1 0-1 0 0,1-1 1 0 0,-1 1 0 0 0,1 0 0 0 0,-1 0 0 0 0,0-1-1 0 0,1 1 1 0 0,-1 0 0 0 0,0 0 0 0 0,0 0 0 0 0,1-1 0 0 0,-1 1-1 0 0,0 0 1 0 0,0 0 0 0 0,0 0 0 0 0,0 0 0 0 0,0-1 0 0 0,0 1-1 0 0,-1 0 1 0 0,1 0 0 0 0,0 0 0 0 0,0-1 0 0 0,-1 2 0 0 0,-1 5 35 0 0,-1 0 1 0 0,0-1-1 0 0,-1 0 1 0 0,-5 10 0 0 0,3-8-56 0 0,-22 40 316 0 0,-2-1 1 0 0,-2-1-1 0 0,-60 65 0 0 0,40-57 280 0 0,14-14-684 0 0,-1-2 0 0 0,-80 60 0 0 0,105-89-2948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4T21:20:50.367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570 64 1136 0 0,'-1'0'104'0'0,"0"-1"0"0"0,1 0 0 0 0,-1 1 1 0 0,1-1-1 0 0,-1 0 0 0 0,0 1 0 0 0,1-1 0 0 0,-1 0 0 0 0,1 0 0 0 0,0 1 0 0 0,-1-1 0 0 0,1 0 0 0 0,0 0 0 0 0,-1 0 0 0 0,1 0 0 0 0,0 1 0 0 0,0-1 0 0 0,0 0 1 0 0,0 0-1 0 0,0 0 0 0 0,0 0 0 0 0,0 0 0 0 0,0 0 0 0 0,0 1 0 0 0,0-1 0 0 0,0 0 0 0 0,1-1 0 0 0,-1 0 34 0 0,1 1 0 0 0,-1-1 0 0 0,0 1 0 0 0,0-1 0 0 0,0 1 0 0 0,0-1 0 0 0,0 1 0 0 0,0-1 0 0 0,-1 1 0 0 0,1 0 0 0 0,0-1 0 0 0,-1 1 0 0 0,1-1 0 0 0,-1 1 0 0 0,1 0 0 0 0,-1-1 0 0 0,0 1 0 0 0,0 0 0 0 0,1-1 0 0 0,-2 0 0 0 0,-1 0-138 0 0,-8-6-8 0 0,10 9 8 0 0,0-1 1 0 0,1 0-1 0 0,-1 0 1 0 0,0 1-1 0 0,1-1 1 0 0,-1 0-1 0 0,1 1 1 0 0,-1-1-1 0 0,0 0 1 0 0,1 1-1 0 0,-1-1 1 0 0,1 1-1 0 0,-1-1 1 0 0,1 1-1 0 0,-1-1 1 0 0,1 1-1 0 0,-1 0 1 0 0,1-1-1 0 0,0 1 1 0 0,-1 0-1 0 0,1-1 1 0 0,0 1-1 0 0,0 0 1 0 0,-1 0-1 0 0,-33 78 25 0 0,20-45 27 0 0,-1 0 1 0 0,-1-1 0 0 0,-2 0 0 0 0,-31 41-1 0 0,0-14 70 0 0,-67 91 395 0 0,-76 101 686 0 0,189-249-1204 0 0,0 1 21 0 0,-1 1 0 0 0,1 0 0 0 0,0 0 1 0 0,0 0-1 0 0,-3 9 0 0 0,6-14 28 0 0,7-11-1082 0 0,4-1 53 0 0,3-3-1461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4T21:21:27.625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681 31 6505 0 0,'-6'-1'-70'0'0,"1"-1"-1"0"0,-1 1 0 0 0,0-1 0 0 0,0 0 0 0 0,-8-5 1 0 0,8 5-98 0 0,1-1 1 0 0,-1 1 0 0 0,0 0 0 0 0,0 0-1 0 0,-9-1 1 0 0,-3 2 395 0 0,1 1 1 0 0,-1 0-1 0 0,1 1 0 0 0,0 1 0 0 0,-1 1 1 0 0,1 1-1 0 0,0 0 0 0 0,-17 7 0 0 0,-9 6 1471 0 0,-76 40 0 0 0,107-49-1680 0 0,11-8-91 0 0,2 3-182 0 0,29 56 139 0 0,10 25 67 0 0,20 92 4 0 0,-41-113 51 0 0,2-1-1 0 0,3-1 0 0 0,39 71 1 0 0,-51-115-28 0 0,26 32 0 0 0,3 2 163 0 0,-41-50-91 0 0,0-1 0 0 0,1 1 0 0 0,-1 0 0 0 0,0-1 0 0 0,0 1 1 0 0,0-1-1 0 0,0 1 0 0 0,1 0 0 0 0,-1-1 0 0 0,0 1 0 0 0,0-1 0 0 0,0 1 0 0 0,-1 0 1 0 0,1-1-1 0 0,0 1 0 0 0,0-1 0 0 0,0 1 0 0 0,0 0 0 0 0,0-1 0 0 0,-1 1 0 0 0,1-1 1 0 0,0 1-1 0 0,-1-1 0 0 0,1 1 0 0 0,0-1 0 0 0,-1 1 0 0 0,1-1 0 0 0,0 1 0 0 0,-1-1 1 0 0,1 1-1 0 0,-1-1 0 0 0,1 0 0 0 0,-1 1 0 0 0,1-1 0 0 0,-1 0 0 0 0,1 1 0 0 0,-2-1 0 0 0,-23 12 1297 0 0,22-10-1232 0 0,-172 52 3079 0 0,47-17-1998 0 0,-117 40-540 0 0,245-77-687 0 0,0 0 0 0 0,0 0 0 0 0,-1 1 0 0 0,1-1 0 0 0,0 0 0 0 0,0 0 0 0 0,0 0 0 0 0,-1 0 0 0 0,1 0 0 0 0,0 1 0 0 0,0-1 0 0 0,-1 0 0 0 0,1 0 0 0 0,0 0 0 0 0,0 0 0 0 0,-1 0 0 0 0,1 0 0 0 0,0 0 1 0 0,0 0-1 0 0,-1 0 0 0 0,1 0 0 0 0,0 0 0 0 0,0 0 0 0 0,-1 0 0 0 0,1 0 0 0 0,0 0 0 0 0,0 0 0 0 0,0 0 0 0 0,-1 0 0 0 0,1-1 0 0 0,0 1 0 0 0,0 0 0 0 0,-1 0 0 0 0,1 0 0 0 0,0 0 0 0 0,0 0 0 0 0,0-1 0 0 0,-1 1 0 0 0,1 0 0 0 0,0 0 0 0 0,0 0 0 0 0,0-1 0 0 0,0 1 0 0 0,0 0 0 0 0,-1 0 0 0 0,1 0 0 0 0,0-1 0 0 0,0 1 0 0 0,0 0 0 0 0,0 0 0 0 0,0-1 0 0 0,0 1 0 0 0,0 0 1 0 0,0-2-125 0 0,0 1 0 0 0,1 0 0 0 0,-1 0 1 0 0,1 0-1 0 0,-1 0 0 0 0,1 0 1 0 0,-1 0-1 0 0,1 0 0 0 0,0 0 0 0 0,-1 0 1 0 0,1 0-1 0 0,2-1 0 0 0,15-13-1870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4T21:21:28.181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120 91 7009 0 0,'-37'8'1723'0'0,"20"-4"-329"0"0,0-1 0 0 0,-29 2-1 0 0,43-5-1434 0 0,4-3-20 0 0,0 0-1 0 0,0 1 1 0 0,0-1 0 0 0,1 1 0 0 0,-1-1-1 0 0,1 1 1 0 0,-1 0 0 0 0,1 0-1 0 0,0-1 1 0 0,0 1 0 0 0,0 1-1 0 0,0-1 1 0 0,0 0 0 0 0,0 0 0 0 0,3-1-1 0 0,39-26-155 0 0,-32 22 208 0 0,0 1 0 0 0,0 0 0 0 0,1 1 0 0 0,0 0 0 0 0,0 1 0 0 0,1 1 0 0 0,-1 0-1 0 0,1 1 1 0 0,-1 0 0 0 0,1 1 0 0 0,0 0 0 0 0,-1 1 0 0 0,1 1 0 0 0,0 0-1 0 0,0 1 1 0 0,-1 1 0 0 0,1 0 0 0 0,-1 1 0 0 0,23 9 0 0 0,-31-11 25 0 0,-1 1-1 0 0,0-1 1 0 0,1 1 0 0 0,-1 0 0 0 0,0 1 0 0 0,-1-1 0 0 0,1 0-1 0 0,0 1 1 0 0,-1 0 0 0 0,0 0 0 0 0,0 0 0 0 0,0 0 0 0 0,0 1-1 0 0,-1-1 1 0 0,0 1 0 0 0,0 0 0 0 0,0-1 0 0 0,0 1 0 0 0,-1 0-1 0 0,0 0 1 0 0,0 0 0 0 0,0 0 0 0 0,0 0 0 0 0,-1 0 0 0 0,0 8-1 0 0,-2 9 63 0 0,-1 1 0 0 0,-1 0 0 0 0,-1-1 0 0 0,-11 33 0 0 0,2-8-68 0 0,-13 46 61 0 0,-8 32-1 0 0,31-106-70 0 0,1-1 0 0 0,1 1 1 0 0,1-1-1 0 0,1 36 0 0 0,1-47-12 0 0,1 0-1 0 0,-1 0 0 0 0,1 0 0 0 0,0 0 1 0 0,1 0-1 0 0,-1-1 0 0 0,2 1 0 0 0,-1-1 1 0 0,0 0-1 0 0,1 0 0 0 0,1 0 0 0 0,-1 0 1 0 0,1-1-1 0 0,-1 1 0 0 0,2-1 0 0 0,-1 0 1 0 0,0-1-1 0 0,9 6 0 0 0,-2-3-2 0 0,-1 0 1 0 0,1-1-1 0 0,0 0 0 0 0,0-1 0 0 0,0 0 1 0 0,1-1-1 0 0,0-1 0 0 0,-1 0 1 0 0,16 1-1 0 0,13 0 11 0 0,0-2 0 0 0,0-1 0 0 0,0-3-1 0 0,1-1 1 0 0,-1-2 0 0 0,-1-2 0 0 0,1-1 0 0 0,-1-3 0 0 0,53-20 0 0 0,-52 12-72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4T21:21:31.213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165 61 6217 0 0,'-2'0'23'0'0,"0"0"-1"0"0,0 0 0 0 0,0-1 0 0 0,0 1 0 0 0,0-1 1 0 0,0 1-1 0 0,0-1 0 0 0,0 0 0 0 0,0 0 1 0 0,1 0-1 0 0,-5-2 0 0 0,6 3-1 0 0,0-1 33 0 0,0 1 1 0 0,1 0-1 0 0,-1 0 0 0 0,0-1 0 0 0,0 1 0 0 0,0 0 0 0 0,0-1 0 0 0,1 1 0 0 0,-1 0 0 0 0,0 0 0 0 0,0-1 0 0 0,0 1 0 0 0,0 0 1 0 0,0-1-1 0 0,0 1 0 0 0,0 0 0 0 0,0-1 0 0 0,0 1 0 0 0,0 0 0 0 0,0-1 0 0 0,0 1 0 0 0,0 0 0 0 0,0-1 0 0 0,0 1 0 0 0,0 0 0 0 0,0-1 1 0 0,-1 1-1 0 0,1 0 0 0 0,0 0 0 0 0,0-1 0 0 0,0 1 0 0 0,0 0 0 0 0,-1 0 0 0 0,1-1 0 0 0,0 1 0 0 0,0 0 0 0 0,-1 0 0 0 0,1-1 1 0 0,0 1-1 0 0,-9-11 3002 0 0,7 9-2985 0 0,0 0 0 0 0,0 0 1 0 0,-1 0-1 0 0,1 0 0 0 0,-1 0 0 0 0,1 1 0 0 0,-1 0 0 0 0,-5-3 0 0 0,1 1 11 0 0,5 2-25 0 0,-1 0 0 0 0,0 0 0 0 0,0 1 0 0 0,0-1 0 0 0,0 0 0 0 0,0 1 1 0 0,0 0-1 0 0,1 0 0 0 0,-1 0 0 0 0,0 0 0 0 0,0 0 0 0 0,0 0 0 0 0,-3 2 0 0 0,4-2-26 0 0,0 1-1 0 0,-1-1 0 0 0,1 0 1 0 0,0 0-1 0 0,0 0 0 0 0,0 0 0 0 0,0 0 1 0 0,0 0-1 0 0,-1 0 0 0 0,1-1 1 0 0,0 1-1 0 0,-2-2 0 0 0,3 2 198 0 0,1 0-213 0 0,-1 1 0 0 0,0-1 0 0 0,1 0 0 0 0,-1 0 0 0 0,0 0 0 0 0,0 0 0 0 0,1 0 0 0 0,-1 0 0 0 0,0 0 0 0 0,1 0 0 0 0,-1 0 1 0 0,0 0-1 0 0,1 0 0 0 0,-1 0 0 0 0,0 0 0 0 0,1-1 0 0 0,-1 1 0 0 0,0 0 0 0 0,1 0 0 0 0,-1-1 0 0 0,0 0 0 0 0,-3 0-61 0 0,10 5-103 0 0,96 53-37 0 0,134 55 0 0 0,-159-83 174 0 0,1-2-1 0 0,129 25 1 0 0,-122-36 439 0 0,140 6-1 0 0,-207-20-313 0 0,31 6 0 0 0,-34-5-50 0 0,0 0 1 0 0,0-1 0 0 0,22 0 0 0 0,-23-3-8 0 0,-6 0-8 0 0,-1 1-1 0 0,0-1 0 0 0,0 2 1 0 0,0-1-1 0 0,0 1 1 0 0,0 0-1 0 0,7 2 1 0 0,-14-3-51 0 0,0 0 1 0 0,-1 0 0 0 0,1 0-1 0 0,0 0 1 0 0,0 0 0 0 0,0 0 0 0 0,0 0-1 0 0,-1 0 1 0 0,1 0 0 0 0,0 0-1 0 0,0 0 1 0 0,0 0 0 0 0,0 0-1 0 0,-1 0 1 0 0,1 0 0 0 0,0 0 0 0 0,0 1-1 0 0,0-1 1 0 0,0 0 0 0 0,0 0-1 0 0,-1 0 1 0 0,1 0 0 0 0,0 0-1 0 0,0 0 1 0 0,0 1 0 0 0,0-1 0 0 0,0 0-1 0 0,0 0 1 0 0,0 0 0 0 0,0 0-1 0 0,0 0 1 0 0,-1 1 0 0 0,1-1-1 0 0,0 0 1 0 0,0 0 0 0 0,0 0 0 0 0,0 0-1 0 0,0 1 1 0 0,0-1 0 0 0,0 0-1 0 0,0 0 1 0 0,0 0 0 0 0,0 1-1 0 0,0-1 1 0 0,0 0 0 0 0,1 0 0 0 0,-1 0-1 0 0,0 0 1 0 0,0 0 0 0 0,0 1-1 0 0,0-1 1 0 0,0 0 0 0 0,0 0-1 0 0,0 0 1 0 0,0 0 0 0 0,0 0 0 0 0,1 1-1 0 0,-1-1 1 0 0,0 0 0 0 0,0 0-1 0 0,0 0 1 0 0,0 0 0 0 0,0 0-1 0 0,1 0 1 0 0,-1 0 0 0 0,0 0 0 0 0,0 0-1 0 0,0 1 1 0 0,1-1 0 0 0,-15 5-1492 0 0,0-2-1902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4T21:21:32.043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68 40 5705 0 0,'-12'-18'8497'0'0,"12"18"-8499"0"0,0 0 0 0 0,0 0 0 0 0,0-1 0 0 0,0 1 1 0 0,0 0-1 0 0,0 0 0 0 0,0 0 0 0 0,0 0 0 0 0,0 0 0 0 0,0-1 1 0 0,0 1-1 0 0,0 0 0 0 0,0 0 0 0 0,0 0 0 0 0,0 0 0 0 0,0-1 0 0 0,0 1 1 0 0,0 0-1 0 0,0 0 0 0 0,-1 0 0 0 0,1 0 0 0 0,0 0 0 0 0,0 0 1 0 0,0 0-1 0 0,0-1 0 0 0,0 1 0 0 0,0 0 0 0 0,-1 0 0 0 0,1 0 1 0 0,0 0-1 0 0,0 0 0 0 0,0 0 0 0 0,0 0 0 0 0,0 0 0 0 0,-1 0 1 0 0,1 0-1 0 0,0 0 0 0 0,0 0 0 0 0,0 0 0 0 0,0 0 0 0 0,-1 0 1 0 0,1 0-1 0 0,0 0 0 0 0,0 0 0 0 0,-40-18 1701 0 0,38 18-1660 0 0,-4 0 9 0 0,6 0-53 0 0,0 0 0 0 0,0 0 0 0 0,-1 0-1 0 0,1 0 1 0 0,0 0 0 0 0,0 0 0 0 0,0 0-1 0 0,0 0 1 0 0,0 0 0 0 0,0 0 0 0 0,0 0-1 0 0,0 0 1 0 0,0 0 0 0 0,-1 0 0 0 0,1 0-1 0 0,0 0 1 0 0,0 0 0 0 0,0 0 0 0 0,0 0-1 0 0,0 0 1 0 0,0 0 0 0 0,0 0 0 0 0,0 0-1 0 0,0 0 1 0 0,-1 0 0 0 0,1 0 0 0 0,0 0 0 0 0,0 0-1 0 0,0 1 1 0 0,0-1 0 0 0,0 0 0 0 0,0 0-1 0 0,0 0 1 0 0,0 0 0 0 0,0 0 0 0 0,0 0-1 0 0,0 0 1 0 0,0 0 0 0 0,0 0 0 0 0,0 0-1 0 0,0 0 1 0 0,0 1 0 0 0,-1-1 0 0 0,1 0-1 0 0,0 0 1 0 0,0 0 0 0 0,0 0 0 0 0,0 0-1 0 0,0 0 1 0 0,0 0 0 0 0,0 0 0 0 0,0 1-1 0 0,0-1 1 0 0,0 0 0 0 0,1 0 0 0 0,-1 0-1 0 0,0 0 1 0 0,0 0 0 0 0,0 0 0 0 0,0 0-1 0 0,0 0 1 0 0,0 0 0 0 0,0 0 0 0 0,0 1-1 0 0,0-1 1 0 0,0 0 0 0 0,0 0 0 0 0,9 7-39 0 0,0-1 0 0 0,0 0 0 0 0,13 6 0 0 0,14 8-19 0 0,-31-16 53 0 0,22 13 0 0 0,0 1-1 0 0,-1 2 1 0 0,42 40-1 0 0,-54-46 31 0 0,-2 1-1 0 0,1 0 1 0 0,-2 0 0 0 0,0 1 0 0 0,-1 1 0 0 0,-1 0-1 0 0,0 0 1 0 0,-1 1 0 0 0,-1 0 0 0 0,6 24-1 0 0,-5-18-46 0 0,-7-21 49 0 0,1 0 1 0 0,-1 0-1 0 0,0 1 1 0 0,0-1-1 0 0,-1 0 0 0 0,1 0 1 0 0,0 1-1 0 0,-1-1 1 0 0,0 0-1 0 0,0 1 0 0 0,0-1 1 0 0,0 0-1 0 0,-1 1 1 0 0,1-1-1 0 0,-1 0 0 0 0,-1 6 1 0 0,-24 42 200 0 0,-2 0 0 0 0,-43 57 0 0 0,47-72-143 0 0,-9 8 115 0 0,-64 68-1 0 0,80-94-157 0 0,-18 26 60 0 0,32-40-202 0 0,0 1 0 0 0,1-1 0 0 0,-1 0 0 0 0,1 1 0 0 0,0-1 0 0 0,1 1 0 0 0,-1 0 0 0 0,-1 8-1 0 0,3-13 61 0 0,0 0-1 0 0,0 0 1 0 0,0 0-1 0 0,0 1 1 0 0,0-1-1 0 0,0 0 0 0 0,0 0 1 0 0,0 0-1 0 0,0 1 1 0 0,0-1-1 0 0,0 0 0 0 0,0 0 1 0 0,0 0-1 0 0,0 0 1 0 0,0 1-1 0 0,1-1 1 0 0,-1 0-1 0 0,0 0 0 0 0,0 0 1 0 0,0 0-1 0 0,0 1 1 0 0,0-1-1 0 0,0 0 0 0 0,0 0 1 0 0,1 0-1 0 0,-1 0 1 0 0,0 0-1 0 0,0 0 1 0 0,0 1-1 0 0,0-1 0 0 0,0 0 1 0 0,1 0-1 0 0,-1 0 1 0 0,0 0-1 0 0,0 0 0 0 0,0 0 1 0 0,0 0-1 0 0,1 0 1 0 0,12 0-5315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4T21:21:10.797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553 121 280 0 0,'-2'-12'-18'0'0,"1"7"485"0"0,0-1-1 0 0,1 1 0 0 0,-1-1 0 0 0,1 1 0 0 0,0-1 1 0 0,1 1-1 0 0,-1-1 0 0 0,3-9 0 0 0,1 7-104 0 0,-3 6-340 0 0,-1 0-1 0 0,1 0 1 0 0,0 0-1 0 0,1 1 1 0 0,-1-1-1 0 0,0 0 1 0 0,0 0-1 0 0,1 1 1 0 0,-1-1-1 0 0,1 1 1 0 0,-1-1-1 0 0,4-1 1 0 0,2-7 62 0 0,-7 9-60 0 0,0 1-1 0 0,0 0 1 0 0,0-1-1 0 0,1 1 1 0 0,-1 0-1 0 0,0-1 1 0 0,0 1-1 0 0,0 0 1 0 0,0-1-1 0 0,1 1 1 0 0,-1 0-1 0 0,0-1 1 0 0,0 1-1 0 0,1 0 0 0 0,-1 0 1 0 0,0-1-1 0 0,1 1 1 0 0,-1 0-1 0 0,0 0 1 0 0,1-1-1 0 0,3 0 1958 0 0,-4 2-1931 0 0,-1-1 1 0 0,0 0-1 0 0,0 1 1 0 0,0-1 0 0 0,1 0-1 0 0,-1 1 1 0 0,0-1-1 0 0,0 1 1 0 0,1-1 0 0 0,-1 1-1 0 0,0 0 1 0 0,1-1-1 0 0,-1 1 1 0 0,0 1-1 0 0,-93 167 159 0 0,60-105-15 0 0,-62 93 0 0 0,-22-7 993 0 0,57-76-458 0 0,-74 119 0 0 0,126-178-717 0 0,1 0 0 0 0,1 0 0 0 0,-9 28-1 0 0,16-42-17 0 0,-1-1 1 0 0,1 0-1 0 0,0 0 0 0 0,0 0 1 0 0,0 1-1 0 0,0-1 0 0 0,0 0 0 0 0,0 0 1 0 0,0 1-1 0 0,0-1 0 0 0,0 0 0 0 0,0 0 1 0 0,0 0-1 0 0,0 1 0 0 0,0-1 0 0 0,0 0 1 0 0,0 0-1 0 0,0 1 0 0 0,0-1 1 0 0,0 0-1 0 0,0 0 0 0 0,0 1 0 0 0,0-1 1 0 0,0 0-1 0 0,0 0 0 0 0,0 0 0 0 0,0 1 1 0 0,1-1-1 0 0,-1 0 0 0 0,0 0 1 0 0,0 0-1 0 0,0 1 0 0 0,0-1 0 0 0,1 0 1 0 0,-1 0-1 0 0,0 0 0 0 0,0 0 0 0 0,0 0 1 0 0,1 1-1 0 0,-1-1 0 0 0,12-3-99 0 0,10-10 29 0 0,6-12-4304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4T21:21:11.151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3 1 3241 0 0,'-3'13'2143'0'0,"5"-7"-2152"0"0,1 0 1 0 0,-1-1-1 0 0,1 1 0 0 0,0-1 1 0 0,1 0-1 0 0,-1 0 1 0 0,8 8-1 0 0,36 33 97 0 0,-20-21-77 0 0,2 2 111 0 0,2-2-1 0 0,1-1 0 0 0,0-1 0 0 0,2-2 0 0 0,39 19 0 0 0,-48-28 339 0 0,-1 2-1 0 0,0 1 0 0 0,0 0 0 0 0,-2 2 0 0 0,0 1 1 0 0,-1 1-1 0 0,-1 0 0 0 0,19 24 0 0 0,-31-32-470 0 0,14 17-104 0 0,26 44 0 0 0,-29-36-1316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4T21:21:33.670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68 81 3913 0 0,'-15'0'387'0'0,"11"0"-308"0"0,1 0-1 0 0,0 1 1 0 0,0-1-1 0 0,0 0 1 0 0,0-1-1 0 0,0 1 1 0 0,-1-1 0 0 0,1 1-1 0 0,0-1 1 0 0,0 0-1 0 0,0 0 1 0 0,0 0-1 0 0,0-1 1 0 0,-3-2 0 0 0,5 4-93 0 0,-1-14-82 0 0,5 8 115 0 0,0 0-1 0 0,0 0 1 0 0,0 1 0 0 0,0 0 0 0 0,1-1-1 0 0,0 1 1 0 0,0 0 0 0 0,8-7 4420 0 0,18 52-4719 0 0,13 7 240 0 0,1-2 0 0 0,3-2 0 0 0,73 52 0 0 0,-44-43 3 0 0,142 72 1 0 0,-129-75 55 0 0,-51-27 221 0 0,62 27 1 0 0,-88-44-47 0 0,-2 1 1 0 0,1 0-1 0 0,11 8 0 0 0,-13-8-72 0 0,1 0 0 0 0,-1 0 0 0 0,19 7 0 0 0,-26-13-116 0 0,0 1 0 0 0,0 0-1 0 0,0 0 1 0 0,0 0 0 0 0,0 0-1 0 0,0 1 1 0 0,-1-1 0 0 0,1 0-1 0 0,0 1 1 0 0,-1-1 0 0 0,1 1-1 0 0,-1 0 1 0 0,1-1 0 0 0,-1 1-1 0 0,0 0 1 0 0,1 0-1 0 0,-1 0 1 0 0,0 0 0 0 0,0 0-1 0 0,0 3 1 0 0,1 7-181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4T21:21:34.415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155 150 4417 0 0,'-18'-1'1196'0'0,"-1"-1"0"0"0,1-1 0 0 0,-1 0 0 0 0,-21-8 0 0 0,9 3-768 0 0,31 8-433 0 0,-1 0-1 0 0,1 0 1 0 0,-1 0 0 0 0,1 0-1 0 0,-1 0 1 0 0,1-1 0 0 0,0 1-1 0 0,-1 0 1 0 0,1 0 0 0 0,-1-1-1 0 0,1 1 1 0 0,0 0 0 0 0,-1 0-1 0 0,1-1 1 0 0,0 1 0 0 0,-1 0-1 0 0,1-1 1 0 0,0 1 0 0 0,-1 0-1 0 0,1-1 1 0 0,0 1 0 0 0,0-1-1 0 0,0 1 1 0 0,-1 0 0 0 0,1-1-1 0 0,0 1 1 0 0,0-1 0 0 0,0 1-1 0 0,0-1 1 0 0,0 1 0 0 0,0-1-1 0 0,6-16-97 0 0,-4 13 94 0 0,1 0 0 0 0,0 0-1 0 0,0 1 1 0 0,1-1 0 0 0,6-5 0 0 0,-9 8 6 0 0,-1 1 1 0 0,1 0 0 0 0,-1 0 0 0 0,1-1 0 0 0,-1 1-1 0 0,1 0 1 0 0,-1 0 0 0 0,1-1 0 0 0,-1 1 0 0 0,1 0-1 0 0,0 0 1 0 0,-1 0 0 0 0,1 0 0 0 0,-1 0 0 0 0,1 0-1 0 0,0 0 1 0 0,-1 0 0 0 0,1 0 0 0 0,-1 0-1 0 0,1 0 1 0 0,0 0 0 0 0,-1 1 0 0 0,1-1 0 0 0,-1 0-1 0 0,1 0 1 0 0,-1 1 0 0 0,1-1 0 0 0,0 1 0 0 0,12 16-2 0 0,2 29 27 0 0,-14-42-30 0 0,7 36-13 0 0,4 55 1 0 0,7 30 18 0 0,-16-101 7 0 0,5 21 12 0 0,-7-43-12 0 0,-1 0 1 0 0,1-1 0 0 0,-1 1-1 0 0,1 0 1 0 0,0-1 0 0 0,0 1-1 0 0,-1-1 1 0 0,1 1 0 0 0,0-1-1 0 0,0 0 1 0 0,0 1 0 0 0,1-1-1 0 0,-1 0 1 0 0,0 0 0 0 0,0 0-1 0 0,1 0 1 0 0,-1 0 0 0 0,1 0-1 0 0,-1 0 1 0 0,3 1 0 0 0,-3-2 0 0 0,0 1 1 0 0,0-1 0 0 0,0 0 0 0 0,0 0 0 0 0,0 1 0 0 0,0-1 0 0 0,0 0-1 0 0,0 0 1 0 0,0 0 0 0 0,0 0 0 0 0,0 0 0 0 0,0-1 0 0 0,0 1 0 0 0,0 0 0 0 0,0 0-1 0 0,0-1 1 0 0,0 1 0 0 0,0 0 0 0 0,-1-1 0 0 0,1 1 0 0 0,0-1 0 0 0,0 1-1 0 0,0-1 1 0 0,0 1 0 0 0,0-2 0 0 0,0 0 5 0 0,1 1-1 0 0,-1-1 1 0 0,0 0 0 0 0,-1 0-1 0 0,1 0 1 0 0,0 0 0 0 0,0 0-1 0 0,-1 0 1 0 0,1 0 0 0 0,-1 0-1 0 0,1-3 1 0 0,-1-5 21 0 0,0 1-1 0 0,0 0 1 0 0,-1-1-1 0 0,-3-12 1 0 0,-2-2 2 0 0,-2 1 0 0 0,0 0 1 0 0,-2 1-1 0 0,-12-23 0 0 0,-19-45 37 0 0,39 83-75 0 0,-1 0-1 0 0,1 0 0 0 0,1 0 0 0 0,-1 0 1 0 0,1 0-1 0 0,0-11 0 0 0,1 14-5 0 0,0 1 1 0 0,1-1-1 0 0,0 1 0 0 0,-1-1 0 0 0,1 1 0 0 0,0-1 1 0 0,1 1-1 0 0,-1 0 0 0 0,0 0 0 0 0,1 0 0 0 0,0 0 1 0 0,0 0-1 0 0,0 0 0 0 0,0 0 0 0 0,4-3 0 0 0,-2 1-3 0 0,1 0 0 0 0,0 0 0 0 0,0 1 0 0 0,0-1 0 0 0,0 1 0 0 0,1 1-1 0 0,0-1 1 0 0,0 1 0 0 0,0 0 0 0 0,0 0 0 0 0,0 1 0 0 0,0 0 0 0 0,10-2-1 0 0,-1 1 6 0 0,0 1 0 0 0,0 1-1 0 0,0 0 1 0 0,0 1 0 0 0,0 1-1 0 0,0 0 1 0 0,0 1 0 0 0,0 1 0 0 0,0 0-1 0 0,-1 1 1 0 0,0 0 0 0 0,1 2-1 0 0,-1-1 1 0 0,-1 2 0 0 0,1 0-1 0 0,-1 0 1 0 0,-1 1 0 0 0,15 12-1 0 0,65 46-1490 0 0,-65-46-2443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4T21:21:42.005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27 54 4025 0 0,'-2'0'291'0'0,"-23"-5"8431"0"0,26 5-8685 0 0,12-8-180 0 0,14-6 72 0 0,-19 10 65 0 0,-1 0 0 0 0,1 1 0 0 0,0-1 0 0 0,0 1 0 0 0,0 1 0 0 0,16-4 0 0 0,-23 6-56 0 0,-1 0 1 0 0,1 0-1 0 0,-1 0 1 0 0,1 0 0 0 0,-1 0-1 0 0,1 0 1 0 0,-1 0-1 0 0,0 0 1 0 0,1 0-1 0 0,-1 0 1 0 0,1 0-1 0 0,-1 0 1 0 0,1 0 0 0 0,-1 0-1 0 0,1 0 1 0 0,-1 0-1 0 0,1 0 1 0 0,-1 1-1 0 0,1-1 1 0 0,-1 0-1 0 0,0 0 1 0 0,1 1 0 0 0,-1-1-1 0 0,1 0 1 0 0,-1 1-1 0 0,0-1 1 0 0,1 0-1 0 0,-1 1 1 0 0,0-1-1 0 0,0 0 1 0 0,1 1 0 0 0,-1-1-1 0 0,0 1 1 0 0,0-1-1 0 0,1 1 1 0 0,-1-1-1 0 0,0 0 1 0 0,0 1-1 0 0,0-1 1 0 0,0 2 0 0 0,5 12-125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4T21:22:00.648"/>
    </inkml:context>
    <inkml:brush xml:id="br0">
      <inkml:brushProperty name="width" value="0.5" units="cm"/>
      <inkml:brushProperty name="height" value="1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2084 1175 6697 0 0,'-3'-1'137'0'0,"-1"-1"0"0"0,1 0 0 0 0,0 0-1 0 0,0 1 1 0 0,0-2 0 0 0,0 1-1 0 0,1 0 1 0 0,-1-1 0 0 0,0 1-1 0 0,1-1 1 0 0,0 0 0 0 0,-1 1-1 0 0,1-1 1 0 0,0-1 0 0 0,-2-4 0 0 0,3 7-40 0 0,0-1 0 0 0,0 1 0 0 0,0 0 0 0 0,0 0 0 0 0,0 0 1 0 0,-1 0-1 0 0,1 0 0 0 0,0 0 0 0 0,-1 1 0 0 0,1-1 0 0 0,0 0 1 0 0,-1 1-1 0 0,1-1 0 0 0,-1 0 0 0 0,1 1 0 0 0,-1 0 0 0 0,1-1 1 0 0,-1 1-1 0 0,-2 0 0 0 0,1 0 13 0 0,0 0-62 0 0,-1 1 1 0 0,1 0-1 0 0,0 0 0 0 0,0 0 0 0 0,0 0 0 0 0,0 1 0 0 0,0-1 0 0 0,0 1 1 0 0,0 0-1 0 0,-18 5 1417 0 0,10-43-508 0 0,7 27-864 0 0,0 1 1 0 0,-1-1-1 0 0,0 1 1 0 0,0-1-1 0 0,0 2 1 0 0,-1-1-1 0 0,-1 0 1 0 0,-13-12-1 0 0,-2 1 17 0 0,-41-25 0 0 0,9 7-50 0 0,25 17 40 0 0,-1 2-1 0 0,-1 1 0 0 0,-33-14 1 0 0,-32-16 218 0 0,-78-45-86 0 0,-96-58-130 0 0,187 97-23 0 0,-2 4 1 0 0,-2 3 0 0 0,-120-44-1 0 0,145 62 121 0 0,43 18-135 0 0,6 5 41 0 0,-11-4-377 0 0,21 2 74 0 0,13-2 49 0 0,31-19-59 0 0,-39 27 202 0 0,0 0 1 0 0,-1 0-1 0 0,1 0 0 0 0,0 0 0 0 0,0 0 0 0 0,0 1 0 0 0,-1-1 0 0 0,1 1 0 0 0,0-1 0 0 0,0 1 0 0 0,0 0 0 0 0,0 0 0 0 0,0 0 0 0 0,0 0 0 0 0,0 0 0 0 0,0 0 0 0 0,0 1 0 0 0,2 0 0 0 0,37 14-10 0 0,-18-5-17 0 0,-14-5 23 0 0,0 0 0 0 0,0 0 0 0 0,0 1 0 0 0,0 1 1 0 0,-1-1-1 0 0,0 1 0 0 0,-1 1 0 0 0,11 12 0 0 0,-15-16 18 0 0,0-1 0 0 0,0 1 0 0 0,-1 0 1 0 0,1 0-1 0 0,-1 0 0 0 0,0 0 0 0 0,0 0 0 0 0,-1 1 0 0 0,1-1 0 0 0,-1 1 0 0 0,0-1 1 0 0,1 6 79 0 0,-3-4-143 0 0,1-5 61 0 0,1-1-1 0 0,-1 0 1 0 0,0 1-1 0 0,0-1 1 0 0,0 0-1 0 0,0 1 0 0 0,0-1 1 0 0,0 0-1 0 0,0 0 1 0 0,0 1-1 0 0,0-1 1 0 0,0 0-1 0 0,0 1 0 0 0,0-1 1 0 0,0 0-1 0 0,0 1 1 0 0,0-1-1 0 0,0 0 0 0 0,0 1 1 0 0,0-1-1 0 0,-1 0 1 0 0,1 0-1 0 0,0 1 1 0 0,0-1-1 0 0,0 0 0 0 0,0 0 1 0 0,-1 1-1 0 0,1-1 1 0 0,0 0-1 0 0,0 0 1 0 0,-1 0-1 0 0,1 1 0 0 0,0-1 1 0 0,0 0-1 0 0,-1 0 1 0 0,1 0-1 0 0,-1 1 0 0 0,-1-1-3 0 0,-1 1 0 0 0,1 0-1 0 0,-1 0 1 0 0,1-1 0 0 0,-1 0-1 0 0,1 1 1 0 0,-1-1 0 0 0,0 0 0 0 0,1 0-1 0 0,-1-1 1 0 0,1 1 0 0 0,-1 0-1 0 0,0-1 1 0 0,1 0 0 0 0,-1 1-1 0 0,1-1 1 0 0,-1 0 0 0 0,1 0-1 0 0,0-1 1 0 0,-1 1 0 0 0,1 0-1 0 0,-3-3 1 0 0,-9-6 17 0 0,1-1 0 0 0,-19-19 1 0 0,2 2-40 0 0,9 10-18 0 0,-13-10-70 0 0,-52-32 1 0 0,66 45 141 0 0,-15-9 11 0 0,34 23-45 0 0,0 1-1 0 0,-1-1 0 0 0,1 0 1 0 0,-1 1-1 0 0,1-1 0 0 0,-1 1 1 0 0,1 0-1 0 0,-1-1 0 0 0,0 1 1 0 0,1 0-1 0 0,-1 0 1 0 0,1 0-1 0 0,-1 0 0 0 0,0 0 1 0 0,1 0-1 0 0,-1 1 0 0 0,1-1 1 0 0,-1 0-1 0 0,1 1 0 0 0,-1-1 1 0 0,-1 2-1 0 0,1-1-9 0 0,0 1 0 0 0,0 0 0 0 0,0 0 0 0 0,0 0 0 0 0,1 0 0 0 0,-1 0 0 0 0,1 0 0 0 0,-1 0 0 0 0,1 1 0 0 0,0-1 0 0 0,0 0 0 0 0,0 1-1 0 0,0-1 1 0 0,-1 5 0 0 0,-8 40-56 0 0,9-37 57 0 0,-13 84-85 0 0,-2 118 0 0 0,15-163 75 0 0,3 0-1 0 0,1 1 1 0 0,3-1 0 0 0,16 60-1 0 0,-7-78 278 0 0,-23-38 98 0 0,-13-17-205 0 0,1 0 0 0 0,-21-35 0 0 0,10 15-118 0 0,-2-3-43 0 0,2-2 0 0 0,2-1 1 0 0,-32-75-1 0 0,50 98-12 0 0,1 0 0 0 0,1-1 0 0 0,2 0 0 0 0,0-1 0 0 0,2 1 0 0 0,2-1 0 0 0,0 0 0 0 0,3-48 0 0 0,0 70-3 0 0,1 0-1 0 0,0 0 1 0 0,0 0 0 0 0,1 0 0 0 0,0 0-1 0 0,0 1 1 0 0,1-1 0 0 0,0 0-1 0 0,0 1 1 0 0,0 0 0 0 0,1 0 0 0 0,0 0-1 0 0,6-7 1 0 0,-6 9 14 0 0,0 0-1 0 0,0 0 0 0 0,0 1 1 0 0,1 0-1 0 0,0 0 0 0 0,-1 0 1 0 0,1 1-1 0 0,0-1 1 0 0,0 1-1 0 0,1 0 0 0 0,-1 1 1 0 0,0-1-1 0 0,1 1 1 0 0,-1 0-1 0 0,1 1 0 0 0,-1-1 1 0 0,9 1-1 0 0,20 2-44 0 0,1 1 0 0 0,55 14 1 0 0,10 1-6 0 0,-10-9-65 0 0,102-3 0 0 0,91-17 93 0 0,115 2-15 0 0,-287 16-99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4T21:20:50.770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 98 1256 0 0,'1'0'30'0'0,"0"0"1"0"0,0 0-1 0 0,0 0 0 0 0,0 0 0 0 0,0 0 1 0 0,0-1-1 0 0,0 1 0 0 0,0 0 0 0 0,0 0 1 0 0,-1-1-1 0 0,1 1 0 0 0,0 0 0 0 0,0-1 0 0 0,0 1 1 0 0,0-1-1 0 0,0 1 0 0 0,0-1 0 0 0,-1 0 1 0 0,1 1-1 0 0,0-1 0 0 0,0 0 0 0 0,1-1 1 0 0,19-21 794 0 0,-18 18-647 0 0,5-4 182 0 0,0 0-1 0 0,1 0 0 0 0,0 0 0 0 0,19-13 1 0 0,-28 22-348 0 0,0 0 1 0 0,1 0-1 0 0,-1-1 1 0 0,1 1-1 0 0,-1 0 1 0 0,1 0-1 0 0,-1 0 1 0 0,1 0-1 0 0,-1 0 1 0 0,1-1-1 0 0,-1 1 1 0 0,1 0-1 0 0,-1 0 1 0 0,1 0-1 0 0,-1 0 1 0 0,1 0 0 0 0,-1 1-1 0 0,0-1 1 0 0,1 0-1 0 0,-1 0 1 0 0,1 0-1 0 0,-1 0 1 0 0,1 0-1 0 0,-1 1 1 0 0,1-1-1 0 0,-1 0 1 0 0,1 0-1 0 0,-1 1 1 0 0,1 0-1 0 0,11 15 256 0 0,3 21-26 0 0,12 52 23 0 0,44 130-2 0 0,-53-175 2 0 0,1 0 1 0 0,45 74-1 0 0,-47-93 14 0 0,2-1 0 0 0,32 32-1 0 0,-17-20 47 0 0,-23-20-677 0 0,-11-10-1057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4T21:22:05.293"/>
    </inkml:context>
    <inkml:brush xml:id="br0">
      <inkml:brushProperty name="width" value="0.5" units="cm"/>
      <inkml:brushProperty name="height" value="1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65 1125 2481 0 0,'-3'-1'548'0'0,"-2"-2"-414"0"0,4 3-94 0 0,0 0 0 0 0,0 0 1 0 0,0-1-1 0 0,0 1 0 0 0,0-1 1 0 0,1 1-1 0 0,-1-1 0 0 0,0 1 0 0 0,0-1 1 0 0,0 1-1 0 0,0-1 0 0 0,1 0 1 0 0,-1 1-1 0 0,0-1 0 0 0,1 0 1 0 0,-1 0-1 0 0,0 0 0 0 0,1 0 1 0 0,-1 1-1 0 0,1-1 0 0 0,-1 0 1 0 0,1 0-1 0 0,-1-2 0 0 0,1 1-12 0 0,0 1 0 0 0,-1-1 0 0 0,1 1-1 0 0,0-1 1 0 0,-1 1 0 0 0,1-1 0 0 0,-1 1 0 0 0,0-1 0 0 0,1 1-1 0 0,-1-1 1 0 0,0 1 0 0 0,0 0 0 0 0,0-1 0 0 0,0 1-1 0 0,0 0 1 0 0,0 0 0 0 0,0 0 0 0 0,-19-9 1660 0 0,20 10-1693 0 0,0 0 1 0 0,-1 0 0 0 0,1 0-1 0 0,0 0 1 0 0,0 0 0 0 0,-1 0-1 0 0,1 0 1 0 0,0 0 0 0 0,0 0-1 0 0,0 0 1 0 0,-1 0 0 0 0,1 0-1 0 0,0 0 1 0 0,0 0 0 0 0,-1-1-1 0 0,1 1 1 0 0,0 0 0 0 0,0 0-1 0 0,0 0 1 0 0,-1 0 0 0 0,1 0 0 0 0,0-1-1 0 0,0 1 1 0 0,0 0 0 0 0,0 0-1 0 0,-1 0 1 0 0,1 0 0 0 0,0-1-1 0 0,0 1 1 0 0,0 0 0 0 0,0 0-1 0 0,0-1 1 0 0,0 1 0 0 0,0 0-1 0 0,-1 0 1 0 0,1 0 0 0 0,0-1-1 0 0,0 1 1 0 0,0 0 0 0 0,0 0-1 0 0,0-1 1 0 0,0 1 0 0 0,0 0-1 0 0,0 0 1 0 0,0-1 0 0 0,1 1 0 0 0,-1 0-1 0 0,0 0 1 0 0,0-1 0 0 0,0 1-1 0 0,0 0 1 0 0,0 0 0 0 0,0-1-1 0 0,2 0-4 0 0,0 0-1 0 0,0 0 1 0 0,0 0 0 0 0,-1 0-1 0 0,1 0 1 0 0,0 0-1 0 0,0 0 1 0 0,0 1-1 0 0,0-1 1 0 0,3 0-1 0 0,7-2-6 0 0,35-19-2 0 0,-1-1 0 0 0,52-36-1 0 0,-63 37 17 0 0,421-309-8 0 0,-279 194 3 0 0,1-2 59 0 0,117-85 16 0 0,-204 161-172 0 0,-53 37-234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4T21:22:05.632"/>
    </inkml:context>
    <inkml:brush xml:id="br0">
      <inkml:brushProperty name="width" value="0.5" units="cm"/>
      <inkml:brushProperty name="height" value="1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0 1 7058 0 0,'40'9'-5'0'0,"-2"1"0"0"0,1 3 0 0 0,-1 1 0 0 0,60 32 1 0 0,-57-22 2 0 0,-1 2 0 0 0,-1 2 1 0 0,-1 1-1 0 0,-2 2 0 0 0,-1 1 1 0 0,-2 2-1 0 0,36 47 0 0 0,45 71-15 0 0,63 81-50 0 0,-133-185 62 0 0,1-1 0 0 0,2-2 0 0 0,63 44 0 0 0,-57-48-22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4T21:20:53.086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412 172 328 0 0,'2'-45'1813'0'0,"-1"36"-1341"0"0,0 1 0 0 0,-1-1 0 0 0,0-11 0 0 0,-1 14-334 0 0,1 0 0 0 0,0-1-1 0 0,0 1 1 0 0,1 0 0 0 0,0 0 0 0 0,0-1 0 0 0,1 1 0 0 0,-1 0-1 0 0,1 0 1 0 0,11-12 3236 0 0,-29 31-2905 0 0,-12 23-346 0 0,-62 72 58 0 0,74-89-73 0 0,-18 28 0 0 0,24-32-10 0 0,0-1-1 0 0,-1 0 1 0 0,0 0 0 0 0,-19 15-1 0 0,-32 31 317 0 0,12-10-136 0 0,44-45-268 0 0,1-1-1 0 0,0 1 1 0 0,1 0 0 0 0,-1 0-1 0 0,1 0 1 0 0,0 1-1 0 0,0-1 1 0 0,1 1 0 0 0,-1 0-1 0 0,-3 10 1 0 0,1-2-57 0 0,4-12-292 0 0,1 0 1 0 0,0 0-1 0 0,0 0 0 0 0,0 1 1 0 0,0-1-1 0 0,0 0 1 0 0,1 1-1 0 0,-1-1 0 0 0,1 0 1 0 0,-1 3-1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4T21:20:53.503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29 25 5769 0 0,'-29'-24'3104'0'0,"32"23"-3302"0"0,2 1 198 0 0,0 0-1 0 0,0 0 0 0 0,-1 1 1 0 0,1-1-1 0 0,0 1 0 0 0,-1 0 1 0 0,1 0-1 0 0,-1 1 0 0 0,1-1 1 0 0,-1 1-1 0 0,1 0 0 0 0,-1 0 1 0 0,0 0-1 0 0,0 1 0 0 0,5 3 1 0 0,14 11 20 0 0,26 23 0 0 0,-44-36-15 0 0,180 157 206 0 0,-123-101 60 0 0,-41-37-157 0 0,1-1 0 0 0,1-2-1 0 0,1 0 1 0 0,51 32 0 0 0,-21-25-73 0 0,-27-17-73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4T21:20:58.730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24 1 3889 0 0,'-17'-1'608'0'0,"11"6"-482"0"0,6-3-147 0 0,0 1 1 0 0,0-1-1 0 0,1 0 1 0 0,-1 1 0 0 0,1-1-1 0 0,0 0 1 0 0,0 0-1 0 0,0 1 1 0 0,2 2-1 0 0,-3-4 21 0 0,11 24-24 0 0,-2 0 0 0 0,-1 1 0 0 0,8 47 0 0 0,3 84 54 0 0,-14-112-46 0 0,14 184-9 0 0,16 126 98 0 0,-31-331-66 0 0,-1-13 17 0 0,-2 0 1 0 0,1 1-1 0 0,-2 0 0 0 0,0 17 0 0 0,-2-25 28 0 0,-1-4 9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4T21:20:59.086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26 94 6417 0 0,'-4'-6'258'0'0,"0"2"-166"0"0,1 0 1 0 0,0-1 0 0 0,1 1 0 0 0,-1-1 0 0 0,-2-5-1 0 0,5 9-98 0 0,0 0-1 0 0,-1 0 1 0 0,1 0-1 0 0,0 0 0 0 0,0 0 1 0 0,0 0-1 0 0,-1 0 1 0 0,1 0-1 0 0,0 0 0 0 0,0 0 1 0 0,1 0-1 0 0,-1 0 1 0 0,0 0-1 0 0,0 0 0 0 0,0 0 1 0 0,1 0-1 0 0,-1 0 1 0 0,0 0-1 0 0,1 0 0 0 0,-1 0 1 0 0,1 1-1 0 0,-1-1 1 0 0,1 0-1 0 0,-1 0 0 0 0,1 0 1 0 0,0 1-1 0 0,0-1 1 0 0,-1 0-1 0 0,1 0 0 0 0,0 1 1 0 0,0-1-1 0 0,1 0 0 0 0,6-3-15 0 0,0 0 0 0 0,1 0-1 0 0,-1 1 1 0 0,1 1 0 0 0,-1-1-1 0 0,1 1 1 0 0,0 1 0 0 0,0 0-1 0 0,0 0 1 0 0,16 1 0 0 0,0 1-3 0 0,-1 2 0 0 0,43 9 0 0 0,200 67-9 0 0,-5 20 10 0 0,-196-73 10 0 0,-56-22 10 0 0,42 15 6 0 0,-2 3-1 0 0,89 51 1 0 0,-126-65 34 0 0,0 1 1 0 0,-1 0 0 0 0,-1 1 0 0 0,1 0-1 0 0,-1 1 1 0 0,-1 0 0 0 0,0 0 0 0 0,-1 1-1 0 0,0 1 1 0 0,-1 0 0 0 0,0 0 0 0 0,-1 0-1 0 0,0 1 1 0 0,-1 0 0 0 0,5 19 0 0 0,-4 2 52 0 0,-1 0 1 0 0,-2 1 0 0 0,-1-1 0 0 0,-2 1 0 0 0,-1-1-1 0 0,-7 49 1 0 0,-6-4 67 0 0,-37 131 0 0 0,34-154-67 0 0,-3 0-1 0 0,-3-2 0 0 0,-2 0 1 0 0,-52 86-1 0 0,65-125-25 0 0,0 0-1 0 0,-2-1 1 0 0,-18 19 0 0 0,25-28 2 0 0,0-1-1 0 0,0 0 1 0 0,0 0 0 0 0,-1-1 0 0 0,0 1 0 0 0,1-1 0 0 0,-1-1-1 0 0,-1 1 1 0 0,1-1 0 0 0,-15 4 0 0 0,20-7-56 0 0,1 0 1 0 0,0 0-1 0 0,0 1 1 0 0,0-1-1 0 0,0 0 0 0 0,0 0 1 0 0,-1 0-1 0 0,1 0 0 0 0,0 0 1 0 0,0 0-1 0 0,0-1 0 0 0,0 1 1 0 0,-1 0-1 0 0,1-1 1 0 0,0 1-1 0 0,0 0 0 0 0,0-1 1 0 0,0 1-1 0 0,0-1 0 0 0,0 0 1 0 0,0 1-1 0 0,0-1 0 0 0,0 0 1 0 0,-1-1-1 0 0,1 0-27 0 0,0 1 0 0 0,1-1 0 0 0,-1 0 0 0 0,0 0 0 0 0,1 1 0 0 0,-1-1 0 0 0,1 0 0 0 0,0 0-1 0 0,-1 0 1 0 0,1 0 0 0 0,0 0 0 0 0,0 1 0 0 0,1-5 0 0 0,0-5-173 0 0,2 0 1 0 0,-1 0-1 0 0,2 1 0 0 0,3-12 1 0 0,19-36-1333 0 0,2 1-1 0 0,2 1 1 0 0,67-92 0 0 0,-49 87 1241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4T21:20:59.423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14 647 2064 0 0,'9'2'255'0'0,"0"0"0"0"0,0 1 0 0 0,0 0 0 0 0,0 0-1 0 0,-1 1 1 0 0,1 0 0 0 0,-1 1 0 0 0,0 0 0 0 0,0 0-1 0 0,-1 1 1 0 0,0 0 0 0 0,13 13 0 0 0,-1 3 205 0 0,-1 1 1 0 0,27 46-1 0 0,-33-50-430 0 0,4 8 220 0 0,36 43-1 0 0,-46-63-204 0 0,1 0 0 0 0,-1 0 0 0 0,1-1 0 0 0,1 0 0 0 0,-1 0 0 0 0,1-1 0 0 0,0 0 0 0 0,0 0 0 0 0,0-1 0 0 0,14 5 0 0 0,-20-8-29 0 0,-1 0-1 0 0,1-1 1 0 0,-1 1 0 0 0,1-1 0 0 0,0 1 0 0 0,0-1 0 0 0,-1 0 0 0 0,1 1 0 0 0,0-1 0 0 0,0 0-1 0 0,-1 0 1 0 0,1 0 0 0 0,0-1 0 0 0,0 1 0 0 0,-1 0 0 0 0,1-1 0 0 0,0 1 0 0 0,0-1 0 0 0,-1 1-1 0 0,1-1 1 0 0,-1 0 0 0 0,1 0 0 0 0,-1 0 0 0 0,1 0 0 0 0,-1 0 0 0 0,1 0 0 0 0,-1 0 0 0 0,0 0-1 0 0,1 0 1 0 0,-1-1 0 0 0,0 1 0 0 0,0 0 0 0 0,0-1 0 0 0,0 1 0 0 0,0-1 0 0 0,0 0-1 0 0,-1 1 1 0 0,1-1 0 0 0,-1 0 0 0 0,1 1 0 0 0,-1-1 0 0 0,1 0 0 0 0,-1 1 0 0 0,0-1 0 0 0,0-3-1 0 0,4-32-17 0 0,-2-9-442 0 0</inkml:trace>
  <inkml:trace contextRef="#ctx0" brushRef="#br0" timeOffset="1">335 388 1352 0 0,'-55'-73'184'0'0,"8"15"1185"0"0,-3-2 103 0 0,10 13-456 0 0,1 4-560 0 0,9 7-288 0 0,7 9-72 0 0,4 6-56 0 0,4 7-112 0 0,7 7-904 0 0,0 5 120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4T21:20:59.778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225 257 608 0 0,'-10'24'-144'0'0,"-4"7"16"0"0,2 11 56 0 0</inkml:trace>
  <inkml:trace contextRef="#ctx0" brushRef="#br0" timeOffset="1">85 642 344 0 0,'-8'16'7'0'0,"-68"152"3325"0"0,76-166-2877 0 0,2-4-271 0 0,1 0 0 0 0,0 0 0 0 0,-1-1-1 0 0,1 1 1 0 0,-1 0 0 0 0,0-1 0 0 0,0 0 0 0 0,0 1-1 0 0,0-1 1 0 0,2-4 0 0 0,47-87 225 0 0,54-135 0 0 0,-62 126-430 0 0,66-111 0 0 0,-95 190 35 0 0,-1-1-1 0 0,-1 0 1 0 0,14-44 0 0 0,-24 56 66 0 0,-5 12-68 0 0,-4 9-25 0 0,-15 22 35 0 0,1 2 0 0 0,-22 43 0 0 0,28-48 73 0 0,5-9-20 0 0,2 0 0 0 0,0 0 0 0 0,1 1 1 0 0,1 0-1 0 0,0 0 0 0 0,-2 22 0 0 0,6-27-54 0 0,0-1 0 0 0,1 1-1 0 0,1-1 1 0 0,1 1 0 0 0,0-1-1 0 0,0 1 1 0 0,1-1 0 0 0,1 1 0 0 0,8 23-1 0 0,-9-31-14 0 0,1 0 0 0 0,0 0 0 0 0,0 0 0 0 0,1 0 0 0 0,0-1 0 0 0,0 1 0 0 0,0-1 0 0 0,0 0 0 0 0,1-1 0 0 0,0 1 0 0 0,9 6 0 0 0,-6-6 7 0 0,1 0-1 0 0,-1 0 1 0 0,1 0 0 0 0,1-2 0 0 0,-1 1 0 0 0,0-1-1 0 0,12 2 1 0 0,1-1 33 0 0,0-1 1 0 0,-1-1-1 0 0,1-2 0 0 0,0 0 0 0 0,0-1 1 0 0,32-5-1 0 0,-13-3 11 0 0,-1-1 0 0 0,0-2 0 0 0,0-2 0 0 0,41-20 0 0 0,145-86-2152 0 0,-220 117 1932 0 0,67-37-733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4F4DE6-ECE7-437D-AFDE-AFC877B2FFE0}" type="datetimeFigureOut">
              <a:rPr lang="es-ES_tradnl" smtClean="0"/>
              <a:t>07/11/2024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CF649F-9EE4-4844-A689-BEDFAFF00DA3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59999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CF649F-9EE4-4844-A689-BEDFAFF00DA3}" type="slidenum">
              <a:rPr lang="es-ES_tradnl" smtClean="0"/>
              <a:t>20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92720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489958" y="1929763"/>
            <a:ext cx="6255390" cy="46674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5951601" y="2284476"/>
            <a:ext cx="1043305" cy="1095375"/>
          </a:xfrm>
          <a:custGeom>
            <a:avLst/>
            <a:gdLst/>
            <a:ahLst/>
            <a:cxnLst/>
            <a:rect l="l" t="t" r="r" b="b"/>
            <a:pathLst>
              <a:path w="1043304" h="1095375">
                <a:moveTo>
                  <a:pt x="0" y="1095375"/>
                </a:moveTo>
                <a:lnTo>
                  <a:pt x="124587" y="0"/>
                </a:lnTo>
                <a:lnTo>
                  <a:pt x="918209" y="0"/>
                </a:lnTo>
                <a:lnTo>
                  <a:pt x="1042924" y="1095375"/>
                </a:lnTo>
                <a:lnTo>
                  <a:pt x="0" y="1095375"/>
                </a:lnTo>
                <a:close/>
              </a:path>
            </a:pathLst>
          </a:custGeom>
          <a:ln w="25400">
            <a:solidFill>
              <a:srgbClr val="00AF5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114676" y="185165"/>
            <a:ext cx="4914646" cy="5137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rgbClr val="006FC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11/7/2024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11/7/2024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11/7/2024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457200" y="6377940"/>
            <a:ext cx="2103120" cy="276999"/>
          </a:xfrm>
        </p:spPr>
        <p:txBody>
          <a:bodyPr/>
          <a:lstStyle/>
          <a:p>
            <a:fld id="{0348BE2F-611D-433B-AD61-B9D67394C73D}" type="datetimeFigureOut">
              <a:rPr lang="es-ES" smtClean="0"/>
              <a:t>07/11/2024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3108960" y="6377940"/>
            <a:ext cx="2926080" cy="276999"/>
          </a:xfrm>
        </p:spPr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6583680" y="6377940"/>
            <a:ext cx="2103120" cy="276999"/>
          </a:xfrm>
        </p:spPr>
        <p:txBody>
          <a:bodyPr/>
          <a:lstStyle/>
          <a:p>
            <a:fld id="{929EC7DC-76EB-46D6-B004-0B94177F6DB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8960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41452" y="31630"/>
            <a:ext cx="8661095" cy="8369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82472" y="1784451"/>
            <a:ext cx="8179054" cy="42938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8.png"/><Relationship Id="rId18" Type="http://schemas.openxmlformats.org/officeDocument/2006/relationships/customXml" Target="../ink/ink9.xml"/><Relationship Id="rId26" Type="http://schemas.openxmlformats.org/officeDocument/2006/relationships/customXml" Target="../ink/ink13.xml"/><Relationship Id="rId39" Type="http://schemas.openxmlformats.org/officeDocument/2006/relationships/image" Target="../media/image51.png"/><Relationship Id="rId21" Type="http://schemas.openxmlformats.org/officeDocument/2006/relationships/image" Target="../media/image42.png"/><Relationship Id="rId34" Type="http://schemas.openxmlformats.org/officeDocument/2006/relationships/customXml" Target="../ink/ink17.xml"/><Relationship Id="rId42" Type="http://schemas.openxmlformats.org/officeDocument/2006/relationships/customXml" Target="../ink/ink21.xml"/><Relationship Id="rId47" Type="http://schemas.openxmlformats.org/officeDocument/2006/relationships/image" Target="../media/image55.png"/><Relationship Id="rId50" Type="http://schemas.openxmlformats.org/officeDocument/2006/relationships/customXml" Target="../ink/ink25.xml"/><Relationship Id="rId55" Type="http://schemas.openxmlformats.org/officeDocument/2006/relationships/image" Target="../media/image59.png"/><Relationship Id="rId63" Type="http://schemas.openxmlformats.org/officeDocument/2006/relationships/image" Target="../media/image63.png"/><Relationship Id="rId7" Type="http://schemas.openxmlformats.org/officeDocument/2006/relationships/image" Target="../media/image35.png"/><Relationship Id="rId2" Type="http://schemas.openxmlformats.org/officeDocument/2006/relationships/customXml" Target="../ink/ink1.xml"/><Relationship Id="rId16" Type="http://schemas.openxmlformats.org/officeDocument/2006/relationships/customXml" Target="../ink/ink8.xml"/><Relationship Id="rId29" Type="http://schemas.openxmlformats.org/officeDocument/2006/relationships/image" Target="../media/image46.png"/><Relationship Id="rId11" Type="http://schemas.openxmlformats.org/officeDocument/2006/relationships/image" Target="../media/image37.png"/><Relationship Id="rId24" Type="http://schemas.openxmlformats.org/officeDocument/2006/relationships/customXml" Target="../ink/ink12.xml"/><Relationship Id="rId32" Type="http://schemas.openxmlformats.org/officeDocument/2006/relationships/customXml" Target="../ink/ink16.xml"/><Relationship Id="rId37" Type="http://schemas.openxmlformats.org/officeDocument/2006/relationships/image" Target="../media/image50.png"/><Relationship Id="rId40" Type="http://schemas.openxmlformats.org/officeDocument/2006/relationships/customXml" Target="../ink/ink20.xml"/><Relationship Id="rId45" Type="http://schemas.openxmlformats.org/officeDocument/2006/relationships/image" Target="../media/image54.png"/><Relationship Id="rId53" Type="http://schemas.openxmlformats.org/officeDocument/2006/relationships/image" Target="../media/image58.png"/><Relationship Id="rId58" Type="http://schemas.openxmlformats.org/officeDocument/2006/relationships/customXml" Target="../ink/ink29.xml"/><Relationship Id="rId5" Type="http://schemas.openxmlformats.org/officeDocument/2006/relationships/image" Target="../media/image34.png"/><Relationship Id="rId61" Type="http://schemas.openxmlformats.org/officeDocument/2006/relationships/image" Target="../media/image62.png"/><Relationship Id="rId19" Type="http://schemas.openxmlformats.org/officeDocument/2006/relationships/image" Target="../media/image41.png"/><Relationship Id="rId14" Type="http://schemas.openxmlformats.org/officeDocument/2006/relationships/customXml" Target="../ink/ink7.xml"/><Relationship Id="rId22" Type="http://schemas.openxmlformats.org/officeDocument/2006/relationships/customXml" Target="../ink/ink11.xml"/><Relationship Id="rId27" Type="http://schemas.openxmlformats.org/officeDocument/2006/relationships/image" Target="../media/image45.png"/><Relationship Id="rId30" Type="http://schemas.openxmlformats.org/officeDocument/2006/relationships/customXml" Target="../ink/ink15.xml"/><Relationship Id="rId35" Type="http://schemas.openxmlformats.org/officeDocument/2006/relationships/image" Target="../media/image49.png"/><Relationship Id="rId43" Type="http://schemas.openxmlformats.org/officeDocument/2006/relationships/image" Target="../media/image53.png"/><Relationship Id="rId48" Type="http://schemas.openxmlformats.org/officeDocument/2006/relationships/customXml" Target="../ink/ink24.xml"/><Relationship Id="rId56" Type="http://schemas.openxmlformats.org/officeDocument/2006/relationships/customXml" Target="../ink/ink28.xml"/><Relationship Id="rId8" Type="http://schemas.openxmlformats.org/officeDocument/2006/relationships/customXml" Target="../ink/ink4.xml"/><Relationship Id="rId51" Type="http://schemas.openxmlformats.org/officeDocument/2006/relationships/image" Target="../media/image57.png"/><Relationship Id="rId3" Type="http://schemas.openxmlformats.org/officeDocument/2006/relationships/image" Target="../media/image33.png"/><Relationship Id="rId12" Type="http://schemas.openxmlformats.org/officeDocument/2006/relationships/customXml" Target="../ink/ink6.xml"/><Relationship Id="rId17" Type="http://schemas.openxmlformats.org/officeDocument/2006/relationships/image" Target="../media/image40.png"/><Relationship Id="rId25" Type="http://schemas.openxmlformats.org/officeDocument/2006/relationships/image" Target="../media/image44.png"/><Relationship Id="rId33" Type="http://schemas.openxmlformats.org/officeDocument/2006/relationships/image" Target="../media/image48.png"/><Relationship Id="rId38" Type="http://schemas.openxmlformats.org/officeDocument/2006/relationships/customXml" Target="../ink/ink19.xml"/><Relationship Id="rId46" Type="http://schemas.openxmlformats.org/officeDocument/2006/relationships/customXml" Target="../ink/ink23.xml"/><Relationship Id="rId59" Type="http://schemas.openxmlformats.org/officeDocument/2006/relationships/image" Target="../media/image61.png"/><Relationship Id="rId20" Type="http://schemas.openxmlformats.org/officeDocument/2006/relationships/customXml" Target="../ink/ink10.xml"/><Relationship Id="rId41" Type="http://schemas.openxmlformats.org/officeDocument/2006/relationships/image" Target="../media/image52.png"/><Relationship Id="rId54" Type="http://schemas.openxmlformats.org/officeDocument/2006/relationships/customXml" Target="../ink/ink27.xml"/><Relationship Id="rId62" Type="http://schemas.openxmlformats.org/officeDocument/2006/relationships/customXml" Target="../ink/ink31.xml"/><Relationship Id="rId1" Type="http://schemas.openxmlformats.org/officeDocument/2006/relationships/slideLayout" Target="../slideLayouts/slideLayout5.xml"/><Relationship Id="rId6" Type="http://schemas.openxmlformats.org/officeDocument/2006/relationships/customXml" Target="../ink/ink3.xml"/><Relationship Id="rId15" Type="http://schemas.openxmlformats.org/officeDocument/2006/relationships/image" Target="../media/image39.png"/><Relationship Id="rId23" Type="http://schemas.openxmlformats.org/officeDocument/2006/relationships/image" Target="../media/image43.png"/><Relationship Id="rId28" Type="http://schemas.openxmlformats.org/officeDocument/2006/relationships/customXml" Target="../ink/ink14.xml"/><Relationship Id="rId36" Type="http://schemas.openxmlformats.org/officeDocument/2006/relationships/customXml" Target="../ink/ink18.xml"/><Relationship Id="rId49" Type="http://schemas.openxmlformats.org/officeDocument/2006/relationships/image" Target="../media/image56.png"/><Relationship Id="rId57" Type="http://schemas.openxmlformats.org/officeDocument/2006/relationships/image" Target="../media/image60.png"/><Relationship Id="rId10" Type="http://schemas.openxmlformats.org/officeDocument/2006/relationships/customXml" Target="../ink/ink5.xml"/><Relationship Id="rId31" Type="http://schemas.openxmlformats.org/officeDocument/2006/relationships/image" Target="../media/image47.png"/><Relationship Id="rId44" Type="http://schemas.openxmlformats.org/officeDocument/2006/relationships/customXml" Target="../ink/ink22.xml"/><Relationship Id="rId52" Type="http://schemas.openxmlformats.org/officeDocument/2006/relationships/customXml" Target="../ink/ink26.xml"/><Relationship Id="rId60" Type="http://schemas.openxmlformats.org/officeDocument/2006/relationships/customXml" Target="../ink/ink30.xml"/><Relationship Id="rId4" Type="http://schemas.openxmlformats.org/officeDocument/2006/relationships/customXml" Target="../ink/ink2.xml"/><Relationship Id="rId9" Type="http://schemas.openxmlformats.org/officeDocument/2006/relationships/image" Target="../media/image3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7" Type="http://schemas.openxmlformats.org/officeDocument/2006/relationships/image" Target="../media/image91.jp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0.png"/><Relationship Id="rId5" Type="http://schemas.openxmlformats.org/officeDocument/2006/relationships/image" Target="../media/image89.jpg"/><Relationship Id="rId4" Type="http://schemas.openxmlformats.org/officeDocument/2006/relationships/image" Target="../media/image8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12" Type="http://schemas.openxmlformats.org/officeDocument/2006/relationships/image" Target="../media/image105.pn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9.png"/><Relationship Id="rId11" Type="http://schemas.openxmlformats.org/officeDocument/2006/relationships/image" Target="../media/image104.png"/><Relationship Id="rId5" Type="http://schemas.openxmlformats.org/officeDocument/2006/relationships/image" Target="../media/image98.png"/><Relationship Id="rId10" Type="http://schemas.openxmlformats.org/officeDocument/2006/relationships/image" Target="../media/image103.png"/><Relationship Id="rId4" Type="http://schemas.openxmlformats.org/officeDocument/2006/relationships/image" Target="../media/image97.png"/><Relationship Id="rId9" Type="http://schemas.openxmlformats.org/officeDocument/2006/relationships/image" Target="../media/image102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7" Type="http://schemas.openxmlformats.org/officeDocument/2006/relationships/image" Target="../media/image128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4888" y="1022096"/>
            <a:ext cx="8448675" cy="308994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lang="en-US" sz="4000" spc="-10" dirty="0">
                <a:solidFill>
                  <a:srgbClr val="00AFEF"/>
                </a:solidFill>
              </a:rPr>
              <a:t>Bajas </a:t>
            </a:r>
            <a:r>
              <a:rPr lang="en-US" sz="4000" spc="-10" dirty="0" err="1">
                <a:solidFill>
                  <a:srgbClr val="00AFEF"/>
                </a:solidFill>
              </a:rPr>
              <a:t>Segregadas</a:t>
            </a:r>
            <a:r>
              <a:rPr lang="en-US" sz="4000" spc="-10" dirty="0">
                <a:solidFill>
                  <a:srgbClr val="00AFEF"/>
                </a:solidFill>
              </a:rPr>
              <a:t> </a:t>
            </a:r>
            <a:r>
              <a:rPr lang="en-US" sz="4000" spc="-10" dirty="0" err="1">
                <a:solidFill>
                  <a:srgbClr val="00AFEF"/>
                </a:solidFill>
              </a:rPr>
              <a:t>en</a:t>
            </a:r>
            <a:r>
              <a:rPr lang="en-US" sz="4000" spc="-10" dirty="0">
                <a:solidFill>
                  <a:srgbClr val="00AFEF"/>
                </a:solidFill>
              </a:rPr>
              <a:t> </a:t>
            </a:r>
            <a:r>
              <a:rPr lang="en-US" sz="4000" spc="-10" dirty="0" err="1">
                <a:solidFill>
                  <a:srgbClr val="00AFEF"/>
                </a:solidFill>
              </a:rPr>
              <a:t>el</a:t>
            </a:r>
            <a:r>
              <a:rPr lang="en-US" sz="4000" spc="-10" dirty="0">
                <a:solidFill>
                  <a:srgbClr val="00AFEF"/>
                </a:solidFill>
              </a:rPr>
              <a:t> HS (Chile)</a:t>
            </a:r>
            <a:br>
              <a:rPr lang="en-US" sz="4000" spc="-10" dirty="0">
                <a:solidFill>
                  <a:srgbClr val="00AFEF"/>
                </a:solidFill>
              </a:rPr>
            </a:br>
            <a:r>
              <a:rPr lang="en-US" sz="4000" spc="-10" dirty="0">
                <a:solidFill>
                  <a:srgbClr val="00AFEF"/>
                </a:solidFill>
              </a:rPr>
              <a:t>Cut off lows</a:t>
            </a:r>
            <a:br>
              <a:rPr lang="en-US" sz="4000" spc="-10" dirty="0">
                <a:solidFill>
                  <a:srgbClr val="00AFEF"/>
                </a:solidFill>
              </a:rPr>
            </a:br>
            <a:r>
              <a:rPr lang="en-US" sz="4000" spc="-10" dirty="0" err="1">
                <a:solidFill>
                  <a:srgbClr val="00AFEF"/>
                </a:solidFill>
              </a:rPr>
              <a:t>Gota</a:t>
            </a:r>
            <a:r>
              <a:rPr lang="en-US" sz="4000" spc="-10" dirty="0">
                <a:solidFill>
                  <a:srgbClr val="00AFEF"/>
                </a:solidFill>
              </a:rPr>
              <a:t> </a:t>
            </a:r>
            <a:r>
              <a:rPr lang="en-US" sz="4000" spc="-10" dirty="0" err="1">
                <a:solidFill>
                  <a:srgbClr val="00AFEF"/>
                </a:solidFill>
              </a:rPr>
              <a:t>fría</a:t>
            </a:r>
            <a:br>
              <a:rPr lang="en-US" sz="4000" spc="-10">
                <a:solidFill>
                  <a:srgbClr val="00AFEF"/>
                </a:solidFill>
              </a:rPr>
            </a:br>
            <a:r>
              <a:rPr lang="en-US" sz="4000" spc="-10">
                <a:solidFill>
                  <a:srgbClr val="00AFEF"/>
                </a:solidFill>
              </a:rPr>
              <a:t>DANAs </a:t>
            </a:r>
            <a:br>
              <a:rPr lang="en-US" sz="4000" spc="-10" dirty="0">
                <a:solidFill>
                  <a:srgbClr val="00AFEF"/>
                </a:solidFill>
              </a:rPr>
            </a:br>
            <a:endParaRPr sz="4000" dirty="0"/>
          </a:p>
        </p:txBody>
      </p:sp>
      <p:sp>
        <p:nvSpPr>
          <p:cNvPr id="3" name="object 3"/>
          <p:cNvSpPr txBox="1"/>
          <p:nvPr/>
        </p:nvSpPr>
        <p:spPr>
          <a:xfrm>
            <a:off x="385368" y="4648200"/>
            <a:ext cx="3458845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latin typeface="Calibri"/>
                <a:cs typeface="Calibri"/>
              </a:rPr>
              <a:t>René </a:t>
            </a:r>
            <a:r>
              <a:rPr sz="2400" b="1" spc="-25" dirty="0">
                <a:latin typeface="Calibri"/>
                <a:cs typeface="Calibri"/>
              </a:rPr>
              <a:t>D. </a:t>
            </a:r>
            <a:r>
              <a:rPr sz="2400" b="1" spc="-5" dirty="0">
                <a:latin typeface="Calibri"/>
                <a:cs typeface="Calibri"/>
              </a:rPr>
              <a:t>Garreaud  </a:t>
            </a:r>
            <a:r>
              <a:rPr sz="2400" spc="-5" dirty="0">
                <a:latin typeface="Calibri"/>
                <a:cs typeface="Calibri"/>
              </a:rPr>
              <a:t>Departament of</a:t>
            </a:r>
            <a:r>
              <a:rPr sz="2400" spc="-114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Geophysics  Universidad </a:t>
            </a:r>
            <a:r>
              <a:rPr sz="2400" spc="-5" dirty="0">
                <a:latin typeface="Calibri"/>
                <a:cs typeface="Calibri"/>
              </a:rPr>
              <a:t>de Chile  </a:t>
            </a:r>
            <a:r>
              <a:rPr sz="2400" spc="-10" dirty="0">
                <a:latin typeface="Calibri"/>
                <a:cs typeface="Calibri"/>
              </a:rPr>
              <a:t>Santiago,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Chile</a:t>
            </a:r>
            <a:endParaRPr sz="24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D3ABF1F-F449-45A4-B210-7B4060A64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62200" y="383382"/>
            <a:ext cx="10828862" cy="609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8715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648723-0B0D-471F-8CDE-A85AB9BE9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143000"/>
            <a:ext cx="7467600" cy="54683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F106FB-E8A8-417E-AB69-32D37BB07C70}"/>
              </a:ext>
            </a:extLst>
          </p:cNvPr>
          <p:cNvSpPr txBox="1"/>
          <p:nvPr/>
        </p:nvSpPr>
        <p:spPr>
          <a:xfrm>
            <a:off x="1706881" y="411481"/>
            <a:ext cx="5913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BS: Un factor clave en las precipitaciones del norte de </a:t>
            </a:r>
            <a:r>
              <a:rPr lang="es-ES_tradnl" dirty="0" err="1"/>
              <a:t>CHile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6360780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5963" y="1280517"/>
            <a:ext cx="5172075" cy="42969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01B575-135B-48AF-817F-4104B8EE4641}"/>
              </a:ext>
            </a:extLst>
          </p:cNvPr>
          <p:cNvSpPr txBox="1"/>
          <p:nvPr/>
        </p:nvSpPr>
        <p:spPr>
          <a:xfrm>
            <a:off x="723900" y="381000"/>
            <a:ext cx="769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/>
              <a:t>La pregunta del millón…se segrega o no? Pasa o no pasa?</a:t>
            </a:r>
          </a:p>
        </p:txBody>
      </p:sp>
    </p:spTree>
    <p:extLst>
      <p:ext uri="{BB962C8B-B14F-4D97-AF65-F5344CB8AC3E}">
        <p14:creationId xmlns:p14="http://schemas.microsoft.com/office/powerpoint/2010/main" val="10382431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9007" y="1309058"/>
            <a:ext cx="5239941" cy="42576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361C4B6-5F80-4066-9E29-E28D1C6B179E}"/>
              </a:ext>
            </a:extLst>
          </p:cNvPr>
          <p:cNvSpPr txBox="1"/>
          <p:nvPr/>
        </p:nvSpPr>
        <p:spPr>
          <a:xfrm>
            <a:off x="723900" y="381000"/>
            <a:ext cx="769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/>
              <a:t>La pregunta del millón…se segrega o no? Pasa o no pasa?</a:t>
            </a:r>
          </a:p>
        </p:txBody>
      </p:sp>
    </p:spTree>
    <p:extLst>
      <p:ext uri="{BB962C8B-B14F-4D97-AF65-F5344CB8AC3E}">
        <p14:creationId xmlns:p14="http://schemas.microsoft.com/office/powerpoint/2010/main" val="19498537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672" y="1278731"/>
            <a:ext cx="5250656" cy="43005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DFBE00-F892-453F-ACBC-B36F5E0895CF}"/>
              </a:ext>
            </a:extLst>
          </p:cNvPr>
          <p:cNvSpPr txBox="1"/>
          <p:nvPr/>
        </p:nvSpPr>
        <p:spPr>
          <a:xfrm>
            <a:off x="723900" y="381000"/>
            <a:ext cx="769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/>
              <a:t>La pregunta del millón…se segrega o no? Pasa o no pasa?</a:t>
            </a:r>
          </a:p>
        </p:txBody>
      </p:sp>
    </p:spTree>
    <p:extLst>
      <p:ext uri="{BB962C8B-B14F-4D97-AF65-F5344CB8AC3E}">
        <p14:creationId xmlns:p14="http://schemas.microsoft.com/office/powerpoint/2010/main" val="33684627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0960" y="1282303"/>
            <a:ext cx="5222081" cy="42933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51F23D-0E0A-4432-9288-D642628915B3}"/>
              </a:ext>
            </a:extLst>
          </p:cNvPr>
          <p:cNvSpPr txBox="1"/>
          <p:nvPr/>
        </p:nvSpPr>
        <p:spPr>
          <a:xfrm>
            <a:off x="723900" y="381000"/>
            <a:ext cx="769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/>
              <a:t>La pregunta del millón…se segrega o no? Pasa o no pasa?</a:t>
            </a:r>
          </a:p>
        </p:txBody>
      </p:sp>
    </p:spTree>
    <p:extLst>
      <p:ext uri="{BB962C8B-B14F-4D97-AF65-F5344CB8AC3E}">
        <p14:creationId xmlns:p14="http://schemas.microsoft.com/office/powerpoint/2010/main" val="8272408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1305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COL structure </a:t>
            </a:r>
            <a:r>
              <a:rPr dirty="0"/>
              <a:t>and</a:t>
            </a:r>
            <a:r>
              <a:rPr spc="-25" dirty="0"/>
              <a:t> </a:t>
            </a:r>
            <a:r>
              <a:rPr spc="-10" dirty="0"/>
              <a:t>evolution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63016" y="783082"/>
            <a:ext cx="765429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spc="-80" dirty="0">
                <a:latin typeface="Calibri"/>
                <a:cs typeface="Calibri"/>
              </a:rPr>
              <a:t>To </a:t>
            </a:r>
            <a:r>
              <a:rPr sz="1800" spc="-15" dirty="0">
                <a:latin typeface="Calibri"/>
                <a:cs typeface="Calibri"/>
              </a:rPr>
              <a:t>illustrate </a:t>
            </a:r>
            <a:r>
              <a:rPr sz="1800" dirty="0">
                <a:latin typeface="Calibri"/>
                <a:cs typeface="Calibri"/>
              </a:rPr>
              <a:t>the </a:t>
            </a:r>
            <a:r>
              <a:rPr sz="1800" b="1" spc="-10" dirty="0">
                <a:solidFill>
                  <a:srgbClr val="FF0000"/>
                </a:solidFill>
                <a:latin typeface="Calibri"/>
                <a:cs typeface="Calibri"/>
              </a:rPr>
              <a:t>structural evolution </a:t>
            </a:r>
            <a:r>
              <a:rPr sz="1800" b="1" spc="-5" dirty="0">
                <a:solidFill>
                  <a:srgbClr val="FF0000"/>
                </a:solidFill>
                <a:latin typeface="Calibri"/>
                <a:cs typeface="Calibri"/>
              </a:rPr>
              <a:t>of </a:t>
            </a:r>
            <a:r>
              <a:rPr sz="1800" b="1" dirty="0">
                <a:solidFill>
                  <a:srgbClr val="FF0000"/>
                </a:solidFill>
                <a:latin typeface="Calibri"/>
                <a:cs typeface="Calibri"/>
              </a:rPr>
              <a:t>a </a:t>
            </a:r>
            <a:r>
              <a:rPr sz="1800" b="1" spc="-5" dirty="0">
                <a:solidFill>
                  <a:srgbClr val="FF0000"/>
                </a:solidFill>
                <a:latin typeface="Calibri"/>
                <a:cs typeface="Calibri"/>
              </a:rPr>
              <a:t>typical </a:t>
            </a:r>
            <a:r>
              <a:rPr sz="1800" b="1" spc="-10" dirty="0">
                <a:solidFill>
                  <a:srgbClr val="FF0000"/>
                </a:solidFill>
                <a:latin typeface="Calibri"/>
                <a:cs typeface="Calibri"/>
              </a:rPr>
              <a:t>COL </a:t>
            </a:r>
            <a:r>
              <a:rPr sz="1800" spc="-5" dirty="0">
                <a:latin typeface="Calibri"/>
                <a:cs typeface="Calibri"/>
              </a:rPr>
              <a:t>in </a:t>
            </a:r>
            <a:r>
              <a:rPr sz="1800" dirty="0">
                <a:latin typeface="Calibri"/>
                <a:cs typeface="Calibri"/>
              </a:rPr>
              <a:t>the </a:t>
            </a:r>
            <a:r>
              <a:rPr sz="1800" spc="-5" dirty="0">
                <a:latin typeface="Calibri"/>
                <a:cs typeface="Calibri"/>
              </a:rPr>
              <a:t>SH </a:t>
            </a:r>
            <a:r>
              <a:rPr sz="1800" spc="-10" dirty="0">
                <a:latin typeface="Calibri"/>
                <a:cs typeface="Calibri"/>
              </a:rPr>
              <a:t>we </a:t>
            </a:r>
            <a:r>
              <a:rPr sz="1800" spc="-15" dirty="0">
                <a:latin typeface="Calibri"/>
                <a:cs typeface="Calibri"/>
              </a:rPr>
              <a:t>integrated </a:t>
            </a:r>
            <a:r>
              <a:rPr sz="1800" spc="-5" dirty="0">
                <a:latin typeface="Calibri"/>
                <a:cs typeface="Calibri"/>
              </a:rPr>
              <a:t>MM5  (25 </a:t>
            </a:r>
            <a:r>
              <a:rPr sz="1800" dirty="0">
                <a:latin typeface="Calibri"/>
                <a:cs typeface="Calibri"/>
              </a:rPr>
              <a:t>km </a:t>
            </a:r>
            <a:r>
              <a:rPr sz="1800" spc="-10" dirty="0">
                <a:latin typeface="Calibri"/>
                <a:cs typeface="Calibri"/>
              </a:rPr>
              <a:t>resolution) </a:t>
            </a:r>
            <a:r>
              <a:rPr sz="1800" spc="-15" dirty="0">
                <a:latin typeface="Calibri"/>
                <a:cs typeface="Calibri"/>
              </a:rPr>
              <a:t>for </a:t>
            </a:r>
            <a:r>
              <a:rPr sz="1800" dirty="0">
                <a:latin typeface="Calibri"/>
                <a:cs typeface="Calibri"/>
              </a:rPr>
              <a:t>a 6 </a:t>
            </a:r>
            <a:r>
              <a:rPr sz="1800" spc="-15" dirty="0">
                <a:latin typeface="Calibri"/>
                <a:cs typeface="Calibri"/>
              </a:rPr>
              <a:t>day </a:t>
            </a:r>
            <a:r>
              <a:rPr sz="1800" spc="-5" dirty="0">
                <a:latin typeface="Calibri"/>
                <a:cs typeface="Calibri"/>
              </a:rPr>
              <a:t>period </a:t>
            </a:r>
            <a:r>
              <a:rPr sz="1800" spc="-15" dirty="0">
                <a:latin typeface="Calibri"/>
                <a:cs typeface="Calibri"/>
              </a:rPr>
              <a:t>forced </a:t>
            </a:r>
            <a:r>
              <a:rPr sz="1800" spc="-5" dirty="0">
                <a:latin typeface="Calibri"/>
                <a:cs typeface="Calibri"/>
              </a:rPr>
              <a:t>by </a:t>
            </a:r>
            <a:r>
              <a:rPr sz="1800" dirty="0">
                <a:latin typeface="Calibri"/>
                <a:cs typeface="Calibri"/>
              </a:rPr>
              <a:t>NCEP-NCAR </a:t>
            </a:r>
            <a:r>
              <a:rPr sz="1800" spc="-10" dirty="0">
                <a:latin typeface="Calibri"/>
                <a:cs typeface="Calibri"/>
              </a:rPr>
              <a:t>Reanalysis </a:t>
            </a:r>
            <a:r>
              <a:rPr sz="1800" spc="-5" dirty="0">
                <a:latin typeface="Calibri"/>
                <a:cs typeface="Calibri"/>
              </a:rPr>
              <a:t>(2.5x2.5 lat-  lon) in </a:t>
            </a:r>
            <a:r>
              <a:rPr sz="1800" dirty="0">
                <a:latin typeface="Calibri"/>
                <a:cs typeface="Calibri"/>
              </a:rPr>
              <a:t>their </a:t>
            </a:r>
            <a:r>
              <a:rPr sz="1800" spc="-15" dirty="0">
                <a:latin typeface="Calibri"/>
                <a:cs typeface="Calibri"/>
              </a:rPr>
              <a:t>lateral </a:t>
            </a:r>
            <a:r>
              <a:rPr sz="1800" spc="-5" dirty="0">
                <a:latin typeface="Calibri"/>
                <a:cs typeface="Calibri"/>
              </a:rPr>
              <a:t>boundaries. Full </a:t>
            </a:r>
            <a:r>
              <a:rPr sz="1800" spc="-10" dirty="0">
                <a:latin typeface="Calibri"/>
                <a:cs typeface="Calibri"/>
              </a:rPr>
              <a:t>topography </a:t>
            </a:r>
            <a:r>
              <a:rPr sz="1800" dirty="0">
                <a:latin typeface="Calibri"/>
                <a:cs typeface="Calibri"/>
              </a:rPr>
              <a:t>and </a:t>
            </a:r>
            <a:r>
              <a:rPr sz="1800" spc="-10" dirty="0">
                <a:latin typeface="Calibri"/>
                <a:cs typeface="Calibri"/>
              </a:rPr>
              <a:t>standard</a:t>
            </a:r>
            <a:r>
              <a:rPr sz="1800" spc="6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parameterizations.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011926" y="4581525"/>
            <a:ext cx="1043305" cy="1095375"/>
          </a:xfrm>
          <a:custGeom>
            <a:avLst/>
            <a:gdLst/>
            <a:ahLst/>
            <a:cxnLst/>
            <a:rect l="l" t="t" r="r" b="b"/>
            <a:pathLst>
              <a:path w="1043304" h="1095375">
                <a:moveTo>
                  <a:pt x="0" y="1095375"/>
                </a:moveTo>
                <a:lnTo>
                  <a:pt x="124587" y="0"/>
                </a:lnTo>
                <a:lnTo>
                  <a:pt x="918209" y="0"/>
                </a:lnTo>
                <a:lnTo>
                  <a:pt x="1042924" y="1095375"/>
                </a:lnTo>
                <a:lnTo>
                  <a:pt x="0" y="1095375"/>
                </a:lnTo>
                <a:close/>
              </a:path>
            </a:pathLst>
          </a:custGeom>
          <a:ln w="25400">
            <a:solidFill>
              <a:srgbClr val="00AF5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875782" y="2233929"/>
            <a:ext cx="3632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AF50"/>
                </a:solidFill>
                <a:latin typeface="Arial"/>
                <a:cs typeface="Arial"/>
              </a:rPr>
              <a:t>MM5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494779" y="6549643"/>
            <a:ext cx="247777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solidFill>
                  <a:srgbClr val="7E7E7E"/>
                </a:solidFill>
                <a:latin typeface="Arial"/>
                <a:cs typeface="Arial"/>
              </a:rPr>
              <a:t>Garreaud and </a:t>
            </a:r>
            <a:r>
              <a:rPr sz="1400" dirty="0">
                <a:solidFill>
                  <a:srgbClr val="7E7E7E"/>
                </a:solidFill>
                <a:latin typeface="Arial"/>
                <a:cs typeface="Arial"/>
              </a:rPr>
              <a:t>Fuenzalida</a:t>
            </a:r>
            <a:r>
              <a:rPr sz="1400" spc="-15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7E7E7E"/>
                </a:solidFill>
                <a:latin typeface="Arial"/>
                <a:cs typeface="Arial"/>
              </a:rPr>
              <a:t>2007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9590" y="2942590"/>
            <a:ext cx="188277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Geopotential</a:t>
            </a:r>
            <a:r>
              <a:rPr sz="1800" spc="-9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height  </a:t>
            </a:r>
            <a:r>
              <a:rPr sz="1800" dirty="0">
                <a:latin typeface="Calibri"/>
                <a:cs typeface="Calibri"/>
              </a:rPr>
              <a:t>and </a:t>
            </a:r>
            <a:r>
              <a:rPr sz="1800" spc="-5" dirty="0">
                <a:latin typeface="Calibri"/>
                <a:cs typeface="Calibri"/>
              </a:rPr>
              <a:t>wind </a:t>
            </a:r>
            <a:r>
              <a:rPr sz="1800" dirty="0">
                <a:latin typeface="Calibri"/>
                <a:cs typeface="Calibri"/>
              </a:rPr>
              <a:t>speed </a:t>
            </a:r>
            <a:r>
              <a:rPr sz="1800" spc="-5" dirty="0">
                <a:latin typeface="Calibri"/>
                <a:cs typeface="Calibri"/>
              </a:rPr>
              <a:t>at  </a:t>
            </a:r>
            <a:r>
              <a:rPr sz="1800" dirty="0">
                <a:latin typeface="Calibri"/>
                <a:cs typeface="Calibri"/>
              </a:rPr>
              <a:t>300</a:t>
            </a:r>
            <a:r>
              <a:rPr sz="1800" spc="-20" dirty="0">
                <a:latin typeface="Calibri"/>
                <a:cs typeface="Calibri"/>
              </a:rPr>
              <a:t> hPa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592451" y="117475"/>
            <a:ext cx="4973574" cy="6553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669028" y="163448"/>
            <a:ext cx="22352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Arial"/>
                <a:cs typeface="Arial"/>
              </a:rPr>
              <a:t>07</a:t>
            </a:r>
            <a:endParaRPr sz="1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209535" y="142748"/>
            <a:ext cx="22352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Arial"/>
                <a:cs typeface="Arial"/>
              </a:rPr>
              <a:t>08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16577" y="2448306"/>
            <a:ext cx="22352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latin typeface="Arial"/>
                <a:cs typeface="Arial"/>
              </a:rPr>
              <a:t>09</a:t>
            </a:r>
            <a:endParaRPr sz="1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209535" y="2448306"/>
            <a:ext cx="22352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latin typeface="Arial"/>
                <a:cs typeface="Arial"/>
              </a:rPr>
              <a:t>10</a:t>
            </a:r>
            <a:endParaRPr sz="1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687951" y="4825365"/>
            <a:ext cx="19748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10" dirty="0">
                <a:latin typeface="Arial"/>
                <a:cs typeface="Arial"/>
              </a:rPr>
              <a:t>11</a:t>
            </a:r>
            <a:endParaRPr sz="14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209535" y="4825365"/>
            <a:ext cx="22352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Arial"/>
                <a:cs typeface="Arial"/>
              </a:rPr>
              <a:t>12</a:t>
            </a:r>
            <a:endParaRPr sz="14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416800" y="1910969"/>
            <a:ext cx="796290" cy="581660"/>
          </a:xfrm>
          <a:custGeom>
            <a:avLst/>
            <a:gdLst/>
            <a:ahLst/>
            <a:cxnLst/>
            <a:rect l="l" t="t" r="r" b="b"/>
            <a:pathLst>
              <a:path w="796290" h="581660">
                <a:moveTo>
                  <a:pt x="44957" y="486028"/>
                </a:moveTo>
                <a:lnTo>
                  <a:pt x="41275" y="487425"/>
                </a:lnTo>
                <a:lnTo>
                  <a:pt x="39877" y="490727"/>
                </a:lnTo>
                <a:lnTo>
                  <a:pt x="0" y="581405"/>
                </a:lnTo>
                <a:lnTo>
                  <a:pt x="22742" y="579119"/>
                </a:lnTo>
                <a:lnTo>
                  <a:pt x="13843" y="579119"/>
                </a:lnTo>
                <a:lnTo>
                  <a:pt x="6476" y="568832"/>
                </a:lnTo>
                <a:lnTo>
                  <a:pt x="25459" y="555024"/>
                </a:lnTo>
                <a:lnTo>
                  <a:pt x="52831" y="492632"/>
                </a:lnTo>
                <a:lnTo>
                  <a:pt x="51434" y="488822"/>
                </a:lnTo>
                <a:lnTo>
                  <a:pt x="48132" y="487425"/>
                </a:lnTo>
                <a:lnTo>
                  <a:pt x="44957" y="486028"/>
                </a:lnTo>
                <a:close/>
              </a:path>
              <a:path w="796290" h="581660">
                <a:moveTo>
                  <a:pt x="25459" y="555024"/>
                </a:moveTo>
                <a:lnTo>
                  <a:pt x="6476" y="568832"/>
                </a:lnTo>
                <a:lnTo>
                  <a:pt x="13843" y="579119"/>
                </a:lnTo>
                <a:lnTo>
                  <a:pt x="17335" y="576579"/>
                </a:lnTo>
                <a:lnTo>
                  <a:pt x="16001" y="576579"/>
                </a:lnTo>
                <a:lnTo>
                  <a:pt x="9525" y="567689"/>
                </a:lnTo>
                <a:lnTo>
                  <a:pt x="20384" y="566589"/>
                </a:lnTo>
                <a:lnTo>
                  <a:pt x="25459" y="555024"/>
                </a:lnTo>
                <a:close/>
              </a:path>
              <a:path w="796290" h="581660">
                <a:moveTo>
                  <a:pt x="100838" y="558418"/>
                </a:moveTo>
                <a:lnTo>
                  <a:pt x="32799" y="565332"/>
                </a:lnTo>
                <a:lnTo>
                  <a:pt x="13843" y="579119"/>
                </a:lnTo>
                <a:lnTo>
                  <a:pt x="22742" y="579119"/>
                </a:lnTo>
                <a:lnTo>
                  <a:pt x="102107" y="571118"/>
                </a:lnTo>
                <a:lnTo>
                  <a:pt x="104648" y="567943"/>
                </a:lnTo>
                <a:lnTo>
                  <a:pt x="103885" y="560958"/>
                </a:lnTo>
                <a:lnTo>
                  <a:pt x="100838" y="558418"/>
                </a:lnTo>
                <a:close/>
              </a:path>
              <a:path w="796290" h="581660">
                <a:moveTo>
                  <a:pt x="20384" y="566589"/>
                </a:moveTo>
                <a:lnTo>
                  <a:pt x="9525" y="567689"/>
                </a:lnTo>
                <a:lnTo>
                  <a:pt x="16001" y="576579"/>
                </a:lnTo>
                <a:lnTo>
                  <a:pt x="20384" y="566589"/>
                </a:lnTo>
                <a:close/>
              </a:path>
              <a:path w="796290" h="581660">
                <a:moveTo>
                  <a:pt x="32799" y="565332"/>
                </a:moveTo>
                <a:lnTo>
                  <a:pt x="20384" y="566589"/>
                </a:lnTo>
                <a:lnTo>
                  <a:pt x="16001" y="576579"/>
                </a:lnTo>
                <a:lnTo>
                  <a:pt x="17335" y="576579"/>
                </a:lnTo>
                <a:lnTo>
                  <a:pt x="32799" y="565332"/>
                </a:lnTo>
                <a:close/>
              </a:path>
              <a:path w="796290" h="581660">
                <a:moveTo>
                  <a:pt x="788416" y="0"/>
                </a:moveTo>
                <a:lnTo>
                  <a:pt x="25459" y="555024"/>
                </a:lnTo>
                <a:lnTo>
                  <a:pt x="20384" y="566589"/>
                </a:lnTo>
                <a:lnTo>
                  <a:pt x="32799" y="565332"/>
                </a:lnTo>
                <a:lnTo>
                  <a:pt x="795908" y="10286"/>
                </a:lnTo>
                <a:lnTo>
                  <a:pt x="78841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7752080" y="1585925"/>
            <a:ext cx="131318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Arial"/>
                <a:cs typeface="Arial"/>
              </a:rPr>
              <a:t>Day </a:t>
            </a:r>
            <a:r>
              <a:rPr sz="1200" dirty="0">
                <a:latin typeface="Arial"/>
                <a:cs typeface="Arial"/>
              </a:rPr>
              <a:t>of </a:t>
            </a:r>
            <a:r>
              <a:rPr sz="1200" spc="-5" dirty="0">
                <a:latin typeface="Arial"/>
                <a:cs typeface="Arial"/>
              </a:rPr>
              <a:t>March</a:t>
            </a:r>
            <a:r>
              <a:rPr sz="1200" spc="-7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2005</a:t>
            </a:r>
            <a:endParaRPr sz="1200">
              <a:latin typeface="Arial"/>
              <a:cs typeface="Arial"/>
            </a:endParaRPr>
          </a:p>
          <a:p>
            <a:pPr marL="565785">
              <a:lnSpc>
                <a:spcPct val="100000"/>
              </a:lnSpc>
            </a:pPr>
            <a:r>
              <a:rPr sz="1200" dirty="0">
                <a:latin typeface="Arial"/>
                <a:cs typeface="Arial"/>
              </a:rPr>
              <a:t>18:00</a:t>
            </a:r>
            <a:r>
              <a:rPr sz="1200" spc="-14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UTC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717281" y="6362496"/>
            <a:ext cx="133667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7E7E7E"/>
                </a:solidFill>
                <a:latin typeface="Arial"/>
                <a:cs typeface="Arial"/>
              </a:rPr>
              <a:t>Garreaud </a:t>
            </a:r>
            <a:r>
              <a:rPr sz="1400" spc="-5" dirty="0">
                <a:solidFill>
                  <a:srgbClr val="7E7E7E"/>
                </a:solidFill>
                <a:latin typeface="Arial"/>
                <a:cs typeface="Arial"/>
              </a:rPr>
              <a:t>and  </a:t>
            </a:r>
            <a:r>
              <a:rPr sz="1400" dirty="0">
                <a:solidFill>
                  <a:srgbClr val="7E7E7E"/>
                </a:solidFill>
                <a:latin typeface="Arial"/>
                <a:cs typeface="Arial"/>
              </a:rPr>
              <a:t>Fuenzalida</a:t>
            </a:r>
            <a:r>
              <a:rPr sz="1400" spc="-13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7E7E7E"/>
                </a:solidFill>
                <a:latin typeface="Arial"/>
                <a:cs typeface="Arial"/>
              </a:rPr>
              <a:t>2007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684903" y="1318387"/>
            <a:ext cx="2927985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36245" marR="5080" indent="-42418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Calibri"/>
                <a:cs typeface="Calibri"/>
              </a:rPr>
              <a:t>300 </a:t>
            </a:r>
            <a:r>
              <a:rPr sz="2000" spc="-20" dirty="0">
                <a:latin typeface="Calibri"/>
                <a:cs typeface="Calibri"/>
              </a:rPr>
              <a:t>hPa </a:t>
            </a:r>
            <a:r>
              <a:rPr sz="2000" spc="-5" dirty="0">
                <a:latin typeface="Calibri"/>
                <a:cs typeface="Calibri"/>
              </a:rPr>
              <a:t>geopotential</a:t>
            </a:r>
            <a:r>
              <a:rPr sz="2000" spc="-10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height  </a:t>
            </a:r>
            <a:r>
              <a:rPr sz="2000" dirty="0">
                <a:latin typeface="Calibri"/>
                <a:cs typeface="Calibri"/>
              </a:rPr>
              <a:t>and </a:t>
            </a:r>
            <a:r>
              <a:rPr sz="2000" spc="-5" dirty="0">
                <a:latin typeface="Calibri"/>
                <a:cs typeface="Calibri"/>
              </a:rPr>
              <a:t>vertical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velocity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50887" y="1098422"/>
            <a:ext cx="3168650" cy="51706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324350" y="2468181"/>
            <a:ext cx="4384636" cy="319377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165595" y="2346388"/>
            <a:ext cx="3531490" cy="34030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420875" y="4573523"/>
            <a:ext cx="1603375" cy="238125"/>
          </a:xfrm>
          <a:custGeom>
            <a:avLst/>
            <a:gdLst/>
            <a:ahLst/>
            <a:cxnLst/>
            <a:rect l="l" t="t" r="r" b="b"/>
            <a:pathLst>
              <a:path w="1603375" h="238125">
                <a:moveTo>
                  <a:pt x="0" y="0"/>
                </a:moveTo>
                <a:lnTo>
                  <a:pt x="1603375" y="238125"/>
                </a:lnTo>
              </a:path>
            </a:pathLst>
          </a:custGeom>
          <a:ln w="9525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383663" y="185165"/>
            <a:ext cx="464566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10" dirty="0">
                <a:solidFill>
                  <a:srgbClr val="006FC0"/>
                </a:solidFill>
              </a:rPr>
              <a:t>COL structure </a:t>
            </a:r>
            <a:r>
              <a:rPr sz="3200" dirty="0">
                <a:solidFill>
                  <a:srgbClr val="006FC0"/>
                </a:solidFill>
              </a:rPr>
              <a:t>and</a:t>
            </a:r>
            <a:r>
              <a:rPr sz="3200" spc="-25" dirty="0">
                <a:solidFill>
                  <a:srgbClr val="006FC0"/>
                </a:solidFill>
              </a:rPr>
              <a:t> </a:t>
            </a:r>
            <a:r>
              <a:rPr sz="3200" spc="-10" dirty="0">
                <a:solidFill>
                  <a:srgbClr val="006FC0"/>
                </a:solidFill>
              </a:rPr>
              <a:t>evolution</a:t>
            </a:r>
            <a:endParaRPr sz="3200"/>
          </a:p>
        </p:txBody>
      </p:sp>
      <p:sp>
        <p:nvSpPr>
          <p:cNvPr id="8" name="object 8"/>
          <p:cNvSpPr txBox="1"/>
          <p:nvPr/>
        </p:nvSpPr>
        <p:spPr>
          <a:xfrm>
            <a:off x="5435853" y="5752591"/>
            <a:ext cx="6959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Dry</a:t>
            </a:r>
            <a:r>
              <a:rPr sz="1800" spc="-8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air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785607" y="5773318"/>
            <a:ext cx="8877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Moist</a:t>
            </a:r>
            <a:r>
              <a:rPr sz="1800" spc="-7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air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494779" y="6549643"/>
            <a:ext cx="247777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solidFill>
                  <a:srgbClr val="7E7E7E"/>
                </a:solidFill>
                <a:latin typeface="Arial"/>
                <a:cs typeface="Arial"/>
              </a:rPr>
              <a:t>Garreaud and </a:t>
            </a:r>
            <a:r>
              <a:rPr sz="1400" dirty="0">
                <a:solidFill>
                  <a:srgbClr val="7E7E7E"/>
                </a:solidFill>
                <a:latin typeface="Arial"/>
                <a:cs typeface="Arial"/>
              </a:rPr>
              <a:t>Fuenzalida</a:t>
            </a:r>
            <a:r>
              <a:rPr sz="1400" spc="-15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7E7E7E"/>
                </a:solidFill>
                <a:latin typeface="Arial"/>
                <a:cs typeface="Arial"/>
              </a:rPr>
              <a:t>2007</a:t>
            </a:r>
            <a:endParaRPr sz="1400">
              <a:latin typeface="Arial"/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4CB6C6-08C0-4B12-8F60-BF5CE35A19D3}"/>
              </a:ext>
            </a:extLst>
          </p:cNvPr>
          <p:cNvSpPr txBox="1"/>
          <p:nvPr/>
        </p:nvSpPr>
        <p:spPr>
          <a:xfrm flipH="1">
            <a:off x="1371600" y="794622"/>
            <a:ext cx="2368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err="1">
                <a:solidFill>
                  <a:srgbClr val="00B0F0"/>
                </a:solidFill>
              </a:rPr>
              <a:t>Upward</a:t>
            </a:r>
            <a:r>
              <a:rPr lang="es-ES_tradnl" dirty="0"/>
              <a:t> - </a:t>
            </a:r>
            <a:r>
              <a:rPr lang="es-ES_tradnl" dirty="0" err="1">
                <a:solidFill>
                  <a:srgbClr val="FF0000"/>
                </a:solidFill>
              </a:rPr>
              <a:t>Downward</a:t>
            </a:r>
            <a:endParaRPr lang="es-ES_tradnl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97150" y="115887"/>
            <a:ext cx="4973574" cy="6553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29590" y="2942590"/>
            <a:ext cx="1515110" cy="19902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Z(300 </a:t>
            </a:r>
            <a:r>
              <a:rPr sz="1800" spc="-15" dirty="0">
                <a:latin typeface="Calibri"/>
                <a:cs typeface="Calibri"/>
              </a:rPr>
              <a:t>hPa) </a:t>
            </a:r>
            <a:r>
              <a:rPr sz="1800" dirty="0">
                <a:latin typeface="Calibri"/>
                <a:cs typeface="Calibri"/>
              </a:rPr>
              <a:t>and  mid </a:t>
            </a:r>
            <a:r>
              <a:rPr sz="1800" spc="-5" dirty="0">
                <a:latin typeface="Calibri"/>
                <a:cs typeface="Calibri"/>
              </a:rPr>
              <a:t>level</a:t>
            </a:r>
            <a:r>
              <a:rPr sz="1800" spc="-7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clouds</a:t>
            </a:r>
            <a:endParaRPr lang="en-US" sz="1800" spc="-10" dirty="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endParaRPr lang="en-US" spc="-10" dirty="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endParaRPr lang="en-US" sz="1800" spc="-10" dirty="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US" spc="-10" dirty="0">
                <a:solidFill>
                  <a:srgbClr val="7030A0"/>
                </a:solidFill>
                <a:latin typeface="Calibri"/>
                <a:cs typeface="Calibri"/>
              </a:rPr>
              <a:t>No cloud until reaching the continent!</a:t>
            </a:r>
            <a:endParaRPr sz="1800" dirty="0">
              <a:solidFill>
                <a:srgbClr val="7030A0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669028" y="163448"/>
            <a:ext cx="22352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Arial"/>
                <a:cs typeface="Arial"/>
              </a:rPr>
              <a:t>07</a:t>
            </a:r>
            <a:endParaRPr sz="1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209535" y="142748"/>
            <a:ext cx="22352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Arial"/>
                <a:cs typeface="Arial"/>
              </a:rPr>
              <a:t>08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16577" y="2448306"/>
            <a:ext cx="22352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latin typeface="Arial"/>
                <a:cs typeface="Arial"/>
              </a:rPr>
              <a:t>09</a:t>
            </a:r>
            <a:endParaRPr sz="1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209535" y="2448306"/>
            <a:ext cx="22352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latin typeface="Arial"/>
                <a:cs typeface="Arial"/>
              </a:rPr>
              <a:t>10</a:t>
            </a:r>
            <a:endParaRPr sz="1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687951" y="4825365"/>
            <a:ext cx="19748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10" dirty="0">
                <a:latin typeface="Arial"/>
                <a:cs typeface="Arial"/>
              </a:rPr>
              <a:t>11</a:t>
            </a:r>
            <a:endParaRPr sz="14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209535" y="4825365"/>
            <a:ext cx="22352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Arial"/>
                <a:cs typeface="Arial"/>
              </a:rPr>
              <a:t>12</a:t>
            </a:r>
            <a:endParaRPr sz="14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416800" y="1910969"/>
            <a:ext cx="796290" cy="581660"/>
          </a:xfrm>
          <a:custGeom>
            <a:avLst/>
            <a:gdLst/>
            <a:ahLst/>
            <a:cxnLst/>
            <a:rect l="l" t="t" r="r" b="b"/>
            <a:pathLst>
              <a:path w="796290" h="581660">
                <a:moveTo>
                  <a:pt x="44957" y="486028"/>
                </a:moveTo>
                <a:lnTo>
                  <a:pt x="41275" y="487425"/>
                </a:lnTo>
                <a:lnTo>
                  <a:pt x="39877" y="490727"/>
                </a:lnTo>
                <a:lnTo>
                  <a:pt x="0" y="581405"/>
                </a:lnTo>
                <a:lnTo>
                  <a:pt x="22742" y="579119"/>
                </a:lnTo>
                <a:lnTo>
                  <a:pt x="13843" y="579119"/>
                </a:lnTo>
                <a:lnTo>
                  <a:pt x="6476" y="568832"/>
                </a:lnTo>
                <a:lnTo>
                  <a:pt x="25459" y="555024"/>
                </a:lnTo>
                <a:lnTo>
                  <a:pt x="52831" y="492632"/>
                </a:lnTo>
                <a:lnTo>
                  <a:pt x="51434" y="488822"/>
                </a:lnTo>
                <a:lnTo>
                  <a:pt x="48132" y="487425"/>
                </a:lnTo>
                <a:lnTo>
                  <a:pt x="44957" y="486028"/>
                </a:lnTo>
                <a:close/>
              </a:path>
              <a:path w="796290" h="581660">
                <a:moveTo>
                  <a:pt x="25459" y="555024"/>
                </a:moveTo>
                <a:lnTo>
                  <a:pt x="6476" y="568832"/>
                </a:lnTo>
                <a:lnTo>
                  <a:pt x="13843" y="579119"/>
                </a:lnTo>
                <a:lnTo>
                  <a:pt x="17335" y="576579"/>
                </a:lnTo>
                <a:lnTo>
                  <a:pt x="16001" y="576579"/>
                </a:lnTo>
                <a:lnTo>
                  <a:pt x="9525" y="567689"/>
                </a:lnTo>
                <a:lnTo>
                  <a:pt x="20384" y="566589"/>
                </a:lnTo>
                <a:lnTo>
                  <a:pt x="25459" y="555024"/>
                </a:lnTo>
                <a:close/>
              </a:path>
              <a:path w="796290" h="581660">
                <a:moveTo>
                  <a:pt x="100838" y="558418"/>
                </a:moveTo>
                <a:lnTo>
                  <a:pt x="32799" y="565332"/>
                </a:lnTo>
                <a:lnTo>
                  <a:pt x="13843" y="579119"/>
                </a:lnTo>
                <a:lnTo>
                  <a:pt x="22742" y="579119"/>
                </a:lnTo>
                <a:lnTo>
                  <a:pt x="102107" y="571118"/>
                </a:lnTo>
                <a:lnTo>
                  <a:pt x="104648" y="567943"/>
                </a:lnTo>
                <a:lnTo>
                  <a:pt x="103885" y="560958"/>
                </a:lnTo>
                <a:lnTo>
                  <a:pt x="100838" y="558418"/>
                </a:lnTo>
                <a:close/>
              </a:path>
              <a:path w="796290" h="581660">
                <a:moveTo>
                  <a:pt x="20384" y="566589"/>
                </a:moveTo>
                <a:lnTo>
                  <a:pt x="9525" y="567689"/>
                </a:lnTo>
                <a:lnTo>
                  <a:pt x="16001" y="576579"/>
                </a:lnTo>
                <a:lnTo>
                  <a:pt x="20384" y="566589"/>
                </a:lnTo>
                <a:close/>
              </a:path>
              <a:path w="796290" h="581660">
                <a:moveTo>
                  <a:pt x="32799" y="565332"/>
                </a:moveTo>
                <a:lnTo>
                  <a:pt x="20384" y="566589"/>
                </a:lnTo>
                <a:lnTo>
                  <a:pt x="16001" y="576579"/>
                </a:lnTo>
                <a:lnTo>
                  <a:pt x="17335" y="576579"/>
                </a:lnTo>
                <a:lnTo>
                  <a:pt x="32799" y="565332"/>
                </a:lnTo>
                <a:close/>
              </a:path>
              <a:path w="796290" h="581660">
                <a:moveTo>
                  <a:pt x="788416" y="0"/>
                </a:moveTo>
                <a:lnTo>
                  <a:pt x="25459" y="555024"/>
                </a:lnTo>
                <a:lnTo>
                  <a:pt x="20384" y="566589"/>
                </a:lnTo>
                <a:lnTo>
                  <a:pt x="32799" y="565332"/>
                </a:lnTo>
                <a:lnTo>
                  <a:pt x="795908" y="10286"/>
                </a:lnTo>
                <a:lnTo>
                  <a:pt x="78841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7752080" y="1585925"/>
            <a:ext cx="131318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Arial"/>
                <a:cs typeface="Arial"/>
              </a:rPr>
              <a:t>Day </a:t>
            </a:r>
            <a:r>
              <a:rPr sz="1200" dirty="0">
                <a:latin typeface="Arial"/>
                <a:cs typeface="Arial"/>
              </a:rPr>
              <a:t>of </a:t>
            </a:r>
            <a:r>
              <a:rPr sz="1200" spc="-5" dirty="0">
                <a:latin typeface="Arial"/>
                <a:cs typeface="Arial"/>
              </a:rPr>
              <a:t>March</a:t>
            </a:r>
            <a:r>
              <a:rPr sz="1200" spc="-7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2005</a:t>
            </a:r>
            <a:endParaRPr sz="1200">
              <a:latin typeface="Arial"/>
              <a:cs typeface="Arial"/>
            </a:endParaRPr>
          </a:p>
          <a:p>
            <a:pPr marL="565785">
              <a:lnSpc>
                <a:spcPct val="100000"/>
              </a:lnSpc>
            </a:pPr>
            <a:r>
              <a:rPr sz="1200" dirty="0">
                <a:latin typeface="Arial"/>
                <a:cs typeface="Arial"/>
              </a:rPr>
              <a:t>18:00</a:t>
            </a:r>
            <a:r>
              <a:rPr sz="1200" spc="-14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UTC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717281" y="6306718"/>
            <a:ext cx="133667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7E7E7E"/>
                </a:solidFill>
                <a:latin typeface="Arial"/>
                <a:cs typeface="Arial"/>
              </a:rPr>
              <a:t>Garreaud </a:t>
            </a:r>
            <a:r>
              <a:rPr sz="1400" spc="-5" dirty="0">
                <a:solidFill>
                  <a:srgbClr val="7E7E7E"/>
                </a:solidFill>
                <a:latin typeface="Arial"/>
                <a:cs typeface="Arial"/>
              </a:rPr>
              <a:t>and  </a:t>
            </a:r>
            <a:r>
              <a:rPr sz="1400" dirty="0">
                <a:solidFill>
                  <a:srgbClr val="7E7E7E"/>
                </a:solidFill>
                <a:latin typeface="Arial"/>
                <a:cs typeface="Arial"/>
              </a:rPr>
              <a:t>Fuenzalida</a:t>
            </a:r>
            <a:r>
              <a:rPr sz="1400" spc="-13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7E7E7E"/>
                </a:solidFill>
                <a:latin typeface="Arial"/>
                <a:cs typeface="Arial"/>
              </a:rPr>
              <a:t>2007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0090" y="1598498"/>
            <a:ext cx="1706245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spc="-5" dirty="0"/>
              <a:t>Outline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520090" y="2713049"/>
            <a:ext cx="8159750" cy="2098675"/>
          </a:xfrm>
          <a:prstGeom prst="rect">
            <a:avLst/>
          </a:prstGeom>
        </p:spPr>
        <p:txBody>
          <a:bodyPr vert="horz" wrap="square" lIns="0" tIns="164465" rIns="0" bIns="0" rtlCol="0">
            <a:spAutoFit/>
          </a:bodyPr>
          <a:lstStyle/>
          <a:p>
            <a:pPr marL="231775" indent="-219710">
              <a:lnSpc>
                <a:spcPct val="100000"/>
              </a:lnSpc>
              <a:spcBef>
                <a:spcPts val="1295"/>
              </a:spcBef>
              <a:buChar char="•"/>
              <a:tabLst>
                <a:tab pos="232410" algn="l"/>
              </a:tabLst>
            </a:pPr>
            <a:r>
              <a:rPr sz="2400" spc="-10" dirty="0">
                <a:latin typeface="Calibri"/>
                <a:cs typeface="Calibri"/>
              </a:rPr>
              <a:t>Structure </a:t>
            </a:r>
            <a:r>
              <a:rPr sz="2400" dirty="0">
                <a:latin typeface="Calibri"/>
                <a:cs typeface="Calibri"/>
              </a:rPr>
              <a:t>and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evolution</a:t>
            </a:r>
            <a:endParaRPr sz="2400">
              <a:latin typeface="Calibri"/>
              <a:cs typeface="Calibri"/>
            </a:endParaRPr>
          </a:p>
          <a:p>
            <a:pPr marL="231775" indent="-219710">
              <a:lnSpc>
                <a:spcPct val="100000"/>
              </a:lnSpc>
              <a:spcBef>
                <a:spcPts val="1205"/>
              </a:spcBef>
              <a:buChar char="•"/>
              <a:tabLst>
                <a:tab pos="232410" algn="l"/>
              </a:tabLst>
            </a:pPr>
            <a:r>
              <a:rPr sz="2400" spc="-10" dirty="0">
                <a:latin typeface="Calibri"/>
                <a:cs typeface="Calibri"/>
              </a:rPr>
              <a:t>Climatological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distribution</a:t>
            </a:r>
            <a:endParaRPr sz="2400">
              <a:latin typeface="Calibri"/>
              <a:cs typeface="Calibri"/>
            </a:endParaRPr>
          </a:p>
          <a:p>
            <a:pPr marL="231775" indent="-219710">
              <a:lnSpc>
                <a:spcPct val="100000"/>
              </a:lnSpc>
              <a:spcBef>
                <a:spcPts val="1200"/>
              </a:spcBef>
              <a:buChar char="•"/>
              <a:tabLst>
                <a:tab pos="232410" algn="l"/>
              </a:tabLst>
            </a:pPr>
            <a:r>
              <a:rPr sz="2400" spc="-20" dirty="0">
                <a:latin typeface="Calibri"/>
                <a:cs typeface="Calibri"/>
              </a:rPr>
              <a:t>Why </a:t>
            </a:r>
            <a:r>
              <a:rPr sz="2400" spc="-10" dirty="0">
                <a:latin typeface="Calibri"/>
                <a:cs typeface="Calibri"/>
              </a:rPr>
              <a:t>COLs </a:t>
            </a:r>
            <a:r>
              <a:rPr sz="2400" spc="-15" dirty="0">
                <a:latin typeface="Calibri"/>
                <a:cs typeface="Calibri"/>
              </a:rPr>
              <a:t>are </a:t>
            </a:r>
            <a:r>
              <a:rPr sz="2400" spc="-5" dirty="0">
                <a:latin typeface="Calibri"/>
                <a:cs typeface="Calibri"/>
              </a:rPr>
              <a:t>so </a:t>
            </a:r>
            <a:r>
              <a:rPr sz="2400" spc="-10" dirty="0">
                <a:latin typeface="Calibri"/>
                <a:cs typeface="Calibri"/>
              </a:rPr>
              <a:t>frequent/persistent </a:t>
            </a:r>
            <a:r>
              <a:rPr sz="2400" spc="-15" dirty="0">
                <a:latin typeface="Calibri"/>
                <a:cs typeface="Calibri"/>
              </a:rPr>
              <a:t>off western </a:t>
            </a:r>
            <a:r>
              <a:rPr sz="2400" spc="-5" dirty="0">
                <a:latin typeface="Calibri"/>
                <a:cs typeface="Calibri"/>
              </a:rPr>
              <a:t>South</a:t>
            </a:r>
            <a:r>
              <a:rPr sz="2400" spc="6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America</a:t>
            </a:r>
            <a:endParaRPr sz="2400">
              <a:latin typeface="Calibri"/>
              <a:cs typeface="Calibri"/>
            </a:endParaRPr>
          </a:p>
          <a:p>
            <a:pPr marL="231775" indent="-219710">
              <a:lnSpc>
                <a:spcPct val="100000"/>
              </a:lnSpc>
              <a:spcBef>
                <a:spcPts val="1200"/>
              </a:spcBef>
              <a:buChar char="•"/>
              <a:tabLst>
                <a:tab pos="232410" algn="l"/>
              </a:tabLst>
            </a:pPr>
            <a:r>
              <a:rPr sz="2400" spc="-5" dirty="0">
                <a:latin typeface="Calibri"/>
                <a:cs typeface="Calibri"/>
              </a:rPr>
              <a:t>The </a:t>
            </a:r>
            <a:r>
              <a:rPr sz="2400" spc="-10" dirty="0">
                <a:latin typeface="Calibri"/>
                <a:cs typeface="Calibri"/>
              </a:rPr>
              <a:t>March </a:t>
            </a:r>
            <a:r>
              <a:rPr sz="2400" spc="-5" dirty="0">
                <a:latin typeface="Calibri"/>
                <a:cs typeface="Calibri"/>
              </a:rPr>
              <a:t>2015 </a:t>
            </a:r>
            <a:r>
              <a:rPr sz="2400" spc="-15" dirty="0">
                <a:latin typeface="Calibri"/>
                <a:cs typeface="Calibri"/>
              </a:rPr>
              <a:t>Atacama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rainstorm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6C3DD04-D947-41D7-B3C9-8D6365B3B6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5563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surface chart&#10;&#10;Description automatically generated">
            <a:extLst>
              <a:ext uri="{FF2B5EF4-FFF2-40B4-BE49-F238E27FC236}">
                <a16:creationId xmlns:a16="http://schemas.microsoft.com/office/drawing/2014/main" id="{A0011258-2E56-4500-8A4A-01952AA2C9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0830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99729" y="1167043"/>
            <a:ext cx="5393621" cy="53660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494779" y="6549643"/>
            <a:ext cx="247777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solidFill>
                  <a:srgbClr val="7E7E7E"/>
                </a:solidFill>
                <a:latin typeface="Arial"/>
                <a:cs typeface="Arial"/>
              </a:rPr>
              <a:t>Garreaud and </a:t>
            </a:r>
            <a:r>
              <a:rPr sz="1400" dirty="0">
                <a:solidFill>
                  <a:srgbClr val="7E7E7E"/>
                </a:solidFill>
                <a:latin typeface="Arial"/>
                <a:cs typeface="Arial"/>
              </a:rPr>
              <a:t>Fuenzalida</a:t>
            </a:r>
            <a:r>
              <a:rPr sz="1400" spc="-15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7E7E7E"/>
                </a:solidFill>
                <a:latin typeface="Arial"/>
                <a:cs typeface="Arial"/>
              </a:rPr>
              <a:t>2007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721608" y="2489819"/>
            <a:ext cx="876935" cy="724535"/>
          </a:xfrm>
          <a:custGeom>
            <a:avLst/>
            <a:gdLst/>
            <a:ahLst/>
            <a:cxnLst/>
            <a:rect l="l" t="t" r="r" b="b"/>
            <a:pathLst>
              <a:path w="876935" h="724535">
                <a:moveTo>
                  <a:pt x="30354" y="96916"/>
                </a:moveTo>
                <a:lnTo>
                  <a:pt x="77971" y="47298"/>
                </a:lnTo>
                <a:lnTo>
                  <a:pt x="142461" y="15278"/>
                </a:lnTo>
                <a:lnTo>
                  <a:pt x="179969" y="5833"/>
                </a:lnTo>
                <a:lnTo>
                  <a:pt x="220419" y="744"/>
                </a:lnTo>
                <a:lnTo>
                  <a:pt x="263383" y="0"/>
                </a:lnTo>
                <a:lnTo>
                  <a:pt x="308437" y="3584"/>
                </a:lnTo>
                <a:lnTo>
                  <a:pt x="355156" y="11483"/>
                </a:lnTo>
                <a:lnTo>
                  <a:pt x="403112" y="23682"/>
                </a:lnTo>
                <a:lnTo>
                  <a:pt x="451881" y="40168"/>
                </a:lnTo>
                <a:lnTo>
                  <a:pt x="501037" y="60927"/>
                </a:lnTo>
                <a:lnTo>
                  <a:pt x="550154" y="85944"/>
                </a:lnTo>
                <a:lnTo>
                  <a:pt x="598806" y="115204"/>
                </a:lnTo>
                <a:lnTo>
                  <a:pt x="645300" y="147811"/>
                </a:lnTo>
                <a:lnTo>
                  <a:pt x="688101" y="182565"/>
                </a:lnTo>
                <a:lnTo>
                  <a:pt x="727025" y="219082"/>
                </a:lnTo>
                <a:lnTo>
                  <a:pt x="761886" y="256979"/>
                </a:lnTo>
                <a:lnTo>
                  <a:pt x="792498" y="295872"/>
                </a:lnTo>
                <a:lnTo>
                  <a:pt x="818675" y="335377"/>
                </a:lnTo>
                <a:lnTo>
                  <a:pt x="840233" y="375110"/>
                </a:lnTo>
                <a:lnTo>
                  <a:pt x="856986" y="414687"/>
                </a:lnTo>
                <a:lnTo>
                  <a:pt x="868747" y="453726"/>
                </a:lnTo>
                <a:lnTo>
                  <a:pt x="875333" y="491841"/>
                </a:lnTo>
                <a:lnTo>
                  <a:pt x="876556" y="528649"/>
                </a:lnTo>
                <a:lnTo>
                  <a:pt x="872233" y="563767"/>
                </a:lnTo>
                <a:lnTo>
                  <a:pt x="862177" y="596810"/>
                </a:lnTo>
                <a:lnTo>
                  <a:pt x="846202" y="627395"/>
                </a:lnTo>
                <a:lnTo>
                  <a:pt x="824739" y="654388"/>
                </a:lnTo>
                <a:lnTo>
                  <a:pt x="798625" y="676974"/>
                </a:lnTo>
                <a:lnTo>
                  <a:pt x="734150" y="708975"/>
                </a:lnTo>
                <a:lnTo>
                  <a:pt x="696643" y="718417"/>
                </a:lnTo>
                <a:lnTo>
                  <a:pt x="656191" y="723504"/>
                </a:lnTo>
                <a:lnTo>
                  <a:pt x="613220" y="724249"/>
                </a:lnTo>
                <a:lnTo>
                  <a:pt x="568159" y="720664"/>
                </a:lnTo>
                <a:lnTo>
                  <a:pt x="521432" y="712764"/>
                </a:lnTo>
                <a:lnTo>
                  <a:pt x="473466" y="700561"/>
                </a:lnTo>
                <a:lnTo>
                  <a:pt x="424689" y="684068"/>
                </a:lnTo>
                <a:lnTo>
                  <a:pt x="375526" y="663298"/>
                </a:lnTo>
                <a:lnTo>
                  <a:pt x="326404" y="638265"/>
                </a:lnTo>
                <a:lnTo>
                  <a:pt x="277750" y="608980"/>
                </a:lnTo>
                <a:lnTo>
                  <a:pt x="231256" y="576397"/>
                </a:lnTo>
                <a:lnTo>
                  <a:pt x="188455" y="541660"/>
                </a:lnTo>
                <a:lnTo>
                  <a:pt x="149531" y="505154"/>
                </a:lnTo>
                <a:lnTo>
                  <a:pt x="114670" y="467264"/>
                </a:lnTo>
                <a:lnTo>
                  <a:pt x="84058" y="428375"/>
                </a:lnTo>
                <a:lnTo>
                  <a:pt x="57881" y="388871"/>
                </a:lnTo>
                <a:lnTo>
                  <a:pt x="36323" y="349138"/>
                </a:lnTo>
                <a:lnTo>
                  <a:pt x="19570" y="309561"/>
                </a:lnTo>
                <a:lnTo>
                  <a:pt x="7809" y="270524"/>
                </a:lnTo>
                <a:lnTo>
                  <a:pt x="1223" y="232412"/>
                </a:lnTo>
                <a:lnTo>
                  <a:pt x="0" y="195611"/>
                </a:lnTo>
                <a:lnTo>
                  <a:pt x="4323" y="160504"/>
                </a:lnTo>
                <a:lnTo>
                  <a:pt x="14379" y="127478"/>
                </a:lnTo>
                <a:lnTo>
                  <a:pt x="30354" y="96916"/>
                </a:lnTo>
                <a:close/>
              </a:path>
            </a:pathLst>
          </a:custGeom>
          <a:ln w="2539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26323" y="1966245"/>
            <a:ext cx="876935" cy="725805"/>
          </a:xfrm>
          <a:custGeom>
            <a:avLst/>
            <a:gdLst/>
            <a:ahLst/>
            <a:cxnLst/>
            <a:rect l="l" t="t" r="r" b="b"/>
            <a:pathLst>
              <a:path w="876935" h="725805">
                <a:moveTo>
                  <a:pt x="30515" y="97377"/>
                </a:moveTo>
                <a:lnTo>
                  <a:pt x="78193" y="47603"/>
                </a:lnTo>
                <a:lnTo>
                  <a:pt x="142753" y="15446"/>
                </a:lnTo>
                <a:lnTo>
                  <a:pt x="180297" y="5939"/>
                </a:lnTo>
                <a:lnTo>
                  <a:pt x="220783" y="795"/>
                </a:lnTo>
                <a:lnTo>
                  <a:pt x="263782" y="0"/>
                </a:lnTo>
                <a:lnTo>
                  <a:pt x="308869" y="3539"/>
                </a:lnTo>
                <a:lnTo>
                  <a:pt x="355617" y="11399"/>
                </a:lnTo>
                <a:lnTo>
                  <a:pt x="403600" y="23567"/>
                </a:lnTo>
                <a:lnTo>
                  <a:pt x="452391" y="40027"/>
                </a:lnTo>
                <a:lnTo>
                  <a:pt x="501564" y="60767"/>
                </a:lnTo>
                <a:lnTo>
                  <a:pt x="550692" y="85773"/>
                </a:lnTo>
                <a:lnTo>
                  <a:pt x="599348" y="115030"/>
                </a:lnTo>
                <a:lnTo>
                  <a:pt x="645840" y="147642"/>
                </a:lnTo>
                <a:lnTo>
                  <a:pt x="688635" y="182412"/>
                </a:lnTo>
                <a:lnTo>
                  <a:pt x="727550" y="218955"/>
                </a:lnTo>
                <a:lnTo>
                  <a:pt x="762397" y="256886"/>
                </a:lnTo>
                <a:lnTo>
                  <a:pt x="792991" y="295820"/>
                </a:lnTo>
                <a:lnTo>
                  <a:pt x="819147" y="335372"/>
                </a:lnTo>
                <a:lnTo>
                  <a:pt x="840680" y="375157"/>
                </a:lnTo>
                <a:lnTo>
                  <a:pt x="857403" y="414791"/>
                </a:lnTo>
                <a:lnTo>
                  <a:pt x="869132" y="453888"/>
                </a:lnTo>
                <a:lnTo>
                  <a:pt x="875680" y="492064"/>
                </a:lnTo>
                <a:lnTo>
                  <a:pt x="876863" y="528934"/>
                </a:lnTo>
                <a:lnTo>
                  <a:pt x="872495" y="564112"/>
                </a:lnTo>
                <a:lnTo>
                  <a:pt x="862390" y="597214"/>
                </a:lnTo>
                <a:lnTo>
                  <a:pt x="846363" y="627856"/>
                </a:lnTo>
                <a:lnTo>
                  <a:pt x="824845" y="654952"/>
                </a:lnTo>
                <a:lnTo>
                  <a:pt x="798677" y="677630"/>
                </a:lnTo>
                <a:lnTo>
                  <a:pt x="734099" y="709787"/>
                </a:lnTo>
                <a:lnTo>
                  <a:pt x="696543" y="719293"/>
                </a:lnTo>
                <a:lnTo>
                  <a:pt x="656045" y="724438"/>
                </a:lnTo>
                <a:lnTo>
                  <a:pt x="613032" y="725233"/>
                </a:lnTo>
                <a:lnTo>
                  <a:pt x="567931" y="721694"/>
                </a:lnTo>
                <a:lnTo>
                  <a:pt x="521170" y="713833"/>
                </a:lnTo>
                <a:lnTo>
                  <a:pt x="473175" y="701666"/>
                </a:lnTo>
                <a:lnTo>
                  <a:pt x="424374" y="685205"/>
                </a:lnTo>
                <a:lnTo>
                  <a:pt x="375194" y="664465"/>
                </a:lnTo>
                <a:lnTo>
                  <a:pt x="326061" y="639460"/>
                </a:lnTo>
                <a:lnTo>
                  <a:pt x="277403" y="610203"/>
                </a:lnTo>
                <a:lnTo>
                  <a:pt x="230913" y="577590"/>
                </a:lnTo>
                <a:lnTo>
                  <a:pt x="188122" y="542820"/>
                </a:lnTo>
                <a:lnTo>
                  <a:pt x="149216" y="506277"/>
                </a:lnTo>
                <a:lnTo>
                  <a:pt x="114379" y="468346"/>
                </a:lnTo>
                <a:lnTo>
                  <a:pt x="83797" y="429412"/>
                </a:lnTo>
                <a:lnTo>
                  <a:pt x="57654" y="389860"/>
                </a:lnTo>
                <a:lnTo>
                  <a:pt x="36135" y="350075"/>
                </a:lnTo>
                <a:lnTo>
                  <a:pt x="19425" y="310441"/>
                </a:lnTo>
                <a:lnTo>
                  <a:pt x="7709" y="271344"/>
                </a:lnTo>
                <a:lnTo>
                  <a:pt x="1172" y="233168"/>
                </a:lnTo>
                <a:lnTo>
                  <a:pt x="0" y="196299"/>
                </a:lnTo>
                <a:lnTo>
                  <a:pt x="4376" y="161120"/>
                </a:lnTo>
                <a:lnTo>
                  <a:pt x="14486" y="128018"/>
                </a:lnTo>
                <a:lnTo>
                  <a:pt x="30515" y="97377"/>
                </a:lnTo>
                <a:close/>
              </a:path>
            </a:pathLst>
          </a:custGeom>
          <a:ln w="2540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53567" y="2854833"/>
            <a:ext cx="11715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0000"/>
                </a:solidFill>
                <a:latin typeface="Arial"/>
                <a:cs typeface="Arial"/>
              </a:rPr>
              <a:t>Strong</a:t>
            </a:r>
            <a:r>
              <a:rPr sz="1800" spc="-17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spc="-90" dirty="0">
                <a:solidFill>
                  <a:srgbClr val="FF0000"/>
                </a:solidFill>
                <a:latin typeface="Arial"/>
                <a:cs typeface="Arial"/>
              </a:rPr>
              <a:t>AVA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80694" y="2022728"/>
            <a:ext cx="11201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solidFill>
                  <a:srgbClr val="00AFEF"/>
                </a:solidFill>
                <a:latin typeface="Arial"/>
                <a:cs typeface="Arial"/>
              </a:rPr>
              <a:t>Weak</a:t>
            </a:r>
            <a:r>
              <a:rPr sz="1800" spc="-75" dirty="0">
                <a:solidFill>
                  <a:srgbClr val="00AFEF"/>
                </a:solidFill>
                <a:latin typeface="Arial"/>
                <a:cs typeface="Arial"/>
              </a:rPr>
              <a:t> </a:t>
            </a:r>
            <a:r>
              <a:rPr sz="1800" spc="-50" dirty="0">
                <a:solidFill>
                  <a:srgbClr val="00AFEF"/>
                </a:solidFill>
                <a:latin typeface="Arial"/>
                <a:cs typeface="Arial"/>
              </a:rPr>
              <a:t>CVA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450594" y="134257"/>
            <a:ext cx="6880859" cy="868044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R="361315" algn="ctr">
              <a:lnSpc>
                <a:spcPct val="100000"/>
              </a:lnSpc>
              <a:spcBef>
                <a:spcPts val="505"/>
              </a:spcBef>
            </a:pPr>
            <a:r>
              <a:rPr sz="3200" spc="-10" dirty="0">
                <a:solidFill>
                  <a:srgbClr val="006FC0"/>
                </a:solidFill>
              </a:rPr>
              <a:t>COL structure </a:t>
            </a:r>
            <a:r>
              <a:rPr sz="3200" dirty="0">
                <a:solidFill>
                  <a:srgbClr val="006FC0"/>
                </a:solidFill>
              </a:rPr>
              <a:t>and</a:t>
            </a:r>
            <a:r>
              <a:rPr sz="3200" spc="20" dirty="0">
                <a:solidFill>
                  <a:srgbClr val="006FC0"/>
                </a:solidFill>
              </a:rPr>
              <a:t> </a:t>
            </a:r>
            <a:r>
              <a:rPr sz="3200" spc="-10" dirty="0">
                <a:solidFill>
                  <a:srgbClr val="006FC0"/>
                </a:solidFill>
              </a:rPr>
              <a:t>evolution</a:t>
            </a:r>
            <a:endParaRPr sz="3200"/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/>
              <a:t>300 </a:t>
            </a:r>
            <a:r>
              <a:rPr spc="-20" dirty="0"/>
              <a:t>hPa </a:t>
            </a:r>
            <a:r>
              <a:rPr spc="-5" dirty="0"/>
              <a:t>geopotential height. Wind </a:t>
            </a:r>
            <a:r>
              <a:rPr spc="-15" dirty="0"/>
              <a:t>vectors </a:t>
            </a:r>
            <a:r>
              <a:rPr dirty="0"/>
              <a:t>and </a:t>
            </a:r>
            <a:r>
              <a:rPr spc="-10" dirty="0"/>
              <a:t>potential vorticity at </a:t>
            </a:r>
            <a:r>
              <a:rPr dirty="0"/>
              <a:t>340</a:t>
            </a:r>
            <a:r>
              <a:rPr spc="150" dirty="0"/>
              <a:t> </a:t>
            </a:r>
            <a:r>
              <a:rPr dirty="0"/>
              <a:t>K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00112" y="476250"/>
            <a:ext cx="7065899" cy="58515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956550" y="333375"/>
            <a:ext cx="0" cy="6120130"/>
          </a:xfrm>
          <a:custGeom>
            <a:avLst/>
            <a:gdLst/>
            <a:ahLst/>
            <a:cxnLst/>
            <a:rect l="l" t="t" r="r" b="b"/>
            <a:pathLst>
              <a:path h="6120130">
                <a:moveTo>
                  <a:pt x="0" y="6119812"/>
                </a:moveTo>
                <a:lnTo>
                  <a:pt x="0" y="0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00112" y="260350"/>
            <a:ext cx="0" cy="6121400"/>
          </a:xfrm>
          <a:custGeom>
            <a:avLst/>
            <a:gdLst/>
            <a:ahLst/>
            <a:cxnLst/>
            <a:rect l="l" t="t" r="r" b="b"/>
            <a:pathLst>
              <a:path h="6121400">
                <a:moveTo>
                  <a:pt x="0" y="6121400"/>
                </a:moveTo>
                <a:lnTo>
                  <a:pt x="0" y="0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95181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Picture 4" descr="Chart, surface chart&#10;&#10;Description automatically generated">
            <a:extLst>
              <a:ext uri="{FF2B5EF4-FFF2-40B4-BE49-F238E27FC236}">
                <a16:creationId xmlns:a16="http://schemas.microsoft.com/office/drawing/2014/main" id="{B0AEDB2F-943B-4E56-A687-1AE8D100C5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6341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1608" y="2608157"/>
            <a:ext cx="7692528" cy="20873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28904" y="1288160"/>
            <a:ext cx="7941309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2090" marR="204470" indent="635" algn="ctr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Dataset: </a:t>
            </a:r>
            <a:r>
              <a:rPr sz="1800" spc="-5" dirty="0">
                <a:latin typeface="Calibri"/>
                <a:cs typeface="Calibri"/>
              </a:rPr>
              <a:t>NCEP-NCAR </a:t>
            </a:r>
            <a:r>
              <a:rPr sz="1800" spc="-10" dirty="0">
                <a:latin typeface="Calibri"/>
                <a:cs typeface="Calibri"/>
              </a:rPr>
              <a:t>Reanalysis </a:t>
            </a:r>
            <a:r>
              <a:rPr sz="1800" spc="-5" dirty="0">
                <a:latin typeface="Calibri"/>
                <a:cs typeface="Calibri"/>
              </a:rPr>
              <a:t>(6 </a:t>
            </a:r>
            <a:r>
              <a:rPr sz="1800" spc="-25" dirty="0">
                <a:latin typeface="Calibri"/>
                <a:cs typeface="Calibri"/>
              </a:rPr>
              <a:t>hourly, </a:t>
            </a:r>
            <a:r>
              <a:rPr sz="1800" dirty="0">
                <a:latin typeface="Calibri"/>
                <a:cs typeface="Calibri"/>
              </a:rPr>
              <a:t>2.5x2.5 </a:t>
            </a:r>
            <a:r>
              <a:rPr sz="1800" spc="-5" dirty="0">
                <a:latin typeface="Calibri"/>
                <a:cs typeface="Calibri"/>
              </a:rPr>
              <a:t>lat-lon grids). </a:t>
            </a:r>
            <a:r>
              <a:rPr sz="1800" dirty="0">
                <a:latin typeface="Calibri"/>
                <a:cs typeface="Calibri"/>
              </a:rPr>
              <a:t>1979-2000, 2015  </a:t>
            </a:r>
            <a:r>
              <a:rPr sz="1800" spc="-10" dirty="0">
                <a:latin typeface="Calibri"/>
                <a:cs typeface="Calibri"/>
              </a:rPr>
              <a:t>Search </a:t>
            </a:r>
            <a:r>
              <a:rPr sz="1800" spc="-5" dirty="0">
                <a:latin typeface="Calibri"/>
                <a:cs typeface="Calibri"/>
              </a:rPr>
              <a:t>and </a:t>
            </a:r>
            <a:r>
              <a:rPr sz="1800" spc="-10" dirty="0">
                <a:latin typeface="Calibri"/>
                <a:cs typeface="Calibri"/>
              </a:rPr>
              <a:t>track(*) </a:t>
            </a:r>
            <a:r>
              <a:rPr sz="1800" spc="-5" dirty="0">
                <a:latin typeface="Calibri"/>
                <a:cs typeface="Calibri"/>
              </a:rPr>
              <a:t>closed </a:t>
            </a:r>
            <a:r>
              <a:rPr sz="1800" spc="-10" dirty="0">
                <a:latin typeface="Calibri"/>
                <a:cs typeface="Calibri"/>
              </a:rPr>
              <a:t>lows at </a:t>
            </a:r>
            <a:r>
              <a:rPr sz="1800" dirty="0">
                <a:latin typeface="Calibri"/>
                <a:cs typeface="Calibri"/>
              </a:rPr>
              <a:t>300 </a:t>
            </a:r>
            <a:r>
              <a:rPr sz="1800" spc="-20" dirty="0">
                <a:latin typeface="Calibri"/>
                <a:cs typeface="Calibri"/>
              </a:rPr>
              <a:t>hPa </a:t>
            </a:r>
            <a:r>
              <a:rPr sz="1800" spc="-10" dirty="0">
                <a:latin typeface="Calibri"/>
                <a:cs typeface="Calibri"/>
              </a:rPr>
              <a:t>equatorward </a:t>
            </a:r>
            <a:r>
              <a:rPr sz="1800" spc="-5" dirty="0">
                <a:latin typeface="Calibri"/>
                <a:cs typeface="Calibri"/>
              </a:rPr>
              <a:t>of </a:t>
            </a:r>
            <a:r>
              <a:rPr sz="1800" dirty="0">
                <a:latin typeface="Calibri"/>
                <a:cs typeface="Calibri"/>
              </a:rPr>
              <a:t>the main </a:t>
            </a:r>
            <a:r>
              <a:rPr sz="1800" spc="-10" dirty="0">
                <a:latin typeface="Calibri"/>
                <a:cs typeface="Calibri"/>
              </a:rPr>
              <a:t>westerly</a:t>
            </a:r>
            <a:r>
              <a:rPr sz="1800" spc="17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jet.</a:t>
            </a:r>
            <a:endParaRPr sz="1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800" spc="-10" dirty="0">
                <a:latin typeface="Calibri"/>
                <a:cs typeface="Calibri"/>
              </a:rPr>
              <a:t>Lows </a:t>
            </a:r>
            <a:r>
              <a:rPr sz="1800" spc="-5" dirty="0">
                <a:latin typeface="Calibri"/>
                <a:cs typeface="Calibri"/>
              </a:rPr>
              <a:t>must satisfy </a:t>
            </a:r>
            <a:r>
              <a:rPr sz="1800" spc="-10" dirty="0">
                <a:latin typeface="Calibri"/>
                <a:cs typeface="Calibri"/>
              </a:rPr>
              <a:t>criteria </a:t>
            </a:r>
            <a:r>
              <a:rPr sz="1800" spc="-5" dirty="0">
                <a:latin typeface="Calibri"/>
                <a:cs typeface="Calibri"/>
              </a:rPr>
              <a:t>of </a:t>
            </a:r>
            <a:r>
              <a:rPr sz="1800" spc="-20" dirty="0">
                <a:latin typeface="Calibri"/>
                <a:cs typeface="Calibri"/>
              </a:rPr>
              <a:t>intensity, </a:t>
            </a:r>
            <a:r>
              <a:rPr sz="1800" spc="-10" dirty="0">
                <a:latin typeface="Calibri"/>
                <a:cs typeface="Calibri"/>
              </a:rPr>
              <a:t>duration </a:t>
            </a:r>
            <a:r>
              <a:rPr sz="1800" spc="-5" dirty="0">
                <a:latin typeface="Calibri"/>
                <a:cs typeface="Calibri"/>
              </a:rPr>
              <a:t>(&gt;1 </a:t>
            </a:r>
            <a:r>
              <a:rPr sz="1800" spc="-10" dirty="0">
                <a:latin typeface="Calibri"/>
                <a:cs typeface="Calibri"/>
              </a:rPr>
              <a:t>day) </a:t>
            </a:r>
            <a:r>
              <a:rPr sz="1800" dirty="0">
                <a:latin typeface="Calibri"/>
                <a:cs typeface="Calibri"/>
              </a:rPr>
              <a:t>and </a:t>
            </a:r>
            <a:r>
              <a:rPr sz="1800" spc="-10" dirty="0">
                <a:latin typeface="Calibri"/>
                <a:cs typeface="Calibri"/>
              </a:rPr>
              <a:t>cold-core at </a:t>
            </a:r>
            <a:r>
              <a:rPr sz="1800" spc="-5" dirty="0">
                <a:latin typeface="Calibri"/>
                <a:cs typeface="Calibri"/>
              </a:rPr>
              <a:t>upper</a:t>
            </a:r>
            <a:r>
              <a:rPr sz="1800" spc="18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levels.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0616" y="5284723"/>
            <a:ext cx="504126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solidFill>
                  <a:srgbClr val="7E7E7E"/>
                </a:solidFill>
                <a:latin typeface="Calibri"/>
                <a:cs typeface="Calibri"/>
              </a:rPr>
              <a:t>(*) </a:t>
            </a:r>
            <a:r>
              <a:rPr sz="1600" spc="-25" dirty="0">
                <a:solidFill>
                  <a:srgbClr val="7E7E7E"/>
                </a:solidFill>
                <a:latin typeface="Calibri"/>
                <a:cs typeface="Calibri"/>
              </a:rPr>
              <a:t>Tracking </a:t>
            </a:r>
            <a:r>
              <a:rPr sz="1600" spc="-5" dirty="0">
                <a:solidFill>
                  <a:srgbClr val="7E7E7E"/>
                </a:solidFill>
                <a:latin typeface="Calibri"/>
                <a:cs typeface="Calibri"/>
              </a:rPr>
              <a:t>algorithm </a:t>
            </a:r>
            <a:r>
              <a:rPr sz="1600" spc="-10" dirty="0">
                <a:solidFill>
                  <a:srgbClr val="7E7E7E"/>
                </a:solidFill>
                <a:latin typeface="Calibri"/>
                <a:cs typeface="Calibri"/>
              </a:rPr>
              <a:t>following </a:t>
            </a:r>
            <a:r>
              <a:rPr sz="1600" spc="-20" dirty="0">
                <a:solidFill>
                  <a:srgbClr val="7E7E7E"/>
                </a:solidFill>
                <a:latin typeface="Calibri"/>
                <a:cs typeface="Calibri"/>
              </a:rPr>
              <a:t>Murray </a:t>
            </a:r>
            <a:r>
              <a:rPr sz="1600" spc="-5" dirty="0">
                <a:solidFill>
                  <a:srgbClr val="7E7E7E"/>
                </a:solidFill>
                <a:latin typeface="Calibri"/>
                <a:cs typeface="Calibri"/>
              </a:rPr>
              <a:t>and </a:t>
            </a:r>
            <a:r>
              <a:rPr sz="1600" spc="-10" dirty="0">
                <a:solidFill>
                  <a:srgbClr val="7E7E7E"/>
                </a:solidFill>
                <a:latin typeface="Calibri"/>
                <a:cs typeface="Calibri"/>
              </a:rPr>
              <a:t>Simmonds,</a:t>
            </a:r>
            <a:r>
              <a:rPr sz="1600" spc="1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7E7E7E"/>
                </a:solidFill>
                <a:latin typeface="Calibri"/>
                <a:cs typeface="Calibri"/>
              </a:rPr>
              <a:t>1991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511300" y="340613"/>
            <a:ext cx="611695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" dirty="0">
                <a:solidFill>
                  <a:srgbClr val="00AFEF"/>
                </a:solidFill>
              </a:rPr>
              <a:t>Long-term </a:t>
            </a:r>
            <a:r>
              <a:rPr sz="3200" dirty="0">
                <a:solidFill>
                  <a:srgbClr val="00AFEF"/>
                </a:solidFill>
              </a:rPr>
              <a:t>mean </a:t>
            </a:r>
            <a:r>
              <a:rPr sz="3200" spc="-10" dirty="0">
                <a:solidFill>
                  <a:srgbClr val="00AFEF"/>
                </a:solidFill>
              </a:rPr>
              <a:t>distribution </a:t>
            </a:r>
            <a:r>
              <a:rPr sz="3200" spc="-5" dirty="0">
                <a:solidFill>
                  <a:srgbClr val="00AFEF"/>
                </a:solidFill>
              </a:rPr>
              <a:t>of</a:t>
            </a:r>
            <a:r>
              <a:rPr sz="3200" spc="15" dirty="0">
                <a:solidFill>
                  <a:srgbClr val="00AFEF"/>
                </a:solidFill>
              </a:rPr>
              <a:t> </a:t>
            </a:r>
            <a:r>
              <a:rPr sz="3200" spc="-15" dirty="0">
                <a:solidFill>
                  <a:srgbClr val="00AFEF"/>
                </a:solidFill>
              </a:rPr>
              <a:t>COLs</a:t>
            </a:r>
            <a:endParaRPr sz="3200"/>
          </a:p>
        </p:txBody>
      </p:sp>
      <p:sp>
        <p:nvSpPr>
          <p:cNvPr id="6" name="object 6"/>
          <p:cNvSpPr txBox="1"/>
          <p:nvPr/>
        </p:nvSpPr>
        <p:spPr>
          <a:xfrm>
            <a:off x="6871207" y="6497218"/>
            <a:ext cx="167195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solidFill>
                  <a:srgbClr val="7E7E7E"/>
                </a:solidFill>
                <a:latin typeface="Arial"/>
                <a:cs typeface="Arial"/>
              </a:rPr>
              <a:t>Barahona </a:t>
            </a:r>
            <a:r>
              <a:rPr sz="1400" dirty="0">
                <a:solidFill>
                  <a:srgbClr val="7E7E7E"/>
                </a:solidFill>
                <a:latin typeface="Arial"/>
                <a:cs typeface="Arial"/>
              </a:rPr>
              <a:t>et al.</a:t>
            </a:r>
            <a:r>
              <a:rPr sz="1400" spc="-13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7E7E7E"/>
                </a:solidFill>
                <a:latin typeface="Arial"/>
                <a:cs typeface="Arial"/>
              </a:rPr>
              <a:t>2015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02341" y="1122875"/>
            <a:ext cx="4820480" cy="54232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212583" y="6522821"/>
            <a:ext cx="176911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7E7E7E"/>
                </a:solidFill>
                <a:latin typeface="Arial"/>
                <a:cs typeface="Arial"/>
              </a:rPr>
              <a:t>Fuenzalida et al.</a:t>
            </a:r>
            <a:r>
              <a:rPr sz="1400" spc="-15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7E7E7E"/>
                </a:solidFill>
                <a:latin typeface="Arial"/>
                <a:cs typeface="Arial"/>
              </a:rPr>
              <a:t>2005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83558" rIns="0" bIns="0" rtlCol="0">
            <a:spAutoFit/>
          </a:bodyPr>
          <a:lstStyle/>
          <a:p>
            <a:pPr marL="295275" algn="ctr">
              <a:lnSpc>
                <a:spcPct val="100000"/>
              </a:lnSpc>
              <a:spcBef>
                <a:spcPts val="100"/>
              </a:spcBef>
            </a:pPr>
            <a:r>
              <a:rPr sz="3200" spc="-5" dirty="0">
                <a:solidFill>
                  <a:srgbClr val="00AFEF"/>
                </a:solidFill>
              </a:rPr>
              <a:t>Long-term </a:t>
            </a:r>
            <a:r>
              <a:rPr sz="3200" dirty="0">
                <a:solidFill>
                  <a:srgbClr val="00AFEF"/>
                </a:solidFill>
              </a:rPr>
              <a:t>mean </a:t>
            </a:r>
            <a:r>
              <a:rPr sz="3200" spc="-10" dirty="0">
                <a:solidFill>
                  <a:srgbClr val="00AFEF"/>
                </a:solidFill>
              </a:rPr>
              <a:t>distribution </a:t>
            </a:r>
            <a:r>
              <a:rPr sz="3200" spc="-5" dirty="0">
                <a:solidFill>
                  <a:srgbClr val="00AFEF"/>
                </a:solidFill>
              </a:rPr>
              <a:t>of</a:t>
            </a:r>
            <a:r>
              <a:rPr sz="3200" spc="35" dirty="0">
                <a:solidFill>
                  <a:srgbClr val="00AFEF"/>
                </a:solidFill>
              </a:rPr>
              <a:t> </a:t>
            </a:r>
            <a:r>
              <a:rPr sz="3200" spc="-15" dirty="0">
                <a:solidFill>
                  <a:srgbClr val="00AFEF"/>
                </a:solidFill>
              </a:rPr>
              <a:t>COLs</a:t>
            </a:r>
            <a:endParaRPr sz="3200"/>
          </a:p>
          <a:p>
            <a:pPr marL="290830" algn="ctr">
              <a:lnSpc>
                <a:spcPct val="100000"/>
              </a:lnSpc>
              <a:spcBef>
                <a:spcPts val="85"/>
              </a:spcBef>
            </a:pPr>
            <a:r>
              <a:rPr spc="-10" dirty="0"/>
              <a:t>Most COLS </a:t>
            </a:r>
            <a:r>
              <a:rPr spc="-5" dirty="0"/>
              <a:t>in </a:t>
            </a:r>
            <a:r>
              <a:rPr spc="-10" dirty="0"/>
              <a:t>three subtropical </a:t>
            </a:r>
            <a:r>
              <a:rPr spc="-5" dirty="0"/>
              <a:t>regions: </a:t>
            </a:r>
            <a:r>
              <a:rPr spc="-10" dirty="0"/>
              <a:t>Australia, </a:t>
            </a:r>
            <a:r>
              <a:rPr spc="-5" dirty="0"/>
              <a:t>South America </a:t>
            </a:r>
            <a:r>
              <a:rPr dirty="0"/>
              <a:t>and </a:t>
            </a:r>
            <a:r>
              <a:rPr spc="-5" dirty="0"/>
              <a:t>South</a:t>
            </a:r>
            <a:r>
              <a:rPr spc="130" dirty="0"/>
              <a:t> </a:t>
            </a:r>
            <a:r>
              <a:rPr spc="-5" dirty="0"/>
              <a:t>Africa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7396988" y="1359535"/>
            <a:ext cx="134302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3825" marR="5080" indent="-11176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Calibri"/>
                <a:cs typeface="Calibri"/>
              </a:rPr>
              <a:t>Austral</a:t>
            </a:r>
            <a:r>
              <a:rPr sz="1600" spc="-9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Summer  (SA, SAF </a:t>
            </a:r>
            <a:r>
              <a:rPr sz="1600" spc="-5" dirty="0">
                <a:latin typeface="Calibri"/>
                <a:cs typeface="Calibri"/>
              </a:rPr>
              <a:t>min)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369809" y="3914394"/>
            <a:ext cx="121983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7015" marR="5080" indent="-23495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Calibri"/>
                <a:cs typeface="Calibri"/>
              </a:rPr>
              <a:t>Austral</a:t>
            </a:r>
            <a:r>
              <a:rPr sz="1600" spc="-8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Winter  </a:t>
            </a:r>
            <a:r>
              <a:rPr sz="1600" spc="-15" dirty="0">
                <a:latin typeface="Calibri"/>
                <a:cs typeface="Calibri"/>
              </a:rPr>
              <a:t>(SA </a:t>
            </a:r>
            <a:r>
              <a:rPr sz="1600" spc="-10" dirty="0">
                <a:latin typeface="Calibri"/>
                <a:cs typeface="Calibri"/>
              </a:rPr>
              <a:t>max)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97891" y="6275323"/>
            <a:ext cx="319405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Calibri"/>
                <a:cs typeface="Calibri"/>
              </a:rPr>
              <a:t>Number of </a:t>
            </a:r>
            <a:r>
              <a:rPr sz="1400" spc="-10" dirty="0">
                <a:latin typeface="Calibri"/>
                <a:cs typeface="Calibri"/>
              </a:rPr>
              <a:t>COL centers </a:t>
            </a:r>
            <a:r>
              <a:rPr sz="1400" dirty="0">
                <a:latin typeface="Calibri"/>
                <a:cs typeface="Calibri"/>
              </a:rPr>
              <a:t>in 2.5 </a:t>
            </a:r>
            <a:r>
              <a:rPr sz="1400" spc="-5" dirty="0">
                <a:latin typeface="Calibri"/>
                <a:cs typeface="Calibri"/>
              </a:rPr>
              <a:t>lat </a:t>
            </a:r>
            <a:r>
              <a:rPr sz="1400" dirty="0">
                <a:latin typeface="Calibri"/>
                <a:cs typeface="Calibri"/>
              </a:rPr>
              <a:t>x </a:t>
            </a:r>
            <a:r>
              <a:rPr sz="1400" spc="-5" dirty="0">
                <a:latin typeface="Calibri"/>
                <a:cs typeface="Calibri"/>
              </a:rPr>
              <a:t>2.5 </a:t>
            </a:r>
            <a:r>
              <a:rPr sz="1400" dirty="0">
                <a:latin typeface="Calibri"/>
                <a:cs typeface="Calibri"/>
              </a:rPr>
              <a:t>lon  </a:t>
            </a:r>
            <a:r>
              <a:rPr sz="1400" spc="-15" dirty="0">
                <a:latin typeface="Calibri"/>
                <a:cs typeface="Calibri"/>
              </a:rPr>
              <a:t>boxes </a:t>
            </a:r>
            <a:r>
              <a:rPr sz="1400" spc="-10" dirty="0">
                <a:latin typeface="Calibri"/>
                <a:cs typeface="Calibri"/>
              </a:rPr>
              <a:t>(colors) </a:t>
            </a:r>
            <a:r>
              <a:rPr sz="1400" spc="-5" dirty="0">
                <a:latin typeface="Calibri"/>
                <a:cs typeface="Calibri"/>
              </a:rPr>
              <a:t>and 500 </a:t>
            </a:r>
            <a:r>
              <a:rPr sz="1400" spc="-15" dirty="0">
                <a:latin typeface="Calibri"/>
                <a:cs typeface="Calibri"/>
              </a:rPr>
              <a:t>hPa </a:t>
            </a:r>
            <a:r>
              <a:rPr sz="1400" spc="-5" dirty="0">
                <a:latin typeface="Calibri"/>
                <a:cs typeface="Calibri"/>
              </a:rPr>
              <a:t>winds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(contours)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047E117-A463-4BE7-844E-6B3263A6EFA4}"/>
                  </a:ext>
                </a:extLst>
              </p14:cNvPr>
              <p14:cNvContentPartPr/>
              <p14:nvPr/>
            </p14:nvContentPartPr>
            <p14:xfrm>
              <a:off x="5851286" y="1432200"/>
              <a:ext cx="1864800" cy="3501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047E117-A463-4BE7-844E-6B3263A6EFA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815646" y="1396200"/>
                <a:ext cx="1936440" cy="3573000"/>
              </a:xfrm>
              <a:prstGeom prst="rect">
                <a:avLst/>
              </a:prstGeom>
            </p:spPr>
          </p:pic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18AABCE3-273B-4931-8B98-290A5CC763EF}"/>
              </a:ext>
            </a:extLst>
          </p:cNvPr>
          <p:cNvGrpSpPr/>
          <p:nvPr/>
        </p:nvGrpSpPr>
        <p:grpSpPr>
          <a:xfrm>
            <a:off x="2561606" y="2502120"/>
            <a:ext cx="205200" cy="295560"/>
            <a:chOff x="2561606" y="2502120"/>
            <a:chExt cx="205200" cy="295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5533EF1C-5606-45D1-AFD8-3C1AAE8DF56C}"/>
                    </a:ext>
                  </a:extLst>
                </p14:cNvPr>
                <p14:cNvContentPartPr/>
                <p14:nvPr/>
              </p14:nvContentPartPr>
              <p14:xfrm>
                <a:off x="2561606" y="2502120"/>
                <a:ext cx="205200" cy="28980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5533EF1C-5606-45D1-AFD8-3C1AAE8DF56C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525966" y="2466120"/>
                  <a:ext cx="276840" cy="36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062C8EAF-64E4-4A25-8268-7D97D8CF8C61}"/>
                    </a:ext>
                  </a:extLst>
                </p14:cNvPr>
                <p14:cNvContentPartPr/>
                <p14:nvPr/>
              </p14:nvContentPartPr>
              <p14:xfrm>
                <a:off x="2569166" y="2533080"/>
                <a:ext cx="173520" cy="26460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062C8EAF-64E4-4A25-8268-7D97D8CF8C61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533166" y="2497080"/>
                  <a:ext cx="245160" cy="336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265C8EC-2CA0-4481-9746-45C7F19E89FF}"/>
              </a:ext>
            </a:extLst>
          </p:cNvPr>
          <p:cNvGrpSpPr/>
          <p:nvPr/>
        </p:nvGrpSpPr>
        <p:grpSpPr>
          <a:xfrm>
            <a:off x="4223006" y="3536760"/>
            <a:ext cx="258480" cy="228240"/>
            <a:chOff x="4223006" y="3536760"/>
            <a:chExt cx="258480" cy="228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2067E5C7-B04D-41E0-80CB-37D6F3659E47}"/>
                    </a:ext>
                  </a:extLst>
                </p14:cNvPr>
                <p14:cNvContentPartPr/>
                <p14:nvPr/>
              </p14:nvContentPartPr>
              <p14:xfrm>
                <a:off x="4223006" y="3536760"/>
                <a:ext cx="156960" cy="1904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2067E5C7-B04D-41E0-80CB-37D6F3659E47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187366" y="3501120"/>
                  <a:ext cx="228600" cy="26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BE7613DC-A4AD-456D-A79F-63CC12ADD595}"/>
                    </a:ext>
                  </a:extLst>
                </p14:cNvPr>
                <p14:cNvContentPartPr/>
                <p14:nvPr/>
              </p14:nvContentPartPr>
              <p14:xfrm>
                <a:off x="4247126" y="3591840"/>
                <a:ext cx="234360" cy="1731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BE7613DC-A4AD-456D-A79F-63CC12ADD595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211126" y="3555840"/>
                  <a:ext cx="306000" cy="244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32E8887-0CF6-431F-8E4F-EE86F95B13A9}"/>
              </a:ext>
            </a:extLst>
          </p:cNvPr>
          <p:cNvGrpSpPr/>
          <p:nvPr/>
        </p:nvGrpSpPr>
        <p:grpSpPr>
          <a:xfrm>
            <a:off x="3747806" y="373080"/>
            <a:ext cx="1115280" cy="586080"/>
            <a:chOff x="3747806" y="373080"/>
            <a:chExt cx="1115280" cy="586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C9F1D71D-EC17-417F-A8CC-093EADB38821}"/>
                    </a:ext>
                  </a:extLst>
                </p14:cNvPr>
                <p14:cNvContentPartPr/>
                <p14:nvPr/>
              </p14:nvContentPartPr>
              <p14:xfrm>
                <a:off x="3906566" y="462360"/>
                <a:ext cx="51120" cy="3855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C9F1D71D-EC17-417F-A8CC-093EADB38821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870566" y="426360"/>
                  <a:ext cx="122760" cy="45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29F09920-A54F-4408-9103-189E1B03C21C}"/>
                    </a:ext>
                  </a:extLst>
                </p14:cNvPr>
                <p14:cNvContentPartPr/>
                <p14:nvPr/>
              </p14:nvContentPartPr>
              <p14:xfrm>
                <a:off x="3747806" y="373080"/>
                <a:ext cx="455400" cy="5860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29F09920-A54F-4408-9103-189E1B03C21C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711806" y="337440"/>
                  <a:ext cx="527040" cy="65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710D269F-BC69-404D-92AD-DCBA75908A1C}"/>
                    </a:ext>
                  </a:extLst>
                </p14:cNvPr>
                <p14:cNvContentPartPr/>
                <p14:nvPr/>
              </p14:nvContentPartPr>
              <p14:xfrm>
                <a:off x="4261886" y="467040"/>
                <a:ext cx="164160" cy="3657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710D269F-BC69-404D-92AD-DCBA75908A1C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226246" y="431040"/>
                  <a:ext cx="235800" cy="43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BD375232-D863-4918-9AD7-DF66A2DB6CFB}"/>
                    </a:ext>
                  </a:extLst>
                </p14:cNvPr>
                <p14:cNvContentPartPr/>
                <p14:nvPr/>
              </p14:nvContentPartPr>
              <p14:xfrm>
                <a:off x="4458806" y="637680"/>
                <a:ext cx="404280" cy="29844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BD375232-D863-4918-9AD7-DF66A2DB6CFB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4423166" y="601680"/>
                  <a:ext cx="475920" cy="370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F27A3E5F-405B-4246-A11D-112B2C4E8E3A}"/>
                  </a:ext>
                </a:extLst>
              </p14:cNvPr>
              <p14:cNvContentPartPr/>
              <p14:nvPr/>
            </p14:nvContentPartPr>
            <p14:xfrm>
              <a:off x="5136326" y="260400"/>
              <a:ext cx="125640" cy="4672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F27A3E5F-405B-4246-A11D-112B2C4E8E3A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100686" y="224400"/>
                <a:ext cx="197280" cy="53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8984A0C4-018F-4A90-9B87-F64CEB2C34E1}"/>
                  </a:ext>
                </a:extLst>
              </p14:cNvPr>
              <p14:cNvContentPartPr/>
              <p14:nvPr/>
            </p14:nvContentPartPr>
            <p14:xfrm>
              <a:off x="5121926" y="993360"/>
              <a:ext cx="550800" cy="37080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8984A0C4-018F-4A90-9B87-F64CEB2C34E1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103926" y="975360"/>
                <a:ext cx="586440" cy="406440"/>
              </a:xfrm>
              <a:prstGeom prst="rect">
                <a:avLst/>
              </a:prstGeom>
            </p:spPr>
          </p:pic>
        </mc:Fallback>
      </mc:AlternateContent>
      <p:grpSp>
        <p:nvGrpSpPr>
          <p:cNvPr id="28" name="Group 27">
            <a:extLst>
              <a:ext uri="{FF2B5EF4-FFF2-40B4-BE49-F238E27FC236}">
                <a16:creationId xmlns:a16="http://schemas.microsoft.com/office/drawing/2014/main" id="{9FDF87FB-10B7-43CA-8DC9-04152EEE257B}"/>
              </a:ext>
            </a:extLst>
          </p:cNvPr>
          <p:cNvGrpSpPr/>
          <p:nvPr/>
        </p:nvGrpSpPr>
        <p:grpSpPr>
          <a:xfrm>
            <a:off x="2327606" y="1814880"/>
            <a:ext cx="574560" cy="502920"/>
            <a:chOff x="2327606" y="1814880"/>
            <a:chExt cx="574560" cy="502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4774C815-4726-4929-BDB9-1C59EEE07E6E}"/>
                    </a:ext>
                  </a:extLst>
                </p14:cNvPr>
                <p14:cNvContentPartPr/>
                <p14:nvPr/>
              </p14:nvContentPartPr>
              <p14:xfrm>
                <a:off x="2380526" y="1983360"/>
                <a:ext cx="75240" cy="24660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4774C815-4726-4929-BDB9-1C59EEE07E6E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2362526" y="1965720"/>
                  <a:ext cx="110880" cy="28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CB4C266C-F8B5-4BDA-ACFD-1DE6354E41DB}"/>
                    </a:ext>
                  </a:extLst>
                </p14:cNvPr>
                <p14:cNvContentPartPr/>
                <p14:nvPr/>
              </p14:nvContentPartPr>
              <p14:xfrm>
                <a:off x="2327606" y="1840080"/>
                <a:ext cx="239400" cy="32400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CB4C266C-F8B5-4BDA-ACFD-1DE6354E41DB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2309966" y="1822440"/>
                  <a:ext cx="275040" cy="35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83A8D1B2-6239-4FC8-A7A6-FFF0B3A5F41D}"/>
                    </a:ext>
                  </a:extLst>
                </p14:cNvPr>
                <p14:cNvContentPartPr/>
                <p14:nvPr/>
              </p14:nvContentPartPr>
              <p14:xfrm>
                <a:off x="2587166" y="1814880"/>
                <a:ext cx="189360" cy="36360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83A8D1B2-6239-4FC8-A7A6-FFF0B3A5F41D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2569166" y="1796880"/>
                  <a:ext cx="225000" cy="39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EF77C151-C7F7-4429-A145-259F44F915F2}"/>
                    </a:ext>
                  </a:extLst>
                </p14:cNvPr>
                <p14:cNvContentPartPr/>
                <p14:nvPr/>
              </p14:nvContentPartPr>
              <p14:xfrm>
                <a:off x="2814326" y="1934760"/>
                <a:ext cx="87840" cy="38304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EF77C151-C7F7-4429-A145-259F44F915F2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2796326" y="1916760"/>
                  <a:ext cx="123480" cy="418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7EB6AD6-6B7B-4464-B2D3-1720A5AAB365}"/>
              </a:ext>
            </a:extLst>
          </p:cNvPr>
          <p:cNvGrpSpPr/>
          <p:nvPr/>
        </p:nvGrpSpPr>
        <p:grpSpPr>
          <a:xfrm>
            <a:off x="3435686" y="3137520"/>
            <a:ext cx="2215440" cy="1477800"/>
            <a:chOff x="3435686" y="3137520"/>
            <a:chExt cx="2215440" cy="1477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4B029CE3-3499-4772-8F0A-BC73430B6674}"/>
                    </a:ext>
                  </a:extLst>
                </p14:cNvPr>
                <p14:cNvContentPartPr/>
                <p14:nvPr/>
              </p14:nvContentPartPr>
              <p14:xfrm>
                <a:off x="5285366" y="3759240"/>
                <a:ext cx="284040" cy="3135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4B029CE3-3499-4772-8F0A-BC73430B6674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5267366" y="3741600"/>
                  <a:ext cx="319680" cy="34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55E81B0B-E4B6-4402-B879-8D824D74A509}"/>
                    </a:ext>
                  </a:extLst>
                </p14:cNvPr>
                <p14:cNvContentPartPr/>
                <p14:nvPr/>
              </p14:nvContentPartPr>
              <p14:xfrm>
                <a:off x="5287166" y="3820080"/>
                <a:ext cx="363960" cy="28080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55E81B0B-E4B6-4402-B879-8D824D74A509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5269526" y="3802440"/>
                  <a:ext cx="399600" cy="31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1400CE11-1854-4DA4-9E9B-594E47A0AA00}"/>
                    </a:ext>
                  </a:extLst>
                </p14:cNvPr>
                <p14:cNvContentPartPr/>
                <p14:nvPr/>
              </p14:nvContentPartPr>
              <p14:xfrm>
                <a:off x="4136606" y="4227240"/>
                <a:ext cx="32400" cy="33624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1400CE11-1854-4DA4-9E9B-594E47A0AA00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4118606" y="4209240"/>
                  <a:ext cx="68040" cy="37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C00FBA8E-A0E7-46DD-8750-90A45CB6B063}"/>
                    </a:ext>
                  </a:extLst>
                </p14:cNvPr>
                <p14:cNvContentPartPr/>
                <p14:nvPr/>
              </p14:nvContentPartPr>
              <p14:xfrm>
                <a:off x="4010966" y="4163520"/>
                <a:ext cx="317520" cy="42300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C00FBA8E-A0E7-46DD-8750-90A45CB6B063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3992966" y="4145520"/>
                  <a:ext cx="353160" cy="45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4A61065F-AE4D-4EAD-8030-215AFFB208E8}"/>
                    </a:ext>
                  </a:extLst>
                </p14:cNvPr>
                <p14:cNvContentPartPr/>
                <p14:nvPr/>
              </p14:nvContentPartPr>
              <p14:xfrm>
                <a:off x="4305446" y="4226160"/>
                <a:ext cx="245520" cy="38484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4A61065F-AE4D-4EAD-8030-215AFFB208E8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4287806" y="4208520"/>
                  <a:ext cx="281160" cy="42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C72EFA0B-99EF-4672-B499-08C460C3F7AA}"/>
                    </a:ext>
                  </a:extLst>
                </p14:cNvPr>
                <p14:cNvContentPartPr/>
                <p14:nvPr/>
              </p14:nvContentPartPr>
              <p14:xfrm>
                <a:off x="4534406" y="4307160"/>
                <a:ext cx="369720" cy="3081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C72EFA0B-99EF-4672-B499-08C460C3F7AA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4516406" y="4289160"/>
                  <a:ext cx="405360" cy="34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A8CD0428-8775-43CE-9346-E5474005B0B5}"/>
                    </a:ext>
                  </a:extLst>
                </p14:cNvPr>
                <p14:cNvContentPartPr/>
                <p14:nvPr/>
              </p14:nvContentPartPr>
              <p14:xfrm>
                <a:off x="4668326" y="3738000"/>
                <a:ext cx="447840" cy="12924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A8CD0428-8775-43CE-9346-E5474005B0B5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4650686" y="3720000"/>
                  <a:ext cx="48348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A64EDBBF-6E80-4E52-915B-A283A77ED8F6}"/>
                    </a:ext>
                  </a:extLst>
                </p14:cNvPr>
                <p14:cNvContentPartPr/>
                <p14:nvPr/>
              </p14:nvContentPartPr>
              <p14:xfrm>
                <a:off x="5034806" y="3728640"/>
                <a:ext cx="134280" cy="35352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A64EDBBF-6E80-4E52-915B-A283A77ED8F6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5016806" y="3710640"/>
                  <a:ext cx="169920" cy="38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BD476778-F330-4A10-AD53-1EA2AD4E6019}"/>
                    </a:ext>
                  </a:extLst>
                </p14:cNvPr>
                <p14:cNvContentPartPr/>
                <p14:nvPr/>
              </p14:nvContentPartPr>
              <p14:xfrm>
                <a:off x="3435686" y="3137520"/>
                <a:ext cx="213120" cy="3286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BD476778-F330-4A10-AD53-1EA2AD4E6019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3418046" y="3119520"/>
                  <a:ext cx="248760" cy="36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3146EFCC-D0F5-4315-A91C-A05F5CFE225E}"/>
                    </a:ext>
                  </a:extLst>
                </p14:cNvPr>
                <p14:cNvContentPartPr/>
                <p14:nvPr/>
              </p14:nvContentPartPr>
              <p14:xfrm>
                <a:off x="3444326" y="3147960"/>
                <a:ext cx="235800" cy="2214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3146EFCC-D0F5-4315-A91C-A05F5CFE225E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3426326" y="3130320"/>
                  <a:ext cx="271440" cy="25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F8DECE1F-0748-4360-9549-D8F69499E2B7}"/>
                    </a:ext>
                  </a:extLst>
                </p14:cNvPr>
                <p14:cNvContentPartPr/>
                <p14:nvPr/>
              </p14:nvContentPartPr>
              <p14:xfrm>
                <a:off x="3819806" y="3412200"/>
                <a:ext cx="356760" cy="2430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F8DECE1F-0748-4360-9549-D8F69499E2B7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3801806" y="3394200"/>
                  <a:ext cx="392400" cy="27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BEB5BE24-2D19-479F-8937-1990D0F01A1A}"/>
                    </a:ext>
                  </a:extLst>
                </p14:cNvPr>
                <p14:cNvContentPartPr/>
                <p14:nvPr/>
              </p14:nvContentPartPr>
              <p14:xfrm>
                <a:off x="3808646" y="3393840"/>
                <a:ext cx="212760" cy="17820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BEB5BE24-2D19-479F-8937-1990D0F01A1A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3791006" y="3375840"/>
                  <a:ext cx="248400" cy="21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06B6DA3B-9246-4431-9493-40BAAEFD674A}"/>
                    </a:ext>
                  </a:extLst>
                </p14:cNvPr>
                <p14:cNvContentPartPr/>
                <p14:nvPr/>
              </p14:nvContentPartPr>
              <p14:xfrm>
                <a:off x="5501366" y="4230480"/>
                <a:ext cx="47520" cy="1980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06B6DA3B-9246-4431-9493-40BAAEFD674A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5483366" y="4212840"/>
                  <a:ext cx="83160" cy="55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74EBCBDC-02DD-4E95-9EE6-3F7AA5CDB324}"/>
                  </a:ext>
                </a:extLst>
              </p14:cNvPr>
              <p14:cNvContentPartPr/>
              <p14:nvPr/>
            </p14:nvContentPartPr>
            <p14:xfrm>
              <a:off x="3435326" y="3268560"/>
              <a:ext cx="750240" cy="42300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74EBCBDC-02DD-4E95-9EE6-3F7AA5CDB324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3345686" y="3088920"/>
                <a:ext cx="929880" cy="78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EC86F7E4-D9DC-4743-A3DD-E27D6E0530CD}"/>
                  </a:ext>
                </a:extLst>
              </p14:cNvPr>
              <p14:cNvContentPartPr/>
              <p14:nvPr/>
            </p14:nvContentPartPr>
            <p14:xfrm>
              <a:off x="2377646" y="2433720"/>
              <a:ext cx="539640" cy="40500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EC86F7E4-D9DC-4743-A3DD-E27D6E0530CD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2287646" y="2254080"/>
                <a:ext cx="719280" cy="76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853907E5-B0EA-4BAE-900E-F5D173FCA60E}"/>
                  </a:ext>
                </a:extLst>
              </p14:cNvPr>
              <p14:cNvContentPartPr/>
              <p14:nvPr/>
            </p14:nvContentPartPr>
            <p14:xfrm>
              <a:off x="2412566" y="2449560"/>
              <a:ext cx="423000" cy="37188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853907E5-B0EA-4BAE-900E-F5D173FCA60E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2322566" y="2269920"/>
                <a:ext cx="602640" cy="731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380215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56313" y="3986343"/>
            <a:ext cx="7017318" cy="20707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62335" y="1563562"/>
            <a:ext cx="6978145" cy="21146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907794" y="1223010"/>
            <a:ext cx="545084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371725" algn="l"/>
                <a:tab pos="4778375" algn="l"/>
              </a:tabLst>
            </a:pPr>
            <a:r>
              <a:rPr sz="1600" spc="-10" dirty="0">
                <a:latin typeface="Calibri"/>
                <a:cs typeface="Calibri"/>
              </a:rPr>
              <a:t>200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hPa	</a:t>
            </a:r>
            <a:r>
              <a:rPr sz="1600" spc="-10" dirty="0">
                <a:latin typeface="Calibri"/>
                <a:cs typeface="Calibri"/>
              </a:rPr>
              <a:t>300</a:t>
            </a:r>
            <a:r>
              <a:rPr sz="1600" spc="30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hPa	</a:t>
            </a:r>
            <a:r>
              <a:rPr sz="1600" spc="-10" dirty="0">
                <a:latin typeface="Calibri"/>
                <a:cs typeface="Calibri"/>
              </a:rPr>
              <a:t>500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hPa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9066" y="2561336"/>
            <a:ext cx="39814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Calibri"/>
                <a:cs typeface="Calibri"/>
              </a:rPr>
              <a:t>NNR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09066" y="5000371"/>
            <a:ext cx="35179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Calibri"/>
                <a:cs typeface="Calibri"/>
              </a:rPr>
              <a:t>ERA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469885" y="6468871"/>
            <a:ext cx="151447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Arial"/>
                <a:cs typeface="Arial"/>
              </a:rPr>
              <a:t>Reboita et al.</a:t>
            </a:r>
            <a:r>
              <a:rPr sz="1400" spc="-1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2007</a:t>
            </a:r>
            <a:endParaRPr sz="14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722876" y="5540375"/>
            <a:ext cx="408305" cy="409575"/>
          </a:xfrm>
          <a:custGeom>
            <a:avLst/>
            <a:gdLst/>
            <a:ahLst/>
            <a:cxnLst/>
            <a:rect l="l" t="t" r="r" b="b"/>
            <a:pathLst>
              <a:path w="408304" h="409575">
                <a:moveTo>
                  <a:pt x="0" y="204787"/>
                </a:moveTo>
                <a:lnTo>
                  <a:pt x="5386" y="157829"/>
                </a:lnTo>
                <a:lnTo>
                  <a:pt x="20730" y="114724"/>
                </a:lnTo>
                <a:lnTo>
                  <a:pt x="44806" y="76701"/>
                </a:lnTo>
                <a:lnTo>
                  <a:pt x="76392" y="44987"/>
                </a:lnTo>
                <a:lnTo>
                  <a:pt x="114262" y="20813"/>
                </a:lnTo>
                <a:lnTo>
                  <a:pt x="157194" y="5408"/>
                </a:lnTo>
                <a:lnTo>
                  <a:pt x="203962" y="0"/>
                </a:lnTo>
                <a:lnTo>
                  <a:pt x="250729" y="5408"/>
                </a:lnTo>
                <a:lnTo>
                  <a:pt x="293661" y="20813"/>
                </a:lnTo>
                <a:lnTo>
                  <a:pt x="331531" y="44987"/>
                </a:lnTo>
                <a:lnTo>
                  <a:pt x="363117" y="76701"/>
                </a:lnTo>
                <a:lnTo>
                  <a:pt x="387193" y="114724"/>
                </a:lnTo>
                <a:lnTo>
                  <a:pt x="402537" y="157829"/>
                </a:lnTo>
                <a:lnTo>
                  <a:pt x="407924" y="204787"/>
                </a:lnTo>
                <a:lnTo>
                  <a:pt x="402537" y="251745"/>
                </a:lnTo>
                <a:lnTo>
                  <a:pt x="387193" y="294850"/>
                </a:lnTo>
                <a:lnTo>
                  <a:pt x="363117" y="332873"/>
                </a:lnTo>
                <a:lnTo>
                  <a:pt x="331531" y="364587"/>
                </a:lnTo>
                <a:lnTo>
                  <a:pt x="293661" y="388761"/>
                </a:lnTo>
                <a:lnTo>
                  <a:pt x="250729" y="404166"/>
                </a:lnTo>
                <a:lnTo>
                  <a:pt x="203962" y="409575"/>
                </a:lnTo>
                <a:lnTo>
                  <a:pt x="157194" y="404166"/>
                </a:lnTo>
                <a:lnTo>
                  <a:pt x="114262" y="388761"/>
                </a:lnTo>
                <a:lnTo>
                  <a:pt x="76392" y="364587"/>
                </a:lnTo>
                <a:lnTo>
                  <a:pt x="44806" y="332873"/>
                </a:lnTo>
                <a:lnTo>
                  <a:pt x="20730" y="294850"/>
                </a:lnTo>
                <a:lnTo>
                  <a:pt x="5386" y="251745"/>
                </a:lnTo>
                <a:lnTo>
                  <a:pt x="0" y="204787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505203" y="108661"/>
            <a:ext cx="6482715" cy="8280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105"/>
              </a:spcBef>
            </a:pPr>
            <a:r>
              <a:rPr sz="3200" spc="-5" dirty="0">
                <a:solidFill>
                  <a:srgbClr val="00AFEF"/>
                </a:solidFill>
              </a:rPr>
              <a:t>Annual </a:t>
            </a:r>
            <a:r>
              <a:rPr sz="3200" dirty="0">
                <a:solidFill>
                  <a:srgbClr val="00AFEF"/>
                </a:solidFill>
              </a:rPr>
              <a:t>mean </a:t>
            </a:r>
            <a:r>
              <a:rPr sz="3200" spc="-10" dirty="0">
                <a:solidFill>
                  <a:srgbClr val="00AFEF"/>
                </a:solidFill>
              </a:rPr>
              <a:t>COL distribution</a:t>
            </a:r>
            <a:endParaRPr sz="3200"/>
          </a:p>
          <a:p>
            <a:pPr algn="ctr">
              <a:lnSpc>
                <a:spcPct val="100000"/>
              </a:lnSpc>
              <a:spcBef>
                <a:spcPts val="70"/>
              </a:spcBef>
            </a:pPr>
            <a:r>
              <a:rPr sz="2000" spc="-5" dirty="0"/>
              <a:t>Some </a:t>
            </a:r>
            <a:r>
              <a:rPr sz="2000" dirty="0"/>
              <a:t>changes </a:t>
            </a:r>
            <a:r>
              <a:rPr sz="2000" spc="-5" dirty="0"/>
              <a:t>depending on </a:t>
            </a:r>
            <a:r>
              <a:rPr sz="2000" spc="-10" dirty="0"/>
              <a:t>level </a:t>
            </a:r>
            <a:r>
              <a:rPr sz="2000" spc="-5" dirty="0"/>
              <a:t>of identification </a:t>
            </a:r>
            <a:r>
              <a:rPr sz="2000" dirty="0"/>
              <a:t>and</a:t>
            </a:r>
            <a:r>
              <a:rPr sz="2000" spc="-15" dirty="0"/>
              <a:t> </a:t>
            </a:r>
            <a:r>
              <a:rPr sz="2000" spc="-10" dirty="0"/>
              <a:t>dataset</a:t>
            </a:r>
            <a:endParaRPr sz="20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76267" y="1350261"/>
            <a:ext cx="5114550" cy="51191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43201" y="1366900"/>
            <a:ext cx="5030724" cy="50307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307083" y="108661"/>
            <a:ext cx="7195820" cy="11347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105"/>
              </a:spcBef>
            </a:pPr>
            <a:r>
              <a:rPr sz="3200" spc="-5" dirty="0">
                <a:solidFill>
                  <a:srgbClr val="00AFEF"/>
                </a:solidFill>
              </a:rPr>
              <a:t>Seasonal </a:t>
            </a:r>
            <a:r>
              <a:rPr sz="3200" spc="-10" dirty="0">
                <a:solidFill>
                  <a:srgbClr val="00AFEF"/>
                </a:solidFill>
              </a:rPr>
              <a:t>distribution </a:t>
            </a:r>
            <a:r>
              <a:rPr sz="3200" dirty="0">
                <a:solidFill>
                  <a:srgbClr val="00AFEF"/>
                </a:solidFill>
              </a:rPr>
              <a:t>of </a:t>
            </a:r>
            <a:r>
              <a:rPr sz="3200" spc="-15" dirty="0">
                <a:solidFill>
                  <a:srgbClr val="00AFEF"/>
                </a:solidFill>
              </a:rPr>
              <a:t>surface</a:t>
            </a:r>
            <a:r>
              <a:rPr sz="3200" spc="45" dirty="0">
                <a:solidFill>
                  <a:srgbClr val="00AFEF"/>
                </a:solidFill>
              </a:rPr>
              <a:t> </a:t>
            </a:r>
            <a:r>
              <a:rPr sz="3200" spc="-5" dirty="0">
                <a:solidFill>
                  <a:srgbClr val="00AFEF"/>
                </a:solidFill>
              </a:rPr>
              <a:t>cyclones</a:t>
            </a:r>
            <a:endParaRPr sz="3200"/>
          </a:p>
          <a:p>
            <a:pPr marL="12065" marR="5080" algn="ctr">
              <a:lnSpc>
                <a:spcPct val="100499"/>
              </a:lnSpc>
              <a:spcBef>
                <a:spcPts val="60"/>
              </a:spcBef>
            </a:pPr>
            <a:r>
              <a:rPr sz="2000" dirty="0"/>
              <a:t>In </a:t>
            </a:r>
            <a:r>
              <a:rPr sz="2000" spc="-15" dirty="0"/>
              <a:t>contrast to </a:t>
            </a:r>
            <a:r>
              <a:rPr sz="2000" spc="-5" dirty="0"/>
              <a:t>COL distribution, </a:t>
            </a:r>
            <a:r>
              <a:rPr sz="2000" spc="-10" dirty="0"/>
              <a:t>surface </a:t>
            </a:r>
            <a:r>
              <a:rPr sz="2000" spc="-5" dirty="0"/>
              <a:t>cyclone density </a:t>
            </a:r>
            <a:r>
              <a:rPr sz="2000" spc="-10" dirty="0"/>
              <a:t>maximizes </a:t>
            </a:r>
            <a:r>
              <a:rPr sz="2000" dirty="0"/>
              <a:t>in a  </a:t>
            </a:r>
            <a:r>
              <a:rPr sz="2000" spc="-5" dirty="0"/>
              <a:t>circumpolar band </a:t>
            </a:r>
            <a:r>
              <a:rPr sz="2000" spc="-15" dirty="0"/>
              <a:t>at </a:t>
            </a:r>
            <a:r>
              <a:rPr sz="2000" dirty="0"/>
              <a:t>60</a:t>
            </a:r>
            <a:r>
              <a:rPr sz="2000" dirty="0">
                <a:latin typeface="Arial"/>
                <a:cs typeface="Arial"/>
              </a:rPr>
              <a:t>° </a:t>
            </a:r>
            <a:r>
              <a:rPr sz="2000" spc="-5" dirty="0"/>
              <a:t>with less</a:t>
            </a:r>
            <a:r>
              <a:rPr sz="2000" spc="-85" dirty="0"/>
              <a:t> </a:t>
            </a:r>
            <a:r>
              <a:rPr sz="2000" spc="-5" dirty="0"/>
              <a:t>asymmetry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871207" y="6497218"/>
            <a:ext cx="210629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solidFill>
                  <a:srgbClr val="7E7E7E"/>
                </a:solidFill>
                <a:latin typeface="Arial"/>
                <a:cs typeface="Arial"/>
              </a:rPr>
              <a:t>Simmonds and Keay</a:t>
            </a:r>
            <a:r>
              <a:rPr sz="1400" spc="-9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7E7E7E"/>
                </a:solidFill>
                <a:latin typeface="Arial"/>
                <a:cs typeface="Arial"/>
              </a:rPr>
              <a:t>2000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8891" y="3378708"/>
            <a:ext cx="4082795" cy="33238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55600" y="3405187"/>
            <a:ext cx="3979926" cy="32162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50837" y="3400425"/>
            <a:ext cx="3989704" cy="3225800"/>
          </a:xfrm>
          <a:custGeom>
            <a:avLst/>
            <a:gdLst/>
            <a:ahLst/>
            <a:cxnLst/>
            <a:rect l="l" t="t" r="r" b="b"/>
            <a:pathLst>
              <a:path w="3989704" h="3225800">
                <a:moveTo>
                  <a:pt x="0" y="3225800"/>
                </a:moveTo>
                <a:lnTo>
                  <a:pt x="3989451" y="3225800"/>
                </a:lnTo>
                <a:lnTo>
                  <a:pt x="3989451" y="0"/>
                </a:lnTo>
                <a:lnTo>
                  <a:pt x="0" y="0"/>
                </a:lnTo>
                <a:lnTo>
                  <a:pt x="0" y="3225800"/>
                </a:lnTo>
                <a:close/>
              </a:path>
            </a:pathLst>
          </a:custGeom>
          <a:ln w="9525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28600" y="210311"/>
            <a:ext cx="4169663" cy="31546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09562" y="236600"/>
            <a:ext cx="4062349" cy="3048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04800" y="231775"/>
            <a:ext cx="4072254" cy="3057525"/>
          </a:xfrm>
          <a:custGeom>
            <a:avLst/>
            <a:gdLst/>
            <a:ahLst/>
            <a:cxnLst/>
            <a:rect l="l" t="t" r="r" b="b"/>
            <a:pathLst>
              <a:path w="4072254" h="3057525">
                <a:moveTo>
                  <a:pt x="0" y="3057525"/>
                </a:moveTo>
                <a:lnTo>
                  <a:pt x="4071874" y="3057525"/>
                </a:lnTo>
                <a:lnTo>
                  <a:pt x="4071874" y="0"/>
                </a:lnTo>
                <a:lnTo>
                  <a:pt x="0" y="0"/>
                </a:lnTo>
                <a:lnTo>
                  <a:pt x="0" y="3057525"/>
                </a:lnTo>
                <a:close/>
              </a:path>
            </a:pathLst>
          </a:custGeom>
          <a:ln w="9525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600702" y="1031240"/>
            <a:ext cx="205232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0" dirty="0"/>
              <a:t>Cut </a:t>
            </a:r>
            <a:r>
              <a:rPr sz="2800" spc="-15" dirty="0"/>
              <a:t>off</a:t>
            </a:r>
            <a:r>
              <a:rPr sz="2800" spc="-55" dirty="0"/>
              <a:t> </a:t>
            </a:r>
            <a:r>
              <a:rPr sz="2800" spc="-15" dirty="0"/>
              <a:t>Lows…</a:t>
            </a:r>
            <a:endParaRPr sz="2800"/>
          </a:p>
        </p:txBody>
      </p:sp>
      <p:sp>
        <p:nvSpPr>
          <p:cNvPr id="9" name="object 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4273550" indent="-143510">
              <a:lnSpc>
                <a:spcPct val="100000"/>
              </a:lnSpc>
              <a:spcBef>
                <a:spcPts val="1300"/>
              </a:spcBef>
              <a:buFont typeface="Arial"/>
              <a:buChar char="•"/>
              <a:tabLst>
                <a:tab pos="4274185" algn="l"/>
              </a:tabLst>
            </a:pPr>
            <a:r>
              <a:rPr spc="-15" dirty="0"/>
              <a:t>Horizontal </a:t>
            </a:r>
            <a:r>
              <a:rPr spc="-5" dirty="0"/>
              <a:t>scale of </a:t>
            </a:r>
            <a:r>
              <a:rPr dirty="0"/>
              <a:t>a </a:t>
            </a:r>
            <a:r>
              <a:rPr spc="-20" dirty="0"/>
              <a:t>few </a:t>
            </a:r>
            <a:r>
              <a:rPr spc="-5" dirty="0"/>
              <a:t>hundred</a:t>
            </a:r>
            <a:r>
              <a:rPr spc="-15" dirty="0"/>
              <a:t> </a:t>
            </a:r>
            <a:r>
              <a:rPr dirty="0"/>
              <a:t>km.</a:t>
            </a:r>
          </a:p>
          <a:p>
            <a:pPr marL="4273550" indent="-143510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4274185" algn="l"/>
              </a:tabLst>
            </a:pPr>
            <a:r>
              <a:rPr spc="-10" dirty="0"/>
              <a:t>Lifecycle </a:t>
            </a:r>
            <a:r>
              <a:rPr spc="-5" dirty="0"/>
              <a:t>of </a:t>
            </a:r>
            <a:r>
              <a:rPr spc="-15" dirty="0"/>
              <a:t>several</a:t>
            </a:r>
            <a:r>
              <a:rPr spc="15" dirty="0"/>
              <a:t> </a:t>
            </a:r>
            <a:r>
              <a:rPr spc="-15" dirty="0"/>
              <a:t>days</a:t>
            </a:r>
          </a:p>
          <a:p>
            <a:pPr marL="4273550" indent="-143510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4274185" algn="l"/>
              </a:tabLst>
            </a:pPr>
            <a:r>
              <a:rPr spc="-10" dirty="0"/>
              <a:t>Erratic </a:t>
            </a:r>
            <a:r>
              <a:rPr spc="-5" dirty="0"/>
              <a:t>displacement, </a:t>
            </a:r>
            <a:r>
              <a:rPr spc="-10" dirty="0"/>
              <a:t>hard </a:t>
            </a:r>
            <a:r>
              <a:rPr spc="-15" dirty="0"/>
              <a:t>to</a:t>
            </a:r>
            <a:r>
              <a:rPr spc="5" dirty="0"/>
              <a:t> </a:t>
            </a:r>
            <a:r>
              <a:rPr spc="-5" dirty="0"/>
              <a:t>predict.</a:t>
            </a:r>
          </a:p>
          <a:p>
            <a:pPr marL="4273550" indent="-143510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4274185" algn="l"/>
              </a:tabLst>
            </a:pPr>
            <a:r>
              <a:rPr spc="-5" dirty="0">
                <a:solidFill>
                  <a:srgbClr val="00AFEF"/>
                </a:solidFill>
              </a:rPr>
              <a:t>Can cause deep </a:t>
            </a:r>
            <a:r>
              <a:rPr spc="-10" dirty="0">
                <a:solidFill>
                  <a:srgbClr val="00AFEF"/>
                </a:solidFill>
              </a:rPr>
              <a:t>convection </a:t>
            </a:r>
            <a:r>
              <a:rPr dirty="0">
                <a:solidFill>
                  <a:srgbClr val="00AFEF"/>
                </a:solidFill>
              </a:rPr>
              <a:t>and</a:t>
            </a:r>
          </a:p>
          <a:p>
            <a:pPr marL="4130675">
              <a:lnSpc>
                <a:spcPct val="100000"/>
              </a:lnSpc>
              <a:spcBef>
                <a:spcPts val="5"/>
              </a:spcBef>
            </a:pPr>
            <a:r>
              <a:rPr spc="-10" dirty="0">
                <a:solidFill>
                  <a:srgbClr val="00AFEF"/>
                </a:solidFill>
              </a:rPr>
              <a:t>intense precipitation </a:t>
            </a:r>
            <a:r>
              <a:rPr spc="-5" dirty="0">
                <a:solidFill>
                  <a:srgbClr val="00AFEF"/>
                </a:solidFill>
              </a:rPr>
              <a:t>(case study</a:t>
            </a:r>
            <a:r>
              <a:rPr spc="20" dirty="0">
                <a:solidFill>
                  <a:srgbClr val="00AFEF"/>
                </a:solidFill>
              </a:rPr>
              <a:t> </a:t>
            </a:r>
            <a:r>
              <a:rPr dirty="0">
                <a:solidFill>
                  <a:srgbClr val="00AFEF"/>
                </a:solidFill>
              </a:rPr>
              <a:t>2)</a:t>
            </a:r>
          </a:p>
          <a:p>
            <a:pPr marL="4130675" marR="12700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4274185" algn="l"/>
              </a:tabLst>
            </a:pPr>
            <a:r>
              <a:rPr spc="-5" dirty="0">
                <a:solidFill>
                  <a:srgbClr val="00AFEF"/>
                </a:solidFill>
              </a:rPr>
              <a:t>Can also bring </a:t>
            </a:r>
            <a:r>
              <a:rPr spc="-15" dirty="0">
                <a:solidFill>
                  <a:srgbClr val="00AFEF"/>
                </a:solidFill>
              </a:rPr>
              <a:t>strong </a:t>
            </a:r>
            <a:r>
              <a:rPr spc="-5" dirty="0">
                <a:solidFill>
                  <a:srgbClr val="00AFEF"/>
                </a:solidFill>
              </a:rPr>
              <a:t>winds, </a:t>
            </a:r>
            <a:r>
              <a:rPr spc="-10" dirty="0">
                <a:solidFill>
                  <a:srgbClr val="00AFEF"/>
                </a:solidFill>
              </a:rPr>
              <a:t>heavy  snowfall, </a:t>
            </a:r>
            <a:r>
              <a:rPr dirty="0">
                <a:solidFill>
                  <a:srgbClr val="00AFEF"/>
                </a:solidFill>
              </a:rPr>
              <a:t>and </a:t>
            </a:r>
            <a:r>
              <a:rPr spc="-5" dirty="0">
                <a:solidFill>
                  <a:srgbClr val="00AFEF"/>
                </a:solidFill>
              </a:rPr>
              <a:t>unusual cold onditions </a:t>
            </a:r>
            <a:r>
              <a:rPr spc="-15" dirty="0">
                <a:solidFill>
                  <a:srgbClr val="00AFEF"/>
                </a:solidFill>
              </a:rPr>
              <a:t>to  </a:t>
            </a:r>
            <a:r>
              <a:rPr spc="-10" dirty="0">
                <a:solidFill>
                  <a:srgbClr val="00AFEF"/>
                </a:solidFill>
              </a:rPr>
              <a:t>high-elevation </a:t>
            </a:r>
            <a:r>
              <a:rPr spc="-5" dirty="0">
                <a:solidFill>
                  <a:srgbClr val="00AFEF"/>
                </a:solidFill>
              </a:rPr>
              <a:t>regions </a:t>
            </a:r>
            <a:r>
              <a:rPr dirty="0">
                <a:solidFill>
                  <a:srgbClr val="00AFEF"/>
                </a:solidFill>
              </a:rPr>
              <a:t>(e.g., </a:t>
            </a:r>
            <a:r>
              <a:rPr spc="-15" dirty="0">
                <a:solidFill>
                  <a:srgbClr val="00AFEF"/>
                </a:solidFill>
              </a:rPr>
              <a:t>Vuille </a:t>
            </a:r>
            <a:r>
              <a:rPr dirty="0">
                <a:solidFill>
                  <a:srgbClr val="00AFEF"/>
                </a:solidFill>
              </a:rPr>
              <a:t>and  Ammann</a:t>
            </a:r>
            <a:r>
              <a:rPr spc="-20" dirty="0">
                <a:solidFill>
                  <a:srgbClr val="00AFEF"/>
                </a:solidFill>
              </a:rPr>
              <a:t> </a:t>
            </a:r>
            <a:r>
              <a:rPr dirty="0">
                <a:solidFill>
                  <a:srgbClr val="00AFEF"/>
                </a:solidFill>
              </a:rPr>
              <a:t>1997)</a:t>
            </a:r>
          </a:p>
          <a:p>
            <a:pPr marL="4130675" marR="262255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4274185" algn="l"/>
              </a:tabLst>
            </a:pPr>
            <a:r>
              <a:rPr spc="-5" dirty="0">
                <a:solidFill>
                  <a:srgbClr val="00AFEF"/>
                </a:solidFill>
              </a:rPr>
              <a:t>Increase </a:t>
            </a:r>
            <a:r>
              <a:rPr spc="-10" dirty="0">
                <a:solidFill>
                  <a:srgbClr val="00AFEF"/>
                </a:solidFill>
              </a:rPr>
              <a:t>stratosphere–troposphere  exchange </a:t>
            </a:r>
            <a:r>
              <a:rPr spc="-5" dirty="0">
                <a:solidFill>
                  <a:srgbClr val="00AFEF"/>
                </a:solidFill>
              </a:rPr>
              <a:t>(STE) of </a:t>
            </a:r>
            <a:r>
              <a:rPr spc="-10" dirty="0">
                <a:solidFill>
                  <a:srgbClr val="00AFEF"/>
                </a:solidFill>
              </a:rPr>
              <a:t>trace</a:t>
            </a:r>
            <a:r>
              <a:rPr spc="-45" dirty="0">
                <a:solidFill>
                  <a:srgbClr val="00AFEF"/>
                </a:solidFill>
              </a:rPr>
              <a:t> </a:t>
            </a:r>
            <a:r>
              <a:rPr spc="-5" dirty="0">
                <a:solidFill>
                  <a:srgbClr val="00AFEF"/>
                </a:solidFill>
              </a:rPr>
              <a:t>gases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93060" y="1863598"/>
            <a:ext cx="3126615" cy="31674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66825" y="1892300"/>
            <a:ext cx="3230880" cy="3119755"/>
          </a:xfrm>
          <a:custGeom>
            <a:avLst/>
            <a:gdLst/>
            <a:ahLst/>
            <a:cxnLst/>
            <a:rect l="l" t="t" r="r" b="b"/>
            <a:pathLst>
              <a:path w="3230879" h="3119754">
                <a:moveTo>
                  <a:pt x="0" y="1559687"/>
                </a:moveTo>
                <a:lnTo>
                  <a:pt x="740" y="1512007"/>
                </a:lnTo>
                <a:lnTo>
                  <a:pt x="2947" y="1464683"/>
                </a:lnTo>
                <a:lnTo>
                  <a:pt x="6600" y="1417735"/>
                </a:lnTo>
                <a:lnTo>
                  <a:pt x="11678" y="1371183"/>
                </a:lnTo>
                <a:lnTo>
                  <a:pt x="18159" y="1325049"/>
                </a:lnTo>
                <a:lnTo>
                  <a:pt x="26022" y="1279351"/>
                </a:lnTo>
                <a:lnTo>
                  <a:pt x="35247" y="1234111"/>
                </a:lnTo>
                <a:lnTo>
                  <a:pt x="45812" y="1189350"/>
                </a:lnTo>
                <a:lnTo>
                  <a:pt x="57696" y="1145087"/>
                </a:lnTo>
                <a:lnTo>
                  <a:pt x="70878" y="1101343"/>
                </a:lnTo>
                <a:lnTo>
                  <a:pt x="85336" y="1058138"/>
                </a:lnTo>
                <a:lnTo>
                  <a:pt x="101050" y="1015492"/>
                </a:lnTo>
                <a:lnTo>
                  <a:pt x="117999" y="973427"/>
                </a:lnTo>
                <a:lnTo>
                  <a:pt x="136162" y="931963"/>
                </a:lnTo>
                <a:lnTo>
                  <a:pt x="155516" y="891119"/>
                </a:lnTo>
                <a:lnTo>
                  <a:pt x="176042" y="850916"/>
                </a:lnTo>
                <a:lnTo>
                  <a:pt x="197718" y="811376"/>
                </a:lnTo>
                <a:lnTo>
                  <a:pt x="220523" y="772517"/>
                </a:lnTo>
                <a:lnTo>
                  <a:pt x="244436" y="734361"/>
                </a:lnTo>
                <a:lnTo>
                  <a:pt x="269436" y="696928"/>
                </a:lnTo>
                <a:lnTo>
                  <a:pt x="295501" y="660238"/>
                </a:lnTo>
                <a:lnTo>
                  <a:pt x="322611" y="624311"/>
                </a:lnTo>
                <a:lnTo>
                  <a:pt x="350745" y="589169"/>
                </a:lnTo>
                <a:lnTo>
                  <a:pt x="379880" y="554832"/>
                </a:lnTo>
                <a:lnTo>
                  <a:pt x="409997" y="521319"/>
                </a:lnTo>
                <a:lnTo>
                  <a:pt x="441074" y="488652"/>
                </a:lnTo>
                <a:lnTo>
                  <a:pt x="473090" y="456850"/>
                </a:lnTo>
                <a:lnTo>
                  <a:pt x="506024" y="425935"/>
                </a:lnTo>
                <a:lnTo>
                  <a:pt x="539855" y="395926"/>
                </a:lnTo>
                <a:lnTo>
                  <a:pt x="574561" y="366844"/>
                </a:lnTo>
                <a:lnTo>
                  <a:pt x="610122" y="338709"/>
                </a:lnTo>
                <a:lnTo>
                  <a:pt x="646516" y="311542"/>
                </a:lnTo>
                <a:lnTo>
                  <a:pt x="683723" y="285363"/>
                </a:lnTo>
                <a:lnTo>
                  <a:pt x="721721" y="260193"/>
                </a:lnTo>
                <a:lnTo>
                  <a:pt x="760489" y="236052"/>
                </a:lnTo>
                <a:lnTo>
                  <a:pt x="800005" y="212960"/>
                </a:lnTo>
                <a:lnTo>
                  <a:pt x="840250" y="190937"/>
                </a:lnTo>
                <a:lnTo>
                  <a:pt x="881202" y="170005"/>
                </a:lnTo>
                <a:lnTo>
                  <a:pt x="922839" y="150184"/>
                </a:lnTo>
                <a:lnTo>
                  <a:pt x="965140" y="131493"/>
                </a:lnTo>
                <a:lnTo>
                  <a:pt x="1008085" y="113954"/>
                </a:lnTo>
                <a:lnTo>
                  <a:pt x="1051652" y="97586"/>
                </a:lnTo>
                <a:lnTo>
                  <a:pt x="1095821" y="82411"/>
                </a:lnTo>
                <a:lnTo>
                  <a:pt x="1140569" y="68448"/>
                </a:lnTo>
                <a:lnTo>
                  <a:pt x="1185877" y="55718"/>
                </a:lnTo>
                <a:lnTo>
                  <a:pt x="1231722" y="44242"/>
                </a:lnTo>
                <a:lnTo>
                  <a:pt x="1278084" y="34039"/>
                </a:lnTo>
                <a:lnTo>
                  <a:pt x="1324942" y="25131"/>
                </a:lnTo>
                <a:lnTo>
                  <a:pt x="1372274" y="17537"/>
                </a:lnTo>
                <a:lnTo>
                  <a:pt x="1420059" y="11278"/>
                </a:lnTo>
                <a:lnTo>
                  <a:pt x="1468277" y="6374"/>
                </a:lnTo>
                <a:lnTo>
                  <a:pt x="1516906" y="2846"/>
                </a:lnTo>
                <a:lnTo>
                  <a:pt x="1565925" y="715"/>
                </a:lnTo>
                <a:lnTo>
                  <a:pt x="1615313" y="0"/>
                </a:lnTo>
                <a:lnTo>
                  <a:pt x="1664694" y="715"/>
                </a:lnTo>
                <a:lnTo>
                  <a:pt x="1713706" y="2846"/>
                </a:lnTo>
                <a:lnTo>
                  <a:pt x="1762329" y="6374"/>
                </a:lnTo>
                <a:lnTo>
                  <a:pt x="1810542" y="11278"/>
                </a:lnTo>
                <a:lnTo>
                  <a:pt x="1858322" y="17537"/>
                </a:lnTo>
                <a:lnTo>
                  <a:pt x="1905650" y="25131"/>
                </a:lnTo>
                <a:lnTo>
                  <a:pt x="1952504" y="34039"/>
                </a:lnTo>
                <a:lnTo>
                  <a:pt x="1998862" y="44242"/>
                </a:lnTo>
                <a:lnTo>
                  <a:pt x="2044704" y="55718"/>
                </a:lnTo>
                <a:lnTo>
                  <a:pt x="2090009" y="68448"/>
                </a:lnTo>
                <a:lnTo>
                  <a:pt x="2134755" y="82411"/>
                </a:lnTo>
                <a:lnTo>
                  <a:pt x="2178921" y="97586"/>
                </a:lnTo>
                <a:lnTo>
                  <a:pt x="2222487" y="113954"/>
                </a:lnTo>
                <a:lnTo>
                  <a:pt x="2265431" y="131493"/>
                </a:lnTo>
                <a:lnTo>
                  <a:pt x="2307731" y="150184"/>
                </a:lnTo>
                <a:lnTo>
                  <a:pt x="2349368" y="170005"/>
                </a:lnTo>
                <a:lnTo>
                  <a:pt x="2390319" y="190937"/>
                </a:lnTo>
                <a:lnTo>
                  <a:pt x="2430563" y="212960"/>
                </a:lnTo>
                <a:lnTo>
                  <a:pt x="2470080" y="236052"/>
                </a:lnTo>
                <a:lnTo>
                  <a:pt x="2508848" y="260193"/>
                </a:lnTo>
                <a:lnTo>
                  <a:pt x="2546847" y="285363"/>
                </a:lnTo>
                <a:lnTo>
                  <a:pt x="2584054" y="311542"/>
                </a:lnTo>
                <a:lnTo>
                  <a:pt x="2620449" y="338709"/>
                </a:lnTo>
                <a:lnTo>
                  <a:pt x="2656011" y="366844"/>
                </a:lnTo>
                <a:lnTo>
                  <a:pt x="2690719" y="395926"/>
                </a:lnTo>
                <a:lnTo>
                  <a:pt x="2724551" y="425935"/>
                </a:lnTo>
                <a:lnTo>
                  <a:pt x="2757487" y="456850"/>
                </a:lnTo>
                <a:lnTo>
                  <a:pt x="2789505" y="488652"/>
                </a:lnTo>
                <a:lnTo>
                  <a:pt x="2820584" y="521319"/>
                </a:lnTo>
                <a:lnTo>
                  <a:pt x="2850703" y="554832"/>
                </a:lnTo>
                <a:lnTo>
                  <a:pt x="2879841" y="589169"/>
                </a:lnTo>
                <a:lnTo>
                  <a:pt x="2907976" y="624311"/>
                </a:lnTo>
                <a:lnTo>
                  <a:pt x="2935088" y="660238"/>
                </a:lnTo>
                <a:lnTo>
                  <a:pt x="2961156" y="696928"/>
                </a:lnTo>
                <a:lnTo>
                  <a:pt x="2986158" y="734361"/>
                </a:lnTo>
                <a:lnTo>
                  <a:pt x="3010074" y="772517"/>
                </a:lnTo>
                <a:lnTo>
                  <a:pt x="3032881" y="811376"/>
                </a:lnTo>
                <a:lnTo>
                  <a:pt x="3054559" y="850916"/>
                </a:lnTo>
                <a:lnTo>
                  <a:pt x="3075088" y="891119"/>
                </a:lnTo>
                <a:lnTo>
                  <a:pt x="3094444" y="931963"/>
                </a:lnTo>
                <a:lnTo>
                  <a:pt x="3112609" y="973427"/>
                </a:lnTo>
                <a:lnTo>
                  <a:pt x="3129560" y="1015492"/>
                </a:lnTo>
                <a:lnTo>
                  <a:pt x="3145276" y="1058138"/>
                </a:lnTo>
                <a:lnTo>
                  <a:pt x="3159737" y="1101343"/>
                </a:lnTo>
                <a:lnTo>
                  <a:pt x="3172920" y="1145087"/>
                </a:lnTo>
                <a:lnTo>
                  <a:pt x="3184806" y="1189350"/>
                </a:lnTo>
                <a:lnTo>
                  <a:pt x="3195372" y="1234111"/>
                </a:lnTo>
                <a:lnTo>
                  <a:pt x="3204599" y="1279351"/>
                </a:lnTo>
                <a:lnTo>
                  <a:pt x="3212463" y="1325049"/>
                </a:lnTo>
                <a:lnTo>
                  <a:pt x="3218945" y="1371183"/>
                </a:lnTo>
                <a:lnTo>
                  <a:pt x="3224024" y="1417735"/>
                </a:lnTo>
                <a:lnTo>
                  <a:pt x="3227677" y="1464683"/>
                </a:lnTo>
                <a:lnTo>
                  <a:pt x="3229885" y="1512007"/>
                </a:lnTo>
                <a:lnTo>
                  <a:pt x="3230626" y="1559687"/>
                </a:lnTo>
                <a:lnTo>
                  <a:pt x="3229885" y="1607373"/>
                </a:lnTo>
                <a:lnTo>
                  <a:pt x="3227677" y="1654704"/>
                </a:lnTo>
                <a:lnTo>
                  <a:pt x="3224024" y="1701658"/>
                </a:lnTo>
                <a:lnTo>
                  <a:pt x="3218945" y="1748216"/>
                </a:lnTo>
                <a:lnTo>
                  <a:pt x="3212463" y="1794357"/>
                </a:lnTo>
                <a:lnTo>
                  <a:pt x="3204599" y="1840060"/>
                </a:lnTo>
                <a:lnTo>
                  <a:pt x="3195372" y="1885305"/>
                </a:lnTo>
                <a:lnTo>
                  <a:pt x="3184806" y="1930072"/>
                </a:lnTo>
                <a:lnTo>
                  <a:pt x="3172920" y="1974340"/>
                </a:lnTo>
                <a:lnTo>
                  <a:pt x="3159737" y="2018089"/>
                </a:lnTo>
                <a:lnTo>
                  <a:pt x="3145276" y="2061298"/>
                </a:lnTo>
                <a:lnTo>
                  <a:pt x="3129560" y="2103948"/>
                </a:lnTo>
                <a:lnTo>
                  <a:pt x="3112609" y="2146017"/>
                </a:lnTo>
                <a:lnTo>
                  <a:pt x="3094444" y="2187486"/>
                </a:lnTo>
                <a:lnTo>
                  <a:pt x="3075088" y="2228333"/>
                </a:lnTo>
                <a:lnTo>
                  <a:pt x="3054559" y="2268539"/>
                </a:lnTo>
                <a:lnTo>
                  <a:pt x="3032881" y="2308084"/>
                </a:lnTo>
                <a:lnTo>
                  <a:pt x="3010074" y="2346945"/>
                </a:lnTo>
                <a:lnTo>
                  <a:pt x="2986158" y="2385105"/>
                </a:lnTo>
                <a:lnTo>
                  <a:pt x="2961156" y="2422541"/>
                </a:lnTo>
                <a:lnTo>
                  <a:pt x="2935088" y="2459233"/>
                </a:lnTo>
                <a:lnTo>
                  <a:pt x="2907976" y="2495162"/>
                </a:lnTo>
                <a:lnTo>
                  <a:pt x="2879841" y="2530307"/>
                </a:lnTo>
                <a:lnTo>
                  <a:pt x="2850703" y="2564646"/>
                </a:lnTo>
                <a:lnTo>
                  <a:pt x="2820584" y="2598161"/>
                </a:lnTo>
                <a:lnTo>
                  <a:pt x="2789505" y="2630830"/>
                </a:lnTo>
                <a:lnTo>
                  <a:pt x="2757487" y="2662634"/>
                </a:lnTo>
                <a:lnTo>
                  <a:pt x="2724551" y="2693551"/>
                </a:lnTo>
                <a:lnTo>
                  <a:pt x="2690719" y="2723562"/>
                </a:lnTo>
                <a:lnTo>
                  <a:pt x="2656011" y="2752645"/>
                </a:lnTo>
                <a:lnTo>
                  <a:pt x="2620449" y="2780781"/>
                </a:lnTo>
                <a:lnTo>
                  <a:pt x="2584054" y="2807949"/>
                </a:lnTo>
                <a:lnTo>
                  <a:pt x="2546847" y="2834129"/>
                </a:lnTo>
                <a:lnTo>
                  <a:pt x="2508848" y="2859301"/>
                </a:lnTo>
                <a:lnTo>
                  <a:pt x="2470080" y="2883443"/>
                </a:lnTo>
                <a:lnTo>
                  <a:pt x="2430563" y="2906536"/>
                </a:lnTo>
                <a:lnTo>
                  <a:pt x="2390319" y="2928559"/>
                </a:lnTo>
                <a:lnTo>
                  <a:pt x="2349368" y="2949491"/>
                </a:lnTo>
                <a:lnTo>
                  <a:pt x="2307731" y="2969314"/>
                </a:lnTo>
                <a:lnTo>
                  <a:pt x="2265431" y="2988005"/>
                </a:lnTo>
                <a:lnTo>
                  <a:pt x="2222487" y="3005544"/>
                </a:lnTo>
                <a:lnTo>
                  <a:pt x="2178921" y="3021912"/>
                </a:lnTo>
                <a:lnTo>
                  <a:pt x="2134755" y="3037088"/>
                </a:lnTo>
                <a:lnTo>
                  <a:pt x="2090009" y="3051051"/>
                </a:lnTo>
                <a:lnTo>
                  <a:pt x="2044704" y="3063781"/>
                </a:lnTo>
                <a:lnTo>
                  <a:pt x="1998862" y="3075258"/>
                </a:lnTo>
                <a:lnTo>
                  <a:pt x="1952504" y="3085460"/>
                </a:lnTo>
                <a:lnTo>
                  <a:pt x="1905650" y="3094369"/>
                </a:lnTo>
                <a:lnTo>
                  <a:pt x="1858322" y="3101963"/>
                </a:lnTo>
                <a:lnTo>
                  <a:pt x="1810542" y="3108222"/>
                </a:lnTo>
                <a:lnTo>
                  <a:pt x="1762329" y="3113126"/>
                </a:lnTo>
                <a:lnTo>
                  <a:pt x="1713706" y="3116654"/>
                </a:lnTo>
                <a:lnTo>
                  <a:pt x="1664694" y="3118785"/>
                </a:lnTo>
                <a:lnTo>
                  <a:pt x="1615313" y="3119501"/>
                </a:lnTo>
                <a:lnTo>
                  <a:pt x="1565925" y="3118785"/>
                </a:lnTo>
                <a:lnTo>
                  <a:pt x="1516906" y="3116654"/>
                </a:lnTo>
                <a:lnTo>
                  <a:pt x="1468277" y="3113126"/>
                </a:lnTo>
                <a:lnTo>
                  <a:pt x="1420059" y="3108222"/>
                </a:lnTo>
                <a:lnTo>
                  <a:pt x="1372274" y="3101963"/>
                </a:lnTo>
                <a:lnTo>
                  <a:pt x="1324942" y="3094369"/>
                </a:lnTo>
                <a:lnTo>
                  <a:pt x="1278084" y="3085460"/>
                </a:lnTo>
                <a:lnTo>
                  <a:pt x="1231722" y="3075258"/>
                </a:lnTo>
                <a:lnTo>
                  <a:pt x="1185877" y="3063781"/>
                </a:lnTo>
                <a:lnTo>
                  <a:pt x="1140569" y="3051051"/>
                </a:lnTo>
                <a:lnTo>
                  <a:pt x="1095821" y="3037088"/>
                </a:lnTo>
                <a:lnTo>
                  <a:pt x="1051652" y="3021912"/>
                </a:lnTo>
                <a:lnTo>
                  <a:pt x="1008085" y="3005544"/>
                </a:lnTo>
                <a:lnTo>
                  <a:pt x="965140" y="2988005"/>
                </a:lnTo>
                <a:lnTo>
                  <a:pt x="922839" y="2969314"/>
                </a:lnTo>
                <a:lnTo>
                  <a:pt x="881202" y="2949491"/>
                </a:lnTo>
                <a:lnTo>
                  <a:pt x="840250" y="2928559"/>
                </a:lnTo>
                <a:lnTo>
                  <a:pt x="800005" y="2906536"/>
                </a:lnTo>
                <a:lnTo>
                  <a:pt x="760489" y="2883443"/>
                </a:lnTo>
                <a:lnTo>
                  <a:pt x="721721" y="2859301"/>
                </a:lnTo>
                <a:lnTo>
                  <a:pt x="683723" y="2834129"/>
                </a:lnTo>
                <a:lnTo>
                  <a:pt x="646516" y="2807949"/>
                </a:lnTo>
                <a:lnTo>
                  <a:pt x="610122" y="2780781"/>
                </a:lnTo>
                <a:lnTo>
                  <a:pt x="574561" y="2752645"/>
                </a:lnTo>
                <a:lnTo>
                  <a:pt x="539855" y="2723562"/>
                </a:lnTo>
                <a:lnTo>
                  <a:pt x="506024" y="2693551"/>
                </a:lnTo>
                <a:lnTo>
                  <a:pt x="473090" y="2662634"/>
                </a:lnTo>
                <a:lnTo>
                  <a:pt x="441074" y="2630830"/>
                </a:lnTo>
                <a:lnTo>
                  <a:pt x="409997" y="2598161"/>
                </a:lnTo>
                <a:lnTo>
                  <a:pt x="379880" y="2564646"/>
                </a:lnTo>
                <a:lnTo>
                  <a:pt x="350745" y="2530307"/>
                </a:lnTo>
                <a:lnTo>
                  <a:pt x="322611" y="2495162"/>
                </a:lnTo>
                <a:lnTo>
                  <a:pt x="295501" y="2459233"/>
                </a:lnTo>
                <a:lnTo>
                  <a:pt x="269436" y="2422541"/>
                </a:lnTo>
                <a:lnTo>
                  <a:pt x="244436" y="2385105"/>
                </a:lnTo>
                <a:lnTo>
                  <a:pt x="220523" y="2346945"/>
                </a:lnTo>
                <a:lnTo>
                  <a:pt x="197718" y="2308084"/>
                </a:lnTo>
                <a:lnTo>
                  <a:pt x="176042" y="2268539"/>
                </a:lnTo>
                <a:lnTo>
                  <a:pt x="155516" y="2228333"/>
                </a:lnTo>
                <a:lnTo>
                  <a:pt x="136162" y="2187486"/>
                </a:lnTo>
                <a:lnTo>
                  <a:pt x="117999" y="2146017"/>
                </a:lnTo>
                <a:lnTo>
                  <a:pt x="101050" y="2103948"/>
                </a:lnTo>
                <a:lnTo>
                  <a:pt x="85336" y="2061298"/>
                </a:lnTo>
                <a:lnTo>
                  <a:pt x="70878" y="2018089"/>
                </a:lnTo>
                <a:lnTo>
                  <a:pt x="57696" y="1974340"/>
                </a:lnTo>
                <a:lnTo>
                  <a:pt x="45812" y="1930072"/>
                </a:lnTo>
                <a:lnTo>
                  <a:pt x="35247" y="1885305"/>
                </a:lnTo>
                <a:lnTo>
                  <a:pt x="26022" y="1840060"/>
                </a:lnTo>
                <a:lnTo>
                  <a:pt x="18159" y="1794357"/>
                </a:lnTo>
                <a:lnTo>
                  <a:pt x="11678" y="1748216"/>
                </a:lnTo>
                <a:lnTo>
                  <a:pt x="6600" y="1701658"/>
                </a:lnTo>
                <a:lnTo>
                  <a:pt x="2947" y="1654704"/>
                </a:lnTo>
                <a:lnTo>
                  <a:pt x="740" y="1607373"/>
                </a:lnTo>
                <a:lnTo>
                  <a:pt x="0" y="1559687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49435" y="3467337"/>
            <a:ext cx="1056640" cy="1137285"/>
          </a:xfrm>
          <a:custGeom>
            <a:avLst/>
            <a:gdLst/>
            <a:ahLst/>
            <a:cxnLst/>
            <a:rect l="l" t="t" r="r" b="b"/>
            <a:pathLst>
              <a:path w="1056639" h="1137285">
                <a:moveTo>
                  <a:pt x="63940" y="0"/>
                </a:moveTo>
                <a:lnTo>
                  <a:pt x="25892" y="34496"/>
                </a:lnTo>
                <a:lnTo>
                  <a:pt x="5532" y="109870"/>
                </a:lnTo>
                <a:lnTo>
                  <a:pt x="853" y="148224"/>
                </a:lnTo>
                <a:lnTo>
                  <a:pt x="0" y="180800"/>
                </a:lnTo>
                <a:lnTo>
                  <a:pt x="2218" y="211756"/>
                </a:lnTo>
                <a:lnTo>
                  <a:pt x="22824" y="293385"/>
                </a:lnTo>
                <a:lnTo>
                  <a:pt x="36983" y="334595"/>
                </a:lnTo>
                <a:lnTo>
                  <a:pt x="55326" y="383960"/>
                </a:lnTo>
                <a:lnTo>
                  <a:pt x="76323" y="437149"/>
                </a:lnTo>
                <a:lnTo>
                  <a:pt x="98441" y="489831"/>
                </a:lnTo>
                <a:lnTo>
                  <a:pt x="120149" y="537672"/>
                </a:lnTo>
                <a:lnTo>
                  <a:pt x="139918" y="576341"/>
                </a:lnTo>
                <a:lnTo>
                  <a:pt x="167755" y="615332"/>
                </a:lnTo>
                <a:lnTo>
                  <a:pt x="220714" y="660548"/>
                </a:lnTo>
                <a:lnTo>
                  <a:pt x="242407" y="685180"/>
                </a:lnTo>
                <a:lnTo>
                  <a:pt x="257300" y="717548"/>
                </a:lnTo>
                <a:lnTo>
                  <a:pt x="267156" y="752379"/>
                </a:lnTo>
                <a:lnTo>
                  <a:pt x="277465" y="786282"/>
                </a:lnTo>
                <a:lnTo>
                  <a:pt x="323851" y="843113"/>
                </a:lnTo>
                <a:lnTo>
                  <a:pt x="362787" y="868886"/>
                </a:lnTo>
                <a:lnTo>
                  <a:pt x="396460" y="888087"/>
                </a:lnTo>
                <a:lnTo>
                  <a:pt x="410809" y="895619"/>
                </a:lnTo>
                <a:lnTo>
                  <a:pt x="493216" y="951912"/>
                </a:lnTo>
                <a:lnTo>
                  <a:pt x="539200" y="982416"/>
                </a:lnTo>
                <a:lnTo>
                  <a:pt x="665788" y="1060395"/>
                </a:lnTo>
                <a:lnTo>
                  <a:pt x="707131" y="1084254"/>
                </a:lnTo>
                <a:lnTo>
                  <a:pt x="749169" y="1105040"/>
                </a:lnTo>
                <a:lnTo>
                  <a:pt x="791555" y="1120663"/>
                </a:lnTo>
                <a:lnTo>
                  <a:pt x="849548" y="1132052"/>
                </a:lnTo>
                <a:lnTo>
                  <a:pt x="911459" y="1136904"/>
                </a:lnTo>
                <a:lnTo>
                  <a:pt x="968345" y="1137255"/>
                </a:lnTo>
                <a:lnTo>
                  <a:pt x="1011265" y="1135141"/>
                </a:lnTo>
                <a:lnTo>
                  <a:pt x="1037187" y="1129948"/>
                </a:lnTo>
                <a:lnTo>
                  <a:pt x="1051095" y="1121028"/>
                </a:lnTo>
                <a:lnTo>
                  <a:pt x="1056074" y="1110085"/>
                </a:lnTo>
                <a:lnTo>
                  <a:pt x="1055207" y="1098819"/>
                </a:lnTo>
                <a:lnTo>
                  <a:pt x="1047819" y="1088007"/>
                </a:lnTo>
                <a:lnTo>
                  <a:pt x="1032775" y="1076610"/>
                </a:lnTo>
                <a:lnTo>
                  <a:pt x="1012469" y="1063619"/>
                </a:lnTo>
                <a:lnTo>
                  <a:pt x="989294" y="1048019"/>
                </a:lnTo>
                <a:lnTo>
                  <a:pt x="961596" y="1029819"/>
                </a:lnTo>
                <a:lnTo>
                  <a:pt x="928874" y="1009475"/>
                </a:lnTo>
                <a:lnTo>
                  <a:pt x="895246" y="986655"/>
                </a:lnTo>
                <a:lnTo>
                  <a:pt x="864834" y="961024"/>
                </a:lnTo>
                <a:lnTo>
                  <a:pt x="837396" y="930550"/>
                </a:lnTo>
                <a:lnTo>
                  <a:pt x="811256" y="896112"/>
                </a:lnTo>
                <a:lnTo>
                  <a:pt x="788092" y="861458"/>
                </a:lnTo>
                <a:lnTo>
                  <a:pt x="758169" y="803902"/>
                </a:lnTo>
                <a:lnTo>
                  <a:pt x="570196" y="803902"/>
                </a:lnTo>
                <a:lnTo>
                  <a:pt x="552684" y="799988"/>
                </a:lnTo>
                <a:lnTo>
                  <a:pt x="537481" y="791313"/>
                </a:lnTo>
                <a:lnTo>
                  <a:pt x="528030" y="779541"/>
                </a:lnTo>
                <a:lnTo>
                  <a:pt x="527204" y="763347"/>
                </a:lnTo>
                <a:lnTo>
                  <a:pt x="532570" y="742378"/>
                </a:lnTo>
                <a:lnTo>
                  <a:pt x="539317" y="720052"/>
                </a:lnTo>
                <a:lnTo>
                  <a:pt x="542635" y="699785"/>
                </a:lnTo>
                <a:lnTo>
                  <a:pt x="544460" y="683085"/>
                </a:lnTo>
                <a:lnTo>
                  <a:pt x="546286" y="668004"/>
                </a:lnTo>
                <a:lnTo>
                  <a:pt x="542635" y="652494"/>
                </a:lnTo>
                <a:lnTo>
                  <a:pt x="499741" y="613263"/>
                </a:lnTo>
                <a:lnTo>
                  <a:pt x="461164" y="589994"/>
                </a:lnTo>
                <a:lnTo>
                  <a:pt x="415730" y="565392"/>
                </a:lnTo>
                <a:lnTo>
                  <a:pt x="366867" y="540146"/>
                </a:lnTo>
                <a:lnTo>
                  <a:pt x="110708" y="322468"/>
                </a:lnTo>
                <a:lnTo>
                  <a:pt x="105298" y="289911"/>
                </a:lnTo>
                <a:lnTo>
                  <a:pt x="100580" y="258032"/>
                </a:lnTo>
                <a:lnTo>
                  <a:pt x="97242" y="227510"/>
                </a:lnTo>
                <a:lnTo>
                  <a:pt x="95976" y="199024"/>
                </a:lnTo>
                <a:lnTo>
                  <a:pt x="98438" y="173281"/>
                </a:lnTo>
                <a:lnTo>
                  <a:pt x="103770" y="149669"/>
                </a:lnTo>
                <a:lnTo>
                  <a:pt x="108888" y="127176"/>
                </a:lnTo>
                <a:lnTo>
                  <a:pt x="110708" y="104790"/>
                </a:lnTo>
                <a:lnTo>
                  <a:pt x="103818" y="55800"/>
                </a:lnTo>
                <a:lnTo>
                  <a:pt x="88737" y="17668"/>
                </a:lnTo>
                <a:lnTo>
                  <a:pt x="77577" y="6840"/>
                </a:lnTo>
                <a:lnTo>
                  <a:pt x="63940" y="0"/>
                </a:lnTo>
                <a:close/>
              </a:path>
              <a:path w="1056639" h="1137285">
                <a:moveTo>
                  <a:pt x="711037" y="707024"/>
                </a:moveTo>
                <a:lnTo>
                  <a:pt x="661924" y="718579"/>
                </a:lnTo>
                <a:lnTo>
                  <a:pt x="629993" y="745539"/>
                </a:lnTo>
                <a:lnTo>
                  <a:pt x="615422" y="767778"/>
                </a:lnTo>
                <a:lnTo>
                  <a:pt x="601065" y="788660"/>
                </a:lnTo>
                <a:lnTo>
                  <a:pt x="586577" y="801385"/>
                </a:lnTo>
                <a:lnTo>
                  <a:pt x="570196" y="803902"/>
                </a:lnTo>
                <a:lnTo>
                  <a:pt x="758169" y="803902"/>
                </a:lnTo>
                <a:lnTo>
                  <a:pt x="757644" y="802685"/>
                </a:lnTo>
                <a:lnTo>
                  <a:pt x="750835" y="776827"/>
                </a:lnTo>
                <a:lnTo>
                  <a:pt x="746099" y="754135"/>
                </a:lnTo>
                <a:lnTo>
                  <a:pt x="740374" y="735980"/>
                </a:lnTo>
                <a:lnTo>
                  <a:pt x="733897" y="722991"/>
                </a:lnTo>
                <a:lnTo>
                  <a:pt x="727991" y="714263"/>
                </a:lnTo>
                <a:lnTo>
                  <a:pt x="720943" y="709156"/>
                </a:lnTo>
                <a:lnTo>
                  <a:pt x="711037" y="707024"/>
                </a:lnTo>
                <a:close/>
              </a:path>
            </a:pathLst>
          </a:custGeom>
          <a:solidFill>
            <a:srgbClr val="00AFEF">
              <a:alpha val="3097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12897" y="2210689"/>
            <a:ext cx="1324610" cy="2298065"/>
          </a:xfrm>
          <a:custGeom>
            <a:avLst/>
            <a:gdLst/>
            <a:ahLst/>
            <a:cxnLst/>
            <a:rect l="l" t="t" r="r" b="b"/>
            <a:pathLst>
              <a:path w="1324610" h="2298065">
                <a:moveTo>
                  <a:pt x="1034083" y="1978009"/>
                </a:moveTo>
                <a:lnTo>
                  <a:pt x="694721" y="1978009"/>
                </a:lnTo>
                <a:lnTo>
                  <a:pt x="707691" y="1978467"/>
                </a:lnTo>
                <a:lnTo>
                  <a:pt x="709802" y="1988058"/>
                </a:lnTo>
                <a:lnTo>
                  <a:pt x="693922" y="2009084"/>
                </a:lnTo>
                <a:lnTo>
                  <a:pt x="664098" y="2039016"/>
                </a:lnTo>
                <a:lnTo>
                  <a:pt x="633347" y="2074425"/>
                </a:lnTo>
                <a:lnTo>
                  <a:pt x="614679" y="2111883"/>
                </a:lnTo>
                <a:lnTo>
                  <a:pt x="611387" y="2156547"/>
                </a:lnTo>
                <a:lnTo>
                  <a:pt x="616537" y="2208307"/>
                </a:lnTo>
                <a:lnTo>
                  <a:pt x="628092" y="2255543"/>
                </a:lnTo>
                <a:lnTo>
                  <a:pt x="644016" y="2286635"/>
                </a:lnTo>
                <a:lnTo>
                  <a:pt x="664055" y="2297687"/>
                </a:lnTo>
                <a:lnTo>
                  <a:pt x="689260" y="2295239"/>
                </a:lnTo>
                <a:lnTo>
                  <a:pt x="753744" y="2264791"/>
                </a:lnTo>
                <a:lnTo>
                  <a:pt x="824454" y="2220635"/>
                </a:lnTo>
                <a:lnTo>
                  <a:pt x="864213" y="2191547"/>
                </a:lnTo>
                <a:lnTo>
                  <a:pt x="902698" y="2159655"/>
                </a:lnTo>
                <a:lnTo>
                  <a:pt x="936751" y="2126361"/>
                </a:lnTo>
                <a:lnTo>
                  <a:pt x="965824" y="2090565"/>
                </a:lnTo>
                <a:lnTo>
                  <a:pt x="992093" y="2051252"/>
                </a:lnTo>
                <a:lnTo>
                  <a:pt x="1016259" y="2010177"/>
                </a:lnTo>
                <a:lnTo>
                  <a:pt x="1034083" y="1978009"/>
                </a:lnTo>
                <a:close/>
              </a:path>
              <a:path w="1324610" h="2298065">
                <a:moveTo>
                  <a:pt x="307339" y="0"/>
                </a:moveTo>
                <a:lnTo>
                  <a:pt x="268954" y="13652"/>
                </a:lnTo>
                <a:lnTo>
                  <a:pt x="234187" y="50926"/>
                </a:lnTo>
                <a:lnTo>
                  <a:pt x="190722" y="113744"/>
                </a:lnTo>
                <a:lnTo>
                  <a:pt x="166429" y="148242"/>
                </a:lnTo>
                <a:lnTo>
                  <a:pt x="139064" y="174751"/>
                </a:lnTo>
                <a:lnTo>
                  <a:pt x="102441" y="188966"/>
                </a:lnTo>
                <a:lnTo>
                  <a:pt x="59054" y="195691"/>
                </a:lnTo>
                <a:lnTo>
                  <a:pt x="20907" y="201058"/>
                </a:lnTo>
                <a:lnTo>
                  <a:pt x="0" y="211200"/>
                </a:lnTo>
                <a:lnTo>
                  <a:pt x="17446" y="253015"/>
                </a:lnTo>
                <a:lnTo>
                  <a:pt x="73278" y="291211"/>
                </a:lnTo>
                <a:lnTo>
                  <a:pt x="153749" y="310816"/>
                </a:lnTo>
                <a:lnTo>
                  <a:pt x="199812" y="319410"/>
                </a:lnTo>
                <a:lnTo>
                  <a:pt x="241553" y="327660"/>
                </a:lnTo>
                <a:lnTo>
                  <a:pt x="290496" y="334010"/>
                </a:lnTo>
                <a:lnTo>
                  <a:pt x="333654" y="342983"/>
                </a:lnTo>
                <a:lnTo>
                  <a:pt x="373252" y="356743"/>
                </a:lnTo>
                <a:lnTo>
                  <a:pt x="408680" y="374892"/>
                </a:lnTo>
                <a:lnTo>
                  <a:pt x="445500" y="397256"/>
                </a:lnTo>
                <a:lnTo>
                  <a:pt x="480962" y="424858"/>
                </a:lnTo>
                <a:lnTo>
                  <a:pt x="512317" y="458724"/>
                </a:lnTo>
                <a:lnTo>
                  <a:pt x="537656" y="500032"/>
                </a:lnTo>
                <a:lnTo>
                  <a:pt x="558911" y="547925"/>
                </a:lnTo>
                <a:lnTo>
                  <a:pt x="578808" y="600366"/>
                </a:lnTo>
                <a:lnTo>
                  <a:pt x="600075" y="655320"/>
                </a:lnTo>
                <a:lnTo>
                  <a:pt x="619331" y="701814"/>
                </a:lnTo>
                <a:lnTo>
                  <a:pt x="639703" y="751399"/>
                </a:lnTo>
                <a:lnTo>
                  <a:pt x="659959" y="802501"/>
                </a:lnTo>
                <a:lnTo>
                  <a:pt x="678867" y="853549"/>
                </a:lnTo>
                <a:lnTo>
                  <a:pt x="695198" y="902970"/>
                </a:lnTo>
                <a:lnTo>
                  <a:pt x="709775" y="950639"/>
                </a:lnTo>
                <a:lnTo>
                  <a:pt x="723426" y="997602"/>
                </a:lnTo>
                <a:lnTo>
                  <a:pt x="734919" y="1044034"/>
                </a:lnTo>
                <a:lnTo>
                  <a:pt x="743023" y="1090113"/>
                </a:lnTo>
                <a:lnTo>
                  <a:pt x="746505" y="1136014"/>
                </a:lnTo>
                <a:lnTo>
                  <a:pt x="742606" y="1182211"/>
                </a:lnTo>
                <a:lnTo>
                  <a:pt x="732227" y="1228584"/>
                </a:lnTo>
                <a:lnTo>
                  <a:pt x="719403" y="1274427"/>
                </a:lnTo>
                <a:lnTo>
                  <a:pt x="708170" y="1319033"/>
                </a:lnTo>
                <a:lnTo>
                  <a:pt x="702563" y="1361694"/>
                </a:lnTo>
                <a:lnTo>
                  <a:pt x="704913" y="1412801"/>
                </a:lnTo>
                <a:lnTo>
                  <a:pt x="713073" y="1461849"/>
                </a:lnTo>
                <a:lnTo>
                  <a:pt x="723280" y="1508158"/>
                </a:lnTo>
                <a:lnTo>
                  <a:pt x="731774" y="1551051"/>
                </a:lnTo>
                <a:lnTo>
                  <a:pt x="741761" y="1588718"/>
                </a:lnTo>
                <a:lnTo>
                  <a:pt x="753760" y="1622075"/>
                </a:lnTo>
                <a:lnTo>
                  <a:pt x="760259" y="1654528"/>
                </a:lnTo>
                <a:lnTo>
                  <a:pt x="729527" y="1728344"/>
                </a:lnTo>
                <a:lnTo>
                  <a:pt x="692499" y="1769125"/>
                </a:lnTo>
                <a:lnTo>
                  <a:pt x="649517" y="1810121"/>
                </a:lnTo>
                <a:lnTo>
                  <a:pt x="607440" y="1849628"/>
                </a:lnTo>
                <a:lnTo>
                  <a:pt x="561074" y="1889837"/>
                </a:lnTo>
                <a:lnTo>
                  <a:pt x="509111" y="1930701"/>
                </a:lnTo>
                <a:lnTo>
                  <a:pt x="464244" y="1967446"/>
                </a:lnTo>
                <a:lnTo>
                  <a:pt x="439165" y="1995297"/>
                </a:lnTo>
                <a:lnTo>
                  <a:pt x="440547" y="2012344"/>
                </a:lnTo>
                <a:lnTo>
                  <a:pt x="460597" y="2021284"/>
                </a:lnTo>
                <a:lnTo>
                  <a:pt x="490029" y="2024532"/>
                </a:lnTo>
                <a:lnTo>
                  <a:pt x="519556" y="2024507"/>
                </a:lnTo>
                <a:lnTo>
                  <a:pt x="550636" y="2019133"/>
                </a:lnTo>
                <a:lnTo>
                  <a:pt x="586835" y="2008092"/>
                </a:lnTo>
                <a:lnTo>
                  <a:pt x="622319" y="1996146"/>
                </a:lnTo>
                <a:lnTo>
                  <a:pt x="651255" y="1988058"/>
                </a:lnTo>
                <a:lnTo>
                  <a:pt x="694721" y="1978009"/>
                </a:lnTo>
                <a:lnTo>
                  <a:pt x="1034083" y="1978009"/>
                </a:lnTo>
                <a:lnTo>
                  <a:pt x="1039022" y="1969096"/>
                </a:lnTo>
                <a:lnTo>
                  <a:pt x="1061085" y="1929765"/>
                </a:lnTo>
                <a:lnTo>
                  <a:pt x="1086234" y="1883398"/>
                </a:lnTo>
                <a:lnTo>
                  <a:pt x="1108646" y="1838293"/>
                </a:lnTo>
                <a:lnTo>
                  <a:pt x="1131058" y="1793426"/>
                </a:lnTo>
                <a:lnTo>
                  <a:pt x="1156207" y="1747774"/>
                </a:lnTo>
                <a:lnTo>
                  <a:pt x="1180502" y="1710914"/>
                </a:lnTo>
                <a:lnTo>
                  <a:pt x="1235267" y="1637067"/>
                </a:lnTo>
                <a:lnTo>
                  <a:pt x="1260457" y="1598690"/>
                </a:lnTo>
                <a:lnTo>
                  <a:pt x="1280667" y="1558417"/>
                </a:lnTo>
                <a:lnTo>
                  <a:pt x="1296124" y="1514182"/>
                </a:lnTo>
                <a:lnTo>
                  <a:pt x="1308581" y="1466515"/>
                </a:lnTo>
                <a:lnTo>
                  <a:pt x="1317692" y="1418385"/>
                </a:lnTo>
                <a:lnTo>
                  <a:pt x="1323108" y="1372761"/>
                </a:lnTo>
                <a:lnTo>
                  <a:pt x="1324482" y="1332611"/>
                </a:lnTo>
                <a:lnTo>
                  <a:pt x="1318575" y="1295106"/>
                </a:lnTo>
                <a:lnTo>
                  <a:pt x="1305321" y="1266602"/>
                </a:lnTo>
                <a:lnTo>
                  <a:pt x="1288853" y="1236527"/>
                </a:lnTo>
                <a:lnTo>
                  <a:pt x="1273302" y="1194308"/>
                </a:lnTo>
                <a:lnTo>
                  <a:pt x="1264396" y="1155588"/>
                </a:lnTo>
                <a:lnTo>
                  <a:pt x="1255696" y="1110398"/>
                </a:lnTo>
                <a:lnTo>
                  <a:pt x="1246790" y="1061370"/>
                </a:lnTo>
                <a:lnTo>
                  <a:pt x="1237271" y="1011136"/>
                </a:lnTo>
                <a:lnTo>
                  <a:pt x="1226729" y="962327"/>
                </a:lnTo>
                <a:lnTo>
                  <a:pt x="1214754" y="917575"/>
                </a:lnTo>
                <a:lnTo>
                  <a:pt x="1199583" y="870414"/>
                </a:lnTo>
                <a:lnTo>
                  <a:pt x="1183905" y="827411"/>
                </a:lnTo>
                <a:lnTo>
                  <a:pt x="1166300" y="785407"/>
                </a:lnTo>
                <a:lnTo>
                  <a:pt x="1145350" y="741246"/>
                </a:lnTo>
                <a:lnTo>
                  <a:pt x="1119631" y="691769"/>
                </a:lnTo>
                <a:lnTo>
                  <a:pt x="1097463" y="650482"/>
                </a:lnTo>
                <a:lnTo>
                  <a:pt x="1072229" y="604259"/>
                </a:lnTo>
                <a:lnTo>
                  <a:pt x="1044767" y="555582"/>
                </a:lnTo>
                <a:lnTo>
                  <a:pt x="1015914" y="506931"/>
                </a:lnTo>
                <a:lnTo>
                  <a:pt x="986507" y="460788"/>
                </a:lnTo>
                <a:lnTo>
                  <a:pt x="957385" y="419635"/>
                </a:lnTo>
                <a:lnTo>
                  <a:pt x="929386" y="385952"/>
                </a:lnTo>
                <a:lnTo>
                  <a:pt x="891117" y="352755"/>
                </a:lnTo>
                <a:lnTo>
                  <a:pt x="852598" y="331200"/>
                </a:lnTo>
                <a:lnTo>
                  <a:pt x="814189" y="316047"/>
                </a:lnTo>
                <a:lnTo>
                  <a:pt x="776250" y="302051"/>
                </a:lnTo>
                <a:lnTo>
                  <a:pt x="739139" y="283972"/>
                </a:lnTo>
                <a:lnTo>
                  <a:pt x="693175" y="255504"/>
                </a:lnTo>
                <a:lnTo>
                  <a:pt x="647652" y="225678"/>
                </a:lnTo>
                <a:lnTo>
                  <a:pt x="603962" y="195853"/>
                </a:lnTo>
                <a:lnTo>
                  <a:pt x="563499" y="167386"/>
                </a:lnTo>
                <a:lnTo>
                  <a:pt x="527329" y="140059"/>
                </a:lnTo>
                <a:lnTo>
                  <a:pt x="463182" y="88072"/>
                </a:lnTo>
                <a:lnTo>
                  <a:pt x="431800" y="65532"/>
                </a:lnTo>
                <a:lnTo>
                  <a:pt x="398994" y="43844"/>
                </a:lnTo>
                <a:lnTo>
                  <a:pt x="365950" y="23193"/>
                </a:lnTo>
                <a:lnTo>
                  <a:pt x="334716" y="7328"/>
                </a:lnTo>
                <a:lnTo>
                  <a:pt x="307339" y="0"/>
                </a:lnTo>
                <a:close/>
              </a:path>
            </a:pathLst>
          </a:custGeom>
          <a:solidFill>
            <a:srgbClr val="00AFEF">
              <a:alpha val="3097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951476" y="1988184"/>
            <a:ext cx="3094227" cy="30110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953000" y="1970151"/>
            <a:ext cx="3146425" cy="3048000"/>
          </a:xfrm>
          <a:custGeom>
            <a:avLst/>
            <a:gdLst/>
            <a:ahLst/>
            <a:cxnLst/>
            <a:rect l="l" t="t" r="r" b="b"/>
            <a:pathLst>
              <a:path w="3146425" h="3048000">
                <a:moveTo>
                  <a:pt x="0" y="1524000"/>
                </a:moveTo>
                <a:lnTo>
                  <a:pt x="748" y="1476527"/>
                </a:lnTo>
                <a:lnTo>
                  <a:pt x="2979" y="1429416"/>
                </a:lnTo>
                <a:lnTo>
                  <a:pt x="6672" y="1382688"/>
                </a:lnTo>
                <a:lnTo>
                  <a:pt x="11803" y="1336364"/>
                </a:lnTo>
                <a:lnTo>
                  <a:pt x="18352" y="1290465"/>
                </a:lnTo>
                <a:lnTo>
                  <a:pt x="26297" y="1245011"/>
                </a:lnTo>
                <a:lnTo>
                  <a:pt x="35615" y="1200025"/>
                </a:lnTo>
                <a:lnTo>
                  <a:pt x="46286" y="1155528"/>
                </a:lnTo>
                <a:lnTo>
                  <a:pt x="58288" y="1111539"/>
                </a:lnTo>
                <a:lnTo>
                  <a:pt x="71597" y="1068081"/>
                </a:lnTo>
                <a:lnTo>
                  <a:pt x="86194" y="1025174"/>
                </a:lnTo>
                <a:lnTo>
                  <a:pt x="102056" y="982840"/>
                </a:lnTo>
                <a:lnTo>
                  <a:pt x="119162" y="941099"/>
                </a:lnTo>
                <a:lnTo>
                  <a:pt x="137489" y="899972"/>
                </a:lnTo>
                <a:lnTo>
                  <a:pt x="157016" y="859482"/>
                </a:lnTo>
                <a:lnTo>
                  <a:pt x="177722" y="819648"/>
                </a:lnTo>
                <a:lnTo>
                  <a:pt x="199583" y="780492"/>
                </a:lnTo>
                <a:lnTo>
                  <a:pt x="222580" y="742034"/>
                </a:lnTo>
                <a:lnTo>
                  <a:pt x="246689" y="704297"/>
                </a:lnTo>
                <a:lnTo>
                  <a:pt x="271889" y="667301"/>
                </a:lnTo>
                <a:lnTo>
                  <a:pt x="298159" y="631066"/>
                </a:lnTo>
                <a:lnTo>
                  <a:pt x="325477" y="595615"/>
                </a:lnTo>
                <a:lnTo>
                  <a:pt x="353820" y="560968"/>
                </a:lnTo>
                <a:lnTo>
                  <a:pt x="383168" y="527147"/>
                </a:lnTo>
                <a:lnTo>
                  <a:pt x="413498" y="494171"/>
                </a:lnTo>
                <a:lnTo>
                  <a:pt x="444788" y="462063"/>
                </a:lnTo>
                <a:lnTo>
                  <a:pt x="477018" y="430844"/>
                </a:lnTo>
                <a:lnTo>
                  <a:pt x="510165" y="400534"/>
                </a:lnTo>
                <a:lnTo>
                  <a:pt x="544207" y="371154"/>
                </a:lnTo>
                <a:lnTo>
                  <a:pt x="579122" y="342726"/>
                </a:lnTo>
                <a:lnTo>
                  <a:pt x="614890" y="315271"/>
                </a:lnTo>
                <a:lnTo>
                  <a:pt x="651488" y="288810"/>
                </a:lnTo>
                <a:lnTo>
                  <a:pt x="688894" y="263364"/>
                </a:lnTo>
                <a:lnTo>
                  <a:pt x="727087" y="238953"/>
                </a:lnTo>
                <a:lnTo>
                  <a:pt x="766044" y="215600"/>
                </a:lnTo>
                <a:lnTo>
                  <a:pt x="805745" y="193324"/>
                </a:lnTo>
                <a:lnTo>
                  <a:pt x="846167" y="172148"/>
                </a:lnTo>
                <a:lnTo>
                  <a:pt x="887289" y="152092"/>
                </a:lnTo>
                <a:lnTo>
                  <a:pt x="929088" y="133177"/>
                </a:lnTo>
                <a:lnTo>
                  <a:pt x="971544" y="115425"/>
                </a:lnTo>
                <a:lnTo>
                  <a:pt x="1014634" y="98855"/>
                </a:lnTo>
                <a:lnTo>
                  <a:pt x="1058336" y="83491"/>
                </a:lnTo>
                <a:lnTo>
                  <a:pt x="1102630" y="69352"/>
                </a:lnTo>
                <a:lnTo>
                  <a:pt x="1147492" y="56459"/>
                </a:lnTo>
                <a:lnTo>
                  <a:pt x="1192902" y="44834"/>
                </a:lnTo>
                <a:lnTo>
                  <a:pt x="1238838" y="34498"/>
                </a:lnTo>
                <a:lnTo>
                  <a:pt x="1285277" y="25472"/>
                </a:lnTo>
                <a:lnTo>
                  <a:pt x="1332199" y="17776"/>
                </a:lnTo>
                <a:lnTo>
                  <a:pt x="1379580" y="11433"/>
                </a:lnTo>
                <a:lnTo>
                  <a:pt x="1427401" y="6462"/>
                </a:lnTo>
                <a:lnTo>
                  <a:pt x="1475638" y="2886"/>
                </a:lnTo>
                <a:lnTo>
                  <a:pt x="1524270" y="725"/>
                </a:lnTo>
                <a:lnTo>
                  <a:pt x="1573276" y="0"/>
                </a:lnTo>
                <a:lnTo>
                  <a:pt x="1622274" y="725"/>
                </a:lnTo>
                <a:lnTo>
                  <a:pt x="1670899" y="2886"/>
                </a:lnTo>
                <a:lnTo>
                  <a:pt x="1719130" y="6462"/>
                </a:lnTo>
                <a:lnTo>
                  <a:pt x="1766944" y="11433"/>
                </a:lnTo>
                <a:lnTo>
                  <a:pt x="1814320" y="17776"/>
                </a:lnTo>
                <a:lnTo>
                  <a:pt x="1861235" y="25472"/>
                </a:lnTo>
                <a:lnTo>
                  <a:pt x="1907669" y="34498"/>
                </a:lnTo>
                <a:lnTo>
                  <a:pt x="1953599" y="44834"/>
                </a:lnTo>
                <a:lnTo>
                  <a:pt x="1999004" y="56459"/>
                </a:lnTo>
                <a:lnTo>
                  <a:pt x="2043862" y="69352"/>
                </a:lnTo>
                <a:lnTo>
                  <a:pt x="2088151" y="83491"/>
                </a:lnTo>
                <a:lnTo>
                  <a:pt x="2131849" y="98855"/>
                </a:lnTo>
                <a:lnTo>
                  <a:pt x="2174935" y="115425"/>
                </a:lnTo>
                <a:lnTo>
                  <a:pt x="2217386" y="133177"/>
                </a:lnTo>
                <a:lnTo>
                  <a:pt x="2259182" y="152092"/>
                </a:lnTo>
                <a:lnTo>
                  <a:pt x="2300300" y="172148"/>
                </a:lnTo>
                <a:lnTo>
                  <a:pt x="2340719" y="193324"/>
                </a:lnTo>
                <a:lnTo>
                  <a:pt x="2380416" y="215600"/>
                </a:lnTo>
                <a:lnTo>
                  <a:pt x="2419371" y="238953"/>
                </a:lnTo>
                <a:lnTo>
                  <a:pt x="2457561" y="263364"/>
                </a:lnTo>
                <a:lnTo>
                  <a:pt x="2494964" y="288810"/>
                </a:lnTo>
                <a:lnTo>
                  <a:pt x="2531559" y="315271"/>
                </a:lnTo>
                <a:lnTo>
                  <a:pt x="2567325" y="342726"/>
                </a:lnTo>
                <a:lnTo>
                  <a:pt x="2602238" y="371154"/>
                </a:lnTo>
                <a:lnTo>
                  <a:pt x="2636278" y="400534"/>
                </a:lnTo>
                <a:lnTo>
                  <a:pt x="2669423" y="430844"/>
                </a:lnTo>
                <a:lnTo>
                  <a:pt x="2701651" y="462063"/>
                </a:lnTo>
                <a:lnTo>
                  <a:pt x="2732939" y="494171"/>
                </a:lnTo>
                <a:lnTo>
                  <a:pt x="2763268" y="527147"/>
                </a:lnTo>
                <a:lnTo>
                  <a:pt x="2792614" y="560968"/>
                </a:lnTo>
                <a:lnTo>
                  <a:pt x="2820956" y="595615"/>
                </a:lnTo>
                <a:lnTo>
                  <a:pt x="2848273" y="631066"/>
                </a:lnTo>
                <a:lnTo>
                  <a:pt x="2874541" y="667301"/>
                </a:lnTo>
                <a:lnTo>
                  <a:pt x="2899741" y="704297"/>
                </a:lnTo>
                <a:lnTo>
                  <a:pt x="2923849" y="742034"/>
                </a:lnTo>
                <a:lnTo>
                  <a:pt x="2946845" y="780492"/>
                </a:lnTo>
                <a:lnTo>
                  <a:pt x="2968706" y="819648"/>
                </a:lnTo>
                <a:lnTo>
                  <a:pt x="2989411" y="859482"/>
                </a:lnTo>
                <a:lnTo>
                  <a:pt x="3008937" y="899972"/>
                </a:lnTo>
                <a:lnTo>
                  <a:pt x="3027264" y="941099"/>
                </a:lnTo>
                <a:lnTo>
                  <a:pt x="3044369" y="982840"/>
                </a:lnTo>
                <a:lnTo>
                  <a:pt x="3060231" y="1025174"/>
                </a:lnTo>
                <a:lnTo>
                  <a:pt x="3074827" y="1068081"/>
                </a:lnTo>
                <a:lnTo>
                  <a:pt x="3088137" y="1111539"/>
                </a:lnTo>
                <a:lnTo>
                  <a:pt x="3100138" y="1155528"/>
                </a:lnTo>
                <a:lnTo>
                  <a:pt x="3110809" y="1200025"/>
                </a:lnTo>
                <a:lnTo>
                  <a:pt x="3120127" y="1245011"/>
                </a:lnTo>
                <a:lnTo>
                  <a:pt x="3128072" y="1290465"/>
                </a:lnTo>
                <a:lnTo>
                  <a:pt x="3134621" y="1336364"/>
                </a:lnTo>
                <a:lnTo>
                  <a:pt x="3139752" y="1382688"/>
                </a:lnTo>
                <a:lnTo>
                  <a:pt x="3143445" y="1429416"/>
                </a:lnTo>
                <a:lnTo>
                  <a:pt x="3145676" y="1476527"/>
                </a:lnTo>
                <a:lnTo>
                  <a:pt x="3146425" y="1524000"/>
                </a:lnTo>
                <a:lnTo>
                  <a:pt x="3145676" y="1571465"/>
                </a:lnTo>
                <a:lnTo>
                  <a:pt x="3143445" y="1618570"/>
                </a:lnTo>
                <a:lnTo>
                  <a:pt x="3139752" y="1665292"/>
                </a:lnTo>
                <a:lnTo>
                  <a:pt x="3134621" y="1711611"/>
                </a:lnTo>
                <a:lnTo>
                  <a:pt x="3128072" y="1757505"/>
                </a:lnTo>
                <a:lnTo>
                  <a:pt x="3120127" y="1802954"/>
                </a:lnTo>
                <a:lnTo>
                  <a:pt x="3110809" y="1847936"/>
                </a:lnTo>
                <a:lnTo>
                  <a:pt x="3100138" y="1892430"/>
                </a:lnTo>
                <a:lnTo>
                  <a:pt x="3088137" y="1936415"/>
                </a:lnTo>
                <a:lnTo>
                  <a:pt x="3074827" y="1979871"/>
                </a:lnTo>
                <a:lnTo>
                  <a:pt x="3060231" y="2022775"/>
                </a:lnTo>
                <a:lnTo>
                  <a:pt x="3044369" y="2065108"/>
                </a:lnTo>
                <a:lnTo>
                  <a:pt x="3027264" y="2106847"/>
                </a:lnTo>
                <a:lnTo>
                  <a:pt x="3008937" y="2147972"/>
                </a:lnTo>
                <a:lnTo>
                  <a:pt x="2989411" y="2188462"/>
                </a:lnTo>
                <a:lnTo>
                  <a:pt x="2968706" y="2228295"/>
                </a:lnTo>
                <a:lnTo>
                  <a:pt x="2946845" y="2267451"/>
                </a:lnTo>
                <a:lnTo>
                  <a:pt x="2923849" y="2305908"/>
                </a:lnTo>
                <a:lnTo>
                  <a:pt x="2899741" y="2343646"/>
                </a:lnTo>
                <a:lnTo>
                  <a:pt x="2874541" y="2380642"/>
                </a:lnTo>
                <a:lnTo>
                  <a:pt x="2848273" y="2416878"/>
                </a:lnTo>
                <a:lnTo>
                  <a:pt x="2820956" y="2452330"/>
                </a:lnTo>
                <a:lnTo>
                  <a:pt x="2792614" y="2486978"/>
                </a:lnTo>
                <a:lnTo>
                  <a:pt x="2763268" y="2520801"/>
                </a:lnTo>
                <a:lnTo>
                  <a:pt x="2732939" y="2553778"/>
                </a:lnTo>
                <a:lnTo>
                  <a:pt x="2701651" y="2585887"/>
                </a:lnTo>
                <a:lnTo>
                  <a:pt x="2669423" y="2617109"/>
                </a:lnTo>
                <a:lnTo>
                  <a:pt x="2636278" y="2647421"/>
                </a:lnTo>
                <a:lnTo>
                  <a:pt x="2602238" y="2676802"/>
                </a:lnTo>
                <a:lnTo>
                  <a:pt x="2567325" y="2705232"/>
                </a:lnTo>
                <a:lnTo>
                  <a:pt x="2531559" y="2732689"/>
                </a:lnTo>
                <a:lnTo>
                  <a:pt x="2494964" y="2759153"/>
                </a:lnTo>
                <a:lnTo>
                  <a:pt x="2457561" y="2784602"/>
                </a:lnTo>
                <a:lnTo>
                  <a:pt x="2419371" y="2809014"/>
                </a:lnTo>
                <a:lnTo>
                  <a:pt x="2380416" y="2832370"/>
                </a:lnTo>
                <a:lnTo>
                  <a:pt x="2340719" y="2854648"/>
                </a:lnTo>
                <a:lnTo>
                  <a:pt x="2300300" y="2875827"/>
                </a:lnTo>
                <a:lnTo>
                  <a:pt x="2259182" y="2895885"/>
                </a:lnTo>
                <a:lnTo>
                  <a:pt x="2217386" y="2914802"/>
                </a:lnTo>
                <a:lnTo>
                  <a:pt x="2174935" y="2932557"/>
                </a:lnTo>
                <a:lnTo>
                  <a:pt x="2131849" y="2949128"/>
                </a:lnTo>
                <a:lnTo>
                  <a:pt x="2088151" y="2964495"/>
                </a:lnTo>
                <a:lnTo>
                  <a:pt x="2043862" y="2978636"/>
                </a:lnTo>
                <a:lnTo>
                  <a:pt x="1999004" y="2991531"/>
                </a:lnTo>
                <a:lnTo>
                  <a:pt x="1953599" y="3003157"/>
                </a:lnTo>
                <a:lnTo>
                  <a:pt x="1907669" y="3013495"/>
                </a:lnTo>
                <a:lnTo>
                  <a:pt x="1861235" y="3022523"/>
                </a:lnTo>
                <a:lnTo>
                  <a:pt x="1814320" y="3030219"/>
                </a:lnTo>
                <a:lnTo>
                  <a:pt x="1766944" y="3036564"/>
                </a:lnTo>
                <a:lnTo>
                  <a:pt x="1719130" y="3041535"/>
                </a:lnTo>
                <a:lnTo>
                  <a:pt x="1670899" y="3045113"/>
                </a:lnTo>
                <a:lnTo>
                  <a:pt x="1622274" y="3047274"/>
                </a:lnTo>
                <a:lnTo>
                  <a:pt x="1573276" y="3048000"/>
                </a:lnTo>
                <a:lnTo>
                  <a:pt x="1524270" y="3047274"/>
                </a:lnTo>
                <a:lnTo>
                  <a:pt x="1475638" y="3045113"/>
                </a:lnTo>
                <a:lnTo>
                  <a:pt x="1427401" y="3041535"/>
                </a:lnTo>
                <a:lnTo>
                  <a:pt x="1379580" y="3036564"/>
                </a:lnTo>
                <a:lnTo>
                  <a:pt x="1332199" y="3030219"/>
                </a:lnTo>
                <a:lnTo>
                  <a:pt x="1285277" y="3022523"/>
                </a:lnTo>
                <a:lnTo>
                  <a:pt x="1238838" y="3013495"/>
                </a:lnTo>
                <a:lnTo>
                  <a:pt x="1192902" y="3003157"/>
                </a:lnTo>
                <a:lnTo>
                  <a:pt x="1147492" y="2991531"/>
                </a:lnTo>
                <a:lnTo>
                  <a:pt x="1102630" y="2978636"/>
                </a:lnTo>
                <a:lnTo>
                  <a:pt x="1058336" y="2964495"/>
                </a:lnTo>
                <a:lnTo>
                  <a:pt x="1014634" y="2949128"/>
                </a:lnTo>
                <a:lnTo>
                  <a:pt x="971544" y="2932557"/>
                </a:lnTo>
                <a:lnTo>
                  <a:pt x="929088" y="2914802"/>
                </a:lnTo>
                <a:lnTo>
                  <a:pt x="887289" y="2895885"/>
                </a:lnTo>
                <a:lnTo>
                  <a:pt x="846167" y="2875827"/>
                </a:lnTo>
                <a:lnTo>
                  <a:pt x="805745" y="2854648"/>
                </a:lnTo>
                <a:lnTo>
                  <a:pt x="766044" y="2832370"/>
                </a:lnTo>
                <a:lnTo>
                  <a:pt x="727087" y="2809014"/>
                </a:lnTo>
                <a:lnTo>
                  <a:pt x="688894" y="2784602"/>
                </a:lnTo>
                <a:lnTo>
                  <a:pt x="651488" y="2759153"/>
                </a:lnTo>
                <a:lnTo>
                  <a:pt x="614890" y="2732689"/>
                </a:lnTo>
                <a:lnTo>
                  <a:pt x="579122" y="2705232"/>
                </a:lnTo>
                <a:lnTo>
                  <a:pt x="544207" y="2676802"/>
                </a:lnTo>
                <a:lnTo>
                  <a:pt x="510165" y="2647421"/>
                </a:lnTo>
                <a:lnTo>
                  <a:pt x="477018" y="2617109"/>
                </a:lnTo>
                <a:lnTo>
                  <a:pt x="444788" y="2585887"/>
                </a:lnTo>
                <a:lnTo>
                  <a:pt x="413498" y="2553778"/>
                </a:lnTo>
                <a:lnTo>
                  <a:pt x="383168" y="2520801"/>
                </a:lnTo>
                <a:lnTo>
                  <a:pt x="353820" y="2486978"/>
                </a:lnTo>
                <a:lnTo>
                  <a:pt x="325477" y="2452330"/>
                </a:lnTo>
                <a:lnTo>
                  <a:pt x="298159" y="2416878"/>
                </a:lnTo>
                <a:lnTo>
                  <a:pt x="271889" y="2380642"/>
                </a:lnTo>
                <a:lnTo>
                  <a:pt x="246689" y="2343646"/>
                </a:lnTo>
                <a:lnTo>
                  <a:pt x="222580" y="2305908"/>
                </a:lnTo>
                <a:lnTo>
                  <a:pt x="199583" y="2267451"/>
                </a:lnTo>
                <a:lnTo>
                  <a:pt x="177722" y="2228295"/>
                </a:lnTo>
                <a:lnTo>
                  <a:pt x="157016" y="2188462"/>
                </a:lnTo>
                <a:lnTo>
                  <a:pt x="137489" y="2147972"/>
                </a:lnTo>
                <a:lnTo>
                  <a:pt x="119162" y="2106847"/>
                </a:lnTo>
                <a:lnTo>
                  <a:pt x="102056" y="2065108"/>
                </a:lnTo>
                <a:lnTo>
                  <a:pt x="86194" y="2022775"/>
                </a:lnTo>
                <a:lnTo>
                  <a:pt x="71597" y="1979871"/>
                </a:lnTo>
                <a:lnTo>
                  <a:pt x="58288" y="1936415"/>
                </a:lnTo>
                <a:lnTo>
                  <a:pt x="46286" y="1892430"/>
                </a:lnTo>
                <a:lnTo>
                  <a:pt x="35615" y="1847936"/>
                </a:lnTo>
                <a:lnTo>
                  <a:pt x="26297" y="1802954"/>
                </a:lnTo>
                <a:lnTo>
                  <a:pt x="18352" y="1757505"/>
                </a:lnTo>
                <a:lnTo>
                  <a:pt x="11803" y="1711611"/>
                </a:lnTo>
                <a:lnTo>
                  <a:pt x="6672" y="1665292"/>
                </a:lnTo>
                <a:lnTo>
                  <a:pt x="2979" y="1618570"/>
                </a:lnTo>
                <a:lnTo>
                  <a:pt x="748" y="1571465"/>
                </a:lnTo>
                <a:lnTo>
                  <a:pt x="0" y="152400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332729" y="2334728"/>
            <a:ext cx="812165" cy="573405"/>
          </a:xfrm>
          <a:custGeom>
            <a:avLst/>
            <a:gdLst/>
            <a:ahLst/>
            <a:cxnLst/>
            <a:rect l="l" t="t" r="r" b="b"/>
            <a:pathLst>
              <a:path w="812164" h="573405">
                <a:moveTo>
                  <a:pt x="810449" y="296775"/>
                </a:moveTo>
                <a:lnTo>
                  <a:pt x="214131" y="296775"/>
                </a:lnTo>
                <a:lnTo>
                  <a:pt x="239902" y="305728"/>
                </a:lnTo>
                <a:lnTo>
                  <a:pt x="263707" y="330065"/>
                </a:lnTo>
                <a:lnTo>
                  <a:pt x="285940" y="366593"/>
                </a:lnTo>
                <a:lnTo>
                  <a:pt x="306839" y="407455"/>
                </a:lnTo>
                <a:lnTo>
                  <a:pt x="326643" y="444793"/>
                </a:lnTo>
                <a:lnTo>
                  <a:pt x="343699" y="480675"/>
                </a:lnTo>
                <a:lnTo>
                  <a:pt x="358505" y="517913"/>
                </a:lnTo>
                <a:lnTo>
                  <a:pt x="374239" y="549771"/>
                </a:lnTo>
                <a:lnTo>
                  <a:pt x="394080" y="569507"/>
                </a:lnTo>
                <a:lnTo>
                  <a:pt x="419586" y="573216"/>
                </a:lnTo>
                <a:lnTo>
                  <a:pt x="448865" y="565269"/>
                </a:lnTo>
                <a:lnTo>
                  <a:pt x="509650" y="535979"/>
                </a:lnTo>
                <a:lnTo>
                  <a:pt x="565070" y="500578"/>
                </a:lnTo>
                <a:lnTo>
                  <a:pt x="593679" y="479758"/>
                </a:lnTo>
                <a:lnTo>
                  <a:pt x="625347" y="459271"/>
                </a:lnTo>
                <a:lnTo>
                  <a:pt x="664206" y="440334"/>
                </a:lnTo>
                <a:lnTo>
                  <a:pt x="708088" y="421790"/>
                </a:lnTo>
                <a:lnTo>
                  <a:pt x="749113" y="401603"/>
                </a:lnTo>
                <a:lnTo>
                  <a:pt x="779398" y="377737"/>
                </a:lnTo>
                <a:lnTo>
                  <a:pt x="798314" y="346817"/>
                </a:lnTo>
                <a:lnTo>
                  <a:pt x="809561" y="310872"/>
                </a:lnTo>
                <a:lnTo>
                  <a:pt x="810449" y="296775"/>
                </a:lnTo>
                <a:close/>
              </a:path>
              <a:path w="812164" h="573405">
                <a:moveTo>
                  <a:pt x="357711" y="0"/>
                </a:moveTo>
                <a:lnTo>
                  <a:pt x="287988" y="6937"/>
                </a:lnTo>
                <a:lnTo>
                  <a:pt x="249554" y="18073"/>
                </a:lnTo>
                <a:lnTo>
                  <a:pt x="206160" y="35556"/>
                </a:lnTo>
                <a:lnTo>
                  <a:pt x="157956" y="58872"/>
                </a:lnTo>
                <a:lnTo>
                  <a:pt x="112150" y="85784"/>
                </a:lnTo>
                <a:lnTo>
                  <a:pt x="76072" y="113958"/>
                </a:lnTo>
                <a:lnTo>
                  <a:pt x="39084" y="175442"/>
                </a:lnTo>
                <a:lnTo>
                  <a:pt x="29031" y="208988"/>
                </a:lnTo>
                <a:lnTo>
                  <a:pt x="18287" y="243498"/>
                </a:lnTo>
                <a:lnTo>
                  <a:pt x="7064" y="287464"/>
                </a:lnTo>
                <a:lnTo>
                  <a:pt x="222" y="339955"/>
                </a:lnTo>
                <a:lnTo>
                  <a:pt x="0" y="386159"/>
                </a:lnTo>
                <a:lnTo>
                  <a:pt x="8635" y="411265"/>
                </a:lnTo>
                <a:lnTo>
                  <a:pt x="29805" y="404913"/>
                </a:lnTo>
                <a:lnTo>
                  <a:pt x="61309" y="377118"/>
                </a:lnTo>
                <a:lnTo>
                  <a:pt x="96575" y="343632"/>
                </a:lnTo>
                <a:lnTo>
                  <a:pt x="129031" y="320206"/>
                </a:lnTo>
                <a:lnTo>
                  <a:pt x="158017" y="307586"/>
                </a:lnTo>
                <a:lnTo>
                  <a:pt x="186610" y="298584"/>
                </a:lnTo>
                <a:lnTo>
                  <a:pt x="214131" y="296775"/>
                </a:lnTo>
                <a:lnTo>
                  <a:pt x="810449" y="296775"/>
                </a:lnTo>
                <a:lnTo>
                  <a:pt x="811760" y="275974"/>
                </a:lnTo>
                <a:lnTo>
                  <a:pt x="803528" y="248197"/>
                </a:lnTo>
                <a:lnTo>
                  <a:pt x="781794" y="230643"/>
                </a:lnTo>
                <a:lnTo>
                  <a:pt x="748141" y="219495"/>
                </a:lnTo>
                <a:lnTo>
                  <a:pt x="708463" y="210728"/>
                </a:lnTo>
                <a:lnTo>
                  <a:pt x="668654" y="200318"/>
                </a:lnTo>
                <a:lnTo>
                  <a:pt x="626514" y="188154"/>
                </a:lnTo>
                <a:lnTo>
                  <a:pt x="580135" y="176061"/>
                </a:lnTo>
                <a:lnTo>
                  <a:pt x="535852" y="162921"/>
                </a:lnTo>
                <a:lnTo>
                  <a:pt x="499998" y="147613"/>
                </a:lnTo>
                <a:lnTo>
                  <a:pt x="475567" y="128766"/>
                </a:lnTo>
                <a:lnTo>
                  <a:pt x="458755" y="107418"/>
                </a:lnTo>
                <a:lnTo>
                  <a:pt x="445690" y="85760"/>
                </a:lnTo>
                <a:lnTo>
                  <a:pt x="432561" y="66079"/>
                </a:lnTo>
                <a:lnTo>
                  <a:pt x="421183" y="47335"/>
                </a:lnTo>
                <a:lnTo>
                  <a:pt x="412686" y="28900"/>
                </a:lnTo>
                <a:lnTo>
                  <a:pt x="402093" y="13465"/>
                </a:lnTo>
                <a:lnTo>
                  <a:pt x="384428" y="3722"/>
                </a:lnTo>
                <a:lnTo>
                  <a:pt x="357711" y="0"/>
                </a:lnTo>
                <a:close/>
              </a:path>
            </a:pathLst>
          </a:custGeom>
          <a:solidFill>
            <a:srgbClr val="00AFEF">
              <a:alpha val="4117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107046" y="2634608"/>
            <a:ext cx="657225" cy="1722120"/>
          </a:xfrm>
          <a:custGeom>
            <a:avLst/>
            <a:gdLst/>
            <a:ahLst/>
            <a:cxnLst/>
            <a:rect l="l" t="t" r="r" b="b"/>
            <a:pathLst>
              <a:path w="657225" h="1722120">
                <a:moveTo>
                  <a:pt x="88498" y="0"/>
                </a:moveTo>
                <a:lnTo>
                  <a:pt x="51434" y="7626"/>
                </a:lnTo>
                <a:lnTo>
                  <a:pt x="22685" y="37469"/>
                </a:lnTo>
                <a:lnTo>
                  <a:pt x="6318" y="84349"/>
                </a:lnTo>
                <a:lnTo>
                  <a:pt x="0" y="135731"/>
                </a:lnTo>
                <a:lnTo>
                  <a:pt x="1397" y="179076"/>
                </a:lnTo>
                <a:lnTo>
                  <a:pt x="12811" y="209401"/>
                </a:lnTo>
                <a:lnTo>
                  <a:pt x="34512" y="233940"/>
                </a:lnTo>
                <a:lnTo>
                  <a:pt x="61118" y="258478"/>
                </a:lnTo>
                <a:lnTo>
                  <a:pt x="87249" y="288804"/>
                </a:lnTo>
                <a:lnTo>
                  <a:pt x="142716" y="363368"/>
                </a:lnTo>
                <a:lnTo>
                  <a:pt x="170759" y="407693"/>
                </a:lnTo>
                <a:lnTo>
                  <a:pt x="194563" y="460127"/>
                </a:lnTo>
                <a:lnTo>
                  <a:pt x="208252" y="502338"/>
                </a:lnTo>
                <a:lnTo>
                  <a:pt x="221351" y="550551"/>
                </a:lnTo>
                <a:lnTo>
                  <a:pt x="233060" y="602001"/>
                </a:lnTo>
                <a:lnTo>
                  <a:pt x="242579" y="653929"/>
                </a:lnTo>
                <a:lnTo>
                  <a:pt x="249106" y="703570"/>
                </a:lnTo>
                <a:lnTo>
                  <a:pt x="251841" y="748163"/>
                </a:lnTo>
                <a:lnTo>
                  <a:pt x="244558" y="806027"/>
                </a:lnTo>
                <a:lnTo>
                  <a:pt x="227298" y="857891"/>
                </a:lnTo>
                <a:lnTo>
                  <a:pt x="209800" y="906325"/>
                </a:lnTo>
                <a:lnTo>
                  <a:pt x="201802" y="953903"/>
                </a:lnTo>
                <a:lnTo>
                  <a:pt x="210300" y="999283"/>
                </a:lnTo>
                <a:lnTo>
                  <a:pt x="228631" y="1041771"/>
                </a:lnTo>
                <a:lnTo>
                  <a:pt x="246058" y="1084901"/>
                </a:lnTo>
                <a:lnTo>
                  <a:pt x="251841" y="1132211"/>
                </a:lnTo>
                <a:lnTo>
                  <a:pt x="243456" y="1174619"/>
                </a:lnTo>
                <a:lnTo>
                  <a:pt x="226922" y="1219930"/>
                </a:lnTo>
                <a:lnTo>
                  <a:pt x="206706" y="1266655"/>
                </a:lnTo>
                <a:lnTo>
                  <a:pt x="187276" y="1313307"/>
                </a:lnTo>
                <a:lnTo>
                  <a:pt x="173100" y="1358398"/>
                </a:lnTo>
                <a:lnTo>
                  <a:pt x="161228" y="1413958"/>
                </a:lnTo>
                <a:lnTo>
                  <a:pt x="152130" y="1469411"/>
                </a:lnTo>
                <a:lnTo>
                  <a:pt x="148151" y="1522507"/>
                </a:lnTo>
                <a:lnTo>
                  <a:pt x="151637" y="1570996"/>
                </a:lnTo>
                <a:lnTo>
                  <a:pt x="166429" y="1618841"/>
                </a:lnTo>
                <a:lnTo>
                  <a:pt x="190150" y="1665722"/>
                </a:lnTo>
                <a:lnTo>
                  <a:pt x="216110" y="1702959"/>
                </a:lnTo>
                <a:lnTo>
                  <a:pt x="237617" y="1721872"/>
                </a:lnTo>
                <a:lnTo>
                  <a:pt x="252614" y="1716032"/>
                </a:lnTo>
                <a:lnTo>
                  <a:pt x="264826" y="1691439"/>
                </a:lnTo>
                <a:lnTo>
                  <a:pt x="275943" y="1658060"/>
                </a:lnTo>
                <a:lnTo>
                  <a:pt x="287654" y="1625860"/>
                </a:lnTo>
                <a:lnTo>
                  <a:pt x="298247" y="1592641"/>
                </a:lnTo>
                <a:lnTo>
                  <a:pt x="308197" y="1554708"/>
                </a:lnTo>
                <a:lnTo>
                  <a:pt x="322195" y="1519775"/>
                </a:lnTo>
                <a:lnTo>
                  <a:pt x="344931" y="1495558"/>
                </a:lnTo>
                <a:lnTo>
                  <a:pt x="380797" y="1490736"/>
                </a:lnTo>
                <a:lnTo>
                  <a:pt x="522469" y="1490736"/>
                </a:lnTo>
                <a:lnTo>
                  <a:pt x="547231" y="1470265"/>
                </a:lnTo>
                <a:lnTo>
                  <a:pt x="577455" y="1434494"/>
                </a:lnTo>
                <a:lnTo>
                  <a:pt x="605259" y="1392852"/>
                </a:lnTo>
                <a:lnTo>
                  <a:pt x="628595" y="1349949"/>
                </a:lnTo>
                <a:lnTo>
                  <a:pt x="645413" y="1310392"/>
                </a:lnTo>
                <a:lnTo>
                  <a:pt x="655701" y="1268621"/>
                </a:lnTo>
                <a:lnTo>
                  <a:pt x="656653" y="1229493"/>
                </a:lnTo>
                <a:lnTo>
                  <a:pt x="651986" y="1186269"/>
                </a:lnTo>
                <a:lnTo>
                  <a:pt x="645413" y="1132211"/>
                </a:lnTo>
                <a:lnTo>
                  <a:pt x="635940" y="1028071"/>
                </a:lnTo>
                <a:lnTo>
                  <a:pt x="629396" y="967619"/>
                </a:lnTo>
                <a:lnTo>
                  <a:pt x="620851" y="908691"/>
                </a:lnTo>
                <a:lnTo>
                  <a:pt x="609709" y="856621"/>
                </a:lnTo>
                <a:lnTo>
                  <a:pt x="595376" y="816743"/>
                </a:lnTo>
                <a:lnTo>
                  <a:pt x="562082" y="784006"/>
                </a:lnTo>
                <a:lnTo>
                  <a:pt x="518858" y="771737"/>
                </a:lnTo>
                <a:lnTo>
                  <a:pt x="478111" y="764825"/>
                </a:lnTo>
                <a:lnTo>
                  <a:pt x="452247" y="748163"/>
                </a:lnTo>
                <a:lnTo>
                  <a:pt x="448514" y="720034"/>
                </a:lnTo>
                <a:lnTo>
                  <a:pt x="458962" y="687726"/>
                </a:lnTo>
                <a:lnTo>
                  <a:pt x="473196" y="649632"/>
                </a:lnTo>
                <a:lnTo>
                  <a:pt x="480822" y="604145"/>
                </a:lnTo>
                <a:lnTo>
                  <a:pt x="480113" y="559431"/>
                </a:lnTo>
                <a:lnTo>
                  <a:pt x="476924" y="507592"/>
                </a:lnTo>
                <a:lnTo>
                  <a:pt x="471943" y="452747"/>
                </a:lnTo>
                <a:lnTo>
                  <a:pt x="465858" y="399018"/>
                </a:lnTo>
                <a:lnTo>
                  <a:pt x="459358" y="350526"/>
                </a:lnTo>
                <a:lnTo>
                  <a:pt x="452187" y="296412"/>
                </a:lnTo>
                <a:lnTo>
                  <a:pt x="444658" y="245941"/>
                </a:lnTo>
                <a:lnTo>
                  <a:pt x="433748" y="199757"/>
                </a:lnTo>
                <a:lnTo>
                  <a:pt x="416432" y="158502"/>
                </a:lnTo>
                <a:lnTo>
                  <a:pt x="392810" y="122122"/>
                </a:lnTo>
                <a:lnTo>
                  <a:pt x="364140" y="90350"/>
                </a:lnTo>
                <a:lnTo>
                  <a:pt x="329422" y="63508"/>
                </a:lnTo>
                <a:lnTo>
                  <a:pt x="287654" y="41916"/>
                </a:lnTo>
                <a:lnTo>
                  <a:pt x="244312" y="26499"/>
                </a:lnTo>
                <a:lnTo>
                  <a:pt x="191978" y="12399"/>
                </a:lnTo>
                <a:lnTo>
                  <a:pt x="137693" y="2578"/>
                </a:lnTo>
                <a:lnTo>
                  <a:pt x="88498" y="0"/>
                </a:lnTo>
                <a:close/>
              </a:path>
              <a:path w="657225" h="1722120">
                <a:moveTo>
                  <a:pt x="522469" y="1490736"/>
                </a:moveTo>
                <a:lnTo>
                  <a:pt x="380797" y="1490736"/>
                </a:lnTo>
                <a:lnTo>
                  <a:pt x="426307" y="1498987"/>
                </a:lnTo>
                <a:lnTo>
                  <a:pt x="474055" y="1505523"/>
                </a:lnTo>
                <a:lnTo>
                  <a:pt x="516635" y="1495558"/>
                </a:lnTo>
                <a:lnTo>
                  <a:pt x="522469" y="1490736"/>
                </a:lnTo>
                <a:close/>
              </a:path>
            </a:pathLst>
          </a:custGeom>
          <a:solidFill>
            <a:srgbClr val="00AFEF">
              <a:alpha val="3097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276512" y="3976496"/>
            <a:ext cx="768985" cy="585470"/>
          </a:xfrm>
          <a:custGeom>
            <a:avLst/>
            <a:gdLst/>
            <a:ahLst/>
            <a:cxnLst/>
            <a:rect l="l" t="t" r="r" b="b"/>
            <a:pathLst>
              <a:path w="768985" h="585470">
                <a:moveTo>
                  <a:pt x="768756" y="371296"/>
                </a:moveTo>
                <a:lnTo>
                  <a:pt x="340165" y="371296"/>
                </a:lnTo>
                <a:lnTo>
                  <a:pt x="360001" y="373379"/>
                </a:lnTo>
                <a:lnTo>
                  <a:pt x="382698" y="391052"/>
                </a:lnTo>
                <a:lnTo>
                  <a:pt x="406705" y="418464"/>
                </a:lnTo>
                <a:lnTo>
                  <a:pt x="433331" y="449782"/>
                </a:lnTo>
                <a:lnTo>
                  <a:pt x="463887" y="479170"/>
                </a:lnTo>
                <a:lnTo>
                  <a:pt x="500753" y="510684"/>
                </a:lnTo>
                <a:lnTo>
                  <a:pt x="542595" y="545639"/>
                </a:lnTo>
                <a:lnTo>
                  <a:pt x="584866" y="573807"/>
                </a:lnTo>
                <a:lnTo>
                  <a:pt x="623018" y="584961"/>
                </a:lnTo>
                <a:lnTo>
                  <a:pt x="657504" y="572710"/>
                </a:lnTo>
                <a:lnTo>
                  <a:pt x="690121" y="543718"/>
                </a:lnTo>
                <a:lnTo>
                  <a:pt x="718619" y="507345"/>
                </a:lnTo>
                <a:lnTo>
                  <a:pt x="740747" y="472947"/>
                </a:lnTo>
                <a:lnTo>
                  <a:pt x="764924" y="403701"/>
                </a:lnTo>
                <a:lnTo>
                  <a:pt x="768756" y="371296"/>
                </a:lnTo>
                <a:close/>
              </a:path>
              <a:path w="768985" h="585470">
                <a:moveTo>
                  <a:pt x="83" y="0"/>
                </a:moveTo>
                <a:lnTo>
                  <a:pt x="10846" y="65325"/>
                </a:lnTo>
                <a:lnTo>
                  <a:pt x="28408" y="115496"/>
                </a:lnTo>
                <a:lnTo>
                  <a:pt x="48470" y="161797"/>
                </a:lnTo>
                <a:lnTo>
                  <a:pt x="71453" y="204384"/>
                </a:lnTo>
                <a:lnTo>
                  <a:pt x="99079" y="248459"/>
                </a:lnTo>
                <a:lnTo>
                  <a:pt x="129087" y="289653"/>
                </a:lnTo>
                <a:lnTo>
                  <a:pt x="159214" y="323595"/>
                </a:lnTo>
                <a:lnTo>
                  <a:pt x="190539" y="349293"/>
                </a:lnTo>
                <a:lnTo>
                  <a:pt x="223698" y="369061"/>
                </a:lnTo>
                <a:lnTo>
                  <a:pt x="283801" y="392048"/>
                </a:lnTo>
                <a:lnTo>
                  <a:pt x="305637" y="390560"/>
                </a:lnTo>
                <a:lnTo>
                  <a:pt x="323234" y="380333"/>
                </a:lnTo>
                <a:lnTo>
                  <a:pt x="340165" y="371296"/>
                </a:lnTo>
                <a:lnTo>
                  <a:pt x="768756" y="371296"/>
                </a:lnTo>
                <a:lnTo>
                  <a:pt x="768947" y="369685"/>
                </a:lnTo>
                <a:lnTo>
                  <a:pt x="768433" y="342264"/>
                </a:lnTo>
                <a:lnTo>
                  <a:pt x="760335" y="324556"/>
                </a:lnTo>
                <a:lnTo>
                  <a:pt x="745462" y="313467"/>
                </a:lnTo>
                <a:lnTo>
                  <a:pt x="729946" y="304331"/>
                </a:lnTo>
                <a:lnTo>
                  <a:pt x="719919" y="292480"/>
                </a:lnTo>
                <a:lnTo>
                  <a:pt x="719742" y="277498"/>
                </a:lnTo>
                <a:lnTo>
                  <a:pt x="725173" y="261683"/>
                </a:lnTo>
                <a:lnTo>
                  <a:pt x="729724" y="244153"/>
                </a:lnTo>
                <a:lnTo>
                  <a:pt x="714998" y="198568"/>
                </a:lnTo>
                <a:lnTo>
                  <a:pt x="675612" y="140696"/>
                </a:lnTo>
                <a:lnTo>
                  <a:pt x="657605" y="124459"/>
                </a:lnTo>
                <a:lnTo>
                  <a:pt x="283801" y="124459"/>
                </a:lnTo>
                <a:lnTo>
                  <a:pt x="232644" y="122108"/>
                </a:lnTo>
                <a:lnTo>
                  <a:pt x="184296" y="114315"/>
                </a:lnTo>
                <a:lnTo>
                  <a:pt x="140712" y="102260"/>
                </a:lnTo>
                <a:lnTo>
                  <a:pt x="103842" y="87121"/>
                </a:lnTo>
                <a:lnTo>
                  <a:pt x="70431" y="62525"/>
                </a:lnTo>
                <a:lnTo>
                  <a:pt x="13991" y="5236"/>
                </a:lnTo>
                <a:lnTo>
                  <a:pt x="83" y="0"/>
                </a:lnTo>
                <a:close/>
              </a:path>
              <a:path w="768985" h="585470">
                <a:moveTo>
                  <a:pt x="519259" y="80898"/>
                </a:moveTo>
                <a:lnTo>
                  <a:pt x="477910" y="85709"/>
                </a:lnTo>
                <a:lnTo>
                  <a:pt x="429867" y="96342"/>
                </a:lnTo>
                <a:lnTo>
                  <a:pt x="378953" y="108925"/>
                </a:lnTo>
                <a:lnTo>
                  <a:pt x="328990" y="119588"/>
                </a:lnTo>
                <a:lnTo>
                  <a:pt x="283801" y="124459"/>
                </a:lnTo>
                <a:lnTo>
                  <a:pt x="657605" y="124459"/>
                </a:lnTo>
                <a:lnTo>
                  <a:pt x="650704" y="118236"/>
                </a:lnTo>
                <a:lnTo>
                  <a:pt x="624183" y="102169"/>
                </a:lnTo>
                <a:lnTo>
                  <a:pt x="594935" y="90185"/>
                </a:lnTo>
                <a:lnTo>
                  <a:pt x="560710" y="82893"/>
                </a:lnTo>
                <a:lnTo>
                  <a:pt x="519259" y="80898"/>
                </a:lnTo>
                <a:close/>
              </a:path>
            </a:pathLst>
          </a:custGeom>
          <a:solidFill>
            <a:srgbClr val="00AFEF">
              <a:alpha val="3097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379600" y="4624387"/>
            <a:ext cx="363855" cy="379730"/>
          </a:xfrm>
          <a:custGeom>
            <a:avLst/>
            <a:gdLst/>
            <a:ahLst/>
            <a:cxnLst/>
            <a:rect l="l" t="t" r="r" b="b"/>
            <a:pathLst>
              <a:path w="363855" h="379729">
                <a:moveTo>
                  <a:pt x="0" y="379412"/>
                </a:moveTo>
                <a:lnTo>
                  <a:pt x="363537" y="379412"/>
                </a:lnTo>
                <a:lnTo>
                  <a:pt x="363537" y="0"/>
                </a:lnTo>
                <a:lnTo>
                  <a:pt x="0" y="0"/>
                </a:lnTo>
                <a:lnTo>
                  <a:pt x="0" y="3794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379600" y="4624387"/>
            <a:ext cx="363855" cy="379730"/>
          </a:xfrm>
          <a:custGeom>
            <a:avLst/>
            <a:gdLst/>
            <a:ahLst/>
            <a:cxnLst/>
            <a:rect l="l" t="t" r="r" b="b"/>
            <a:pathLst>
              <a:path w="363855" h="379729">
                <a:moveTo>
                  <a:pt x="0" y="379412"/>
                </a:moveTo>
                <a:lnTo>
                  <a:pt x="363537" y="379412"/>
                </a:lnTo>
                <a:lnTo>
                  <a:pt x="363537" y="0"/>
                </a:lnTo>
                <a:lnTo>
                  <a:pt x="0" y="0"/>
                </a:lnTo>
                <a:lnTo>
                  <a:pt x="0" y="379412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879975" y="4656137"/>
            <a:ext cx="361950" cy="379730"/>
          </a:xfrm>
          <a:custGeom>
            <a:avLst/>
            <a:gdLst/>
            <a:ahLst/>
            <a:cxnLst/>
            <a:rect l="l" t="t" r="r" b="b"/>
            <a:pathLst>
              <a:path w="361950" h="379729">
                <a:moveTo>
                  <a:pt x="0" y="379412"/>
                </a:moveTo>
                <a:lnTo>
                  <a:pt x="361950" y="379412"/>
                </a:lnTo>
                <a:lnTo>
                  <a:pt x="361950" y="0"/>
                </a:lnTo>
                <a:lnTo>
                  <a:pt x="0" y="0"/>
                </a:lnTo>
                <a:lnTo>
                  <a:pt x="0" y="3794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879975" y="4656137"/>
            <a:ext cx="361950" cy="379730"/>
          </a:xfrm>
          <a:custGeom>
            <a:avLst/>
            <a:gdLst/>
            <a:ahLst/>
            <a:cxnLst/>
            <a:rect l="l" t="t" r="r" b="b"/>
            <a:pathLst>
              <a:path w="361950" h="379729">
                <a:moveTo>
                  <a:pt x="0" y="379412"/>
                </a:moveTo>
                <a:lnTo>
                  <a:pt x="361950" y="379412"/>
                </a:lnTo>
                <a:lnTo>
                  <a:pt x="361950" y="0"/>
                </a:lnTo>
                <a:lnTo>
                  <a:pt x="0" y="0"/>
                </a:lnTo>
                <a:lnTo>
                  <a:pt x="0" y="379412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149220" y="1415034"/>
            <a:ext cx="15151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DJF </a:t>
            </a:r>
            <a:r>
              <a:rPr sz="1800" spc="-5" dirty="0">
                <a:latin typeface="Calibri"/>
                <a:cs typeface="Calibri"/>
              </a:rPr>
              <a:t>(NH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Winter)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615432" y="1378711"/>
            <a:ext cx="16167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latin typeface="Calibri"/>
                <a:cs typeface="Calibri"/>
              </a:rPr>
              <a:t>JJA </a:t>
            </a:r>
            <a:r>
              <a:rPr sz="1800" spc="-5" dirty="0">
                <a:latin typeface="Calibri"/>
                <a:cs typeface="Calibri"/>
              </a:rPr>
              <a:t>(NH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Summer)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503680" y="5479796"/>
            <a:ext cx="660082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500 </a:t>
            </a:r>
            <a:r>
              <a:rPr sz="1800" spc="-20" dirty="0">
                <a:latin typeface="Calibri"/>
                <a:cs typeface="Calibri"/>
              </a:rPr>
              <a:t>hPa </a:t>
            </a:r>
            <a:r>
              <a:rPr sz="1800" spc="-5" dirty="0">
                <a:latin typeface="Calibri"/>
                <a:cs typeface="Calibri"/>
              </a:rPr>
              <a:t>closed </a:t>
            </a:r>
            <a:r>
              <a:rPr sz="1800" spc="-15" dirty="0">
                <a:latin typeface="Calibri"/>
                <a:cs typeface="Calibri"/>
              </a:rPr>
              <a:t>lows </a:t>
            </a:r>
            <a:r>
              <a:rPr sz="1800" spc="-10" dirty="0">
                <a:latin typeface="Calibri"/>
                <a:cs typeface="Calibri"/>
              </a:rPr>
              <a:t>to </a:t>
            </a:r>
            <a:r>
              <a:rPr sz="1800" dirty="0">
                <a:latin typeface="Calibri"/>
                <a:cs typeface="Calibri"/>
              </a:rPr>
              <a:t>the </a:t>
            </a:r>
            <a:r>
              <a:rPr sz="1800" spc="-5" dirty="0">
                <a:latin typeface="Calibri"/>
                <a:cs typeface="Calibri"/>
              </a:rPr>
              <a:t>south of </a:t>
            </a:r>
            <a:r>
              <a:rPr sz="1800" dirty="0">
                <a:latin typeface="Calibri"/>
                <a:cs typeface="Calibri"/>
              </a:rPr>
              <a:t>the </a:t>
            </a:r>
            <a:r>
              <a:rPr sz="1800" spc="-5" dirty="0">
                <a:latin typeface="Calibri"/>
                <a:cs typeface="Calibri"/>
              </a:rPr>
              <a:t>Jet </a:t>
            </a:r>
            <a:r>
              <a:rPr sz="1800" spc="-10" dirty="0">
                <a:latin typeface="Calibri"/>
                <a:cs typeface="Calibri"/>
              </a:rPr>
              <a:t>(from </a:t>
            </a:r>
            <a:r>
              <a:rPr sz="1800" dirty="0">
                <a:latin typeface="Calibri"/>
                <a:cs typeface="Calibri"/>
              </a:rPr>
              <a:t>Bell and </a:t>
            </a:r>
            <a:r>
              <a:rPr sz="1800" spc="-5" dirty="0">
                <a:latin typeface="Calibri"/>
                <a:cs typeface="Calibri"/>
              </a:rPr>
              <a:t>Bosart</a:t>
            </a:r>
            <a:r>
              <a:rPr sz="1800" spc="1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1989)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009520" y="2974912"/>
            <a:ext cx="1505585" cy="1135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89"/>
              </a:lnSpc>
            </a:pPr>
            <a:r>
              <a:rPr sz="1800" dirty="0">
                <a:latin typeface="Arial"/>
                <a:cs typeface="Arial"/>
              </a:rPr>
              <a:t>J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100">
              <a:latin typeface="Times New Roman"/>
              <a:cs typeface="Times New Roman"/>
            </a:endParaRPr>
          </a:p>
          <a:p>
            <a:pPr algn="r">
              <a:lnSpc>
                <a:spcPct val="100000"/>
              </a:lnSpc>
            </a:pPr>
            <a:r>
              <a:rPr sz="1800" dirty="0">
                <a:latin typeface="Arial"/>
                <a:cs typeface="Arial"/>
              </a:rPr>
              <a:t>J</a:t>
            </a:r>
            <a:endParaRPr sz="18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650103" y="3127290"/>
            <a:ext cx="1459865" cy="10007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89"/>
              </a:lnSpc>
            </a:pPr>
            <a:r>
              <a:rPr sz="1800" dirty="0">
                <a:latin typeface="Arial"/>
                <a:cs typeface="Arial"/>
              </a:rPr>
              <a:t>J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 algn="r">
              <a:lnSpc>
                <a:spcPct val="100000"/>
              </a:lnSpc>
              <a:spcBef>
                <a:spcPts val="1400"/>
              </a:spcBef>
            </a:pPr>
            <a:r>
              <a:rPr sz="1800" dirty="0">
                <a:latin typeface="Arial"/>
                <a:cs typeface="Arial"/>
              </a:rPr>
              <a:t>J</a:t>
            </a:r>
            <a:endParaRPr sz="1800">
              <a:latin typeface="Arial"/>
              <a:cs typeface="Arial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1365630" y="411937"/>
            <a:ext cx="6630034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5" dirty="0">
                <a:solidFill>
                  <a:srgbClr val="00AFEF"/>
                </a:solidFill>
              </a:rPr>
              <a:t>Annual </a:t>
            </a:r>
            <a:r>
              <a:rPr sz="3200" dirty="0">
                <a:solidFill>
                  <a:srgbClr val="00AFEF"/>
                </a:solidFill>
              </a:rPr>
              <a:t>mean </a:t>
            </a:r>
            <a:r>
              <a:rPr sz="3200" spc="-10" dirty="0">
                <a:solidFill>
                  <a:srgbClr val="00AFEF"/>
                </a:solidFill>
              </a:rPr>
              <a:t>COL distribution </a:t>
            </a:r>
            <a:r>
              <a:rPr sz="3200" dirty="0">
                <a:solidFill>
                  <a:srgbClr val="00AFEF"/>
                </a:solidFill>
              </a:rPr>
              <a:t>in the</a:t>
            </a:r>
            <a:r>
              <a:rPr sz="3200" spc="50" dirty="0">
                <a:solidFill>
                  <a:srgbClr val="00AFEF"/>
                </a:solidFill>
              </a:rPr>
              <a:t> </a:t>
            </a:r>
            <a:r>
              <a:rPr sz="3200" dirty="0">
                <a:solidFill>
                  <a:srgbClr val="00AFEF"/>
                </a:solidFill>
              </a:rPr>
              <a:t>NH</a:t>
            </a:r>
            <a:endParaRPr sz="3200"/>
          </a:p>
        </p:txBody>
      </p:sp>
      <p:sp>
        <p:nvSpPr>
          <p:cNvPr id="21" name="object 21"/>
          <p:cNvSpPr/>
          <p:nvPr/>
        </p:nvSpPr>
        <p:spPr>
          <a:xfrm>
            <a:off x="1171575" y="1836801"/>
            <a:ext cx="3373501" cy="32939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479587" y="3590925"/>
            <a:ext cx="1064260" cy="1113790"/>
          </a:xfrm>
          <a:custGeom>
            <a:avLst/>
            <a:gdLst/>
            <a:ahLst/>
            <a:cxnLst/>
            <a:rect l="l" t="t" r="r" b="b"/>
            <a:pathLst>
              <a:path w="1064260" h="1113789">
                <a:moveTo>
                  <a:pt x="64430" y="0"/>
                </a:moveTo>
                <a:lnTo>
                  <a:pt x="26050" y="33774"/>
                </a:lnTo>
                <a:lnTo>
                  <a:pt x="5552" y="107672"/>
                </a:lnTo>
                <a:lnTo>
                  <a:pt x="0" y="177101"/>
                </a:lnTo>
                <a:lnTo>
                  <a:pt x="2232" y="207391"/>
                </a:lnTo>
                <a:lnTo>
                  <a:pt x="22949" y="287401"/>
                </a:lnTo>
                <a:lnTo>
                  <a:pt x="37245" y="327736"/>
                </a:lnTo>
                <a:lnTo>
                  <a:pt x="55738" y="376065"/>
                </a:lnTo>
                <a:lnTo>
                  <a:pt x="76892" y="428148"/>
                </a:lnTo>
                <a:lnTo>
                  <a:pt x="99168" y="479744"/>
                </a:lnTo>
                <a:lnTo>
                  <a:pt x="121027" y="526613"/>
                </a:lnTo>
                <a:lnTo>
                  <a:pt x="140932" y="564515"/>
                </a:lnTo>
                <a:lnTo>
                  <a:pt x="169033" y="602613"/>
                </a:lnTo>
                <a:lnTo>
                  <a:pt x="222424" y="646900"/>
                </a:lnTo>
                <a:lnTo>
                  <a:pt x="244310" y="671068"/>
                </a:lnTo>
                <a:lnTo>
                  <a:pt x="259278" y="702730"/>
                </a:lnTo>
                <a:lnTo>
                  <a:pt x="269186" y="736822"/>
                </a:lnTo>
                <a:lnTo>
                  <a:pt x="279546" y="770008"/>
                </a:lnTo>
                <a:lnTo>
                  <a:pt x="326274" y="825700"/>
                </a:lnTo>
                <a:lnTo>
                  <a:pt x="365547" y="850979"/>
                </a:lnTo>
                <a:lnTo>
                  <a:pt x="399510" y="869805"/>
                </a:lnTo>
                <a:lnTo>
                  <a:pt x="413982" y="877189"/>
                </a:lnTo>
                <a:lnTo>
                  <a:pt x="496929" y="932259"/>
                </a:lnTo>
                <a:lnTo>
                  <a:pt x="543266" y="962110"/>
                </a:lnTo>
                <a:lnTo>
                  <a:pt x="670749" y="1038437"/>
                </a:lnTo>
                <a:lnTo>
                  <a:pt x="712397" y="1061802"/>
                </a:lnTo>
                <a:lnTo>
                  <a:pt x="754771" y="1082143"/>
                </a:lnTo>
                <a:lnTo>
                  <a:pt x="797522" y="1097407"/>
                </a:lnTo>
                <a:lnTo>
                  <a:pt x="855932" y="1108648"/>
                </a:lnTo>
                <a:lnTo>
                  <a:pt x="918283" y="1113424"/>
                </a:lnTo>
                <a:lnTo>
                  <a:pt x="975562" y="1113748"/>
                </a:lnTo>
                <a:lnTo>
                  <a:pt x="1018756" y="1111631"/>
                </a:lnTo>
                <a:lnTo>
                  <a:pt x="1044898" y="1106594"/>
                </a:lnTo>
                <a:lnTo>
                  <a:pt x="1058920" y="1097915"/>
                </a:lnTo>
                <a:lnTo>
                  <a:pt x="1063940" y="1087235"/>
                </a:lnTo>
                <a:lnTo>
                  <a:pt x="1063079" y="1076198"/>
                </a:lnTo>
                <a:lnTo>
                  <a:pt x="1055647" y="1065579"/>
                </a:lnTo>
                <a:lnTo>
                  <a:pt x="1040489" y="1054401"/>
                </a:lnTo>
                <a:lnTo>
                  <a:pt x="1020020" y="1041675"/>
                </a:lnTo>
                <a:lnTo>
                  <a:pt x="996658" y="1026414"/>
                </a:lnTo>
                <a:lnTo>
                  <a:pt x="968803" y="1008596"/>
                </a:lnTo>
                <a:lnTo>
                  <a:pt x="935841" y="988647"/>
                </a:lnTo>
                <a:lnTo>
                  <a:pt x="901950" y="966245"/>
                </a:lnTo>
                <a:lnTo>
                  <a:pt x="871309" y="941070"/>
                </a:lnTo>
                <a:lnTo>
                  <a:pt x="843664" y="911300"/>
                </a:lnTo>
                <a:lnTo>
                  <a:pt x="817318" y="877601"/>
                </a:lnTo>
                <a:lnTo>
                  <a:pt x="793996" y="843664"/>
                </a:lnTo>
                <a:lnTo>
                  <a:pt x="763881" y="787276"/>
                </a:lnTo>
                <a:lnTo>
                  <a:pt x="574524" y="787276"/>
                </a:lnTo>
                <a:lnTo>
                  <a:pt x="556873" y="783463"/>
                </a:lnTo>
                <a:lnTo>
                  <a:pt x="541531" y="774981"/>
                </a:lnTo>
                <a:lnTo>
                  <a:pt x="531965" y="763524"/>
                </a:lnTo>
                <a:lnTo>
                  <a:pt x="531159" y="747621"/>
                </a:lnTo>
                <a:lnTo>
                  <a:pt x="536569" y="727075"/>
                </a:lnTo>
                <a:lnTo>
                  <a:pt x="543359" y="705195"/>
                </a:lnTo>
                <a:lnTo>
                  <a:pt x="546697" y="685292"/>
                </a:lnTo>
                <a:lnTo>
                  <a:pt x="548538" y="669004"/>
                </a:lnTo>
                <a:lnTo>
                  <a:pt x="550380" y="654240"/>
                </a:lnTo>
                <a:lnTo>
                  <a:pt x="546697" y="639000"/>
                </a:lnTo>
                <a:lnTo>
                  <a:pt x="503515" y="600535"/>
                </a:lnTo>
                <a:lnTo>
                  <a:pt x="464671" y="577786"/>
                </a:lnTo>
                <a:lnTo>
                  <a:pt x="418897" y="553704"/>
                </a:lnTo>
                <a:lnTo>
                  <a:pt x="369659" y="528955"/>
                </a:lnTo>
                <a:lnTo>
                  <a:pt x="111468" y="315722"/>
                </a:lnTo>
                <a:lnTo>
                  <a:pt x="106058" y="283902"/>
                </a:lnTo>
                <a:lnTo>
                  <a:pt x="101340" y="252714"/>
                </a:lnTo>
                <a:lnTo>
                  <a:pt x="98002" y="222835"/>
                </a:lnTo>
                <a:lnTo>
                  <a:pt x="96736" y="194945"/>
                </a:lnTo>
                <a:lnTo>
                  <a:pt x="99216" y="169677"/>
                </a:lnTo>
                <a:lnTo>
                  <a:pt x="109702" y="124525"/>
                </a:lnTo>
                <a:lnTo>
                  <a:pt x="111468" y="102616"/>
                </a:lnTo>
                <a:lnTo>
                  <a:pt x="104562" y="54657"/>
                </a:lnTo>
                <a:lnTo>
                  <a:pt x="89370" y="17272"/>
                </a:lnTo>
                <a:lnTo>
                  <a:pt x="78168" y="6695"/>
                </a:lnTo>
                <a:lnTo>
                  <a:pt x="64430" y="0"/>
                </a:lnTo>
                <a:close/>
              </a:path>
              <a:path w="1064260" h="1113789">
                <a:moveTo>
                  <a:pt x="716369" y="692404"/>
                </a:moveTo>
                <a:lnTo>
                  <a:pt x="666916" y="703762"/>
                </a:lnTo>
                <a:lnTo>
                  <a:pt x="634704" y="730154"/>
                </a:lnTo>
                <a:lnTo>
                  <a:pt x="620008" y="751903"/>
                </a:lnTo>
                <a:lnTo>
                  <a:pt x="605549" y="772318"/>
                </a:lnTo>
                <a:lnTo>
                  <a:pt x="591020" y="784733"/>
                </a:lnTo>
                <a:lnTo>
                  <a:pt x="574524" y="787276"/>
                </a:lnTo>
                <a:lnTo>
                  <a:pt x="763881" y="787276"/>
                </a:lnTo>
                <a:lnTo>
                  <a:pt x="763353" y="786092"/>
                </a:lnTo>
                <a:lnTo>
                  <a:pt x="756485" y="760777"/>
                </a:lnTo>
                <a:lnTo>
                  <a:pt x="751689" y="738582"/>
                </a:lnTo>
                <a:lnTo>
                  <a:pt x="745833" y="720852"/>
                </a:lnTo>
                <a:lnTo>
                  <a:pt x="739354" y="708048"/>
                </a:lnTo>
                <a:lnTo>
                  <a:pt x="733434" y="699484"/>
                </a:lnTo>
                <a:lnTo>
                  <a:pt x="726348" y="694491"/>
                </a:lnTo>
                <a:lnTo>
                  <a:pt x="716369" y="692404"/>
                </a:lnTo>
                <a:close/>
              </a:path>
            </a:pathLst>
          </a:custGeom>
          <a:solidFill>
            <a:srgbClr val="00AFEF">
              <a:alpha val="3097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055873" y="2359786"/>
            <a:ext cx="1334135" cy="2251075"/>
          </a:xfrm>
          <a:custGeom>
            <a:avLst/>
            <a:gdLst/>
            <a:ahLst/>
            <a:cxnLst/>
            <a:rect l="l" t="t" r="r" b="b"/>
            <a:pathLst>
              <a:path w="1334135" h="2251075">
                <a:moveTo>
                  <a:pt x="1041388" y="1937400"/>
                </a:moveTo>
                <a:lnTo>
                  <a:pt x="699658" y="1937400"/>
                </a:lnTo>
                <a:lnTo>
                  <a:pt x="712729" y="1937823"/>
                </a:lnTo>
                <a:lnTo>
                  <a:pt x="714883" y="1947164"/>
                </a:lnTo>
                <a:lnTo>
                  <a:pt x="698900" y="1967775"/>
                </a:lnTo>
                <a:lnTo>
                  <a:pt x="668845" y="1997090"/>
                </a:lnTo>
                <a:lnTo>
                  <a:pt x="637837" y="2031763"/>
                </a:lnTo>
                <a:lnTo>
                  <a:pt x="618998" y="2068449"/>
                </a:lnTo>
                <a:lnTo>
                  <a:pt x="615674" y="2112254"/>
                </a:lnTo>
                <a:lnTo>
                  <a:pt x="620887" y="2162952"/>
                </a:lnTo>
                <a:lnTo>
                  <a:pt x="632553" y="2209198"/>
                </a:lnTo>
                <a:lnTo>
                  <a:pt x="648588" y="2239645"/>
                </a:lnTo>
                <a:lnTo>
                  <a:pt x="668746" y="2250525"/>
                </a:lnTo>
                <a:lnTo>
                  <a:pt x="694118" y="2248106"/>
                </a:lnTo>
                <a:lnTo>
                  <a:pt x="759078" y="2218182"/>
                </a:lnTo>
                <a:lnTo>
                  <a:pt x="830327" y="2174999"/>
                </a:lnTo>
                <a:lnTo>
                  <a:pt x="870370" y="2146520"/>
                </a:lnTo>
                <a:lnTo>
                  <a:pt x="909109" y="2115285"/>
                </a:lnTo>
                <a:lnTo>
                  <a:pt x="943355" y="2082673"/>
                </a:lnTo>
                <a:lnTo>
                  <a:pt x="972643" y="2047616"/>
                </a:lnTo>
                <a:lnTo>
                  <a:pt x="999101" y="2009122"/>
                </a:lnTo>
                <a:lnTo>
                  <a:pt x="1023439" y="1968903"/>
                </a:lnTo>
                <a:lnTo>
                  <a:pt x="1041388" y="1937400"/>
                </a:lnTo>
                <a:close/>
              </a:path>
              <a:path w="1334135" h="2251075">
                <a:moveTo>
                  <a:pt x="309499" y="0"/>
                </a:moveTo>
                <a:lnTo>
                  <a:pt x="270811" y="13430"/>
                </a:lnTo>
                <a:lnTo>
                  <a:pt x="235838" y="49911"/>
                </a:lnTo>
                <a:lnTo>
                  <a:pt x="192103" y="111458"/>
                </a:lnTo>
                <a:lnTo>
                  <a:pt x="167634" y="145226"/>
                </a:lnTo>
                <a:lnTo>
                  <a:pt x="140081" y="171196"/>
                </a:lnTo>
                <a:lnTo>
                  <a:pt x="103137" y="185130"/>
                </a:lnTo>
                <a:lnTo>
                  <a:pt x="59420" y="191706"/>
                </a:lnTo>
                <a:lnTo>
                  <a:pt x="21012" y="196949"/>
                </a:lnTo>
                <a:lnTo>
                  <a:pt x="0" y="206883"/>
                </a:lnTo>
                <a:lnTo>
                  <a:pt x="17494" y="247888"/>
                </a:lnTo>
                <a:lnTo>
                  <a:pt x="73659" y="285368"/>
                </a:lnTo>
                <a:lnTo>
                  <a:pt x="154717" y="304482"/>
                </a:lnTo>
                <a:lnTo>
                  <a:pt x="201140" y="312872"/>
                </a:lnTo>
                <a:lnTo>
                  <a:pt x="243204" y="320928"/>
                </a:lnTo>
                <a:lnTo>
                  <a:pt x="292512" y="327215"/>
                </a:lnTo>
                <a:lnTo>
                  <a:pt x="336002" y="336038"/>
                </a:lnTo>
                <a:lnTo>
                  <a:pt x="375920" y="349503"/>
                </a:lnTo>
                <a:lnTo>
                  <a:pt x="411557" y="367315"/>
                </a:lnTo>
                <a:lnTo>
                  <a:pt x="448611" y="389223"/>
                </a:lnTo>
                <a:lnTo>
                  <a:pt x="484308" y="416226"/>
                </a:lnTo>
                <a:lnTo>
                  <a:pt x="515874" y="449325"/>
                </a:lnTo>
                <a:lnTo>
                  <a:pt x="541454" y="489805"/>
                </a:lnTo>
                <a:lnTo>
                  <a:pt x="562879" y="536749"/>
                </a:lnTo>
                <a:lnTo>
                  <a:pt x="582900" y="588146"/>
                </a:lnTo>
                <a:lnTo>
                  <a:pt x="604265" y="641985"/>
                </a:lnTo>
                <a:lnTo>
                  <a:pt x="623674" y="687510"/>
                </a:lnTo>
                <a:lnTo>
                  <a:pt x="644198" y="736048"/>
                </a:lnTo>
                <a:lnTo>
                  <a:pt x="664607" y="786067"/>
                </a:lnTo>
                <a:lnTo>
                  <a:pt x="683668" y="836036"/>
                </a:lnTo>
                <a:lnTo>
                  <a:pt x="700151" y="884427"/>
                </a:lnTo>
                <a:lnTo>
                  <a:pt x="714803" y="931120"/>
                </a:lnTo>
                <a:lnTo>
                  <a:pt x="728523" y="977123"/>
                </a:lnTo>
                <a:lnTo>
                  <a:pt x="740073" y="1022602"/>
                </a:lnTo>
                <a:lnTo>
                  <a:pt x="748215" y="1067722"/>
                </a:lnTo>
                <a:lnTo>
                  <a:pt x="751713" y="1112647"/>
                </a:lnTo>
                <a:lnTo>
                  <a:pt x="747835" y="1157916"/>
                </a:lnTo>
                <a:lnTo>
                  <a:pt x="737399" y="1203351"/>
                </a:lnTo>
                <a:lnTo>
                  <a:pt x="724482" y="1248261"/>
                </a:lnTo>
                <a:lnTo>
                  <a:pt x="713161" y="1291958"/>
                </a:lnTo>
                <a:lnTo>
                  <a:pt x="707516" y="1333754"/>
                </a:lnTo>
                <a:lnTo>
                  <a:pt x="709888" y="1383819"/>
                </a:lnTo>
                <a:lnTo>
                  <a:pt x="718105" y="1431861"/>
                </a:lnTo>
                <a:lnTo>
                  <a:pt x="728394" y="1477236"/>
                </a:lnTo>
                <a:lnTo>
                  <a:pt x="736980" y="1519301"/>
                </a:lnTo>
                <a:lnTo>
                  <a:pt x="747006" y="1556172"/>
                </a:lnTo>
                <a:lnTo>
                  <a:pt x="759078" y="1588817"/>
                </a:lnTo>
                <a:lnTo>
                  <a:pt x="765627" y="1620581"/>
                </a:lnTo>
                <a:lnTo>
                  <a:pt x="734683" y="1692818"/>
                </a:lnTo>
                <a:lnTo>
                  <a:pt x="697356" y="1732756"/>
                </a:lnTo>
                <a:lnTo>
                  <a:pt x="654030" y="1772931"/>
                </a:lnTo>
                <a:lnTo>
                  <a:pt x="611631" y="1811655"/>
                </a:lnTo>
                <a:lnTo>
                  <a:pt x="564997" y="1850995"/>
                </a:lnTo>
                <a:lnTo>
                  <a:pt x="512683" y="1891014"/>
                </a:lnTo>
                <a:lnTo>
                  <a:pt x="467488" y="1927008"/>
                </a:lnTo>
                <a:lnTo>
                  <a:pt x="442213" y="1954276"/>
                </a:lnTo>
                <a:lnTo>
                  <a:pt x="443658" y="1970956"/>
                </a:lnTo>
                <a:lnTo>
                  <a:pt x="463867" y="1979707"/>
                </a:lnTo>
                <a:lnTo>
                  <a:pt x="493506" y="1982886"/>
                </a:lnTo>
                <a:lnTo>
                  <a:pt x="523239" y="1982851"/>
                </a:lnTo>
                <a:lnTo>
                  <a:pt x="554531" y="1977632"/>
                </a:lnTo>
                <a:lnTo>
                  <a:pt x="590978" y="1966817"/>
                </a:lnTo>
                <a:lnTo>
                  <a:pt x="626735" y="1955097"/>
                </a:lnTo>
                <a:lnTo>
                  <a:pt x="655954" y="1947164"/>
                </a:lnTo>
                <a:lnTo>
                  <a:pt x="699658" y="1937400"/>
                </a:lnTo>
                <a:lnTo>
                  <a:pt x="1041388" y="1937400"/>
                </a:lnTo>
                <a:lnTo>
                  <a:pt x="1046362" y="1928671"/>
                </a:lnTo>
                <a:lnTo>
                  <a:pt x="1068577" y="1890140"/>
                </a:lnTo>
                <a:lnTo>
                  <a:pt x="1093918" y="1844706"/>
                </a:lnTo>
                <a:lnTo>
                  <a:pt x="1116520" y="1800510"/>
                </a:lnTo>
                <a:lnTo>
                  <a:pt x="1139122" y="1756552"/>
                </a:lnTo>
                <a:lnTo>
                  <a:pt x="1164463" y="1711833"/>
                </a:lnTo>
                <a:lnTo>
                  <a:pt x="1195601" y="1666823"/>
                </a:lnTo>
                <a:lnTo>
                  <a:pt x="1230312" y="1621789"/>
                </a:lnTo>
                <a:lnTo>
                  <a:pt x="1263403" y="1575423"/>
                </a:lnTo>
                <a:lnTo>
                  <a:pt x="1289685" y="1526413"/>
                </a:lnTo>
                <a:lnTo>
                  <a:pt x="1308717" y="1471612"/>
                </a:lnTo>
                <a:lnTo>
                  <a:pt x="1322879" y="1412716"/>
                </a:lnTo>
                <a:lnTo>
                  <a:pt x="1331493" y="1355391"/>
                </a:lnTo>
                <a:lnTo>
                  <a:pt x="1333880" y="1305306"/>
                </a:lnTo>
                <a:lnTo>
                  <a:pt x="1327931" y="1268577"/>
                </a:lnTo>
                <a:lnTo>
                  <a:pt x="1314577" y="1240647"/>
                </a:lnTo>
                <a:lnTo>
                  <a:pt x="1297983" y="1211169"/>
                </a:lnTo>
                <a:lnTo>
                  <a:pt x="1282318" y="1169797"/>
                </a:lnTo>
                <a:lnTo>
                  <a:pt x="1271594" y="1123432"/>
                </a:lnTo>
                <a:lnTo>
                  <a:pt x="1261045" y="1068692"/>
                </a:lnTo>
                <a:lnTo>
                  <a:pt x="1249967" y="1010033"/>
                </a:lnTo>
                <a:lnTo>
                  <a:pt x="1237651" y="951909"/>
                </a:lnTo>
                <a:lnTo>
                  <a:pt x="1223390" y="898778"/>
                </a:lnTo>
                <a:lnTo>
                  <a:pt x="1208128" y="852606"/>
                </a:lnTo>
                <a:lnTo>
                  <a:pt x="1192335" y="810488"/>
                </a:lnTo>
                <a:lnTo>
                  <a:pt x="1174598" y="769345"/>
                </a:lnTo>
                <a:lnTo>
                  <a:pt x="1153502" y="726099"/>
                </a:lnTo>
                <a:lnTo>
                  <a:pt x="1127633" y="677672"/>
                </a:lnTo>
                <a:lnTo>
                  <a:pt x="1105253" y="637216"/>
                </a:lnTo>
                <a:lnTo>
                  <a:pt x="1079820" y="591929"/>
                </a:lnTo>
                <a:lnTo>
                  <a:pt x="1052165" y="544240"/>
                </a:lnTo>
                <a:lnTo>
                  <a:pt x="1023121" y="496581"/>
                </a:lnTo>
                <a:lnTo>
                  <a:pt x="993522" y="451380"/>
                </a:lnTo>
                <a:lnTo>
                  <a:pt x="964200" y="411069"/>
                </a:lnTo>
                <a:lnTo>
                  <a:pt x="935989" y="378078"/>
                </a:lnTo>
                <a:lnTo>
                  <a:pt x="897429" y="345556"/>
                </a:lnTo>
                <a:lnTo>
                  <a:pt x="858637" y="324434"/>
                </a:lnTo>
                <a:lnTo>
                  <a:pt x="819961" y="309590"/>
                </a:lnTo>
                <a:lnTo>
                  <a:pt x="781749" y="295904"/>
                </a:lnTo>
                <a:lnTo>
                  <a:pt x="744347" y="278257"/>
                </a:lnTo>
                <a:lnTo>
                  <a:pt x="698041" y="250380"/>
                </a:lnTo>
                <a:lnTo>
                  <a:pt x="652224" y="221170"/>
                </a:lnTo>
                <a:lnTo>
                  <a:pt x="608240" y="191960"/>
                </a:lnTo>
                <a:lnTo>
                  <a:pt x="567436" y="164084"/>
                </a:lnTo>
                <a:lnTo>
                  <a:pt x="531002" y="137271"/>
                </a:lnTo>
                <a:lnTo>
                  <a:pt x="466423" y="86360"/>
                </a:lnTo>
                <a:lnTo>
                  <a:pt x="434848" y="64262"/>
                </a:lnTo>
                <a:lnTo>
                  <a:pt x="401760" y="42987"/>
                </a:lnTo>
                <a:lnTo>
                  <a:pt x="368458" y="22748"/>
                </a:lnTo>
                <a:lnTo>
                  <a:pt x="337014" y="7201"/>
                </a:lnTo>
                <a:lnTo>
                  <a:pt x="309499" y="0"/>
                </a:lnTo>
                <a:close/>
              </a:path>
            </a:pathLst>
          </a:custGeom>
          <a:solidFill>
            <a:srgbClr val="00AFEF">
              <a:alpha val="3097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924425" y="1850898"/>
            <a:ext cx="3278124" cy="32115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289373" y="4021073"/>
            <a:ext cx="784860" cy="593090"/>
          </a:xfrm>
          <a:custGeom>
            <a:avLst/>
            <a:gdLst/>
            <a:ahLst/>
            <a:cxnLst/>
            <a:rect l="l" t="t" r="r" b="b"/>
            <a:pathLst>
              <a:path w="784860" h="593089">
                <a:moveTo>
                  <a:pt x="784386" y="376253"/>
                </a:moveTo>
                <a:lnTo>
                  <a:pt x="347081" y="376253"/>
                </a:lnTo>
                <a:lnTo>
                  <a:pt x="367333" y="378332"/>
                </a:lnTo>
                <a:lnTo>
                  <a:pt x="390509" y="396277"/>
                </a:lnTo>
                <a:lnTo>
                  <a:pt x="415006" y="424068"/>
                </a:lnTo>
                <a:lnTo>
                  <a:pt x="442146" y="455789"/>
                </a:lnTo>
                <a:lnTo>
                  <a:pt x="473251" y="485520"/>
                </a:lnTo>
                <a:lnTo>
                  <a:pt x="510883" y="517467"/>
                </a:lnTo>
                <a:lnTo>
                  <a:pt x="553610" y="552878"/>
                </a:lnTo>
                <a:lnTo>
                  <a:pt x="596767" y="581407"/>
                </a:lnTo>
                <a:lnTo>
                  <a:pt x="635684" y="592708"/>
                </a:lnTo>
                <a:lnTo>
                  <a:pt x="670851" y="580308"/>
                </a:lnTo>
                <a:lnTo>
                  <a:pt x="704137" y="550941"/>
                </a:lnTo>
                <a:lnTo>
                  <a:pt x="733232" y="514074"/>
                </a:lnTo>
                <a:lnTo>
                  <a:pt x="755826" y="479170"/>
                </a:lnTo>
                <a:lnTo>
                  <a:pt x="780496" y="409098"/>
                </a:lnTo>
                <a:lnTo>
                  <a:pt x="784386" y="376253"/>
                </a:lnTo>
                <a:close/>
              </a:path>
              <a:path w="784860" h="593089">
                <a:moveTo>
                  <a:pt x="49" y="0"/>
                </a:moveTo>
                <a:lnTo>
                  <a:pt x="11082" y="66167"/>
                </a:lnTo>
                <a:lnTo>
                  <a:pt x="28999" y="117014"/>
                </a:lnTo>
                <a:lnTo>
                  <a:pt x="49452" y="163956"/>
                </a:lnTo>
                <a:lnTo>
                  <a:pt x="72953" y="207148"/>
                </a:lnTo>
                <a:lnTo>
                  <a:pt x="101157" y="251840"/>
                </a:lnTo>
                <a:lnTo>
                  <a:pt x="131766" y="293580"/>
                </a:lnTo>
                <a:lnTo>
                  <a:pt x="162482" y="327913"/>
                </a:lnTo>
                <a:lnTo>
                  <a:pt x="194419" y="353964"/>
                </a:lnTo>
                <a:lnTo>
                  <a:pt x="228236" y="374015"/>
                </a:lnTo>
                <a:lnTo>
                  <a:pt x="289609" y="397256"/>
                </a:lnTo>
                <a:lnTo>
                  <a:pt x="311862" y="395763"/>
                </a:lnTo>
                <a:lnTo>
                  <a:pt x="329805" y="385413"/>
                </a:lnTo>
                <a:lnTo>
                  <a:pt x="347081" y="376253"/>
                </a:lnTo>
                <a:lnTo>
                  <a:pt x="784386" y="376253"/>
                </a:lnTo>
                <a:lnTo>
                  <a:pt x="784580" y="374622"/>
                </a:lnTo>
                <a:lnTo>
                  <a:pt x="784020" y="346837"/>
                </a:lnTo>
                <a:lnTo>
                  <a:pt x="775801" y="328904"/>
                </a:lnTo>
                <a:lnTo>
                  <a:pt x="760652" y="317674"/>
                </a:lnTo>
                <a:lnTo>
                  <a:pt x="744837" y="308421"/>
                </a:lnTo>
                <a:lnTo>
                  <a:pt x="734617" y="296418"/>
                </a:lnTo>
                <a:lnTo>
                  <a:pt x="734371" y="281241"/>
                </a:lnTo>
                <a:lnTo>
                  <a:pt x="739888" y="265207"/>
                </a:lnTo>
                <a:lnTo>
                  <a:pt x="744547" y="247411"/>
                </a:lnTo>
                <a:lnTo>
                  <a:pt x="729567" y="201235"/>
                </a:lnTo>
                <a:lnTo>
                  <a:pt x="689383" y="142617"/>
                </a:lnTo>
                <a:lnTo>
                  <a:pt x="671056" y="126111"/>
                </a:lnTo>
                <a:lnTo>
                  <a:pt x="289609" y="126111"/>
                </a:lnTo>
                <a:lnTo>
                  <a:pt x="237430" y="123733"/>
                </a:lnTo>
                <a:lnTo>
                  <a:pt x="188120" y="115855"/>
                </a:lnTo>
                <a:lnTo>
                  <a:pt x="143644" y="103643"/>
                </a:lnTo>
                <a:lnTo>
                  <a:pt x="105967" y="88264"/>
                </a:lnTo>
                <a:lnTo>
                  <a:pt x="71880" y="63365"/>
                </a:lnTo>
                <a:lnTo>
                  <a:pt x="14277" y="5326"/>
                </a:lnTo>
                <a:lnTo>
                  <a:pt x="49" y="0"/>
                </a:lnTo>
                <a:close/>
              </a:path>
              <a:path w="784860" h="593089">
                <a:moveTo>
                  <a:pt x="529766" y="81914"/>
                </a:moveTo>
                <a:lnTo>
                  <a:pt x="487623" y="86852"/>
                </a:lnTo>
                <a:lnTo>
                  <a:pt x="438629" y="97673"/>
                </a:lnTo>
                <a:lnTo>
                  <a:pt x="386690" y="110444"/>
                </a:lnTo>
                <a:lnTo>
                  <a:pt x="335714" y="121234"/>
                </a:lnTo>
                <a:lnTo>
                  <a:pt x="289609" y="126111"/>
                </a:lnTo>
                <a:lnTo>
                  <a:pt x="671056" y="126111"/>
                </a:lnTo>
                <a:lnTo>
                  <a:pt x="664005" y="119761"/>
                </a:lnTo>
                <a:lnTo>
                  <a:pt x="636904" y="103524"/>
                </a:lnTo>
                <a:lnTo>
                  <a:pt x="607030" y="91408"/>
                </a:lnTo>
                <a:lnTo>
                  <a:pt x="572083" y="84006"/>
                </a:lnTo>
                <a:lnTo>
                  <a:pt x="529766" y="81914"/>
                </a:lnTo>
                <a:close/>
              </a:path>
            </a:pathLst>
          </a:custGeom>
          <a:solidFill>
            <a:srgbClr val="00AFEF">
              <a:alpha val="3097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188089" y="2722095"/>
            <a:ext cx="669290" cy="1742439"/>
          </a:xfrm>
          <a:custGeom>
            <a:avLst/>
            <a:gdLst/>
            <a:ahLst/>
            <a:cxnLst/>
            <a:rect l="l" t="t" r="r" b="b"/>
            <a:pathLst>
              <a:path w="669290" h="1742439">
                <a:moveTo>
                  <a:pt x="90192" y="0"/>
                </a:moveTo>
                <a:lnTo>
                  <a:pt x="52435" y="7769"/>
                </a:lnTo>
                <a:lnTo>
                  <a:pt x="23098" y="37945"/>
                </a:lnTo>
                <a:lnTo>
                  <a:pt x="6429" y="85350"/>
                </a:lnTo>
                <a:lnTo>
                  <a:pt x="0" y="137303"/>
                </a:lnTo>
                <a:lnTo>
                  <a:pt x="1381" y="181124"/>
                </a:lnTo>
                <a:lnTo>
                  <a:pt x="13017" y="211844"/>
                </a:lnTo>
                <a:lnTo>
                  <a:pt x="35131" y="236670"/>
                </a:lnTo>
                <a:lnTo>
                  <a:pt x="62245" y="261473"/>
                </a:lnTo>
                <a:lnTo>
                  <a:pt x="88884" y="292122"/>
                </a:lnTo>
                <a:lnTo>
                  <a:pt x="115919" y="328372"/>
                </a:lnTo>
                <a:lnTo>
                  <a:pt x="145430" y="367623"/>
                </a:lnTo>
                <a:lnTo>
                  <a:pt x="174037" y="412494"/>
                </a:lnTo>
                <a:lnTo>
                  <a:pt x="198358" y="465604"/>
                </a:lnTo>
                <a:lnTo>
                  <a:pt x="212289" y="508308"/>
                </a:lnTo>
                <a:lnTo>
                  <a:pt x="225606" y="557086"/>
                </a:lnTo>
                <a:lnTo>
                  <a:pt x="237505" y="609146"/>
                </a:lnTo>
                <a:lnTo>
                  <a:pt x="247182" y="661692"/>
                </a:lnTo>
                <a:lnTo>
                  <a:pt x="253832" y="711931"/>
                </a:lnTo>
                <a:lnTo>
                  <a:pt x="256651" y="757069"/>
                </a:lnTo>
                <a:lnTo>
                  <a:pt x="249156" y="815578"/>
                </a:lnTo>
                <a:lnTo>
                  <a:pt x="231552" y="868051"/>
                </a:lnTo>
                <a:lnTo>
                  <a:pt x="213735" y="917071"/>
                </a:lnTo>
                <a:lnTo>
                  <a:pt x="205597" y="965222"/>
                </a:lnTo>
                <a:lnTo>
                  <a:pt x="214252" y="1011081"/>
                </a:lnTo>
                <a:lnTo>
                  <a:pt x="232933" y="1054058"/>
                </a:lnTo>
                <a:lnTo>
                  <a:pt x="250709" y="1097703"/>
                </a:lnTo>
                <a:lnTo>
                  <a:pt x="256651" y="1145562"/>
                </a:lnTo>
                <a:lnTo>
                  <a:pt x="248084" y="1188456"/>
                </a:lnTo>
                <a:lnTo>
                  <a:pt x="231214" y="1234301"/>
                </a:lnTo>
                <a:lnTo>
                  <a:pt x="210601" y="1281597"/>
                </a:lnTo>
                <a:lnTo>
                  <a:pt x="190806" y="1328844"/>
                </a:lnTo>
                <a:lnTo>
                  <a:pt x="176387" y="1374543"/>
                </a:lnTo>
                <a:lnTo>
                  <a:pt x="164258" y="1430713"/>
                </a:lnTo>
                <a:lnTo>
                  <a:pt x="154987" y="1486811"/>
                </a:lnTo>
                <a:lnTo>
                  <a:pt x="150955" y="1540528"/>
                </a:lnTo>
                <a:lnTo>
                  <a:pt x="154543" y="1589554"/>
                </a:lnTo>
                <a:lnTo>
                  <a:pt x="169572" y="1637981"/>
                </a:lnTo>
                <a:lnTo>
                  <a:pt x="193722" y="1685407"/>
                </a:lnTo>
                <a:lnTo>
                  <a:pt x="220158" y="1723071"/>
                </a:lnTo>
                <a:lnTo>
                  <a:pt x="242046" y="1742208"/>
                </a:lnTo>
                <a:lnTo>
                  <a:pt x="257381" y="1736314"/>
                </a:lnTo>
                <a:lnTo>
                  <a:pt x="269859" y="1711442"/>
                </a:lnTo>
                <a:lnTo>
                  <a:pt x="281193" y="1677664"/>
                </a:lnTo>
                <a:lnTo>
                  <a:pt x="293100" y="1645053"/>
                </a:lnTo>
                <a:lnTo>
                  <a:pt x="303922" y="1611471"/>
                </a:lnTo>
                <a:lnTo>
                  <a:pt x="314055" y="1573091"/>
                </a:lnTo>
                <a:lnTo>
                  <a:pt x="328283" y="1537736"/>
                </a:lnTo>
                <a:lnTo>
                  <a:pt x="351393" y="1513227"/>
                </a:lnTo>
                <a:lnTo>
                  <a:pt x="388006" y="1508351"/>
                </a:lnTo>
                <a:lnTo>
                  <a:pt x="532345" y="1508351"/>
                </a:lnTo>
                <a:lnTo>
                  <a:pt x="557551" y="1487686"/>
                </a:lnTo>
                <a:lnTo>
                  <a:pt x="588350" y="1451513"/>
                </a:lnTo>
                <a:lnTo>
                  <a:pt x="616705" y="1409378"/>
                </a:lnTo>
                <a:lnTo>
                  <a:pt x="640524" y="1365952"/>
                </a:lnTo>
                <a:lnTo>
                  <a:pt x="657717" y="1325902"/>
                </a:lnTo>
                <a:lnTo>
                  <a:pt x="668129" y="1283615"/>
                </a:lnTo>
                <a:lnTo>
                  <a:pt x="669099" y="1244019"/>
                </a:lnTo>
                <a:lnTo>
                  <a:pt x="664378" y="1200279"/>
                </a:lnTo>
                <a:lnTo>
                  <a:pt x="657717" y="1145562"/>
                </a:lnTo>
                <a:lnTo>
                  <a:pt x="653256" y="1097491"/>
                </a:lnTo>
                <a:lnTo>
                  <a:pt x="647980" y="1040185"/>
                </a:lnTo>
                <a:lnTo>
                  <a:pt x="641286" y="979033"/>
                </a:lnTo>
                <a:lnTo>
                  <a:pt x="632571" y="919427"/>
                </a:lnTo>
                <a:lnTo>
                  <a:pt x="621231" y="866756"/>
                </a:lnTo>
                <a:lnTo>
                  <a:pt x="606663" y="826411"/>
                </a:lnTo>
                <a:lnTo>
                  <a:pt x="572738" y="793288"/>
                </a:lnTo>
                <a:lnTo>
                  <a:pt x="528716" y="780881"/>
                </a:lnTo>
                <a:lnTo>
                  <a:pt x="487219" y="773904"/>
                </a:lnTo>
                <a:lnTo>
                  <a:pt x="460867" y="757069"/>
                </a:lnTo>
                <a:lnTo>
                  <a:pt x="456999" y="728573"/>
                </a:lnTo>
                <a:lnTo>
                  <a:pt x="467645" y="695887"/>
                </a:lnTo>
                <a:lnTo>
                  <a:pt x="482173" y="657342"/>
                </a:lnTo>
                <a:lnTo>
                  <a:pt x="489950" y="611273"/>
                </a:lnTo>
                <a:lnTo>
                  <a:pt x="489214" y="566048"/>
                </a:lnTo>
                <a:lnTo>
                  <a:pt x="485955" y="513611"/>
                </a:lnTo>
                <a:lnTo>
                  <a:pt x="480879" y="458120"/>
                </a:lnTo>
                <a:lnTo>
                  <a:pt x="474693" y="403733"/>
                </a:lnTo>
                <a:lnTo>
                  <a:pt x="460759" y="299849"/>
                </a:lnTo>
                <a:lnTo>
                  <a:pt x="453056" y="248783"/>
                </a:lnTo>
                <a:lnTo>
                  <a:pt x="441924" y="202051"/>
                </a:lnTo>
                <a:lnTo>
                  <a:pt x="424291" y="160296"/>
                </a:lnTo>
                <a:lnTo>
                  <a:pt x="400238" y="123539"/>
                </a:lnTo>
                <a:lnTo>
                  <a:pt x="371030" y="91414"/>
                </a:lnTo>
                <a:lnTo>
                  <a:pt x="335655" y="64266"/>
                </a:lnTo>
                <a:lnTo>
                  <a:pt x="293100" y="42440"/>
                </a:lnTo>
                <a:lnTo>
                  <a:pt x="248941" y="26801"/>
                </a:lnTo>
                <a:lnTo>
                  <a:pt x="195621" y="12515"/>
                </a:lnTo>
                <a:lnTo>
                  <a:pt x="140313" y="2581"/>
                </a:lnTo>
                <a:lnTo>
                  <a:pt x="90192" y="0"/>
                </a:lnTo>
                <a:close/>
              </a:path>
              <a:path w="669290" h="1742439">
                <a:moveTo>
                  <a:pt x="532345" y="1508351"/>
                </a:moveTo>
                <a:lnTo>
                  <a:pt x="388006" y="1508351"/>
                </a:lnTo>
                <a:lnTo>
                  <a:pt x="434371" y="1516703"/>
                </a:lnTo>
                <a:lnTo>
                  <a:pt x="482998" y="1523317"/>
                </a:lnTo>
                <a:lnTo>
                  <a:pt x="526399" y="1513227"/>
                </a:lnTo>
                <a:lnTo>
                  <a:pt x="532345" y="1508351"/>
                </a:lnTo>
                <a:close/>
              </a:path>
            </a:pathLst>
          </a:custGeom>
          <a:solidFill>
            <a:srgbClr val="00AFEF">
              <a:alpha val="3097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425009" y="2312578"/>
            <a:ext cx="829310" cy="579755"/>
          </a:xfrm>
          <a:custGeom>
            <a:avLst/>
            <a:gdLst/>
            <a:ahLst/>
            <a:cxnLst/>
            <a:rect l="l" t="t" r="r" b="b"/>
            <a:pathLst>
              <a:path w="829310" h="579755">
                <a:moveTo>
                  <a:pt x="827484" y="299950"/>
                </a:moveTo>
                <a:lnTo>
                  <a:pt x="218563" y="299950"/>
                </a:lnTo>
                <a:lnTo>
                  <a:pt x="244905" y="309082"/>
                </a:lnTo>
                <a:lnTo>
                  <a:pt x="269255" y="333636"/>
                </a:lnTo>
                <a:lnTo>
                  <a:pt x="291974" y="370550"/>
                </a:lnTo>
                <a:lnTo>
                  <a:pt x="313289" y="411845"/>
                </a:lnTo>
                <a:lnTo>
                  <a:pt x="333424" y="449544"/>
                </a:lnTo>
                <a:lnTo>
                  <a:pt x="350895" y="485840"/>
                </a:lnTo>
                <a:lnTo>
                  <a:pt x="366031" y="523505"/>
                </a:lnTo>
                <a:lnTo>
                  <a:pt x="382073" y="555718"/>
                </a:lnTo>
                <a:lnTo>
                  <a:pt x="402258" y="575655"/>
                </a:lnTo>
                <a:lnTo>
                  <a:pt x="428357" y="579393"/>
                </a:lnTo>
                <a:lnTo>
                  <a:pt x="458265" y="571369"/>
                </a:lnTo>
                <a:lnTo>
                  <a:pt x="520368" y="541746"/>
                </a:lnTo>
                <a:lnTo>
                  <a:pt x="576931" y="505948"/>
                </a:lnTo>
                <a:lnTo>
                  <a:pt x="606111" y="484899"/>
                </a:lnTo>
                <a:lnTo>
                  <a:pt x="638351" y="464149"/>
                </a:lnTo>
                <a:lnTo>
                  <a:pt x="678084" y="445019"/>
                </a:lnTo>
                <a:lnTo>
                  <a:pt x="722949" y="426271"/>
                </a:lnTo>
                <a:lnTo>
                  <a:pt x="764885" y="405856"/>
                </a:lnTo>
                <a:lnTo>
                  <a:pt x="795831" y="381726"/>
                </a:lnTo>
                <a:lnTo>
                  <a:pt x="815129" y="350482"/>
                </a:lnTo>
                <a:lnTo>
                  <a:pt x="826581" y="314178"/>
                </a:lnTo>
                <a:lnTo>
                  <a:pt x="827484" y="299950"/>
                </a:lnTo>
                <a:close/>
              </a:path>
              <a:path w="829310" h="579755">
                <a:moveTo>
                  <a:pt x="365218" y="0"/>
                </a:moveTo>
                <a:lnTo>
                  <a:pt x="294074" y="7024"/>
                </a:lnTo>
                <a:lnTo>
                  <a:pt x="254811" y="18252"/>
                </a:lnTo>
                <a:lnTo>
                  <a:pt x="210484" y="35875"/>
                </a:lnTo>
                <a:lnTo>
                  <a:pt x="161276" y="59416"/>
                </a:lnTo>
                <a:lnTo>
                  <a:pt x="114544" y="86600"/>
                </a:lnTo>
                <a:lnTo>
                  <a:pt x="77646" y="115153"/>
                </a:lnTo>
                <a:lnTo>
                  <a:pt x="39832" y="177288"/>
                </a:lnTo>
                <a:lnTo>
                  <a:pt x="29569" y="211201"/>
                </a:lnTo>
                <a:lnTo>
                  <a:pt x="18591" y="246090"/>
                </a:lnTo>
                <a:lnTo>
                  <a:pt x="7187" y="290548"/>
                </a:lnTo>
                <a:lnTo>
                  <a:pt x="224" y="343626"/>
                </a:lnTo>
                <a:lnTo>
                  <a:pt x="0" y="390322"/>
                </a:lnTo>
                <a:lnTo>
                  <a:pt x="8812" y="415635"/>
                </a:lnTo>
                <a:lnTo>
                  <a:pt x="30414" y="409213"/>
                </a:lnTo>
                <a:lnTo>
                  <a:pt x="62565" y="381123"/>
                </a:lnTo>
                <a:lnTo>
                  <a:pt x="98573" y="347269"/>
                </a:lnTo>
                <a:lnTo>
                  <a:pt x="131748" y="323560"/>
                </a:lnTo>
                <a:lnTo>
                  <a:pt x="161305" y="310832"/>
                </a:lnTo>
                <a:lnTo>
                  <a:pt x="190470" y="301748"/>
                </a:lnTo>
                <a:lnTo>
                  <a:pt x="218563" y="299950"/>
                </a:lnTo>
                <a:lnTo>
                  <a:pt x="827484" y="299950"/>
                </a:lnTo>
                <a:lnTo>
                  <a:pt x="828817" y="278945"/>
                </a:lnTo>
                <a:lnTo>
                  <a:pt x="820469" y="250916"/>
                </a:lnTo>
                <a:lnTo>
                  <a:pt x="798224" y="233138"/>
                </a:lnTo>
                <a:lnTo>
                  <a:pt x="763859" y="221849"/>
                </a:lnTo>
                <a:lnTo>
                  <a:pt x="723350" y="212965"/>
                </a:lnTo>
                <a:lnTo>
                  <a:pt x="682674" y="202402"/>
                </a:lnTo>
                <a:lnTo>
                  <a:pt x="639621" y="190138"/>
                </a:lnTo>
                <a:lnTo>
                  <a:pt x="592282" y="177923"/>
                </a:lnTo>
                <a:lnTo>
                  <a:pt x="547086" y="164611"/>
                </a:lnTo>
                <a:lnTo>
                  <a:pt x="510462" y="149062"/>
                </a:lnTo>
                <a:lnTo>
                  <a:pt x="485544" y="130077"/>
                </a:lnTo>
                <a:lnTo>
                  <a:pt x="468377" y="108533"/>
                </a:lnTo>
                <a:lnTo>
                  <a:pt x="454991" y="86600"/>
                </a:lnTo>
                <a:lnTo>
                  <a:pt x="441628" y="66766"/>
                </a:lnTo>
                <a:lnTo>
                  <a:pt x="430020" y="47815"/>
                </a:lnTo>
                <a:lnTo>
                  <a:pt x="421340" y="29174"/>
                </a:lnTo>
                <a:lnTo>
                  <a:pt x="410517" y="13581"/>
                </a:lnTo>
                <a:lnTo>
                  <a:pt x="392479" y="3774"/>
                </a:lnTo>
                <a:lnTo>
                  <a:pt x="365218" y="0"/>
                </a:lnTo>
                <a:close/>
              </a:path>
            </a:pathLst>
          </a:custGeom>
          <a:solidFill>
            <a:srgbClr val="00AFEF">
              <a:alpha val="4117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808476" y="1692338"/>
            <a:ext cx="831850" cy="395605"/>
          </a:xfrm>
          <a:custGeom>
            <a:avLst/>
            <a:gdLst/>
            <a:ahLst/>
            <a:cxnLst/>
            <a:rect l="l" t="t" r="r" b="b"/>
            <a:pathLst>
              <a:path w="831850" h="395605">
                <a:moveTo>
                  <a:pt x="0" y="395287"/>
                </a:moveTo>
                <a:lnTo>
                  <a:pt x="831850" y="395287"/>
                </a:lnTo>
                <a:lnTo>
                  <a:pt x="831850" y="0"/>
                </a:lnTo>
                <a:lnTo>
                  <a:pt x="0" y="0"/>
                </a:lnTo>
                <a:lnTo>
                  <a:pt x="0" y="395287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7239761" y="6387795"/>
            <a:ext cx="167322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7E7E7E"/>
                </a:solidFill>
                <a:latin typeface="Arial"/>
                <a:cs typeface="Arial"/>
              </a:rPr>
              <a:t>Bell and Bosart</a:t>
            </a:r>
            <a:r>
              <a:rPr sz="1400" spc="-13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7E7E7E"/>
                </a:solidFill>
                <a:latin typeface="Arial"/>
                <a:cs typeface="Arial"/>
              </a:rPr>
              <a:t>1989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49428" y="1103113"/>
            <a:ext cx="3440883" cy="26437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472051" y="1023874"/>
            <a:ext cx="3835400" cy="27844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682286" y="4000401"/>
            <a:ext cx="4030291" cy="234584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015108" y="185165"/>
            <a:ext cx="537972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15" dirty="0">
                <a:solidFill>
                  <a:srgbClr val="00AFEF"/>
                </a:solidFill>
              </a:rPr>
              <a:t>Others </a:t>
            </a:r>
            <a:r>
              <a:rPr sz="3200" spc="-5" dirty="0">
                <a:solidFill>
                  <a:srgbClr val="00AFEF"/>
                </a:solidFill>
              </a:rPr>
              <a:t>aspects </a:t>
            </a:r>
            <a:r>
              <a:rPr sz="3200" dirty="0">
                <a:solidFill>
                  <a:srgbClr val="00AFEF"/>
                </a:solidFill>
              </a:rPr>
              <a:t>of </a:t>
            </a:r>
            <a:r>
              <a:rPr sz="3200" spc="-10" dirty="0">
                <a:solidFill>
                  <a:srgbClr val="00AFEF"/>
                </a:solidFill>
              </a:rPr>
              <a:t>COLs </a:t>
            </a:r>
            <a:r>
              <a:rPr sz="3200" dirty="0">
                <a:solidFill>
                  <a:srgbClr val="00AFEF"/>
                </a:solidFill>
              </a:rPr>
              <a:t>in the</a:t>
            </a:r>
            <a:r>
              <a:rPr sz="3200" spc="-35" dirty="0">
                <a:solidFill>
                  <a:srgbClr val="00AFEF"/>
                </a:solidFill>
              </a:rPr>
              <a:t> </a:t>
            </a:r>
            <a:r>
              <a:rPr sz="3200" spc="-5" dirty="0">
                <a:solidFill>
                  <a:srgbClr val="00AFEF"/>
                </a:solidFill>
              </a:rPr>
              <a:t>SH</a:t>
            </a:r>
            <a:endParaRPr sz="3200"/>
          </a:p>
        </p:txBody>
      </p:sp>
      <p:sp>
        <p:nvSpPr>
          <p:cNvPr id="6" name="object 6"/>
          <p:cNvSpPr txBox="1"/>
          <p:nvPr/>
        </p:nvSpPr>
        <p:spPr>
          <a:xfrm>
            <a:off x="7118095" y="6187846"/>
            <a:ext cx="176974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7E7E7E"/>
                </a:solidFill>
                <a:latin typeface="Arial"/>
                <a:cs typeface="Arial"/>
              </a:rPr>
              <a:t>Fuenzalida et al.</a:t>
            </a:r>
            <a:r>
              <a:rPr sz="1400" spc="-16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7E7E7E"/>
                </a:solidFill>
                <a:latin typeface="Arial"/>
                <a:cs typeface="Arial"/>
              </a:rPr>
              <a:t>2005</a:t>
            </a:r>
            <a:endParaRPr sz="14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  <a:spcBef>
                <a:spcPts val="5"/>
              </a:spcBef>
            </a:pPr>
            <a:r>
              <a:rPr sz="1400" dirty="0">
                <a:solidFill>
                  <a:srgbClr val="7E7E7E"/>
                </a:solidFill>
                <a:latin typeface="Arial"/>
                <a:cs typeface="Arial"/>
              </a:rPr>
              <a:t>Reboita</a:t>
            </a:r>
            <a:r>
              <a:rPr sz="1400" spc="-13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7E7E7E"/>
                </a:solidFill>
                <a:latin typeface="Arial"/>
                <a:cs typeface="Arial"/>
              </a:rPr>
              <a:t>2008</a:t>
            </a:r>
            <a:endParaRPr sz="14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364226" y="5308600"/>
            <a:ext cx="1295400" cy="1311275"/>
          </a:xfrm>
          <a:custGeom>
            <a:avLst/>
            <a:gdLst/>
            <a:ahLst/>
            <a:cxnLst/>
            <a:rect l="l" t="t" r="r" b="b"/>
            <a:pathLst>
              <a:path w="1295400" h="1311275">
                <a:moveTo>
                  <a:pt x="0" y="655637"/>
                </a:moveTo>
                <a:lnTo>
                  <a:pt x="1776" y="606706"/>
                </a:lnTo>
                <a:lnTo>
                  <a:pt x="7021" y="558751"/>
                </a:lnTo>
                <a:lnTo>
                  <a:pt x="15611" y="511900"/>
                </a:lnTo>
                <a:lnTo>
                  <a:pt x="27419" y="466279"/>
                </a:lnTo>
                <a:lnTo>
                  <a:pt x="42321" y="422015"/>
                </a:lnTo>
                <a:lnTo>
                  <a:pt x="60191" y="379235"/>
                </a:lnTo>
                <a:lnTo>
                  <a:pt x="80905" y="338066"/>
                </a:lnTo>
                <a:lnTo>
                  <a:pt x="104337" y="298634"/>
                </a:lnTo>
                <a:lnTo>
                  <a:pt x="130362" y="261066"/>
                </a:lnTo>
                <a:lnTo>
                  <a:pt x="158854" y="225489"/>
                </a:lnTo>
                <a:lnTo>
                  <a:pt x="189690" y="192030"/>
                </a:lnTo>
                <a:lnTo>
                  <a:pt x="222743" y="160815"/>
                </a:lnTo>
                <a:lnTo>
                  <a:pt x="257888" y="131971"/>
                </a:lnTo>
                <a:lnTo>
                  <a:pt x="295001" y="105626"/>
                </a:lnTo>
                <a:lnTo>
                  <a:pt x="333955" y="81905"/>
                </a:lnTo>
                <a:lnTo>
                  <a:pt x="374626" y="60935"/>
                </a:lnTo>
                <a:lnTo>
                  <a:pt x="416889" y="42844"/>
                </a:lnTo>
                <a:lnTo>
                  <a:pt x="460619" y="27758"/>
                </a:lnTo>
                <a:lnTo>
                  <a:pt x="505690" y="15804"/>
                </a:lnTo>
                <a:lnTo>
                  <a:pt x="551977" y="7108"/>
                </a:lnTo>
                <a:lnTo>
                  <a:pt x="599355" y="1798"/>
                </a:lnTo>
                <a:lnTo>
                  <a:pt x="647700" y="0"/>
                </a:lnTo>
                <a:lnTo>
                  <a:pt x="696028" y="1798"/>
                </a:lnTo>
                <a:lnTo>
                  <a:pt x="743393" y="7108"/>
                </a:lnTo>
                <a:lnTo>
                  <a:pt x="789670" y="15804"/>
                </a:lnTo>
                <a:lnTo>
                  <a:pt x="834734" y="27758"/>
                </a:lnTo>
                <a:lnTo>
                  <a:pt x="878458" y="42844"/>
                </a:lnTo>
                <a:lnTo>
                  <a:pt x="920718" y="60935"/>
                </a:lnTo>
                <a:lnTo>
                  <a:pt x="961388" y="81905"/>
                </a:lnTo>
                <a:lnTo>
                  <a:pt x="1000342" y="105626"/>
                </a:lnTo>
                <a:lnTo>
                  <a:pt x="1037456" y="131971"/>
                </a:lnTo>
                <a:lnTo>
                  <a:pt x="1072605" y="160815"/>
                </a:lnTo>
                <a:lnTo>
                  <a:pt x="1105661" y="192030"/>
                </a:lnTo>
                <a:lnTo>
                  <a:pt x="1136502" y="225489"/>
                </a:lnTo>
                <a:lnTo>
                  <a:pt x="1165000" y="261066"/>
                </a:lnTo>
                <a:lnTo>
                  <a:pt x="1191030" y="298634"/>
                </a:lnTo>
                <a:lnTo>
                  <a:pt x="1214468" y="338066"/>
                </a:lnTo>
                <a:lnTo>
                  <a:pt x="1235187" y="379235"/>
                </a:lnTo>
                <a:lnTo>
                  <a:pt x="1253063" y="422015"/>
                </a:lnTo>
                <a:lnTo>
                  <a:pt x="1267970" y="466279"/>
                </a:lnTo>
                <a:lnTo>
                  <a:pt x="1279782" y="511900"/>
                </a:lnTo>
                <a:lnTo>
                  <a:pt x="1288375" y="558751"/>
                </a:lnTo>
                <a:lnTo>
                  <a:pt x="1293622" y="606706"/>
                </a:lnTo>
                <a:lnTo>
                  <a:pt x="1295400" y="655637"/>
                </a:lnTo>
                <a:lnTo>
                  <a:pt x="1293622" y="704568"/>
                </a:lnTo>
                <a:lnTo>
                  <a:pt x="1288375" y="752523"/>
                </a:lnTo>
                <a:lnTo>
                  <a:pt x="1279782" y="799374"/>
                </a:lnTo>
                <a:lnTo>
                  <a:pt x="1267970" y="844995"/>
                </a:lnTo>
                <a:lnTo>
                  <a:pt x="1253063" y="889259"/>
                </a:lnTo>
                <a:lnTo>
                  <a:pt x="1235187" y="932039"/>
                </a:lnTo>
                <a:lnTo>
                  <a:pt x="1214468" y="973208"/>
                </a:lnTo>
                <a:lnTo>
                  <a:pt x="1191030" y="1012640"/>
                </a:lnTo>
                <a:lnTo>
                  <a:pt x="1165000" y="1050208"/>
                </a:lnTo>
                <a:lnTo>
                  <a:pt x="1136502" y="1085785"/>
                </a:lnTo>
                <a:lnTo>
                  <a:pt x="1105662" y="1119244"/>
                </a:lnTo>
                <a:lnTo>
                  <a:pt x="1072605" y="1150459"/>
                </a:lnTo>
                <a:lnTo>
                  <a:pt x="1037456" y="1179303"/>
                </a:lnTo>
                <a:lnTo>
                  <a:pt x="1000342" y="1205648"/>
                </a:lnTo>
                <a:lnTo>
                  <a:pt x="961388" y="1229369"/>
                </a:lnTo>
                <a:lnTo>
                  <a:pt x="920718" y="1250339"/>
                </a:lnTo>
                <a:lnTo>
                  <a:pt x="878458" y="1268430"/>
                </a:lnTo>
                <a:lnTo>
                  <a:pt x="834734" y="1283516"/>
                </a:lnTo>
                <a:lnTo>
                  <a:pt x="789670" y="1295470"/>
                </a:lnTo>
                <a:lnTo>
                  <a:pt x="743393" y="1304166"/>
                </a:lnTo>
                <a:lnTo>
                  <a:pt x="696028" y="1309476"/>
                </a:lnTo>
                <a:lnTo>
                  <a:pt x="647700" y="1311275"/>
                </a:lnTo>
                <a:lnTo>
                  <a:pt x="599355" y="1309476"/>
                </a:lnTo>
                <a:lnTo>
                  <a:pt x="551977" y="1304166"/>
                </a:lnTo>
                <a:lnTo>
                  <a:pt x="505690" y="1295470"/>
                </a:lnTo>
                <a:lnTo>
                  <a:pt x="460619" y="1283516"/>
                </a:lnTo>
                <a:lnTo>
                  <a:pt x="416889" y="1268430"/>
                </a:lnTo>
                <a:lnTo>
                  <a:pt x="374626" y="1250339"/>
                </a:lnTo>
                <a:lnTo>
                  <a:pt x="333955" y="1229369"/>
                </a:lnTo>
                <a:lnTo>
                  <a:pt x="295001" y="1205648"/>
                </a:lnTo>
                <a:lnTo>
                  <a:pt x="257888" y="1179303"/>
                </a:lnTo>
                <a:lnTo>
                  <a:pt x="222743" y="1150459"/>
                </a:lnTo>
                <a:lnTo>
                  <a:pt x="189690" y="1119244"/>
                </a:lnTo>
                <a:lnTo>
                  <a:pt x="158854" y="1085785"/>
                </a:lnTo>
                <a:lnTo>
                  <a:pt x="130362" y="1050208"/>
                </a:lnTo>
                <a:lnTo>
                  <a:pt x="104337" y="1012640"/>
                </a:lnTo>
                <a:lnTo>
                  <a:pt x="80905" y="973208"/>
                </a:lnTo>
                <a:lnTo>
                  <a:pt x="60191" y="932039"/>
                </a:lnTo>
                <a:lnTo>
                  <a:pt x="42321" y="889259"/>
                </a:lnTo>
                <a:lnTo>
                  <a:pt x="27419" y="844995"/>
                </a:lnTo>
                <a:lnTo>
                  <a:pt x="15611" y="799374"/>
                </a:lnTo>
                <a:lnTo>
                  <a:pt x="7021" y="752523"/>
                </a:lnTo>
                <a:lnTo>
                  <a:pt x="1776" y="704568"/>
                </a:lnTo>
                <a:lnTo>
                  <a:pt x="0" y="655637"/>
                </a:lnTo>
                <a:close/>
              </a:path>
            </a:pathLst>
          </a:custGeom>
          <a:ln w="25400">
            <a:solidFill>
              <a:srgbClr val="C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0037" y="1685925"/>
            <a:ext cx="8229600" cy="19272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98450" y="1684273"/>
            <a:ext cx="8232775" cy="1930400"/>
          </a:xfrm>
          <a:custGeom>
            <a:avLst/>
            <a:gdLst/>
            <a:ahLst/>
            <a:cxnLst/>
            <a:rect l="l" t="t" r="r" b="b"/>
            <a:pathLst>
              <a:path w="8232775" h="1930400">
                <a:moveTo>
                  <a:pt x="0" y="1930400"/>
                </a:moveTo>
                <a:lnTo>
                  <a:pt x="8232775" y="1930400"/>
                </a:lnTo>
                <a:lnTo>
                  <a:pt x="8232775" y="0"/>
                </a:lnTo>
                <a:lnTo>
                  <a:pt x="0" y="0"/>
                </a:lnTo>
                <a:lnTo>
                  <a:pt x="0" y="193040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2912" y="4284726"/>
            <a:ext cx="8186674" cy="20747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1325" y="4283138"/>
            <a:ext cx="8190230" cy="2078355"/>
          </a:xfrm>
          <a:custGeom>
            <a:avLst/>
            <a:gdLst/>
            <a:ahLst/>
            <a:cxnLst/>
            <a:rect l="l" t="t" r="r" b="b"/>
            <a:pathLst>
              <a:path w="8190230" h="2078354">
                <a:moveTo>
                  <a:pt x="0" y="2077974"/>
                </a:moveTo>
                <a:lnTo>
                  <a:pt x="8189849" y="2077974"/>
                </a:lnTo>
                <a:lnTo>
                  <a:pt x="8189849" y="0"/>
                </a:lnTo>
                <a:lnTo>
                  <a:pt x="0" y="0"/>
                </a:lnTo>
                <a:lnTo>
                  <a:pt x="0" y="2077974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669401" y="4294187"/>
            <a:ext cx="392112" cy="20796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609076" y="1755775"/>
            <a:ext cx="428625" cy="18669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334769" y="1280286"/>
            <a:ext cx="62820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Area (size) </a:t>
            </a:r>
            <a:r>
              <a:rPr sz="1800" dirty="0">
                <a:latin typeface="Calibri"/>
                <a:cs typeface="Calibri"/>
              </a:rPr>
              <a:t>and </a:t>
            </a:r>
            <a:r>
              <a:rPr sz="1800" spc="-10" dirty="0">
                <a:latin typeface="Calibri"/>
                <a:cs typeface="Calibri"/>
              </a:rPr>
              <a:t>Intensity </a:t>
            </a:r>
            <a:r>
              <a:rPr sz="1800" spc="-15" dirty="0">
                <a:latin typeface="Calibri"/>
                <a:cs typeface="Calibri"/>
              </a:rPr>
              <a:t>(colors) </a:t>
            </a:r>
            <a:r>
              <a:rPr sz="1800" spc="-5" dirty="0">
                <a:latin typeface="Calibri"/>
                <a:cs typeface="Calibri"/>
              </a:rPr>
              <a:t>of </a:t>
            </a:r>
            <a:r>
              <a:rPr sz="1800" dirty="0">
                <a:latin typeface="Calibri"/>
                <a:cs typeface="Calibri"/>
              </a:rPr>
              <a:t>mean </a:t>
            </a:r>
            <a:r>
              <a:rPr sz="1800" spc="-10" dirty="0">
                <a:latin typeface="Calibri"/>
                <a:cs typeface="Calibri"/>
              </a:rPr>
              <a:t>precipitation </a:t>
            </a:r>
            <a:r>
              <a:rPr sz="1800" spc="-15" dirty="0">
                <a:latin typeface="Calibri"/>
                <a:cs typeface="Calibri"/>
              </a:rPr>
              <a:t>for </a:t>
            </a:r>
            <a:r>
              <a:rPr sz="1800" dirty="0">
                <a:latin typeface="Calibri"/>
                <a:cs typeface="Calibri"/>
              </a:rPr>
              <a:t>each</a:t>
            </a:r>
            <a:r>
              <a:rPr sz="1800" spc="15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COL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33345" y="3858895"/>
            <a:ext cx="50298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latin typeface="Calibri"/>
                <a:cs typeface="Calibri"/>
              </a:rPr>
              <a:t>Percentage </a:t>
            </a:r>
            <a:r>
              <a:rPr sz="1800" spc="-5" dirty="0">
                <a:latin typeface="Calibri"/>
                <a:cs typeface="Calibri"/>
              </a:rPr>
              <a:t>annual of </a:t>
            </a:r>
            <a:r>
              <a:rPr sz="1800" spc="-10" dirty="0">
                <a:latin typeface="Calibri"/>
                <a:cs typeface="Calibri"/>
              </a:rPr>
              <a:t>precipitation accounted </a:t>
            </a:r>
            <a:r>
              <a:rPr sz="1800" spc="-5" dirty="0">
                <a:latin typeface="Calibri"/>
                <a:cs typeface="Calibri"/>
              </a:rPr>
              <a:t>by</a:t>
            </a:r>
            <a:r>
              <a:rPr sz="1800" spc="9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COLs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871207" y="6497218"/>
            <a:ext cx="167195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solidFill>
                  <a:srgbClr val="7E7E7E"/>
                </a:solidFill>
                <a:latin typeface="Arial"/>
                <a:cs typeface="Arial"/>
              </a:rPr>
              <a:t>Barahona </a:t>
            </a:r>
            <a:r>
              <a:rPr sz="1400" dirty="0">
                <a:solidFill>
                  <a:srgbClr val="7E7E7E"/>
                </a:solidFill>
                <a:latin typeface="Arial"/>
                <a:cs typeface="Arial"/>
              </a:rPr>
              <a:t>et al.</a:t>
            </a:r>
            <a:r>
              <a:rPr sz="1400" spc="-13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7E7E7E"/>
                </a:solidFill>
                <a:latin typeface="Arial"/>
                <a:cs typeface="Arial"/>
              </a:rPr>
              <a:t>2015</a:t>
            </a:r>
            <a:endParaRPr sz="1400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424687" y="147285"/>
            <a:ext cx="8294370" cy="814069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266065" algn="ctr">
              <a:lnSpc>
                <a:spcPct val="100000"/>
              </a:lnSpc>
              <a:spcBef>
                <a:spcPts val="400"/>
              </a:spcBef>
            </a:pPr>
            <a:r>
              <a:rPr sz="3200" spc="-15" dirty="0">
                <a:solidFill>
                  <a:srgbClr val="00AFEF"/>
                </a:solidFill>
              </a:rPr>
              <a:t>Others </a:t>
            </a:r>
            <a:r>
              <a:rPr sz="3200" spc="-5" dirty="0">
                <a:solidFill>
                  <a:srgbClr val="00AFEF"/>
                </a:solidFill>
              </a:rPr>
              <a:t>aspects </a:t>
            </a:r>
            <a:r>
              <a:rPr sz="3200" dirty="0">
                <a:solidFill>
                  <a:srgbClr val="00AFEF"/>
                </a:solidFill>
              </a:rPr>
              <a:t>of </a:t>
            </a:r>
            <a:r>
              <a:rPr sz="3200" spc="-10" dirty="0">
                <a:solidFill>
                  <a:srgbClr val="00AFEF"/>
                </a:solidFill>
              </a:rPr>
              <a:t>COLs </a:t>
            </a:r>
            <a:r>
              <a:rPr sz="3200" dirty="0">
                <a:solidFill>
                  <a:srgbClr val="00AFEF"/>
                </a:solidFill>
              </a:rPr>
              <a:t>in the </a:t>
            </a:r>
            <a:r>
              <a:rPr sz="3200" spc="-5" dirty="0">
                <a:solidFill>
                  <a:srgbClr val="00AFEF"/>
                </a:solidFill>
              </a:rPr>
              <a:t>SH</a:t>
            </a:r>
            <a:endParaRPr sz="3200"/>
          </a:p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sz="1600" spc="-15" dirty="0"/>
              <a:t>For </a:t>
            </a:r>
            <a:r>
              <a:rPr sz="1600" spc="-5" dirty="0"/>
              <a:t>each </a:t>
            </a:r>
            <a:r>
              <a:rPr sz="1600" spc="-10" dirty="0"/>
              <a:t>COL we calculate </a:t>
            </a:r>
            <a:r>
              <a:rPr sz="1600" spc="-5" dirty="0"/>
              <a:t>the </a:t>
            </a:r>
            <a:r>
              <a:rPr sz="1600" spc="-10" dirty="0"/>
              <a:t>precipitation (TRMM) </a:t>
            </a:r>
            <a:r>
              <a:rPr sz="1600" spc="-5" dirty="0"/>
              <a:t>in a 10</a:t>
            </a:r>
            <a:r>
              <a:rPr sz="1600" spc="-5" dirty="0">
                <a:latin typeface="Symbol"/>
                <a:cs typeface="Symbol"/>
              </a:rPr>
              <a:t></a:t>
            </a:r>
            <a:r>
              <a:rPr sz="1600" spc="-5" dirty="0"/>
              <a:t>10</a:t>
            </a:r>
            <a:r>
              <a:rPr sz="1600" spc="-5" dirty="0">
                <a:latin typeface="Symbol"/>
                <a:cs typeface="Symbol"/>
              </a:rPr>
              <a:t></a:t>
            </a:r>
            <a:r>
              <a:rPr sz="1600" spc="-5" dirty="0">
                <a:latin typeface="Times New Roman"/>
                <a:cs typeface="Times New Roman"/>
              </a:rPr>
              <a:t> </a:t>
            </a:r>
            <a:r>
              <a:rPr sz="1600" spc="-5" dirty="0"/>
              <a:t>lat-lon </a:t>
            </a:r>
            <a:r>
              <a:rPr sz="1600" spc="-20" dirty="0"/>
              <a:t>box </a:t>
            </a:r>
            <a:r>
              <a:rPr sz="1600" spc="-10" dirty="0"/>
              <a:t>around </a:t>
            </a:r>
            <a:r>
              <a:rPr sz="1600" spc="-5" dirty="0"/>
              <a:t>the </a:t>
            </a:r>
            <a:r>
              <a:rPr sz="1600" spc="-10" dirty="0"/>
              <a:t>COL</a:t>
            </a:r>
            <a:r>
              <a:rPr sz="1600" spc="204" dirty="0"/>
              <a:t> </a:t>
            </a:r>
            <a:r>
              <a:rPr sz="1600" spc="-30" dirty="0"/>
              <a:t>center.</a:t>
            </a:r>
            <a:endParaRPr sz="1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18664" y="178688"/>
            <a:ext cx="426720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10" dirty="0">
                <a:solidFill>
                  <a:srgbClr val="00AFEF"/>
                </a:solidFill>
              </a:rPr>
              <a:t>COL distribution </a:t>
            </a:r>
            <a:r>
              <a:rPr sz="3200" dirty="0">
                <a:solidFill>
                  <a:srgbClr val="00AFEF"/>
                </a:solidFill>
              </a:rPr>
              <a:t>in the</a:t>
            </a:r>
            <a:r>
              <a:rPr sz="3200" spc="15" dirty="0">
                <a:solidFill>
                  <a:srgbClr val="00AFEF"/>
                </a:solidFill>
              </a:rPr>
              <a:t> </a:t>
            </a:r>
            <a:r>
              <a:rPr sz="3200" spc="-5" dirty="0">
                <a:solidFill>
                  <a:srgbClr val="00AFEF"/>
                </a:solidFill>
              </a:rPr>
              <a:t>SH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310692" y="797433"/>
            <a:ext cx="8247380" cy="1306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3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High frequency of COL off </a:t>
            </a:r>
            <a:r>
              <a:rPr sz="1800" dirty="0">
                <a:latin typeface="Calibri"/>
                <a:cs typeface="Calibri"/>
              </a:rPr>
              <a:t>the </a:t>
            </a:r>
            <a:r>
              <a:rPr sz="1800" spc="-10" dirty="0">
                <a:latin typeface="Calibri"/>
                <a:cs typeface="Calibri"/>
              </a:rPr>
              <a:t>west coast </a:t>
            </a:r>
            <a:r>
              <a:rPr sz="1800" spc="-5" dirty="0">
                <a:latin typeface="Calibri"/>
                <a:cs typeface="Calibri"/>
              </a:rPr>
              <a:t>of South America (but in </a:t>
            </a:r>
            <a:r>
              <a:rPr sz="1800" dirty="0">
                <a:latin typeface="Calibri"/>
                <a:cs typeface="Calibri"/>
              </a:rPr>
              <a:t>summer) </a:t>
            </a:r>
            <a:r>
              <a:rPr sz="1800" spc="-5" dirty="0">
                <a:latin typeface="Calibri"/>
                <a:cs typeface="Calibri"/>
              </a:rPr>
              <a:t>due</a:t>
            </a:r>
            <a:r>
              <a:rPr sz="1800" spc="10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to:</a:t>
            </a:r>
            <a:endParaRPr sz="1800">
              <a:latin typeface="Calibri"/>
              <a:cs typeface="Calibri"/>
            </a:endParaRPr>
          </a:p>
          <a:p>
            <a:pPr marL="12700" marR="5080" algn="just">
              <a:lnSpc>
                <a:spcPct val="99500"/>
              </a:lnSpc>
              <a:spcBef>
                <a:spcPts val="1475"/>
              </a:spcBef>
            </a:pPr>
            <a:r>
              <a:rPr sz="1800" spc="-5" dirty="0">
                <a:latin typeface="Calibri"/>
                <a:cs typeface="Calibri"/>
              </a:rPr>
              <a:t>Dry </a:t>
            </a:r>
            <a:r>
              <a:rPr sz="1800" spc="-10" dirty="0">
                <a:latin typeface="Calibri"/>
                <a:cs typeface="Calibri"/>
              </a:rPr>
              <a:t>conditions over </a:t>
            </a:r>
            <a:r>
              <a:rPr sz="1800" dirty="0">
                <a:latin typeface="Calibri"/>
                <a:cs typeface="Calibri"/>
              </a:rPr>
              <a:t>the </a:t>
            </a:r>
            <a:r>
              <a:rPr sz="1800" spc="-5" dirty="0">
                <a:latin typeface="Calibri"/>
                <a:cs typeface="Calibri"/>
              </a:rPr>
              <a:t>SE </a:t>
            </a:r>
            <a:r>
              <a:rPr sz="1800" spc="-10" dirty="0">
                <a:latin typeface="Calibri"/>
                <a:cs typeface="Calibri"/>
              </a:rPr>
              <a:t>Pacific </a:t>
            </a:r>
            <a:r>
              <a:rPr sz="1800" dirty="0">
                <a:latin typeface="Symbol"/>
                <a:cs typeface="Symbol"/>
              </a:rPr>
              <a:t></a:t>
            </a:r>
            <a:r>
              <a:rPr sz="180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Calibri"/>
                <a:cs typeface="Calibri"/>
              </a:rPr>
              <a:t>little </a:t>
            </a:r>
            <a:r>
              <a:rPr sz="1800" spc="-5" dirty="0">
                <a:latin typeface="Calibri"/>
                <a:cs typeface="Calibri"/>
              </a:rPr>
              <a:t>diabatic heating </a:t>
            </a:r>
            <a:r>
              <a:rPr sz="1800" dirty="0">
                <a:latin typeface="Symbol"/>
                <a:cs typeface="Symbol"/>
              </a:rPr>
              <a:t></a:t>
            </a:r>
            <a:r>
              <a:rPr sz="180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Calibri"/>
                <a:cs typeface="Calibri"/>
              </a:rPr>
              <a:t>COLs tend to </a:t>
            </a:r>
            <a:r>
              <a:rPr sz="1800" spc="-5" dirty="0">
                <a:latin typeface="Calibri"/>
                <a:cs typeface="Calibri"/>
              </a:rPr>
              <a:t>be </a:t>
            </a:r>
            <a:r>
              <a:rPr sz="1800" spc="-10" dirty="0">
                <a:latin typeface="Calibri"/>
                <a:cs typeface="Calibri"/>
              </a:rPr>
              <a:t>last </a:t>
            </a:r>
            <a:r>
              <a:rPr sz="1800" spc="-5" dirty="0">
                <a:latin typeface="Calibri"/>
                <a:cs typeface="Calibri"/>
              </a:rPr>
              <a:t>longer  </a:t>
            </a:r>
            <a:r>
              <a:rPr sz="1800" spc="-10" dirty="0">
                <a:latin typeface="Calibri"/>
                <a:cs typeface="Calibri"/>
              </a:rPr>
              <a:t>Dynamical </a:t>
            </a:r>
            <a:r>
              <a:rPr sz="1800" spc="-15" dirty="0">
                <a:latin typeface="Calibri"/>
                <a:cs typeface="Calibri"/>
              </a:rPr>
              <a:t>forcing </a:t>
            </a:r>
            <a:r>
              <a:rPr sz="1800" spc="-5" dirty="0">
                <a:latin typeface="Calibri"/>
                <a:cs typeface="Calibri"/>
              </a:rPr>
              <a:t>enhance </a:t>
            </a:r>
            <a:r>
              <a:rPr sz="1800" dirty="0">
                <a:latin typeface="Calibri"/>
                <a:cs typeface="Calibri"/>
              </a:rPr>
              <a:t>their </a:t>
            </a:r>
            <a:r>
              <a:rPr sz="1800" spc="-5" dirty="0">
                <a:latin typeface="Calibri"/>
                <a:cs typeface="Calibri"/>
              </a:rPr>
              <a:t>genesis </a:t>
            </a:r>
            <a:r>
              <a:rPr sz="1800" spc="5" dirty="0">
                <a:latin typeface="Calibri"/>
                <a:cs typeface="Calibri"/>
              </a:rPr>
              <a:t>(jet </a:t>
            </a:r>
            <a:r>
              <a:rPr sz="1800" spc="-10" dirty="0">
                <a:latin typeface="Calibri"/>
                <a:cs typeface="Calibri"/>
              </a:rPr>
              <a:t>exit region, frequent </a:t>
            </a:r>
            <a:r>
              <a:rPr sz="1800" spc="-5" dirty="0">
                <a:latin typeface="Calibri"/>
                <a:cs typeface="Calibri"/>
              </a:rPr>
              <a:t>blocking </a:t>
            </a:r>
            <a:r>
              <a:rPr sz="1800" spc="-10" dirty="0">
                <a:latin typeface="Calibri"/>
                <a:cs typeface="Calibri"/>
              </a:rPr>
              <a:t>farther </a:t>
            </a:r>
            <a:r>
              <a:rPr sz="1800" spc="-5" dirty="0">
                <a:latin typeface="Calibri"/>
                <a:cs typeface="Calibri"/>
              </a:rPr>
              <a:t>south,  </a:t>
            </a:r>
            <a:r>
              <a:rPr sz="1800" dirty="0">
                <a:latin typeface="Calibri"/>
                <a:cs typeface="Calibri"/>
              </a:rPr>
              <a:t>Andes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cordillera)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925112" y="2238322"/>
            <a:ext cx="5830925" cy="13624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18554" y="3699958"/>
            <a:ext cx="5843088" cy="13672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40114" y="5197287"/>
            <a:ext cx="1689073" cy="19571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232525" y="2452751"/>
            <a:ext cx="560705" cy="819150"/>
          </a:xfrm>
          <a:custGeom>
            <a:avLst/>
            <a:gdLst/>
            <a:ahLst/>
            <a:cxnLst/>
            <a:rect l="l" t="t" r="r" b="b"/>
            <a:pathLst>
              <a:path w="560704" h="819150">
                <a:moveTo>
                  <a:pt x="0" y="819150"/>
                </a:moveTo>
                <a:lnTo>
                  <a:pt x="560387" y="819150"/>
                </a:lnTo>
                <a:lnTo>
                  <a:pt x="560387" y="0"/>
                </a:lnTo>
                <a:lnTo>
                  <a:pt x="0" y="0"/>
                </a:lnTo>
                <a:lnTo>
                  <a:pt x="0" y="819150"/>
                </a:lnTo>
                <a:close/>
              </a:path>
            </a:pathLst>
          </a:custGeom>
          <a:ln w="9525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018401" y="4622800"/>
            <a:ext cx="1827149" cy="185102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506666" y="5132964"/>
            <a:ext cx="539115" cy="457834"/>
          </a:xfrm>
          <a:custGeom>
            <a:avLst/>
            <a:gdLst/>
            <a:ahLst/>
            <a:cxnLst/>
            <a:rect l="l" t="t" r="r" b="b"/>
            <a:pathLst>
              <a:path w="539115" h="457835">
                <a:moveTo>
                  <a:pt x="354732" y="0"/>
                </a:moveTo>
                <a:lnTo>
                  <a:pt x="296630" y="6941"/>
                </a:lnTo>
                <a:lnTo>
                  <a:pt x="240377" y="26757"/>
                </a:lnTo>
                <a:lnTo>
                  <a:pt x="193528" y="52824"/>
                </a:lnTo>
                <a:lnTo>
                  <a:pt x="156130" y="85236"/>
                </a:lnTo>
                <a:lnTo>
                  <a:pt x="140003" y="99562"/>
                </a:lnTo>
                <a:lnTo>
                  <a:pt x="125606" y="110089"/>
                </a:lnTo>
                <a:lnTo>
                  <a:pt x="113127" y="118342"/>
                </a:lnTo>
                <a:lnTo>
                  <a:pt x="102052" y="127333"/>
                </a:lnTo>
                <a:lnTo>
                  <a:pt x="91870" y="140075"/>
                </a:lnTo>
                <a:lnTo>
                  <a:pt x="82673" y="158573"/>
                </a:lnTo>
                <a:lnTo>
                  <a:pt x="74677" y="180905"/>
                </a:lnTo>
                <a:lnTo>
                  <a:pt x="67563" y="203904"/>
                </a:lnTo>
                <a:lnTo>
                  <a:pt x="55506" y="241603"/>
                </a:lnTo>
                <a:lnTo>
                  <a:pt x="40308" y="285109"/>
                </a:lnTo>
                <a:lnTo>
                  <a:pt x="19694" y="305623"/>
                </a:lnTo>
                <a:lnTo>
                  <a:pt x="9322" y="315523"/>
                </a:lnTo>
                <a:lnTo>
                  <a:pt x="2589" y="328924"/>
                </a:lnTo>
                <a:lnTo>
                  <a:pt x="0" y="348101"/>
                </a:lnTo>
                <a:lnTo>
                  <a:pt x="65" y="371088"/>
                </a:lnTo>
                <a:lnTo>
                  <a:pt x="9447" y="413252"/>
                </a:lnTo>
                <a:lnTo>
                  <a:pt x="35038" y="447159"/>
                </a:lnTo>
                <a:lnTo>
                  <a:pt x="51595" y="457716"/>
                </a:lnTo>
                <a:lnTo>
                  <a:pt x="67867" y="457054"/>
                </a:lnTo>
                <a:lnTo>
                  <a:pt x="103443" y="410472"/>
                </a:lnTo>
                <a:lnTo>
                  <a:pt x="133018" y="349117"/>
                </a:lnTo>
                <a:lnTo>
                  <a:pt x="137556" y="325830"/>
                </a:lnTo>
                <a:lnTo>
                  <a:pt x="136819" y="305540"/>
                </a:lnTo>
                <a:lnTo>
                  <a:pt x="136824" y="301873"/>
                </a:lnTo>
                <a:lnTo>
                  <a:pt x="137537" y="285591"/>
                </a:lnTo>
                <a:lnTo>
                  <a:pt x="146861" y="274949"/>
                </a:lnTo>
                <a:lnTo>
                  <a:pt x="386795" y="274949"/>
                </a:lnTo>
                <a:lnTo>
                  <a:pt x="396210" y="265471"/>
                </a:lnTo>
                <a:lnTo>
                  <a:pt x="417417" y="242740"/>
                </a:lnTo>
                <a:lnTo>
                  <a:pt x="438707" y="224403"/>
                </a:lnTo>
                <a:lnTo>
                  <a:pt x="461998" y="213518"/>
                </a:lnTo>
                <a:lnTo>
                  <a:pt x="486538" y="206670"/>
                </a:lnTo>
                <a:lnTo>
                  <a:pt x="508627" y="199417"/>
                </a:lnTo>
                <a:lnTo>
                  <a:pt x="524559" y="187319"/>
                </a:lnTo>
                <a:lnTo>
                  <a:pt x="534042" y="168054"/>
                </a:lnTo>
                <a:lnTo>
                  <a:pt x="538894" y="144456"/>
                </a:lnTo>
                <a:lnTo>
                  <a:pt x="538293" y="119524"/>
                </a:lnTo>
                <a:lnTo>
                  <a:pt x="516503" y="73705"/>
                </a:lnTo>
                <a:lnTo>
                  <a:pt x="468624" y="30501"/>
                </a:lnTo>
                <a:lnTo>
                  <a:pt x="414684" y="5933"/>
                </a:lnTo>
                <a:lnTo>
                  <a:pt x="385018" y="1121"/>
                </a:lnTo>
                <a:lnTo>
                  <a:pt x="354732" y="0"/>
                </a:lnTo>
                <a:close/>
              </a:path>
              <a:path w="539115" h="457835">
                <a:moveTo>
                  <a:pt x="386795" y="274949"/>
                </a:moveTo>
                <a:lnTo>
                  <a:pt x="146861" y="274949"/>
                </a:lnTo>
                <a:lnTo>
                  <a:pt x="168616" y="275209"/>
                </a:lnTo>
                <a:lnTo>
                  <a:pt x="198502" y="283791"/>
                </a:lnTo>
                <a:lnTo>
                  <a:pt x="230889" y="294683"/>
                </a:lnTo>
                <a:lnTo>
                  <a:pt x="260145" y="301873"/>
                </a:lnTo>
                <a:lnTo>
                  <a:pt x="284918" y="305623"/>
                </a:lnTo>
                <a:lnTo>
                  <a:pt x="308215" y="308445"/>
                </a:lnTo>
                <a:lnTo>
                  <a:pt x="330654" y="307980"/>
                </a:lnTo>
                <a:lnTo>
                  <a:pt x="352855" y="301873"/>
                </a:lnTo>
                <a:lnTo>
                  <a:pt x="374788" y="287035"/>
                </a:lnTo>
                <a:lnTo>
                  <a:pt x="386795" y="274949"/>
                </a:lnTo>
                <a:close/>
              </a:path>
            </a:pathLst>
          </a:custGeom>
          <a:solidFill>
            <a:srgbClr val="FFC000">
              <a:alpha val="4117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081901" y="4695761"/>
            <a:ext cx="151130" cy="433705"/>
          </a:xfrm>
          <a:custGeom>
            <a:avLst/>
            <a:gdLst/>
            <a:ahLst/>
            <a:cxnLst/>
            <a:rect l="l" t="t" r="r" b="b"/>
            <a:pathLst>
              <a:path w="151129" h="433704">
                <a:moveTo>
                  <a:pt x="0" y="433387"/>
                </a:moveTo>
                <a:lnTo>
                  <a:pt x="150812" y="433387"/>
                </a:lnTo>
                <a:lnTo>
                  <a:pt x="150812" y="0"/>
                </a:lnTo>
                <a:lnTo>
                  <a:pt x="0" y="0"/>
                </a:lnTo>
                <a:lnTo>
                  <a:pt x="0" y="4333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081901" y="4695761"/>
            <a:ext cx="151130" cy="433705"/>
          </a:xfrm>
          <a:custGeom>
            <a:avLst/>
            <a:gdLst/>
            <a:ahLst/>
            <a:cxnLst/>
            <a:rect l="l" t="t" r="r" b="b"/>
            <a:pathLst>
              <a:path w="151129" h="433704">
                <a:moveTo>
                  <a:pt x="0" y="433387"/>
                </a:moveTo>
                <a:lnTo>
                  <a:pt x="150812" y="433387"/>
                </a:lnTo>
                <a:lnTo>
                  <a:pt x="150812" y="0"/>
                </a:lnTo>
                <a:lnTo>
                  <a:pt x="0" y="0"/>
                </a:lnTo>
                <a:lnTo>
                  <a:pt x="0" y="433387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457822" y="4714494"/>
            <a:ext cx="1339215" cy="566420"/>
          </a:xfrm>
          <a:custGeom>
            <a:avLst/>
            <a:gdLst/>
            <a:ahLst/>
            <a:cxnLst/>
            <a:rect l="l" t="t" r="r" b="b"/>
            <a:pathLst>
              <a:path w="1339215" h="566420">
                <a:moveTo>
                  <a:pt x="80835" y="36275"/>
                </a:moveTo>
                <a:lnTo>
                  <a:pt x="52718" y="40458"/>
                </a:lnTo>
                <a:lnTo>
                  <a:pt x="70124" y="62796"/>
                </a:lnTo>
                <a:lnTo>
                  <a:pt x="1328293" y="566038"/>
                </a:lnTo>
                <a:lnTo>
                  <a:pt x="1338960" y="539622"/>
                </a:lnTo>
                <a:lnTo>
                  <a:pt x="80835" y="36275"/>
                </a:lnTo>
                <a:close/>
              </a:path>
              <a:path w="1339215" h="566420">
                <a:moveTo>
                  <a:pt x="130301" y="0"/>
                </a:moveTo>
                <a:lnTo>
                  <a:pt x="122427" y="1269"/>
                </a:lnTo>
                <a:lnTo>
                  <a:pt x="0" y="19430"/>
                </a:lnTo>
                <a:lnTo>
                  <a:pt x="81025" y="123189"/>
                </a:lnTo>
                <a:lnTo>
                  <a:pt x="89916" y="124332"/>
                </a:lnTo>
                <a:lnTo>
                  <a:pt x="96138" y="119506"/>
                </a:lnTo>
                <a:lnTo>
                  <a:pt x="102361" y="114553"/>
                </a:lnTo>
                <a:lnTo>
                  <a:pt x="103504" y="105663"/>
                </a:lnTo>
                <a:lnTo>
                  <a:pt x="70124" y="62796"/>
                </a:lnTo>
                <a:lnTo>
                  <a:pt x="21081" y="43179"/>
                </a:lnTo>
                <a:lnTo>
                  <a:pt x="31750" y="16636"/>
                </a:lnTo>
                <a:lnTo>
                  <a:pt x="139176" y="16636"/>
                </a:lnTo>
                <a:lnTo>
                  <a:pt x="137541" y="5460"/>
                </a:lnTo>
                <a:lnTo>
                  <a:pt x="130301" y="0"/>
                </a:lnTo>
                <a:close/>
              </a:path>
              <a:path w="1339215" h="566420">
                <a:moveTo>
                  <a:pt x="31750" y="16636"/>
                </a:moveTo>
                <a:lnTo>
                  <a:pt x="21081" y="43179"/>
                </a:lnTo>
                <a:lnTo>
                  <a:pt x="70124" y="62796"/>
                </a:lnTo>
                <a:lnTo>
                  <a:pt x="55531" y="44068"/>
                </a:lnTo>
                <a:lnTo>
                  <a:pt x="28448" y="44068"/>
                </a:lnTo>
                <a:lnTo>
                  <a:pt x="37718" y="21208"/>
                </a:lnTo>
                <a:lnTo>
                  <a:pt x="43177" y="21208"/>
                </a:lnTo>
                <a:lnTo>
                  <a:pt x="31750" y="16636"/>
                </a:lnTo>
                <a:close/>
              </a:path>
              <a:path w="1339215" h="566420">
                <a:moveTo>
                  <a:pt x="37718" y="21208"/>
                </a:moveTo>
                <a:lnTo>
                  <a:pt x="28448" y="44068"/>
                </a:lnTo>
                <a:lnTo>
                  <a:pt x="52718" y="40458"/>
                </a:lnTo>
                <a:lnTo>
                  <a:pt x="37718" y="21208"/>
                </a:lnTo>
                <a:close/>
              </a:path>
              <a:path w="1339215" h="566420">
                <a:moveTo>
                  <a:pt x="52718" y="40458"/>
                </a:moveTo>
                <a:lnTo>
                  <a:pt x="28448" y="44068"/>
                </a:lnTo>
                <a:lnTo>
                  <a:pt x="55531" y="44068"/>
                </a:lnTo>
                <a:lnTo>
                  <a:pt x="52718" y="40458"/>
                </a:lnTo>
                <a:close/>
              </a:path>
              <a:path w="1339215" h="566420">
                <a:moveTo>
                  <a:pt x="43177" y="21208"/>
                </a:moveTo>
                <a:lnTo>
                  <a:pt x="37718" y="21208"/>
                </a:lnTo>
                <a:lnTo>
                  <a:pt x="52718" y="40458"/>
                </a:lnTo>
                <a:lnTo>
                  <a:pt x="80835" y="36275"/>
                </a:lnTo>
                <a:lnTo>
                  <a:pt x="43177" y="21208"/>
                </a:lnTo>
                <a:close/>
              </a:path>
              <a:path w="1339215" h="566420">
                <a:moveTo>
                  <a:pt x="139176" y="16636"/>
                </a:moveTo>
                <a:lnTo>
                  <a:pt x="31750" y="16636"/>
                </a:lnTo>
                <a:lnTo>
                  <a:pt x="80835" y="36275"/>
                </a:lnTo>
                <a:lnTo>
                  <a:pt x="134493" y="28320"/>
                </a:lnTo>
                <a:lnTo>
                  <a:pt x="139826" y="21081"/>
                </a:lnTo>
                <a:lnTo>
                  <a:pt x="139176" y="16636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5201158" y="5787644"/>
            <a:ext cx="3287395" cy="9925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7350" marR="1656714" indent="-375285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7E7E7E"/>
                </a:solidFill>
                <a:latin typeface="Arial"/>
                <a:cs typeface="Arial"/>
              </a:rPr>
              <a:t>Blocking</a:t>
            </a:r>
            <a:r>
              <a:rPr sz="1400" spc="-7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7E7E7E"/>
                </a:solidFill>
                <a:latin typeface="Arial"/>
                <a:cs typeface="Arial"/>
              </a:rPr>
              <a:t>anticyclone  </a:t>
            </a:r>
            <a:r>
              <a:rPr sz="1400" dirty="0">
                <a:solidFill>
                  <a:srgbClr val="7E7E7E"/>
                </a:solidFill>
                <a:latin typeface="Arial"/>
                <a:cs typeface="Arial"/>
              </a:rPr>
              <a:t>distribution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200">
              <a:latin typeface="Times New Roman"/>
              <a:cs typeface="Times New Roman"/>
            </a:endParaRPr>
          </a:p>
          <a:p>
            <a:pPr marL="2159000">
              <a:lnSpc>
                <a:spcPct val="100000"/>
              </a:lnSpc>
              <a:spcBef>
                <a:spcPts val="5"/>
              </a:spcBef>
            </a:pPr>
            <a:r>
              <a:rPr sz="1400" spc="-5" dirty="0">
                <a:solidFill>
                  <a:srgbClr val="7E7E7E"/>
                </a:solidFill>
                <a:latin typeface="Arial"/>
                <a:cs typeface="Arial"/>
              </a:rPr>
              <a:t>Renwick</a:t>
            </a:r>
            <a:r>
              <a:rPr sz="1400" spc="-7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7E7E7E"/>
                </a:solidFill>
                <a:latin typeface="Arial"/>
                <a:cs typeface="Arial"/>
              </a:rPr>
              <a:t>2005</a:t>
            </a:r>
            <a:endParaRPr sz="14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213475" y="3928998"/>
            <a:ext cx="560705" cy="819150"/>
          </a:xfrm>
          <a:custGeom>
            <a:avLst/>
            <a:gdLst/>
            <a:ahLst/>
            <a:cxnLst/>
            <a:rect l="l" t="t" r="r" b="b"/>
            <a:pathLst>
              <a:path w="560704" h="819150">
                <a:moveTo>
                  <a:pt x="0" y="819150"/>
                </a:moveTo>
                <a:lnTo>
                  <a:pt x="560387" y="819150"/>
                </a:lnTo>
                <a:lnTo>
                  <a:pt x="560387" y="0"/>
                </a:lnTo>
                <a:lnTo>
                  <a:pt x="0" y="0"/>
                </a:lnTo>
                <a:lnTo>
                  <a:pt x="0" y="819150"/>
                </a:lnTo>
                <a:close/>
              </a:path>
            </a:pathLst>
          </a:custGeom>
          <a:ln w="9525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26598" y="643001"/>
            <a:ext cx="4849046" cy="60073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773426" y="646176"/>
            <a:ext cx="1841500" cy="30797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365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65"/>
              </a:spcBef>
            </a:pPr>
            <a:r>
              <a:rPr sz="1400" dirty="0">
                <a:latin typeface="Calibri"/>
                <a:cs typeface="Calibri"/>
              </a:rPr>
              <a:t>12 </a:t>
            </a:r>
            <a:r>
              <a:rPr sz="1400" spc="-10" dirty="0">
                <a:latin typeface="Calibri"/>
                <a:cs typeface="Calibri"/>
              </a:rPr>
              <a:t>UTC </a:t>
            </a:r>
            <a:r>
              <a:rPr sz="1400" dirty="0">
                <a:latin typeface="Calibri"/>
                <a:cs typeface="Calibri"/>
              </a:rPr>
              <a:t>10 </a:t>
            </a:r>
            <a:r>
              <a:rPr sz="1400" spc="-5" dirty="0">
                <a:latin typeface="Calibri"/>
                <a:cs typeface="Calibri"/>
              </a:rPr>
              <a:t>March</a:t>
            </a:r>
            <a:r>
              <a:rPr sz="1400" spc="-6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2005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983226" y="639826"/>
            <a:ext cx="1841500" cy="30797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429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270"/>
              </a:spcBef>
            </a:pPr>
            <a:r>
              <a:rPr sz="1400" spc="-5" dirty="0">
                <a:latin typeface="Calibri"/>
                <a:cs typeface="Calibri"/>
              </a:rPr>
              <a:t>06 </a:t>
            </a:r>
            <a:r>
              <a:rPr sz="1400" spc="-10" dirty="0">
                <a:latin typeface="Calibri"/>
                <a:cs typeface="Calibri"/>
              </a:rPr>
              <a:t>UTC </a:t>
            </a:r>
            <a:r>
              <a:rPr sz="1400" spc="-5" dirty="0">
                <a:latin typeface="Calibri"/>
                <a:cs typeface="Calibri"/>
              </a:rPr>
              <a:t>12 March</a:t>
            </a:r>
            <a:r>
              <a:rPr sz="1400" spc="-5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2005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106676" y="1570100"/>
            <a:ext cx="468630" cy="30797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429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70"/>
              </a:spcBef>
            </a:pPr>
            <a:r>
              <a:rPr sz="1400" i="1" dirty="0">
                <a:latin typeface="Calibri"/>
                <a:cs typeface="Calibri"/>
              </a:rPr>
              <a:t>CTR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762125" y="3471798"/>
            <a:ext cx="846455" cy="523875"/>
          </a:xfrm>
          <a:custGeom>
            <a:avLst/>
            <a:gdLst/>
            <a:ahLst/>
            <a:cxnLst/>
            <a:rect l="l" t="t" r="r" b="b"/>
            <a:pathLst>
              <a:path w="846455" h="523875">
                <a:moveTo>
                  <a:pt x="0" y="523875"/>
                </a:moveTo>
                <a:lnTo>
                  <a:pt x="846137" y="523875"/>
                </a:lnTo>
                <a:lnTo>
                  <a:pt x="846137" y="0"/>
                </a:lnTo>
                <a:lnTo>
                  <a:pt x="0" y="0"/>
                </a:lnTo>
                <a:lnTo>
                  <a:pt x="0" y="52387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841119" y="3493389"/>
            <a:ext cx="680085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400" i="1" spc="-5" dirty="0">
                <a:latin typeface="Calibri"/>
                <a:cs typeface="Calibri"/>
              </a:rPr>
              <a:t>Red</a:t>
            </a:r>
            <a:r>
              <a:rPr sz="1400" i="1" spc="-110" dirty="0">
                <a:latin typeface="Calibri"/>
                <a:cs typeface="Calibri"/>
              </a:rPr>
              <a:t> </a:t>
            </a:r>
            <a:r>
              <a:rPr sz="1400" i="1" spc="-35" dirty="0">
                <a:latin typeface="Calibri"/>
                <a:cs typeface="Calibri"/>
              </a:rPr>
              <a:t>Topo  </a:t>
            </a:r>
            <a:r>
              <a:rPr sz="1400" i="1" spc="-5" dirty="0">
                <a:latin typeface="Calibri"/>
                <a:cs typeface="Calibri"/>
              </a:rPr>
              <a:t>(0.2*H)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871726" y="5629275"/>
            <a:ext cx="735330" cy="522605"/>
          </a:xfrm>
          <a:custGeom>
            <a:avLst/>
            <a:gdLst/>
            <a:ahLst/>
            <a:cxnLst/>
            <a:rect l="l" t="t" r="r" b="b"/>
            <a:pathLst>
              <a:path w="735330" h="522604">
                <a:moveTo>
                  <a:pt x="0" y="522287"/>
                </a:moveTo>
                <a:lnTo>
                  <a:pt x="735012" y="522287"/>
                </a:lnTo>
                <a:lnTo>
                  <a:pt x="735012" y="0"/>
                </a:lnTo>
                <a:lnTo>
                  <a:pt x="0" y="0"/>
                </a:lnTo>
                <a:lnTo>
                  <a:pt x="0" y="5222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950847" y="5651398"/>
            <a:ext cx="56832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i="1" dirty="0">
                <a:latin typeface="Calibri"/>
                <a:cs typeface="Calibri"/>
              </a:rPr>
              <a:t>Dry  </a:t>
            </a:r>
            <a:r>
              <a:rPr sz="1400" i="1" spc="-5" dirty="0">
                <a:latin typeface="Calibri"/>
                <a:cs typeface="Calibri"/>
              </a:rPr>
              <a:t>(No</a:t>
            </a:r>
            <a:r>
              <a:rPr sz="1400" i="1" spc="-100" dirty="0">
                <a:latin typeface="Calibri"/>
                <a:cs typeface="Calibri"/>
              </a:rPr>
              <a:t> </a:t>
            </a:r>
            <a:r>
              <a:rPr sz="1400" i="1" spc="-5" dirty="0">
                <a:latin typeface="Calibri"/>
                <a:cs typeface="Calibri"/>
              </a:rPr>
              <a:t>SH)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864232" y="62560"/>
            <a:ext cx="569531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5" dirty="0">
                <a:solidFill>
                  <a:srgbClr val="00AFEF"/>
                </a:solidFill>
              </a:rPr>
              <a:t>Numerical </a:t>
            </a:r>
            <a:r>
              <a:rPr sz="3200" spc="-10" dirty="0">
                <a:solidFill>
                  <a:srgbClr val="00AFEF"/>
                </a:solidFill>
              </a:rPr>
              <a:t>experiments </a:t>
            </a:r>
            <a:r>
              <a:rPr sz="3200" spc="-5" dirty="0">
                <a:solidFill>
                  <a:srgbClr val="00AFEF"/>
                </a:solidFill>
              </a:rPr>
              <a:t>using</a:t>
            </a:r>
            <a:r>
              <a:rPr sz="3200" spc="-30" dirty="0">
                <a:solidFill>
                  <a:srgbClr val="00AFEF"/>
                </a:solidFill>
              </a:rPr>
              <a:t> </a:t>
            </a:r>
            <a:r>
              <a:rPr sz="3200" dirty="0">
                <a:solidFill>
                  <a:srgbClr val="00AFEF"/>
                </a:solidFill>
              </a:rPr>
              <a:t>WRF</a:t>
            </a:r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4924425" y="2968625"/>
            <a:ext cx="1968500" cy="1603375"/>
          </a:xfrm>
          <a:custGeom>
            <a:avLst/>
            <a:gdLst/>
            <a:ahLst/>
            <a:cxnLst/>
            <a:rect l="l" t="t" r="r" b="b"/>
            <a:pathLst>
              <a:path w="1968500" h="1603375">
                <a:moveTo>
                  <a:pt x="0" y="1603375"/>
                </a:moveTo>
                <a:lnTo>
                  <a:pt x="1968500" y="1603375"/>
                </a:lnTo>
                <a:lnTo>
                  <a:pt x="1968500" y="0"/>
                </a:lnTo>
                <a:lnTo>
                  <a:pt x="0" y="0"/>
                </a:lnTo>
                <a:lnTo>
                  <a:pt x="0" y="1603375"/>
                </a:lnTo>
                <a:close/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7531734" y="6260693"/>
            <a:ext cx="133604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solidFill>
                  <a:srgbClr val="7E7E7E"/>
                </a:solidFill>
                <a:latin typeface="Arial"/>
                <a:cs typeface="Arial"/>
              </a:rPr>
              <a:t>Garreaud and  </a:t>
            </a:r>
            <a:r>
              <a:rPr sz="1400" dirty="0">
                <a:solidFill>
                  <a:srgbClr val="7E7E7E"/>
                </a:solidFill>
                <a:latin typeface="Arial"/>
                <a:cs typeface="Arial"/>
              </a:rPr>
              <a:t>Fuenzalida</a:t>
            </a:r>
            <a:r>
              <a:rPr sz="1400" spc="-13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7E7E7E"/>
                </a:solidFill>
                <a:latin typeface="Arial"/>
                <a:cs typeface="Arial"/>
              </a:rPr>
              <a:t>2007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68375" y="2301875"/>
            <a:ext cx="3429000" cy="3124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724400" y="2282825"/>
            <a:ext cx="3429000" cy="3124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680464" y="247014"/>
            <a:ext cx="569468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" dirty="0">
                <a:solidFill>
                  <a:srgbClr val="00AFEF"/>
                </a:solidFill>
              </a:rPr>
              <a:t>Numerical </a:t>
            </a:r>
            <a:r>
              <a:rPr sz="3200" spc="-10" dirty="0">
                <a:solidFill>
                  <a:srgbClr val="00AFEF"/>
                </a:solidFill>
              </a:rPr>
              <a:t>experiments </a:t>
            </a:r>
            <a:r>
              <a:rPr sz="3200" spc="-5" dirty="0">
                <a:solidFill>
                  <a:srgbClr val="00AFEF"/>
                </a:solidFill>
              </a:rPr>
              <a:t>using</a:t>
            </a:r>
            <a:r>
              <a:rPr sz="3200" spc="-40" dirty="0">
                <a:solidFill>
                  <a:srgbClr val="00AFEF"/>
                </a:solidFill>
              </a:rPr>
              <a:t> </a:t>
            </a:r>
            <a:r>
              <a:rPr sz="3200" dirty="0">
                <a:solidFill>
                  <a:srgbClr val="00AFEF"/>
                </a:solidFill>
              </a:rPr>
              <a:t>WRF</a:t>
            </a:r>
            <a:endParaRPr sz="3200"/>
          </a:p>
        </p:txBody>
      </p:sp>
      <p:sp>
        <p:nvSpPr>
          <p:cNvPr id="5" name="object 5"/>
          <p:cNvSpPr txBox="1"/>
          <p:nvPr/>
        </p:nvSpPr>
        <p:spPr>
          <a:xfrm>
            <a:off x="1312544" y="870584"/>
            <a:ext cx="639508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8419" marR="51435" algn="ctr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400-hPa </a:t>
            </a:r>
            <a:r>
              <a:rPr sz="1800" dirty="0">
                <a:latin typeface="Calibri"/>
                <a:cs typeface="Calibri"/>
              </a:rPr>
              <a:t>air </a:t>
            </a:r>
            <a:r>
              <a:rPr sz="1800" spc="-10" dirty="0">
                <a:latin typeface="Calibri"/>
                <a:cs typeface="Calibri"/>
              </a:rPr>
              <a:t>temperature </a:t>
            </a:r>
            <a:r>
              <a:rPr sz="1800" dirty="0">
                <a:latin typeface="Calibri"/>
                <a:cs typeface="Calibri"/>
              </a:rPr>
              <a:t>and </a:t>
            </a:r>
            <a:r>
              <a:rPr sz="1800" spc="-5" dirty="0">
                <a:latin typeface="Calibri"/>
                <a:cs typeface="Calibri"/>
              </a:rPr>
              <a:t>cloud mixing </a:t>
            </a:r>
            <a:r>
              <a:rPr sz="1800" spc="-15" dirty="0">
                <a:latin typeface="Calibri"/>
                <a:cs typeface="Calibri"/>
              </a:rPr>
              <a:t>ratio integrated </a:t>
            </a:r>
            <a:r>
              <a:rPr sz="1800" spc="-5" dirty="0">
                <a:latin typeface="Calibri"/>
                <a:cs typeface="Calibri"/>
              </a:rPr>
              <a:t>between  </a:t>
            </a:r>
            <a:r>
              <a:rPr sz="1800" dirty="0">
                <a:latin typeface="Calibri"/>
                <a:cs typeface="Calibri"/>
              </a:rPr>
              <a:t>600 and 300 </a:t>
            </a:r>
            <a:r>
              <a:rPr sz="1800" spc="-20" dirty="0">
                <a:latin typeface="Calibri"/>
                <a:cs typeface="Calibri"/>
              </a:rPr>
              <a:t>hPa </a:t>
            </a:r>
            <a:r>
              <a:rPr sz="1800" spc="-5" dirty="0">
                <a:latin typeface="Calibri"/>
                <a:cs typeface="Calibri"/>
              </a:rPr>
              <a:t>at </a:t>
            </a:r>
            <a:r>
              <a:rPr sz="1800" dirty="0">
                <a:latin typeface="Calibri"/>
                <a:cs typeface="Calibri"/>
              </a:rPr>
              <a:t>1800 </a:t>
            </a:r>
            <a:r>
              <a:rPr sz="1800" spc="-15" dirty="0">
                <a:latin typeface="Calibri"/>
                <a:cs typeface="Calibri"/>
              </a:rPr>
              <a:t>UTC </a:t>
            </a:r>
            <a:r>
              <a:rPr sz="1800" dirty="0">
                <a:latin typeface="Calibri"/>
                <a:cs typeface="Calibri"/>
              </a:rPr>
              <a:t>11 Mar 2005 </a:t>
            </a:r>
            <a:r>
              <a:rPr sz="1800" spc="-5" dirty="0">
                <a:latin typeface="Calibri"/>
                <a:cs typeface="Calibri"/>
              </a:rPr>
              <a:t>in</a:t>
            </a:r>
            <a:r>
              <a:rPr sz="1800" spc="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CTR.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85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800" spc="-5" dirty="0">
                <a:solidFill>
                  <a:srgbClr val="00AF50"/>
                </a:solidFill>
                <a:latin typeface="Calibri"/>
                <a:cs typeface="Calibri"/>
              </a:rPr>
              <a:t>Green </a:t>
            </a:r>
            <a:r>
              <a:rPr sz="1800" spc="-15" dirty="0">
                <a:solidFill>
                  <a:srgbClr val="00AF50"/>
                </a:solidFill>
                <a:latin typeface="Calibri"/>
                <a:cs typeface="Calibri"/>
              </a:rPr>
              <a:t>arrows </a:t>
            </a:r>
            <a:r>
              <a:rPr sz="1800" spc="-10" dirty="0">
                <a:solidFill>
                  <a:srgbClr val="00AF50"/>
                </a:solidFill>
                <a:latin typeface="Calibri"/>
                <a:cs typeface="Calibri"/>
              </a:rPr>
              <a:t>are </a:t>
            </a:r>
            <a:r>
              <a:rPr sz="1800" dirty="0">
                <a:solidFill>
                  <a:srgbClr val="00AF50"/>
                </a:solidFill>
                <a:latin typeface="Calibri"/>
                <a:cs typeface="Calibri"/>
              </a:rPr>
              <a:t>36 </a:t>
            </a:r>
            <a:r>
              <a:rPr sz="1800" spc="-5" dirty="0">
                <a:solidFill>
                  <a:srgbClr val="00AF50"/>
                </a:solidFill>
                <a:latin typeface="Calibri"/>
                <a:cs typeface="Calibri"/>
              </a:rPr>
              <a:t>hr back </a:t>
            </a:r>
            <a:r>
              <a:rPr sz="1800" spc="-10" dirty="0">
                <a:solidFill>
                  <a:srgbClr val="00AF50"/>
                </a:solidFill>
                <a:latin typeface="Calibri"/>
                <a:cs typeface="Calibri"/>
              </a:rPr>
              <a:t>trajectories </a:t>
            </a:r>
            <a:r>
              <a:rPr sz="1800" spc="-5" dirty="0">
                <a:solidFill>
                  <a:srgbClr val="00AF50"/>
                </a:solidFill>
                <a:latin typeface="Calibri"/>
                <a:cs typeface="Calibri"/>
              </a:rPr>
              <a:t>arriving </a:t>
            </a:r>
            <a:r>
              <a:rPr sz="1800" spc="-10" dirty="0">
                <a:solidFill>
                  <a:srgbClr val="00AF50"/>
                </a:solidFill>
                <a:latin typeface="Calibri"/>
                <a:cs typeface="Calibri"/>
              </a:rPr>
              <a:t>at </a:t>
            </a:r>
            <a:r>
              <a:rPr sz="1800" dirty="0">
                <a:solidFill>
                  <a:srgbClr val="00AF50"/>
                </a:solidFill>
                <a:latin typeface="Calibri"/>
                <a:cs typeface="Calibri"/>
              </a:rPr>
              <a:t>the 500 </a:t>
            </a:r>
            <a:r>
              <a:rPr sz="1800" spc="-20" dirty="0">
                <a:solidFill>
                  <a:srgbClr val="00AF50"/>
                </a:solidFill>
                <a:latin typeface="Calibri"/>
                <a:cs typeface="Calibri"/>
              </a:rPr>
              <a:t>hPa</a:t>
            </a:r>
            <a:r>
              <a:rPr sz="1800" spc="100" dirty="0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00AF50"/>
                </a:solidFill>
                <a:latin typeface="Calibri"/>
                <a:cs typeface="Calibri"/>
              </a:rPr>
              <a:t>level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505455" y="2604516"/>
            <a:ext cx="544068" cy="14782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611882" y="2669413"/>
            <a:ext cx="371475" cy="1178560"/>
          </a:xfrm>
          <a:custGeom>
            <a:avLst/>
            <a:gdLst/>
            <a:ahLst/>
            <a:cxnLst/>
            <a:rect l="l" t="t" r="r" b="b"/>
            <a:pathLst>
              <a:path w="371475" h="1178560">
                <a:moveTo>
                  <a:pt x="156463" y="995680"/>
                </a:moveTo>
                <a:lnTo>
                  <a:pt x="128397" y="1178560"/>
                </a:lnTo>
                <a:lnTo>
                  <a:pt x="170886" y="1157224"/>
                </a:lnTo>
                <a:lnTo>
                  <a:pt x="165100" y="1157224"/>
                </a:lnTo>
                <a:lnTo>
                  <a:pt x="132969" y="1136523"/>
                </a:lnTo>
                <a:lnTo>
                  <a:pt x="136144" y="1131824"/>
                </a:lnTo>
                <a:lnTo>
                  <a:pt x="144525" y="1118489"/>
                </a:lnTo>
                <a:lnTo>
                  <a:pt x="153543" y="1104392"/>
                </a:lnTo>
                <a:lnTo>
                  <a:pt x="163068" y="1088898"/>
                </a:lnTo>
                <a:lnTo>
                  <a:pt x="171604" y="1074687"/>
                </a:lnTo>
                <a:lnTo>
                  <a:pt x="174498" y="1015619"/>
                </a:lnTo>
                <a:lnTo>
                  <a:pt x="173430" y="1008181"/>
                </a:lnTo>
                <a:lnTo>
                  <a:pt x="169671" y="1001934"/>
                </a:lnTo>
                <a:lnTo>
                  <a:pt x="163818" y="997545"/>
                </a:lnTo>
                <a:lnTo>
                  <a:pt x="156463" y="995680"/>
                </a:lnTo>
                <a:close/>
              </a:path>
              <a:path w="371475" h="1178560">
                <a:moveTo>
                  <a:pt x="171604" y="1074687"/>
                </a:moveTo>
                <a:lnTo>
                  <a:pt x="163068" y="1088898"/>
                </a:lnTo>
                <a:lnTo>
                  <a:pt x="153461" y="1104519"/>
                </a:lnTo>
                <a:lnTo>
                  <a:pt x="144525" y="1118489"/>
                </a:lnTo>
                <a:lnTo>
                  <a:pt x="136144" y="1131824"/>
                </a:lnTo>
                <a:lnTo>
                  <a:pt x="132969" y="1136523"/>
                </a:lnTo>
                <a:lnTo>
                  <a:pt x="165100" y="1157224"/>
                </a:lnTo>
                <a:lnTo>
                  <a:pt x="168275" y="1152270"/>
                </a:lnTo>
                <a:lnTo>
                  <a:pt x="171083" y="1147826"/>
                </a:lnTo>
                <a:lnTo>
                  <a:pt x="168020" y="1147826"/>
                </a:lnTo>
                <a:lnTo>
                  <a:pt x="140462" y="1129919"/>
                </a:lnTo>
                <a:lnTo>
                  <a:pt x="169616" y="1115263"/>
                </a:lnTo>
                <a:lnTo>
                  <a:pt x="171604" y="1074687"/>
                </a:lnTo>
                <a:close/>
              </a:path>
              <a:path w="371475" h="1178560">
                <a:moveTo>
                  <a:pt x="265993" y="1068488"/>
                </a:moveTo>
                <a:lnTo>
                  <a:pt x="258699" y="1070483"/>
                </a:lnTo>
                <a:lnTo>
                  <a:pt x="201150" y="1099411"/>
                </a:lnTo>
                <a:lnTo>
                  <a:pt x="195580" y="1108583"/>
                </a:lnTo>
                <a:lnTo>
                  <a:pt x="185928" y="1124331"/>
                </a:lnTo>
                <a:lnTo>
                  <a:pt x="168275" y="1152270"/>
                </a:lnTo>
                <a:lnTo>
                  <a:pt x="165100" y="1157224"/>
                </a:lnTo>
                <a:lnTo>
                  <a:pt x="170886" y="1157224"/>
                </a:lnTo>
                <a:lnTo>
                  <a:pt x="275844" y="1104519"/>
                </a:lnTo>
                <a:lnTo>
                  <a:pt x="281799" y="1099867"/>
                </a:lnTo>
                <a:lnTo>
                  <a:pt x="285384" y="1093501"/>
                </a:lnTo>
                <a:lnTo>
                  <a:pt x="286327" y="1086231"/>
                </a:lnTo>
                <a:lnTo>
                  <a:pt x="284353" y="1078864"/>
                </a:lnTo>
                <a:lnTo>
                  <a:pt x="279630" y="1072929"/>
                </a:lnTo>
                <a:lnTo>
                  <a:pt x="273240" y="1069387"/>
                </a:lnTo>
                <a:lnTo>
                  <a:pt x="265993" y="1068488"/>
                </a:lnTo>
                <a:close/>
              </a:path>
              <a:path w="371475" h="1178560">
                <a:moveTo>
                  <a:pt x="169616" y="1115263"/>
                </a:moveTo>
                <a:lnTo>
                  <a:pt x="140462" y="1129919"/>
                </a:lnTo>
                <a:lnTo>
                  <a:pt x="168020" y="1147826"/>
                </a:lnTo>
                <a:lnTo>
                  <a:pt x="169616" y="1115263"/>
                </a:lnTo>
                <a:close/>
              </a:path>
              <a:path w="371475" h="1178560">
                <a:moveTo>
                  <a:pt x="201150" y="1099411"/>
                </a:moveTo>
                <a:lnTo>
                  <a:pt x="169616" y="1115263"/>
                </a:lnTo>
                <a:lnTo>
                  <a:pt x="168020" y="1147826"/>
                </a:lnTo>
                <a:lnTo>
                  <a:pt x="171083" y="1147826"/>
                </a:lnTo>
                <a:lnTo>
                  <a:pt x="185928" y="1124331"/>
                </a:lnTo>
                <a:lnTo>
                  <a:pt x="195580" y="1108583"/>
                </a:lnTo>
                <a:lnTo>
                  <a:pt x="201150" y="1099411"/>
                </a:lnTo>
                <a:close/>
              </a:path>
              <a:path w="371475" h="1178560">
                <a:moveTo>
                  <a:pt x="36322" y="0"/>
                </a:moveTo>
                <a:lnTo>
                  <a:pt x="0" y="11557"/>
                </a:lnTo>
                <a:lnTo>
                  <a:pt x="15875" y="61340"/>
                </a:lnTo>
                <a:lnTo>
                  <a:pt x="24511" y="86613"/>
                </a:lnTo>
                <a:lnTo>
                  <a:pt x="44195" y="136906"/>
                </a:lnTo>
                <a:lnTo>
                  <a:pt x="68453" y="186689"/>
                </a:lnTo>
                <a:lnTo>
                  <a:pt x="91440" y="224154"/>
                </a:lnTo>
                <a:lnTo>
                  <a:pt x="120776" y="260985"/>
                </a:lnTo>
                <a:lnTo>
                  <a:pt x="164337" y="307848"/>
                </a:lnTo>
                <a:lnTo>
                  <a:pt x="186436" y="330581"/>
                </a:lnTo>
                <a:lnTo>
                  <a:pt x="207010" y="352551"/>
                </a:lnTo>
                <a:lnTo>
                  <a:pt x="233553" y="384048"/>
                </a:lnTo>
                <a:lnTo>
                  <a:pt x="265811" y="433197"/>
                </a:lnTo>
                <a:lnTo>
                  <a:pt x="285495" y="470026"/>
                </a:lnTo>
                <a:lnTo>
                  <a:pt x="300863" y="506602"/>
                </a:lnTo>
                <a:lnTo>
                  <a:pt x="313309" y="545719"/>
                </a:lnTo>
                <a:lnTo>
                  <a:pt x="323215" y="589279"/>
                </a:lnTo>
                <a:lnTo>
                  <a:pt x="329819" y="635888"/>
                </a:lnTo>
                <a:lnTo>
                  <a:pt x="333120" y="681863"/>
                </a:lnTo>
                <a:lnTo>
                  <a:pt x="333501" y="703579"/>
                </a:lnTo>
                <a:lnTo>
                  <a:pt x="332994" y="723773"/>
                </a:lnTo>
                <a:lnTo>
                  <a:pt x="327660" y="773049"/>
                </a:lnTo>
                <a:lnTo>
                  <a:pt x="314832" y="816863"/>
                </a:lnTo>
                <a:lnTo>
                  <a:pt x="299719" y="853186"/>
                </a:lnTo>
                <a:lnTo>
                  <a:pt x="276098" y="899667"/>
                </a:lnTo>
                <a:lnTo>
                  <a:pt x="244982" y="953516"/>
                </a:lnTo>
                <a:lnTo>
                  <a:pt x="212725" y="1006856"/>
                </a:lnTo>
                <a:lnTo>
                  <a:pt x="204978" y="1019429"/>
                </a:lnTo>
                <a:lnTo>
                  <a:pt x="197738" y="1031367"/>
                </a:lnTo>
                <a:lnTo>
                  <a:pt x="191007" y="1042543"/>
                </a:lnTo>
                <a:lnTo>
                  <a:pt x="184657" y="1052957"/>
                </a:lnTo>
                <a:lnTo>
                  <a:pt x="171604" y="1074687"/>
                </a:lnTo>
                <a:lnTo>
                  <a:pt x="169616" y="1115263"/>
                </a:lnTo>
                <a:lnTo>
                  <a:pt x="201150" y="1099411"/>
                </a:lnTo>
                <a:lnTo>
                  <a:pt x="217424" y="1072514"/>
                </a:lnTo>
                <a:lnTo>
                  <a:pt x="223519" y="1062228"/>
                </a:lnTo>
                <a:lnTo>
                  <a:pt x="237490" y="1039241"/>
                </a:lnTo>
                <a:lnTo>
                  <a:pt x="277875" y="972819"/>
                </a:lnTo>
                <a:lnTo>
                  <a:pt x="309625" y="917828"/>
                </a:lnTo>
                <a:lnTo>
                  <a:pt x="329311" y="879856"/>
                </a:lnTo>
                <a:lnTo>
                  <a:pt x="350900" y="829563"/>
                </a:lnTo>
                <a:lnTo>
                  <a:pt x="365251" y="779145"/>
                </a:lnTo>
                <a:lnTo>
                  <a:pt x="370586" y="734949"/>
                </a:lnTo>
                <a:lnTo>
                  <a:pt x="371475" y="702945"/>
                </a:lnTo>
                <a:lnTo>
                  <a:pt x="371094" y="679958"/>
                </a:lnTo>
                <a:lnTo>
                  <a:pt x="367538" y="631316"/>
                </a:lnTo>
                <a:lnTo>
                  <a:pt x="360553" y="581660"/>
                </a:lnTo>
                <a:lnTo>
                  <a:pt x="349885" y="534797"/>
                </a:lnTo>
                <a:lnTo>
                  <a:pt x="336295" y="492506"/>
                </a:lnTo>
                <a:lnTo>
                  <a:pt x="319531" y="452754"/>
                </a:lnTo>
                <a:lnTo>
                  <a:pt x="298323" y="413258"/>
                </a:lnTo>
                <a:lnTo>
                  <a:pt x="271653" y="371728"/>
                </a:lnTo>
                <a:lnTo>
                  <a:pt x="244982" y="337947"/>
                </a:lnTo>
                <a:lnTo>
                  <a:pt x="213741" y="304164"/>
                </a:lnTo>
                <a:lnTo>
                  <a:pt x="170306" y="258952"/>
                </a:lnTo>
                <a:lnTo>
                  <a:pt x="149732" y="236220"/>
                </a:lnTo>
                <a:lnTo>
                  <a:pt x="123190" y="202946"/>
                </a:lnTo>
                <a:lnTo>
                  <a:pt x="102362" y="169290"/>
                </a:lnTo>
                <a:lnTo>
                  <a:pt x="79375" y="122300"/>
                </a:lnTo>
                <a:lnTo>
                  <a:pt x="60579" y="74295"/>
                </a:lnTo>
                <a:lnTo>
                  <a:pt x="52197" y="49784"/>
                </a:lnTo>
                <a:lnTo>
                  <a:pt x="36322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335267" y="2865120"/>
            <a:ext cx="1353312" cy="105308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515481" y="2931160"/>
            <a:ext cx="1107440" cy="795020"/>
          </a:xfrm>
          <a:custGeom>
            <a:avLst/>
            <a:gdLst/>
            <a:ahLst/>
            <a:cxnLst/>
            <a:rect l="l" t="t" r="r" b="b"/>
            <a:pathLst>
              <a:path w="1107440" h="795020">
                <a:moveTo>
                  <a:pt x="21463" y="655319"/>
                </a:moveTo>
                <a:lnTo>
                  <a:pt x="13589" y="656081"/>
                </a:lnTo>
                <a:lnTo>
                  <a:pt x="5715" y="656970"/>
                </a:lnTo>
                <a:lnTo>
                  <a:pt x="0" y="663955"/>
                </a:lnTo>
                <a:lnTo>
                  <a:pt x="13080" y="794892"/>
                </a:lnTo>
                <a:lnTo>
                  <a:pt x="41372" y="774953"/>
                </a:lnTo>
                <a:lnTo>
                  <a:pt x="37846" y="774953"/>
                </a:lnTo>
                <a:lnTo>
                  <a:pt x="11811" y="763269"/>
                </a:lnTo>
                <a:lnTo>
                  <a:pt x="15367" y="755269"/>
                </a:lnTo>
                <a:lnTo>
                  <a:pt x="21971" y="740282"/>
                </a:lnTo>
                <a:lnTo>
                  <a:pt x="29464" y="723645"/>
                </a:lnTo>
                <a:lnTo>
                  <a:pt x="33707" y="714350"/>
                </a:lnTo>
                <a:lnTo>
                  <a:pt x="28448" y="661035"/>
                </a:lnTo>
                <a:lnTo>
                  <a:pt x="21463" y="655319"/>
                </a:lnTo>
                <a:close/>
              </a:path>
              <a:path w="1107440" h="795020">
                <a:moveTo>
                  <a:pt x="33707" y="714350"/>
                </a:moveTo>
                <a:lnTo>
                  <a:pt x="29464" y="723645"/>
                </a:lnTo>
                <a:lnTo>
                  <a:pt x="21971" y="740282"/>
                </a:lnTo>
                <a:lnTo>
                  <a:pt x="15367" y="755269"/>
                </a:lnTo>
                <a:lnTo>
                  <a:pt x="11811" y="763269"/>
                </a:lnTo>
                <a:lnTo>
                  <a:pt x="37846" y="774953"/>
                </a:lnTo>
                <a:lnTo>
                  <a:pt x="41068" y="767714"/>
                </a:lnTo>
                <a:lnTo>
                  <a:pt x="38989" y="767714"/>
                </a:lnTo>
                <a:lnTo>
                  <a:pt x="16637" y="757427"/>
                </a:lnTo>
                <a:lnTo>
                  <a:pt x="36578" y="743361"/>
                </a:lnTo>
                <a:lnTo>
                  <a:pt x="33707" y="714350"/>
                </a:lnTo>
                <a:close/>
              </a:path>
              <a:path w="1107440" h="795020">
                <a:moveTo>
                  <a:pt x="104140" y="695706"/>
                </a:moveTo>
                <a:lnTo>
                  <a:pt x="59093" y="727480"/>
                </a:lnTo>
                <a:lnTo>
                  <a:pt x="55372" y="735583"/>
                </a:lnTo>
                <a:lnTo>
                  <a:pt x="37846" y="774953"/>
                </a:lnTo>
                <a:lnTo>
                  <a:pt x="41372" y="774953"/>
                </a:lnTo>
                <a:lnTo>
                  <a:pt x="120650" y="719073"/>
                </a:lnTo>
                <a:lnTo>
                  <a:pt x="122174" y="710183"/>
                </a:lnTo>
                <a:lnTo>
                  <a:pt x="113029" y="697229"/>
                </a:lnTo>
                <a:lnTo>
                  <a:pt x="104140" y="695706"/>
                </a:lnTo>
                <a:close/>
              </a:path>
              <a:path w="1107440" h="795020">
                <a:moveTo>
                  <a:pt x="36578" y="743361"/>
                </a:moveTo>
                <a:lnTo>
                  <a:pt x="16637" y="757427"/>
                </a:lnTo>
                <a:lnTo>
                  <a:pt x="38989" y="767714"/>
                </a:lnTo>
                <a:lnTo>
                  <a:pt x="36578" y="743361"/>
                </a:lnTo>
                <a:close/>
              </a:path>
              <a:path w="1107440" h="795020">
                <a:moveTo>
                  <a:pt x="59093" y="727480"/>
                </a:moveTo>
                <a:lnTo>
                  <a:pt x="36578" y="743361"/>
                </a:lnTo>
                <a:lnTo>
                  <a:pt x="38989" y="767714"/>
                </a:lnTo>
                <a:lnTo>
                  <a:pt x="41068" y="767714"/>
                </a:lnTo>
                <a:lnTo>
                  <a:pt x="55372" y="735583"/>
                </a:lnTo>
                <a:lnTo>
                  <a:pt x="59093" y="727480"/>
                </a:lnTo>
                <a:close/>
              </a:path>
              <a:path w="1107440" h="795020">
                <a:moveTo>
                  <a:pt x="1101725" y="0"/>
                </a:moveTo>
                <a:lnTo>
                  <a:pt x="861822" y="48894"/>
                </a:lnTo>
                <a:lnTo>
                  <a:pt x="801370" y="62611"/>
                </a:lnTo>
                <a:lnTo>
                  <a:pt x="749680" y="75691"/>
                </a:lnTo>
                <a:lnTo>
                  <a:pt x="709802" y="87756"/>
                </a:lnTo>
                <a:lnTo>
                  <a:pt x="672846" y="102362"/>
                </a:lnTo>
                <a:lnTo>
                  <a:pt x="631698" y="123443"/>
                </a:lnTo>
                <a:lnTo>
                  <a:pt x="624459" y="127000"/>
                </a:lnTo>
                <a:lnTo>
                  <a:pt x="616585" y="130682"/>
                </a:lnTo>
                <a:lnTo>
                  <a:pt x="608202" y="134492"/>
                </a:lnTo>
                <a:lnTo>
                  <a:pt x="589661" y="142112"/>
                </a:lnTo>
                <a:lnTo>
                  <a:pt x="531114" y="165480"/>
                </a:lnTo>
                <a:lnTo>
                  <a:pt x="510794" y="173989"/>
                </a:lnTo>
                <a:lnTo>
                  <a:pt x="470280" y="193420"/>
                </a:lnTo>
                <a:lnTo>
                  <a:pt x="430529" y="217042"/>
                </a:lnTo>
                <a:lnTo>
                  <a:pt x="391668" y="243331"/>
                </a:lnTo>
                <a:lnTo>
                  <a:pt x="353187" y="272668"/>
                </a:lnTo>
                <a:lnTo>
                  <a:pt x="315214" y="305307"/>
                </a:lnTo>
                <a:lnTo>
                  <a:pt x="277622" y="341629"/>
                </a:lnTo>
                <a:lnTo>
                  <a:pt x="239649" y="382777"/>
                </a:lnTo>
                <a:lnTo>
                  <a:pt x="202565" y="426719"/>
                </a:lnTo>
                <a:lnTo>
                  <a:pt x="168148" y="471297"/>
                </a:lnTo>
                <a:lnTo>
                  <a:pt x="137668" y="515619"/>
                </a:lnTo>
                <a:lnTo>
                  <a:pt x="110490" y="561975"/>
                </a:lnTo>
                <a:lnTo>
                  <a:pt x="75438" y="629665"/>
                </a:lnTo>
                <a:lnTo>
                  <a:pt x="65150" y="650366"/>
                </a:lnTo>
                <a:lnTo>
                  <a:pt x="46227" y="687704"/>
                </a:lnTo>
                <a:lnTo>
                  <a:pt x="37465" y="706119"/>
                </a:lnTo>
                <a:lnTo>
                  <a:pt x="33707" y="714350"/>
                </a:lnTo>
                <a:lnTo>
                  <a:pt x="36578" y="743361"/>
                </a:lnTo>
                <a:lnTo>
                  <a:pt x="59093" y="727480"/>
                </a:lnTo>
                <a:lnTo>
                  <a:pt x="63246" y="718438"/>
                </a:lnTo>
                <a:lnTo>
                  <a:pt x="71882" y="700532"/>
                </a:lnTo>
                <a:lnTo>
                  <a:pt x="80899" y="682370"/>
                </a:lnTo>
                <a:lnTo>
                  <a:pt x="90677" y="663066"/>
                </a:lnTo>
                <a:lnTo>
                  <a:pt x="100965" y="642492"/>
                </a:lnTo>
                <a:lnTo>
                  <a:pt x="123317" y="598677"/>
                </a:lnTo>
                <a:lnTo>
                  <a:pt x="148209" y="553465"/>
                </a:lnTo>
                <a:lnTo>
                  <a:pt x="175641" y="509904"/>
                </a:lnTo>
                <a:lnTo>
                  <a:pt x="207391" y="466725"/>
                </a:lnTo>
                <a:lnTo>
                  <a:pt x="242570" y="423163"/>
                </a:lnTo>
                <a:lnTo>
                  <a:pt x="279400" y="381507"/>
                </a:lnTo>
                <a:lnTo>
                  <a:pt x="316102" y="343788"/>
                </a:lnTo>
                <a:lnTo>
                  <a:pt x="352425" y="310514"/>
                </a:lnTo>
                <a:lnTo>
                  <a:pt x="389382" y="280669"/>
                </a:lnTo>
                <a:lnTo>
                  <a:pt x="426847" y="253745"/>
                </a:lnTo>
                <a:lnTo>
                  <a:pt x="464312" y="229615"/>
                </a:lnTo>
                <a:lnTo>
                  <a:pt x="502412" y="209295"/>
                </a:lnTo>
                <a:lnTo>
                  <a:pt x="541654" y="192024"/>
                </a:lnTo>
                <a:lnTo>
                  <a:pt x="600710" y="168528"/>
                </a:lnTo>
                <a:lnTo>
                  <a:pt x="619760" y="160527"/>
                </a:lnTo>
                <a:lnTo>
                  <a:pt x="628903" y="156463"/>
                </a:lnTo>
                <a:lnTo>
                  <a:pt x="637032" y="152653"/>
                </a:lnTo>
                <a:lnTo>
                  <a:pt x="651764" y="145287"/>
                </a:lnTo>
                <a:lnTo>
                  <a:pt x="677672" y="131699"/>
                </a:lnTo>
                <a:lnTo>
                  <a:pt x="684529" y="128397"/>
                </a:lnTo>
                <a:lnTo>
                  <a:pt x="729996" y="111125"/>
                </a:lnTo>
                <a:lnTo>
                  <a:pt x="789686" y="94868"/>
                </a:lnTo>
                <a:lnTo>
                  <a:pt x="846963" y="81406"/>
                </a:lnTo>
                <a:lnTo>
                  <a:pt x="934974" y="62484"/>
                </a:lnTo>
                <a:lnTo>
                  <a:pt x="1107313" y="27939"/>
                </a:lnTo>
                <a:lnTo>
                  <a:pt x="1101725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6755383" y="6414617"/>
            <a:ext cx="21291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7E7E7E"/>
                </a:solidFill>
                <a:latin typeface="Arial"/>
                <a:cs typeface="Arial"/>
              </a:rPr>
              <a:t>Garreaud and Fuenzalida</a:t>
            </a:r>
            <a:r>
              <a:rPr sz="1200" spc="-8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7E7E7E"/>
                </a:solidFill>
                <a:latin typeface="Arial"/>
                <a:cs typeface="Arial"/>
              </a:rPr>
              <a:t>2007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0041" y="2474972"/>
            <a:ext cx="3709406" cy="37155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16012" y="2492311"/>
            <a:ext cx="3625850" cy="36275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131564" y="1190244"/>
            <a:ext cx="4930140" cy="28239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211701" y="1216025"/>
            <a:ext cx="4824349" cy="27178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979420" y="4194046"/>
            <a:ext cx="4021835" cy="266395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059176" y="4221224"/>
            <a:ext cx="3916299" cy="25700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47217" y="278079"/>
            <a:ext cx="7807959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Calibri"/>
                <a:cs typeface="Calibri"/>
              </a:rPr>
              <a:t>The </a:t>
            </a:r>
            <a:r>
              <a:rPr sz="1800" b="1" spc="-10" dirty="0">
                <a:latin typeface="Calibri"/>
                <a:cs typeface="Calibri"/>
              </a:rPr>
              <a:t>March </a:t>
            </a:r>
            <a:r>
              <a:rPr sz="1800" b="1" spc="-5" dirty="0">
                <a:latin typeface="Calibri"/>
                <a:cs typeface="Calibri"/>
              </a:rPr>
              <a:t>2015 </a:t>
            </a:r>
            <a:r>
              <a:rPr sz="1800" b="1" spc="-15" dirty="0">
                <a:latin typeface="Calibri"/>
                <a:cs typeface="Calibri"/>
              </a:rPr>
              <a:t>Atacama </a:t>
            </a:r>
            <a:r>
              <a:rPr sz="1800" b="1" spc="-5" dirty="0">
                <a:latin typeface="Calibri"/>
                <a:cs typeface="Calibri"/>
              </a:rPr>
              <a:t>Storm</a:t>
            </a:r>
            <a:r>
              <a:rPr sz="1800" spc="-5" dirty="0">
                <a:latin typeface="Calibri"/>
                <a:cs typeface="Calibri"/>
              </a:rPr>
              <a:t>. </a:t>
            </a:r>
            <a:r>
              <a:rPr sz="1800" spc="-10" dirty="0">
                <a:latin typeface="Calibri"/>
                <a:cs typeface="Calibri"/>
              </a:rPr>
              <a:t>Three </a:t>
            </a:r>
            <a:r>
              <a:rPr sz="1800" spc="-15" dirty="0">
                <a:latin typeface="Calibri"/>
                <a:cs typeface="Calibri"/>
              </a:rPr>
              <a:t>days </a:t>
            </a:r>
            <a:r>
              <a:rPr sz="1800" spc="-5" dirty="0">
                <a:latin typeface="Calibri"/>
                <a:cs typeface="Calibri"/>
              </a:rPr>
              <a:t>of </a:t>
            </a:r>
            <a:r>
              <a:rPr sz="1800" spc="-10" dirty="0">
                <a:latin typeface="Calibri"/>
                <a:cs typeface="Calibri"/>
              </a:rPr>
              <a:t>intense </a:t>
            </a:r>
            <a:r>
              <a:rPr sz="1800" spc="-15" dirty="0">
                <a:latin typeface="Calibri"/>
                <a:cs typeface="Calibri"/>
              </a:rPr>
              <a:t>rainfall </a:t>
            </a:r>
            <a:r>
              <a:rPr sz="1800" spc="-5" dirty="0">
                <a:latin typeface="Calibri"/>
                <a:cs typeface="Calibri"/>
              </a:rPr>
              <a:t>triggered landslides  </a:t>
            </a:r>
            <a:r>
              <a:rPr sz="1800" dirty="0">
                <a:latin typeface="Calibri"/>
                <a:cs typeface="Calibri"/>
              </a:rPr>
              <a:t>and </a:t>
            </a:r>
            <a:r>
              <a:rPr sz="1800" spc="-5" dirty="0">
                <a:latin typeface="Calibri"/>
                <a:cs typeface="Calibri"/>
              </a:rPr>
              <a:t>widespread flooding. </a:t>
            </a:r>
            <a:r>
              <a:rPr sz="1800" spc="-10" dirty="0">
                <a:latin typeface="Calibri"/>
                <a:cs typeface="Calibri"/>
              </a:rPr>
              <a:t>More </a:t>
            </a:r>
            <a:r>
              <a:rPr sz="1800" dirty="0">
                <a:latin typeface="Calibri"/>
                <a:cs typeface="Calibri"/>
              </a:rPr>
              <a:t>than 80 </a:t>
            </a:r>
            <a:r>
              <a:rPr sz="1800" spc="-5" dirty="0">
                <a:latin typeface="Calibri"/>
                <a:cs typeface="Calibri"/>
              </a:rPr>
              <a:t>causalities </a:t>
            </a:r>
            <a:r>
              <a:rPr sz="1800" dirty="0">
                <a:latin typeface="Calibri"/>
                <a:cs typeface="Calibri"/>
              </a:rPr>
              <a:t>and major </a:t>
            </a:r>
            <a:r>
              <a:rPr sz="1800" spc="-5" dirty="0">
                <a:latin typeface="Calibri"/>
                <a:cs typeface="Calibri"/>
              </a:rPr>
              <a:t>damage </a:t>
            </a:r>
            <a:r>
              <a:rPr sz="1800" spc="-10" dirty="0">
                <a:latin typeface="Calibri"/>
                <a:cs typeface="Calibri"/>
              </a:rPr>
              <a:t>to </a:t>
            </a:r>
            <a:r>
              <a:rPr sz="1800" spc="-5" dirty="0">
                <a:latin typeface="Calibri"/>
                <a:cs typeface="Calibri"/>
              </a:rPr>
              <a:t>public </a:t>
            </a:r>
            <a:r>
              <a:rPr sz="1800" dirty="0">
                <a:latin typeface="Calibri"/>
                <a:cs typeface="Calibri"/>
              </a:rPr>
              <a:t>and  </a:t>
            </a:r>
            <a:r>
              <a:rPr sz="1800" spc="-15" dirty="0">
                <a:latin typeface="Calibri"/>
                <a:cs typeface="Calibri"/>
              </a:rPr>
              <a:t>private </a:t>
            </a:r>
            <a:r>
              <a:rPr sz="1800" spc="-10" dirty="0">
                <a:latin typeface="Calibri"/>
                <a:cs typeface="Calibri"/>
              </a:rPr>
              <a:t>infrastructure. Most acute </a:t>
            </a:r>
            <a:r>
              <a:rPr sz="1800" spc="-5" dirty="0">
                <a:latin typeface="Calibri"/>
                <a:cs typeface="Calibri"/>
              </a:rPr>
              <a:t>impact during </a:t>
            </a:r>
            <a:r>
              <a:rPr sz="1800" dirty="0">
                <a:latin typeface="Calibri"/>
                <a:cs typeface="Calibri"/>
              </a:rPr>
              <a:t>the </a:t>
            </a:r>
            <a:r>
              <a:rPr sz="1800" spc="-5" dirty="0">
                <a:latin typeface="Calibri"/>
                <a:cs typeface="Calibri"/>
              </a:rPr>
              <a:t>event but </a:t>
            </a:r>
            <a:r>
              <a:rPr sz="1800" spc="-10" dirty="0">
                <a:latin typeface="Calibri"/>
                <a:cs typeface="Calibri"/>
              </a:rPr>
              <a:t>many problems </a:t>
            </a:r>
            <a:r>
              <a:rPr sz="1800" dirty="0">
                <a:latin typeface="Calibri"/>
                <a:cs typeface="Calibri"/>
              </a:rPr>
              <a:t>(e.g.  </a:t>
            </a:r>
            <a:r>
              <a:rPr sz="1800" spc="-5" dirty="0">
                <a:latin typeface="Calibri"/>
                <a:cs typeface="Calibri"/>
              </a:rPr>
              <a:t>public health) in subsequent</a:t>
            </a:r>
            <a:r>
              <a:rPr sz="1800" spc="4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months.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0265" y="829048"/>
            <a:ext cx="7721459" cy="55679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965575" y="2340610"/>
            <a:ext cx="781685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15" dirty="0">
                <a:latin typeface="Calibri"/>
                <a:cs typeface="Calibri"/>
              </a:rPr>
              <a:t>Event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spc="-5" dirty="0">
                <a:latin typeface="Calibri"/>
                <a:cs typeface="Calibri"/>
              </a:rPr>
              <a:t>(24-25-26)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82141" y="2350135"/>
            <a:ext cx="438784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latin typeface="Calibri"/>
                <a:cs typeface="Calibri"/>
              </a:rPr>
              <a:t>C</a:t>
            </a:r>
            <a:r>
              <a:rPr sz="1400" dirty="0">
                <a:latin typeface="Calibri"/>
                <a:cs typeface="Calibri"/>
              </a:rPr>
              <a:t>limo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253734" y="2326386"/>
            <a:ext cx="35179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Calibri"/>
                <a:cs typeface="Calibri"/>
              </a:rPr>
              <a:t>ERA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414397" y="213486"/>
            <a:ext cx="432054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5" dirty="0"/>
              <a:t>Precipitation </a:t>
            </a:r>
            <a:r>
              <a:rPr sz="2800" spc="-10" dirty="0"/>
              <a:t>during </a:t>
            </a:r>
            <a:r>
              <a:rPr sz="2800" spc="-5" dirty="0"/>
              <a:t>the</a:t>
            </a:r>
            <a:r>
              <a:rPr sz="2800" spc="65" dirty="0"/>
              <a:t> </a:t>
            </a:r>
            <a:r>
              <a:rPr sz="2800" spc="-30" dirty="0"/>
              <a:t>Event</a:t>
            </a:r>
            <a:endParaRPr sz="28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04448" y="1465002"/>
            <a:ext cx="6179645" cy="47813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779270" y="330200"/>
            <a:ext cx="5798185" cy="9410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  <a:tabLst>
                <a:tab pos="3963035" algn="l"/>
              </a:tabLst>
            </a:pPr>
            <a:r>
              <a:rPr sz="2000" dirty="0">
                <a:latin typeface="Arial"/>
                <a:cs typeface="Arial"/>
              </a:rPr>
              <a:t>Distribución observada de la Precipitación diaria</a:t>
            </a:r>
            <a:r>
              <a:rPr sz="2000" spc="-1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en  estaciones DGA zona</a:t>
            </a:r>
            <a:r>
              <a:rPr sz="2000" spc="-16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de</a:t>
            </a:r>
            <a:r>
              <a:rPr sz="2000" spc="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Copiapo	(1970-2013)  Precipitación media anual </a:t>
            </a:r>
            <a:r>
              <a:rPr sz="2000" dirty="0">
                <a:latin typeface="Symbol"/>
                <a:cs typeface="Symbol"/>
              </a:rPr>
              <a:t></a:t>
            </a:r>
            <a:r>
              <a:rPr sz="200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15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mm</a:t>
            </a:r>
            <a:endParaRPr sz="20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043551" y="1468500"/>
            <a:ext cx="2368550" cy="1025525"/>
          </a:xfrm>
          <a:custGeom>
            <a:avLst/>
            <a:gdLst/>
            <a:ahLst/>
            <a:cxnLst/>
            <a:rect l="l" t="t" r="r" b="b"/>
            <a:pathLst>
              <a:path w="2368550" h="1025525">
                <a:moveTo>
                  <a:pt x="0" y="512699"/>
                </a:moveTo>
                <a:lnTo>
                  <a:pt x="6947" y="456825"/>
                </a:lnTo>
                <a:lnTo>
                  <a:pt x="27309" y="402696"/>
                </a:lnTo>
                <a:lnTo>
                  <a:pt x="60363" y="350625"/>
                </a:lnTo>
                <a:lnTo>
                  <a:pt x="105388" y="300924"/>
                </a:lnTo>
                <a:lnTo>
                  <a:pt x="161661" y="253905"/>
                </a:lnTo>
                <a:lnTo>
                  <a:pt x="193790" y="231500"/>
                </a:lnTo>
                <a:lnTo>
                  <a:pt x="228461" y="209882"/>
                </a:lnTo>
                <a:lnTo>
                  <a:pt x="265583" y="189091"/>
                </a:lnTo>
                <a:lnTo>
                  <a:pt x="305067" y="169165"/>
                </a:lnTo>
                <a:lnTo>
                  <a:pt x="346821" y="150145"/>
                </a:lnTo>
                <a:lnTo>
                  <a:pt x="390755" y="132069"/>
                </a:lnTo>
                <a:lnTo>
                  <a:pt x="436780" y="114976"/>
                </a:lnTo>
                <a:lnTo>
                  <a:pt x="484805" y="98905"/>
                </a:lnTo>
                <a:lnTo>
                  <a:pt x="534740" y="83895"/>
                </a:lnTo>
                <a:lnTo>
                  <a:pt x="586495" y="69986"/>
                </a:lnTo>
                <a:lnTo>
                  <a:pt x="639979" y="57216"/>
                </a:lnTo>
                <a:lnTo>
                  <a:pt x="695102" y="45624"/>
                </a:lnTo>
                <a:lnTo>
                  <a:pt x="751775" y="35250"/>
                </a:lnTo>
                <a:lnTo>
                  <a:pt x="809906" y="26132"/>
                </a:lnTo>
                <a:lnTo>
                  <a:pt x="869406" y="18310"/>
                </a:lnTo>
                <a:lnTo>
                  <a:pt x="930184" y="11822"/>
                </a:lnTo>
                <a:lnTo>
                  <a:pt x="992150" y="6708"/>
                </a:lnTo>
                <a:lnTo>
                  <a:pt x="1055214" y="3007"/>
                </a:lnTo>
                <a:lnTo>
                  <a:pt x="1119285" y="758"/>
                </a:lnTo>
                <a:lnTo>
                  <a:pt x="1184275" y="0"/>
                </a:lnTo>
                <a:lnTo>
                  <a:pt x="1249252" y="758"/>
                </a:lnTo>
                <a:lnTo>
                  <a:pt x="1313313" y="3007"/>
                </a:lnTo>
                <a:lnTo>
                  <a:pt x="1376368" y="6708"/>
                </a:lnTo>
                <a:lnTo>
                  <a:pt x="1438327" y="11822"/>
                </a:lnTo>
                <a:lnTo>
                  <a:pt x="1499099" y="18310"/>
                </a:lnTo>
                <a:lnTo>
                  <a:pt x="1558594" y="26132"/>
                </a:lnTo>
                <a:lnTo>
                  <a:pt x="1616722" y="35250"/>
                </a:lnTo>
                <a:lnTo>
                  <a:pt x="1673392" y="45624"/>
                </a:lnTo>
                <a:lnTo>
                  <a:pt x="1728514" y="57216"/>
                </a:lnTo>
                <a:lnTo>
                  <a:pt x="1781998" y="69986"/>
                </a:lnTo>
                <a:lnTo>
                  <a:pt x="1833753" y="83895"/>
                </a:lnTo>
                <a:lnTo>
                  <a:pt x="1883689" y="98905"/>
                </a:lnTo>
                <a:lnTo>
                  <a:pt x="1931716" y="114976"/>
                </a:lnTo>
                <a:lnTo>
                  <a:pt x="1977743" y="132069"/>
                </a:lnTo>
                <a:lnTo>
                  <a:pt x="2021681" y="150145"/>
                </a:lnTo>
                <a:lnTo>
                  <a:pt x="2063438" y="169165"/>
                </a:lnTo>
                <a:lnTo>
                  <a:pt x="2102925" y="189091"/>
                </a:lnTo>
                <a:lnTo>
                  <a:pt x="2140051" y="209882"/>
                </a:lnTo>
                <a:lnTo>
                  <a:pt x="2174726" y="231500"/>
                </a:lnTo>
                <a:lnTo>
                  <a:pt x="2206860" y="253905"/>
                </a:lnTo>
                <a:lnTo>
                  <a:pt x="2263141" y="300924"/>
                </a:lnTo>
                <a:lnTo>
                  <a:pt x="2308174" y="350625"/>
                </a:lnTo>
                <a:lnTo>
                  <a:pt x="2341234" y="402696"/>
                </a:lnTo>
                <a:lnTo>
                  <a:pt x="2361600" y="456825"/>
                </a:lnTo>
                <a:lnTo>
                  <a:pt x="2368550" y="512699"/>
                </a:lnTo>
                <a:lnTo>
                  <a:pt x="2366797" y="540834"/>
                </a:lnTo>
                <a:lnTo>
                  <a:pt x="2361600" y="568574"/>
                </a:lnTo>
                <a:lnTo>
                  <a:pt x="2341234" y="622707"/>
                </a:lnTo>
                <a:lnTo>
                  <a:pt x="2308174" y="674785"/>
                </a:lnTo>
                <a:lnTo>
                  <a:pt x="2263141" y="724495"/>
                </a:lnTo>
                <a:lnTo>
                  <a:pt x="2206860" y="771525"/>
                </a:lnTo>
                <a:lnTo>
                  <a:pt x="2174726" y="793936"/>
                </a:lnTo>
                <a:lnTo>
                  <a:pt x="2140051" y="815560"/>
                </a:lnTo>
                <a:lnTo>
                  <a:pt x="2102925" y="836357"/>
                </a:lnTo>
                <a:lnTo>
                  <a:pt x="2063438" y="856289"/>
                </a:lnTo>
                <a:lnTo>
                  <a:pt x="2021681" y="875315"/>
                </a:lnTo>
                <a:lnTo>
                  <a:pt x="1977743" y="893398"/>
                </a:lnTo>
                <a:lnTo>
                  <a:pt x="1931716" y="910497"/>
                </a:lnTo>
                <a:lnTo>
                  <a:pt x="1883689" y="926574"/>
                </a:lnTo>
                <a:lnTo>
                  <a:pt x="1833753" y="941590"/>
                </a:lnTo>
                <a:lnTo>
                  <a:pt x="1781998" y="955505"/>
                </a:lnTo>
                <a:lnTo>
                  <a:pt x="1728514" y="968281"/>
                </a:lnTo>
                <a:lnTo>
                  <a:pt x="1673392" y="979878"/>
                </a:lnTo>
                <a:lnTo>
                  <a:pt x="1616722" y="990257"/>
                </a:lnTo>
                <a:lnTo>
                  <a:pt x="1558594" y="999379"/>
                </a:lnTo>
                <a:lnTo>
                  <a:pt x="1499099" y="1007205"/>
                </a:lnTo>
                <a:lnTo>
                  <a:pt x="1438327" y="1013696"/>
                </a:lnTo>
                <a:lnTo>
                  <a:pt x="1376368" y="1018812"/>
                </a:lnTo>
                <a:lnTo>
                  <a:pt x="1313313" y="1022515"/>
                </a:lnTo>
                <a:lnTo>
                  <a:pt x="1249252" y="1024766"/>
                </a:lnTo>
                <a:lnTo>
                  <a:pt x="1184275" y="1025525"/>
                </a:lnTo>
                <a:lnTo>
                  <a:pt x="1119285" y="1024766"/>
                </a:lnTo>
                <a:lnTo>
                  <a:pt x="1055214" y="1022515"/>
                </a:lnTo>
                <a:lnTo>
                  <a:pt x="992150" y="1018812"/>
                </a:lnTo>
                <a:lnTo>
                  <a:pt x="930184" y="1013696"/>
                </a:lnTo>
                <a:lnTo>
                  <a:pt x="869406" y="1007205"/>
                </a:lnTo>
                <a:lnTo>
                  <a:pt x="809906" y="999379"/>
                </a:lnTo>
                <a:lnTo>
                  <a:pt x="751775" y="990257"/>
                </a:lnTo>
                <a:lnTo>
                  <a:pt x="695102" y="979878"/>
                </a:lnTo>
                <a:lnTo>
                  <a:pt x="639979" y="968281"/>
                </a:lnTo>
                <a:lnTo>
                  <a:pt x="586495" y="955505"/>
                </a:lnTo>
                <a:lnTo>
                  <a:pt x="534740" y="941590"/>
                </a:lnTo>
                <a:lnTo>
                  <a:pt x="484805" y="926574"/>
                </a:lnTo>
                <a:lnTo>
                  <a:pt x="436780" y="910497"/>
                </a:lnTo>
                <a:lnTo>
                  <a:pt x="390755" y="893398"/>
                </a:lnTo>
                <a:lnTo>
                  <a:pt x="346821" y="875315"/>
                </a:lnTo>
                <a:lnTo>
                  <a:pt x="305067" y="856289"/>
                </a:lnTo>
                <a:lnTo>
                  <a:pt x="265583" y="836357"/>
                </a:lnTo>
                <a:lnTo>
                  <a:pt x="228461" y="815560"/>
                </a:lnTo>
                <a:lnTo>
                  <a:pt x="193790" y="793936"/>
                </a:lnTo>
                <a:lnTo>
                  <a:pt x="161661" y="771525"/>
                </a:lnTo>
                <a:lnTo>
                  <a:pt x="105388" y="724495"/>
                </a:lnTo>
                <a:lnTo>
                  <a:pt x="60363" y="674785"/>
                </a:lnTo>
                <a:lnTo>
                  <a:pt x="27309" y="622707"/>
                </a:lnTo>
                <a:lnTo>
                  <a:pt x="6947" y="568574"/>
                </a:lnTo>
                <a:lnTo>
                  <a:pt x="0" y="512699"/>
                </a:lnTo>
                <a:close/>
              </a:path>
            </a:pathLst>
          </a:custGeom>
          <a:ln w="6350">
            <a:solidFill>
              <a:srgbClr val="33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466459" y="2167255"/>
            <a:ext cx="950594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Arial"/>
                <a:cs typeface="Arial"/>
              </a:rPr>
              <a:t>Junio</a:t>
            </a:r>
            <a:r>
              <a:rPr sz="1400" spc="-8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1997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latin typeface="Arial"/>
                <a:cs typeface="Arial"/>
              </a:rPr>
              <a:t>(cold</a:t>
            </a:r>
            <a:r>
              <a:rPr sz="1400" spc="-10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event)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002151" y="1498600"/>
            <a:ext cx="1092200" cy="4381500"/>
          </a:xfrm>
          <a:custGeom>
            <a:avLst/>
            <a:gdLst/>
            <a:ahLst/>
            <a:cxnLst/>
            <a:rect l="l" t="t" r="r" b="b"/>
            <a:pathLst>
              <a:path w="1092200" h="4381500">
                <a:moveTo>
                  <a:pt x="0" y="4381500"/>
                </a:moveTo>
                <a:lnTo>
                  <a:pt x="1092200" y="4381500"/>
                </a:lnTo>
                <a:lnTo>
                  <a:pt x="1092200" y="0"/>
                </a:lnTo>
                <a:lnTo>
                  <a:pt x="0" y="0"/>
                </a:lnTo>
                <a:lnTo>
                  <a:pt x="0" y="4381500"/>
                </a:lnTo>
                <a:close/>
              </a:path>
            </a:pathLst>
          </a:custGeom>
          <a:solidFill>
            <a:srgbClr val="FFC000">
              <a:alpha val="3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002151" y="3836034"/>
            <a:ext cx="109220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652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Arial"/>
                <a:cs typeface="Arial"/>
              </a:rPr>
              <a:t>March</a:t>
            </a:r>
            <a:r>
              <a:rPr sz="1400" spc="-8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2015</a:t>
            </a:r>
            <a:endParaRPr sz="14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866900" y="1828800"/>
            <a:ext cx="5524500" cy="3403600"/>
          </a:xfrm>
          <a:custGeom>
            <a:avLst/>
            <a:gdLst/>
            <a:ahLst/>
            <a:cxnLst/>
            <a:rect l="l" t="t" r="r" b="b"/>
            <a:pathLst>
              <a:path w="5524500" h="3403600">
                <a:moveTo>
                  <a:pt x="0" y="3403600"/>
                </a:moveTo>
                <a:lnTo>
                  <a:pt x="2724" y="3349487"/>
                </a:lnTo>
                <a:lnTo>
                  <a:pt x="5470" y="3295427"/>
                </a:lnTo>
                <a:lnTo>
                  <a:pt x="8256" y="3241473"/>
                </a:lnTo>
                <a:lnTo>
                  <a:pt x="11105" y="3187677"/>
                </a:lnTo>
                <a:lnTo>
                  <a:pt x="14035" y="3134095"/>
                </a:lnTo>
                <a:lnTo>
                  <a:pt x="17069" y="3080779"/>
                </a:lnTo>
                <a:lnTo>
                  <a:pt x="20225" y="3027783"/>
                </a:lnTo>
                <a:lnTo>
                  <a:pt x="23526" y="2975161"/>
                </a:lnTo>
                <a:lnTo>
                  <a:pt x="26992" y="2922966"/>
                </a:lnTo>
                <a:lnTo>
                  <a:pt x="30642" y="2871253"/>
                </a:lnTo>
                <a:lnTo>
                  <a:pt x="34498" y="2820074"/>
                </a:lnTo>
                <a:lnTo>
                  <a:pt x="38581" y="2769484"/>
                </a:lnTo>
                <a:lnTo>
                  <a:pt x="42910" y="2719535"/>
                </a:lnTo>
                <a:lnTo>
                  <a:pt x="47507" y="2670283"/>
                </a:lnTo>
                <a:lnTo>
                  <a:pt x="52392" y="2621779"/>
                </a:lnTo>
                <a:lnTo>
                  <a:pt x="57585" y="2574079"/>
                </a:lnTo>
                <a:lnTo>
                  <a:pt x="63107" y="2527235"/>
                </a:lnTo>
                <a:lnTo>
                  <a:pt x="68979" y="2481302"/>
                </a:lnTo>
                <a:lnTo>
                  <a:pt x="75222" y="2436332"/>
                </a:lnTo>
                <a:lnTo>
                  <a:pt x="81855" y="2392380"/>
                </a:lnTo>
                <a:lnTo>
                  <a:pt x="88900" y="2349500"/>
                </a:lnTo>
                <a:lnTo>
                  <a:pt x="98710" y="2291370"/>
                </a:lnTo>
                <a:lnTo>
                  <a:pt x="108002" y="2235384"/>
                </a:lnTo>
                <a:lnTo>
                  <a:pt x="117047" y="2181372"/>
                </a:lnTo>
                <a:lnTo>
                  <a:pt x="126114" y="2129165"/>
                </a:lnTo>
                <a:lnTo>
                  <a:pt x="135476" y="2078594"/>
                </a:lnTo>
                <a:lnTo>
                  <a:pt x="145401" y="2029490"/>
                </a:lnTo>
                <a:lnTo>
                  <a:pt x="156162" y="1981683"/>
                </a:lnTo>
                <a:lnTo>
                  <a:pt x="168029" y="1935003"/>
                </a:lnTo>
                <a:lnTo>
                  <a:pt x="181272" y="1889282"/>
                </a:lnTo>
                <a:lnTo>
                  <a:pt x="196163" y="1844350"/>
                </a:lnTo>
                <a:lnTo>
                  <a:pt x="212971" y="1800038"/>
                </a:lnTo>
                <a:lnTo>
                  <a:pt x="231969" y="1756176"/>
                </a:lnTo>
                <a:lnTo>
                  <a:pt x="253425" y="1712595"/>
                </a:lnTo>
                <a:lnTo>
                  <a:pt x="277612" y="1669126"/>
                </a:lnTo>
                <a:lnTo>
                  <a:pt x="304800" y="1625600"/>
                </a:lnTo>
                <a:lnTo>
                  <a:pt x="331416" y="1587258"/>
                </a:lnTo>
                <a:lnTo>
                  <a:pt x="360361" y="1549221"/>
                </a:lnTo>
                <a:lnTo>
                  <a:pt x="391457" y="1511528"/>
                </a:lnTo>
                <a:lnTo>
                  <a:pt x="424524" y="1474216"/>
                </a:lnTo>
                <a:lnTo>
                  <a:pt x="459383" y="1437325"/>
                </a:lnTo>
                <a:lnTo>
                  <a:pt x="495857" y="1400892"/>
                </a:lnTo>
                <a:lnTo>
                  <a:pt x="533766" y="1364956"/>
                </a:lnTo>
                <a:lnTo>
                  <a:pt x="572932" y="1329556"/>
                </a:lnTo>
                <a:lnTo>
                  <a:pt x="613176" y="1294729"/>
                </a:lnTo>
                <a:lnTo>
                  <a:pt x="654320" y="1260515"/>
                </a:lnTo>
                <a:lnTo>
                  <a:pt x="696184" y="1226953"/>
                </a:lnTo>
                <a:lnTo>
                  <a:pt x="738590" y="1194079"/>
                </a:lnTo>
                <a:lnTo>
                  <a:pt x="781360" y="1161934"/>
                </a:lnTo>
                <a:lnTo>
                  <a:pt x="824315" y="1130554"/>
                </a:lnTo>
                <a:lnTo>
                  <a:pt x="867275" y="1099980"/>
                </a:lnTo>
                <a:lnTo>
                  <a:pt x="910063" y="1070249"/>
                </a:lnTo>
                <a:lnTo>
                  <a:pt x="952500" y="1041400"/>
                </a:lnTo>
                <a:lnTo>
                  <a:pt x="995108" y="1013418"/>
                </a:lnTo>
                <a:lnTo>
                  <a:pt x="1038491" y="986249"/>
                </a:lnTo>
                <a:lnTo>
                  <a:pt x="1082586" y="959869"/>
                </a:lnTo>
                <a:lnTo>
                  <a:pt x="1127330" y="934255"/>
                </a:lnTo>
                <a:lnTo>
                  <a:pt x="1172662" y="909384"/>
                </a:lnTo>
                <a:lnTo>
                  <a:pt x="1218519" y="885233"/>
                </a:lnTo>
                <a:lnTo>
                  <a:pt x="1264840" y="861777"/>
                </a:lnTo>
                <a:lnTo>
                  <a:pt x="1311563" y="838995"/>
                </a:lnTo>
                <a:lnTo>
                  <a:pt x="1358625" y="816862"/>
                </a:lnTo>
                <a:lnTo>
                  <a:pt x="1405964" y="795356"/>
                </a:lnTo>
                <a:lnTo>
                  <a:pt x="1453519" y="774453"/>
                </a:lnTo>
                <a:lnTo>
                  <a:pt x="1501228" y="754130"/>
                </a:lnTo>
                <a:lnTo>
                  <a:pt x="1549028" y="734364"/>
                </a:lnTo>
                <a:lnTo>
                  <a:pt x="1596857" y="715131"/>
                </a:lnTo>
                <a:lnTo>
                  <a:pt x="1644653" y="696408"/>
                </a:lnTo>
                <a:lnTo>
                  <a:pt x="1692355" y="678172"/>
                </a:lnTo>
                <a:lnTo>
                  <a:pt x="1739900" y="660400"/>
                </a:lnTo>
                <a:lnTo>
                  <a:pt x="1787162" y="643384"/>
                </a:lnTo>
                <a:lnTo>
                  <a:pt x="1834119" y="627373"/>
                </a:lnTo>
                <a:lnTo>
                  <a:pt x="1880865" y="612272"/>
                </a:lnTo>
                <a:lnTo>
                  <a:pt x="1927493" y="597990"/>
                </a:lnTo>
                <a:lnTo>
                  <a:pt x="1974096" y="584433"/>
                </a:lnTo>
                <a:lnTo>
                  <a:pt x="2020769" y="571508"/>
                </a:lnTo>
                <a:lnTo>
                  <a:pt x="2067603" y="559123"/>
                </a:lnTo>
                <a:lnTo>
                  <a:pt x="2114692" y="547184"/>
                </a:lnTo>
                <a:lnTo>
                  <a:pt x="2162131" y="535599"/>
                </a:lnTo>
                <a:lnTo>
                  <a:pt x="2210011" y="524274"/>
                </a:lnTo>
                <a:lnTo>
                  <a:pt x="2258427" y="513118"/>
                </a:lnTo>
                <a:lnTo>
                  <a:pt x="2307472" y="502036"/>
                </a:lnTo>
                <a:lnTo>
                  <a:pt x="2357240" y="490936"/>
                </a:lnTo>
                <a:lnTo>
                  <a:pt x="2407823" y="479726"/>
                </a:lnTo>
                <a:lnTo>
                  <a:pt x="2459315" y="468311"/>
                </a:lnTo>
                <a:lnTo>
                  <a:pt x="2511809" y="456600"/>
                </a:lnTo>
                <a:lnTo>
                  <a:pt x="2565400" y="444500"/>
                </a:lnTo>
                <a:lnTo>
                  <a:pt x="2611771" y="434007"/>
                </a:lnTo>
                <a:lnTo>
                  <a:pt x="2658779" y="423493"/>
                </a:lnTo>
                <a:lnTo>
                  <a:pt x="2706395" y="412965"/>
                </a:lnTo>
                <a:lnTo>
                  <a:pt x="2754591" y="402433"/>
                </a:lnTo>
                <a:lnTo>
                  <a:pt x="2803338" y="391908"/>
                </a:lnTo>
                <a:lnTo>
                  <a:pt x="2852608" y="381398"/>
                </a:lnTo>
                <a:lnTo>
                  <a:pt x="2902373" y="370914"/>
                </a:lnTo>
                <a:lnTo>
                  <a:pt x="2952603" y="360464"/>
                </a:lnTo>
                <a:lnTo>
                  <a:pt x="3003272" y="350059"/>
                </a:lnTo>
                <a:lnTo>
                  <a:pt x="3054350" y="339709"/>
                </a:lnTo>
                <a:lnTo>
                  <a:pt x="3105808" y="329422"/>
                </a:lnTo>
                <a:lnTo>
                  <a:pt x="3157620" y="319208"/>
                </a:lnTo>
                <a:lnTo>
                  <a:pt x="3209755" y="309078"/>
                </a:lnTo>
                <a:lnTo>
                  <a:pt x="3262187" y="299040"/>
                </a:lnTo>
                <a:lnTo>
                  <a:pt x="3314886" y="289105"/>
                </a:lnTo>
                <a:lnTo>
                  <a:pt x="3367824" y="279282"/>
                </a:lnTo>
                <a:lnTo>
                  <a:pt x="3420973" y="269580"/>
                </a:lnTo>
                <a:lnTo>
                  <a:pt x="3474304" y="260009"/>
                </a:lnTo>
                <a:lnTo>
                  <a:pt x="3527789" y="250579"/>
                </a:lnTo>
                <a:lnTo>
                  <a:pt x="3581400" y="241300"/>
                </a:lnTo>
                <a:lnTo>
                  <a:pt x="3630728" y="232924"/>
                </a:lnTo>
                <a:lnTo>
                  <a:pt x="3681063" y="224536"/>
                </a:lnTo>
                <a:lnTo>
                  <a:pt x="3732281" y="216149"/>
                </a:lnTo>
                <a:lnTo>
                  <a:pt x="3784262" y="207779"/>
                </a:lnTo>
                <a:lnTo>
                  <a:pt x="3836884" y="199440"/>
                </a:lnTo>
                <a:lnTo>
                  <a:pt x="3890025" y="191145"/>
                </a:lnTo>
                <a:lnTo>
                  <a:pt x="3943564" y="182909"/>
                </a:lnTo>
                <a:lnTo>
                  <a:pt x="3997379" y="174747"/>
                </a:lnTo>
                <a:lnTo>
                  <a:pt x="4051349" y="166672"/>
                </a:lnTo>
                <a:lnTo>
                  <a:pt x="4105351" y="158700"/>
                </a:lnTo>
                <a:lnTo>
                  <a:pt x="4159265" y="150844"/>
                </a:lnTo>
                <a:lnTo>
                  <a:pt x="4212969" y="143118"/>
                </a:lnTo>
                <a:lnTo>
                  <a:pt x="4266341" y="135538"/>
                </a:lnTo>
                <a:lnTo>
                  <a:pt x="4319260" y="128117"/>
                </a:lnTo>
                <a:lnTo>
                  <a:pt x="4371604" y="120869"/>
                </a:lnTo>
                <a:lnTo>
                  <a:pt x="4423251" y="113809"/>
                </a:lnTo>
                <a:lnTo>
                  <a:pt x="4474081" y="106952"/>
                </a:lnTo>
                <a:lnTo>
                  <a:pt x="4523970" y="100311"/>
                </a:lnTo>
                <a:lnTo>
                  <a:pt x="4572798" y="93901"/>
                </a:lnTo>
                <a:lnTo>
                  <a:pt x="4620444" y="87736"/>
                </a:lnTo>
                <a:lnTo>
                  <a:pt x="4666785" y="81831"/>
                </a:lnTo>
                <a:lnTo>
                  <a:pt x="4711700" y="76200"/>
                </a:lnTo>
                <a:lnTo>
                  <a:pt x="4771511" y="68907"/>
                </a:lnTo>
                <a:lnTo>
                  <a:pt x="4829578" y="62106"/>
                </a:lnTo>
                <a:lnTo>
                  <a:pt x="4886017" y="55763"/>
                </a:lnTo>
                <a:lnTo>
                  <a:pt x="4940944" y="49845"/>
                </a:lnTo>
                <a:lnTo>
                  <a:pt x="4994477" y="44319"/>
                </a:lnTo>
                <a:lnTo>
                  <a:pt x="5046730" y="39152"/>
                </a:lnTo>
                <a:lnTo>
                  <a:pt x="5097821" y="34312"/>
                </a:lnTo>
                <a:lnTo>
                  <a:pt x="5147865" y="29765"/>
                </a:lnTo>
                <a:lnTo>
                  <a:pt x="5196979" y="25479"/>
                </a:lnTo>
                <a:lnTo>
                  <a:pt x="5245279" y="21420"/>
                </a:lnTo>
                <a:lnTo>
                  <a:pt x="5292882" y="17555"/>
                </a:lnTo>
                <a:lnTo>
                  <a:pt x="5339903" y="13852"/>
                </a:lnTo>
                <a:lnTo>
                  <a:pt x="5386459" y="10278"/>
                </a:lnTo>
                <a:lnTo>
                  <a:pt x="5432666" y="6800"/>
                </a:lnTo>
                <a:lnTo>
                  <a:pt x="5478641" y="3385"/>
                </a:lnTo>
                <a:lnTo>
                  <a:pt x="5524500" y="0"/>
                </a:lnTo>
              </a:path>
            </a:pathLst>
          </a:custGeom>
          <a:ln w="28575">
            <a:solidFill>
              <a:srgbClr val="B6DCDF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6608" y="783729"/>
            <a:ext cx="8234662" cy="49041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57427" y="5884570"/>
            <a:ext cx="70358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240" marR="5080" indent="-3175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It </a:t>
            </a:r>
            <a:r>
              <a:rPr sz="1800" spc="-15" dirty="0">
                <a:latin typeface="Arial"/>
                <a:cs typeface="Arial"/>
              </a:rPr>
              <a:t>was </a:t>
            </a:r>
            <a:r>
              <a:rPr sz="1800" spc="-5" dirty="0">
                <a:latin typeface="Arial"/>
                <a:cs typeface="Arial"/>
              </a:rPr>
              <a:t>a </a:t>
            </a:r>
            <a:r>
              <a:rPr sz="1800" spc="-15" dirty="0">
                <a:solidFill>
                  <a:srgbClr val="FF0000"/>
                </a:solidFill>
                <a:latin typeface="Arial"/>
                <a:cs typeface="Arial"/>
              </a:rPr>
              <a:t>warm </a:t>
            </a:r>
            <a:r>
              <a:rPr sz="1800" dirty="0">
                <a:solidFill>
                  <a:srgbClr val="FF0000"/>
                </a:solidFill>
                <a:latin typeface="Arial"/>
                <a:cs typeface="Arial"/>
              </a:rPr>
              <a:t>storm</a:t>
            </a:r>
            <a:r>
              <a:rPr sz="1800" dirty="0">
                <a:latin typeface="Arial"/>
                <a:cs typeface="Arial"/>
              </a:rPr>
              <a:t>. </a:t>
            </a:r>
            <a:r>
              <a:rPr sz="1800" spc="-5" dirty="0">
                <a:latin typeface="Arial"/>
                <a:cs typeface="Arial"/>
              </a:rPr>
              <a:t>Freezing level during </a:t>
            </a:r>
            <a:r>
              <a:rPr sz="1800" dirty="0">
                <a:latin typeface="Arial"/>
                <a:cs typeface="Arial"/>
              </a:rPr>
              <a:t>the storm </a:t>
            </a:r>
            <a:r>
              <a:rPr sz="1800" spc="-5" dirty="0">
                <a:latin typeface="Arial"/>
                <a:cs typeface="Arial"/>
              </a:rPr>
              <a:t>remained above  4000 </a:t>
            </a:r>
            <a:r>
              <a:rPr sz="1800" dirty="0">
                <a:latin typeface="Arial"/>
                <a:cs typeface="Arial"/>
              </a:rPr>
              <a:t>m </a:t>
            </a:r>
            <a:r>
              <a:rPr sz="1800" spc="-5" dirty="0">
                <a:latin typeface="Arial"/>
                <a:cs typeface="Arial"/>
              </a:rPr>
              <a:t>ASL…much of the Andean slope receive rain instead of</a:t>
            </a:r>
            <a:r>
              <a:rPr sz="1800" spc="-16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snow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414397" y="213486"/>
            <a:ext cx="432054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5" dirty="0"/>
              <a:t>Precipitation </a:t>
            </a:r>
            <a:r>
              <a:rPr sz="2800" spc="-10" dirty="0"/>
              <a:t>during </a:t>
            </a:r>
            <a:r>
              <a:rPr sz="2800" spc="-5" dirty="0"/>
              <a:t>the</a:t>
            </a:r>
            <a:r>
              <a:rPr sz="2800" spc="65" dirty="0"/>
              <a:t> </a:t>
            </a:r>
            <a:r>
              <a:rPr sz="2800" spc="-30" dirty="0"/>
              <a:t>Event</a:t>
            </a:r>
            <a:endParaRPr sz="28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A9207749-A265-D315-D458-232838B208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739" y="2443116"/>
            <a:ext cx="5924584" cy="3786286"/>
          </a:xfrm>
          <a:prstGeom prst="rect">
            <a:avLst/>
          </a:prstGeom>
        </p:spPr>
      </p:pic>
      <p:pic>
        <p:nvPicPr>
          <p:cNvPr id="1026" name="Picture 2" descr="Dana e inundaciones en Valencia: resumen del 30/10/2024 | España | EL PAÍS">
            <a:extLst>
              <a:ext uri="{FF2B5EF4-FFF2-40B4-BE49-F238E27FC236}">
                <a16:creationId xmlns:a16="http://schemas.microsoft.com/office/drawing/2014/main" id="{ED6B90AD-350F-BD76-1A73-943A313A5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95241"/>
            <a:ext cx="4812467" cy="319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4834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98130" y="909637"/>
            <a:ext cx="3824793" cy="54768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484501" y="1006475"/>
            <a:ext cx="3390900" cy="5203825"/>
          </a:xfrm>
          <a:custGeom>
            <a:avLst/>
            <a:gdLst/>
            <a:ahLst/>
            <a:cxnLst/>
            <a:rect l="l" t="t" r="r" b="b"/>
            <a:pathLst>
              <a:path w="3390900" h="5203825">
                <a:moveTo>
                  <a:pt x="0" y="5203825"/>
                </a:moveTo>
                <a:lnTo>
                  <a:pt x="3390900" y="5203825"/>
                </a:lnTo>
                <a:lnTo>
                  <a:pt x="3390900" y="0"/>
                </a:lnTo>
                <a:lnTo>
                  <a:pt x="0" y="0"/>
                </a:lnTo>
                <a:lnTo>
                  <a:pt x="0" y="5203825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383165" y="3154604"/>
            <a:ext cx="265093" cy="30940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254752" y="411480"/>
            <a:ext cx="2142744" cy="26075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338826" y="441198"/>
            <a:ext cx="2028825" cy="249402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337175" y="439673"/>
            <a:ext cx="2032000" cy="2497455"/>
          </a:xfrm>
          <a:custGeom>
            <a:avLst/>
            <a:gdLst/>
            <a:ahLst/>
            <a:cxnLst/>
            <a:rect l="l" t="t" r="r" b="b"/>
            <a:pathLst>
              <a:path w="2032000" h="2497455">
                <a:moveTo>
                  <a:pt x="0" y="2497201"/>
                </a:moveTo>
                <a:lnTo>
                  <a:pt x="2032000" y="2497201"/>
                </a:lnTo>
                <a:lnTo>
                  <a:pt x="2032000" y="0"/>
                </a:lnTo>
                <a:lnTo>
                  <a:pt x="0" y="0"/>
                </a:lnTo>
                <a:lnTo>
                  <a:pt x="0" y="2497201"/>
                </a:lnTo>
                <a:close/>
              </a:path>
            </a:pathLst>
          </a:custGeom>
          <a:ln w="3175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536184" y="636269"/>
            <a:ext cx="63373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Calibri"/>
                <a:cs typeface="Calibri"/>
              </a:rPr>
              <a:t>Strokes</a:t>
            </a:r>
            <a:r>
              <a:rPr sz="1000" spc="-65" dirty="0">
                <a:latin typeface="Calibri"/>
                <a:cs typeface="Calibri"/>
              </a:rPr>
              <a:t> </a:t>
            </a:r>
            <a:r>
              <a:rPr sz="1000" spc="-5" dirty="0">
                <a:latin typeface="Symbol"/>
                <a:cs typeface="Symbol"/>
              </a:rPr>
              <a:t></a:t>
            </a:r>
            <a:r>
              <a:rPr sz="1000" spc="-5" dirty="0">
                <a:latin typeface="Calibri"/>
                <a:cs typeface="Calibri"/>
              </a:rPr>
              <a:t>10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536184" y="474666"/>
            <a:ext cx="676910" cy="292735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sz="1000" spc="-5" dirty="0">
                <a:latin typeface="Calibri"/>
                <a:cs typeface="Calibri"/>
              </a:rPr>
              <a:t>Number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of</a:t>
            </a:r>
            <a:endParaRPr sz="10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60"/>
              </a:spcBef>
            </a:pPr>
            <a:r>
              <a:rPr sz="650" spc="10" dirty="0">
                <a:latin typeface="Calibri"/>
                <a:cs typeface="Calibri"/>
              </a:rPr>
              <a:t>4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688328" y="2627756"/>
            <a:ext cx="5943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Calibri"/>
                <a:cs typeface="Calibri"/>
              </a:rPr>
              <a:t>Hour</a:t>
            </a:r>
            <a:r>
              <a:rPr sz="1000" spc="-7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(UTC)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735701" y="887475"/>
            <a:ext cx="744855" cy="2024380"/>
          </a:xfrm>
          <a:custGeom>
            <a:avLst/>
            <a:gdLst/>
            <a:ahLst/>
            <a:cxnLst/>
            <a:rect l="l" t="t" r="r" b="b"/>
            <a:pathLst>
              <a:path w="744854" h="2024380">
                <a:moveTo>
                  <a:pt x="0" y="2023999"/>
                </a:moveTo>
                <a:lnTo>
                  <a:pt x="744537" y="2023999"/>
                </a:lnTo>
                <a:lnTo>
                  <a:pt x="744537" y="0"/>
                </a:lnTo>
                <a:lnTo>
                  <a:pt x="0" y="0"/>
                </a:lnTo>
                <a:lnTo>
                  <a:pt x="0" y="2023999"/>
                </a:lnTo>
                <a:close/>
              </a:path>
            </a:pathLst>
          </a:custGeom>
          <a:ln w="3175">
            <a:solidFill>
              <a:srgbClr val="C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136004" y="3605910"/>
            <a:ext cx="21336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5" dirty="0">
                <a:latin typeface="Calibri"/>
                <a:cs typeface="Calibri"/>
              </a:rPr>
              <a:t>17</a:t>
            </a:r>
            <a:r>
              <a:rPr sz="700" spc="-6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LT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136004" y="4245990"/>
            <a:ext cx="21336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5" dirty="0">
                <a:latin typeface="Calibri"/>
                <a:cs typeface="Calibri"/>
              </a:rPr>
              <a:t>12</a:t>
            </a:r>
            <a:r>
              <a:rPr sz="700" spc="-6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LT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136004" y="4871084"/>
            <a:ext cx="21336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5" dirty="0">
                <a:latin typeface="Calibri"/>
                <a:cs typeface="Calibri"/>
              </a:rPr>
              <a:t>07</a:t>
            </a:r>
            <a:r>
              <a:rPr sz="700" spc="-6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LT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136004" y="5511190"/>
            <a:ext cx="21336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5" dirty="0">
                <a:latin typeface="Calibri"/>
                <a:cs typeface="Calibri"/>
              </a:rPr>
              <a:t>02</a:t>
            </a:r>
            <a:r>
              <a:rPr sz="700" spc="-65" dirty="0">
                <a:latin typeface="Calibri"/>
                <a:cs typeface="Calibri"/>
              </a:rPr>
              <a:t> </a:t>
            </a:r>
            <a:r>
              <a:rPr sz="700" spc="-10" dirty="0">
                <a:latin typeface="Calibri"/>
                <a:cs typeface="Calibri"/>
              </a:rPr>
              <a:t>LT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619113" y="3070987"/>
            <a:ext cx="908685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latin typeface="Calibri"/>
                <a:cs typeface="Calibri"/>
              </a:rPr>
              <a:t>Time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of</a:t>
            </a:r>
            <a:endParaRPr sz="14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400" spc="-15" dirty="0">
                <a:latin typeface="Calibri"/>
                <a:cs typeface="Calibri"/>
              </a:rPr>
              <a:t>stroke</a:t>
            </a:r>
            <a:r>
              <a:rPr sz="1400" spc="-8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(UTC)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219575" y="2336800"/>
            <a:ext cx="106425" cy="1047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978275" y="2952750"/>
            <a:ext cx="106425" cy="10642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502150" y="1741551"/>
            <a:ext cx="104775" cy="1062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054350" y="5716587"/>
            <a:ext cx="106425" cy="10477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314825" y="4433823"/>
            <a:ext cx="106425" cy="10642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3706748" y="1298829"/>
            <a:ext cx="45021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latin typeface="Calibri"/>
                <a:cs typeface="Calibri"/>
              </a:rPr>
              <a:t>Co</a:t>
            </a:r>
            <a:r>
              <a:rPr sz="1000" spc="-5" dirty="0">
                <a:latin typeface="Calibri"/>
                <a:cs typeface="Calibri"/>
              </a:rPr>
              <a:t>pia</a:t>
            </a:r>
            <a:r>
              <a:rPr sz="1000" dirty="0">
                <a:latin typeface="Calibri"/>
                <a:cs typeface="Calibri"/>
              </a:rPr>
              <a:t>p</a:t>
            </a:r>
            <a:r>
              <a:rPr sz="1000" spc="-5" dirty="0">
                <a:latin typeface="Calibri"/>
                <a:cs typeface="Calibri"/>
              </a:rPr>
              <a:t>o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401948" y="2418333"/>
            <a:ext cx="45021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latin typeface="Calibri"/>
                <a:cs typeface="Calibri"/>
              </a:rPr>
              <a:t>Valle</a:t>
            </a:r>
            <a:r>
              <a:rPr sz="1000" spc="-5" dirty="0">
                <a:latin typeface="Calibri"/>
                <a:cs typeface="Calibri"/>
              </a:rPr>
              <a:t>nar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317875" y="2845435"/>
            <a:ext cx="52197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Calibri"/>
                <a:cs typeface="Calibri"/>
              </a:rPr>
              <a:t>La</a:t>
            </a:r>
            <a:r>
              <a:rPr sz="1000" spc="-5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Serena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957573" y="4514215"/>
            <a:ext cx="46990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latin typeface="Calibri"/>
                <a:cs typeface="Calibri"/>
              </a:rPr>
              <a:t>Sa</a:t>
            </a:r>
            <a:r>
              <a:rPr sz="1000" dirty="0">
                <a:latin typeface="Calibri"/>
                <a:cs typeface="Calibri"/>
              </a:rPr>
              <a:t>n</a:t>
            </a:r>
            <a:r>
              <a:rPr sz="1000" spc="-5" dirty="0">
                <a:latin typeface="Calibri"/>
                <a:cs typeface="Calibri"/>
              </a:rPr>
              <a:t>tiago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073400" y="4163314"/>
            <a:ext cx="56451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latin typeface="Calibri"/>
                <a:cs typeface="Calibri"/>
              </a:rPr>
              <a:t>Val</a:t>
            </a:r>
            <a:r>
              <a:rPr sz="1000" spc="-5" dirty="0">
                <a:latin typeface="Calibri"/>
                <a:cs typeface="Calibri"/>
              </a:rPr>
              <a:t>parai</a:t>
            </a:r>
            <a:r>
              <a:rPr sz="1000" spc="-10" dirty="0">
                <a:latin typeface="Calibri"/>
                <a:cs typeface="Calibri"/>
              </a:rPr>
              <a:t>s</a:t>
            </a:r>
            <a:r>
              <a:rPr sz="1000" spc="-5" dirty="0">
                <a:latin typeface="Calibri"/>
                <a:cs typeface="Calibri"/>
              </a:rPr>
              <a:t>o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111500" y="5825744"/>
            <a:ext cx="62547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latin typeface="Calibri"/>
                <a:cs typeface="Calibri"/>
              </a:rPr>
              <a:t>Co</a:t>
            </a:r>
            <a:r>
              <a:rPr sz="1000" spc="-5" dirty="0">
                <a:latin typeface="Calibri"/>
                <a:cs typeface="Calibri"/>
              </a:rPr>
              <a:t>nc</a:t>
            </a:r>
            <a:r>
              <a:rPr sz="1000" spc="-10" dirty="0">
                <a:latin typeface="Calibri"/>
                <a:cs typeface="Calibri"/>
              </a:rPr>
              <a:t>e</a:t>
            </a:r>
            <a:r>
              <a:rPr sz="1000" spc="-5" dirty="0">
                <a:latin typeface="Calibri"/>
                <a:cs typeface="Calibri"/>
              </a:rPr>
              <a:t>pción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805301" y="4198873"/>
            <a:ext cx="104775" cy="10490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152900" y="1478025"/>
            <a:ext cx="368300" cy="284480"/>
          </a:xfrm>
          <a:custGeom>
            <a:avLst/>
            <a:gdLst/>
            <a:ahLst/>
            <a:cxnLst/>
            <a:rect l="l" t="t" r="r" b="b"/>
            <a:pathLst>
              <a:path w="368300" h="284480">
                <a:moveTo>
                  <a:pt x="0" y="0"/>
                </a:moveTo>
                <a:lnTo>
                  <a:pt x="368300" y="284099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863975" y="2389251"/>
            <a:ext cx="361950" cy="155575"/>
          </a:xfrm>
          <a:custGeom>
            <a:avLst/>
            <a:gdLst/>
            <a:ahLst/>
            <a:cxnLst/>
            <a:rect l="l" t="t" r="r" b="b"/>
            <a:pathLst>
              <a:path w="361950" h="155575">
                <a:moveTo>
                  <a:pt x="0" y="155575"/>
                </a:moveTo>
                <a:lnTo>
                  <a:pt x="36195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1257680" y="531114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L</a:t>
            </a:r>
            <a:endParaRPr sz="18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176903" y="531114"/>
            <a:ext cx="190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N</a:t>
            </a:r>
            <a:endParaRPr sz="18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301750" y="138176"/>
            <a:ext cx="3021330" cy="1016000"/>
          </a:xfrm>
          <a:prstGeom prst="rect">
            <a:avLst/>
          </a:prstGeom>
          <a:solidFill>
            <a:srgbClr val="D9D9D9"/>
          </a:solidFill>
        </p:spPr>
        <p:txBody>
          <a:bodyPr vert="horz" wrap="square" lIns="0" tIns="3746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295"/>
              </a:spcBef>
            </a:pPr>
            <a:r>
              <a:rPr sz="2400" spc="-5" dirty="0">
                <a:latin typeface="Arial"/>
                <a:cs typeface="Arial"/>
              </a:rPr>
              <a:t>March </a:t>
            </a:r>
            <a:r>
              <a:rPr sz="2400" dirty="0">
                <a:latin typeface="Arial"/>
                <a:cs typeface="Arial"/>
              </a:rPr>
              <a:t>24,</a:t>
            </a:r>
            <a:r>
              <a:rPr sz="2400" spc="-8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2015</a:t>
            </a:r>
            <a:endParaRPr sz="2400">
              <a:latin typeface="Arial"/>
              <a:cs typeface="Arial"/>
            </a:endParaRPr>
          </a:p>
          <a:p>
            <a:pPr marL="95250" marR="125095" algn="ctr">
              <a:lnSpc>
                <a:spcPct val="100000"/>
              </a:lnSpc>
              <a:spcBef>
                <a:spcPts val="20"/>
              </a:spcBef>
            </a:pPr>
            <a:r>
              <a:rPr sz="1800" spc="-5" dirty="0">
                <a:latin typeface="Arial"/>
                <a:cs typeface="Arial"/>
              </a:rPr>
              <a:t>ightning detected by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WWLL  </a:t>
            </a:r>
            <a:r>
              <a:rPr sz="1800" spc="-5" dirty="0">
                <a:latin typeface="Arial"/>
                <a:cs typeface="Arial"/>
              </a:rPr>
              <a:t>One every 10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strokes</a:t>
            </a:r>
            <a:endParaRPr sz="1800">
              <a:latin typeface="Arial"/>
              <a:cs typeface="Arial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4852542" y="4463922"/>
            <a:ext cx="462915" cy="46215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46075" y="1028700"/>
            <a:ext cx="8362950" cy="53054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28469" y="392684"/>
            <a:ext cx="46647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/>
              <a:t>Synoptic </a:t>
            </a:r>
            <a:r>
              <a:rPr sz="2400" spc="-15" dirty="0"/>
              <a:t>environment </a:t>
            </a:r>
            <a:r>
              <a:rPr sz="2400" dirty="0"/>
              <a:t>I: </a:t>
            </a:r>
            <a:r>
              <a:rPr sz="2400" spc="-5" dirty="0"/>
              <a:t>Z500 </a:t>
            </a:r>
            <a:r>
              <a:rPr sz="2400" dirty="0"/>
              <a:t>and</a:t>
            </a:r>
            <a:r>
              <a:rPr sz="2400" spc="-110" dirty="0"/>
              <a:t> </a:t>
            </a:r>
            <a:r>
              <a:rPr sz="2400" spc="-5" dirty="0"/>
              <a:t>SLP</a:t>
            </a:r>
            <a:endParaRPr sz="240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07321" y="1817485"/>
            <a:ext cx="5243783" cy="19736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772025" y="2752725"/>
            <a:ext cx="1708150" cy="621665"/>
          </a:xfrm>
          <a:custGeom>
            <a:avLst/>
            <a:gdLst/>
            <a:ahLst/>
            <a:cxnLst/>
            <a:rect l="l" t="t" r="r" b="b"/>
            <a:pathLst>
              <a:path w="1708150" h="621664">
                <a:moveTo>
                  <a:pt x="0" y="0"/>
                </a:moveTo>
                <a:lnTo>
                  <a:pt x="24686" y="44765"/>
                </a:lnTo>
                <a:lnTo>
                  <a:pt x="49762" y="89233"/>
                </a:lnTo>
                <a:lnTo>
                  <a:pt x="75614" y="133105"/>
                </a:lnTo>
                <a:lnTo>
                  <a:pt x="102631" y="176085"/>
                </a:lnTo>
                <a:lnTo>
                  <a:pt x="131203" y="217874"/>
                </a:lnTo>
                <a:lnTo>
                  <a:pt x="161716" y="258175"/>
                </a:lnTo>
                <a:lnTo>
                  <a:pt x="194560" y="296689"/>
                </a:lnTo>
                <a:lnTo>
                  <a:pt x="230124" y="333121"/>
                </a:lnTo>
                <a:lnTo>
                  <a:pt x="262907" y="364332"/>
                </a:lnTo>
                <a:lnTo>
                  <a:pt x="295874" y="395057"/>
                </a:lnTo>
                <a:lnTo>
                  <a:pt x="329753" y="424913"/>
                </a:lnTo>
                <a:lnTo>
                  <a:pt x="365271" y="453519"/>
                </a:lnTo>
                <a:lnTo>
                  <a:pt x="403158" y="480490"/>
                </a:lnTo>
                <a:lnTo>
                  <a:pt x="444142" y="505445"/>
                </a:lnTo>
                <a:lnTo>
                  <a:pt x="488952" y="528002"/>
                </a:lnTo>
                <a:lnTo>
                  <a:pt x="538316" y="547777"/>
                </a:lnTo>
                <a:lnTo>
                  <a:pt x="592963" y="564388"/>
                </a:lnTo>
                <a:lnTo>
                  <a:pt x="632016" y="573823"/>
                </a:lnTo>
                <a:lnTo>
                  <a:pt x="674814" y="582863"/>
                </a:lnTo>
                <a:lnTo>
                  <a:pt x="720766" y="591345"/>
                </a:lnTo>
                <a:lnTo>
                  <a:pt x="769284" y="599106"/>
                </a:lnTo>
                <a:lnTo>
                  <a:pt x="819775" y="605984"/>
                </a:lnTo>
                <a:lnTo>
                  <a:pt x="871651" y="611817"/>
                </a:lnTo>
                <a:lnTo>
                  <a:pt x="924321" y="616442"/>
                </a:lnTo>
                <a:lnTo>
                  <a:pt x="977196" y="619696"/>
                </a:lnTo>
                <a:lnTo>
                  <a:pt x="1029684" y="621417"/>
                </a:lnTo>
                <a:lnTo>
                  <a:pt x="1081196" y="621443"/>
                </a:lnTo>
                <a:lnTo>
                  <a:pt x="1131142" y="619611"/>
                </a:lnTo>
                <a:lnTo>
                  <a:pt x="1178932" y="615759"/>
                </a:lnTo>
                <a:lnTo>
                  <a:pt x="1223975" y="609724"/>
                </a:lnTo>
                <a:lnTo>
                  <a:pt x="1265682" y="601345"/>
                </a:lnTo>
                <a:lnTo>
                  <a:pt x="1314974" y="587095"/>
                </a:lnTo>
                <a:lnTo>
                  <a:pt x="1361679" y="568986"/>
                </a:lnTo>
                <a:lnTo>
                  <a:pt x="1406053" y="547405"/>
                </a:lnTo>
                <a:lnTo>
                  <a:pt x="1448356" y="522736"/>
                </a:lnTo>
                <a:lnTo>
                  <a:pt x="1488845" y="495367"/>
                </a:lnTo>
                <a:lnTo>
                  <a:pt x="1527778" y="465682"/>
                </a:lnTo>
                <a:lnTo>
                  <a:pt x="1565414" y="434068"/>
                </a:lnTo>
                <a:lnTo>
                  <a:pt x="1602011" y="400911"/>
                </a:lnTo>
                <a:lnTo>
                  <a:pt x="1637827" y="366596"/>
                </a:lnTo>
                <a:lnTo>
                  <a:pt x="1673121" y="331509"/>
                </a:lnTo>
                <a:lnTo>
                  <a:pt x="1708150" y="296037"/>
                </a:lnTo>
              </a:path>
            </a:pathLst>
          </a:custGeom>
          <a:ln w="12700">
            <a:solidFill>
              <a:srgbClr val="0D0D0D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392551" y="2574925"/>
            <a:ext cx="1054100" cy="306705"/>
          </a:xfrm>
          <a:custGeom>
            <a:avLst/>
            <a:gdLst/>
            <a:ahLst/>
            <a:cxnLst/>
            <a:rect l="l" t="t" r="r" b="b"/>
            <a:pathLst>
              <a:path w="1054100" h="306705">
                <a:moveTo>
                  <a:pt x="0" y="153162"/>
                </a:moveTo>
                <a:lnTo>
                  <a:pt x="18826" y="112447"/>
                </a:lnTo>
                <a:lnTo>
                  <a:pt x="71957" y="75861"/>
                </a:lnTo>
                <a:lnTo>
                  <a:pt x="109816" y="59572"/>
                </a:lnTo>
                <a:lnTo>
                  <a:pt x="154368" y="44862"/>
                </a:lnTo>
                <a:lnTo>
                  <a:pt x="204984" y="31915"/>
                </a:lnTo>
                <a:lnTo>
                  <a:pt x="261036" y="20912"/>
                </a:lnTo>
                <a:lnTo>
                  <a:pt x="321897" y="12037"/>
                </a:lnTo>
                <a:lnTo>
                  <a:pt x="386938" y="5471"/>
                </a:lnTo>
                <a:lnTo>
                  <a:pt x="455531" y="1398"/>
                </a:lnTo>
                <a:lnTo>
                  <a:pt x="527050" y="0"/>
                </a:lnTo>
                <a:lnTo>
                  <a:pt x="598541" y="1398"/>
                </a:lnTo>
                <a:lnTo>
                  <a:pt x="667117" y="5471"/>
                </a:lnTo>
                <a:lnTo>
                  <a:pt x="732149" y="12037"/>
                </a:lnTo>
                <a:lnTo>
                  <a:pt x="793006" y="20912"/>
                </a:lnTo>
                <a:lnTo>
                  <a:pt x="849061" y="31915"/>
                </a:lnTo>
                <a:lnTo>
                  <a:pt x="899683" y="44862"/>
                </a:lnTo>
                <a:lnTo>
                  <a:pt x="944244" y="59572"/>
                </a:lnTo>
                <a:lnTo>
                  <a:pt x="982114" y="75861"/>
                </a:lnTo>
                <a:lnTo>
                  <a:pt x="1035264" y="112447"/>
                </a:lnTo>
                <a:lnTo>
                  <a:pt x="1054100" y="153162"/>
                </a:lnTo>
                <a:lnTo>
                  <a:pt x="1049286" y="173946"/>
                </a:lnTo>
                <a:lnTo>
                  <a:pt x="1035264" y="193885"/>
                </a:lnTo>
                <a:lnTo>
                  <a:pt x="982114" y="230495"/>
                </a:lnTo>
                <a:lnTo>
                  <a:pt x="944244" y="246799"/>
                </a:lnTo>
                <a:lnTo>
                  <a:pt x="899683" y="261524"/>
                </a:lnTo>
                <a:lnTo>
                  <a:pt x="849061" y="274487"/>
                </a:lnTo>
                <a:lnTo>
                  <a:pt x="793006" y="285505"/>
                </a:lnTo>
                <a:lnTo>
                  <a:pt x="732149" y="294393"/>
                </a:lnTo>
                <a:lnTo>
                  <a:pt x="667117" y="300970"/>
                </a:lnTo>
                <a:lnTo>
                  <a:pt x="598541" y="305050"/>
                </a:lnTo>
                <a:lnTo>
                  <a:pt x="527050" y="306450"/>
                </a:lnTo>
                <a:lnTo>
                  <a:pt x="455531" y="305050"/>
                </a:lnTo>
                <a:lnTo>
                  <a:pt x="386938" y="300970"/>
                </a:lnTo>
                <a:lnTo>
                  <a:pt x="321897" y="294393"/>
                </a:lnTo>
                <a:lnTo>
                  <a:pt x="261036" y="285505"/>
                </a:lnTo>
                <a:lnTo>
                  <a:pt x="204984" y="274487"/>
                </a:lnTo>
                <a:lnTo>
                  <a:pt x="154368" y="261524"/>
                </a:lnTo>
                <a:lnTo>
                  <a:pt x="109816" y="246799"/>
                </a:lnTo>
                <a:lnTo>
                  <a:pt x="71957" y="230495"/>
                </a:lnTo>
                <a:lnTo>
                  <a:pt x="18826" y="193885"/>
                </a:lnTo>
                <a:lnTo>
                  <a:pt x="0" y="153162"/>
                </a:lnTo>
                <a:close/>
              </a:path>
            </a:pathLst>
          </a:custGeom>
          <a:ln w="25400">
            <a:solidFill>
              <a:srgbClr val="88A3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46651" y="2574925"/>
            <a:ext cx="644525" cy="306705"/>
          </a:xfrm>
          <a:custGeom>
            <a:avLst/>
            <a:gdLst/>
            <a:ahLst/>
            <a:cxnLst/>
            <a:rect l="l" t="t" r="r" b="b"/>
            <a:pathLst>
              <a:path w="644525" h="306705">
                <a:moveTo>
                  <a:pt x="0" y="153162"/>
                </a:moveTo>
                <a:lnTo>
                  <a:pt x="25322" y="93547"/>
                </a:lnTo>
                <a:lnTo>
                  <a:pt x="55031" y="67530"/>
                </a:lnTo>
                <a:lnTo>
                  <a:pt x="94376" y="44862"/>
                </a:lnTo>
                <a:lnTo>
                  <a:pt x="142062" y="26159"/>
                </a:lnTo>
                <a:lnTo>
                  <a:pt x="196792" y="12037"/>
                </a:lnTo>
                <a:lnTo>
                  <a:pt x="257270" y="3111"/>
                </a:lnTo>
                <a:lnTo>
                  <a:pt x="322199" y="0"/>
                </a:lnTo>
                <a:lnTo>
                  <a:pt x="387133" y="3111"/>
                </a:lnTo>
                <a:lnTo>
                  <a:pt x="447625" y="12037"/>
                </a:lnTo>
                <a:lnTo>
                  <a:pt x="502375" y="26159"/>
                </a:lnTo>
                <a:lnTo>
                  <a:pt x="550084" y="44862"/>
                </a:lnTo>
                <a:lnTo>
                  <a:pt x="589453" y="67530"/>
                </a:lnTo>
                <a:lnTo>
                  <a:pt x="619182" y="93547"/>
                </a:lnTo>
                <a:lnTo>
                  <a:pt x="644525" y="153162"/>
                </a:lnTo>
                <a:lnTo>
                  <a:pt x="637972" y="184032"/>
                </a:lnTo>
                <a:lnTo>
                  <a:pt x="619182" y="212796"/>
                </a:lnTo>
                <a:lnTo>
                  <a:pt x="589453" y="238833"/>
                </a:lnTo>
                <a:lnTo>
                  <a:pt x="550084" y="261524"/>
                </a:lnTo>
                <a:lnTo>
                  <a:pt x="502375" y="280251"/>
                </a:lnTo>
                <a:lnTo>
                  <a:pt x="447625" y="294393"/>
                </a:lnTo>
                <a:lnTo>
                  <a:pt x="387133" y="303333"/>
                </a:lnTo>
                <a:lnTo>
                  <a:pt x="322199" y="306450"/>
                </a:lnTo>
                <a:lnTo>
                  <a:pt x="257270" y="303333"/>
                </a:lnTo>
                <a:lnTo>
                  <a:pt x="196792" y="294393"/>
                </a:lnTo>
                <a:lnTo>
                  <a:pt x="142062" y="280251"/>
                </a:lnTo>
                <a:lnTo>
                  <a:pt x="94376" y="261524"/>
                </a:lnTo>
                <a:lnTo>
                  <a:pt x="55031" y="238833"/>
                </a:lnTo>
                <a:lnTo>
                  <a:pt x="25322" y="212796"/>
                </a:lnTo>
                <a:lnTo>
                  <a:pt x="0" y="153162"/>
                </a:lnTo>
                <a:close/>
              </a:path>
            </a:pathLst>
          </a:custGeom>
          <a:ln w="25400">
            <a:solidFill>
              <a:srgbClr val="88A3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28850" y="2703448"/>
            <a:ext cx="4781550" cy="15875"/>
          </a:xfrm>
          <a:custGeom>
            <a:avLst/>
            <a:gdLst/>
            <a:ahLst/>
            <a:cxnLst/>
            <a:rect l="l" t="t" r="r" b="b"/>
            <a:pathLst>
              <a:path w="4781550" h="15875">
                <a:moveTo>
                  <a:pt x="0" y="0"/>
                </a:moveTo>
                <a:lnTo>
                  <a:pt x="4781550" y="15875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633976" y="1100200"/>
            <a:ext cx="0" cy="2879725"/>
          </a:xfrm>
          <a:custGeom>
            <a:avLst/>
            <a:gdLst/>
            <a:ahLst/>
            <a:cxnLst/>
            <a:rect l="l" t="t" r="r" b="b"/>
            <a:pathLst>
              <a:path h="2879725">
                <a:moveTo>
                  <a:pt x="0" y="0"/>
                </a:moveTo>
                <a:lnTo>
                  <a:pt x="0" y="2879598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926329" y="2907283"/>
            <a:ext cx="13716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latin typeface="Symbol"/>
                <a:cs typeface="Symbol"/>
              </a:rPr>
              <a:t></a:t>
            </a:r>
            <a:endParaRPr sz="1600">
              <a:latin typeface="Symbol"/>
              <a:cs typeface="Symbo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219827" y="3132835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‒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929629" y="3210560"/>
            <a:ext cx="13716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latin typeface="Symbol"/>
                <a:cs typeface="Symbol"/>
              </a:rPr>
              <a:t></a:t>
            </a:r>
            <a:endParaRPr sz="1600">
              <a:latin typeface="Symbol"/>
              <a:cs typeface="Symbo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740402" y="2576830"/>
            <a:ext cx="304800" cy="147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Acti</a:t>
            </a:r>
            <a:r>
              <a:rPr sz="800" spc="-5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8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851275" y="2564130"/>
            <a:ext cx="513080" cy="147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spc="-5" dirty="0">
                <a:solidFill>
                  <a:srgbClr val="FFFFFF"/>
                </a:solidFill>
                <a:latin typeface="Arial"/>
                <a:cs typeface="Arial"/>
              </a:rPr>
              <a:t>Supressed</a:t>
            </a:r>
            <a:endParaRPr sz="8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522978" y="3813809"/>
            <a:ext cx="23749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latin typeface="Arial"/>
                <a:cs typeface="Arial"/>
              </a:rPr>
              <a:t>18</a:t>
            </a:r>
            <a:r>
              <a:rPr sz="800" spc="5" dirty="0">
                <a:latin typeface="Arial"/>
                <a:cs typeface="Arial"/>
              </a:rPr>
              <a:t>0</a:t>
            </a:r>
            <a:r>
              <a:rPr sz="800" dirty="0">
                <a:latin typeface="Arial"/>
                <a:cs typeface="Arial"/>
              </a:rPr>
              <a:t>°</a:t>
            </a:r>
            <a:endParaRPr sz="8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029957" y="2645156"/>
            <a:ext cx="123189" cy="147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spc="-5" dirty="0">
                <a:latin typeface="Arial"/>
                <a:cs typeface="Arial"/>
              </a:rPr>
              <a:t>0</a:t>
            </a:r>
            <a:r>
              <a:rPr sz="800" dirty="0">
                <a:latin typeface="Arial"/>
                <a:cs typeface="Arial"/>
              </a:rPr>
              <a:t>°</a:t>
            </a:r>
            <a:endParaRPr sz="8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127375" y="1145286"/>
            <a:ext cx="297815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5" dirty="0">
                <a:latin typeface="Calibri"/>
                <a:cs typeface="Calibri"/>
              </a:rPr>
              <a:t>OLR </a:t>
            </a:r>
            <a:r>
              <a:rPr sz="2000" dirty="0">
                <a:latin typeface="Calibri"/>
                <a:cs typeface="Calibri"/>
              </a:rPr>
              <a:t>&amp; H250 19-22 Mar</a:t>
            </a:r>
            <a:r>
              <a:rPr sz="2000" spc="-1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2015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47140" y="4433061"/>
            <a:ext cx="730186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1715770" algn="l"/>
              </a:tabLst>
            </a:pPr>
            <a:r>
              <a:rPr sz="1800" spc="-5" dirty="0">
                <a:latin typeface="Arial"/>
                <a:cs typeface="Arial"/>
              </a:rPr>
              <a:t>COL</a:t>
            </a:r>
            <a:r>
              <a:rPr sz="1800" spc="-8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developed	</a:t>
            </a:r>
            <a:r>
              <a:rPr sz="1800" spc="-15" dirty="0">
                <a:latin typeface="Arial"/>
                <a:cs typeface="Arial"/>
              </a:rPr>
              <a:t>off </a:t>
            </a:r>
            <a:r>
              <a:rPr sz="1800" spc="-5" dirty="0">
                <a:latin typeface="Arial"/>
                <a:cs typeface="Arial"/>
              </a:rPr>
              <a:t>northern Chile in connection </a:t>
            </a:r>
            <a:r>
              <a:rPr sz="1800" spc="-15" dirty="0">
                <a:latin typeface="Arial"/>
                <a:cs typeface="Arial"/>
              </a:rPr>
              <a:t>with </a:t>
            </a:r>
            <a:r>
              <a:rPr sz="1800" spc="-5" dirty="0">
                <a:latin typeface="Arial"/>
                <a:cs typeface="Arial"/>
              </a:rPr>
              <a:t>a large-scale ridge  over </a:t>
            </a:r>
            <a:r>
              <a:rPr sz="1800" dirty="0">
                <a:latin typeface="Arial"/>
                <a:cs typeface="Arial"/>
              </a:rPr>
              <a:t>the </a:t>
            </a:r>
            <a:r>
              <a:rPr sz="1800" spc="-5" dirty="0">
                <a:latin typeface="Arial"/>
                <a:cs typeface="Arial"/>
              </a:rPr>
              <a:t>South Pacific that in </a:t>
            </a:r>
            <a:r>
              <a:rPr sz="1800" dirty="0">
                <a:latin typeface="Arial"/>
                <a:cs typeface="Arial"/>
              </a:rPr>
              <a:t>turn </a:t>
            </a:r>
            <a:r>
              <a:rPr sz="1800" spc="-10" dirty="0">
                <a:latin typeface="Arial"/>
                <a:cs typeface="Arial"/>
              </a:rPr>
              <a:t>growth </a:t>
            </a:r>
            <a:r>
              <a:rPr sz="1800" dirty="0">
                <a:latin typeface="Arial"/>
                <a:cs typeface="Arial"/>
              </a:rPr>
              <a:t>from </a:t>
            </a:r>
            <a:r>
              <a:rPr sz="1800" spc="-5" dirty="0">
                <a:latin typeface="Arial"/>
                <a:cs typeface="Arial"/>
              </a:rPr>
              <a:t>energy propagating </a:t>
            </a:r>
            <a:r>
              <a:rPr sz="1800" dirty="0">
                <a:latin typeface="Arial"/>
                <a:cs typeface="Arial"/>
              </a:rPr>
              <a:t>from  the </a:t>
            </a:r>
            <a:r>
              <a:rPr sz="1800" spc="-5" dirty="0">
                <a:latin typeface="Arial"/>
                <a:cs typeface="Arial"/>
              </a:rPr>
              <a:t>tropics by </a:t>
            </a:r>
            <a:r>
              <a:rPr sz="1800" dirty="0">
                <a:latin typeface="Arial"/>
                <a:cs typeface="Arial"/>
              </a:rPr>
              <a:t>the PSA</a:t>
            </a:r>
            <a:r>
              <a:rPr sz="1800" spc="-12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mode….</a:t>
            </a:r>
            <a:endParaRPr sz="1800">
              <a:latin typeface="Arial"/>
              <a:cs typeface="Arial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3351021" y="476758"/>
            <a:ext cx="23685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5" dirty="0"/>
              <a:t>Large </a:t>
            </a:r>
            <a:r>
              <a:rPr sz="2400" spc="-10" dirty="0"/>
              <a:t>scale</a:t>
            </a:r>
            <a:r>
              <a:rPr sz="2400" spc="-80" dirty="0"/>
              <a:t> </a:t>
            </a:r>
            <a:r>
              <a:rPr sz="2400" spc="-15" dirty="0"/>
              <a:t>context</a:t>
            </a:r>
            <a:endParaRPr sz="24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24050" y="973137"/>
            <a:ext cx="5295900" cy="53244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28469" y="392684"/>
            <a:ext cx="53232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/>
              <a:t>Synoptic </a:t>
            </a:r>
            <a:r>
              <a:rPr sz="2400" spc="-15" dirty="0"/>
              <a:t>environment </a:t>
            </a:r>
            <a:r>
              <a:rPr sz="2400" dirty="0"/>
              <a:t>I: PW and </a:t>
            </a:r>
            <a:r>
              <a:rPr sz="2400" spc="-5" dirty="0"/>
              <a:t>850</a:t>
            </a:r>
            <a:r>
              <a:rPr sz="2400" spc="-110" dirty="0"/>
              <a:t> </a:t>
            </a:r>
            <a:r>
              <a:rPr sz="2400" dirty="0"/>
              <a:t>winds</a:t>
            </a:r>
            <a:endParaRPr sz="2400"/>
          </a:p>
        </p:txBody>
      </p:sp>
      <p:sp>
        <p:nvSpPr>
          <p:cNvPr id="4" name="object 4"/>
          <p:cNvSpPr/>
          <p:nvPr/>
        </p:nvSpPr>
        <p:spPr>
          <a:xfrm>
            <a:off x="7464425" y="1514475"/>
            <a:ext cx="352425" cy="41338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11675" y="1867509"/>
            <a:ext cx="4044198" cy="326623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87246" y="440258"/>
            <a:ext cx="616267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/>
              <a:t>What </a:t>
            </a:r>
            <a:r>
              <a:rPr sz="2400" spc="-5" dirty="0"/>
              <a:t>caused such </a:t>
            </a:r>
            <a:r>
              <a:rPr sz="2400" dirty="0"/>
              <a:t>a </a:t>
            </a:r>
            <a:r>
              <a:rPr sz="2400" spc="-10" dirty="0"/>
              <a:t>intense </a:t>
            </a:r>
            <a:r>
              <a:rPr sz="2400" spc="-15" dirty="0"/>
              <a:t>storm over</a:t>
            </a:r>
            <a:r>
              <a:rPr sz="2400" spc="-10" dirty="0"/>
              <a:t> </a:t>
            </a:r>
            <a:r>
              <a:rPr sz="2400" spc="-15" dirty="0"/>
              <a:t>Atacama?</a:t>
            </a:r>
            <a:endParaRPr sz="2400"/>
          </a:p>
        </p:txBody>
      </p:sp>
      <p:sp>
        <p:nvSpPr>
          <p:cNvPr id="4" name="object 4"/>
          <p:cNvSpPr/>
          <p:nvPr/>
        </p:nvSpPr>
        <p:spPr>
          <a:xfrm>
            <a:off x="293687" y="1749298"/>
            <a:ext cx="4325874" cy="33576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266571" y="1173606"/>
            <a:ext cx="146113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Calibri"/>
                <a:cs typeface="Calibri"/>
              </a:rPr>
              <a:t>Dynamic</a:t>
            </a:r>
            <a:r>
              <a:rPr sz="1600" spc="-70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features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38953" y="1206830"/>
            <a:ext cx="208851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Calibri"/>
                <a:cs typeface="Calibri"/>
              </a:rPr>
              <a:t>Thermodynamic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features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65350" y="1154112"/>
            <a:ext cx="4800600" cy="5410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460875" y="3987800"/>
            <a:ext cx="730250" cy="466725"/>
          </a:xfrm>
          <a:custGeom>
            <a:avLst/>
            <a:gdLst/>
            <a:ahLst/>
            <a:cxnLst/>
            <a:rect l="l" t="t" r="r" b="b"/>
            <a:pathLst>
              <a:path w="730250" h="466725">
                <a:moveTo>
                  <a:pt x="0" y="466725"/>
                </a:moveTo>
                <a:lnTo>
                  <a:pt x="730250" y="466725"/>
                </a:lnTo>
                <a:lnTo>
                  <a:pt x="730250" y="0"/>
                </a:lnTo>
                <a:lnTo>
                  <a:pt x="0" y="0"/>
                </a:lnTo>
                <a:lnTo>
                  <a:pt x="0" y="466725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20546" y="1602485"/>
            <a:ext cx="820419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4154" marR="5080" indent="-21209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Niño</a:t>
            </a:r>
            <a:r>
              <a:rPr sz="1800" spc="-9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1-2  SST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914160" y="5167629"/>
            <a:ext cx="1110465" cy="6375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964793" y="4605020"/>
            <a:ext cx="14217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39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SST </a:t>
            </a:r>
            <a:r>
              <a:rPr sz="1800" dirty="0">
                <a:latin typeface="Calibri"/>
                <a:cs typeface="Calibri"/>
              </a:rPr>
              <a:t>anomaly  23 </a:t>
            </a:r>
            <a:r>
              <a:rPr sz="1800" spc="-10" dirty="0">
                <a:latin typeface="Calibri"/>
                <a:cs typeface="Calibri"/>
              </a:rPr>
              <a:t>March</a:t>
            </a:r>
            <a:r>
              <a:rPr sz="1800" spc="-9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2015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595876" y="5812942"/>
            <a:ext cx="7480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00AF50"/>
                </a:solidFill>
                <a:latin typeface="Arial"/>
                <a:cs typeface="Arial"/>
              </a:rPr>
              <a:t>COL</a:t>
            </a:r>
            <a:r>
              <a:rPr sz="1200" spc="-135" dirty="0">
                <a:solidFill>
                  <a:srgbClr val="00AF5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AF50"/>
                </a:solidFill>
                <a:latin typeface="Arial"/>
                <a:cs typeface="Arial"/>
              </a:rPr>
              <a:t>Track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18052" rIns="0" bIns="0" rtlCol="0">
            <a:spAutoFit/>
          </a:bodyPr>
          <a:lstStyle/>
          <a:p>
            <a:pPr marL="2235835" marR="5080" indent="-100965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Plausible suspect: </a:t>
            </a:r>
            <a:r>
              <a:rPr spc="-10" dirty="0"/>
              <a:t>marked, </a:t>
            </a:r>
            <a:r>
              <a:rPr spc="-5" dirty="0"/>
              <a:t>sudden SST </a:t>
            </a:r>
            <a:r>
              <a:rPr spc="-10" dirty="0"/>
              <a:t>warming </a:t>
            </a:r>
            <a:r>
              <a:rPr spc="-5" dirty="0"/>
              <a:t>off South America (EN </a:t>
            </a:r>
            <a:r>
              <a:rPr dirty="0"/>
              <a:t>2015)  </a:t>
            </a:r>
            <a:r>
              <a:rPr spc="-15" dirty="0"/>
              <a:t>Destabilize </a:t>
            </a:r>
            <a:r>
              <a:rPr dirty="0"/>
              <a:t>the </a:t>
            </a:r>
            <a:r>
              <a:rPr spc="-5" dirty="0"/>
              <a:t>atmosphere </a:t>
            </a:r>
            <a:r>
              <a:rPr dirty="0"/>
              <a:t>and </a:t>
            </a:r>
            <a:r>
              <a:rPr spc="-10" dirty="0"/>
              <a:t>provide </a:t>
            </a:r>
            <a:r>
              <a:rPr spc="-15" dirty="0"/>
              <a:t>extra</a:t>
            </a:r>
            <a:r>
              <a:rPr spc="70" dirty="0"/>
              <a:t> </a:t>
            </a:r>
            <a:r>
              <a:rPr spc="-10" dirty="0"/>
              <a:t>moisture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05508" y="1167789"/>
            <a:ext cx="4920339" cy="38185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77620" y="176910"/>
            <a:ext cx="7356475" cy="886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400" spc="-5" dirty="0"/>
              <a:t>Numerical </a:t>
            </a:r>
            <a:r>
              <a:rPr sz="2400" spc="-10" dirty="0"/>
              <a:t>experiment </a:t>
            </a:r>
            <a:r>
              <a:rPr sz="2400" spc="-5" dirty="0"/>
              <a:t>using </a:t>
            </a:r>
            <a:r>
              <a:rPr sz="2400" spc="-10" dirty="0"/>
              <a:t>RegCM </a:t>
            </a:r>
            <a:r>
              <a:rPr sz="2400" spc="-15" dirty="0"/>
              <a:t>(forced </a:t>
            </a:r>
            <a:r>
              <a:rPr sz="2400" spc="-10" dirty="0"/>
              <a:t>by</a:t>
            </a:r>
            <a:r>
              <a:rPr sz="2400" spc="-75" dirty="0"/>
              <a:t> </a:t>
            </a:r>
            <a:r>
              <a:rPr sz="2400" dirty="0"/>
              <a:t>ERA)</a:t>
            </a:r>
            <a:endParaRPr sz="2400"/>
          </a:p>
          <a:p>
            <a:pPr marL="12700" marR="5080" algn="ctr">
              <a:lnSpc>
                <a:spcPct val="100000"/>
              </a:lnSpc>
              <a:spcBef>
                <a:spcPts val="55"/>
              </a:spcBef>
            </a:pPr>
            <a:r>
              <a:rPr sz="1600" spc="-5" dirty="0"/>
              <a:t>In a sensitivity </a:t>
            </a:r>
            <a:r>
              <a:rPr sz="1600" spc="-10" dirty="0"/>
              <a:t>run </a:t>
            </a:r>
            <a:r>
              <a:rPr sz="1600" spc="-5" dirty="0"/>
              <a:t>the </a:t>
            </a:r>
            <a:r>
              <a:rPr sz="1600" spc="-15" dirty="0"/>
              <a:t>SST </a:t>
            </a:r>
            <a:r>
              <a:rPr sz="1600" spc="-10" dirty="0"/>
              <a:t>was </a:t>
            </a:r>
            <a:r>
              <a:rPr sz="1600" spc="-20" dirty="0"/>
              <a:t>keep </a:t>
            </a:r>
            <a:r>
              <a:rPr sz="1600" spc="-5" dirty="0"/>
              <a:t>equal </a:t>
            </a:r>
            <a:r>
              <a:rPr sz="1600" spc="-10" dirty="0"/>
              <a:t>to </a:t>
            </a:r>
            <a:r>
              <a:rPr sz="1600" spc="-5" dirty="0"/>
              <a:t>the field </a:t>
            </a:r>
            <a:r>
              <a:rPr sz="1600" spc="-10" dirty="0"/>
              <a:t>at March 10 (prior to </a:t>
            </a:r>
            <a:r>
              <a:rPr sz="1600" spc="-5" dirty="0"/>
              <a:t>the warming)  thus </a:t>
            </a:r>
            <a:r>
              <a:rPr sz="1600" spc="-10" dirty="0"/>
              <a:t>causing </a:t>
            </a:r>
            <a:r>
              <a:rPr sz="1600" spc="-5" dirty="0"/>
              <a:t>a </a:t>
            </a:r>
            <a:r>
              <a:rPr sz="1600" spc="-20" dirty="0"/>
              <a:t>sfc </a:t>
            </a:r>
            <a:r>
              <a:rPr sz="1600" spc="-10" dirty="0"/>
              <a:t>BC cooler </a:t>
            </a:r>
            <a:r>
              <a:rPr sz="1600" spc="-5" dirty="0"/>
              <a:t>than the </a:t>
            </a:r>
            <a:r>
              <a:rPr sz="1600" spc="-15" dirty="0"/>
              <a:t>control</a:t>
            </a:r>
            <a:r>
              <a:rPr sz="1600" spc="40" dirty="0"/>
              <a:t> </a:t>
            </a:r>
            <a:r>
              <a:rPr sz="1600" spc="-10" dirty="0"/>
              <a:t>run</a:t>
            </a:r>
            <a:endParaRPr sz="1600"/>
          </a:p>
        </p:txBody>
      </p:sp>
      <p:sp>
        <p:nvSpPr>
          <p:cNvPr id="4" name="object 4"/>
          <p:cNvSpPr/>
          <p:nvPr/>
        </p:nvSpPr>
        <p:spPr>
          <a:xfrm>
            <a:off x="1236662" y="4886323"/>
            <a:ext cx="5422900" cy="197167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074401" y="2419273"/>
            <a:ext cx="419851" cy="33520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43126" y="1544637"/>
            <a:ext cx="5638800" cy="48863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746250" y="364058"/>
            <a:ext cx="562292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/>
              <a:t>CTR PW </a:t>
            </a:r>
            <a:r>
              <a:rPr sz="2400" spc="-15" dirty="0"/>
              <a:t>(contours) </a:t>
            </a:r>
            <a:r>
              <a:rPr sz="2400" dirty="0"/>
              <a:t>and </a:t>
            </a:r>
            <a:r>
              <a:rPr sz="2400" spc="-5" dirty="0"/>
              <a:t>SENS-CTR </a:t>
            </a:r>
            <a:r>
              <a:rPr sz="2400" dirty="0"/>
              <a:t>PW</a:t>
            </a:r>
            <a:r>
              <a:rPr sz="2400" spc="-60" dirty="0"/>
              <a:t> </a:t>
            </a:r>
            <a:r>
              <a:rPr sz="2400" spc="-15" dirty="0"/>
              <a:t>(colors)</a:t>
            </a:r>
            <a:endParaRPr sz="2400"/>
          </a:p>
        </p:txBody>
      </p:sp>
      <p:sp>
        <p:nvSpPr>
          <p:cNvPr id="4" name="object 4"/>
          <p:cNvSpPr/>
          <p:nvPr/>
        </p:nvSpPr>
        <p:spPr>
          <a:xfrm>
            <a:off x="6589776" y="950975"/>
            <a:ext cx="1895855" cy="25450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670675" y="977900"/>
            <a:ext cx="1789176" cy="2438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678553" y="2038223"/>
            <a:ext cx="1968500" cy="1034415"/>
          </a:xfrm>
          <a:custGeom>
            <a:avLst/>
            <a:gdLst/>
            <a:ahLst/>
            <a:cxnLst/>
            <a:rect l="l" t="t" r="r" b="b"/>
            <a:pathLst>
              <a:path w="1968500" h="1034414">
                <a:moveTo>
                  <a:pt x="1933490" y="15908"/>
                </a:moveTo>
                <a:lnTo>
                  <a:pt x="0" y="1023238"/>
                </a:lnTo>
                <a:lnTo>
                  <a:pt x="5969" y="1034414"/>
                </a:lnTo>
                <a:lnTo>
                  <a:pt x="1939175" y="27293"/>
                </a:lnTo>
                <a:lnTo>
                  <a:pt x="1945976" y="16502"/>
                </a:lnTo>
                <a:lnTo>
                  <a:pt x="1933490" y="15908"/>
                </a:lnTo>
                <a:close/>
              </a:path>
              <a:path w="1968500" h="1034414">
                <a:moveTo>
                  <a:pt x="1968213" y="5079"/>
                </a:moveTo>
                <a:lnTo>
                  <a:pt x="1954276" y="5079"/>
                </a:lnTo>
                <a:lnTo>
                  <a:pt x="1960118" y="16382"/>
                </a:lnTo>
                <a:lnTo>
                  <a:pt x="1939175" y="27293"/>
                </a:lnTo>
                <a:lnTo>
                  <a:pt x="1904746" y="81914"/>
                </a:lnTo>
                <a:lnTo>
                  <a:pt x="1902841" y="84962"/>
                </a:lnTo>
                <a:lnTo>
                  <a:pt x="1903729" y="88773"/>
                </a:lnTo>
                <a:lnTo>
                  <a:pt x="1906777" y="90677"/>
                </a:lnTo>
                <a:lnTo>
                  <a:pt x="1909699" y="92582"/>
                </a:lnTo>
                <a:lnTo>
                  <a:pt x="1913636" y="91693"/>
                </a:lnTo>
                <a:lnTo>
                  <a:pt x="1915541" y="88773"/>
                </a:lnTo>
                <a:lnTo>
                  <a:pt x="1968213" y="5079"/>
                </a:lnTo>
                <a:close/>
              </a:path>
              <a:path w="1968500" h="1034414">
                <a:moveTo>
                  <a:pt x="1945976" y="16502"/>
                </a:moveTo>
                <a:lnTo>
                  <a:pt x="1939175" y="27293"/>
                </a:lnTo>
                <a:lnTo>
                  <a:pt x="1958899" y="17017"/>
                </a:lnTo>
                <a:lnTo>
                  <a:pt x="1956816" y="17017"/>
                </a:lnTo>
                <a:lnTo>
                  <a:pt x="1945976" y="16502"/>
                </a:lnTo>
                <a:close/>
              </a:path>
              <a:path w="1968500" h="1034414">
                <a:moveTo>
                  <a:pt x="1951736" y="7365"/>
                </a:moveTo>
                <a:lnTo>
                  <a:pt x="1945976" y="16502"/>
                </a:lnTo>
                <a:lnTo>
                  <a:pt x="1956816" y="17017"/>
                </a:lnTo>
                <a:lnTo>
                  <a:pt x="1951736" y="7365"/>
                </a:lnTo>
                <a:close/>
              </a:path>
              <a:path w="1968500" h="1034414">
                <a:moveTo>
                  <a:pt x="1955457" y="7365"/>
                </a:moveTo>
                <a:lnTo>
                  <a:pt x="1951736" y="7365"/>
                </a:lnTo>
                <a:lnTo>
                  <a:pt x="1956816" y="17017"/>
                </a:lnTo>
                <a:lnTo>
                  <a:pt x="1958899" y="17017"/>
                </a:lnTo>
                <a:lnTo>
                  <a:pt x="1960118" y="16382"/>
                </a:lnTo>
                <a:lnTo>
                  <a:pt x="1955457" y="7365"/>
                </a:lnTo>
                <a:close/>
              </a:path>
              <a:path w="1968500" h="1034414">
                <a:moveTo>
                  <a:pt x="1954276" y="5079"/>
                </a:moveTo>
                <a:lnTo>
                  <a:pt x="1933490" y="15908"/>
                </a:lnTo>
                <a:lnTo>
                  <a:pt x="1945976" y="16502"/>
                </a:lnTo>
                <a:lnTo>
                  <a:pt x="1951736" y="7365"/>
                </a:lnTo>
                <a:lnTo>
                  <a:pt x="1955457" y="7365"/>
                </a:lnTo>
                <a:lnTo>
                  <a:pt x="1954276" y="5079"/>
                </a:lnTo>
                <a:close/>
              </a:path>
              <a:path w="1968500" h="1034414">
                <a:moveTo>
                  <a:pt x="1865883" y="0"/>
                </a:moveTo>
                <a:lnTo>
                  <a:pt x="1862836" y="2666"/>
                </a:lnTo>
                <a:lnTo>
                  <a:pt x="1862581" y="9651"/>
                </a:lnTo>
                <a:lnTo>
                  <a:pt x="1865249" y="12700"/>
                </a:lnTo>
                <a:lnTo>
                  <a:pt x="1868677" y="12826"/>
                </a:lnTo>
                <a:lnTo>
                  <a:pt x="1933490" y="15908"/>
                </a:lnTo>
                <a:lnTo>
                  <a:pt x="1954276" y="5079"/>
                </a:lnTo>
                <a:lnTo>
                  <a:pt x="1968213" y="5079"/>
                </a:lnTo>
                <a:lnTo>
                  <a:pt x="1968373" y="4825"/>
                </a:lnTo>
                <a:lnTo>
                  <a:pt x="1869313" y="126"/>
                </a:lnTo>
                <a:lnTo>
                  <a:pt x="186588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11650" y="1533525"/>
            <a:ext cx="4778375" cy="35765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062226" y="1539875"/>
            <a:ext cx="2524125" cy="35638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4300" y="1538224"/>
            <a:ext cx="2163826" cy="35687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642742" y="426211"/>
            <a:ext cx="38334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/>
              <a:t>RegCM simulated</a:t>
            </a:r>
            <a:r>
              <a:rPr sz="2400" spc="-75" dirty="0"/>
              <a:t> </a:t>
            </a:r>
            <a:r>
              <a:rPr sz="2400" spc="-10" dirty="0"/>
              <a:t>precipitation</a:t>
            </a:r>
            <a:endParaRPr sz="2400"/>
          </a:p>
        </p:txBody>
      </p:sp>
      <p:sp>
        <p:nvSpPr>
          <p:cNvPr id="6" name="object 6"/>
          <p:cNvSpPr txBox="1"/>
          <p:nvPr/>
        </p:nvSpPr>
        <p:spPr>
          <a:xfrm>
            <a:off x="1147368" y="1203452"/>
            <a:ext cx="4965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C</a:t>
            </a:r>
            <a:r>
              <a:rPr sz="1800" spc="10" dirty="0">
                <a:latin typeface="Arial"/>
                <a:cs typeface="Arial"/>
              </a:rPr>
              <a:t>T</a:t>
            </a:r>
            <a:r>
              <a:rPr sz="1800" spc="-5" dirty="0">
                <a:latin typeface="Arial"/>
                <a:cs typeface="Arial"/>
              </a:rPr>
              <a:t>R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141726" y="1200403"/>
            <a:ext cx="5461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S</a:t>
            </a:r>
            <a:r>
              <a:rPr sz="1800" spc="-15" dirty="0">
                <a:latin typeface="Arial"/>
                <a:cs typeface="Arial"/>
              </a:rPr>
              <a:t>e</a:t>
            </a:r>
            <a:r>
              <a:rPr sz="1800" spc="-5" dirty="0">
                <a:latin typeface="Arial"/>
                <a:cs typeface="Arial"/>
              </a:rPr>
              <a:t>ns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994528" y="1176654"/>
            <a:ext cx="10928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Sens-CTR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141209" y="1187577"/>
            <a:ext cx="13442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Sens/CTR</a:t>
            </a:r>
            <a:r>
              <a:rPr sz="1800" spc="-7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%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403936"/>
            <a:ext cx="1986914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5" dirty="0"/>
              <a:t>Conclusions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535940" y="1205864"/>
            <a:ext cx="8203565" cy="49041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760095">
              <a:lnSpc>
                <a:spcPct val="100000"/>
              </a:lnSpc>
              <a:spcBef>
                <a:spcPts val="105"/>
              </a:spcBef>
              <a:buChar char="*"/>
              <a:tabLst>
                <a:tab pos="196215" algn="l"/>
              </a:tabLst>
            </a:pPr>
            <a:r>
              <a:rPr sz="2000" spc="-5" dirty="0">
                <a:latin typeface="Calibri"/>
                <a:cs typeface="Calibri"/>
              </a:rPr>
              <a:t>COLs </a:t>
            </a:r>
            <a:r>
              <a:rPr sz="2000" dirty="0">
                <a:latin typeface="Calibri"/>
                <a:cs typeface="Calibri"/>
              </a:rPr>
              <a:t>in the </a:t>
            </a:r>
            <a:r>
              <a:rPr sz="2000" spc="-5" dirty="0">
                <a:latin typeface="Calibri"/>
                <a:cs typeface="Calibri"/>
              </a:rPr>
              <a:t>SH </a:t>
            </a:r>
            <a:r>
              <a:rPr sz="2000" spc="-20" dirty="0">
                <a:latin typeface="Calibri"/>
                <a:cs typeface="Calibri"/>
              </a:rPr>
              <a:t>have </a:t>
            </a:r>
            <a:r>
              <a:rPr sz="2000" spc="-5" dirty="0">
                <a:latin typeface="Calibri"/>
                <a:cs typeface="Calibri"/>
              </a:rPr>
              <a:t>similar structure </a:t>
            </a:r>
            <a:r>
              <a:rPr sz="2000" dirty="0">
                <a:latin typeface="Calibri"/>
                <a:cs typeface="Calibri"/>
              </a:rPr>
              <a:t>and </a:t>
            </a:r>
            <a:r>
              <a:rPr sz="2000" spc="-10" dirty="0">
                <a:latin typeface="Calibri"/>
                <a:cs typeface="Calibri"/>
              </a:rPr>
              <a:t>characteristics </a:t>
            </a:r>
            <a:r>
              <a:rPr sz="2000" dirty="0">
                <a:latin typeface="Calibri"/>
                <a:cs typeface="Calibri"/>
              </a:rPr>
              <a:t>than their NH  </a:t>
            </a:r>
            <a:r>
              <a:rPr sz="2000" spc="-5" dirty="0">
                <a:latin typeface="Calibri"/>
                <a:cs typeface="Calibri"/>
              </a:rPr>
              <a:t>counterparts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Calibri"/>
              <a:buChar char="*"/>
            </a:pPr>
            <a:endParaRPr sz="2050">
              <a:latin typeface="Times New Roman"/>
              <a:cs typeface="Times New Roman"/>
            </a:endParaRPr>
          </a:p>
          <a:p>
            <a:pPr marL="12700" marR="400050">
              <a:lnSpc>
                <a:spcPct val="100000"/>
              </a:lnSpc>
              <a:spcBef>
                <a:spcPts val="5"/>
              </a:spcBef>
              <a:buChar char="*"/>
              <a:tabLst>
                <a:tab pos="196215" algn="l"/>
              </a:tabLst>
            </a:pPr>
            <a:r>
              <a:rPr sz="2000" spc="-5" dirty="0">
                <a:latin typeface="Calibri"/>
                <a:cs typeface="Calibri"/>
              </a:rPr>
              <a:t>COLs </a:t>
            </a:r>
            <a:r>
              <a:rPr sz="2000" dirty="0">
                <a:latin typeface="Calibri"/>
                <a:cs typeface="Calibri"/>
              </a:rPr>
              <a:t>in the </a:t>
            </a:r>
            <a:r>
              <a:rPr sz="2000" spc="-5" dirty="0">
                <a:latin typeface="Calibri"/>
                <a:cs typeface="Calibri"/>
              </a:rPr>
              <a:t>SH tends </a:t>
            </a:r>
            <a:r>
              <a:rPr sz="2000" spc="-10" dirty="0">
                <a:latin typeface="Calibri"/>
                <a:cs typeface="Calibri"/>
              </a:rPr>
              <a:t>to cluster </a:t>
            </a:r>
            <a:r>
              <a:rPr sz="2000" dirty="0">
                <a:latin typeface="Calibri"/>
                <a:cs typeface="Calibri"/>
              </a:rPr>
              <a:t>in </a:t>
            </a:r>
            <a:r>
              <a:rPr sz="2000" spc="-5" dirty="0">
                <a:latin typeface="Calibri"/>
                <a:cs typeface="Calibri"/>
              </a:rPr>
              <a:t>three </a:t>
            </a:r>
            <a:r>
              <a:rPr sz="2000" spc="-10" dirty="0">
                <a:latin typeface="Calibri"/>
                <a:cs typeface="Calibri"/>
              </a:rPr>
              <a:t>subtropical </a:t>
            </a:r>
            <a:r>
              <a:rPr sz="2000" spc="-5" dirty="0">
                <a:latin typeface="Calibri"/>
                <a:cs typeface="Calibri"/>
              </a:rPr>
              <a:t>areas: </a:t>
            </a:r>
            <a:r>
              <a:rPr sz="2000" spc="-10" dirty="0">
                <a:latin typeface="Calibri"/>
                <a:cs typeface="Calibri"/>
              </a:rPr>
              <a:t>Australia, </a:t>
            </a:r>
            <a:r>
              <a:rPr sz="2000" dirty="0">
                <a:latin typeface="Calibri"/>
                <a:cs typeface="Calibri"/>
              </a:rPr>
              <a:t>South  </a:t>
            </a:r>
            <a:r>
              <a:rPr sz="2000" spc="-5" dirty="0">
                <a:latin typeface="Calibri"/>
                <a:cs typeface="Calibri"/>
              </a:rPr>
              <a:t>America </a:t>
            </a:r>
            <a:r>
              <a:rPr sz="2000" dirty="0">
                <a:latin typeface="Calibri"/>
                <a:cs typeface="Calibri"/>
              </a:rPr>
              <a:t>and </a:t>
            </a:r>
            <a:r>
              <a:rPr sz="2000" spc="-5" dirty="0">
                <a:latin typeface="Calibri"/>
                <a:cs typeface="Calibri"/>
              </a:rPr>
              <a:t>Africa, </a:t>
            </a:r>
            <a:r>
              <a:rPr sz="2000" spc="-20" dirty="0">
                <a:latin typeface="Calibri"/>
                <a:cs typeface="Calibri"/>
              </a:rPr>
              <a:t>away </a:t>
            </a:r>
            <a:r>
              <a:rPr sz="2000" spc="-15" dirty="0">
                <a:latin typeface="Calibri"/>
                <a:cs typeface="Calibri"/>
              </a:rPr>
              <a:t>from </a:t>
            </a:r>
            <a:r>
              <a:rPr sz="2000" spc="-10" dirty="0">
                <a:latin typeface="Calibri"/>
                <a:cs typeface="Calibri"/>
              </a:rPr>
              <a:t>baroclinically </a:t>
            </a:r>
            <a:r>
              <a:rPr sz="2000" spc="-5" dirty="0">
                <a:latin typeface="Calibri"/>
                <a:cs typeface="Calibri"/>
              </a:rPr>
              <a:t>active</a:t>
            </a:r>
            <a:r>
              <a:rPr sz="2000" spc="5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regions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Calibri"/>
              <a:buChar char="*"/>
            </a:pPr>
            <a:endParaRPr sz="2050">
              <a:latin typeface="Times New Roman"/>
              <a:cs typeface="Times New Roman"/>
            </a:endParaRPr>
          </a:p>
          <a:p>
            <a:pPr marL="12700" marR="315595">
              <a:lnSpc>
                <a:spcPct val="100000"/>
              </a:lnSpc>
              <a:buChar char="*"/>
              <a:tabLst>
                <a:tab pos="196215" algn="l"/>
              </a:tabLst>
            </a:pPr>
            <a:r>
              <a:rPr sz="2000" spc="-5" dirty="0">
                <a:latin typeface="Calibri"/>
                <a:cs typeface="Calibri"/>
              </a:rPr>
              <a:t>The </a:t>
            </a:r>
            <a:r>
              <a:rPr sz="2000" dirty="0">
                <a:latin typeface="Calibri"/>
                <a:cs typeface="Calibri"/>
              </a:rPr>
              <a:t>Andes </a:t>
            </a:r>
            <a:r>
              <a:rPr sz="2000" spc="-15" dirty="0">
                <a:latin typeface="Calibri"/>
                <a:cs typeface="Calibri"/>
              </a:rPr>
              <a:t>cordillera </a:t>
            </a:r>
            <a:r>
              <a:rPr sz="2000" dirty="0">
                <a:latin typeface="Calibri"/>
                <a:cs typeface="Calibri"/>
              </a:rPr>
              <a:t>has </a:t>
            </a:r>
            <a:r>
              <a:rPr sz="2000" spc="-5" dirty="0">
                <a:latin typeface="Calibri"/>
                <a:cs typeface="Calibri"/>
              </a:rPr>
              <a:t>little influence on </a:t>
            </a:r>
            <a:r>
              <a:rPr sz="2000" dirty="0">
                <a:latin typeface="Calibri"/>
                <a:cs typeface="Calibri"/>
              </a:rPr>
              <a:t>the </a:t>
            </a:r>
            <a:r>
              <a:rPr sz="2000" spc="-5" dirty="0">
                <a:latin typeface="Calibri"/>
                <a:cs typeface="Calibri"/>
              </a:rPr>
              <a:t>COL </a:t>
            </a:r>
            <a:r>
              <a:rPr sz="2000" spc="-10" dirty="0">
                <a:latin typeface="Calibri"/>
                <a:cs typeface="Calibri"/>
              </a:rPr>
              <a:t>formation </a:t>
            </a:r>
            <a:r>
              <a:rPr sz="2000" dirty="0">
                <a:latin typeface="Calibri"/>
                <a:cs typeface="Calibri"/>
              </a:rPr>
              <a:t>and  </a:t>
            </a:r>
            <a:r>
              <a:rPr sz="2000" spc="-10" dirty="0">
                <a:latin typeface="Calibri"/>
                <a:cs typeface="Calibri"/>
              </a:rPr>
              <a:t>intensification. </a:t>
            </a:r>
            <a:r>
              <a:rPr sz="2000" spc="-30" dirty="0">
                <a:latin typeface="Calibri"/>
                <a:cs typeface="Calibri"/>
              </a:rPr>
              <a:t>Rather, </a:t>
            </a:r>
            <a:r>
              <a:rPr sz="2000" dirty="0">
                <a:latin typeface="Calibri"/>
                <a:cs typeface="Calibri"/>
              </a:rPr>
              <a:t>the cyclone </a:t>
            </a:r>
            <a:r>
              <a:rPr sz="2000" spc="-10" dirty="0">
                <a:latin typeface="Calibri"/>
                <a:cs typeface="Calibri"/>
              </a:rPr>
              <a:t>segregation </a:t>
            </a:r>
            <a:r>
              <a:rPr sz="2000" spc="-5" dirty="0">
                <a:latin typeface="Calibri"/>
                <a:cs typeface="Calibri"/>
              </a:rPr>
              <a:t>appears </a:t>
            </a:r>
            <a:r>
              <a:rPr sz="2000" spc="-10" dirty="0">
                <a:latin typeface="Calibri"/>
                <a:cs typeface="Calibri"/>
              </a:rPr>
              <a:t>mostly driven </a:t>
            </a:r>
            <a:r>
              <a:rPr sz="2000" spc="-5" dirty="0">
                <a:latin typeface="Calibri"/>
                <a:cs typeface="Calibri"/>
              </a:rPr>
              <a:t>by </a:t>
            </a:r>
            <a:r>
              <a:rPr sz="2000" dirty="0">
                <a:latin typeface="Calibri"/>
                <a:cs typeface="Calibri"/>
              </a:rPr>
              <a:t>the  </a:t>
            </a:r>
            <a:r>
              <a:rPr sz="2000" spc="-10" dirty="0">
                <a:latin typeface="Calibri"/>
                <a:cs typeface="Calibri"/>
              </a:rPr>
              <a:t>large-scale, upper-level</a:t>
            </a:r>
            <a:r>
              <a:rPr sz="2000" spc="1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circulation.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Font typeface="Calibri"/>
              <a:buChar char="*"/>
            </a:pPr>
            <a:endParaRPr sz="2050">
              <a:latin typeface="Times New Roman"/>
              <a:cs typeface="Times New Roman"/>
            </a:endParaRPr>
          </a:p>
          <a:p>
            <a:pPr marL="12700" marR="275590">
              <a:lnSpc>
                <a:spcPct val="100000"/>
              </a:lnSpc>
              <a:buChar char="*"/>
              <a:tabLst>
                <a:tab pos="196215" algn="l"/>
              </a:tabLst>
            </a:pPr>
            <a:r>
              <a:rPr sz="2000" spc="-5" dirty="0">
                <a:latin typeface="Calibri"/>
                <a:cs typeface="Calibri"/>
              </a:rPr>
              <a:t>The </a:t>
            </a:r>
            <a:r>
              <a:rPr sz="2000" dirty="0">
                <a:latin typeface="Calibri"/>
                <a:cs typeface="Calibri"/>
              </a:rPr>
              <a:t>Andes </a:t>
            </a:r>
            <a:r>
              <a:rPr sz="2000" spc="-15" dirty="0">
                <a:latin typeface="Calibri"/>
                <a:cs typeface="Calibri"/>
              </a:rPr>
              <a:t>delays </a:t>
            </a:r>
            <a:r>
              <a:rPr sz="2000" dirty="0">
                <a:latin typeface="Calibri"/>
                <a:cs typeface="Calibri"/>
              </a:rPr>
              <a:t>the </a:t>
            </a:r>
            <a:r>
              <a:rPr sz="2000" spc="-5" dirty="0">
                <a:latin typeface="Calibri"/>
                <a:cs typeface="Calibri"/>
              </a:rPr>
              <a:t>COL demise by blocking </a:t>
            </a:r>
            <a:r>
              <a:rPr sz="2000" dirty="0">
                <a:latin typeface="Calibri"/>
                <a:cs typeface="Calibri"/>
              </a:rPr>
              <a:t>the </a:t>
            </a:r>
            <a:r>
              <a:rPr sz="2000" spc="-10" dirty="0">
                <a:latin typeface="Calibri"/>
                <a:cs typeface="Calibri"/>
              </a:rPr>
              <a:t>inflow </a:t>
            </a:r>
            <a:r>
              <a:rPr sz="2000" spc="-5" dirty="0">
                <a:latin typeface="Calibri"/>
                <a:cs typeface="Calibri"/>
              </a:rPr>
              <a:t>of </a:t>
            </a:r>
            <a:r>
              <a:rPr sz="2000" spc="-10" dirty="0">
                <a:latin typeface="Calibri"/>
                <a:cs typeface="Calibri"/>
              </a:rPr>
              <a:t>warm, moist </a:t>
            </a:r>
            <a:r>
              <a:rPr sz="2000" dirty="0">
                <a:latin typeface="Calibri"/>
                <a:cs typeface="Calibri"/>
              </a:rPr>
              <a:t>air  </a:t>
            </a:r>
            <a:r>
              <a:rPr sz="2000" spc="-15" dirty="0">
                <a:latin typeface="Calibri"/>
                <a:cs typeface="Calibri"/>
              </a:rPr>
              <a:t>from </a:t>
            </a:r>
            <a:r>
              <a:rPr sz="2000" dirty="0">
                <a:latin typeface="Calibri"/>
                <a:cs typeface="Calibri"/>
              </a:rPr>
              <a:t>the </a:t>
            </a:r>
            <a:r>
              <a:rPr sz="2000" spc="-10" dirty="0">
                <a:latin typeface="Calibri"/>
                <a:cs typeface="Calibri"/>
              </a:rPr>
              <a:t>interior </a:t>
            </a:r>
            <a:r>
              <a:rPr sz="2000" spc="-5" dirty="0">
                <a:latin typeface="Calibri"/>
                <a:cs typeface="Calibri"/>
              </a:rPr>
              <a:t>of </a:t>
            </a:r>
            <a:r>
              <a:rPr sz="2000" dirty="0">
                <a:latin typeface="Calibri"/>
                <a:cs typeface="Calibri"/>
              </a:rPr>
              <a:t>the </a:t>
            </a:r>
            <a:r>
              <a:rPr sz="2000" spc="-5" dirty="0">
                <a:latin typeface="Calibri"/>
                <a:cs typeface="Calibri"/>
              </a:rPr>
              <a:t>continent that </a:t>
            </a:r>
            <a:r>
              <a:rPr sz="2000" spc="-10" dirty="0">
                <a:latin typeface="Calibri"/>
                <a:cs typeface="Calibri"/>
              </a:rPr>
              <a:t>would </a:t>
            </a:r>
            <a:r>
              <a:rPr sz="2000" spc="-5" dirty="0">
                <a:latin typeface="Calibri"/>
                <a:cs typeface="Calibri"/>
              </a:rPr>
              <a:t>otherwise </a:t>
            </a:r>
            <a:r>
              <a:rPr sz="2000" spc="-10" dirty="0">
                <a:latin typeface="Calibri"/>
                <a:cs typeface="Calibri"/>
              </a:rPr>
              <a:t>initiate </a:t>
            </a:r>
            <a:r>
              <a:rPr sz="2000" spc="-5" dirty="0">
                <a:latin typeface="Calibri"/>
                <a:cs typeface="Calibri"/>
              </a:rPr>
              <a:t>deep  </a:t>
            </a:r>
            <a:r>
              <a:rPr sz="2000" spc="-10" dirty="0">
                <a:latin typeface="Calibri"/>
                <a:cs typeface="Calibri"/>
              </a:rPr>
              <a:t>convection.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Font typeface="Calibri"/>
              <a:buChar char="*"/>
            </a:pPr>
            <a:endParaRPr sz="205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buChar char="*"/>
              <a:tabLst>
                <a:tab pos="196215" algn="l"/>
              </a:tabLst>
            </a:pPr>
            <a:r>
              <a:rPr sz="2000" spc="-10" dirty="0">
                <a:latin typeface="Calibri"/>
                <a:cs typeface="Calibri"/>
              </a:rPr>
              <a:t>Given </a:t>
            </a:r>
            <a:r>
              <a:rPr sz="2000" dirty="0">
                <a:latin typeface="Calibri"/>
                <a:cs typeface="Calibri"/>
              </a:rPr>
              <a:t>enough </a:t>
            </a:r>
            <a:r>
              <a:rPr sz="2000" spc="-10" dirty="0">
                <a:latin typeface="Calibri"/>
                <a:cs typeface="Calibri"/>
              </a:rPr>
              <a:t>moisture, </a:t>
            </a:r>
            <a:r>
              <a:rPr sz="2000" spc="-5" dirty="0">
                <a:latin typeface="Calibri"/>
                <a:cs typeface="Calibri"/>
              </a:rPr>
              <a:t>COLs can cause </a:t>
            </a:r>
            <a:r>
              <a:rPr sz="2000" spc="-10" dirty="0">
                <a:latin typeface="Calibri"/>
                <a:cs typeface="Calibri"/>
              </a:rPr>
              <a:t>heavy precipitation even </a:t>
            </a:r>
            <a:r>
              <a:rPr sz="2000" dirty="0">
                <a:latin typeface="Calibri"/>
                <a:cs typeface="Calibri"/>
              </a:rPr>
              <a:t>in the </a:t>
            </a:r>
            <a:r>
              <a:rPr sz="2000" spc="-10" dirty="0">
                <a:latin typeface="Calibri"/>
                <a:cs typeface="Calibri"/>
              </a:rPr>
              <a:t>driest  </a:t>
            </a:r>
            <a:r>
              <a:rPr sz="2000" spc="-5" dirty="0">
                <a:latin typeface="Calibri"/>
                <a:cs typeface="Calibri"/>
              </a:rPr>
              <a:t>place on </a:t>
            </a:r>
            <a:r>
              <a:rPr sz="2000" dirty="0">
                <a:latin typeface="Calibri"/>
                <a:cs typeface="Calibri"/>
              </a:rPr>
              <a:t>earth </a:t>
            </a:r>
            <a:r>
              <a:rPr sz="2000" spc="-10" dirty="0">
                <a:latin typeface="Calibri"/>
                <a:cs typeface="Calibri"/>
              </a:rPr>
              <a:t>(Atacama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dessert)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Las impactantes imágenes del antes y después de Valencia tras la DANA">
            <a:extLst>
              <a:ext uri="{FF2B5EF4-FFF2-40B4-BE49-F238E27FC236}">
                <a16:creationId xmlns:a16="http://schemas.microsoft.com/office/drawing/2014/main" id="{D6C96DEA-8DBB-ADA6-A9DA-CD30886FE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71" y="1524000"/>
            <a:ext cx="7601857" cy="4271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90637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49312" y="844422"/>
            <a:ext cx="2305050" cy="28845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292475" y="844422"/>
            <a:ext cx="2309876" cy="28845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805551" y="844422"/>
            <a:ext cx="2317750" cy="28718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49312" y="3844861"/>
            <a:ext cx="2305050" cy="288455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324225" y="3844861"/>
            <a:ext cx="2278126" cy="286550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837301" y="3844861"/>
            <a:ext cx="2286000" cy="285915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861820" y="107950"/>
            <a:ext cx="4903470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191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Arial"/>
                <a:cs typeface="Arial"/>
              </a:rPr>
              <a:t>Precipitación acumulada en 6 horas  Pronóstico valido a las 18 hrs, 24 Mar</a:t>
            </a:r>
            <a:r>
              <a:rPr sz="2000" spc="-18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2015</a:t>
            </a:r>
            <a:endParaRPr sz="2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80668" y="879475"/>
            <a:ext cx="1005840" cy="3613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Inicialización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8 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AM, 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19</a:t>
            </a:r>
            <a:r>
              <a:rPr sz="11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Marzo</a:t>
            </a:r>
            <a:endParaRPr sz="11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389121" y="879475"/>
            <a:ext cx="1005840" cy="3613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Inicialización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8 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AM, 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20</a:t>
            </a:r>
            <a:r>
              <a:rPr sz="11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Marzo</a:t>
            </a:r>
            <a:endParaRPr sz="11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896483" y="3858259"/>
            <a:ext cx="1005840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Inicialización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8 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AM, 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24</a:t>
            </a:r>
            <a:r>
              <a:rPr sz="11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Marzo</a:t>
            </a:r>
            <a:endParaRPr sz="11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21816" y="3858259"/>
            <a:ext cx="1005840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Inicialización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8 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AM, 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22</a:t>
            </a:r>
            <a:r>
              <a:rPr sz="11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Marzo</a:t>
            </a:r>
            <a:endParaRPr sz="11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896483" y="879475"/>
            <a:ext cx="967740" cy="3613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Inicialización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8 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AM,</a:t>
            </a:r>
            <a:r>
              <a:rPr sz="11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21Marzo</a:t>
            </a:r>
            <a:endParaRPr sz="11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401948" y="3845509"/>
            <a:ext cx="1005840" cy="3619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Inicialización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8 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AM, 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23</a:t>
            </a:r>
            <a:r>
              <a:rPr sz="11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Marzo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93060" y="1863598"/>
            <a:ext cx="3126615" cy="31674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66825" y="1892300"/>
            <a:ext cx="3230880" cy="3119755"/>
          </a:xfrm>
          <a:custGeom>
            <a:avLst/>
            <a:gdLst/>
            <a:ahLst/>
            <a:cxnLst/>
            <a:rect l="l" t="t" r="r" b="b"/>
            <a:pathLst>
              <a:path w="3230879" h="3119754">
                <a:moveTo>
                  <a:pt x="0" y="1559687"/>
                </a:moveTo>
                <a:lnTo>
                  <a:pt x="740" y="1512007"/>
                </a:lnTo>
                <a:lnTo>
                  <a:pt x="2947" y="1464683"/>
                </a:lnTo>
                <a:lnTo>
                  <a:pt x="6600" y="1417735"/>
                </a:lnTo>
                <a:lnTo>
                  <a:pt x="11678" y="1371183"/>
                </a:lnTo>
                <a:lnTo>
                  <a:pt x="18159" y="1325049"/>
                </a:lnTo>
                <a:lnTo>
                  <a:pt x="26022" y="1279351"/>
                </a:lnTo>
                <a:lnTo>
                  <a:pt x="35247" y="1234111"/>
                </a:lnTo>
                <a:lnTo>
                  <a:pt x="45812" y="1189350"/>
                </a:lnTo>
                <a:lnTo>
                  <a:pt x="57696" y="1145087"/>
                </a:lnTo>
                <a:lnTo>
                  <a:pt x="70878" y="1101343"/>
                </a:lnTo>
                <a:lnTo>
                  <a:pt x="85336" y="1058138"/>
                </a:lnTo>
                <a:lnTo>
                  <a:pt x="101050" y="1015492"/>
                </a:lnTo>
                <a:lnTo>
                  <a:pt x="117999" y="973427"/>
                </a:lnTo>
                <a:lnTo>
                  <a:pt x="136162" y="931963"/>
                </a:lnTo>
                <a:lnTo>
                  <a:pt x="155516" y="891119"/>
                </a:lnTo>
                <a:lnTo>
                  <a:pt x="176042" y="850916"/>
                </a:lnTo>
                <a:lnTo>
                  <a:pt x="197718" y="811376"/>
                </a:lnTo>
                <a:lnTo>
                  <a:pt x="220523" y="772517"/>
                </a:lnTo>
                <a:lnTo>
                  <a:pt x="244436" y="734361"/>
                </a:lnTo>
                <a:lnTo>
                  <a:pt x="269436" y="696928"/>
                </a:lnTo>
                <a:lnTo>
                  <a:pt x="295501" y="660238"/>
                </a:lnTo>
                <a:lnTo>
                  <a:pt x="322611" y="624311"/>
                </a:lnTo>
                <a:lnTo>
                  <a:pt x="350745" y="589169"/>
                </a:lnTo>
                <a:lnTo>
                  <a:pt x="379880" y="554832"/>
                </a:lnTo>
                <a:lnTo>
                  <a:pt x="409997" y="521319"/>
                </a:lnTo>
                <a:lnTo>
                  <a:pt x="441074" y="488652"/>
                </a:lnTo>
                <a:lnTo>
                  <a:pt x="473090" y="456850"/>
                </a:lnTo>
                <a:lnTo>
                  <a:pt x="506024" y="425935"/>
                </a:lnTo>
                <a:lnTo>
                  <a:pt x="539855" y="395926"/>
                </a:lnTo>
                <a:lnTo>
                  <a:pt x="574561" y="366844"/>
                </a:lnTo>
                <a:lnTo>
                  <a:pt x="610122" y="338709"/>
                </a:lnTo>
                <a:lnTo>
                  <a:pt x="646516" y="311542"/>
                </a:lnTo>
                <a:lnTo>
                  <a:pt x="683723" y="285363"/>
                </a:lnTo>
                <a:lnTo>
                  <a:pt x="721721" y="260193"/>
                </a:lnTo>
                <a:lnTo>
                  <a:pt x="760489" y="236052"/>
                </a:lnTo>
                <a:lnTo>
                  <a:pt x="800005" y="212960"/>
                </a:lnTo>
                <a:lnTo>
                  <a:pt x="840250" y="190937"/>
                </a:lnTo>
                <a:lnTo>
                  <a:pt x="881202" y="170005"/>
                </a:lnTo>
                <a:lnTo>
                  <a:pt x="922839" y="150184"/>
                </a:lnTo>
                <a:lnTo>
                  <a:pt x="965140" y="131493"/>
                </a:lnTo>
                <a:lnTo>
                  <a:pt x="1008085" y="113954"/>
                </a:lnTo>
                <a:lnTo>
                  <a:pt x="1051652" y="97586"/>
                </a:lnTo>
                <a:lnTo>
                  <a:pt x="1095821" y="82411"/>
                </a:lnTo>
                <a:lnTo>
                  <a:pt x="1140569" y="68448"/>
                </a:lnTo>
                <a:lnTo>
                  <a:pt x="1185877" y="55718"/>
                </a:lnTo>
                <a:lnTo>
                  <a:pt x="1231722" y="44242"/>
                </a:lnTo>
                <a:lnTo>
                  <a:pt x="1278084" y="34039"/>
                </a:lnTo>
                <a:lnTo>
                  <a:pt x="1324942" y="25131"/>
                </a:lnTo>
                <a:lnTo>
                  <a:pt x="1372274" y="17537"/>
                </a:lnTo>
                <a:lnTo>
                  <a:pt x="1420059" y="11278"/>
                </a:lnTo>
                <a:lnTo>
                  <a:pt x="1468277" y="6374"/>
                </a:lnTo>
                <a:lnTo>
                  <a:pt x="1516906" y="2846"/>
                </a:lnTo>
                <a:lnTo>
                  <a:pt x="1565925" y="715"/>
                </a:lnTo>
                <a:lnTo>
                  <a:pt x="1615313" y="0"/>
                </a:lnTo>
                <a:lnTo>
                  <a:pt x="1664694" y="715"/>
                </a:lnTo>
                <a:lnTo>
                  <a:pt x="1713706" y="2846"/>
                </a:lnTo>
                <a:lnTo>
                  <a:pt x="1762329" y="6374"/>
                </a:lnTo>
                <a:lnTo>
                  <a:pt x="1810542" y="11278"/>
                </a:lnTo>
                <a:lnTo>
                  <a:pt x="1858322" y="17537"/>
                </a:lnTo>
                <a:lnTo>
                  <a:pt x="1905650" y="25131"/>
                </a:lnTo>
                <a:lnTo>
                  <a:pt x="1952504" y="34039"/>
                </a:lnTo>
                <a:lnTo>
                  <a:pt x="1998862" y="44242"/>
                </a:lnTo>
                <a:lnTo>
                  <a:pt x="2044704" y="55718"/>
                </a:lnTo>
                <a:lnTo>
                  <a:pt x="2090009" y="68448"/>
                </a:lnTo>
                <a:lnTo>
                  <a:pt x="2134755" y="82411"/>
                </a:lnTo>
                <a:lnTo>
                  <a:pt x="2178921" y="97586"/>
                </a:lnTo>
                <a:lnTo>
                  <a:pt x="2222487" y="113954"/>
                </a:lnTo>
                <a:lnTo>
                  <a:pt x="2265431" y="131493"/>
                </a:lnTo>
                <a:lnTo>
                  <a:pt x="2307731" y="150184"/>
                </a:lnTo>
                <a:lnTo>
                  <a:pt x="2349368" y="170005"/>
                </a:lnTo>
                <a:lnTo>
                  <a:pt x="2390319" y="190937"/>
                </a:lnTo>
                <a:lnTo>
                  <a:pt x="2430563" y="212960"/>
                </a:lnTo>
                <a:lnTo>
                  <a:pt x="2470080" y="236052"/>
                </a:lnTo>
                <a:lnTo>
                  <a:pt x="2508848" y="260193"/>
                </a:lnTo>
                <a:lnTo>
                  <a:pt x="2546847" y="285363"/>
                </a:lnTo>
                <a:lnTo>
                  <a:pt x="2584054" y="311542"/>
                </a:lnTo>
                <a:lnTo>
                  <a:pt x="2620449" y="338709"/>
                </a:lnTo>
                <a:lnTo>
                  <a:pt x="2656011" y="366844"/>
                </a:lnTo>
                <a:lnTo>
                  <a:pt x="2690719" y="395926"/>
                </a:lnTo>
                <a:lnTo>
                  <a:pt x="2724551" y="425935"/>
                </a:lnTo>
                <a:lnTo>
                  <a:pt x="2757487" y="456850"/>
                </a:lnTo>
                <a:lnTo>
                  <a:pt x="2789505" y="488652"/>
                </a:lnTo>
                <a:lnTo>
                  <a:pt x="2820584" y="521319"/>
                </a:lnTo>
                <a:lnTo>
                  <a:pt x="2850703" y="554832"/>
                </a:lnTo>
                <a:lnTo>
                  <a:pt x="2879841" y="589169"/>
                </a:lnTo>
                <a:lnTo>
                  <a:pt x="2907976" y="624311"/>
                </a:lnTo>
                <a:lnTo>
                  <a:pt x="2935088" y="660238"/>
                </a:lnTo>
                <a:lnTo>
                  <a:pt x="2961156" y="696928"/>
                </a:lnTo>
                <a:lnTo>
                  <a:pt x="2986158" y="734361"/>
                </a:lnTo>
                <a:lnTo>
                  <a:pt x="3010074" y="772517"/>
                </a:lnTo>
                <a:lnTo>
                  <a:pt x="3032881" y="811376"/>
                </a:lnTo>
                <a:lnTo>
                  <a:pt x="3054559" y="850916"/>
                </a:lnTo>
                <a:lnTo>
                  <a:pt x="3075088" y="891119"/>
                </a:lnTo>
                <a:lnTo>
                  <a:pt x="3094444" y="931963"/>
                </a:lnTo>
                <a:lnTo>
                  <a:pt x="3112609" y="973427"/>
                </a:lnTo>
                <a:lnTo>
                  <a:pt x="3129560" y="1015492"/>
                </a:lnTo>
                <a:lnTo>
                  <a:pt x="3145276" y="1058138"/>
                </a:lnTo>
                <a:lnTo>
                  <a:pt x="3159737" y="1101343"/>
                </a:lnTo>
                <a:lnTo>
                  <a:pt x="3172920" y="1145087"/>
                </a:lnTo>
                <a:lnTo>
                  <a:pt x="3184806" y="1189350"/>
                </a:lnTo>
                <a:lnTo>
                  <a:pt x="3195372" y="1234111"/>
                </a:lnTo>
                <a:lnTo>
                  <a:pt x="3204599" y="1279351"/>
                </a:lnTo>
                <a:lnTo>
                  <a:pt x="3212463" y="1325049"/>
                </a:lnTo>
                <a:lnTo>
                  <a:pt x="3218945" y="1371183"/>
                </a:lnTo>
                <a:lnTo>
                  <a:pt x="3224024" y="1417735"/>
                </a:lnTo>
                <a:lnTo>
                  <a:pt x="3227677" y="1464683"/>
                </a:lnTo>
                <a:lnTo>
                  <a:pt x="3229885" y="1512007"/>
                </a:lnTo>
                <a:lnTo>
                  <a:pt x="3230626" y="1559687"/>
                </a:lnTo>
                <a:lnTo>
                  <a:pt x="3229885" y="1607373"/>
                </a:lnTo>
                <a:lnTo>
                  <a:pt x="3227677" y="1654704"/>
                </a:lnTo>
                <a:lnTo>
                  <a:pt x="3224024" y="1701658"/>
                </a:lnTo>
                <a:lnTo>
                  <a:pt x="3218945" y="1748216"/>
                </a:lnTo>
                <a:lnTo>
                  <a:pt x="3212463" y="1794357"/>
                </a:lnTo>
                <a:lnTo>
                  <a:pt x="3204599" y="1840060"/>
                </a:lnTo>
                <a:lnTo>
                  <a:pt x="3195372" y="1885305"/>
                </a:lnTo>
                <a:lnTo>
                  <a:pt x="3184806" y="1930072"/>
                </a:lnTo>
                <a:lnTo>
                  <a:pt x="3172920" y="1974340"/>
                </a:lnTo>
                <a:lnTo>
                  <a:pt x="3159737" y="2018089"/>
                </a:lnTo>
                <a:lnTo>
                  <a:pt x="3145276" y="2061298"/>
                </a:lnTo>
                <a:lnTo>
                  <a:pt x="3129560" y="2103948"/>
                </a:lnTo>
                <a:lnTo>
                  <a:pt x="3112609" y="2146017"/>
                </a:lnTo>
                <a:lnTo>
                  <a:pt x="3094444" y="2187486"/>
                </a:lnTo>
                <a:lnTo>
                  <a:pt x="3075088" y="2228333"/>
                </a:lnTo>
                <a:lnTo>
                  <a:pt x="3054559" y="2268539"/>
                </a:lnTo>
                <a:lnTo>
                  <a:pt x="3032881" y="2308084"/>
                </a:lnTo>
                <a:lnTo>
                  <a:pt x="3010074" y="2346945"/>
                </a:lnTo>
                <a:lnTo>
                  <a:pt x="2986158" y="2385105"/>
                </a:lnTo>
                <a:lnTo>
                  <a:pt x="2961156" y="2422541"/>
                </a:lnTo>
                <a:lnTo>
                  <a:pt x="2935088" y="2459233"/>
                </a:lnTo>
                <a:lnTo>
                  <a:pt x="2907976" y="2495162"/>
                </a:lnTo>
                <a:lnTo>
                  <a:pt x="2879841" y="2530307"/>
                </a:lnTo>
                <a:lnTo>
                  <a:pt x="2850703" y="2564646"/>
                </a:lnTo>
                <a:lnTo>
                  <a:pt x="2820584" y="2598161"/>
                </a:lnTo>
                <a:lnTo>
                  <a:pt x="2789505" y="2630830"/>
                </a:lnTo>
                <a:lnTo>
                  <a:pt x="2757487" y="2662634"/>
                </a:lnTo>
                <a:lnTo>
                  <a:pt x="2724551" y="2693551"/>
                </a:lnTo>
                <a:lnTo>
                  <a:pt x="2690719" y="2723562"/>
                </a:lnTo>
                <a:lnTo>
                  <a:pt x="2656011" y="2752645"/>
                </a:lnTo>
                <a:lnTo>
                  <a:pt x="2620449" y="2780781"/>
                </a:lnTo>
                <a:lnTo>
                  <a:pt x="2584054" y="2807949"/>
                </a:lnTo>
                <a:lnTo>
                  <a:pt x="2546847" y="2834129"/>
                </a:lnTo>
                <a:lnTo>
                  <a:pt x="2508848" y="2859301"/>
                </a:lnTo>
                <a:lnTo>
                  <a:pt x="2470080" y="2883443"/>
                </a:lnTo>
                <a:lnTo>
                  <a:pt x="2430563" y="2906536"/>
                </a:lnTo>
                <a:lnTo>
                  <a:pt x="2390319" y="2928559"/>
                </a:lnTo>
                <a:lnTo>
                  <a:pt x="2349368" y="2949491"/>
                </a:lnTo>
                <a:lnTo>
                  <a:pt x="2307731" y="2969314"/>
                </a:lnTo>
                <a:lnTo>
                  <a:pt x="2265431" y="2988005"/>
                </a:lnTo>
                <a:lnTo>
                  <a:pt x="2222487" y="3005544"/>
                </a:lnTo>
                <a:lnTo>
                  <a:pt x="2178921" y="3021912"/>
                </a:lnTo>
                <a:lnTo>
                  <a:pt x="2134755" y="3037088"/>
                </a:lnTo>
                <a:lnTo>
                  <a:pt x="2090009" y="3051051"/>
                </a:lnTo>
                <a:lnTo>
                  <a:pt x="2044704" y="3063781"/>
                </a:lnTo>
                <a:lnTo>
                  <a:pt x="1998862" y="3075258"/>
                </a:lnTo>
                <a:lnTo>
                  <a:pt x="1952504" y="3085460"/>
                </a:lnTo>
                <a:lnTo>
                  <a:pt x="1905650" y="3094369"/>
                </a:lnTo>
                <a:lnTo>
                  <a:pt x="1858322" y="3101963"/>
                </a:lnTo>
                <a:lnTo>
                  <a:pt x="1810542" y="3108222"/>
                </a:lnTo>
                <a:lnTo>
                  <a:pt x="1762329" y="3113126"/>
                </a:lnTo>
                <a:lnTo>
                  <a:pt x="1713706" y="3116654"/>
                </a:lnTo>
                <a:lnTo>
                  <a:pt x="1664694" y="3118785"/>
                </a:lnTo>
                <a:lnTo>
                  <a:pt x="1615313" y="3119501"/>
                </a:lnTo>
                <a:lnTo>
                  <a:pt x="1565925" y="3118785"/>
                </a:lnTo>
                <a:lnTo>
                  <a:pt x="1516906" y="3116654"/>
                </a:lnTo>
                <a:lnTo>
                  <a:pt x="1468277" y="3113126"/>
                </a:lnTo>
                <a:lnTo>
                  <a:pt x="1420059" y="3108222"/>
                </a:lnTo>
                <a:lnTo>
                  <a:pt x="1372274" y="3101963"/>
                </a:lnTo>
                <a:lnTo>
                  <a:pt x="1324942" y="3094369"/>
                </a:lnTo>
                <a:lnTo>
                  <a:pt x="1278084" y="3085460"/>
                </a:lnTo>
                <a:lnTo>
                  <a:pt x="1231722" y="3075258"/>
                </a:lnTo>
                <a:lnTo>
                  <a:pt x="1185877" y="3063781"/>
                </a:lnTo>
                <a:lnTo>
                  <a:pt x="1140569" y="3051051"/>
                </a:lnTo>
                <a:lnTo>
                  <a:pt x="1095821" y="3037088"/>
                </a:lnTo>
                <a:lnTo>
                  <a:pt x="1051652" y="3021912"/>
                </a:lnTo>
                <a:lnTo>
                  <a:pt x="1008085" y="3005544"/>
                </a:lnTo>
                <a:lnTo>
                  <a:pt x="965140" y="2988005"/>
                </a:lnTo>
                <a:lnTo>
                  <a:pt x="922839" y="2969314"/>
                </a:lnTo>
                <a:lnTo>
                  <a:pt x="881202" y="2949491"/>
                </a:lnTo>
                <a:lnTo>
                  <a:pt x="840250" y="2928559"/>
                </a:lnTo>
                <a:lnTo>
                  <a:pt x="800005" y="2906536"/>
                </a:lnTo>
                <a:lnTo>
                  <a:pt x="760489" y="2883443"/>
                </a:lnTo>
                <a:lnTo>
                  <a:pt x="721721" y="2859301"/>
                </a:lnTo>
                <a:lnTo>
                  <a:pt x="683723" y="2834129"/>
                </a:lnTo>
                <a:lnTo>
                  <a:pt x="646516" y="2807949"/>
                </a:lnTo>
                <a:lnTo>
                  <a:pt x="610122" y="2780781"/>
                </a:lnTo>
                <a:lnTo>
                  <a:pt x="574561" y="2752645"/>
                </a:lnTo>
                <a:lnTo>
                  <a:pt x="539855" y="2723562"/>
                </a:lnTo>
                <a:lnTo>
                  <a:pt x="506024" y="2693551"/>
                </a:lnTo>
                <a:lnTo>
                  <a:pt x="473090" y="2662634"/>
                </a:lnTo>
                <a:lnTo>
                  <a:pt x="441074" y="2630830"/>
                </a:lnTo>
                <a:lnTo>
                  <a:pt x="409997" y="2598161"/>
                </a:lnTo>
                <a:lnTo>
                  <a:pt x="379880" y="2564646"/>
                </a:lnTo>
                <a:lnTo>
                  <a:pt x="350745" y="2530307"/>
                </a:lnTo>
                <a:lnTo>
                  <a:pt x="322611" y="2495162"/>
                </a:lnTo>
                <a:lnTo>
                  <a:pt x="295501" y="2459233"/>
                </a:lnTo>
                <a:lnTo>
                  <a:pt x="269436" y="2422541"/>
                </a:lnTo>
                <a:lnTo>
                  <a:pt x="244436" y="2385105"/>
                </a:lnTo>
                <a:lnTo>
                  <a:pt x="220523" y="2346945"/>
                </a:lnTo>
                <a:lnTo>
                  <a:pt x="197718" y="2308084"/>
                </a:lnTo>
                <a:lnTo>
                  <a:pt x="176042" y="2268539"/>
                </a:lnTo>
                <a:lnTo>
                  <a:pt x="155516" y="2228333"/>
                </a:lnTo>
                <a:lnTo>
                  <a:pt x="136162" y="2187486"/>
                </a:lnTo>
                <a:lnTo>
                  <a:pt x="117999" y="2146017"/>
                </a:lnTo>
                <a:lnTo>
                  <a:pt x="101050" y="2103948"/>
                </a:lnTo>
                <a:lnTo>
                  <a:pt x="85336" y="2061298"/>
                </a:lnTo>
                <a:lnTo>
                  <a:pt x="70878" y="2018089"/>
                </a:lnTo>
                <a:lnTo>
                  <a:pt x="57696" y="1974340"/>
                </a:lnTo>
                <a:lnTo>
                  <a:pt x="45812" y="1930072"/>
                </a:lnTo>
                <a:lnTo>
                  <a:pt x="35247" y="1885305"/>
                </a:lnTo>
                <a:lnTo>
                  <a:pt x="26022" y="1840060"/>
                </a:lnTo>
                <a:lnTo>
                  <a:pt x="18159" y="1794357"/>
                </a:lnTo>
                <a:lnTo>
                  <a:pt x="11678" y="1748216"/>
                </a:lnTo>
                <a:lnTo>
                  <a:pt x="6600" y="1701658"/>
                </a:lnTo>
                <a:lnTo>
                  <a:pt x="2947" y="1654704"/>
                </a:lnTo>
                <a:lnTo>
                  <a:pt x="740" y="1607373"/>
                </a:lnTo>
                <a:lnTo>
                  <a:pt x="0" y="1559687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49435" y="3467337"/>
            <a:ext cx="1056640" cy="1137285"/>
          </a:xfrm>
          <a:custGeom>
            <a:avLst/>
            <a:gdLst/>
            <a:ahLst/>
            <a:cxnLst/>
            <a:rect l="l" t="t" r="r" b="b"/>
            <a:pathLst>
              <a:path w="1056639" h="1137285">
                <a:moveTo>
                  <a:pt x="63940" y="0"/>
                </a:moveTo>
                <a:lnTo>
                  <a:pt x="25892" y="34496"/>
                </a:lnTo>
                <a:lnTo>
                  <a:pt x="5532" y="109870"/>
                </a:lnTo>
                <a:lnTo>
                  <a:pt x="853" y="148224"/>
                </a:lnTo>
                <a:lnTo>
                  <a:pt x="0" y="180800"/>
                </a:lnTo>
                <a:lnTo>
                  <a:pt x="2218" y="211756"/>
                </a:lnTo>
                <a:lnTo>
                  <a:pt x="22824" y="293385"/>
                </a:lnTo>
                <a:lnTo>
                  <a:pt x="36983" y="334595"/>
                </a:lnTo>
                <a:lnTo>
                  <a:pt x="55326" y="383960"/>
                </a:lnTo>
                <a:lnTo>
                  <a:pt x="76323" y="437149"/>
                </a:lnTo>
                <a:lnTo>
                  <a:pt x="98441" y="489831"/>
                </a:lnTo>
                <a:lnTo>
                  <a:pt x="120149" y="537672"/>
                </a:lnTo>
                <a:lnTo>
                  <a:pt x="139918" y="576341"/>
                </a:lnTo>
                <a:lnTo>
                  <a:pt x="167755" y="615332"/>
                </a:lnTo>
                <a:lnTo>
                  <a:pt x="220714" y="660548"/>
                </a:lnTo>
                <a:lnTo>
                  <a:pt x="242407" y="685180"/>
                </a:lnTo>
                <a:lnTo>
                  <a:pt x="257300" y="717548"/>
                </a:lnTo>
                <a:lnTo>
                  <a:pt x="267156" y="752379"/>
                </a:lnTo>
                <a:lnTo>
                  <a:pt x="277465" y="786282"/>
                </a:lnTo>
                <a:lnTo>
                  <a:pt x="323851" y="843113"/>
                </a:lnTo>
                <a:lnTo>
                  <a:pt x="362787" y="868886"/>
                </a:lnTo>
                <a:lnTo>
                  <a:pt x="396460" y="888087"/>
                </a:lnTo>
                <a:lnTo>
                  <a:pt x="410809" y="895619"/>
                </a:lnTo>
                <a:lnTo>
                  <a:pt x="493216" y="951912"/>
                </a:lnTo>
                <a:lnTo>
                  <a:pt x="539200" y="982416"/>
                </a:lnTo>
                <a:lnTo>
                  <a:pt x="665788" y="1060395"/>
                </a:lnTo>
                <a:lnTo>
                  <a:pt x="707131" y="1084254"/>
                </a:lnTo>
                <a:lnTo>
                  <a:pt x="749169" y="1105040"/>
                </a:lnTo>
                <a:lnTo>
                  <a:pt x="791555" y="1120663"/>
                </a:lnTo>
                <a:lnTo>
                  <a:pt x="849548" y="1132052"/>
                </a:lnTo>
                <a:lnTo>
                  <a:pt x="911459" y="1136904"/>
                </a:lnTo>
                <a:lnTo>
                  <a:pt x="968345" y="1137255"/>
                </a:lnTo>
                <a:lnTo>
                  <a:pt x="1011265" y="1135141"/>
                </a:lnTo>
                <a:lnTo>
                  <a:pt x="1037187" y="1129948"/>
                </a:lnTo>
                <a:lnTo>
                  <a:pt x="1051095" y="1121028"/>
                </a:lnTo>
                <a:lnTo>
                  <a:pt x="1056074" y="1110085"/>
                </a:lnTo>
                <a:lnTo>
                  <a:pt x="1055207" y="1098819"/>
                </a:lnTo>
                <a:lnTo>
                  <a:pt x="1047819" y="1088007"/>
                </a:lnTo>
                <a:lnTo>
                  <a:pt x="1032775" y="1076610"/>
                </a:lnTo>
                <a:lnTo>
                  <a:pt x="1012469" y="1063619"/>
                </a:lnTo>
                <a:lnTo>
                  <a:pt x="989294" y="1048019"/>
                </a:lnTo>
                <a:lnTo>
                  <a:pt x="961596" y="1029819"/>
                </a:lnTo>
                <a:lnTo>
                  <a:pt x="928874" y="1009475"/>
                </a:lnTo>
                <a:lnTo>
                  <a:pt x="895246" y="986655"/>
                </a:lnTo>
                <a:lnTo>
                  <a:pt x="864834" y="961024"/>
                </a:lnTo>
                <a:lnTo>
                  <a:pt x="837396" y="930550"/>
                </a:lnTo>
                <a:lnTo>
                  <a:pt x="811256" y="896112"/>
                </a:lnTo>
                <a:lnTo>
                  <a:pt x="788092" y="861458"/>
                </a:lnTo>
                <a:lnTo>
                  <a:pt x="758169" y="803902"/>
                </a:lnTo>
                <a:lnTo>
                  <a:pt x="570196" y="803902"/>
                </a:lnTo>
                <a:lnTo>
                  <a:pt x="552684" y="799988"/>
                </a:lnTo>
                <a:lnTo>
                  <a:pt x="537481" y="791313"/>
                </a:lnTo>
                <a:lnTo>
                  <a:pt x="528030" y="779541"/>
                </a:lnTo>
                <a:lnTo>
                  <a:pt x="527204" y="763347"/>
                </a:lnTo>
                <a:lnTo>
                  <a:pt x="532570" y="742378"/>
                </a:lnTo>
                <a:lnTo>
                  <a:pt x="539317" y="720052"/>
                </a:lnTo>
                <a:lnTo>
                  <a:pt x="542635" y="699785"/>
                </a:lnTo>
                <a:lnTo>
                  <a:pt x="544460" y="683085"/>
                </a:lnTo>
                <a:lnTo>
                  <a:pt x="546286" y="668004"/>
                </a:lnTo>
                <a:lnTo>
                  <a:pt x="542635" y="652494"/>
                </a:lnTo>
                <a:lnTo>
                  <a:pt x="499741" y="613263"/>
                </a:lnTo>
                <a:lnTo>
                  <a:pt x="461164" y="589994"/>
                </a:lnTo>
                <a:lnTo>
                  <a:pt x="415730" y="565392"/>
                </a:lnTo>
                <a:lnTo>
                  <a:pt x="366867" y="540146"/>
                </a:lnTo>
                <a:lnTo>
                  <a:pt x="110708" y="322468"/>
                </a:lnTo>
                <a:lnTo>
                  <a:pt x="105298" y="289911"/>
                </a:lnTo>
                <a:lnTo>
                  <a:pt x="100580" y="258032"/>
                </a:lnTo>
                <a:lnTo>
                  <a:pt x="97242" y="227510"/>
                </a:lnTo>
                <a:lnTo>
                  <a:pt x="95976" y="199024"/>
                </a:lnTo>
                <a:lnTo>
                  <a:pt x="98438" y="173281"/>
                </a:lnTo>
                <a:lnTo>
                  <a:pt x="103770" y="149669"/>
                </a:lnTo>
                <a:lnTo>
                  <a:pt x="108888" y="127176"/>
                </a:lnTo>
                <a:lnTo>
                  <a:pt x="110708" y="104790"/>
                </a:lnTo>
                <a:lnTo>
                  <a:pt x="103818" y="55800"/>
                </a:lnTo>
                <a:lnTo>
                  <a:pt x="88737" y="17668"/>
                </a:lnTo>
                <a:lnTo>
                  <a:pt x="77577" y="6840"/>
                </a:lnTo>
                <a:lnTo>
                  <a:pt x="63940" y="0"/>
                </a:lnTo>
                <a:close/>
              </a:path>
              <a:path w="1056639" h="1137285">
                <a:moveTo>
                  <a:pt x="711037" y="707024"/>
                </a:moveTo>
                <a:lnTo>
                  <a:pt x="661924" y="718579"/>
                </a:lnTo>
                <a:lnTo>
                  <a:pt x="629993" y="745539"/>
                </a:lnTo>
                <a:lnTo>
                  <a:pt x="615422" y="767778"/>
                </a:lnTo>
                <a:lnTo>
                  <a:pt x="601065" y="788660"/>
                </a:lnTo>
                <a:lnTo>
                  <a:pt x="586577" y="801385"/>
                </a:lnTo>
                <a:lnTo>
                  <a:pt x="570196" y="803902"/>
                </a:lnTo>
                <a:lnTo>
                  <a:pt x="758169" y="803902"/>
                </a:lnTo>
                <a:lnTo>
                  <a:pt x="757644" y="802685"/>
                </a:lnTo>
                <a:lnTo>
                  <a:pt x="750835" y="776827"/>
                </a:lnTo>
                <a:lnTo>
                  <a:pt x="746099" y="754135"/>
                </a:lnTo>
                <a:lnTo>
                  <a:pt x="740374" y="735980"/>
                </a:lnTo>
                <a:lnTo>
                  <a:pt x="733897" y="722991"/>
                </a:lnTo>
                <a:lnTo>
                  <a:pt x="727991" y="714263"/>
                </a:lnTo>
                <a:lnTo>
                  <a:pt x="720943" y="709156"/>
                </a:lnTo>
                <a:lnTo>
                  <a:pt x="711037" y="707024"/>
                </a:lnTo>
                <a:close/>
              </a:path>
            </a:pathLst>
          </a:custGeom>
          <a:solidFill>
            <a:srgbClr val="00AFEF">
              <a:alpha val="3097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12897" y="2210689"/>
            <a:ext cx="1324610" cy="2298065"/>
          </a:xfrm>
          <a:custGeom>
            <a:avLst/>
            <a:gdLst/>
            <a:ahLst/>
            <a:cxnLst/>
            <a:rect l="l" t="t" r="r" b="b"/>
            <a:pathLst>
              <a:path w="1324610" h="2298065">
                <a:moveTo>
                  <a:pt x="1034083" y="1978009"/>
                </a:moveTo>
                <a:lnTo>
                  <a:pt x="694721" y="1978009"/>
                </a:lnTo>
                <a:lnTo>
                  <a:pt x="707691" y="1978467"/>
                </a:lnTo>
                <a:lnTo>
                  <a:pt x="709802" y="1988058"/>
                </a:lnTo>
                <a:lnTo>
                  <a:pt x="693922" y="2009084"/>
                </a:lnTo>
                <a:lnTo>
                  <a:pt x="664098" y="2039016"/>
                </a:lnTo>
                <a:lnTo>
                  <a:pt x="633347" y="2074425"/>
                </a:lnTo>
                <a:lnTo>
                  <a:pt x="614679" y="2111883"/>
                </a:lnTo>
                <a:lnTo>
                  <a:pt x="611387" y="2156547"/>
                </a:lnTo>
                <a:lnTo>
                  <a:pt x="616537" y="2208307"/>
                </a:lnTo>
                <a:lnTo>
                  <a:pt x="628092" y="2255543"/>
                </a:lnTo>
                <a:lnTo>
                  <a:pt x="644016" y="2286635"/>
                </a:lnTo>
                <a:lnTo>
                  <a:pt x="664055" y="2297687"/>
                </a:lnTo>
                <a:lnTo>
                  <a:pt x="689260" y="2295239"/>
                </a:lnTo>
                <a:lnTo>
                  <a:pt x="753744" y="2264791"/>
                </a:lnTo>
                <a:lnTo>
                  <a:pt x="824454" y="2220635"/>
                </a:lnTo>
                <a:lnTo>
                  <a:pt x="864213" y="2191547"/>
                </a:lnTo>
                <a:lnTo>
                  <a:pt x="902698" y="2159655"/>
                </a:lnTo>
                <a:lnTo>
                  <a:pt x="936751" y="2126361"/>
                </a:lnTo>
                <a:lnTo>
                  <a:pt x="965824" y="2090565"/>
                </a:lnTo>
                <a:lnTo>
                  <a:pt x="992093" y="2051252"/>
                </a:lnTo>
                <a:lnTo>
                  <a:pt x="1016259" y="2010177"/>
                </a:lnTo>
                <a:lnTo>
                  <a:pt x="1034083" y="1978009"/>
                </a:lnTo>
                <a:close/>
              </a:path>
              <a:path w="1324610" h="2298065">
                <a:moveTo>
                  <a:pt x="307339" y="0"/>
                </a:moveTo>
                <a:lnTo>
                  <a:pt x="268954" y="13652"/>
                </a:lnTo>
                <a:lnTo>
                  <a:pt x="234187" y="50926"/>
                </a:lnTo>
                <a:lnTo>
                  <a:pt x="190722" y="113744"/>
                </a:lnTo>
                <a:lnTo>
                  <a:pt x="166429" y="148242"/>
                </a:lnTo>
                <a:lnTo>
                  <a:pt x="139064" y="174751"/>
                </a:lnTo>
                <a:lnTo>
                  <a:pt x="102441" y="188966"/>
                </a:lnTo>
                <a:lnTo>
                  <a:pt x="59054" y="195691"/>
                </a:lnTo>
                <a:lnTo>
                  <a:pt x="20907" y="201058"/>
                </a:lnTo>
                <a:lnTo>
                  <a:pt x="0" y="211200"/>
                </a:lnTo>
                <a:lnTo>
                  <a:pt x="17446" y="253015"/>
                </a:lnTo>
                <a:lnTo>
                  <a:pt x="73278" y="291211"/>
                </a:lnTo>
                <a:lnTo>
                  <a:pt x="153749" y="310816"/>
                </a:lnTo>
                <a:lnTo>
                  <a:pt x="199812" y="319410"/>
                </a:lnTo>
                <a:lnTo>
                  <a:pt x="241553" y="327660"/>
                </a:lnTo>
                <a:lnTo>
                  <a:pt x="290496" y="334010"/>
                </a:lnTo>
                <a:lnTo>
                  <a:pt x="333654" y="342983"/>
                </a:lnTo>
                <a:lnTo>
                  <a:pt x="373252" y="356743"/>
                </a:lnTo>
                <a:lnTo>
                  <a:pt x="408680" y="374892"/>
                </a:lnTo>
                <a:lnTo>
                  <a:pt x="445500" y="397256"/>
                </a:lnTo>
                <a:lnTo>
                  <a:pt x="480962" y="424858"/>
                </a:lnTo>
                <a:lnTo>
                  <a:pt x="512317" y="458724"/>
                </a:lnTo>
                <a:lnTo>
                  <a:pt x="537656" y="500032"/>
                </a:lnTo>
                <a:lnTo>
                  <a:pt x="558911" y="547925"/>
                </a:lnTo>
                <a:lnTo>
                  <a:pt x="578808" y="600366"/>
                </a:lnTo>
                <a:lnTo>
                  <a:pt x="600075" y="655320"/>
                </a:lnTo>
                <a:lnTo>
                  <a:pt x="619331" y="701814"/>
                </a:lnTo>
                <a:lnTo>
                  <a:pt x="639703" y="751399"/>
                </a:lnTo>
                <a:lnTo>
                  <a:pt x="659959" y="802501"/>
                </a:lnTo>
                <a:lnTo>
                  <a:pt x="678867" y="853549"/>
                </a:lnTo>
                <a:lnTo>
                  <a:pt x="695198" y="902970"/>
                </a:lnTo>
                <a:lnTo>
                  <a:pt x="709775" y="950639"/>
                </a:lnTo>
                <a:lnTo>
                  <a:pt x="723426" y="997602"/>
                </a:lnTo>
                <a:lnTo>
                  <a:pt x="734919" y="1044034"/>
                </a:lnTo>
                <a:lnTo>
                  <a:pt x="743023" y="1090113"/>
                </a:lnTo>
                <a:lnTo>
                  <a:pt x="746505" y="1136014"/>
                </a:lnTo>
                <a:lnTo>
                  <a:pt x="742606" y="1182211"/>
                </a:lnTo>
                <a:lnTo>
                  <a:pt x="732227" y="1228584"/>
                </a:lnTo>
                <a:lnTo>
                  <a:pt x="719403" y="1274427"/>
                </a:lnTo>
                <a:lnTo>
                  <a:pt x="708170" y="1319033"/>
                </a:lnTo>
                <a:lnTo>
                  <a:pt x="702563" y="1361694"/>
                </a:lnTo>
                <a:lnTo>
                  <a:pt x="704913" y="1412801"/>
                </a:lnTo>
                <a:lnTo>
                  <a:pt x="713073" y="1461849"/>
                </a:lnTo>
                <a:lnTo>
                  <a:pt x="723280" y="1508158"/>
                </a:lnTo>
                <a:lnTo>
                  <a:pt x="731774" y="1551051"/>
                </a:lnTo>
                <a:lnTo>
                  <a:pt x="741761" y="1588718"/>
                </a:lnTo>
                <a:lnTo>
                  <a:pt x="753760" y="1622075"/>
                </a:lnTo>
                <a:lnTo>
                  <a:pt x="760259" y="1654528"/>
                </a:lnTo>
                <a:lnTo>
                  <a:pt x="729527" y="1728344"/>
                </a:lnTo>
                <a:lnTo>
                  <a:pt x="692499" y="1769125"/>
                </a:lnTo>
                <a:lnTo>
                  <a:pt x="649517" y="1810121"/>
                </a:lnTo>
                <a:lnTo>
                  <a:pt x="607440" y="1849628"/>
                </a:lnTo>
                <a:lnTo>
                  <a:pt x="561074" y="1889837"/>
                </a:lnTo>
                <a:lnTo>
                  <a:pt x="509111" y="1930701"/>
                </a:lnTo>
                <a:lnTo>
                  <a:pt x="464244" y="1967446"/>
                </a:lnTo>
                <a:lnTo>
                  <a:pt x="439165" y="1995297"/>
                </a:lnTo>
                <a:lnTo>
                  <a:pt x="440547" y="2012344"/>
                </a:lnTo>
                <a:lnTo>
                  <a:pt x="460597" y="2021284"/>
                </a:lnTo>
                <a:lnTo>
                  <a:pt x="490029" y="2024532"/>
                </a:lnTo>
                <a:lnTo>
                  <a:pt x="519556" y="2024507"/>
                </a:lnTo>
                <a:lnTo>
                  <a:pt x="550636" y="2019133"/>
                </a:lnTo>
                <a:lnTo>
                  <a:pt x="586835" y="2008092"/>
                </a:lnTo>
                <a:lnTo>
                  <a:pt x="622319" y="1996146"/>
                </a:lnTo>
                <a:lnTo>
                  <a:pt x="651255" y="1988058"/>
                </a:lnTo>
                <a:lnTo>
                  <a:pt x="694721" y="1978009"/>
                </a:lnTo>
                <a:lnTo>
                  <a:pt x="1034083" y="1978009"/>
                </a:lnTo>
                <a:lnTo>
                  <a:pt x="1039022" y="1969096"/>
                </a:lnTo>
                <a:lnTo>
                  <a:pt x="1061085" y="1929765"/>
                </a:lnTo>
                <a:lnTo>
                  <a:pt x="1086234" y="1883398"/>
                </a:lnTo>
                <a:lnTo>
                  <a:pt x="1108646" y="1838293"/>
                </a:lnTo>
                <a:lnTo>
                  <a:pt x="1131058" y="1793426"/>
                </a:lnTo>
                <a:lnTo>
                  <a:pt x="1156207" y="1747774"/>
                </a:lnTo>
                <a:lnTo>
                  <a:pt x="1180502" y="1710914"/>
                </a:lnTo>
                <a:lnTo>
                  <a:pt x="1235267" y="1637067"/>
                </a:lnTo>
                <a:lnTo>
                  <a:pt x="1260457" y="1598690"/>
                </a:lnTo>
                <a:lnTo>
                  <a:pt x="1280667" y="1558417"/>
                </a:lnTo>
                <a:lnTo>
                  <a:pt x="1296124" y="1514182"/>
                </a:lnTo>
                <a:lnTo>
                  <a:pt x="1308581" y="1466515"/>
                </a:lnTo>
                <a:lnTo>
                  <a:pt x="1317692" y="1418385"/>
                </a:lnTo>
                <a:lnTo>
                  <a:pt x="1323108" y="1372761"/>
                </a:lnTo>
                <a:lnTo>
                  <a:pt x="1324482" y="1332611"/>
                </a:lnTo>
                <a:lnTo>
                  <a:pt x="1318575" y="1295106"/>
                </a:lnTo>
                <a:lnTo>
                  <a:pt x="1305321" y="1266602"/>
                </a:lnTo>
                <a:lnTo>
                  <a:pt x="1288853" y="1236527"/>
                </a:lnTo>
                <a:lnTo>
                  <a:pt x="1273302" y="1194308"/>
                </a:lnTo>
                <a:lnTo>
                  <a:pt x="1264396" y="1155588"/>
                </a:lnTo>
                <a:lnTo>
                  <a:pt x="1255696" y="1110398"/>
                </a:lnTo>
                <a:lnTo>
                  <a:pt x="1246790" y="1061370"/>
                </a:lnTo>
                <a:lnTo>
                  <a:pt x="1237271" y="1011136"/>
                </a:lnTo>
                <a:lnTo>
                  <a:pt x="1226729" y="962327"/>
                </a:lnTo>
                <a:lnTo>
                  <a:pt x="1214754" y="917575"/>
                </a:lnTo>
                <a:lnTo>
                  <a:pt x="1199583" y="870414"/>
                </a:lnTo>
                <a:lnTo>
                  <a:pt x="1183905" y="827411"/>
                </a:lnTo>
                <a:lnTo>
                  <a:pt x="1166300" y="785407"/>
                </a:lnTo>
                <a:lnTo>
                  <a:pt x="1145350" y="741246"/>
                </a:lnTo>
                <a:lnTo>
                  <a:pt x="1119631" y="691769"/>
                </a:lnTo>
                <a:lnTo>
                  <a:pt x="1097463" y="650482"/>
                </a:lnTo>
                <a:lnTo>
                  <a:pt x="1072229" y="604259"/>
                </a:lnTo>
                <a:lnTo>
                  <a:pt x="1044767" y="555582"/>
                </a:lnTo>
                <a:lnTo>
                  <a:pt x="1015914" y="506931"/>
                </a:lnTo>
                <a:lnTo>
                  <a:pt x="986507" y="460788"/>
                </a:lnTo>
                <a:lnTo>
                  <a:pt x="957385" y="419635"/>
                </a:lnTo>
                <a:lnTo>
                  <a:pt x="929386" y="385952"/>
                </a:lnTo>
                <a:lnTo>
                  <a:pt x="891117" y="352755"/>
                </a:lnTo>
                <a:lnTo>
                  <a:pt x="852598" y="331200"/>
                </a:lnTo>
                <a:lnTo>
                  <a:pt x="814189" y="316047"/>
                </a:lnTo>
                <a:lnTo>
                  <a:pt x="776250" y="302051"/>
                </a:lnTo>
                <a:lnTo>
                  <a:pt x="739139" y="283972"/>
                </a:lnTo>
                <a:lnTo>
                  <a:pt x="693175" y="255504"/>
                </a:lnTo>
                <a:lnTo>
                  <a:pt x="647652" y="225678"/>
                </a:lnTo>
                <a:lnTo>
                  <a:pt x="603962" y="195853"/>
                </a:lnTo>
                <a:lnTo>
                  <a:pt x="563499" y="167386"/>
                </a:lnTo>
                <a:lnTo>
                  <a:pt x="527329" y="140059"/>
                </a:lnTo>
                <a:lnTo>
                  <a:pt x="463182" y="88072"/>
                </a:lnTo>
                <a:lnTo>
                  <a:pt x="431800" y="65532"/>
                </a:lnTo>
                <a:lnTo>
                  <a:pt x="398994" y="43844"/>
                </a:lnTo>
                <a:lnTo>
                  <a:pt x="365950" y="23193"/>
                </a:lnTo>
                <a:lnTo>
                  <a:pt x="334716" y="7328"/>
                </a:lnTo>
                <a:lnTo>
                  <a:pt x="307339" y="0"/>
                </a:lnTo>
                <a:close/>
              </a:path>
            </a:pathLst>
          </a:custGeom>
          <a:solidFill>
            <a:srgbClr val="00AFEF">
              <a:alpha val="3097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951476" y="1988184"/>
            <a:ext cx="3094227" cy="30110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953000" y="1970151"/>
            <a:ext cx="3146425" cy="3048000"/>
          </a:xfrm>
          <a:custGeom>
            <a:avLst/>
            <a:gdLst/>
            <a:ahLst/>
            <a:cxnLst/>
            <a:rect l="l" t="t" r="r" b="b"/>
            <a:pathLst>
              <a:path w="3146425" h="3048000">
                <a:moveTo>
                  <a:pt x="0" y="1524000"/>
                </a:moveTo>
                <a:lnTo>
                  <a:pt x="748" y="1476527"/>
                </a:lnTo>
                <a:lnTo>
                  <a:pt x="2979" y="1429416"/>
                </a:lnTo>
                <a:lnTo>
                  <a:pt x="6672" y="1382688"/>
                </a:lnTo>
                <a:lnTo>
                  <a:pt x="11803" y="1336364"/>
                </a:lnTo>
                <a:lnTo>
                  <a:pt x="18352" y="1290465"/>
                </a:lnTo>
                <a:lnTo>
                  <a:pt x="26297" y="1245011"/>
                </a:lnTo>
                <a:lnTo>
                  <a:pt x="35615" y="1200025"/>
                </a:lnTo>
                <a:lnTo>
                  <a:pt x="46286" y="1155528"/>
                </a:lnTo>
                <a:lnTo>
                  <a:pt x="58288" y="1111539"/>
                </a:lnTo>
                <a:lnTo>
                  <a:pt x="71597" y="1068081"/>
                </a:lnTo>
                <a:lnTo>
                  <a:pt x="86194" y="1025174"/>
                </a:lnTo>
                <a:lnTo>
                  <a:pt x="102056" y="982840"/>
                </a:lnTo>
                <a:lnTo>
                  <a:pt x="119162" y="941099"/>
                </a:lnTo>
                <a:lnTo>
                  <a:pt x="137489" y="899972"/>
                </a:lnTo>
                <a:lnTo>
                  <a:pt x="157016" y="859482"/>
                </a:lnTo>
                <a:lnTo>
                  <a:pt x="177722" y="819648"/>
                </a:lnTo>
                <a:lnTo>
                  <a:pt x="199583" y="780492"/>
                </a:lnTo>
                <a:lnTo>
                  <a:pt x="222580" y="742034"/>
                </a:lnTo>
                <a:lnTo>
                  <a:pt x="246689" y="704297"/>
                </a:lnTo>
                <a:lnTo>
                  <a:pt x="271889" y="667301"/>
                </a:lnTo>
                <a:lnTo>
                  <a:pt x="298159" y="631066"/>
                </a:lnTo>
                <a:lnTo>
                  <a:pt x="325477" y="595615"/>
                </a:lnTo>
                <a:lnTo>
                  <a:pt x="353820" y="560968"/>
                </a:lnTo>
                <a:lnTo>
                  <a:pt x="383168" y="527147"/>
                </a:lnTo>
                <a:lnTo>
                  <a:pt x="413498" y="494171"/>
                </a:lnTo>
                <a:lnTo>
                  <a:pt x="444788" y="462063"/>
                </a:lnTo>
                <a:lnTo>
                  <a:pt x="477018" y="430844"/>
                </a:lnTo>
                <a:lnTo>
                  <a:pt x="510165" y="400534"/>
                </a:lnTo>
                <a:lnTo>
                  <a:pt x="544207" y="371154"/>
                </a:lnTo>
                <a:lnTo>
                  <a:pt x="579122" y="342726"/>
                </a:lnTo>
                <a:lnTo>
                  <a:pt x="614890" y="315271"/>
                </a:lnTo>
                <a:lnTo>
                  <a:pt x="651488" y="288810"/>
                </a:lnTo>
                <a:lnTo>
                  <a:pt x="688894" y="263364"/>
                </a:lnTo>
                <a:lnTo>
                  <a:pt x="727087" y="238953"/>
                </a:lnTo>
                <a:lnTo>
                  <a:pt x="766044" y="215600"/>
                </a:lnTo>
                <a:lnTo>
                  <a:pt x="805745" y="193324"/>
                </a:lnTo>
                <a:lnTo>
                  <a:pt x="846167" y="172148"/>
                </a:lnTo>
                <a:lnTo>
                  <a:pt x="887289" y="152092"/>
                </a:lnTo>
                <a:lnTo>
                  <a:pt x="929088" y="133177"/>
                </a:lnTo>
                <a:lnTo>
                  <a:pt x="971544" y="115425"/>
                </a:lnTo>
                <a:lnTo>
                  <a:pt x="1014634" y="98855"/>
                </a:lnTo>
                <a:lnTo>
                  <a:pt x="1058336" y="83491"/>
                </a:lnTo>
                <a:lnTo>
                  <a:pt x="1102630" y="69352"/>
                </a:lnTo>
                <a:lnTo>
                  <a:pt x="1147492" y="56459"/>
                </a:lnTo>
                <a:lnTo>
                  <a:pt x="1192902" y="44834"/>
                </a:lnTo>
                <a:lnTo>
                  <a:pt x="1238838" y="34498"/>
                </a:lnTo>
                <a:lnTo>
                  <a:pt x="1285277" y="25472"/>
                </a:lnTo>
                <a:lnTo>
                  <a:pt x="1332199" y="17776"/>
                </a:lnTo>
                <a:lnTo>
                  <a:pt x="1379580" y="11433"/>
                </a:lnTo>
                <a:lnTo>
                  <a:pt x="1427401" y="6462"/>
                </a:lnTo>
                <a:lnTo>
                  <a:pt x="1475638" y="2886"/>
                </a:lnTo>
                <a:lnTo>
                  <a:pt x="1524270" y="725"/>
                </a:lnTo>
                <a:lnTo>
                  <a:pt x="1573276" y="0"/>
                </a:lnTo>
                <a:lnTo>
                  <a:pt x="1622274" y="725"/>
                </a:lnTo>
                <a:lnTo>
                  <a:pt x="1670899" y="2886"/>
                </a:lnTo>
                <a:lnTo>
                  <a:pt x="1719130" y="6462"/>
                </a:lnTo>
                <a:lnTo>
                  <a:pt x="1766944" y="11433"/>
                </a:lnTo>
                <a:lnTo>
                  <a:pt x="1814320" y="17776"/>
                </a:lnTo>
                <a:lnTo>
                  <a:pt x="1861235" y="25472"/>
                </a:lnTo>
                <a:lnTo>
                  <a:pt x="1907669" y="34498"/>
                </a:lnTo>
                <a:lnTo>
                  <a:pt x="1953599" y="44834"/>
                </a:lnTo>
                <a:lnTo>
                  <a:pt x="1999004" y="56459"/>
                </a:lnTo>
                <a:lnTo>
                  <a:pt x="2043862" y="69352"/>
                </a:lnTo>
                <a:lnTo>
                  <a:pt x="2088151" y="83491"/>
                </a:lnTo>
                <a:lnTo>
                  <a:pt x="2131849" y="98855"/>
                </a:lnTo>
                <a:lnTo>
                  <a:pt x="2174935" y="115425"/>
                </a:lnTo>
                <a:lnTo>
                  <a:pt x="2217386" y="133177"/>
                </a:lnTo>
                <a:lnTo>
                  <a:pt x="2259182" y="152092"/>
                </a:lnTo>
                <a:lnTo>
                  <a:pt x="2300300" y="172148"/>
                </a:lnTo>
                <a:lnTo>
                  <a:pt x="2340719" y="193324"/>
                </a:lnTo>
                <a:lnTo>
                  <a:pt x="2380416" y="215600"/>
                </a:lnTo>
                <a:lnTo>
                  <a:pt x="2419371" y="238953"/>
                </a:lnTo>
                <a:lnTo>
                  <a:pt x="2457561" y="263364"/>
                </a:lnTo>
                <a:lnTo>
                  <a:pt x="2494964" y="288810"/>
                </a:lnTo>
                <a:lnTo>
                  <a:pt x="2531559" y="315271"/>
                </a:lnTo>
                <a:lnTo>
                  <a:pt x="2567325" y="342726"/>
                </a:lnTo>
                <a:lnTo>
                  <a:pt x="2602238" y="371154"/>
                </a:lnTo>
                <a:lnTo>
                  <a:pt x="2636278" y="400534"/>
                </a:lnTo>
                <a:lnTo>
                  <a:pt x="2669423" y="430844"/>
                </a:lnTo>
                <a:lnTo>
                  <a:pt x="2701651" y="462063"/>
                </a:lnTo>
                <a:lnTo>
                  <a:pt x="2732939" y="494171"/>
                </a:lnTo>
                <a:lnTo>
                  <a:pt x="2763268" y="527147"/>
                </a:lnTo>
                <a:lnTo>
                  <a:pt x="2792614" y="560968"/>
                </a:lnTo>
                <a:lnTo>
                  <a:pt x="2820956" y="595615"/>
                </a:lnTo>
                <a:lnTo>
                  <a:pt x="2848273" y="631066"/>
                </a:lnTo>
                <a:lnTo>
                  <a:pt x="2874541" y="667301"/>
                </a:lnTo>
                <a:lnTo>
                  <a:pt x="2899741" y="704297"/>
                </a:lnTo>
                <a:lnTo>
                  <a:pt x="2923849" y="742034"/>
                </a:lnTo>
                <a:lnTo>
                  <a:pt x="2946845" y="780492"/>
                </a:lnTo>
                <a:lnTo>
                  <a:pt x="2968706" y="819648"/>
                </a:lnTo>
                <a:lnTo>
                  <a:pt x="2989411" y="859482"/>
                </a:lnTo>
                <a:lnTo>
                  <a:pt x="3008937" y="899972"/>
                </a:lnTo>
                <a:lnTo>
                  <a:pt x="3027264" y="941099"/>
                </a:lnTo>
                <a:lnTo>
                  <a:pt x="3044369" y="982840"/>
                </a:lnTo>
                <a:lnTo>
                  <a:pt x="3060231" y="1025174"/>
                </a:lnTo>
                <a:lnTo>
                  <a:pt x="3074827" y="1068081"/>
                </a:lnTo>
                <a:lnTo>
                  <a:pt x="3088137" y="1111539"/>
                </a:lnTo>
                <a:lnTo>
                  <a:pt x="3100138" y="1155528"/>
                </a:lnTo>
                <a:lnTo>
                  <a:pt x="3110809" y="1200025"/>
                </a:lnTo>
                <a:lnTo>
                  <a:pt x="3120127" y="1245011"/>
                </a:lnTo>
                <a:lnTo>
                  <a:pt x="3128072" y="1290465"/>
                </a:lnTo>
                <a:lnTo>
                  <a:pt x="3134621" y="1336364"/>
                </a:lnTo>
                <a:lnTo>
                  <a:pt x="3139752" y="1382688"/>
                </a:lnTo>
                <a:lnTo>
                  <a:pt x="3143445" y="1429416"/>
                </a:lnTo>
                <a:lnTo>
                  <a:pt x="3145676" y="1476527"/>
                </a:lnTo>
                <a:lnTo>
                  <a:pt x="3146425" y="1524000"/>
                </a:lnTo>
                <a:lnTo>
                  <a:pt x="3145676" y="1571465"/>
                </a:lnTo>
                <a:lnTo>
                  <a:pt x="3143445" y="1618570"/>
                </a:lnTo>
                <a:lnTo>
                  <a:pt x="3139752" y="1665292"/>
                </a:lnTo>
                <a:lnTo>
                  <a:pt x="3134621" y="1711611"/>
                </a:lnTo>
                <a:lnTo>
                  <a:pt x="3128072" y="1757505"/>
                </a:lnTo>
                <a:lnTo>
                  <a:pt x="3120127" y="1802954"/>
                </a:lnTo>
                <a:lnTo>
                  <a:pt x="3110809" y="1847936"/>
                </a:lnTo>
                <a:lnTo>
                  <a:pt x="3100138" y="1892430"/>
                </a:lnTo>
                <a:lnTo>
                  <a:pt x="3088137" y="1936415"/>
                </a:lnTo>
                <a:lnTo>
                  <a:pt x="3074827" y="1979871"/>
                </a:lnTo>
                <a:lnTo>
                  <a:pt x="3060231" y="2022775"/>
                </a:lnTo>
                <a:lnTo>
                  <a:pt x="3044369" y="2065108"/>
                </a:lnTo>
                <a:lnTo>
                  <a:pt x="3027264" y="2106847"/>
                </a:lnTo>
                <a:lnTo>
                  <a:pt x="3008937" y="2147972"/>
                </a:lnTo>
                <a:lnTo>
                  <a:pt x="2989411" y="2188462"/>
                </a:lnTo>
                <a:lnTo>
                  <a:pt x="2968706" y="2228295"/>
                </a:lnTo>
                <a:lnTo>
                  <a:pt x="2946845" y="2267451"/>
                </a:lnTo>
                <a:lnTo>
                  <a:pt x="2923849" y="2305908"/>
                </a:lnTo>
                <a:lnTo>
                  <a:pt x="2899741" y="2343646"/>
                </a:lnTo>
                <a:lnTo>
                  <a:pt x="2874541" y="2380642"/>
                </a:lnTo>
                <a:lnTo>
                  <a:pt x="2848273" y="2416878"/>
                </a:lnTo>
                <a:lnTo>
                  <a:pt x="2820956" y="2452330"/>
                </a:lnTo>
                <a:lnTo>
                  <a:pt x="2792614" y="2486978"/>
                </a:lnTo>
                <a:lnTo>
                  <a:pt x="2763268" y="2520801"/>
                </a:lnTo>
                <a:lnTo>
                  <a:pt x="2732939" y="2553778"/>
                </a:lnTo>
                <a:lnTo>
                  <a:pt x="2701651" y="2585887"/>
                </a:lnTo>
                <a:lnTo>
                  <a:pt x="2669423" y="2617109"/>
                </a:lnTo>
                <a:lnTo>
                  <a:pt x="2636278" y="2647421"/>
                </a:lnTo>
                <a:lnTo>
                  <a:pt x="2602238" y="2676802"/>
                </a:lnTo>
                <a:lnTo>
                  <a:pt x="2567325" y="2705232"/>
                </a:lnTo>
                <a:lnTo>
                  <a:pt x="2531559" y="2732689"/>
                </a:lnTo>
                <a:lnTo>
                  <a:pt x="2494964" y="2759153"/>
                </a:lnTo>
                <a:lnTo>
                  <a:pt x="2457561" y="2784602"/>
                </a:lnTo>
                <a:lnTo>
                  <a:pt x="2419371" y="2809014"/>
                </a:lnTo>
                <a:lnTo>
                  <a:pt x="2380416" y="2832370"/>
                </a:lnTo>
                <a:lnTo>
                  <a:pt x="2340719" y="2854648"/>
                </a:lnTo>
                <a:lnTo>
                  <a:pt x="2300300" y="2875827"/>
                </a:lnTo>
                <a:lnTo>
                  <a:pt x="2259182" y="2895885"/>
                </a:lnTo>
                <a:lnTo>
                  <a:pt x="2217386" y="2914802"/>
                </a:lnTo>
                <a:lnTo>
                  <a:pt x="2174935" y="2932557"/>
                </a:lnTo>
                <a:lnTo>
                  <a:pt x="2131849" y="2949128"/>
                </a:lnTo>
                <a:lnTo>
                  <a:pt x="2088151" y="2964495"/>
                </a:lnTo>
                <a:lnTo>
                  <a:pt x="2043862" y="2978636"/>
                </a:lnTo>
                <a:lnTo>
                  <a:pt x="1999004" y="2991531"/>
                </a:lnTo>
                <a:lnTo>
                  <a:pt x="1953599" y="3003157"/>
                </a:lnTo>
                <a:lnTo>
                  <a:pt x="1907669" y="3013495"/>
                </a:lnTo>
                <a:lnTo>
                  <a:pt x="1861235" y="3022523"/>
                </a:lnTo>
                <a:lnTo>
                  <a:pt x="1814320" y="3030219"/>
                </a:lnTo>
                <a:lnTo>
                  <a:pt x="1766944" y="3036564"/>
                </a:lnTo>
                <a:lnTo>
                  <a:pt x="1719130" y="3041535"/>
                </a:lnTo>
                <a:lnTo>
                  <a:pt x="1670899" y="3045113"/>
                </a:lnTo>
                <a:lnTo>
                  <a:pt x="1622274" y="3047274"/>
                </a:lnTo>
                <a:lnTo>
                  <a:pt x="1573276" y="3048000"/>
                </a:lnTo>
                <a:lnTo>
                  <a:pt x="1524270" y="3047274"/>
                </a:lnTo>
                <a:lnTo>
                  <a:pt x="1475638" y="3045113"/>
                </a:lnTo>
                <a:lnTo>
                  <a:pt x="1427401" y="3041535"/>
                </a:lnTo>
                <a:lnTo>
                  <a:pt x="1379580" y="3036564"/>
                </a:lnTo>
                <a:lnTo>
                  <a:pt x="1332199" y="3030219"/>
                </a:lnTo>
                <a:lnTo>
                  <a:pt x="1285277" y="3022523"/>
                </a:lnTo>
                <a:lnTo>
                  <a:pt x="1238838" y="3013495"/>
                </a:lnTo>
                <a:lnTo>
                  <a:pt x="1192902" y="3003157"/>
                </a:lnTo>
                <a:lnTo>
                  <a:pt x="1147492" y="2991531"/>
                </a:lnTo>
                <a:lnTo>
                  <a:pt x="1102630" y="2978636"/>
                </a:lnTo>
                <a:lnTo>
                  <a:pt x="1058336" y="2964495"/>
                </a:lnTo>
                <a:lnTo>
                  <a:pt x="1014634" y="2949128"/>
                </a:lnTo>
                <a:lnTo>
                  <a:pt x="971544" y="2932557"/>
                </a:lnTo>
                <a:lnTo>
                  <a:pt x="929088" y="2914802"/>
                </a:lnTo>
                <a:lnTo>
                  <a:pt x="887289" y="2895885"/>
                </a:lnTo>
                <a:lnTo>
                  <a:pt x="846167" y="2875827"/>
                </a:lnTo>
                <a:lnTo>
                  <a:pt x="805745" y="2854648"/>
                </a:lnTo>
                <a:lnTo>
                  <a:pt x="766044" y="2832370"/>
                </a:lnTo>
                <a:lnTo>
                  <a:pt x="727087" y="2809014"/>
                </a:lnTo>
                <a:lnTo>
                  <a:pt x="688894" y="2784602"/>
                </a:lnTo>
                <a:lnTo>
                  <a:pt x="651488" y="2759153"/>
                </a:lnTo>
                <a:lnTo>
                  <a:pt x="614890" y="2732689"/>
                </a:lnTo>
                <a:lnTo>
                  <a:pt x="579122" y="2705232"/>
                </a:lnTo>
                <a:lnTo>
                  <a:pt x="544207" y="2676802"/>
                </a:lnTo>
                <a:lnTo>
                  <a:pt x="510165" y="2647421"/>
                </a:lnTo>
                <a:lnTo>
                  <a:pt x="477018" y="2617109"/>
                </a:lnTo>
                <a:lnTo>
                  <a:pt x="444788" y="2585887"/>
                </a:lnTo>
                <a:lnTo>
                  <a:pt x="413498" y="2553778"/>
                </a:lnTo>
                <a:lnTo>
                  <a:pt x="383168" y="2520801"/>
                </a:lnTo>
                <a:lnTo>
                  <a:pt x="353820" y="2486978"/>
                </a:lnTo>
                <a:lnTo>
                  <a:pt x="325477" y="2452330"/>
                </a:lnTo>
                <a:lnTo>
                  <a:pt x="298159" y="2416878"/>
                </a:lnTo>
                <a:lnTo>
                  <a:pt x="271889" y="2380642"/>
                </a:lnTo>
                <a:lnTo>
                  <a:pt x="246689" y="2343646"/>
                </a:lnTo>
                <a:lnTo>
                  <a:pt x="222580" y="2305908"/>
                </a:lnTo>
                <a:lnTo>
                  <a:pt x="199583" y="2267451"/>
                </a:lnTo>
                <a:lnTo>
                  <a:pt x="177722" y="2228295"/>
                </a:lnTo>
                <a:lnTo>
                  <a:pt x="157016" y="2188462"/>
                </a:lnTo>
                <a:lnTo>
                  <a:pt x="137489" y="2147972"/>
                </a:lnTo>
                <a:lnTo>
                  <a:pt x="119162" y="2106847"/>
                </a:lnTo>
                <a:lnTo>
                  <a:pt x="102056" y="2065108"/>
                </a:lnTo>
                <a:lnTo>
                  <a:pt x="86194" y="2022775"/>
                </a:lnTo>
                <a:lnTo>
                  <a:pt x="71597" y="1979871"/>
                </a:lnTo>
                <a:lnTo>
                  <a:pt x="58288" y="1936415"/>
                </a:lnTo>
                <a:lnTo>
                  <a:pt x="46286" y="1892430"/>
                </a:lnTo>
                <a:lnTo>
                  <a:pt x="35615" y="1847936"/>
                </a:lnTo>
                <a:lnTo>
                  <a:pt x="26297" y="1802954"/>
                </a:lnTo>
                <a:lnTo>
                  <a:pt x="18352" y="1757505"/>
                </a:lnTo>
                <a:lnTo>
                  <a:pt x="11803" y="1711611"/>
                </a:lnTo>
                <a:lnTo>
                  <a:pt x="6672" y="1665292"/>
                </a:lnTo>
                <a:lnTo>
                  <a:pt x="2979" y="1618570"/>
                </a:lnTo>
                <a:lnTo>
                  <a:pt x="748" y="1571465"/>
                </a:lnTo>
                <a:lnTo>
                  <a:pt x="0" y="152400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332729" y="2334728"/>
            <a:ext cx="812165" cy="573405"/>
          </a:xfrm>
          <a:custGeom>
            <a:avLst/>
            <a:gdLst/>
            <a:ahLst/>
            <a:cxnLst/>
            <a:rect l="l" t="t" r="r" b="b"/>
            <a:pathLst>
              <a:path w="812164" h="573405">
                <a:moveTo>
                  <a:pt x="810449" y="296775"/>
                </a:moveTo>
                <a:lnTo>
                  <a:pt x="214131" y="296775"/>
                </a:lnTo>
                <a:lnTo>
                  <a:pt x="239902" y="305728"/>
                </a:lnTo>
                <a:lnTo>
                  <a:pt x="263707" y="330065"/>
                </a:lnTo>
                <a:lnTo>
                  <a:pt x="285940" y="366593"/>
                </a:lnTo>
                <a:lnTo>
                  <a:pt x="306839" y="407455"/>
                </a:lnTo>
                <a:lnTo>
                  <a:pt x="326643" y="444793"/>
                </a:lnTo>
                <a:lnTo>
                  <a:pt x="343699" y="480675"/>
                </a:lnTo>
                <a:lnTo>
                  <a:pt x="358505" y="517913"/>
                </a:lnTo>
                <a:lnTo>
                  <a:pt x="374239" y="549771"/>
                </a:lnTo>
                <a:lnTo>
                  <a:pt x="394080" y="569507"/>
                </a:lnTo>
                <a:lnTo>
                  <a:pt x="419586" y="573216"/>
                </a:lnTo>
                <a:lnTo>
                  <a:pt x="448865" y="565269"/>
                </a:lnTo>
                <a:lnTo>
                  <a:pt x="509650" y="535979"/>
                </a:lnTo>
                <a:lnTo>
                  <a:pt x="565070" y="500578"/>
                </a:lnTo>
                <a:lnTo>
                  <a:pt x="593679" y="479758"/>
                </a:lnTo>
                <a:lnTo>
                  <a:pt x="625347" y="459271"/>
                </a:lnTo>
                <a:lnTo>
                  <a:pt x="664206" y="440334"/>
                </a:lnTo>
                <a:lnTo>
                  <a:pt x="708088" y="421790"/>
                </a:lnTo>
                <a:lnTo>
                  <a:pt x="749113" y="401603"/>
                </a:lnTo>
                <a:lnTo>
                  <a:pt x="779398" y="377737"/>
                </a:lnTo>
                <a:lnTo>
                  <a:pt x="798314" y="346817"/>
                </a:lnTo>
                <a:lnTo>
                  <a:pt x="809561" y="310872"/>
                </a:lnTo>
                <a:lnTo>
                  <a:pt x="810449" y="296775"/>
                </a:lnTo>
                <a:close/>
              </a:path>
              <a:path w="812164" h="573405">
                <a:moveTo>
                  <a:pt x="357711" y="0"/>
                </a:moveTo>
                <a:lnTo>
                  <a:pt x="287988" y="6937"/>
                </a:lnTo>
                <a:lnTo>
                  <a:pt x="249554" y="18073"/>
                </a:lnTo>
                <a:lnTo>
                  <a:pt x="206160" y="35556"/>
                </a:lnTo>
                <a:lnTo>
                  <a:pt x="157956" y="58872"/>
                </a:lnTo>
                <a:lnTo>
                  <a:pt x="112150" y="85784"/>
                </a:lnTo>
                <a:lnTo>
                  <a:pt x="76072" y="113958"/>
                </a:lnTo>
                <a:lnTo>
                  <a:pt x="39084" y="175442"/>
                </a:lnTo>
                <a:lnTo>
                  <a:pt x="29031" y="208988"/>
                </a:lnTo>
                <a:lnTo>
                  <a:pt x="18287" y="243498"/>
                </a:lnTo>
                <a:lnTo>
                  <a:pt x="7064" y="287464"/>
                </a:lnTo>
                <a:lnTo>
                  <a:pt x="222" y="339955"/>
                </a:lnTo>
                <a:lnTo>
                  <a:pt x="0" y="386159"/>
                </a:lnTo>
                <a:lnTo>
                  <a:pt x="8635" y="411265"/>
                </a:lnTo>
                <a:lnTo>
                  <a:pt x="29805" y="404913"/>
                </a:lnTo>
                <a:lnTo>
                  <a:pt x="61309" y="377118"/>
                </a:lnTo>
                <a:lnTo>
                  <a:pt x="96575" y="343632"/>
                </a:lnTo>
                <a:lnTo>
                  <a:pt x="129031" y="320206"/>
                </a:lnTo>
                <a:lnTo>
                  <a:pt x="158017" y="307586"/>
                </a:lnTo>
                <a:lnTo>
                  <a:pt x="186610" y="298584"/>
                </a:lnTo>
                <a:lnTo>
                  <a:pt x="214131" y="296775"/>
                </a:lnTo>
                <a:lnTo>
                  <a:pt x="810449" y="296775"/>
                </a:lnTo>
                <a:lnTo>
                  <a:pt x="811760" y="275974"/>
                </a:lnTo>
                <a:lnTo>
                  <a:pt x="803528" y="248197"/>
                </a:lnTo>
                <a:lnTo>
                  <a:pt x="781794" y="230643"/>
                </a:lnTo>
                <a:lnTo>
                  <a:pt x="748141" y="219495"/>
                </a:lnTo>
                <a:lnTo>
                  <a:pt x="708463" y="210728"/>
                </a:lnTo>
                <a:lnTo>
                  <a:pt x="668654" y="200318"/>
                </a:lnTo>
                <a:lnTo>
                  <a:pt x="626514" y="188154"/>
                </a:lnTo>
                <a:lnTo>
                  <a:pt x="580135" y="176061"/>
                </a:lnTo>
                <a:lnTo>
                  <a:pt x="535852" y="162921"/>
                </a:lnTo>
                <a:lnTo>
                  <a:pt x="499998" y="147613"/>
                </a:lnTo>
                <a:lnTo>
                  <a:pt x="475567" y="128766"/>
                </a:lnTo>
                <a:lnTo>
                  <a:pt x="458755" y="107418"/>
                </a:lnTo>
                <a:lnTo>
                  <a:pt x="445690" y="85760"/>
                </a:lnTo>
                <a:lnTo>
                  <a:pt x="432561" y="66079"/>
                </a:lnTo>
                <a:lnTo>
                  <a:pt x="421183" y="47335"/>
                </a:lnTo>
                <a:lnTo>
                  <a:pt x="412686" y="28900"/>
                </a:lnTo>
                <a:lnTo>
                  <a:pt x="402093" y="13465"/>
                </a:lnTo>
                <a:lnTo>
                  <a:pt x="384428" y="3722"/>
                </a:lnTo>
                <a:lnTo>
                  <a:pt x="357711" y="0"/>
                </a:lnTo>
                <a:close/>
              </a:path>
            </a:pathLst>
          </a:custGeom>
          <a:solidFill>
            <a:srgbClr val="00AFEF">
              <a:alpha val="4117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107046" y="2634608"/>
            <a:ext cx="657225" cy="1722120"/>
          </a:xfrm>
          <a:custGeom>
            <a:avLst/>
            <a:gdLst/>
            <a:ahLst/>
            <a:cxnLst/>
            <a:rect l="l" t="t" r="r" b="b"/>
            <a:pathLst>
              <a:path w="657225" h="1722120">
                <a:moveTo>
                  <a:pt x="88498" y="0"/>
                </a:moveTo>
                <a:lnTo>
                  <a:pt x="51434" y="7626"/>
                </a:lnTo>
                <a:lnTo>
                  <a:pt x="22685" y="37469"/>
                </a:lnTo>
                <a:lnTo>
                  <a:pt x="6318" y="84349"/>
                </a:lnTo>
                <a:lnTo>
                  <a:pt x="0" y="135731"/>
                </a:lnTo>
                <a:lnTo>
                  <a:pt x="1397" y="179076"/>
                </a:lnTo>
                <a:lnTo>
                  <a:pt x="12811" y="209401"/>
                </a:lnTo>
                <a:lnTo>
                  <a:pt x="34512" y="233940"/>
                </a:lnTo>
                <a:lnTo>
                  <a:pt x="61118" y="258478"/>
                </a:lnTo>
                <a:lnTo>
                  <a:pt x="87249" y="288804"/>
                </a:lnTo>
                <a:lnTo>
                  <a:pt x="142716" y="363368"/>
                </a:lnTo>
                <a:lnTo>
                  <a:pt x="170759" y="407693"/>
                </a:lnTo>
                <a:lnTo>
                  <a:pt x="194563" y="460127"/>
                </a:lnTo>
                <a:lnTo>
                  <a:pt x="208252" y="502338"/>
                </a:lnTo>
                <a:lnTo>
                  <a:pt x="221351" y="550551"/>
                </a:lnTo>
                <a:lnTo>
                  <a:pt x="233060" y="602001"/>
                </a:lnTo>
                <a:lnTo>
                  <a:pt x="242579" y="653929"/>
                </a:lnTo>
                <a:lnTo>
                  <a:pt x="249106" y="703570"/>
                </a:lnTo>
                <a:lnTo>
                  <a:pt x="251841" y="748163"/>
                </a:lnTo>
                <a:lnTo>
                  <a:pt x="244558" y="806027"/>
                </a:lnTo>
                <a:lnTo>
                  <a:pt x="227298" y="857891"/>
                </a:lnTo>
                <a:lnTo>
                  <a:pt x="209800" y="906325"/>
                </a:lnTo>
                <a:lnTo>
                  <a:pt x="201802" y="953903"/>
                </a:lnTo>
                <a:lnTo>
                  <a:pt x="210300" y="999283"/>
                </a:lnTo>
                <a:lnTo>
                  <a:pt x="228631" y="1041771"/>
                </a:lnTo>
                <a:lnTo>
                  <a:pt x="246058" y="1084901"/>
                </a:lnTo>
                <a:lnTo>
                  <a:pt x="251841" y="1132211"/>
                </a:lnTo>
                <a:lnTo>
                  <a:pt x="243456" y="1174619"/>
                </a:lnTo>
                <a:lnTo>
                  <a:pt x="226922" y="1219930"/>
                </a:lnTo>
                <a:lnTo>
                  <a:pt x="206706" y="1266655"/>
                </a:lnTo>
                <a:lnTo>
                  <a:pt x="187276" y="1313307"/>
                </a:lnTo>
                <a:lnTo>
                  <a:pt x="173100" y="1358398"/>
                </a:lnTo>
                <a:lnTo>
                  <a:pt x="161228" y="1413958"/>
                </a:lnTo>
                <a:lnTo>
                  <a:pt x="152130" y="1469411"/>
                </a:lnTo>
                <a:lnTo>
                  <a:pt x="148151" y="1522507"/>
                </a:lnTo>
                <a:lnTo>
                  <a:pt x="151637" y="1570996"/>
                </a:lnTo>
                <a:lnTo>
                  <a:pt x="166429" y="1618841"/>
                </a:lnTo>
                <a:lnTo>
                  <a:pt x="190150" y="1665722"/>
                </a:lnTo>
                <a:lnTo>
                  <a:pt x="216110" y="1702959"/>
                </a:lnTo>
                <a:lnTo>
                  <a:pt x="237617" y="1721872"/>
                </a:lnTo>
                <a:lnTo>
                  <a:pt x="252614" y="1716032"/>
                </a:lnTo>
                <a:lnTo>
                  <a:pt x="264826" y="1691439"/>
                </a:lnTo>
                <a:lnTo>
                  <a:pt x="275943" y="1658060"/>
                </a:lnTo>
                <a:lnTo>
                  <a:pt x="287654" y="1625860"/>
                </a:lnTo>
                <a:lnTo>
                  <a:pt x="298247" y="1592641"/>
                </a:lnTo>
                <a:lnTo>
                  <a:pt x="308197" y="1554708"/>
                </a:lnTo>
                <a:lnTo>
                  <a:pt x="322195" y="1519775"/>
                </a:lnTo>
                <a:lnTo>
                  <a:pt x="344931" y="1495558"/>
                </a:lnTo>
                <a:lnTo>
                  <a:pt x="380797" y="1490736"/>
                </a:lnTo>
                <a:lnTo>
                  <a:pt x="522469" y="1490736"/>
                </a:lnTo>
                <a:lnTo>
                  <a:pt x="547231" y="1470265"/>
                </a:lnTo>
                <a:lnTo>
                  <a:pt x="577455" y="1434494"/>
                </a:lnTo>
                <a:lnTo>
                  <a:pt x="605259" y="1392852"/>
                </a:lnTo>
                <a:lnTo>
                  <a:pt x="628595" y="1349949"/>
                </a:lnTo>
                <a:lnTo>
                  <a:pt x="645413" y="1310392"/>
                </a:lnTo>
                <a:lnTo>
                  <a:pt x="655701" y="1268621"/>
                </a:lnTo>
                <a:lnTo>
                  <a:pt x="656653" y="1229493"/>
                </a:lnTo>
                <a:lnTo>
                  <a:pt x="651986" y="1186269"/>
                </a:lnTo>
                <a:lnTo>
                  <a:pt x="645413" y="1132211"/>
                </a:lnTo>
                <a:lnTo>
                  <a:pt x="635940" y="1028071"/>
                </a:lnTo>
                <a:lnTo>
                  <a:pt x="629396" y="967619"/>
                </a:lnTo>
                <a:lnTo>
                  <a:pt x="620851" y="908691"/>
                </a:lnTo>
                <a:lnTo>
                  <a:pt x="609709" y="856621"/>
                </a:lnTo>
                <a:lnTo>
                  <a:pt x="595376" y="816743"/>
                </a:lnTo>
                <a:lnTo>
                  <a:pt x="562082" y="784006"/>
                </a:lnTo>
                <a:lnTo>
                  <a:pt x="518858" y="771737"/>
                </a:lnTo>
                <a:lnTo>
                  <a:pt x="478111" y="764825"/>
                </a:lnTo>
                <a:lnTo>
                  <a:pt x="452247" y="748163"/>
                </a:lnTo>
                <a:lnTo>
                  <a:pt x="448514" y="720034"/>
                </a:lnTo>
                <a:lnTo>
                  <a:pt x="458962" y="687726"/>
                </a:lnTo>
                <a:lnTo>
                  <a:pt x="473196" y="649632"/>
                </a:lnTo>
                <a:lnTo>
                  <a:pt x="480822" y="604145"/>
                </a:lnTo>
                <a:lnTo>
                  <a:pt x="480113" y="559431"/>
                </a:lnTo>
                <a:lnTo>
                  <a:pt x="476924" y="507592"/>
                </a:lnTo>
                <a:lnTo>
                  <a:pt x="471943" y="452747"/>
                </a:lnTo>
                <a:lnTo>
                  <a:pt x="465858" y="399018"/>
                </a:lnTo>
                <a:lnTo>
                  <a:pt x="459358" y="350526"/>
                </a:lnTo>
                <a:lnTo>
                  <a:pt x="452187" y="296412"/>
                </a:lnTo>
                <a:lnTo>
                  <a:pt x="444658" y="245941"/>
                </a:lnTo>
                <a:lnTo>
                  <a:pt x="433748" y="199757"/>
                </a:lnTo>
                <a:lnTo>
                  <a:pt x="416432" y="158502"/>
                </a:lnTo>
                <a:lnTo>
                  <a:pt x="392810" y="122122"/>
                </a:lnTo>
                <a:lnTo>
                  <a:pt x="364140" y="90350"/>
                </a:lnTo>
                <a:lnTo>
                  <a:pt x="329422" y="63508"/>
                </a:lnTo>
                <a:lnTo>
                  <a:pt x="287654" y="41916"/>
                </a:lnTo>
                <a:lnTo>
                  <a:pt x="244312" y="26499"/>
                </a:lnTo>
                <a:lnTo>
                  <a:pt x="191978" y="12399"/>
                </a:lnTo>
                <a:lnTo>
                  <a:pt x="137693" y="2578"/>
                </a:lnTo>
                <a:lnTo>
                  <a:pt x="88498" y="0"/>
                </a:lnTo>
                <a:close/>
              </a:path>
              <a:path w="657225" h="1722120">
                <a:moveTo>
                  <a:pt x="522469" y="1490736"/>
                </a:moveTo>
                <a:lnTo>
                  <a:pt x="380797" y="1490736"/>
                </a:lnTo>
                <a:lnTo>
                  <a:pt x="426307" y="1498987"/>
                </a:lnTo>
                <a:lnTo>
                  <a:pt x="474055" y="1505523"/>
                </a:lnTo>
                <a:lnTo>
                  <a:pt x="516635" y="1495558"/>
                </a:lnTo>
                <a:lnTo>
                  <a:pt x="522469" y="1490736"/>
                </a:lnTo>
                <a:close/>
              </a:path>
            </a:pathLst>
          </a:custGeom>
          <a:solidFill>
            <a:srgbClr val="00AFEF">
              <a:alpha val="3097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276512" y="3976496"/>
            <a:ext cx="768985" cy="585470"/>
          </a:xfrm>
          <a:custGeom>
            <a:avLst/>
            <a:gdLst/>
            <a:ahLst/>
            <a:cxnLst/>
            <a:rect l="l" t="t" r="r" b="b"/>
            <a:pathLst>
              <a:path w="768985" h="585470">
                <a:moveTo>
                  <a:pt x="768756" y="371296"/>
                </a:moveTo>
                <a:lnTo>
                  <a:pt x="340165" y="371296"/>
                </a:lnTo>
                <a:lnTo>
                  <a:pt x="360001" y="373379"/>
                </a:lnTo>
                <a:lnTo>
                  <a:pt x="382698" y="391052"/>
                </a:lnTo>
                <a:lnTo>
                  <a:pt x="406705" y="418464"/>
                </a:lnTo>
                <a:lnTo>
                  <a:pt x="433331" y="449782"/>
                </a:lnTo>
                <a:lnTo>
                  <a:pt x="463887" y="479170"/>
                </a:lnTo>
                <a:lnTo>
                  <a:pt x="500753" y="510684"/>
                </a:lnTo>
                <a:lnTo>
                  <a:pt x="542595" y="545639"/>
                </a:lnTo>
                <a:lnTo>
                  <a:pt x="584866" y="573807"/>
                </a:lnTo>
                <a:lnTo>
                  <a:pt x="623018" y="584961"/>
                </a:lnTo>
                <a:lnTo>
                  <a:pt x="657504" y="572710"/>
                </a:lnTo>
                <a:lnTo>
                  <a:pt x="690121" y="543718"/>
                </a:lnTo>
                <a:lnTo>
                  <a:pt x="718619" y="507345"/>
                </a:lnTo>
                <a:lnTo>
                  <a:pt x="740747" y="472947"/>
                </a:lnTo>
                <a:lnTo>
                  <a:pt x="764924" y="403701"/>
                </a:lnTo>
                <a:lnTo>
                  <a:pt x="768756" y="371296"/>
                </a:lnTo>
                <a:close/>
              </a:path>
              <a:path w="768985" h="585470">
                <a:moveTo>
                  <a:pt x="83" y="0"/>
                </a:moveTo>
                <a:lnTo>
                  <a:pt x="10846" y="65325"/>
                </a:lnTo>
                <a:lnTo>
                  <a:pt x="28408" y="115496"/>
                </a:lnTo>
                <a:lnTo>
                  <a:pt x="48470" y="161797"/>
                </a:lnTo>
                <a:lnTo>
                  <a:pt x="71453" y="204384"/>
                </a:lnTo>
                <a:lnTo>
                  <a:pt x="99079" y="248459"/>
                </a:lnTo>
                <a:lnTo>
                  <a:pt x="129087" y="289653"/>
                </a:lnTo>
                <a:lnTo>
                  <a:pt x="159214" y="323595"/>
                </a:lnTo>
                <a:lnTo>
                  <a:pt x="190539" y="349293"/>
                </a:lnTo>
                <a:lnTo>
                  <a:pt x="223698" y="369061"/>
                </a:lnTo>
                <a:lnTo>
                  <a:pt x="283801" y="392048"/>
                </a:lnTo>
                <a:lnTo>
                  <a:pt x="305637" y="390560"/>
                </a:lnTo>
                <a:lnTo>
                  <a:pt x="323234" y="380333"/>
                </a:lnTo>
                <a:lnTo>
                  <a:pt x="340165" y="371296"/>
                </a:lnTo>
                <a:lnTo>
                  <a:pt x="768756" y="371296"/>
                </a:lnTo>
                <a:lnTo>
                  <a:pt x="768947" y="369685"/>
                </a:lnTo>
                <a:lnTo>
                  <a:pt x="768433" y="342264"/>
                </a:lnTo>
                <a:lnTo>
                  <a:pt x="760335" y="324556"/>
                </a:lnTo>
                <a:lnTo>
                  <a:pt x="745462" y="313467"/>
                </a:lnTo>
                <a:lnTo>
                  <a:pt x="729946" y="304331"/>
                </a:lnTo>
                <a:lnTo>
                  <a:pt x="719919" y="292480"/>
                </a:lnTo>
                <a:lnTo>
                  <a:pt x="719742" y="277498"/>
                </a:lnTo>
                <a:lnTo>
                  <a:pt x="725173" y="261683"/>
                </a:lnTo>
                <a:lnTo>
                  <a:pt x="729724" y="244153"/>
                </a:lnTo>
                <a:lnTo>
                  <a:pt x="714998" y="198568"/>
                </a:lnTo>
                <a:lnTo>
                  <a:pt x="675612" y="140696"/>
                </a:lnTo>
                <a:lnTo>
                  <a:pt x="657605" y="124459"/>
                </a:lnTo>
                <a:lnTo>
                  <a:pt x="283801" y="124459"/>
                </a:lnTo>
                <a:lnTo>
                  <a:pt x="232644" y="122108"/>
                </a:lnTo>
                <a:lnTo>
                  <a:pt x="184296" y="114315"/>
                </a:lnTo>
                <a:lnTo>
                  <a:pt x="140712" y="102260"/>
                </a:lnTo>
                <a:lnTo>
                  <a:pt x="103842" y="87121"/>
                </a:lnTo>
                <a:lnTo>
                  <a:pt x="70431" y="62525"/>
                </a:lnTo>
                <a:lnTo>
                  <a:pt x="13991" y="5236"/>
                </a:lnTo>
                <a:lnTo>
                  <a:pt x="83" y="0"/>
                </a:lnTo>
                <a:close/>
              </a:path>
              <a:path w="768985" h="585470">
                <a:moveTo>
                  <a:pt x="519259" y="80898"/>
                </a:moveTo>
                <a:lnTo>
                  <a:pt x="477910" y="85709"/>
                </a:lnTo>
                <a:lnTo>
                  <a:pt x="429867" y="96342"/>
                </a:lnTo>
                <a:lnTo>
                  <a:pt x="378953" y="108925"/>
                </a:lnTo>
                <a:lnTo>
                  <a:pt x="328990" y="119588"/>
                </a:lnTo>
                <a:lnTo>
                  <a:pt x="283801" y="124459"/>
                </a:lnTo>
                <a:lnTo>
                  <a:pt x="657605" y="124459"/>
                </a:lnTo>
                <a:lnTo>
                  <a:pt x="650704" y="118236"/>
                </a:lnTo>
                <a:lnTo>
                  <a:pt x="624183" y="102169"/>
                </a:lnTo>
                <a:lnTo>
                  <a:pt x="594935" y="90185"/>
                </a:lnTo>
                <a:lnTo>
                  <a:pt x="560710" y="82893"/>
                </a:lnTo>
                <a:lnTo>
                  <a:pt x="519259" y="80898"/>
                </a:lnTo>
                <a:close/>
              </a:path>
            </a:pathLst>
          </a:custGeom>
          <a:solidFill>
            <a:srgbClr val="00AFEF">
              <a:alpha val="3097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379600" y="4624387"/>
            <a:ext cx="363855" cy="379730"/>
          </a:xfrm>
          <a:custGeom>
            <a:avLst/>
            <a:gdLst/>
            <a:ahLst/>
            <a:cxnLst/>
            <a:rect l="l" t="t" r="r" b="b"/>
            <a:pathLst>
              <a:path w="363855" h="379729">
                <a:moveTo>
                  <a:pt x="0" y="379412"/>
                </a:moveTo>
                <a:lnTo>
                  <a:pt x="363537" y="379412"/>
                </a:lnTo>
                <a:lnTo>
                  <a:pt x="363537" y="0"/>
                </a:lnTo>
                <a:lnTo>
                  <a:pt x="0" y="0"/>
                </a:lnTo>
                <a:lnTo>
                  <a:pt x="0" y="3794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379600" y="4624387"/>
            <a:ext cx="363855" cy="379730"/>
          </a:xfrm>
          <a:custGeom>
            <a:avLst/>
            <a:gdLst/>
            <a:ahLst/>
            <a:cxnLst/>
            <a:rect l="l" t="t" r="r" b="b"/>
            <a:pathLst>
              <a:path w="363855" h="379729">
                <a:moveTo>
                  <a:pt x="0" y="379412"/>
                </a:moveTo>
                <a:lnTo>
                  <a:pt x="363537" y="379412"/>
                </a:lnTo>
                <a:lnTo>
                  <a:pt x="363537" y="0"/>
                </a:lnTo>
                <a:lnTo>
                  <a:pt x="0" y="0"/>
                </a:lnTo>
                <a:lnTo>
                  <a:pt x="0" y="379412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879975" y="4656137"/>
            <a:ext cx="361950" cy="379730"/>
          </a:xfrm>
          <a:custGeom>
            <a:avLst/>
            <a:gdLst/>
            <a:ahLst/>
            <a:cxnLst/>
            <a:rect l="l" t="t" r="r" b="b"/>
            <a:pathLst>
              <a:path w="361950" h="379729">
                <a:moveTo>
                  <a:pt x="0" y="379412"/>
                </a:moveTo>
                <a:lnTo>
                  <a:pt x="361950" y="379412"/>
                </a:lnTo>
                <a:lnTo>
                  <a:pt x="361950" y="0"/>
                </a:lnTo>
                <a:lnTo>
                  <a:pt x="0" y="0"/>
                </a:lnTo>
                <a:lnTo>
                  <a:pt x="0" y="3794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879975" y="4656137"/>
            <a:ext cx="361950" cy="379730"/>
          </a:xfrm>
          <a:custGeom>
            <a:avLst/>
            <a:gdLst/>
            <a:ahLst/>
            <a:cxnLst/>
            <a:rect l="l" t="t" r="r" b="b"/>
            <a:pathLst>
              <a:path w="361950" h="379729">
                <a:moveTo>
                  <a:pt x="0" y="379412"/>
                </a:moveTo>
                <a:lnTo>
                  <a:pt x="361950" y="379412"/>
                </a:lnTo>
                <a:lnTo>
                  <a:pt x="361950" y="0"/>
                </a:lnTo>
                <a:lnTo>
                  <a:pt x="0" y="0"/>
                </a:lnTo>
                <a:lnTo>
                  <a:pt x="0" y="379412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149220" y="1415034"/>
            <a:ext cx="15151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DJF </a:t>
            </a:r>
            <a:r>
              <a:rPr sz="1800" spc="-5" dirty="0">
                <a:latin typeface="Calibri"/>
                <a:cs typeface="Calibri"/>
              </a:rPr>
              <a:t>(NH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Winter)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615432" y="1378711"/>
            <a:ext cx="16167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latin typeface="Calibri"/>
                <a:cs typeface="Calibri"/>
              </a:rPr>
              <a:t>JJA </a:t>
            </a:r>
            <a:r>
              <a:rPr sz="1800" spc="-5" dirty="0">
                <a:latin typeface="Calibri"/>
                <a:cs typeface="Calibri"/>
              </a:rPr>
              <a:t>(NH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Summer)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02768" y="5384698"/>
            <a:ext cx="84054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80795" marR="5080" indent="-126873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Light blue </a:t>
            </a:r>
            <a:r>
              <a:rPr sz="1800" dirty="0">
                <a:latin typeface="Calibri"/>
                <a:cs typeface="Calibri"/>
              </a:rPr>
              <a:t>shading: 500 </a:t>
            </a:r>
            <a:r>
              <a:rPr sz="1800" spc="-15" dirty="0">
                <a:latin typeface="Calibri"/>
                <a:cs typeface="Calibri"/>
              </a:rPr>
              <a:t>hPa </a:t>
            </a:r>
            <a:r>
              <a:rPr sz="1800" spc="-5" dirty="0">
                <a:latin typeface="Calibri"/>
                <a:cs typeface="Calibri"/>
              </a:rPr>
              <a:t>closed </a:t>
            </a:r>
            <a:r>
              <a:rPr sz="1800" spc="-10" dirty="0">
                <a:latin typeface="Calibri"/>
                <a:cs typeface="Calibri"/>
              </a:rPr>
              <a:t>lows to </a:t>
            </a:r>
            <a:r>
              <a:rPr sz="1800" dirty="0">
                <a:latin typeface="Calibri"/>
                <a:cs typeface="Calibri"/>
              </a:rPr>
              <a:t>the </a:t>
            </a:r>
            <a:r>
              <a:rPr sz="1800" spc="-5" dirty="0">
                <a:latin typeface="Calibri"/>
                <a:cs typeface="Calibri"/>
              </a:rPr>
              <a:t>south </a:t>
            </a:r>
            <a:r>
              <a:rPr sz="1800" dirty="0">
                <a:latin typeface="Calibri"/>
                <a:cs typeface="Calibri"/>
              </a:rPr>
              <a:t>of the </a:t>
            </a:r>
            <a:r>
              <a:rPr sz="1800" spc="-5" dirty="0">
                <a:latin typeface="Calibri"/>
                <a:cs typeface="Calibri"/>
              </a:rPr>
              <a:t>Jet </a:t>
            </a:r>
            <a:r>
              <a:rPr sz="1800" spc="-10" dirty="0">
                <a:latin typeface="Calibri"/>
                <a:cs typeface="Calibri"/>
              </a:rPr>
              <a:t>(from </a:t>
            </a:r>
            <a:r>
              <a:rPr sz="1800" dirty="0">
                <a:latin typeface="Calibri"/>
                <a:cs typeface="Calibri"/>
              </a:rPr>
              <a:t>Bell and Bosart 1989)  </a:t>
            </a:r>
            <a:r>
              <a:rPr sz="1800" spc="-20" dirty="0">
                <a:latin typeface="Calibri"/>
                <a:cs typeface="Calibri"/>
              </a:rPr>
              <a:t>Warm </a:t>
            </a:r>
            <a:r>
              <a:rPr sz="1800" spc="-15" dirty="0">
                <a:latin typeface="Calibri"/>
                <a:cs typeface="Calibri"/>
              </a:rPr>
              <a:t>colors: </a:t>
            </a:r>
            <a:r>
              <a:rPr sz="1800" spc="-10" dirty="0">
                <a:latin typeface="Calibri"/>
                <a:cs typeface="Calibri"/>
              </a:rPr>
              <a:t>Surface cyclones </a:t>
            </a:r>
            <a:r>
              <a:rPr sz="1800" spc="-5" dirty="0">
                <a:latin typeface="Calibri"/>
                <a:cs typeface="Calibri"/>
              </a:rPr>
              <a:t>density </a:t>
            </a:r>
            <a:r>
              <a:rPr sz="1800" spc="-10" dirty="0">
                <a:latin typeface="Calibri"/>
                <a:cs typeface="Calibri"/>
              </a:rPr>
              <a:t>(from </a:t>
            </a:r>
            <a:r>
              <a:rPr sz="1800" spc="-5" dirty="0">
                <a:latin typeface="Calibri"/>
                <a:cs typeface="Calibri"/>
              </a:rPr>
              <a:t>Raible et </a:t>
            </a:r>
            <a:r>
              <a:rPr sz="1800" dirty="0">
                <a:latin typeface="Calibri"/>
                <a:cs typeface="Calibri"/>
              </a:rPr>
              <a:t>al.</a:t>
            </a:r>
            <a:r>
              <a:rPr sz="1800" spc="1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2008)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996820" y="2940558"/>
            <a:ext cx="139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J</a:t>
            </a:r>
            <a:endParaRPr sz="18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387597" y="3820159"/>
            <a:ext cx="139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J</a:t>
            </a:r>
            <a:endParaRPr sz="18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637403" y="3092907"/>
            <a:ext cx="14033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J</a:t>
            </a:r>
            <a:endParaRPr sz="18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982459" y="3837813"/>
            <a:ext cx="139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J</a:t>
            </a:r>
            <a:endParaRPr sz="1800">
              <a:latin typeface="Arial"/>
              <a:cs typeface="Arial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1365630" y="411937"/>
            <a:ext cx="6630034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5" dirty="0">
                <a:solidFill>
                  <a:srgbClr val="00AFEF"/>
                </a:solidFill>
              </a:rPr>
              <a:t>Annual </a:t>
            </a:r>
            <a:r>
              <a:rPr sz="3200" dirty="0">
                <a:solidFill>
                  <a:srgbClr val="00AFEF"/>
                </a:solidFill>
              </a:rPr>
              <a:t>mean </a:t>
            </a:r>
            <a:r>
              <a:rPr sz="3200" spc="-10" dirty="0">
                <a:solidFill>
                  <a:srgbClr val="00AFEF"/>
                </a:solidFill>
              </a:rPr>
              <a:t>COL distribution </a:t>
            </a:r>
            <a:r>
              <a:rPr sz="3200" dirty="0">
                <a:solidFill>
                  <a:srgbClr val="00AFEF"/>
                </a:solidFill>
              </a:rPr>
              <a:t>in the</a:t>
            </a:r>
            <a:r>
              <a:rPr sz="3200" spc="50" dirty="0">
                <a:solidFill>
                  <a:srgbClr val="00AFEF"/>
                </a:solidFill>
              </a:rPr>
              <a:t> </a:t>
            </a:r>
            <a:r>
              <a:rPr sz="3200" dirty="0">
                <a:solidFill>
                  <a:srgbClr val="00AFEF"/>
                </a:solidFill>
              </a:rPr>
              <a:t>NH</a:t>
            </a:r>
            <a:endParaRPr sz="32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weather forecast&#10;&#10;Description automatically generated">
            <a:extLst>
              <a:ext uri="{FF2B5EF4-FFF2-40B4-BE49-F238E27FC236}">
                <a16:creationId xmlns:a16="http://schemas.microsoft.com/office/drawing/2014/main" id="{4DC28E7E-15AC-9BFB-B0BF-7DAD0A1E9E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367" y="338303"/>
            <a:ext cx="6098400" cy="3090697"/>
          </a:xfrm>
          <a:prstGeom prst="rect">
            <a:avLst/>
          </a:prstGeom>
        </p:spPr>
      </p:pic>
      <p:pic>
        <p:nvPicPr>
          <p:cNvPr id="5" name="Picture 4" descr="A map with a diagram&#10;&#10;Description automatically generated">
            <a:extLst>
              <a:ext uri="{FF2B5EF4-FFF2-40B4-BE49-F238E27FC236}">
                <a16:creationId xmlns:a16="http://schemas.microsoft.com/office/drawing/2014/main" id="{386D9A8E-253C-6346-1DFE-4F18A37856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1981200"/>
            <a:ext cx="4178734" cy="429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1932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07FA458-8F8B-4819-8B34-F440EDB6AF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916" r="-3" b="-3"/>
          <a:stretch/>
        </p:blipFill>
        <p:spPr>
          <a:xfrm>
            <a:off x="4216674" y="10"/>
            <a:ext cx="4927327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37BCD0-37D7-40D9-BE17-3B1F5FA071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851" r="2" b="2201"/>
          <a:stretch/>
        </p:blipFill>
        <p:spPr>
          <a:xfrm>
            <a:off x="3136508" y="3887894"/>
            <a:ext cx="6007493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FC1FCA-29AC-48CF-A016-9A03A22B76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356"/>
          <a:stretch/>
        </p:blipFill>
        <p:spPr>
          <a:xfrm>
            <a:off x="20" y="10"/>
            <a:ext cx="5627313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4099736-13C4-43BA-A7FB-C0D62CE8D2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3252"/>
            <a:ext cx="1895475" cy="77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9810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5EB5936-6CEB-46CB-83F3-FBEC72929D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9063" y="1263495"/>
            <a:ext cx="4974695" cy="47182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AC25EB-F7DF-41FD-B215-887780116D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31" y="981669"/>
            <a:ext cx="4202279" cy="1619494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7F6DA04-7958-47C2-84AE-20112C807A0A}"/>
              </a:ext>
            </a:extLst>
          </p:cNvPr>
          <p:cNvCxnSpPr>
            <a:cxnSpLocks/>
          </p:cNvCxnSpPr>
          <p:nvPr/>
        </p:nvCxnSpPr>
        <p:spPr>
          <a:xfrm flipH="1" flipV="1">
            <a:off x="5442593" y="3577266"/>
            <a:ext cx="1080123" cy="899484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F922650-2BAC-44FB-ADF4-A1DA39596F37}"/>
              </a:ext>
            </a:extLst>
          </p:cNvPr>
          <p:cNvCxnSpPr>
            <a:cxnSpLocks/>
          </p:cNvCxnSpPr>
          <p:nvPr/>
        </p:nvCxnSpPr>
        <p:spPr>
          <a:xfrm>
            <a:off x="3674372" y="2474261"/>
            <a:ext cx="472075" cy="700739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CDBB4123-F5B4-4E10-855B-5E89F5DC0E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2168" y="1101931"/>
            <a:ext cx="2000723" cy="1998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98CBA39-0392-4406-9574-68F191A2A53C}"/>
              </a:ext>
            </a:extLst>
          </p:cNvPr>
          <p:cNvCxnSpPr>
            <a:cxnSpLocks/>
          </p:cNvCxnSpPr>
          <p:nvPr/>
        </p:nvCxnSpPr>
        <p:spPr>
          <a:xfrm flipH="1">
            <a:off x="5653212" y="1976783"/>
            <a:ext cx="2436688" cy="1279674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3D93DE2-F813-4AF1-8FD2-1E9EFBE63625}"/>
              </a:ext>
            </a:extLst>
          </p:cNvPr>
          <p:cNvSpPr txBox="1"/>
          <p:nvPr/>
        </p:nvSpPr>
        <p:spPr>
          <a:xfrm>
            <a:off x="4658101" y="3854309"/>
            <a:ext cx="108012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100" b="1" dirty="0"/>
              <a:t>B</a:t>
            </a:r>
          </a:p>
          <a:p>
            <a:pPr algn="ctr"/>
            <a:r>
              <a:rPr lang="es-ES_tradnl" sz="1050" dirty="0"/>
              <a:t>973 hPa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A52C165-8D86-429D-8296-94B4E57F6560}"/>
              </a:ext>
            </a:extLst>
          </p:cNvPr>
          <p:cNvSpPr txBox="1"/>
          <p:nvPr/>
        </p:nvSpPr>
        <p:spPr>
          <a:xfrm>
            <a:off x="3556681" y="3752866"/>
            <a:ext cx="108012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100" b="1" dirty="0"/>
              <a:t>B</a:t>
            </a:r>
          </a:p>
          <a:p>
            <a:pPr algn="ctr"/>
            <a:r>
              <a:rPr lang="es-ES_tradnl" sz="1050" dirty="0"/>
              <a:t>950 hPa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2025F2D-FA04-41D6-A26E-3110FD9A427B}"/>
              </a:ext>
            </a:extLst>
          </p:cNvPr>
          <p:cNvSpPr txBox="1"/>
          <p:nvPr/>
        </p:nvSpPr>
        <p:spPr>
          <a:xfrm>
            <a:off x="2837760" y="2405591"/>
            <a:ext cx="1080122" cy="173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5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28                      29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44F5D88-425D-4C24-BCE4-DDCCA33750D8}"/>
              </a:ext>
            </a:extLst>
          </p:cNvPr>
          <p:cNvSpPr txBox="1"/>
          <p:nvPr/>
        </p:nvSpPr>
        <p:spPr>
          <a:xfrm>
            <a:off x="728461" y="916041"/>
            <a:ext cx="97334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900" dirty="0">
                <a:latin typeface="Calibri Light" panose="020F0302020204030204" pitchFamily="34" charset="0"/>
                <a:cs typeface="Calibri Light" panose="020F0302020204030204" pitchFamily="34" charset="0"/>
              </a:rPr>
              <a:t>Nivel del mar</a:t>
            </a:r>
          </a:p>
          <a:p>
            <a:r>
              <a:rPr lang="es-ES_tradnl" sz="900" dirty="0">
                <a:latin typeface="Calibri Light" panose="020F0302020204030204" pitchFamily="34" charset="0"/>
                <a:cs typeface="Calibri Light" panose="020F0302020204030204" pitchFamily="34" charset="0"/>
              </a:rPr>
              <a:t>Isla de Pascua (m)</a:t>
            </a:r>
          </a:p>
          <a:p>
            <a:r>
              <a:rPr lang="es-ES_tradnl" sz="900" dirty="0">
                <a:latin typeface="Calibri Light" panose="020F0302020204030204" pitchFamily="34" charset="0"/>
                <a:cs typeface="Calibri Light" panose="020F0302020204030204" pitchFamily="34" charset="0"/>
              </a:rPr>
              <a:t>Data UNESCO-COI</a:t>
            </a:r>
            <a:endParaRPr lang="es-ES_tradnl" sz="105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AFBB6B6-EE15-4817-B227-BF31D3803310}"/>
              </a:ext>
            </a:extLst>
          </p:cNvPr>
          <p:cNvCxnSpPr/>
          <p:nvPr/>
        </p:nvCxnSpPr>
        <p:spPr>
          <a:xfrm>
            <a:off x="647700" y="2063748"/>
            <a:ext cx="3155950" cy="0"/>
          </a:xfrm>
          <a:prstGeom prst="line">
            <a:avLst/>
          </a:prstGeom>
          <a:ln w="28575">
            <a:solidFill>
              <a:srgbClr val="FFC000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8407BFCA-BCCF-4CA8-A39D-F7E49FB25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650" y="4101239"/>
            <a:ext cx="2926908" cy="16463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D15CD4C-8720-4FE6-AE55-E18D4993DDA7}"/>
              </a:ext>
            </a:extLst>
          </p:cNvPr>
          <p:cNvSpPr txBox="1"/>
          <p:nvPr/>
        </p:nvSpPr>
        <p:spPr>
          <a:xfrm>
            <a:off x="5997813" y="5304733"/>
            <a:ext cx="1473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9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Nube rollo en San Antonio </a:t>
            </a:r>
          </a:p>
          <a:p>
            <a:r>
              <a:rPr lang="es-ES_tradnl" sz="9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©El informador-Chile</a:t>
            </a:r>
            <a:endParaRPr lang="es-ES_tradnl" sz="105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A042370-FAC9-40D5-A28D-14061E6AAB93}"/>
              </a:ext>
            </a:extLst>
          </p:cNvPr>
          <p:cNvSpPr txBox="1"/>
          <p:nvPr/>
        </p:nvSpPr>
        <p:spPr>
          <a:xfrm>
            <a:off x="3893737" y="2506656"/>
            <a:ext cx="1356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500" b="1" dirty="0">
                <a:latin typeface="+mj-lt"/>
                <a:cs typeface="Calibri Light" panose="020F0302020204030204" pitchFamily="34" charset="0"/>
              </a:rPr>
              <a:t>RA</a:t>
            </a:r>
          </a:p>
          <a:p>
            <a:pPr algn="ctr"/>
            <a:r>
              <a:rPr lang="es-ES_tradnl" sz="900" dirty="0">
                <a:latin typeface="Calibri Light" panose="020F0302020204030204" pitchFamily="34" charset="0"/>
                <a:cs typeface="Calibri Light" panose="020F0302020204030204" pitchFamily="34" charset="0"/>
              </a:rPr>
              <a:t>(IVT&gt;1200)</a:t>
            </a:r>
            <a:endParaRPr lang="es-ES_tradnl" sz="105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E415DB10-7C55-4C1E-97BC-6F656BABF27F}"/>
              </a:ext>
            </a:extLst>
          </p:cNvPr>
          <p:cNvCxnSpPr>
            <a:cxnSpLocks/>
          </p:cNvCxnSpPr>
          <p:nvPr/>
        </p:nvCxnSpPr>
        <p:spPr>
          <a:xfrm flipH="1">
            <a:off x="4166976" y="2908464"/>
            <a:ext cx="351284" cy="272886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2AF82A67-C41F-4A1B-9D62-83F8BDBE4FE3}"/>
              </a:ext>
            </a:extLst>
          </p:cNvPr>
          <p:cNvSpPr txBox="1"/>
          <p:nvPr/>
        </p:nvSpPr>
        <p:spPr>
          <a:xfrm>
            <a:off x="4658101" y="3026019"/>
            <a:ext cx="108012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100" b="1" dirty="0"/>
              <a:t>BS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31531B4-836E-462D-97DA-A1003B5888FF}"/>
              </a:ext>
            </a:extLst>
          </p:cNvPr>
          <p:cNvSpPr txBox="1"/>
          <p:nvPr/>
        </p:nvSpPr>
        <p:spPr>
          <a:xfrm>
            <a:off x="7403018" y="1085495"/>
            <a:ext cx="1473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9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Intensa nevada en interior de Antofagasta y Atacama</a:t>
            </a:r>
            <a:endParaRPr lang="es-ES_tradnl" sz="105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AF81119-D173-45AA-BAA6-8BBD95E52CD2}"/>
              </a:ext>
            </a:extLst>
          </p:cNvPr>
          <p:cNvSpPr txBox="1"/>
          <p:nvPr/>
        </p:nvSpPr>
        <p:spPr>
          <a:xfrm>
            <a:off x="6977787" y="1997156"/>
            <a:ext cx="14732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90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Nieve</a:t>
            </a:r>
            <a:endParaRPr lang="es-ES_tradnl" sz="1050" dirty="0">
              <a:solidFill>
                <a:srgbClr val="0070C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A6FAB79-9355-4CDD-A5A1-AF412CEAEA75}"/>
              </a:ext>
            </a:extLst>
          </p:cNvPr>
          <p:cNvSpPr txBox="1"/>
          <p:nvPr/>
        </p:nvSpPr>
        <p:spPr>
          <a:xfrm>
            <a:off x="268536" y="4156095"/>
            <a:ext cx="207889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350" dirty="0">
                <a:latin typeface="Calibri Light" panose="020F0302020204030204" pitchFamily="34" charset="0"/>
                <a:cs typeface="Calibri Light" panose="020F0302020204030204" pitchFamily="34" charset="0"/>
              </a:rPr>
              <a:t>GFS 27 Mayo 2021 - 21 UTC</a:t>
            </a:r>
          </a:p>
          <a:p>
            <a:r>
              <a:rPr lang="es-ES_tradnl" sz="1350" dirty="0">
                <a:latin typeface="Calibri Light" panose="020F0302020204030204" pitchFamily="34" charset="0"/>
                <a:cs typeface="Calibri Light" panose="020F0302020204030204" pitchFamily="34" charset="0"/>
              </a:rPr>
              <a:t>(Pronostico de 12 horas)</a:t>
            </a:r>
          </a:p>
          <a:p>
            <a:endParaRPr lang="es-ES_tradnl" sz="135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s-ES_tradnl" sz="900" dirty="0">
                <a:latin typeface="Calibri Light" panose="020F0302020204030204" pitchFamily="34" charset="0"/>
                <a:cs typeface="Calibri Light" panose="020F0302020204030204" pitchFamily="34" charset="0"/>
              </a:rPr>
              <a:t>Contornos negros: PNM cada 10 </a:t>
            </a:r>
            <a:r>
              <a:rPr lang="es-ES_tradnl" sz="9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mb</a:t>
            </a:r>
            <a:endParaRPr lang="es-ES_tradnl" sz="9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s-ES_tradnl" sz="900" dirty="0">
                <a:latin typeface="Calibri Light" panose="020F0302020204030204" pitchFamily="34" charset="0"/>
                <a:cs typeface="Calibri Light" panose="020F0302020204030204" pitchFamily="34" charset="0"/>
              </a:rPr>
              <a:t>Contornos celeste: Z500</a:t>
            </a:r>
          </a:p>
          <a:p>
            <a:r>
              <a:rPr lang="es-ES_tradnl" sz="900" dirty="0">
                <a:latin typeface="Calibri Light" panose="020F0302020204030204" pitchFamily="34" charset="0"/>
                <a:cs typeface="Calibri Light" panose="020F0302020204030204" pitchFamily="34" charset="0"/>
              </a:rPr>
              <a:t>Colores: Agua Precipitable (rojo: 50 mm)</a:t>
            </a:r>
            <a:endParaRPr lang="es-ES_tradnl" sz="105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5159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CC4BB95-7D23-4CCB-AF42-5159F7AD9C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7165"/>
            <a:ext cx="6937829" cy="3902529"/>
          </a:xfrm>
          <a:prstGeom prst="rect">
            <a:avLst/>
          </a:prstGeom>
        </p:spPr>
      </p:pic>
      <p:pic>
        <p:nvPicPr>
          <p:cNvPr id="3" name="Imagen 3">
            <a:extLst>
              <a:ext uri="{FF2B5EF4-FFF2-40B4-BE49-F238E27FC236}">
                <a16:creationId xmlns:a16="http://schemas.microsoft.com/office/drawing/2014/main" id="{A4E4E3C1-EE77-49C0-9FBE-F67459A415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8325" y="3581400"/>
            <a:ext cx="5395913" cy="320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8256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207</TotalTime>
  <Words>1424</Words>
  <Application>Microsoft Office PowerPoint</Application>
  <PresentationFormat>On-screen Show (4:3)</PresentationFormat>
  <Paragraphs>228</Paragraphs>
  <Slides>51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7" baseType="lpstr">
      <vt:lpstr>Arial</vt:lpstr>
      <vt:lpstr>Calibri</vt:lpstr>
      <vt:lpstr>Calibri Light</vt:lpstr>
      <vt:lpstr>Symbol</vt:lpstr>
      <vt:lpstr>Times New Roman</vt:lpstr>
      <vt:lpstr>Office Theme</vt:lpstr>
      <vt:lpstr>Bajas Segregadas en el HS (Chile) Cut off lows Gota fría DANAs  </vt:lpstr>
      <vt:lpstr>Outline</vt:lpstr>
      <vt:lpstr>Cut off Lows…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COL structure and evolution</vt:lpstr>
      <vt:lpstr>PowerPoint Presentation</vt:lpstr>
      <vt:lpstr>COL structure and evolution</vt:lpstr>
      <vt:lpstr>PowerPoint Presentation</vt:lpstr>
      <vt:lpstr>PowerPoint Presentation</vt:lpstr>
      <vt:lpstr>PowerPoint Presentation</vt:lpstr>
      <vt:lpstr>COL structure and evolution 300 hPa geopotential height. Wind vectors and potential vorticity at 340 K</vt:lpstr>
      <vt:lpstr>PowerPoint Presentation</vt:lpstr>
      <vt:lpstr>PowerPoint Presentation</vt:lpstr>
      <vt:lpstr>Long-term mean distribution of COLs</vt:lpstr>
      <vt:lpstr>Long-term mean distribution of COLs Most COLS in three subtropical regions: Australia, South America and South Africa</vt:lpstr>
      <vt:lpstr>PowerPoint Presentation</vt:lpstr>
      <vt:lpstr>Annual mean COL distribution Some changes depending on level of identification and dataset</vt:lpstr>
      <vt:lpstr>Seasonal distribution of surface cyclones In contrast to COL distribution, surface cyclone density maximizes in a  circumpolar band at 60° with less asymmetry</vt:lpstr>
      <vt:lpstr>Annual mean COL distribution in the NH</vt:lpstr>
      <vt:lpstr>Others aspects of COLs in the SH</vt:lpstr>
      <vt:lpstr>Others aspects of COLs in the SH For each COL we calculate the precipitation (TRMM) in a 1010 lat-lon box around the COL center.</vt:lpstr>
      <vt:lpstr>COL distribution in the SH</vt:lpstr>
      <vt:lpstr>Numerical experiments using WRF</vt:lpstr>
      <vt:lpstr>Numerical experiments using WRF</vt:lpstr>
      <vt:lpstr>PowerPoint Presentation</vt:lpstr>
      <vt:lpstr>Precipitation during the Event</vt:lpstr>
      <vt:lpstr>Distribución observada de la Precipitación diaria en  estaciones DGA zona de Copiapo (1970-2013)  Precipitación media anual  15 mm</vt:lpstr>
      <vt:lpstr>Precipitation during the Event</vt:lpstr>
      <vt:lpstr>PowerPoint Presentation</vt:lpstr>
      <vt:lpstr>Synoptic environment I: Z500 and SLP</vt:lpstr>
      <vt:lpstr>Large scale context</vt:lpstr>
      <vt:lpstr>Synoptic environment I: PW and 850 winds</vt:lpstr>
      <vt:lpstr>What caused such a intense storm over Atacama?</vt:lpstr>
      <vt:lpstr>Plausible suspect: marked, sudden SST warming off South America (EN 2015)  Destabilize the atmosphere and provide extra moisture</vt:lpstr>
      <vt:lpstr>Numerical experiment using RegCM (forced by ERA) In a sensitivity run the SST was keep equal to the field at March 10 (prior to the warming)  thus causing a sfc BC cooler than the control run</vt:lpstr>
      <vt:lpstr>CTR PW (contours) and SENS-CTR PW (colors)</vt:lpstr>
      <vt:lpstr>RegCM simulated precipitation</vt:lpstr>
      <vt:lpstr>Conclusions</vt:lpstr>
      <vt:lpstr>Precipitación acumulada en 6 horas  Pronóstico valido a las 18 hrs, 24 Mar 2015</vt:lpstr>
      <vt:lpstr>Annual mean COL distribution in the NH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RG</dc:creator>
  <cp:lastModifiedBy>rene garreaud</cp:lastModifiedBy>
  <cp:revision>4</cp:revision>
  <dcterms:created xsi:type="dcterms:W3CDTF">2020-05-29T01:16:13Z</dcterms:created>
  <dcterms:modified xsi:type="dcterms:W3CDTF">2024-11-07T19:21:11Z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2019-06-21T00:00:00Z</vt:filetime>
  </property>
  <property fmtid="{D5CDD505-2E9C-101B-9397-08002B2CF9AE}" pid="3" name="Creator">
    <vt:lpwstr>Microsoft® Office PowerPoint® 2007</vt:lpwstr>
  </property>
  <property fmtid="{D5CDD505-2E9C-101B-9397-08002B2CF9AE}" pid="4" name="LastSaved">
    <vt:filetime>2020-05-29T00:00:00Z</vt:filetime>
  </property>
</Properties>
</file>