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76" r:id="rId4"/>
    <p:sldId id="259" r:id="rId5"/>
    <p:sldId id="260" r:id="rId6"/>
    <p:sldId id="261" r:id="rId7"/>
    <p:sldId id="27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57" r:id="rId2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19475-A2F9-4D64-BBE0-DFD4C7FDB55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2C1FBBBA-4F70-D04A-0B21-AB2D1D40C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2A937D10-A3B4-3504-628C-BCCBA0C1BEE1}"/>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5" name="Marcador de pie de página 4">
            <a:extLst>
              <a:ext uri="{FF2B5EF4-FFF2-40B4-BE49-F238E27FC236}">
                <a16:creationId xmlns:a16="http://schemas.microsoft.com/office/drawing/2014/main" id="{99D66125-CB1C-1B91-38DC-1AAF8CC8ACD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5358C95-AB8B-527F-E219-FDAC6581EE29}"/>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298642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E0873-036D-AAEA-A4FC-8CD07349B011}"/>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2179EEFD-FDD7-DC66-1246-8DC6F2E5732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7E531EF-F740-9596-AEEF-396F08F6AB3A}"/>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5" name="Marcador de pie de página 4">
            <a:extLst>
              <a:ext uri="{FF2B5EF4-FFF2-40B4-BE49-F238E27FC236}">
                <a16:creationId xmlns:a16="http://schemas.microsoft.com/office/drawing/2014/main" id="{72C78020-87EB-DF39-6475-E9B1F8805D2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A945DB-58EC-5465-AB17-236AA167521F}"/>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1995535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E9DCB7-F3BD-63CE-6453-3FB6194EEE89}"/>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440D65AD-703D-C3F3-972C-CC014F91D7C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4999D2C-144C-B9C4-62FA-9C532E1A28A0}"/>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5" name="Marcador de pie de página 4">
            <a:extLst>
              <a:ext uri="{FF2B5EF4-FFF2-40B4-BE49-F238E27FC236}">
                <a16:creationId xmlns:a16="http://schemas.microsoft.com/office/drawing/2014/main" id="{0E8004B4-F01A-D8E4-0D99-002EA006515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6BF117F-FC8D-7050-0436-25C216BF89A2}"/>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1527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E68760-88CC-26CA-A053-3B98757863B4}"/>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94680-33A6-99A2-7CF9-3A6C388A40F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AA6A504-3DAF-CAC6-633E-9AB7FF181542}"/>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5" name="Marcador de pie de página 4">
            <a:extLst>
              <a:ext uri="{FF2B5EF4-FFF2-40B4-BE49-F238E27FC236}">
                <a16:creationId xmlns:a16="http://schemas.microsoft.com/office/drawing/2014/main" id="{6B62E0C2-2A91-9421-4962-56461AD2375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BFD53B4-4CFB-FA53-97FA-2B13A1393300}"/>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230086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DFF46-E53F-F48C-8DDB-632139602E8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BE05B54-665E-A2BF-B10E-2EB74C712D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25694760-B8D7-ADE2-9DFD-7D3E980EFFBD}"/>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5" name="Marcador de pie de página 4">
            <a:extLst>
              <a:ext uri="{FF2B5EF4-FFF2-40B4-BE49-F238E27FC236}">
                <a16:creationId xmlns:a16="http://schemas.microsoft.com/office/drawing/2014/main" id="{55DD8024-EE12-BD2F-39EE-5CD570BC6B2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9A1DF87-45F0-12CF-796A-D3902810C787}"/>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630537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8EAED-E3E0-F607-C99D-8C327416303B}"/>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14377F23-B49E-C802-521F-145EBFAFC7D3}"/>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E22DAF2-820C-690D-EEC7-7F77A8C1DF21}"/>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2E0C9D7D-C514-FF36-512C-D56AAA556C08}"/>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6" name="Marcador de pie de página 5">
            <a:extLst>
              <a:ext uri="{FF2B5EF4-FFF2-40B4-BE49-F238E27FC236}">
                <a16:creationId xmlns:a16="http://schemas.microsoft.com/office/drawing/2014/main" id="{59A5DCE7-A0E5-5CC3-D2FA-98A55061FB2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AB769D8-F063-5B61-5C5F-8E8407E354B9}"/>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103885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52A817-D468-2644-6D6D-B68D26CA6C0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3638F880-67C8-19DB-B934-7D776F8F0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B207AA86-605A-7CBF-417E-EBBFFBF655B6}"/>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45C137A9-C6FB-2BCC-15CD-8B31E2F87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C7A23B5B-B28B-E494-58F0-DC233DFA023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6BD662AB-5829-8F4C-D618-A7E2F876DA92}"/>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8" name="Marcador de pie de página 7">
            <a:extLst>
              <a:ext uri="{FF2B5EF4-FFF2-40B4-BE49-F238E27FC236}">
                <a16:creationId xmlns:a16="http://schemas.microsoft.com/office/drawing/2014/main" id="{9D3ED2A8-77BE-215F-A51B-42A0D8349B9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0C3A8DC4-6620-771B-7D18-20A3F5F1341D}"/>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41821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B484C-AC17-4FD8-6160-419CADE0038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CD0CEB87-46E3-053F-A31C-DA2509B56936}"/>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4" name="Marcador de pie de página 3">
            <a:extLst>
              <a:ext uri="{FF2B5EF4-FFF2-40B4-BE49-F238E27FC236}">
                <a16:creationId xmlns:a16="http://schemas.microsoft.com/office/drawing/2014/main" id="{552CE9E2-A52A-ED00-ECB3-9A93E8247DED}"/>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E2CBF2D3-0C00-A063-93E9-C43FB804DA55}"/>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29240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26537F-0AB9-7739-DB99-153B699DC4E1}"/>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3" name="Marcador de pie de página 2">
            <a:extLst>
              <a:ext uri="{FF2B5EF4-FFF2-40B4-BE49-F238E27FC236}">
                <a16:creationId xmlns:a16="http://schemas.microsoft.com/office/drawing/2014/main" id="{440C6389-1375-2943-ABC9-33D4983C2EB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B61584E0-EED1-295D-CEDE-4E7F19525EB5}"/>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99879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E5C9D-1F2A-1D56-9F02-9D8D429005C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08650466-C59D-3A61-87FE-D2288BB2AA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BCF645FB-7F69-5E90-2AC5-48F1B477E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B409FEF-E657-EB83-98AE-1B42A1EEDFAA}"/>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6" name="Marcador de pie de página 5">
            <a:extLst>
              <a:ext uri="{FF2B5EF4-FFF2-40B4-BE49-F238E27FC236}">
                <a16:creationId xmlns:a16="http://schemas.microsoft.com/office/drawing/2014/main" id="{78CA11D4-35E1-373C-1511-AA327762D06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A81156C-CC33-1EC8-0A59-E2D5B65FB870}"/>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373397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1EF59-D6F7-88B3-5F76-A9A1E29F210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7574B449-D0D6-B8C4-EA14-7E5F5C256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904400B2-C88E-D535-6B3B-4E0EE053E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60A9554-7721-E2F7-B739-A40186EA72B4}"/>
              </a:ext>
            </a:extLst>
          </p:cNvPr>
          <p:cNvSpPr>
            <a:spLocks noGrp="1"/>
          </p:cNvSpPr>
          <p:nvPr>
            <p:ph type="dt" sz="half" idx="10"/>
          </p:nvPr>
        </p:nvSpPr>
        <p:spPr/>
        <p:txBody>
          <a:bodyPr/>
          <a:lstStyle/>
          <a:p>
            <a:fld id="{43CEED10-1280-2F40-9535-1F5805FFA642}" type="datetimeFigureOut">
              <a:rPr lang="es-CL" smtClean="0"/>
              <a:t>12-09-24</a:t>
            </a:fld>
            <a:endParaRPr lang="es-CL"/>
          </a:p>
        </p:txBody>
      </p:sp>
      <p:sp>
        <p:nvSpPr>
          <p:cNvPr id="6" name="Marcador de pie de página 5">
            <a:extLst>
              <a:ext uri="{FF2B5EF4-FFF2-40B4-BE49-F238E27FC236}">
                <a16:creationId xmlns:a16="http://schemas.microsoft.com/office/drawing/2014/main" id="{C56CB976-2BB3-D026-B972-10FBF98620B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FC91F84-FB9A-0E22-0451-DD9E3F283C38}"/>
              </a:ext>
            </a:extLst>
          </p:cNvPr>
          <p:cNvSpPr>
            <a:spLocks noGrp="1"/>
          </p:cNvSpPr>
          <p:nvPr>
            <p:ph type="sldNum" sz="quarter" idx="12"/>
          </p:nvPr>
        </p:nvSpPr>
        <p:spPr/>
        <p:txBody>
          <a:bodyPr/>
          <a:lstStyle/>
          <a:p>
            <a:fld id="{1E831428-D21C-154F-A46E-365B3A6E7CD9}" type="slidenum">
              <a:rPr lang="es-CL" smtClean="0"/>
              <a:t>‹Nº›</a:t>
            </a:fld>
            <a:endParaRPr lang="es-CL"/>
          </a:p>
        </p:txBody>
      </p:sp>
    </p:spTree>
    <p:extLst>
      <p:ext uri="{BB962C8B-B14F-4D97-AF65-F5344CB8AC3E}">
        <p14:creationId xmlns:p14="http://schemas.microsoft.com/office/powerpoint/2010/main" val="210043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7EDD076-7134-9482-E7F3-492627CFF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7B401017-F2B9-D4AB-8AB4-CAAFCFF96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A72D669-BB19-45C6-9B92-87891CFD6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CEED10-1280-2F40-9535-1F5805FFA642}" type="datetimeFigureOut">
              <a:rPr lang="es-CL" smtClean="0"/>
              <a:t>12-09-24</a:t>
            </a:fld>
            <a:endParaRPr lang="es-CL"/>
          </a:p>
        </p:txBody>
      </p:sp>
      <p:sp>
        <p:nvSpPr>
          <p:cNvPr id="5" name="Marcador de pie de página 4">
            <a:extLst>
              <a:ext uri="{FF2B5EF4-FFF2-40B4-BE49-F238E27FC236}">
                <a16:creationId xmlns:a16="http://schemas.microsoft.com/office/drawing/2014/main" id="{969CE9BE-A9A2-2587-CF3E-E0F804527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F1326439-C487-606C-088E-E1E98D92AE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831428-D21C-154F-A46E-365B3A6E7CD9}" type="slidenum">
              <a:rPr lang="es-CL" smtClean="0"/>
              <a:t>‹Nº›</a:t>
            </a:fld>
            <a:endParaRPr lang="es-CL"/>
          </a:p>
        </p:txBody>
      </p:sp>
    </p:spTree>
    <p:extLst>
      <p:ext uri="{BB962C8B-B14F-4D97-AF65-F5344CB8AC3E}">
        <p14:creationId xmlns:p14="http://schemas.microsoft.com/office/powerpoint/2010/main" val="41672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AC65E-1BEC-D8DD-AE5B-1EC189E20020}"/>
              </a:ext>
            </a:extLst>
          </p:cNvPr>
          <p:cNvSpPr>
            <a:spLocks noGrp="1"/>
          </p:cNvSpPr>
          <p:nvPr>
            <p:ph type="ctrTitle"/>
          </p:nvPr>
        </p:nvSpPr>
        <p:spPr/>
        <p:txBody>
          <a:bodyPr/>
          <a:lstStyle/>
          <a:p>
            <a:r>
              <a:rPr lang="es-CL" dirty="0"/>
              <a:t>Ciclo del Carbono y control tectónico del clima</a:t>
            </a:r>
          </a:p>
        </p:txBody>
      </p:sp>
      <p:sp>
        <p:nvSpPr>
          <p:cNvPr id="3" name="Subtítulo 2">
            <a:extLst>
              <a:ext uri="{FF2B5EF4-FFF2-40B4-BE49-F238E27FC236}">
                <a16:creationId xmlns:a16="http://schemas.microsoft.com/office/drawing/2014/main" id="{B2E8834A-DBAA-4770-D5F5-BC0B596270D5}"/>
              </a:ext>
            </a:extLst>
          </p:cNvPr>
          <p:cNvSpPr>
            <a:spLocks noGrp="1"/>
          </p:cNvSpPr>
          <p:nvPr>
            <p:ph type="subTitle" idx="1"/>
          </p:nvPr>
        </p:nvSpPr>
        <p:spPr/>
        <p:txBody>
          <a:bodyPr/>
          <a:lstStyle/>
          <a:p>
            <a:r>
              <a:rPr lang="es-CL" dirty="0"/>
              <a:t>GF3004 Semestre Primavera, 2024 </a:t>
            </a:r>
          </a:p>
          <a:p>
            <a:r>
              <a:rPr lang="es-CL" dirty="0"/>
              <a:t>Roberto Rondanelli</a:t>
            </a:r>
          </a:p>
        </p:txBody>
      </p:sp>
    </p:spTree>
    <p:extLst>
      <p:ext uri="{BB962C8B-B14F-4D97-AF65-F5344CB8AC3E}">
        <p14:creationId xmlns:p14="http://schemas.microsoft.com/office/powerpoint/2010/main" val="1736304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F38A8-C72A-9BE1-1603-39F387B9BE20}"/>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7BF68D90-3082-DDF2-EFA6-C5A91E2E5551}"/>
              </a:ext>
            </a:extLst>
          </p:cNvPr>
          <p:cNvPicPr>
            <a:picLocks noGrp="1" noChangeAspect="1"/>
          </p:cNvPicPr>
          <p:nvPr>
            <p:ph idx="1"/>
          </p:nvPr>
        </p:nvPicPr>
        <p:blipFill>
          <a:blip r:embed="rId2"/>
          <a:stretch>
            <a:fillRect/>
          </a:stretch>
        </p:blipFill>
        <p:spPr>
          <a:xfrm>
            <a:off x="838200" y="1027906"/>
            <a:ext cx="6905950" cy="3432782"/>
          </a:xfrm>
        </p:spPr>
      </p:pic>
      <p:pic>
        <p:nvPicPr>
          <p:cNvPr id="7" name="Imagen 6">
            <a:extLst>
              <a:ext uri="{FF2B5EF4-FFF2-40B4-BE49-F238E27FC236}">
                <a16:creationId xmlns:a16="http://schemas.microsoft.com/office/drawing/2014/main" id="{14AFBC5A-77B8-2F13-3BE0-2A8D2F7F5D32}"/>
              </a:ext>
            </a:extLst>
          </p:cNvPr>
          <p:cNvPicPr>
            <a:picLocks noChangeAspect="1"/>
          </p:cNvPicPr>
          <p:nvPr/>
        </p:nvPicPr>
        <p:blipFill>
          <a:blip r:embed="rId3"/>
          <a:stretch>
            <a:fillRect/>
          </a:stretch>
        </p:blipFill>
        <p:spPr>
          <a:xfrm>
            <a:off x="8467023" y="1027906"/>
            <a:ext cx="2477095" cy="5041557"/>
          </a:xfrm>
          <a:prstGeom prst="rect">
            <a:avLst/>
          </a:prstGeom>
        </p:spPr>
      </p:pic>
    </p:spTree>
    <p:extLst>
      <p:ext uri="{BB962C8B-B14F-4D97-AF65-F5344CB8AC3E}">
        <p14:creationId xmlns:p14="http://schemas.microsoft.com/office/powerpoint/2010/main" val="314917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5A3C91-2822-8446-4A4B-4DF2D65147FD}"/>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0C05BCEB-4952-B731-07F4-D78D7FB5AD30}"/>
              </a:ext>
            </a:extLst>
          </p:cNvPr>
          <p:cNvPicPr>
            <a:picLocks noGrp="1" noChangeAspect="1"/>
          </p:cNvPicPr>
          <p:nvPr>
            <p:ph idx="1"/>
          </p:nvPr>
        </p:nvPicPr>
        <p:blipFill>
          <a:blip r:embed="rId2"/>
          <a:stretch>
            <a:fillRect/>
          </a:stretch>
        </p:blipFill>
        <p:spPr>
          <a:xfrm>
            <a:off x="3668334" y="365125"/>
            <a:ext cx="4190563" cy="6281358"/>
          </a:xfrm>
        </p:spPr>
      </p:pic>
    </p:spTree>
    <p:extLst>
      <p:ext uri="{BB962C8B-B14F-4D97-AF65-F5344CB8AC3E}">
        <p14:creationId xmlns:p14="http://schemas.microsoft.com/office/powerpoint/2010/main" val="235360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F631A-F1D2-32AB-DB37-BD3BE294409B}"/>
              </a:ext>
            </a:extLst>
          </p:cNvPr>
          <p:cNvSpPr>
            <a:spLocks noGrp="1"/>
          </p:cNvSpPr>
          <p:nvPr>
            <p:ph type="title"/>
          </p:nvPr>
        </p:nvSpPr>
        <p:spPr/>
        <p:txBody>
          <a:bodyPr/>
          <a:lstStyle/>
          <a:p>
            <a:endParaRPr lang="es-CL"/>
          </a:p>
        </p:txBody>
      </p:sp>
      <p:pic>
        <p:nvPicPr>
          <p:cNvPr id="6" name="Marcador de contenido 5">
            <a:extLst>
              <a:ext uri="{FF2B5EF4-FFF2-40B4-BE49-F238E27FC236}">
                <a16:creationId xmlns:a16="http://schemas.microsoft.com/office/drawing/2014/main" id="{E541F5BC-8509-C7D6-0183-F26E963DB6FC}"/>
              </a:ext>
            </a:extLst>
          </p:cNvPr>
          <p:cNvPicPr>
            <a:picLocks noGrp="1" noChangeAspect="1"/>
          </p:cNvPicPr>
          <p:nvPr>
            <p:ph idx="1"/>
          </p:nvPr>
        </p:nvPicPr>
        <p:blipFill rotWithShape="1">
          <a:blip r:embed="rId2"/>
          <a:srcRect t="6011" b="7771"/>
          <a:stretch/>
        </p:blipFill>
        <p:spPr>
          <a:xfrm>
            <a:off x="1957516" y="4367906"/>
            <a:ext cx="8276968" cy="2284217"/>
          </a:xfrm>
        </p:spPr>
      </p:pic>
      <p:pic>
        <p:nvPicPr>
          <p:cNvPr id="4" name="Imagen 3">
            <a:extLst>
              <a:ext uri="{FF2B5EF4-FFF2-40B4-BE49-F238E27FC236}">
                <a16:creationId xmlns:a16="http://schemas.microsoft.com/office/drawing/2014/main" id="{E400C6D7-AEC8-81E9-E6E7-F2D0AC3D2463}"/>
              </a:ext>
            </a:extLst>
          </p:cNvPr>
          <p:cNvPicPr>
            <a:picLocks noChangeAspect="1"/>
          </p:cNvPicPr>
          <p:nvPr/>
        </p:nvPicPr>
        <p:blipFill rotWithShape="1">
          <a:blip r:embed="rId3"/>
          <a:srcRect b="5258"/>
          <a:stretch/>
        </p:blipFill>
        <p:spPr>
          <a:xfrm>
            <a:off x="3060760" y="205877"/>
            <a:ext cx="6416872" cy="4002782"/>
          </a:xfrm>
          <a:prstGeom prst="rect">
            <a:avLst/>
          </a:prstGeom>
        </p:spPr>
      </p:pic>
    </p:spTree>
    <p:extLst>
      <p:ext uri="{BB962C8B-B14F-4D97-AF65-F5344CB8AC3E}">
        <p14:creationId xmlns:p14="http://schemas.microsoft.com/office/powerpoint/2010/main" val="735340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opyKOkg0nZlP_VF.mp4">
            <a:hlinkClick r:id="" action="ppaction://media"/>
            <a:extLst>
              <a:ext uri="{FF2B5EF4-FFF2-40B4-BE49-F238E27FC236}">
                <a16:creationId xmlns:a16="http://schemas.microsoft.com/office/drawing/2014/main" id="{E432003D-B251-91A6-AEE2-8B39CD274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0" y="381000"/>
            <a:ext cx="10160000" cy="6096000"/>
          </a:xfrm>
          <a:prstGeom prst="rect">
            <a:avLst/>
          </a:prstGeom>
        </p:spPr>
      </p:pic>
      <p:sp>
        <p:nvSpPr>
          <p:cNvPr id="5" name="CuadroTexto 4">
            <a:extLst>
              <a:ext uri="{FF2B5EF4-FFF2-40B4-BE49-F238E27FC236}">
                <a16:creationId xmlns:a16="http://schemas.microsoft.com/office/drawing/2014/main" id="{E348A91A-5457-AF9C-1983-4402AA6D1DCF}"/>
              </a:ext>
            </a:extLst>
          </p:cNvPr>
          <p:cNvSpPr txBox="1"/>
          <p:nvPr/>
        </p:nvSpPr>
        <p:spPr>
          <a:xfrm>
            <a:off x="9761838" y="6477000"/>
            <a:ext cx="2185791" cy="369332"/>
          </a:xfrm>
          <a:prstGeom prst="rect">
            <a:avLst/>
          </a:prstGeom>
          <a:noFill/>
        </p:spPr>
        <p:txBody>
          <a:bodyPr wrap="none" rtlCol="0">
            <a:spAutoFit/>
          </a:bodyPr>
          <a:lstStyle/>
          <a:p>
            <a:r>
              <a:rPr lang="es-CL" dirty="0"/>
              <a:t>Meredith et al (2021)</a:t>
            </a:r>
          </a:p>
        </p:txBody>
      </p:sp>
    </p:spTree>
    <p:extLst>
      <p:ext uri="{BB962C8B-B14F-4D97-AF65-F5344CB8AC3E}">
        <p14:creationId xmlns:p14="http://schemas.microsoft.com/office/powerpoint/2010/main" val="9075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0DB1F7-E77B-4387-18A8-C9903D7FC9FB}"/>
              </a:ext>
            </a:extLst>
          </p:cNvPr>
          <p:cNvSpPr>
            <a:spLocks noGrp="1"/>
          </p:cNvSpPr>
          <p:nvPr>
            <p:ph type="title"/>
          </p:nvPr>
        </p:nvSpPr>
        <p:spPr/>
        <p:txBody>
          <a:bodyPr/>
          <a:lstStyle/>
          <a:p>
            <a:endParaRPr lang="es-CL"/>
          </a:p>
        </p:txBody>
      </p:sp>
      <p:pic>
        <p:nvPicPr>
          <p:cNvPr id="7" name="Marcador de contenido 6">
            <a:extLst>
              <a:ext uri="{FF2B5EF4-FFF2-40B4-BE49-F238E27FC236}">
                <a16:creationId xmlns:a16="http://schemas.microsoft.com/office/drawing/2014/main" id="{4D83E455-252F-B3D9-2079-AE0D0A6ADA8C}"/>
              </a:ext>
            </a:extLst>
          </p:cNvPr>
          <p:cNvPicPr>
            <a:picLocks noGrp="1" noChangeAspect="1"/>
          </p:cNvPicPr>
          <p:nvPr>
            <p:ph idx="1"/>
          </p:nvPr>
        </p:nvPicPr>
        <p:blipFill>
          <a:blip r:embed="rId2"/>
          <a:stretch>
            <a:fillRect/>
          </a:stretch>
        </p:blipFill>
        <p:spPr>
          <a:xfrm>
            <a:off x="3637721" y="235531"/>
            <a:ext cx="4002777" cy="6110397"/>
          </a:xfrm>
        </p:spPr>
      </p:pic>
    </p:spTree>
    <p:extLst>
      <p:ext uri="{BB962C8B-B14F-4D97-AF65-F5344CB8AC3E}">
        <p14:creationId xmlns:p14="http://schemas.microsoft.com/office/powerpoint/2010/main" val="2817186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5D7A809-A315-A6C5-3179-B74281E8963A}"/>
              </a:ext>
            </a:extLst>
          </p:cNvPr>
          <p:cNvPicPr>
            <a:picLocks noChangeAspect="1"/>
          </p:cNvPicPr>
          <p:nvPr/>
        </p:nvPicPr>
        <p:blipFill>
          <a:blip r:embed="rId2"/>
          <a:stretch>
            <a:fillRect/>
          </a:stretch>
        </p:blipFill>
        <p:spPr>
          <a:xfrm>
            <a:off x="1756180" y="716691"/>
            <a:ext cx="3779647" cy="6020607"/>
          </a:xfrm>
          <a:prstGeom prst="rect">
            <a:avLst/>
          </a:prstGeom>
        </p:spPr>
      </p:pic>
      <p:pic>
        <p:nvPicPr>
          <p:cNvPr id="7" name="Imagen 6">
            <a:extLst>
              <a:ext uri="{FF2B5EF4-FFF2-40B4-BE49-F238E27FC236}">
                <a16:creationId xmlns:a16="http://schemas.microsoft.com/office/drawing/2014/main" id="{4B835C67-BBAF-6EAE-124E-9878B4A3BCE9}"/>
              </a:ext>
            </a:extLst>
          </p:cNvPr>
          <p:cNvPicPr>
            <a:picLocks noChangeAspect="1"/>
          </p:cNvPicPr>
          <p:nvPr/>
        </p:nvPicPr>
        <p:blipFill>
          <a:blip r:embed="rId3"/>
          <a:stretch>
            <a:fillRect/>
          </a:stretch>
        </p:blipFill>
        <p:spPr>
          <a:xfrm>
            <a:off x="6819743" y="556054"/>
            <a:ext cx="3929021" cy="6141308"/>
          </a:xfrm>
          <a:prstGeom prst="rect">
            <a:avLst/>
          </a:prstGeom>
        </p:spPr>
      </p:pic>
    </p:spTree>
    <p:extLst>
      <p:ext uri="{BB962C8B-B14F-4D97-AF65-F5344CB8AC3E}">
        <p14:creationId xmlns:p14="http://schemas.microsoft.com/office/powerpoint/2010/main" val="2427263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ED1BE0-B22B-D885-548F-861FF59B857A}"/>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4A744776-A833-1E78-DF9D-984209E95275}"/>
              </a:ext>
            </a:extLst>
          </p:cNvPr>
          <p:cNvPicPr>
            <a:picLocks noGrp="1" noChangeAspect="1"/>
          </p:cNvPicPr>
          <p:nvPr>
            <p:ph idx="1"/>
          </p:nvPr>
        </p:nvPicPr>
        <p:blipFill>
          <a:blip r:embed="rId2"/>
          <a:stretch>
            <a:fillRect/>
          </a:stretch>
        </p:blipFill>
        <p:spPr>
          <a:xfrm>
            <a:off x="569476" y="651733"/>
            <a:ext cx="5227224" cy="5637856"/>
          </a:xfrm>
        </p:spPr>
      </p:pic>
      <p:pic>
        <p:nvPicPr>
          <p:cNvPr id="7" name="Imagen 6">
            <a:extLst>
              <a:ext uri="{FF2B5EF4-FFF2-40B4-BE49-F238E27FC236}">
                <a16:creationId xmlns:a16="http://schemas.microsoft.com/office/drawing/2014/main" id="{4FFC93D3-CAC5-E028-1547-81D9527C4ED3}"/>
              </a:ext>
            </a:extLst>
          </p:cNvPr>
          <p:cNvPicPr>
            <a:picLocks noChangeAspect="1"/>
          </p:cNvPicPr>
          <p:nvPr/>
        </p:nvPicPr>
        <p:blipFill>
          <a:blip r:embed="rId3"/>
          <a:stretch>
            <a:fillRect/>
          </a:stretch>
        </p:blipFill>
        <p:spPr>
          <a:xfrm>
            <a:off x="7475838" y="654527"/>
            <a:ext cx="3550020" cy="5865250"/>
          </a:xfrm>
          <a:prstGeom prst="rect">
            <a:avLst/>
          </a:prstGeom>
        </p:spPr>
      </p:pic>
    </p:spTree>
    <p:extLst>
      <p:ext uri="{BB962C8B-B14F-4D97-AF65-F5344CB8AC3E}">
        <p14:creationId xmlns:p14="http://schemas.microsoft.com/office/powerpoint/2010/main" val="353688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91C1A23-9553-07EF-9677-4A41462AD6B0}"/>
              </a:ext>
            </a:extLst>
          </p:cNvPr>
          <p:cNvPicPr>
            <a:picLocks noChangeAspect="1"/>
          </p:cNvPicPr>
          <p:nvPr/>
        </p:nvPicPr>
        <p:blipFill>
          <a:blip r:embed="rId2"/>
          <a:stretch>
            <a:fillRect/>
          </a:stretch>
        </p:blipFill>
        <p:spPr>
          <a:xfrm>
            <a:off x="690730" y="370702"/>
            <a:ext cx="7772400" cy="6335556"/>
          </a:xfrm>
          <a:prstGeom prst="rect">
            <a:avLst/>
          </a:prstGeom>
        </p:spPr>
      </p:pic>
      <p:pic>
        <p:nvPicPr>
          <p:cNvPr id="9" name="Imagen 8">
            <a:extLst>
              <a:ext uri="{FF2B5EF4-FFF2-40B4-BE49-F238E27FC236}">
                <a16:creationId xmlns:a16="http://schemas.microsoft.com/office/drawing/2014/main" id="{8776F8D2-0DB2-9539-1E0E-411E24F37EAA}"/>
              </a:ext>
            </a:extLst>
          </p:cNvPr>
          <p:cNvPicPr>
            <a:picLocks noChangeAspect="1"/>
          </p:cNvPicPr>
          <p:nvPr/>
        </p:nvPicPr>
        <p:blipFill>
          <a:blip r:embed="rId3"/>
          <a:stretch>
            <a:fillRect/>
          </a:stretch>
        </p:blipFill>
        <p:spPr>
          <a:xfrm>
            <a:off x="5607707" y="2607274"/>
            <a:ext cx="6328449" cy="3385753"/>
          </a:xfrm>
          <a:prstGeom prst="rect">
            <a:avLst/>
          </a:prstGeom>
        </p:spPr>
      </p:pic>
    </p:spTree>
    <p:extLst>
      <p:ext uri="{BB962C8B-B14F-4D97-AF65-F5344CB8AC3E}">
        <p14:creationId xmlns:p14="http://schemas.microsoft.com/office/powerpoint/2010/main" val="2936303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271E7-BA3F-B7FD-74F6-EACB59CEA152}"/>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1116EC5C-AB0F-1748-3673-8A7D724FAFB0}"/>
              </a:ext>
            </a:extLst>
          </p:cNvPr>
          <p:cNvPicPr>
            <a:picLocks noGrp="1" noChangeAspect="1"/>
          </p:cNvPicPr>
          <p:nvPr>
            <p:ph idx="1"/>
          </p:nvPr>
        </p:nvPicPr>
        <p:blipFill>
          <a:blip r:embed="rId2"/>
          <a:stretch>
            <a:fillRect/>
          </a:stretch>
        </p:blipFill>
        <p:spPr>
          <a:xfrm>
            <a:off x="701245" y="160829"/>
            <a:ext cx="8540579" cy="6536342"/>
          </a:xfrm>
        </p:spPr>
      </p:pic>
    </p:spTree>
    <p:extLst>
      <p:ext uri="{BB962C8B-B14F-4D97-AF65-F5344CB8AC3E}">
        <p14:creationId xmlns:p14="http://schemas.microsoft.com/office/powerpoint/2010/main" val="29703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528C0-B377-389E-7C73-92314EEEFCD1}"/>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6B0E0F31-BA28-4477-B43B-18826B6EED9E}"/>
              </a:ext>
            </a:extLst>
          </p:cNvPr>
          <p:cNvPicPr>
            <a:picLocks noGrp="1" noChangeAspect="1"/>
          </p:cNvPicPr>
          <p:nvPr>
            <p:ph idx="1"/>
          </p:nvPr>
        </p:nvPicPr>
        <p:blipFill>
          <a:blip r:embed="rId2"/>
          <a:stretch>
            <a:fillRect/>
          </a:stretch>
        </p:blipFill>
        <p:spPr>
          <a:xfrm>
            <a:off x="737597" y="142103"/>
            <a:ext cx="7180487" cy="3286897"/>
          </a:xfrm>
        </p:spPr>
      </p:pic>
      <p:pic>
        <p:nvPicPr>
          <p:cNvPr id="7" name="Imagen 6">
            <a:extLst>
              <a:ext uri="{FF2B5EF4-FFF2-40B4-BE49-F238E27FC236}">
                <a16:creationId xmlns:a16="http://schemas.microsoft.com/office/drawing/2014/main" id="{149C3613-F9A5-4589-D4CE-1E5CF01466CD}"/>
              </a:ext>
            </a:extLst>
          </p:cNvPr>
          <p:cNvPicPr>
            <a:picLocks noChangeAspect="1"/>
          </p:cNvPicPr>
          <p:nvPr/>
        </p:nvPicPr>
        <p:blipFill>
          <a:blip r:embed="rId3"/>
          <a:stretch>
            <a:fillRect/>
          </a:stretch>
        </p:blipFill>
        <p:spPr>
          <a:xfrm>
            <a:off x="1184418" y="3328590"/>
            <a:ext cx="6286843" cy="3164285"/>
          </a:xfrm>
          <a:prstGeom prst="rect">
            <a:avLst/>
          </a:prstGeom>
        </p:spPr>
      </p:pic>
    </p:spTree>
    <p:extLst>
      <p:ext uri="{BB962C8B-B14F-4D97-AF65-F5344CB8AC3E}">
        <p14:creationId xmlns:p14="http://schemas.microsoft.com/office/powerpoint/2010/main" val="117402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7F26FC84-4AD9-4919-AD1C-270CE986C776}"/>
              </a:ext>
            </a:extLst>
          </p:cNvPr>
          <p:cNvSpPr/>
          <p:nvPr>
            <p:custDataLst>
              <p:tags r:id="rId1"/>
            </p:custDataLst>
          </p:nvPr>
        </p:nvSpPr>
        <p:spPr>
          <a:xfrm>
            <a:off x="1524000" y="915988"/>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sym typeface="Wingdings" charset="2"/>
            </a:endParaRPr>
          </a:p>
        </p:txBody>
      </p:sp>
      <p:sp>
        <p:nvSpPr>
          <p:cNvPr id="14339" name="Date Placeholder 3">
            <a:extLst>
              <a:ext uri="{FF2B5EF4-FFF2-40B4-BE49-F238E27FC236}">
                <a16:creationId xmlns:a16="http://schemas.microsoft.com/office/drawing/2014/main" id="{A82D2524-8CC7-6962-E4D3-F36CDA896C8D}"/>
              </a:ext>
            </a:extLst>
          </p:cNvPr>
          <p:cNvSpPr>
            <a:spLocks noGrp="1" noChangeArrowheads="1"/>
          </p:cNvSpPr>
          <p:nvPr>
            <p:ph type="dt" sz="quarter" idx="11"/>
            <p:custDataLst>
              <p:tags r:id="rId2"/>
            </p:custDataLst>
          </p:nvPr>
        </p:nvSpPr>
        <p:spPr bwMode="auto">
          <a:xfrm>
            <a:off x="1524000" y="6223000"/>
            <a:ext cx="2540000" cy="63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254000" tIns="63500" rIns="127000" bIns="63500" rtlCol="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Pct val="100000"/>
              <a:buFontTx/>
              <a:buNone/>
            </a:pPr>
            <a:r>
              <a:rPr lang="en-US" altLang="en-US" sz="1100">
                <a:solidFill>
                  <a:srgbClr val="999999"/>
                </a:solidFill>
                <a:latin typeface="Helvetica" pitchFamily="2" charset="0"/>
              </a:rPr>
              <a:t>Date of download:  9/12/2024</a:t>
            </a:r>
          </a:p>
        </p:txBody>
      </p:sp>
      <p:sp>
        <p:nvSpPr>
          <p:cNvPr id="16388" name="Footer Placeholder 4">
            <a:extLst>
              <a:ext uri="{FF2B5EF4-FFF2-40B4-BE49-F238E27FC236}">
                <a16:creationId xmlns:a16="http://schemas.microsoft.com/office/drawing/2014/main" id="{2BF97AEA-FDC4-4750-A347-1BFE42A1A756}"/>
              </a:ext>
            </a:extLst>
          </p:cNvPr>
          <p:cNvSpPr txBox="1">
            <a:spLocks noGrp="1"/>
          </p:cNvSpPr>
          <p:nvPr>
            <p:ph type="ftr" idx="4294967295"/>
            <p:custDataLst>
              <p:tags r:id="rId3"/>
            </p:custDataLst>
          </p:nvPr>
        </p:nvSpPr>
        <p:spPr bwMode="auto">
          <a:xfrm>
            <a:off x="4495800" y="6223000"/>
            <a:ext cx="4876800" cy="635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s-CL" sz="1100">
                <a:solidFill>
                  <a:schemeClr val="bg1"/>
                </a:solidFill>
              </a:rPr>
              <a:t>Copyright © 2019 by the Mineralogical Society of AmericaThis is an open-access article distributed under the terms of the Creative Commons Attribution CC-BY-SA 3.0 License, which permits you to share and adapt this work providing the original work is properly cited, you provide a link to the license, and indicate if changes were made. If you remix, transform, or build upon the material, you must distribute your contributions under the same license as the original.</a:t>
            </a:r>
            <a:endParaRPr lang="en-US" altLang="es-CL" sz="1100">
              <a:solidFill>
                <a:schemeClr val="bg1"/>
              </a:solidFill>
              <a:latin typeface="Helvetica" pitchFamily="2" charset="0"/>
            </a:endParaRPr>
          </a:p>
        </p:txBody>
      </p:sp>
      <p:sp>
        <p:nvSpPr>
          <p:cNvPr id="16389" name="Text Placeholder 2">
            <a:extLst>
              <a:ext uri="{FF2B5EF4-FFF2-40B4-BE49-F238E27FC236}">
                <a16:creationId xmlns:a16="http://schemas.microsoft.com/office/drawing/2014/main" id="{0E1FC9E6-9391-40A2-8959-90ACC6D21E08}"/>
              </a:ext>
            </a:extLst>
          </p:cNvPr>
          <p:cNvSpPr txBox="1"/>
          <p:nvPr>
            <p:custDataLst>
              <p:tags r:id="rId4"/>
            </p:custDataLst>
          </p:nvPr>
        </p:nvSpPr>
        <p:spPr bwMode="auto">
          <a:xfrm>
            <a:off x="1524000" y="984250"/>
            <a:ext cx="9144000" cy="381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Earth Catastrophes and their Impact on the Carbon Cycle</a:t>
            </a:r>
          </a:p>
        </p:txBody>
      </p:sp>
      <p:cxnSp>
        <p:nvCxnSpPr>
          <p:cNvPr id="14342" name="Straight Connector 8">
            <a:extLst>
              <a:ext uri="{FF2B5EF4-FFF2-40B4-BE49-F238E27FC236}">
                <a16:creationId xmlns:a16="http://schemas.microsoft.com/office/drawing/2014/main" id="{AC5D3E6A-9F8D-0730-20C6-B0BCA4AC648D}"/>
              </a:ext>
            </a:extLst>
          </p:cNvPr>
          <p:cNvCxnSpPr>
            <a:cxnSpLocks noChangeShapeType="1"/>
          </p:cNvCxnSpPr>
          <p:nvPr>
            <p:custDataLst>
              <p:tags r:id="rId5"/>
            </p:custDataLst>
          </p:nvPr>
        </p:nvCxnSpPr>
        <p:spPr bwMode="auto">
          <a:xfrm flipV="1">
            <a:off x="1524000" y="6215064"/>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E1B9DF0B-DC33-45C8-9610-35A067FF2F4A}"/>
              </a:ext>
            </a:extLst>
          </p:cNvPr>
          <p:cNvSpPr txBox="1"/>
          <p:nvPr>
            <p:custDataLst>
              <p:tags r:id="rId6"/>
            </p:custDataLst>
          </p:nvPr>
        </p:nvSpPr>
        <p:spPr bwMode="auto">
          <a:xfrm>
            <a:off x="1524000" y="1562100"/>
            <a:ext cx="9144000" cy="2159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Elements. 2019;15(5):301-306. doi:10.2138/gselements.15.5.301</a:t>
            </a:r>
          </a:p>
        </p:txBody>
      </p:sp>
      <p:sp>
        <p:nvSpPr>
          <p:cNvPr id="16392" name="Text Placeholder 2">
            <a:extLst>
              <a:ext uri="{FF2B5EF4-FFF2-40B4-BE49-F238E27FC236}">
                <a16:creationId xmlns:a16="http://schemas.microsoft.com/office/drawing/2014/main" id="{EB815189-E5A4-46FE-9323-3758AF823EC2}"/>
              </a:ext>
            </a:extLst>
          </p:cNvPr>
          <p:cNvSpPr txBox="1"/>
          <p:nvPr>
            <p:custDataLst>
              <p:tags r:id="rId7"/>
            </p:custDataLst>
          </p:nvPr>
        </p:nvSpPr>
        <p:spPr bwMode="auto">
          <a:xfrm>
            <a:off x="1524000" y="5575300"/>
            <a:ext cx="9144000" cy="635000"/>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s-CL" sz="1200">
                <a:latin typeface="Helvetica" pitchFamily="2" charset="0"/>
              </a:rPr>
              <a:t>Carbon reservoirs and cycles in the Earth. The figure shows short- and long-term cycles; “surface” and “deep” carbon reservoirs and fluxes, and the relative sizes and residence times (y axis) of respective carbon. Numbers in brackets refer to the total mass of carbon in a given reservoir, in Pg C (1Pg C = 10</a:t>
            </a:r>
            <a:r>
              <a:rPr lang="en-US" altLang="es-CL" sz="1200" baseline="30000">
                <a:latin typeface="Helvetica" pitchFamily="2" charset="0"/>
              </a:rPr>
              <a:t>15</a:t>
            </a:r>
            <a:r>
              <a:rPr lang="en-US" altLang="es-CL" sz="1200">
                <a:latin typeface="Helvetica" pitchFamily="2" charset="0"/>
              </a:rPr>
              <a:t> g carbon). All reservoirs are pre-industrial. Abbreviations: C</a:t>
            </a:r>
            <a:r>
              <a:rPr lang="en-US" altLang="es-CL" sz="1200" baseline="-25000">
                <a:latin typeface="Helvetica" pitchFamily="2" charset="0"/>
              </a:rPr>
              <a:t>org</a:t>
            </a:r>
            <a:r>
              <a:rPr lang="en-US" altLang="es-CL" sz="1200">
                <a:latin typeface="Helvetica" pitchFamily="2" charset="0"/>
              </a:rPr>
              <a:t> = organic carbon; DIC = dissolved inorganic carbon; MOR = mid ocean ridge; seds = sedimentary rocks. Adapted fromLee et al. (2019and references therein).
</a:t>
            </a:r>
          </a:p>
        </p:txBody>
      </p:sp>
      <p:sp>
        <p:nvSpPr>
          <p:cNvPr id="14345" name="TextBox 11">
            <a:extLst>
              <a:ext uri="{FF2B5EF4-FFF2-40B4-BE49-F238E27FC236}">
                <a16:creationId xmlns:a16="http://schemas.microsoft.com/office/drawing/2014/main" id="{E750C9C8-5EA6-D536-7DEE-176C925139CE}"/>
              </a:ext>
            </a:extLst>
          </p:cNvPr>
          <p:cNvSpPr>
            <a:spLocks noChangeArrowheads="1"/>
          </p:cNvSpPr>
          <p:nvPr>
            <p:custDataLst>
              <p:tags r:id="rId8"/>
            </p:custDataLst>
          </p:nvPr>
        </p:nvSpPr>
        <p:spPr bwMode="auto">
          <a:xfrm>
            <a:off x="1524000" y="530542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latin typeface="Helvetica" pitchFamily="2" charset="0"/>
              </a:rPr>
              <a:t>Figure </a:t>
            </a:r>
            <a:r>
              <a:rPr lang="en-US" altLang="en-US" sz="1300" b="1">
                <a:latin typeface="Helvetica" pitchFamily="2" charset="0"/>
              </a:rPr>
              <a:t>Legend</a:t>
            </a:r>
            <a:r>
              <a:rPr lang="en-US" altLang="en-US" sz="1200" b="1">
                <a:latin typeface="Helvetica" pitchFamily="2" charset="0"/>
              </a:rPr>
              <a:t>:</a:t>
            </a:r>
          </a:p>
        </p:txBody>
      </p:sp>
      <p:cxnSp>
        <p:nvCxnSpPr>
          <p:cNvPr id="14346" name="Straight Connector 5">
            <a:extLst>
              <a:ext uri="{FF2B5EF4-FFF2-40B4-BE49-F238E27FC236}">
                <a16:creationId xmlns:a16="http://schemas.microsoft.com/office/drawing/2014/main" id="{FA012350-DDBC-F541-F9A1-4360E055A391}"/>
              </a:ext>
            </a:extLst>
          </p:cNvPr>
          <p:cNvCxnSpPr>
            <a:cxnSpLocks noChangeShapeType="1"/>
          </p:cNvCxnSpPr>
          <p:nvPr>
            <p:custDataLst>
              <p:tags r:id="rId9"/>
            </p:custDataLst>
          </p:nvPr>
        </p:nvCxnSpPr>
        <p:spPr bwMode="auto">
          <a:xfrm>
            <a:off x="1524000" y="8953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sp>
        <p:nvSpPr>
          <p:cNvPr id="16395" name="Rectangle 1">
            <a:extLst>
              <a:ext uri="{FF2B5EF4-FFF2-40B4-BE49-F238E27FC236}">
                <a16:creationId xmlns:a16="http://schemas.microsoft.com/office/drawing/2014/main" id="{116DA559-FB3E-4507-A94D-E3B94C3F653F}"/>
              </a:ext>
            </a:extLst>
          </p:cNvPr>
          <p:cNvSpPr/>
          <p:nvPr>
            <p:custDataLst>
              <p:tags r:id="rId10"/>
            </p:custDataLst>
          </p:nvPr>
        </p:nvSpPr>
        <p:spPr>
          <a:xfrm>
            <a:off x="1524000" y="0"/>
            <a:ext cx="9144000" cy="876300"/>
          </a:xfrm>
          <a:prstGeom prst="rect">
            <a:avLst/>
          </a:prstGeom>
          <a:solidFill>
            <a:srgbClr val="F2F2F2"/>
          </a:solidFill>
          <a:ln w="25400" cap="flat" cmpd="sng" algn="ctr">
            <a:solidFill>
              <a:srgbClr val="EEECE1"/>
            </a:solid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rgbClr val="1A2026"/>
              </a:solidFill>
              <a:sym typeface="Wingdings" charset="2"/>
            </a:endParaRPr>
          </a:p>
        </p:txBody>
      </p:sp>
      <p:pic>
        <p:nvPicPr>
          <p:cNvPr id="14348" name="Picture 2">
            <a:extLst>
              <a:ext uri="{FF2B5EF4-FFF2-40B4-BE49-F238E27FC236}">
                <a16:creationId xmlns:a16="http://schemas.microsoft.com/office/drawing/2014/main" id="{3AF67C36-D1CD-2AB2-B530-72F255433941}"/>
              </a:ext>
            </a:extLst>
          </p:cNvPr>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1778000" y="206375"/>
            <a:ext cx="313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9" name="New picture">
            <a:extLst>
              <a:ext uri="{FF2B5EF4-FFF2-40B4-BE49-F238E27FC236}">
                <a16:creationId xmlns:a16="http://schemas.microsoft.com/office/drawing/2014/main" id="{7CE733DA-A98C-23A5-0920-8A72D8A86866}"/>
              </a:ext>
            </a:extLst>
          </p:cNvPr>
          <p:cNvPicPr>
            <a:picLocks noChangeAspect="1" noChangeArrowheads="1"/>
          </p:cNvPicPr>
          <p:nvPr>
            <p:custDataLst>
              <p:tags r:id="rId12"/>
            </p:custDataLst>
          </p:nvPr>
        </p:nvPicPr>
        <p:blipFill>
          <a:blip r:embed="rId15">
            <a:extLst>
              <a:ext uri="{28A0092B-C50C-407E-A947-70E740481C1C}">
                <a14:useLocalDpi xmlns:a14="http://schemas.microsoft.com/office/drawing/2010/main" val="0"/>
              </a:ext>
            </a:extLst>
          </a:blip>
          <a:srcRect/>
          <a:stretch>
            <a:fillRect/>
          </a:stretch>
        </p:blipFill>
        <p:spPr bwMode="auto">
          <a:xfrm>
            <a:off x="3008091" y="1851025"/>
            <a:ext cx="6175817" cy="35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86643-5938-7978-18B8-C106DF85821D}"/>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79E3CAC8-351B-DB89-BE06-B3331539B444}"/>
              </a:ext>
            </a:extLst>
          </p:cNvPr>
          <p:cNvPicPr>
            <a:picLocks noGrp="1" noChangeAspect="1"/>
          </p:cNvPicPr>
          <p:nvPr>
            <p:ph idx="1"/>
          </p:nvPr>
        </p:nvPicPr>
        <p:blipFill>
          <a:blip r:embed="rId2"/>
          <a:stretch>
            <a:fillRect/>
          </a:stretch>
        </p:blipFill>
        <p:spPr>
          <a:xfrm>
            <a:off x="429026" y="194533"/>
            <a:ext cx="5666974" cy="5761424"/>
          </a:xfrm>
        </p:spPr>
      </p:pic>
      <p:pic>
        <p:nvPicPr>
          <p:cNvPr id="7" name="Imagen 6">
            <a:extLst>
              <a:ext uri="{FF2B5EF4-FFF2-40B4-BE49-F238E27FC236}">
                <a16:creationId xmlns:a16="http://schemas.microsoft.com/office/drawing/2014/main" id="{C725F0C5-FA8C-4906-C8A4-AB4EB5C51749}"/>
              </a:ext>
            </a:extLst>
          </p:cNvPr>
          <p:cNvPicPr>
            <a:picLocks noChangeAspect="1"/>
          </p:cNvPicPr>
          <p:nvPr/>
        </p:nvPicPr>
        <p:blipFill>
          <a:blip r:embed="rId3"/>
          <a:stretch>
            <a:fillRect/>
          </a:stretch>
        </p:blipFill>
        <p:spPr>
          <a:xfrm>
            <a:off x="6096000" y="454185"/>
            <a:ext cx="5671297" cy="2814189"/>
          </a:xfrm>
          <a:prstGeom prst="rect">
            <a:avLst/>
          </a:prstGeom>
        </p:spPr>
      </p:pic>
    </p:spTree>
    <p:extLst>
      <p:ext uri="{BB962C8B-B14F-4D97-AF65-F5344CB8AC3E}">
        <p14:creationId xmlns:p14="http://schemas.microsoft.com/office/powerpoint/2010/main" val="3315900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2956E7-F646-9748-C1EA-BA9836C4EBB7}"/>
              </a:ext>
            </a:extLst>
          </p:cNvPr>
          <p:cNvSpPr>
            <a:spLocks noGrp="1"/>
          </p:cNvSpPr>
          <p:nvPr>
            <p:ph type="title"/>
          </p:nvPr>
        </p:nvSpPr>
        <p:spPr/>
        <p:txBody>
          <a:bodyPr/>
          <a:lstStyle/>
          <a:p>
            <a:endParaRPr lang="es-CL"/>
          </a:p>
        </p:txBody>
      </p:sp>
      <p:pic>
        <p:nvPicPr>
          <p:cNvPr id="7" name="Marcador de contenido 6">
            <a:extLst>
              <a:ext uri="{FF2B5EF4-FFF2-40B4-BE49-F238E27FC236}">
                <a16:creationId xmlns:a16="http://schemas.microsoft.com/office/drawing/2014/main" id="{7CE239D7-A5D6-BF97-9C76-385060D52BBF}"/>
              </a:ext>
            </a:extLst>
          </p:cNvPr>
          <p:cNvPicPr>
            <a:picLocks noGrp="1" noChangeAspect="1"/>
          </p:cNvPicPr>
          <p:nvPr>
            <p:ph idx="1"/>
          </p:nvPr>
        </p:nvPicPr>
        <p:blipFill>
          <a:blip r:embed="rId2"/>
          <a:stretch>
            <a:fillRect/>
          </a:stretch>
        </p:blipFill>
        <p:spPr>
          <a:xfrm>
            <a:off x="599530" y="713517"/>
            <a:ext cx="3966510" cy="4661672"/>
          </a:xfrm>
        </p:spPr>
      </p:pic>
      <p:pic>
        <p:nvPicPr>
          <p:cNvPr id="9" name="Imagen 8">
            <a:extLst>
              <a:ext uri="{FF2B5EF4-FFF2-40B4-BE49-F238E27FC236}">
                <a16:creationId xmlns:a16="http://schemas.microsoft.com/office/drawing/2014/main" id="{D0F54963-72F0-0CD1-9DD7-7070E4ED5329}"/>
              </a:ext>
            </a:extLst>
          </p:cNvPr>
          <p:cNvPicPr>
            <a:picLocks noChangeAspect="1"/>
          </p:cNvPicPr>
          <p:nvPr/>
        </p:nvPicPr>
        <p:blipFill>
          <a:blip r:embed="rId3"/>
          <a:stretch>
            <a:fillRect/>
          </a:stretch>
        </p:blipFill>
        <p:spPr>
          <a:xfrm>
            <a:off x="6551526" y="530247"/>
            <a:ext cx="3719463" cy="6005384"/>
          </a:xfrm>
          <a:prstGeom prst="rect">
            <a:avLst/>
          </a:prstGeom>
        </p:spPr>
      </p:pic>
    </p:spTree>
    <p:extLst>
      <p:ext uri="{BB962C8B-B14F-4D97-AF65-F5344CB8AC3E}">
        <p14:creationId xmlns:p14="http://schemas.microsoft.com/office/powerpoint/2010/main" val="3884591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758A23-C8AF-9123-1D69-8BD0F5BE5DB1}"/>
              </a:ext>
            </a:extLst>
          </p:cNvPr>
          <p:cNvSpPr>
            <a:spLocks noGrp="1"/>
          </p:cNvSpPr>
          <p:nvPr>
            <p:ph type="title"/>
          </p:nvPr>
        </p:nvSpPr>
        <p:spPr/>
        <p:txBody>
          <a:bodyPr/>
          <a:lstStyle/>
          <a:p>
            <a:r>
              <a:rPr lang="es-CL" dirty="0"/>
              <a:t>Referencias</a:t>
            </a:r>
          </a:p>
        </p:txBody>
      </p:sp>
      <p:sp>
        <p:nvSpPr>
          <p:cNvPr id="3" name="Marcador de contenido 2">
            <a:extLst>
              <a:ext uri="{FF2B5EF4-FFF2-40B4-BE49-F238E27FC236}">
                <a16:creationId xmlns:a16="http://schemas.microsoft.com/office/drawing/2014/main" id="{B5D3844D-4A0E-B586-8781-BE16004A9E75}"/>
              </a:ext>
            </a:extLst>
          </p:cNvPr>
          <p:cNvSpPr>
            <a:spLocks noGrp="1"/>
          </p:cNvSpPr>
          <p:nvPr>
            <p:ph idx="1"/>
          </p:nvPr>
        </p:nvSpPr>
        <p:spPr/>
        <p:txBody>
          <a:bodyPr/>
          <a:lstStyle/>
          <a:p>
            <a:r>
              <a:rPr lang="es-CL" dirty="0" err="1"/>
              <a:t>Archer</a:t>
            </a:r>
            <a:r>
              <a:rPr lang="es-CL" dirty="0"/>
              <a:t>, D. </a:t>
            </a:r>
            <a:r>
              <a:rPr lang="es-CL" dirty="0" err="1"/>
              <a:t>The</a:t>
            </a:r>
            <a:r>
              <a:rPr lang="es-CL" dirty="0"/>
              <a:t> Global </a:t>
            </a:r>
            <a:r>
              <a:rPr lang="es-CL" dirty="0" err="1"/>
              <a:t>Carbon</a:t>
            </a:r>
            <a:r>
              <a:rPr lang="es-CL" dirty="0"/>
              <a:t> </a:t>
            </a:r>
            <a:r>
              <a:rPr lang="es-CL" dirty="0" err="1"/>
              <a:t>Cycle</a:t>
            </a:r>
            <a:r>
              <a:rPr lang="es-CL" dirty="0"/>
              <a:t>, Princeton</a:t>
            </a:r>
          </a:p>
          <a:p>
            <a:r>
              <a:rPr lang="es-CL" dirty="0" err="1"/>
              <a:t>Ruddiman</a:t>
            </a:r>
            <a:r>
              <a:rPr lang="es-CL" dirty="0"/>
              <a:t>, </a:t>
            </a:r>
            <a:r>
              <a:rPr lang="es-CL" dirty="0" err="1"/>
              <a:t>Earth’s</a:t>
            </a:r>
            <a:r>
              <a:rPr lang="es-CL" dirty="0"/>
              <a:t> </a:t>
            </a:r>
            <a:r>
              <a:rPr lang="es-CL" dirty="0" err="1"/>
              <a:t>Climate</a:t>
            </a:r>
            <a:r>
              <a:rPr lang="es-CL" dirty="0"/>
              <a:t> </a:t>
            </a:r>
            <a:r>
              <a:rPr lang="es-CL" dirty="0" err="1"/>
              <a:t>past</a:t>
            </a:r>
            <a:r>
              <a:rPr lang="es-CL" dirty="0"/>
              <a:t> </a:t>
            </a:r>
            <a:r>
              <a:rPr lang="es-CL"/>
              <a:t>and future, 3rd Ed.</a:t>
            </a:r>
            <a:endParaRPr lang="es-CL" dirty="0"/>
          </a:p>
        </p:txBody>
      </p:sp>
      <p:sp>
        <p:nvSpPr>
          <p:cNvPr id="4" name="CuadroTexto 3">
            <a:extLst>
              <a:ext uri="{FF2B5EF4-FFF2-40B4-BE49-F238E27FC236}">
                <a16:creationId xmlns:a16="http://schemas.microsoft.com/office/drawing/2014/main" id="{30BDB669-F9B7-46B4-7442-E8B39A18B964}"/>
              </a:ext>
            </a:extLst>
          </p:cNvPr>
          <p:cNvSpPr txBox="1"/>
          <p:nvPr/>
        </p:nvSpPr>
        <p:spPr>
          <a:xfrm>
            <a:off x="8241957" y="2014151"/>
            <a:ext cx="184731" cy="369332"/>
          </a:xfrm>
          <a:prstGeom prst="rect">
            <a:avLst/>
          </a:prstGeom>
          <a:noFill/>
        </p:spPr>
        <p:txBody>
          <a:bodyPr wrap="none" rtlCol="0">
            <a:spAutoFit/>
          </a:bodyPr>
          <a:lstStyle/>
          <a:p>
            <a:endParaRPr lang="es-CL" dirty="0"/>
          </a:p>
        </p:txBody>
      </p:sp>
    </p:spTree>
    <p:extLst>
      <p:ext uri="{BB962C8B-B14F-4D97-AF65-F5344CB8AC3E}">
        <p14:creationId xmlns:p14="http://schemas.microsoft.com/office/powerpoint/2010/main" val="368875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A03EA0-09AB-4ED2-0CA1-7EC7DDF2B399}"/>
              </a:ext>
            </a:extLst>
          </p:cNvPr>
          <p:cNvSpPr>
            <a:spLocks noGrp="1"/>
          </p:cNvSpPr>
          <p:nvPr>
            <p:ph type="title"/>
          </p:nvPr>
        </p:nvSpPr>
        <p:spPr/>
        <p:txBody>
          <a:bodyPr/>
          <a:lstStyle/>
          <a:p>
            <a:endParaRPr lang="es-CL" dirty="0"/>
          </a:p>
        </p:txBody>
      </p:sp>
      <p:pic>
        <p:nvPicPr>
          <p:cNvPr id="5" name="Marcador de contenido 4">
            <a:extLst>
              <a:ext uri="{FF2B5EF4-FFF2-40B4-BE49-F238E27FC236}">
                <a16:creationId xmlns:a16="http://schemas.microsoft.com/office/drawing/2014/main" id="{20579243-70C0-AE13-B0D0-BCEEFAF99148}"/>
              </a:ext>
            </a:extLst>
          </p:cNvPr>
          <p:cNvPicPr>
            <a:picLocks noGrp="1" noChangeAspect="1"/>
          </p:cNvPicPr>
          <p:nvPr>
            <p:ph idx="1"/>
          </p:nvPr>
        </p:nvPicPr>
        <p:blipFill>
          <a:blip r:embed="rId2"/>
          <a:stretch>
            <a:fillRect/>
          </a:stretch>
        </p:blipFill>
        <p:spPr>
          <a:xfrm>
            <a:off x="2814074" y="575404"/>
            <a:ext cx="6968484" cy="5917471"/>
          </a:xfrm>
        </p:spPr>
      </p:pic>
    </p:spTree>
    <p:extLst>
      <p:ext uri="{BB962C8B-B14F-4D97-AF65-F5344CB8AC3E}">
        <p14:creationId xmlns:p14="http://schemas.microsoft.com/office/powerpoint/2010/main" val="2215795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9871D-5825-C7D3-17F0-C14798181C1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FE09E02C-CA92-710A-B2DE-BBB08C07142E}"/>
              </a:ext>
            </a:extLst>
          </p:cNvPr>
          <p:cNvSpPr>
            <a:spLocks noGrp="1"/>
          </p:cNvSpPr>
          <p:nvPr>
            <p:ph idx="1"/>
          </p:nvPr>
        </p:nvSpPr>
        <p:spPr/>
        <p:txBody>
          <a:bodyPr/>
          <a:lstStyle/>
          <a:p>
            <a:endParaRPr lang="es-CL"/>
          </a:p>
        </p:txBody>
      </p:sp>
      <p:pic>
        <p:nvPicPr>
          <p:cNvPr id="2050" name="Picture 2">
            <a:extLst>
              <a:ext uri="{FF2B5EF4-FFF2-40B4-BE49-F238E27FC236}">
                <a16:creationId xmlns:a16="http://schemas.microsoft.com/office/drawing/2014/main" id="{38178743-B5C7-DDDA-9339-70A71696E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 y="342900"/>
            <a:ext cx="9271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88FC7400-9BC1-20E6-838F-0A6EAC9311A1}"/>
              </a:ext>
            </a:extLst>
          </p:cNvPr>
          <p:cNvSpPr txBox="1"/>
          <p:nvPr/>
        </p:nvSpPr>
        <p:spPr>
          <a:xfrm>
            <a:off x="3637609" y="6537325"/>
            <a:ext cx="6098058" cy="369332"/>
          </a:xfrm>
          <a:prstGeom prst="rect">
            <a:avLst/>
          </a:prstGeom>
          <a:noFill/>
        </p:spPr>
        <p:txBody>
          <a:bodyPr wrap="square">
            <a:spAutoFit/>
          </a:bodyPr>
          <a:lstStyle/>
          <a:p>
            <a:r>
              <a:rPr lang="es-CL" dirty="0"/>
              <a:t>https://</a:t>
            </a:r>
            <a:r>
              <a:rPr lang="es-CL" dirty="0" err="1"/>
              <a:t>www.ess.uci.edu</a:t>
            </a:r>
            <a:r>
              <a:rPr lang="es-CL" dirty="0"/>
              <a:t>/~</a:t>
            </a:r>
            <a:r>
              <a:rPr lang="es-CL" dirty="0" err="1"/>
              <a:t>reeburgh</a:t>
            </a:r>
            <a:r>
              <a:rPr lang="es-CL" dirty="0"/>
              <a:t>/</a:t>
            </a:r>
          </a:p>
        </p:txBody>
      </p:sp>
    </p:spTree>
    <p:extLst>
      <p:ext uri="{BB962C8B-B14F-4D97-AF65-F5344CB8AC3E}">
        <p14:creationId xmlns:p14="http://schemas.microsoft.com/office/powerpoint/2010/main" val="1394456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2693AA7-A010-984C-BD28-D83457454F71}"/>
              </a:ext>
            </a:extLst>
          </p:cNvPr>
          <p:cNvPicPr>
            <a:picLocks noGrp="1" noChangeAspect="1"/>
          </p:cNvPicPr>
          <p:nvPr>
            <p:ph idx="1"/>
          </p:nvPr>
        </p:nvPicPr>
        <p:blipFill>
          <a:blip r:embed="rId2"/>
          <a:stretch>
            <a:fillRect/>
          </a:stretch>
        </p:blipFill>
        <p:spPr>
          <a:xfrm>
            <a:off x="999231" y="472966"/>
            <a:ext cx="5096769" cy="5609404"/>
          </a:xfrm>
        </p:spPr>
      </p:pic>
      <p:pic>
        <p:nvPicPr>
          <p:cNvPr id="4098" name="Picture 2" descr="schematic of what goes on in a leaf through photosynthesis and respiration, see text below">
            <a:extLst>
              <a:ext uri="{FF2B5EF4-FFF2-40B4-BE49-F238E27FC236}">
                <a16:creationId xmlns:a16="http://schemas.microsoft.com/office/drawing/2014/main" id="{F35FCA2A-9F9A-9138-EEF7-4BCB7B0A1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092" y="756743"/>
            <a:ext cx="4641677" cy="451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78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769B2-01F6-EE91-3F6C-598A288A192C}"/>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40860991-ACDE-1F3C-090B-642538AB4F76}"/>
              </a:ext>
            </a:extLst>
          </p:cNvPr>
          <p:cNvPicPr>
            <a:picLocks noGrp="1" noChangeAspect="1"/>
          </p:cNvPicPr>
          <p:nvPr>
            <p:ph idx="1"/>
          </p:nvPr>
        </p:nvPicPr>
        <p:blipFill>
          <a:blip r:embed="rId2"/>
          <a:stretch>
            <a:fillRect/>
          </a:stretch>
        </p:blipFill>
        <p:spPr>
          <a:xfrm>
            <a:off x="3600450" y="3563144"/>
            <a:ext cx="4991100" cy="876300"/>
          </a:xfrm>
        </p:spPr>
      </p:pic>
      <p:pic>
        <p:nvPicPr>
          <p:cNvPr id="3074" name="Picture 2">
            <a:extLst>
              <a:ext uri="{FF2B5EF4-FFF2-40B4-BE49-F238E27FC236}">
                <a16:creationId xmlns:a16="http://schemas.microsoft.com/office/drawing/2014/main" id="{F59AC710-5751-727F-720D-7DC7F2A0C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281" y="171534"/>
            <a:ext cx="8847437" cy="651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32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D69487-9394-21DD-2DAC-E8FC86D486FB}"/>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8FFD4CEE-C03C-C54F-310A-963B625B4DBE}"/>
              </a:ext>
            </a:extLst>
          </p:cNvPr>
          <p:cNvPicPr>
            <a:picLocks noGrp="1" noChangeAspect="1"/>
          </p:cNvPicPr>
          <p:nvPr>
            <p:ph idx="1"/>
          </p:nvPr>
        </p:nvPicPr>
        <p:blipFill>
          <a:blip r:embed="rId2"/>
          <a:stretch>
            <a:fillRect/>
          </a:stretch>
        </p:blipFill>
        <p:spPr>
          <a:xfrm>
            <a:off x="525030" y="1001005"/>
            <a:ext cx="11141940" cy="5176066"/>
          </a:xfrm>
        </p:spPr>
      </p:pic>
    </p:spTree>
    <p:extLst>
      <p:ext uri="{BB962C8B-B14F-4D97-AF65-F5344CB8AC3E}">
        <p14:creationId xmlns:p14="http://schemas.microsoft.com/office/powerpoint/2010/main" val="268481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FDF0F-23D4-5FE6-CEB7-D5F4404FC59C}"/>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359B5434-7D29-5ED0-DF67-B4737E96013C}"/>
              </a:ext>
            </a:extLst>
          </p:cNvPr>
          <p:cNvPicPr>
            <a:picLocks noGrp="1" noChangeAspect="1"/>
          </p:cNvPicPr>
          <p:nvPr>
            <p:ph idx="1"/>
          </p:nvPr>
        </p:nvPicPr>
        <p:blipFill>
          <a:blip r:embed="rId2"/>
          <a:stretch>
            <a:fillRect/>
          </a:stretch>
        </p:blipFill>
        <p:spPr>
          <a:xfrm>
            <a:off x="1269554" y="1027905"/>
            <a:ext cx="3561938" cy="5115805"/>
          </a:xfrm>
        </p:spPr>
      </p:pic>
      <p:pic>
        <p:nvPicPr>
          <p:cNvPr id="7" name="Imagen 6">
            <a:extLst>
              <a:ext uri="{FF2B5EF4-FFF2-40B4-BE49-F238E27FC236}">
                <a16:creationId xmlns:a16="http://schemas.microsoft.com/office/drawing/2014/main" id="{E9FA3A06-66E2-A056-FA77-231C74D38AC3}"/>
              </a:ext>
            </a:extLst>
          </p:cNvPr>
          <p:cNvPicPr>
            <a:picLocks noChangeAspect="1"/>
          </p:cNvPicPr>
          <p:nvPr/>
        </p:nvPicPr>
        <p:blipFill>
          <a:blip r:embed="rId3"/>
          <a:stretch>
            <a:fillRect/>
          </a:stretch>
        </p:blipFill>
        <p:spPr>
          <a:xfrm>
            <a:off x="6501647" y="821124"/>
            <a:ext cx="4224034" cy="5671751"/>
          </a:xfrm>
          <a:prstGeom prst="rect">
            <a:avLst/>
          </a:prstGeom>
        </p:spPr>
      </p:pic>
    </p:spTree>
    <p:extLst>
      <p:ext uri="{BB962C8B-B14F-4D97-AF65-F5344CB8AC3E}">
        <p14:creationId xmlns:p14="http://schemas.microsoft.com/office/powerpoint/2010/main" val="329841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9BED6-5E56-D3CA-018F-822D42751B09}"/>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992C12F8-5C79-57B8-48C4-1399B1249CFE}"/>
              </a:ext>
            </a:extLst>
          </p:cNvPr>
          <p:cNvPicPr>
            <a:picLocks noGrp="1" noChangeAspect="1"/>
          </p:cNvPicPr>
          <p:nvPr>
            <p:ph idx="1"/>
          </p:nvPr>
        </p:nvPicPr>
        <p:blipFill>
          <a:blip r:embed="rId2"/>
          <a:stretch>
            <a:fillRect/>
          </a:stretch>
        </p:blipFill>
        <p:spPr>
          <a:xfrm>
            <a:off x="1952369" y="665414"/>
            <a:ext cx="8600930" cy="5968749"/>
          </a:xfrm>
        </p:spPr>
      </p:pic>
    </p:spTree>
    <p:extLst>
      <p:ext uri="{BB962C8B-B14F-4D97-AF65-F5344CB8AC3E}">
        <p14:creationId xmlns:p14="http://schemas.microsoft.com/office/powerpoint/2010/main" val="2078827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0"/>
</p:tagLst>
</file>

<file path=ppt/tags/tag10.xml><?xml version="1.0" encoding="utf-8"?>
<p:tagLst xmlns:a="http://schemas.openxmlformats.org/drawingml/2006/main" xmlns:r="http://schemas.openxmlformats.org/officeDocument/2006/relationships" xmlns:p="http://schemas.openxmlformats.org/presentationml/2006/main">
  <p:tag name="AS_UNIQUEID" val="89"/>
</p:tagLst>
</file>

<file path=ppt/tags/tag11.xml><?xml version="1.0" encoding="utf-8"?>
<p:tagLst xmlns:a="http://schemas.openxmlformats.org/drawingml/2006/main" xmlns:r="http://schemas.openxmlformats.org/officeDocument/2006/relationships" xmlns:p="http://schemas.openxmlformats.org/presentationml/2006/main">
  <p:tag name="AS_UNIQUEID" val="90"/>
</p:tagLst>
</file>

<file path=ppt/tags/tag12.xml><?xml version="1.0" encoding="utf-8"?>
<p:tagLst xmlns:a="http://schemas.openxmlformats.org/drawingml/2006/main" xmlns:r="http://schemas.openxmlformats.org/officeDocument/2006/relationships" xmlns:p="http://schemas.openxmlformats.org/presentationml/2006/main">
  <p:tag name="AS_UNIQUEID" val="91"/>
</p:tagLst>
</file>

<file path=ppt/tags/tag2.xml><?xml version="1.0" encoding="utf-8"?>
<p:tagLst xmlns:a="http://schemas.openxmlformats.org/drawingml/2006/main" xmlns:r="http://schemas.openxmlformats.org/officeDocument/2006/relationships" xmlns:p="http://schemas.openxmlformats.org/presentationml/2006/main">
  <p:tag name="AS_UNIQUEID" val="81"/>
</p:tagLst>
</file>

<file path=ppt/tags/tag3.xml><?xml version="1.0" encoding="utf-8"?>
<p:tagLst xmlns:a="http://schemas.openxmlformats.org/drawingml/2006/main" xmlns:r="http://schemas.openxmlformats.org/officeDocument/2006/relationships" xmlns:p="http://schemas.openxmlformats.org/presentationml/2006/main">
  <p:tag name="AS_UNIQUEID" val="82"/>
</p:tagLst>
</file>

<file path=ppt/tags/tag4.xml><?xml version="1.0" encoding="utf-8"?>
<p:tagLst xmlns:a="http://schemas.openxmlformats.org/drawingml/2006/main" xmlns:r="http://schemas.openxmlformats.org/officeDocument/2006/relationships" xmlns:p="http://schemas.openxmlformats.org/presentationml/2006/main">
  <p:tag name="AS_UNIQUEID" val="83"/>
</p:tagLst>
</file>

<file path=ppt/tags/tag5.xml><?xml version="1.0" encoding="utf-8"?>
<p:tagLst xmlns:a="http://schemas.openxmlformats.org/drawingml/2006/main" xmlns:r="http://schemas.openxmlformats.org/officeDocument/2006/relationships" xmlns:p="http://schemas.openxmlformats.org/presentationml/2006/main">
  <p:tag name="AS_UNIQUEID" val="84"/>
</p:tagLst>
</file>

<file path=ppt/tags/tag6.xml><?xml version="1.0" encoding="utf-8"?>
<p:tagLst xmlns:a="http://schemas.openxmlformats.org/drawingml/2006/main" xmlns:r="http://schemas.openxmlformats.org/officeDocument/2006/relationships" xmlns:p="http://schemas.openxmlformats.org/presentationml/2006/main">
  <p:tag name="AS_UNIQUEID" val="85"/>
</p:tagLst>
</file>

<file path=ppt/tags/tag7.xml><?xml version="1.0" encoding="utf-8"?>
<p:tagLst xmlns:a="http://schemas.openxmlformats.org/drawingml/2006/main" xmlns:r="http://schemas.openxmlformats.org/officeDocument/2006/relationships" xmlns:p="http://schemas.openxmlformats.org/presentationml/2006/main">
  <p:tag name="AS_UNIQUEID" val="86"/>
</p:tagLst>
</file>

<file path=ppt/tags/tag8.xml><?xml version="1.0" encoding="utf-8"?>
<p:tagLst xmlns:a="http://schemas.openxmlformats.org/drawingml/2006/main" xmlns:r="http://schemas.openxmlformats.org/officeDocument/2006/relationships" xmlns:p="http://schemas.openxmlformats.org/presentationml/2006/main">
  <p:tag name="AS_UNIQUEID" val="87"/>
</p:tagLst>
</file>

<file path=ppt/tags/tag9.xml><?xml version="1.0" encoding="utf-8"?>
<p:tagLst xmlns:a="http://schemas.openxmlformats.org/drawingml/2006/main" xmlns:r="http://schemas.openxmlformats.org/officeDocument/2006/relationships" xmlns:p="http://schemas.openxmlformats.org/presentationml/2006/main">
  <p:tag name="AS_UNIQUEID" val="88"/>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899</TotalTime>
  <Words>279</Words>
  <Application>Microsoft Macintosh PowerPoint</Application>
  <PresentationFormat>Panorámica</PresentationFormat>
  <Paragraphs>14</Paragraphs>
  <Slides>22</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Aptos</vt:lpstr>
      <vt:lpstr>Aptos Display</vt:lpstr>
      <vt:lpstr>Arial</vt:lpstr>
      <vt:lpstr>Helvetica</vt:lpstr>
      <vt:lpstr>Wingdings</vt:lpstr>
      <vt:lpstr>Tema de Office</vt:lpstr>
      <vt:lpstr>Ciclo del Carbono y control tectónico del clima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Roberto Rondanelli</dc:creator>
  <cp:lastModifiedBy>Roberto Rondanelli</cp:lastModifiedBy>
  <cp:revision>5</cp:revision>
  <dcterms:created xsi:type="dcterms:W3CDTF">2024-09-12T22:11:51Z</dcterms:created>
  <dcterms:modified xsi:type="dcterms:W3CDTF">2024-09-13T13:10:57Z</dcterms:modified>
</cp:coreProperties>
</file>